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57" r:id="rId3"/>
    <p:sldId id="280" r:id="rId4"/>
    <p:sldId id="281" r:id="rId5"/>
    <p:sldId id="282" r:id="rId6"/>
    <p:sldId id="283" r:id="rId7"/>
    <p:sldId id="260" r:id="rId8"/>
    <p:sldId id="277" r:id="rId9"/>
    <p:sldId id="262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CCCCFF"/>
    <a:srgbClr val="FFCCCC"/>
    <a:srgbClr val="FF66CC"/>
    <a:srgbClr val="EAEAE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6A08CC-894A-4C79-BBB7-DA5B471115CE}" type="datetimeFigureOut">
              <a:rPr lang="ar-BH" smtClean="0"/>
              <a:pPr/>
              <a:t>11/08/1441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99994C-82ED-44FE-A06D-E53827077113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3172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3D56-1DCC-41DB-8417-CB4F91BDFB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3D56-1DCC-41DB-8417-CB4F91BDFB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3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01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20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89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02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371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4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84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01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0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321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hamad%2095\Desktop\&#1603;&#1578;&#1576;%20&#1575;&#1604;&#1589;&#1601;%20&#1575;&#1604;&#1579;&#1575;&#1604;&#1579;%20&#1575;&#1604;&#1575;&#1576;&#1578;&#1583;&#1575;&#1574;&#1610;\&#1587;&#1581;&#1585;%20&#1575;&#1604;&#1587;&#1576;&#1578;%2028%20&#1605;&#1575;&#1585;&#1587;\&#1575;&#1604;&#1589;&#1601;%20&#1575;&#1604;&#1579;&#1575;&#1606;&#1610;%20&#1605;&#1606;%20&#1575;&#1604;&#1571;&#1589;&#1608;&#1575;&#1578;\&#1575;&#1604;&#1591;&#1601;&#1604;%20&#1608;&#1575;&#1604;&#1601;&#1585;&#1575;&#1588;&#1577;&#1605;&#1593;%20&#1575;&#1604;&#1571;&#1589;&#1608;&#1575;&#1578;\10.m4a" TargetMode="External"/><Relationship Id="rId1" Type="http://schemas.microsoft.com/office/2007/relationships/media" Target="file:///C:\Users\hamad%2095\Desktop\&#1603;&#1578;&#1576;%20&#1575;&#1604;&#1589;&#1601;%20&#1575;&#1604;&#1579;&#1575;&#1604;&#1579;%20&#1575;&#1604;&#1575;&#1576;&#1578;&#1583;&#1575;&#1574;&#1610;\&#1587;&#1581;&#1585;%20&#1575;&#1604;&#1587;&#1576;&#1578;%2028%20&#1605;&#1575;&#1585;&#1587;\&#1575;&#1604;&#1589;&#1601;%20&#1575;&#1604;&#1579;&#1575;&#1606;&#1610;%20&#1605;&#1606;%20&#1575;&#1604;&#1571;&#1589;&#1608;&#1575;&#1578;\&#1575;&#1604;&#1591;&#1601;&#1604;%20&#1608;&#1575;&#1604;&#1601;&#1585;&#1575;&#1588;&#1577;&#1605;&#1593;%20&#1575;&#1604;&#1571;&#1589;&#1608;&#1575;&#1578;\10.m4a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91;&#1601;&#1604;%20&#1608;&#1575;&#1604;&#1601;&#1585;&#1575;&#1588;&#1577;&#1605;&#1593;%20&#1575;&#1604;&#1571;&#1589;&#1608;&#1575;&#1578;\11.m4a" TargetMode="External"/><Relationship Id="rId1" Type="http://schemas.microsoft.com/office/2007/relationships/media" Target="file:///C:\Users\user\Desktop\&#1575;&#1604;&#1579;&#1575;&#1606;&#1610;\&#1575;&#1604;&#1591;&#1601;&#1604;%20&#1608;&#1575;&#1604;&#1601;&#1585;&#1575;&#1588;&#1577;&#1605;&#1593;%20&#1575;&#1604;&#1571;&#1589;&#1608;&#1575;&#1578;\11.m4a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91;&#1601;&#1604;%20&#1608;&#1575;&#1604;&#1601;&#1585;&#1575;&#1588;&#1577;&#1605;&#1593;%20&#1575;&#1604;&#1571;&#1589;&#1608;&#1575;&#1578;\12.m4a" TargetMode="External"/><Relationship Id="rId1" Type="http://schemas.microsoft.com/office/2007/relationships/media" Target="file:///C:\Users\user\Desktop\&#1575;&#1604;&#1579;&#1575;&#1606;&#1610;\&#1575;&#1604;&#1591;&#1601;&#1604;%20&#1608;&#1575;&#1604;&#1601;&#1585;&#1575;&#1588;&#1577;&#1605;&#1593;%20&#1575;&#1604;&#1571;&#1589;&#1608;&#1575;&#1578;\12.m4a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hamad%2095\Desktop\&#1603;&#1578;&#1576;%20&#1575;&#1604;&#1589;&#1601;%20&#1575;&#1604;&#1579;&#1575;&#1604;&#1579;%20&#1575;&#1604;&#1575;&#1576;&#1578;&#1583;&#1575;&#1574;&#1610;\&#1605;&#1580;&#1604;&#1583;%20&#1580;&#1583;&#1610;&#1583;\&#1575;&#1604;&#1583;&#1585;&#1608;&#1587;%20&#1605;&#1593;%20&#1575;&#1604;&#1578;&#1571;&#1579;&#1610;&#1585;&#1575;&#1578;\&#1575;&#1604;&#1591;&#1601;&#1604;%20&#1608;&#1575;&#1604;&#1601;&#1585;&#1575;&#1588;&#1577;&#1605;&#1593;%20&#1575;&#1604;&#1571;&#1589;&#1608;&#1575;&#1578;\13.m4a" TargetMode="External"/><Relationship Id="rId1" Type="http://schemas.microsoft.com/office/2007/relationships/media" Target="file:///C:\Users\hamad%2095\Desktop\&#1603;&#1578;&#1576;%20&#1575;&#1604;&#1589;&#1601;%20&#1575;&#1604;&#1579;&#1575;&#1604;&#1579;%20&#1575;&#1604;&#1575;&#1576;&#1578;&#1583;&#1575;&#1574;&#1610;\&#1605;&#1580;&#1604;&#1583;%20&#1580;&#1583;&#1610;&#1583;\&#1575;&#1604;&#1583;&#1585;&#1608;&#1587;%20&#1605;&#1593;%20&#1575;&#1604;&#1578;&#1571;&#1579;&#1610;&#1585;&#1575;&#1578;\&#1575;&#1604;&#1591;&#1601;&#1604;%20&#1608;&#1575;&#1604;&#1601;&#1585;&#1575;&#1588;&#1577;&#1605;&#1593;%20&#1575;&#1604;&#1571;&#1589;&#1608;&#1575;&#1578;\13.m4a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91;&#1601;&#1604;%20&#1608;&#1575;&#1604;&#1601;&#1585;&#1575;&#1588;&#1577;&#1605;&#1593;%20&#1575;&#1604;&#1571;&#1589;&#1608;&#1575;&#1578;\2.m4a" TargetMode="External"/><Relationship Id="rId1" Type="http://schemas.microsoft.com/office/2007/relationships/media" Target="file:///C:\Users\user\Desktop\&#1575;&#1604;&#1579;&#1575;&#1606;&#1610;\&#1575;&#1604;&#1591;&#1601;&#1604;%20&#1608;&#1575;&#1604;&#1601;&#1585;&#1575;&#1588;&#1577;&#1605;&#1593;%20&#1575;&#1604;&#1571;&#1589;&#1608;&#1575;&#1578;\2.m4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C:\Users\user\Desktop\&#1575;&#1604;&#1579;&#1575;&#1606;&#1610;\&#1575;&#1604;&#1591;&#1601;&#1604;%20&#1608;&#1575;&#1604;&#1601;&#1585;&#1575;&#1588;&#1577;&#1605;&#1593;%20&#1575;&#1604;&#1571;&#1589;&#1608;&#1575;&#1578;\3.m4a" TargetMode="External"/><Relationship Id="rId1" Type="http://schemas.microsoft.com/office/2007/relationships/media" Target="file:///C:\Users\user\Desktop\&#1575;&#1604;&#1579;&#1575;&#1606;&#1610;\&#1575;&#1604;&#1591;&#1601;&#1604;%20&#1608;&#1575;&#1604;&#1601;&#1585;&#1575;&#1588;&#1577;&#1605;&#1593;%20&#1575;&#1604;&#1571;&#1589;&#1608;&#1575;&#1578;\3.m4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file:///C:\Users\user\Desktop\&#1575;&#1604;&#1579;&#1575;&#1606;&#1610;\&#1575;&#1604;&#1591;&#1601;&#1604;%20&#1608;&#1575;&#1604;&#1601;&#1585;&#1575;&#1588;&#1577;&#1605;&#1593;%20&#1575;&#1604;&#1571;&#1589;&#1608;&#1575;&#1578;\4.m4a" TargetMode="External"/><Relationship Id="rId1" Type="http://schemas.microsoft.com/office/2007/relationships/media" Target="file:///C:\Users\user\Desktop\&#1575;&#1604;&#1579;&#1575;&#1606;&#1610;\&#1575;&#1604;&#1591;&#1601;&#1604;%20&#1608;&#1575;&#1604;&#1601;&#1585;&#1575;&#1588;&#1577;&#1605;&#1593;%20&#1575;&#1604;&#1571;&#1589;&#1608;&#1575;&#1578;\4.m4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file:///C:\Users\user\Desktop\&#1575;&#1604;&#1579;&#1575;&#1606;&#1610;\&#1575;&#1604;&#1591;&#1601;&#1604;%20&#1608;&#1575;&#1604;&#1601;&#1585;&#1575;&#1588;&#1577;&#1605;&#1593;%20&#1575;&#1604;&#1571;&#1589;&#1608;&#1575;&#1578;\5.m4a" TargetMode="External"/><Relationship Id="rId1" Type="http://schemas.microsoft.com/office/2007/relationships/media" Target="file:///C:\Users\user\Desktop\&#1575;&#1604;&#1579;&#1575;&#1606;&#1610;\&#1575;&#1604;&#1591;&#1601;&#1604;%20&#1608;&#1575;&#1604;&#1601;&#1585;&#1575;&#1588;&#1577;&#1605;&#1593;%20&#1575;&#1604;&#1571;&#1589;&#1608;&#1575;&#1578;\5.m4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C:\Users\user\Desktop\&#1575;&#1604;&#1579;&#1575;&#1606;&#1610;\&#1575;&#1604;&#1591;&#1601;&#1604;%20&#1608;&#1575;&#1604;&#1601;&#1585;&#1575;&#1588;&#1577;&#1605;&#1593;%20&#1575;&#1604;&#1571;&#1589;&#1608;&#1575;&#1578;\6.m4a" TargetMode="External"/><Relationship Id="rId1" Type="http://schemas.microsoft.com/office/2007/relationships/media" Target="file:///C:\Users\user\Desktop\&#1575;&#1604;&#1579;&#1575;&#1606;&#1610;\&#1575;&#1604;&#1591;&#1601;&#1604;%20&#1608;&#1575;&#1604;&#1601;&#1585;&#1575;&#1588;&#1577;&#1605;&#1593;%20&#1575;&#1604;&#1571;&#1589;&#1608;&#1575;&#1578;\6.m4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hamad%2095\Desktop\&#1603;&#1578;&#1576;%20&#1575;&#1604;&#1589;&#1601;%20&#1575;&#1604;&#1579;&#1575;&#1604;&#1579;%20&#1575;&#1604;&#1575;&#1576;&#1578;&#1583;&#1575;&#1574;&#1610;\&#1587;&#1581;&#1585;%20&#1575;&#1604;&#1587;&#1576;&#1578;%2028%20&#1605;&#1575;&#1585;&#1587;\&#1575;&#1604;&#1589;&#1601;%20&#1575;&#1604;&#1579;&#1575;&#1606;&#1610;%20&#1605;&#1606;%20&#1575;&#1604;&#1571;&#1589;&#1608;&#1575;&#1578;\&#1575;&#1604;&#1591;&#1601;&#1604;%20&#1608;&#1575;&#1604;&#1601;&#1585;&#1575;&#1588;&#1577;&#1605;&#1593;%20&#1575;&#1604;&#1571;&#1589;&#1608;&#1575;&#1578;\7.m4a" TargetMode="External"/><Relationship Id="rId1" Type="http://schemas.microsoft.com/office/2007/relationships/media" Target="file:///C:\Users\hamad%2095\Desktop\&#1603;&#1578;&#1576;%20&#1575;&#1604;&#1589;&#1601;%20&#1575;&#1604;&#1579;&#1575;&#1604;&#1579;%20&#1575;&#1604;&#1575;&#1576;&#1578;&#1583;&#1575;&#1574;&#1610;\&#1587;&#1581;&#1585;%20&#1575;&#1604;&#1587;&#1576;&#1578;%2028%20&#1605;&#1575;&#1585;&#1587;\&#1575;&#1604;&#1589;&#1601;%20&#1575;&#1604;&#1579;&#1575;&#1606;&#1610;%20&#1605;&#1606;%20&#1575;&#1604;&#1571;&#1589;&#1608;&#1575;&#1578;\&#1575;&#1604;&#1591;&#1601;&#1604;%20&#1608;&#1575;&#1604;&#1601;&#1585;&#1575;&#1588;&#1577;&#1605;&#1593;%20&#1575;&#1604;&#1571;&#1589;&#1608;&#1575;&#1578;\7.m4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91;&#1601;&#1604;%20&#1608;&#1575;&#1604;&#1601;&#1585;&#1575;&#1588;&#1577;&#1605;&#1593;%20&#1575;&#1604;&#1571;&#1589;&#1608;&#1575;&#1578;\9.m4a" TargetMode="External"/><Relationship Id="rId1" Type="http://schemas.microsoft.com/office/2007/relationships/media" Target="file:///C:\Users\user\Desktop\&#1575;&#1604;&#1579;&#1575;&#1606;&#1610;\&#1575;&#1604;&#1591;&#1601;&#1604;%20&#1608;&#1575;&#1604;&#1601;&#1585;&#1575;&#1588;&#1577;&#1605;&#1593;%20&#1575;&#1604;&#1571;&#1589;&#1608;&#1575;&#1578;\9.m4a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040203" y="381000"/>
            <a:ext cx="1905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/>
              <a:t>الدَّرْسُ25</a:t>
            </a:r>
            <a:endParaRPr lang="ar-BH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4400" y="1870266"/>
            <a:ext cx="6684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اللّغةُ العربيّةُ – الحَلَقَةُ الأُولى – الصَّفُ الثَّانيّ</a:t>
            </a:r>
            <a:r>
              <a:rPr lang="ar-BH" sz="2800" b="1" dirty="0" smtClean="0"/>
              <a:t> الابْتِدائيّ</a:t>
            </a:r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09882" y="2533431"/>
            <a:ext cx="5470635" cy="1166648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 smtClean="0"/>
              <a:t>الطِّفْلُ وَالْفَراشَةُ</a:t>
            </a:r>
            <a:r>
              <a:rPr lang="ar-BH" sz="6600" dirty="0" smtClean="0"/>
              <a:t> </a:t>
            </a:r>
            <a:endParaRPr lang="en-US" sz="6600" dirty="0"/>
          </a:p>
        </p:txBody>
      </p:sp>
      <p:sp>
        <p:nvSpPr>
          <p:cNvPr id="14" name="Rounded Rectangle 13"/>
          <p:cNvSpPr/>
          <p:nvPr/>
        </p:nvSpPr>
        <p:spPr>
          <a:xfrm>
            <a:off x="158948" y="6124568"/>
            <a:ext cx="1905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صفحة </a:t>
            </a:r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44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5" name="Picture 2" descr="Image result for student answering question clip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26113" y1="14418" x2="26113" y2="14418"/>
                        <a14:foregroundMark x1="30769" y1="8997" x2="30769" y2="8997"/>
                        <a14:foregroundMark x1="17611" y1="6690" x2="17611" y2="6690"/>
                        <a14:foregroundMark x1="20648" y1="9573" x2="20648" y2="9573"/>
                        <a14:foregroundMark x1="8907" y1="14187" x2="8907" y2="14187"/>
                        <a14:foregroundMark x1="4858" y1="25144" x2="4858" y2="25144"/>
                        <a14:foregroundMark x1="9919" y1="32987" x2="9919" y2="32987"/>
                        <a14:foregroundMark x1="17611" y1="35294" x2="17611" y2="35294"/>
                        <a14:foregroundMark x1="29150" y1="27220" x2="29150" y2="27220"/>
                        <a14:foregroundMark x1="26721" y1="21915" x2="26721" y2="21915"/>
                        <a14:foregroundMark x1="32186" y1="16148" x2="32186" y2="16148"/>
                        <a14:foregroundMark x1="33198" y1="12111" x2="33198" y2="12111"/>
                        <a14:foregroundMark x1="37854" y1="13033" x2="37854" y2="13033"/>
                        <a14:foregroundMark x1="41296" y1="9804" x2="41296" y2="9804"/>
                        <a14:foregroundMark x1="48988" y1="12111" x2="48988" y2="12111"/>
                        <a14:foregroundMark x1="53644" y1="13264" x2="53644" y2="13264"/>
                        <a14:foregroundMark x1="14575" y1="19954" x2="14575" y2="19954"/>
                        <a14:foregroundMark x1="13968" y1="25490" x2="13968" y2="25490"/>
                        <a14:foregroundMark x1="3441" y1="18454" x2="3441" y2="18454"/>
                        <a14:foregroundMark x1="50000" y1="86736" x2="50000" y2="86736"/>
                        <a14:foregroundMark x1="70850" y1="87543" x2="70850" y2="87543"/>
                        <a14:foregroundMark x1="43927" y1="7843" x2="43927" y2="7843"/>
                        <a14:foregroundMark x1="35830" y1="6690" x2="35830" y2="6690"/>
                        <a14:foregroundMark x1="25709" y1="6920" x2="25709" y2="6920"/>
                        <a14:foregroundMark x1="26113" y1="12111" x2="26113" y2="12111"/>
                        <a14:foregroundMark x1="33198" y1="13841" x2="33198" y2="13841"/>
                        <a14:foregroundMark x1="40283" y1="14418" x2="40283" y2="14418"/>
                        <a14:foregroundMark x1="25709" y1="17647" x2="25709" y2="17647"/>
                        <a14:foregroundMark x1="16599" y1="12457" x2="16599" y2="12457"/>
                        <a14:foregroundMark x1="13968" y1="10150" x2="13968" y2="10150"/>
                        <a14:foregroundMark x1="10931" y1="10150" x2="10931" y2="10150"/>
                        <a14:foregroundMark x1="9919" y1="12687" x2="9919" y2="12687"/>
                        <a14:foregroundMark x1="17004" y1="22837" x2="17004" y2="22837"/>
                        <a14:foregroundMark x1="21660" y1="24567" x2="21660" y2="24567"/>
                        <a14:foregroundMark x1="21053" y1="26644" x2="21053" y2="26644"/>
                        <a14:foregroundMark x1="16599" y1="27220" x2="16599" y2="28028"/>
                        <a14:foregroundMark x1="12955" y1="30104" x2="12955" y2="30104"/>
                        <a14:foregroundMark x1="15587" y1="31834" x2="15587" y2="31834"/>
                        <a14:foregroundMark x1="14575" y1="34948" x2="14575" y2="34948"/>
                        <a14:foregroundMark x1="10526" y1="35294" x2="10526" y2="35294"/>
                        <a14:foregroundMark x1="4453" y1="29527" x2="4453" y2="29527"/>
                        <a14:foregroundMark x1="13158" y1="32641" x2="13158" y2="32641"/>
                        <a14:foregroundMark x1="11134" y1="31603" x2="11134" y2="31603"/>
                        <a14:foregroundMark x1="9312" y1="31142" x2="9312" y2="31142"/>
                        <a14:foregroundMark x1="8502" y1="29642" x2="8502" y2="29642"/>
                        <a14:foregroundMark x1="9312" y1="28835" x2="9312" y2="28835"/>
                        <a14:foregroundMark x1="11538" y1="24798" x2="11538" y2="24798"/>
                        <a14:foregroundMark x1="6275" y1="28604" x2="6275" y2="28604"/>
                        <a14:foregroundMark x1="6680" y1="26067" x2="6680" y2="26067"/>
                        <a14:foregroundMark x1="14575" y1="21684" x2="14575" y2="21684"/>
                        <a14:foregroundMark x1="15385" y1="24913" x2="15385" y2="24913"/>
                        <a14:foregroundMark x1="18016" y1="24683" x2="18016" y2="24683"/>
                        <a14:foregroundMark x1="24089" y1="24913" x2="24089" y2="24913"/>
                        <a14:foregroundMark x1="27733" y1="23645" x2="27733" y2="23645"/>
                        <a14:foregroundMark x1="28340" y1="25260" x2="28340" y2="25260"/>
                        <a14:foregroundMark x1="31984" y1="22030" x2="31984" y2="22030"/>
                        <a14:foregroundMark x1="33806" y1="20415" x2="33806" y2="20415"/>
                        <a14:foregroundMark x1="34413" y1="17532" x2="34413" y2="17532"/>
                        <a14:foregroundMark x1="32794" y1="19262" x2="32794" y2="19262"/>
                        <a14:foregroundMark x1="31579" y1="17647" x2="31579" y2="17647"/>
                        <a14:foregroundMark x1="28340" y1="19031" x2="28340" y2="19031"/>
                        <a14:foregroundMark x1="24291" y1="19377" x2="24291" y2="19377"/>
                        <a14:foregroundMark x1="19838" y1="18570" x2="19838" y2="18570"/>
                        <a14:foregroundMark x1="15587" y1="17762" x2="15587" y2="17762"/>
                        <a14:foregroundMark x1="11943" y1="19493" x2="11943" y2="19493"/>
                        <a14:foregroundMark x1="10931" y1="17301" x2="10931" y2="17301"/>
                        <a14:foregroundMark x1="6073" y1="16840" x2="6073" y2="16840"/>
                        <a14:foregroundMark x1="10931" y1="16263" x2="10931" y2="16263"/>
                        <a14:foregroundMark x1="14980" y1="16263" x2="14980" y2="16263"/>
                        <a14:foregroundMark x1="19838" y1="16263" x2="19838" y2="16263"/>
                        <a14:foregroundMark x1="17814" y1="14072" x2="17814" y2="14072"/>
                        <a14:foregroundMark x1="20243" y1="11765" x2="20243" y2="11765"/>
                        <a14:foregroundMark x1="26316" y1="56978" x2="26316" y2="56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2081" y="2873566"/>
            <a:ext cx="2156280" cy="37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0846" t="37952" r="27639" b="44090"/>
          <a:stretch/>
        </p:blipFill>
        <p:spPr>
          <a:xfrm>
            <a:off x="3187875" y="3854665"/>
            <a:ext cx="5782897" cy="2001206"/>
          </a:xfrm>
          <a:prstGeom prst="rect">
            <a:avLst/>
          </a:prstGeom>
        </p:spPr>
      </p:pic>
      <p:pic>
        <p:nvPicPr>
          <p:cNvPr id="9" name="Picture 8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3" y="201108"/>
            <a:ext cx="843487" cy="11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مصنع الصيغ دامج الصوت 1+AUD-202004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948" y="5346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59" y="879694"/>
            <a:ext cx="10515600" cy="5079672"/>
          </a:xfrm>
        </p:spPr>
        <p:txBody>
          <a:bodyPr>
            <a:normAutofit fontScale="85000" lnSpcReduction="20000"/>
          </a:bodyPr>
          <a:lstStyle/>
          <a:p>
            <a:r>
              <a:rPr lang="ar-BH" sz="3600" b="1" dirty="0" smtClean="0">
                <a:solidFill>
                  <a:srgbClr val="FF0000"/>
                </a:solidFill>
              </a:rPr>
              <a:t>أَخْتارُ مَعْنى ( مُرادِف) لِكُلِّ كَلِمَةً حَمْراءَ، و أَكْتُبُهُ بَيَّنَ الْقَوْسَينِ كَما فِي الْمِثالِ: </a:t>
            </a:r>
          </a:p>
          <a:p>
            <a:r>
              <a:rPr lang="ar-BH" sz="3600" b="1" u="sng" dirty="0" smtClean="0">
                <a:solidFill>
                  <a:schemeClr val="accent1">
                    <a:lumMod val="75000"/>
                  </a:schemeClr>
                </a:solidFill>
              </a:rPr>
              <a:t>مثال:</a:t>
            </a:r>
            <a:r>
              <a:rPr lang="ar-BH" sz="3600" b="1" dirty="0" smtClean="0">
                <a:solidFill>
                  <a:srgbClr val="FF0000"/>
                </a:solidFill>
              </a:rPr>
              <a:t>نُلاحِظُ</a:t>
            </a:r>
            <a:r>
              <a:rPr lang="ar-BH" sz="3600" dirty="0" smtClean="0"/>
              <a:t> </a:t>
            </a:r>
            <a:r>
              <a:rPr lang="ar-BH" sz="3600" b="1" dirty="0" smtClean="0"/>
              <a:t>( نُراقِبُ) الْفَراشَةَ وهي تَطيرُ. </a:t>
            </a:r>
          </a:p>
          <a:p>
            <a:pPr algn="ctr">
              <a:buNone/>
            </a:pPr>
            <a:endParaRPr lang="ar-BH" sz="3600" dirty="0" smtClean="0"/>
          </a:p>
          <a:p>
            <a:pPr algn="ctr">
              <a:buNone/>
            </a:pPr>
            <a:endParaRPr lang="ar-BH" sz="3600" dirty="0" smtClean="0"/>
          </a:p>
          <a:p>
            <a:pPr algn="ctr">
              <a:buNone/>
            </a:pPr>
            <a:endParaRPr lang="ar-BH" sz="3600" dirty="0" smtClean="0"/>
          </a:p>
          <a:p>
            <a:pPr algn="ctr">
              <a:buNone/>
            </a:pPr>
            <a:endParaRPr lang="ar-BH" sz="3600" dirty="0" smtClean="0"/>
          </a:p>
          <a:p>
            <a:pPr>
              <a:buFont typeface="Wingdings" pitchFamily="2" charset="2"/>
              <a:buChar char="q"/>
            </a:pPr>
            <a:r>
              <a:rPr lang="ar-BH" sz="3900" b="1" dirty="0" smtClean="0">
                <a:solidFill>
                  <a:srgbClr val="FF0000"/>
                </a:solidFill>
              </a:rPr>
              <a:t>يشاهد</a:t>
            </a:r>
            <a:r>
              <a:rPr lang="ar-BH" sz="3900" dirty="0" smtClean="0"/>
              <a:t>   </a:t>
            </a:r>
            <a:r>
              <a:rPr lang="ar-SA" sz="3900" dirty="0" smtClean="0"/>
              <a:t>(</a:t>
            </a:r>
            <a:r>
              <a:rPr lang="ar-BH" sz="39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ar-BH" sz="3900" dirty="0" smtClean="0"/>
              <a:t>) الطّفْلُ الفراشة فَوْقَ الزَّهْرَةِ.</a:t>
            </a:r>
          </a:p>
          <a:p>
            <a:pPr>
              <a:buFont typeface="Wingdings" pitchFamily="2" charset="2"/>
              <a:buChar char="q"/>
            </a:pPr>
            <a:r>
              <a:rPr lang="ar-BH" sz="3900" b="1" dirty="0" smtClean="0">
                <a:solidFill>
                  <a:srgbClr val="FF0000"/>
                </a:solidFill>
              </a:rPr>
              <a:t>سقطت</a:t>
            </a:r>
            <a:r>
              <a:rPr lang="ar-BH" sz="3900" dirty="0" smtClean="0"/>
              <a:t> (     ) الفَراشَةُ فَوْقَ الثَّرى.</a:t>
            </a:r>
          </a:p>
          <a:p>
            <a:pPr>
              <a:buFont typeface="Wingdings" pitchFamily="2" charset="2"/>
              <a:buChar char="q"/>
            </a:pPr>
            <a:r>
              <a:rPr lang="ar-BH" sz="3900" dirty="0" smtClean="0"/>
              <a:t>رَأى الشَّاعِرُ أَجْمَلَ </a:t>
            </a:r>
            <a:r>
              <a:rPr lang="ar-BH" sz="3900" b="1" dirty="0" smtClean="0">
                <a:solidFill>
                  <a:srgbClr val="FF0000"/>
                </a:solidFill>
              </a:rPr>
              <a:t>مَنْظَرٍ</a:t>
            </a:r>
            <a:r>
              <a:rPr lang="ar-BH" sz="3900" dirty="0" smtClean="0"/>
              <a:t> (      ). </a:t>
            </a:r>
          </a:p>
          <a:p>
            <a:pPr>
              <a:buFont typeface="Wingdings" pitchFamily="2" charset="2"/>
              <a:buChar char="q"/>
            </a:pPr>
            <a:r>
              <a:rPr lang="ar-BH" sz="3900" b="1" dirty="0" smtClean="0">
                <a:solidFill>
                  <a:srgbClr val="FF0000"/>
                </a:solidFill>
              </a:rPr>
              <a:t>أسْرَعَ </a:t>
            </a:r>
            <a:r>
              <a:rPr lang="ar-BH" sz="3900" dirty="0" smtClean="0"/>
              <a:t>(    ) الأبُ إلى الْفَراشَةِ؛ لِيُنْقِذَها. </a:t>
            </a:r>
            <a:endParaRPr lang="ar-BH" sz="3900" dirty="0"/>
          </a:p>
        </p:txBody>
      </p:sp>
      <p:sp>
        <p:nvSpPr>
          <p:cNvPr id="5" name="Wave 4"/>
          <p:cNvSpPr/>
          <p:nvPr/>
        </p:nvSpPr>
        <p:spPr>
          <a:xfrm>
            <a:off x="7047187" y="2301765"/>
            <a:ext cx="1592317" cy="94593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 smtClean="0"/>
              <a:t>يَرْنو</a:t>
            </a:r>
            <a:r>
              <a:rPr lang="ar-BH" sz="2000" dirty="0" smtClean="0"/>
              <a:t> </a:t>
            </a:r>
            <a:endParaRPr lang="ar-BH" sz="2000" dirty="0"/>
          </a:p>
        </p:txBody>
      </p:sp>
      <p:sp>
        <p:nvSpPr>
          <p:cNvPr id="7" name="Wave 6"/>
          <p:cNvSpPr/>
          <p:nvPr/>
        </p:nvSpPr>
        <p:spPr>
          <a:xfrm>
            <a:off x="9422525" y="2296511"/>
            <a:ext cx="1592317" cy="94593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 smtClean="0"/>
              <a:t>هَبَّ</a:t>
            </a:r>
            <a:r>
              <a:rPr lang="ar-BH" sz="2000" dirty="0" smtClean="0"/>
              <a:t> </a:t>
            </a:r>
            <a:endParaRPr lang="ar-BH" sz="2000" dirty="0"/>
          </a:p>
        </p:txBody>
      </p:sp>
      <p:sp>
        <p:nvSpPr>
          <p:cNvPr id="8" name="Wave 7"/>
          <p:cNvSpPr/>
          <p:nvPr/>
        </p:nvSpPr>
        <p:spPr>
          <a:xfrm>
            <a:off x="4456389" y="2328041"/>
            <a:ext cx="1592317" cy="94593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 smtClean="0"/>
              <a:t>مَشْهَدٍ</a:t>
            </a:r>
            <a:r>
              <a:rPr lang="ar-BH" sz="2000" dirty="0" smtClean="0"/>
              <a:t> </a:t>
            </a:r>
            <a:endParaRPr lang="ar-BH" sz="2000" dirty="0"/>
          </a:p>
        </p:txBody>
      </p:sp>
      <p:sp>
        <p:nvSpPr>
          <p:cNvPr id="9" name="Wave 8"/>
          <p:cNvSpPr/>
          <p:nvPr/>
        </p:nvSpPr>
        <p:spPr>
          <a:xfrm>
            <a:off x="2044264" y="2233449"/>
            <a:ext cx="1592317" cy="94593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 smtClean="0"/>
              <a:t>هَوَتِ</a:t>
            </a:r>
            <a:r>
              <a:rPr lang="ar-BH" sz="2000" dirty="0" smtClean="0"/>
              <a:t> </a:t>
            </a:r>
            <a:endParaRPr lang="ar-B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27434" y="4382813"/>
            <a:ext cx="1229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sp>
        <p:nvSpPr>
          <p:cNvPr id="11" name="TextBox 10"/>
          <p:cNvSpPr txBox="1"/>
          <p:nvPr/>
        </p:nvSpPr>
        <p:spPr>
          <a:xfrm>
            <a:off x="9059261" y="3507954"/>
            <a:ext cx="7265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</a:rPr>
              <a:t>يَرْنو</a:t>
            </a:r>
            <a:endParaRPr lang="ar-BH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8687" y="4025200"/>
            <a:ext cx="12559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</a:rPr>
              <a:t>هَوَتِ</a:t>
            </a:r>
            <a:r>
              <a:rPr lang="ar-BH" sz="2800" dirty="0" smtClean="0"/>
              <a:t> </a:t>
            </a:r>
            <a:endParaRPr lang="ar-BH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13215" y="4490535"/>
            <a:ext cx="12559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</a:rPr>
              <a:t>مَشْهَدٍ</a:t>
            </a:r>
            <a:endParaRPr lang="ar-BH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9256" y="4961505"/>
            <a:ext cx="12559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هَبَّ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2493" y="390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BH" b="1" dirty="0" smtClean="0">
                <a:solidFill>
                  <a:srgbClr val="FF0000"/>
                </a:solidFill>
              </a:rPr>
              <a:t>أَسْتَخْرِجُ مِنْ نَصِّ (الطِّفْلُ وَ الفَراشَةُ) كَلِماتٍ تَنْتَهي بِـــ: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8213834" y="2033752"/>
            <a:ext cx="3105807" cy="137685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800" dirty="0" smtClean="0"/>
              <a:t>ـــــة 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2028496" y="2075794"/>
            <a:ext cx="3105807" cy="13400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800" dirty="0" smtClean="0"/>
              <a:t>ة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8650012" y="3662856"/>
            <a:ext cx="2585545" cy="72521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فَراشَةٌ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8650011" y="4614041"/>
            <a:ext cx="2585545" cy="72521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مُلَوَّنَةٌ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8650011" y="5596759"/>
            <a:ext cx="2585545" cy="72521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حالِمَةٌ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2270234" y="5596759"/>
            <a:ext cx="2585545" cy="72521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صَغيرَةٌ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2328042" y="4614041"/>
            <a:ext cx="2585545" cy="72521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زَهْرَةٌ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2370083" y="3662856"/>
            <a:ext cx="2585545" cy="72521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مَرَّةٌ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462" y="9134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BH" sz="3600" b="1" dirty="0" smtClean="0"/>
              <a:t>أَضَعُ في الفَراغِ الكَلِمَةَ المُناسِبَةَ </a:t>
            </a:r>
            <a:r>
              <a:rPr lang="ar-BH" sz="3600" b="1" dirty="0" smtClean="0">
                <a:solidFill>
                  <a:srgbClr val="FF0000"/>
                </a:solidFill>
              </a:rPr>
              <a:t>بِهاءٍ أوْ تاءٍ مَرْبوطَةٍ </a:t>
            </a:r>
            <a:r>
              <a:rPr lang="ar-BH" sz="3600" b="1" dirty="0" smtClean="0"/>
              <a:t>كَما فِي الْمِثالِ التَّالِي: </a:t>
            </a:r>
            <a:endParaRPr lang="ar-BH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8028" y="1845873"/>
            <a:ext cx="10089931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 smtClean="0"/>
              <a:t>طَلَبَ الطَّفْلُ إلى </a:t>
            </a:r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وَالِدِهِ</a:t>
            </a:r>
            <a:r>
              <a:rPr lang="ar-BH" sz="3200" b="1" dirty="0" smtClean="0"/>
              <a:t> أَنْ يُمْسكَ الفَراشَةَ. </a:t>
            </a:r>
          </a:p>
          <a:p>
            <a:pPr algn="r" rtl="1"/>
            <a:r>
              <a:rPr lang="ar-BH" sz="3200" b="1" dirty="0" smtClean="0"/>
              <a:t>طَلَبَتْ </a:t>
            </a:r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والِدةُ</a:t>
            </a:r>
            <a:r>
              <a:rPr lang="ar-BH" sz="3200" b="1" dirty="0" smtClean="0"/>
              <a:t> مُحَمَّدٍ إِلى ابْنِها الرَّفقَ بِالحَيَوانِ. </a:t>
            </a:r>
          </a:p>
          <a:p>
            <a:pPr algn="r" rtl="1"/>
            <a:endParaRPr lang="ar-BH" sz="3200" b="1" dirty="0" smtClean="0"/>
          </a:p>
          <a:p>
            <a:pPr algn="r" rtl="1"/>
            <a:r>
              <a:rPr lang="ar-BH" sz="3200" b="1" dirty="0" smtClean="0"/>
              <a:t>      حَمَدٍ تَعيشُ رفي مَدينَةِ عيسى.</a:t>
            </a:r>
          </a:p>
          <a:p>
            <a:pPr algn="r" rtl="1"/>
            <a:r>
              <a:rPr lang="ar-BH" sz="3200" b="1" dirty="0" smtClean="0"/>
              <a:t>زارَ         حَمَدٌ  يَوْمَ الجُمْعَةِ.</a:t>
            </a:r>
          </a:p>
          <a:p>
            <a:pPr algn="r" rtl="1"/>
            <a:endParaRPr lang="ar-BH" sz="3200" b="1" dirty="0" smtClean="0"/>
          </a:p>
          <a:p>
            <a:pPr algn="r" rtl="1"/>
            <a:r>
              <a:rPr lang="ar-BH" sz="3200" b="1" dirty="0" smtClean="0"/>
              <a:t>تَعْملُ            صَديقي مُمَرِّضَةً.</a:t>
            </a:r>
          </a:p>
          <a:p>
            <a:pPr algn="r" rtl="1"/>
            <a:r>
              <a:rPr lang="ar-BH" sz="3200" b="1" dirty="0" smtClean="0"/>
              <a:t>يُحِبُّ خالدٌ         أَحْمَدَ.</a:t>
            </a:r>
          </a:p>
          <a:p>
            <a:pPr algn="r" rtl="1"/>
            <a:endParaRPr lang="ar-BH" sz="3200" dirty="0" smtClean="0"/>
          </a:p>
          <a:p>
            <a:pPr algn="r" rtl="1"/>
            <a:endParaRPr lang="ar-BH" sz="3200" dirty="0" smtClean="0"/>
          </a:p>
          <a:p>
            <a:pPr algn="r" rtl="1"/>
            <a:r>
              <a:rPr lang="ar-BH" sz="3200" dirty="0" smtClean="0"/>
              <a:t> </a:t>
            </a:r>
          </a:p>
          <a:p>
            <a:pPr algn="r" rtl="1"/>
            <a:endParaRPr lang="ar-BH" sz="3200" dirty="0" smtClean="0"/>
          </a:p>
          <a:p>
            <a:pPr algn="r" rtl="1"/>
            <a:endParaRPr lang="ar-BH" sz="3200" dirty="0"/>
          </a:p>
        </p:txBody>
      </p:sp>
      <p:sp>
        <p:nvSpPr>
          <p:cNvPr id="8" name="Bevel 7"/>
          <p:cNvSpPr/>
          <p:nvPr/>
        </p:nvSpPr>
        <p:spPr>
          <a:xfrm>
            <a:off x="646386" y="1040524"/>
            <a:ext cx="1387366" cy="1592317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 smtClean="0"/>
              <a:t>والِدَةُ </a:t>
            </a:r>
          </a:p>
          <a:p>
            <a:pPr algn="ctr" rtl="1"/>
            <a:r>
              <a:rPr lang="ar-BH" sz="3600" b="1" dirty="0" smtClean="0"/>
              <a:t>والِدِهِ</a:t>
            </a:r>
            <a:endParaRPr lang="ar-BH" sz="3600" b="1" dirty="0"/>
          </a:p>
        </p:txBody>
      </p:sp>
      <p:sp>
        <p:nvSpPr>
          <p:cNvPr id="12" name="Bevel 11"/>
          <p:cNvSpPr/>
          <p:nvPr/>
        </p:nvSpPr>
        <p:spPr>
          <a:xfrm>
            <a:off x="578070" y="2737946"/>
            <a:ext cx="1387366" cy="1692165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 smtClean="0"/>
              <a:t>خالهُ </a:t>
            </a:r>
          </a:p>
          <a:p>
            <a:pPr algn="ctr" rtl="1"/>
            <a:r>
              <a:rPr lang="ar-BH" sz="3600" b="1" dirty="0" smtClean="0"/>
              <a:t>خالةُ</a:t>
            </a:r>
            <a:endParaRPr lang="ar-BH" sz="3600" b="1" dirty="0"/>
          </a:p>
        </p:txBody>
      </p:sp>
      <p:sp>
        <p:nvSpPr>
          <p:cNvPr id="14" name="Bevel 13"/>
          <p:cNvSpPr/>
          <p:nvPr/>
        </p:nvSpPr>
        <p:spPr>
          <a:xfrm>
            <a:off x="593834" y="4540470"/>
            <a:ext cx="1387366" cy="1702676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 err="1" smtClean="0"/>
              <a:t>عَمَّةُعَمَّهُ</a:t>
            </a:r>
            <a:endParaRPr lang="ar-BH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73255" y="3389586"/>
            <a:ext cx="10405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خالةُ</a:t>
            </a:r>
            <a:endParaRPr lang="ar-BH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884978" y="3878318"/>
            <a:ext cx="8828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خالهُ</a:t>
            </a:r>
            <a:endParaRPr lang="ar-BH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0482" y="4776951"/>
            <a:ext cx="13085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عَمَّةُ</a:t>
            </a:r>
            <a:endParaRPr lang="ar-BH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8027" y="5260426"/>
            <a:ext cx="13085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عَمَّهُ</a:t>
            </a:r>
            <a:endParaRPr lang="ar-BH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1834" y="118654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0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3393" y="283779"/>
            <a:ext cx="9664262" cy="79714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</a:rPr>
              <a:t>أُعيدُ تَرْتيبَ الكَلِماتِ في كُلِّ مَجْموعَةٍ؛ لأُكَوِّنَ مِنْها جُمْلَةً مُفيدةً:</a:t>
            </a:r>
          </a:p>
          <a:p>
            <a:pPr algn="r" rtl="1"/>
            <a:endParaRPr lang="ar-BH" sz="3200" b="1" dirty="0" smtClean="0"/>
          </a:p>
          <a:p>
            <a:pPr algn="r" rtl="1"/>
            <a:r>
              <a:rPr lang="ar-BH" sz="3200" b="1" dirty="0" smtClean="0"/>
              <a:t>خَلِيَّتَهُ – الشَّمْعِ- يَبْني – مِن – النَّحْلُ. </a:t>
            </a:r>
          </a:p>
          <a:p>
            <a:pPr algn="r" rtl="1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يَبْني النَّحْلُ خَلِيَّتَهُ مِن الشَّمْعِ.</a:t>
            </a:r>
          </a:p>
          <a:p>
            <a:pPr algn="r" rtl="1"/>
            <a:endParaRPr lang="ar-BH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BH" sz="3200" b="1" dirty="0" smtClean="0"/>
              <a:t>بِشَوْكَتِهِ – العَقْرَبُ – السَّامَّةِ – يَلْسَعُ – أعْداءَهُ.</a:t>
            </a:r>
          </a:p>
          <a:p>
            <a:pPr algn="r" rtl="1"/>
            <a:endParaRPr lang="ar-BH" sz="3200" b="1" dirty="0" smtClean="0"/>
          </a:p>
          <a:p>
            <a:pPr algn="r" rtl="1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يَلْسَعُ العَقْرَبُ أعْداءَهُ بِشَوْكَتِهِ السَّامَّةِ.</a:t>
            </a:r>
            <a:r>
              <a:rPr lang="ar-BH" sz="3200" b="1" dirty="0" smtClean="0"/>
              <a:t>  </a:t>
            </a:r>
          </a:p>
          <a:p>
            <a:pPr algn="r" rtl="1"/>
            <a:endParaRPr lang="ar-BH" sz="3200" b="1" dirty="0" smtClean="0"/>
          </a:p>
          <a:p>
            <a:pPr algn="r" rtl="1"/>
            <a:r>
              <a:rPr lang="ar-BH" sz="3200" b="1" dirty="0" smtClean="0"/>
              <a:t>حَشَرَةٌ – الذُّبابَةُ – الأَمْراضَ – ضارَّةٌ – تَنْقُلُ.</a:t>
            </a:r>
          </a:p>
          <a:p>
            <a:pPr algn="r" rtl="1"/>
            <a:endParaRPr lang="ar-BH" sz="3200" b="1" dirty="0" smtClean="0"/>
          </a:p>
          <a:p>
            <a:pPr algn="r" rtl="1"/>
            <a:r>
              <a:rPr lang="ar-BH" sz="3200" b="1" dirty="0" smtClean="0"/>
              <a:t> </a:t>
            </a:r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الذُّبابَةُ حَشَرَةٌ ضارَّةٌ  تَنْقُلُ الأَمْراضَ.</a:t>
            </a:r>
          </a:p>
          <a:p>
            <a:pPr algn="r" rtl="1"/>
            <a:r>
              <a:rPr lang="ar-BH" sz="3200" b="1" dirty="0" smtClean="0"/>
              <a:t> </a:t>
            </a:r>
          </a:p>
          <a:p>
            <a:pPr algn="r" rtl="1"/>
            <a:endParaRPr lang="ar-BH" sz="3200" b="1" dirty="0" smtClean="0"/>
          </a:p>
          <a:p>
            <a:pPr algn="r" rtl="1"/>
            <a:r>
              <a:rPr lang="ar-BH" sz="3200" dirty="0" smtClean="0"/>
              <a:t> </a:t>
            </a:r>
          </a:p>
          <a:p>
            <a:pPr algn="r" rtl="1"/>
            <a:endParaRPr lang="ar-BH" sz="3200" dirty="0"/>
          </a:p>
        </p:txBody>
      </p:sp>
      <p:pic>
        <p:nvPicPr>
          <p:cNvPr id="3" name="1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6021" y="4621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وَفَّقَكَ الله</a:t>
            </a:r>
          </a:p>
        </p:txBody>
      </p:sp>
      <p:pic>
        <p:nvPicPr>
          <p:cNvPr id="2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94100" y="305734"/>
            <a:ext cx="4845594" cy="9397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ar-BH" b="1" dirty="0" smtClean="0"/>
              <a:t>أَذْكِرُ دَوْرَةَ حَياةِ الفَراشَةِ </a:t>
            </a:r>
            <a:endParaRPr lang="ar-BH" b="1" dirty="0"/>
          </a:p>
        </p:txBody>
      </p:sp>
      <p:sp>
        <p:nvSpPr>
          <p:cNvPr id="9" name="Oval 8"/>
          <p:cNvSpPr/>
          <p:nvPr/>
        </p:nvSpPr>
        <p:spPr>
          <a:xfrm>
            <a:off x="1802675" y="1593669"/>
            <a:ext cx="2076994" cy="10450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01" y="177800"/>
            <a:ext cx="2932699" cy="13253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43558" t="25521" r="46876" b="60069"/>
          <a:stretch>
            <a:fillRect/>
          </a:stretch>
        </p:blipFill>
        <p:spPr bwMode="auto">
          <a:xfrm>
            <a:off x="5537200" y="1473200"/>
            <a:ext cx="15621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/>
          <a:srcRect l="57614" t="41841" r="33894" b="40278"/>
          <a:stretch>
            <a:fillRect/>
          </a:stretch>
        </p:blipFill>
        <p:spPr bwMode="auto">
          <a:xfrm>
            <a:off x="8229600" y="2908300"/>
            <a:ext cx="1473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/>
          <a:srcRect l="51171" t="65279" r="40239" b="19617"/>
          <a:stretch>
            <a:fillRect/>
          </a:stretch>
        </p:blipFill>
        <p:spPr bwMode="auto">
          <a:xfrm>
            <a:off x="6629400" y="4965700"/>
            <a:ext cx="13335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/>
          <a:srcRect l="36725" t="61458" r="55564" b="19618"/>
          <a:stretch>
            <a:fillRect/>
          </a:stretch>
        </p:blipFill>
        <p:spPr bwMode="auto">
          <a:xfrm>
            <a:off x="3771900" y="4749800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/>
          <a:srcRect l="26281" t="42014" r="59468" b="41840"/>
          <a:stretch>
            <a:fillRect/>
          </a:stretch>
        </p:blipFill>
        <p:spPr bwMode="auto">
          <a:xfrm>
            <a:off x="2311399" y="2768600"/>
            <a:ext cx="2013701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Circular Arrow 38"/>
          <p:cNvSpPr/>
          <p:nvPr/>
        </p:nvSpPr>
        <p:spPr>
          <a:xfrm rot="1838331">
            <a:off x="6986474" y="1471205"/>
            <a:ext cx="1985699" cy="1473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0" name="Circular Arrow 39"/>
          <p:cNvSpPr/>
          <p:nvPr/>
        </p:nvSpPr>
        <p:spPr>
          <a:xfrm rot="7540713">
            <a:off x="7874722" y="4330327"/>
            <a:ext cx="1319335" cy="116150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2" name="Circular Arrow 41"/>
          <p:cNvSpPr/>
          <p:nvPr/>
        </p:nvSpPr>
        <p:spPr>
          <a:xfrm rot="11249866">
            <a:off x="4939928" y="5058208"/>
            <a:ext cx="1575028" cy="116150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7" name="Circular Arrow 46"/>
          <p:cNvSpPr/>
          <p:nvPr/>
        </p:nvSpPr>
        <p:spPr>
          <a:xfrm rot="14644346">
            <a:off x="2820122" y="4063628"/>
            <a:ext cx="1319335" cy="116150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8" name="Circular Arrow 47"/>
          <p:cNvSpPr/>
          <p:nvPr/>
        </p:nvSpPr>
        <p:spPr>
          <a:xfrm rot="19870672">
            <a:off x="3684474" y="1610906"/>
            <a:ext cx="1985699" cy="1473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448300" y="2819400"/>
            <a:ext cx="1549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بَيْضَةٌ</a:t>
            </a:r>
            <a:r>
              <a:rPr lang="ar-BH" dirty="0" smtClean="0"/>
              <a:t> </a:t>
            </a:r>
            <a:endParaRPr lang="ar-BH" dirty="0"/>
          </a:p>
        </p:txBody>
      </p:sp>
      <p:sp>
        <p:nvSpPr>
          <p:cNvPr id="50" name="Rounded Rectangle 49"/>
          <p:cNvSpPr/>
          <p:nvPr/>
        </p:nvSpPr>
        <p:spPr>
          <a:xfrm>
            <a:off x="9918700" y="3352800"/>
            <a:ext cx="1549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 smtClean="0"/>
              <a:t>يَرَقَةٌ</a:t>
            </a:r>
            <a:endParaRPr lang="ar-BH" sz="28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8801100" y="5638800"/>
            <a:ext cx="1549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 smtClean="0"/>
              <a:t>شَرْنَقَةٌ </a:t>
            </a:r>
            <a:endParaRPr lang="ar-BH" sz="28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1511300" y="5600700"/>
            <a:ext cx="21971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فَراشَةٌ صَغيرَةٌ </a:t>
            </a:r>
            <a:endParaRPr lang="ar-BH" sz="24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520700" y="3111500"/>
            <a:ext cx="1816100" cy="800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فَراشَةٌ مُكْتَمِلَةُ النُّمُوِّ</a:t>
            </a:r>
            <a:endParaRPr lang="ar-BH" sz="2400" b="1" dirty="0"/>
          </a:p>
        </p:txBody>
      </p:sp>
      <p:pic>
        <p:nvPicPr>
          <p:cNvPr id="20" name="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9964" y="14240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nana trees background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898" l="0" r="99750">
                        <a14:foregroundMark x1="23750" y1="21890" x2="23750" y2="21890"/>
                        <a14:foregroundMark x1="24000" y1="7244" x2="24000" y2="7244"/>
                        <a14:foregroundMark x1="15375" y1="6457" x2="15375" y2="6457"/>
                        <a14:foregroundMark x1="7875" y1="30551" x2="7875" y2="30551"/>
                        <a14:foregroundMark x1="7125" y1="47717" x2="7125" y2="47717"/>
                        <a14:foregroundMark x1="7250" y1="59370" x2="7250" y2="59370"/>
                        <a14:foregroundMark x1="8250" y1="65512" x2="8250" y2="65512"/>
                        <a14:foregroundMark x1="6625" y1="76063" x2="6625" y2="76063"/>
                        <a14:foregroundMark x1="8625" y1="79685" x2="9250" y2="78898"/>
                        <a14:foregroundMark x1="9875" y1="78898" x2="9875" y2="78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305300"/>
            <a:ext cx="1549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6500" y="4406900"/>
            <a:ext cx="6059375" cy="2062103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 smtClean="0">
                <a:cs typeface="+mj-cs"/>
              </a:rPr>
              <a:t>رَأَيْتُ ذاتَ مَرَّةٍ        </a:t>
            </a:r>
            <a:r>
              <a:rPr lang="en-US" sz="3200" dirty="0" smtClean="0">
                <a:cs typeface="+mj-cs"/>
              </a:rPr>
              <a:t>  </a:t>
            </a:r>
            <a:r>
              <a:rPr lang="ar-BH" sz="3200" dirty="0" smtClean="0">
                <a:cs typeface="+mj-cs"/>
              </a:rPr>
              <a:t>فَراشَــــــةً مُلَوَّنَــة </a:t>
            </a:r>
          </a:p>
          <a:p>
            <a:pPr algn="r" rtl="1"/>
            <a:r>
              <a:rPr lang="ar-BH" sz="3200" dirty="0" smtClean="0">
                <a:cs typeface="+mj-cs"/>
              </a:rPr>
              <a:t>كَأَنَّــها لِحُسْنِهــا </a:t>
            </a:r>
            <a:r>
              <a:rPr lang="en-US" sz="3200" dirty="0" smtClean="0">
                <a:cs typeface="+mj-cs"/>
              </a:rPr>
              <a:t> </a:t>
            </a:r>
            <a:r>
              <a:rPr lang="ar-BH" sz="3200" dirty="0" smtClean="0">
                <a:cs typeface="+mj-cs"/>
              </a:rPr>
              <a:t>      </a:t>
            </a:r>
            <a:r>
              <a:rPr lang="en-US" sz="3200" dirty="0" smtClean="0">
                <a:cs typeface="+mj-cs"/>
              </a:rPr>
              <a:t> </a:t>
            </a:r>
            <a:r>
              <a:rPr lang="ar-BH" sz="3200" dirty="0" smtClean="0">
                <a:cs typeface="+mj-cs"/>
              </a:rPr>
              <a:t>مِنْ ذَهَبٍ مُكَـــوَّنَة </a:t>
            </a:r>
          </a:p>
          <a:p>
            <a:pPr algn="r" rtl="1"/>
            <a:r>
              <a:rPr lang="ar-BH" sz="3200" dirty="0" smtClean="0">
                <a:cs typeface="+mj-cs"/>
              </a:rPr>
              <a:t>مِنْ زَهْرَةٍ لِزَهْرَةٍ       </a:t>
            </a:r>
            <a:r>
              <a:rPr lang="en-US" sz="3200" dirty="0" smtClean="0">
                <a:cs typeface="+mj-cs"/>
              </a:rPr>
              <a:t> </a:t>
            </a:r>
            <a:r>
              <a:rPr lang="ar-BH" sz="3200" dirty="0" smtClean="0">
                <a:cs typeface="+mj-cs"/>
              </a:rPr>
              <a:t>تَطيرُ وَهِيَ حالِمَة </a:t>
            </a:r>
          </a:p>
          <a:p>
            <a:pPr algn="r" rtl="1"/>
            <a:r>
              <a:rPr lang="ar-BH" sz="3200" dirty="0" smtClean="0">
                <a:cs typeface="+mj-cs"/>
              </a:rPr>
              <a:t>تَحْمِلُها أَجْنِحـَـــةٌ        مِثْلُ الْحَريرِ ناعِمَة </a:t>
            </a:r>
            <a:endParaRPr lang="en-US" sz="3200" dirty="0"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54296" t="49042" r="21410" b="38546"/>
          <a:stretch/>
        </p:blipFill>
        <p:spPr>
          <a:xfrm>
            <a:off x="3632200" y="3428999"/>
            <a:ext cx="3721100" cy="976241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651001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66862" y="12102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7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06800" y="3390899"/>
            <a:ext cx="5930900" cy="304698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endParaRPr lang="ar-BH" sz="3200" dirty="0" smtClean="0">
              <a:cs typeface="+mj-cs"/>
            </a:endParaRPr>
          </a:p>
          <a:p>
            <a:pPr algn="ctr" rtl="1"/>
            <a:r>
              <a:rPr lang="ar-BH" sz="3200" dirty="0" smtClean="0">
                <a:cs typeface="+mj-cs"/>
              </a:rPr>
              <a:t>وَبَيْنَما </a:t>
            </a:r>
            <a:r>
              <a:rPr lang="ar-BH" sz="3200" dirty="0">
                <a:cs typeface="+mj-cs"/>
              </a:rPr>
              <a:t>كُنَّا مَعًا       </a:t>
            </a:r>
            <a:r>
              <a:rPr lang="ar-BH" sz="3200" dirty="0" smtClean="0">
                <a:cs typeface="+mj-cs"/>
              </a:rPr>
              <a:t>فـــــي فَــرَحٍ نَرْقُبُهــا </a:t>
            </a:r>
            <a:endParaRPr lang="ar-BH" sz="3200" dirty="0">
              <a:cs typeface="+mj-cs"/>
            </a:endParaRPr>
          </a:p>
          <a:p>
            <a:pPr algn="ctr" rtl="1"/>
            <a:r>
              <a:rPr lang="ar-BH" sz="3200" dirty="0">
                <a:cs typeface="+mj-cs"/>
              </a:rPr>
              <a:t>إِذا بِطِفْلٍ هائِجٍ       </a:t>
            </a:r>
            <a:r>
              <a:rPr lang="ar-BH" sz="3200" dirty="0" smtClean="0">
                <a:cs typeface="+mj-cs"/>
              </a:rPr>
              <a:t>بِمِضْـرَبٍ يَضْرِبُهـــا </a:t>
            </a:r>
            <a:endParaRPr lang="ar-BH" sz="3200" dirty="0">
              <a:cs typeface="+mj-cs"/>
            </a:endParaRPr>
          </a:p>
          <a:p>
            <a:pPr algn="ctr" rtl="1"/>
            <a:r>
              <a:rPr lang="ar-BH" sz="3200" dirty="0">
                <a:cs typeface="+mj-cs"/>
              </a:rPr>
              <a:t>فَأَفْلَتَتْ مِنْ يَدِهِ       لَكِنْ هَوَتْ فَوْقَ الثَّرى </a:t>
            </a:r>
          </a:p>
          <a:p>
            <a:pPr algn="ctr" rtl="1"/>
            <a:r>
              <a:rPr lang="ar-BH" sz="3200" dirty="0" smtClean="0">
                <a:cs typeface="+mj-cs"/>
              </a:rPr>
              <a:t>وَقَبْلَ أَنْ </a:t>
            </a:r>
            <a:r>
              <a:rPr lang="ar-BH" sz="3200" dirty="0">
                <a:cs typeface="+mj-cs"/>
              </a:rPr>
              <a:t>يَلْحَقَها      </a:t>
            </a:r>
            <a:r>
              <a:rPr lang="ar-BH" sz="3200" dirty="0" smtClean="0">
                <a:cs typeface="+mj-cs"/>
              </a:rPr>
              <a:t>أَجْمَـــلُ مَشْـــهَدٍ جَرى </a:t>
            </a:r>
          </a:p>
          <a:p>
            <a:pPr algn="ctr" rtl="1"/>
            <a:r>
              <a:rPr lang="ar-BH" sz="3200" dirty="0" smtClean="0">
                <a:cs typeface="+mj-cs"/>
              </a:rPr>
              <a:t> </a:t>
            </a:r>
            <a:endParaRPr lang="en-US" sz="3200" dirty="0">
              <a:cs typeface="+mj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18380" t="45081" r="71479" b="39338"/>
          <a:stretch/>
        </p:blipFill>
        <p:spPr>
          <a:xfrm>
            <a:off x="3985325" y="2409718"/>
            <a:ext cx="827975" cy="8913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18380" t="45081" r="71479" b="39338"/>
          <a:stretch/>
        </p:blipFill>
        <p:spPr>
          <a:xfrm>
            <a:off x="9753600" y="4445000"/>
            <a:ext cx="1320799" cy="1143000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51200"/>
            <a:ext cx="29972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0613" y="12815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0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3111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56000"/>
            <a:ext cx="2386076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82901" y="2451100"/>
            <a:ext cx="6032500" cy="40318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BH" sz="3200" dirty="0" smtClean="0">
                <a:cs typeface="+mj-cs"/>
              </a:rPr>
              <a:t>كــــانَ أَبــوهُ واقِفًــا            فَهَبَّ </a:t>
            </a:r>
            <a:r>
              <a:rPr lang="ar-BH" sz="3200" dirty="0">
                <a:cs typeface="+mj-cs"/>
              </a:rPr>
              <a:t>كَيْ يُدْرِكَها</a:t>
            </a:r>
          </a:p>
          <a:p>
            <a:pPr algn="just" rtl="1"/>
            <a:r>
              <a:rPr lang="ar-BH" sz="3200" dirty="0" smtClean="0">
                <a:cs typeface="+mj-cs"/>
              </a:rPr>
              <a:t>مُحْتَضِنًــــا </a:t>
            </a:r>
            <a:r>
              <a:rPr lang="ar-BH" sz="3200" dirty="0">
                <a:cs typeface="+mj-cs"/>
              </a:rPr>
              <a:t>صَغيرَةُ   </a:t>
            </a:r>
            <a:r>
              <a:rPr lang="ar-BH" sz="3200" dirty="0" smtClean="0">
                <a:cs typeface="+mj-cs"/>
              </a:rPr>
              <a:t>         قُبَيْلَ </a:t>
            </a:r>
            <a:r>
              <a:rPr lang="ar-BH" sz="3200" dirty="0">
                <a:cs typeface="+mj-cs"/>
              </a:rPr>
              <a:t>أَنْ يُمْسِكَها </a:t>
            </a:r>
          </a:p>
          <a:p>
            <a:pPr algn="just" rtl="1"/>
            <a:r>
              <a:rPr lang="ar-BH" sz="3200" dirty="0">
                <a:cs typeface="+mj-cs"/>
              </a:rPr>
              <a:t>صاحَ الصَّغيرُ باكِياً     </a:t>
            </a:r>
            <a:r>
              <a:rPr lang="ar-BH" sz="3200" dirty="0" smtClean="0">
                <a:cs typeface="+mj-cs"/>
              </a:rPr>
              <a:t>      أُريــدُها يــا أَبَتــي </a:t>
            </a:r>
            <a:endParaRPr lang="ar-BH" sz="3200" dirty="0">
              <a:cs typeface="+mj-cs"/>
            </a:endParaRPr>
          </a:p>
          <a:p>
            <a:pPr algn="just" rtl="1"/>
            <a:r>
              <a:rPr lang="ar-BH" sz="3200" dirty="0" smtClean="0">
                <a:cs typeface="+mj-cs"/>
              </a:rPr>
              <a:t>لَكِــنْ أَبــــاهُ ضَمَّــهُ           إِلَــيْهِ فــي </a:t>
            </a:r>
            <a:r>
              <a:rPr lang="ar-BH" sz="3200" dirty="0">
                <a:cs typeface="+mj-cs"/>
              </a:rPr>
              <a:t>مَحَبَّةٍ </a:t>
            </a:r>
          </a:p>
          <a:p>
            <a:pPr algn="just" rtl="1"/>
            <a:r>
              <a:rPr lang="ar-BH" sz="3200" dirty="0">
                <a:cs typeface="+mj-cs"/>
              </a:rPr>
              <a:t>قالَ لَهُ: </a:t>
            </a:r>
            <a:r>
              <a:rPr lang="ar-BH" sz="3200" dirty="0" smtClean="0">
                <a:cs typeface="+mj-cs"/>
              </a:rPr>
              <a:t>يــا وَلــــَدي          أَعْلَمُ كـــَمْ </a:t>
            </a:r>
            <a:r>
              <a:rPr lang="ar-BH" sz="3200" dirty="0">
                <a:cs typeface="+mj-cs"/>
              </a:rPr>
              <a:t>تُحِبُّها </a:t>
            </a:r>
          </a:p>
          <a:p>
            <a:pPr algn="just" rtl="1"/>
            <a:r>
              <a:rPr lang="ar-BH" sz="3200" dirty="0" smtClean="0">
                <a:cs typeface="+mj-cs"/>
              </a:rPr>
              <a:t>لِأَنَّهــــــا جَميـلـَـــةٌ           جَميعُنــا نُحِبُّهــا </a:t>
            </a:r>
            <a:endParaRPr lang="ar-BH" sz="3200" dirty="0">
              <a:cs typeface="+mj-cs"/>
            </a:endParaRPr>
          </a:p>
          <a:p>
            <a:pPr algn="just" rtl="1"/>
            <a:r>
              <a:rPr lang="ar-BH" sz="3200" dirty="0" smtClean="0">
                <a:cs typeface="+mj-cs"/>
              </a:rPr>
              <a:t>لَكِنَّــهــا رَقيقَـــــــةٌ           يَقْتُلُهــا </a:t>
            </a:r>
            <a:r>
              <a:rPr lang="ar-BH" sz="3200" dirty="0">
                <a:cs typeface="+mj-cs"/>
              </a:rPr>
              <a:t>لَمْسُ الْيَدِ </a:t>
            </a:r>
          </a:p>
          <a:p>
            <a:pPr algn="just" rtl="1"/>
            <a:r>
              <a:rPr lang="ar-BH" sz="3200" dirty="0">
                <a:cs typeface="+mj-cs"/>
              </a:rPr>
              <a:t>أَنَقْتُلُ </a:t>
            </a:r>
            <a:r>
              <a:rPr lang="ar-BH" sz="3200" dirty="0" smtClean="0">
                <a:cs typeface="+mj-cs"/>
              </a:rPr>
              <a:t>الشَّـــيْءَ </a:t>
            </a:r>
            <a:r>
              <a:rPr lang="ar-BH" sz="3200" dirty="0">
                <a:cs typeface="+mj-cs"/>
              </a:rPr>
              <a:t>الَّذي    </a:t>
            </a:r>
            <a:r>
              <a:rPr lang="ar-BH" sz="3200" dirty="0" smtClean="0">
                <a:cs typeface="+mj-cs"/>
              </a:rPr>
              <a:t>      نُحِبُّــه </a:t>
            </a:r>
            <a:r>
              <a:rPr lang="ar-BH" sz="3200" dirty="0">
                <a:cs typeface="+mj-cs"/>
              </a:rPr>
              <a:t>يا وَلَدي؟! </a:t>
            </a:r>
            <a:endParaRPr lang="en-US" sz="3200" dirty="0"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18380" t="45081" r="71479" b="39338"/>
          <a:stretch/>
        </p:blipFill>
        <p:spPr>
          <a:xfrm>
            <a:off x="9157553" y="4409490"/>
            <a:ext cx="2031493" cy="1519707"/>
          </a:xfrm>
          <a:prstGeom prst="rect">
            <a:avLst/>
          </a:prstGeom>
        </p:spPr>
      </p:pic>
      <p:pic>
        <p:nvPicPr>
          <p:cNvPr id="7" name="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0618" y="13171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7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nana trees background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898" l="0" r="99750">
                        <a14:foregroundMark x1="23750" y1="21890" x2="23750" y2="21890"/>
                        <a14:foregroundMark x1="24000" y1="7244" x2="24000" y2="7244"/>
                        <a14:foregroundMark x1="15375" y1="6457" x2="15375" y2="6457"/>
                        <a14:foregroundMark x1="7875" y1="30551" x2="7875" y2="30551"/>
                        <a14:foregroundMark x1="7125" y1="47717" x2="7125" y2="47717"/>
                        <a14:foregroundMark x1="7250" y1="59370" x2="7250" y2="59370"/>
                        <a14:foregroundMark x1="8250" y1="65512" x2="8250" y2="65512"/>
                        <a14:foregroundMark x1="6625" y1="76063" x2="6625" y2="76063"/>
                        <a14:foregroundMark x1="8625" y1="79685" x2="9250" y2="78898"/>
                        <a14:foregroundMark x1="9875" y1="78898" x2="9875" y2="78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305300"/>
            <a:ext cx="1549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54296" t="49042" r="21410" b="38546"/>
          <a:stretch/>
        </p:blipFill>
        <p:spPr>
          <a:xfrm>
            <a:off x="3695700" y="3670299"/>
            <a:ext cx="3721100" cy="976241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651001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3482" y="4677272"/>
            <a:ext cx="6522720" cy="156966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BH" sz="3200" dirty="0">
                <a:cs typeface="+mj-cs"/>
              </a:rPr>
              <a:t>فَوَقَفَ </a:t>
            </a:r>
            <a:r>
              <a:rPr lang="ar-BH" sz="3200" dirty="0" smtClean="0">
                <a:cs typeface="+mj-cs"/>
              </a:rPr>
              <a:t>الطِّفْلُ وَما       </a:t>
            </a:r>
            <a:r>
              <a:rPr lang="ar-BH" sz="3200" dirty="0">
                <a:cs typeface="+mj-cs"/>
              </a:rPr>
              <a:t>مَدَّ إِلَيْها إِصْبَعَهْ</a:t>
            </a:r>
          </a:p>
          <a:p>
            <a:pPr algn="just" rtl="1"/>
            <a:r>
              <a:rPr lang="ar-BH" sz="3200" dirty="0">
                <a:cs typeface="+mj-cs"/>
              </a:rPr>
              <a:t>وَحينَ طارَتْ </a:t>
            </a:r>
            <a:r>
              <a:rPr lang="ar-BH" sz="3200" dirty="0" smtClean="0">
                <a:cs typeface="+mj-cs"/>
              </a:rPr>
              <a:t>مَرَّةً      </a:t>
            </a:r>
            <a:r>
              <a:rPr lang="ar-BH" sz="3200" dirty="0">
                <a:cs typeface="+mj-cs"/>
              </a:rPr>
              <a:t>أُخْرى رَأَيْنا أَدْمُعَهْ </a:t>
            </a:r>
          </a:p>
          <a:p>
            <a:pPr algn="just" rtl="1"/>
            <a:r>
              <a:rPr lang="ar-BH" sz="3200" dirty="0">
                <a:cs typeface="+mj-cs"/>
              </a:rPr>
              <a:t>وَكانَ يَرْنو </a:t>
            </a:r>
            <a:r>
              <a:rPr lang="ar-BH" sz="3200" dirty="0" smtClean="0">
                <a:cs typeface="+mj-cs"/>
              </a:rPr>
              <a:t>وَأَبوهُ       </a:t>
            </a:r>
            <a:r>
              <a:rPr lang="ar-BH" sz="3200" dirty="0">
                <a:cs typeface="+mj-cs"/>
              </a:rPr>
              <a:t>فَرِحًا يَرْنو مَعَهْ ! </a:t>
            </a:r>
            <a:endParaRPr lang="en-US" sz="3200" dirty="0">
              <a:cs typeface="+mj-cs"/>
            </a:endParaRPr>
          </a:p>
        </p:txBody>
      </p:sp>
      <p:pic>
        <p:nvPicPr>
          <p:cNvPr id="9" name="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02489" y="1305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7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406" y="365125"/>
            <a:ext cx="476307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BH" b="1" smtClean="0"/>
              <a:t>أَفْهَمُ النَّصَّ</a:t>
            </a:r>
            <a:endParaRPr lang="ar-BH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339634"/>
            <a:ext cx="1947092" cy="9013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BH" sz="3200" b="1" dirty="0" smtClean="0"/>
              <a:t>أَضَعُ عَلامَةَ (</a:t>
            </a:r>
            <a:r>
              <a:rPr lang="ar-SA" sz="3200" b="1" dirty="0" smtClean="0"/>
              <a:t>✓</a:t>
            </a:r>
            <a:r>
              <a:rPr lang="ar-BH" sz="3200" b="1" dirty="0" smtClean="0"/>
              <a:t>) أمامَ نَوْعِ النَّصِّ: </a:t>
            </a:r>
          </a:p>
          <a:p>
            <a:pPr>
              <a:buNone/>
            </a:pPr>
            <a:r>
              <a:rPr lang="ar-BH" sz="3200" b="1" dirty="0" smtClean="0"/>
              <a:t>      وَصْفُ حَدَثٍ                    أُقْصوصَةٌ شِعْرِيَّةٌ              وَصْفُ مَكانٍ </a:t>
            </a:r>
          </a:p>
          <a:p>
            <a:pPr>
              <a:buNone/>
            </a:pPr>
            <a:endParaRPr lang="ar-BH" b="1" dirty="0" smtClean="0"/>
          </a:p>
          <a:p>
            <a:pPr>
              <a:buNone/>
            </a:pPr>
            <a:r>
              <a:rPr lang="ar-BH" sz="3200" b="1" dirty="0" smtClean="0"/>
              <a:t>2- ماذا رَأَى الشَاعِرُ؟ </a:t>
            </a:r>
          </a:p>
          <a:p>
            <a:pPr>
              <a:buNone/>
            </a:pPr>
            <a:r>
              <a:rPr lang="ar-BH" sz="3200" b="1" dirty="0" smtClean="0">
                <a:solidFill>
                  <a:srgbClr val="0070C0"/>
                </a:solidFill>
              </a:rPr>
              <a:t>رأى الشّاعِرُ فَراشةً مُلَوَّنَةً كَأَنْها  ذَهَبٌ بِجَمالِها وَتَطيرُ مِنْ زَهرةٍ إِلى زَهْرَةٍ.</a:t>
            </a:r>
          </a:p>
          <a:p>
            <a:pPr>
              <a:buNone/>
            </a:pPr>
            <a:r>
              <a:rPr lang="ar-BH" sz="3200" b="1" dirty="0" smtClean="0"/>
              <a:t>3- ماذا فَعَلَ الطِّفْلُ بالْفَراشَةِ؟ وَما رَأيُكَ في تَصَرُّفِهِ؟ </a:t>
            </a:r>
          </a:p>
          <a:p>
            <a:pPr>
              <a:buNone/>
            </a:pPr>
            <a:r>
              <a:rPr lang="ar-BH" sz="3200" b="1" dirty="0" smtClean="0">
                <a:solidFill>
                  <a:srgbClr val="0070C0"/>
                </a:solidFill>
              </a:rPr>
              <a:t>قامَ الطِّفْلُ بِملاحَقَةِ الفَراشَةِ بمِضْرَبِهِ ، ( يُتْرك الرأي للطالبِ) .</a:t>
            </a:r>
          </a:p>
          <a:p>
            <a:pPr>
              <a:buNone/>
            </a:pPr>
            <a:endParaRPr lang="ar-BH" b="1" dirty="0" smtClean="0"/>
          </a:p>
          <a:p>
            <a:pPr>
              <a:buNone/>
            </a:pPr>
            <a:endParaRPr lang="ar-BH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4296" t="49042" r="21410" b="38546"/>
          <a:stretch/>
        </p:blipFill>
        <p:spPr>
          <a:xfrm>
            <a:off x="242879" y="375407"/>
            <a:ext cx="2868621" cy="104396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094483" y="2349062"/>
            <a:ext cx="599089" cy="6148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3200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99379" y="2333296"/>
            <a:ext cx="504497" cy="5833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Oval 12"/>
          <p:cNvSpPr/>
          <p:nvPr/>
        </p:nvSpPr>
        <p:spPr>
          <a:xfrm>
            <a:off x="3294993" y="2427890"/>
            <a:ext cx="567559" cy="5517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4" name="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083" y="830283"/>
            <a:ext cx="304800" cy="3048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7160172" y="2333296"/>
            <a:ext cx="53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✓</a:t>
            </a:r>
            <a:endParaRPr lang="ar-BH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406" y="365125"/>
            <a:ext cx="476307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BH" b="1" smtClean="0"/>
              <a:t>أَفْهَمُ النَّصَّ</a:t>
            </a:r>
            <a:endParaRPr lang="ar-BH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339634"/>
            <a:ext cx="1947092" cy="9013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ar-SA" sz="3200" b="1" dirty="0" smtClean="0"/>
          </a:p>
          <a:p>
            <a:pPr>
              <a:buNone/>
            </a:pPr>
            <a:r>
              <a:rPr lang="ar-SA" sz="3200" b="1" dirty="0"/>
              <a:t>4</a:t>
            </a:r>
            <a:r>
              <a:rPr lang="ar-BH" sz="3200" b="1" dirty="0" smtClean="0"/>
              <a:t>- مَن الَّذي مَنَعَ الطِّفْلَ مِنْ مَسْكِ الْفَراشَةِ ؟ وَلِماذا ؟ </a:t>
            </a:r>
          </a:p>
          <a:p>
            <a:pPr>
              <a:buNone/>
            </a:pPr>
            <a:r>
              <a:rPr lang="ar-BH" sz="3200" b="1" dirty="0" smtClean="0">
                <a:solidFill>
                  <a:srgbClr val="0070C0"/>
                </a:solidFill>
              </a:rPr>
              <a:t>مَنَعَ الأبُ الطِّفْلَ مِنْ مَسْكِ الْفَراشَةِ؛ ليسْتَمْتِعَ الجَميعُ بِمَنْظَرِ الفَراشَةِ وَكَذلِكَ الإمْساكِ </a:t>
            </a:r>
            <a:r>
              <a:rPr lang="ar-BH" sz="3200" b="1" dirty="0" err="1" smtClean="0">
                <a:solidFill>
                  <a:srgbClr val="0070C0"/>
                </a:solidFill>
              </a:rPr>
              <a:t>بِها</a:t>
            </a:r>
            <a:r>
              <a:rPr lang="ar-BH" sz="3200" b="1" dirty="0" smtClean="0">
                <a:solidFill>
                  <a:srgbClr val="0070C0"/>
                </a:solidFill>
              </a:rPr>
              <a:t> يَضُرُّها.</a:t>
            </a:r>
            <a:endParaRPr lang="ar-BH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ar-BH" sz="3200" b="1" dirty="0" smtClean="0"/>
              <a:t>5- ما الَّذي يَدُلُّ عَلى طاعَةِ الطَّفْلِ لأَبيهِ؟ </a:t>
            </a:r>
          </a:p>
          <a:p>
            <a:pPr>
              <a:buNone/>
            </a:pPr>
            <a:r>
              <a:rPr lang="ar-BH" sz="3200" b="1" dirty="0" smtClean="0">
                <a:solidFill>
                  <a:srgbClr val="0070C0"/>
                </a:solidFill>
              </a:rPr>
              <a:t>يَدُلُّ عَلى احْتِرامِ الطِّفْلِ لأَبيهِ وَالسَّماعِ للْنَصيحَةِ.</a:t>
            </a:r>
          </a:p>
          <a:p>
            <a:pPr>
              <a:buNone/>
            </a:pPr>
            <a:endParaRPr lang="ar-BH" sz="3200" dirty="0" smtClean="0"/>
          </a:p>
          <a:p>
            <a:pPr>
              <a:buNone/>
            </a:pPr>
            <a:r>
              <a:rPr lang="ar-BH" sz="3200" b="1" dirty="0" smtClean="0"/>
              <a:t>6- اسْتَخْرِجُ مِنَ النَّصِّ (أ) :جَمْعُ كَلِمَةِ (</a:t>
            </a:r>
            <a:r>
              <a:rPr lang="ar-BH" sz="3200" b="1" dirty="0">
                <a:solidFill>
                  <a:schemeClr val="tx1"/>
                </a:solidFill>
              </a:rPr>
              <a:t>زَهْرَةٌ</a:t>
            </a:r>
            <a:r>
              <a:rPr lang="ar-BH" sz="3200" b="1" dirty="0" smtClean="0"/>
              <a:t>) : ---------- ، مضاد كلمة </a:t>
            </a:r>
          </a:p>
          <a:p>
            <a:pPr>
              <a:buNone/>
            </a:pPr>
            <a:endParaRPr lang="ar-BH" sz="3200" b="1" dirty="0" smtClean="0"/>
          </a:p>
          <a:p>
            <a:pPr>
              <a:buNone/>
            </a:pPr>
            <a:r>
              <a:rPr lang="ar-BH" sz="3200" b="1" dirty="0" smtClean="0"/>
              <a:t>(خ</a:t>
            </a:r>
            <a:r>
              <a:rPr lang="ar-SA" sz="3200" b="1" dirty="0" smtClean="0"/>
              <a:t>َ</a:t>
            </a:r>
            <a:r>
              <a:rPr lang="ar-BH" sz="3200" b="1" dirty="0" smtClean="0"/>
              <a:t>ش</a:t>
            </a:r>
            <a:r>
              <a:rPr lang="ar-SA" sz="3200" b="1" dirty="0" smtClean="0"/>
              <a:t>ِ</a:t>
            </a:r>
            <a:r>
              <a:rPr lang="ar-BH" sz="3200" b="1" dirty="0" smtClean="0"/>
              <a:t>ن</a:t>
            </a:r>
            <a:r>
              <a:rPr lang="ar-SA" sz="3200" b="1" dirty="0" smtClean="0"/>
              <a:t>َ</a:t>
            </a:r>
            <a:r>
              <a:rPr lang="ar-BH" sz="3200" b="1" dirty="0" smtClean="0"/>
              <a:t>ة</a:t>
            </a:r>
            <a:r>
              <a:rPr lang="ar-SA" sz="3200" b="1" dirty="0" smtClean="0"/>
              <a:t>ٌ</a:t>
            </a:r>
            <a:r>
              <a:rPr lang="ar-BH" sz="3200" b="1" dirty="0" smtClean="0"/>
              <a:t>):-------</a:t>
            </a:r>
          </a:p>
          <a:p>
            <a:pPr>
              <a:buNone/>
            </a:pPr>
            <a:r>
              <a:rPr lang="ar-BH" sz="3200" b="1" dirty="0" smtClean="0"/>
              <a:t>                                     </a:t>
            </a:r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/>
          </a:p>
        </p:txBody>
      </p:sp>
      <p:pic>
        <p:nvPicPr>
          <p:cNvPr id="7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b="62407"/>
          <a:stretch/>
        </p:blipFill>
        <p:spPr bwMode="auto">
          <a:xfrm>
            <a:off x="424635" y="5248237"/>
            <a:ext cx="1172937" cy="12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52980" b="29046"/>
          <a:stretch/>
        </p:blipFill>
        <p:spPr bwMode="auto">
          <a:xfrm>
            <a:off x="2321697" y="5803933"/>
            <a:ext cx="1320576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34978" b="50000"/>
          <a:stretch/>
        </p:blipFill>
        <p:spPr bwMode="auto">
          <a:xfrm>
            <a:off x="1270171" y="5879224"/>
            <a:ext cx="1194669" cy="4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4296" t="49042" r="21410" b="38546"/>
          <a:stretch/>
        </p:blipFill>
        <p:spPr>
          <a:xfrm>
            <a:off x="242879" y="375407"/>
            <a:ext cx="2868621" cy="1043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4114" y="4102538"/>
            <a:ext cx="13243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solidFill>
                  <a:srgbClr val="0070C0"/>
                </a:solidFill>
              </a:rPr>
              <a:t>أَزْهَارٌ</a:t>
            </a:r>
            <a:endParaRPr lang="ar-BH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9404" y="4955849"/>
            <a:ext cx="13243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solidFill>
                  <a:srgbClr val="0070C0"/>
                </a:solidFill>
              </a:rPr>
              <a:t>ناعِمَةٌ</a:t>
            </a:r>
            <a:endParaRPr lang="ar-BH" sz="3200" b="1" dirty="0">
              <a:solidFill>
                <a:srgbClr val="0070C0"/>
              </a:solidFill>
            </a:endParaRPr>
          </a:p>
        </p:txBody>
      </p:sp>
      <p:pic>
        <p:nvPicPr>
          <p:cNvPr id="2" name="مصنع الصيغ دامج الصوت 8+AUD-20200405~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86" y="6210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339634"/>
            <a:ext cx="1947092" cy="901338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23900" y="1150883"/>
            <a:ext cx="10515600" cy="4975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ar-BH" sz="3200" b="1" dirty="0" smtClean="0"/>
              <a:t>7- أُحَوِّطُ الْكَلِمَةَ الْغَريبَةَ في كُلِّ مَجْموعَةٍ: </a:t>
            </a:r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/>
          </a:p>
        </p:txBody>
      </p:sp>
      <p:sp>
        <p:nvSpPr>
          <p:cNvPr id="5" name="Folded Corner 4"/>
          <p:cNvSpPr/>
          <p:nvPr/>
        </p:nvSpPr>
        <p:spPr>
          <a:xfrm>
            <a:off x="8512065" y="2074917"/>
            <a:ext cx="2273300" cy="2997200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 smtClean="0"/>
              <a:t>رَمْلٌ </a:t>
            </a:r>
          </a:p>
          <a:p>
            <a:pPr algn="ctr"/>
            <a:r>
              <a:rPr lang="ar-BH" sz="3600" b="1" dirty="0" smtClean="0"/>
              <a:t>تُرَابٌ </a:t>
            </a:r>
          </a:p>
          <a:p>
            <a:pPr algn="ctr"/>
            <a:r>
              <a:rPr lang="ar-BH" sz="3600" b="1" dirty="0" smtClean="0"/>
              <a:t>ثَرَى</a:t>
            </a:r>
          </a:p>
          <a:p>
            <a:pPr algn="ctr"/>
            <a:r>
              <a:rPr lang="ar-BH" sz="3600" b="1" dirty="0" smtClean="0"/>
              <a:t>الصُّخُور</a:t>
            </a:r>
            <a:endParaRPr lang="ar-BH" sz="3600" b="1" dirty="0"/>
          </a:p>
        </p:txBody>
      </p:sp>
      <p:sp>
        <p:nvSpPr>
          <p:cNvPr id="6" name="Folded Corner 5"/>
          <p:cNvSpPr/>
          <p:nvPr/>
        </p:nvSpPr>
        <p:spPr>
          <a:xfrm>
            <a:off x="5596320" y="2056086"/>
            <a:ext cx="2273300" cy="2997200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 smtClean="0"/>
              <a:t>طِفْلٌ</a:t>
            </a:r>
          </a:p>
          <a:p>
            <a:pPr algn="ctr"/>
            <a:r>
              <a:rPr lang="ar-BH" sz="3600" b="1" dirty="0" smtClean="0"/>
              <a:t>كَهْلٌ </a:t>
            </a:r>
          </a:p>
          <a:p>
            <a:pPr algn="ctr"/>
            <a:r>
              <a:rPr lang="ar-BH" sz="3600" b="1" dirty="0" smtClean="0"/>
              <a:t>مَوْلُودٌ</a:t>
            </a:r>
          </a:p>
          <a:p>
            <a:pPr algn="ctr"/>
            <a:r>
              <a:rPr lang="ar-BH" sz="3600" b="1" dirty="0" smtClean="0"/>
              <a:t>وَلَدٌ</a:t>
            </a:r>
            <a:endParaRPr lang="ar-BH" sz="3600" b="1" dirty="0"/>
          </a:p>
        </p:txBody>
      </p:sp>
      <p:sp>
        <p:nvSpPr>
          <p:cNvPr id="7" name="Folded Corner 6"/>
          <p:cNvSpPr/>
          <p:nvPr/>
        </p:nvSpPr>
        <p:spPr>
          <a:xfrm>
            <a:off x="2254470" y="2008352"/>
            <a:ext cx="2273300" cy="2997200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 smtClean="0"/>
              <a:t>قَبِيحٌ </a:t>
            </a:r>
          </a:p>
          <a:p>
            <a:pPr algn="ctr" rtl="1"/>
            <a:r>
              <a:rPr lang="ar-BH" sz="3600" b="1" dirty="0" smtClean="0"/>
              <a:t>جَمِيلٌ </a:t>
            </a:r>
          </a:p>
          <a:p>
            <a:pPr algn="ctr" rtl="1"/>
            <a:r>
              <a:rPr lang="ar-BH" sz="3600" b="1" dirty="0" smtClean="0"/>
              <a:t>خَلّابٌ</a:t>
            </a:r>
          </a:p>
          <a:p>
            <a:pPr algn="ctr" rtl="1"/>
            <a:r>
              <a:rPr lang="ar-BH" sz="3600" b="1" dirty="0" smtClean="0"/>
              <a:t>جَذَّابٌ</a:t>
            </a:r>
          </a:p>
        </p:txBody>
      </p:sp>
      <p:sp>
        <p:nvSpPr>
          <p:cNvPr id="8" name="Oval 7"/>
          <p:cNvSpPr/>
          <p:nvPr/>
        </p:nvSpPr>
        <p:spPr>
          <a:xfrm>
            <a:off x="8854965" y="3894082"/>
            <a:ext cx="1625600" cy="81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Oval 8"/>
          <p:cNvSpPr/>
          <p:nvPr/>
        </p:nvSpPr>
        <p:spPr>
          <a:xfrm>
            <a:off x="5973817" y="2751521"/>
            <a:ext cx="1625600" cy="673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Oval 9"/>
          <p:cNvSpPr/>
          <p:nvPr/>
        </p:nvSpPr>
        <p:spPr>
          <a:xfrm>
            <a:off x="2544380" y="2160314"/>
            <a:ext cx="1625600" cy="709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2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b="62407"/>
          <a:stretch/>
        </p:blipFill>
        <p:spPr bwMode="auto">
          <a:xfrm>
            <a:off x="10561863" y="5137878"/>
            <a:ext cx="1172937" cy="12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52980" b="29046"/>
          <a:stretch/>
        </p:blipFill>
        <p:spPr bwMode="auto">
          <a:xfrm>
            <a:off x="9715725" y="5693575"/>
            <a:ext cx="1320576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34978" b="50000"/>
          <a:stretch/>
        </p:blipFill>
        <p:spPr bwMode="auto">
          <a:xfrm>
            <a:off x="8806087" y="5753100"/>
            <a:ext cx="1194669" cy="4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7460" y="75903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1306</TotalTime>
  <Words>505</Words>
  <Application>Microsoft Office PowerPoint</Application>
  <PresentationFormat>ملء الشاشة</PresentationFormat>
  <Paragraphs>135</Paragraphs>
  <Slides>14</Slides>
  <Notes>2</Notes>
  <HiddenSlides>0</HiddenSlides>
  <MMClips>14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قالب الدروس</vt:lpstr>
      <vt:lpstr>عرض تقديمي في PowerPoint</vt:lpstr>
      <vt:lpstr>أَذْكِرُ دَوْرَةَ حَياةِ الفَراشَةِ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أَفْهَمُ النَّصَّ</vt:lpstr>
      <vt:lpstr>أَفْهَمُ النَّصَّ</vt:lpstr>
      <vt:lpstr>عرض تقديمي في PowerPoint</vt:lpstr>
      <vt:lpstr>عرض تقديمي في PowerPoint</vt:lpstr>
      <vt:lpstr>أَسْتَخْرِجُ مِنْ نَصِّ (الطِّفْلُ وَ الفَراشَةُ) كَلِماتٍ تَنْتَهي بِـــ:</vt:lpstr>
      <vt:lpstr>أَضَعُ في الفَراغِ الكَلِمَةَ المُناسِبَةَ بِهاءٍ أوْ تاءٍ مَرْبوطَةٍ كَما فِي الْمِثالِ التَّالِي: 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hamad 95</cp:lastModifiedBy>
  <cp:revision>93</cp:revision>
  <dcterms:created xsi:type="dcterms:W3CDTF">2020-03-04T09:58:57Z</dcterms:created>
  <dcterms:modified xsi:type="dcterms:W3CDTF">2020-04-05T05:56:08Z</dcterms:modified>
</cp:coreProperties>
</file>