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349" r:id="rId16"/>
  </p:sldIdLst>
  <p:sldSz cx="9144000" cy="6858000" type="screen4x3"/>
  <p:notesSz cx="6858000" cy="9144000"/>
  <p:embeddedFontLst>
    <p:embeddedFont>
      <p:font typeface="Alnaqaaa R" panose="02000500000000000000" pitchFamily="2" charset="-78"/>
      <p:regular r:id="rId17"/>
    </p:embeddedFont>
    <p:embeddedFont>
      <p:font typeface="Arial Black" panose="020B0A04020102020204" pitchFamily="34" charset="0"/>
      <p:bold r:id="rId18"/>
    </p:embeddedFont>
    <p:embeddedFont>
      <p:font typeface="Arial Rounded MT Bold" panose="020F0704030504030204" pitchFamily="34" charset="0"/>
      <p:regular r:id="rId19"/>
    </p:embeddedFont>
    <p:embeddedFont>
      <p:font typeface="Comic Sans MS" panose="030F0702030302020204" pitchFamily="66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FF3300"/>
    <a:srgbClr val="663300"/>
    <a:srgbClr val="FF3399"/>
    <a:srgbClr val="FFFF99"/>
    <a:srgbClr val="8E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1713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60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3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06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57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8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66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D67DAC-232D-4042-B5C0-E64770A42A28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8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6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2E7C72F-E0F0-449A-A903-6D7865ED3EFA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437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3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8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6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48A1663-7765-4EF4-B97F-A02E70C6265E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42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9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0"/>
            <a:r>
              <a:rPr lang="en-US" sz="7200" dirty="0">
                <a:solidFill>
                  <a:schemeClr val="accent1">
                    <a:lumMod val="50000"/>
                  </a:schemeClr>
                </a:solidFill>
              </a:rPr>
              <a:t>Super Goal 5</a:t>
            </a:r>
            <a:endParaRPr lang="ar-SA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0854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22" y="1034283"/>
            <a:ext cx="8466248" cy="4696666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418898" y="970747"/>
            <a:ext cx="5527812" cy="808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		watches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Mrs. Lewis sometimes watches TV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324304" y="1755577"/>
            <a:ext cx="4899360" cy="808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		eats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She eats chocolate all the time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371600" y="2570127"/>
            <a:ext cx="4059287" cy="808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663300"/>
                </a:solidFill>
                <a:latin typeface="Comic Sans MS" panose="030F0702030302020204" pitchFamily="66" charset="0"/>
              </a:rPr>
              <a:t>		</a:t>
            </a: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makes</a:t>
            </a:r>
            <a:r>
              <a:rPr lang="en-US" sz="2000" dirty="0">
                <a:solidFill>
                  <a:srgbClr val="663300"/>
                </a:solidFill>
                <a:latin typeface="Comic Sans MS" panose="030F0702030302020204" pitchFamily="66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She rarely makes dinner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324303" y="3331225"/>
            <a:ext cx="3988747" cy="808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	  works out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He frequently works out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376854" y="4113342"/>
            <a:ext cx="4296562" cy="808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		does not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He never does the dishes .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30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290" y="178676"/>
            <a:ext cx="8650013" cy="6484883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6936828" y="1671145"/>
            <a:ext cx="1481958" cy="923330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rgbClr val="C00000"/>
                </a:solidFill>
              </a:rPr>
              <a:t>كل طالب يجيب عن نفسه </a:t>
            </a:r>
          </a:p>
        </p:txBody>
      </p:sp>
    </p:spTree>
    <p:extLst>
      <p:ext uri="{BB962C8B-B14F-4D97-AF65-F5344CB8AC3E}">
        <p14:creationId xmlns:p14="http://schemas.microsoft.com/office/powerpoint/2010/main" val="33740296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86" y="1012960"/>
            <a:ext cx="2574214" cy="40793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655" y="1597573"/>
            <a:ext cx="8681545" cy="3899337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93986" y="2029596"/>
            <a:ext cx="8198069" cy="9622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They go shopping when they’re depressed - </a:t>
            </a:r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They spend more money than they have</a:t>
            </a: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 -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They feel nervous when they can’t go shopping </a:t>
            </a: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  <a:endParaRPr lang="ar-SA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99243" y="3485281"/>
            <a:ext cx="4146329" cy="9622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They can ask friends for help 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663300"/>
                </a:solidFill>
                <a:latin typeface="Comic Sans MS" panose="030F0702030302020204" pitchFamily="66" charset="0"/>
              </a:rPr>
              <a:t>They can get counseling .</a:t>
            </a:r>
            <a:endParaRPr lang="ar-SA" sz="2000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8204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816" y="278686"/>
            <a:ext cx="8282384" cy="81438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817" y="3396647"/>
            <a:ext cx="8741486" cy="3256401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460648" y="3205306"/>
            <a:ext cx="1481958" cy="923330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rgbClr val="C00000"/>
                </a:solidFill>
              </a:rPr>
              <a:t>كل طالب يجيب عن نفسه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090609B-FDAE-40F5-B714-528E1A07E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816" y="1057676"/>
            <a:ext cx="8877368" cy="209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004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363" y="260294"/>
            <a:ext cx="8481499" cy="1368809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74" y="1629103"/>
            <a:ext cx="7915275" cy="454342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2112579" y="3123141"/>
            <a:ext cx="5381297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3600" b="1" dirty="0">
                <a:solidFill>
                  <a:schemeClr val="bg1"/>
                </a:solidFill>
              </a:rPr>
              <a:t>اكتب قطعة عن أنشطتك التي تمارسها </a:t>
            </a:r>
          </a:p>
        </p:txBody>
      </p:sp>
    </p:spTree>
    <p:extLst>
      <p:ext uri="{BB962C8B-B14F-4D97-AF65-F5344CB8AC3E}">
        <p14:creationId xmlns:p14="http://schemas.microsoft.com/office/powerpoint/2010/main" val="37153539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138661" y="1194496"/>
            <a:ext cx="5427639" cy="4004825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See you later </a:t>
            </a:r>
          </a:p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Take care </a:t>
            </a:r>
          </a:p>
          <a:p>
            <a:pPr algn="ctr" rtl="0">
              <a:buNone/>
            </a:pP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Rounded MT Bold" panose="020F0704030504030204" pitchFamily="34" charset="0"/>
              </a:rPr>
              <a:t>Teacher :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Rounded MT Bold" panose="020F0704030504030204" pitchFamily="34" charset="0"/>
              </a:rPr>
              <a:t>Badr Sayid Al-Shehri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45" b="96945" l="6646" r="93671">
                        <a14:foregroundMark x1="31646" y1="5466" x2="38608" y2="15113"/>
                        <a14:foregroundMark x1="38291" y1="5305" x2="41456" y2="8842"/>
                        <a14:foregroundMark x1="26582" y1="11897" x2="20253" y2="20579"/>
                        <a14:foregroundMark x1="9494" y1="39550" x2="7278" y2="45016"/>
                        <a14:foregroundMark x1="74684" y1="34566" x2="89873" y2="33601"/>
                        <a14:foregroundMark x1="89873" y1="33601" x2="93987" y2="34244"/>
                        <a14:foregroundMark x1="42722" y1="88103" x2="46519" y2="95177"/>
                        <a14:foregroundMark x1="46519" y1="95177" x2="48734" y2="96945"/>
                        <a14:foregroundMark x1="25949" y1="94373" x2="20253" y2="96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2307" y="1392865"/>
            <a:ext cx="2744952" cy="509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550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074055" y="2351316"/>
            <a:ext cx="6923315" cy="186204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</a:bodyPr>
          <a:lstStyle/>
          <a:p>
            <a:pPr algn="ctr"/>
            <a:r>
              <a:rPr lang="en-US" sz="11500" dirty="0">
                <a:solidFill>
                  <a:schemeClr val="bg1">
                    <a:lumMod val="95000"/>
                  </a:schemeClr>
                </a:solidFill>
                <a:latin typeface="Alnaqaaa R" panose="02000500000000000000" pitchFamily="2" charset="-78"/>
                <a:cs typeface="AL-Sayf" pitchFamily="2" charset="-78"/>
              </a:rPr>
              <a:t>UNIT 1 </a:t>
            </a:r>
            <a:endParaRPr lang="ar-SA" sz="11500" dirty="0">
              <a:solidFill>
                <a:schemeClr val="bg1">
                  <a:lumMod val="95000"/>
                </a:schemeClr>
              </a:solidFill>
              <a:latin typeface="Alnaqaaa R" panose="02000500000000000000" pitchFamily="2" charset="-78"/>
              <a:cs typeface="AL-Sayf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37565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BD81666-2C1B-48E3-A68B-59ADAB7EC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307" y="1404151"/>
            <a:ext cx="8754577" cy="5219087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228192" y="3605049"/>
            <a:ext cx="229125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an exercise freak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796442" y="3589285"/>
            <a:ext cx="229125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an internet addict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1174" y="166522"/>
            <a:ext cx="8235306" cy="579711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432" y="746233"/>
            <a:ext cx="7772416" cy="630622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1232930" y="6197883"/>
            <a:ext cx="26643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a devoted employee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471666" y="5851041"/>
            <a:ext cx="15713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a vegetarian </a:t>
            </a:r>
            <a:endParaRPr lang="ar-SA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495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2" y="105758"/>
            <a:ext cx="7281822" cy="745579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83" y="788281"/>
            <a:ext cx="8802742" cy="161317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814" y="2554998"/>
            <a:ext cx="8717511" cy="4161112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639614" y="3678622"/>
            <a:ext cx="711550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usually downloads videos and games .</a:t>
            </a:r>
          </a:p>
          <a:p>
            <a:r>
              <a:rPr lang="en-US" sz="2800" dirty="0">
                <a:solidFill>
                  <a:srgbClr val="C00000"/>
                </a:solidFill>
              </a:rPr>
              <a:t>regularly chats online . </a:t>
            </a:r>
            <a:endParaRPr lang="ar-SA" sz="2800" dirty="0">
              <a:solidFill>
                <a:srgbClr val="C0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634360" y="4640317"/>
            <a:ext cx="711550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often spends a lot of time at the office . </a:t>
            </a:r>
          </a:p>
          <a:p>
            <a:r>
              <a:rPr lang="en-US" sz="2800" dirty="0">
                <a:solidFill>
                  <a:srgbClr val="002060"/>
                </a:solidFill>
              </a:rPr>
              <a:t>never takes a vacation . </a:t>
            </a:r>
            <a:endParaRPr lang="ar-SA" sz="2800" dirty="0">
              <a:solidFill>
                <a:srgbClr val="00206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634358" y="5607266"/>
            <a:ext cx="711550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always lives a healthy lifestyle . 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always eats vegetables .</a:t>
            </a:r>
            <a:endParaRPr lang="ar-SA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554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1" y="122675"/>
            <a:ext cx="7464180" cy="560497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92" y="2648608"/>
            <a:ext cx="8408279" cy="4093782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524000" y="3941380"/>
            <a:ext cx="7178566" cy="7367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Does Mona’s little brother usually watch TV in the afternoon ?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Mona’s little brother sometimes watches TV in the afternoon .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508235" y="4892564"/>
            <a:ext cx="7178566" cy="7848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Do Sabah and her friends usually go shopping on Thursday ? </a:t>
            </a:r>
          </a:p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Sabah and her friends often go shopping on Thursday .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513493" y="6001404"/>
            <a:ext cx="7178566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Does George usually play football on Saturday ? 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George occasionally plays football on Saturday .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9A70C646-E489-4394-AFA8-EE86118D2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158" y="657650"/>
            <a:ext cx="8048986" cy="196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598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11" y="1881353"/>
            <a:ext cx="8544910" cy="4193626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839310" y="2259723"/>
            <a:ext cx="60539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I ………………. sleep late on the weekend . </a:t>
            </a:r>
            <a:endParaRPr lang="ar-SA" sz="2000" dirty="0">
              <a:solidFill>
                <a:srgbClr val="00206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844567" y="3168868"/>
            <a:ext cx="638503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I ………………. do my homework in the afternoon .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844566" y="4072754"/>
            <a:ext cx="60539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3300"/>
                </a:solidFill>
              </a:rPr>
              <a:t>I ………………. watch TV with my family . </a:t>
            </a:r>
            <a:endParaRPr lang="ar-SA" sz="2000" dirty="0">
              <a:solidFill>
                <a:srgbClr val="FF33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844567" y="4966131"/>
            <a:ext cx="60539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I ………………. chat online with my friends . </a:t>
            </a:r>
            <a:endParaRPr lang="ar-SA" sz="2000" dirty="0">
              <a:solidFill>
                <a:srgbClr val="0000FF"/>
              </a:solidFill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77" y="588579"/>
            <a:ext cx="6847161" cy="913539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6660108" y="1237809"/>
            <a:ext cx="2065104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b="1" dirty="0">
                <a:solidFill>
                  <a:schemeClr val="bg1"/>
                </a:solidFill>
              </a:rPr>
              <a:t>أجب عن نفسك  مستعملا أحوال التكرار </a:t>
            </a:r>
          </a:p>
        </p:txBody>
      </p:sp>
    </p:spTree>
    <p:extLst>
      <p:ext uri="{BB962C8B-B14F-4D97-AF65-F5344CB8AC3E}">
        <p14:creationId xmlns:p14="http://schemas.microsoft.com/office/powerpoint/2010/main" val="8281106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37" y="180483"/>
            <a:ext cx="8879345" cy="84953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9" y="1030014"/>
            <a:ext cx="8828274" cy="2638096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59" y="3686007"/>
            <a:ext cx="8828273" cy="3038475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229710" y="5139559"/>
            <a:ext cx="526568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How many sodas does Faris drink ? </a:t>
            </a:r>
          </a:p>
          <a:p>
            <a:r>
              <a:rPr lang="en-US" dirty="0">
                <a:solidFill>
                  <a:srgbClr val="0000FF"/>
                </a:solidFill>
                <a:latin typeface="Comic Sans MS" panose="030F0702030302020204" pitchFamily="66" charset="0"/>
              </a:rPr>
              <a:t>He drinks 3 cans of soda a day.</a:t>
            </a:r>
            <a:endParaRPr lang="ar-SA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140373" y="6048700"/>
            <a:ext cx="623788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How many days does Ismail exercise per week ? </a:t>
            </a:r>
          </a:p>
          <a:p>
            <a:r>
              <a:rPr lang="en-US" dirty="0">
                <a:solidFill>
                  <a:srgbClr val="0000FF"/>
                </a:solidFill>
                <a:latin typeface="Comic Sans MS" panose="030F0702030302020204" pitchFamily="66" charset="0"/>
              </a:rPr>
              <a:t>He exercises 7 days a week.</a:t>
            </a:r>
            <a:endParaRPr lang="ar-SA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1287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76" y="220717"/>
            <a:ext cx="8807669" cy="6495393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819807" y="495084"/>
            <a:ext cx="58857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many hours does Nura watch TV ?  </a:t>
            </a:r>
          </a:p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She watches TV 3 hours a night .</a:t>
            </a:r>
            <a:endParaRPr lang="ar-SA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814552" y="1488311"/>
            <a:ext cx="58857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long does Fadwa chat online ? </a:t>
            </a:r>
          </a:p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She chats online 6 hours a week .</a:t>
            </a:r>
            <a:endParaRPr lang="ar-SA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19808" y="2481537"/>
            <a:ext cx="58857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many hours do you watch TV ? </a:t>
            </a:r>
          </a:p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I watch TV 2 hours a day .</a:t>
            </a:r>
            <a:endParaRPr lang="ar-SA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825064" y="3464254"/>
            <a:ext cx="58857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many sodas do you drink ? </a:t>
            </a:r>
          </a:p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I drink 4 cans of soda a day .</a:t>
            </a:r>
            <a:endParaRPr lang="ar-SA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30320" y="4457480"/>
            <a:ext cx="58857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much do you exercise ? </a:t>
            </a:r>
          </a:p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I exercise 1 hour a day .</a:t>
            </a:r>
            <a:endParaRPr lang="ar-SA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835575" y="5440196"/>
            <a:ext cx="58857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How long do you chat online ? </a:t>
            </a:r>
          </a:p>
          <a:p>
            <a:r>
              <a:rPr lang="en-US" sz="2000" dirty="0">
                <a:solidFill>
                  <a:srgbClr val="0000FF"/>
                </a:solidFill>
                <a:latin typeface="Comic Sans MS" panose="030F0702030302020204" pitchFamily="66" charset="0"/>
              </a:rPr>
              <a:t>I chat online 5 hours a day .</a:t>
            </a:r>
          </a:p>
        </p:txBody>
      </p:sp>
    </p:spTree>
    <p:extLst>
      <p:ext uri="{BB962C8B-B14F-4D97-AF65-F5344CB8AC3E}">
        <p14:creationId xmlns:p14="http://schemas.microsoft.com/office/powerpoint/2010/main" val="32921470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  <p:bldP spid="9" grpId="0" build="p"/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96" y="95086"/>
            <a:ext cx="8554616" cy="903397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89" y="998483"/>
            <a:ext cx="7839403" cy="444232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5741" y="5539609"/>
            <a:ext cx="7281621" cy="804599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111556" y="5559378"/>
            <a:ext cx="5562514" cy="7325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		talks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</a:rPr>
              <a:t>He frequently talks to his boss on the phone .</a:t>
            </a:r>
            <a:endParaRPr lang="ar-S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8093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وع الخشب">
  <a:themeElements>
    <a:clrScheme name="أخضر أصف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نوع الخشب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TM03090434[[fn=نوع الخشب]]</Template>
  <TotalTime>1988</TotalTime>
  <Words>332</Words>
  <Application>Microsoft Office PowerPoint</Application>
  <PresentationFormat>عرض على الشاشة (4:3)</PresentationFormat>
  <Paragraphs>62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2" baseType="lpstr">
      <vt:lpstr>Wingdings</vt:lpstr>
      <vt:lpstr>Arial Black</vt:lpstr>
      <vt:lpstr>Comic Sans MS</vt:lpstr>
      <vt:lpstr>Arial</vt:lpstr>
      <vt:lpstr>Arial Rounded MT Bold</vt:lpstr>
      <vt:lpstr>Alnaqaaa R</vt:lpstr>
      <vt:lpstr>نوع الخشب</vt:lpstr>
      <vt:lpstr>Super Goal 5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Goal 5</dc:title>
  <dc:creator>ڪپړۑآء اڷٲﻣير</dc:creator>
  <cp:lastModifiedBy>ڪپړۑآء اڷٲﻣير</cp:lastModifiedBy>
  <cp:revision>124</cp:revision>
  <dcterms:created xsi:type="dcterms:W3CDTF">2020-03-10T09:56:57Z</dcterms:created>
  <dcterms:modified xsi:type="dcterms:W3CDTF">2020-07-29T07:41:32Z</dcterms:modified>
</cp:coreProperties>
</file>