
<file path=[Content_Types].xml><?xml version="1.0" encoding="utf-8"?>
<Types xmlns="http://schemas.openxmlformats.org/package/2006/content-types">
  <Default Extension="xml" ContentType="application/xml"/>
  <Default Extension="mp3" ContentType="audio/mpeg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 autoCompressPictures="0">
  <p:sldMasterIdLst>
    <p:sldMasterId id="2147483672" r:id="rId1"/>
  </p:sldMasterIdLst>
  <p:sldIdLst>
    <p:sldId id="256" r:id="rId2"/>
    <p:sldId id="262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72" r:id="rId13"/>
    <p:sldId id="257" r:id="rId14"/>
    <p:sldId id="258" r:id="rId15"/>
    <p:sldId id="282" r:id="rId16"/>
    <p:sldId id="259" r:id="rId17"/>
    <p:sldId id="283" r:id="rId18"/>
    <p:sldId id="260" r:id="rId19"/>
    <p:sldId id="261" r:id="rId20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23"/>
    <p:restoredTop sz="94328"/>
  </p:normalViewPr>
  <p:slideViewPr>
    <p:cSldViewPr snapToGrid="0" snapToObjects="1">
      <p:cViewPr varScale="1">
        <p:scale>
          <a:sx n="75" d="100"/>
          <a:sy n="75" d="100"/>
        </p:scale>
        <p:origin x="3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D694-2BDF-F74E-893E-FE0EF0323120}" type="datetimeFigureOut">
              <a:rPr lang="ar-SA" smtClean="0"/>
              <a:t>2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21699-6EFE-E74A-9DBE-6CE85C032B0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40077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رة بانورامي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اسحب الصورة إلى العنصر النائب أو انقر فوق الأيقونة لإضافة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D694-2BDF-F74E-893E-FE0EF0323120}" type="datetimeFigureOut">
              <a:rPr lang="ar-SA" smtClean="0"/>
              <a:t>2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21699-6EFE-E74A-9DBE-6CE85C032B0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5762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D694-2BDF-F74E-893E-FE0EF0323120}" type="datetimeFigureOut">
              <a:rPr lang="ar-SA" smtClean="0"/>
              <a:t>2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21699-6EFE-E74A-9DBE-6CE85C032B0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3007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D694-2BDF-F74E-893E-FE0EF0323120}" type="datetimeFigureOut">
              <a:rPr lang="ar-SA" smtClean="0"/>
              <a:t>2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21699-6EFE-E74A-9DBE-6CE85C032B04}" type="slidenum">
              <a:rPr lang="ar-SA" smtClean="0"/>
              <a:t>‹#›</a:t>
            </a:fld>
            <a:endParaRPr lang="ar-SA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34885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D694-2BDF-F74E-893E-FE0EF0323120}" type="datetimeFigureOut">
              <a:rPr lang="ar-SA" smtClean="0"/>
              <a:t>2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21699-6EFE-E74A-9DBE-6CE85C032B0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7703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D694-2BDF-F74E-893E-FE0EF0323120}" type="datetimeFigureOut">
              <a:rPr lang="ar-SA" smtClean="0"/>
              <a:t>2 محرم، 1438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21699-6EFE-E74A-9DBE-6CE85C032B0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15878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أعمدة صو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اسحب الصورة إلى العنصر النائب أو انقر فوق الأيقونة لإضافة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اسحب الصورة إلى العنصر النائب أو انقر فوق الأيقونة لإضافة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ar-SA" smtClean="0"/>
              <a:t>اسحب الصورة إلى العنصر النائب أو انقر فوق الأيقونة لإضافة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D694-2BDF-F74E-893E-FE0EF0323120}" type="datetimeFigureOut">
              <a:rPr lang="ar-SA" smtClean="0"/>
              <a:t>2 محرم، 1438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21699-6EFE-E74A-9DBE-6CE85C032B0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09513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D694-2BDF-F74E-893E-FE0EF0323120}" type="datetimeFigureOut">
              <a:rPr lang="ar-SA" smtClean="0"/>
              <a:t>2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21699-6EFE-E74A-9DBE-6CE85C032B0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516113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D694-2BDF-F74E-893E-FE0EF0323120}" type="datetimeFigureOut">
              <a:rPr lang="ar-SA" smtClean="0"/>
              <a:t>2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21699-6EFE-E74A-9DBE-6CE85C032B0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5307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D694-2BDF-F74E-893E-FE0EF0323120}" type="datetimeFigureOut">
              <a:rPr lang="ar-SA" smtClean="0"/>
              <a:t>2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21699-6EFE-E74A-9DBE-6CE85C032B0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47094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D694-2BDF-F74E-893E-FE0EF0323120}" type="datetimeFigureOut">
              <a:rPr lang="ar-SA" smtClean="0"/>
              <a:t>2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21699-6EFE-E74A-9DBE-6CE85C032B0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40375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D694-2BDF-F74E-893E-FE0EF0323120}" type="datetimeFigureOut">
              <a:rPr lang="ar-SA" smtClean="0"/>
              <a:t>2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21699-6EFE-E74A-9DBE-6CE85C032B0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754641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ال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D694-2BDF-F74E-893E-FE0EF0323120}" type="datetimeFigureOut">
              <a:rPr lang="ar-SA" smtClean="0"/>
              <a:t>2 محرم، 1438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21699-6EFE-E74A-9DBE-6CE85C032B0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156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D694-2BDF-F74E-893E-FE0EF0323120}" type="datetimeFigureOut">
              <a:rPr lang="ar-SA" smtClean="0"/>
              <a:t>2 محرم، 1438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21699-6EFE-E74A-9DBE-6CE85C032B0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98449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D694-2BDF-F74E-893E-FE0EF0323120}" type="datetimeFigureOut">
              <a:rPr lang="ar-SA" smtClean="0"/>
              <a:t>2 محرم، 1438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21699-6EFE-E74A-9DBE-6CE85C032B0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93751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D694-2BDF-F74E-893E-FE0EF0323120}" type="datetimeFigureOut">
              <a:rPr lang="ar-SA" smtClean="0"/>
              <a:t>2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21699-6EFE-E74A-9DBE-6CE85C032B0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23412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اسحب الصورة إلى العنصر النائب أو انقر فوق الأيقونة لإضافة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3D694-2BDF-F74E-893E-FE0EF0323120}" type="datetimeFigureOut">
              <a:rPr lang="ar-SA" smtClean="0"/>
              <a:t>2 محرم، 1438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F21699-6EFE-E74A-9DBE-6CE85C032B0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9216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C63D694-2BDF-F74E-893E-FE0EF0323120}" type="datetimeFigureOut">
              <a:rPr lang="ar-SA" smtClean="0"/>
              <a:t>2 محرم، 1438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0F21699-6EFE-E74A-9DBE-6CE85C032B0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3824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4" Type="http://schemas.openxmlformats.org/officeDocument/2006/relationships/audio" Target="../media/media2.mp3"/><Relationship Id="rId5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Relationship Id="rId3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 smtClean="0"/>
              <a:t>Unit 2</a:t>
            </a:r>
            <a:br>
              <a:rPr lang="en-US" dirty="0" smtClean="0"/>
            </a:br>
            <a:r>
              <a:rPr lang="en-US" dirty="0" smtClean="0"/>
              <a:t>in the news</a:t>
            </a:r>
            <a:endParaRPr lang="ar-SA" dirty="0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 smtClean="0"/>
              <a:t>Lesson 1</a:t>
            </a:r>
          </a:p>
          <a:p>
            <a: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r>
              <a:rPr lang="en-US" dirty="0" smtClean="0"/>
              <a:t>An accident a long way from home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11547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304800" y="5688397"/>
            <a:ext cx="23024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400" b="0" smtClean="0">
                <a:effectLst/>
                <a:latin typeface="MyriadPro" charset="0"/>
              </a:rPr>
              <a:t>spend</a:t>
            </a:r>
            <a:endParaRPr lang="en-US" sz="44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077200" y="304970"/>
            <a:ext cx="3488724" cy="769441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400" dirty="0" smtClean="0">
                <a:latin typeface="MyriadPro" charset="0"/>
              </a:rPr>
              <a:t>S – 5 letters</a:t>
            </a:r>
            <a:endParaRPr lang="en-US" sz="44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b="21080"/>
          <a:stretch/>
        </p:blipFill>
        <p:spPr>
          <a:xfrm>
            <a:off x="1147233" y="304970"/>
            <a:ext cx="6286499" cy="496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0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428368" y="5725467"/>
            <a:ext cx="25743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400" b="0" dirty="0" smtClean="0">
                <a:effectLst/>
                <a:latin typeface="MyriadPro" charset="0"/>
              </a:rPr>
              <a:t>through </a:t>
            </a:r>
            <a:endParaRPr lang="en-US" sz="44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077200" y="304970"/>
            <a:ext cx="3488724" cy="769441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400" dirty="0" smtClean="0">
                <a:latin typeface="MyriadPro" charset="0"/>
              </a:rPr>
              <a:t>T – 7 letters</a:t>
            </a:r>
            <a:endParaRPr lang="en-US" sz="44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767" y="304970"/>
            <a:ext cx="6352145" cy="542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6161902" y="597414"/>
            <a:ext cx="348872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3600" b="0" dirty="0" smtClean="0">
                <a:effectLst/>
                <a:latin typeface="MyriadPro" charset="0"/>
              </a:rPr>
              <a:t>Across</a:t>
            </a:r>
          </a:p>
          <a:p>
            <a:pPr algn="ctr" rtl="0"/>
            <a:r>
              <a:rPr lang="en-US" sz="3600" b="0" dirty="0" smtClean="0">
                <a:effectLst/>
                <a:latin typeface="MyriadPro" charset="0"/>
              </a:rPr>
              <a:t>Along</a:t>
            </a:r>
          </a:p>
          <a:p>
            <a:pPr algn="ctr" rtl="0"/>
            <a:r>
              <a:rPr lang="en-US" sz="3600" b="0" dirty="0" smtClean="0">
                <a:effectLst/>
                <a:latin typeface="MyriadPro" charset="0"/>
              </a:rPr>
              <a:t>Below</a:t>
            </a:r>
          </a:p>
          <a:p>
            <a:pPr algn="ctr" rtl="0"/>
            <a:r>
              <a:rPr lang="en-US" sz="3600" b="0" dirty="0" smtClean="0">
                <a:effectLst/>
                <a:latin typeface="MyriadPro" charset="0"/>
              </a:rPr>
              <a:t>Bridge</a:t>
            </a:r>
          </a:p>
          <a:p>
            <a:pPr algn="ctr" rtl="0"/>
            <a:r>
              <a:rPr lang="en-US" sz="3600" b="0" dirty="0" smtClean="0">
                <a:effectLst/>
                <a:latin typeface="MyriadPro" charset="0"/>
              </a:rPr>
              <a:t>Collapse</a:t>
            </a:r>
          </a:p>
          <a:p>
            <a:pPr algn="ctr" rtl="0"/>
            <a:r>
              <a:rPr lang="en-US" sz="3600" b="0" dirty="0" smtClean="0">
                <a:effectLst/>
                <a:latin typeface="MyriadPro" charset="0"/>
              </a:rPr>
              <a:t>Jungle</a:t>
            </a:r>
          </a:p>
          <a:p>
            <a:pPr algn="ctr" rtl="0"/>
            <a:r>
              <a:rPr lang="en-US" sz="3600" b="0" dirty="0" smtClean="0">
                <a:effectLst/>
                <a:latin typeface="MyriadPro" charset="0"/>
              </a:rPr>
              <a:t>Ravine</a:t>
            </a:r>
          </a:p>
          <a:p>
            <a:pPr algn="ctr" rtl="0"/>
            <a:r>
              <a:rPr lang="en-US" sz="3600" b="0" dirty="0" smtClean="0">
                <a:effectLst/>
                <a:latin typeface="MyriadPro" charset="0"/>
              </a:rPr>
              <a:t>set out</a:t>
            </a:r>
          </a:p>
          <a:p>
            <a:pPr algn="ctr" rtl="0"/>
            <a:r>
              <a:rPr lang="en-US" sz="3600" b="0" dirty="0" smtClean="0">
                <a:effectLst/>
                <a:latin typeface="MyriadPro" charset="0"/>
              </a:rPr>
              <a:t>Spend</a:t>
            </a:r>
          </a:p>
          <a:p>
            <a:pPr algn="ctr" rtl="0"/>
            <a:r>
              <a:rPr lang="en-US" sz="3600" b="0" dirty="0" smtClean="0">
                <a:effectLst/>
                <a:latin typeface="MyriadPro" charset="0"/>
              </a:rPr>
              <a:t>through </a:t>
            </a:r>
            <a:endParaRPr lang="en-US" sz="36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280983" y="502678"/>
            <a:ext cx="3488724" cy="769441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400" smtClean="0">
                <a:latin typeface="MyriadPro" charset="0"/>
              </a:rPr>
              <a:t>New words</a:t>
            </a:r>
            <a:endParaRPr lang="en-US" sz="4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9180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/>
          <a:srcRect b="53152"/>
          <a:stretch/>
        </p:blipFill>
        <p:spPr>
          <a:xfrm>
            <a:off x="345526" y="383059"/>
            <a:ext cx="11603458" cy="615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6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/>
          <a:srcRect t="46486" r="9474" b="3244"/>
          <a:stretch/>
        </p:blipFill>
        <p:spPr>
          <a:xfrm>
            <a:off x="320813" y="135924"/>
            <a:ext cx="11554030" cy="6586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0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817171" y="889628"/>
            <a:ext cx="14344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200" b="1" dirty="0" smtClean="0">
                <a:effectLst/>
                <a:latin typeface="+mj-lt"/>
              </a:rPr>
              <a:t>1 </a:t>
            </a:r>
            <a:r>
              <a:rPr lang="en-US" sz="3200" b="0" dirty="0" smtClean="0">
                <a:effectLst/>
                <a:latin typeface="+mj-lt"/>
              </a:rPr>
              <a:t>Brazil</a:t>
            </a:r>
            <a:endParaRPr lang="en-US" sz="3200" dirty="0" smtClean="0">
              <a:latin typeface="+mj-lt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817171" y="2211746"/>
            <a:ext cx="419146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200" b="1" dirty="0" smtClean="0">
                <a:effectLst/>
                <a:latin typeface="+mj-lt"/>
              </a:rPr>
              <a:t>2 </a:t>
            </a:r>
            <a:r>
              <a:rPr lang="en-US" sz="3200" b="0" dirty="0" smtClean="0">
                <a:effectLst/>
                <a:latin typeface="+mj-lt"/>
              </a:rPr>
              <a:t>It collapsed/fell down.</a:t>
            </a:r>
            <a:endParaRPr lang="en-US" sz="3200" dirty="0" smtClean="0">
              <a:latin typeface="+mj-lt"/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718317" y="3686432"/>
            <a:ext cx="65107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200" b="1" dirty="0" smtClean="0">
                <a:effectLst/>
                <a:latin typeface="+mj-lt"/>
              </a:rPr>
              <a:t>3 </a:t>
            </a:r>
            <a:r>
              <a:rPr lang="en-US" sz="3200" b="0" dirty="0" smtClean="0">
                <a:effectLst/>
                <a:latin typeface="+mj-lt"/>
              </a:rPr>
              <a:t>They called </a:t>
            </a:r>
            <a:r>
              <a:rPr lang="en-US" sz="3200" dirty="0" smtClean="0">
                <a:latin typeface="+mj-lt"/>
              </a:rPr>
              <a:t>Lesley’s </a:t>
            </a:r>
            <a:r>
              <a:rPr lang="en-US" sz="3200" dirty="0">
                <a:latin typeface="+mj-lt"/>
              </a:rPr>
              <a:t>sister in England</a:t>
            </a:r>
            <a:r>
              <a:rPr lang="en-US" sz="3200" dirty="0" smtClean="0">
                <a:latin typeface="+mj-lt"/>
              </a:rPr>
              <a:t>.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718317" y="5161118"/>
            <a:ext cx="58583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3200" b="1" dirty="0" smtClean="0">
                <a:latin typeface="+mj-lt"/>
              </a:rPr>
              <a:t>4 </a:t>
            </a:r>
            <a:r>
              <a:rPr lang="en-US" sz="3200" dirty="0">
                <a:latin typeface="+mj-lt"/>
              </a:rPr>
              <a:t>They were rescued by helicopter</a:t>
            </a:r>
            <a:r>
              <a:rPr lang="en-US" sz="3200" dirty="0" smtClean="0">
                <a:latin typeface="+mj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b="78184"/>
          <a:stretch/>
        </p:blipFill>
        <p:spPr>
          <a:xfrm>
            <a:off x="98881" y="135926"/>
            <a:ext cx="11763605" cy="4114342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98881" y="3768352"/>
            <a:ext cx="102560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dirty="0" smtClean="0">
                <a:effectLst/>
                <a:latin typeface="+mj-lt"/>
              </a:rPr>
              <a:t>2 </a:t>
            </a:r>
            <a:r>
              <a:rPr lang="en-US" sz="2800" b="0" dirty="0" smtClean="0">
                <a:effectLst/>
                <a:latin typeface="+mj-lt"/>
              </a:rPr>
              <a:t>Bruce and Lesley didn’t buy a large house. They bought a large </a:t>
            </a:r>
            <a:r>
              <a:rPr lang="en-US" sz="2800" b="0" dirty="0" smtClean="0">
                <a:effectLst/>
                <a:latin typeface="+mj-lt"/>
              </a:rPr>
              <a:t>car.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98881" y="4180344"/>
            <a:ext cx="120931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dirty="0" smtClean="0">
                <a:effectLst/>
                <a:latin typeface="+mj-lt"/>
              </a:rPr>
              <a:t>3 </a:t>
            </a:r>
            <a:r>
              <a:rPr lang="en-US" sz="2800" b="0" dirty="0" smtClean="0">
                <a:effectLst/>
                <a:latin typeface="+mj-lt"/>
              </a:rPr>
              <a:t>Bruce and Lesley didn’t drive around South Africa. They drove around South </a:t>
            </a:r>
            <a:r>
              <a:rPr lang="en-US" sz="2800" b="0" dirty="0" smtClean="0">
                <a:effectLst/>
                <a:latin typeface="+mj-lt"/>
              </a:rPr>
              <a:t>America.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98881" y="5042118"/>
            <a:ext cx="78094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dirty="0" smtClean="0">
                <a:effectLst/>
                <a:latin typeface="+mj-lt"/>
              </a:rPr>
              <a:t>4 </a:t>
            </a:r>
            <a:r>
              <a:rPr lang="en-US" sz="2800" b="0" dirty="0" smtClean="0">
                <a:effectLst/>
                <a:latin typeface="+mj-lt"/>
              </a:rPr>
              <a:t>Their car didn’t fall into the sea. It fell into a </a:t>
            </a:r>
            <a:r>
              <a:rPr lang="en-US" sz="2800" b="0" dirty="0" smtClean="0">
                <a:effectLst/>
                <a:latin typeface="+mj-lt"/>
              </a:rPr>
              <a:t>ravine.</a:t>
            </a:r>
          </a:p>
        </p:txBody>
      </p:sp>
      <p:sp>
        <p:nvSpPr>
          <p:cNvPr id="8" name="مستطيل 7"/>
          <p:cNvSpPr/>
          <p:nvPr/>
        </p:nvSpPr>
        <p:spPr>
          <a:xfrm>
            <a:off x="98881" y="5473005"/>
            <a:ext cx="100954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dirty="0" smtClean="0">
                <a:effectLst/>
                <a:latin typeface="+mj-lt"/>
              </a:rPr>
              <a:t>5 </a:t>
            </a:r>
            <a:r>
              <a:rPr lang="en-US" sz="2800" b="0" dirty="0" smtClean="0">
                <a:effectLst/>
                <a:latin typeface="+mj-lt"/>
              </a:rPr>
              <a:t>Lesley didn’t ring the police in Brazil. She rang her sister in </a:t>
            </a:r>
            <a:r>
              <a:rPr lang="en-US" sz="2800" b="0" dirty="0" smtClean="0">
                <a:effectLst/>
                <a:latin typeface="+mj-lt"/>
              </a:rPr>
              <a:t>England.</a:t>
            </a:r>
          </a:p>
        </p:txBody>
      </p:sp>
      <p:sp>
        <p:nvSpPr>
          <p:cNvPr id="10" name="مستطيل 9"/>
          <p:cNvSpPr/>
          <p:nvPr/>
        </p:nvSpPr>
        <p:spPr>
          <a:xfrm>
            <a:off x="98881" y="5857725"/>
            <a:ext cx="120931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2800" b="1" smtClean="0">
                <a:effectLst/>
                <a:latin typeface="+mj-lt"/>
              </a:rPr>
              <a:t>6 </a:t>
            </a:r>
            <a:r>
              <a:rPr lang="en-US" sz="2800" b="0" dirty="0" smtClean="0">
                <a:effectLst/>
                <a:latin typeface="+mj-lt"/>
              </a:rPr>
              <a:t>The helicopter pilot didn’t take Bruce and Lesley to London. He took them to </a:t>
            </a:r>
            <a:r>
              <a:rPr lang="en-US" sz="2800" b="0" dirty="0" smtClean="0">
                <a:effectLst/>
                <a:latin typeface="+mj-lt"/>
              </a:rPr>
              <a:t>Manau</a:t>
            </a:r>
            <a:r>
              <a:rPr lang="en-US" sz="2800" dirty="0" smtClean="0">
                <a:latin typeface="+mj-lt"/>
              </a:rPr>
              <a:t>s.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700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6"/>
          <a:srcRect t="20649" b="71151"/>
          <a:stretch/>
        </p:blipFill>
        <p:spPr>
          <a:xfrm>
            <a:off x="0" y="220134"/>
            <a:ext cx="11763605" cy="1546540"/>
          </a:xfrm>
          <a:prstGeom prst="rect">
            <a:avLst/>
          </a:prstGeom>
        </p:spPr>
      </p:pic>
      <p:pic>
        <p:nvPicPr>
          <p:cNvPr id="3" name="LIFT OFF 5 AUDIO TRACK 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15183" y="584200"/>
            <a:ext cx="812800" cy="812800"/>
          </a:xfrm>
          <a:prstGeom prst="rect">
            <a:avLst/>
          </a:prstGeom>
        </p:spPr>
      </p:pic>
      <p:pic>
        <p:nvPicPr>
          <p:cNvPr id="4" name="LIFT OFF 5 AUDIO TRACK 08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01935" y="5638800"/>
            <a:ext cx="812800" cy="81280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6"/>
          <a:srcRect t="28670" b="65405"/>
          <a:stretch/>
        </p:blipFill>
        <p:spPr>
          <a:xfrm>
            <a:off x="220133" y="5638800"/>
            <a:ext cx="11763605" cy="1117372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236966" y="1491246"/>
            <a:ext cx="31701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4000" b="1" dirty="0" smtClean="0">
                <a:effectLst/>
                <a:latin typeface="MyriadPro" charset="0"/>
              </a:rPr>
              <a:t>2 </a:t>
            </a:r>
            <a:r>
              <a:rPr lang="en-US" sz="4000" b="0" dirty="0" smtClean="0">
                <a:effectLst/>
                <a:latin typeface="MyriadPro" charset="0"/>
              </a:rPr>
              <a:t>countries </a:t>
            </a:r>
            <a:endParaRPr lang="en-US" sz="4000" dirty="0"/>
          </a:p>
        </p:txBody>
      </p:sp>
      <p:sp>
        <p:nvSpPr>
          <p:cNvPr id="8" name="مستطيل 7"/>
          <p:cNvSpPr/>
          <p:nvPr/>
        </p:nvSpPr>
        <p:spPr>
          <a:xfrm>
            <a:off x="1236966" y="2026140"/>
            <a:ext cx="31701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4000" b="1" dirty="0" smtClean="0">
                <a:effectLst/>
                <a:latin typeface="MyriadPro" charset="0"/>
              </a:rPr>
              <a:t>3 </a:t>
            </a:r>
            <a:r>
              <a:rPr lang="en-US" sz="4000" b="0" dirty="0" smtClean="0">
                <a:effectLst/>
                <a:latin typeface="MyriadPro" charset="0"/>
              </a:rPr>
              <a:t>jungle</a:t>
            </a:r>
          </a:p>
        </p:txBody>
      </p:sp>
      <p:sp>
        <p:nvSpPr>
          <p:cNvPr id="9" name="مستطيل 8"/>
          <p:cNvSpPr/>
          <p:nvPr/>
        </p:nvSpPr>
        <p:spPr>
          <a:xfrm>
            <a:off x="1236966" y="2683534"/>
            <a:ext cx="31701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4000" b="1" dirty="0" smtClean="0">
                <a:effectLst/>
                <a:latin typeface="MyriadPro" charset="0"/>
              </a:rPr>
              <a:t>4 </a:t>
            </a:r>
            <a:r>
              <a:rPr lang="en-US" sz="4000" b="0" dirty="0" smtClean="0">
                <a:effectLst/>
                <a:latin typeface="MyriadPro" charset="0"/>
              </a:rPr>
              <a:t>bridge</a:t>
            </a:r>
            <a:endParaRPr lang="en-US" sz="4000" dirty="0"/>
          </a:p>
        </p:txBody>
      </p:sp>
      <p:sp>
        <p:nvSpPr>
          <p:cNvPr id="10" name="مستطيل 9"/>
          <p:cNvSpPr/>
          <p:nvPr/>
        </p:nvSpPr>
        <p:spPr>
          <a:xfrm>
            <a:off x="1236966" y="3225647"/>
            <a:ext cx="31701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4000" b="1" dirty="0" smtClean="0">
                <a:effectLst/>
                <a:latin typeface="MyriadPro" charset="0"/>
              </a:rPr>
              <a:t>5 </a:t>
            </a:r>
            <a:r>
              <a:rPr lang="en-US" sz="4000" b="0" dirty="0" smtClean="0">
                <a:effectLst/>
                <a:latin typeface="MyriadPro" charset="0"/>
              </a:rPr>
              <a:t>collapsed</a:t>
            </a:r>
            <a:endParaRPr lang="en-US" sz="4000" dirty="0"/>
          </a:p>
        </p:txBody>
      </p:sp>
      <p:sp>
        <p:nvSpPr>
          <p:cNvPr id="11" name="مستطيل 10"/>
          <p:cNvSpPr/>
          <p:nvPr/>
        </p:nvSpPr>
        <p:spPr>
          <a:xfrm>
            <a:off x="1236966" y="3849708"/>
            <a:ext cx="31701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4000" b="1" dirty="0" smtClean="0">
                <a:effectLst/>
                <a:latin typeface="MyriadPro" charset="0"/>
              </a:rPr>
              <a:t>6 </a:t>
            </a:r>
            <a:r>
              <a:rPr lang="en-US" sz="4000" b="0" dirty="0" smtClean="0">
                <a:effectLst/>
                <a:latin typeface="MyriadPro" charset="0"/>
              </a:rPr>
              <a:t>injured</a:t>
            </a:r>
            <a:endParaRPr lang="en-US" sz="4000" dirty="0"/>
          </a:p>
        </p:txBody>
      </p:sp>
      <p:sp>
        <p:nvSpPr>
          <p:cNvPr id="12" name="مستطيل 11"/>
          <p:cNvSpPr/>
          <p:nvPr/>
        </p:nvSpPr>
        <p:spPr>
          <a:xfrm>
            <a:off x="1236966" y="4567284"/>
            <a:ext cx="31701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4000" b="1" dirty="0" smtClean="0">
                <a:effectLst/>
                <a:latin typeface="MyriadPro" charset="0"/>
              </a:rPr>
              <a:t>7 </a:t>
            </a:r>
            <a:r>
              <a:rPr lang="en-US" sz="4000" b="0" dirty="0" smtClean="0">
                <a:effectLst/>
                <a:latin typeface="MyriadPro" charset="0"/>
              </a:rPr>
              <a:t>police</a:t>
            </a:r>
            <a:endParaRPr lang="en-US" sz="4000" dirty="0"/>
          </a:p>
        </p:txBody>
      </p:sp>
      <p:sp>
        <p:nvSpPr>
          <p:cNvPr id="13" name="مستطيل 12"/>
          <p:cNvSpPr/>
          <p:nvPr/>
        </p:nvSpPr>
        <p:spPr>
          <a:xfrm>
            <a:off x="1236966" y="5206342"/>
            <a:ext cx="317014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4000" b="1" smtClean="0">
                <a:effectLst/>
                <a:latin typeface="MyriadPro" charset="0"/>
              </a:rPr>
              <a:t>8 </a:t>
            </a:r>
            <a:r>
              <a:rPr lang="en-US" sz="4000" b="0" dirty="0" smtClean="0">
                <a:effectLst/>
                <a:latin typeface="MyriadPro" charset="0"/>
              </a:rPr>
              <a:t>helicopter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5492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086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71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t="35496" b="14594"/>
          <a:stretch/>
        </p:blipFill>
        <p:spPr>
          <a:xfrm>
            <a:off x="135952" y="228569"/>
            <a:ext cx="11763605" cy="6153665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5478334" y="3227952"/>
            <a:ext cx="364202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2800" b="0" smtClean="0">
                <a:effectLst/>
                <a:latin typeface="MyriadPro" charset="0"/>
              </a:rPr>
              <a:t>3</a:t>
            </a:r>
            <a:endParaRPr lang="en-US" sz="2800" b="1" dirty="0">
              <a:effectLst/>
              <a:latin typeface="MyriadPro" charset="0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8283993" y="5389034"/>
            <a:ext cx="364202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2800" b="0" dirty="0" smtClean="0">
                <a:effectLst/>
                <a:latin typeface="MyriadPro" charset="0"/>
              </a:rPr>
              <a:t>8</a:t>
            </a:r>
            <a:endParaRPr lang="en-US" sz="2800" b="1" dirty="0">
              <a:effectLst/>
              <a:latin typeface="MyriadPro" charset="0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5478334" y="5434005"/>
            <a:ext cx="364202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2800" b="0" dirty="0" smtClean="0">
                <a:effectLst/>
                <a:latin typeface="MyriadPro" charset="0"/>
              </a:rPr>
              <a:t>7</a:t>
            </a:r>
            <a:endParaRPr lang="en-US" sz="2800" b="1" dirty="0">
              <a:effectLst/>
              <a:latin typeface="MyriadPro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2767613" y="3227952"/>
            <a:ext cx="364202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2800" b="0" dirty="0" smtClean="0">
                <a:effectLst/>
                <a:latin typeface="MyriadPro" charset="0"/>
              </a:rPr>
              <a:t>2</a:t>
            </a:r>
            <a:endParaRPr lang="en-US" sz="2800" b="1" dirty="0">
              <a:effectLst/>
              <a:latin typeface="MyriadPro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8194048" y="3290412"/>
            <a:ext cx="364202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2800" b="0" dirty="0" smtClean="0">
                <a:effectLst/>
                <a:latin typeface="MyriadPro" charset="0"/>
              </a:rPr>
              <a:t>4</a:t>
            </a:r>
            <a:endParaRPr lang="en-US" sz="2800" b="1" dirty="0">
              <a:effectLst/>
              <a:latin typeface="MyriadPro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2767616" y="5433999"/>
            <a:ext cx="364202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2800" b="0" dirty="0" smtClean="0">
                <a:effectLst/>
                <a:latin typeface="MyriadPro" charset="0"/>
              </a:rPr>
              <a:t>6</a:t>
            </a:r>
            <a:endParaRPr lang="en-US" sz="2800" b="1" dirty="0">
              <a:effectLst/>
              <a:latin typeface="MyriadPro" charset="0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11042180" y="3305402"/>
            <a:ext cx="364202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l" rtl="0"/>
            <a:r>
              <a:rPr lang="en-US" sz="2800" b="0" dirty="0" smtClean="0">
                <a:effectLst/>
                <a:latin typeface="MyriadPro" charset="0"/>
              </a:rPr>
              <a:t>5</a:t>
            </a:r>
            <a:endParaRPr lang="en-US" sz="2800" b="1" dirty="0">
              <a:effectLst/>
              <a:latin typeface="Myriad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59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t="84505" r="23232" b="-1"/>
          <a:stretch/>
        </p:blipFill>
        <p:spPr>
          <a:xfrm>
            <a:off x="296590" y="222421"/>
            <a:ext cx="11133410" cy="286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884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378941" y="5688398"/>
            <a:ext cx="22901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400" b="0" smtClean="0">
                <a:effectLst/>
                <a:latin typeface="MyriadPro" charset="0"/>
              </a:rPr>
              <a:t>across</a:t>
            </a:r>
            <a:endParaRPr lang="en-US" sz="44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077200" y="304970"/>
            <a:ext cx="3488724" cy="769441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400" dirty="0" smtClean="0">
                <a:latin typeface="MyriadPro" charset="0"/>
              </a:rPr>
              <a:t>A – </a:t>
            </a:r>
            <a:r>
              <a:rPr lang="en-US" sz="4400" smtClean="0">
                <a:latin typeface="MyriadPro" charset="0"/>
              </a:rPr>
              <a:t>6 letters</a:t>
            </a:r>
            <a:endParaRPr lang="en-US" sz="44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941" y="642933"/>
            <a:ext cx="7395633" cy="504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01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30659" y="5750180"/>
            <a:ext cx="22654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400" b="0" smtClean="0">
                <a:effectLst/>
                <a:latin typeface="MyriadPro" charset="0"/>
              </a:rPr>
              <a:t>along</a:t>
            </a:r>
            <a:endParaRPr lang="en-US" sz="44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077200" y="304970"/>
            <a:ext cx="3488724" cy="769441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400" dirty="0" smtClean="0">
                <a:latin typeface="MyriadPro" charset="0"/>
              </a:rPr>
              <a:t>A – 5 letters</a:t>
            </a:r>
            <a:endParaRPr lang="en-US" sz="44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b="7341"/>
          <a:stretch/>
        </p:blipFill>
        <p:spPr>
          <a:xfrm>
            <a:off x="613834" y="533400"/>
            <a:ext cx="7036670" cy="486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0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354227" y="5787251"/>
            <a:ext cx="23519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400" b="0" smtClean="0">
                <a:effectLst/>
                <a:latin typeface="MyriadPro" charset="0"/>
              </a:rPr>
              <a:t>below</a:t>
            </a:r>
            <a:endParaRPr lang="en-US" sz="44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077200" y="304970"/>
            <a:ext cx="3488724" cy="769441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400" dirty="0" smtClean="0">
                <a:latin typeface="MyriadPro" charset="0"/>
              </a:rPr>
              <a:t>B – 5 letters</a:t>
            </a:r>
            <a:endParaRPr lang="en-US" sz="44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333" y="211836"/>
            <a:ext cx="4521200" cy="664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8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230660" y="5750181"/>
            <a:ext cx="252489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400" b="0" smtClean="0">
                <a:effectLst/>
                <a:latin typeface="MyriadPro" charset="0"/>
              </a:rPr>
              <a:t>bridge</a:t>
            </a:r>
            <a:endParaRPr lang="en-US" sz="44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077200" y="304970"/>
            <a:ext cx="3488724" cy="769441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400" dirty="0" smtClean="0">
                <a:latin typeface="MyriadPro" charset="0"/>
              </a:rPr>
              <a:t>B – 6 letters</a:t>
            </a:r>
            <a:endParaRPr lang="en-US" sz="44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1074411"/>
            <a:ext cx="7155173" cy="444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4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68875" y="5713110"/>
            <a:ext cx="34887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400" b="0" smtClean="0">
                <a:effectLst/>
                <a:latin typeface="MyriadPro" charset="0"/>
              </a:rPr>
              <a:t>collapse</a:t>
            </a:r>
            <a:endParaRPr lang="en-US" sz="44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077200" y="304970"/>
            <a:ext cx="3488724" cy="769441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400" dirty="0" smtClean="0">
                <a:latin typeface="MyriadPro" charset="0"/>
              </a:rPr>
              <a:t>C – 8 letters</a:t>
            </a:r>
            <a:endParaRPr lang="en-US" sz="44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570" y="304970"/>
            <a:ext cx="5410200" cy="54102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224" y="2149968"/>
            <a:ext cx="4584700" cy="326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8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-263611" y="5713110"/>
            <a:ext cx="34887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400" b="0" smtClean="0">
                <a:effectLst/>
                <a:latin typeface="MyriadPro" charset="0"/>
              </a:rPr>
              <a:t>jungle</a:t>
            </a:r>
            <a:endParaRPr lang="en-US" sz="44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077200" y="304970"/>
            <a:ext cx="3488724" cy="769441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400" dirty="0" smtClean="0">
                <a:latin typeface="MyriadPro" charset="0"/>
              </a:rPr>
              <a:t>J – 6 letters</a:t>
            </a:r>
            <a:endParaRPr lang="en-US" sz="44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484716"/>
            <a:ext cx="6468533" cy="499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5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564292" y="5700754"/>
            <a:ext cx="26113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400" b="0" smtClean="0">
                <a:effectLst/>
                <a:latin typeface="MyriadPro" charset="0"/>
              </a:rPr>
              <a:t>ravine</a:t>
            </a:r>
            <a:endParaRPr lang="en-US" sz="44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077200" y="304970"/>
            <a:ext cx="3488724" cy="769441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400" dirty="0" smtClean="0">
                <a:latin typeface="MyriadPro" charset="0"/>
              </a:rPr>
              <a:t>R – 6 letters</a:t>
            </a:r>
            <a:endParaRPr lang="en-US" sz="44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266" y="689690"/>
            <a:ext cx="6160667" cy="472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0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341870" y="5737823"/>
            <a:ext cx="23148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sz="4400" b="0" smtClean="0">
                <a:effectLst/>
                <a:latin typeface="MyriadPro" charset="0"/>
              </a:rPr>
              <a:t>set out</a:t>
            </a:r>
            <a:endParaRPr lang="en-US" sz="4400" dirty="0"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8077200" y="304970"/>
            <a:ext cx="3488724" cy="769441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rtl="0"/>
            <a:r>
              <a:rPr lang="en-US" sz="4400" dirty="0" smtClean="0">
                <a:latin typeface="MyriadPro" charset="0"/>
              </a:rPr>
              <a:t>S – 6 letters</a:t>
            </a:r>
            <a:endParaRPr lang="en-US" sz="4400" dirty="0">
              <a:effectLst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9" y="689689"/>
            <a:ext cx="6549935" cy="483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5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قطرة">
  <a:themeElements>
    <a:clrScheme name="قطرة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قطرة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قطرة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110</TotalTime>
  <Words>199</Words>
  <Application>Microsoft Macintosh PowerPoint</Application>
  <PresentationFormat>ملء الشاشة</PresentationFormat>
  <Paragraphs>57</Paragraphs>
  <Slides>19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4" baseType="lpstr">
      <vt:lpstr>MyriadPro</vt:lpstr>
      <vt:lpstr>Times New Roman</vt:lpstr>
      <vt:lpstr>Tw Cen MT</vt:lpstr>
      <vt:lpstr>Arial</vt:lpstr>
      <vt:lpstr>قطرة</vt:lpstr>
      <vt:lpstr>Unit 2 in the news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in the news</dc:title>
  <dc:creator>zkhat mtr</dc:creator>
  <cp:lastModifiedBy>zkhat mtr</cp:lastModifiedBy>
  <cp:revision>95</cp:revision>
  <dcterms:created xsi:type="dcterms:W3CDTF">2016-10-03T04:53:29Z</dcterms:created>
  <dcterms:modified xsi:type="dcterms:W3CDTF">2016-10-03T08:22:01Z</dcterms:modified>
</cp:coreProperties>
</file>