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1620500" cy="8255000"/>
  <p:notesSz cx="6858000" cy="9144000"/>
  <p:embeddedFontLst>
    <p:embeddedFont>
      <p:font typeface="Cairo Bold" pitchFamily="2" charset="-78"/>
      <p:regular r:id="rId26"/>
    </p:embeddedFont>
    <p:embeddedFont>
      <p:font typeface="Open Sans Bold" panose="020B0806030504020204" pitchFamily="3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font" Target="fonts/font1.fntdata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font" Target="fonts/font2.fntdata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3470746" y="1021556"/>
            <a:ext cx="468853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6411" y="95209"/>
            <a:ext cx="5388421" cy="92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بمنطقة مكة المكرمة </a:t>
            </a:r>
          </a:p>
          <a:p>
            <a:pPr algn="r" rtl="1">
              <a:lnSpc>
                <a:spcPts val="2520"/>
              </a:lnSpc>
            </a:pPr>
            <a:endParaRPr lang="ar-EG" sz="1800" b="1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  <a:rtl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377380" y="2400459"/>
            <a:ext cx="6875264" cy="2147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8680"/>
              </a:lnSpc>
            </a:pPr>
            <a:r>
              <a:rPr lang="ar-EG" sz="6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خطة النشاط الطلابي</a:t>
            </a:r>
          </a:p>
          <a:p>
            <a:pPr algn="ctr" rtl="1">
              <a:lnSpc>
                <a:spcPts val="8680"/>
              </a:lnSpc>
            </a:pPr>
            <a:r>
              <a:rPr lang="ar-EG" sz="62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الأسبوعية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680990" y="4833779"/>
            <a:ext cx="626804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759"/>
              </a:lnSpc>
            </a:pPr>
            <a:r>
              <a:rPr lang="ar-EG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الفصل الدراسي الأول لعام </a:t>
            </a:r>
            <a:r>
              <a:rPr lang="en-US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١٤٤٧</a:t>
            </a:r>
            <a:r>
              <a:rPr lang="ar-EG" sz="3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 هـ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61879" y="7118350"/>
            <a:ext cx="490626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200"/>
              </a:lnSpc>
            </a:pPr>
            <a:r>
              <a:rPr lang="ar-EG" sz="3000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رائد النشاط : باسم المسعودي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السابع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696403" cy="169640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الأحد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اضافية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الثامن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التاسع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العاشر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١١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الحادي عشر 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الثاني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للتسامح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9E8632">
                <a:alpha val="100000"/>
              </a:srgbClr>
            </a:gs>
            <a:gs pos="100000">
              <a:srgbClr val="659643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905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04665" y="3460115"/>
            <a:ext cx="7220694" cy="1767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4419"/>
              </a:lnSpc>
            </a:pP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إجازة الخريف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الثالث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800"/>
                        </a:lnSpc>
                        <a:defRPr/>
                      </a:pPr>
                      <a:r>
                        <a:rPr lang="ar-EG" sz="20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الرابع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انترنت الأشياء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993583" cy="2116262"/>
            <a:chOff x="0" y="0"/>
            <a:chExt cx="955188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188" cy="1013968"/>
            </a:xfrm>
            <a:custGeom>
              <a:avLst/>
              <a:gdLst/>
              <a:ahLst/>
              <a:cxnLst/>
              <a:rect l="l" t="t" r="r" b="b"/>
              <a:pathLst>
                <a:path w="955188" h="1013968">
                  <a:moveTo>
                    <a:pt x="477594" y="0"/>
                  </a:moveTo>
                  <a:lnTo>
                    <a:pt x="548100" y="109233"/>
                  </a:lnTo>
                  <a:lnTo>
                    <a:pt x="650861" y="34529"/>
                  </a:lnTo>
                  <a:lnTo>
                    <a:pt x="679593" y="163539"/>
                  </a:lnTo>
                  <a:lnTo>
                    <a:pt x="800725" y="133455"/>
                  </a:lnTo>
                  <a:lnTo>
                    <a:pt x="783804" y="264818"/>
                  </a:lnTo>
                  <a:lnTo>
                    <a:pt x="906950" y="283415"/>
                  </a:lnTo>
                  <a:lnTo>
                    <a:pt x="846658" y="399389"/>
                  </a:lnTo>
                  <a:lnTo>
                    <a:pt x="955188" y="464157"/>
                  </a:lnTo>
                  <a:lnTo>
                    <a:pt x="859669" y="549081"/>
                  </a:lnTo>
                  <a:lnTo>
                    <a:pt x="938925" y="651272"/>
                  </a:lnTo>
                  <a:lnTo>
                    <a:pt x="821078" y="693676"/>
                  </a:lnTo>
                  <a:lnTo>
                    <a:pt x="860356" y="819487"/>
                  </a:lnTo>
                  <a:lnTo>
                    <a:pt x="736099" y="813643"/>
                  </a:lnTo>
                  <a:lnTo>
                    <a:pt x="730092" y="946085"/>
                  </a:lnTo>
                  <a:lnTo>
                    <a:pt x="616207" y="892783"/>
                  </a:lnTo>
                  <a:lnTo>
                    <a:pt x="565728" y="1013968"/>
                  </a:lnTo>
                  <a:lnTo>
                    <a:pt x="477594" y="920407"/>
                  </a:lnTo>
                  <a:lnTo>
                    <a:pt x="389460" y="1013968"/>
                  </a:lnTo>
                  <a:lnTo>
                    <a:pt x="338981" y="892783"/>
                  </a:lnTo>
                  <a:lnTo>
                    <a:pt x="225096" y="946085"/>
                  </a:lnTo>
                  <a:lnTo>
                    <a:pt x="219089" y="813643"/>
                  </a:lnTo>
                  <a:lnTo>
                    <a:pt x="94833" y="819487"/>
                  </a:lnTo>
                  <a:lnTo>
                    <a:pt x="134109" y="693676"/>
                  </a:lnTo>
                  <a:lnTo>
                    <a:pt x="16264" y="651272"/>
                  </a:lnTo>
                  <a:lnTo>
                    <a:pt x="95519" y="549081"/>
                  </a:lnTo>
                  <a:lnTo>
                    <a:pt x="0" y="464157"/>
                  </a:lnTo>
                  <a:lnTo>
                    <a:pt x="108530" y="399389"/>
                  </a:lnTo>
                  <a:lnTo>
                    <a:pt x="48238" y="283415"/>
                  </a:lnTo>
                  <a:lnTo>
                    <a:pt x="171385" y="264818"/>
                  </a:lnTo>
                  <a:lnTo>
                    <a:pt x="154463" y="133455"/>
                  </a:lnTo>
                  <a:lnTo>
                    <a:pt x="275596" y="163539"/>
                  </a:lnTo>
                  <a:lnTo>
                    <a:pt x="304327" y="34529"/>
                  </a:lnTo>
                  <a:lnTo>
                    <a:pt x="407088" y="109233"/>
                  </a:lnTo>
                  <a:lnTo>
                    <a:pt x="477594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64173" y="145701"/>
              <a:ext cx="626842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الخميس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اضافيه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الخامس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للغة العربية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550082" y="-22384"/>
            <a:ext cx="1993583" cy="2116262"/>
            <a:chOff x="0" y="0"/>
            <a:chExt cx="955188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55188" cy="1013968"/>
            </a:xfrm>
            <a:custGeom>
              <a:avLst/>
              <a:gdLst/>
              <a:ahLst/>
              <a:cxnLst/>
              <a:rect l="l" t="t" r="r" b="b"/>
              <a:pathLst>
                <a:path w="955188" h="1013968">
                  <a:moveTo>
                    <a:pt x="477594" y="0"/>
                  </a:moveTo>
                  <a:lnTo>
                    <a:pt x="548100" y="109233"/>
                  </a:lnTo>
                  <a:lnTo>
                    <a:pt x="650861" y="34529"/>
                  </a:lnTo>
                  <a:lnTo>
                    <a:pt x="679593" y="163539"/>
                  </a:lnTo>
                  <a:lnTo>
                    <a:pt x="800725" y="133455"/>
                  </a:lnTo>
                  <a:lnTo>
                    <a:pt x="783804" y="264818"/>
                  </a:lnTo>
                  <a:lnTo>
                    <a:pt x="906950" y="283415"/>
                  </a:lnTo>
                  <a:lnTo>
                    <a:pt x="846658" y="399389"/>
                  </a:lnTo>
                  <a:lnTo>
                    <a:pt x="955188" y="464157"/>
                  </a:lnTo>
                  <a:lnTo>
                    <a:pt x="859669" y="549081"/>
                  </a:lnTo>
                  <a:lnTo>
                    <a:pt x="938925" y="651272"/>
                  </a:lnTo>
                  <a:lnTo>
                    <a:pt x="821078" y="693676"/>
                  </a:lnTo>
                  <a:lnTo>
                    <a:pt x="860356" y="819487"/>
                  </a:lnTo>
                  <a:lnTo>
                    <a:pt x="736099" y="813643"/>
                  </a:lnTo>
                  <a:lnTo>
                    <a:pt x="730092" y="946085"/>
                  </a:lnTo>
                  <a:lnTo>
                    <a:pt x="616207" y="892783"/>
                  </a:lnTo>
                  <a:lnTo>
                    <a:pt x="565728" y="1013968"/>
                  </a:lnTo>
                  <a:lnTo>
                    <a:pt x="477594" y="920407"/>
                  </a:lnTo>
                  <a:lnTo>
                    <a:pt x="389460" y="1013968"/>
                  </a:lnTo>
                  <a:lnTo>
                    <a:pt x="338981" y="892783"/>
                  </a:lnTo>
                  <a:lnTo>
                    <a:pt x="225096" y="946085"/>
                  </a:lnTo>
                  <a:lnTo>
                    <a:pt x="219089" y="813643"/>
                  </a:lnTo>
                  <a:lnTo>
                    <a:pt x="94833" y="819487"/>
                  </a:lnTo>
                  <a:lnTo>
                    <a:pt x="134109" y="693676"/>
                  </a:lnTo>
                  <a:lnTo>
                    <a:pt x="16264" y="651272"/>
                  </a:lnTo>
                  <a:lnTo>
                    <a:pt x="95519" y="549081"/>
                  </a:lnTo>
                  <a:lnTo>
                    <a:pt x="0" y="464157"/>
                  </a:lnTo>
                  <a:lnTo>
                    <a:pt x="108530" y="399389"/>
                  </a:lnTo>
                  <a:lnTo>
                    <a:pt x="48238" y="283415"/>
                  </a:lnTo>
                  <a:lnTo>
                    <a:pt x="171385" y="264818"/>
                  </a:lnTo>
                  <a:lnTo>
                    <a:pt x="154463" y="133455"/>
                  </a:lnTo>
                  <a:lnTo>
                    <a:pt x="275596" y="163539"/>
                  </a:lnTo>
                  <a:lnTo>
                    <a:pt x="304327" y="34529"/>
                  </a:lnTo>
                  <a:lnTo>
                    <a:pt x="407088" y="109233"/>
                  </a:lnTo>
                  <a:lnTo>
                    <a:pt x="477594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64173" y="145701"/>
              <a:ext cx="626842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الأحد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اضافيه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3650977" y="1021556"/>
            <a:ext cx="4328071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مشرفي مجالات الأنشطة الطلابية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92390" y="1934924"/>
          <a:ext cx="10845244" cy="4772009"/>
        </p:xfrm>
        <a:graphic>
          <a:graphicData uri="http://schemas.openxmlformats.org/drawingml/2006/table">
            <a:tbl>
              <a:tblPr/>
              <a:tblGrid>
                <a:gridCol w="15787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16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670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التوقيع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المشرف على 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9380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هاني المالكي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محمد القرشي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محمد الجعيد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محمد العمري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سلطان اللحياني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1184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تركي السالمي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السادس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السابع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659"/>
                        </a:lnSpc>
                        <a:defRPr/>
                      </a:pPr>
                      <a:r>
                        <a:rPr lang="ar-EG" sz="18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الثامن عشر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5"/>
          <p:cNvGrpSpPr/>
          <p:nvPr/>
        </p:nvGrpSpPr>
        <p:grpSpPr>
          <a:xfrm>
            <a:off x="9328062" y="-22384"/>
            <a:ext cx="2215603" cy="2065724"/>
            <a:chOff x="0" y="0"/>
            <a:chExt cx="1087536" cy="101396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87536" cy="1013968"/>
            </a:xfrm>
            <a:custGeom>
              <a:avLst/>
              <a:gdLst/>
              <a:ahLst/>
              <a:cxnLst/>
              <a:rect l="l" t="t" r="r" b="b"/>
              <a:pathLst>
                <a:path w="1087536" h="1013968">
                  <a:moveTo>
                    <a:pt x="543768" y="0"/>
                  </a:moveTo>
                  <a:lnTo>
                    <a:pt x="624044" y="109233"/>
                  </a:lnTo>
                  <a:lnTo>
                    <a:pt x="741042" y="34529"/>
                  </a:lnTo>
                  <a:lnTo>
                    <a:pt x="773755" y="163539"/>
                  </a:lnTo>
                  <a:lnTo>
                    <a:pt x="911672" y="133455"/>
                  </a:lnTo>
                  <a:lnTo>
                    <a:pt x="892405" y="264818"/>
                  </a:lnTo>
                  <a:lnTo>
                    <a:pt x="1032614" y="283415"/>
                  </a:lnTo>
                  <a:lnTo>
                    <a:pt x="963968" y="399389"/>
                  </a:lnTo>
                  <a:lnTo>
                    <a:pt x="1087536" y="464157"/>
                  </a:lnTo>
                  <a:lnTo>
                    <a:pt x="978783" y="549081"/>
                  </a:lnTo>
                  <a:lnTo>
                    <a:pt x="1069019" y="651272"/>
                  </a:lnTo>
                  <a:lnTo>
                    <a:pt x="934845" y="693676"/>
                  </a:lnTo>
                  <a:lnTo>
                    <a:pt x="979564" y="819487"/>
                  </a:lnTo>
                  <a:lnTo>
                    <a:pt x="838091" y="813643"/>
                  </a:lnTo>
                  <a:lnTo>
                    <a:pt x="831252" y="946085"/>
                  </a:lnTo>
                  <a:lnTo>
                    <a:pt x="701587" y="892783"/>
                  </a:lnTo>
                  <a:lnTo>
                    <a:pt x="644114" y="1013968"/>
                  </a:lnTo>
                  <a:lnTo>
                    <a:pt x="543768" y="920407"/>
                  </a:lnTo>
                  <a:lnTo>
                    <a:pt x="443423" y="1013968"/>
                  </a:lnTo>
                  <a:lnTo>
                    <a:pt x="385950" y="892783"/>
                  </a:lnTo>
                  <a:lnTo>
                    <a:pt x="256285" y="946085"/>
                  </a:lnTo>
                  <a:lnTo>
                    <a:pt x="249445" y="813643"/>
                  </a:lnTo>
                  <a:lnTo>
                    <a:pt x="107973" y="819487"/>
                  </a:lnTo>
                  <a:lnTo>
                    <a:pt x="152691" y="693676"/>
                  </a:lnTo>
                  <a:lnTo>
                    <a:pt x="18517" y="651272"/>
                  </a:lnTo>
                  <a:lnTo>
                    <a:pt x="108754" y="549081"/>
                  </a:lnTo>
                  <a:lnTo>
                    <a:pt x="0" y="464157"/>
                  </a:lnTo>
                  <a:lnTo>
                    <a:pt x="123568" y="399389"/>
                  </a:lnTo>
                  <a:lnTo>
                    <a:pt x="54921" y="283415"/>
                  </a:lnTo>
                  <a:lnTo>
                    <a:pt x="195131" y="264818"/>
                  </a:lnTo>
                  <a:lnTo>
                    <a:pt x="175865" y="133455"/>
                  </a:lnTo>
                  <a:lnTo>
                    <a:pt x="313781" y="163539"/>
                  </a:lnTo>
                  <a:lnTo>
                    <a:pt x="346494" y="34529"/>
                  </a:lnTo>
                  <a:lnTo>
                    <a:pt x="463493" y="109233"/>
                  </a:lnTo>
                  <a:lnTo>
                    <a:pt x="543768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86920" y="145701"/>
              <a:ext cx="713696" cy="6939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اختبارات نهاية الفصل الدراسي الاول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B4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9057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3460115"/>
            <a:ext cx="11630025" cy="359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4419"/>
              </a:lnSpc>
            </a:pP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إجازة منتصف العام الدراسي </a:t>
            </a:r>
            <a:r>
              <a:rPr lang="en-US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</a:rPr>
              <a:t>١٤٤٧</a:t>
            </a:r>
            <a:r>
              <a:rPr lang="ar-EG" sz="10299" b="1">
                <a:solidFill>
                  <a:srgbClr val="000000"/>
                </a:solidFill>
                <a:latin typeface="Cairo Bold"/>
                <a:ea typeface="Cairo Bold"/>
                <a:cs typeface="Cairo Bold"/>
                <a:sym typeface="Cairo Bold"/>
                <a:rtl/>
              </a:rPr>
              <a:t> هـ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B4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Freeform 10"/>
          <p:cNvSpPr/>
          <p:nvPr/>
        </p:nvSpPr>
        <p:spPr>
          <a:xfrm>
            <a:off x="2695010" y="2251519"/>
            <a:ext cx="6240005" cy="5180838"/>
          </a:xfrm>
          <a:custGeom>
            <a:avLst/>
            <a:gdLst/>
            <a:ahLst/>
            <a:cxnLst/>
            <a:rect l="l" t="t" r="r" b="b"/>
            <a:pathLst>
              <a:path w="6240005" h="5180838">
                <a:moveTo>
                  <a:pt x="0" y="0"/>
                </a:moveTo>
                <a:lnTo>
                  <a:pt x="6240005" y="0"/>
                </a:lnTo>
                <a:lnTo>
                  <a:pt x="6240005" y="5180838"/>
                </a:lnTo>
                <a:lnTo>
                  <a:pt x="0" y="51808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2787551" y="1021556"/>
            <a:ext cx="6054923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مجالات وبرامج النشاط الطلابي للمرحلة الثانوية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92390" y="1934924"/>
          <a:ext cx="10845244" cy="6180181"/>
        </p:xfrm>
        <a:graphic>
          <a:graphicData uri="http://schemas.openxmlformats.org/drawingml/2006/table">
            <a:tbl>
              <a:tblPr/>
              <a:tblGrid>
                <a:gridCol w="1786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9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14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4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71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5711"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367"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278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4991"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100"/>
                        </a:lnSpc>
                        <a:defRPr/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</a:t>
                      </a: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en-US" sz="1100"/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التأسيس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السعودية الخضراء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العلم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الصحة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للتعليم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اللغة العربية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يوم التسامح العالمي</a:t>
                      </a:r>
                    </a:p>
                    <a:p>
                      <a:pPr algn="ctr">
                        <a:lnSpc>
                          <a:spcPts val="2100"/>
                        </a:lnSpc>
                      </a:pPr>
                      <a:endParaRPr lang="ar-EG" sz="15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>
                        <a:lnSpc>
                          <a:spcPts val="2100"/>
                        </a:lnSpc>
                      </a:pPr>
                      <a:r>
                        <a:rPr lang="ar-EG" sz="15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العالمي لذوي الإعاقة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أغامر واكتشف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سفير البيئة والمجتمع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درب الإحسان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واحة الإبداع الكشفي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مهرجان الأفلام الكشفية الصحية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أفقي الكشفي الواسع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الجماعية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الفردية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رياضات الدفاع عن النفس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الإلكترونية والترفيه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الرياضات الذهنية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الأولمبياد الرياضية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380"/>
                        </a:lnSpc>
                        <a:defRPr/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الفن السابع (سينما)</a:t>
                      </a: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الأزياء السعودية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الإعلامية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تصاميم تراثية معاصرة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فنون المسرحية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البرنامج الموسيقي الأناشيد الوطنية )</a:t>
                      </a:r>
                    </a:p>
                    <a:p>
                      <a:pPr algn="ctr" rtl="1">
                        <a:lnSpc>
                          <a:spcPts val="2380"/>
                        </a:lnSpc>
                      </a:pPr>
                      <a:endParaRPr lang="ar-EG" sz="17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380"/>
                        </a:lnSpc>
                      </a:pPr>
                      <a:r>
                        <a:rPr lang="ar-EG" sz="17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حكايات مرئية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تطبيقات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STEM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التصاميم العلمية التقنية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مدن المستقبل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الذكاء الاصطناعي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تحدي إنترنت الأشياء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>
                        <a:lnSpc>
                          <a:spcPts val="2520"/>
                        </a:lnSpc>
                        <a:defRPr/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en-US" sz="1100"/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مهارات طموحة</a:t>
                      </a:r>
                    </a:p>
                    <a:p>
                      <a:pPr algn="ctr" rtl="1">
                        <a:lnSpc>
                          <a:spcPts val="2520"/>
                        </a:lnSpc>
                      </a:pPr>
                      <a:endParaRPr lang="ar-EG" sz="1800" b="1">
                        <a:solidFill>
                          <a:srgbClr val="000000"/>
                        </a:solidFill>
                        <a:latin typeface="Open Sans Bold"/>
                        <a:ea typeface="Open Sans Bold"/>
                        <a:cs typeface="Open Sans Bold"/>
                        <a:sym typeface="Open Sans Bold"/>
                        <a:rtl/>
                      </a:endParaRPr>
                    </a:p>
                    <a:p>
                      <a:pPr algn="ctr" rtl="1">
                        <a:lnSpc>
                          <a:spcPts val="2520"/>
                        </a:lnSpc>
                      </a:pPr>
                      <a:r>
                        <a:rPr lang="ar-EG" sz="1800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قيمنا حياة</a:t>
                      </a: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الأول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٨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العودة للدراسة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الثاني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١٥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المواطنة والحياة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التطوع الطلابي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الثالث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٢٢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حدائق الفن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الرابع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٢٩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الأيام والمناسبات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اليوم الوطني السعودي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le 12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3" name="Group 13"/>
          <p:cNvGrpSpPr/>
          <p:nvPr/>
        </p:nvGrpSpPr>
        <p:grpSpPr>
          <a:xfrm>
            <a:off x="9550082" y="-22384"/>
            <a:ext cx="1696403" cy="16964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4998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9700" y="111125"/>
              <a:ext cx="533400" cy="561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يوم الثلاثاء</a:t>
              </a:r>
            </a:p>
            <a:p>
              <a:pPr algn="ctr" rtl="1">
                <a:lnSpc>
                  <a:spcPts val="2520"/>
                </a:lnSpc>
              </a:pPr>
              <a:r>
                <a:rPr lang="ar-EG" sz="18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  <a:rtl/>
                </a:rPr>
                <a:t>إجازة اليوم الوطني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١٠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الخامس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143109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2118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885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٦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النشاط الكشفي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سواعد الكشفية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106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238726"/>
            <a:ext cx="11630025" cy="2477452"/>
            <a:chOff x="0" y="0"/>
            <a:chExt cx="381556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566" cy="812800"/>
            </a:xfrm>
            <a:custGeom>
              <a:avLst/>
              <a:gdLst/>
              <a:ahLst/>
              <a:cxnLst/>
              <a:rect l="l" t="t" r="r" b="b"/>
              <a:pathLst>
                <a:path w="3815566" h="812800">
                  <a:moveTo>
                    <a:pt x="27293" y="0"/>
                  </a:moveTo>
                  <a:lnTo>
                    <a:pt x="3788273" y="0"/>
                  </a:lnTo>
                  <a:cubicBezTo>
                    <a:pt x="3795512" y="0"/>
                    <a:pt x="3802454" y="2876"/>
                    <a:pt x="3807572" y="7994"/>
                  </a:cubicBezTo>
                  <a:cubicBezTo>
                    <a:pt x="3812691" y="13112"/>
                    <a:pt x="3815566" y="20054"/>
                    <a:pt x="3815566" y="27293"/>
                  </a:cubicBezTo>
                  <a:lnTo>
                    <a:pt x="3815566" y="785507"/>
                  </a:lnTo>
                  <a:cubicBezTo>
                    <a:pt x="3815566" y="800580"/>
                    <a:pt x="3803347" y="812800"/>
                    <a:pt x="3788273" y="812800"/>
                  </a:cubicBezTo>
                  <a:lnTo>
                    <a:pt x="27293" y="812800"/>
                  </a:lnTo>
                  <a:cubicBezTo>
                    <a:pt x="12220" y="812800"/>
                    <a:pt x="0" y="800580"/>
                    <a:pt x="0" y="785507"/>
                  </a:cubicBezTo>
                  <a:lnTo>
                    <a:pt x="0" y="27293"/>
                  </a:lnTo>
                  <a:cubicBezTo>
                    <a:pt x="0" y="12220"/>
                    <a:pt x="12220" y="0"/>
                    <a:pt x="27293" y="0"/>
                  </a:cubicBezTo>
                  <a:close/>
                </a:path>
              </a:pathLst>
            </a:custGeom>
            <a:solidFill>
              <a:srgbClr val="153A48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81556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432368" y="866378"/>
            <a:ext cx="6765290" cy="744696"/>
            <a:chOff x="0" y="0"/>
            <a:chExt cx="2219549" cy="2443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19549" cy="244319"/>
            </a:xfrm>
            <a:custGeom>
              <a:avLst/>
              <a:gdLst/>
              <a:ahLst/>
              <a:cxnLst/>
              <a:rect l="l" t="t" r="r" b="b"/>
              <a:pathLst>
                <a:path w="2219549" h="244319">
                  <a:moveTo>
                    <a:pt x="46919" y="0"/>
                  </a:moveTo>
                  <a:lnTo>
                    <a:pt x="2172631" y="0"/>
                  </a:lnTo>
                  <a:cubicBezTo>
                    <a:pt x="2185074" y="0"/>
                    <a:pt x="2197008" y="4943"/>
                    <a:pt x="2205807" y="13742"/>
                  </a:cubicBezTo>
                  <a:cubicBezTo>
                    <a:pt x="2214606" y="22541"/>
                    <a:pt x="2219549" y="34475"/>
                    <a:pt x="2219549" y="46919"/>
                  </a:cubicBezTo>
                  <a:lnTo>
                    <a:pt x="2219549" y="197400"/>
                  </a:lnTo>
                  <a:cubicBezTo>
                    <a:pt x="2219549" y="209844"/>
                    <a:pt x="2214606" y="221778"/>
                    <a:pt x="2205807" y="230577"/>
                  </a:cubicBezTo>
                  <a:cubicBezTo>
                    <a:pt x="2197008" y="239376"/>
                    <a:pt x="2185074" y="244319"/>
                    <a:pt x="2172631" y="244319"/>
                  </a:cubicBezTo>
                  <a:lnTo>
                    <a:pt x="46919" y="244319"/>
                  </a:lnTo>
                  <a:cubicBezTo>
                    <a:pt x="34475" y="244319"/>
                    <a:pt x="22541" y="239376"/>
                    <a:pt x="13742" y="230577"/>
                  </a:cubicBezTo>
                  <a:cubicBezTo>
                    <a:pt x="4943" y="221778"/>
                    <a:pt x="0" y="209844"/>
                    <a:pt x="0" y="197400"/>
                  </a:cubicBezTo>
                  <a:lnTo>
                    <a:pt x="0" y="46919"/>
                  </a:lnTo>
                  <a:cubicBezTo>
                    <a:pt x="0" y="34475"/>
                    <a:pt x="4943" y="22541"/>
                    <a:pt x="13742" y="13742"/>
                  </a:cubicBezTo>
                  <a:cubicBezTo>
                    <a:pt x="22541" y="4943"/>
                    <a:pt x="34475" y="0"/>
                    <a:pt x="46919" y="0"/>
                  </a:cubicBezTo>
                  <a:close/>
                </a:path>
              </a:pathLst>
            </a:custGeom>
            <a:solidFill>
              <a:srgbClr val="153A48"/>
            </a:solidFill>
            <a:ln w="38100" cap="rnd">
              <a:solidFill>
                <a:srgbClr val="000000"/>
              </a:solidFill>
              <a:prstDash val="sysDot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19549" cy="27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7024164" y="0"/>
            <a:ext cx="1135115" cy="862919"/>
          </a:xfrm>
          <a:custGeom>
            <a:avLst/>
            <a:gdLst/>
            <a:ahLst/>
            <a:cxnLst/>
            <a:rect l="l" t="t" r="r" b="b"/>
            <a:pathLst>
              <a:path w="1135115" h="862919">
                <a:moveTo>
                  <a:pt x="0" y="0"/>
                </a:moveTo>
                <a:lnTo>
                  <a:pt x="1135115" y="0"/>
                </a:lnTo>
                <a:lnTo>
                  <a:pt x="1135115" y="862919"/>
                </a:lnTo>
                <a:lnTo>
                  <a:pt x="0" y="8629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AutoShape 9"/>
          <p:cNvSpPr/>
          <p:nvPr/>
        </p:nvSpPr>
        <p:spPr>
          <a:xfrm flipV="1">
            <a:off x="6754813" y="123784"/>
            <a:ext cx="0" cy="615351"/>
          </a:xfrm>
          <a:prstGeom prst="line">
            <a:avLst/>
          </a:prstGeom>
          <a:ln w="952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aphicFrame>
        <p:nvGraphicFramePr>
          <p:cNvPr id="10" name="Table 10"/>
          <p:cNvGraphicFramePr>
            <a:graphicFrameLocks noGrp="1"/>
          </p:cNvGraphicFramePr>
          <p:nvPr/>
        </p:nvGraphicFramePr>
        <p:xfrm>
          <a:off x="1286411" y="1811099"/>
          <a:ext cx="9057203" cy="781050"/>
        </p:xfrm>
        <a:graphic>
          <a:graphicData uri="http://schemas.openxmlformats.org/drawingml/2006/table">
            <a:tbl>
              <a:tblPr/>
              <a:tblGrid>
                <a:gridCol w="6518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8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1050"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      إلى     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2940"/>
                        </a:lnSpc>
                        <a:defRPr/>
                      </a:pPr>
                      <a:r>
                        <a:rPr lang="ar-EG" sz="2100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الأسبوع السادس</a:t>
                      </a:r>
                      <a:endParaRPr lang="en-US" sz="1100"/>
                    </a:p>
                  </a:txBody>
                  <a:tcPr marL="171450" marR="171450" marT="171450" marB="171450" anchor="ctr">
                    <a:lnL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le 11"/>
          <p:cNvGraphicFramePr>
            <a:graphicFrameLocks noGrp="1"/>
          </p:cNvGraphicFramePr>
          <p:nvPr/>
        </p:nvGraphicFramePr>
        <p:xfrm>
          <a:off x="392390" y="2687399"/>
          <a:ext cx="10845244" cy="229398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467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98"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١٣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٤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/ </a:t>
                      </a:r>
                      <a:r>
                        <a:rPr lang="en-US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</a:rPr>
                        <a:t>١٤٤٧</a:t>
                      </a: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العلوم والتقنية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000000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برنامج رواد فضاء المستقبل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515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3685580" y="1021556"/>
            <a:ext cx="425886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3359"/>
              </a:lnSpc>
            </a:pPr>
            <a:r>
              <a:rPr lang="ar-EG" sz="24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الخطة الأسبوعية للنشاط الطلابي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6411" y="95209"/>
            <a:ext cx="5388421" cy="611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الإدارة العامة للتعليم بمنطقة مكة المكرمة </a:t>
            </a:r>
          </a:p>
          <a:p>
            <a:pPr algn="r" rtl="1">
              <a:lnSpc>
                <a:spcPts val="2520"/>
              </a:lnSpc>
            </a:pPr>
            <a:r>
              <a:rPr lang="ar-EG" sz="1800" b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rtl/>
              </a:rPr>
              <a:t>مدرسة الأمير سعود الفيصل الثانوية</a:t>
            </a:r>
          </a:p>
        </p:txBody>
      </p:sp>
      <p:graphicFrame>
        <p:nvGraphicFramePr>
          <p:cNvPr id="14" name="Table 14"/>
          <p:cNvGraphicFramePr>
            <a:graphicFrameLocks noGrp="1"/>
          </p:cNvGraphicFramePr>
          <p:nvPr/>
        </p:nvGraphicFramePr>
        <p:xfrm>
          <a:off x="392390" y="5030533"/>
          <a:ext cx="10845244" cy="2854151"/>
        </p:xfrm>
        <a:graphic>
          <a:graphicData uri="http://schemas.openxmlformats.org/drawingml/2006/table">
            <a:tbl>
              <a:tblPr/>
              <a:tblGrid>
                <a:gridCol w="1379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8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59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04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87077">
                <a:tc gridSpan="5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البرامج المستجدة من ( الوزارة - إدارة النشاط - المدرسة )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3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3092"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تاريخ التنفيذ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ts val="3079"/>
                        </a:lnSpc>
                        <a:defRPr/>
                      </a:pPr>
                      <a:r>
                        <a:rPr lang="ar-EG" sz="2199" b="1">
                          <a:solidFill>
                            <a:srgbClr val="FFFFFF"/>
                          </a:solidFill>
                          <a:latin typeface="Open Sans Bold"/>
                          <a:ea typeface="Open Sans Bold"/>
                          <a:cs typeface="Open Sans Bold"/>
                          <a:sym typeface="Open Sans Bold"/>
                          <a:rtl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99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991"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مخصص</PresentationFormat>
  <Paragraphs>0</Paragraphs>
  <Slides>24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5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خطة النشاط - عرضي - باسم المسعودي</dc:title>
  <cp:lastModifiedBy>ahmad alshhri</cp:lastModifiedBy>
  <cp:revision>2</cp:revision>
  <dcterms:created xsi:type="dcterms:W3CDTF">2006-08-16T00:00:00Z</dcterms:created>
  <dcterms:modified xsi:type="dcterms:W3CDTF">2025-08-15T11:27:17Z</dcterms:modified>
  <dc:identifier>DAGvuAPCFf4</dc:identifier>
</cp:coreProperties>
</file>