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1620500" cy="8255000"/>
  <p:notesSz cx="6858000" cy="9144000"/>
  <p:embeddedFontLst>
    <p:embeddedFont>
      <p:font typeface="Cairo Bold" pitchFamily="2" charset="-78"/>
      <p:regular r:id="rId26"/>
    </p:embeddedFont>
    <p:embeddedFont>
      <p:font typeface="Open Sans Bold" panose="020B0806030504020204" pitchFamily="34" charset="0"/>
      <p:regular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font" Target="fonts/font1.fntdata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presProps" Target="pres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font" Target="fonts/font2.fntdata" /><Relationship Id="rId30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0" name="TextBox 10"/>
          <p:cNvSpPr txBox="1"/>
          <p:nvPr/>
        </p:nvSpPr>
        <p:spPr>
          <a:xfrm>
            <a:off x="3470746" y="1021556"/>
            <a:ext cx="4688532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286411" y="95209"/>
            <a:ext cx="5388421" cy="9258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بمنطقة مكة المكرمة </a:t>
            </a:r>
          </a:p>
          <a:p>
            <a:pPr algn="r" rtl="1">
              <a:lnSpc>
                <a:spcPts val="2520"/>
              </a:lnSpc>
            </a:pPr>
            <a:endParaRPr lang="ar-EG" sz="1800" b="1">
              <a:solidFill>
                <a:srgbClr val="FFFFFF"/>
              </a:solidFill>
              <a:latin typeface="Open Sans Bold"/>
              <a:ea typeface="Open Sans Bold"/>
              <a:cs typeface="Open Sans Bold"/>
              <a:sym typeface="Open Sans Bold"/>
              <a:rtl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2377380" y="2400459"/>
            <a:ext cx="6875264" cy="21475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8680"/>
              </a:lnSpc>
            </a:pPr>
            <a:r>
              <a:rPr lang="ar-EG" sz="62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خطة النشاط الطلابي</a:t>
            </a:r>
          </a:p>
          <a:p>
            <a:pPr algn="ctr" rtl="1">
              <a:lnSpc>
                <a:spcPts val="8680"/>
              </a:lnSpc>
            </a:pPr>
            <a:r>
              <a:rPr lang="ar-EG" sz="62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الأسبوعية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680990" y="4833779"/>
            <a:ext cx="6268045" cy="580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4759"/>
              </a:lnSpc>
            </a:pPr>
            <a:r>
              <a:rPr lang="ar-EG" sz="33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الفصل الدراسي الأول لعام </a:t>
            </a:r>
            <a:r>
              <a:rPr lang="en-US" sz="33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١٤٤٧</a:t>
            </a:r>
            <a:r>
              <a:rPr lang="ar-EG" sz="33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 هـ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3361879" y="7118350"/>
            <a:ext cx="4906268" cy="514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4200"/>
              </a:lnSpc>
            </a:pPr>
            <a:r>
              <a:rPr lang="ar-EG" sz="30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رائد النشاط : باسم المسعودي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٢٠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٢٤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السابع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٢٠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العلوم والتقنية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تطبيقات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STEM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5" name="Group 15"/>
          <p:cNvGrpSpPr/>
          <p:nvPr/>
        </p:nvGrpSpPr>
        <p:grpSpPr>
          <a:xfrm>
            <a:off x="9550082" y="-22384"/>
            <a:ext cx="1696403" cy="1696403"/>
            <a:chOff x="0" y="0"/>
            <a:chExt cx="812800" cy="81280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466396" y="87561"/>
                  </a:lnTo>
                  <a:lnTo>
                    <a:pt x="553838" y="27679"/>
                  </a:lnTo>
                  <a:lnTo>
                    <a:pt x="578287" y="131093"/>
                  </a:lnTo>
                  <a:lnTo>
                    <a:pt x="681363" y="106978"/>
                  </a:lnTo>
                  <a:lnTo>
                    <a:pt x="666963" y="212279"/>
                  </a:lnTo>
                  <a:lnTo>
                    <a:pt x="771752" y="227186"/>
                  </a:lnTo>
                  <a:lnTo>
                    <a:pt x="720448" y="320152"/>
                  </a:lnTo>
                  <a:lnTo>
                    <a:pt x="812800" y="372069"/>
                  </a:lnTo>
                  <a:lnTo>
                    <a:pt x="731520" y="440145"/>
                  </a:lnTo>
                  <a:lnTo>
                    <a:pt x="798961" y="522061"/>
                  </a:lnTo>
                  <a:lnTo>
                    <a:pt x="698682" y="556053"/>
                  </a:lnTo>
                  <a:lnTo>
                    <a:pt x="732104" y="656904"/>
                  </a:lnTo>
                  <a:lnTo>
                    <a:pt x="626370" y="652219"/>
                  </a:lnTo>
                  <a:lnTo>
                    <a:pt x="621259" y="758384"/>
                  </a:lnTo>
                  <a:lnTo>
                    <a:pt x="524350" y="715658"/>
                  </a:lnTo>
                  <a:lnTo>
                    <a:pt x="481396" y="812800"/>
                  </a:lnTo>
                  <a:lnTo>
                    <a:pt x="406400" y="737801"/>
                  </a:lnTo>
                  <a:lnTo>
                    <a:pt x="331404" y="812800"/>
                  </a:lnTo>
                  <a:lnTo>
                    <a:pt x="288450" y="715658"/>
                  </a:lnTo>
                  <a:lnTo>
                    <a:pt x="191541" y="758384"/>
                  </a:lnTo>
                  <a:lnTo>
                    <a:pt x="186430" y="652219"/>
                  </a:lnTo>
                  <a:lnTo>
                    <a:pt x="80696" y="656904"/>
                  </a:lnTo>
                  <a:lnTo>
                    <a:pt x="114118" y="556053"/>
                  </a:lnTo>
                  <a:lnTo>
                    <a:pt x="13839" y="522061"/>
                  </a:lnTo>
                  <a:lnTo>
                    <a:pt x="81280" y="440145"/>
                  </a:lnTo>
                  <a:lnTo>
                    <a:pt x="0" y="372069"/>
                  </a:lnTo>
                  <a:lnTo>
                    <a:pt x="92352" y="320152"/>
                  </a:lnTo>
                  <a:lnTo>
                    <a:pt x="41047" y="227186"/>
                  </a:lnTo>
                  <a:lnTo>
                    <a:pt x="145837" y="212279"/>
                  </a:lnTo>
                  <a:lnTo>
                    <a:pt x="131437" y="106978"/>
                  </a:lnTo>
                  <a:lnTo>
                    <a:pt x="234513" y="131093"/>
                  </a:lnTo>
                  <a:lnTo>
                    <a:pt x="258962" y="27679"/>
                  </a:lnTo>
                  <a:lnTo>
                    <a:pt x="346404" y="87561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34998D"/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 rtl="1">
                <a:lnSpc>
                  <a:spcPts val="2520"/>
                </a:lnSpc>
              </a:pPr>
              <a:r>
                <a:rPr lang="ar-EG" sz="18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  <a:rtl/>
                </a:rPr>
                <a:t>يوم الأحد</a:t>
              </a:r>
            </a:p>
            <a:p>
              <a:pPr algn="ctr" rtl="1">
                <a:lnSpc>
                  <a:spcPts val="2520"/>
                </a:lnSpc>
              </a:pPr>
              <a:r>
                <a:rPr lang="ar-EG" sz="18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  <a:rtl/>
                </a:rPr>
                <a:t>إجازة اضافية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الثامن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29398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1467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6998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الرياضة والصحة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الإلكترونية والترفيه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551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٨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التاسع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المواطنة والحياة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قيمنا حياة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١١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العاشر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١١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الرياضة والصحة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الذهنية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١٨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٢٢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الحادي عشر 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١٨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النشاط الكشفي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أغامر واكتشف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٢٩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659"/>
                        </a:lnSpc>
                        <a:defRPr/>
                      </a:pPr>
                      <a:r>
                        <a:rPr lang="ar-EG" sz="18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الثاني عشر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٢٥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الأيام والمناسبات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للتسامح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E8632">
                <a:alpha val="100000"/>
              </a:srgbClr>
            </a:gs>
            <a:gs pos="100000">
              <a:srgbClr val="659643">
                <a:alpha val="100000"/>
              </a:srgbClr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9057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٣٠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٨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extBox 11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204665" y="3460115"/>
            <a:ext cx="7220694" cy="17672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4419"/>
              </a:lnSpc>
            </a:pPr>
            <a:r>
              <a:rPr lang="ar-EG" sz="10299" b="1">
                <a:solidFill>
                  <a:srgbClr val="000000"/>
                </a:solidFill>
                <a:latin typeface="Cairo Bold"/>
                <a:ea typeface="Cairo Bold"/>
                <a:cs typeface="Cairo Bold"/>
                <a:sym typeface="Cairo Bold"/>
                <a:rtl/>
              </a:rPr>
              <a:t>إجازة الخريف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٩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659"/>
                        </a:lnSpc>
                        <a:defRPr/>
                      </a:pPr>
                      <a:r>
                        <a:rPr lang="ar-EG" sz="18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الثالث عشر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١٢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الأيام والمناسبات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لذوي الإعاقة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١٦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٢٠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800"/>
                        </a:lnSpc>
                        <a:defRPr/>
                      </a:pPr>
                      <a:r>
                        <a:rPr lang="ar-EG" sz="20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الرابع عشر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29398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1467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6998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١٦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العلوم والتقنية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تحدي انترنت الأشياء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551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5" name="Group 15"/>
          <p:cNvGrpSpPr/>
          <p:nvPr/>
        </p:nvGrpSpPr>
        <p:grpSpPr>
          <a:xfrm>
            <a:off x="9550082" y="-22384"/>
            <a:ext cx="1993583" cy="2116262"/>
            <a:chOff x="0" y="0"/>
            <a:chExt cx="955188" cy="1013968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955188" cy="1013968"/>
            </a:xfrm>
            <a:custGeom>
              <a:avLst/>
              <a:gdLst/>
              <a:ahLst/>
              <a:cxnLst/>
              <a:rect l="l" t="t" r="r" b="b"/>
              <a:pathLst>
                <a:path w="955188" h="1013968">
                  <a:moveTo>
                    <a:pt x="477594" y="0"/>
                  </a:moveTo>
                  <a:lnTo>
                    <a:pt x="548100" y="109233"/>
                  </a:lnTo>
                  <a:lnTo>
                    <a:pt x="650861" y="34529"/>
                  </a:lnTo>
                  <a:lnTo>
                    <a:pt x="679593" y="163539"/>
                  </a:lnTo>
                  <a:lnTo>
                    <a:pt x="800725" y="133455"/>
                  </a:lnTo>
                  <a:lnTo>
                    <a:pt x="783804" y="264818"/>
                  </a:lnTo>
                  <a:lnTo>
                    <a:pt x="906950" y="283415"/>
                  </a:lnTo>
                  <a:lnTo>
                    <a:pt x="846658" y="399389"/>
                  </a:lnTo>
                  <a:lnTo>
                    <a:pt x="955188" y="464157"/>
                  </a:lnTo>
                  <a:lnTo>
                    <a:pt x="859669" y="549081"/>
                  </a:lnTo>
                  <a:lnTo>
                    <a:pt x="938925" y="651272"/>
                  </a:lnTo>
                  <a:lnTo>
                    <a:pt x="821078" y="693676"/>
                  </a:lnTo>
                  <a:lnTo>
                    <a:pt x="860356" y="819487"/>
                  </a:lnTo>
                  <a:lnTo>
                    <a:pt x="736099" y="813643"/>
                  </a:lnTo>
                  <a:lnTo>
                    <a:pt x="730092" y="946085"/>
                  </a:lnTo>
                  <a:lnTo>
                    <a:pt x="616207" y="892783"/>
                  </a:lnTo>
                  <a:lnTo>
                    <a:pt x="565728" y="1013968"/>
                  </a:lnTo>
                  <a:lnTo>
                    <a:pt x="477594" y="920407"/>
                  </a:lnTo>
                  <a:lnTo>
                    <a:pt x="389460" y="1013968"/>
                  </a:lnTo>
                  <a:lnTo>
                    <a:pt x="338981" y="892783"/>
                  </a:lnTo>
                  <a:lnTo>
                    <a:pt x="225096" y="946085"/>
                  </a:lnTo>
                  <a:lnTo>
                    <a:pt x="219089" y="813643"/>
                  </a:lnTo>
                  <a:lnTo>
                    <a:pt x="94833" y="819487"/>
                  </a:lnTo>
                  <a:lnTo>
                    <a:pt x="134109" y="693676"/>
                  </a:lnTo>
                  <a:lnTo>
                    <a:pt x="16264" y="651272"/>
                  </a:lnTo>
                  <a:lnTo>
                    <a:pt x="95519" y="549081"/>
                  </a:lnTo>
                  <a:lnTo>
                    <a:pt x="0" y="464157"/>
                  </a:lnTo>
                  <a:lnTo>
                    <a:pt x="108530" y="399389"/>
                  </a:lnTo>
                  <a:lnTo>
                    <a:pt x="48238" y="283415"/>
                  </a:lnTo>
                  <a:lnTo>
                    <a:pt x="171385" y="264818"/>
                  </a:lnTo>
                  <a:lnTo>
                    <a:pt x="154463" y="133455"/>
                  </a:lnTo>
                  <a:lnTo>
                    <a:pt x="275596" y="163539"/>
                  </a:lnTo>
                  <a:lnTo>
                    <a:pt x="304327" y="34529"/>
                  </a:lnTo>
                  <a:lnTo>
                    <a:pt x="407088" y="109233"/>
                  </a:lnTo>
                  <a:lnTo>
                    <a:pt x="477594" y="0"/>
                  </a:lnTo>
                  <a:close/>
                </a:path>
              </a:pathLst>
            </a:custGeom>
            <a:solidFill>
              <a:srgbClr val="34998D"/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164173" y="145701"/>
              <a:ext cx="626842" cy="6939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 rtl="1">
                <a:lnSpc>
                  <a:spcPts val="2520"/>
                </a:lnSpc>
              </a:pPr>
              <a:r>
                <a:rPr lang="ar-EG" sz="18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  <a:rtl/>
                </a:rPr>
                <a:t>يوم الخميس</a:t>
              </a:r>
            </a:p>
            <a:p>
              <a:pPr algn="ctr" rtl="1">
                <a:lnSpc>
                  <a:spcPts val="2520"/>
                </a:lnSpc>
              </a:pPr>
              <a:r>
                <a:rPr lang="ar-EG" sz="18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  <a:rtl/>
                </a:rPr>
                <a:t>إجازة اضافيه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الخامس عشر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الأيام والمناسبات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للغة العربية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5" name="Group 15"/>
          <p:cNvGrpSpPr/>
          <p:nvPr/>
        </p:nvGrpSpPr>
        <p:grpSpPr>
          <a:xfrm>
            <a:off x="9550082" y="-22384"/>
            <a:ext cx="1993583" cy="2116262"/>
            <a:chOff x="0" y="0"/>
            <a:chExt cx="955188" cy="1013968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955188" cy="1013968"/>
            </a:xfrm>
            <a:custGeom>
              <a:avLst/>
              <a:gdLst/>
              <a:ahLst/>
              <a:cxnLst/>
              <a:rect l="l" t="t" r="r" b="b"/>
              <a:pathLst>
                <a:path w="955188" h="1013968">
                  <a:moveTo>
                    <a:pt x="477594" y="0"/>
                  </a:moveTo>
                  <a:lnTo>
                    <a:pt x="548100" y="109233"/>
                  </a:lnTo>
                  <a:lnTo>
                    <a:pt x="650861" y="34529"/>
                  </a:lnTo>
                  <a:lnTo>
                    <a:pt x="679593" y="163539"/>
                  </a:lnTo>
                  <a:lnTo>
                    <a:pt x="800725" y="133455"/>
                  </a:lnTo>
                  <a:lnTo>
                    <a:pt x="783804" y="264818"/>
                  </a:lnTo>
                  <a:lnTo>
                    <a:pt x="906950" y="283415"/>
                  </a:lnTo>
                  <a:lnTo>
                    <a:pt x="846658" y="399389"/>
                  </a:lnTo>
                  <a:lnTo>
                    <a:pt x="955188" y="464157"/>
                  </a:lnTo>
                  <a:lnTo>
                    <a:pt x="859669" y="549081"/>
                  </a:lnTo>
                  <a:lnTo>
                    <a:pt x="938925" y="651272"/>
                  </a:lnTo>
                  <a:lnTo>
                    <a:pt x="821078" y="693676"/>
                  </a:lnTo>
                  <a:lnTo>
                    <a:pt x="860356" y="819487"/>
                  </a:lnTo>
                  <a:lnTo>
                    <a:pt x="736099" y="813643"/>
                  </a:lnTo>
                  <a:lnTo>
                    <a:pt x="730092" y="946085"/>
                  </a:lnTo>
                  <a:lnTo>
                    <a:pt x="616207" y="892783"/>
                  </a:lnTo>
                  <a:lnTo>
                    <a:pt x="565728" y="1013968"/>
                  </a:lnTo>
                  <a:lnTo>
                    <a:pt x="477594" y="920407"/>
                  </a:lnTo>
                  <a:lnTo>
                    <a:pt x="389460" y="1013968"/>
                  </a:lnTo>
                  <a:lnTo>
                    <a:pt x="338981" y="892783"/>
                  </a:lnTo>
                  <a:lnTo>
                    <a:pt x="225096" y="946085"/>
                  </a:lnTo>
                  <a:lnTo>
                    <a:pt x="219089" y="813643"/>
                  </a:lnTo>
                  <a:lnTo>
                    <a:pt x="94833" y="819487"/>
                  </a:lnTo>
                  <a:lnTo>
                    <a:pt x="134109" y="693676"/>
                  </a:lnTo>
                  <a:lnTo>
                    <a:pt x="16264" y="651272"/>
                  </a:lnTo>
                  <a:lnTo>
                    <a:pt x="95519" y="549081"/>
                  </a:lnTo>
                  <a:lnTo>
                    <a:pt x="0" y="464157"/>
                  </a:lnTo>
                  <a:lnTo>
                    <a:pt x="108530" y="399389"/>
                  </a:lnTo>
                  <a:lnTo>
                    <a:pt x="48238" y="283415"/>
                  </a:lnTo>
                  <a:lnTo>
                    <a:pt x="171385" y="264818"/>
                  </a:lnTo>
                  <a:lnTo>
                    <a:pt x="154463" y="133455"/>
                  </a:lnTo>
                  <a:lnTo>
                    <a:pt x="275596" y="163539"/>
                  </a:lnTo>
                  <a:lnTo>
                    <a:pt x="304327" y="34529"/>
                  </a:lnTo>
                  <a:lnTo>
                    <a:pt x="407088" y="109233"/>
                  </a:lnTo>
                  <a:lnTo>
                    <a:pt x="477594" y="0"/>
                  </a:lnTo>
                  <a:close/>
                </a:path>
              </a:pathLst>
            </a:custGeom>
            <a:solidFill>
              <a:srgbClr val="34998D"/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164173" y="145701"/>
              <a:ext cx="626842" cy="6939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 rtl="1">
                <a:lnSpc>
                  <a:spcPts val="2520"/>
                </a:lnSpc>
              </a:pPr>
              <a:r>
                <a:rPr lang="ar-EG" sz="18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  <a:rtl/>
                </a:rPr>
                <a:t>يوم الأحد</a:t>
              </a:r>
            </a:p>
            <a:p>
              <a:pPr algn="ctr" rtl="1">
                <a:lnSpc>
                  <a:spcPts val="2520"/>
                </a:lnSpc>
              </a:pPr>
              <a:r>
                <a:rPr lang="ar-EG" sz="18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  <a:rtl/>
                </a:rPr>
                <a:t>إجازة اضافيه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0" name="TextBox 10"/>
          <p:cNvSpPr txBox="1"/>
          <p:nvPr/>
        </p:nvSpPr>
        <p:spPr>
          <a:xfrm>
            <a:off x="3650977" y="1021556"/>
            <a:ext cx="4328071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مشرفي مجالات الأنشطة الطلابية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graphicFrame>
        <p:nvGraphicFramePr>
          <p:cNvPr id="12" name="Table 12"/>
          <p:cNvGraphicFramePr>
            <a:graphicFrameLocks noGrp="1"/>
          </p:cNvGraphicFramePr>
          <p:nvPr/>
        </p:nvGraphicFramePr>
        <p:xfrm>
          <a:off x="392390" y="1934924"/>
          <a:ext cx="10845244" cy="4772009"/>
        </p:xfrm>
        <a:graphic>
          <a:graphicData uri="http://schemas.openxmlformats.org/drawingml/2006/table">
            <a:tbl>
              <a:tblPr/>
              <a:tblGrid>
                <a:gridCol w="15787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44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16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03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6707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التوقيع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المشرف على 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9380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هاني المالكي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المواطنة والحياة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1184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محمد القرشي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العلوم والتقنية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184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محمد الجعيد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الثقافة والفنون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1184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محمد العمري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الرياضة والصحة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184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سلطان اللحياني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النشاط الكشفي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1184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تركي السالمي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الأيام والمناسبات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السادس عشر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الثقافة والفنون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حكايات مرئية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٨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١٢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659"/>
                        </a:lnSpc>
                        <a:defRPr/>
                      </a:pPr>
                      <a:r>
                        <a:rPr lang="ar-EG" sz="18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السابع عشر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٨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النشاط الكشفي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سفير البيئة والمجتمع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١٩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659"/>
                        </a:lnSpc>
                        <a:defRPr/>
                      </a:pPr>
                      <a:r>
                        <a:rPr lang="ar-EG" sz="18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الثامن عشر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١٥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النشاط الكشفي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أفقي الكشفي الواسع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5" name="Group 15"/>
          <p:cNvGrpSpPr/>
          <p:nvPr/>
        </p:nvGrpSpPr>
        <p:grpSpPr>
          <a:xfrm>
            <a:off x="9328062" y="-22384"/>
            <a:ext cx="2215603" cy="2065724"/>
            <a:chOff x="0" y="0"/>
            <a:chExt cx="1087536" cy="1013968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087536" cy="1013968"/>
            </a:xfrm>
            <a:custGeom>
              <a:avLst/>
              <a:gdLst/>
              <a:ahLst/>
              <a:cxnLst/>
              <a:rect l="l" t="t" r="r" b="b"/>
              <a:pathLst>
                <a:path w="1087536" h="1013968">
                  <a:moveTo>
                    <a:pt x="543768" y="0"/>
                  </a:moveTo>
                  <a:lnTo>
                    <a:pt x="624044" y="109233"/>
                  </a:lnTo>
                  <a:lnTo>
                    <a:pt x="741042" y="34529"/>
                  </a:lnTo>
                  <a:lnTo>
                    <a:pt x="773755" y="163539"/>
                  </a:lnTo>
                  <a:lnTo>
                    <a:pt x="911672" y="133455"/>
                  </a:lnTo>
                  <a:lnTo>
                    <a:pt x="892405" y="264818"/>
                  </a:lnTo>
                  <a:lnTo>
                    <a:pt x="1032614" y="283415"/>
                  </a:lnTo>
                  <a:lnTo>
                    <a:pt x="963968" y="399389"/>
                  </a:lnTo>
                  <a:lnTo>
                    <a:pt x="1087536" y="464157"/>
                  </a:lnTo>
                  <a:lnTo>
                    <a:pt x="978783" y="549081"/>
                  </a:lnTo>
                  <a:lnTo>
                    <a:pt x="1069019" y="651272"/>
                  </a:lnTo>
                  <a:lnTo>
                    <a:pt x="934845" y="693676"/>
                  </a:lnTo>
                  <a:lnTo>
                    <a:pt x="979564" y="819487"/>
                  </a:lnTo>
                  <a:lnTo>
                    <a:pt x="838091" y="813643"/>
                  </a:lnTo>
                  <a:lnTo>
                    <a:pt x="831252" y="946085"/>
                  </a:lnTo>
                  <a:lnTo>
                    <a:pt x="701587" y="892783"/>
                  </a:lnTo>
                  <a:lnTo>
                    <a:pt x="644114" y="1013968"/>
                  </a:lnTo>
                  <a:lnTo>
                    <a:pt x="543768" y="920407"/>
                  </a:lnTo>
                  <a:lnTo>
                    <a:pt x="443423" y="1013968"/>
                  </a:lnTo>
                  <a:lnTo>
                    <a:pt x="385950" y="892783"/>
                  </a:lnTo>
                  <a:lnTo>
                    <a:pt x="256285" y="946085"/>
                  </a:lnTo>
                  <a:lnTo>
                    <a:pt x="249445" y="813643"/>
                  </a:lnTo>
                  <a:lnTo>
                    <a:pt x="107973" y="819487"/>
                  </a:lnTo>
                  <a:lnTo>
                    <a:pt x="152691" y="693676"/>
                  </a:lnTo>
                  <a:lnTo>
                    <a:pt x="18517" y="651272"/>
                  </a:lnTo>
                  <a:lnTo>
                    <a:pt x="108754" y="549081"/>
                  </a:lnTo>
                  <a:lnTo>
                    <a:pt x="0" y="464157"/>
                  </a:lnTo>
                  <a:lnTo>
                    <a:pt x="123568" y="399389"/>
                  </a:lnTo>
                  <a:lnTo>
                    <a:pt x="54921" y="283415"/>
                  </a:lnTo>
                  <a:lnTo>
                    <a:pt x="195131" y="264818"/>
                  </a:lnTo>
                  <a:lnTo>
                    <a:pt x="175865" y="133455"/>
                  </a:lnTo>
                  <a:lnTo>
                    <a:pt x="313781" y="163539"/>
                  </a:lnTo>
                  <a:lnTo>
                    <a:pt x="346494" y="34529"/>
                  </a:lnTo>
                  <a:lnTo>
                    <a:pt x="463493" y="109233"/>
                  </a:lnTo>
                  <a:lnTo>
                    <a:pt x="543768" y="0"/>
                  </a:lnTo>
                  <a:close/>
                </a:path>
              </a:pathLst>
            </a:custGeom>
            <a:solidFill>
              <a:srgbClr val="34998D"/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186920" y="145701"/>
              <a:ext cx="713696" cy="6939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 rtl="1">
                <a:lnSpc>
                  <a:spcPts val="2520"/>
                </a:lnSpc>
              </a:pPr>
              <a:r>
                <a:rPr lang="ar-EG" sz="18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  <a:rtl/>
                </a:rPr>
                <a:t>اختبارات نهاية الفصل الدراسي الاول</a:t>
              </a: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B4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9057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٢٠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٢٨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extBox 11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0" y="3460115"/>
            <a:ext cx="11630025" cy="35960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4419"/>
              </a:lnSpc>
            </a:pPr>
            <a:r>
              <a:rPr lang="ar-EG" sz="10299" b="1">
                <a:solidFill>
                  <a:srgbClr val="000000"/>
                </a:solidFill>
                <a:latin typeface="Cairo Bold"/>
                <a:ea typeface="Cairo Bold"/>
                <a:cs typeface="Cairo Bold"/>
                <a:sym typeface="Cairo Bold"/>
                <a:rtl/>
              </a:rPr>
              <a:t>إجازة منتصف العام الدراسي </a:t>
            </a:r>
            <a:r>
              <a:rPr lang="en-US" sz="10299" b="1">
                <a:solidFill>
                  <a:srgbClr val="000000"/>
                </a:solidFill>
                <a:latin typeface="Cairo Bold"/>
                <a:ea typeface="Cairo Bold"/>
                <a:cs typeface="Cairo Bold"/>
                <a:sym typeface="Cairo Bold"/>
              </a:rPr>
              <a:t>١٤٤٧</a:t>
            </a:r>
            <a:r>
              <a:rPr lang="ar-EG" sz="10299" b="1">
                <a:solidFill>
                  <a:srgbClr val="000000"/>
                </a:solidFill>
                <a:latin typeface="Cairo Bold"/>
                <a:ea typeface="Cairo Bold"/>
                <a:cs typeface="Cairo Bold"/>
                <a:sym typeface="Cairo Bold"/>
                <a:rtl/>
              </a:rPr>
              <a:t> هـ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B4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0" name="Freeform 10"/>
          <p:cNvSpPr/>
          <p:nvPr/>
        </p:nvSpPr>
        <p:spPr>
          <a:xfrm>
            <a:off x="2695010" y="2251519"/>
            <a:ext cx="6240005" cy="5180838"/>
          </a:xfrm>
          <a:custGeom>
            <a:avLst/>
            <a:gdLst/>
            <a:ahLst/>
            <a:cxnLst/>
            <a:rect l="l" t="t" r="r" b="b"/>
            <a:pathLst>
              <a:path w="6240005" h="5180838">
                <a:moveTo>
                  <a:pt x="0" y="0"/>
                </a:moveTo>
                <a:lnTo>
                  <a:pt x="6240005" y="0"/>
                </a:lnTo>
                <a:lnTo>
                  <a:pt x="6240005" y="5180838"/>
                </a:lnTo>
                <a:lnTo>
                  <a:pt x="0" y="518083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1" name="TextBox 11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0" name="TextBox 10"/>
          <p:cNvSpPr txBox="1"/>
          <p:nvPr/>
        </p:nvSpPr>
        <p:spPr>
          <a:xfrm>
            <a:off x="2787551" y="1021556"/>
            <a:ext cx="6054923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مجالات وبرامج النشاط الطلابي للمرحلة الثانوية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graphicFrame>
        <p:nvGraphicFramePr>
          <p:cNvPr id="12" name="Table 12"/>
          <p:cNvGraphicFramePr>
            <a:graphicFrameLocks noGrp="1"/>
          </p:cNvGraphicFramePr>
          <p:nvPr/>
        </p:nvGraphicFramePr>
        <p:xfrm>
          <a:off x="392390" y="1934924"/>
          <a:ext cx="10845244" cy="6180181"/>
        </p:xfrm>
        <a:graphic>
          <a:graphicData uri="http://schemas.openxmlformats.org/drawingml/2006/table">
            <a:tbl>
              <a:tblPr/>
              <a:tblGrid>
                <a:gridCol w="17860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7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9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14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34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071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5711">
                <a:tc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الأيام والمناسبات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النشاط الكشفي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الرياضة والصحة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الثقافة والفنون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العلوم والتقنية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المواطنة والحياة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8367">
                <a:tc rowSpan="6"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defRPr/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الوطني </a:t>
                      </a: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التأسيس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السعودية الخضراء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العلم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الصحة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للتعليم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اللغة العربية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التسامح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لذوي الإعاقة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أغامر واكتشف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سفير البيئة والمجتمع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سواعد الكشفية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درب الإحسان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واحة الإبداع الكشفي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مهرجان الأفلام الكشفية الصحية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أفقي الكشفي الواسع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الجماعية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الفردية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رياضات الدفاع عن النفس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الإلكترونية والترفيه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الذهنية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الأولمبياد الرياضية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الفن السابع (سينما)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حدائق الفن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الأزياء السعودية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الثقافة الإعلامية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تصاميم تراثية معاصرة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فنون المسرحية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البرنامج الموسيقي الأناشيد الوطنية )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حكايات مرئية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تطبيقات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STEM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التصاميم العلمية التقنية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رواد فضاء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مدن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الذكاء الاصطناعي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تحدي إنترنت الأشياء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التطوع الطلابي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طموحة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قيمنا حياة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0278"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defRPr/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الوطني </a:t>
                      </a: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التأسيس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السعودية الخضراء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العلم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الصحة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للتعليم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اللغة العربية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التسامح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لذوي الإعاقة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أغامر واكتشف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سفير البيئة والمجتمع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سواعد الكشفية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درب الإحسان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واحة الإبداع الكشفي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مهرجان الأفلام الكشفية الصحية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أفقي الكشفي الواسع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الجماعية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الفردية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رياضات الدفاع عن النفس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الإلكترونية والترفيه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الذهنية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الأولمبياد الرياضية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الفن السابع (سينما)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حدائق الفن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الأزياء السعودية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الثقافة الإعلامية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تصاميم تراثية معاصرة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فنون المسرحية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البرنامج الموسيقي الأناشيد الوطنية )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حكايات مرئية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تطبيقات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STEM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التصاميم العلمية التقنية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رواد فضاء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مدن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الذكاء الاصطناعي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تحدي إنترنت الأشياء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التطوع الطلابي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طموحة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قيمنا حياة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0278"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defRPr/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الوطني </a:t>
                      </a: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التأسيس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السعودية الخضراء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العلم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الصحة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للتعليم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اللغة العربية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التسامح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لذوي الإعاقة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أغامر واكتشف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سفير البيئة والمجتمع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سواعد الكشفية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درب الإحسان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واحة الإبداع الكشفي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مهرجان الأفلام الكشفية الصحية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أفقي الكشفي الواسع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الجماعية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الفردية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رياضات الدفاع عن النفس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الإلكترونية والترفيه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الذهنية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الأولمبياد الرياضية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الفن السابع (سينما)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حدائق الفن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الأزياء السعودية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الثقافة الإعلامية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تصاميم تراثية معاصرة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فنون المسرحية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البرنامج الموسيقي الأناشيد الوطنية )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حكايات مرئية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تطبيقات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STEM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التصاميم العلمية التقنية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رواد فضاء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مدن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الذكاء الاصطناعي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تحدي إنترنت الأشياء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التطوع الطلابي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طموحة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قيمنا حياة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0278"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defRPr/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الوطني </a:t>
                      </a: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التأسيس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السعودية الخضراء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العلم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الصحة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للتعليم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اللغة العربية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التسامح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لذوي الإعاقة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أغامر واكتشف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سفير البيئة والمجتمع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سواعد الكشفية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درب الإحسان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واحة الإبداع الكشفي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مهرجان الأفلام الكشفية الصحية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أفقي الكشفي الواسع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الجماعية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الفردية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رياضات الدفاع عن النفس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الإلكترونية والترفيه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الذهنية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الأولمبياد الرياضية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الفن السابع (سينما)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حدائق الفن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الأزياء السعودية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الثقافة الإعلامية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تصاميم تراثية معاصرة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فنون المسرحية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البرنامج الموسيقي الأناشيد الوطنية )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حكايات مرئية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تطبيقات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STEM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التصاميم العلمية التقنية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رواد فضاء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مدن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الذكاء الاصطناعي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تحدي إنترنت الأشياء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التطوع الطلابي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طموحة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قيمنا حياة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0278"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defRPr/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الوطني </a:t>
                      </a: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التأسيس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السعودية الخضراء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العلم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الصحة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للتعليم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اللغة العربية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التسامح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لذوي الإعاقة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أغامر واكتشف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سفير البيئة والمجتمع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سواعد الكشفية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درب الإحسان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واحة الإبداع الكشفي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مهرجان الأفلام الكشفية الصحية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أفقي الكشفي الواسع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الجماعية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الفردية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رياضات الدفاع عن النفس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الإلكترونية والترفيه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الذهنية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الأولمبياد الرياضية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الفن السابع (سينما)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حدائق الفن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الأزياء السعودية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الثقافة الإعلامية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تصاميم تراثية معاصرة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فنون المسرحية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البرنامج الموسيقي الأناشيد الوطنية )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حكايات مرئية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تطبيقات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STEM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التصاميم العلمية التقنية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رواد فضاء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مدن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الذكاء الاصطناعي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تحدي إنترنت الأشياء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التطوع الطلابي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طموحة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قيمنا حياة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74991"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defRPr/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الوطني </a:t>
                      </a: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التأسيس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السعودية الخضراء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العلم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الصحة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للتعليم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اللغة العربية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التسامح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لذوي الإعاقة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أغامر واكتشف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سفير البيئة والمجتمع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سواعد الكشفية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درب الإحسان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واحة الإبداع الكشفي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مهرجان الأفلام الكشفية الصحية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أفقي الكشفي الواسع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الجماعية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الفردية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رياضات الدفاع عن النفس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الإلكترونية والترفيه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الذهنية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الأولمبياد الرياضية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الفن السابع (سينما)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حدائق الفن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الأزياء السعودية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الثقافة الإعلامية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تصاميم تراثية معاصرة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فنون المسرحية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البرنامج الموسيقي الأناشيد الوطنية )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حكايات مرئية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تطبيقات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STEM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التصاميم العلمية التقنية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رواد فضاء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مدن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الذكاء الاصطناعي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تحدي إنترنت الأشياء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التطوع الطلابي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طموحة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قيمنا حياة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٨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١٢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الأول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٨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الأيام والمناسبات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العودة للدراسة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١٩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الثاني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١٥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المواطنة والحياة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التطوع الطلابي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٢٢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٢٦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الثالث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٢٢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الثقافة والفنون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حدائق الفن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٢٩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الرابع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٢٩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الأيام والمناسبات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الوطني السعودي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" name="Table 12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3" name="Group 13"/>
          <p:cNvGrpSpPr/>
          <p:nvPr/>
        </p:nvGrpSpPr>
        <p:grpSpPr>
          <a:xfrm>
            <a:off x="9550082" y="-22384"/>
            <a:ext cx="1696403" cy="1696403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466396" y="87561"/>
                  </a:lnTo>
                  <a:lnTo>
                    <a:pt x="553838" y="27679"/>
                  </a:lnTo>
                  <a:lnTo>
                    <a:pt x="578287" y="131093"/>
                  </a:lnTo>
                  <a:lnTo>
                    <a:pt x="681363" y="106978"/>
                  </a:lnTo>
                  <a:lnTo>
                    <a:pt x="666963" y="212279"/>
                  </a:lnTo>
                  <a:lnTo>
                    <a:pt x="771752" y="227186"/>
                  </a:lnTo>
                  <a:lnTo>
                    <a:pt x="720448" y="320152"/>
                  </a:lnTo>
                  <a:lnTo>
                    <a:pt x="812800" y="372069"/>
                  </a:lnTo>
                  <a:lnTo>
                    <a:pt x="731520" y="440145"/>
                  </a:lnTo>
                  <a:lnTo>
                    <a:pt x="798961" y="522061"/>
                  </a:lnTo>
                  <a:lnTo>
                    <a:pt x="698682" y="556053"/>
                  </a:lnTo>
                  <a:lnTo>
                    <a:pt x="732104" y="656904"/>
                  </a:lnTo>
                  <a:lnTo>
                    <a:pt x="626370" y="652219"/>
                  </a:lnTo>
                  <a:lnTo>
                    <a:pt x="621259" y="758384"/>
                  </a:lnTo>
                  <a:lnTo>
                    <a:pt x="524350" y="715658"/>
                  </a:lnTo>
                  <a:lnTo>
                    <a:pt x="481396" y="812800"/>
                  </a:lnTo>
                  <a:lnTo>
                    <a:pt x="406400" y="737801"/>
                  </a:lnTo>
                  <a:lnTo>
                    <a:pt x="331404" y="812800"/>
                  </a:lnTo>
                  <a:lnTo>
                    <a:pt x="288450" y="715658"/>
                  </a:lnTo>
                  <a:lnTo>
                    <a:pt x="191541" y="758384"/>
                  </a:lnTo>
                  <a:lnTo>
                    <a:pt x="186430" y="652219"/>
                  </a:lnTo>
                  <a:lnTo>
                    <a:pt x="80696" y="656904"/>
                  </a:lnTo>
                  <a:lnTo>
                    <a:pt x="114118" y="556053"/>
                  </a:lnTo>
                  <a:lnTo>
                    <a:pt x="13839" y="522061"/>
                  </a:lnTo>
                  <a:lnTo>
                    <a:pt x="81280" y="440145"/>
                  </a:lnTo>
                  <a:lnTo>
                    <a:pt x="0" y="372069"/>
                  </a:lnTo>
                  <a:lnTo>
                    <a:pt x="92352" y="320152"/>
                  </a:lnTo>
                  <a:lnTo>
                    <a:pt x="41047" y="227186"/>
                  </a:lnTo>
                  <a:lnTo>
                    <a:pt x="145837" y="212279"/>
                  </a:lnTo>
                  <a:lnTo>
                    <a:pt x="131437" y="106978"/>
                  </a:lnTo>
                  <a:lnTo>
                    <a:pt x="234513" y="131093"/>
                  </a:lnTo>
                  <a:lnTo>
                    <a:pt x="258962" y="27679"/>
                  </a:lnTo>
                  <a:lnTo>
                    <a:pt x="346404" y="87561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34998D"/>
            </a:solidFill>
          </p:spPr>
        </p:sp>
        <p:sp>
          <p:nvSpPr>
            <p:cNvPr id="15" name="TextBox 15"/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 rtl="1">
                <a:lnSpc>
                  <a:spcPts val="2520"/>
                </a:lnSpc>
              </a:pPr>
              <a:r>
                <a:rPr lang="ar-EG" sz="18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  <a:rtl/>
                </a:rPr>
                <a:t>يوم الثلاثاء</a:t>
              </a:r>
            </a:p>
            <a:p>
              <a:pPr algn="ctr" rtl="1">
                <a:lnSpc>
                  <a:spcPts val="2520"/>
                </a:lnSpc>
              </a:pPr>
              <a:r>
                <a:rPr lang="ar-EG" sz="18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  <a:rtl/>
                </a:rPr>
                <a:t>إجازة اليوم الوطني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١٠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الخامس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النشاط الكشفي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سواعد الكشفية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السادس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29398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1467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6998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١٣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العلوم والتقنية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رواد فضاء المستقبل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551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86411" y="95209"/>
            <a:ext cx="5388421" cy="611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الإدارة العامة للتعليم بمنطقة مكة المكرمة </a:t>
            </a:r>
          </a:p>
          <a:p>
            <a:pPr algn="r" rtl="1">
              <a:lnSpc>
                <a:spcPts val="2520"/>
              </a:lnSpc>
            </a:pPr>
            <a:r>
              <a:rPr lang="ar-EG" sz="18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مدرسة الأمير سعود الفيصل الثانوية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مخصص</PresentationFormat>
  <Paragraphs>0</Paragraphs>
  <Slides>24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24</vt:i4>
      </vt:variant>
    </vt:vector>
  </HeadingPairs>
  <TitlesOfParts>
    <vt:vector size="25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خطة النشاط - عرضي - باسم المسعودي</dc:title>
  <cp:lastModifiedBy>ahmad alshhri</cp:lastModifiedBy>
  <cp:revision>2</cp:revision>
  <dcterms:created xsi:type="dcterms:W3CDTF">2006-08-16T00:00:00Z</dcterms:created>
  <dcterms:modified xsi:type="dcterms:W3CDTF">2025-08-15T11:27:17Z</dcterms:modified>
  <dc:identifier>DAGvuAPCFf4</dc:identifier>
</cp:coreProperties>
</file>