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300" r:id="rId4"/>
    <p:sldId id="267" r:id="rId5"/>
    <p:sldId id="291" r:id="rId6"/>
    <p:sldId id="292" r:id="rId7"/>
    <p:sldId id="293" r:id="rId8"/>
    <p:sldId id="272" r:id="rId9"/>
    <p:sldId id="294" r:id="rId10"/>
    <p:sldId id="295" r:id="rId11"/>
    <p:sldId id="296" r:id="rId12"/>
    <p:sldId id="274" r:id="rId13"/>
    <p:sldId id="275" r:id="rId14"/>
    <p:sldId id="297" r:id="rId15"/>
    <p:sldId id="299" r:id="rId16"/>
    <p:sldId id="298" r:id="rId17"/>
    <p:sldId id="266" r:id="rId18"/>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709256"/>
    <a:srgbClr val="AD9968"/>
    <a:srgbClr val="3B84AF"/>
    <a:srgbClr val="FF3300"/>
    <a:srgbClr val="0000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64" autoAdjust="0"/>
  </p:normalViewPr>
  <p:slideViewPr>
    <p:cSldViewPr>
      <p:cViewPr>
        <p:scale>
          <a:sx n="90" d="100"/>
          <a:sy n="90" d="100"/>
        </p:scale>
        <p:origin x="-378" y="-402"/>
      </p:cViewPr>
      <p:guideLst>
        <p:guide orient="horz" pos="2160"/>
        <p:guide pos="312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2/7/2012</a:t>
            </a:fld>
            <a:endParaRPr lang="en-US"/>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4" name="Rectangle 9"/>
          <p:cNvSpPr/>
          <p:nvPr/>
        </p:nvSpPr>
        <p:spPr>
          <a:xfrm>
            <a:off x="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 name="Rectangle 11"/>
          <p:cNvSpPr/>
          <p:nvPr/>
        </p:nvSpPr>
        <p:spPr>
          <a:xfrm>
            <a:off x="723900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0"/>
          </p:nvPr>
        </p:nvSpPr>
        <p:spPr>
          <a:xfrm>
            <a:off x="4927600" y="6356350"/>
            <a:ext cx="482600" cy="365125"/>
          </a:xfrm>
          <a:prstGeom prst="rect">
            <a:avLst/>
          </a:prstGeom>
        </p:spPr>
        <p:txBody>
          <a:bodyPr/>
          <a:lstStyle>
            <a:lvl1pPr>
              <a:defRPr/>
            </a:lvl1pPr>
          </a:lstStyle>
          <a:p>
            <a:pPr>
              <a:defRPr/>
            </a:pPr>
            <a:fld id="{7B8EA862-7DD5-4A06-BDE1-DB7EC5FAA60C}" type="slidenum">
              <a:rPr lang="ar-SA"/>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baseline="0">
                <a:solidFill>
                  <a:schemeClr val="accent1">
                    <a:lumMod val="7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chemeClr val="tx1"/>
                </a:solidFill>
              </a:defRPr>
            </a:lvl1pPr>
            <a:lvl2pPr algn="r">
              <a:buFont typeface="Arial" pitchFamily="34" charset="0"/>
              <a:buNone/>
              <a:defRPr>
                <a:solidFill>
                  <a:schemeClr val="tx1"/>
                </a:solidFill>
              </a:defRPr>
            </a:lvl2pPr>
            <a:lvl3pPr algn="r">
              <a:buFont typeface="Arial" pitchFamily="34" charset="0"/>
              <a:buNone/>
              <a:defRPr>
                <a:solidFill>
                  <a:schemeClr val="tx1"/>
                </a:solidFill>
              </a:defRPr>
            </a:lvl3pPr>
            <a:lvl4pPr algn="r">
              <a:buFont typeface="Arial" pitchFamily="34" charset="0"/>
              <a:buNone/>
              <a:defRPr>
                <a:solidFill>
                  <a:schemeClr val="tx1"/>
                </a:solidFill>
              </a:defRPr>
            </a:lvl4pPr>
            <a:lvl5pPr algn="r">
              <a:buFont typeface="Arial" pitchFamily="34" charset="0"/>
              <a:buNone/>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dirty="0" smtClean="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a:solidFill>
                  <a:schemeClr val="accent1">
                    <a:lumMod val="75000"/>
                  </a:schemeClr>
                </a:solidFill>
              </a:defRPr>
            </a:lvl1pPr>
          </a:lstStyle>
          <a:p>
            <a:r>
              <a:rPr lang="en-US" smtClean="0"/>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smtClean="0"/>
              <a:t>العنوان الرئيسي</a:t>
            </a:r>
            <a:endParaRPr lang="en-US" smtClean="0"/>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smtClean="0"/>
              <a:t>المحتوى المستوى الأول</a:t>
            </a:r>
            <a:endParaRPr lang="en-US" smtClean="0"/>
          </a:p>
          <a:p>
            <a:pPr lvl="1"/>
            <a:r>
              <a:rPr lang="ar-EG" smtClean="0"/>
              <a:t>المحتوى المستوى الثاني</a:t>
            </a:r>
            <a:endParaRPr lang="en-US" smtClean="0"/>
          </a:p>
          <a:p>
            <a:pPr lvl="2"/>
            <a:r>
              <a:rPr lang="ar-EG" smtClean="0"/>
              <a:t>المحتوى المستوى الثالث</a:t>
            </a:r>
            <a:endParaRPr lang="en-US" smtClean="0"/>
          </a:p>
          <a:p>
            <a:pPr lvl="3"/>
            <a:r>
              <a:rPr lang="ar-EG" smtClean="0"/>
              <a:t>المحتوى المستوى الرابع</a:t>
            </a:r>
            <a:endParaRPr lang="en-US" smtClean="0"/>
          </a:p>
          <a:p>
            <a:pPr lvl="4"/>
            <a:r>
              <a:rPr lang="ar-EG" smtClean="0"/>
              <a:t>المحتوى المستوى الخامس</a:t>
            </a:r>
            <a:endParaRPr lang="en-US" smtClean="0"/>
          </a:p>
        </p:txBody>
      </p:sp>
      <p:sp>
        <p:nvSpPr>
          <p:cNvPr id="10" name="Rectangle 9"/>
          <p:cNvSpPr/>
          <p:nvPr userDrawn="1"/>
        </p:nvSpPr>
        <p:spPr>
          <a:xfrm>
            <a:off x="0" y="6324600"/>
            <a:ext cx="9906000" cy="533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grpSp>
        <p:nvGrpSpPr>
          <p:cNvPr id="12" name="Group 7"/>
          <p:cNvGrpSpPr>
            <a:grpSpLocks/>
          </p:cNvGrpSpPr>
          <p:nvPr userDrawn="1"/>
        </p:nvGrpSpPr>
        <p:grpSpPr bwMode="auto">
          <a:xfrm>
            <a:off x="8610600" y="5791200"/>
            <a:ext cx="941388" cy="914400"/>
            <a:chOff x="5210750" y="1066800"/>
            <a:chExt cx="2976900" cy="3130677"/>
          </a:xfrm>
        </p:grpSpPr>
        <p:sp>
          <p:nvSpPr>
            <p:cNvPr id="13" name="Oval 12"/>
            <p:cNvSpPr/>
            <p:nvPr/>
          </p:nvSpPr>
          <p:spPr>
            <a:xfrm>
              <a:off x="5321191" y="1142893"/>
              <a:ext cx="2766057" cy="29730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4" name="Picture 2" descr="http://kfu.files.googlepages.com/newKFUlogo.jpg"/>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King Faisal University</a:t>
            </a:r>
            <a:endParaRPr lang="en-US" sz="1600" dirty="0">
              <a:solidFill>
                <a:schemeClr val="bg1"/>
              </a:solidFill>
              <a:latin typeface="+mn-lt"/>
              <a:cs typeface="+mn-cs"/>
            </a:endParaRP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descr="logo EDE.png"/>
          <p:cNvPicPr>
            <a:picLocks noChangeAspect="1"/>
          </p:cNvPicPr>
          <p:nvPr userDrawn="1"/>
        </p:nvPicPr>
        <p:blipFill>
          <a:blip r:embed="rId14" cstate="print"/>
          <a:stretch>
            <a:fillRect/>
          </a:stretch>
        </p:blipFill>
        <p:spPr>
          <a:xfrm>
            <a:off x="304800" y="5791200"/>
            <a:ext cx="838200" cy="938645"/>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smtClean="0">
                <a:solidFill>
                  <a:schemeClr val="bg1"/>
                </a:solidFill>
                <a:latin typeface="+mn-lt"/>
                <a:cs typeface="+mn-cs"/>
              </a:rPr>
              <a:t>Deanship of E-Learning and Distance Education</a:t>
            </a:r>
            <a:endParaRPr lang="en-US" sz="1200" dirty="0">
              <a:solidFill>
                <a:schemeClr val="bg1"/>
              </a:solidFill>
              <a:latin typeface="+mn-lt"/>
              <a:cs typeface="+mn-cs"/>
            </a:endParaRPr>
          </a:p>
        </p:txBody>
      </p:sp>
      <p:sp>
        <p:nvSpPr>
          <p:cNvPr id="20" name="Rectangle 19"/>
          <p:cNvSpPr/>
          <p:nvPr userDrawn="1"/>
        </p:nvSpPr>
        <p:spPr>
          <a:xfrm>
            <a:off x="1183042" y="6290846"/>
            <a:ext cx="274786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عمادة التعليم</a:t>
            </a:r>
            <a:r>
              <a:rPr lang="ar-SA" sz="1600" b="1" baseline="0" dirty="0" smtClean="0">
                <a:solidFill>
                  <a:schemeClr val="bg1"/>
                </a:solidFill>
                <a:latin typeface="+mn-lt"/>
                <a:cs typeface="+mn-cs"/>
              </a:rPr>
              <a:t> الإكتروني والتعلم عن بعد</a:t>
            </a:r>
            <a:endParaRPr lang="en-US" sz="1600" b="1" dirty="0">
              <a:solidFill>
                <a:schemeClr val="bg1"/>
              </a:solidFill>
              <a:latin typeface="+mn-lt"/>
              <a:cs typeface="+mn-cs"/>
            </a:endParaRP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0" eaLnBrk="0" fontAlgn="base" hangingPunct="0">
        <a:spcBef>
          <a:spcPct val="0"/>
        </a:spcBef>
        <a:spcAft>
          <a:spcPct val="0"/>
        </a:spcAft>
        <a:defRPr sz="4400" kern="1200">
          <a:solidFill>
            <a:srgbClr val="376092"/>
          </a:solidFill>
          <a:latin typeface="+mj-lt"/>
          <a:ea typeface="+mj-ea"/>
          <a:cs typeface="Arial" charset="0"/>
        </a:defRPr>
      </a:lvl1pPr>
      <a:lvl2pPr algn="r" rtl="0" eaLnBrk="0" fontAlgn="base" hangingPunct="0">
        <a:spcBef>
          <a:spcPct val="0"/>
        </a:spcBef>
        <a:spcAft>
          <a:spcPct val="0"/>
        </a:spcAft>
        <a:defRPr sz="4400">
          <a:solidFill>
            <a:srgbClr val="376092"/>
          </a:solidFill>
          <a:latin typeface="Calibri" pitchFamily="34" charset="0"/>
          <a:cs typeface="Arial" charset="0"/>
        </a:defRPr>
      </a:lvl2pPr>
      <a:lvl3pPr algn="r" rtl="0" eaLnBrk="0" fontAlgn="base" hangingPunct="0">
        <a:spcBef>
          <a:spcPct val="0"/>
        </a:spcBef>
        <a:spcAft>
          <a:spcPct val="0"/>
        </a:spcAft>
        <a:defRPr sz="4400">
          <a:solidFill>
            <a:srgbClr val="376092"/>
          </a:solidFill>
          <a:latin typeface="Calibri" pitchFamily="34" charset="0"/>
          <a:cs typeface="Arial" charset="0"/>
        </a:defRPr>
      </a:lvl3pPr>
      <a:lvl4pPr algn="r" rtl="0" eaLnBrk="0" fontAlgn="base" hangingPunct="0">
        <a:spcBef>
          <a:spcPct val="0"/>
        </a:spcBef>
        <a:spcAft>
          <a:spcPct val="0"/>
        </a:spcAft>
        <a:defRPr sz="4400">
          <a:solidFill>
            <a:srgbClr val="376092"/>
          </a:solidFill>
          <a:latin typeface="Calibri" pitchFamily="34" charset="0"/>
          <a:cs typeface="Arial" charset="0"/>
        </a:defRPr>
      </a:lvl4pPr>
      <a:lvl5pPr algn="r" rtl="0" eaLnBrk="0" fontAlgn="base" hangingPunct="0">
        <a:spcBef>
          <a:spcPct val="0"/>
        </a:spcBef>
        <a:spcAft>
          <a:spcPct val="0"/>
        </a:spcAft>
        <a:defRPr sz="4400">
          <a:solidFill>
            <a:srgbClr val="376092"/>
          </a:solidFill>
          <a:latin typeface="Calibri" pitchFamily="34" charset="0"/>
          <a:cs typeface="Arial" charset="0"/>
        </a:defRPr>
      </a:lvl5pPr>
      <a:lvl6pPr marL="457200" algn="r" rtl="0" fontAlgn="base">
        <a:spcBef>
          <a:spcPct val="0"/>
        </a:spcBef>
        <a:spcAft>
          <a:spcPct val="0"/>
        </a:spcAft>
        <a:defRPr sz="4400">
          <a:solidFill>
            <a:srgbClr val="376092"/>
          </a:solidFill>
          <a:latin typeface="Calibri" pitchFamily="34" charset="0"/>
          <a:cs typeface="Arial" charset="0"/>
        </a:defRPr>
      </a:lvl6pPr>
      <a:lvl7pPr marL="914400" algn="r" rtl="0" fontAlgn="base">
        <a:spcBef>
          <a:spcPct val="0"/>
        </a:spcBef>
        <a:spcAft>
          <a:spcPct val="0"/>
        </a:spcAft>
        <a:defRPr sz="4400">
          <a:solidFill>
            <a:srgbClr val="376092"/>
          </a:solidFill>
          <a:latin typeface="Calibri" pitchFamily="34" charset="0"/>
          <a:cs typeface="Arial" charset="0"/>
        </a:defRPr>
      </a:lvl7pPr>
      <a:lvl8pPr marL="1371600" algn="r" rtl="0" fontAlgn="base">
        <a:spcBef>
          <a:spcPct val="0"/>
        </a:spcBef>
        <a:spcAft>
          <a:spcPct val="0"/>
        </a:spcAft>
        <a:defRPr sz="4400">
          <a:solidFill>
            <a:srgbClr val="376092"/>
          </a:solidFill>
          <a:latin typeface="Calibri" pitchFamily="34" charset="0"/>
          <a:cs typeface="Arial" charset="0"/>
        </a:defRPr>
      </a:lvl8pPr>
      <a:lvl9pPr marL="1828800" algn="r" rtl="0" fontAlgn="base">
        <a:spcBef>
          <a:spcPct val="0"/>
        </a:spcBef>
        <a:spcAft>
          <a:spcPct val="0"/>
        </a:spcAft>
        <a:defRPr sz="4400">
          <a:solidFill>
            <a:srgbClr val="376092"/>
          </a:solidFill>
          <a:latin typeface="Calibri" pitchFamily="34" charset="0"/>
          <a:cs typeface="Arial" charset="0"/>
        </a:defRPr>
      </a:lvl9pPr>
    </p:titleStyle>
    <p:bodyStyle>
      <a:lvl1pPr marL="342900" indent="-342900" algn="r" rtl="0" eaLnBrk="0" fontAlgn="base" hangingPunct="0">
        <a:spcBef>
          <a:spcPct val="20000"/>
        </a:spcBef>
        <a:spcAft>
          <a:spcPct val="0"/>
        </a:spcAft>
        <a:buFont typeface="Arial" pitchFamily="34" charset="0"/>
        <a:buChar char="•"/>
        <a:defRPr sz="3200" kern="1200">
          <a:solidFill>
            <a:schemeClr val="tx1"/>
          </a:solidFill>
          <a:latin typeface="+mn-lt"/>
          <a:ea typeface="+mn-ea"/>
          <a:cs typeface="Arial" charset="0"/>
        </a:defRPr>
      </a:lvl1pPr>
      <a:lvl2pPr marL="742950" indent="-285750" algn="r" rtl="0" eaLnBrk="0" fontAlgn="base" hangingPunct="0">
        <a:spcBef>
          <a:spcPct val="20000"/>
        </a:spcBef>
        <a:spcAft>
          <a:spcPct val="0"/>
        </a:spcAft>
        <a:buFont typeface="Arial" pitchFamily="34" charset="0"/>
        <a:buChar char="–"/>
        <a:defRPr sz="2800" kern="1200">
          <a:solidFill>
            <a:schemeClr val="tx1"/>
          </a:solidFill>
          <a:latin typeface="+mn-lt"/>
          <a:ea typeface="+mn-ea"/>
          <a:cs typeface="Arial" charset="0"/>
        </a:defRPr>
      </a:lvl2pPr>
      <a:lvl3pPr marL="1143000" indent="-228600" algn="r" rtl="0" eaLnBrk="0" fontAlgn="base" hangingPunct="0">
        <a:spcBef>
          <a:spcPct val="20000"/>
        </a:spcBef>
        <a:spcAft>
          <a:spcPct val="0"/>
        </a:spcAft>
        <a:buFont typeface="Arial" pitchFamily="34" charset="0"/>
        <a:buChar char="•"/>
        <a:defRPr sz="2400" kern="1200">
          <a:solidFill>
            <a:schemeClr val="tx1"/>
          </a:solidFill>
          <a:latin typeface="+mn-lt"/>
          <a:ea typeface="+mn-ea"/>
          <a:cs typeface="Arial" charset="0"/>
        </a:defRPr>
      </a:lvl3pPr>
      <a:lvl4pPr marL="16002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4pPr>
      <a:lvl5pPr marL="20574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742950" y="2130425"/>
            <a:ext cx="8420100" cy="1470025"/>
          </a:xfrm>
        </p:spPr>
        <p:txBody>
          <a:bodyPr/>
          <a:lstStyle/>
          <a:p>
            <a:pPr eaLnBrk="1" hangingPunct="1"/>
            <a:endParaRPr lang="ar-SA" smtClean="0">
              <a:solidFill>
                <a:srgbClr val="376092"/>
              </a:solidFill>
              <a:cs typeface="Arial" pitchFamily="34" charset="0"/>
            </a:endParaRP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smtClean="0">
              <a:cs typeface="+mn-cs"/>
            </a:endParaRPr>
          </a:p>
        </p:txBody>
      </p:sp>
      <p:sp>
        <p:nvSpPr>
          <p:cNvPr id="5124" name="Slide Number Placeholder 3"/>
          <p:cNvSpPr>
            <a:spLocks noGrp="1"/>
          </p:cNvSpPr>
          <p:nvPr>
            <p:ph type="sldNum" sz="quarter" idx="10"/>
          </p:nvPr>
        </p:nvSpPr>
        <p:spPr bwMode="auto">
          <a:noFill/>
          <a:ln>
            <a:miter lim="800000"/>
            <a:headEnd/>
            <a:tailEnd/>
          </a:ln>
        </p:spPr>
        <p:txBody>
          <a:bodyPr/>
          <a:lstStyle/>
          <a:p>
            <a:fld id="{10032AED-950E-4013-8E81-DE89BE95EEEF}" type="slidenum">
              <a:rPr lang="ar-SA" smtClean="0">
                <a:cs typeface="Arial" pitchFamily="34" charset="0"/>
              </a:rPr>
              <a:pPr/>
              <a:t>1</a:t>
            </a:fld>
            <a:endParaRPr lang="en-US" smtClean="0">
              <a:cs typeface="Arial" pitchFamily="34" charset="0"/>
            </a:endParaRPr>
          </a:p>
        </p:txBody>
      </p:sp>
      <p:sp>
        <p:nvSpPr>
          <p:cNvPr id="5" name="Rectangle 4"/>
          <p:cNvSpPr/>
          <p:nvPr/>
        </p:nvSpPr>
        <p:spPr>
          <a:xfrm>
            <a:off x="0" y="0"/>
            <a:ext cx="990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sp>
        <p:nvSpPr>
          <p:cNvPr id="6" name="Rectangle 5"/>
          <p:cNvSpPr/>
          <p:nvPr/>
        </p:nvSpPr>
        <p:spPr>
          <a:xfrm>
            <a:off x="0" y="0"/>
            <a:ext cx="9906000" cy="3429000"/>
          </a:xfrm>
          <a:prstGeom prst="rect">
            <a:avLst/>
          </a:prstGeom>
          <a:solidFill>
            <a:srgbClr val="70925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5127" name="Subtitle 2"/>
          <p:cNvSpPr txBox="1">
            <a:spLocks/>
          </p:cNvSpPr>
          <p:nvPr/>
        </p:nvSpPr>
        <p:spPr bwMode="auto">
          <a:xfrm>
            <a:off x="5822950" y="4648200"/>
            <a:ext cx="4083050" cy="1066800"/>
          </a:xfrm>
          <a:prstGeom prst="rect">
            <a:avLst/>
          </a:prstGeom>
          <a:noFill/>
          <a:ln w="9525">
            <a:noFill/>
            <a:miter lim="800000"/>
            <a:headEnd/>
            <a:tailEnd/>
          </a:ln>
        </p:spPr>
        <p:txBody>
          <a:bodyPr/>
          <a:lstStyle/>
          <a:p>
            <a:pPr algn="ctr" rtl="0">
              <a:spcBef>
                <a:spcPct val="20000"/>
              </a:spcBef>
              <a:buFont typeface="Arial" pitchFamily="34" charset="0"/>
              <a:buNone/>
            </a:pPr>
            <a:r>
              <a:rPr lang="ar-SA" sz="2400" b="1" dirty="0" smtClean="0">
                <a:solidFill>
                  <a:schemeClr val="tx2">
                    <a:lumMod val="75000"/>
                  </a:schemeClr>
                </a:solidFill>
                <a:latin typeface="Calibri" pitchFamily="34" charset="0"/>
              </a:rPr>
              <a:t>جامعة الملك فيصل</a:t>
            </a:r>
          </a:p>
          <a:p>
            <a:pPr algn="ctr" rtl="0">
              <a:spcBef>
                <a:spcPct val="20000"/>
              </a:spcBef>
              <a:buFont typeface="Arial" pitchFamily="34" charset="0"/>
              <a:buNone/>
            </a:pPr>
            <a:r>
              <a:rPr lang="ar-SA" sz="2400" b="1" dirty="0" smtClean="0">
                <a:solidFill>
                  <a:schemeClr val="tx2">
                    <a:lumMod val="75000"/>
                  </a:schemeClr>
                </a:solidFill>
                <a:latin typeface="Calibri" pitchFamily="34" charset="0"/>
              </a:rPr>
              <a:t>عمادة التعلم الإلكتروني والتعليم عن بعد</a:t>
            </a:r>
            <a:endParaRPr lang="en-US" sz="2400" b="1" dirty="0">
              <a:solidFill>
                <a:schemeClr val="tx2">
                  <a:lumMod val="75000"/>
                </a:schemeClr>
              </a:solidFill>
              <a:latin typeface="Calibri" pitchFamily="34" charset="0"/>
            </a:endParaRPr>
          </a:p>
          <a:p>
            <a:pPr algn="ctr" rtl="0">
              <a:spcBef>
                <a:spcPct val="20000"/>
              </a:spcBef>
              <a:buFont typeface="Arial" pitchFamily="34" charset="0"/>
              <a:buNone/>
            </a:pPr>
            <a:r>
              <a:rPr lang="ar-SA" sz="2400" dirty="0" smtClean="0">
                <a:solidFill>
                  <a:schemeClr val="tx2">
                    <a:lumMod val="75000"/>
                  </a:schemeClr>
                </a:solidFill>
                <a:latin typeface="Calibri" pitchFamily="34" charset="0"/>
              </a:rPr>
              <a:t>	</a:t>
            </a:r>
            <a:endParaRPr lang="en-US" sz="2400" dirty="0">
              <a:solidFill>
                <a:schemeClr val="tx2">
                  <a:lumMod val="75000"/>
                </a:schemeClr>
              </a:solidFill>
              <a:latin typeface="Calibri" pitchFamily="34" charset="0"/>
            </a:endParaRPr>
          </a:p>
        </p:txBody>
      </p:sp>
      <p:grpSp>
        <p:nvGrpSpPr>
          <p:cNvPr id="5128" name="Group 7"/>
          <p:cNvGrpSpPr>
            <a:grpSpLocks/>
          </p:cNvGrpSpPr>
          <p:nvPr/>
        </p:nvGrpSpPr>
        <p:grpSpPr bwMode="auto">
          <a:xfrm>
            <a:off x="6494463" y="1981200"/>
            <a:ext cx="2600325" cy="2524125"/>
            <a:chOff x="5210750" y="1066800"/>
            <a:chExt cx="2976900" cy="3130677"/>
          </a:xfrm>
        </p:grpSpPr>
        <p:sp>
          <p:nvSpPr>
            <p:cNvPr id="9" name="Oval 8"/>
            <p:cNvSpPr/>
            <p:nvPr/>
          </p:nvSpPr>
          <p:spPr>
            <a:xfrm>
              <a:off x="5321611" y="1143591"/>
              <a:ext cx="2767900"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5133"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1" name="Freeform 10"/>
          <p:cNvSpPr/>
          <p:nvPr/>
        </p:nvSpPr>
        <p:spPr>
          <a:xfrm>
            <a:off x="0" y="2667000"/>
            <a:ext cx="6091238" cy="1447800"/>
          </a:xfrm>
          <a:custGeom>
            <a:avLst/>
            <a:gdLst>
              <a:gd name="connsiteX0" fmla="*/ 0 w 6814457"/>
              <a:gd name="connsiteY0" fmla="*/ 723900 h 1447800"/>
              <a:gd name="connsiteX1" fmla="*/ 212026 w 6814457"/>
              <a:gd name="connsiteY1" fmla="*/ 212025 h 1447800"/>
              <a:gd name="connsiteX2" fmla="*/ 723901 w 6814457"/>
              <a:gd name="connsiteY2" fmla="*/ 0 h 1447800"/>
              <a:gd name="connsiteX3" fmla="*/ 6090557 w 6814457"/>
              <a:gd name="connsiteY3" fmla="*/ 0 h 1447800"/>
              <a:gd name="connsiteX4" fmla="*/ 6602432 w 6814457"/>
              <a:gd name="connsiteY4" fmla="*/ 212026 h 1447800"/>
              <a:gd name="connsiteX5" fmla="*/ 6814457 w 6814457"/>
              <a:gd name="connsiteY5" fmla="*/ 723901 h 1447800"/>
              <a:gd name="connsiteX6" fmla="*/ 6814457 w 6814457"/>
              <a:gd name="connsiteY6" fmla="*/ 723900 h 1447800"/>
              <a:gd name="connsiteX7" fmla="*/ 6602431 w 6814457"/>
              <a:gd name="connsiteY7" fmla="*/ 1235775 h 1447800"/>
              <a:gd name="connsiteX8" fmla="*/ 6090556 w 6814457"/>
              <a:gd name="connsiteY8" fmla="*/ 1447800 h 1447800"/>
              <a:gd name="connsiteX9" fmla="*/ 723900 w 6814457"/>
              <a:gd name="connsiteY9" fmla="*/ 1447800 h 1447800"/>
              <a:gd name="connsiteX10" fmla="*/ 212025 w 6814457"/>
              <a:gd name="connsiteY10" fmla="*/ 1235774 h 1447800"/>
              <a:gd name="connsiteX11" fmla="*/ 0 w 6814457"/>
              <a:gd name="connsiteY11" fmla="*/ 723899 h 1447800"/>
              <a:gd name="connsiteX12" fmla="*/ 0 w 6814457"/>
              <a:gd name="connsiteY12" fmla="*/ 723900 h 1447800"/>
              <a:gd name="connsiteX0" fmla="*/ 291192 w 7105649"/>
              <a:gd name="connsiteY0" fmla="*/ 723900 h 1447800"/>
              <a:gd name="connsiteX1" fmla="*/ 1015093 w 7105649"/>
              <a:gd name="connsiteY1" fmla="*/ 0 h 1447800"/>
              <a:gd name="connsiteX2" fmla="*/ 6381749 w 7105649"/>
              <a:gd name="connsiteY2" fmla="*/ 0 h 1447800"/>
              <a:gd name="connsiteX3" fmla="*/ 6893624 w 7105649"/>
              <a:gd name="connsiteY3" fmla="*/ 212026 h 1447800"/>
              <a:gd name="connsiteX4" fmla="*/ 7105649 w 7105649"/>
              <a:gd name="connsiteY4" fmla="*/ 723901 h 1447800"/>
              <a:gd name="connsiteX5" fmla="*/ 7105649 w 7105649"/>
              <a:gd name="connsiteY5" fmla="*/ 723900 h 1447800"/>
              <a:gd name="connsiteX6" fmla="*/ 6893623 w 7105649"/>
              <a:gd name="connsiteY6" fmla="*/ 1235775 h 1447800"/>
              <a:gd name="connsiteX7" fmla="*/ 6381748 w 7105649"/>
              <a:gd name="connsiteY7" fmla="*/ 1447800 h 1447800"/>
              <a:gd name="connsiteX8" fmla="*/ 1015092 w 7105649"/>
              <a:gd name="connsiteY8" fmla="*/ 1447800 h 1447800"/>
              <a:gd name="connsiteX9" fmla="*/ 503217 w 7105649"/>
              <a:gd name="connsiteY9" fmla="*/ 1235774 h 1447800"/>
              <a:gd name="connsiteX10" fmla="*/ 291192 w 7105649"/>
              <a:gd name="connsiteY10" fmla="*/ 723899 h 1447800"/>
              <a:gd name="connsiteX11" fmla="*/ 291192 w 7105649"/>
              <a:gd name="connsiteY11" fmla="*/ 723900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212025 w 6814457"/>
              <a:gd name="connsiteY9" fmla="*/ 1235774 h 1447800"/>
              <a:gd name="connsiteX10" fmla="*/ 0 w 6814457"/>
              <a:gd name="connsiteY10" fmla="*/ 723899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303465 w 6814457"/>
              <a:gd name="connsiteY9" fmla="*/ 1327214 h 1447800"/>
              <a:gd name="connsiteX0" fmla="*/ 420436 w 6510992"/>
              <a:gd name="connsiteY0" fmla="*/ 0 h 1447800"/>
              <a:gd name="connsiteX1" fmla="*/ 5787092 w 6510992"/>
              <a:gd name="connsiteY1" fmla="*/ 0 h 1447800"/>
              <a:gd name="connsiteX2" fmla="*/ 6298967 w 6510992"/>
              <a:gd name="connsiteY2" fmla="*/ 212026 h 1447800"/>
              <a:gd name="connsiteX3" fmla="*/ 6510992 w 6510992"/>
              <a:gd name="connsiteY3" fmla="*/ 723901 h 1447800"/>
              <a:gd name="connsiteX4" fmla="*/ 6510992 w 6510992"/>
              <a:gd name="connsiteY4" fmla="*/ 723900 h 1447800"/>
              <a:gd name="connsiteX5" fmla="*/ 6298966 w 6510992"/>
              <a:gd name="connsiteY5" fmla="*/ 1235775 h 1447800"/>
              <a:gd name="connsiteX6" fmla="*/ 5787091 w 6510992"/>
              <a:gd name="connsiteY6" fmla="*/ 1447800 h 1447800"/>
              <a:gd name="connsiteX7" fmla="*/ 420435 w 6510992"/>
              <a:gd name="connsiteY7" fmla="*/ 1447800 h 1447800"/>
              <a:gd name="connsiteX8" fmla="*/ 0 w 6510992"/>
              <a:gd name="connsiteY8" fmla="*/ 1327214 h 1447800"/>
              <a:gd name="connsiteX0" fmla="*/ 1 w 6090557"/>
              <a:gd name="connsiteY0" fmla="*/ 0 h 1447800"/>
              <a:gd name="connsiteX1" fmla="*/ 5366657 w 6090557"/>
              <a:gd name="connsiteY1" fmla="*/ 0 h 1447800"/>
              <a:gd name="connsiteX2" fmla="*/ 5878532 w 6090557"/>
              <a:gd name="connsiteY2" fmla="*/ 212026 h 1447800"/>
              <a:gd name="connsiteX3" fmla="*/ 6090557 w 6090557"/>
              <a:gd name="connsiteY3" fmla="*/ 723901 h 1447800"/>
              <a:gd name="connsiteX4" fmla="*/ 6090557 w 6090557"/>
              <a:gd name="connsiteY4" fmla="*/ 723900 h 1447800"/>
              <a:gd name="connsiteX5" fmla="*/ 5878531 w 6090557"/>
              <a:gd name="connsiteY5" fmla="*/ 1235775 h 1447800"/>
              <a:gd name="connsiteX6" fmla="*/ 5366656 w 6090557"/>
              <a:gd name="connsiteY6" fmla="*/ 1447800 h 1447800"/>
              <a:gd name="connsiteX7" fmla="*/ 0 w 6090557"/>
              <a:gd name="connsiteY7" fmla="*/ 144780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0557" h="1447800">
                <a:moveTo>
                  <a:pt x="1" y="0"/>
                </a:moveTo>
                <a:lnTo>
                  <a:pt x="5366657" y="0"/>
                </a:lnTo>
                <a:cubicBezTo>
                  <a:pt x="5558647" y="0"/>
                  <a:pt x="5742774" y="76268"/>
                  <a:pt x="5878532" y="212026"/>
                </a:cubicBezTo>
                <a:cubicBezTo>
                  <a:pt x="6014289" y="347784"/>
                  <a:pt x="6090557" y="531911"/>
                  <a:pt x="6090557" y="723901"/>
                </a:cubicBezTo>
                <a:lnTo>
                  <a:pt x="6090557" y="723900"/>
                </a:lnTo>
                <a:cubicBezTo>
                  <a:pt x="6090557" y="915890"/>
                  <a:pt x="6014289" y="1100017"/>
                  <a:pt x="5878531" y="1235775"/>
                </a:cubicBezTo>
                <a:cubicBezTo>
                  <a:pt x="5742773" y="1371533"/>
                  <a:pt x="5558646" y="1447800"/>
                  <a:pt x="5366656" y="1447800"/>
                </a:cubicBezTo>
                <a:lnTo>
                  <a:pt x="0" y="144780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130" name="Title 1"/>
          <p:cNvSpPr txBox="1">
            <a:spLocks/>
          </p:cNvSpPr>
          <p:nvPr/>
        </p:nvSpPr>
        <p:spPr bwMode="auto">
          <a:xfrm>
            <a:off x="457200" y="2819400"/>
            <a:ext cx="5099050" cy="1981200"/>
          </a:xfrm>
          <a:prstGeom prst="rect">
            <a:avLst/>
          </a:prstGeom>
          <a:noFill/>
          <a:ln w="9525">
            <a:noFill/>
            <a:miter lim="800000"/>
            <a:headEnd/>
            <a:tailEnd/>
          </a:ln>
        </p:spPr>
        <p:txBody>
          <a:bodyPr anchor="ctr"/>
          <a:lstStyle/>
          <a:p>
            <a:pPr algn="ctr"/>
            <a:r>
              <a:rPr lang="ar-EG" sz="3700" b="1" dirty="0">
                <a:solidFill>
                  <a:schemeClr val="accent1">
                    <a:lumMod val="50000"/>
                  </a:schemeClr>
                </a:solidFill>
                <a:latin typeface="AYM Wadiy S_U normal."/>
                <a:cs typeface="Times New Roman" pitchFamily="18" charset="0"/>
              </a:rPr>
              <a:t>اسم </a:t>
            </a:r>
            <a:r>
              <a:rPr lang="ar-EG" sz="3700" b="1" dirty="0" smtClean="0">
                <a:solidFill>
                  <a:schemeClr val="accent1">
                    <a:lumMod val="50000"/>
                  </a:schemeClr>
                </a:solidFill>
                <a:latin typeface="AYM Wadiy S_U normal."/>
                <a:cs typeface="Times New Roman" pitchFamily="18" charset="0"/>
              </a:rPr>
              <a:t>المقرر</a:t>
            </a:r>
            <a:endParaRPr lang="ar-SA" sz="3700" b="1" dirty="0">
              <a:solidFill>
                <a:schemeClr val="accent1">
                  <a:lumMod val="50000"/>
                </a:schemeClr>
              </a:solidFill>
              <a:latin typeface="AYM Wadiy S_U normal."/>
              <a:cs typeface="Times New Roman" pitchFamily="18" charset="0"/>
            </a:endParaRPr>
          </a:p>
          <a:p>
            <a:pPr algn="ctr"/>
            <a:r>
              <a:rPr lang="ar-SA" sz="2800" b="1" dirty="0" smtClean="0">
                <a:latin typeface="Calibri" pitchFamily="34" charset="0"/>
                <a:cs typeface="Times New Roman" pitchFamily="18" charset="0"/>
              </a:rPr>
              <a:t>نظرية المعرفة</a:t>
            </a:r>
            <a:endParaRPr lang="en-US" sz="2800" b="1" dirty="0">
              <a:latin typeface="Calibri" pitchFamily="34" charset="0"/>
            </a:endParaRPr>
          </a:p>
          <a:p>
            <a:pPr algn="ctr"/>
            <a:r>
              <a:rPr lang="ar-SA" sz="2600" b="1" dirty="0" smtClean="0">
                <a:solidFill>
                  <a:srgbClr val="7F7F7F"/>
                </a:solidFill>
                <a:latin typeface="Calibri" pitchFamily="34" charset="0"/>
                <a:cs typeface="Times New Roman" pitchFamily="18" charset="0"/>
              </a:rPr>
              <a:t>د</a:t>
            </a:r>
            <a:r>
              <a:rPr lang="en-US" sz="2600" b="1" dirty="0" smtClean="0">
                <a:solidFill>
                  <a:srgbClr val="7F7F7F"/>
                </a:solidFill>
                <a:latin typeface="Calibri" pitchFamily="34" charset="0"/>
                <a:cs typeface="Times New Roman" pitchFamily="18" charset="0"/>
              </a:rPr>
              <a:t> .</a:t>
            </a:r>
            <a:r>
              <a:rPr lang="ar-SA" sz="2600" b="1" dirty="0" smtClean="0">
                <a:solidFill>
                  <a:srgbClr val="7F7F7F"/>
                </a:solidFill>
                <a:latin typeface="Calibri" pitchFamily="34" charset="0"/>
                <a:cs typeface="Times New Roman" pitchFamily="18" charset="0"/>
              </a:rPr>
              <a:t>بدران مسعود بن الحسن</a:t>
            </a:r>
            <a:endParaRPr lang="en-US" sz="2600" b="1" dirty="0">
              <a:solidFill>
                <a:srgbClr val="7F7F7F"/>
              </a:solidFill>
              <a:latin typeface="Calibri" pitchFamily="34" charset="0"/>
            </a:endParaRPr>
          </a:p>
        </p:txBody>
      </p:sp>
      <p:sp>
        <p:nvSpPr>
          <p:cNvPr id="5131" name="Slide Number Placeholder 10"/>
          <p:cNvSpPr txBox="1">
            <a:spLocks/>
          </p:cNvSpPr>
          <p:nvPr/>
        </p:nvSpPr>
        <p:spPr bwMode="auto">
          <a:xfrm>
            <a:off x="381000" y="6405563"/>
            <a:ext cx="2311400" cy="365125"/>
          </a:xfrm>
          <a:prstGeom prst="rect">
            <a:avLst/>
          </a:prstGeom>
          <a:noFill/>
          <a:ln w="9525">
            <a:noFill/>
            <a:miter lim="800000"/>
            <a:headEnd/>
            <a:tailEnd/>
          </a:ln>
        </p:spPr>
        <p:txBody>
          <a:bodyPr anchor="ctr"/>
          <a:lstStyle/>
          <a:p>
            <a:pPr rtl="0"/>
            <a:fld id="{BD304080-26AE-472C-BC30-C39120F3D8A0}" type="slidenum">
              <a:rPr lang="ar-SA" sz="1200">
                <a:solidFill>
                  <a:schemeClr val="bg1"/>
                </a:solidFill>
                <a:latin typeface="Calibri" pitchFamily="34" charset="0"/>
              </a:rPr>
              <a:pPr rtl="0"/>
              <a:t>1</a:t>
            </a:fld>
            <a:endParaRPr lang="en-US" sz="120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rtl="1">
              <a:spcBef>
                <a:spcPts val="0"/>
              </a:spcBef>
              <a:buFontTx/>
              <a:buChar char="-"/>
            </a:pPr>
            <a:r>
              <a:rPr lang="ar-SA" sz="2500" dirty="0" err="1" smtClean="0"/>
              <a:t>وي</a:t>
            </a:r>
            <a:r>
              <a:rPr lang="ar-TN" sz="2500" dirty="0" err="1" smtClean="0"/>
              <a:t>عتبر</a:t>
            </a:r>
            <a:r>
              <a:rPr lang="ar-TN" sz="2500" dirty="0" smtClean="0"/>
              <a:t> </a:t>
            </a:r>
            <a:r>
              <a:rPr lang="ar-TN" sz="2500" dirty="0" smtClean="0">
                <a:solidFill>
                  <a:srgbClr val="FF0000"/>
                </a:solidFill>
              </a:rPr>
              <a:t>فرنسيس بيكون من المفكرين الأوائل الذين </a:t>
            </a:r>
            <a:r>
              <a:rPr lang="ar-SA" sz="2500" dirty="0" smtClean="0">
                <a:solidFill>
                  <a:srgbClr val="FF0000"/>
                </a:solidFill>
              </a:rPr>
              <a:t>عملوا</a:t>
            </a:r>
            <a:r>
              <a:rPr lang="ar-TN" sz="2500" dirty="0" smtClean="0">
                <a:solidFill>
                  <a:srgbClr val="FF0000"/>
                </a:solidFill>
              </a:rPr>
              <a:t> </a:t>
            </a:r>
            <a:r>
              <a:rPr lang="ar-TN" sz="2500" dirty="0" smtClean="0">
                <a:solidFill>
                  <a:srgbClr val="FF0000"/>
                </a:solidFill>
              </a:rPr>
              <a:t>على إعادة النظر في مفهوم </a:t>
            </a:r>
            <a:r>
              <a:rPr lang="ar-TN" sz="2500" dirty="0" smtClean="0">
                <a:solidFill>
                  <a:srgbClr val="FF0000"/>
                </a:solidFill>
              </a:rPr>
              <a:t>الحقيقة</a:t>
            </a:r>
            <a:r>
              <a:rPr lang="ar-SA" sz="2500" dirty="0" smtClean="0">
                <a:solidFill>
                  <a:srgbClr val="FF0000"/>
                </a:solidFill>
              </a:rPr>
              <a:t> والمعرفة</a:t>
            </a:r>
            <a:r>
              <a:rPr lang="ar-TN" sz="2500" dirty="0" smtClean="0"/>
              <a:t>، </a:t>
            </a:r>
            <a:r>
              <a:rPr lang="ar-TN" sz="2500" dirty="0" smtClean="0"/>
              <a:t>ولم يعد يتوصل إليها بالحدس، والإلهام، أو بنوع من التجريد العقلي، بل تحولت إلى حقيقة نسبية تتحقق </a:t>
            </a:r>
            <a:r>
              <a:rPr lang="ar-TN" sz="2500" dirty="0" smtClean="0"/>
              <a:t>عبر</a:t>
            </a:r>
            <a:r>
              <a:rPr lang="ar-SA" sz="2500" dirty="0" smtClean="0"/>
              <a:t> التاريخ</a:t>
            </a:r>
            <a:r>
              <a:rPr lang="ar-TN" sz="2500" dirty="0" smtClean="0"/>
              <a:t>.</a:t>
            </a:r>
            <a:r>
              <a:rPr lang="ar-SA" sz="2500" dirty="0" smtClean="0"/>
              <a:t> و</a:t>
            </a:r>
            <a:r>
              <a:rPr lang="ar-TN" sz="2500" dirty="0" smtClean="0"/>
              <a:t>هذا </a:t>
            </a:r>
            <a:r>
              <a:rPr lang="ar-TN" sz="2500" dirty="0" smtClean="0"/>
              <a:t>التصور الجديد للمعرفة وللحقيقة هو ما </a:t>
            </a:r>
            <a:r>
              <a:rPr lang="ar-SA" sz="2500" dirty="0" smtClean="0"/>
              <a:t>أ</a:t>
            </a:r>
            <a:r>
              <a:rPr lang="ar-TN" sz="2500" dirty="0" err="1" smtClean="0"/>
              <a:t>برزه</a:t>
            </a:r>
            <a:r>
              <a:rPr lang="ar-TN" sz="2500" dirty="0" smtClean="0"/>
              <a:t> </a:t>
            </a:r>
            <a:r>
              <a:rPr lang="ar-TN" sz="2500" dirty="0" smtClean="0"/>
              <a:t>بيكون من خلال فلسفته، وعلى الخصوص من خلال تصنيفه لعلوم ومعارف عصره حيث سيقسم هذه العلوم أو المعارف إلى ثلاثة أنواع حسب ملكات المعرفة المختلفة</a:t>
            </a:r>
            <a:endParaRPr lang="ar-SA" sz="2500" dirty="0" smtClean="0"/>
          </a:p>
          <a:p>
            <a:pPr marL="0" indent="0" algn="just" rtl="1">
              <a:spcBef>
                <a:spcPts val="0"/>
              </a:spcBef>
              <a:buFontTx/>
              <a:buChar char="-"/>
            </a:pPr>
            <a:r>
              <a:rPr lang="ar-SA" sz="2500" dirty="0" smtClean="0"/>
              <a:t> </a:t>
            </a:r>
            <a:r>
              <a:rPr lang="ar-SA" sz="2500" dirty="0" smtClean="0">
                <a:solidFill>
                  <a:srgbClr val="FF0000"/>
                </a:solidFill>
              </a:rPr>
              <a:t>ويميز </a:t>
            </a:r>
            <a:r>
              <a:rPr lang="ar-SA" sz="2500" dirty="0" smtClean="0">
                <a:solidFill>
                  <a:srgbClr val="FF0000"/>
                </a:solidFill>
              </a:rPr>
              <a:t>الفيلسوف </a:t>
            </a:r>
            <a:r>
              <a:rPr lang="ar-SA" sz="2500" dirty="0" err="1" smtClean="0">
                <a:solidFill>
                  <a:srgbClr val="FF0000"/>
                </a:solidFill>
              </a:rPr>
              <a:t>برتراند</a:t>
            </a:r>
            <a:r>
              <a:rPr lang="ar-SA" sz="2500" dirty="0" smtClean="0">
                <a:solidFill>
                  <a:srgbClr val="FF0000"/>
                </a:solidFill>
              </a:rPr>
              <a:t> راسل بين نوعين من المعرفة</a:t>
            </a:r>
            <a:r>
              <a:rPr lang="ar-SA" sz="2500" dirty="0" smtClean="0"/>
              <a:t>: المعرفة باللقاء أو الاتصال المباشر، أي التي تُدرك بالحواس مباشرةً، والمعرفة بالوصف، أي التي تنطوي على استنتاجات عقلية</a:t>
            </a:r>
            <a:r>
              <a:rPr lang="en-US" sz="2500" dirty="0" smtClean="0"/>
              <a:t>. </a:t>
            </a:r>
          </a:p>
          <a:p>
            <a:pPr marL="0" indent="0" algn="just" rtl="1">
              <a:spcBef>
                <a:spcPts val="0"/>
              </a:spcBef>
              <a:buFontTx/>
              <a:buChar char="-"/>
            </a:pPr>
            <a:r>
              <a:rPr lang="ar-SA" sz="2500" dirty="0" smtClean="0"/>
              <a:t> </a:t>
            </a:r>
            <a:endParaRPr lang="ar-SA" sz="2500" dirty="0" smtClean="0"/>
          </a:p>
          <a:p>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 ونجد </a:t>
            </a:r>
            <a:r>
              <a:rPr lang="ar-SA" sz="2500" dirty="0" err="1" smtClean="0">
                <a:solidFill>
                  <a:srgbClr val="FF0000"/>
                </a:solidFill>
              </a:rPr>
              <a:t>أغ</a:t>
            </a:r>
            <a:r>
              <a:rPr lang="ar-TN" sz="2500" dirty="0" smtClean="0">
                <a:solidFill>
                  <a:srgbClr val="FF0000"/>
                </a:solidFill>
              </a:rPr>
              <a:t>ست كون</a:t>
            </a:r>
            <a:r>
              <a:rPr lang="ar-SA" sz="2500" dirty="0" smtClean="0">
                <a:solidFill>
                  <a:srgbClr val="FF0000"/>
                </a:solidFill>
              </a:rPr>
              <a:t>ت</a:t>
            </a:r>
            <a:r>
              <a:rPr lang="ar-TN" sz="2500" dirty="0" smtClean="0">
                <a:solidFill>
                  <a:srgbClr val="FF0000"/>
                </a:solidFill>
              </a:rPr>
              <a:t> </a:t>
            </a:r>
            <a:r>
              <a:rPr lang="ar-TN" sz="2500" dirty="0" smtClean="0"/>
              <a:t>(1798-1857) </a:t>
            </a:r>
            <a:r>
              <a:rPr lang="ar-SA" sz="2500" dirty="0" smtClean="0"/>
              <a:t>يؤسس </a:t>
            </a:r>
            <a:r>
              <a:rPr lang="ar-SA" sz="2500" dirty="0" smtClean="0">
                <a:solidFill>
                  <a:srgbClr val="FF0000"/>
                </a:solidFill>
              </a:rPr>
              <a:t>تطور المعرفة على </a:t>
            </a:r>
            <a:r>
              <a:rPr lang="ar-TN" sz="2500" dirty="0" smtClean="0">
                <a:solidFill>
                  <a:srgbClr val="FF0000"/>
                </a:solidFill>
              </a:rPr>
              <a:t>قانون </a:t>
            </a:r>
            <a:r>
              <a:rPr lang="ar-TN" sz="2500" dirty="0" smtClean="0">
                <a:solidFill>
                  <a:srgbClr val="FF0000"/>
                </a:solidFill>
              </a:rPr>
              <a:t>عام، يفترض أن تطور الفكر البشري، وكذا تطور المعارف عبر الزمن</a:t>
            </a:r>
            <a:r>
              <a:rPr lang="ar-TN" sz="2500" dirty="0" smtClean="0"/>
              <a:t>، عرف مراحل ثلاث</a:t>
            </a:r>
            <a:r>
              <a:rPr lang="ar-TN" sz="2500" dirty="0" smtClean="0"/>
              <a:t>:</a:t>
            </a:r>
            <a:r>
              <a:rPr lang="ar-SA" sz="2500" dirty="0" smtClean="0"/>
              <a:t> </a:t>
            </a:r>
            <a:r>
              <a:rPr lang="ar-TN" sz="2500" dirty="0" smtClean="0"/>
              <a:t>ـ </a:t>
            </a:r>
            <a:r>
              <a:rPr lang="ar-TN" sz="2500" dirty="0" smtClean="0"/>
              <a:t>المرحلة </a:t>
            </a:r>
            <a:r>
              <a:rPr lang="ar-TN" sz="2500" dirty="0" smtClean="0"/>
              <a:t>اللاهوتية</a:t>
            </a:r>
            <a:r>
              <a:rPr lang="ar-SA" sz="2500" dirty="0" smtClean="0"/>
              <a:t> </a:t>
            </a:r>
            <a:r>
              <a:rPr lang="ar-TN" sz="2500" dirty="0" smtClean="0"/>
              <a:t>ـ </a:t>
            </a:r>
            <a:r>
              <a:rPr lang="ar-TN" sz="2500" dirty="0" smtClean="0"/>
              <a:t>المرحلة </a:t>
            </a:r>
            <a:r>
              <a:rPr lang="ar-TN" sz="2500" dirty="0" smtClean="0"/>
              <a:t>الميتافيزيقية</a:t>
            </a:r>
            <a:r>
              <a:rPr lang="ar-SA" sz="2500" dirty="0" smtClean="0"/>
              <a:t> </a:t>
            </a:r>
            <a:r>
              <a:rPr lang="ar-TN" sz="2500" dirty="0" smtClean="0"/>
              <a:t>ـ </a:t>
            </a:r>
            <a:r>
              <a:rPr lang="ar-TN" sz="2500" dirty="0" smtClean="0"/>
              <a:t>المرحلة </a:t>
            </a:r>
            <a:r>
              <a:rPr lang="ar-TN" sz="2500" dirty="0" smtClean="0"/>
              <a:t>الوضعية.</a:t>
            </a:r>
            <a:endParaRPr lang="ar-SA" sz="2500" dirty="0" smtClean="0"/>
          </a:p>
          <a:p>
            <a:pPr marL="0" indent="0" algn="just" rtl="1">
              <a:spcBef>
                <a:spcPts val="0"/>
              </a:spcBef>
            </a:pPr>
            <a:r>
              <a:rPr lang="ar-SA" sz="2500" dirty="0" smtClean="0"/>
              <a:t>- ثم </a:t>
            </a:r>
            <a:r>
              <a:rPr lang="ar-SA" sz="2500" dirty="0" smtClean="0">
                <a:solidFill>
                  <a:srgbClr val="FF0000"/>
                </a:solidFill>
              </a:rPr>
              <a:t>اتخذت نظرية المعرفة وضعها المستقل</a:t>
            </a:r>
            <a:r>
              <a:rPr lang="ar-SA" sz="2500" dirty="0" smtClean="0"/>
              <a:t> لتبحث في العلاقة بين الذات العارفة" الإنسان" والموضوع المدروس والنظر في حدود المعرفة البشرية وقيمتها وطبيعتها ومصادرها. فصارت نظرية المعرفة</a:t>
            </a:r>
            <a:endParaRPr lang="ar-SA" sz="2500" dirty="0" smtClean="0"/>
          </a:p>
          <a:p>
            <a:pPr marL="0" indent="0" algn="just" rtl="1">
              <a:spcBef>
                <a:spcPts val="0"/>
              </a:spcBef>
            </a:pPr>
            <a:endParaRPr lang="en-US" sz="2500" dirty="0" smtClean="0"/>
          </a:p>
          <a:p>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z="3200" b="1" dirty="0" smtClean="0"/>
              <a:t>نظرية المعرفة في التراث الإسلامي</a:t>
            </a:r>
            <a:endParaRPr lang="ar-SA" sz="3200" b="1" dirty="0"/>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استوقف موضوع المعرفة ونظرية المعرفة علماء المسلمين؛ فلاسفة ومتكلمين، </a:t>
            </a:r>
            <a:r>
              <a:rPr lang="ar-SA" sz="2500" dirty="0" smtClean="0">
                <a:solidFill>
                  <a:srgbClr val="FF0000"/>
                </a:solidFill>
              </a:rPr>
              <a:t>وعقدوا أبوابا وفصولا، بل كتبا في العلم والمعرفة</a:t>
            </a:r>
            <a:r>
              <a:rPr lang="ar-SA" sz="2500" dirty="0" smtClean="0"/>
              <a:t>:</a:t>
            </a:r>
          </a:p>
          <a:p>
            <a:pPr marL="0" indent="0" algn="just" rtl="1">
              <a:spcBef>
                <a:spcPts val="0"/>
              </a:spcBef>
              <a:buFontTx/>
              <a:buChar char="-"/>
            </a:pPr>
            <a:r>
              <a:rPr lang="ar-SA" sz="2500" dirty="0" smtClean="0">
                <a:solidFill>
                  <a:srgbClr val="FF0000"/>
                </a:solidFill>
              </a:rPr>
              <a:t>فالقاضي عبد الجبار </a:t>
            </a:r>
            <a:r>
              <a:rPr lang="ar-SA" sz="2500" dirty="0" err="1" smtClean="0">
                <a:solidFill>
                  <a:srgbClr val="FF0000"/>
                </a:solidFill>
              </a:rPr>
              <a:t>المعتزلي</a:t>
            </a:r>
            <a:r>
              <a:rPr lang="ar-SA" sz="2500" dirty="0" smtClean="0">
                <a:solidFill>
                  <a:srgbClr val="FF0000"/>
                </a:solidFill>
              </a:rPr>
              <a:t> </a:t>
            </a:r>
            <a:r>
              <a:rPr lang="ar-SA" sz="2500" dirty="0" smtClean="0"/>
              <a:t>(ت 415هـ) </a:t>
            </a:r>
            <a:r>
              <a:rPr lang="ar-SA" sz="2500" dirty="0" smtClean="0">
                <a:solidFill>
                  <a:srgbClr val="FF0000"/>
                </a:solidFill>
              </a:rPr>
              <a:t>صنف مجلدا كبيرا</a:t>
            </a:r>
            <a:r>
              <a:rPr lang="ar-SA" sz="2500" dirty="0" smtClean="0"/>
              <a:t>، من موسوعته (المغني) سماه (</a:t>
            </a:r>
            <a:r>
              <a:rPr lang="ar-SA" sz="2500" dirty="0" smtClean="0">
                <a:solidFill>
                  <a:srgbClr val="FF0000"/>
                </a:solidFill>
              </a:rPr>
              <a:t>النظر والمعارف)، تحدث فيه بالتفصيل عن حد النظر والعلم والمعرفة وطرقها وحقيقتها، وطرق معرفة صحة النظر، ودرجات المعرفة </a:t>
            </a:r>
            <a:r>
              <a:rPr lang="ar-SA" sz="2500" dirty="0" smtClean="0"/>
              <a:t>من الشك على الظن على اليقين. وتحدث عن الدليل العقلي والسمعي، وأول ما يجب على المكلف، وطريق وجوب المعرفة ...</a:t>
            </a:r>
          </a:p>
          <a:p>
            <a:pPr marL="0" indent="0" algn="just" rtl="1">
              <a:spcBef>
                <a:spcPts val="0"/>
              </a:spcBef>
              <a:buFontTx/>
              <a:buChar char="-"/>
            </a:pPr>
            <a:r>
              <a:rPr lang="ar-SA" sz="2500" dirty="0" smtClean="0"/>
              <a:t>ثم نجد </a:t>
            </a:r>
            <a:r>
              <a:rPr lang="ar-SA" sz="2500" dirty="0" err="1" smtClean="0">
                <a:solidFill>
                  <a:srgbClr val="FF0000"/>
                </a:solidFill>
              </a:rPr>
              <a:t>الباقلاني</a:t>
            </a:r>
            <a:r>
              <a:rPr lang="ar-SA" sz="2500" dirty="0" smtClean="0"/>
              <a:t> (ت 403هـ) يقدم لكتابه (التمهيد) بباب العلوم في (</a:t>
            </a:r>
            <a:r>
              <a:rPr lang="ar-SA" sz="2500" dirty="0" smtClean="0">
                <a:solidFill>
                  <a:srgbClr val="FF0000"/>
                </a:solidFill>
              </a:rPr>
              <a:t>العلم وأقسامه وطرقه</a:t>
            </a:r>
            <a:r>
              <a:rPr lang="ar-SA" sz="2500" dirty="0" smtClean="0"/>
              <a:t>).</a:t>
            </a:r>
          </a:p>
          <a:p>
            <a:pPr marL="0" indent="0" algn="just" rtl="1">
              <a:spcBef>
                <a:spcPts val="0"/>
              </a:spcBef>
              <a:buFontTx/>
              <a:buChar char="-"/>
            </a:pPr>
            <a:r>
              <a:rPr lang="ar-SA" sz="2500" dirty="0" smtClean="0"/>
              <a:t>ثم </a:t>
            </a:r>
            <a:r>
              <a:rPr lang="ar-SA" sz="2500" dirty="0" smtClean="0">
                <a:solidFill>
                  <a:srgbClr val="FF0000"/>
                </a:solidFill>
              </a:rPr>
              <a:t>البغدادي</a:t>
            </a:r>
            <a:r>
              <a:rPr lang="ar-SA" sz="2500" dirty="0" smtClean="0"/>
              <a:t> (ت429هـ) في كتابه (أصول الدين) جعل الأصل الأول منه معقودا على بيان </a:t>
            </a:r>
            <a:r>
              <a:rPr lang="ar-SA" sz="2500" dirty="0" smtClean="0">
                <a:solidFill>
                  <a:srgbClr val="FF0000"/>
                </a:solidFill>
              </a:rPr>
              <a:t>الحقائق وإثباتها وطرق تحصيلها وأقسامها</a:t>
            </a:r>
            <a:r>
              <a:rPr lang="ar-SA" sz="2500" dirty="0" smtClean="0"/>
              <a:t>.</a:t>
            </a:r>
          </a:p>
          <a:p>
            <a:pPr marL="0" indent="0" algn="just" rtl="1">
              <a:spcBef>
                <a:spcPts val="0"/>
              </a:spcBef>
              <a:buFontTx/>
              <a:buChar char="-"/>
            </a:pPr>
            <a:r>
              <a:rPr lang="ar-SA" sz="2500" dirty="0" smtClean="0"/>
              <a:t>و</a:t>
            </a:r>
            <a:r>
              <a:rPr lang="ar-SA" sz="2500" dirty="0" smtClean="0">
                <a:solidFill>
                  <a:srgbClr val="FF0000"/>
                </a:solidFill>
              </a:rPr>
              <a:t>الرازي</a:t>
            </a:r>
            <a:r>
              <a:rPr lang="ar-SA" sz="2500" dirty="0" smtClean="0"/>
              <a:t> أيضا جعل الركن الأول لكتابه (التحصيل) في </a:t>
            </a:r>
            <a:r>
              <a:rPr lang="ar-SA" sz="2500" dirty="0" smtClean="0">
                <a:solidFill>
                  <a:srgbClr val="FF0000"/>
                </a:solidFill>
              </a:rPr>
              <a:t>العلم والنظر</a:t>
            </a:r>
            <a:r>
              <a:rPr lang="ar-SA" sz="2500" dirty="0" smtClean="0"/>
              <a:t>.</a:t>
            </a:r>
          </a:p>
          <a:p>
            <a:pPr marL="0" indent="0" algn="just" rtl="1">
              <a:spcBef>
                <a:spcPts val="0"/>
              </a:spcBef>
              <a:buFontTx/>
              <a:buChar char="-"/>
            </a:pPr>
            <a:r>
              <a:rPr lang="ar-SA" sz="2500" dirty="0" smtClean="0"/>
              <a:t>كما أن الإيجي يجعل الموقف الأول في كتابه (المواقف) في العلم والنظر كذلك، يجمع فيه آراء المدارس ويناقشها.</a:t>
            </a:r>
            <a:endParaRPr lang="ar-SA" sz="2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447800"/>
            <a:ext cx="9448800" cy="4678363"/>
          </a:xfrm>
        </p:spPr>
        <p:txBody>
          <a:bodyPr/>
          <a:lstStyle/>
          <a:p>
            <a:pPr marL="0" indent="0" algn="just" rtl="1">
              <a:spcBef>
                <a:spcPts val="0"/>
              </a:spcBef>
              <a:buFontTx/>
              <a:buChar char="-"/>
            </a:pPr>
            <a:r>
              <a:rPr lang="ar-SA" sz="2500" dirty="0" smtClean="0"/>
              <a:t>ونجدها </a:t>
            </a:r>
            <a:r>
              <a:rPr lang="ar-SA" sz="2500" dirty="0" smtClean="0"/>
              <a:t>أيضا في </a:t>
            </a:r>
            <a:r>
              <a:rPr lang="ar-SA" sz="2500" dirty="0" smtClean="0">
                <a:solidFill>
                  <a:srgbClr val="FF0000"/>
                </a:solidFill>
              </a:rPr>
              <a:t>مقالات الفرق</a:t>
            </a:r>
            <a:r>
              <a:rPr lang="ar-SA" sz="2500" dirty="0" smtClean="0"/>
              <a:t>، ككتاب (مقالات الاسلاميين) </a:t>
            </a:r>
            <a:r>
              <a:rPr lang="ar-SA" sz="2500" dirty="0" smtClean="0">
                <a:solidFill>
                  <a:srgbClr val="FF0000"/>
                </a:solidFill>
              </a:rPr>
              <a:t>للأشعري</a:t>
            </a:r>
            <a:r>
              <a:rPr lang="ar-SA" sz="2500" dirty="0" smtClean="0"/>
              <a:t>، و(الفرق بين الفرق) للبغدادي، و(المنقذ من الضلال) </a:t>
            </a:r>
            <a:r>
              <a:rPr lang="ar-SA" sz="2500" dirty="0" smtClean="0"/>
              <a:t>و(المستصفى) </a:t>
            </a:r>
            <a:r>
              <a:rPr lang="ar-SA" sz="2500" dirty="0" smtClean="0">
                <a:solidFill>
                  <a:srgbClr val="FF0000"/>
                </a:solidFill>
              </a:rPr>
              <a:t>للغزالي</a:t>
            </a:r>
            <a:r>
              <a:rPr lang="ar-SA" sz="2500" dirty="0" smtClean="0"/>
              <a:t>. وكذلك في كتاب (التعريفات) للجرجاني</a:t>
            </a:r>
            <a:r>
              <a:rPr lang="ar-SA" sz="2500" dirty="0" smtClean="0"/>
              <a:t>.</a:t>
            </a:r>
          </a:p>
          <a:p>
            <a:pPr marL="0" indent="0" algn="just" rtl="1">
              <a:spcBef>
                <a:spcPts val="0"/>
              </a:spcBef>
              <a:buFontTx/>
              <a:buChar char="-"/>
            </a:pPr>
            <a:r>
              <a:rPr lang="ar-SA" sz="2500" dirty="0" smtClean="0"/>
              <a:t>ونجد </a:t>
            </a:r>
            <a:r>
              <a:rPr lang="ar-SA" sz="2500" dirty="0" smtClean="0">
                <a:solidFill>
                  <a:srgbClr val="FF0000"/>
                </a:solidFill>
              </a:rPr>
              <a:t>الكندي</a:t>
            </a:r>
            <a:r>
              <a:rPr lang="ar-SA" sz="2500" dirty="0" smtClean="0"/>
              <a:t> (يعقوب بن اسحاق) حاول </a:t>
            </a:r>
            <a:r>
              <a:rPr lang="ar-SA" sz="2500" dirty="0" smtClean="0">
                <a:solidFill>
                  <a:srgbClr val="FF0000"/>
                </a:solidFill>
              </a:rPr>
              <a:t>ضبط العلم والمعرفة</a:t>
            </a:r>
            <a:r>
              <a:rPr lang="ar-SA" sz="2500" dirty="0" smtClean="0"/>
              <a:t> في مؤلفاته، ومنها (رسالة في  حدود الاشياء ورسومها).</a:t>
            </a:r>
          </a:p>
          <a:p>
            <a:pPr marL="0" indent="0" algn="just" rtl="1">
              <a:spcBef>
                <a:spcPts val="0"/>
              </a:spcBef>
              <a:buFontTx/>
              <a:buChar char="-"/>
            </a:pPr>
            <a:r>
              <a:rPr lang="ar-SA" sz="2500" dirty="0" smtClean="0"/>
              <a:t> </a:t>
            </a:r>
            <a:r>
              <a:rPr lang="ar-SA" sz="2500" dirty="0" smtClean="0"/>
              <a:t>وأبو نصر </a:t>
            </a:r>
            <a:r>
              <a:rPr lang="ar-SA" sz="2500" dirty="0" smtClean="0">
                <a:solidFill>
                  <a:srgbClr val="FF0000"/>
                </a:solidFill>
              </a:rPr>
              <a:t>الفارابي </a:t>
            </a:r>
            <a:r>
              <a:rPr lang="ar-SA" sz="2500" dirty="0" smtClean="0"/>
              <a:t>الذي تحدث عن </a:t>
            </a:r>
            <a:r>
              <a:rPr lang="ar-SA" sz="2500" dirty="0" smtClean="0">
                <a:solidFill>
                  <a:srgbClr val="FF0000"/>
                </a:solidFill>
              </a:rPr>
              <a:t>العلم وحده وتقسيماته </a:t>
            </a:r>
            <a:r>
              <a:rPr lang="ar-SA" sz="2500" dirty="0" smtClean="0"/>
              <a:t>في (البرهان) وفي كتب أخرى.</a:t>
            </a:r>
          </a:p>
          <a:p>
            <a:pPr marL="0" indent="0" algn="just" rtl="1">
              <a:spcBef>
                <a:spcPts val="0"/>
              </a:spcBef>
              <a:buFontTx/>
              <a:buChar char="-"/>
            </a:pPr>
            <a:r>
              <a:rPr lang="ar-SA" sz="2500" dirty="0" smtClean="0">
                <a:solidFill>
                  <a:srgbClr val="FF0000"/>
                </a:solidFill>
              </a:rPr>
              <a:t>وابن سينا </a:t>
            </a:r>
            <a:r>
              <a:rPr lang="ar-SA" sz="2500" dirty="0" smtClean="0"/>
              <a:t>الذي </a:t>
            </a:r>
            <a:r>
              <a:rPr lang="ar-SA" sz="2500" dirty="0" smtClean="0">
                <a:solidFill>
                  <a:srgbClr val="FF0000"/>
                </a:solidFill>
              </a:rPr>
              <a:t>تناول الإدراك والعلم واليقين </a:t>
            </a:r>
            <a:r>
              <a:rPr lang="ar-SA" sz="2500" dirty="0" smtClean="0"/>
              <a:t>في كتابه (الاشارات والتنبيهات) وفي غيرها من كتبه.</a:t>
            </a:r>
          </a:p>
          <a:p>
            <a:pPr marL="0" indent="0" algn="just" rtl="1">
              <a:spcBef>
                <a:spcPts val="0"/>
              </a:spcBef>
              <a:buFontTx/>
              <a:buChar char="-"/>
            </a:pPr>
            <a:r>
              <a:rPr lang="ar-SA" sz="2500" dirty="0" smtClean="0">
                <a:solidFill>
                  <a:srgbClr val="FF0000"/>
                </a:solidFill>
              </a:rPr>
              <a:t>وابن رشد </a:t>
            </a:r>
            <a:r>
              <a:rPr lang="ar-SA" sz="2500" dirty="0" smtClean="0"/>
              <a:t>الذي سعى </a:t>
            </a:r>
            <a:r>
              <a:rPr lang="ar-SA" sz="2500" dirty="0" smtClean="0">
                <a:solidFill>
                  <a:srgbClr val="FF0000"/>
                </a:solidFill>
              </a:rPr>
              <a:t>تمييز العلم الحقيقي </a:t>
            </a:r>
            <a:r>
              <a:rPr lang="ar-SA" sz="2500" dirty="0" smtClean="0"/>
              <a:t>من غيره في (تهافت التهافت).</a:t>
            </a:r>
          </a:p>
          <a:p>
            <a:pPr marL="0" indent="0" algn="just" rtl="1">
              <a:spcBef>
                <a:spcPts val="0"/>
              </a:spcBef>
              <a:buFontTx/>
              <a:buChar char="-"/>
            </a:pPr>
            <a:r>
              <a:rPr lang="ar-SA" sz="2500" dirty="0" err="1" smtClean="0"/>
              <a:t>و</a:t>
            </a:r>
            <a:r>
              <a:rPr lang="ar-SA" sz="2500" dirty="0" err="1" smtClean="0">
                <a:solidFill>
                  <a:srgbClr val="FF0000"/>
                </a:solidFill>
              </a:rPr>
              <a:t>الآمدي</a:t>
            </a:r>
            <a:r>
              <a:rPr lang="ar-SA" sz="2500" dirty="0" smtClean="0"/>
              <a:t> في (الإحكام في أصول الأحكام) الذي تحدث فيه عن </a:t>
            </a:r>
            <a:r>
              <a:rPr lang="ar-SA" sz="2500" dirty="0" smtClean="0">
                <a:solidFill>
                  <a:srgbClr val="FF0000"/>
                </a:solidFill>
              </a:rPr>
              <a:t>العلم والكلي والجزئي </a:t>
            </a:r>
            <a:r>
              <a:rPr lang="ar-SA" sz="2500" dirty="0" smtClean="0"/>
              <a:t>وغيره من المفاهيم.</a:t>
            </a:r>
          </a:p>
          <a:p>
            <a:pPr marL="0" indent="0" algn="just" rtl="1">
              <a:spcBef>
                <a:spcPts val="0"/>
              </a:spcBef>
              <a:buFontTx/>
              <a:buChar char="-"/>
            </a:pPr>
            <a:endParaRPr lang="ar-SA" sz="2500" dirty="0" smtClean="0"/>
          </a:p>
          <a:p>
            <a:pPr marL="0" indent="0" algn="just" rtl="1">
              <a:spcBef>
                <a:spcPts val="0"/>
              </a:spcBef>
              <a:buFontTx/>
              <a:buChar char="-"/>
            </a:pPr>
            <a:endParaRPr lang="ar-SA" sz="2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447800"/>
            <a:ext cx="9525000" cy="4678363"/>
          </a:xfrm>
        </p:spPr>
        <p:txBody>
          <a:bodyPr/>
          <a:lstStyle/>
          <a:p>
            <a:pPr marL="0" indent="0" algn="just" rtl="1">
              <a:spcBef>
                <a:spcPts val="0"/>
              </a:spcBef>
              <a:buFontTx/>
              <a:buChar char="-"/>
            </a:pPr>
            <a:r>
              <a:rPr lang="ar-SA" sz="2500" dirty="0" smtClean="0"/>
              <a:t>ونجد </a:t>
            </a:r>
            <a:r>
              <a:rPr lang="ar-SA" sz="2500" dirty="0" smtClean="0">
                <a:solidFill>
                  <a:srgbClr val="FF0000"/>
                </a:solidFill>
              </a:rPr>
              <a:t>ابن الحاجب </a:t>
            </a:r>
            <a:r>
              <a:rPr lang="ar-SA" sz="2500" dirty="0" smtClean="0"/>
              <a:t>في (مختصر المنتهى الاصولي) يتناول قضايا المعرفة والتصور والتصديق وغيرها. </a:t>
            </a:r>
            <a:endParaRPr lang="ar-SA" sz="2500" dirty="0" smtClean="0"/>
          </a:p>
          <a:p>
            <a:pPr marL="0" indent="0" algn="just" rtl="1">
              <a:spcBef>
                <a:spcPts val="0"/>
              </a:spcBef>
              <a:buFontTx/>
              <a:buChar char="-"/>
            </a:pPr>
            <a:r>
              <a:rPr lang="ar-SA" sz="2500" dirty="0" err="1" smtClean="0"/>
              <a:t>و</a:t>
            </a:r>
            <a:r>
              <a:rPr lang="ar-SA" sz="2500" dirty="0" err="1" smtClean="0">
                <a:solidFill>
                  <a:srgbClr val="FF0000"/>
                </a:solidFill>
              </a:rPr>
              <a:t>القزويني</a:t>
            </a:r>
            <a:r>
              <a:rPr lang="ar-SA" sz="2500" dirty="0" smtClean="0"/>
              <a:t> في (الرسالة الشمسية)، يتناول حد العلم وكيفية حصوله في العقل.</a:t>
            </a:r>
          </a:p>
          <a:p>
            <a:pPr marL="0" indent="0" algn="just" rtl="1">
              <a:spcBef>
                <a:spcPts val="0"/>
              </a:spcBef>
              <a:buFontTx/>
              <a:buChar char="-"/>
            </a:pPr>
            <a:r>
              <a:rPr lang="ar-SA" sz="2500" dirty="0" smtClean="0"/>
              <a:t>وهناك عدد كبير من </a:t>
            </a:r>
            <a:r>
              <a:rPr lang="ar-SA" sz="2500" dirty="0" smtClean="0">
                <a:solidFill>
                  <a:srgbClr val="FF0000"/>
                </a:solidFill>
              </a:rPr>
              <a:t>علماء المسلمين من الأصوليين والفقهاء والمتكلمين والفلاسفة وغيرهم ممن تناول موضوعا أو أكثر من موضوعات المعرفة </a:t>
            </a:r>
            <a:r>
              <a:rPr lang="ar-SA" sz="2500" dirty="0" smtClean="0"/>
              <a:t>في كتبه.</a:t>
            </a:r>
          </a:p>
          <a:p>
            <a:pPr>
              <a:buFontTx/>
              <a:buChar char="-"/>
            </a:pP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447800"/>
            <a:ext cx="9525000" cy="4678363"/>
          </a:xfrm>
        </p:spPr>
        <p:txBody>
          <a:bodyPr/>
          <a:lstStyle/>
          <a:p>
            <a:pPr marL="0" indent="0" algn="just" rtl="1">
              <a:spcBef>
                <a:spcPts val="0"/>
              </a:spcBef>
              <a:buFontTx/>
              <a:buChar char="-"/>
            </a:pPr>
            <a:r>
              <a:rPr lang="ar-SA" sz="2500" dirty="0" smtClean="0"/>
              <a:t>الملاحظ </a:t>
            </a:r>
            <a:r>
              <a:rPr lang="ar-SA" sz="2500" dirty="0" smtClean="0">
                <a:solidFill>
                  <a:srgbClr val="FF0000"/>
                </a:solidFill>
              </a:rPr>
              <a:t>من خلال استعراضنا لتاريخ نشأة نظرية المعرفة أنها عند الفلاسفة الأقدمين</a:t>
            </a:r>
            <a:r>
              <a:rPr lang="ar-SA" sz="2500" dirty="0" smtClean="0"/>
              <a:t>، كانت </a:t>
            </a:r>
            <a:r>
              <a:rPr lang="ar-SA" sz="2500" dirty="0" smtClean="0">
                <a:solidFill>
                  <a:srgbClr val="FF0000"/>
                </a:solidFill>
              </a:rPr>
              <a:t>مبثوثة متفرقة</a:t>
            </a:r>
            <a:r>
              <a:rPr lang="ar-SA" sz="2500" dirty="0" smtClean="0"/>
              <a:t>، في ثنايا أبحاث الوجود والقيم، بل </a:t>
            </a:r>
            <a:r>
              <a:rPr lang="ar-SA" sz="2500" dirty="0" smtClean="0">
                <a:solidFill>
                  <a:srgbClr val="FF0000"/>
                </a:solidFill>
              </a:rPr>
              <a:t>لم يكن يجمعها كتاب واحد أو دراسة منهجية مستقلة</a:t>
            </a:r>
            <a:r>
              <a:rPr lang="ar-SA" sz="2500" dirty="0" smtClean="0"/>
              <a:t>، فقد كانت متضمنة مثلا عند أفلاطون في أبحاثه في الجدل، وعند أرسطو في بحث ما وراء الطبيعة، </a:t>
            </a:r>
            <a:r>
              <a:rPr lang="ar-SA" sz="2500" dirty="0" smtClean="0">
                <a:solidFill>
                  <a:srgbClr val="FF0000"/>
                </a:solidFill>
              </a:rPr>
              <a:t>دون أن يميزوا بين موضوع المعرفة وموضوع (الميتافيزيقا)</a:t>
            </a:r>
            <a:r>
              <a:rPr lang="ar-SA" sz="2500" dirty="0" smtClean="0"/>
              <a:t>، إلا انهم بحثوا في أهم جوانب المعرفة.</a:t>
            </a:r>
          </a:p>
          <a:p>
            <a:pPr marL="0" indent="0" algn="just" rtl="1">
              <a:spcBef>
                <a:spcPts val="0"/>
              </a:spcBef>
              <a:buFontTx/>
              <a:buChar char="-"/>
            </a:pPr>
            <a:r>
              <a:rPr lang="ar-SA" sz="2500" dirty="0" smtClean="0"/>
              <a:t>ولعل </a:t>
            </a:r>
            <a:r>
              <a:rPr lang="ar-SA" sz="2500" dirty="0" smtClean="0">
                <a:solidFill>
                  <a:srgbClr val="FF0000"/>
                </a:solidFill>
              </a:rPr>
              <a:t>علماءنا المسلمين قد سبقوا غيرهم في إفراد بحث المعرفة بصورة مستقلة في كتبهم</a:t>
            </a:r>
            <a:r>
              <a:rPr lang="ar-SA" sz="2500" dirty="0" smtClean="0"/>
              <a:t>، لأهمية هذا الموضوع بالنسبة لهم، وعلاقته بالوجود، بينما لم يبدأ إفرادها عن الفلاسفة الغربيين إلا في القرن السابع عشر، مع جون </a:t>
            </a:r>
            <a:r>
              <a:rPr lang="ar-SA" sz="2500" dirty="0" err="1" smtClean="0"/>
              <a:t>لوك</a:t>
            </a:r>
            <a:r>
              <a:rPr lang="ar-SA" sz="2500" dirty="0" smtClean="0"/>
              <a:t>.</a:t>
            </a:r>
            <a:endParaRPr lang="ar-SA" sz="2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مبادئ نظرية المعرفة</a:t>
            </a:r>
            <a:endParaRPr lang="ar-SA" dirty="0"/>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أهم ما تقوم عليه نظرية المعرفة ما يلي:</a:t>
            </a:r>
          </a:p>
          <a:p>
            <a:pPr marL="0" indent="0" algn="just" rtl="1">
              <a:spcBef>
                <a:spcPts val="0"/>
              </a:spcBef>
              <a:buFontTx/>
              <a:buChar char="-"/>
            </a:pPr>
            <a:r>
              <a:rPr lang="ar-SA" sz="2500" dirty="0" smtClean="0">
                <a:solidFill>
                  <a:srgbClr val="FF0000"/>
                </a:solidFill>
              </a:rPr>
              <a:t>إمكان المعرفة</a:t>
            </a:r>
            <a:r>
              <a:rPr lang="ar-SA" sz="2500" dirty="0" smtClean="0"/>
              <a:t>: ويبحث في مدى قدرة الإنسان على تحصيل المعرفة. ولعل أول من أثار هذا البحث هم </a:t>
            </a:r>
            <a:r>
              <a:rPr lang="ar-SA" sz="2500" dirty="0" err="1" smtClean="0"/>
              <a:t>السوفساطائيون</a:t>
            </a:r>
            <a:r>
              <a:rPr lang="ar-SA" sz="2500" dirty="0" smtClean="0"/>
              <a:t> والشكاك.</a:t>
            </a:r>
          </a:p>
          <a:p>
            <a:pPr marL="0" indent="0" algn="just" rtl="1">
              <a:spcBef>
                <a:spcPts val="0"/>
              </a:spcBef>
              <a:buFontTx/>
              <a:buChar char="-"/>
            </a:pPr>
            <a:r>
              <a:rPr lang="ar-SA" sz="2500" dirty="0" smtClean="0">
                <a:solidFill>
                  <a:srgbClr val="FF0000"/>
                </a:solidFill>
              </a:rPr>
              <a:t>مصادر المعرفة</a:t>
            </a:r>
            <a:r>
              <a:rPr lang="ar-SA" sz="2500" dirty="0" smtClean="0"/>
              <a:t>: الحواس والعقل، وعلاقتهما ببعض، وطريق الوحي عند أصحاب الأديان. وطرق أخرى كالإلهام والكشف والحدس.</a:t>
            </a:r>
          </a:p>
          <a:p>
            <a:pPr marL="0" indent="0" algn="just" rtl="1">
              <a:spcBef>
                <a:spcPts val="0"/>
              </a:spcBef>
              <a:buFontTx/>
              <a:buChar char="-"/>
            </a:pPr>
            <a:r>
              <a:rPr lang="ar-SA" sz="2500" dirty="0" smtClean="0">
                <a:solidFill>
                  <a:srgbClr val="FF0000"/>
                </a:solidFill>
              </a:rPr>
              <a:t>طبيعة المعرفة</a:t>
            </a:r>
            <a:r>
              <a:rPr lang="ar-SA" sz="2500" dirty="0" smtClean="0"/>
              <a:t>: وتقوم أبحاثها على بيان طبيعة العلاقة بين الذات العارفة والشيء المعروف.</a:t>
            </a:r>
          </a:p>
          <a:p>
            <a:pPr marL="0" indent="0" algn="just" rtl="1">
              <a:spcBef>
                <a:spcPts val="0"/>
              </a:spcBef>
              <a:buFontTx/>
              <a:buChar char="-"/>
            </a:pPr>
            <a:r>
              <a:rPr lang="ar-SA" sz="2500" dirty="0" smtClean="0">
                <a:solidFill>
                  <a:srgbClr val="FF0000"/>
                </a:solidFill>
              </a:rPr>
              <a:t>قيمة المعرفة وحدودها</a:t>
            </a:r>
            <a:r>
              <a:rPr lang="ar-SA" sz="2500" dirty="0" smtClean="0"/>
              <a:t>.</a:t>
            </a:r>
          </a:p>
          <a:p>
            <a:pPr marL="0" indent="0" algn="just" rtl="1">
              <a:spcBef>
                <a:spcPts val="0"/>
              </a:spcBef>
              <a:buFontTx/>
              <a:buChar char="-"/>
            </a:pPr>
            <a:r>
              <a:rPr lang="ar-SA" sz="2500" dirty="0" smtClean="0"/>
              <a:t>وهناك </a:t>
            </a:r>
            <a:r>
              <a:rPr lang="ar-SA" sz="2500" dirty="0" smtClean="0">
                <a:solidFill>
                  <a:srgbClr val="FF0000"/>
                </a:solidFill>
              </a:rPr>
              <a:t>أبحاث قريبة من نظرية المعرفة</a:t>
            </a:r>
            <a:r>
              <a:rPr lang="ar-SA" sz="2500" dirty="0" smtClean="0"/>
              <a:t>، قد يدمجها البعض فيها، وقد يفصلونها عنها. منها:  </a:t>
            </a:r>
            <a:r>
              <a:rPr lang="ar-SA" sz="2500" dirty="0" smtClean="0">
                <a:solidFill>
                  <a:srgbClr val="FF0000"/>
                </a:solidFill>
              </a:rPr>
              <a:t>أبحاث علم المنطق،وأبحاث علم النفس </a:t>
            </a:r>
            <a:r>
              <a:rPr lang="ar-SA" sz="2500" dirty="0" smtClean="0"/>
              <a:t>المتعلقة بمسائل التخيل والتصور والتعرف والإدراك وسائر العمليات العقلية</a:t>
            </a:r>
          </a:p>
          <a:p>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grpSp>
        <p:nvGrpSpPr>
          <p:cNvPr id="17412" name="Group 5"/>
          <p:cNvGrpSpPr>
            <a:grpSpLocks/>
          </p:cNvGrpSpPr>
          <p:nvPr/>
        </p:nvGrpSpPr>
        <p:grpSpPr bwMode="auto">
          <a:xfrm>
            <a:off x="6467475" y="1981200"/>
            <a:ext cx="2600325" cy="2524125"/>
            <a:chOff x="5210750" y="1066800"/>
            <a:chExt cx="2976900" cy="3130677"/>
          </a:xfrm>
          <a:effectLst>
            <a:outerShdw blurRad="63500" sx="102000" sy="102000" algn="ctr" rotWithShape="0">
              <a:prstClr val="black">
                <a:alpha val="40000"/>
              </a:prstClr>
            </a:outerShdw>
          </a:effectLst>
        </p:grpSpPr>
        <p:sp>
          <p:nvSpPr>
            <p:cNvPr id="7" name="Oval 6"/>
            <p:cNvSpPr/>
            <p:nvPr/>
          </p:nvSpPr>
          <p:spPr>
            <a:xfrm>
              <a:off x="5321612" y="1143591"/>
              <a:ext cx="2767899"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7416"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7413" name="Rectangle 8"/>
          <p:cNvSpPr>
            <a:spLocks noChangeArrowheads="1"/>
          </p:cNvSpPr>
          <p:nvPr/>
        </p:nvSpPr>
        <p:spPr bwMode="auto">
          <a:xfrm>
            <a:off x="3429000" y="3352800"/>
            <a:ext cx="2819400" cy="1200150"/>
          </a:xfrm>
          <a:prstGeom prst="rect">
            <a:avLst/>
          </a:prstGeom>
          <a:noFill/>
          <a:ln w="9525">
            <a:noFill/>
            <a:miter lim="800000"/>
            <a:headEnd/>
            <a:tailEnd/>
          </a:ln>
        </p:spPr>
        <p:txBody>
          <a:bodyPr>
            <a:spAutoFit/>
          </a:bodyPr>
          <a:lstStyle/>
          <a:p>
            <a:pPr algn="l" rtl="0"/>
            <a:r>
              <a:rPr lang="ar-EG" sz="7200">
                <a:solidFill>
                  <a:schemeClr val="bg1"/>
                </a:solidFill>
                <a:latin typeface="Calibri" pitchFamily="34" charset="0"/>
              </a:rPr>
              <a:t>بحمد الله</a:t>
            </a:r>
            <a:endParaRPr lang="en-US" sz="7200">
              <a:solidFill>
                <a:schemeClr val="bg1"/>
              </a:solidFill>
              <a:latin typeface="Calibri" pitchFamily="34" charset="0"/>
            </a:endParaRPr>
          </a:p>
        </p:txBody>
      </p:sp>
      <p:sp>
        <p:nvSpPr>
          <p:cNvPr id="17414" name="Freeform 6"/>
          <p:cNvSpPr>
            <a:spLocks noEditPoints="1"/>
          </p:cNvSpPr>
          <p:nvPr/>
        </p:nvSpPr>
        <p:spPr bwMode="auto">
          <a:xfrm>
            <a:off x="3429000" y="2209800"/>
            <a:ext cx="2689225" cy="1236663"/>
          </a:xfrm>
          <a:custGeom>
            <a:avLst/>
            <a:gdLst>
              <a:gd name="T0" fmla="*/ 2147483647 w 1687"/>
              <a:gd name="T1" fmla="*/ 2147483647 h 775"/>
              <a:gd name="T2" fmla="*/ 2147483647 w 1687"/>
              <a:gd name="T3" fmla="*/ 2147483647 h 775"/>
              <a:gd name="T4" fmla="*/ 2147483647 w 1687"/>
              <a:gd name="T5" fmla="*/ 2147483647 h 775"/>
              <a:gd name="T6" fmla="*/ 2147483647 w 1687"/>
              <a:gd name="T7" fmla="*/ 2147483647 h 775"/>
              <a:gd name="T8" fmla="*/ 2147483647 w 1687"/>
              <a:gd name="T9" fmla="*/ 2147483647 h 775"/>
              <a:gd name="T10" fmla="*/ 2147483647 w 1687"/>
              <a:gd name="T11" fmla="*/ 2147483647 h 775"/>
              <a:gd name="T12" fmla="*/ 2147483647 w 1687"/>
              <a:gd name="T13" fmla="*/ 2147483647 h 775"/>
              <a:gd name="T14" fmla="*/ 2147483647 w 1687"/>
              <a:gd name="T15" fmla="*/ 2147483647 h 775"/>
              <a:gd name="T16" fmla="*/ 2147483647 w 1687"/>
              <a:gd name="T17" fmla="*/ 2147483647 h 775"/>
              <a:gd name="T18" fmla="*/ 2147483647 w 1687"/>
              <a:gd name="T19" fmla="*/ 2147483647 h 775"/>
              <a:gd name="T20" fmla="*/ 2147483647 w 1687"/>
              <a:gd name="T21" fmla="*/ 2147483647 h 775"/>
              <a:gd name="T22" fmla="*/ 0 w 1687"/>
              <a:gd name="T23" fmla="*/ 2147483647 h 775"/>
              <a:gd name="T24" fmla="*/ 2147483647 w 1687"/>
              <a:gd name="T25" fmla="*/ 2147483647 h 775"/>
              <a:gd name="T26" fmla="*/ 2147483647 w 1687"/>
              <a:gd name="T27" fmla="*/ 2147483647 h 775"/>
              <a:gd name="T28" fmla="*/ 2147483647 w 1687"/>
              <a:gd name="T29" fmla="*/ 2147483647 h 775"/>
              <a:gd name="T30" fmla="*/ 2147483647 w 1687"/>
              <a:gd name="T31" fmla="*/ 2147483647 h 775"/>
              <a:gd name="T32" fmla="*/ 2147483647 w 1687"/>
              <a:gd name="T33" fmla="*/ 2147483647 h 775"/>
              <a:gd name="T34" fmla="*/ 2147483647 w 1687"/>
              <a:gd name="T35" fmla="*/ 2147483647 h 775"/>
              <a:gd name="T36" fmla="*/ 2147483647 w 1687"/>
              <a:gd name="T37" fmla="*/ 2147483647 h 775"/>
              <a:gd name="T38" fmla="*/ 2147483647 w 1687"/>
              <a:gd name="T39" fmla="*/ 2147483647 h 775"/>
              <a:gd name="T40" fmla="*/ 2147483647 w 1687"/>
              <a:gd name="T41" fmla="*/ 2147483647 h 775"/>
              <a:gd name="T42" fmla="*/ 2147483647 w 1687"/>
              <a:gd name="T43" fmla="*/ 2147483647 h 775"/>
              <a:gd name="T44" fmla="*/ 2147483647 w 1687"/>
              <a:gd name="T45" fmla="*/ 2147483647 h 775"/>
              <a:gd name="T46" fmla="*/ 2147483647 w 1687"/>
              <a:gd name="T47" fmla="*/ 2147483647 h 775"/>
              <a:gd name="T48" fmla="*/ 2147483647 w 1687"/>
              <a:gd name="T49" fmla="*/ 2147483647 h 775"/>
              <a:gd name="T50" fmla="*/ 2147483647 w 1687"/>
              <a:gd name="T51" fmla="*/ 2147483647 h 775"/>
              <a:gd name="T52" fmla="*/ 2147483647 w 1687"/>
              <a:gd name="T53" fmla="*/ 2147483647 h 775"/>
              <a:gd name="T54" fmla="*/ 2147483647 w 1687"/>
              <a:gd name="T55" fmla="*/ 2147483647 h 775"/>
              <a:gd name="T56" fmla="*/ 2147483647 w 1687"/>
              <a:gd name="T57" fmla="*/ 2147483647 h 775"/>
              <a:gd name="T58" fmla="*/ 2147483647 w 1687"/>
              <a:gd name="T59" fmla="*/ 2147483647 h 775"/>
              <a:gd name="T60" fmla="*/ 2147483647 w 1687"/>
              <a:gd name="T61" fmla="*/ 2147483647 h 775"/>
              <a:gd name="T62" fmla="*/ 2147483647 w 1687"/>
              <a:gd name="T63" fmla="*/ 2147483647 h 775"/>
              <a:gd name="T64" fmla="*/ 2147483647 w 1687"/>
              <a:gd name="T65" fmla="*/ 2147483647 h 775"/>
              <a:gd name="T66" fmla="*/ 2147483647 w 1687"/>
              <a:gd name="T67" fmla="*/ 2147483647 h 775"/>
              <a:gd name="T68" fmla="*/ 2147483647 w 1687"/>
              <a:gd name="T69" fmla="*/ 2147483647 h 775"/>
              <a:gd name="T70" fmla="*/ 2147483647 w 1687"/>
              <a:gd name="T71" fmla="*/ 2147483647 h 775"/>
              <a:gd name="T72" fmla="*/ 2147483647 w 1687"/>
              <a:gd name="T73" fmla="*/ 2147483647 h 775"/>
              <a:gd name="T74" fmla="*/ 2147483647 w 1687"/>
              <a:gd name="T75" fmla="*/ 2147483647 h 775"/>
              <a:gd name="T76" fmla="*/ 2147483647 w 1687"/>
              <a:gd name="T77" fmla="*/ 2147483647 h 775"/>
              <a:gd name="T78" fmla="*/ 2147483647 w 1687"/>
              <a:gd name="T79" fmla="*/ 2147483647 h 775"/>
              <a:gd name="T80" fmla="*/ 2147483647 w 1687"/>
              <a:gd name="T81" fmla="*/ 2147483647 h 775"/>
              <a:gd name="T82" fmla="*/ 2147483647 w 1687"/>
              <a:gd name="T83" fmla="*/ 2147483647 h 775"/>
              <a:gd name="T84" fmla="*/ 2147483647 w 1687"/>
              <a:gd name="T85" fmla="*/ 2147483647 h 775"/>
              <a:gd name="T86" fmla="*/ 2147483647 w 1687"/>
              <a:gd name="T87" fmla="*/ 2147483647 h 775"/>
              <a:gd name="T88" fmla="*/ 2147483647 w 1687"/>
              <a:gd name="T89" fmla="*/ 2147483647 h 775"/>
              <a:gd name="T90" fmla="*/ 2147483647 w 1687"/>
              <a:gd name="T91" fmla="*/ 2147483647 h 775"/>
              <a:gd name="T92" fmla="*/ 2147483647 w 1687"/>
              <a:gd name="T93" fmla="*/ 2147483647 h 775"/>
              <a:gd name="T94" fmla="*/ 2147483647 w 1687"/>
              <a:gd name="T95" fmla="*/ 2147483647 h 775"/>
              <a:gd name="T96" fmla="*/ 2147483647 w 1687"/>
              <a:gd name="T97" fmla="*/ 2147483647 h 775"/>
              <a:gd name="T98" fmla="*/ 2147483647 w 1687"/>
              <a:gd name="T99" fmla="*/ 2147483647 h 775"/>
              <a:gd name="T100" fmla="*/ 2147483647 w 1687"/>
              <a:gd name="T101" fmla="*/ 2147483647 h 775"/>
              <a:gd name="T102" fmla="*/ 2147483647 w 1687"/>
              <a:gd name="T103" fmla="*/ 2147483647 h 775"/>
              <a:gd name="T104" fmla="*/ 2147483647 w 1687"/>
              <a:gd name="T105" fmla="*/ 2147483647 h 775"/>
              <a:gd name="T106" fmla="*/ 2147483647 w 1687"/>
              <a:gd name="T107" fmla="*/ 2147483647 h 775"/>
              <a:gd name="T108" fmla="*/ 2147483647 w 1687"/>
              <a:gd name="T109" fmla="*/ 2147483647 h 775"/>
              <a:gd name="T110" fmla="*/ 2147483647 w 1687"/>
              <a:gd name="T111" fmla="*/ 2147483647 h 775"/>
              <a:gd name="T112" fmla="*/ 2147483647 w 1687"/>
              <a:gd name="T113" fmla="*/ 2147483647 h 775"/>
              <a:gd name="T114" fmla="*/ 2147483647 w 1687"/>
              <a:gd name="T115" fmla="*/ 2147483647 h 775"/>
              <a:gd name="T116" fmla="*/ 2147483647 w 1687"/>
              <a:gd name="T117" fmla="*/ 2147483647 h 775"/>
              <a:gd name="T118" fmla="*/ 2147483647 w 1687"/>
              <a:gd name="T119" fmla="*/ 2147483647 h 775"/>
              <a:gd name="T120" fmla="*/ 2147483647 w 1687"/>
              <a:gd name="T121" fmla="*/ 2147483647 h 775"/>
              <a:gd name="T122" fmla="*/ 2147483647 w 1687"/>
              <a:gd name="T123" fmla="*/ 2147483647 h 77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687"/>
              <a:gd name="T187" fmla="*/ 0 h 775"/>
              <a:gd name="T188" fmla="*/ 1687 w 1687"/>
              <a:gd name="T189" fmla="*/ 775 h 77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687" h="775">
                <a:moveTo>
                  <a:pt x="1374" y="74"/>
                </a:moveTo>
                <a:lnTo>
                  <a:pt x="1308" y="141"/>
                </a:lnTo>
                <a:lnTo>
                  <a:pt x="1248" y="80"/>
                </a:lnTo>
                <a:lnTo>
                  <a:pt x="1177" y="152"/>
                </a:lnTo>
                <a:lnTo>
                  <a:pt x="1100" y="75"/>
                </a:lnTo>
                <a:lnTo>
                  <a:pt x="1169" y="8"/>
                </a:lnTo>
                <a:lnTo>
                  <a:pt x="1229" y="68"/>
                </a:lnTo>
                <a:lnTo>
                  <a:pt x="1298" y="0"/>
                </a:lnTo>
                <a:lnTo>
                  <a:pt x="1374" y="74"/>
                </a:lnTo>
                <a:close/>
                <a:moveTo>
                  <a:pt x="1687" y="612"/>
                </a:moveTo>
                <a:lnTo>
                  <a:pt x="1686" y="635"/>
                </a:lnTo>
                <a:lnTo>
                  <a:pt x="1683" y="657"/>
                </a:lnTo>
                <a:lnTo>
                  <a:pt x="1677" y="678"/>
                </a:lnTo>
                <a:lnTo>
                  <a:pt x="1669" y="698"/>
                </a:lnTo>
                <a:lnTo>
                  <a:pt x="1656" y="723"/>
                </a:lnTo>
                <a:lnTo>
                  <a:pt x="1649" y="731"/>
                </a:lnTo>
                <a:lnTo>
                  <a:pt x="1641" y="739"/>
                </a:lnTo>
                <a:lnTo>
                  <a:pt x="1633" y="745"/>
                </a:lnTo>
                <a:lnTo>
                  <a:pt x="1623" y="750"/>
                </a:lnTo>
                <a:lnTo>
                  <a:pt x="1603" y="753"/>
                </a:lnTo>
                <a:lnTo>
                  <a:pt x="1583" y="751"/>
                </a:lnTo>
                <a:lnTo>
                  <a:pt x="1561" y="743"/>
                </a:lnTo>
                <a:lnTo>
                  <a:pt x="1542" y="731"/>
                </a:lnTo>
                <a:lnTo>
                  <a:pt x="1523" y="715"/>
                </a:lnTo>
                <a:lnTo>
                  <a:pt x="1504" y="695"/>
                </a:lnTo>
                <a:lnTo>
                  <a:pt x="1488" y="672"/>
                </a:lnTo>
                <a:lnTo>
                  <a:pt x="1474" y="646"/>
                </a:lnTo>
                <a:lnTo>
                  <a:pt x="1462" y="619"/>
                </a:lnTo>
                <a:lnTo>
                  <a:pt x="1425" y="640"/>
                </a:lnTo>
                <a:lnTo>
                  <a:pt x="1387" y="660"/>
                </a:lnTo>
                <a:lnTo>
                  <a:pt x="1346" y="678"/>
                </a:lnTo>
                <a:lnTo>
                  <a:pt x="1305" y="694"/>
                </a:lnTo>
                <a:lnTo>
                  <a:pt x="1251" y="710"/>
                </a:lnTo>
                <a:lnTo>
                  <a:pt x="1198" y="722"/>
                </a:lnTo>
                <a:lnTo>
                  <a:pt x="1146" y="729"/>
                </a:lnTo>
                <a:lnTo>
                  <a:pt x="1095" y="731"/>
                </a:lnTo>
                <a:lnTo>
                  <a:pt x="1060" y="728"/>
                </a:lnTo>
                <a:lnTo>
                  <a:pt x="1025" y="719"/>
                </a:lnTo>
                <a:lnTo>
                  <a:pt x="1008" y="711"/>
                </a:lnTo>
                <a:lnTo>
                  <a:pt x="991" y="702"/>
                </a:lnTo>
                <a:lnTo>
                  <a:pt x="974" y="691"/>
                </a:lnTo>
                <a:lnTo>
                  <a:pt x="957" y="678"/>
                </a:lnTo>
                <a:lnTo>
                  <a:pt x="929" y="653"/>
                </a:lnTo>
                <a:lnTo>
                  <a:pt x="908" y="627"/>
                </a:lnTo>
                <a:lnTo>
                  <a:pt x="900" y="615"/>
                </a:lnTo>
                <a:lnTo>
                  <a:pt x="895" y="603"/>
                </a:lnTo>
                <a:lnTo>
                  <a:pt x="889" y="577"/>
                </a:lnTo>
                <a:lnTo>
                  <a:pt x="780" y="628"/>
                </a:lnTo>
                <a:lnTo>
                  <a:pt x="659" y="683"/>
                </a:lnTo>
                <a:lnTo>
                  <a:pt x="603" y="706"/>
                </a:lnTo>
                <a:lnTo>
                  <a:pt x="552" y="724"/>
                </a:lnTo>
                <a:lnTo>
                  <a:pt x="481" y="746"/>
                </a:lnTo>
                <a:lnTo>
                  <a:pt x="415" y="762"/>
                </a:lnTo>
                <a:lnTo>
                  <a:pt x="355" y="772"/>
                </a:lnTo>
                <a:lnTo>
                  <a:pt x="302" y="775"/>
                </a:lnTo>
                <a:lnTo>
                  <a:pt x="268" y="774"/>
                </a:lnTo>
                <a:lnTo>
                  <a:pt x="236" y="772"/>
                </a:lnTo>
                <a:lnTo>
                  <a:pt x="206" y="769"/>
                </a:lnTo>
                <a:lnTo>
                  <a:pt x="178" y="764"/>
                </a:lnTo>
                <a:lnTo>
                  <a:pt x="153" y="758"/>
                </a:lnTo>
                <a:lnTo>
                  <a:pt x="129" y="751"/>
                </a:lnTo>
                <a:lnTo>
                  <a:pt x="107" y="741"/>
                </a:lnTo>
                <a:lnTo>
                  <a:pt x="88" y="731"/>
                </a:lnTo>
                <a:lnTo>
                  <a:pt x="68" y="717"/>
                </a:lnTo>
                <a:lnTo>
                  <a:pt x="50" y="701"/>
                </a:lnTo>
                <a:lnTo>
                  <a:pt x="35" y="681"/>
                </a:lnTo>
                <a:lnTo>
                  <a:pt x="22" y="661"/>
                </a:lnTo>
                <a:lnTo>
                  <a:pt x="12" y="639"/>
                </a:lnTo>
                <a:lnTo>
                  <a:pt x="8" y="626"/>
                </a:lnTo>
                <a:lnTo>
                  <a:pt x="5" y="613"/>
                </a:lnTo>
                <a:lnTo>
                  <a:pt x="1" y="587"/>
                </a:lnTo>
                <a:lnTo>
                  <a:pt x="0" y="558"/>
                </a:lnTo>
                <a:lnTo>
                  <a:pt x="2" y="523"/>
                </a:lnTo>
                <a:lnTo>
                  <a:pt x="6" y="491"/>
                </a:lnTo>
                <a:lnTo>
                  <a:pt x="13" y="459"/>
                </a:lnTo>
                <a:lnTo>
                  <a:pt x="23" y="428"/>
                </a:lnTo>
                <a:lnTo>
                  <a:pt x="34" y="407"/>
                </a:lnTo>
                <a:lnTo>
                  <a:pt x="48" y="381"/>
                </a:lnTo>
                <a:lnTo>
                  <a:pt x="66" y="379"/>
                </a:lnTo>
                <a:lnTo>
                  <a:pt x="52" y="411"/>
                </a:lnTo>
                <a:lnTo>
                  <a:pt x="45" y="432"/>
                </a:lnTo>
                <a:lnTo>
                  <a:pt x="41" y="455"/>
                </a:lnTo>
                <a:lnTo>
                  <a:pt x="38" y="478"/>
                </a:lnTo>
                <a:lnTo>
                  <a:pt x="37" y="502"/>
                </a:lnTo>
                <a:lnTo>
                  <a:pt x="38" y="522"/>
                </a:lnTo>
                <a:lnTo>
                  <a:pt x="42" y="540"/>
                </a:lnTo>
                <a:lnTo>
                  <a:pt x="47" y="557"/>
                </a:lnTo>
                <a:lnTo>
                  <a:pt x="55" y="573"/>
                </a:lnTo>
                <a:lnTo>
                  <a:pt x="66" y="588"/>
                </a:lnTo>
                <a:lnTo>
                  <a:pt x="78" y="603"/>
                </a:lnTo>
                <a:lnTo>
                  <a:pt x="93" y="616"/>
                </a:lnTo>
                <a:lnTo>
                  <a:pt x="110" y="629"/>
                </a:lnTo>
                <a:lnTo>
                  <a:pt x="128" y="641"/>
                </a:lnTo>
                <a:lnTo>
                  <a:pt x="149" y="650"/>
                </a:lnTo>
                <a:lnTo>
                  <a:pt x="171" y="659"/>
                </a:lnTo>
                <a:lnTo>
                  <a:pt x="183" y="662"/>
                </a:lnTo>
                <a:lnTo>
                  <a:pt x="194" y="665"/>
                </a:lnTo>
                <a:lnTo>
                  <a:pt x="220" y="671"/>
                </a:lnTo>
                <a:lnTo>
                  <a:pt x="245" y="675"/>
                </a:lnTo>
                <a:lnTo>
                  <a:pt x="274" y="677"/>
                </a:lnTo>
                <a:lnTo>
                  <a:pt x="304" y="678"/>
                </a:lnTo>
                <a:lnTo>
                  <a:pt x="352" y="676"/>
                </a:lnTo>
                <a:lnTo>
                  <a:pt x="379" y="673"/>
                </a:lnTo>
                <a:lnTo>
                  <a:pt x="405" y="669"/>
                </a:lnTo>
                <a:lnTo>
                  <a:pt x="462" y="657"/>
                </a:lnTo>
                <a:lnTo>
                  <a:pt x="522" y="641"/>
                </a:lnTo>
                <a:lnTo>
                  <a:pt x="571" y="625"/>
                </a:lnTo>
                <a:lnTo>
                  <a:pt x="623" y="606"/>
                </a:lnTo>
                <a:lnTo>
                  <a:pt x="738" y="559"/>
                </a:lnTo>
                <a:lnTo>
                  <a:pt x="923" y="476"/>
                </a:lnTo>
                <a:lnTo>
                  <a:pt x="927" y="494"/>
                </a:lnTo>
                <a:lnTo>
                  <a:pt x="932" y="512"/>
                </a:lnTo>
                <a:lnTo>
                  <a:pt x="940" y="529"/>
                </a:lnTo>
                <a:lnTo>
                  <a:pt x="949" y="545"/>
                </a:lnTo>
                <a:lnTo>
                  <a:pt x="961" y="561"/>
                </a:lnTo>
                <a:lnTo>
                  <a:pt x="975" y="575"/>
                </a:lnTo>
                <a:lnTo>
                  <a:pt x="990" y="588"/>
                </a:lnTo>
                <a:lnTo>
                  <a:pt x="1007" y="600"/>
                </a:lnTo>
                <a:lnTo>
                  <a:pt x="1035" y="617"/>
                </a:lnTo>
                <a:lnTo>
                  <a:pt x="1049" y="624"/>
                </a:lnTo>
                <a:lnTo>
                  <a:pt x="1064" y="629"/>
                </a:lnTo>
                <a:lnTo>
                  <a:pt x="1092" y="637"/>
                </a:lnTo>
                <a:lnTo>
                  <a:pt x="1106" y="639"/>
                </a:lnTo>
                <a:lnTo>
                  <a:pt x="1120" y="639"/>
                </a:lnTo>
                <a:lnTo>
                  <a:pt x="1164" y="638"/>
                </a:lnTo>
                <a:lnTo>
                  <a:pt x="1210" y="631"/>
                </a:lnTo>
                <a:lnTo>
                  <a:pt x="1256" y="622"/>
                </a:lnTo>
                <a:lnTo>
                  <a:pt x="1304" y="608"/>
                </a:lnTo>
                <a:lnTo>
                  <a:pt x="1343" y="593"/>
                </a:lnTo>
                <a:lnTo>
                  <a:pt x="1379" y="578"/>
                </a:lnTo>
                <a:lnTo>
                  <a:pt x="1411" y="561"/>
                </a:lnTo>
                <a:lnTo>
                  <a:pt x="1439" y="543"/>
                </a:lnTo>
                <a:lnTo>
                  <a:pt x="1429" y="509"/>
                </a:lnTo>
                <a:lnTo>
                  <a:pt x="1415" y="445"/>
                </a:lnTo>
                <a:lnTo>
                  <a:pt x="1409" y="413"/>
                </a:lnTo>
                <a:lnTo>
                  <a:pt x="1406" y="365"/>
                </a:lnTo>
                <a:lnTo>
                  <a:pt x="1403" y="317"/>
                </a:lnTo>
                <a:lnTo>
                  <a:pt x="1385" y="251"/>
                </a:lnTo>
                <a:lnTo>
                  <a:pt x="1411" y="149"/>
                </a:lnTo>
                <a:lnTo>
                  <a:pt x="1507" y="340"/>
                </a:lnTo>
                <a:lnTo>
                  <a:pt x="1507" y="365"/>
                </a:lnTo>
                <a:lnTo>
                  <a:pt x="1465" y="336"/>
                </a:lnTo>
                <a:lnTo>
                  <a:pt x="1461" y="341"/>
                </a:lnTo>
                <a:lnTo>
                  <a:pt x="1458" y="347"/>
                </a:lnTo>
                <a:lnTo>
                  <a:pt x="1461" y="381"/>
                </a:lnTo>
                <a:lnTo>
                  <a:pt x="1469" y="424"/>
                </a:lnTo>
                <a:lnTo>
                  <a:pt x="1475" y="451"/>
                </a:lnTo>
                <a:lnTo>
                  <a:pt x="1483" y="475"/>
                </a:lnTo>
                <a:lnTo>
                  <a:pt x="1491" y="495"/>
                </a:lnTo>
                <a:lnTo>
                  <a:pt x="1501" y="511"/>
                </a:lnTo>
                <a:lnTo>
                  <a:pt x="1525" y="498"/>
                </a:lnTo>
                <a:lnTo>
                  <a:pt x="1549" y="490"/>
                </a:lnTo>
                <a:lnTo>
                  <a:pt x="1571" y="483"/>
                </a:lnTo>
                <a:lnTo>
                  <a:pt x="1592" y="481"/>
                </a:lnTo>
                <a:lnTo>
                  <a:pt x="1616" y="484"/>
                </a:lnTo>
                <a:lnTo>
                  <a:pt x="1626" y="488"/>
                </a:lnTo>
                <a:lnTo>
                  <a:pt x="1636" y="494"/>
                </a:lnTo>
                <a:lnTo>
                  <a:pt x="1651" y="506"/>
                </a:lnTo>
                <a:lnTo>
                  <a:pt x="1663" y="518"/>
                </a:lnTo>
                <a:lnTo>
                  <a:pt x="1672" y="532"/>
                </a:lnTo>
                <a:lnTo>
                  <a:pt x="1680" y="548"/>
                </a:lnTo>
                <a:lnTo>
                  <a:pt x="1685" y="576"/>
                </a:lnTo>
                <a:lnTo>
                  <a:pt x="1687" y="612"/>
                </a:lnTo>
                <a:close/>
                <a:moveTo>
                  <a:pt x="553" y="364"/>
                </a:moveTo>
                <a:lnTo>
                  <a:pt x="487" y="431"/>
                </a:lnTo>
                <a:lnTo>
                  <a:pt x="428" y="370"/>
                </a:lnTo>
                <a:lnTo>
                  <a:pt x="356" y="441"/>
                </a:lnTo>
                <a:lnTo>
                  <a:pt x="280" y="365"/>
                </a:lnTo>
                <a:lnTo>
                  <a:pt x="347" y="297"/>
                </a:lnTo>
                <a:lnTo>
                  <a:pt x="409" y="359"/>
                </a:lnTo>
                <a:lnTo>
                  <a:pt x="479" y="289"/>
                </a:lnTo>
                <a:lnTo>
                  <a:pt x="553" y="364"/>
                </a:lnTo>
                <a:close/>
                <a:moveTo>
                  <a:pt x="1636" y="637"/>
                </a:moveTo>
                <a:lnTo>
                  <a:pt x="1622" y="613"/>
                </a:lnTo>
                <a:lnTo>
                  <a:pt x="1605" y="593"/>
                </a:lnTo>
                <a:lnTo>
                  <a:pt x="1597" y="587"/>
                </a:lnTo>
                <a:lnTo>
                  <a:pt x="1589" y="583"/>
                </a:lnTo>
                <a:lnTo>
                  <a:pt x="1577" y="582"/>
                </a:lnTo>
                <a:lnTo>
                  <a:pt x="1561" y="584"/>
                </a:lnTo>
                <a:lnTo>
                  <a:pt x="1543" y="591"/>
                </a:lnTo>
                <a:lnTo>
                  <a:pt x="1536" y="595"/>
                </a:lnTo>
                <a:lnTo>
                  <a:pt x="1556" y="624"/>
                </a:lnTo>
                <a:lnTo>
                  <a:pt x="1568" y="636"/>
                </a:lnTo>
                <a:lnTo>
                  <a:pt x="1580" y="644"/>
                </a:lnTo>
                <a:lnTo>
                  <a:pt x="1590" y="649"/>
                </a:lnTo>
                <a:lnTo>
                  <a:pt x="1601" y="652"/>
                </a:lnTo>
                <a:lnTo>
                  <a:pt x="1611" y="649"/>
                </a:lnTo>
                <a:lnTo>
                  <a:pt x="1625" y="644"/>
                </a:lnTo>
                <a:lnTo>
                  <a:pt x="1636" y="637"/>
                </a:lnTo>
                <a:close/>
                <a:moveTo>
                  <a:pt x="1288" y="458"/>
                </a:moveTo>
                <a:lnTo>
                  <a:pt x="1287" y="475"/>
                </a:lnTo>
                <a:lnTo>
                  <a:pt x="1285" y="489"/>
                </a:lnTo>
                <a:lnTo>
                  <a:pt x="1280" y="500"/>
                </a:lnTo>
                <a:lnTo>
                  <a:pt x="1275" y="509"/>
                </a:lnTo>
                <a:lnTo>
                  <a:pt x="1268" y="516"/>
                </a:lnTo>
                <a:lnTo>
                  <a:pt x="1259" y="522"/>
                </a:lnTo>
                <a:lnTo>
                  <a:pt x="1248" y="525"/>
                </a:lnTo>
                <a:lnTo>
                  <a:pt x="1237" y="526"/>
                </a:lnTo>
                <a:lnTo>
                  <a:pt x="1222" y="523"/>
                </a:lnTo>
                <a:lnTo>
                  <a:pt x="1214" y="518"/>
                </a:lnTo>
                <a:lnTo>
                  <a:pt x="1208" y="513"/>
                </a:lnTo>
                <a:lnTo>
                  <a:pt x="1198" y="499"/>
                </a:lnTo>
                <a:lnTo>
                  <a:pt x="1191" y="483"/>
                </a:lnTo>
                <a:lnTo>
                  <a:pt x="1183" y="505"/>
                </a:lnTo>
                <a:lnTo>
                  <a:pt x="1179" y="513"/>
                </a:lnTo>
                <a:lnTo>
                  <a:pt x="1173" y="523"/>
                </a:lnTo>
                <a:lnTo>
                  <a:pt x="1165" y="529"/>
                </a:lnTo>
                <a:lnTo>
                  <a:pt x="1158" y="534"/>
                </a:lnTo>
                <a:lnTo>
                  <a:pt x="1150" y="538"/>
                </a:lnTo>
                <a:lnTo>
                  <a:pt x="1142" y="539"/>
                </a:lnTo>
                <a:lnTo>
                  <a:pt x="1134" y="538"/>
                </a:lnTo>
                <a:lnTo>
                  <a:pt x="1123" y="534"/>
                </a:lnTo>
                <a:lnTo>
                  <a:pt x="1114" y="529"/>
                </a:lnTo>
                <a:lnTo>
                  <a:pt x="1107" y="522"/>
                </a:lnTo>
                <a:lnTo>
                  <a:pt x="1101" y="513"/>
                </a:lnTo>
                <a:lnTo>
                  <a:pt x="1097" y="504"/>
                </a:lnTo>
                <a:lnTo>
                  <a:pt x="1094" y="492"/>
                </a:lnTo>
                <a:lnTo>
                  <a:pt x="1092" y="466"/>
                </a:lnTo>
                <a:lnTo>
                  <a:pt x="1095" y="430"/>
                </a:lnTo>
                <a:lnTo>
                  <a:pt x="1098" y="407"/>
                </a:lnTo>
                <a:lnTo>
                  <a:pt x="1070" y="439"/>
                </a:lnTo>
                <a:lnTo>
                  <a:pt x="1070" y="427"/>
                </a:lnTo>
                <a:lnTo>
                  <a:pt x="1079" y="408"/>
                </a:lnTo>
                <a:lnTo>
                  <a:pt x="1094" y="387"/>
                </a:lnTo>
                <a:lnTo>
                  <a:pt x="1113" y="373"/>
                </a:lnTo>
                <a:lnTo>
                  <a:pt x="1112" y="399"/>
                </a:lnTo>
                <a:lnTo>
                  <a:pt x="1112" y="424"/>
                </a:lnTo>
                <a:lnTo>
                  <a:pt x="1113" y="455"/>
                </a:lnTo>
                <a:lnTo>
                  <a:pt x="1117" y="476"/>
                </a:lnTo>
                <a:lnTo>
                  <a:pt x="1122" y="483"/>
                </a:lnTo>
                <a:lnTo>
                  <a:pt x="1127" y="490"/>
                </a:lnTo>
                <a:lnTo>
                  <a:pt x="1133" y="493"/>
                </a:lnTo>
                <a:lnTo>
                  <a:pt x="1142" y="494"/>
                </a:lnTo>
                <a:lnTo>
                  <a:pt x="1157" y="490"/>
                </a:lnTo>
                <a:lnTo>
                  <a:pt x="1164" y="485"/>
                </a:lnTo>
                <a:lnTo>
                  <a:pt x="1172" y="480"/>
                </a:lnTo>
                <a:lnTo>
                  <a:pt x="1181" y="467"/>
                </a:lnTo>
                <a:lnTo>
                  <a:pt x="1186" y="455"/>
                </a:lnTo>
                <a:lnTo>
                  <a:pt x="1182" y="433"/>
                </a:lnTo>
                <a:lnTo>
                  <a:pt x="1175" y="403"/>
                </a:lnTo>
                <a:lnTo>
                  <a:pt x="1171" y="387"/>
                </a:lnTo>
                <a:lnTo>
                  <a:pt x="1191" y="359"/>
                </a:lnTo>
                <a:lnTo>
                  <a:pt x="1196" y="376"/>
                </a:lnTo>
                <a:lnTo>
                  <a:pt x="1203" y="399"/>
                </a:lnTo>
                <a:lnTo>
                  <a:pt x="1206" y="425"/>
                </a:lnTo>
                <a:lnTo>
                  <a:pt x="1210" y="448"/>
                </a:lnTo>
                <a:lnTo>
                  <a:pt x="1214" y="464"/>
                </a:lnTo>
                <a:lnTo>
                  <a:pt x="1221" y="473"/>
                </a:lnTo>
                <a:lnTo>
                  <a:pt x="1227" y="480"/>
                </a:lnTo>
                <a:lnTo>
                  <a:pt x="1236" y="483"/>
                </a:lnTo>
                <a:lnTo>
                  <a:pt x="1246" y="484"/>
                </a:lnTo>
                <a:lnTo>
                  <a:pt x="1255" y="483"/>
                </a:lnTo>
                <a:lnTo>
                  <a:pt x="1261" y="479"/>
                </a:lnTo>
                <a:lnTo>
                  <a:pt x="1265" y="473"/>
                </a:lnTo>
                <a:lnTo>
                  <a:pt x="1268" y="464"/>
                </a:lnTo>
                <a:lnTo>
                  <a:pt x="1263" y="444"/>
                </a:lnTo>
                <a:lnTo>
                  <a:pt x="1260" y="431"/>
                </a:lnTo>
                <a:lnTo>
                  <a:pt x="1254" y="415"/>
                </a:lnTo>
                <a:lnTo>
                  <a:pt x="1239" y="384"/>
                </a:lnTo>
                <a:lnTo>
                  <a:pt x="1261" y="353"/>
                </a:lnTo>
                <a:lnTo>
                  <a:pt x="1279" y="401"/>
                </a:lnTo>
                <a:lnTo>
                  <a:pt x="1286" y="429"/>
                </a:lnTo>
                <a:lnTo>
                  <a:pt x="1288" y="458"/>
                </a:lnTo>
                <a:close/>
                <a:moveTo>
                  <a:pt x="846" y="364"/>
                </a:moveTo>
                <a:lnTo>
                  <a:pt x="1275" y="242"/>
                </a:lnTo>
                <a:lnTo>
                  <a:pt x="1222" y="284"/>
                </a:lnTo>
                <a:lnTo>
                  <a:pt x="792" y="406"/>
                </a:lnTo>
                <a:lnTo>
                  <a:pt x="846" y="364"/>
                </a:lnTo>
                <a:close/>
                <a:moveTo>
                  <a:pt x="892" y="106"/>
                </a:moveTo>
                <a:lnTo>
                  <a:pt x="881" y="110"/>
                </a:lnTo>
                <a:lnTo>
                  <a:pt x="875" y="101"/>
                </a:lnTo>
                <a:lnTo>
                  <a:pt x="869" y="95"/>
                </a:lnTo>
                <a:lnTo>
                  <a:pt x="863" y="92"/>
                </a:lnTo>
                <a:lnTo>
                  <a:pt x="859" y="95"/>
                </a:lnTo>
                <a:lnTo>
                  <a:pt x="853" y="100"/>
                </a:lnTo>
                <a:lnTo>
                  <a:pt x="844" y="125"/>
                </a:lnTo>
                <a:lnTo>
                  <a:pt x="834" y="162"/>
                </a:lnTo>
                <a:lnTo>
                  <a:pt x="825" y="205"/>
                </a:lnTo>
                <a:lnTo>
                  <a:pt x="813" y="205"/>
                </a:lnTo>
                <a:lnTo>
                  <a:pt x="805" y="178"/>
                </a:lnTo>
                <a:lnTo>
                  <a:pt x="797" y="156"/>
                </a:lnTo>
                <a:lnTo>
                  <a:pt x="787" y="144"/>
                </a:lnTo>
                <a:lnTo>
                  <a:pt x="780" y="140"/>
                </a:lnTo>
                <a:lnTo>
                  <a:pt x="762" y="140"/>
                </a:lnTo>
                <a:lnTo>
                  <a:pt x="754" y="138"/>
                </a:lnTo>
                <a:lnTo>
                  <a:pt x="748" y="134"/>
                </a:lnTo>
                <a:lnTo>
                  <a:pt x="743" y="128"/>
                </a:lnTo>
                <a:lnTo>
                  <a:pt x="738" y="121"/>
                </a:lnTo>
                <a:lnTo>
                  <a:pt x="736" y="115"/>
                </a:lnTo>
                <a:lnTo>
                  <a:pt x="736" y="106"/>
                </a:lnTo>
                <a:lnTo>
                  <a:pt x="737" y="96"/>
                </a:lnTo>
                <a:lnTo>
                  <a:pt x="741" y="88"/>
                </a:lnTo>
                <a:lnTo>
                  <a:pt x="747" y="84"/>
                </a:lnTo>
                <a:lnTo>
                  <a:pt x="755" y="83"/>
                </a:lnTo>
                <a:lnTo>
                  <a:pt x="769" y="85"/>
                </a:lnTo>
                <a:lnTo>
                  <a:pt x="781" y="94"/>
                </a:lnTo>
                <a:lnTo>
                  <a:pt x="793" y="106"/>
                </a:lnTo>
                <a:lnTo>
                  <a:pt x="802" y="125"/>
                </a:lnTo>
                <a:lnTo>
                  <a:pt x="820" y="165"/>
                </a:lnTo>
                <a:lnTo>
                  <a:pt x="828" y="129"/>
                </a:lnTo>
                <a:lnTo>
                  <a:pt x="834" y="103"/>
                </a:lnTo>
                <a:lnTo>
                  <a:pt x="842" y="83"/>
                </a:lnTo>
                <a:lnTo>
                  <a:pt x="846" y="74"/>
                </a:lnTo>
                <a:lnTo>
                  <a:pt x="850" y="68"/>
                </a:lnTo>
                <a:lnTo>
                  <a:pt x="854" y="63"/>
                </a:lnTo>
                <a:lnTo>
                  <a:pt x="859" y="59"/>
                </a:lnTo>
                <a:lnTo>
                  <a:pt x="867" y="56"/>
                </a:lnTo>
                <a:lnTo>
                  <a:pt x="874" y="57"/>
                </a:lnTo>
                <a:lnTo>
                  <a:pt x="880" y="61"/>
                </a:lnTo>
                <a:lnTo>
                  <a:pt x="893" y="75"/>
                </a:lnTo>
                <a:lnTo>
                  <a:pt x="892" y="106"/>
                </a:lnTo>
                <a:close/>
                <a:moveTo>
                  <a:pt x="500" y="84"/>
                </a:moveTo>
                <a:lnTo>
                  <a:pt x="500" y="92"/>
                </a:lnTo>
                <a:lnTo>
                  <a:pt x="497" y="101"/>
                </a:lnTo>
                <a:lnTo>
                  <a:pt x="487" y="117"/>
                </a:lnTo>
                <a:lnTo>
                  <a:pt x="481" y="123"/>
                </a:lnTo>
                <a:lnTo>
                  <a:pt x="472" y="131"/>
                </a:lnTo>
                <a:lnTo>
                  <a:pt x="450" y="143"/>
                </a:lnTo>
                <a:lnTo>
                  <a:pt x="389" y="167"/>
                </a:lnTo>
                <a:lnTo>
                  <a:pt x="356" y="167"/>
                </a:lnTo>
                <a:lnTo>
                  <a:pt x="398" y="148"/>
                </a:lnTo>
                <a:lnTo>
                  <a:pt x="420" y="136"/>
                </a:lnTo>
                <a:lnTo>
                  <a:pt x="440" y="123"/>
                </a:lnTo>
                <a:lnTo>
                  <a:pt x="471" y="98"/>
                </a:lnTo>
                <a:lnTo>
                  <a:pt x="395" y="98"/>
                </a:lnTo>
                <a:lnTo>
                  <a:pt x="387" y="99"/>
                </a:lnTo>
                <a:lnTo>
                  <a:pt x="370" y="112"/>
                </a:lnTo>
                <a:lnTo>
                  <a:pt x="370" y="91"/>
                </a:lnTo>
                <a:lnTo>
                  <a:pt x="383" y="72"/>
                </a:lnTo>
                <a:lnTo>
                  <a:pt x="393" y="64"/>
                </a:lnTo>
                <a:lnTo>
                  <a:pt x="404" y="62"/>
                </a:lnTo>
                <a:lnTo>
                  <a:pt x="500" y="62"/>
                </a:lnTo>
                <a:lnTo>
                  <a:pt x="502" y="69"/>
                </a:lnTo>
                <a:lnTo>
                  <a:pt x="500" y="84"/>
                </a:lnTo>
                <a:close/>
                <a:moveTo>
                  <a:pt x="117" y="259"/>
                </a:moveTo>
                <a:lnTo>
                  <a:pt x="113" y="276"/>
                </a:lnTo>
                <a:lnTo>
                  <a:pt x="105" y="294"/>
                </a:lnTo>
                <a:lnTo>
                  <a:pt x="96" y="303"/>
                </a:lnTo>
                <a:lnTo>
                  <a:pt x="88" y="310"/>
                </a:lnTo>
                <a:lnTo>
                  <a:pt x="78" y="314"/>
                </a:lnTo>
                <a:lnTo>
                  <a:pt x="68" y="315"/>
                </a:lnTo>
                <a:lnTo>
                  <a:pt x="58" y="314"/>
                </a:lnTo>
                <a:lnTo>
                  <a:pt x="48" y="310"/>
                </a:lnTo>
                <a:lnTo>
                  <a:pt x="41" y="303"/>
                </a:lnTo>
                <a:lnTo>
                  <a:pt x="35" y="294"/>
                </a:lnTo>
                <a:lnTo>
                  <a:pt x="29" y="282"/>
                </a:lnTo>
                <a:lnTo>
                  <a:pt x="25" y="270"/>
                </a:lnTo>
                <a:lnTo>
                  <a:pt x="23" y="259"/>
                </a:lnTo>
                <a:lnTo>
                  <a:pt x="22" y="246"/>
                </a:lnTo>
                <a:lnTo>
                  <a:pt x="23" y="227"/>
                </a:lnTo>
                <a:lnTo>
                  <a:pt x="26" y="205"/>
                </a:lnTo>
                <a:lnTo>
                  <a:pt x="33" y="182"/>
                </a:lnTo>
                <a:lnTo>
                  <a:pt x="40" y="156"/>
                </a:lnTo>
                <a:lnTo>
                  <a:pt x="50" y="131"/>
                </a:lnTo>
                <a:lnTo>
                  <a:pt x="60" y="107"/>
                </a:lnTo>
                <a:lnTo>
                  <a:pt x="71" y="86"/>
                </a:lnTo>
                <a:lnTo>
                  <a:pt x="84" y="67"/>
                </a:lnTo>
                <a:lnTo>
                  <a:pt x="83" y="80"/>
                </a:lnTo>
                <a:lnTo>
                  <a:pt x="79" y="97"/>
                </a:lnTo>
                <a:lnTo>
                  <a:pt x="74" y="117"/>
                </a:lnTo>
                <a:lnTo>
                  <a:pt x="68" y="140"/>
                </a:lnTo>
                <a:lnTo>
                  <a:pt x="55" y="184"/>
                </a:lnTo>
                <a:lnTo>
                  <a:pt x="52" y="202"/>
                </a:lnTo>
                <a:lnTo>
                  <a:pt x="51" y="217"/>
                </a:lnTo>
                <a:lnTo>
                  <a:pt x="53" y="231"/>
                </a:lnTo>
                <a:lnTo>
                  <a:pt x="57" y="245"/>
                </a:lnTo>
                <a:lnTo>
                  <a:pt x="64" y="256"/>
                </a:lnTo>
                <a:lnTo>
                  <a:pt x="70" y="260"/>
                </a:lnTo>
                <a:lnTo>
                  <a:pt x="75" y="261"/>
                </a:lnTo>
                <a:lnTo>
                  <a:pt x="84" y="258"/>
                </a:lnTo>
                <a:lnTo>
                  <a:pt x="91" y="249"/>
                </a:lnTo>
                <a:lnTo>
                  <a:pt x="100" y="234"/>
                </a:lnTo>
                <a:lnTo>
                  <a:pt x="109" y="212"/>
                </a:lnTo>
                <a:lnTo>
                  <a:pt x="112" y="217"/>
                </a:lnTo>
                <a:lnTo>
                  <a:pt x="116" y="225"/>
                </a:lnTo>
                <a:lnTo>
                  <a:pt x="117" y="242"/>
                </a:lnTo>
                <a:lnTo>
                  <a:pt x="117" y="259"/>
                </a:lnTo>
                <a:close/>
              </a:path>
            </a:pathLst>
          </a:custGeom>
          <a:solidFill>
            <a:schemeClr val="bg1"/>
          </a:solidFill>
          <a:ln w="9525">
            <a:noFill/>
            <a:round/>
            <a:headEnd/>
            <a:tailEnd/>
          </a:ln>
        </p:spPr>
        <p:txBody>
          <a:bodyPr/>
          <a:lstStyle/>
          <a:p>
            <a:endParaRPr lang="ar-SA"/>
          </a:p>
        </p:txBody>
      </p:sp>
      <p:pic>
        <p:nvPicPr>
          <p:cNvPr id="9" name="Picture 8" descr="logo EDE.png"/>
          <p:cNvPicPr>
            <a:picLocks noChangeAspect="1"/>
          </p:cNvPicPr>
          <p:nvPr/>
        </p:nvPicPr>
        <p:blipFill>
          <a:blip r:embed="rId3" cstate="print"/>
          <a:stretch>
            <a:fillRect/>
          </a:stretch>
        </p:blipFill>
        <p:spPr>
          <a:xfrm>
            <a:off x="914400" y="2133600"/>
            <a:ext cx="2109419" cy="2362200"/>
          </a:xfrm>
          <a:prstGeom prst="rect">
            <a:avLst/>
          </a:prstGeom>
          <a:effectLst>
            <a:outerShdw blurRad="63500" sx="102000" sy="102000" algn="ctr" rotWithShape="0">
              <a:prstClr val="black">
                <a:alpha val="40000"/>
              </a:prst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Slide Number Placeholder 3"/>
          <p:cNvSpPr>
            <a:spLocks noGrp="1"/>
          </p:cNvSpPr>
          <p:nvPr>
            <p:ph type="sldNum" sz="quarter" idx="10"/>
          </p:nvPr>
        </p:nvSpPr>
        <p:spPr bwMode="auto">
          <a:xfrm>
            <a:off x="4876800" y="6356350"/>
            <a:ext cx="482600" cy="365125"/>
          </a:xfrm>
          <a:noFill/>
          <a:ln>
            <a:miter lim="800000"/>
            <a:headEnd/>
            <a:tailEnd/>
          </a:ln>
        </p:spPr>
        <p:txBody>
          <a:bodyPr/>
          <a:lstStyle/>
          <a:p>
            <a:fld id="{E1D16D93-8795-4AD6-9A1F-54CC01E741BE}" type="slidenum">
              <a:rPr lang="ar-SA" smtClean="0">
                <a:cs typeface="Arial" pitchFamily="34" charset="0"/>
              </a:rPr>
              <a:pPr/>
              <a:t>2</a:t>
            </a:fld>
            <a:endParaRPr lang="en-US" dirty="0" smtClean="0">
              <a:cs typeface="Arial" pitchFamily="34" charset="0"/>
            </a:endParaRPr>
          </a:p>
        </p:txBody>
      </p:sp>
      <p:sp>
        <p:nvSpPr>
          <p:cNvPr id="6146" name="Title 4"/>
          <p:cNvSpPr>
            <a:spLocks noGrp="1"/>
          </p:cNvSpPr>
          <p:nvPr>
            <p:ph type="ctrTitle"/>
          </p:nvPr>
        </p:nvSpPr>
        <p:spPr>
          <a:xfrm>
            <a:off x="762000" y="2133600"/>
            <a:ext cx="8420100" cy="1470025"/>
          </a:xfrm>
        </p:spPr>
        <p:txBody>
          <a:bodyPr/>
          <a:lstStyle/>
          <a:p>
            <a:pPr eaLnBrk="1" hangingPunct="1"/>
            <a:r>
              <a:rPr lang="ar-SA" spc="-150" dirty="0" smtClean="0">
                <a:solidFill>
                  <a:srgbClr val="376092"/>
                </a:solidFill>
                <a:latin typeface="ae_AlMateen" pitchFamily="2" charset="-78"/>
                <a:cs typeface="ae_AlMateen" pitchFamily="2" charset="-78"/>
              </a:rPr>
              <a:t>عنوان المحاضرة</a:t>
            </a:r>
            <a:endParaRPr lang="en-US" spc="-150" dirty="0" smtClean="0">
              <a:solidFill>
                <a:srgbClr val="376092"/>
              </a:solidFill>
              <a:latin typeface="ae_AlMateen" pitchFamily="2" charset="-78"/>
              <a:cs typeface="ae_AlMateen" pitchFamily="2" charset="-78"/>
            </a:endParaRPr>
          </a:p>
        </p:txBody>
      </p:sp>
      <p:sp>
        <p:nvSpPr>
          <p:cNvPr id="6147" name="Subtitle 5"/>
          <p:cNvSpPr>
            <a:spLocks noGrp="1"/>
          </p:cNvSpPr>
          <p:nvPr>
            <p:ph type="subTitle" idx="1"/>
          </p:nvPr>
        </p:nvSpPr>
        <p:spPr>
          <a:xfrm>
            <a:off x="990600" y="3886200"/>
            <a:ext cx="7429500" cy="1752600"/>
          </a:xfrm>
        </p:spPr>
        <p:txBody>
          <a:bodyPr/>
          <a:lstStyle/>
          <a:p>
            <a:pPr rtl="1" eaLnBrk="1" hangingPunct="1"/>
            <a:r>
              <a:rPr lang="ar-SA" b="1" dirty="0" smtClean="0">
                <a:solidFill>
                  <a:schemeClr val="tx1"/>
                </a:solidFill>
                <a:cs typeface="Arial" pitchFamily="34" charset="0"/>
              </a:rPr>
              <a:t>المحاضرة الثالثة</a:t>
            </a:r>
          </a:p>
          <a:p>
            <a:pPr rtl="1" eaLnBrk="1" hangingPunct="1"/>
            <a:r>
              <a:rPr lang="ar-SA" b="1" dirty="0" smtClean="0">
                <a:solidFill>
                  <a:schemeClr val="tx1"/>
                </a:solidFill>
              </a:rPr>
              <a:t>نظرية المعرفة (نشأتها ومبادؤها)</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عناصر المحاضرة</a:t>
            </a:r>
            <a:endParaRPr lang="ar-SA" dirty="0"/>
          </a:p>
        </p:txBody>
      </p:sp>
      <p:sp>
        <p:nvSpPr>
          <p:cNvPr id="3" name="عنصر نائب للمحتوى 2"/>
          <p:cNvSpPr>
            <a:spLocks noGrp="1"/>
          </p:cNvSpPr>
          <p:nvPr>
            <p:ph idx="1"/>
          </p:nvPr>
        </p:nvSpPr>
        <p:spPr/>
        <p:txBody>
          <a:bodyPr/>
          <a:lstStyle/>
          <a:p>
            <a:r>
              <a:rPr lang="ar-SA" dirty="0" smtClean="0"/>
              <a:t>نشأة نظرية المعرفة</a:t>
            </a:r>
          </a:p>
          <a:p>
            <a:r>
              <a:rPr lang="ar-SA" dirty="0" smtClean="0"/>
              <a:t>	</a:t>
            </a:r>
            <a:r>
              <a:rPr lang="ar-SA" dirty="0" smtClean="0"/>
              <a:t>         عند الفلاسفة اليونان</a:t>
            </a:r>
          </a:p>
          <a:p>
            <a:r>
              <a:rPr lang="ar-SA" dirty="0" smtClean="0"/>
              <a:t> </a:t>
            </a:r>
            <a:r>
              <a:rPr lang="ar-SA" dirty="0" smtClean="0"/>
              <a:t>        عند الفلاسفة الغربيين</a:t>
            </a:r>
          </a:p>
          <a:p>
            <a:r>
              <a:rPr lang="ar-SA" dirty="0" smtClean="0"/>
              <a:t> </a:t>
            </a:r>
            <a:r>
              <a:rPr lang="ar-SA" dirty="0" smtClean="0"/>
              <a:t>        عند علماء المسلمين</a:t>
            </a:r>
          </a:p>
          <a:p>
            <a:r>
              <a:rPr lang="ar-SA" dirty="0" smtClean="0"/>
              <a:t>مبادئ نظرية المعرفة</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smtClean="0"/>
              <a:t>نشأة نظرية المعرفة</a:t>
            </a:r>
            <a:endParaRPr lang="ar-SA"/>
          </a:p>
        </p:txBody>
      </p:sp>
      <p:sp>
        <p:nvSpPr>
          <p:cNvPr id="3" name="عنصر نائب للمحتوى 2"/>
          <p:cNvSpPr>
            <a:spLocks noGrp="1"/>
          </p:cNvSpPr>
          <p:nvPr>
            <p:ph idx="1"/>
          </p:nvPr>
        </p:nvSpPr>
        <p:spPr>
          <a:xfrm>
            <a:off x="228600" y="1371600"/>
            <a:ext cx="9448800" cy="4754563"/>
          </a:xfrm>
        </p:spPr>
        <p:txBody>
          <a:bodyPr/>
          <a:lstStyle/>
          <a:p>
            <a:pPr marL="0" indent="0" algn="just" rtl="1">
              <a:spcBef>
                <a:spcPts val="0"/>
              </a:spcBef>
            </a:pPr>
            <a:r>
              <a:rPr lang="ar-SA" sz="2500" dirty="0" smtClean="0"/>
              <a:t>- </a:t>
            </a:r>
            <a:r>
              <a:rPr lang="ar-SA" sz="2500" dirty="0" smtClean="0">
                <a:solidFill>
                  <a:srgbClr val="FF0000"/>
                </a:solidFill>
              </a:rPr>
              <a:t>مبحث نظرية المعرفة كما عرفناه في المحاضرة السابقة، قد طرأت عليه تغيرات وتعديلات أثناء تطور الفلسفة وعبر تاريخها الطويل، فهو ليس وليد عصر معين أو فيلسوف معين، بل هو مفهوم بتطور دائماً.</a:t>
            </a:r>
            <a:endParaRPr lang="en-US" sz="2500" dirty="0" smtClean="0">
              <a:solidFill>
                <a:srgbClr val="FF0000"/>
              </a:solidFill>
            </a:endParaRPr>
          </a:p>
          <a:p>
            <a:pPr marL="0" indent="0" algn="just" rtl="1">
              <a:spcBef>
                <a:spcPts val="0"/>
              </a:spcBef>
            </a:pPr>
            <a:r>
              <a:rPr lang="ar-SA" sz="2500" dirty="0" smtClean="0"/>
              <a:t>- فقد </a:t>
            </a:r>
            <a:r>
              <a:rPr lang="ar-SA" sz="2500" dirty="0" smtClean="0">
                <a:solidFill>
                  <a:srgbClr val="FF0000"/>
                </a:solidFill>
              </a:rPr>
              <a:t>أصبحت المعرفة منذ </a:t>
            </a:r>
            <a:r>
              <a:rPr lang="ar-SA" sz="2500" dirty="0" err="1" smtClean="0">
                <a:solidFill>
                  <a:srgbClr val="FF0000"/>
                </a:solidFill>
              </a:rPr>
              <a:t>كانط</a:t>
            </a:r>
            <a:r>
              <a:rPr lang="ar-SA" sz="2500" dirty="0" smtClean="0">
                <a:solidFill>
                  <a:srgbClr val="FF0000"/>
                </a:solidFill>
              </a:rPr>
              <a:t> ذات مكانة مركزية في الفلسفة </a:t>
            </a:r>
            <a:r>
              <a:rPr lang="ar-SA" sz="2500" dirty="0" smtClean="0"/>
              <a:t>فاقت بها كل جوانب الفلسفة الأخرى.</a:t>
            </a:r>
          </a:p>
          <a:p>
            <a:pPr marL="0" indent="0" algn="just" rtl="1">
              <a:spcBef>
                <a:spcPts val="0"/>
              </a:spcBef>
              <a:buFontTx/>
              <a:buChar char="-"/>
            </a:pPr>
            <a:r>
              <a:rPr lang="ar-SA" sz="2500" dirty="0" smtClean="0"/>
              <a:t>ومنذ ذلك التاريخ </a:t>
            </a:r>
            <a:r>
              <a:rPr lang="ar-SA" sz="2500" dirty="0" smtClean="0">
                <a:solidFill>
                  <a:srgbClr val="FF0000"/>
                </a:solidFill>
              </a:rPr>
              <a:t>لم تعد الفلسفة معرفة للعالم، بل تفكير في هذه المعرفة </a:t>
            </a:r>
            <a:r>
              <a:rPr lang="ar-SA" sz="2500" dirty="0" smtClean="0">
                <a:solidFill>
                  <a:srgbClr val="FF0000"/>
                </a:solidFill>
              </a:rPr>
              <a:t>بالعالم </a:t>
            </a:r>
            <a:r>
              <a:rPr lang="ar-SA" sz="2500" dirty="0" smtClean="0"/>
              <a:t>أو هي معرفة بالمعرفة.</a:t>
            </a:r>
          </a:p>
          <a:p>
            <a:pPr marL="0" indent="0" algn="just" rtl="1">
              <a:spcBef>
                <a:spcPts val="0"/>
              </a:spcBef>
              <a:buFontTx/>
              <a:buChar char="-"/>
            </a:pPr>
            <a:r>
              <a:rPr lang="ar-SA" sz="2500" dirty="0" smtClean="0"/>
              <a:t> ومن هنا وجد التمييز بداية بين طريقة وضع المشكلة لدى فلاسفة اليونان بشكل عام، وبين طريقة وضع المشكلة عند </a:t>
            </a:r>
            <a:r>
              <a:rPr lang="ar-SA" sz="2500" dirty="0" smtClean="0"/>
              <a:t>الغربيين في العصر الحديث، وعند العلماء المسلمين.</a:t>
            </a:r>
            <a:endParaRPr lang="en-US" sz="2500" dirty="0" smtClean="0"/>
          </a:p>
          <a:p>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طريقة فلاسفة اليونان في وضع مشكلة المعرفة</a:t>
            </a:r>
            <a:endParaRPr lang="ar-SA" dirty="0"/>
          </a:p>
        </p:txBody>
      </p:sp>
      <p:sp>
        <p:nvSpPr>
          <p:cNvPr id="3" name="عنصر نائب للمحتوى 2"/>
          <p:cNvSpPr>
            <a:spLocks noGrp="1"/>
          </p:cNvSpPr>
          <p:nvPr>
            <p:ph idx="1"/>
          </p:nvPr>
        </p:nvSpPr>
        <p:spPr>
          <a:xfrm>
            <a:off x="228600" y="1447800"/>
            <a:ext cx="9372600" cy="4678363"/>
          </a:xfrm>
        </p:spPr>
        <p:txBody>
          <a:bodyPr/>
          <a:lstStyle/>
          <a:p>
            <a:pPr marL="0" indent="0" algn="just" rtl="1">
              <a:spcBef>
                <a:spcPts val="0"/>
              </a:spcBef>
              <a:buFontTx/>
              <a:buChar char="-"/>
            </a:pPr>
            <a:r>
              <a:rPr lang="ar-SA" sz="2500" dirty="0" smtClean="0"/>
              <a:t>وكان </a:t>
            </a:r>
            <a:r>
              <a:rPr lang="ar-SA" sz="2500" dirty="0" smtClean="0">
                <a:solidFill>
                  <a:srgbClr val="FF0000"/>
                </a:solidFill>
              </a:rPr>
              <a:t>أول من لمس لب نظرية المعرفة من الفلاسفة اليونان بحق هو </a:t>
            </a:r>
            <a:r>
              <a:rPr lang="ar-SA" sz="2500" dirty="0" err="1" smtClean="0">
                <a:solidFill>
                  <a:srgbClr val="FF0000"/>
                </a:solidFill>
              </a:rPr>
              <a:t>بارمنيدس</a:t>
            </a:r>
            <a:r>
              <a:rPr lang="ar-SA" sz="2500" dirty="0" smtClean="0">
                <a:solidFill>
                  <a:srgbClr val="FF0000"/>
                </a:solidFill>
              </a:rPr>
              <a:t>، حيث ظهرت مشكلة المعرفة بمعنى الكلمة عنده</a:t>
            </a:r>
            <a:r>
              <a:rPr lang="ar-SA" sz="2500" dirty="0" smtClean="0"/>
              <a:t>، فقد قال بوضوح أن هناك وجودا يتعدى كل ما تعرفه التجربة العادية وهو يربط بين العقل وذلك الوجود على حين أن </a:t>
            </a:r>
            <a:r>
              <a:rPr lang="ar-SA" sz="2500" dirty="0" err="1" smtClean="0"/>
              <a:t>اللاوجود</a:t>
            </a:r>
            <a:r>
              <a:rPr lang="ar-SA" sz="2500" dirty="0" smtClean="0"/>
              <a:t> يقوم على النظر والسمع وعلى اللغة التي يستعملها عامة الناس.</a:t>
            </a:r>
            <a:endParaRPr lang="en-US" sz="2500" dirty="0" smtClean="0"/>
          </a:p>
          <a:p>
            <a:pPr marL="0" indent="0" algn="just" rtl="1">
              <a:spcBef>
                <a:spcPts val="0"/>
              </a:spcBef>
              <a:buFontTx/>
              <a:buChar char="-"/>
            </a:pPr>
            <a:r>
              <a:rPr lang="ar-SA" sz="2500" dirty="0" smtClean="0"/>
              <a:t> </a:t>
            </a:r>
            <a:r>
              <a:rPr lang="ar-SA" sz="2500" dirty="0" smtClean="0">
                <a:solidFill>
                  <a:srgbClr val="FF0000"/>
                </a:solidFill>
              </a:rPr>
              <a:t>ومضى الفلاسفة بعده يُعبِّر كل منهم عن وجهة نظر تختلف عن الأخرى، فقد عبّر </a:t>
            </a:r>
            <a:r>
              <a:rPr lang="ar-SA" sz="2500" dirty="0" err="1" smtClean="0">
                <a:solidFill>
                  <a:srgbClr val="FF0000"/>
                </a:solidFill>
              </a:rPr>
              <a:t>إنبادوقليس</a:t>
            </a:r>
            <a:r>
              <a:rPr lang="ar-SA" sz="2500" dirty="0" smtClean="0">
                <a:solidFill>
                  <a:srgbClr val="FF0000"/>
                </a:solidFill>
              </a:rPr>
              <a:t> عن وجهة نظره في أن الشبيه يدرك الشبيه، </a:t>
            </a:r>
          </a:p>
          <a:p>
            <a:pPr marL="0" indent="0" algn="just" rtl="1">
              <a:spcBef>
                <a:spcPts val="0"/>
              </a:spcBef>
              <a:buFontTx/>
              <a:buChar char="-"/>
            </a:pPr>
            <a:r>
              <a:rPr lang="ar-SA" sz="2500" dirty="0" smtClean="0"/>
              <a:t> وعبّر </a:t>
            </a:r>
            <a:r>
              <a:rPr lang="ar-SA" sz="2500" dirty="0" err="1" smtClean="0">
                <a:solidFill>
                  <a:srgbClr val="FF0000"/>
                </a:solidFill>
              </a:rPr>
              <a:t>ديمقريطس</a:t>
            </a:r>
            <a:r>
              <a:rPr lang="ar-SA" sz="2500" dirty="0" smtClean="0"/>
              <a:t> عن وجهة نظر فيها أصالة وعمق وكان لها تأثير كبير حيث ميز بداية بين الموجود وبين ما هو محض فكر وظن، ولا يستطيع أن يدرك جزئيات الوجود وهي لديه الذرات إلا الإدراك الألطف وحسب، أمَّا الحواس الخمس الخشنة فإنها تقف عن حدود المتنوع إلا ما لا نهاية والنسبي من ألوان وأصوات وروائح وغير ذلك.</a:t>
            </a:r>
          </a:p>
          <a:p>
            <a:pPr marL="0" indent="0" algn="just" rtl="1">
              <a:spcBef>
                <a:spcPts val="0"/>
              </a:spcBef>
              <a:buFontTx/>
              <a:buChar char="-"/>
            </a:pPr>
            <a:r>
              <a:rPr lang="ar-SA" sz="2500" dirty="0" smtClean="0"/>
              <a:t> </a:t>
            </a:r>
            <a:r>
              <a:rPr lang="ar-SA" sz="2500" dirty="0" smtClean="0">
                <a:solidFill>
                  <a:srgbClr val="FF0000"/>
                </a:solidFill>
              </a:rPr>
              <a:t>والطبيعيون الأولون </a:t>
            </a:r>
            <a:r>
              <a:rPr lang="ar-SA" sz="2500" dirty="0" err="1" smtClean="0">
                <a:solidFill>
                  <a:srgbClr val="FF0000"/>
                </a:solidFill>
              </a:rPr>
              <a:t>والفيثاغوريون</a:t>
            </a:r>
            <a:r>
              <a:rPr lang="ar-SA" sz="2500" dirty="0" smtClean="0">
                <a:solidFill>
                  <a:srgbClr val="FF0000"/>
                </a:solidFill>
              </a:rPr>
              <a:t> </a:t>
            </a:r>
            <a:r>
              <a:rPr lang="ar-SA" sz="2500" dirty="0" smtClean="0"/>
              <a:t>كل هؤلاء تركزت عنايتهم في وصف الطبيعة ومحاولة تفسير ظواهرها دون أن يثيروا الشك في الوسائل التي نستخدمها في معرفتنا لها.</a:t>
            </a:r>
            <a:endParaRPr lang="ar-SA" sz="2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447800"/>
            <a:ext cx="9448800" cy="4678363"/>
          </a:xfrm>
        </p:spPr>
        <p:txBody>
          <a:bodyPr/>
          <a:lstStyle/>
          <a:p>
            <a:pPr marL="0" indent="0" algn="just" rtl="1">
              <a:spcBef>
                <a:spcPts val="0"/>
              </a:spcBef>
            </a:pPr>
            <a:r>
              <a:rPr lang="ar-SA" sz="2500" dirty="0" smtClean="0"/>
              <a:t>- وقد </a:t>
            </a:r>
            <a:r>
              <a:rPr lang="ar-SA" sz="2500" dirty="0" smtClean="0">
                <a:solidFill>
                  <a:srgbClr val="FF0000"/>
                </a:solidFill>
              </a:rPr>
              <a:t>ساهم </a:t>
            </a:r>
            <a:r>
              <a:rPr lang="ar-SA" sz="2500" dirty="0" err="1" smtClean="0">
                <a:solidFill>
                  <a:srgbClr val="FF0000"/>
                </a:solidFill>
              </a:rPr>
              <a:t>السوفسطائيون</a:t>
            </a:r>
            <a:r>
              <a:rPr lang="ar-SA" sz="2500" dirty="0" smtClean="0">
                <a:solidFill>
                  <a:srgbClr val="FF0000"/>
                </a:solidFill>
              </a:rPr>
              <a:t> بعد ذلك مساهمة قيمة وهامة في توسيع نطاق مناقشة المشكلة وعلى الأخص: </a:t>
            </a:r>
            <a:r>
              <a:rPr lang="ar-SA" sz="2500" dirty="0" err="1" smtClean="0">
                <a:solidFill>
                  <a:srgbClr val="FF0000"/>
                </a:solidFill>
              </a:rPr>
              <a:t>جورجياس</a:t>
            </a:r>
            <a:r>
              <a:rPr lang="ar-SA" sz="2500" dirty="0" smtClean="0">
                <a:solidFill>
                  <a:srgbClr val="FF0000"/>
                </a:solidFill>
              </a:rPr>
              <a:t> </a:t>
            </a:r>
            <a:r>
              <a:rPr lang="ar-SA" sz="2500" dirty="0" err="1" smtClean="0">
                <a:solidFill>
                  <a:srgbClr val="FF0000"/>
                </a:solidFill>
              </a:rPr>
              <a:t>وبروتاجوراس</a:t>
            </a:r>
            <a:r>
              <a:rPr lang="ar-SA" sz="2500" dirty="0" smtClean="0"/>
              <a:t>، فقد استطاع الأول بكتابه في الوجود أن يتيح لنا النظر نظرة عميقة إلى طريقة وضع مشكلة المعرفة في عصر </a:t>
            </a:r>
            <a:r>
              <a:rPr lang="ar-SA" sz="2500" dirty="0" err="1" smtClean="0"/>
              <a:t>السوفسطائيين</a:t>
            </a:r>
            <a:r>
              <a:rPr lang="ar-SA" sz="2500" dirty="0" smtClean="0"/>
              <a:t>، </a:t>
            </a:r>
            <a:endParaRPr lang="en-US" sz="2500" dirty="0" smtClean="0"/>
          </a:p>
          <a:p>
            <a:pPr marL="0" indent="0" algn="just" rtl="1">
              <a:spcBef>
                <a:spcPts val="0"/>
              </a:spcBef>
            </a:pPr>
            <a:r>
              <a:rPr lang="ar-SA" sz="2500" dirty="0" smtClean="0"/>
              <a:t>- وكذلك </a:t>
            </a:r>
            <a:r>
              <a:rPr lang="ar-SA" sz="2500" dirty="0" smtClean="0">
                <a:solidFill>
                  <a:srgbClr val="FF0000"/>
                </a:solidFill>
              </a:rPr>
              <a:t>أسهم </a:t>
            </a:r>
            <a:r>
              <a:rPr lang="ar-SA" sz="2500" dirty="0" err="1" smtClean="0">
                <a:solidFill>
                  <a:srgbClr val="FF0000"/>
                </a:solidFill>
              </a:rPr>
              <a:t>بروتاجوراس</a:t>
            </a:r>
            <a:r>
              <a:rPr lang="ar-SA" sz="2500" dirty="0" smtClean="0">
                <a:solidFill>
                  <a:srgbClr val="FF0000"/>
                </a:solidFill>
              </a:rPr>
              <a:t> خاصة </a:t>
            </a:r>
            <a:r>
              <a:rPr lang="ar-SA" sz="2500" dirty="0" err="1" smtClean="0">
                <a:solidFill>
                  <a:srgbClr val="FF0000"/>
                </a:solidFill>
              </a:rPr>
              <a:t>بواحديته</a:t>
            </a:r>
            <a:r>
              <a:rPr lang="ar-SA" sz="2500" dirty="0" smtClean="0">
                <a:solidFill>
                  <a:srgbClr val="FF0000"/>
                </a:solidFill>
              </a:rPr>
              <a:t> الواضحة التي بدأت في عدم اعترافه بأي شيء ليس مصدره الحواس</a:t>
            </a:r>
            <a:r>
              <a:rPr lang="ar-SA" sz="2500" dirty="0" smtClean="0"/>
              <a:t> حينما قال:"أن الإنسان معيار الوجود" وقصد بذلك أن الإنسان بحواسه هو معيار معرفة الوجود فهو لم ير إلا الحس وسيلة للمعرفة إلا بوجود المادة.</a:t>
            </a:r>
            <a:endParaRPr lang="en-US" sz="2500" dirty="0" smtClean="0"/>
          </a:p>
          <a:p>
            <a:pPr marL="0" indent="0" algn="just" rtl="1">
              <a:spcBef>
                <a:spcPts val="0"/>
              </a:spcBef>
              <a:buFontTx/>
              <a:buChar char="-"/>
            </a:pPr>
            <a:r>
              <a:rPr lang="ar-SA" sz="2500" dirty="0" smtClean="0">
                <a:solidFill>
                  <a:srgbClr val="FF0000"/>
                </a:solidFill>
              </a:rPr>
              <a:t>ولا شك أنه لولا هؤلاء </a:t>
            </a:r>
            <a:r>
              <a:rPr lang="ar-SA" sz="2500" dirty="0" err="1" smtClean="0">
                <a:solidFill>
                  <a:srgbClr val="FF0000"/>
                </a:solidFill>
              </a:rPr>
              <a:t>السوفسطائيين</a:t>
            </a:r>
            <a:r>
              <a:rPr lang="ar-SA" sz="2500" dirty="0" smtClean="0">
                <a:solidFill>
                  <a:srgbClr val="FF0000"/>
                </a:solidFill>
              </a:rPr>
              <a:t> خاصة </a:t>
            </a:r>
            <a:r>
              <a:rPr lang="ar-SA" sz="2500" dirty="0" err="1" smtClean="0">
                <a:solidFill>
                  <a:srgbClr val="FF0000"/>
                </a:solidFill>
              </a:rPr>
              <a:t>جورجياس</a:t>
            </a:r>
            <a:r>
              <a:rPr lang="ar-SA" sz="2500" dirty="0" smtClean="0">
                <a:solidFill>
                  <a:srgbClr val="FF0000"/>
                </a:solidFill>
              </a:rPr>
              <a:t> </a:t>
            </a:r>
            <a:r>
              <a:rPr lang="ar-SA" sz="2500" dirty="0" err="1" smtClean="0">
                <a:solidFill>
                  <a:srgbClr val="FF0000"/>
                </a:solidFill>
              </a:rPr>
              <a:t>وبروتاجوراس</a:t>
            </a:r>
            <a:r>
              <a:rPr lang="ar-SA" sz="2500" dirty="0" smtClean="0">
                <a:solidFill>
                  <a:srgbClr val="FF0000"/>
                </a:solidFill>
              </a:rPr>
              <a:t> لما كانت مناقشة مشكلة المعرفة قد اتسع نطاقها </a:t>
            </a:r>
            <a:r>
              <a:rPr lang="ar-SA" sz="2500" dirty="0" smtClean="0"/>
              <a:t>هذا الاتساع الذي وجدناه لدى سقراط وأفلاطون ومن بعدهما   أرسطو.</a:t>
            </a:r>
          </a:p>
          <a:p>
            <a:pPr marL="0" indent="0" algn="just" rtl="1">
              <a:spcBef>
                <a:spcPts val="0"/>
              </a:spcBef>
              <a:buFontTx/>
              <a:buChar char="-"/>
            </a:pPr>
            <a:r>
              <a:rPr lang="ar-SA" sz="2500" dirty="0" smtClean="0"/>
              <a:t> فقد </a:t>
            </a:r>
            <a:r>
              <a:rPr lang="ar-SA" sz="2500" dirty="0" smtClean="0">
                <a:solidFill>
                  <a:srgbClr val="FF0000"/>
                </a:solidFill>
              </a:rPr>
              <a:t>كان سقراط برده على حجج </a:t>
            </a:r>
            <a:r>
              <a:rPr lang="ar-SA" sz="2500" dirty="0" err="1" smtClean="0">
                <a:solidFill>
                  <a:srgbClr val="FF0000"/>
                </a:solidFill>
              </a:rPr>
              <a:t>السوفسطائيين</a:t>
            </a:r>
            <a:r>
              <a:rPr lang="ar-SA" sz="2500" dirty="0" smtClean="0">
                <a:solidFill>
                  <a:srgbClr val="FF0000"/>
                </a:solidFill>
              </a:rPr>
              <a:t> هو بحق أول من ميّز تمييزا فاصلا بين موضوع العقل وموضوع الحس</a:t>
            </a:r>
            <a:r>
              <a:rPr lang="ar-SA" sz="2500" dirty="0" smtClean="0"/>
              <a:t>. بِيدَ أنَّ حَلَّ سقراط لمسألة المعرفة بقي ناقصا.</a:t>
            </a:r>
            <a:endParaRPr lang="en-US" sz="2500" dirty="0" smtClean="0"/>
          </a:p>
          <a:p>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447800"/>
            <a:ext cx="9525000" cy="4678363"/>
          </a:xfrm>
        </p:spPr>
        <p:txBody>
          <a:bodyPr/>
          <a:lstStyle/>
          <a:p>
            <a:pPr marL="0" indent="0" algn="just" rtl="1">
              <a:spcBef>
                <a:spcPts val="0"/>
              </a:spcBef>
              <a:buFontTx/>
              <a:buChar char="-"/>
            </a:pPr>
            <a:r>
              <a:rPr lang="ar-SA" sz="2500" dirty="0" smtClean="0">
                <a:solidFill>
                  <a:srgbClr val="FF0000"/>
                </a:solidFill>
              </a:rPr>
              <a:t>وكان على أفلاطون استكماله، فقدم فكرته الأصلية البسيطة التي تمثلت في أن هناك إلى جانب كلِّ شيء متغير شيء آخر خالد </a:t>
            </a:r>
            <a:r>
              <a:rPr lang="ar-SA" sz="2500" dirty="0" smtClean="0"/>
              <a:t>لا يأتي عليه تبدل وينبغي أن تقوم عليه وحدة المعرفة والسلوك، ومن ثم فلا علم إلا بالكلي الذي يظل دائما في ذاته باقيا على ذاتيته، وبذلك ارتبطت نظرية أفلاطون في المعرفة بنظريته في الوجود وفي الأخلاق.</a:t>
            </a:r>
          </a:p>
          <a:p>
            <a:pPr marL="0" indent="0" algn="just" rtl="1">
              <a:spcBef>
                <a:spcPts val="0"/>
              </a:spcBef>
            </a:pPr>
            <a:r>
              <a:rPr lang="ar-SA" sz="2500" dirty="0" smtClean="0"/>
              <a:t>- </a:t>
            </a:r>
            <a:r>
              <a:rPr lang="ar-SA" sz="2500" dirty="0" smtClean="0">
                <a:solidFill>
                  <a:srgbClr val="FF0000"/>
                </a:solidFill>
              </a:rPr>
              <a:t>أدى شغف أرسطو بالمعرفة أن انشغل انشغالا شديدا بالبحث في وسائل المعرفة الإنسانية</a:t>
            </a:r>
            <a:r>
              <a:rPr lang="ar-SA" sz="2500" dirty="0" smtClean="0"/>
              <a:t>، ومدى ما يمكن أن نصل إليه من خلال هذه الوسائل، ولما وجد أن غالبية الناس يعتقدون أن حواسهم هي وسيلتهم في المعرفة بدأ بحثه في طبيعة الحواس ووجد أن طبيعتها تؤكد قصورها ومحدوديتها.</a:t>
            </a:r>
          </a:p>
          <a:p>
            <a:pPr marL="0" indent="0" algn="just" rtl="1">
              <a:spcBef>
                <a:spcPts val="0"/>
              </a:spcBef>
              <a:buFontTx/>
              <a:buChar char="-"/>
            </a:pPr>
            <a:r>
              <a:rPr lang="ar-SA" sz="2500" dirty="0" smtClean="0"/>
              <a:t>ومن ثم بحث فيما </a:t>
            </a:r>
            <a:r>
              <a:rPr lang="ar-SA" sz="2500" dirty="0" smtClean="0">
                <a:solidFill>
                  <a:srgbClr val="FF0000"/>
                </a:solidFill>
              </a:rPr>
              <a:t>يمكن أن يؤديه العقل ووجد نفسه أنه قادر على أن يحلل ما تعطيه الحواس ويبني منه ما يسمى بالمعرفة الإنسانية فالإنسان هو العقل </a:t>
            </a:r>
            <a:r>
              <a:rPr lang="ar-SA" sz="2500" dirty="0" smtClean="0"/>
              <a:t>ويستدل ويقيس أساسا وليس هو فقط ما </a:t>
            </a:r>
            <a:r>
              <a:rPr lang="ar-SA" sz="2500" dirty="0" err="1" smtClean="0"/>
              <a:t>يستقرئ</a:t>
            </a:r>
            <a:endParaRPr lang="ar-SA" sz="2500" dirty="0" smtClean="0"/>
          </a:p>
          <a:p>
            <a:pPr marL="0" indent="0" algn="just" rtl="1">
              <a:spcBef>
                <a:spcPts val="0"/>
              </a:spcBef>
              <a:buFontTx/>
              <a:buChar char="-"/>
            </a:pPr>
            <a:endParaRPr lang="en-US" sz="2500" dirty="0" smtClean="0"/>
          </a:p>
          <a:p>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678363"/>
          </a:xfrm>
        </p:spPr>
        <p:txBody>
          <a:bodyPr/>
          <a:lstStyle/>
          <a:p>
            <a:pPr marL="0" indent="0" algn="just" rtl="1">
              <a:spcBef>
                <a:spcPts val="0"/>
              </a:spcBef>
              <a:buFontTx/>
              <a:buChar char="-"/>
            </a:pPr>
            <a:r>
              <a:rPr lang="ar-SA" sz="2500" dirty="0" smtClean="0"/>
              <a:t> إن الإنسان هو القادر وحده على تنظيم مشاهداته والاستفادة منها من تكوين بناء متكامل للمعرفة عن هذا العالم من خلال قدراته العقلية الفذة.</a:t>
            </a:r>
          </a:p>
          <a:p>
            <a:pPr marL="0" indent="0" algn="just" rtl="1">
              <a:spcBef>
                <a:spcPts val="0"/>
              </a:spcBef>
            </a:pPr>
            <a:r>
              <a:rPr lang="ar-SA" sz="2500" dirty="0" smtClean="0"/>
              <a:t>- ولعل ذلك هو ما جعل </a:t>
            </a:r>
            <a:r>
              <a:rPr lang="ar-SA" sz="2500" dirty="0" smtClean="0">
                <a:solidFill>
                  <a:srgbClr val="FF0000"/>
                </a:solidFill>
              </a:rPr>
              <a:t>أرسطو يركز اهتمامه على دراسة العقل وإمكاناته المعرفية من جانب ومحاولته من جانب أخر وضع القوانين اللازمة لضبط التفكير العق</a:t>
            </a:r>
            <a:r>
              <a:rPr lang="ar-SA" sz="2500" dirty="0" smtClean="0"/>
              <a:t>لي حتى لا يبتعد العقل على المجال المعرفي الصحيح </a:t>
            </a:r>
          </a:p>
          <a:p>
            <a:pPr marL="0" indent="0" algn="just" rtl="1">
              <a:spcBef>
                <a:spcPts val="0"/>
              </a:spcBef>
            </a:pPr>
            <a:r>
              <a:rPr lang="ar-SA" sz="2500" dirty="0" smtClean="0"/>
              <a:t>- ومن هذا كان </a:t>
            </a:r>
            <a:r>
              <a:rPr lang="ar-SA" sz="2500" dirty="0" smtClean="0">
                <a:solidFill>
                  <a:srgbClr val="FF0000"/>
                </a:solidFill>
              </a:rPr>
              <a:t>تأسيس أرسطو للمنطق وفصله عن بقية العلوم </a:t>
            </a:r>
            <a:r>
              <a:rPr lang="ar-SA" sz="2500" dirty="0" smtClean="0"/>
              <a:t>كما كان بحثه في نظرية المعرفة.</a:t>
            </a:r>
            <a:endParaRPr lang="en-US" sz="2500" dirty="0" smtClean="0"/>
          </a:p>
          <a:p>
            <a:pPr marL="0" indent="0" algn="just" rtl="1">
              <a:spcBef>
                <a:spcPts val="0"/>
              </a:spcBef>
            </a:pPr>
            <a:r>
              <a:rPr lang="ar-SA" sz="2500" dirty="0" smtClean="0"/>
              <a:t>- </a:t>
            </a:r>
            <a:r>
              <a:rPr lang="ar-SA" sz="2500" dirty="0" smtClean="0">
                <a:solidFill>
                  <a:srgbClr val="FF0000"/>
                </a:solidFill>
              </a:rPr>
              <a:t>وأرسطو لم يفصل دراسة المعرفة من حيث هدفها وقيمتها عن كل من الميتافيزيقيا والمنطق لجعلها علما نظريا خالصا فقد ظلت نظرية المعرفة </a:t>
            </a:r>
            <a:r>
              <a:rPr lang="ar-SA" sz="2500" dirty="0" smtClean="0"/>
              <a:t>عنده مختلطة بالمنطق وكانت قيمة العلم وطرق تحصيله يشكلان سويا موضوع دراسة واحدة.</a:t>
            </a:r>
            <a:endParaRPr lang="en-US" sz="2500" dirty="0" smtClean="0"/>
          </a:p>
          <a:p>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الفلاسفة الغربيون</a:t>
            </a:r>
            <a:endParaRPr lang="ar-SA" dirty="0"/>
          </a:p>
        </p:txBody>
      </p:sp>
      <p:sp>
        <p:nvSpPr>
          <p:cNvPr id="3" name="عنصر نائب للمحتوى 2"/>
          <p:cNvSpPr>
            <a:spLocks noGrp="1"/>
          </p:cNvSpPr>
          <p:nvPr>
            <p:ph idx="1"/>
          </p:nvPr>
        </p:nvSpPr>
        <p:spPr>
          <a:xfrm>
            <a:off x="228600" y="1447800"/>
            <a:ext cx="9448800" cy="4678363"/>
          </a:xfrm>
        </p:spPr>
        <p:txBody>
          <a:bodyPr/>
          <a:lstStyle/>
          <a:p>
            <a:pPr marL="0" indent="0" algn="just" rtl="1">
              <a:spcBef>
                <a:spcPts val="0"/>
              </a:spcBef>
              <a:buFontTx/>
              <a:buChar char="-"/>
            </a:pPr>
            <a:r>
              <a:rPr lang="ar-SA" sz="2400" dirty="0" smtClean="0"/>
              <a:t>أما </a:t>
            </a:r>
            <a:r>
              <a:rPr lang="ar-SA" sz="2400" dirty="0" smtClean="0">
                <a:solidFill>
                  <a:srgbClr val="FF0000"/>
                </a:solidFill>
              </a:rPr>
              <a:t>الفلاسفة الغربيون فقد كانت نظرية المعرفة مبثوثة لديهم في أبحاث الوجود إلى أن جاء جون </a:t>
            </a:r>
            <a:r>
              <a:rPr lang="ar-SA" sz="2400" dirty="0" err="1" smtClean="0">
                <a:solidFill>
                  <a:srgbClr val="FF0000"/>
                </a:solidFill>
              </a:rPr>
              <a:t>لوك</a:t>
            </a:r>
            <a:r>
              <a:rPr lang="ar-SA" sz="2400" dirty="0" smtClean="0"/>
              <a:t> "1632-1704" فكتب " مقاله في </a:t>
            </a:r>
            <a:r>
              <a:rPr lang="ar-SA" sz="2400" dirty="0" smtClean="0"/>
              <a:t>الفهم الانساني</a:t>
            </a:r>
            <a:r>
              <a:rPr lang="en-US" sz="2400" dirty="0" smtClean="0"/>
              <a:t> </a:t>
            </a:r>
            <a:r>
              <a:rPr lang="en-US" sz="1500" dirty="0" smtClean="0"/>
              <a:t>Essay Concerning Human Understanding</a:t>
            </a:r>
            <a:r>
              <a:rPr lang="en-US" sz="2400" dirty="0" smtClean="0"/>
              <a:t>” </a:t>
            </a:r>
            <a:r>
              <a:rPr lang="ar-SA" sz="2400" dirty="0" smtClean="0"/>
              <a:t>المطبوع عام 1690م </a:t>
            </a:r>
            <a:r>
              <a:rPr lang="ar-SA" sz="2400" dirty="0" smtClean="0">
                <a:solidFill>
                  <a:srgbClr val="FF0000"/>
                </a:solidFill>
              </a:rPr>
              <a:t>ليكون أول محاولة لفهم المعرفة البشرية وتحليل الفكر الإنساني </a:t>
            </a:r>
            <a:r>
              <a:rPr lang="ar-SA" sz="2400" dirty="0" smtClean="0">
                <a:solidFill>
                  <a:srgbClr val="FF0000"/>
                </a:solidFill>
              </a:rPr>
              <a:t>وعملياته</a:t>
            </a:r>
            <a:r>
              <a:rPr lang="ar-SA" sz="2400" dirty="0" smtClean="0"/>
              <a:t>”  </a:t>
            </a:r>
          </a:p>
          <a:p>
            <a:pPr marL="0" indent="0" algn="just" rtl="1">
              <a:spcBef>
                <a:spcPts val="0"/>
              </a:spcBef>
              <a:buFontTx/>
              <a:buChar char="-"/>
            </a:pPr>
            <a:r>
              <a:rPr lang="ar-SA" sz="2400" dirty="0" smtClean="0"/>
              <a:t>بينما </a:t>
            </a:r>
            <a:r>
              <a:rPr lang="ar-SA" sz="2400" dirty="0" smtClean="0"/>
              <a:t>سبقه </a:t>
            </a:r>
            <a:r>
              <a:rPr lang="ar-SA" sz="2400" dirty="0" smtClean="0"/>
              <a:t>بصورة غير مستقلة </a:t>
            </a:r>
            <a:r>
              <a:rPr lang="ar-SA" sz="2400" dirty="0" smtClean="0">
                <a:solidFill>
                  <a:srgbClr val="FF0000"/>
                </a:solidFill>
              </a:rPr>
              <a:t>فرانسيس بيكون </a:t>
            </a:r>
            <a:r>
              <a:rPr lang="ar-SA" sz="2400" dirty="0" smtClean="0"/>
              <a:t>رائد المدرسة الحسية الواقعية. والذي يقول إن المعرفة لا يمكن الحصول عليها إلا عن طريق الحواس وما لا يمكن معرفته عن طريق الحواس لا يعتبر موجودا</a:t>
            </a:r>
            <a:r>
              <a:rPr lang="ar-SA" sz="2400" dirty="0" smtClean="0"/>
              <a:t>،</a:t>
            </a:r>
          </a:p>
          <a:p>
            <a:pPr marL="0" indent="0" algn="just" rtl="1">
              <a:spcBef>
                <a:spcPts val="0"/>
              </a:spcBef>
              <a:buFontTx/>
              <a:buChar char="-"/>
            </a:pPr>
            <a:r>
              <a:rPr lang="ar-SA" sz="2400" dirty="0" smtClean="0"/>
              <a:t>وإن </a:t>
            </a:r>
            <a:r>
              <a:rPr lang="ar-SA" sz="2400" dirty="0" smtClean="0"/>
              <a:t>كان قد </a:t>
            </a:r>
            <a:r>
              <a:rPr lang="ar-SA" sz="2400" dirty="0" smtClean="0"/>
              <a:t>سبقهم</a:t>
            </a:r>
            <a:r>
              <a:rPr lang="en-US" sz="2400" dirty="0" smtClean="0"/>
              <a:t> </a:t>
            </a:r>
            <a:r>
              <a:rPr lang="ar-SA" sz="2400" dirty="0" smtClean="0">
                <a:solidFill>
                  <a:srgbClr val="FF0000"/>
                </a:solidFill>
              </a:rPr>
              <a:t>ديكارت في نظرية فطرية المعرفة</a:t>
            </a:r>
            <a:r>
              <a:rPr lang="ar-SA" sz="2400" dirty="0" smtClean="0"/>
              <a:t>. </a:t>
            </a:r>
            <a:r>
              <a:rPr lang="ar-SA" sz="2400" dirty="0" smtClean="0"/>
              <a:t>فديكارت </a:t>
            </a:r>
            <a:r>
              <a:rPr lang="ar-SA" sz="2400" dirty="0" smtClean="0"/>
              <a:t>رائد المدرسة العقلية المثالية، الذي يقول بفطرية المعرفة أي أن العقل البشري مفطور على معارف وعلوم أساسية يمكن عن طريقها أن يتوصل إلى المعارف والعلوم الأخرى وهو صاحب المقولة المشهورة : ( أنا أفكر إذن أنا موجود</a:t>
            </a:r>
            <a:r>
              <a:rPr lang="ar-SA" sz="2400" dirty="0" smtClean="0"/>
              <a:t>)</a:t>
            </a:r>
          </a:p>
          <a:p>
            <a:pPr marL="0" indent="0" algn="just" rtl="1">
              <a:spcBef>
                <a:spcPts val="0"/>
              </a:spcBef>
              <a:buFontTx/>
              <a:buChar char="-"/>
            </a:pPr>
            <a:r>
              <a:rPr lang="ar-SA" sz="2400" dirty="0" smtClean="0"/>
              <a:t>وبعد </a:t>
            </a:r>
            <a:r>
              <a:rPr lang="ar-SA" sz="2400" dirty="0" smtClean="0"/>
              <a:t>ذلك جاء </a:t>
            </a:r>
            <a:r>
              <a:rPr lang="ar-SA" sz="2400" dirty="0" smtClean="0">
                <a:solidFill>
                  <a:srgbClr val="FF0000"/>
                </a:solidFill>
              </a:rPr>
              <a:t>كانط</a:t>
            </a:r>
            <a:r>
              <a:rPr lang="ar-SA" sz="2400" dirty="0" smtClean="0"/>
              <a:t> (كانت) (1724 - 1804م) </a:t>
            </a:r>
            <a:r>
              <a:rPr lang="ar-SA" sz="2400" dirty="0" smtClean="0">
                <a:solidFill>
                  <a:srgbClr val="FF0000"/>
                </a:solidFill>
              </a:rPr>
              <a:t>فحدَّد طبيعة المعرفة وحدودها وعلاقتها </a:t>
            </a:r>
            <a:r>
              <a:rPr lang="ar-SA" sz="2400" dirty="0" smtClean="0">
                <a:solidFill>
                  <a:srgbClr val="FF0000"/>
                </a:solidFill>
              </a:rPr>
              <a:t>بالوجود</a:t>
            </a:r>
            <a:r>
              <a:rPr lang="ar-SA" sz="2400" dirty="0" smtClean="0"/>
              <a:t>.  ثم </a:t>
            </a:r>
            <a:r>
              <a:rPr lang="ar-SA" sz="2400" dirty="0" smtClean="0"/>
              <a:t>جاءت محاولة فريير في القرن التاسع عشر ففصل بحث المعرفة عن بحث الوجود . </a:t>
            </a:r>
            <a:endParaRPr lang="ar-SA" sz="2400" dirty="0" smtClean="0"/>
          </a:p>
          <a:p>
            <a:pPr marL="0" indent="0" algn="just" rtl="1">
              <a:spcBef>
                <a:spcPts val="0"/>
              </a:spcBef>
              <a:buFontTx/>
              <a:buChar char="-"/>
            </a:pPr>
            <a:r>
              <a:rPr lang="ar-SA" sz="2400" dirty="0" smtClean="0"/>
              <a:t> </a:t>
            </a:r>
          </a:p>
          <a:p>
            <a:pPr marL="0" indent="0" algn="just" rtl="1">
              <a:spcBef>
                <a:spcPts val="0"/>
              </a:spcBef>
              <a:buFontTx/>
              <a:buChar char="-"/>
            </a:pPr>
            <a:r>
              <a:rPr lang="ar-SA" sz="2400" dirty="0" smtClean="0"/>
              <a:t> </a:t>
            </a:r>
          </a:p>
        </p:txBody>
      </p:sp>
    </p:spTree>
  </p:cSld>
  <p:clrMapOvr>
    <a:masterClrMapping/>
  </p:clrMapOvr>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2808</TotalTime>
  <Words>1607</Words>
  <Application>Microsoft Office PowerPoint</Application>
  <PresentationFormat>A4 Paper (210x297 mm)‎</PresentationFormat>
  <Paragraphs>77</Paragraphs>
  <Slides>17</Slides>
  <Notes>0</Notes>
  <HiddenSlides>0</HiddenSlides>
  <MMClips>0</MMClips>
  <ScaleCrop>false</ScaleCrop>
  <HeadingPairs>
    <vt:vector size="4" baseType="variant">
      <vt:variant>
        <vt:lpstr>سمة</vt:lpstr>
      </vt:variant>
      <vt:variant>
        <vt:i4>1</vt:i4>
      </vt:variant>
      <vt:variant>
        <vt:lpstr>عناوين الشرائح</vt:lpstr>
      </vt:variant>
      <vt:variant>
        <vt:i4>17</vt:i4>
      </vt:variant>
    </vt:vector>
  </HeadingPairs>
  <TitlesOfParts>
    <vt:vector size="18" baseType="lpstr">
      <vt:lpstr>Office Theme</vt:lpstr>
      <vt:lpstr>الشريحة 1</vt:lpstr>
      <vt:lpstr>عنوان المحاضرة</vt:lpstr>
      <vt:lpstr>عناصر المحاضرة</vt:lpstr>
      <vt:lpstr>نشأة نظرية المعرفة</vt:lpstr>
      <vt:lpstr>طريقة فلاسفة اليونان في وضع مشكلة المعرفة</vt:lpstr>
      <vt:lpstr>الشريحة 6</vt:lpstr>
      <vt:lpstr>الشريحة 7</vt:lpstr>
      <vt:lpstr>الشريحة 8</vt:lpstr>
      <vt:lpstr>الفلاسفة الغربيون</vt:lpstr>
      <vt:lpstr>الشريحة 10</vt:lpstr>
      <vt:lpstr>الشريحة 11</vt:lpstr>
      <vt:lpstr>نظرية المعرفة في التراث الإسلامي</vt:lpstr>
      <vt:lpstr>الشريحة 13</vt:lpstr>
      <vt:lpstr>الشريحة 14</vt:lpstr>
      <vt:lpstr>الشريحة 15</vt:lpstr>
      <vt:lpstr>مبادئ نظرية المعرفة</vt:lpstr>
      <vt:lpstr>الشريحة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nader darawsheh</dc:creator>
  <cp:lastModifiedBy>blahcene</cp:lastModifiedBy>
  <cp:revision>280</cp:revision>
  <dcterms:created xsi:type="dcterms:W3CDTF">2009-10-14T19:14:34Z</dcterms:created>
  <dcterms:modified xsi:type="dcterms:W3CDTF">2012-02-07T11:07:46Z</dcterms:modified>
</cp:coreProperties>
</file>