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27"/>
  </p:notesMasterIdLst>
  <p:sldIdLst>
    <p:sldId id="256" r:id="rId2"/>
    <p:sldId id="257" r:id="rId3"/>
    <p:sldId id="258" r:id="rId4"/>
    <p:sldId id="262" r:id="rId5"/>
    <p:sldId id="259" r:id="rId6"/>
    <p:sldId id="263" r:id="rId7"/>
    <p:sldId id="260" r:id="rId8"/>
    <p:sldId id="264" r:id="rId9"/>
    <p:sldId id="265" r:id="rId10"/>
    <p:sldId id="266" r:id="rId11"/>
    <p:sldId id="267" r:id="rId12"/>
    <p:sldId id="268" r:id="rId13"/>
    <p:sldId id="269" r:id="rId14"/>
    <p:sldId id="380"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81"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42D4A2C0-83E0-48DF-A853-85840E1E9959}">
          <p14:sldIdLst>
            <p14:sldId id="256"/>
            <p14:sldId id="257"/>
            <p14:sldId id="258"/>
            <p14:sldId id="262"/>
            <p14:sldId id="259"/>
            <p14:sldId id="263"/>
            <p14:sldId id="260"/>
            <p14:sldId id="264"/>
            <p14:sldId id="265"/>
            <p14:sldId id="266"/>
            <p14:sldId id="267"/>
            <p14:sldId id="268"/>
            <p14:sldId id="269"/>
            <p14:sldId id="380"/>
            <p14:sldId id="270"/>
            <p14:sldId id="271"/>
            <p14:sldId id="272"/>
            <p14:sldId id="273"/>
            <p14:sldId id="274"/>
            <p14:sldId id="275"/>
            <p14:sldId id="276"/>
            <p14:sldId id="277"/>
            <p14:sldId id="278"/>
            <p14:sldId id="279"/>
            <p14:sldId id="280"/>
            <p14:sldId id="281"/>
            <p14:sldId id="282"/>
            <p14:sldId id="381"/>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 /><Relationship Id="rId117" Type="http://schemas.openxmlformats.org/officeDocument/2006/relationships/slide" Target="slides/slide116.xml" /><Relationship Id="rId21" Type="http://schemas.openxmlformats.org/officeDocument/2006/relationships/slide" Target="slides/slide20.xml" /><Relationship Id="rId42" Type="http://schemas.openxmlformats.org/officeDocument/2006/relationships/slide" Target="slides/slide41.xml" /><Relationship Id="rId47" Type="http://schemas.openxmlformats.org/officeDocument/2006/relationships/slide" Target="slides/slide46.xml" /><Relationship Id="rId63" Type="http://schemas.openxmlformats.org/officeDocument/2006/relationships/slide" Target="slides/slide62.xml" /><Relationship Id="rId68" Type="http://schemas.openxmlformats.org/officeDocument/2006/relationships/slide" Target="slides/slide67.xml" /><Relationship Id="rId84" Type="http://schemas.openxmlformats.org/officeDocument/2006/relationships/slide" Target="slides/slide83.xml" /><Relationship Id="rId89" Type="http://schemas.openxmlformats.org/officeDocument/2006/relationships/slide" Target="slides/slide88.xml" /><Relationship Id="rId112" Type="http://schemas.openxmlformats.org/officeDocument/2006/relationships/slide" Target="slides/slide111.xml" /><Relationship Id="rId16" Type="http://schemas.openxmlformats.org/officeDocument/2006/relationships/slide" Target="slides/slide15.xml" /><Relationship Id="rId107" Type="http://schemas.openxmlformats.org/officeDocument/2006/relationships/slide" Target="slides/slide106.xml" /><Relationship Id="rId11" Type="http://schemas.openxmlformats.org/officeDocument/2006/relationships/slide" Target="slides/slide10.xml" /><Relationship Id="rId32" Type="http://schemas.openxmlformats.org/officeDocument/2006/relationships/slide" Target="slides/slide31.xml" /><Relationship Id="rId37" Type="http://schemas.openxmlformats.org/officeDocument/2006/relationships/slide" Target="slides/slide36.xml" /><Relationship Id="rId53" Type="http://schemas.openxmlformats.org/officeDocument/2006/relationships/slide" Target="slides/slide52.xml" /><Relationship Id="rId58" Type="http://schemas.openxmlformats.org/officeDocument/2006/relationships/slide" Target="slides/slide57.xml" /><Relationship Id="rId74" Type="http://schemas.openxmlformats.org/officeDocument/2006/relationships/slide" Target="slides/slide73.xml" /><Relationship Id="rId79" Type="http://schemas.openxmlformats.org/officeDocument/2006/relationships/slide" Target="slides/slide78.xml" /><Relationship Id="rId102" Type="http://schemas.openxmlformats.org/officeDocument/2006/relationships/slide" Target="slides/slide101.xml" /><Relationship Id="rId123" Type="http://schemas.openxmlformats.org/officeDocument/2006/relationships/slide" Target="slides/slide122.xml" /><Relationship Id="rId128" Type="http://schemas.openxmlformats.org/officeDocument/2006/relationships/presProps" Target="presProps.xml" /><Relationship Id="rId5" Type="http://schemas.openxmlformats.org/officeDocument/2006/relationships/slide" Target="slides/slide4.xml" /><Relationship Id="rId90" Type="http://schemas.openxmlformats.org/officeDocument/2006/relationships/slide" Target="slides/slide89.xml" /><Relationship Id="rId95" Type="http://schemas.openxmlformats.org/officeDocument/2006/relationships/slide" Target="slides/slide94.xml" /><Relationship Id="rId19" Type="http://schemas.openxmlformats.org/officeDocument/2006/relationships/slide" Target="slides/slide1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100" Type="http://schemas.openxmlformats.org/officeDocument/2006/relationships/slide" Target="slides/slide99.xml" /><Relationship Id="rId105" Type="http://schemas.openxmlformats.org/officeDocument/2006/relationships/slide" Target="slides/slide104.xml" /><Relationship Id="rId113" Type="http://schemas.openxmlformats.org/officeDocument/2006/relationships/slide" Target="slides/slide112.xml" /><Relationship Id="rId118" Type="http://schemas.openxmlformats.org/officeDocument/2006/relationships/slide" Target="slides/slide117.xml" /><Relationship Id="rId126" Type="http://schemas.openxmlformats.org/officeDocument/2006/relationships/slide" Target="slides/slide125.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slide" Target="slides/slide84.xml" /><Relationship Id="rId93" Type="http://schemas.openxmlformats.org/officeDocument/2006/relationships/slide" Target="slides/slide92.xml" /><Relationship Id="rId98" Type="http://schemas.openxmlformats.org/officeDocument/2006/relationships/slide" Target="slides/slide97.xml" /><Relationship Id="rId121" Type="http://schemas.openxmlformats.org/officeDocument/2006/relationships/slide" Target="slides/slide12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103" Type="http://schemas.openxmlformats.org/officeDocument/2006/relationships/slide" Target="slides/slide102.xml" /><Relationship Id="rId108" Type="http://schemas.openxmlformats.org/officeDocument/2006/relationships/slide" Target="slides/slide107.xml" /><Relationship Id="rId116" Type="http://schemas.openxmlformats.org/officeDocument/2006/relationships/slide" Target="slides/slide115.xml" /><Relationship Id="rId124" Type="http://schemas.openxmlformats.org/officeDocument/2006/relationships/slide" Target="slides/slide123.xml" /><Relationship Id="rId129" Type="http://schemas.openxmlformats.org/officeDocument/2006/relationships/viewProps" Target="viewProps.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slide" Target="slides/slide87.xml" /><Relationship Id="rId91" Type="http://schemas.openxmlformats.org/officeDocument/2006/relationships/slide" Target="slides/slide90.xml" /><Relationship Id="rId96" Type="http://schemas.openxmlformats.org/officeDocument/2006/relationships/slide" Target="slides/slide95.xml" /><Relationship Id="rId111" Type="http://schemas.openxmlformats.org/officeDocument/2006/relationships/slide" Target="slides/slide110.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6" Type="http://schemas.openxmlformats.org/officeDocument/2006/relationships/slide" Target="slides/slide105.xml" /><Relationship Id="rId114" Type="http://schemas.openxmlformats.org/officeDocument/2006/relationships/slide" Target="slides/slide113.xml" /><Relationship Id="rId119" Type="http://schemas.openxmlformats.org/officeDocument/2006/relationships/slide" Target="slides/slide118.xml" /><Relationship Id="rId127" Type="http://schemas.openxmlformats.org/officeDocument/2006/relationships/notesMaster" Target="notesMasters/notesMaster1.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94" Type="http://schemas.openxmlformats.org/officeDocument/2006/relationships/slide" Target="slides/slide93.xml" /><Relationship Id="rId99" Type="http://schemas.openxmlformats.org/officeDocument/2006/relationships/slide" Target="slides/slide98.xml" /><Relationship Id="rId101" Type="http://schemas.openxmlformats.org/officeDocument/2006/relationships/slide" Target="slides/slide100.xml" /><Relationship Id="rId122" Type="http://schemas.openxmlformats.org/officeDocument/2006/relationships/slide" Target="slides/slide121.xml" /><Relationship Id="rId13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3" Type="http://schemas.openxmlformats.org/officeDocument/2006/relationships/slide" Target="slides/slide12.xml" /><Relationship Id="rId18" Type="http://schemas.openxmlformats.org/officeDocument/2006/relationships/slide" Target="slides/slide17.xml" /><Relationship Id="rId39" Type="http://schemas.openxmlformats.org/officeDocument/2006/relationships/slide" Target="slides/slide38.xml" /><Relationship Id="rId109" Type="http://schemas.openxmlformats.org/officeDocument/2006/relationships/slide" Target="slides/slide108.xml" /><Relationship Id="rId34" Type="http://schemas.openxmlformats.org/officeDocument/2006/relationships/slide" Target="slides/slide33.xml" /><Relationship Id="rId50" Type="http://schemas.openxmlformats.org/officeDocument/2006/relationships/slide" Target="slides/slide49.xml" /><Relationship Id="rId55" Type="http://schemas.openxmlformats.org/officeDocument/2006/relationships/slide" Target="slides/slide54.xml" /><Relationship Id="rId76" Type="http://schemas.openxmlformats.org/officeDocument/2006/relationships/slide" Target="slides/slide75.xml" /><Relationship Id="rId97" Type="http://schemas.openxmlformats.org/officeDocument/2006/relationships/slide" Target="slides/slide96.xml" /><Relationship Id="rId104" Type="http://schemas.openxmlformats.org/officeDocument/2006/relationships/slide" Target="slides/slide103.xml" /><Relationship Id="rId120" Type="http://schemas.openxmlformats.org/officeDocument/2006/relationships/slide" Target="slides/slide119.xml" /><Relationship Id="rId125" Type="http://schemas.openxmlformats.org/officeDocument/2006/relationships/slide" Target="slides/slide124.xml" /><Relationship Id="rId7" Type="http://schemas.openxmlformats.org/officeDocument/2006/relationships/slide" Target="slides/slide6.xml" /><Relationship Id="rId71" Type="http://schemas.openxmlformats.org/officeDocument/2006/relationships/slide" Target="slides/slide70.xml" /><Relationship Id="rId92" Type="http://schemas.openxmlformats.org/officeDocument/2006/relationships/slide" Target="slides/slide91.xml" /><Relationship Id="rId2" Type="http://schemas.openxmlformats.org/officeDocument/2006/relationships/slide" Target="slides/slide1.xml" /><Relationship Id="rId29" Type="http://schemas.openxmlformats.org/officeDocument/2006/relationships/slide" Target="slides/slide28.xml" /><Relationship Id="rId24" Type="http://schemas.openxmlformats.org/officeDocument/2006/relationships/slide" Target="slides/slide23.xml" /><Relationship Id="rId40" Type="http://schemas.openxmlformats.org/officeDocument/2006/relationships/slide" Target="slides/slide39.xml" /><Relationship Id="rId45" Type="http://schemas.openxmlformats.org/officeDocument/2006/relationships/slide" Target="slides/slide44.xml" /><Relationship Id="rId66" Type="http://schemas.openxmlformats.org/officeDocument/2006/relationships/slide" Target="slides/slide65.xml" /><Relationship Id="rId87" Type="http://schemas.openxmlformats.org/officeDocument/2006/relationships/slide" Target="slides/slide86.xml" /><Relationship Id="rId110" Type="http://schemas.openxmlformats.org/officeDocument/2006/relationships/slide" Target="slides/slide109.xml" /><Relationship Id="rId115" Type="http://schemas.openxmlformats.org/officeDocument/2006/relationships/slide" Target="slides/slide114.xml" /><Relationship Id="rId131" Type="http://schemas.openxmlformats.org/officeDocument/2006/relationships/tableStyles" Target="tableStyles.xml" /><Relationship Id="rId61" Type="http://schemas.openxmlformats.org/officeDocument/2006/relationships/slide" Target="slides/slide60.xml" /><Relationship Id="rId82" Type="http://schemas.openxmlformats.org/officeDocument/2006/relationships/slide" Target="slides/slide8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1099D9A-8A04-4336-A4B0-CDA9E4E440DB}" type="datetimeFigureOut">
              <a:rPr lang="ar-SA" smtClean="0"/>
              <a:t>21/11/1440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D97CF03-633E-414D-8B6C-3EC0405F50AE}" type="slidenum">
              <a:rPr lang="ar-SA" smtClean="0"/>
              <a:t>‹#›</a:t>
            </a:fld>
            <a:endParaRPr lang="ar-SA"/>
          </a:p>
        </p:txBody>
      </p:sp>
    </p:spTree>
    <p:extLst>
      <p:ext uri="{BB962C8B-B14F-4D97-AF65-F5344CB8AC3E}">
        <p14:creationId xmlns:p14="http://schemas.microsoft.com/office/powerpoint/2010/main" val="30202919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p>
        </p:txBody>
      </p:sp>
      <p:sp>
        <p:nvSpPr>
          <p:cNvPr id="4" name="عنصر نائب لرقم الشريحة 3"/>
          <p:cNvSpPr>
            <a:spLocks noGrp="1"/>
          </p:cNvSpPr>
          <p:nvPr>
            <p:ph type="sldNum" sz="quarter" idx="10"/>
          </p:nvPr>
        </p:nvSpPr>
        <p:spPr/>
        <p:txBody>
          <a:bodyPr/>
          <a:lstStyle/>
          <a:p>
            <a:fld id="{AD97CF03-633E-414D-8B6C-3EC0405F50AE}" type="slidenum">
              <a:rPr lang="ar-SA" smtClean="0"/>
              <a:t>7</a:t>
            </a:fld>
            <a:endParaRPr lang="ar-SA"/>
          </a:p>
        </p:txBody>
      </p:sp>
    </p:spTree>
    <p:extLst>
      <p:ext uri="{BB962C8B-B14F-4D97-AF65-F5344CB8AC3E}">
        <p14:creationId xmlns:p14="http://schemas.microsoft.com/office/powerpoint/2010/main" val="1391776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AD97CF03-633E-414D-8B6C-3EC0405F50AE}" type="slidenum">
              <a:rPr lang="ar-SA" smtClean="0">
                <a:solidFill>
                  <a:prstClr val="black"/>
                </a:solidFill>
              </a:rPr>
              <a:pPr/>
              <a:t>30</a:t>
            </a:fld>
            <a:endParaRPr lang="ar-SA">
              <a:solidFill>
                <a:prstClr val="black"/>
              </a:solidFill>
            </a:endParaRPr>
          </a:p>
        </p:txBody>
      </p:sp>
    </p:spTree>
    <p:extLst>
      <p:ext uri="{BB962C8B-B14F-4D97-AF65-F5344CB8AC3E}">
        <p14:creationId xmlns:p14="http://schemas.microsoft.com/office/powerpoint/2010/main" val="1110819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03C224B1-F0F5-4A30-B02C-0ED825A22142}" type="datetime1">
              <a:rPr lang="ar-SA" smtClean="0"/>
              <a:t>21/11/1440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77858B68-1F54-4A8E-BC04-092C5697D431}" type="datetime1">
              <a:rPr lang="ar-SA" smtClean="0"/>
              <a:t>21/11/1440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739BC717-31C3-4F1F-9836-866E5C870140}" type="datetime1">
              <a:rPr lang="ar-SA" smtClean="0"/>
              <a:t>21/11/1440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E7D551A8-AEB7-463D-821D-8F416CB1EE70}" type="datetime1">
              <a:rPr lang="ar-SA" smtClean="0"/>
              <a:t>21/11/1440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D5D30860-F485-43E2-8484-F391C26FA84E}" type="datetime1">
              <a:rPr lang="ar-SA" smtClean="0"/>
              <a:t>21/11/1440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E467B2BB-D164-4465-8132-C9C8A8229D5E}" type="datetime1">
              <a:rPr lang="ar-SA" smtClean="0"/>
              <a:t>21/11/1440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A5AA65A9-A746-4041-8F21-334AABCD77DA}" type="datetime1">
              <a:rPr lang="ar-SA" smtClean="0"/>
              <a:t>21/11/1440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2471974E-8811-4670-9D5F-111C5703524D}" type="datetime1">
              <a:rPr lang="ar-SA" smtClean="0"/>
              <a:t>21/11/1440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A8F2731-624D-4E08-956C-551447514338}" type="datetime1">
              <a:rPr lang="ar-SA" smtClean="0"/>
              <a:t>21/11/1440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32C3CB5C-728D-4FB5-94CC-C36B28B5B92F}" type="datetime1">
              <a:rPr lang="ar-SA" smtClean="0"/>
              <a:t>21/11/1440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B41A1EA9-A2DC-4FE1-B66E-1D5AB32543E1}" type="datetime1">
              <a:rPr lang="ar-SA" smtClean="0"/>
              <a:t>21/11/1440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BC98F4A-2C26-464A-B0F2-DCB3FE1F1F74}" type="datetime1">
              <a:rPr lang="ar-SA" smtClean="0"/>
              <a:t>21/11/1440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980728"/>
            <a:ext cx="7772400" cy="1470025"/>
          </a:xfrm>
        </p:spPr>
        <p:txBody>
          <a:bodyPr>
            <a:normAutofit fontScale="90000"/>
          </a:bodyPr>
          <a:lstStyle/>
          <a:p>
            <a:r>
              <a:rPr lang="ar-SA" b="1" dirty="0">
                <a:solidFill>
                  <a:srgbClr val="C00000"/>
                </a:solidFill>
              </a:rPr>
              <a:t>جامعة تبوك</a:t>
            </a:r>
            <a:br>
              <a:rPr lang="ar-SA" b="1" dirty="0">
                <a:solidFill>
                  <a:srgbClr val="C00000"/>
                </a:solidFill>
              </a:rPr>
            </a:br>
            <a:r>
              <a:rPr lang="ar-SA" b="1" dirty="0">
                <a:solidFill>
                  <a:srgbClr val="C00000"/>
                </a:solidFill>
              </a:rPr>
              <a:t>كلية إدارة الأعمال</a:t>
            </a:r>
            <a:br>
              <a:rPr lang="ar-SA" b="1" dirty="0">
                <a:solidFill>
                  <a:srgbClr val="C00000"/>
                </a:solidFill>
              </a:rPr>
            </a:br>
            <a:r>
              <a:rPr lang="ar-SA" b="1" dirty="0">
                <a:solidFill>
                  <a:srgbClr val="C00000"/>
                </a:solidFill>
              </a:rPr>
              <a:t>قسم الإدارة</a:t>
            </a:r>
          </a:p>
        </p:txBody>
      </p:sp>
      <p:sp>
        <p:nvSpPr>
          <p:cNvPr id="3" name="عنوان فرعي 2"/>
          <p:cNvSpPr>
            <a:spLocks noGrp="1"/>
          </p:cNvSpPr>
          <p:nvPr>
            <p:ph type="subTitle" idx="1"/>
          </p:nvPr>
        </p:nvSpPr>
        <p:spPr>
          <a:xfrm>
            <a:off x="1259632" y="3284984"/>
            <a:ext cx="6544816" cy="1752600"/>
          </a:xfrm>
        </p:spPr>
        <p:txBody>
          <a:bodyPr/>
          <a:lstStyle/>
          <a:p>
            <a:r>
              <a:rPr lang="ar-SA" b="1" dirty="0">
                <a:solidFill>
                  <a:schemeClr val="tx2"/>
                </a:solidFill>
              </a:rPr>
              <a:t>مقرر ادارة التغيير والتطوير التنظيمي</a:t>
            </a:r>
          </a:p>
          <a:p>
            <a:r>
              <a:rPr lang="en-US" b="1" dirty="0">
                <a:solidFill>
                  <a:schemeClr val="tx2"/>
                </a:solidFill>
              </a:rPr>
              <a:t>MGT 482</a:t>
            </a:r>
            <a:endParaRPr lang="ar-SA" b="1" dirty="0">
              <a:solidFill>
                <a:schemeClr val="tx2"/>
              </a:solidFill>
            </a:endParaRPr>
          </a:p>
        </p:txBody>
      </p:sp>
    </p:spTree>
    <p:extLst>
      <p:ext uri="{BB962C8B-B14F-4D97-AF65-F5344CB8AC3E}">
        <p14:creationId xmlns:p14="http://schemas.microsoft.com/office/powerpoint/2010/main" val="232621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تعريف التغيير والتطوير التنظيمي:</a:t>
            </a:r>
          </a:p>
          <a:p>
            <a:pPr algn="just"/>
            <a:r>
              <a:rPr lang="ar-SA" sz="2400" b="1" dirty="0">
                <a:solidFill>
                  <a:srgbClr val="C00000"/>
                </a:solidFill>
              </a:rPr>
              <a:t>أولاً: تعريف التغيير التنظيمي: </a:t>
            </a:r>
            <a:r>
              <a:rPr lang="ar-SA" sz="2400" b="1" dirty="0">
                <a:solidFill>
                  <a:schemeClr val="tx1"/>
                </a:solidFill>
              </a:rPr>
              <a:t>تعددت مفاهيم التغيير وتختلف باختلاف وجهات نظر الباحثين، نورد منها ما يلي:</a:t>
            </a:r>
          </a:p>
          <a:p>
            <a:pPr marL="457200" indent="-457200" algn="just">
              <a:buFontTx/>
              <a:buChar char="-"/>
            </a:pPr>
            <a:r>
              <a:rPr lang="ar-SA" sz="2400" b="1" dirty="0">
                <a:solidFill>
                  <a:schemeClr val="tx1"/>
                </a:solidFill>
              </a:rPr>
              <a:t>يعرف «بيكارد» التغيير بأنه: (جهد مخطط يشمل المنظمة بأكملها ويدار من القمة بغرض زيادة فاعلية التنظيم، من خلال إدخال تحسينات وتدخلات مدروسة في عمليات التنظيم، وذلك باستخدام نظرية العلوم السلوكية).</a:t>
            </a:r>
          </a:p>
          <a:p>
            <a:pPr marL="457200" indent="-457200" algn="just">
              <a:buFontTx/>
              <a:buChar char="-"/>
            </a:pPr>
            <a:r>
              <a:rPr lang="ar-SA" sz="2400" b="1" dirty="0">
                <a:solidFill>
                  <a:schemeClr val="tx1"/>
                </a:solidFill>
              </a:rPr>
              <a:t>أما «روبنسون» فيعرف التغيير بأنه: (التحرك والانتقال من الوضع الحالي الذي نعيشه الي وضع مستقبلي أكثر كفاءة وفاعلية).</a:t>
            </a:r>
          </a:p>
          <a:p>
            <a:pPr marL="457200" indent="-457200" algn="just">
              <a:buFontTx/>
              <a:buChar char="-"/>
            </a:pPr>
            <a:r>
              <a:rPr lang="ar-SA" sz="2400" b="1" dirty="0">
                <a:solidFill>
                  <a:schemeClr val="tx1"/>
                </a:solidFill>
              </a:rPr>
              <a:t>ويعرف «أحمد ماهر» التغيير بأنه: (</a:t>
            </a:r>
            <a:r>
              <a:rPr lang="ar-SA" sz="2400" b="1" dirty="0">
                <a:solidFill>
                  <a:srgbClr val="FF0000"/>
                </a:solidFill>
              </a:rPr>
              <a:t>خطة طويلة المدى لتحسين أداء المنظمة في طريقة حلها للمشاكل وتجديدها وتغييرها لممارساتها الإدارية، وتعتمد هذه الخطة على مجهود تعاوني بين الإداريين، مع الأخذ في الحسبان البيئة التي تعمل فيها المنظمة وعلى التطبيق العلمي للعلوم السلوكية</a:t>
            </a:r>
            <a:r>
              <a:rPr lang="ar-SA" sz="2400" b="1" dirty="0">
                <a:solidFill>
                  <a:schemeClr val="tx1"/>
                </a:solidFill>
              </a:rPr>
              <a:t>).</a:t>
            </a:r>
          </a:p>
          <a:p>
            <a:pPr marL="457200" indent="-457200" algn="just">
              <a:buFont typeface="Wingdings" panose="05000000000000000000" pitchFamily="2" charset="2"/>
              <a:buChar char="Ø"/>
            </a:pPr>
            <a:r>
              <a:rPr lang="ar-SA" sz="2400" b="1" dirty="0">
                <a:solidFill>
                  <a:schemeClr val="tx1"/>
                </a:solidFill>
              </a:rPr>
              <a:t>نلخص من التعريف أعلاه ما يلي:</a:t>
            </a:r>
          </a:p>
          <a:p>
            <a:pPr marL="457200" indent="-457200" algn="just">
              <a:buFont typeface="+mj-lt"/>
              <a:buAutoNum type="arabicPeriod"/>
            </a:pPr>
            <a:r>
              <a:rPr lang="ar-SA" sz="2400" b="1" dirty="0">
                <a:solidFill>
                  <a:schemeClr val="tx1"/>
                </a:solidFill>
              </a:rPr>
              <a:t>التغيير خطة طويلة الأجل.</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تابع تعريف التغيير التنظيمي</a:t>
            </a:r>
          </a:p>
        </p:txBody>
      </p:sp>
    </p:spTree>
    <p:extLst>
      <p:ext uri="{BB962C8B-B14F-4D97-AF65-F5344CB8AC3E}">
        <p14:creationId xmlns:p14="http://schemas.microsoft.com/office/powerpoint/2010/main" val="362622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الخصخصة – </a:t>
            </a:r>
            <a:r>
              <a:rPr lang="ar-SA" sz="2800" b="1" u="sng" dirty="0">
                <a:solidFill>
                  <a:srgbClr val="C00000"/>
                </a:solidFill>
              </a:rPr>
              <a:t>أسباب الإهتمام بالتخاصية:</a:t>
            </a:r>
            <a:endParaRPr lang="ar-SA" sz="2800" b="1" dirty="0">
              <a:solidFill>
                <a:srgbClr val="C00000"/>
              </a:solidFill>
            </a:endParaRPr>
          </a:p>
          <a:p>
            <a:pPr marL="457200" indent="-457200" algn="just">
              <a:buFont typeface="Wingdings" panose="05000000000000000000" pitchFamily="2" charset="2"/>
              <a:buChar char="Ø"/>
            </a:pPr>
            <a:r>
              <a:rPr lang="ar-SA" sz="2400" b="1" dirty="0">
                <a:solidFill>
                  <a:schemeClr val="tx1"/>
                </a:solidFill>
              </a:rPr>
              <a:t>هناك العديد من الأسباب الداعية إلى ضرورة الإهتمام بتبني مفهوم التخاصية أو الخصحصة ليشمل جميع الأنشطة الإقتصادية والإدارية والخدمية، ومن هذه الأسباب ما يلي:</a:t>
            </a:r>
          </a:p>
          <a:p>
            <a:pPr marL="457200" indent="-457200" algn="just">
              <a:buFont typeface="+mj-lt"/>
              <a:buAutoNum type="arabicPeriod"/>
            </a:pPr>
            <a:r>
              <a:rPr lang="ar-SA" sz="2400" b="1" dirty="0">
                <a:solidFill>
                  <a:schemeClr val="tx1"/>
                </a:solidFill>
              </a:rPr>
              <a:t>الأسباب السياسية: وتتمثل في التأكيد على حرية الفرد على إعتبار أن الإنسان يجب أن يعطي كل الإحترام والحرية في مزاولة نشاطاته الإقتصادية والإدارية والإجتماعية.</a:t>
            </a:r>
          </a:p>
          <a:p>
            <a:pPr marL="457200" indent="-457200" algn="just">
              <a:buFont typeface="+mj-lt"/>
              <a:buAutoNum type="arabicPeriod"/>
            </a:pPr>
            <a:r>
              <a:rPr lang="ar-SA" sz="2400" b="1" dirty="0">
                <a:solidFill>
                  <a:schemeClr val="tx1"/>
                </a:solidFill>
              </a:rPr>
              <a:t>تحسين الانتاجية وزيادة الفرص الاستثمارية: وذلك على إعتبار أن القطاع الخاص لديه قدرات ومهارات ومرونة أكثر من القطاع العام في تحسين الإنتاجية.</a:t>
            </a:r>
          </a:p>
          <a:p>
            <a:pPr marL="457200" indent="-457200" algn="just">
              <a:buFont typeface="+mj-lt"/>
              <a:buAutoNum type="arabicPeriod"/>
            </a:pPr>
            <a:r>
              <a:rPr lang="ar-SA" sz="2400" b="1" dirty="0">
                <a:solidFill>
                  <a:schemeClr val="tx1"/>
                </a:solidFill>
              </a:rPr>
              <a:t>أسباب مالية: حيث أن زيادة مساهمة القطاع الخاص في تقديم الخدمات والسلع والقيام بالإنشطة الإقتصادية يؤدي الي توفير فائض في خزينة الدولة.</a:t>
            </a:r>
          </a:p>
          <a:p>
            <a:pPr marL="457200" indent="-457200" algn="just">
              <a:buFont typeface="+mj-lt"/>
              <a:buAutoNum type="arabicPeriod"/>
            </a:pPr>
            <a:r>
              <a:rPr lang="ar-SA" sz="2400" b="1" dirty="0">
                <a:solidFill>
                  <a:schemeClr val="tx1"/>
                </a:solidFill>
              </a:rPr>
              <a:t>أسباب ادارية: وهذا يؤدي الي ضرورة تبني أسس علمية في اختيار الأفراد العاملين والعمل على تنمية مهاراتهم بهدف مواصلة القدرة على التنافس والمحافظة على الإستمرار.</a:t>
            </a:r>
          </a:p>
          <a:p>
            <a:pPr marL="457200" indent="-457200" algn="just">
              <a:buFont typeface="Wingdings" panose="05000000000000000000" pitchFamily="2" charset="2"/>
              <a:buChar char="Ø"/>
            </a:pPr>
            <a:endParaRPr lang="ar-SA" sz="2200" b="1" dirty="0">
              <a:solidFill>
                <a:schemeClr val="tx1"/>
              </a:solidFill>
            </a:endParaRP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الخصخصة – أهداف الخصخصة</a:t>
            </a:r>
          </a:p>
        </p:txBody>
      </p:sp>
    </p:spTree>
    <p:extLst>
      <p:ext uri="{BB962C8B-B14F-4D97-AF65-F5344CB8AC3E}">
        <p14:creationId xmlns:p14="http://schemas.microsoft.com/office/powerpoint/2010/main" val="214716607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400" b="1" u="sng" dirty="0">
                <a:solidFill>
                  <a:schemeClr val="tx2"/>
                </a:solidFill>
              </a:rPr>
              <a:t>تابع الخصخصة – </a:t>
            </a:r>
            <a:r>
              <a:rPr lang="ar-SA" sz="2400" b="1" u="sng" dirty="0">
                <a:solidFill>
                  <a:srgbClr val="C00000"/>
                </a:solidFill>
              </a:rPr>
              <a:t>أهداف التخاصية:</a:t>
            </a:r>
            <a:endParaRPr lang="ar-SA" sz="2400" b="1" dirty="0">
              <a:solidFill>
                <a:srgbClr val="C00000"/>
              </a:solidFill>
            </a:endParaRPr>
          </a:p>
          <a:p>
            <a:pPr marL="457200" indent="-457200" algn="just">
              <a:buFont typeface="Wingdings" panose="05000000000000000000" pitchFamily="2" charset="2"/>
              <a:buChar char="Ø"/>
            </a:pPr>
            <a:r>
              <a:rPr lang="ar-SA" sz="2000" b="1" dirty="0">
                <a:solidFill>
                  <a:schemeClr val="tx1"/>
                </a:solidFill>
              </a:rPr>
              <a:t>هناك مجموعة من الأهداف الرئيسة التي تسعي التاخصية إلى تحقيقها بالإضافة الي تلك الأهداف التي يتضمنها أي برنامج من برامج الخصخصة. </a:t>
            </a:r>
            <a:r>
              <a:rPr lang="ar-SA" sz="2000" b="1" u="sng" dirty="0">
                <a:solidFill>
                  <a:schemeClr val="tx1"/>
                </a:solidFill>
              </a:rPr>
              <a:t>وتتمثل أهداف برنامج الخصخصة في:</a:t>
            </a:r>
          </a:p>
          <a:p>
            <a:pPr marL="457200" indent="-457200" algn="just">
              <a:buFont typeface="+mj-lt"/>
              <a:buAutoNum type="arabicPeriod"/>
            </a:pPr>
            <a:r>
              <a:rPr lang="ar-SA" sz="2000" b="1" dirty="0">
                <a:solidFill>
                  <a:schemeClr val="tx1"/>
                </a:solidFill>
              </a:rPr>
              <a:t>تخليص الدولة من أعباء النشاط الإقتصادي لتتفرغ لدورها الأساسي في حفظ الأمن والقضاء وحماية البيئة ... الخ.</a:t>
            </a:r>
          </a:p>
          <a:p>
            <a:pPr marL="457200" indent="-457200" algn="just">
              <a:buFont typeface="+mj-lt"/>
              <a:buAutoNum type="arabicPeriod"/>
            </a:pPr>
            <a:r>
              <a:rPr lang="ar-SA" sz="2000" b="1" dirty="0">
                <a:solidFill>
                  <a:schemeClr val="tx1"/>
                </a:solidFill>
              </a:rPr>
              <a:t>تحسين كفاءة إستخدام الموارد المادية وتوزيها وفقاً لمنهجية علمية.</a:t>
            </a:r>
          </a:p>
          <a:p>
            <a:pPr marL="457200" indent="-457200" algn="just">
              <a:buFont typeface="+mj-lt"/>
              <a:buAutoNum type="arabicPeriod"/>
            </a:pPr>
            <a:r>
              <a:rPr lang="ar-SA" sz="2000" b="1" dirty="0">
                <a:solidFill>
                  <a:schemeClr val="tx1"/>
                </a:solidFill>
              </a:rPr>
              <a:t>تقليص حجم الأعباء المالية على الحكومات.</a:t>
            </a:r>
          </a:p>
          <a:p>
            <a:pPr marL="457200" indent="-457200" algn="just">
              <a:buFont typeface="Wingdings" panose="05000000000000000000" pitchFamily="2" charset="2"/>
              <a:buChar char="Ø"/>
            </a:pPr>
            <a:r>
              <a:rPr lang="ar-SA" sz="2000" b="1" dirty="0">
                <a:solidFill>
                  <a:schemeClr val="tx1"/>
                </a:solidFill>
              </a:rPr>
              <a:t>أما الأهداف الرئيسة التي تسعي الخصخصة الي تحقيقها هي: </a:t>
            </a:r>
          </a:p>
          <a:p>
            <a:pPr marL="457200" indent="-457200" algn="just">
              <a:buFont typeface="+mj-lt"/>
              <a:buAutoNum type="arabicPeriod"/>
            </a:pPr>
            <a:r>
              <a:rPr lang="ar-SA" sz="2000" b="1" dirty="0">
                <a:solidFill>
                  <a:schemeClr val="tx1"/>
                </a:solidFill>
              </a:rPr>
              <a:t>الأهداف الإقتصادية للتخاصية هي:</a:t>
            </a:r>
          </a:p>
          <a:p>
            <a:pPr marL="342900" indent="-342900" algn="just">
              <a:buFontTx/>
              <a:buChar char="-"/>
            </a:pPr>
            <a:r>
              <a:rPr lang="ar-SA" sz="2000" b="1" dirty="0">
                <a:solidFill>
                  <a:schemeClr val="tx1"/>
                </a:solidFill>
              </a:rPr>
              <a:t>زيادة وتحسين الإنتاجية.</a:t>
            </a:r>
          </a:p>
          <a:p>
            <a:pPr marL="342900" indent="-342900" algn="just">
              <a:buFontTx/>
              <a:buChar char="-"/>
            </a:pPr>
            <a:r>
              <a:rPr lang="ar-SA" sz="2000" b="1" dirty="0">
                <a:solidFill>
                  <a:schemeClr val="tx1"/>
                </a:solidFill>
              </a:rPr>
              <a:t>العمل على إعادة تحديد دور الدولة في النشاطات الإنتاجية.</a:t>
            </a:r>
          </a:p>
          <a:p>
            <a:pPr marL="342900" indent="-342900" algn="just">
              <a:buFontTx/>
              <a:buChar char="-"/>
            </a:pPr>
            <a:r>
              <a:rPr lang="ar-SA" sz="2000" b="1" dirty="0">
                <a:solidFill>
                  <a:schemeClr val="tx1"/>
                </a:solidFill>
              </a:rPr>
              <a:t>تخفيض الأعباء المالية وتقليل المديونية.</a:t>
            </a:r>
          </a:p>
          <a:p>
            <a:pPr marL="342900" indent="-342900" algn="just">
              <a:buFontTx/>
              <a:buChar char="-"/>
            </a:pPr>
            <a:r>
              <a:rPr lang="ar-SA" sz="2000" b="1" dirty="0">
                <a:solidFill>
                  <a:schemeClr val="tx1"/>
                </a:solidFill>
              </a:rPr>
              <a:t>المساهمة في زيادة حجم المشاريع التنموية.</a:t>
            </a:r>
          </a:p>
          <a:p>
            <a:pPr marL="342900" indent="-342900" algn="just">
              <a:buFontTx/>
              <a:buChar char="-"/>
            </a:pPr>
            <a:r>
              <a:rPr lang="ar-SA" sz="2000" b="1" dirty="0">
                <a:solidFill>
                  <a:schemeClr val="tx1"/>
                </a:solidFill>
              </a:rPr>
              <a:t>زيادة قاعدة وحجم الملكية الخاصة.</a:t>
            </a:r>
          </a:p>
          <a:p>
            <a:pPr marL="457200" indent="-457200" algn="just">
              <a:buFont typeface="+mj-lt"/>
              <a:buAutoNum type="arabicPeriod" startAt="2"/>
            </a:pPr>
            <a:r>
              <a:rPr lang="ar-SA" sz="2000" b="1" dirty="0">
                <a:solidFill>
                  <a:schemeClr val="tx1"/>
                </a:solidFill>
              </a:rPr>
              <a:t>الأهداف الإجتماعية هي:</a:t>
            </a:r>
          </a:p>
          <a:p>
            <a:pPr marL="342900" indent="-342900" algn="just">
              <a:buFontTx/>
              <a:buChar char="-"/>
            </a:pPr>
            <a:r>
              <a:rPr lang="ar-SA" sz="2000" b="1" dirty="0">
                <a:solidFill>
                  <a:schemeClr val="tx1"/>
                </a:solidFill>
              </a:rPr>
              <a:t>تحقيق الرفاه العام عن طريق زيادة حجم النمو الإقتصادي.</a:t>
            </a:r>
          </a:p>
          <a:p>
            <a:pPr marL="342900" indent="-342900" algn="just">
              <a:buFontTx/>
              <a:buChar char="-"/>
            </a:pPr>
            <a:r>
              <a:rPr lang="ar-SA" sz="2000" b="1" dirty="0">
                <a:solidFill>
                  <a:schemeClr val="tx1"/>
                </a:solidFill>
              </a:rPr>
              <a:t>العمل على إعادة توزيع الدخول وتحقيق العدالة الإجتماعية.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الخصخصة – أساليب تحقيق الخصخصة</a:t>
            </a:r>
          </a:p>
        </p:txBody>
      </p:sp>
    </p:spTree>
    <p:extLst>
      <p:ext uri="{BB962C8B-B14F-4D97-AF65-F5344CB8AC3E}">
        <p14:creationId xmlns:p14="http://schemas.microsoft.com/office/powerpoint/2010/main" val="30442477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44624"/>
            <a:ext cx="9036496" cy="504056"/>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476672"/>
            <a:ext cx="8928992" cy="6264696"/>
          </a:xfrm>
        </p:spPr>
        <p:txBody>
          <a:bodyPr>
            <a:noAutofit/>
          </a:bodyPr>
          <a:lstStyle/>
          <a:p>
            <a:pPr algn="just"/>
            <a:r>
              <a:rPr lang="ar-SA" sz="2400" b="1" u="sng" dirty="0">
                <a:solidFill>
                  <a:schemeClr val="tx2"/>
                </a:solidFill>
              </a:rPr>
              <a:t>تابع الخصخصة – </a:t>
            </a:r>
            <a:r>
              <a:rPr lang="ar-SA" sz="2400" b="1" u="sng" dirty="0">
                <a:solidFill>
                  <a:srgbClr val="C00000"/>
                </a:solidFill>
              </a:rPr>
              <a:t>أساليب تحقيق التخاصية:</a:t>
            </a:r>
            <a:endParaRPr lang="ar-SA" sz="2400" b="1" dirty="0">
              <a:solidFill>
                <a:srgbClr val="C00000"/>
              </a:solidFill>
            </a:endParaRPr>
          </a:p>
          <a:p>
            <a:pPr marL="457200" indent="-457200" algn="just">
              <a:buFont typeface="+mj-lt"/>
              <a:buAutoNum type="arabicPeriod"/>
            </a:pPr>
            <a:r>
              <a:rPr lang="ar-SA" sz="2000" b="1" dirty="0">
                <a:solidFill>
                  <a:schemeClr val="tx1"/>
                </a:solidFill>
              </a:rPr>
              <a:t>عقود الادارة: تتمثل هذه الطريقة في تخلي الحكومة عن ادارة بعض المؤسسات العائدة ملكيتها لها للقطاع الخاص لإدارتها، دون تخلى الحكومة عن الملكية بصورة مطلقة.</a:t>
            </a:r>
          </a:p>
          <a:p>
            <a:pPr marL="457200" indent="-457200" algn="just">
              <a:buFont typeface="+mj-lt"/>
              <a:buAutoNum type="arabicPeriod"/>
            </a:pPr>
            <a:r>
              <a:rPr lang="ar-SA" sz="2000" b="1" dirty="0">
                <a:solidFill>
                  <a:schemeClr val="tx1"/>
                </a:solidFill>
              </a:rPr>
              <a:t>عقود التأجير: وهي عبارة عن اعداد العقود الرامية الى تشجيع المستثمرين للعمل على استغلال الموارد المتوفرة للقطاع العام مقابل رسوم محددة للحكومة.</a:t>
            </a:r>
          </a:p>
          <a:p>
            <a:pPr marL="457200" indent="-457200" algn="just">
              <a:buFont typeface="+mj-lt"/>
              <a:buAutoNum type="arabicPeriod"/>
            </a:pPr>
            <a:r>
              <a:rPr lang="ar-SA" sz="2000" b="1" dirty="0">
                <a:solidFill>
                  <a:schemeClr val="tx1"/>
                </a:solidFill>
              </a:rPr>
              <a:t>عقود الامتياز: يلتزم القطاع الخاص بتقديم خدمة معينة مقابل مبلغ ثابت تدفعه الحكومة على ان يؤدي هذا الأسلوب الى تخفيض الأعباء المالية عن الحكومة.</a:t>
            </a:r>
          </a:p>
          <a:p>
            <a:pPr marL="457200" indent="-457200" algn="just">
              <a:buFont typeface="+mj-lt"/>
              <a:buAutoNum type="arabicPeriod"/>
            </a:pPr>
            <a:r>
              <a:rPr lang="ar-SA" sz="2000" b="1" dirty="0">
                <a:solidFill>
                  <a:schemeClr val="tx1"/>
                </a:solidFill>
              </a:rPr>
              <a:t>تأسيس شركة شبه حكومية: وتدار بوسطة مجالس ادارية مستقلة مع بقاء ملكية الحكومة للمؤسسات التي تعمل على إدارتها شركات وفقاً لهذا الإسلوب.</a:t>
            </a:r>
          </a:p>
          <a:p>
            <a:pPr marL="457200" indent="-457200" algn="just">
              <a:buFont typeface="+mj-lt"/>
              <a:buAutoNum type="arabicPeriod"/>
            </a:pPr>
            <a:r>
              <a:rPr lang="ar-SA" sz="2000" b="1" dirty="0">
                <a:solidFill>
                  <a:schemeClr val="tx1"/>
                </a:solidFill>
              </a:rPr>
              <a:t>البيع للقطاع الخاص: وفقاً لهذا الإسلوب تقوم بعض الحكومات ببيع بعض مؤسساتها وبكامل موجوداتها وإلتزاماتها للقطاع الخاص، عن طريق العطاءات (تقديم العروض)، أو البيع من خلال المزاد، أو البيع من خلال سوق رأس المال.</a:t>
            </a:r>
          </a:p>
          <a:p>
            <a:pPr marL="457200" indent="-457200" algn="just">
              <a:buFont typeface="+mj-lt"/>
              <a:buAutoNum type="arabicPeriod"/>
            </a:pPr>
            <a:r>
              <a:rPr lang="ar-SA" sz="2000" b="1" dirty="0">
                <a:solidFill>
                  <a:schemeClr val="tx1"/>
                </a:solidFill>
              </a:rPr>
              <a:t>مقايضة الديون: وهو إسلوب يعتمد على مقايضة جزء من الديون الخارجية أو الداخلية للدولة بالمساهمة في امتلاك جزء من أسهم المؤسسات العامة. </a:t>
            </a:r>
          </a:p>
          <a:p>
            <a:pPr marL="457200" indent="-457200" algn="just">
              <a:buFont typeface="+mj-lt"/>
              <a:buAutoNum type="arabicPeriod"/>
            </a:pPr>
            <a:r>
              <a:rPr lang="ar-SA" sz="2000" b="1" dirty="0">
                <a:solidFill>
                  <a:schemeClr val="tx1"/>
                </a:solidFill>
              </a:rPr>
              <a:t>اعادة ملكية شركات القطاع العام إلي القطاع الخاص.</a:t>
            </a:r>
          </a:p>
          <a:p>
            <a:pPr marL="457200" indent="-457200" algn="just">
              <a:buFont typeface="+mj-lt"/>
              <a:buAutoNum type="arabicPeriod"/>
            </a:pPr>
            <a:r>
              <a:rPr lang="ar-SA" sz="2000" b="1" dirty="0">
                <a:solidFill>
                  <a:schemeClr val="tx1"/>
                </a:solidFill>
              </a:rPr>
              <a:t>انشاء شركات مساهمة عامة: أي العمل على تحويل المؤسسات العامة إلى شركات مساهمة عامة. </a:t>
            </a:r>
          </a:p>
          <a:p>
            <a:pPr marL="457200" indent="-457200" algn="just">
              <a:buFont typeface="+mj-lt"/>
              <a:buAutoNum type="arabicPeriod"/>
            </a:pPr>
            <a:r>
              <a:rPr lang="ar-SA" sz="2000" b="1" dirty="0">
                <a:solidFill>
                  <a:schemeClr val="tx1"/>
                </a:solidFill>
              </a:rPr>
              <a:t>أسلوب التصفية: ويتم ذلك في حالة التدهور المالي، أو عدم الجدوى الإقتصادية، أو عدم القدرة على المنافسة.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156177" y="6682411"/>
            <a:ext cx="2880320"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الخصخصة – شروط نجاح عملية الخصخصة</a:t>
            </a:r>
          </a:p>
        </p:txBody>
      </p:sp>
    </p:spTree>
    <p:extLst>
      <p:ext uri="{BB962C8B-B14F-4D97-AF65-F5344CB8AC3E}">
        <p14:creationId xmlns:p14="http://schemas.microsoft.com/office/powerpoint/2010/main" val="79462027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الخصخصة – </a:t>
            </a:r>
            <a:r>
              <a:rPr lang="ar-SA" sz="2800" b="1" u="sng" dirty="0">
                <a:solidFill>
                  <a:srgbClr val="C00000"/>
                </a:solidFill>
              </a:rPr>
              <a:t>أساليب تحقيق التخاصية:</a:t>
            </a:r>
            <a:endParaRPr lang="ar-SA" sz="2800" b="1" dirty="0">
              <a:solidFill>
                <a:srgbClr val="C00000"/>
              </a:solidFill>
            </a:endParaRPr>
          </a:p>
          <a:p>
            <a:pPr marL="457200" indent="-457200" algn="just">
              <a:buFont typeface="Wingdings" panose="05000000000000000000" pitchFamily="2" charset="2"/>
              <a:buChar char="Ø"/>
            </a:pPr>
            <a:r>
              <a:rPr lang="ar-SA" sz="2400" b="1" dirty="0">
                <a:solidFill>
                  <a:schemeClr val="tx1"/>
                </a:solidFill>
              </a:rPr>
              <a:t>لكي تنجح عملية تحويل مؤسسات القطاع العام إلى الخاص لا بد من توافر عدة شروط تساعد على إتمام وإنجاح هذه العملية، منها:</a:t>
            </a:r>
          </a:p>
          <a:p>
            <a:pPr marL="457200" indent="-457200" algn="just">
              <a:buFont typeface="+mj-lt"/>
              <a:buAutoNum type="arabicPeriod"/>
            </a:pPr>
            <a:r>
              <a:rPr lang="ar-SA" sz="2400" b="1" dirty="0">
                <a:solidFill>
                  <a:schemeClr val="tx1"/>
                </a:solidFill>
              </a:rPr>
              <a:t>ضرورة توافر الإرادة السياسية الواعية والقادرة على القيام بعملية التحديد الواضح لأبعاد ومجالات عملية الخصخصة.</a:t>
            </a:r>
          </a:p>
          <a:p>
            <a:pPr marL="457200" indent="-457200" algn="just">
              <a:buFont typeface="+mj-lt"/>
              <a:buAutoNum type="arabicPeriod"/>
            </a:pPr>
            <a:r>
              <a:rPr lang="ar-SA" sz="2400" b="1" dirty="0">
                <a:solidFill>
                  <a:schemeClr val="tx1"/>
                </a:solidFill>
              </a:rPr>
              <a:t>وضع برامج ومنهجية فعالة وواضحة تتميز بالموضوعية والحيادية.</a:t>
            </a:r>
          </a:p>
          <a:p>
            <a:pPr marL="457200" indent="-457200" algn="just">
              <a:buFont typeface="+mj-lt"/>
              <a:buAutoNum type="arabicPeriod"/>
            </a:pPr>
            <a:r>
              <a:rPr lang="ar-SA" sz="2400" b="1" dirty="0">
                <a:solidFill>
                  <a:schemeClr val="tx1"/>
                </a:solidFill>
              </a:rPr>
              <a:t>العمل على إعادة هيكلة الصناعات المعتمدة بصورة شاملة بهدف تحقيق مستوي تنافسي حقيقي.</a:t>
            </a:r>
          </a:p>
          <a:p>
            <a:pPr marL="457200" indent="-457200" algn="just">
              <a:buFont typeface="+mj-lt"/>
              <a:buAutoNum type="arabicPeriod"/>
            </a:pPr>
            <a:r>
              <a:rPr lang="ar-SA" sz="2400" b="1" dirty="0">
                <a:solidFill>
                  <a:schemeClr val="tx1"/>
                </a:solidFill>
              </a:rPr>
              <a:t>ضرورة العمل على تحقيق الإستقرار في العملة المحلية.</a:t>
            </a:r>
          </a:p>
          <a:p>
            <a:pPr marL="457200" indent="-457200" algn="just">
              <a:buFont typeface="+mj-lt"/>
              <a:buAutoNum type="arabicPeriod"/>
            </a:pPr>
            <a:r>
              <a:rPr lang="ar-SA" sz="2400" b="1" dirty="0">
                <a:solidFill>
                  <a:schemeClr val="tx1"/>
                </a:solidFill>
              </a:rPr>
              <a:t>العمل على إعداد آلية تنظيمية وإشرافية تضمن سلامة وصحة السوق التنافسية، وتكفل وجود منافسة فعالة.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ثالثاً: الإقتصاد المعرفي</a:t>
            </a:r>
          </a:p>
        </p:txBody>
      </p:sp>
    </p:spTree>
    <p:extLst>
      <p:ext uri="{BB962C8B-B14F-4D97-AF65-F5344CB8AC3E}">
        <p14:creationId xmlns:p14="http://schemas.microsoft.com/office/powerpoint/2010/main" val="201504733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ثالثاً: اقتصاد المعرفة:</a:t>
            </a:r>
          </a:p>
          <a:p>
            <a:pPr marL="342900" indent="-342900" algn="just">
              <a:buFont typeface="Wingdings" panose="05000000000000000000" pitchFamily="2" charset="2"/>
              <a:buChar char="Ø"/>
            </a:pPr>
            <a:r>
              <a:rPr lang="ar-SA" sz="2400" b="1" dirty="0">
                <a:solidFill>
                  <a:schemeClr val="tx1"/>
                </a:solidFill>
              </a:rPr>
              <a:t>من المظاهر الحديثة للتطوير التنظيمي هو الإقتصاد المعرفي لما يمتلكه من خصائص رائدة في تنمية وتطوير المنظمات مع إطلالة القرن الحادي والعشرين.</a:t>
            </a:r>
          </a:p>
          <a:p>
            <a:pPr marL="342900" indent="-342900" algn="just">
              <a:buFont typeface="Wingdings" panose="05000000000000000000" pitchFamily="2" charset="2"/>
              <a:buChar char="Ø"/>
            </a:pPr>
            <a:r>
              <a:rPr lang="ar-SA" sz="2400" b="1" dirty="0">
                <a:solidFill>
                  <a:schemeClr val="tx1"/>
                </a:solidFill>
              </a:rPr>
              <a:t>إتجه الإقتصاد العالمي بشكل متسارع نحو إقتصاد المعرفة وأصبح العالم يشهد إزدياداً مضطرداً لدور المعرفة والمعلومات في الإقتصاد.</a:t>
            </a:r>
          </a:p>
          <a:p>
            <a:pPr marL="342900" indent="-342900" algn="just">
              <a:buFont typeface="Wingdings" panose="05000000000000000000" pitchFamily="2" charset="2"/>
              <a:buChar char="Ø"/>
            </a:pPr>
            <a:r>
              <a:rPr lang="ar-SA" sz="2400" b="1" dirty="0">
                <a:solidFill>
                  <a:schemeClr val="tx1"/>
                </a:solidFill>
              </a:rPr>
              <a:t>فالمعرفة أصبحت محرك الإنتاج والنمو الإقتصادي، كما أصبح مبدأ التركيز على المعلومات والتقنية عاملاً من العوامل الأساسية في الإقتصاد.</a:t>
            </a:r>
          </a:p>
          <a:p>
            <a:pPr algn="just"/>
            <a:r>
              <a:rPr lang="ar-SA" sz="2800" b="1" u="sng" dirty="0">
                <a:solidFill>
                  <a:schemeClr val="tx2"/>
                </a:solidFill>
              </a:rPr>
              <a:t>تعريف الإقتصاد المعرفي:</a:t>
            </a:r>
          </a:p>
          <a:p>
            <a:pPr marL="342900" indent="-342900" algn="just">
              <a:buFont typeface="Wingdings" panose="05000000000000000000" pitchFamily="2" charset="2"/>
              <a:buChar char="Ø"/>
            </a:pPr>
            <a:r>
              <a:rPr lang="ar-SA" sz="2400" b="1" dirty="0">
                <a:solidFill>
                  <a:schemeClr val="tx1"/>
                </a:solidFill>
              </a:rPr>
              <a:t>ما هو الإقتصاد المبني على المعرفة؟</a:t>
            </a:r>
          </a:p>
          <a:p>
            <a:pPr marL="342900" indent="-342900" algn="just">
              <a:buFontTx/>
              <a:buChar char="-"/>
            </a:pPr>
            <a:r>
              <a:rPr lang="ar-SA" sz="2400" b="1" dirty="0">
                <a:solidFill>
                  <a:schemeClr val="tx1"/>
                </a:solidFill>
              </a:rPr>
              <a:t>الإقتصاد المعرفي هو الذي يلعب فيه توليد المعرفة وإستثمارها الدور الأكبر في إيجاد الثروة.</a:t>
            </a:r>
          </a:p>
          <a:p>
            <a:pPr marL="342900" indent="-342900" algn="just">
              <a:buFontTx/>
              <a:buChar char="-"/>
            </a:pPr>
            <a:r>
              <a:rPr lang="ar-SA" sz="2400" b="1" dirty="0">
                <a:solidFill>
                  <a:schemeClr val="tx1"/>
                </a:solidFill>
              </a:rPr>
              <a:t>هو انتشار المعرفة في كل مركبات وتفاصيل المجتمع.</a:t>
            </a:r>
          </a:p>
          <a:p>
            <a:pPr marL="342900" indent="-342900" algn="just">
              <a:buFontTx/>
              <a:buChar char="-"/>
            </a:pPr>
            <a:r>
              <a:rPr lang="ar-SA" sz="2400" b="1" dirty="0">
                <a:solidFill>
                  <a:schemeClr val="tx1"/>
                </a:solidFill>
              </a:rPr>
              <a:t>هو الاقتصاد الرقمي: تكنولوجيا المعلومات والاتصالات والانترنت.</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08105" y="6682410"/>
            <a:ext cx="3600400" cy="17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إقتصاد المعرفة - ظواهر الإقتصاد المبني على المعرفة</a:t>
            </a:r>
          </a:p>
        </p:txBody>
      </p:sp>
    </p:spTree>
    <p:extLst>
      <p:ext uri="{BB962C8B-B14F-4D97-AF65-F5344CB8AC3E}">
        <p14:creationId xmlns:p14="http://schemas.microsoft.com/office/powerpoint/2010/main" val="90810423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اقتصاد المعرفة - </a:t>
            </a:r>
            <a:r>
              <a:rPr lang="ar-SA" sz="2800" b="1" u="sng" dirty="0">
                <a:solidFill>
                  <a:srgbClr val="C00000"/>
                </a:solidFill>
              </a:rPr>
              <a:t>ظواهر الإقتصاد المبني على المعرفة:</a:t>
            </a:r>
          </a:p>
          <a:p>
            <a:pPr marL="342900" indent="-342900" algn="just">
              <a:buFont typeface="Wingdings" panose="05000000000000000000" pitchFamily="2" charset="2"/>
              <a:buChar char="Ø"/>
            </a:pPr>
            <a:r>
              <a:rPr lang="ar-SA" sz="2400" b="1" dirty="0">
                <a:solidFill>
                  <a:schemeClr val="tx1"/>
                </a:solidFill>
              </a:rPr>
              <a:t>من أبرز ظواهر الإقتصاد المبني على المعرفة ما يلي:</a:t>
            </a:r>
          </a:p>
          <a:p>
            <a:pPr marL="457200" indent="-457200" algn="just">
              <a:buFont typeface="+mj-lt"/>
              <a:buAutoNum type="arabicPeriod"/>
            </a:pPr>
            <a:r>
              <a:rPr lang="ar-SA" sz="2400" b="1" dirty="0">
                <a:solidFill>
                  <a:schemeClr val="tx1"/>
                </a:solidFill>
              </a:rPr>
              <a:t>سرعة توليد ونشر واستثمار المعرفة.</a:t>
            </a:r>
          </a:p>
          <a:p>
            <a:pPr marL="457200" indent="-457200" algn="just">
              <a:buFont typeface="+mj-lt"/>
              <a:buAutoNum type="arabicPeriod"/>
            </a:pPr>
            <a:r>
              <a:rPr lang="ar-SA" sz="2400" b="1" dirty="0">
                <a:solidFill>
                  <a:schemeClr val="tx1"/>
                </a:solidFill>
              </a:rPr>
              <a:t>زيادة في البيئة التنافسية العالمية.</a:t>
            </a:r>
          </a:p>
          <a:p>
            <a:pPr marL="457200" indent="-457200" algn="just">
              <a:buFont typeface="+mj-lt"/>
              <a:buAutoNum type="arabicPeriod"/>
            </a:pPr>
            <a:r>
              <a:rPr lang="ar-SA" sz="2400" b="1" dirty="0">
                <a:solidFill>
                  <a:schemeClr val="tx1"/>
                </a:solidFill>
              </a:rPr>
              <a:t>زيادة أهمية ودور المعرفة والابتكار والإبداع في الأداء الإقتصادي وفي تراكم الثروة.</a:t>
            </a:r>
          </a:p>
          <a:p>
            <a:pPr marL="457200" indent="-457200" algn="just">
              <a:buFont typeface="+mj-lt"/>
              <a:buAutoNum type="arabicPeriod"/>
            </a:pPr>
            <a:r>
              <a:rPr lang="ar-SA" sz="2400" b="1" dirty="0">
                <a:solidFill>
                  <a:schemeClr val="tx1"/>
                </a:solidFill>
              </a:rPr>
              <a:t>تحرير التجارة وتزايد نسبة التكنولوجيا في الصادرات.</a:t>
            </a:r>
          </a:p>
          <a:p>
            <a:pPr marL="457200" indent="-457200" algn="just">
              <a:buFont typeface="+mj-lt"/>
              <a:buAutoNum type="arabicPeriod"/>
            </a:pPr>
            <a:r>
              <a:rPr lang="ar-SA" sz="2400" b="1" dirty="0">
                <a:solidFill>
                  <a:schemeClr val="tx1"/>
                </a:solidFill>
              </a:rPr>
              <a:t>عولمة الانتاج.</a:t>
            </a:r>
          </a:p>
          <a:p>
            <a:pPr marL="457200" indent="-457200" algn="just">
              <a:buFont typeface="+mj-lt"/>
              <a:buAutoNum type="arabicPeriod"/>
            </a:pPr>
            <a:r>
              <a:rPr lang="ar-SA" sz="2400" b="1" dirty="0">
                <a:solidFill>
                  <a:schemeClr val="tx1"/>
                </a:solidFill>
              </a:rPr>
              <a:t>زيادة دور التعليم والتدريب.</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17181"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إنتهت الوحدة</a:t>
            </a:r>
          </a:p>
        </p:txBody>
      </p:sp>
    </p:spTree>
    <p:extLst>
      <p:ext uri="{BB962C8B-B14F-4D97-AF65-F5344CB8AC3E}">
        <p14:creationId xmlns:p14="http://schemas.microsoft.com/office/powerpoint/2010/main" val="62379893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endParaRPr lang="ar-SA" sz="20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ابعاد التطوير التنظيمي في الدول النامية</a:t>
            </a:r>
          </a:p>
          <a:p>
            <a:pPr marL="800100" lvl="1" indent="-342900" algn="just">
              <a:buFont typeface="Wingdings" panose="05000000000000000000" pitchFamily="2" charset="2"/>
              <a:buChar char="q"/>
            </a:pPr>
            <a:r>
              <a:rPr lang="ar-SA" sz="3200" b="1" dirty="0">
                <a:solidFill>
                  <a:schemeClr val="tx2"/>
                </a:solidFill>
              </a:rPr>
              <a:t>المعوقات التي تواجه التطوير التنظيمي في الدول النامية</a:t>
            </a:r>
          </a:p>
          <a:p>
            <a:pPr marL="800100" lvl="1" indent="-342900" algn="just">
              <a:buFont typeface="Wingdings" panose="05000000000000000000" pitchFamily="2" charset="2"/>
              <a:buChar char="q"/>
            </a:pPr>
            <a:r>
              <a:rPr lang="ar-SA" sz="3200" b="1" dirty="0">
                <a:solidFill>
                  <a:schemeClr val="tx2"/>
                </a:solidFill>
              </a:rPr>
              <a:t>مقترحات لتشجيع الاستثمار في الدول النامية</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3073"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تمهيد</a:t>
            </a:r>
          </a:p>
        </p:txBody>
      </p:sp>
    </p:spTree>
    <p:extLst>
      <p:ext uri="{BB962C8B-B14F-4D97-AF65-F5344CB8AC3E}">
        <p14:creationId xmlns:p14="http://schemas.microsoft.com/office/powerpoint/2010/main" val="172532294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تمهيد:</a:t>
            </a:r>
          </a:p>
          <a:p>
            <a:pPr marL="342900" indent="-342900" algn="just">
              <a:buFont typeface="Wingdings" panose="05000000000000000000" pitchFamily="2" charset="2"/>
              <a:buChar char="Ø"/>
            </a:pPr>
            <a:r>
              <a:rPr lang="ar-SA" sz="2400" b="1" dirty="0">
                <a:solidFill>
                  <a:schemeClr val="tx1"/>
                </a:solidFill>
              </a:rPr>
              <a:t>تقوم العديد من دول العالم المتقدمة والنامية بتنفيذ خطط إصلاح إداري، بهدف تحسين نوعية الخدمات التي تقدمها للمواطنين وضبط أعداد العاملين لديها.</a:t>
            </a:r>
          </a:p>
          <a:p>
            <a:pPr marL="342900" indent="-342900" algn="just">
              <a:buFont typeface="Wingdings" panose="05000000000000000000" pitchFamily="2" charset="2"/>
              <a:buChar char="Ø"/>
            </a:pPr>
            <a:r>
              <a:rPr lang="ar-SA" sz="2400" b="1" dirty="0">
                <a:solidFill>
                  <a:schemeClr val="tx1"/>
                </a:solidFill>
              </a:rPr>
              <a:t>فقد قامت العديد من الدول المتقدمة بتنفيذ خطط إصلاح إداري شمولية أو جزئية بدرجات متفاوتة من النجاح . </a:t>
            </a:r>
          </a:p>
          <a:p>
            <a:pPr marL="342900" indent="-342900" algn="just">
              <a:buFont typeface="Wingdings" panose="05000000000000000000" pitchFamily="2" charset="2"/>
              <a:buChar char="Ø"/>
            </a:pPr>
            <a:r>
              <a:rPr lang="ar-SA" sz="2400" b="1" dirty="0">
                <a:solidFill>
                  <a:schemeClr val="tx1"/>
                </a:solidFill>
              </a:rPr>
              <a:t>إن التطوير التنظيمي هو عملية مخططة لتغيير المناخ التنظيمي حتي يواكب أو يؤثر في البيئة المحيطة سعياً وراء مستويات أعلى من الكفاءة التنظيمية.</a:t>
            </a:r>
          </a:p>
          <a:p>
            <a:pPr marL="342900" indent="-342900" algn="just">
              <a:buFont typeface="Wingdings" panose="05000000000000000000" pitchFamily="2" charset="2"/>
              <a:buChar char="Ø"/>
            </a:pPr>
            <a:r>
              <a:rPr lang="ar-SA" sz="2400" b="1" dirty="0">
                <a:solidFill>
                  <a:schemeClr val="tx1"/>
                </a:solidFill>
              </a:rPr>
              <a:t>وإن عملية التطوير الإداري (التنظيمي) عملية تتناول لثلاث محاور رئيسة هي:</a:t>
            </a:r>
          </a:p>
          <a:p>
            <a:pPr marL="914400" lvl="1" indent="-457200" algn="just">
              <a:buFont typeface="+mj-lt"/>
              <a:buAutoNum type="arabicPeriod"/>
            </a:pPr>
            <a:r>
              <a:rPr lang="ar-SA" sz="2400" b="1" dirty="0">
                <a:solidFill>
                  <a:schemeClr val="tx1"/>
                </a:solidFill>
              </a:rPr>
              <a:t>تنمية المعلومات والمعارف الإدارية.</a:t>
            </a:r>
          </a:p>
          <a:p>
            <a:pPr marL="914400" lvl="1" indent="-457200" algn="just">
              <a:buFont typeface="+mj-lt"/>
              <a:buAutoNum type="arabicPeriod"/>
            </a:pPr>
            <a:r>
              <a:rPr lang="ar-SA" sz="2400" b="1" dirty="0">
                <a:solidFill>
                  <a:schemeClr val="tx1"/>
                </a:solidFill>
              </a:rPr>
              <a:t>تنمية الأفراد (العلاقات الإنسانية).</a:t>
            </a:r>
          </a:p>
          <a:p>
            <a:pPr marL="914400" lvl="1" indent="-457200" algn="just">
              <a:buFont typeface="+mj-lt"/>
              <a:buAutoNum type="arabicPeriod"/>
            </a:pPr>
            <a:r>
              <a:rPr lang="ar-SA" sz="2400" b="1" dirty="0">
                <a:solidFill>
                  <a:schemeClr val="tx1"/>
                </a:solidFill>
              </a:rPr>
              <a:t>تطوير المناخ التنظيمي.</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300192" y="6579246"/>
            <a:ext cx="281664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ابعاد التطوير التنظيمي في الدول النامية</a:t>
            </a:r>
          </a:p>
        </p:txBody>
      </p:sp>
    </p:spTree>
    <p:extLst>
      <p:ext uri="{BB962C8B-B14F-4D97-AF65-F5344CB8AC3E}">
        <p14:creationId xmlns:p14="http://schemas.microsoft.com/office/powerpoint/2010/main" val="184723012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ابعاد التطوير التنظيمي في الدول النامية:</a:t>
            </a:r>
          </a:p>
          <a:p>
            <a:pPr marL="342900" indent="-342900" algn="just">
              <a:buFont typeface="Wingdings" panose="05000000000000000000" pitchFamily="2" charset="2"/>
              <a:buChar char="Ø"/>
            </a:pPr>
            <a:r>
              <a:rPr lang="ar-SA" sz="2400" b="1" dirty="0">
                <a:solidFill>
                  <a:schemeClr val="tx1"/>
                </a:solidFill>
              </a:rPr>
              <a:t>يشتمل التطوير التنظيمي على ثلاثة أبعاد رئيسة كما ذكرنا في الشريحة السابقة، وهي: (تنمية المعلومات والمعارف الإدارية، تنمية الأفراد، تطوير المناخ التنظيمي).</a:t>
            </a:r>
          </a:p>
          <a:p>
            <a:pPr marL="342900" indent="-342900" algn="just">
              <a:buFont typeface="Wingdings" panose="05000000000000000000" pitchFamily="2" charset="2"/>
              <a:buChar char="Ø"/>
            </a:pPr>
            <a:r>
              <a:rPr lang="ar-SA" sz="2400" b="1" dirty="0">
                <a:solidFill>
                  <a:schemeClr val="tx1"/>
                </a:solidFill>
              </a:rPr>
              <a:t>فالتطوير التنظيمي هو الوظيفة الإدارية المخطط لها مسبقاً والمستمرة والمتكاملة مع باقي الوظائف الإدارية الأخرى، والهادفة إلى إحداث زيادة الكفاءة التنظيمية.</a:t>
            </a:r>
          </a:p>
          <a:p>
            <a:pPr marL="342900" indent="-342900" algn="just">
              <a:buFont typeface="Wingdings" panose="05000000000000000000" pitchFamily="2" charset="2"/>
              <a:buChar char="Ø"/>
            </a:pPr>
            <a:r>
              <a:rPr lang="ar-SA" sz="2400" b="1" dirty="0">
                <a:solidFill>
                  <a:schemeClr val="tx1"/>
                </a:solidFill>
              </a:rPr>
              <a:t>وفيما يلي تفصيل للجوانب الثلاثة للتطوير التنظيمي في الدول النامية:</a:t>
            </a:r>
          </a:p>
          <a:p>
            <a:pPr algn="just"/>
            <a:r>
              <a:rPr lang="ar-SA" sz="2400" b="1" dirty="0">
                <a:solidFill>
                  <a:srgbClr val="C00000"/>
                </a:solidFill>
              </a:rPr>
              <a:t>أولاً: تنمية المعلومات والمعارف الإدارية: </a:t>
            </a:r>
            <a:r>
              <a:rPr lang="ar-SA" sz="2400" b="1" dirty="0">
                <a:solidFill>
                  <a:schemeClr val="tx1"/>
                </a:solidFill>
              </a:rPr>
              <a:t>ويتم ذلك عن طريق:</a:t>
            </a:r>
          </a:p>
          <a:p>
            <a:pPr marL="342900" indent="-342900" algn="just">
              <a:buFontTx/>
              <a:buChar char="-"/>
            </a:pPr>
            <a:r>
              <a:rPr lang="ar-SA" sz="2400" b="1" dirty="0">
                <a:solidFill>
                  <a:schemeClr val="tx1"/>
                </a:solidFill>
              </a:rPr>
              <a:t>تشجيع تيار من البحث العلمي الجاد لتوصيف وتحليل الأوضاع والأساليب والإنجازات الادارية السائدة وتقييمها.</a:t>
            </a:r>
          </a:p>
          <a:p>
            <a:pPr marL="342900" indent="-342900" algn="just">
              <a:buFontTx/>
              <a:buChar char="-"/>
            </a:pPr>
            <a:r>
              <a:rPr lang="ar-SA" sz="2400" b="1" dirty="0">
                <a:solidFill>
                  <a:schemeClr val="tx1"/>
                </a:solidFill>
              </a:rPr>
              <a:t>توفير تيار متدفق من المعلومات عن النشاط الاداري وظروف الادارة ومعوقاته التنظيمية والمناخية.</a:t>
            </a:r>
          </a:p>
          <a:p>
            <a:pPr marL="342900" indent="-342900" algn="just">
              <a:buFontTx/>
              <a:buChar char="-"/>
            </a:pPr>
            <a:r>
              <a:rPr lang="ar-SA" sz="2400" b="1" dirty="0">
                <a:solidFill>
                  <a:schemeClr val="tx1"/>
                </a:solidFill>
              </a:rPr>
              <a:t>تطوير نظم وأساليب تعليم الادارة لتوفير الإمكانيات الضرورية لإعداد أجيال متجددة من المديرين الأكفاء.</a:t>
            </a:r>
          </a:p>
          <a:p>
            <a:pPr algn="just"/>
            <a:endParaRPr lang="ar-SA" sz="2400" b="1" dirty="0">
              <a:solidFill>
                <a:schemeClr val="tx1"/>
              </a:solidFill>
            </a:endParaRPr>
          </a:p>
          <a:p>
            <a:pPr marL="342900" indent="-342900" algn="just">
              <a:buFont typeface="Wingdings" panose="05000000000000000000" pitchFamily="2" charset="2"/>
              <a:buChar char="Ø"/>
            </a:pPr>
            <a:endParaRPr lang="ar-SA" sz="2400" b="1" dirty="0">
              <a:solidFill>
                <a:schemeClr val="tx1"/>
              </a:solidFill>
            </a:endParaRP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ابعاد التطوير التنظيمي في الدول النامية</a:t>
            </a:r>
          </a:p>
        </p:txBody>
      </p:sp>
    </p:spTree>
    <p:extLst>
      <p:ext uri="{BB962C8B-B14F-4D97-AF65-F5344CB8AC3E}">
        <p14:creationId xmlns:p14="http://schemas.microsoft.com/office/powerpoint/2010/main" val="36332644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ابعاد التطوير التنظيمي في الدول النامية:</a:t>
            </a:r>
          </a:p>
          <a:p>
            <a:pPr algn="just"/>
            <a:r>
              <a:rPr lang="ar-SA" sz="2400" b="1" dirty="0">
                <a:solidFill>
                  <a:srgbClr val="C00000"/>
                </a:solidFill>
              </a:rPr>
              <a:t>ثانياً: تنمية الأفراد (العلاقات الإنسانية): </a:t>
            </a:r>
            <a:r>
              <a:rPr lang="ar-SA" sz="2400" b="1" dirty="0">
                <a:solidFill>
                  <a:schemeClr val="tx1"/>
                </a:solidFill>
              </a:rPr>
              <a:t>ويتم ذلك عن طريق:</a:t>
            </a:r>
          </a:p>
          <a:p>
            <a:pPr marL="342900" indent="-342900" algn="just">
              <a:buFontTx/>
              <a:buChar char="-"/>
            </a:pPr>
            <a:r>
              <a:rPr lang="ar-SA" sz="2400" b="1" dirty="0">
                <a:solidFill>
                  <a:schemeClr val="tx1"/>
                </a:solidFill>
              </a:rPr>
              <a:t>العمل على تخطيط عملية التنمية المتكاملة للأفراد الإداريين، وذلك بالإختيار العلمي السليم والإشراف والتوجيه والتدريب المنظم والتقييم الموضوعي ... الخ.</a:t>
            </a:r>
          </a:p>
          <a:p>
            <a:pPr marL="342900" indent="-342900" algn="just">
              <a:buFontTx/>
              <a:buChar char="-"/>
            </a:pPr>
            <a:r>
              <a:rPr lang="ar-SA" sz="2400" b="1" dirty="0">
                <a:solidFill>
                  <a:schemeClr val="tx1"/>
                </a:solidFill>
              </a:rPr>
              <a:t>العمل على رفع مستوى التطبيق الاداري بتقديم خدمات البحوث والإستشارات الإدارية بشكل منظم ودقيق.</a:t>
            </a:r>
          </a:p>
          <a:p>
            <a:pPr marL="342900" indent="-342900" algn="just">
              <a:buFontTx/>
              <a:buChar char="-"/>
            </a:pPr>
            <a:r>
              <a:rPr lang="ar-SA" sz="2400" b="1" dirty="0">
                <a:solidFill>
                  <a:schemeClr val="tx1"/>
                </a:solidFill>
              </a:rPr>
              <a:t>تخطيط عمليات التدريب والإعداد للمديرين على المستويات التنظيمية المختلفة بدرجات مناسبة.</a:t>
            </a:r>
          </a:p>
          <a:p>
            <a:pPr marL="342900" indent="-342900" algn="just">
              <a:buFontTx/>
              <a:buChar char="-"/>
            </a:pPr>
            <a:r>
              <a:rPr lang="ar-SA" sz="2400" b="1" dirty="0">
                <a:solidFill>
                  <a:schemeClr val="tx1"/>
                </a:solidFill>
              </a:rPr>
              <a:t>تنمية تيار مستمر من البحوث العلمية الجادة والهادفة إلى مساعدة الإدارة على إكتشاف الأنماط التنظيمية الأكثر تناسباً مع ظروف العمل وطبائع الأفراد.</a:t>
            </a:r>
          </a:p>
          <a:p>
            <a:pPr marL="342900" indent="-342900" algn="just">
              <a:buFontTx/>
              <a:buChar char="-"/>
            </a:pPr>
            <a:r>
              <a:rPr lang="ar-SA" sz="2400" b="1" dirty="0">
                <a:solidFill>
                  <a:schemeClr val="tx1"/>
                </a:solidFill>
              </a:rPr>
              <a:t>دمج المعلومات النظرية بالممارسة العملية والاستشارة.</a:t>
            </a:r>
          </a:p>
          <a:p>
            <a:pPr algn="just"/>
            <a:r>
              <a:rPr lang="ar-SA" sz="2400" b="1" dirty="0">
                <a:solidFill>
                  <a:srgbClr val="C00000"/>
                </a:solidFill>
              </a:rPr>
              <a:t>ثالثا: تطوير المناخ التنظيمي: </a:t>
            </a:r>
            <a:r>
              <a:rPr lang="ar-SA" sz="2400" b="1" dirty="0">
                <a:solidFill>
                  <a:schemeClr val="tx1"/>
                </a:solidFill>
              </a:rPr>
              <a:t>وذلك عن طريق: اعادة تشكيل التنظيم العام للجهاز الانتاجي على أساس أن وحدة الإنتاج الرئيسة لها شخصية مستقلة وحرية في العمل والتصرف تحت إشراف ومتابعة من مركز التنظيم العام.</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المعوقات التي تواجه التطوير التنظيمي في الدول النامية</a:t>
            </a:r>
          </a:p>
        </p:txBody>
      </p:sp>
    </p:spTree>
    <p:extLst>
      <p:ext uri="{BB962C8B-B14F-4D97-AF65-F5344CB8AC3E}">
        <p14:creationId xmlns:p14="http://schemas.microsoft.com/office/powerpoint/2010/main" val="182633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تابع تعريف التغيير والتطوير التنظيمي:</a:t>
            </a:r>
          </a:p>
          <a:p>
            <a:pPr algn="just"/>
            <a:r>
              <a:rPr lang="ar-SA" sz="2400" b="1" dirty="0">
                <a:solidFill>
                  <a:srgbClr val="C00000"/>
                </a:solidFill>
              </a:rPr>
              <a:t>أولاً: تعريف التغيير التنظيمي: </a:t>
            </a:r>
            <a:endParaRPr lang="ar-SA" sz="2400" b="1" dirty="0">
              <a:solidFill>
                <a:schemeClr val="tx1"/>
              </a:solidFill>
            </a:endParaRPr>
          </a:p>
          <a:p>
            <a:pPr marL="457200" lvl="0" indent="-457200" algn="just">
              <a:buFont typeface="+mj-lt"/>
              <a:buAutoNum type="arabicPeriod" startAt="2"/>
            </a:pPr>
            <a:r>
              <a:rPr lang="ar-SA" sz="2400" b="1" dirty="0">
                <a:solidFill>
                  <a:prstClr val="black"/>
                </a:solidFill>
              </a:rPr>
              <a:t>التغيير هو لحل المشاكل وتجديد الممارسات.</a:t>
            </a:r>
          </a:p>
          <a:p>
            <a:pPr marL="457200" lvl="0" indent="-457200" algn="just">
              <a:buFont typeface="+mj-lt"/>
              <a:buAutoNum type="arabicPeriod" startAt="2"/>
            </a:pPr>
            <a:r>
              <a:rPr lang="ar-SA" sz="2400" b="1" dirty="0">
                <a:solidFill>
                  <a:prstClr val="black"/>
                </a:solidFill>
              </a:rPr>
              <a:t>هو مجهود تعاوني للإداريين.</a:t>
            </a:r>
          </a:p>
          <a:p>
            <a:pPr marL="457200" lvl="0" indent="-457200" algn="just">
              <a:buFont typeface="+mj-lt"/>
              <a:buAutoNum type="arabicPeriod" startAt="2"/>
            </a:pPr>
            <a:r>
              <a:rPr lang="ar-SA" sz="2400" b="1" dirty="0">
                <a:solidFill>
                  <a:prstClr val="black"/>
                </a:solidFill>
              </a:rPr>
              <a:t>التغيير يجب أن يكون مستنداً على فهم عناصر البيئة التي تعمل فيها المنظمة.</a:t>
            </a:r>
          </a:p>
          <a:p>
            <a:pPr marL="457200" lvl="0" indent="-457200" algn="just">
              <a:buFont typeface="+mj-lt"/>
              <a:buAutoNum type="arabicPeriod" startAt="2"/>
            </a:pPr>
            <a:r>
              <a:rPr lang="ar-SA" sz="2400" b="1" dirty="0">
                <a:solidFill>
                  <a:prstClr val="black"/>
                </a:solidFill>
              </a:rPr>
              <a:t>قد يستدعى التغيير التدخل الخارجي، مثل مكاتب الاستشارات الإدارية والمتخصصين.</a:t>
            </a:r>
          </a:p>
          <a:p>
            <a:pPr marL="457200" lvl="0" indent="-457200" algn="just">
              <a:buFont typeface="+mj-lt"/>
              <a:buAutoNum type="arabicPeriod" startAt="2"/>
            </a:pPr>
            <a:r>
              <a:rPr lang="ar-SA" sz="2400" b="1" dirty="0">
                <a:solidFill>
                  <a:prstClr val="black"/>
                </a:solidFill>
              </a:rPr>
              <a:t>لا بد من التطبيق العلمي للعلوم السلوكية لمعرفة الإتجاهات النفسية للعاملين.</a:t>
            </a:r>
          </a:p>
          <a:p>
            <a:pPr marL="342900" lvl="0" indent="-342900" algn="just">
              <a:buFont typeface="Wingdings" panose="05000000000000000000" pitchFamily="2" charset="2"/>
              <a:buChar char="Ø"/>
            </a:pPr>
            <a:r>
              <a:rPr lang="ar-SA" sz="2400" b="1" dirty="0">
                <a:solidFill>
                  <a:prstClr val="black"/>
                </a:solidFill>
              </a:rPr>
              <a:t>ينبغي التفريق بين التغيُر التنظيمي والتغيير التنظيمي:</a:t>
            </a:r>
          </a:p>
          <a:p>
            <a:pPr marL="342900" lvl="0" indent="-342900" algn="just">
              <a:buFontTx/>
              <a:buChar char="-"/>
            </a:pPr>
            <a:r>
              <a:rPr lang="ar-SA" sz="2400" b="1" dirty="0">
                <a:solidFill>
                  <a:prstClr val="black"/>
                </a:solidFill>
              </a:rPr>
              <a:t>فالتغيُر التنظيمي هو: ظاهرة طبيعية ومستمرة في حياة المنظمات، وتحدث دون تخطيط مسبق، فالتغيُر هو عملية تلقائية وعفوية قد تنجم تحت تأثير التغيرات البيئية ذات الصلة بمدخلات المنظمة أو بعملياتها أو بمخرجاتها.</a:t>
            </a:r>
          </a:p>
          <a:p>
            <a:pPr marL="342900" lvl="0" indent="-342900" algn="just">
              <a:buFontTx/>
              <a:buChar char="-"/>
            </a:pPr>
            <a:r>
              <a:rPr lang="ar-SA" sz="2400" b="1" dirty="0">
                <a:solidFill>
                  <a:prstClr val="black"/>
                </a:solidFill>
              </a:rPr>
              <a:t>أما التغيير التنظيمي هو: تغير موجه وهادف يسعي الي تحقيق التكيف البيئي (الداخلي والخارجي) بما يضمن التحول الي حالة تنظيمية أكثر قدرة على حل المشاكل. </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تابع تعريف التغيير التنظيمي</a:t>
            </a:r>
          </a:p>
        </p:txBody>
      </p:sp>
    </p:spTree>
    <p:extLst>
      <p:ext uri="{BB962C8B-B14F-4D97-AF65-F5344CB8AC3E}">
        <p14:creationId xmlns:p14="http://schemas.microsoft.com/office/powerpoint/2010/main" val="363101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المعوقات التي تواجه التطوير التنظيمي في الدول النامية:</a:t>
            </a:r>
          </a:p>
          <a:p>
            <a:pPr marL="342900" indent="-342900" algn="just">
              <a:buFont typeface="Wingdings" panose="05000000000000000000" pitchFamily="2" charset="2"/>
              <a:buChar char="Ø"/>
            </a:pPr>
            <a:r>
              <a:rPr lang="ar-SA" sz="2400" b="1" dirty="0">
                <a:solidFill>
                  <a:schemeClr val="tx1"/>
                </a:solidFill>
              </a:rPr>
              <a:t>تواجه الدول النامية وخاصة الدول العربية مشكلات التخلف الإقتصادي وما يصاحبها من أمراض إجتماعية وسياسية، حيث تتمثل المعوقات التي تواجه التطوير التنظيمي في هذه الدول في (التخلف الإقتصادي، المشكلات الإجتماعية، والمشكلات السياسية):</a:t>
            </a:r>
          </a:p>
          <a:p>
            <a:pPr marL="457200" indent="-457200" algn="just">
              <a:buFont typeface="+mj-lt"/>
              <a:buAutoNum type="arabicPeriod"/>
            </a:pPr>
            <a:r>
              <a:rPr lang="ar-SA" sz="2400" b="1" dirty="0">
                <a:solidFill>
                  <a:srgbClr val="C00000"/>
                </a:solidFill>
              </a:rPr>
              <a:t>التخلف الإقتصادي: </a:t>
            </a:r>
            <a:r>
              <a:rPr lang="ar-SA" sz="2400" b="1" dirty="0">
                <a:solidFill>
                  <a:schemeClr val="tx1"/>
                </a:solidFill>
              </a:rPr>
              <a:t>وأهم مظاهر التخلف الاقتصادي تتمثل في:</a:t>
            </a:r>
          </a:p>
          <a:p>
            <a:pPr marL="342900" indent="-342900" algn="just">
              <a:buFontTx/>
              <a:buChar char="-"/>
            </a:pPr>
            <a:r>
              <a:rPr lang="ar-SA" sz="2400" b="1" dirty="0">
                <a:solidFill>
                  <a:schemeClr val="tx1"/>
                </a:solidFill>
              </a:rPr>
              <a:t>انخفاض مستوى الدخل للفرد العربي مما يترتب عليه سوء التغذية وإنتشار الأمراض وإرتفاع نسبة الأمية وتدهور حالة الإسكان وغيره.</a:t>
            </a:r>
          </a:p>
          <a:p>
            <a:pPr marL="342900" indent="-342900" algn="just">
              <a:buFontTx/>
              <a:buChar char="-"/>
            </a:pPr>
            <a:r>
              <a:rPr lang="ar-SA" sz="2400" b="1" dirty="0">
                <a:solidFill>
                  <a:schemeClr val="tx1"/>
                </a:solidFill>
              </a:rPr>
              <a:t>إنشغال الغالبية العظمي من السكان بأنواع النشاط الأقل انتاجية مما يؤدي إلي البطالة.</a:t>
            </a:r>
          </a:p>
          <a:p>
            <a:pPr marL="342900" indent="-342900" algn="just">
              <a:buFontTx/>
              <a:buChar char="-"/>
            </a:pPr>
            <a:r>
              <a:rPr lang="ar-SA" sz="2400" b="1" dirty="0">
                <a:solidFill>
                  <a:schemeClr val="tx1"/>
                </a:solidFill>
              </a:rPr>
              <a:t>ارتفاع معدلات المواليد والزيادة المستمرة في الحجوم السكانية.</a:t>
            </a:r>
          </a:p>
          <a:p>
            <a:pPr marL="342900" indent="-342900" algn="just">
              <a:buFontTx/>
              <a:buChar char="-"/>
            </a:pPr>
            <a:r>
              <a:rPr lang="ar-SA" sz="2400" b="1" dirty="0">
                <a:solidFill>
                  <a:schemeClr val="tx1"/>
                </a:solidFill>
              </a:rPr>
              <a:t>تأثير العادات والتقاليد الإجتماعية المقيدة للإنطلاق والابتكار.</a:t>
            </a:r>
          </a:p>
          <a:p>
            <a:pPr marL="342900" indent="-342900" algn="just">
              <a:buFontTx/>
              <a:buChar char="-"/>
            </a:pPr>
            <a:r>
              <a:rPr lang="ar-SA" sz="2400" b="1" dirty="0">
                <a:solidFill>
                  <a:schemeClr val="tx1"/>
                </a:solidFill>
              </a:rPr>
              <a:t>الميل الى ازدياد معدلات الاستهلاك وضعف مستوى الادخار والاستثمار الانتاجي.</a:t>
            </a:r>
          </a:p>
          <a:p>
            <a:pPr marL="342900" indent="-342900" algn="just">
              <a:buFontTx/>
              <a:buChar char="-"/>
            </a:pPr>
            <a:r>
              <a:rPr lang="ar-SA" sz="2400" b="1" dirty="0">
                <a:solidFill>
                  <a:schemeClr val="tx1"/>
                </a:solidFill>
              </a:rPr>
              <a:t>تخلف الإنتاج من السلع والخدمات من حيث الكم والنوع.</a:t>
            </a:r>
          </a:p>
          <a:p>
            <a:pPr marL="342900" indent="-342900" algn="just">
              <a:buFontTx/>
              <a:buChar char="-"/>
            </a:pPr>
            <a:r>
              <a:rPr lang="ar-SA" sz="2400" b="1" dirty="0">
                <a:solidFill>
                  <a:schemeClr val="tx1"/>
                </a:solidFill>
              </a:rPr>
              <a:t>إنخفاض جودة الإنتاج الحقيقية نتيجة لإستخدام أساليب عمل غير متقدمة.</a:t>
            </a:r>
          </a:p>
          <a:p>
            <a:pPr marL="342900" indent="-342900" algn="just">
              <a:buFontTx/>
              <a:buChar char="-"/>
            </a:pPr>
            <a:r>
              <a:rPr lang="ar-SA" sz="2400" b="1" dirty="0">
                <a:solidFill>
                  <a:schemeClr val="tx1"/>
                </a:solidFill>
              </a:rPr>
              <a:t>الاسراف في استخدام الموارد المادية والبشرية بدون تحقيق عوائد تتناسب مع ذلك.</a:t>
            </a:r>
          </a:p>
          <a:p>
            <a:pPr algn="just"/>
            <a:endParaRPr lang="ar-SA" sz="2400" b="1" dirty="0">
              <a:solidFill>
                <a:schemeClr val="tx1"/>
              </a:solidFill>
            </a:endParaRP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المعوقات التي تواجه التطوير التنظيمي في الدول النامية</a:t>
            </a:r>
          </a:p>
        </p:txBody>
      </p:sp>
    </p:spTree>
    <p:extLst>
      <p:ext uri="{BB962C8B-B14F-4D97-AF65-F5344CB8AC3E}">
        <p14:creationId xmlns:p14="http://schemas.microsoft.com/office/powerpoint/2010/main" val="237532141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774234"/>
            <a:ext cx="8928992" cy="6048672"/>
          </a:xfrm>
        </p:spPr>
        <p:txBody>
          <a:bodyPr>
            <a:noAutofit/>
          </a:bodyPr>
          <a:lstStyle/>
          <a:p>
            <a:pPr algn="just"/>
            <a:r>
              <a:rPr lang="ar-SA" sz="2400" b="1" u="sng" dirty="0">
                <a:solidFill>
                  <a:schemeClr val="tx2"/>
                </a:solidFill>
              </a:rPr>
              <a:t>تابع المعوقات التي تواجه التطوير التنظيمي في الدول النامية:</a:t>
            </a:r>
          </a:p>
          <a:p>
            <a:pPr marL="457200" indent="-457200" algn="just">
              <a:buFont typeface="+mj-lt"/>
              <a:buAutoNum type="arabicPeriod" startAt="2"/>
            </a:pPr>
            <a:r>
              <a:rPr lang="ar-SA" sz="2400" b="1" dirty="0">
                <a:solidFill>
                  <a:srgbClr val="C00000"/>
                </a:solidFill>
              </a:rPr>
              <a:t>المشكلات الإجتماعية: </a:t>
            </a:r>
            <a:r>
              <a:rPr lang="ar-SA" sz="2400" b="1" dirty="0">
                <a:solidFill>
                  <a:schemeClr val="tx1"/>
                </a:solidFill>
              </a:rPr>
              <a:t>وتتمثل هذه المشكلات الاجتماعية في الاتي:</a:t>
            </a:r>
          </a:p>
          <a:p>
            <a:pPr marL="342900" indent="-342900" algn="just">
              <a:buFontTx/>
              <a:buChar char="-"/>
            </a:pPr>
            <a:r>
              <a:rPr lang="ar-SA" sz="2400" b="1" dirty="0">
                <a:solidFill>
                  <a:schemeClr val="tx1"/>
                </a:solidFill>
              </a:rPr>
              <a:t>انقسام المجتمع الى طبقات تتناقض مصالحها الإقتصادية، فهناك مالكي رؤوس الأموال من ناحية وطبقة العاملين من جهة أخرى.</a:t>
            </a:r>
          </a:p>
          <a:p>
            <a:pPr marL="342900" indent="-342900" algn="just">
              <a:buFontTx/>
              <a:buChar char="-"/>
            </a:pPr>
            <a:r>
              <a:rPr lang="ar-SA" sz="2400" b="1" dirty="0">
                <a:solidFill>
                  <a:schemeClr val="tx1"/>
                </a:solidFill>
              </a:rPr>
              <a:t>تفاقم الفجوة في مستويات المعيشة بين طبقات المجتمع لسوء توزيع الدخول وإنعدام العدالة التامة في هذا التوزيع.</a:t>
            </a:r>
          </a:p>
          <a:p>
            <a:pPr marL="342900" indent="-342900" algn="just">
              <a:buFontTx/>
              <a:buChar char="-"/>
            </a:pPr>
            <a:r>
              <a:rPr lang="ar-SA" sz="2400" b="1" dirty="0">
                <a:solidFill>
                  <a:schemeClr val="tx1"/>
                </a:solidFill>
              </a:rPr>
              <a:t>السيطرة السياسية لأصحاب رأس المال وإستغلالهم لتلك القوة فيؤدى ذلك لإرتفاع التكلفة الإجتماعية للإنتاج.</a:t>
            </a:r>
          </a:p>
          <a:p>
            <a:pPr marL="342900" indent="-342900" algn="just">
              <a:buFontTx/>
              <a:buChar char="-"/>
            </a:pPr>
            <a:r>
              <a:rPr lang="ar-SA" sz="2400" b="1" dirty="0">
                <a:solidFill>
                  <a:schemeClr val="tx1"/>
                </a:solidFill>
              </a:rPr>
              <a:t>انخفاض مستوى الكفاية الانتاجية بسب عدم تكافؤ نوعية العمل الإداري مع التطور التقني الهائل في المؤسسات.</a:t>
            </a:r>
          </a:p>
          <a:p>
            <a:pPr marL="342900" indent="-342900" algn="just">
              <a:buFontTx/>
              <a:buChar char="-"/>
            </a:pPr>
            <a:r>
              <a:rPr lang="ar-SA" sz="2400" b="1" dirty="0">
                <a:solidFill>
                  <a:schemeClr val="tx1"/>
                </a:solidFill>
              </a:rPr>
              <a:t>نقص موارد الثروة الطبيعية بسبب تدني مستوى الإكتفاء الذاتي وبالتالي إنتشار الفقر والبطالة مما يسبب إنهاك في القوى الإقتصادية للدول النامية.</a:t>
            </a:r>
          </a:p>
          <a:p>
            <a:pPr marL="342900" indent="-342900" algn="just">
              <a:buFontTx/>
              <a:buChar char="-"/>
            </a:pPr>
            <a:r>
              <a:rPr lang="ar-SA" sz="2400" b="1" dirty="0">
                <a:solidFill>
                  <a:schemeClr val="tx1"/>
                </a:solidFill>
              </a:rPr>
              <a:t>تفشي ظاهرة الاقتصاد المزدوج في الغالبية العظمي في الدول النامية والتي تعني وجود قطاعين منفصلين تماماً في المجتمع، أحدمهما قطاع متقدم وآخر متخلف.</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المعوقات التي تواجه التطوير التنظيمي في الدول النامية</a:t>
            </a:r>
          </a:p>
        </p:txBody>
      </p:sp>
    </p:spTree>
    <p:extLst>
      <p:ext uri="{BB962C8B-B14F-4D97-AF65-F5344CB8AC3E}">
        <p14:creationId xmlns:p14="http://schemas.microsoft.com/office/powerpoint/2010/main" val="71621348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المعوقات التي تواجه التطوير التنظيمي في الدول النامية:</a:t>
            </a:r>
          </a:p>
          <a:p>
            <a:pPr marL="457200" indent="-457200" algn="just">
              <a:buFont typeface="+mj-lt"/>
              <a:buAutoNum type="arabicPeriod" startAt="2"/>
            </a:pPr>
            <a:r>
              <a:rPr lang="ar-SA" sz="2200" b="1" dirty="0">
                <a:solidFill>
                  <a:srgbClr val="C00000"/>
                </a:solidFill>
              </a:rPr>
              <a:t>المشكلات السياسية: </a:t>
            </a:r>
            <a:r>
              <a:rPr lang="ar-SA" sz="2200" b="1" dirty="0">
                <a:solidFill>
                  <a:schemeClr val="tx1"/>
                </a:solidFill>
              </a:rPr>
              <a:t>وتتمثل هذه المشكلات الاجتماعية في الاتي:</a:t>
            </a:r>
          </a:p>
          <a:p>
            <a:pPr marL="342900" indent="-342900" algn="just">
              <a:buFontTx/>
              <a:buChar char="-"/>
            </a:pPr>
            <a:r>
              <a:rPr lang="ar-SA" sz="2200" b="1" dirty="0">
                <a:solidFill>
                  <a:schemeClr val="tx1"/>
                </a:solidFill>
              </a:rPr>
              <a:t>المجتمعات العربية أو النامية مجتمعات قبلية أو قريبة من اطار القبلية ونظام الأسرة الممتدة، مما يجعل الإدارة العربية أو النامية تبدو مشدودة كذلك إلى قيم القبلية.</a:t>
            </a:r>
          </a:p>
          <a:p>
            <a:pPr marL="342900" indent="-342900" algn="just">
              <a:buFontTx/>
              <a:buChar char="-"/>
            </a:pPr>
            <a:r>
              <a:rPr lang="ar-SA" sz="2200" b="1" dirty="0">
                <a:solidFill>
                  <a:schemeClr val="tx1"/>
                </a:solidFill>
              </a:rPr>
              <a:t>النمو الذي تنموه الأجهزة والمؤسسات الحكومية يأتي متأثراً بما هو موجود في الدول المستعمرة لها في السابق، وهو محاكاة لما هو موجود فيها، وذلك تعتبره الدول النامية معياراً للتحديث والتطوير التنظيمي. </a:t>
            </a:r>
          </a:p>
          <a:p>
            <a:pPr marL="342900" indent="-342900" algn="just">
              <a:buFontTx/>
              <a:buChar char="-"/>
            </a:pPr>
            <a:r>
              <a:rPr lang="ar-SA" sz="2200" b="1" dirty="0">
                <a:solidFill>
                  <a:schemeClr val="tx1"/>
                </a:solidFill>
              </a:rPr>
              <a:t>ضعف الكوادر المنوط بها القيام بالتخطيط وإحداث التطوير التنظيمي في الدول النامية.</a:t>
            </a:r>
          </a:p>
          <a:p>
            <a:pPr marL="342900" indent="-342900" algn="just">
              <a:buFontTx/>
              <a:buChar char="-"/>
            </a:pPr>
            <a:r>
              <a:rPr lang="ar-SA" sz="2200" b="1" dirty="0">
                <a:solidFill>
                  <a:schemeClr val="tx1"/>
                </a:solidFill>
              </a:rPr>
              <a:t>العلاقات الشخصية والأسرية يجعل الأجهزة الإدارية غير مؤهلة للقيام بدورها في بناء المجتمع الحديث.</a:t>
            </a:r>
          </a:p>
          <a:p>
            <a:pPr marL="342900" indent="-342900" algn="just">
              <a:buFontTx/>
              <a:buChar char="-"/>
            </a:pPr>
            <a:r>
              <a:rPr lang="ar-SA" sz="2200" b="1" dirty="0">
                <a:solidFill>
                  <a:schemeClr val="tx1"/>
                </a:solidFill>
              </a:rPr>
              <a:t>الضعف الملحوظ لأجهزة الخدمة المدنية المعنية بشؤون الأفراد والموظفين وقلة تدريب القائمين عليها، وافتقارها الى استراتيجيات وخطط واضحة.</a:t>
            </a:r>
          </a:p>
          <a:p>
            <a:pPr marL="342900" indent="-342900" algn="just">
              <a:buFontTx/>
              <a:buChar char="-"/>
            </a:pPr>
            <a:r>
              <a:rPr lang="ar-SA" sz="2200" b="1" dirty="0">
                <a:solidFill>
                  <a:schemeClr val="tx1"/>
                </a:solidFill>
              </a:rPr>
              <a:t>الاعتماد الرئيسي على الخبرة الأجنبية والموافقة العمياء على كل ما تأتي به من نظم ومقترحات وتكنولوجيا للتطوير والتنمية بدون تدقيق أو مراجعة.</a:t>
            </a:r>
          </a:p>
          <a:p>
            <a:pPr marL="342900" indent="-342900" algn="just">
              <a:buFontTx/>
              <a:buChar char="-"/>
            </a:pPr>
            <a:r>
              <a:rPr lang="ar-SA" sz="2200" b="1" dirty="0">
                <a:solidFill>
                  <a:schemeClr val="tx1"/>
                </a:solidFill>
              </a:rPr>
              <a:t>في الدول النامية ينظر لعمليات الإصلاح والتنمية الإدارية من منظور وظيفي بحت، وبالتالي لا ترتبط ببرنامج سياسي </a:t>
            </a:r>
            <a:r>
              <a:rPr lang="ar-SA" sz="2200" b="1" dirty="0" err="1">
                <a:solidFill>
                  <a:schemeClr val="tx1"/>
                </a:solidFill>
              </a:rPr>
              <a:t>وإجتماعي</a:t>
            </a:r>
            <a:r>
              <a:rPr lang="ar-SA" sz="2200" b="1" dirty="0">
                <a:solidFill>
                  <a:schemeClr val="tx1"/>
                </a:solidFill>
              </a:rPr>
              <a:t> واضح، مما يفقدها دعم وتأييد القيادات السياسية.</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مقترحات لتشجيع الاستثمار في الدول النامية</a:t>
            </a:r>
          </a:p>
        </p:txBody>
      </p:sp>
    </p:spTree>
    <p:extLst>
      <p:ext uri="{BB962C8B-B14F-4D97-AF65-F5344CB8AC3E}">
        <p14:creationId xmlns:p14="http://schemas.microsoft.com/office/powerpoint/2010/main" val="285379616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28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476672"/>
            <a:ext cx="8928992" cy="6264696"/>
          </a:xfrm>
        </p:spPr>
        <p:txBody>
          <a:bodyPr>
            <a:noAutofit/>
          </a:bodyPr>
          <a:lstStyle/>
          <a:p>
            <a:pPr algn="just"/>
            <a:r>
              <a:rPr lang="ar-SA" sz="2400" b="1" u="sng" dirty="0">
                <a:solidFill>
                  <a:schemeClr val="tx2"/>
                </a:solidFill>
              </a:rPr>
              <a:t>مقترحات لتشجيع الاستثمار في الدول النامية:</a:t>
            </a:r>
          </a:p>
          <a:p>
            <a:pPr marL="342900" indent="-342900" algn="just">
              <a:buFont typeface="Wingdings" panose="05000000000000000000" pitchFamily="2" charset="2"/>
              <a:buChar char="Ø"/>
            </a:pPr>
            <a:r>
              <a:rPr lang="ar-SA" sz="2400" b="1" dirty="0">
                <a:solidFill>
                  <a:schemeClr val="tx1"/>
                </a:solidFill>
              </a:rPr>
              <a:t>من المقترحات التي على تشجيع الإستثمارات في الدول النامية هو إزالة وتخفيف بعض معوقات الإستثمار، وذلك من خلال إلتزام الدول بتطبيق معظم الأحكام الواردة في قوانين الإستثمار.</a:t>
            </a:r>
          </a:p>
          <a:p>
            <a:pPr marL="342900" indent="-342900" algn="just">
              <a:buFont typeface="Wingdings" panose="05000000000000000000" pitchFamily="2" charset="2"/>
              <a:buChar char="Ø"/>
            </a:pPr>
            <a:r>
              <a:rPr lang="ar-SA" sz="2400" b="1" dirty="0">
                <a:solidFill>
                  <a:schemeClr val="tx1"/>
                </a:solidFill>
              </a:rPr>
              <a:t>بالإضافة لذلك يمكن إدراج المقترحات والتوصيات التالية لتشجيع الاستثمارات الاجنبية في البلدان النامية:</a:t>
            </a:r>
          </a:p>
          <a:p>
            <a:pPr marL="457200" indent="-457200" algn="just">
              <a:buFont typeface="+mj-lt"/>
              <a:buAutoNum type="arabicPeriod"/>
            </a:pPr>
            <a:r>
              <a:rPr lang="ar-SA" sz="2400" b="1" dirty="0">
                <a:solidFill>
                  <a:schemeClr val="tx1"/>
                </a:solidFill>
              </a:rPr>
              <a:t>الحاجة لإعادة النظر في تشريعات وقوانين الإستثمار بعد كل فترة بغرض تطويرها.</a:t>
            </a:r>
          </a:p>
          <a:p>
            <a:pPr marL="457200" indent="-457200" algn="just">
              <a:buFont typeface="+mj-lt"/>
              <a:buAutoNum type="arabicPeriod"/>
            </a:pPr>
            <a:r>
              <a:rPr lang="ar-SA" sz="2400" b="1" dirty="0">
                <a:solidFill>
                  <a:schemeClr val="tx1"/>
                </a:solidFill>
              </a:rPr>
              <a:t>تحديد أشكال دخول الإستثمار الأجنبي وذلك من خلال مشروعات جديدة أو قائمة وتحديد القطاعات المطلوب فيها الإستثمار.</a:t>
            </a:r>
          </a:p>
          <a:p>
            <a:pPr marL="457200" indent="-457200" algn="just">
              <a:buFont typeface="+mj-lt"/>
              <a:buAutoNum type="arabicPeriod"/>
            </a:pPr>
            <a:r>
              <a:rPr lang="ar-SA" sz="2400" b="1" dirty="0">
                <a:solidFill>
                  <a:schemeClr val="tx1"/>
                </a:solidFill>
              </a:rPr>
              <a:t>توجيه أنشطة الشركات الأجنبية من خلال الحوافز الضريبية والتصديرية وحوافز تأهيل الموارد البشرية.</a:t>
            </a:r>
          </a:p>
          <a:p>
            <a:pPr marL="457200" indent="-457200" algn="just">
              <a:buFont typeface="+mj-lt"/>
              <a:buAutoNum type="arabicPeriod"/>
            </a:pPr>
            <a:r>
              <a:rPr lang="ar-SA" sz="2400" b="1" dirty="0">
                <a:solidFill>
                  <a:schemeClr val="tx1"/>
                </a:solidFill>
              </a:rPr>
              <a:t>وضع أسس المنافسة ومنع الإحتكار.</a:t>
            </a:r>
          </a:p>
          <a:p>
            <a:pPr marL="457200" indent="-457200" algn="just">
              <a:buFont typeface="+mj-lt"/>
              <a:buAutoNum type="arabicPeriod"/>
            </a:pPr>
            <a:r>
              <a:rPr lang="ar-SA" sz="2400" b="1" dirty="0">
                <a:solidFill>
                  <a:schemeClr val="tx1"/>
                </a:solidFill>
              </a:rPr>
              <a:t>تطوير البيئة التكنولوجية وتحقيق الترابط بين المؤسسات الأكاديمية ووحدات البحث والتطوير والصناعة.</a:t>
            </a:r>
          </a:p>
          <a:p>
            <a:pPr marL="457200" indent="-457200" algn="just">
              <a:buFont typeface="+mj-lt"/>
              <a:buAutoNum type="arabicPeriod"/>
            </a:pPr>
            <a:r>
              <a:rPr lang="ar-SA" sz="2400" b="1" dirty="0">
                <a:solidFill>
                  <a:schemeClr val="tx1"/>
                </a:solidFill>
              </a:rPr>
              <a:t>مساندة الموردين المحليين والمؤسسات الصناعية الصغيرة والمتوسطة.</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مقترحات لتشجيع الاستثمار في الدول النامية</a:t>
            </a:r>
          </a:p>
        </p:txBody>
      </p:sp>
    </p:spTree>
    <p:extLst>
      <p:ext uri="{BB962C8B-B14F-4D97-AF65-F5344CB8AC3E}">
        <p14:creationId xmlns:p14="http://schemas.microsoft.com/office/powerpoint/2010/main" val="1249274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2800" b="1" u="sng" dirty="0">
                <a:solidFill>
                  <a:srgbClr val="C00000"/>
                </a:solidFill>
              </a:rPr>
              <a:t>الوحدة السابعة: واقع التطوير والإصلاح التنظيمي في الدول النامية:</a:t>
            </a:r>
          </a:p>
        </p:txBody>
      </p:sp>
      <p:sp>
        <p:nvSpPr>
          <p:cNvPr id="3" name="عنوان فرعي 2"/>
          <p:cNvSpPr>
            <a:spLocks noGrp="1"/>
          </p:cNvSpPr>
          <p:nvPr>
            <p:ph type="subTitle" idx="1"/>
          </p:nvPr>
        </p:nvSpPr>
        <p:spPr>
          <a:xfrm>
            <a:off x="107504" y="476672"/>
            <a:ext cx="8928992" cy="6264696"/>
          </a:xfrm>
        </p:spPr>
        <p:txBody>
          <a:bodyPr>
            <a:noAutofit/>
          </a:bodyPr>
          <a:lstStyle/>
          <a:p>
            <a:pPr algn="just"/>
            <a:r>
              <a:rPr lang="ar-SA" sz="2400" b="1" u="sng" dirty="0">
                <a:solidFill>
                  <a:schemeClr val="tx2"/>
                </a:solidFill>
              </a:rPr>
              <a:t>تابع مقترحات لتشجيع الاستثمار في الدول النامية:</a:t>
            </a:r>
          </a:p>
          <a:p>
            <a:pPr marL="457200" indent="-457200" algn="just">
              <a:buFont typeface="+mj-lt"/>
              <a:buAutoNum type="arabicPeriod" startAt="7"/>
            </a:pPr>
            <a:r>
              <a:rPr lang="ar-SA" sz="2400" b="1" dirty="0">
                <a:solidFill>
                  <a:schemeClr val="tx1"/>
                </a:solidFill>
              </a:rPr>
              <a:t>وجود أجهزة مشرفة على الإستثمار في الدول النامية.</a:t>
            </a:r>
          </a:p>
          <a:p>
            <a:pPr marL="457200" indent="-457200" algn="just">
              <a:buFont typeface="+mj-lt"/>
              <a:buAutoNum type="arabicPeriod" startAt="7"/>
            </a:pPr>
            <a:r>
              <a:rPr lang="ar-SA" sz="2400" b="1" dirty="0">
                <a:solidFill>
                  <a:schemeClr val="tx1"/>
                </a:solidFill>
              </a:rPr>
              <a:t>ضرورة توفير الرعاية اللازمة للمشروعات الإستثمارية في كافة مراحلها.</a:t>
            </a:r>
          </a:p>
          <a:p>
            <a:pPr marL="457200" indent="-457200" algn="just">
              <a:buFont typeface="+mj-lt"/>
              <a:buAutoNum type="arabicPeriod" startAt="7"/>
            </a:pPr>
            <a:r>
              <a:rPr lang="ar-SA" sz="2400" b="1" dirty="0">
                <a:solidFill>
                  <a:schemeClr val="tx1"/>
                </a:solidFill>
              </a:rPr>
              <a:t>أهمية تحقيق الإنسجام في معاملة المستثمر من الناحية القانونية والمؤسسية.</a:t>
            </a:r>
          </a:p>
          <a:p>
            <a:pPr marL="457200" indent="-457200" algn="just">
              <a:buFont typeface="+mj-lt"/>
              <a:buAutoNum type="arabicPeriod" startAt="7"/>
            </a:pPr>
            <a:r>
              <a:rPr lang="ar-SA" sz="2400" b="1" dirty="0">
                <a:solidFill>
                  <a:schemeClr val="tx1"/>
                </a:solidFill>
              </a:rPr>
              <a:t>توفير الحماية المناسبة لمنتجات المشاريع الإستثمارية في البلدان النامية من منافسة المنتجات المثيلة المستوردة، خاصة خلال السنوات الأولي من عمرها.</a:t>
            </a:r>
          </a:p>
          <a:p>
            <a:pPr marL="457200" indent="-457200" algn="just">
              <a:buFont typeface="+mj-lt"/>
              <a:buAutoNum type="arabicPeriod" startAt="7"/>
            </a:pPr>
            <a:r>
              <a:rPr lang="ar-SA" sz="2400" b="1" dirty="0">
                <a:solidFill>
                  <a:schemeClr val="tx1"/>
                </a:solidFill>
              </a:rPr>
              <a:t>منح الجهاز المشرف على الإستثمار صلاحيات وسلطات كافية من أجل أن يكون أكثر فاعلية.</a:t>
            </a:r>
          </a:p>
          <a:p>
            <a:pPr marL="457200" indent="-457200" algn="just">
              <a:buFont typeface="+mj-lt"/>
              <a:buAutoNum type="arabicPeriod" startAt="7"/>
            </a:pPr>
            <a:r>
              <a:rPr lang="ar-SA" sz="2400" b="1" dirty="0">
                <a:solidFill>
                  <a:schemeClr val="tx1"/>
                </a:solidFill>
              </a:rPr>
              <a:t>التأكيد على مسئولية المستثمر تجاه تهيئة الظروف المواتية لنجاح استثماره من خلال حسن اختيار الفرص الإستثمارية.</a:t>
            </a:r>
          </a:p>
        </p:txBody>
      </p:sp>
      <p:sp>
        <p:nvSpPr>
          <p:cNvPr id="5" name="مستطيل 4"/>
          <p:cNvSpPr/>
          <p:nvPr/>
        </p:nvSpPr>
        <p:spPr>
          <a:xfrm>
            <a:off x="0" y="6579246"/>
            <a:ext cx="2483768"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652120" y="6579246"/>
            <a:ext cx="3464721"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انتهت الوحدة</a:t>
            </a:r>
          </a:p>
        </p:txBody>
      </p:sp>
    </p:spTree>
    <p:extLst>
      <p:ext uri="{BB962C8B-B14F-4D97-AF65-F5344CB8AC3E}">
        <p14:creationId xmlns:p14="http://schemas.microsoft.com/office/powerpoint/2010/main" val="17909890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endParaRPr lang="ar-SA" sz="20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دواعي التغيير وأهميته بالنسبة للمنظمة</a:t>
            </a:r>
          </a:p>
          <a:p>
            <a:pPr marL="800100" lvl="1" indent="-342900" algn="just">
              <a:buFont typeface="Wingdings" panose="05000000000000000000" pitchFamily="2" charset="2"/>
              <a:buChar char="q"/>
            </a:pPr>
            <a:r>
              <a:rPr lang="ar-SA" sz="3200" b="1" dirty="0">
                <a:solidFill>
                  <a:schemeClr val="tx2"/>
                </a:solidFill>
              </a:rPr>
              <a:t>مجالات التغيير</a:t>
            </a:r>
          </a:p>
          <a:p>
            <a:pPr marL="800100" lvl="1" indent="-342900" algn="just">
              <a:buFont typeface="Wingdings" panose="05000000000000000000" pitchFamily="2" charset="2"/>
              <a:buChar char="q"/>
            </a:pPr>
            <a:r>
              <a:rPr lang="ar-SA" sz="3200" b="1" dirty="0">
                <a:solidFill>
                  <a:schemeClr val="tx2"/>
                </a:solidFill>
              </a:rPr>
              <a:t>تقنيات التطوير التنظيمي</a:t>
            </a:r>
          </a:p>
          <a:p>
            <a:pPr marL="800100" lvl="1" indent="-342900" algn="just">
              <a:buFont typeface="Wingdings" panose="05000000000000000000" pitchFamily="2" charset="2"/>
              <a:buChar char="q"/>
            </a:pPr>
            <a:r>
              <a:rPr lang="ar-SA" sz="3200" b="1" dirty="0">
                <a:solidFill>
                  <a:schemeClr val="tx2"/>
                </a:solidFill>
              </a:rPr>
              <a:t>تنمية الكفاءات كأساس للتغيير في المنظمة</a:t>
            </a:r>
          </a:p>
          <a:p>
            <a:pPr marL="800100" lvl="1" indent="-342900" algn="just">
              <a:buFont typeface="Wingdings" panose="05000000000000000000" pitchFamily="2" charset="2"/>
              <a:buChar char="q"/>
            </a:pPr>
            <a:r>
              <a:rPr lang="ar-SA" sz="3200" b="1" dirty="0">
                <a:solidFill>
                  <a:schemeClr val="tx2"/>
                </a:solidFill>
              </a:rPr>
              <a:t>التطوير التنظيمي كاستثمار في الكفاءات</a:t>
            </a:r>
          </a:p>
          <a:p>
            <a:pPr marL="800100" lvl="1" indent="-342900" algn="just">
              <a:buFont typeface="Wingdings" panose="05000000000000000000" pitchFamily="2" charset="2"/>
              <a:buChar char="q"/>
            </a:pPr>
            <a:r>
              <a:rPr lang="ar-SA" sz="3200" b="1" dirty="0">
                <a:solidFill>
                  <a:schemeClr val="tx2"/>
                </a:solidFill>
              </a:rPr>
              <a:t>زوايا الإستفادة من برامج التطوير التنظيمي عند احداث التغيير بالمنظمة</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تمهيد</a:t>
            </a:r>
          </a:p>
        </p:txBody>
      </p:sp>
    </p:spTree>
    <p:extLst>
      <p:ext uri="{BB962C8B-B14F-4D97-AF65-F5344CB8AC3E}">
        <p14:creationId xmlns:p14="http://schemas.microsoft.com/office/powerpoint/2010/main" val="167487088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تمهيد:</a:t>
            </a:r>
          </a:p>
          <a:p>
            <a:pPr marL="342900" indent="-342900" algn="just">
              <a:buFont typeface="Wingdings" panose="05000000000000000000" pitchFamily="2" charset="2"/>
              <a:buChar char="Ø"/>
            </a:pPr>
            <a:r>
              <a:rPr lang="ar-SA" sz="2400" b="1" dirty="0">
                <a:solidFill>
                  <a:schemeClr val="tx1"/>
                </a:solidFill>
              </a:rPr>
              <a:t>يمر العالم اليوم بمرحلة مليئة بالتطورات والتحديات الإقتصادية الهامة نتيجة لتحولات كبرى في مختلف المجالات الإقتصادية والإجتماعية والسياسية.</a:t>
            </a:r>
          </a:p>
          <a:p>
            <a:pPr marL="342900" indent="-342900" algn="just">
              <a:buFont typeface="Wingdings" panose="05000000000000000000" pitchFamily="2" charset="2"/>
              <a:buChar char="Ø"/>
            </a:pPr>
            <a:r>
              <a:rPr lang="ar-SA" sz="2400" b="1" dirty="0">
                <a:solidFill>
                  <a:schemeClr val="tx1"/>
                </a:solidFill>
              </a:rPr>
              <a:t>فمعظم دول العالم تبنت إقتصاديات السوق وأخذت تعمل على تحرير إقتصادها من كافة المعوقات الإقتصادية في مجال التجارة والإستثمار والإنتاج والخدمات.</a:t>
            </a:r>
          </a:p>
          <a:p>
            <a:pPr marL="342900" indent="-342900" algn="just">
              <a:buFont typeface="Wingdings" panose="05000000000000000000" pitchFamily="2" charset="2"/>
              <a:buChar char="Ø"/>
            </a:pPr>
            <a:r>
              <a:rPr lang="ar-SA" sz="2400" b="1" dirty="0">
                <a:solidFill>
                  <a:schemeClr val="tx1"/>
                </a:solidFill>
              </a:rPr>
              <a:t>ولعل أهم ما يميز التغيرات والتحولات العظمي التي يشهدها القرن الحادي والعشرين هو تطور الفكر الإداري العالمي من النظر للعنصر البشري مجرد إيدي عاملة إلى الإهتمام بالعقول البشرية بإعتبارها مصدر للمعرفة والإبداع.</a:t>
            </a:r>
          </a:p>
          <a:p>
            <a:pPr marL="342900" indent="-342900" algn="just">
              <a:buFont typeface="Wingdings" panose="05000000000000000000" pitchFamily="2" charset="2"/>
              <a:buChar char="Ø"/>
            </a:pPr>
            <a:r>
              <a:rPr lang="ar-SA" sz="2400" b="1" dirty="0">
                <a:solidFill>
                  <a:schemeClr val="tx1"/>
                </a:solidFill>
              </a:rPr>
              <a:t>إن التطور النوعي في مجال إدارة الأعمال رافقه تطور نوعى كذلك في إدارة الموارد البشرية، فأصبح الحديث الآن مصباً على إدارة المعارف والكفاءات.</a:t>
            </a:r>
          </a:p>
          <a:p>
            <a:pPr marL="342900" indent="-342900" algn="just">
              <a:buFont typeface="Wingdings" panose="05000000000000000000" pitchFamily="2" charset="2"/>
              <a:buChar char="Ø"/>
            </a:pPr>
            <a:r>
              <a:rPr lang="ar-SA" sz="2400" b="1" dirty="0">
                <a:solidFill>
                  <a:schemeClr val="tx1"/>
                </a:solidFill>
              </a:rPr>
              <a:t>إذ أن المؤسسات الحديثة الآن أصبحت لم تعد تعبأ بالعنصر البشري غير المؤهل وغير الكفء، بإعتبار أنه لا يمكن تحقيق النجاح في غياب الكفاءات.</a:t>
            </a:r>
          </a:p>
          <a:p>
            <a:pPr marL="342900" indent="-342900" algn="just">
              <a:buFont typeface="Wingdings" panose="05000000000000000000" pitchFamily="2" charset="2"/>
              <a:buChar char="Ø"/>
            </a:pPr>
            <a:r>
              <a:rPr lang="ar-SA" sz="2400" b="1" dirty="0">
                <a:solidFill>
                  <a:schemeClr val="tx1"/>
                </a:solidFill>
              </a:rPr>
              <a:t>لقد أثبت التجارب والممارسات في كثير من المنظمات أن أي عملية تطوير أو تحسين تتم لا تشمل العنصر البشري محكوم عليها بالفشل.</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دواعي التغيير وأهميته بالنسبة للمنظمة</a:t>
            </a:r>
          </a:p>
        </p:txBody>
      </p:sp>
    </p:spTree>
    <p:extLst>
      <p:ext uri="{BB962C8B-B14F-4D97-AF65-F5344CB8AC3E}">
        <p14:creationId xmlns:p14="http://schemas.microsoft.com/office/powerpoint/2010/main" val="291463529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04056"/>
          </a:xfrm>
        </p:spPr>
        <p:txBody>
          <a:bodyPr>
            <a:noAutofit/>
          </a:bodyPr>
          <a:lstStyle/>
          <a:p>
            <a:pPr algn="r"/>
            <a:r>
              <a:rPr lang="ar-SA" sz="24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20688"/>
            <a:ext cx="8928992" cy="6120680"/>
          </a:xfrm>
        </p:spPr>
        <p:txBody>
          <a:bodyPr>
            <a:noAutofit/>
          </a:bodyPr>
          <a:lstStyle/>
          <a:p>
            <a:pPr algn="just"/>
            <a:r>
              <a:rPr lang="ar-SA" sz="2800" b="1" u="sng" dirty="0">
                <a:solidFill>
                  <a:schemeClr val="tx2"/>
                </a:solidFill>
              </a:rPr>
              <a:t>دواعي التغيير وأهميته بالنسبة للمنظمة:</a:t>
            </a:r>
          </a:p>
          <a:p>
            <a:pPr marL="342900" indent="-342900" algn="just">
              <a:buFont typeface="Wingdings" panose="05000000000000000000" pitchFamily="2" charset="2"/>
              <a:buChar char="Ø"/>
            </a:pPr>
            <a:r>
              <a:rPr lang="ar-SA" sz="2400" b="1" dirty="0">
                <a:solidFill>
                  <a:schemeClr val="tx1"/>
                </a:solidFill>
              </a:rPr>
              <a:t>إن دواعي التغيير وأهميته بالنسبة للمنظمة تظهر من خلال بندين هما: الحاجة للتغيير، وأهداف التغيير:</a:t>
            </a:r>
          </a:p>
          <a:p>
            <a:pPr marL="342900" indent="-342900" algn="just">
              <a:buFont typeface="Wingdings" panose="05000000000000000000" pitchFamily="2" charset="2"/>
              <a:buChar char="§"/>
            </a:pPr>
            <a:r>
              <a:rPr lang="ar-SA" sz="2400" b="1" dirty="0">
                <a:solidFill>
                  <a:schemeClr val="tx1"/>
                </a:solidFill>
              </a:rPr>
              <a:t>أولاً الحاجة للتغيير: وتتولد الحاجة للتغيير نتيجة للعوامل التالية:</a:t>
            </a:r>
          </a:p>
          <a:p>
            <a:pPr marL="457200" indent="-457200" algn="just">
              <a:buFont typeface="+mj-lt"/>
              <a:buAutoNum type="arabicPeriod"/>
            </a:pPr>
            <a:r>
              <a:rPr lang="ar-SA" sz="2400" b="1" dirty="0">
                <a:solidFill>
                  <a:schemeClr val="tx1"/>
                </a:solidFill>
              </a:rPr>
              <a:t>زيادة حدة المنافسة.</a:t>
            </a:r>
          </a:p>
          <a:p>
            <a:pPr marL="457200" indent="-457200" algn="just">
              <a:buFont typeface="+mj-lt"/>
              <a:buAutoNum type="arabicPeriod"/>
            </a:pPr>
            <a:r>
              <a:rPr lang="ar-SA" sz="2400" b="1" dirty="0">
                <a:solidFill>
                  <a:schemeClr val="tx1"/>
                </a:solidFill>
              </a:rPr>
              <a:t>متطلبات الجودة الشاملة.</a:t>
            </a:r>
          </a:p>
          <a:p>
            <a:pPr marL="457200" indent="-457200" algn="just">
              <a:buFont typeface="+mj-lt"/>
              <a:buAutoNum type="arabicPeriod"/>
            </a:pPr>
            <a:r>
              <a:rPr lang="ar-SA" sz="2400" b="1" dirty="0">
                <a:solidFill>
                  <a:schemeClr val="tx1"/>
                </a:solidFill>
              </a:rPr>
              <a:t>إحترام المستهلك والعمل على رضائه.</a:t>
            </a:r>
          </a:p>
          <a:p>
            <a:pPr marL="457200" indent="-457200" algn="just">
              <a:buFont typeface="+mj-lt"/>
              <a:buAutoNum type="arabicPeriod"/>
            </a:pPr>
            <a:r>
              <a:rPr lang="ar-SA" sz="2400" b="1" dirty="0">
                <a:solidFill>
                  <a:schemeClr val="tx1"/>
                </a:solidFill>
              </a:rPr>
              <a:t>التغيير المستمر في رغبات وأذواق المستهلكين.</a:t>
            </a:r>
          </a:p>
          <a:p>
            <a:pPr marL="457200" indent="-457200" algn="just">
              <a:buFont typeface="+mj-lt"/>
              <a:buAutoNum type="arabicPeriod"/>
            </a:pPr>
            <a:r>
              <a:rPr lang="ar-SA" sz="2400" b="1" dirty="0">
                <a:solidFill>
                  <a:schemeClr val="tx1"/>
                </a:solidFill>
              </a:rPr>
              <a:t>الإرتقاء بمستوى جودة الخدمة وزيادة رضا المستهلك.</a:t>
            </a:r>
          </a:p>
          <a:p>
            <a:pPr marL="457200" indent="-457200" algn="just">
              <a:buFont typeface="+mj-lt"/>
              <a:buAutoNum type="arabicPeriod"/>
            </a:pPr>
            <a:r>
              <a:rPr lang="ar-SA" sz="2400" b="1" dirty="0">
                <a:solidFill>
                  <a:schemeClr val="tx1"/>
                </a:solidFill>
              </a:rPr>
              <a:t>تعقد بيئة الأعمال.</a:t>
            </a:r>
          </a:p>
          <a:p>
            <a:pPr marL="457200" indent="-457200" algn="just">
              <a:buFont typeface="+mj-lt"/>
              <a:buAutoNum type="arabicPeriod"/>
            </a:pPr>
            <a:r>
              <a:rPr lang="ar-SA" sz="2400" b="1" dirty="0">
                <a:solidFill>
                  <a:schemeClr val="tx1"/>
                </a:solidFill>
              </a:rPr>
              <a:t>إرتفاع الأهمية النسبية لقطاعات الخدمات على حساب القطاعات الإنتاجية الأخرى.</a:t>
            </a:r>
          </a:p>
          <a:p>
            <a:pPr marL="457200" indent="-457200" algn="just">
              <a:buFont typeface="+mj-lt"/>
              <a:buAutoNum type="arabicPeriod"/>
            </a:pPr>
            <a:r>
              <a:rPr lang="ar-SA" sz="2400" b="1" dirty="0">
                <a:solidFill>
                  <a:schemeClr val="tx1"/>
                </a:solidFill>
              </a:rPr>
              <a:t>متطلبات التجارة الدولية.</a:t>
            </a:r>
          </a:p>
          <a:p>
            <a:pPr algn="just"/>
            <a:r>
              <a:rPr lang="ar-SA" sz="2400" b="1" dirty="0">
                <a:solidFill>
                  <a:schemeClr val="tx1"/>
                </a:solidFill>
              </a:rPr>
              <a:t>ثانياً: أهداف التغيير: لا بد أن يكون للتغيير المخطط والمدروس أهداف محددة يسعي إلى تحقيقها، وبصفة عامة فإن أهداف التغيير تتلخص في الآتي:</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دواعي التغيير وأهميته بالنسبة للمنظمة</a:t>
            </a:r>
          </a:p>
        </p:txBody>
      </p:sp>
    </p:spTree>
    <p:extLst>
      <p:ext uri="{BB962C8B-B14F-4D97-AF65-F5344CB8AC3E}">
        <p14:creationId xmlns:p14="http://schemas.microsoft.com/office/powerpoint/2010/main" val="230577545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04056"/>
          </a:xfrm>
        </p:spPr>
        <p:txBody>
          <a:bodyPr>
            <a:noAutofit/>
          </a:bodyPr>
          <a:lstStyle/>
          <a:p>
            <a:pPr algn="r"/>
            <a:r>
              <a:rPr lang="ar-SA" sz="24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20688"/>
            <a:ext cx="8928992" cy="6120680"/>
          </a:xfrm>
        </p:spPr>
        <p:txBody>
          <a:bodyPr>
            <a:noAutofit/>
          </a:bodyPr>
          <a:lstStyle/>
          <a:p>
            <a:pPr algn="just"/>
            <a:r>
              <a:rPr lang="ar-SA" sz="2800" b="1" u="sng" dirty="0">
                <a:solidFill>
                  <a:schemeClr val="tx2"/>
                </a:solidFill>
              </a:rPr>
              <a:t>تابع دواعي التغيير وأهميته بالنسبة للمنظمة:</a:t>
            </a:r>
          </a:p>
          <a:p>
            <a:pPr marL="457200" indent="-457200" algn="just">
              <a:buFont typeface="+mj-lt"/>
              <a:buAutoNum type="arabicPeriod"/>
            </a:pPr>
            <a:r>
              <a:rPr lang="ar-SA" sz="2400" b="1" dirty="0">
                <a:solidFill>
                  <a:schemeClr val="tx1"/>
                </a:solidFill>
              </a:rPr>
              <a:t>إحياء الركود التنظيمي وتجنب التدهور في الأداء وتحسين الفعالية.</a:t>
            </a:r>
          </a:p>
          <a:p>
            <a:pPr marL="457200" indent="-457200" algn="just">
              <a:buFont typeface="+mj-lt"/>
              <a:buAutoNum type="arabicPeriod"/>
            </a:pPr>
            <a:r>
              <a:rPr lang="ar-SA" sz="2400" b="1" dirty="0">
                <a:solidFill>
                  <a:schemeClr val="tx1"/>
                </a:solidFill>
              </a:rPr>
              <a:t>التخلص من البيروقراطية والفساد الإداري.</a:t>
            </a:r>
          </a:p>
          <a:p>
            <a:pPr marL="457200" indent="-457200" algn="just">
              <a:buFont typeface="+mj-lt"/>
              <a:buAutoNum type="arabicPeriod"/>
            </a:pPr>
            <a:r>
              <a:rPr lang="ar-SA" sz="2400" b="1" dirty="0">
                <a:solidFill>
                  <a:schemeClr val="tx1"/>
                </a:solidFill>
              </a:rPr>
              <a:t>خلق إتجاهات إيجابية نحو الوظيفة خاصة العمومية منها وتنمية ولاء لدى العاملين.</a:t>
            </a:r>
          </a:p>
          <a:p>
            <a:pPr marL="457200" indent="-457200" algn="just">
              <a:buFont typeface="+mj-lt"/>
              <a:buAutoNum type="arabicPeriod"/>
            </a:pPr>
            <a:r>
              <a:rPr lang="ar-SA" sz="2400" b="1" dirty="0">
                <a:solidFill>
                  <a:schemeClr val="tx1"/>
                </a:solidFill>
              </a:rPr>
              <a:t>تخفيض التكاليف من خلال الكفاءة وفاعلية الأداء وحسن إستخدام الموارد.</a:t>
            </a:r>
          </a:p>
          <a:p>
            <a:pPr marL="457200" indent="-457200" algn="just">
              <a:buFont typeface="+mj-lt"/>
              <a:buAutoNum type="arabicPeriod"/>
            </a:pPr>
            <a:r>
              <a:rPr lang="ar-SA" sz="2400" b="1" dirty="0">
                <a:solidFill>
                  <a:schemeClr val="tx1"/>
                </a:solidFill>
              </a:rPr>
              <a:t>زيادة قدرة المنظمة على الإبداع والتعلم.</a:t>
            </a:r>
          </a:p>
          <a:p>
            <a:pPr marL="457200" indent="-457200" algn="just">
              <a:buFont typeface="+mj-lt"/>
              <a:buAutoNum type="arabicPeriod"/>
            </a:pPr>
            <a:r>
              <a:rPr lang="ar-SA" sz="2400" b="1" dirty="0">
                <a:solidFill>
                  <a:schemeClr val="tx1"/>
                </a:solidFill>
              </a:rPr>
              <a:t>بناء محيط إيجابي للتغيير والتطوير والإبداع.</a:t>
            </a:r>
          </a:p>
          <a:p>
            <a:pPr marL="457200" indent="-457200" algn="just">
              <a:buFont typeface="+mj-lt"/>
              <a:buAutoNum type="arabicPeriod"/>
            </a:pPr>
            <a:r>
              <a:rPr lang="ar-SA" sz="2400" b="1" dirty="0">
                <a:solidFill>
                  <a:schemeClr val="tx1"/>
                </a:solidFill>
              </a:rPr>
              <a:t>تطوير قيادات قادرة على الإبداع وراغبة فيه.</a:t>
            </a:r>
          </a:p>
          <a:p>
            <a:pPr marL="457200" indent="-457200" algn="just">
              <a:buFont typeface="+mj-lt"/>
              <a:buAutoNum type="arabicPeriod"/>
            </a:pPr>
            <a:r>
              <a:rPr lang="ar-SA" sz="2400" b="1" dirty="0">
                <a:solidFill>
                  <a:schemeClr val="tx1"/>
                </a:solidFill>
              </a:rPr>
              <a:t>تحسين الإنطباع الذهني لدى الرأي العام عن المنظمة.</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مجالات التغيير</a:t>
            </a:r>
          </a:p>
        </p:txBody>
      </p:sp>
    </p:spTree>
    <p:extLst>
      <p:ext uri="{BB962C8B-B14F-4D97-AF65-F5344CB8AC3E}">
        <p14:creationId xmlns:p14="http://schemas.microsoft.com/office/powerpoint/2010/main" val="385703161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مجالات التغيير:</a:t>
            </a:r>
          </a:p>
          <a:p>
            <a:pPr marL="342900" indent="-342900" algn="just">
              <a:buFont typeface="Wingdings" panose="05000000000000000000" pitchFamily="2" charset="2"/>
              <a:buChar char="Ø"/>
            </a:pPr>
            <a:r>
              <a:rPr lang="ar-SA" sz="2400" b="1" dirty="0">
                <a:solidFill>
                  <a:schemeClr val="tx1"/>
                </a:solidFill>
              </a:rPr>
              <a:t>مجالات التغيير حظيت بكثير من الدراسات والأبحاث من قبل المهتمين بمجال التغيير وذلك لأهميتها.</a:t>
            </a:r>
          </a:p>
          <a:p>
            <a:pPr marL="342900" indent="-342900" algn="just">
              <a:buFont typeface="Wingdings" panose="05000000000000000000" pitchFamily="2" charset="2"/>
              <a:buChar char="Ø"/>
            </a:pPr>
            <a:r>
              <a:rPr lang="ar-SA" sz="2400" b="1" dirty="0">
                <a:solidFill>
                  <a:schemeClr val="tx1"/>
                </a:solidFill>
              </a:rPr>
              <a:t>ويشمل التغيير في المنظمة عدة مداخل، منها: المدخل الوظيفي، المدخل الانساني، المدخل الهيكلي، المدخل التكنولوجي، الا أن التركيز يتم على الدخل الانساني باعتبار أن الانسان هو العنصر الموجه لحركة المنظمة، ويلعب السلوك الانساني دورا بارزً في عملية التغيير، حيث يتوقف التغيير بدرجة كبيرة على قبول الأفراد وتعاونهم في انجاحه. </a:t>
            </a:r>
          </a:p>
          <a:p>
            <a:pPr marL="342900" indent="-342900" algn="just">
              <a:buFont typeface="Wingdings" panose="05000000000000000000" pitchFamily="2" charset="2"/>
              <a:buChar char="Ø"/>
            </a:pPr>
            <a:r>
              <a:rPr lang="ar-SA" sz="2400" b="1" dirty="0">
                <a:solidFill>
                  <a:schemeClr val="tx1"/>
                </a:solidFill>
              </a:rPr>
              <a:t>وإنطلاقاً من ذلك فقد ركز الكثير من الكتاب والباحثين على إحداث التغيير من خلال الأفراد القائمين بالعمل، ويتمثل ذلك في ناحيتين هما:</a:t>
            </a:r>
          </a:p>
          <a:p>
            <a:pPr marL="457200" indent="-457200" algn="just">
              <a:buFont typeface="+mj-lt"/>
              <a:buAutoNum type="arabicPeriod"/>
            </a:pPr>
            <a:r>
              <a:rPr lang="ar-SA" sz="2400" b="1" dirty="0">
                <a:solidFill>
                  <a:schemeClr val="tx1"/>
                </a:solidFill>
              </a:rPr>
              <a:t>التغيير المادي للأفراد: ويكون ذلك من خلال الإستغناء عن بعض العاملين أو إحلال غيرهم محلهم.</a:t>
            </a:r>
          </a:p>
          <a:p>
            <a:pPr marL="457200" indent="-457200" algn="just">
              <a:buFont typeface="+mj-lt"/>
              <a:buAutoNum type="arabicPeriod"/>
            </a:pPr>
            <a:r>
              <a:rPr lang="ar-SA" sz="2400" b="1" dirty="0">
                <a:solidFill>
                  <a:schemeClr val="tx1"/>
                </a:solidFill>
              </a:rPr>
              <a:t>التغيير النوعي للأفراد: وذلك بالتركيز على رفع المهارات وتنمية القدرات أو تعديل أنماط السلوك من خلال نظم التدريب أو تطبيق قواعد المكافآت والجزاءات التنظيمية.</a:t>
            </a:r>
          </a:p>
          <a:p>
            <a:pPr algn="just"/>
            <a:endParaRPr lang="ar-SA" sz="3000" b="1" dirty="0">
              <a:solidFill>
                <a:schemeClr val="tx2"/>
              </a:solidFill>
            </a:endParaRP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تقنيات التطوير التنظيمي</a:t>
            </a:r>
          </a:p>
        </p:txBody>
      </p:sp>
    </p:spTree>
    <p:extLst>
      <p:ext uri="{BB962C8B-B14F-4D97-AF65-F5344CB8AC3E}">
        <p14:creationId xmlns:p14="http://schemas.microsoft.com/office/powerpoint/2010/main" val="620486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تابع تعريف التغيير والتطوير التنظيمي:</a:t>
            </a:r>
          </a:p>
          <a:p>
            <a:pPr algn="just"/>
            <a:r>
              <a:rPr lang="ar-SA" sz="2400" b="1" dirty="0">
                <a:solidFill>
                  <a:srgbClr val="C00000"/>
                </a:solidFill>
              </a:rPr>
              <a:t>ثانياً: تعريف التطوير التنظيمي: </a:t>
            </a:r>
          </a:p>
          <a:p>
            <a:pPr marL="342900" indent="-342900" algn="just">
              <a:buFont typeface="Wingdings" panose="05000000000000000000" pitchFamily="2" charset="2"/>
              <a:buChar char="Ø"/>
            </a:pPr>
            <a:r>
              <a:rPr lang="ar-SA" sz="2400" b="1" dirty="0">
                <a:solidFill>
                  <a:schemeClr val="tx1"/>
                </a:solidFill>
              </a:rPr>
              <a:t>لا يوجد تعريف متفق عليه للتطوير التنظيمي شانه شأن التغيير التنظيمي، وفي هذه المساحة نورد أكثر التعريفات شيوعاً:</a:t>
            </a:r>
          </a:p>
          <a:p>
            <a:pPr marL="342900" indent="-342900" algn="just">
              <a:buFontTx/>
              <a:buChar char="-"/>
            </a:pPr>
            <a:r>
              <a:rPr lang="ar-SA" sz="2400" b="1" dirty="0">
                <a:solidFill>
                  <a:schemeClr val="tx1"/>
                </a:solidFill>
              </a:rPr>
              <a:t>التطوير التنظيمي هو: (مجموعة من الاستراتيجيات والتقنيات المستخدمة للتدخل، والمهارات والنشاطات والأدوات أو الاساليب المستخدمة لمساعدة العنصر البشري والمنظمة لتكون أكثر كفاءة وفاعلية). </a:t>
            </a:r>
          </a:p>
          <a:p>
            <a:pPr marL="342900" indent="-342900" algn="just">
              <a:buFontTx/>
              <a:buChar char="-"/>
            </a:pPr>
            <a:r>
              <a:rPr lang="ar-SA" sz="2400" b="1" dirty="0">
                <a:solidFill>
                  <a:schemeClr val="tx1"/>
                </a:solidFill>
              </a:rPr>
              <a:t>عرف «بيكارد» التطوير التنظيمي بأنه: (</a:t>
            </a:r>
            <a:r>
              <a:rPr lang="ar-SA" sz="2400" b="1" dirty="0">
                <a:solidFill>
                  <a:srgbClr val="FF0000"/>
                </a:solidFill>
              </a:rPr>
              <a:t>جهد مخطط يشمل التنظيم بأكمله، ويدار ويدعم بواسطة الادارة العليا، لزيادة فاعلية المنظمة من خلال تدخل خطط في عمليات المنظمة باستخدام المعرفة السلوكية</a:t>
            </a:r>
            <a:r>
              <a:rPr lang="ar-SA" sz="2400" b="1" dirty="0">
                <a:solidFill>
                  <a:schemeClr val="tx1"/>
                </a:solidFill>
              </a:rPr>
              <a:t>)، ومن هذا التعريف يتضح:</a:t>
            </a:r>
          </a:p>
          <a:p>
            <a:pPr marL="457200" indent="-457200" algn="just">
              <a:buFont typeface="+mj-lt"/>
              <a:buAutoNum type="arabicPeriod"/>
            </a:pPr>
            <a:r>
              <a:rPr lang="ar-SA" sz="2400" b="1" dirty="0">
                <a:solidFill>
                  <a:schemeClr val="tx1"/>
                </a:solidFill>
              </a:rPr>
              <a:t>التطوير التنظيمي عملية مخططة.</a:t>
            </a:r>
          </a:p>
          <a:p>
            <a:pPr marL="457200" indent="-457200" algn="just">
              <a:buFont typeface="+mj-lt"/>
              <a:buAutoNum type="arabicPeriod"/>
            </a:pPr>
            <a:r>
              <a:rPr lang="ar-SA" sz="2400" b="1" dirty="0">
                <a:solidFill>
                  <a:schemeClr val="tx1"/>
                </a:solidFill>
              </a:rPr>
              <a:t>تشمل أنشطة التطوير التنظيمي جميع أجزاء التنظيم الرسمي وغير الرسمي.</a:t>
            </a:r>
          </a:p>
          <a:p>
            <a:pPr marL="457200" indent="-457200" algn="just">
              <a:buFont typeface="+mj-lt"/>
              <a:buAutoNum type="arabicPeriod"/>
            </a:pPr>
            <a:r>
              <a:rPr lang="ar-SA" sz="2400" b="1" dirty="0">
                <a:solidFill>
                  <a:schemeClr val="tx1"/>
                </a:solidFill>
              </a:rPr>
              <a:t>تتم ادارة ودعم التطوير التنظيمي من قبل الادارة العليا والاستعانة بمستشارين.</a:t>
            </a:r>
          </a:p>
          <a:p>
            <a:pPr marL="457200" indent="-457200" algn="just">
              <a:buFont typeface="+mj-lt"/>
              <a:buAutoNum type="arabicPeriod"/>
            </a:pPr>
            <a:r>
              <a:rPr lang="ar-SA" sz="2400" b="1" dirty="0">
                <a:solidFill>
                  <a:schemeClr val="tx1"/>
                </a:solidFill>
              </a:rPr>
              <a:t>يهدف التطوير التنظيمي لزيادة كفاءة وفاعلية التنظيم.</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خصائص ادارة التغيير والتطوير التنظيمي</a:t>
            </a:r>
          </a:p>
        </p:txBody>
      </p:sp>
    </p:spTree>
    <p:extLst>
      <p:ext uri="{BB962C8B-B14F-4D97-AF65-F5344CB8AC3E}">
        <p14:creationId xmlns:p14="http://schemas.microsoft.com/office/powerpoint/2010/main" val="72151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تقنيات التطوير التنظيمي:</a:t>
            </a:r>
          </a:p>
          <a:p>
            <a:pPr marL="342900" indent="-342900" algn="just">
              <a:buFont typeface="Wingdings" panose="05000000000000000000" pitchFamily="2" charset="2"/>
              <a:buChar char="Ø"/>
            </a:pPr>
            <a:r>
              <a:rPr lang="ar-SA" sz="2100" b="1" dirty="0">
                <a:solidFill>
                  <a:schemeClr val="tx1"/>
                </a:solidFill>
              </a:rPr>
              <a:t>يعني التطوير التنظيمي في أبسط معانيه التغيير الملموس في النمط السلوكي للعاملين وإحداث تغيير جزري في السلوك التنظيمي ليتوافق مع متطلبات مناخ وبيئة التنظيم الداخلية والخارجية.</a:t>
            </a:r>
          </a:p>
          <a:p>
            <a:pPr marL="342900" indent="-342900" algn="just">
              <a:buFont typeface="Wingdings" panose="05000000000000000000" pitchFamily="2" charset="2"/>
              <a:buChar char="Ø"/>
            </a:pPr>
            <a:r>
              <a:rPr lang="ar-SA" sz="2100" b="1" dirty="0">
                <a:solidFill>
                  <a:schemeClr val="tx1"/>
                </a:solidFill>
              </a:rPr>
              <a:t>وهناك العديد من الطرق والأساليب التي يمكن إستخدامها في التطوير التنظيمي، منها:</a:t>
            </a:r>
          </a:p>
          <a:p>
            <a:pPr marL="457200" indent="-457200" algn="just">
              <a:buFont typeface="+mj-lt"/>
              <a:buAutoNum type="arabicPeriod"/>
            </a:pPr>
            <a:r>
              <a:rPr lang="ar-SA" sz="2100" b="1" dirty="0">
                <a:solidFill>
                  <a:schemeClr val="tx1"/>
                </a:solidFill>
              </a:rPr>
              <a:t>تدريب الحساسية: هو شكل من أشكال التدريب الذي يجعل الأفراد أكثر وعيًا بتحيزاتهم، وأكثر حساسية تجاه الآخرين ، حيث يهدف إلي:</a:t>
            </a:r>
          </a:p>
          <a:p>
            <a:pPr marL="342900" indent="-342900" algn="just">
              <a:buFontTx/>
              <a:buChar char="-"/>
            </a:pPr>
            <a:r>
              <a:rPr lang="ar-SA" sz="2100" b="1" dirty="0">
                <a:solidFill>
                  <a:schemeClr val="tx1"/>
                </a:solidFill>
              </a:rPr>
              <a:t>زيادة معرفة الفرد بنفسه وسلوكه في محتوى بيئته الإجتماعية.</a:t>
            </a:r>
          </a:p>
          <a:p>
            <a:pPr marL="342900" indent="-342900" algn="just">
              <a:buFontTx/>
              <a:buChar char="-"/>
            </a:pPr>
            <a:r>
              <a:rPr lang="ar-SA" sz="2100" b="1" dirty="0">
                <a:solidFill>
                  <a:schemeClr val="tx1"/>
                </a:solidFill>
              </a:rPr>
              <a:t>ان يعرف أنواع العمليات التي تسهل أو تمنع تعامله مع الجماعات الأخرى والعمل معها</a:t>
            </a:r>
          </a:p>
          <a:p>
            <a:pPr marL="342900" indent="-342900" algn="just">
              <a:buFontTx/>
              <a:buChar char="-"/>
            </a:pPr>
            <a:r>
              <a:rPr lang="ar-SA" sz="2100" b="1" dirty="0">
                <a:solidFill>
                  <a:schemeClr val="tx1"/>
                </a:solidFill>
              </a:rPr>
              <a:t>زيادة قدرة المشارك على التحليل المستمر لسلوكه الشخصي.</a:t>
            </a:r>
          </a:p>
          <a:p>
            <a:pPr marL="342900" indent="-342900" algn="just">
              <a:buFontTx/>
              <a:buChar char="-"/>
            </a:pPr>
            <a:r>
              <a:rPr lang="ar-SA" sz="2100" b="1" dirty="0">
                <a:solidFill>
                  <a:schemeClr val="tx1"/>
                </a:solidFill>
              </a:rPr>
              <a:t>زيادة قدرة الشخص على التدخل بنجاح في المواقف بين الجماعات أو في ظل جماعة واحدة بصورة تزيد من فاعلية النواتج.</a:t>
            </a:r>
          </a:p>
          <a:p>
            <a:pPr marL="457200" indent="-457200" algn="just">
              <a:buFont typeface="+mj-lt"/>
              <a:buAutoNum type="arabicPeriod" startAt="2"/>
            </a:pPr>
            <a:r>
              <a:rPr lang="ar-SA" sz="2100" b="1" dirty="0">
                <a:solidFill>
                  <a:schemeClr val="tx1"/>
                </a:solidFill>
              </a:rPr>
              <a:t>بناء الفريق: ويستهدف ذلك زيادة فاعلية جماعات العمل عن طريق تحسين علاقات العمل وتوضيح أدوار العاملين، وتقوم هذه الطريقة على افتراضين أساسين:</a:t>
            </a:r>
          </a:p>
          <a:p>
            <a:pPr marL="342900" indent="-342900" algn="just">
              <a:buFontTx/>
              <a:buChar char="-"/>
            </a:pPr>
            <a:r>
              <a:rPr lang="ar-SA" sz="2100" b="1" dirty="0">
                <a:solidFill>
                  <a:schemeClr val="tx1"/>
                </a:solidFill>
              </a:rPr>
              <a:t>الافتراض الأول: لزيادة انتاج الجماعة، لا بد من تعاون أفرادها وتنسيق جهودهم في العمل نحو انجاز المهام الملقاة على عاتقهم.</a:t>
            </a:r>
          </a:p>
          <a:p>
            <a:pPr marL="342900" indent="-342900" algn="just">
              <a:buFontTx/>
              <a:buChar char="-"/>
            </a:pPr>
            <a:r>
              <a:rPr lang="ar-SA" sz="2100" b="1" dirty="0">
                <a:solidFill>
                  <a:schemeClr val="tx1"/>
                </a:solidFill>
              </a:rPr>
              <a:t>الافتراض الثاني: لزيادة انتاجية الجماعة لابد من اشباع الحاجات المادية والنفسية لأفرادها.</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تقنيات التطوير التنظيمي</a:t>
            </a:r>
          </a:p>
        </p:txBody>
      </p:sp>
    </p:spTree>
    <p:extLst>
      <p:ext uri="{BB962C8B-B14F-4D97-AF65-F5344CB8AC3E}">
        <p14:creationId xmlns:p14="http://schemas.microsoft.com/office/powerpoint/2010/main" val="354783184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تابع تقنيات التطوير التنظيمي:</a:t>
            </a:r>
          </a:p>
          <a:p>
            <a:pPr marL="457200" indent="-457200" algn="just">
              <a:buFont typeface="+mj-lt"/>
              <a:buAutoNum type="arabicPeriod" startAt="4"/>
            </a:pPr>
            <a:r>
              <a:rPr lang="ar-SA" sz="2000" b="1" dirty="0">
                <a:solidFill>
                  <a:schemeClr val="tx1"/>
                </a:solidFill>
              </a:rPr>
              <a:t>شبكة التطوير التنظيمي : لقد وضع هذا الإسلوب من قبل العالمين «روبرت بليك &amp; جين موتون، 1985»، ويقوم إسلوب الشبكة الإدارية على إفتراض جمع المديرين بين هدفين رئيسيين هما: زيادة الإنتاجية من ناحية والإهتمام بالقيم الإنسانية من الناحية الأخرى، دون أن يكون بينهما تعارض أو تناقض.</a:t>
            </a:r>
          </a:p>
          <a:p>
            <a:pPr marL="457200" indent="-457200" algn="just">
              <a:buFont typeface="+mj-lt"/>
              <a:buAutoNum type="arabicPeriod" startAt="4"/>
            </a:pPr>
            <a:r>
              <a:rPr lang="ar-SA" sz="2000" b="1" dirty="0">
                <a:solidFill>
                  <a:schemeClr val="tx1"/>
                </a:solidFill>
              </a:rPr>
              <a:t>الاثراء الوظيفي: ويقصد بالإثراء الوظيفي توفير الرغبة والتحفيز لدى الفرد بالوظيفة المناطة به، وجعلها غنية بمسؤولياتها ومستوعبه لطاقاته ومهاراته.</a:t>
            </a:r>
          </a:p>
          <a:p>
            <a:pPr marL="457200" indent="-457200" algn="just">
              <a:buFont typeface="+mj-lt"/>
              <a:buAutoNum type="arabicPeriod" startAt="4"/>
            </a:pPr>
            <a:r>
              <a:rPr lang="ar-SA" sz="2000" b="1" dirty="0">
                <a:solidFill>
                  <a:schemeClr val="tx1"/>
                </a:solidFill>
              </a:rPr>
              <a:t>الدراسات الميدانية وبحوث العمل: ويستخدم هذا الإسلوب لمعرفة وتحديد المشكلات وصياغة البدائل وإختيار أنسبها، فضلاً عن التعرف على رأي العاملين في نمط الإشراف والقيادة الإدارية.</a:t>
            </a:r>
          </a:p>
          <a:p>
            <a:pPr marL="457200" indent="-457200" algn="just">
              <a:buFont typeface="+mj-lt"/>
              <a:buAutoNum type="arabicPeriod" startAt="4"/>
            </a:pPr>
            <a:r>
              <a:rPr lang="ar-SA" sz="2000" b="1" dirty="0">
                <a:solidFill>
                  <a:schemeClr val="tx1"/>
                </a:solidFill>
              </a:rPr>
              <a:t>الإدارة بالأهداف: بموجب هذا الإسلوب يجتمع مسئولو الوحدات الإدارية للمشاركة في تحديد الأهداف العامة ثم الفرعية ويحددون الوقت المناسب لإنجازها، دون تدخل مباشر من قبل الإدارة في أعمالهم اليومية.</a:t>
            </a:r>
          </a:p>
          <a:p>
            <a:pPr marL="457200" indent="-457200" algn="just">
              <a:buFont typeface="+mj-lt"/>
              <a:buAutoNum type="arabicPeriod" startAt="4"/>
            </a:pPr>
            <a:r>
              <a:rPr lang="ar-SA" sz="2000" b="1" dirty="0">
                <a:solidFill>
                  <a:schemeClr val="tx1"/>
                </a:solidFill>
              </a:rPr>
              <a:t> التدريب المخبري: يهدف هذا النمط من التدريب إلي زيادة فاعلية جماعات التنظيم في علاج كثير من المشكلات الإدارية ذات الطبيعة السلوكية مثل: المشكلات المتعلقة بالصراعات.</a:t>
            </a:r>
          </a:p>
          <a:p>
            <a:pPr marL="457200" indent="-457200" algn="just">
              <a:buFont typeface="+mj-lt"/>
              <a:buAutoNum type="arabicPeriod" startAt="4"/>
            </a:pPr>
            <a:r>
              <a:rPr lang="ar-SA" sz="2000" b="1" dirty="0">
                <a:solidFill>
                  <a:schemeClr val="tx1"/>
                </a:solidFill>
              </a:rPr>
              <a:t>ادارة الجودة الشاملة: وحدات عمل ذاتية تتكون كل منها من مجموعة من العاملين من(4-10)يديرها ويوجهها مشرف يقوم بتدريب أعضاء المجموعة على الطرق الاساسية لحل المشكلات بما فيها الوسائل الاحصائية وأسلوب العمل الجماعي كفريق.</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تنمية الكفاءات كأساس للتغيير في المنظمة</a:t>
            </a:r>
          </a:p>
        </p:txBody>
      </p:sp>
    </p:spTree>
    <p:extLst>
      <p:ext uri="{BB962C8B-B14F-4D97-AF65-F5344CB8AC3E}">
        <p14:creationId xmlns:p14="http://schemas.microsoft.com/office/powerpoint/2010/main" val="355430941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تنمية الكفاءات كأساس للتغيير في المنظمة:</a:t>
            </a:r>
          </a:p>
          <a:p>
            <a:pPr marL="342900" indent="-342900" algn="just">
              <a:buFont typeface="Wingdings" panose="05000000000000000000" pitchFamily="2" charset="2"/>
              <a:buChar char="Ø"/>
            </a:pPr>
            <a:r>
              <a:rPr lang="ar-SA" sz="2400" b="1" dirty="0">
                <a:solidFill>
                  <a:schemeClr val="tx1"/>
                </a:solidFill>
              </a:rPr>
              <a:t>تعرف الكفاءة بأنها «مجموع المعارف والمهارات التي يمتلكها الفرد والتي تمكنه من أداء عمله يشكل أحسن».</a:t>
            </a:r>
          </a:p>
          <a:p>
            <a:pPr marL="342900" indent="-342900" algn="just">
              <a:buFont typeface="Wingdings" panose="05000000000000000000" pitchFamily="2" charset="2"/>
              <a:buChar char="Ø"/>
            </a:pPr>
            <a:r>
              <a:rPr lang="ar-SA" sz="2400" b="1" dirty="0">
                <a:solidFill>
                  <a:schemeClr val="tx1"/>
                </a:solidFill>
              </a:rPr>
              <a:t>تطوير الكفاءات البشرية هو جهد إستثماري يركز على زيادة المعارف والقدرات لدى جميع العاملين، وهذا لتدعيم العناصر الأساسية المميزة للكفاءات البشرية.</a:t>
            </a:r>
          </a:p>
          <a:p>
            <a:pPr marL="342900" indent="-342900" algn="just">
              <a:buFont typeface="Wingdings" panose="05000000000000000000" pitchFamily="2" charset="2"/>
              <a:buChar char="Ø"/>
            </a:pPr>
            <a:r>
              <a:rPr lang="ar-SA" sz="2400" b="1" dirty="0">
                <a:solidFill>
                  <a:schemeClr val="tx1"/>
                </a:solidFill>
              </a:rPr>
              <a:t>وعادة ما تنبثق إستراتيجية تنمية الكفاءات من إستراتيجية عامة لتنمية الموارد البشرية في المنظمة.</a:t>
            </a:r>
          </a:p>
          <a:p>
            <a:pPr marL="342900" indent="-342900" algn="just">
              <a:buFont typeface="Wingdings" panose="05000000000000000000" pitchFamily="2" charset="2"/>
              <a:buChar char="Ø"/>
            </a:pPr>
            <a:r>
              <a:rPr lang="ar-SA" sz="2400" b="1" dirty="0">
                <a:solidFill>
                  <a:schemeClr val="tx1"/>
                </a:solidFill>
              </a:rPr>
              <a:t>وهناك العديد من التصنيفات لأنواع الكفاءات، إلا أننا سنركز على التصنيف الذي يقسمها إلى كفاءات فردية، وكفاءات جماعية.</a:t>
            </a:r>
          </a:p>
          <a:p>
            <a:pPr marL="342900" indent="-342900" algn="just">
              <a:buFont typeface="Wingdings" panose="05000000000000000000" pitchFamily="2" charset="2"/>
              <a:buChar char="§"/>
            </a:pPr>
            <a:r>
              <a:rPr lang="ar-SA" sz="2400" b="1" dirty="0">
                <a:solidFill>
                  <a:srgbClr val="C00000"/>
                </a:solidFill>
              </a:rPr>
              <a:t>أولاً: الكفاءات الفردية: </a:t>
            </a:r>
            <a:r>
              <a:rPr lang="ar-SA" sz="2400" b="1" dirty="0">
                <a:solidFill>
                  <a:schemeClr val="tx1"/>
                </a:solidFill>
              </a:rPr>
              <a:t>أهم الكفاءات التي ينبغي توفرها في الأفراد هي:</a:t>
            </a:r>
          </a:p>
          <a:p>
            <a:pPr marL="342900" indent="-342900" algn="just">
              <a:buFontTx/>
              <a:buChar char="-"/>
            </a:pPr>
            <a:r>
              <a:rPr lang="ar-SA" sz="2400" b="1" dirty="0">
                <a:solidFill>
                  <a:schemeClr val="tx1"/>
                </a:solidFill>
              </a:rPr>
              <a:t>القدرة على التأقلم مع الظروف المتغيرة والغامضة والعمل بطريقة مرنه.</a:t>
            </a:r>
          </a:p>
          <a:p>
            <a:pPr marL="342900" indent="-342900" algn="just">
              <a:buFontTx/>
              <a:buChar char="-"/>
            </a:pPr>
            <a:r>
              <a:rPr lang="ar-SA" sz="2400" b="1" dirty="0">
                <a:solidFill>
                  <a:schemeClr val="tx1"/>
                </a:solidFill>
              </a:rPr>
              <a:t>التعلم للتحكم السريع في تقنيات العمل.</a:t>
            </a:r>
          </a:p>
          <a:p>
            <a:pPr marL="342900" indent="-342900" algn="just">
              <a:buFontTx/>
              <a:buChar char="-"/>
            </a:pPr>
            <a:r>
              <a:rPr lang="ar-SA" sz="2400" b="1" dirty="0">
                <a:solidFill>
                  <a:schemeClr val="tx1"/>
                </a:solidFill>
              </a:rPr>
              <a:t>لديه روح إتخاذ القرار وإدارة وقيادة المرؤوسين بطريقة فعالة.</a:t>
            </a:r>
          </a:p>
          <a:p>
            <a:pPr marL="342900" indent="-342900" algn="just">
              <a:buFontTx/>
              <a:buChar char="-"/>
            </a:pPr>
            <a:r>
              <a:rPr lang="ar-SA" sz="2400" b="1" dirty="0">
                <a:solidFill>
                  <a:schemeClr val="tx1"/>
                </a:solidFill>
              </a:rPr>
              <a:t>القدرة على توفير المناخ المناسب لعمل المرؤوسين.</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تنمية الكفاءات كأساس للتغيير في المنظمة</a:t>
            </a:r>
          </a:p>
        </p:txBody>
      </p:sp>
    </p:spTree>
    <p:extLst>
      <p:ext uri="{BB962C8B-B14F-4D97-AF65-F5344CB8AC3E}">
        <p14:creationId xmlns:p14="http://schemas.microsoft.com/office/powerpoint/2010/main" val="24191804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تابع تنمية الكفاءات كأساس للتغيير في المنظمة:</a:t>
            </a:r>
          </a:p>
          <a:p>
            <a:pPr marL="342900" indent="-342900" algn="just">
              <a:buFont typeface="Wingdings" panose="05000000000000000000" pitchFamily="2" charset="2"/>
              <a:buChar char="§"/>
            </a:pPr>
            <a:r>
              <a:rPr lang="ar-SA" sz="2400" b="1" dirty="0">
                <a:solidFill>
                  <a:srgbClr val="C00000"/>
                </a:solidFill>
              </a:rPr>
              <a:t>أولاً: الكفاءات الجماعية: </a:t>
            </a:r>
          </a:p>
          <a:p>
            <a:pPr marL="342900" indent="-342900" algn="just">
              <a:buFont typeface="Wingdings" panose="05000000000000000000" pitchFamily="2" charset="2"/>
              <a:buChar char="Ø"/>
            </a:pPr>
            <a:r>
              <a:rPr lang="ar-SA" sz="2400" b="1" dirty="0">
                <a:solidFill>
                  <a:schemeClr val="tx1"/>
                </a:solidFill>
              </a:rPr>
              <a:t>تعتبر الكفاءات الجماعية من أكبر هموم المنظمات المعاصرة، وتنشأ هذه الكفاءات من تآزر الكفاءات الفردية.</a:t>
            </a:r>
          </a:p>
          <a:p>
            <a:pPr marL="342900" indent="-342900" algn="just">
              <a:buFont typeface="Wingdings" panose="05000000000000000000" pitchFamily="2" charset="2"/>
              <a:buChar char="Ø"/>
            </a:pPr>
            <a:r>
              <a:rPr lang="ar-SA" sz="2400" b="1" dirty="0">
                <a:solidFill>
                  <a:schemeClr val="tx1"/>
                </a:solidFill>
              </a:rPr>
              <a:t>ويمكن تحديد وجود هذه الكفاءات من خلال مؤشرات الإتصال الفعال الذي يسمح بوجود لغة مشتركة بين جماعة العمل وتوفير المعلومات اللازمة للجميع.</a:t>
            </a:r>
          </a:p>
          <a:p>
            <a:pPr marL="342900" indent="-342900" algn="just">
              <a:buFont typeface="Wingdings" panose="05000000000000000000" pitchFamily="2" charset="2"/>
              <a:buChar char="Ø"/>
            </a:pPr>
            <a:r>
              <a:rPr lang="ar-SA" sz="2400" b="1" dirty="0">
                <a:solidFill>
                  <a:schemeClr val="tx1"/>
                </a:solidFill>
              </a:rPr>
              <a:t>ولا بد من التعاون بين أعضاء الجماعة مما يسمح بإنتقال المهارات والمعارف ومعالجة الصراعات إن وجدت.</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التطوير التنظيمي كاستثمار في الكفاءات</a:t>
            </a:r>
          </a:p>
        </p:txBody>
      </p:sp>
    </p:spTree>
    <p:extLst>
      <p:ext uri="{BB962C8B-B14F-4D97-AF65-F5344CB8AC3E}">
        <p14:creationId xmlns:p14="http://schemas.microsoft.com/office/powerpoint/2010/main" val="340493822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3000" b="1" u="sng" dirty="0">
                <a:solidFill>
                  <a:schemeClr val="tx2"/>
                </a:solidFill>
              </a:rPr>
              <a:t>التطوير التنظيمي كاستثمار في الكفاءات:</a:t>
            </a:r>
          </a:p>
          <a:p>
            <a:pPr marL="342900" indent="-342900" algn="just">
              <a:buFont typeface="Wingdings" panose="05000000000000000000" pitchFamily="2" charset="2"/>
              <a:buChar char="Ø"/>
            </a:pPr>
            <a:r>
              <a:rPr lang="ar-SA" sz="2400" b="1" dirty="0">
                <a:solidFill>
                  <a:schemeClr val="tx1"/>
                </a:solidFill>
              </a:rPr>
              <a:t>تطوير الكفاءات ليس عملية تقنية جديدة من أجل الحصول على مؤهلات مفيدة فقط، انما هو موقف أو سلوك يجب تبيه من طرف المنظمة لزيادة كفاءتها التنظيمية والمرتبطة بمدى الاستجابة للتغييرات التي تحدث على مستوى محيطها.</a:t>
            </a:r>
          </a:p>
          <a:p>
            <a:pPr marL="342900" indent="-342900" algn="just">
              <a:buFont typeface="Wingdings" panose="05000000000000000000" pitchFamily="2" charset="2"/>
              <a:buChar char="Ø"/>
            </a:pPr>
            <a:r>
              <a:rPr lang="ar-SA" sz="2400" b="1" dirty="0">
                <a:solidFill>
                  <a:schemeClr val="tx1"/>
                </a:solidFill>
              </a:rPr>
              <a:t>إذ يتم وضع نظام للإجور والترقيات على أساس الكفاءة لكونها المعيار الوحيد الذي ينبغي إعتماده عند زيادة الإجور أو الترقيات. </a:t>
            </a:r>
          </a:p>
          <a:p>
            <a:pPr marL="342900" indent="-342900" algn="just">
              <a:buFont typeface="Wingdings" panose="05000000000000000000" pitchFamily="2" charset="2"/>
              <a:buChar char="Ø"/>
            </a:pPr>
            <a:r>
              <a:rPr lang="ar-SA" sz="2400" b="1" dirty="0">
                <a:solidFill>
                  <a:schemeClr val="tx1"/>
                </a:solidFill>
              </a:rPr>
              <a:t>ونأكد مره أخرى أن التغيير في المنظمة عملية مرتبطة بصورة مباشرة بالمحيط، ولكن في مجال إعداد وتنفيذ إستراتيجيات هذا التغيير نشير إلى أن هناك ثلاث أنظمة مباشرة للتغيير في المنظمة وهي:</a:t>
            </a:r>
          </a:p>
          <a:p>
            <a:pPr marL="457200" indent="-457200" algn="just">
              <a:buFont typeface="+mj-lt"/>
              <a:buAutoNum type="arabicPeriod"/>
            </a:pPr>
            <a:r>
              <a:rPr lang="ar-SA" sz="2400" b="1" dirty="0">
                <a:solidFill>
                  <a:schemeClr val="tx1"/>
                </a:solidFill>
              </a:rPr>
              <a:t>النظام الوطني للمعلومات</a:t>
            </a:r>
          </a:p>
          <a:p>
            <a:pPr marL="457200" indent="-457200" algn="just">
              <a:buFont typeface="+mj-lt"/>
              <a:buAutoNum type="arabicPeriod"/>
            </a:pPr>
            <a:r>
              <a:rPr lang="ar-SA" sz="2400" b="1" dirty="0">
                <a:solidFill>
                  <a:schemeClr val="tx1"/>
                </a:solidFill>
              </a:rPr>
              <a:t>النظام الوطني للتجديد أو الابتكار</a:t>
            </a:r>
          </a:p>
          <a:p>
            <a:pPr marL="457200" indent="-457200" algn="just">
              <a:buFont typeface="+mj-lt"/>
              <a:buAutoNum type="arabicPeriod"/>
            </a:pPr>
            <a:r>
              <a:rPr lang="ar-SA" sz="2400" b="1" dirty="0">
                <a:solidFill>
                  <a:schemeClr val="tx1"/>
                </a:solidFill>
              </a:rPr>
              <a:t>النظام الوطني للتعليم و التدريب</a:t>
            </a:r>
          </a:p>
          <a:p>
            <a:pPr algn="just"/>
            <a:endParaRPr lang="ar-SA" sz="2400" b="1" dirty="0">
              <a:solidFill>
                <a:schemeClr val="tx1"/>
              </a:solidFill>
            </a:endParaRP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4644008" y="6623010"/>
            <a:ext cx="4464496" cy="190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زوايا الإستفادة من برامج التطوير التنظيمي عند احداث التغيير بالمنظمة</a:t>
            </a:r>
          </a:p>
        </p:txBody>
      </p:sp>
    </p:spTree>
    <p:extLst>
      <p:ext uri="{BB962C8B-B14F-4D97-AF65-F5344CB8AC3E}">
        <p14:creationId xmlns:p14="http://schemas.microsoft.com/office/powerpoint/2010/main" val="91546301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800" b="1" u="sng" dirty="0">
                <a:solidFill>
                  <a:srgbClr val="C00000"/>
                </a:solidFill>
              </a:rPr>
              <a:t>الوحدة الثامنة: التطوير والتغيير التنظيمي والاستثمار في الكفاءات ودورها في احداث التغيير الإيجابي للمنظمات: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900" b="1" u="sng" dirty="0">
                <a:solidFill>
                  <a:schemeClr val="tx2"/>
                </a:solidFill>
              </a:rPr>
              <a:t>زوايا الإستفادة من برامج التطوير التنظيمي عند احداث التغيير بالمنظمة:</a:t>
            </a:r>
          </a:p>
          <a:p>
            <a:pPr marL="342900" indent="-342900" algn="just">
              <a:buFont typeface="Wingdings" panose="05000000000000000000" pitchFamily="2" charset="2"/>
              <a:buChar char="Ø"/>
            </a:pPr>
            <a:r>
              <a:rPr lang="ar-SA" sz="2400" b="1" dirty="0">
                <a:solidFill>
                  <a:schemeClr val="tx1"/>
                </a:solidFill>
              </a:rPr>
              <a:t>زوايا الاستفادة من برنامج التطوير التنظيمي عند احداث التغيير تتمثل في:</a:t>
            </a:r>
          </a:p>
          <a:p>
            <a:pPr marL="457200" indent="-457200" algn="just">
              <a:buFont typeface="+mj-lt"/>
              <a:buAutoNum type="arabicPeriod"/>
            </a:pPr>
            <a:r>
              <a:rPr lang="ar-SA" sz="2400" b="1" dirty="0">
                <a:solidFill>
                  <a:schemeClr val="tx1"/>
                </a:solidFill>
              </a:rPr>
              <a:t>زاوية ادارة المنظمة: يستفيد مديرو المنظمات من بحوث وممارسات التطوير التنظيمي فيما يتعلق بثقافة المنظمة وكيفية إدارتها وتغييرها، وتغيير الادراك وهو ما يحقق اندماج الثقافة في السلوكيات.</a:t>
            </a:r>
          </a:p>
          <a:p>
            <a:pPr marL="457200" indent="-457200" algn="just">
              <a:buFont typeface="+mj-lt"/>
              <a:buAutoNum type="arabicPeriod"/>
            </a:pPr>
            <a:r>
              <a:rPr lang="ar-SA" sz="2400" b="1" dirty="0">
                <a:solidFill>
                  <a:schemeClr val="tx1"/>
                </a:solidFill>
              </a:rPr>
              <a:t>زاوية تكوين منظمات متجددة ومتكيفة: التكيف مع المتغيرات البيئية الداخلية والخارجية التي تحيط بالمنظمة.</a:t>
            </a:r>
          </a:p>
          <a:p>
            <a:pPr marL="457200" indent="-457200" algn="just">
              <a:buFont typeface="+mj-lt"/>
              <a:buAutoNum type="arabicPeriod"/>
            </a:pPr>
            <a:r>
              <a:rPr lang="ar-SA" sz="2400" b="1" dirty="0">
                <a:solidFill>
                  <a:schemeClr val="tx1"/>
                </a:solidFill>
              </a:rPr>
              <a:t>زاوية الموارد البشرية: يسعي التطوير التنظيمي إلي تطوير أنظمة إنتماء العاملين، مما يساعد على إبقاء عاملين متميزين في أداهم يمتلكون قدرات وإستعدادات ومعارف </a:t>
            </a:r>
            <a:r>
              <a:rPr lang="ar-SA" sz="2400" b="1" dirty="0" err="1">
                <a:solidFill>
                  <a:schemeClr val="tx1"/>
                </a:solidFill>
              </a:rPr>
              <a:t>وإتجاهات</a:t>
            </a:r>
            <a:r>
              <a:rPr lang="ar-SA" sz="2400" b="1" dirty="0">
                <a:solidFill>
                  <a:schemeClr val="tx1"/>
                </a:solidFill>
              </a:rPr>
              <a:t> وقيم جيدة.</a:t>
            </a:r>
          </a:p>
        </p:txBody>
      </p:sp>
      <p:sp>
        <p:nvSpPr>
          <p:cNvPr id="5" name="مستطيل 4"/>
          <p:cNvSpPr/>
          <p:nvPr/>
        </p:nvSpPr>
        <p:spPr>
          <a:xfrm>
            <a:off x="0" y="6597352"/>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480720" y="6623010"/>
            <a:ext cx="2627784"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إنتهت الوحدة</a:t>
            </a:r>
          </a:p>
        </p:txBody>
      </p:sp>
    </p:spTree>
    <p:extLst>
      <p:ext uri="{BB962C8B-B14F-4D97-AF65-F5344CB8AC3E}">
        <p14:creationId xmlns:p14="http://schemas.microsoft.com/office/powerpoint/2010/main" val="4277648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خصائص ادارة التغيير والتطوير التنظيمي</a:t>
            </a:r>
            <a:r>
              <a:rPr lang="ar-SA" b="1" dirty="0">
                <a:solidFill>
                  <a:schemeClr val="tx2"/>
                </a:solidFill>
              </a:rPr>
              <a:t>: </a:t>
            </a:r>
            <a:r>
              <a:rPr lang="ar-SA" sz="1200" b="1" dirty="0">
                <a:solidFill>
                  <a:schemeClr val="tx2"/>
                </a:solidFill>
              </a:rPr>
              <a:t>(10)</a:t>
            </a:r>
            <a:endParaRPr lang="ar-SA" b="1" dirty="0">
              <a:solidFill>
                <a:schemeClr val="tx2"/>
              </a:solidFill>
            </a:endParaRPr>
          </a:p>
          <a:p>
            <a:pPr marL="514350" indent="-514350" algn="just">
              <a:buFont typeface="+mj-lt"/>
              <a:buAutoNum type="arabicPeriod"/>
            </a:pPr>
            <a:r>
              <a:rPr lang="ar-SA" sz="2800" b="1" u="sng" dirty="0">
                <a:solidFill>
                  <a:schemeClr val="tx1"/>
                </a:solidFill>
              </a:rPr>
              <a:t>الاستهدافية:</a:t>
            </a:r>
            <a:r>
              <a:rPr lang="ar-SA" sz="2800" b="1" dirty="0">
                <a:solidFill>
                  <a:schemeClr val="tx1"/>
                </a:solidFill>
              </a:rPr>
              <a:t> له هدف </a:t>
            </a:r>
          </a:p>
          <a:p>
            <a:pPr marL="514350" indent="-514350" algn="just">
              <a:buFont typeface="+mj-lt"/>
              <a:buAutoNum type="arabicPeriod"/>
            </a:pPr>
            <a:endParaRPr lang="ar-SA" sz="2800" b="1" dirty="0">
              <a:solidFill>
                <a:schemeClr val="tx1"/>
              </a:solidFill>
            </a:endParaRPr>
          </a:p>
          <a:p>
            <a:pPr marL="514350" indent="-514350" algn="just">
              <a:buFont typeface="+mj-lt"/>
              <a:buAutoNum type="arabicPeriod"/>
            </a:pPr>
            <a:r>
              <a:rPr lang="ar-SA" sz="2800" b="1" u="sng" dirty="0">
                <a:solidFill>
                  <a:schemeClr val="tx1"/>
                </a:solidFill>
              </a:rPr>
              <a:t>الواقعية:</a:t>
            </a:r>
            <a:r>
              <a:rPr lang="ar-SA" sz="2800" b="1" dirty="0">
                <a:solidFill>
                  <a:schemeClr val="tx1"/>
                </a:solidFill>
              </a:rPr>
              <a:t> يرتبط بالواقع العملي.</a:t>
            </a:r>
          </a:p>
          <a:p>
            <a:pPr marL="514350" indent="-514350" algn="just">
              <a:buFont typeface="+mj-lt"/>
              <a:buAutoNum type="arabicPeriod"/>
            </a:pPr>
            <a:endParaRPr lang="ar-SA" sz="2800" b="1" dirty="0">
              <a:solidFill>
                <a:schemeClr val="tx1"/>
              </a:solidFill>
            </a:endParaRPr>
          </a:p>
          <a:p>
            <a:pPr marL="514350" indent="-514350" algn="just">
              <a:buFont typeface="+mj-lt"/>
              <a:buAutoNum type="arabicPeriod"/>
            </a:pPr>
            <a:r>
              <a:rPr lang="ar-SA" sz="2800" b="1" u="sng" dirty="0">
                <a:solidFill>
                  <a:schemeClr val="tx1"/>
                </a:solidFill>
              </a:rPr>
              <a:t>التوافقية:</a:t>
            </a:r>
            <a:r>
              <a:rPr lang="ar-SA" sz="2800" b="1" dirty="0">
                <a:solidFill>
                  <a:schemeClr val="tx1"/>
                </a:solidFill>
              </a:rPr>
              <a:t> توافق بين أهداف التغيير واحتياجات أصحاب المصلحة.</a:t>
            </a:r>
          </a:p>
          <a:p>
            <a:pPr marL="514350" indent="-514350" algn="just">
              <a:buFont typeface="+mj-lt"/>
              <a:buAutoNum type="arabicPeriod"/>
            </a:pPr>
            <a:endParaRPr lang="ar-SA" sz="2800" b="1" dirty="0">
              <a:solidFill>
                <a:schemeClr val="tx1"/>
              </a:solidFill>
            </a:endParaRPr>
          </a:p>
          <a:p>
            <a:pPr marL="514350" indent="-514350" algn="just">
              <a:buFont typeface="+mj-lt"/>
              <a:buAutoNum type="arabicPeriod"/>
            </a:pPr>
            <a:r>
              <a:rPr lang="ar-SA" sz="2800" b="1" u="sng" dirty="0">
                <a:solidFill>
                  <a:schemeClr val="tx1"/>
                </a:solidFill>
              </a:rPr>
              <a:t>الفاعلية:</a:t>
            </a:r>
            <a:r>
              <a:rPr lang="ar-SA" sz="2800" b="1" dirty="0">
                <a:solidFill>
                  <a:schemeClr val="tx1"/>
                </a:solidFill>
              </a:rPr>
              <a:t> يسعى إلى تحقيق درجة مناسبة من تحقيق أهداف المنظمة.</a:t>
            </a:r>
          </a:p>
          <a:p>
            <a:pPr marL="514350" indent="-514350" algn="just">
              <a:buFont typeface="+mj-lt"/>
              <a:buAutoNum type="arabicPeriod"/>
            </a:pPr>
            <a:endParaRPr lang="ar-SA" sz="2800" b="1" dirty="0">
              <a:solidFill>
                <a:schemeClr val="tx1"/>
              </a:solidFill>
            </a:endParaRPr>
          </a:p>
          <a:p>
            <a:pPr marL="514350" indent="-514350" algn="just">
              <a:buFont typeface="+mj-lt"/>
              <a:buAutoNum type="arabicPeriod"/>
            </a:pPr>
            <a:r>
              <a:rPr lang="ar-SA" sz="2800" b="1" u="sng" dirty="0">
                <a:solidFill>
                  <a:schemeClr val="tx1"/>
                </a:solidFill>
              </a:rPr>
              <a:t>المشاركة:</a:t>
            </a:r>
            <a:r>
              <a:rPr lang="ar-SA" sz="2800" b="1" dirty="0">
                <a:solidFill>
                  <a:schemeClr val="tx1"/>
                </a:solidFill>
              </a:rPr>
              <a:t> يحتاج إلى مشاركة وتعاون كافة الأطراف وليكون عمل جماعي.  </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اسباب التغيير والتطوير التنظيمي</a:t>
            </a:r>
          </a:p>
        </p:txBody>
      </p:sp>
    </p:spTree>
    <p:extLst>
      <p:ext uri="{BB962C8B-B14F-4D97-AF65-F5344CB8AC3E}">
        <p14:creationId xmlns:p14="http://schemas.microsoft.com/office/powerpoint/2010/main" val="174045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20688"/>
            <a:ext cx="8928992" cy="6120680"/>
          </a:xfrm>
        </p:spPr>
        <p:txBody>
          <a:bodyPr>
            <a:noAutofit/>
          </a:bodyPr>
          <a:lstStyle/>
          <a:p>
            <a:pPr algn="just"/>
            <a:r>
              <a:rPr lang="ar-SA" sz="2400" b="1" u="sng" dirty="0">
                <a:solidFill>
                  <a:schemeClr val="tx2"/>
                </a:solidFill>
              </a:rPr>
              <a:t>خصائص ادارة التغيير والتطوير التنظيمي</a:t>
            </a:r>
            <a:r>
              <a:rPr lang="ar-SA" sz="2400" b="1" dirty="0">
                <a:solidFill>
                  <a:schemeClr val="tx2"/>
                </a:solidFill>
              </a:rPr>
              <a:t>: (10)</a:t>
            </a:r>
          </a:p>
          <a:p>
            <a:pPr marL="514350" indent="-514350" algn="just">
              <a:buAutoNum type="arabicPeriod" startAt="6"/>
            </a:pPr>
            <a:r>
              <a:rPr lang="ar-SA" sz="2400" b="1" u="sng" dirty="0">
                <a:solidFill>
                  <a:schemeClr val="tx1"/>
                </a:solidFill>
              </a:rPr>
              <a:t>الشرعية:</a:t>
            </a:r>
            <a:r>
              <a:rPr lang="ar-SA" sz="2400" b="1" dirty="0">
                <a:solidFill>
                  <a:schemeClr val="tx1"/>
                </a:solidFill>
              </a:rPr>
              <a:t> يجب أن يتم ضمن القوانين والأنظمة والأخلاقيات والمسؤوليات الاجتماعية للمنظمة تجاه المجتمع.</a:t>
            </a:r>
          </a:p>
          <a:p>
            <a:pPr marL="514350" indent="-514350" algn="just">
              <a:buAutoNum type="arabicPeriod" startAt="6"/>
            </a:pPr>
            <a:endParaRPr lang="ar-SA" sz="2400" b="1" dirty="0">
              <a:solidFill>
                <a:schemeClr val="tx1"/>
              </a:solidFill>
            </a:endParaRPr>
          </a:p>
          <a:p>
            <a:pPr marL="514350" indent="-514350" algn="just">
              <a:buAutoNum type="arabicPeriod" startAt="6"/>
            </a:pPr>
            <a:r>
              <a:rPr lang="ar-SA" sz="2400" b="1" u="sng" dirty="0">
                <a:solidFill>
                  <a:schemeClr val="tx1"/>
                </a:solidFill>
              </a:rPr>
              <a:t>الإصلاح:</a:t>
            </a:r>
            <a:r>
              <a:rPr lang="ar-SA" sz="2400" b="1" dirty="0">
                <a:solidFill>
                  <a:schemeClr val="tx1"/>
                </a:solidFill>
              </a:rPr>
              <a:t> يجب أن يسعى نحو إصلاح ما هو قائم من عيوب ومعالجة أي اختلالات في المنظمة.</a:t>
            </a:r>
          </a:p>
          <a:p>
            <a:pPr marL="514350" indent="-514350" algn="just">
              <a:buAutoNum type="arabicPeriod" startAt="6"/>
            </a:pPr>
            <a:endParaRPr lang="ar-SA" sz="2400" b="1" dirty="0">
              <a:solidFill>
                <a:schemeClr val="tx1"/>
              </a:solidFill>
            </a:endParaRPr>
          </a:p>
          <a:p>
            <a:pPr marL="514350" indent="-514350" algn="just">
              <a:buAutoNum type="arabicPeriod" startAt="6"/>
            </a:pPr>
            <a:r>
              <a:rPr lang="ar-SA" sz="2400" b="1" u="sng" dirty="0">
                <a:solidFill>
                  <a:schemeClr val="tx1"/>
                </a:solidFill>
              </a:rPr>
              <a:t>الرشد:</a:t>
            </a:r>
            <a:r>
              <a:rPr lang="ar-SA" sz="2400" b="1" dirty="0">
                <a:solidFill>
                  <a:schemeClr val="tx1"/>
                </a:solidFill>
              </a:rPr>
              <a:t> استخدام العقل الراشد في مقارنة تكاليف التغيير والتطوير بالفوائد والمنافع المترتبة عليه</a:t>
            </a:r>
            <a:endParaRPr lang="ar-SA" sz="2400" b="1" u="sng" dirty="0">
              <a:solidFill>
                <a:schemeClr val="tx1"/>
              </a:solidFill>
            </a:endParaRPr>
          </a:p>
          <a:p>
            <a:pPr marL="514350" indent="-514350" algn="just">
              <a:buAutoNum type="arabicPeriod" startAt="6"/>
            </a:pPr>
            <a:endParaRPr lang="ar-SA" sz="2400" b="1" u="sng" dirty="0">
              <a:solidFill>
                <a:schemeClr val="tx1"/>
              </a:solidFill>
            </a:endParaRPr>
          </a:p>
          <a:p>
            <a:pPr marL="514350" indent="-514350" algn="just">
              <a:buAutoNum type="arabicPeriod" startAt="6"/>
            </a:pPr>
            <a:r>
              <a:rPr lang="ar-SA" sz="2400" b="1" u="sng" dirty="0">
                <a:solidFill>
                  <a:schemeClr val="tx1"/>
                </a:solidFill>
              </a:rPr>
              <a:t>القدرة على التطوير والابتكار:</a:t>
            </a:r>
            <a:r>
              <a:rPr lang="ar-SA" sz="2400" b="1" dirty="0">
                <a:solidFill>
                  <a:schemeClr val="tx1"/>
                </a:solidFill>
              </a:rPr>
              <a:t> يسعى للمنظمة إلى الوصول إلى وضع مستقبلي أفضل من الوضع الحالي ويحقق الإبداع والابتكار الإداري في المنظمة</a:t>
            </a:r>
            <a:endParaRPr lang="ar-SA" sz="2400" b="1" u="sng" dirty="0">
              <a:solidFill>
                <a:schemeClr val="tx1"/>
              </a:solidFill>
            </a:endParaRPr>
          </a:p>
          <a:p>
            <a:pPr marL="514350" indent="-514350" algn="just">
              <a:buAutoNum type="arabicPeriod" startAt="6"/>
            </a:pPr>
            <a:r>
              <a:rPr lang="ar-SA" sz="2400" b="1" u="sng" dirty="0">
                <a:solidFill>
                  <a:schemeClr val="tx1"/>
                </a:solidFill>
              </a:rPr>
              <a:t>القدرة على التكيف السريع الاحداث: </a:t>
            </a:r>
            <a:r>
              <a:rPr lang="ar-SA" sz="2400" b="1" dirty="0">
                <a:solidFill>
                  <a:schemeClr val="tx1"/>
                </a:solidFill>
              </a:rPr>
              <a:t>يسعى إلى التأقلم والتكيف مع المتغيرات البيئية المحيطة بالمنظمة، بهدف البقاء والاستمرار والنمو في </a:t>
            </a:r>
            <a:r>
              <a:rPr lang="ar-SA" sz="2400" b="1">
                <a:solidFill>
                  <a:schemeClr val="tx1"/>
                </a:solidFill>
              </a:rPr>
              <a:t>أعمال المنظمة.</a:t>
            </a:r>
            <a:endParaRPr lang="ar-SA" sz="2400" b="1" u="sng" dirty="0">
              <a:solidFill>
                <a:schemeClr val="tx1"/>
              </a:solidFill>
            </a:endParaRP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اسباب التغيير والتطوير التنظيمي</a:t>
            </a:r>
          </a:p>
        </p:txBody>
      </p:sp>
    </p:spTree>
    <p:extLst>
      <p:ext uri="{BB962C8B-B14F-4D97-AF65-F5344CB8AC3E}">
        <p14:creationId xmlns:p14="http://schemas.microsoft.com/office/powerpoint/2010/main" val="4065036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اسباب التغيير والتطوير التنظيمي:</a:t>
            </a:r>
            <a:r>
              <a:rPr lang="ar-SA" sz="1200" b="1" dirty="0">
                <a:solidFill>
                  <a:schemeClr val="tx2"/>
                </a:solidFill>
              </a:rPr>
              <a:t>(13)</a:t>
            </a:r>
          </a:p>
          <a:p>
            <a:pPr marL="457200" indent="-457200" algn="just">
              <a:buFont typeface="Wingdings" panose="05000000000000000000" pitchFamily="2" charset="2"/>
              <a:buChar char="Ø"/>
            </a:pPr>
            <a:r>
              <a:rPr lang="ar-SA" sz="2000" b="1" dirty="0">
                <a:solidFill>
                  <a:schemeClr val="tx1"/>
                </a:solidFill>
              </a:rPr>
              <a:t>هناك عدة أسباب لإجراء التغيير والتطوير التنظيمي في المنظمات، منها ما يلي:</a:t>
            </a:r>
          </a:p>
          <a:p>
            <a:pPr marL="514350" indent="-514350" algn="just">
              <a:buFont typeface="+mj-lt"/>
              <a:buAutoNum type="arabicPeriod"/>
            </a:pPr>
            <a:r>
              <a:rPr lang="ar-SA" sz="2000" b="1" dirty="0">
                <a:solidFill>
                  <a:schemeClr val="tx1"/>
                </a:solidFill>
              </a:rPr>
              <a:t>التطور التكنولوجي.</a:t>
            </a:r>
          </a:p>
          <a:p>
            <a:pPr marL="514350" indent="-514350" algn="just">
              <a:buFont typeface="+mj-lt"/>
              <a:buAutoNum type="arabicPeriod"/>
            </a:pPr>
            <a:r>
              <a:rPr lang="ar-SA" sz="2000" b="1" dirty="0">
                <a:solidFill>
                  <a:schemeClr val="tx1"/>
                </a:solidFill>
              </a:rPr>
              <a:t>العولمة.</a:t>
            </a:r>
          </a:p>
          <a:p>
            <a:pPr marL="514350" indent="-514350" algn="just">
              <a:buFont typeface="+mj-lt"/>
              <a:buAutoNum type="arabicPeriod"/>
            </a:pPr>
            <a:r>
              <a:rPr lang="ar-SA" sz="2000" b="1" dirty="0">
                <a:solidFill>
                  <a:schemeClr val="tx1"/>
                </a:solidFill>
              </a:rPr>
              <a:t>ضعف الأداء.</a:t>
            </a:r>
          </a:p>
          <a:p>
            <a:pPr marL="514350" indent="-514350" algn="just">
              <a:buFont typeface="+mj-lt"/>
              <a:buAutoNum type="arabicPeriod"/>
            </a:pPr>
            <a:r>
              <a:rPr lang="ar-SA" sz="2000" b="1" dirty="0">
                <a:solidFill>
                  <a:schemeClr val="tx1"/>
                </a:solidFill>
              </a:rPr>
              <a:t>القوانين والأنظمة.</a:t>
            </a:r>
          </a:p>
          <a:p>
            <a:pPr marL="514350" indent="-514350" algn="just">
              <a:buFont typeface="+mj-lt"/>
              <a:buAutoNum type="arabicPeriod"/>
            </a:pPr>
            <a:r>
              <a:rPr lang="ar-SA" sz="2000" b="1" dirty="0">
                <a:solidFill>
                  <a:schemeClr val="tx1"/>
                </a:solidFill>
              </a:rPr>
              <a:t>العمالة.</a:t>
            </a:r>
          </a:p>
          <a:p>
            <a:pPr marL="514350" indent="-514350" algn="just">
              <a:buFont typeface="+mj-lt"/>
              <a:buAutoNum type="arabicPeriod"/>
            </a:pPr>
            <a:r>
              <a:rPr lang="ar-SA" sz="2000" b="1" dirty="0">
                <a:solidFill>
                  <a:schemeClr val="tx1"/>
                </a:solidFill>
              </a:rPr>
              <a:t>قصور العقل البشري.</a:t>
            </a:r>
          </a:p>
          <a:p>
            <a:pPr marL="514350" indent="-514350" algn="just">
              <a:buFont typeface="+mj-lt"/>
              <a:buAutoNum type="arabicPeriod"/>
            </a:pPr>
            <a:r>
              <a:rPr lang="ar-SA" sz="2000" b="1" dirty="0">
                <a:solidFill>
                  <a:schemeClr val="tx1"/>
                </a:solidFill>
              </a:rPr>
              <a:t>تغير احتياجات العملاء.</a:t>
            </a:r>
          </a:p>
          <a:p>
            <a:pPr marL="514350" indent="-514350" algn="just">
              <a:buFont typeface="+mj-lt"/>
              <a:buAutoNum type="arabicPeriod"/>
            </a:pPr>
            <a:r>
              <a:rPr lang="ar-SA" sz="2000" b="1" dirty="0">
                <a:solidFill>
                  <a:schemeClr val="tx1"/>
                </a:solidFill>
              </a:rPr>
              <a:t>تغير ادارة المنظمة.</a:t>
            </a:r>
          </a:p>
          <a:p>
            <a:pPr marL="514350" indent="-514350" algn="just">
              <a:buFont typeface="+mj-lt"/>
              <a:buAutoNum type="arabicPeriod"/>
            </a:pPr>
            <a:r>
              <a:rPr lang="ar-SA" sz="2000" b="1" dirty="0">
                <a:solidFill>
                  <a:schemeClr val="tx1"/>
                </a:solidFill>
              </a:rPr>
              <a:t>النمو.</a:t>
            </a:r>
          </a:p>
          <a:p>
            <a:pPr marL="514350" indent="-514350" algn="just">
              <a:buFont typeface="+mj-lt"/>
              <a:buAutoNum type="arabicPeriod"/>
            </a:pPr>
            <a:r>
              <a:rPr lang="ar-SA" sz="2000" b="1" dirty="0">
                <a:solidFill>
                  <a:schemeClr val="tx1"/>
                </a:solidFill>
              </a:rPr>
              <a:t>المحافظة على الحيوية الفاعلة.</a:t>
            </a:r>
          </a:p>
          <a:p>
            <a:pPr marL="514350" indent="-514350" algn="just">
              <a:buFont typeface="+mj-lt"/>
              <a:buAutoNum type="arabicPeriod"/>
            </a:pPr>
            <a:r>
              <a:rPr lang="ar-SA" sz="2000" b="1" dirty="0">
                <a:solidFill>
                  <a:schemeClr val="tx1"/>
                </a:solidFill>
              </a:rPr>
              <a:t>تنمية القدرة على الابتكار.</a:t>
            </a:r>
          </a:p>
          <a:p>
            <a:pPr marL="514350" indent="-514350" algn="just">
              <a:buFont typeface="+mj-lt"/>
              <a:buAutoNum type="arabicPeriod"/>
            </a:pPr>
            <a:r>
              <a:rPr lang="ar-SA" sz="2000" b="1" dirty="0">
                <a:solidFill>
                  <a:schemeClr val="tx1"/>
                </a:solidFill>
              </a:rPr>
              <a:t>التوافق مع متغيرات الحياة.</a:t>
            </a:r>
          </a:p>
          <a:p>
            <a:pPr marL="514350" indent="-514350" algn="just">
              <a:buFont typeface="+mj-lt"/>
              <a:buAutoNum type="arabicPeriod"/>
            </a:pPr>
            <a:r>
              <a:rPr lang="ar-SA" sz="2000" b="1" dirty="0">
                <a:solidFill>
                  <a:schemeClr val="tx1"/>
                </a:solidFill>
              </a:rPr>
              <a:t>زيادة مستوي الأداء</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أنواع التغيير والتطوير التنظيمي</a:t>
            </a:r>
          </a:p>
        </p:txBody>
      </p:sp>
    </p:spTree>
    <p:extLst>
      <p:ext uri="{BB962C8B-B14F-4D97-AF65-F5344CB8AC3E}">
        <p14:creationId xmlns:p14="http://schemas.microsoft.com/office/powerpoint/2010/main" val="104531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32048"/>
          </a:xfrm>
        </p:spPr>
        <p:txBody>
          <a:bodyPr>
            <a:noAutofit/>
          </a:bodyPr>
          <a:lstStyle/>
          <a:p>
            <a:pPr algn="r"/>
            <a:r>
              <a:rPr lang="ar-SA" sz="24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476672"/>
            <a:ext cx="8928992" cy="6264696"/>
          </a:xfrm>
        </p:spPr>
        <p:txBody>
          <a:bodyPr>
            <a:noAutofit/>
          </a:bodyPr>
          <a:lstStyle/>
          <a:p>
            <a:pPr algn="just"/>
            <a:r>
              <a:rPr lang="ar-SA" sz="2400" b="1" u="sng" dirty="0">
                <a:solidFill>
                  <a:schemeClr val="tx2"/>
                </a:solidFill>
              </a:rPr>
              <a:t>أنواع التغيير والتطوير التنظيمي:</a:t>
            </a:r>
            <a:r>
              <a:rPr lang="ar-SA" sz="1200" b="1" dirty="0">
                <a:solidFill>
                  <a:srgbClr val="1F497D"/>
                </a:solidFill>
              </a:rPr>
              <a:t> (5)</a:t>
            </a:r>
            <a:endParaRPr lang="ar-SA" sz="2400" b="1" u="sng" dirty="0">
              <a:solidFill>
                <a:schemeClr val="tx2"/>
              </a:solidFill>
            </a:endParaRPr>
          </a:p>
          <a:p>
            <a:pPr marL="457200" indent="-457200" algn="just">
              <a:buFont typeface="Wingdings" panose="05000000000000000000" pitchFamily="2" charset="2"/>
              <a:buChar char="Ø"/>
            </a:pPr>
            <a:r>
              <a:rPr lang="ar-SA" sz="1800" b="1" dirty="0">
                <a:solidFill>
                  <a:schemeClr val="tx1"/>
                </a:solidFill>
              </a:rPr>
              <a:t>يأخذ التغيير والتطوير التنظيمي عدة أشكال وأنماط، يتم تصنيفها وفقاً للمعايير التالية:</a:t>
            </a:r>
          </a:p>
          <a:p>
            <a:pPr marL="514350" indent="-514350" algn="just">
              <a:buFont typeface="+mj-lt"/>
              <a:buAutoNum type="arabicPeriod"/>
            </a:pPr>
            <a:r>
              <a:rPr lang="ar-SA" sz="1800" b="1" dirty="0">
                <a:solidFill>
                  <a:srgbClr val="C00000"/>
                </a:solidFill>
              </a:rPr>
              <a:t>حسب الأسباب</a:t>
            </a:r>
            <a:r>
              <a:rPr lang="ar-SA" sz="1800" b="1" dirty="0">
                <a:solidFill>
                  <a:schemeClr val="tx1"/>
                </a:solidFill>
              </a:rPr>
              <a:t>، وأنواعه هي:</a:t>
            </a:r>
          </a:p>
          <a:p>
            <a:pPr marL="457200" indent="-457200" algn="just">
              <a:buFontTx/>
              <a:buChar char="-"/>
            </a:pPr>
            <a:r>
              <a:rPr lang="ar-SA" sz="1800" b="1" dirty="0">
                <a:solidFill>
                  <a:schemeClr val="tx1"/>
                </a:solidFill>
              </a:rPr>
              <a:t>تغيير استجابة لضغوط خارجية (المنافسة).</a:t>
            </a:r>
          </a:p>
          <a:p>
            <a:pPr marL="457200" indent="-457200" algn="just">
              <a:buFontTx/>
              <a:buChar char="-"/>
            </a:pPr>
            <a:r>
              <a:rPr lang="ar-SA" sz="1800" b="1" dirty="0">
                <a:solidFill>
                  <a:schemeClr val="tx1"/>
                </a:solidFill>
              </a:rPr>
              <a:t>تغيير هادف لحل مشاكل داخلية (تدني المستوي).</a:t>
            </a:r>
          </a:p>
          <a:p>
            <a:pPr marL="457200" indent="-457200" algn="just">
              <a:buFontTx/>
              <a:buChar char="-"/>
            </a:pPr>
            <a:r>
              <a:rPr lang="ar-SA" sz="1800" b="1" dirty="0">
                <a:solidFill>
                  <a:schemeClr val="tx1"/>
                </a:solidFill>
              </a:rPr>
              <a:t>تغيير بهدف السيطرة على المحيط (دون ضغوط خارجية).</a:t>
            </a:r>
          </a:p>
          <a:p>
            <a:pPr algn="just"/>
            <a:r>
              <a:rPr lang="ar-SA" sz="1800" b="1" dirty="0">
                <a:solidFill>
                  <a:schemeClr val="tx1"/>
                </a:solidFill>
              </a:rPr>
              <a:t>2. </a:t>
            </a:r>
            <a:r>
              <a:rPr lang="ar-SA" sz="1800" b="1" dirty="0">
                <a:solidFill>
                  <a:srgbClr val="C00000"/>
                </a:solidFill>
              </a:rPr>
              <a:t>حسب أسلوب مواجهة تغيرات المحيط</a:t>
            </a:r>
            <a:r>
              <a:rPr lang="ar-SA" sz="1800" b="1" dirty="0">
                <a:solidFill>
                  <a:schemeClr val="tx1"/>
                </a:solidFill>
              </a:rPr>
              <a:t>، وأنواعه هي:</a:t>
            </a:r>
          </a:p>
          <a:p>
            <a:pPr marL="457200" indent="-457200" algn="just">
              <a:buFontTx/>
              <a:buChar char="-"/>
            </a:pPr>
            <a:r>
              <a:rPr lang="ar-SA" sz="1800" b="1" dirty="0">
                <a:solidFill>
                  <a:schemeClr val="tx1"/>
                </a:solidFill>
              </a:rPr>
              <a:t>تغيير مخطط (القراءة المستقبلية).</a:t>
            </a:r>
          </a:p>
          <a:p>
            <a:pPr marL="457200" indent="-457200" algn="just">
              <a:buFontTx/>
              <a:buChar char="-"/>
            </a:pPr>
            <a:r>
              <a:rPr lang="ar-SA" sz="1800" b="1" dirty="0">
                <a:solidFill>
                  <a:schemeClr val="tx1"/>
                </a:solidFill>
              </a:rPr>
              <a:t>تغيير دفاعي (حدوث تغيرات في محيط المنظمة)</a:t>
            </a:r>
          </a:p>
          <a:p>
            <a:pPr marL="457200" indent="-457200" algn="just">
              <a:buFontTx/>
              <a:buChar char="-"/>
            </a:pPr>
            <a:r>
              <a:rPr lang="ar-SA" sz="1800" b="1" dirty="0">
                <a:solidFill>
                  <a:schemeClr val="tx1"/>
                </a:solidFill>
              </a:rPr>
              <a:t>تغيير هجومي (التحكم والسيطرة في المحيط)</a:t>
            </a:r>
          </a:p>
          <a:p>
            <a:pPr algn="just"/>
            <a:r>
              <a:rPr lang="ar-SA" sz="1800" b="1" dirty="0">
                <a:solidFill>
                  <a:schemeClr val="tx1"/>
                </a:solidFill>
              </a:rPr>
              <a:t>3. </a:t>
            </a:r>
            <a:r>
              <a:rPr lang="ar-SA" sz="1800" b="1" dirty="0">
                <a:solidFill>
                  <a:srgbClr val="C00000"/>
                </a:solidFill>
              </a:rPr>
              <a:t>حسب مدة إحداث التغيير</a:t>
            </a:r>
            <a:r>
              <a:rPr lang="ar-SA" sz="1800" b="1" dirty="0">
                <a:solidFill>
                  <a:schemeClr val="tx1"/>
                </a:solidFill>
              </a:rPr>
              <a:t>، وأنواعه هي:</a:t>
            </a:r>
          </a:p>
          <a:p>
            <a:pPr marL="342900" indent="-342900" algn="just">
              <a:buFontTx/>
              <a:buChar char="-"/>
            </a:pPr>
            <a:r>
              <a:rPr lang="ar-SA" sz="1800" b="1" dirty="0">
                <a:solidFill>
                  <a:schemeClr val="tx1"/>
                </a:solidFill>
              </a:rPr>
              <a:t>التغيير التدريجي.</a:t>
            </a:r>
          </a:p>
          <a:p>
            <a:pPr marL="342900" indent="-342900" algn="just">
              <a:buFontTx/>
              <a:buChar char="-"/>
            </a:pPr>
            <a:r>
              <a:rPr lang="ar-SA" sz="1800" b="1" dirty="0">
                <a:solidFill>
                  <a:schemeClr val="tx1"/>
                </a:solidFill>
              </a:rPr>
              <a:t>التغيير الجزري.</a:t>
            </a:r>
          </a:p>
          <a:p>
            <a:pPr algn="just"/>
            <a:r>
              <a:rPr lang="ar-SA" sz="1800" b="1" dirty="0">
                <a:solidFill>
                  <a:schemeClr val="tx1"/>
                </a:solidFill>
              </a:rPr>
              <a:t>4. </a:t>
            </a:r>
            <a:r>
              <a:rPr lang="ar-SA" sz="1800" b="1" dirty="0">
                <a:solidFill>
                  <a:srgbClr val="C00000"/>
                </a:solidFill>
              </a:rPr>
              <a:t>حسب موضوع التغيير والتطوير التنظيمي</a:t>
            </a:r>
            <a:r>
              <a:rPr lang="ar-SA" sz="1800" b="1" dirty="0">
                <a:solidFill>
                  <a:schemeClr val="tx1"/>
                </a:solidFill>
              </a:rPr>
              <a:t>، وأنواعه هي:</a:t>
            </a:r>
          </a:p>
          <a:p>
            <a:pPr marL="342900" indent="-342900" algn="just">
              <a:buFontTx/>
              <a:buChar char="-"/>
            </a:pPr>
            <a:r>
              <a:rPr lang="ar-SA" sz="1800" b="1" dirty="0">
                <a:solidFill>
                  <a:schemeClr val="tx1"/>
                </a:solidFill>
              </a:rPr>
              <a:t>التغيير المادي (الأجهزة والمعدات).</a:t>
            </a:r>
          </a:p>
          <a:p>
            <a:pPr marL="342900" indent="-342900" algn="just">
              <a:buFontTx/>
              <a:buChar char="-"/>
            </a:pPr>
            <a:r>
              <a:rPr lang="ar-SA" sz="1800" b="1" dirty="0">
                <a:solidFill>
                  <a:schemeClr val="tx1"/>
                </a:solidFill>
              </a:rPr>
              <a:t>التغيير المعنوي (النفسي والاجتماعي للعاملين).</a:t>
            </a:r>
          </a:p>
          <a:p>
            <a:pPr algn="just"/>
            <a:r>
              <a:rPr lang="ar-SA" sz="1800" b="1" dirty="0">
                <a:solidFill>
                  <a:schemeClr val="tx1"/>
                </a:solidFill>
              </a:rPr>
              <a:t>5. </a:t>
            </a:r>
            <a:r>
              <a:rPr lang="ar-SA" sz="1800" b="1" dirty="0">
                <a:solidFill>
                  <a:srgbClr val="C00000"/>
                </a:solidFill>
              </a:rPr>
              <a:t>حسب سرعة التغيير والتطوير</a:t>
            </a:r>
            <a:r>
              <a:rPr lang="ar-SA" sz="1800" b="1" dirty="0">
                <a:solidFill>
                  <a:schemeClr val="tx1"/>
                </a:solidFill>
              </a:rPr>
              <a:t>، وأنواعه هي:</a:t>
            </a:r>
          </a:p>
          <a:p>
            <a:pPr marL="285750" indent="-285750" algn="just">
              <a:buFontTx/>
              <a:buChar char="-"/>
            </a:pPr>
            <a:r>
              <a:rPr lang="ar-SA" sz="1800" b="1" dirty="0">
                <a:solidFill>
                  <a:schemeClr val="tx1"/>
                </a:solidFill>
              </a:rPr>
              <a:t>التغيير السريع.</a:t>
            </a:r>
          </a:p>
          <a:p>
            <a:pPr marL="285750" indent="-285750" algn="just">
              <a:buFontTx/>
              <a:buChar char="-"/>
            </a:pPr>
            <a:r>
              <a:rPr lang="ar-SA" sz="1800" b="1" dirty="0">
                <a:solidFill>
                  <a:schemeClr val="tx1"/>
                </a:solidFill>
              </a:rPr>
              <a:t>التغيير البطيء.</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572000" y="6629013"/>
            <a:ext cx="288032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خطوات التغيير والتطوير التنظيمي</a:t>
            </a:r>
          </a:p>
        </p:txBody>
      </p:sp>
    </p:spTree>
    <p:extLst>
      <p:ext uri="{BB962C8B-B14F-4D97-AF65-F5344CB8AC3E}">
        <p14:creationId xmlns:p14="http://schemas.microsoft.com/office/powerpoint/2010/main" val="214118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3">
                                            <p:txEl>
                                              <p:pRg st="15" end="15"/>
                                            </p:txEl>
                                          </p:spTgt>
                                        </p:tgtEl>
                                        <p:attrNameLst>
                                          <p:attrName>style.visibility</p:attrName>
                                        </p:attrNameLst>
                                      </p:cBhvr>
                                      <p:to>
                                        <p:strVal val="visible"/>
                                      </p:to>
                                    </p:set>
                                    <p:animEffect transition="in" filter="fade">
                                      <p:cBhvr>
                                        <p:cTn id="105" dur="1000"/>
                                        <p:tgtEl>
                                          <p:spTgt spid="3">
                                            <p:txEl>
                                              <p:pRg st="15" end="15"/>
                                            </p:txEl>
                                          </p:spTgt>
                                        </p:tgtEl>
                                      </p:cBhvr>
                                    </p:animEffect>
                                    <p:anim calcmode="lin" valueType="num">
                                      <p:cBhvr>
                                        <p:cTn id="106"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107"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3">
                                            <p:txEl>
                                              <p:pRg st="16" end="16"/>
                                            </p:txEl>
                                          </p:spTgt>
                                        </p:tgtEl>
                                        <p:attrNameLst>
                                          <p:attrName>style.visibility</p:attrName>
                                        </p:attrNameLst>
                                      </p:cBhvr>
                                      <p:to>
                                        <p:strVal val="visible"/>
                                      </p:to>
                                    </p:set>
                                    <p:animEffect transition="in" filter="fade">
                                      <p:cBhvr>
                                        <p:cTn id="112" dur="1000"/>
                                        <p:tgtEl>
                                          <p:spTgt spid="3">
                                            <p:txEl>
                                              <p:pRg st="16" end="16"/>
                                            </p:txEl>
                                          </p:spTgt>
                                        </p:tgtEl>
                                      </p:cBhvr>
                                    </p:animEffect>
                                    <p:anim calcmode="lin" valueType="num">
                                      <p:cBhvr>
                                        <p:cTn id="113"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114"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3">
                                            <p:txEl>
                                              <p:pRg st="17" end="17"/>
                                            </p:txEl>
                                          </p:spTgt>
                                        </p:tgtEl>
                                        <p:attrNameLst>
                                          <p:attrName>style.visibility</p:attrName>
                                        </p:attrNameLst>
                                      </p:cBhvr>
                                      <p:to>
                                        <p:strVal val="visible"/>
                                      </p:to>
                                    </p:set>
                                    <p:animEffect transition="in" filter="fade">
                                      <p:cBhvr>
                                        <p:cTn id="119" dur="1000"/>
                                        <p:tgtEl>
                                          <p:spTgt spid="3">
                                            <p:txEl>
                                              <p:pRg st="17" end="17"/>
                                            </p:txEl>
                                          </p:spTgt>
                                        </p:tgtEl>
                                      </p:cBhvr>
                                    </p:animEffect>
                                    <p:anim calcmode="lin" valueType="num">
                                      <p:cBhvr>
                                        <p:cTn id="120"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21"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
                                            <p:txEl>
                                              <p:pRg st="18" end="18"/>
                                            </p:txEl>
                                          </p:spTgt>
                                        </p:tgtEl>
                                        <p:attrNameLst>
                                          <p:attrName>style.visibility</p:attrName>
                                        </p:attrNameLst>
                                      </p:cBhvr>
                                      <p:to>
                                        <p:strVal val="visible"/>
                                      </p:to>
                                    </p:set>
                                    <p:animEffect transition="in" filter="fade">
                                      <p:cBhvr>
                                        <p:cTn id="126" dur="1000"/>
                                        <p:tgtEl>
                                          <p:spTgt spid="3">
                                            <p:txEl>
                                              <p:pRg st="18" end="18"/>
                                            </p:txEl>
                                          </p:spTgt>
                                        </p:tgtEl>
                                      </p:cBhvr>
                                    </p:animEffect>
                                    <p:anim calcmode="lin" valueType="num">
                                      <p:cBhvr>
                                        <p:cTn id="127"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128"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مراحل التغيير والتطوير التنظيمي:</a:t>
            </a:r>
            <a:r>
              <a:rPr lang="ar-SA" sz="1200" b="1" dirty="0">
                <a:solidFill>
                  <a:srgbClr val="1F497D"/>
                </a:solidFill>
              </a:rPr>
              <a:t> (4)</a:t>
            </a:r>
            <a:endParaRPr lang="ar-SA"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تعتبر عملية التغيير والتطوير التنظيمي جهد منظم وعملية مستمرة وليس برنامجاً محدداً بمدة زمنية معينة، وأي عملية للتغيير تمر بأربعة مراحل، وهي:</a:t>
            </a:r>
          </a:p>
          <a:p>
            <a:pPr marL="457200" indent="-457200" algn="just">
              <a:buFont typeface="+mj-lt"/>
              <a:buAutoNum type="arabicPeriod"/>
            </a:pPr>
            <a:r>
              <a:rPr lang="ar-SA" sz="2400" b="1" dirty="0">
                <a:solidFill>
                  <a:srgbClr val="C00000"/>
                </a:solidFill>
              </a:rPr>
              <a:t>مرحلة التشخيص: </a:t>
            </a:r>
            <a:r>
              <a:rPr lang="ar-SA" sz="2400" b="1" dirty="0">
                <a:solidFill>
                  <a:schemeClr val="tx1"/>
                </a:solidFill>
              </a:rPr>
              <a:t>وفيها يتم التعرف على الاختلافات بين النتائج الفعلية والنتائج المرغوبة فيها.</a:t>
            </a:r>
          </a:p>
          <a:p>
            <a:pPr marL="457200" indent="-457200" algn="just">
              <a:buFont typeface="+mj-lt"/>
              <a:buAutoNum type="arabicPeriod"/>
            </a:pPr>
            <a:r>
              <a:rPr lang="ar-SA" sz="2400" b="1" dirty="0">
                <a:solidFill>
                  <a:srgbClr val="C00000"/>
                </a:solidFill>
              </a:rPr>
              <a:t>مرحلة التخطيط: </a:t>
            </a:r>
            <a:r>
              <a:rPr lang="ar-SA" sz="2400" b="1" dirty="0">
                <a:solidFill>
                  <a:schemeClr val="tx1"/>
                </a:solidFill>
              </a:rPr>
              <a:t>ويتم فيها رسم خطط التغيير والتطوير المأمول تحقيقه، وتحديد الإستراتيجيات الملائمة لحقيق الهدف.</a:t>
            </a:r>
          </a:p>
          <a:p>
            <a:pPr marL="457200" indent="-457200" algn="just">
              <a:buFont typeface="+mj-lt"/>
              <a:buAutoNum type="arabicPeriod"/>
            </a:pPr>
            <a:r>
              <a:rPr lang="ar-SA" sz="2400" b="1" dirty="0">
                <a:solidFill>
                  <a:srgbClr val="C00000"/>
                </a:solidFill>
              </a:rPr>
              <a:t>مرحلة التنفيذ: </a:t>
            </a:r>
            <a:r>
              <a:rPr lang="ar-SA" sz="2400" b="1" dirty="0">
                <a:solidFill>
                  <a:schemeClr val="tx1"/>
                </a:solidFill>
              </a:rPr>
              <a:t>وتتضمن هذه المرحلة ترجمة وتحويل الخطة الي سلوك فعلي في مدة زمنية معينة.</a:t>
            </a:r>
          </a:p>
          <a:p>
            <a:pPr marL="457200" indent="-457200" algn="just">
              <a:buFont typeface="+mj-lt"/>
              <a:buAutoNum type="arabicPeriod"/>
            </a:pPr>
            <a:r>
              <a:rPr lang="ar-SA" sz="2400" b="1" dirty="0">
                <a:solidFill>
                  <a:srgbClr val="C00000"/>
                </a:solidFill>
              </a:rPr>
              <a:t>مرحلة التقويم: </a:t>
            </a:r>
            <a:r>
              <a:rPr lang="ar-SA" sz="2400" b="1" dirty="0">
                <a:solidFill>
                  <a:schemeClr val="tx1"/>
                </a:solidFill>
              </a:rPr>
              <a:t>ويتم في هذه المرحلة مقارنة الأهداف الموضوعة بالنتائج الفعلية التي يتم تحقيقها وتشخيص أسباب ومصادر الإنحراف إن وجد. </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خطوات تخطيط وتطبيق التطوير والتغيير التنظيمي</a:t>
            </a:r>
          </a:p>
        </p:txBody>
      </p:sp>
    </p:spTree>
    <p:extLst>
      <p:ext uri="{BB962C8B-B14F-4D97-AF65-F5344CB8AC3E}">
        <p14:creationId xmlns:p14="http://schemas.microsoft.com/office/powerpoint/2010/main" val="322229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خطوات التغيير والتطوير التنظيمي:</a:t>
            </a:r>
            <a:r>
              <a:rPr lang="ar-SA" sz="1200" b="1" dirty="0">
                <a:solidFill>
                  <a:srgbClr val="1F497D"/>
                </a:solidFill>
              </a:rPr>
              <a:t> (8)</a:t>
            </a:r>
            <a:endParaRPr lang="ar-SA" b="1" u="sng" dirty="0">
              <a:solidFill>
                <a:schemeClr val="tx2"/>
              </a:solidFill>
            </a:endParaRPr>
          </a:p>
          <a:p>
            <a:pPr marL="457200" indent="-457200" algn="just">
              <a:buFont typeface="Wingdings" panose="05000000000000000000" pitchFamily="2" charset="2"/>
              <a:buChar char="Ø"/>
            </a:pPr>
            <a:r>
              <a:rPr lang="ar-SA" sz="2400" b="1" dirty="0">
                <a:solidFill>
                  <a:schemeClr val="tx1"/>
                </a:solidFill>
              </a:rPr>
              <a:t>تتمثل خطوات التغيير والتطوير التنظيمي في:</a:t>
            </a:r>
          </a:p>
          <a:p>
            <a:pPr marL="514350" indent="-514350" algn="just">
              <a:buFont typeface="+mj-lt"/>
              <a:buAutoNum type="arabicPeriod"/>
            </a:pPr>
            <a:r>
              <a:rPr lang="ar-SA" sz="2400" b="1" dirty="0">
                <a:solidFill>
                  <a:schemeClr val="tx1"/>
                </a:solidFill>
              </a:rPr>
              <a:t>معرفة مصادر التغيير (هيكل السوق، التكنولوجيا، القوانين ...).</a:t>
            </a:r>
          </a:p>
          <a:p>
            <a:pPr marL="514350" indent="-514350" algn="just">
              <a:buFont typeface="+mj-lt"/>
              <a:buAutoNum type="arabicPeriod"/>
            </a:pPr>
            <a:r>
              <a:rPr lang="ar-SA" sz="2400" b="1" dirty="0">
                <a:solidFill>
                  <a:schemeClr val="tx1"/>
                </a:solidFill>
              </a:rPr>
              <a:t>تقدير الحاجة للتغيير (معرفة الفجوة الحاصلة بين الواقع والمأمول).</a:t>
            </a:r>
          </a:p>
          <a:p>
            <a:pPr marL="514350" indent="-514350" algn="just">
              <a:buFont typeface="+mj-lt"/>
              <a:buAutoNum type="arabicPeriod"/>
            </a:pPr>
            <a:r>
              <a:rPr lang="ar-SA" sz="2400" b="1" dirty="0">
                <a:solidFill>
                  <a:schemeClr val="tx1"/>
                </a:solidFill>
              </a:rPr>
              <a:t>تشخيص مشكلات المنظمة.</a:t>
            </a:r>
          </a:p>
          <a:p>
            <a:pPr marL="514350" indent="-514350" algn="just">
              <a:buFont typeface="+mj-lt"/>
              <a:buAutoNum type="arabicPeriod"/>
            </a:pPr>
            <a:r>
              <a:rPr lang="ar-SA" sz="2400" b="1" dirty="0">
                <a:solidFill>
                  <a:schemeClr val="tx1"/>
                </a:solidFill>
              </a:rPr>
              <a:t>التغلب على مقاومة التغيير.</a:t>
            </a:r>
          </a:p>
          <a:p>
            <a:pPr marL="514350" indent="-514350" algn="just">
              <a:buFont typeface="+mj-lt"/>
              <a:buAutoNum type="arabicPeriod"/>
            </a:pPr>
            <a:r>
              <a:rPr lang="ar-SA" sz="2400" b="1">
                <a:solidFill>
                  <a:schemeClr val="tx1"/>
                </a:solidFill>
              </a:rPr>
              <a:t>تخطيط الجهود </a:t>
            </a:r>
            <a:r>
              <a:rPr lang="ar-SA" sz="2400" b="1" dirty="0">
                <a:solidFill>
                  <a:schemeClr val="tx1"/>
                </a:solidFill>
              </a:rPr>
              <a:t>اللازمة للتغيير.</a:t>
            </a:r>
          </a:p>
          <a:p>
            <a:pPr marL="514350" indent="-514350" algn="just">
              <a:buFont typeface="+mj-lt"/>
              <a:buAutoNum type="arabicPeriod"/>
            </a:pPr>
            <a:r>
              <a:rPr lang="ar-SA" sz="2400" b="1" dirty="0">
                <a:solidFill>
                  <a:schemeClr val="tx1"/>
                </a:solidFill>
              </a:rPr>
              <a:t>وضع إستراتيجية التغيير ( الانتباه للأجزاء التي يمكن أن تتأثر مثل الهيكل، والإنتاج)</a:t>
            </a:r>
          </a:p>
          <a:p>
            <a:pPr marL="514350" indent="-514350" algn="just">
              <a:buFont typeface="+mj-lt"/>
              <a:buAutoNum type="arabicPeriod"/>
            </a:pPr>
            <a:r>
              <a:rPr lang="ar-SA" sz="2400" b="1" dirty="0">
                <a:solidFill>
                  <a:schemeClr val="tx1"/>
                </a:solidFill>
              </a:rPr>
              <a:t>تنفيذ الخطة خلال مدة معينة.</a:t>
            </a:r>
          </a:p>
          <a:p>
            <a:pPr marL="514350" indent="-514350" algn="just">
              <a:buFont typeface="+mj-lt"/>
              <a:buAutoNum type="arabicPeriod"/>
            </a:pPr>
            <a:r>
              <a:rPr lang="ar-SA" sz="2400" b="1" dirty="0">
                <a:solidFill>
                  <a:schemeClr val="tx1"/>
                </a:solidFill>
              </a:rPr>
              <a:t>متابعة تنفيذ الخطة ومعرفة نقاط القوة والضعف فيها.</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مراحل التغيير والتطوير التنظيمي</a:t>
            </a:r>
          </a:p>
        </p:txBody>
      </p:sp>
    </p:spTree>
    <p:extLst>
      <p:ext uri="{BB962C8B-B14F-4D97-AF65-F5344CB8AC3E}">
        <p14:creationId xmlns:p14="http://schemas.microsoft.com/office/powerpoint/2010/main" val="1454828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خطوات تخطيط وتطبيق التطوير والتغيير التنظيمي:</a:t>
            </a:r>
            <a:r>
              <a:rPr lang="ar-SA" sz="1200" b="1" dirty="0">
                <a:solidFill>
                  <a:srgbClr val="1F497D"/>
                </a:solidFill>
              </a:rPr>
              <a:t> (5)</a:t>
            </a:r>
            <a:endParaRPr lang="ar-SA"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خطوات تخطيط وتطبيق التطوير والتغيير التنظيمي تتمثل فيما يلي:</a:t>
            </a:r>
          </a:p>
          <a:p>
            <a:pPr marL="342900" indent="-342900" algn="just">
              <a:buFontTx/>
              <a:buChar char="-"/>
            </a:pPr>
            <a:r>
              <a:rPr lang="ar-SA" sz="2400" b="1" dirty="0">
                <a:solidFill>
                  <a:schemeClr val="tx1"/>
                </a:solidFill>
              </a:rPr>
              <a:t>الخطوة الأولي: الاستعداد النفسي والتهيئة الذاتية للتطوير</a:t>
            </a:r>
          </a:p>
          <a:p>
            <a:pPr marL="342900" indent="-342900" algn="just">
              <a:buFontTx/>
              <a:buChar char="-"/>
            </a:pPr>
            <a:r>
              <a:rPr lang="ar-SA" sz="2400" b="1" dirty="0">
                <a:solidFill>
                  <a:schemeClr val="tx1"/>
                </a:solidFill>
              </a:rPr>
              <a:t>الخطوة الثانية: اختيار وتكوين فريق العمل الأساسي للتطوير.</a:t>
            </a:r>
          </a:p>
          <a:p>
            <a:pPr marL="342900" indent="-342900" algn="just">
              <a:buFontTx/>
              <a:buChar char="-"/>
            </a:pPr>
            <a:r>
              <a:rPr lang="ar-SA" sz="2400" b="1" dirty="0">
                <a:solidFill>
                  <a:schemeClr val="tx1"/>
                </a:solidFill>
              </a:rPr>
              <a:t>الخطوة الثالثة: الحصول على دعم وموافقة وتأييد الادارة العليا.</a:t>
            </a:r>
          </a:p>
          <a:p>
            <a:pPr marL="342900" indent="-342900" algn="just">
              <a:buFontTx/>
              <a:buChar char="-"/>
            </a:pPr>
            <a:r>
              <a:rPr lang="ar-SA" sz="2400" b="1" dirty="0">
                <a:solidFill>
                  <a:schemeClr val="tx1"/>
                </a:solidFill>
              </a:rPr>
              <a:t>الخطوة الرابعة: التمهيد للانتقال التدريجي من مرحلة الإعداد الي التطبيق.</a:t>
            </a:r>
          </a:p>
          <a:p>
            <a:pPr marL="342900" indent="-342900" algn="just">
              <a:buFontTx/>
              <a:buChar char="-"/>
            </a:pPr>
            <a:r>
              <a:rPr lang="ar-SA" sz="2400" b="1" dirty="0">
                <a:solidFill>
                  <a:schemeClr val="tx1"/>
                </a:solidFill>
              </a:rPr>
              <a:t>الخطوة الخامسة: التطبيق الكامل والمتابعة الفعلية للتطوير.</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استراتيجيات التغيير والتطوير التنظيمي</a:t>
            </a:r>
          </a:p>
        </p:txBody>
      </p:sp>
    </p:spTree>
    <p:extLst>
      <p:ext uri="{BB962C8B-B14F-4D97-AF65-F5344CB8AC3E}">
        <p14:creationId xmlns:p14="http://schemas.microsoft.com/office/powerpoint/2010/main" val="45683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260648"/>
            <a:ext cx="8784976" cy="576064"/>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908720"/>
            <a:ext cx="8928992" cy="5832648"/>
          </a:xfrm>
        </p:spPr>
        <p:txBody>
          <a:bodyPr>
            <a:normAutofit fontScale="70000" lnSpcReduction="20000"/>
          </a:bodyPr>
          <a:lstStyle/>
          <a:p>
            <a:pPr algn="just"/>
            <a:r>
              <a:rPr lang="ar-SA" b="1" u="sng" dirty="0">
                <a:solidFill>
                  <a:schemeClr val="tx2"/>
                </a:solidFill>
              </a:rPr>
              <a:t>الوحدة الأولي: مفاهيم أساسية في ادارة التغيير والتطوير التنظيمي:</a:t>
            </a:r>
          </a:p>
          <a:p>
            <a:pPr marL="457200" indent="-457200" algn="just">
              <a:buFont typeface="Wingdings" panose="05000000000000000000" pitchFamily="2" charset="2"/>
              <a:buChar char="q"/>
            </a:pPr>
            <a:r>
              <a:rPr lang="ar-SA" b="1" dirty="0">
                <a:solidFill>
                  <a:schemeClr val="tx2"/>
                </a:solidFill>
              </a:rPr>
              <a:t>تعريف التغيير والتطوير التنظيمي</a:t>
            </a:r>
          </a:p>
          <a:p>
            <a:pPr marL="457200" indent="-457200" algn="just">
              <a:buFont typeface="Wingdings" panose="05000000000000000000" pitchFamily="2" charset="2"/>
              <a:buChar char="q"/>
            </a:pPr>
            <a:r>
              <a:rPr lang="ar-SA" b="1" dirty="0">
                <a:solidFill>
                  <a:schemeClr val="tx2"/>
                </a:solidFill>
              </a:rPr>
              <a:t>خصائص ادارة التغيير والتطوير التنظيمي</a:t>
            </a:r>
          </a:p>
          <a:p>
            <a:pPr marL="457200" indent="-457200" algn="just">
              <a:buFont typeface="Wingdings" panose="05000000000000000000" pitchFamily="2" charset="2"/>
              <a:buChar char="q"/>
            </a:pPr>
            <a:r>
              <a:rPr lang="ar-SA" b="1" dirty="0">
                <a:solidFill>
                  <a:schemeClr val="tx2"/>
                </a:solidFill>
              </a:rPr>
              <a:t>اسباب التغيير والتطوير التنظيمي</a:t>
            </a:r>
          </a:p>
          <a:p>
            <a:pPr marL="457200" indent="-457200" algn="just">
              <a:buFont typeface="Wingdings" panose="05000000000000000000" pitchFamily="2" charset="2"/>
              <a:buChar char="q"/>
            </a:pPr>
            <a:r>
              <a:rPr lang="ar-SA" b="1" dirty="0">
                <a:solidFill>
                  <a:schemeClr val="tx2"/>
                </a:solidFill>
              </a:rPr>
              <a:t>أنواع التغيير والتطوير التنظيمي</a:t>
            </a:r>
          </a:p>
          <a:p>
            <a:pPr marL="457200" indent="-457200" algn="just">
              <a:buFont typeface="Wingdings" panose="05000000000000000000" pitchFamily="2" charset="2"/>
              <a:buChar char="q"/>
            </a:pPr>
            <a:r>
              <a:rPr lang="ar-SA" b="1" dirty="0">
                <a:solidFill>
                  <a:schemeClr val="tx2"/>
                </a:solidFill>
              </a:rPr>
              <a:t>خطوات التغيير والتطوير التنظيمي</a:t>
            </a:r>
          </a:p>
          <a:p>
            <a:pPr marL="457200" indent="-457200" algn="just">
              <a:buFont typeface="Wingdings" panose="05000000000000000000" pitchFamily="2" charset="2"/>
              <a:buChar char="q"/>
            </a:pPr>
            <a:r>
              <a:rPr lang="ar-SA" b="1" dirty="0">
                <a:solidFill>
                  <a:schemeClr val="tx2"/>
                </a:solidFill>
              </a:rPr>
              <a:t>مراحل التغيير والتطوير التنظيمي</a:t>
            </a:r>
          </a:p>
          <a:p>
            <a:pPr marL="457200" indent="-457200" algn="just">
              <a:buFont typeface="Wingdings" panose="05000000000000000000" pitchFamily="2" charset="2"/>
              <a:buChar char="q"/>
            </a:pPr>
            <a:r>
              <a:rPr lang="ar-SA" b="1" dirty="0">
                <a:solidFill>
                  <a:schemeClr val="tx2"/>
                </a:solidFill>
              </a:rPr>
              <a:t>خطوات تخطيط وتطبيق التطوير والتغيير التنظيمي</a:t>
            </a:r>
          </a:p>
          <a:p>
            <a:pPr marL="457200" indent="-457200" algn="just">
              <a:buFont typeface="Wingdings" panose="05000000000000000000" pitchFamily="2" charset="2"/>
              <a:buChar char="q"/>
            </a:pPr>
            <a:r>
              <a:rPr lang="ar-SA" b="1" dirty="0">
                <a:solidFill>
                  <a:schemeClr val="tx2"/>
                </a:solidFill>
              </a:rPr>
              <a:t>استراتيجيات التغيير والتطوير التنظيمي</a:t>
            </a:r>
          </a:p>
          <a:p>
            <a:pPr marL="457200" indent="-457200" algn="just">
              <a:buFont typeface="Wingdings" panose="05000000000000000000" pitchFamily="2" charset="2"/>
              <a:buChar char="q"/>
            </a:pPr>
            <a:r>
              <a:rPr lang="ar-SA" b="1" dirty="0">
                <a:solidFill>
                  <a:schemeClr val="tx2"/>
                </a:solidFill>
              </a:rPr>
              <a:t>العوامل التي تحدد استراتيجيات التغيير</a:t>
            </a:r>
          </a:p>
          <a:p>
            <a:pPr marL="457200" indent="-457200" algn="just">
              <a:buFont typeface="Wingdings" panose="05000000000000000000" pitchFamily="2" charset="2"/>
              <a:buChar char="q"/>
            </a:pPr>
            <a:r>
              <a:rPr lang="ar-SA" b="1" dirty="0">
                <a:solidFill>
                  <a:schemeClr val="tx2"/>
                </a:solidFill>
              </a:rPr>
              <a:t>مجالات التغيير والتطوير التنظيمي</a:t>
            </a:r>
          </a:p>
          <a:p>
            <a:pPr marL="457200" indent="-457200" algn="just">
              <a:buFont typeface="Wingdings" panose="05000000000000000000" pitchFamily="2" charset="2"/>
              <a:buChar char="q"/>
            </a:pPr>
            <a:r>
              <a:rPr lang="ar-SA" b="1" dirty="0">
                <a:solidFill>
                  <a:schemeClr val="tx2"/>
                </a:solidFill>
              </a:rPr>
              <a:t>مقاومة التغيير والتطوير التنظيمي</a:t>
            </a:r>
          </a:p>
          <a:p>
            <a:pPr marL="457200" indent="-457200" algn="just">
              <a:buFont typeface="Wingdings" panose="05000000000000000000" pitchFamily="2" charset="2"/>
              <a:buChar char="q"/>
            </a:pPr>
            <a:r>
              <a:rPr lang="ar-SA" b="1" dirty="0">
                <a:solidFill>
                  <a:schemeClr val="tx2"/>
                </a:solidFill>
              </a:rPr>
              <a:t>استراتيجيات المنظمات في التعامل مع مقاومة التغيير</a:t>
            </a:r>
          </a:p>
          <a:p>
            <a:pPr marL="457200" indent="-457200" algn="just">
              <a:buFont typeface="Wingdings" panose="05000000000000000000" pitchFamily="2" charset="2"/>
              <a:buChar char="q"/>
            </a:pPr>
            <a:r>
              <a:rPr lang="ar-SA" b="1" dirty="0">
                <a:solidFill>
                  <a:schemeClr val="tx2"/>
                </a:solidFill>
              </a:rPr>
              <a:t>عوامل نجاح برنامج التغيير والتطوير التنظيمي.</a:t>
            </a:r>
          </a:p>
          <a:p>
            <a:pPr marL="457200" indent="-457200" algn="just">
              <a:buFont typeface="Wingdings" panose="05000000000000000000" pitchFamily="2" charset="2"/>
              <a:buChar char="q"/>
            </a:pPr>
            <a:r>
              <a:rPr lang="ar-SA" b="1">
                <a:solidFill>
                  <a:schemeClr val="tx2"/>
                </a:solidFill>
              </a:rPr>
              <a:t>أهداف برنامج التغيير والتطوير التنظيمي.</a:t>
            </a:r>
            <a:endParaRPr lang="ar-SA" b="1" dirty="0">
              <a:solidFill>
                <a:schemeClr val="tx2"/>
              </a:solidFill>
            </a:endParaRPr>
          </a:p>
          <a:p>
            <a:pPr marL="457200" indent="-457200" algn="just">
              <a:buFont typeface="Wingdings" panose="05000000000000000000" pitchFamily="2" charset="2"/>
              <a:buChar char="q"/>
            </a:pPr>
            <a:r>
              <a:rPr lang="ar-SA" b="1" dirty="0">
                <a:solidFill>
                  <a:schemeClr val="tx2"/>
                </a:solidFill>
              </a:rPr>
              <a:t>القوى والعوامل الدافعة لحدوث التغيير والتطوير التنظيمي</a:t>
            </a:r>
          </a:p>
          <a:p>
            <a:pPr marL="457200" indent="-457200" algn="just">
              <a:buFont typeface="Wingdings" panose="05000000000000000000" pitchFamily="2" charset="2"/>
              <a:buChar char="q"/>
            </a:pPr>
            <a:r>
              <a:rPr lang="ar-SA" b="1" dirty="0">
                <a:solidFill>
                  <a:schemeClr val="tx2"/>
                </a:solidFill>
              </a:rPr>
              <a:t>معوقات التغيير والتطوير التنظيمي</a:t>
            </a:r>
          </a:p>
          <a:p>
            <a:pPr algn="just"/>
            <a:endParaRPr lang="ar-SA" b="1" dirty="0">
              <a:solidFill>
                <a:schemeClr val="tx2"/>
              </a:solidFill>
            </a:endParaRPr>
          </a:p>
        </p:txBody>
      </p:sp>
    </p:spTree>
    <p:extLst>
      <p:ext uri="{BB962C8B-B14F-4D97-AF65-F5344CB8AC3E}">
        <p14:creationId xmlns:p14="http://schemas.microsoft.com/office/powerpoint/2010/main" val="3722962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استراتيجيات التغيير والتطوير التنظيمي:</a:t>
            </a:r>
            <a:r>
              <a:rPr lang="ar-SA" sz="1200" b="1" dirty="0">
                <a:solidFill>
                  <a:srgbClr val="1F497D"/>
                </a:solidFill>
              </a:rPr>
              <a:t> (3)</a:t>
            </a:r>
            <a:endParaRPr lang="ar-SA"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هناك عدة استراتيجيات للتغيير الموجه، من أهمها:</a:t>
            </a:r>
          </a:p>
          <a:p>
            <a:pPr marL="457200" indent="-457200" algn="just">
              <a:buFont typeface="+mj-lt"/>
              <a:buAutoNum type="arabicPeriod"/>
            </a:pPr>
            <a:r>
              <a:rPr lang="ar-SA" sz="2400" b="1" dirty="0">
                <a:solidFill>
                  <a:srgbClr val="C00000"/>
                </a:solidFill>
              </a:rPr>
              <a:t>استراتيجية العقلانية الميدانية: </a:t>
            </a:r>
          </a:p>
          <a:p>
            <a:pPr algn="just"/>
            <a:r>
              <a:rPr lang="ar-SA" sz="2400" b="1" dirty="0">
                <a:solidFill>
                  <a:schemeClr val="tx1"/>
                </a:solidFill>
              </a:rPr>
              <a:t>وهي تقوم على افتراض رئيسي للتغيير هو الجهل وعدم الوعي وبالتالي فأنها تنظر للتعليم والبحوث العلمية والدراسات على أنها العامل الرئيسي الذي يقوم عليه التغيير، وذلك عن طرق التدريب.</a:t>
            </a:r>
          </a:p>
          <a:p>
            <a:pPr marL="457200" indent="-457200" algn="just">
              <a:buFont typeface="+mj-lt"/>
              <a:buAutoNum type="arabicPeriod" startAt="2"/>
            </a:pPr>
            <a:r>
              <a:rPr lang="ar-SA" sz="2400" b="1" dirty="0">
                <a:solidFill>
                  <a:srgbClr val="C00000"/>
                </a:solidFill>
              </a:rPr>
              <a:t>استراتيجية التثقيف والتوعية الموجهة: </a:t>
            </a:r>
          </a:p>
          <a:p>
            <a:pPr algn="just"/>
            <a:r>
              <a:rPr lang="ar-SA" sz="2400" b="1" dirty="0">
                <a:solidFill>
                  <a:schemeClr val="tx1"/>
                </a:solidFill>
              </a:rPr>
              <a:t>تفترض هذه الإستراتيجية أن الحاجز الرئيس أمام التغيير ليس نقص المعلومات، بل عدم اقتناع الأشخاص أو المنظمات بضرورة التغيير، فقد يكون التغيير فيه تهديد لمصالحهم.</a:t>
            </a:r>
          </a:p>
          <a:p>
            <a:pPr marL="457200" indent="-457200" algn="just">
              <a:buFont typeface="+mj-lt"/>
              <a:buAutoNum type="arabicPeriod" startAt="3"/>
            </a:pPr>
            <a:r>
              <a:rPr lang="ar-SA" sz="2400" b="1" dirty="0">
                <a:solidFill>
                  <a:srgbClr val="C00000"/>
                </a:solidFill>
              </a:rPr>
              <a:t>استراتيجية القوة القسرية: </a:t>
            </a:r>
          </a:p>
          <a:p>
            <a:pPr algn="just"/>
            <a:r>
              <a:rPr lang="ar-SA" sz="2400" b="1" dirty="0">
                <a:solidFill>
                  <a:schemeClr val="tx1"/>
                </a:solidFill>
              </a:rPr>
              <a:t>وفقاً لهذه الاستراتيجية فإنه يتم استخدام كافة الاساليب والوسائل في احداث التغيير والتطوير وذلك بفرضه على الجهات المعنية بالقوة.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العوامل التي تحدد استراتيجيات التغيير</a:t>
            </a:r>
          </a:p>
        </p:txBody>
      </p:sp>
    </p:spTree>
    <p:extLst>
      <p:ext uri="{BB962C8B-B14F-4D97-AF65-F5344CB8AC3E}">
        <p14:creationId xmlns:p14="http://schemas.microsoft.com/office/powerpoint/2010/main" val="320478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العوامل التي تحدد استراتيجيات التغيير:</a:t>
            </a:r>
            <a:r>
              <a:rPr lang="ar-SA" sz="1200" b="1" dirty="0">
                <a:solidFill>
                  <a:srgbClr val="1F497D"/>
                </a:solidFill>
              </a:rPr>
              <a:t> (4)</a:t>
            </a:r>
            <a:endParaRPr lang="ar-SA" b="1" u="sng" dirty="0">
              <a:solidFill>
                <a:schemeClr val="tx2"/>
              </a:solidFill>
            </a:endParaRPr>
          </a:p>
          <a:p>
            <a:pPr marL="457200" indent="-457200" algn="just">
              <a:buFont typeface="Wingdings" panose="05000000000000000000" pitchFamily="2" charset="2"/>
              <a:buChar char="Ø"/>
            </a:pPr>
            <a:r>
              <a:rPr lang="ar-SA" sz="2400" b="1" dirty="0">
                <a:solidFill>
                  <a:schemeClr val="tx1"/>
                </a:solidFill>
              </a:rPr>
              <a:t>أهم العوامل التي تؤثر في اختيار استراتيجية التغيير المناسبة هي:</a:t>
            </a:r>
          </a:p>
          <a:p>
            <a:pPr marL="457200" indent="-457200" algn="just">
              <a:buFont typeface="+mj-lt"/>
              <a:buAutoNum type="arabicPeriod"/>
            </a:pPr>
            <a:r>
              <a:rPr lang="ar-SA" sz="2400" b="1" dirty="0">
                <a:solidFill>
                  <a:srgbClr val="C00000"/>
                </a:solidFill>
              </a:rPr>
              <a:t>أهداف التغيير: </a:t>
            </a:r>
            <a:r>
              <a:rPr lang="ar-SA" sz="2400" b="1" dirty="0">
                <a:solidFill>
                  <a:schemeClr val="tx1"/>
                </a:solidFill>
              </a:rPr>
              <a:t>وفي عملية تحديد الأهداف لا بد لوسيط التغيير أو الجهة المبادرة للتغيير من الأخذ في الاعتبار بعدين هامين هما:</a:t>
            </a:r>
          </a:p>
          <a:p>
            <a:pPr marL="800100" lvl="1" indent="-342900" algn="just">
              <a:buFontTx/>
              <a:buChar char="-"/>
            </a:pPr>
            <a:r>
              <a:rPr lang="ar-SA" sz="2400" b="1" dirty="0">
                <a:solidFill>
                  <a:schemeClr val="tx1"/>
                </a:solidFill>
              </a:rPr>
              <a:t>مضمون الاهداف.</a:t>
            </a:r>
          </a:p>
          <a:p>
            <a:pPr marL="800100" lvl="1" indent="-342900" algn="just">
              <a:buFontTx/>
              <a:buChar char="-"/>
            </a:pPr>
            <a:r>
              <a:rPr lang="ar-SA" sz="2400" b="1" dirty="0">
                <a:solidFill>
                  <a:schemeClr val="tx1"/>
                </a:solidFill>
              </a:rPr>
              <a:t>كيفية تحديد الاهداف.</a:t>
            </a:r>
          </a:p>
          <a:p>
            <a:pPr marL="457200" indent="-457200" algn="just">
              <a:buFont typeface="+mj-lt"/>
              <a:buAutoNum type="arabicPeriod"/>
            </a:pPr>
            <a:r>
              <a:rPr lang="ar-SA" sz="2400" b="1" dirty="0">
                <a:solidFill>
                  <a:srgbClr val="C00000"/>
                </a:solidFill>
              </a:rPr>
              <a:t>الوحد أو الجهة المستهدفة من التغيير: </a:t>
            </a:r>
            <a:r>
              <a:rPr lang="ar-SA" sz="2400" b="1" dirty="0">
                <a:solidFill>
                  <a:schemeClr val="tx1"/>
                </a:solidFill>
              </a:rPr>
              <a:t>والتغيير داخل المنظمات لا يخرج من ثلاث جهات (الفرد، الجماعة، المنظمة).</a:t>
            </a:r>
          </a:p>
          <a:p>
            <a:pPr marL="457200" indent="-457200" algn="just">
              <a:buFont typeface="+mj-lt"/>
              <a:buAutoNum type="arabicPeriod"/>
            </a:pPr>
            <a:r>
              <a:rPr lang="ar-SA" sz="2400" b="1" dirty="0">
                <a:solidFill>
                  <a:srgbClr val="C00000"/>
                </a:solidFill>
              </a:rPr>
              <a:t>الفرص المواتية والقيود: </a:t>
            </a:r>
            <a:r>
              <a:rPr lang="ar-SA" sz="2400" b="1" dirty="0">
                <a:solidFill>
                  <a:schemeClr val="tx1"/>
                </a:solidFill>
              </a:rPr>
              <a:t>ان التعرف على الفرص والقيود أمر غاية الأهمية، والذي سيكون له اثر في اختيار أحد استراتيجيات التغيير والتطوير السابقة الذكر.</a:t>
            </a:r>
          </a:p>
          <a:p>
            <a:pPr marL="457200" indent="-457200" algn="just">
              <a:buFont typeface="+mj-lt"/>
              <a:buAutoNum type="arabicPeriod"/>
            </a:pPr>
            <a:r>
              <a:rPr lang="ar-SA" sz="2400" b="1" dirty="0">
                <a:solidFill>
                  <a:srgbClr val="C00000"/>
                </a:solidFill>
              </a:rPr>
              <a:t>وسيط التغيير: </a:t>
            </a:r>
            <a:r>
              <a:rPr lang="ar-SA" sz="2400" b="1" dirty="0">
                <a:solidFill>
                  <a:schemeClr val="tx1"/>
                </a:solidFill>
              </a:rPr>
              <a:t>وسيط التغيير هو مهني (فرد أو جماعة)، يتمثل دوره في مساعدة المنظمة على التغيير، وقد يكون من داخل المنظمة التي يشملها التغيير.</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مجالات التغيير والتطوير التنظيمي</a:t>
            </a:r>
          </a:p>
        </p:txBody>
      </p:sp>
    </p:spTree>
    <p:extLst>
      <p:ext uri="{BB962C8B-B14F-4D97-AF65-F5344CB8AC3E}">
        <p14:creationId xmlns:p14="http://schemas.microsoft.com/office/powerpoint/2010/main" val="514799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32048"/>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مجالات التغيير والتطوير التنظيمي:</a:t>
            </a:r>
            <a:r>
              <a:rPr lang="ar-SA" sz="1200" b="1" dirty="0">
                <a:solidFill>
                  <a:srgbClr val="1F497D"/>
                </a:solidFill>
              </a:rPr>
              <a:t> (8)</a:t>
            </a:r>
            <a:endParaRPr lang="ar-SA" sz="2800" b="1" u="sng" dirty="0">
              <a:solidFill>
                <a:schemeClr val="tx2"/>
              </a:solidFill>
            </a:endParaRPr>
          </a:p>
          <a:p>
            <a:pPr marL="342900" indent="-342900" algn="just">
              <a:buFont typeface="Wingdings" panose="05000000000000000000" pitchFamily="2" charset="2"/>
              <a:buChar char="Ø"/>
            </a:pPr>
            <a:r>
              <a:rPr lang="ar-SA" sz="2300" b="1" dirty="0">
                <a:solidFill>
                  <a:schemeClr val="tx1"/>
                </a:solidFill>
              </a:rPr>
              <a:t>يمكن للمنظمة أن تحدث التغيير والتطوير التنظيمي في مختلف عناصرها الداخلية، والتي يمكن تصنيفها الي ثمانية مجالات، هي:</a:t>
            </a:r>
          </a:p>
          <a:p>
            <a:pPr marL="457200" indent="-457200" algn="just">
              <a:buFont typeface="+mj-lt"/>
              <a:buAutoNum type="arabicPeriod"/>
            </a:pPr>
            <a:r>
              <a:rPr lang="ar-SA" sz="2300" b="1" dirty="0">
                <a:solidFill>
                  <a:srgbClr val="C00000"/>
                </a:solidFill>
              </a:rPr>
              <a:t>التغيير الاستراتيجي: </a:t>
            </a:r>
            <a:r>
              <a:rPr lang="ar-SA" sz="2300" b="1" dirty="0">
                <a:solidFill>
                  <a:schemeClr val="tx1"/>
                </a:solidFill>
              </a:rPr>
              <a:t>والمقصود به التغيير في الإستراتيجية الكلية للمنظمة واستراتيجيات الادارات الفرعية والاستراتيجيات الوظيفية</a:t>
            </a:r>
          </a:p>
          <a:p>
            <a:pPr marL="457200" indent="-457200" algn="just">
              <a:buFont typeface="+mj-lt"/>
              <a:buAutoNum type="arabicPeriod"/>
            </a:pPr>
            <a:r>
              <a:rPr lang="ar-SA" sz="2300" b="1" dirty="0">
                <a:solidFill>
                  <a:srgbClr val="C00000"/>
                </a:solidFill>
              </a:rPr>
              <a:t>التغيير الهيكلي: </a:t>
            </a:r>
            <a:r>
              <a:rPr lang="ar-SA" sz="2300" b="1" dirty="0">
                <a:solidFill>
                  <a:schemeClr val="tx1"/>
                </a:solidFill>
              </a:rPr>
              <a:t>يتمثل التغيير الهيكلي في تغيير الهيكل التنظيمي للمنظمة وايضاً هيكل الإدارات الفرعية وتوزيع الوظائف، بالإضافة للأنظمة المتبعة في المنظمة.</a:t>
            </a:r>
          </a:p>
          <a:p>
            <a:pPr marL="457200" indent="-457200" algn="just">
              <a:buFont typeface="+mj-lt"/>
              <a:buAutoNum type="arabicPeriod"/>
            </a:pPr>
            <a:r>
              <a:rPr lang="ar-SA" sz="2300" b="1" dirty="0">
                <a:solidFill>
                  <a:srgbClr val="C00000"/>
                </a:solidFill>
              </a:rPr>
              <a:t>التغيير التكنولوجي: </a:t>
            </a:r>
            <a:r>
              <a:rPr lang="ar-SA" sz="2300" b="1" dirty="0">
                <a:solidFill>
                  <a:schemeClr val="tx1"/>
                </a:solidFill>
              </a:rPr>
              <a:t>تقوم المنظمة بتغيير التكنولوجي لمواجهة الأوضاع الجديدة واقتناء التكنولوجيات التي تعود عليها بالفائدة، كتخفيض التكاليف وتحسين الجودة.</a:t>
            </a:r>
          </a:p>
          <a:p>
            <a:pPr marL="457200" indent="-457200" algn="just">
              <a:buFont typeface="+mj-lt"/>
              <a:buAutoNum type="arabicPeriod"/>
            </a:pPr>
            <a:r>
              <a:rPr lang="ar-SA" sz="2300" b="1" dirty="0">
                <a:solidFill>
                  <a:srgbClr val="C00000"/>
                </a:solidFill>
              </a:rPr>
              <a:t>التغيير الانساني: </a:t>
            </a:r>
            <a:r>
              <a:rPr lang="ar-SA" sz="2300" b="1" dirty="0">
                <a:solidFill>
                  <a:schemeClr val="tx1"/>
                </a:solidFill>
              </a:rPr>
              <a:t>يعني تغيير الافراد العاملين، ويأخذ شكلين: أما تغيير الأفراد بالاستغناء عن بعضهم، أو التغيير النوعي للأفراد وذلك برفع مهاراتهم.</a:t>
            </a:r>
          </a:p>
          <a:p>
            <a:pPr marL="457200" indent="-457200" algn="just">
              <a:buFont typeface="+mj-lt"/>
              <a:buAutoNum type="arabicPeriod"/>
            </a:pPr>
            <a:r>
              <a:rPr lang="ar-SA" sz="2300" b="1" dirty="0">
                <a:solidFill>
                  <a:srgbClr val="C00000"/>
                </a:solidFill>
              </a:rPr>
              <a:t>الانشطة والأعمال: </a:t>
            </a:r>
            <a:r>
              <a:rPr lang="ar-SA" sz="2300" b="1" dirty="0">
                <a:solidFill>
                  <a:schemeClr val="tx1"/>
                </a:solidFill>
              </a:rPr>
              <a:t>أي استحداث أنشطة جديدة أو دمج أنشطة مع أخرى.</a:t>
            </a:r>
          </a:p>
          <a:p>
            <a:pPr marL="457200" indent="-457200" algn="just">
              <a:buFont typeface="+mj-lt"/>
              <a:buAutoNum type="arabicPeriod"/>
            </a:pPr>
            <a:r>
              <a:rPr lang="ar-SA" sz="2300" b="1" dirty="0">
                <a:solidFill>
                  <a:srgbClr val="C00000"/>
                </a:solidFill>
              </a:rPr>
              <a:t>الموارد المادية: </a:t>
            </a:r>
            <a:r>
              <a:rPr lang="ar-SA" sz="2300" b="1" dirty="0">
                <a:solidFill>
                  <a:schemeClr val="tx1"/>
                </a:solidFill>
              </a:rPr>
              <a:t>كتغيير العدد والآلات.</a:t>
            </a:r>
          </a:p>
          <a:p>
            <a:pPr marL="457200" indent="-457200" algn="just">
              <a:buFont typeface="+mj-lt"/>
              <a:buAutoNum type="arabicPeriod"/>
            </a:pPr>
            <a:r>
              <a:rPr lang="ar-SA" sz="2300" b="1" dirty="0">
                <a:solidFill>
                  <a:srgbClr val="C00000"/>
                </a:solidFill>
              </a:rPr>
              <a:t>السياسات: </a:t>
            </a:r>
            <a:r>
              <a:rPr lang="ar-SA" sz="2300" b="1" dirty="0">
                <a:solidFill>
                  <a:schemeClr val="tx1"/>
                </a:solidFill>
              </a:rPr>
              <a:t>مثل تغيير أو تعديل سياسات معمول بها أو ادخال سياسات جديدة.</a:t>
            </a:r>
          </a:p>
          <a:p>
            <a:pPr marL="457200" indent="-457200" algn="just">
              <a:buFont typeface="+mj-lt"/>
              <a:buAutoNum type="arabicPeriod"/>
            </a:pPr>
            <a:r>
              <a:rPr lang="ar-SA" sz="2300" b="1" dirty="0">
                <a:solidFill>
                  <a:srgbClr val="C00000"/>
                </a:solidFill>
              </a:rPr>
              <a:t>طرق واجراءات العمل: </a:t>
            </a:r>
            <a:r>
              <a:rPr lang="ar-SA" sz="2300" b="1" dirty="0">
                <a:solidFill>
                  <a:schemeClr val="tx1"/>
                </a:solidFill>
              </a:rPr>
              <a:t>وذلك بتبسيطها لتحقيق السرعة.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مقاومة التغيير والتطوير التنظيمي</a:t>
            </a:r>
          </a:p>
        </p:txBody>
      </p:sp>
    </p:spTree>
    <p:extLst>
      <p:ext uri="{BB962C8B-B14F-4D97-AF65-F5344CB8AC3E}">
        <p14:creationId xmlns:p14="http://schemas.microsoft.com/office/powerpoint/2010/main" val="242946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مقاومة التغيير والتطوير التنظيمي:</a:t>
            </a:r>
          </a:p>
          <a:p>
            <a:pPr marL="342900" indent="-342900" algn="just">
              <a:buFont typeface="Wingdings" panose="05000000000000000000" pitchFamily="2" charset="2"/>
              <a:buChar char="Ø"/>
            </a:pPr>
            <a:r>
              <a:rPr lang="ar-SA" sz="2000" b="1" dirty="0">
                <a:solidFill>
                  <a:schemeClr val="tx1"/>
                </a:solidFill>
              </a:rPr>
              <a:t>تعني مقاومة التغيير امتناع الأفراد عن التغيير أو امتناع الامتثال له بالدرجة المناسبة والركون الي المحافظة على الوضع القائم.</a:t>
            </a:r>
          </a:p>
          <a:p>
            <a:pPr algn="just"/>
            <a:r>
              <a:rPr lang="ar-SA" sz="2000" b="1" dirty="0">
                <a:solidFill>
                  <a:srgbClr val="C00000"/>
                </a:solidFill>
              </a:rPr>
              <a:t>من الاسباب الشائعة لمقاومة التغيير ما يلي:</a:t>
            </a:r>
            <a:r>
              <a:rPr lang="ar-SA" sz="1200" b="1" dirty="0">
                <a:solidFill>
                  <a:srgbClr val="1F497D"/>
                </a:solidFill>
              </a:rPr>
              <a:t> (5)</a:t>
            </a:r>
            <a:endParaRPr lang="ar-SA" sz="2000" b="1" dirty="0">
              <a:solidFill>
                <a:srgbClr val="C00000"/>
              </a:solidFill>
            </a:endParaRPr>
          </a:p>
          <a:p>
            <a:pPr marL="457200" indent="-457200" algn="just">
              <a:buFont typeface="+mj-lt"/>
              <a:buAutoNum type="arabicPeriod"/>
            </a:pPr>
            <a:r>
              <a:rPr lang="ar-SA" sz="2000" b="1" dirty="0">
                <a:solidFill>
                  <a:schemeClr val="tx1"/>
                </a:solidFill>
              </a:rPr>
              <a:t>الارتياح للمألوف والخوف من المجهول.</a:t>
            </a:r>
          </a:p>
          <a:p>
            <a:pPr marL="457200" indent="-457200" algn="just">
              <a:buFont typeface="+mj-lt"/>
              <a:buAutoNum type="arabicPeriod"/>
            </a:pPr>
            <a:r>
              <a:rPr lang="ar-SA" sz="2000" b="1" dirty="0">
                <a:solidFill>
                  <a:schemeClr val="tx1"/>
                </a:solidFill>
              </a:rPr>
              <a:t>العادات (عادات وانماط السلوك تحدد طريقة تصرف الفرد واستجابته للموقف).</a:t>
            </a:r>
          </a:p>
          <a:p>
            <a:pPr marL="457200" indent="-457200" algn="just">
              <a:buFont typeface="+mj-lt"/>
              <a:buAutoNum type="arabicPeriod"/>
            </a:pPr>
            <a:r>
              <a:rPr lang="ar-SA" sz="2000" b="1" dirty="0">
                <a:solidFill>
                  <a:schemeClr val="tx1"/>
                </a:solidFill>
              </a:rPr>
              <a:t>سوء الإدراك.</a:t>
            </a:r>
          </a:p>
          <a:p>
            <a:pPr marL="457200" indent="-457200" algn="just">
              <a:buFont typeface="+mj-lt"/>
              <a:buAutoNum type="arabicPeriod"/>
            </a:pPr>
            <a:r>
              <a:rPr lang="ar-SA" sz="2000" b="1" dirty="0">
                <a:solidFill>
                  <a:schemeClr val="tx1"/>
                </a:solidFill>
              </a:rPr>
              <a:t>المصالح المكتسبة.</a:t>
            </a:r>
          </a:p>
          <a:p>
            <a:pPr marL="457200" indent="-457200" algn="just">
              <a:buFont typeface="+mj-lt"/>
              <a:buAutoNum type="arabicPeriod"/>
            </a:pPr>
            <a:r>
              <a:rPr lang="ar-SA" sz="2000" b="1" dirty="0">
                <a:solidFill>
                  <a:schemeClr val="tx1"/>
                </a:solidFill>
              </a:rPr>
              <a:t>الانتماءات الخارجية.</a:t>
            </a:r>
          </a:p>
          <a:p>
            <a:pPr algn="just"/>
            <a:r>
              <a:rPr lang="ar-SA" sz="2000" b="1" dirty="0">
                <a:solidFill>
                  <a:srgbClr val="C00000"/>
                </a:solidFill>
              </a:rPr>
              <a:t>تتمثل مزايا مقاومة التغيير والتطوير التنظيمي في أنها:</a:t>
            </a:r>
            <a:r>
              <a:rPr lang="ar-SA" sz="1200" b="1" dirty="0">
                <a:solidFill>
                  <a:srgbClr val="1F497D"/>
                </a:solidFill>
              </a:rPr>
              <a:t> (4)</a:t>
            </a:r>
            <a:endParaRPr lang="ar-SA" sz="2000" b="1" dirty="0">
              <a:solidFill>
                <a:srgbClr val="C00000"/>
              </a:solidFill>
            </a:endParaRPr>
          </a:p>
          <a:p>
            <a:pPr marL="457200" indent="-457200" algn="just">
              <a:buFont typeface="+mj-lt"/>
              <a:buAutoNum type="arabicPeriod"/>
            </a:pPr>
            <a:r>
              <a:rPr lang="ar-SA" sz="2000" b="1" dirty="0">
                <a:solidFill>
                  <a:schemeClr val="tx1"/>
                </a:solidFill>
              </a:rPr>
              <a:t>تؤدي مقاومة التغيير الي اجبار ادارة المنظمة على توضيح أسباب التغيير ووسائله وآثاره بشكل أفضل</a:t>
            </a:r>
          </a:p>
          <a:p>
            <a:pPr marL="457200" indent="-457200" algn="just">
              <a:buFont typeface="+mj-lt"/>
              <a:buAutoNum type="arabicPeriod"/>
            </a:pPr>
            <a:r>
              <a:rPr lang="ar-SA" sz="2000" b="1" dirty="0">
                <a:solidFill>
                  <a:schemeClr val="tx1"/>
                </a:solidFill>
              </a:rPr>
              <a:t>تكشف مقاومة التغيير في المنظمة عن عدم فاعلية عمليات الاتصال وعن عدم النقل الجيد للمعلومات.</a:t>
            </a:r>
          </a:p>
          <a:p>
            <a:pPr marL="457200" indent="-457200" algn="just">
              <a:buFont typeface="+mj-lt"/>
              <a:buAutoNum type="arabicPeriod"/>
            </a:pPr>
            <a:r>
              <a:rPr lang="ar-SA" sz="2000" b="1" dirty="0">
                <a:solidFill>
                  <a:schemeClr val="tx1"/>
                </a:solidFill>
              </a:rPr>
              <a:t>حالة الخوف ومشاعر القلق من التغيير التي يعاني منها الافراد العاملين تدفع ادارة المنظمة الي </a:t>
            </a:r>
            <a:r>
              <a:rPr lang="ar-SA" sz="2000" b="1" u="sng" dirty="0">
                <a:solidFill>
                  <a:schemeClr val="tx1"/>
                </a:solidFill>
              </a:rPr>
              <a:t>تحليل أدق النتائج المحتملة</a:t>
            </a:r>
            <a:r>
              <a:rPr lang="ar-SA" sz="2000" b="1" dirty="0">
                <a:solidFill>
                  <a:schemeClr val="tx1"/>
                </a:solidFill>
              </a:rPr>
              <a:t> للتغيير سواء المباشرة أو غير المباشرة.</a:t>
            </a:r>
          </a:p>
          <a:p>
            <a:pPr marL="457200" indent="-457200" algn="just">
              <a:buFont typeface="+mj-lt"/>
              <a:buAutoNum type="arabicPeriod"/>
            </a:pPr>
            <a:r>
              <a:rPr lang="ar-SA" sz="2000" b="1" dirty="0">
                <a:solidFill>
                  <a:schemeClr val="tx1"/>
                </a:solidFill>
              </a:rPr>
              <a:t>تكشف مقاومة التغيير النقاب عن نقاط الضغط في عملية معالجة المشكلات واتخاذ القرارات في المنظمة.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استراتيجيات المنظمات في التعامل مع مقاومة التغيير</a:t>
            </a:r>
          </a:p>
        </p:txBody>
      </p:sp>
    </p:spTree>
    <p:extLst>
      <p:ext uri="{BB962C8B-B14F-4D97-AF65-F5344CB8AC3E}">
        <p14:creationId xmlns:p14="http://schemas.microsoft.com/office/powerpoint/2010/main" val="229337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استراتيجيات المنظمات في التعامل مع مقاومة التغيير:</a:t>
            </a:r>
            <a:r>
              <a:rPr lang="ar-SA" sz="1200" b="1" dirty="0">
                <a:solidFill>
                  <a:srgbClr val="1F497D"/>
                </a:solidFill>
              </a:rPr>
              <a:t> (6)</a:t>
            </a:r>
            <a:endParaRPr lang="ar-SA"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هنالك ست طرق للتعامل مع مقاومة التغيير وهي:</a:t>
            </a:r>
          </a:p>
          <a:p>
            <a:pPr marL="457200" indent="-457200" algn="just">
              <a:buFont typeface="+mj-lt"/>
              <a:buAutoNum type="arabicPeriod"/>
            </a:pPr>
            <a:r>
              <a:rPr lang="ar-SA" sz="2400" b="1" dirty="0">
                <a:solidFill>
                  <a:srgbClr val="C00000"/>
                </a:solidFill>
              </a:rPr>
              <a:t>التعليم والاتصال: </a:t>
            </a:r>
            <a:r>
              <a:rPr lang="ar-SA" sz="2400" b="1" dirty="0">
                <a:solidFill>
                  <a:schemeClr val="tx1"/>
                </a:solidFill>
              </a:rPr>
              <a:t>هذه الإستراتيجية تساعد العاملين على رؤية الحاجة للتغيير والوقوف مع المنظمة، وتأتي في عدة أشكال منها المناقشات الفردية أو الجماعية.</a:t>
            </a:r>
          </a:p>
          <a:p>
            <a:pPr marL="457200" indent="-457200" algn="just">
              <a:buFont typeface="+mj-lt"/>
              <a:buAutoNum type="arabicPeriod"/>
            </a:pPr>
            <a:r>
              <a:rPr lang="ar-SA" sz="2400" b="1" dirty="0">
                <a:solidFill>
                  <a:srgbClr val="C00000"/>
                </a:solidFill>
              </a:rPr>
              <a:t>المشاركة والاندماج: </a:t>
            </a:r>
            <a:r>
              <a:rPr lang="ar-SA" sz="2400" b="1" dirty="0">
                <a:solidFill>
                  <a:schemeClr val="tx1"/>
                </a:solidFill>
              </a:rPr>
              <a:t>أكدت الدراسات والأبحاث أن المشاركة في برنامج التغيير من قبل الأفراد يؤدي الي الطاعة والإلتزام بالتنفيذ.</a:t>
            </a:r>
          </a:p>
          <a:p>
            <a:pPr marL="457200" indent="-457200" algn="just">
              <a:buFont typeface="+mj-lt"/>
              <a:buAutoNum type="arabicPeriod"/>
            </a:pPr>
            <a:r>
              <a:rPr lang="ar-SA" sz="2400" b="1" dirty="0">
                <a:solidFill>
                  <a:srgbClr val="C00000"/>
                </a:solidFill>
              </a:rPr>
              <a:t>التسهيل والدعم: </a:t>
            </a:r>
            <a:r>
              <a:rPr lang="ar-SA" sz="2400" b="1" dirty="0">
                <a:solidFill>
                  <a:schemeClr val="tx1"/>
                </a:solidFill>
              </a:rPr>
              <a:t>تقوم هذه الطريقة على تدريب العاملين على مهارات جديدة وتقديم الدعم اللازم لهم واعطائهم فترة راحة بعد التغيير.</a:t>
            </a:r>
          </a:p>
          <a:p>
            <a:pPr marL="457200" indent="-457200" algn="just">
              <a:buFont typeface="+mj-lt"/>
              <a:buAutoNum type="arabicPeriod"/>
            </a:pPr>
            <a:r>
              <a:rPr lang="ar-SA" sz="2400" b="1" dirty="0">
                <a:solidFill>
                  <a:srgbClr val="C00000"/>
                </a:solidFill>
              </a:rPr>
              <a:t>التفاوض والاتفاق: </a:t>
            </a:r>
            <a:r>
              <a:rPr lang="ar-SA" sz="2400" b="1" dirty="0">
                <a:solidFill>
                  <a:schemeClr val="tx1"/>
                </a:solidFill>
              </a:rPr>
              <a:t>تستخدم هذه الطريقة عند وجود جهة ستضرر بشكل كبير وواضح من عملية التغيير، وفي نفس الوقت تمتلك هذه الجهة قدرة على مقاومة التغيير.</a:t>
            </a:r>
          </a:p>
          <a:p>
            <a:pPr marL="457200" indent="-457200" algn="just">
              <a:buFont typeface="+mj-lt"/>
              <a:buAutoNum type="arabicPeriod"/>
            </a:pPr>
            <a:r>
              <a:rPr lang="ar-SA" sz="2400" b="1" dirty="0">
                <a:solidFill>
                  <a:srgbClr val="C00000"/>
                </a:solidFill>
              </a:rPr>
              <a:t>الاستغلال واختيار الاعضاء: </a:t>
            </a:r>
            <a:r>
              <a:rPr lang="ar-SA" sz="2400" b="1" dirty="0">
                <a:solidFill>
                  <a:schemeClr val="tx1"/>
                </a:solidFill>
              </a:rPr>
              <a:t>وبموجب هذه الطريقة بوضع الفرد في موقع هام في عملية تصميم التغيير بهدف ضمان مصادقته على عملية التغيير.</a:t>
            </a:r>
          </a:p>
          <a:p>
            <a:pPr marL="457200" indent="-457200" algn="just">
              <a:buFont typeface="+mj-lt"/>
              <a:buAutoNum type="arabicPeriod"/>
            </a:pPr>
            <a:r>
              <a:rPr lang="ar-SA" sz="2400" b="1" dirty="0">
                <a:solidFill>
                  <a:srgbClr val="C00000"/>
                </a:solidFill>
              </a:rPr>
              <a:t>الإكراه الظاهر وغير الظاهر: </a:t>
            </a:r>
            <a:r>
              <a:rPr lang="ar-SA" sz="2400" b="1" dirty="0">
                <a:solidFill>
                  <a:schemeClr val="tx1"/>
                </a:solidFill>
              </a:rPr>
              <a:t>بموجب هذه الطريقة يجبر العاملين على قبول التغيير فيهددون سراً أو علناً بفقدان وظائفهم أو حرمانهم من المخصصات، مثل الترقية.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عوامل نجاح برنامج التغيير والتطوير التنظيمي</a:t>
            </a:r>
          </a:p>
        </p:txBody>
      </p:sp>
    </p:spTree>
    <p:extLst>
      <p:ext uri="{BB962C8B-B14F-4D97-AF65-F5344CB8AC3E}">
        <p14:creationId xmlns:p14="http://schemas.microsoft.com/office/powerpoint/2010/main" val="252365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عوامل نجاح برنامج التغيير والتطوير التنظيمي:</a:t>
            </a:r>
            <a:r>
              <a:rPr lang="ar-SA" sz="1200" b="1" dirty="0">
                <a:solidFill>
                  <a:srgbClr val="1F497D"/>
                </a:solidFill>
              </a:rPr>
              <a:t> (13)</a:t>
            </a:r>
            <a:endParaRPr lang="ar-SA" b="1" u="sng" dirty="0">
              <a:solidFill>
                <a:schemeClr val="tx2"/>
              </a:solidFill>
            </a:endParaRPr>
          </a:p>
          <a:p>
            <a:pPr marL="342900" indent="-342900" algn="just">
              <a:buFont typeface="Wingdings" panose="05000000000000000000" pitchFamily="2" charset="2"/>
              <a:buChar char="Ø"/>
            </a:pPr>
            <a:r>
              <a:rPr lang="ar-SA" sz="2000" b="1" dirty="0">
                <a:solidFill>
                  <a:schemeClr val="tx1"/>
                </a:solidFill>
              </a:rPr>
              <a:t>ينبغي توفر عوامل معينة تتيح للقائمين على برنامج التغيير والتطوير التنظيمي في المنظمات فرص النجاح في جهودهم، وأهم هذه العوامل ما يلي:</a:t>
            </a:r>
          </a:p>
          <a:p>
            <a:pPr marL="457200" indent="-457200" algn="just">
              <a:buFont typeface="+mj-lt"/>
              <a:buAutoNum type="arabicPeriod"/>
            </a:pPr>
            <a:r>
              <a:rPr lang="ar-SA" sz="2000" b="1" dirty="0">
                <a:solidFill>
                  <a:schemeClr val="tx1"/>
                </a:solidFill>
              </a:rPr>
              <a:t>دعم وتأييد القادة الإداريين لجهود التغيير.</a:t>
            </a:r>
          </a:p>
          <a:p>
            <a:pPr marL="457200" indent="-457200" algn="just">
              <a:buFont typeface="+mj-lt"/>
              <a:buAutoNum type="arabicPeriod"/>
            </a:pPr>
            <a:r>
              <a:rPr lang="ar-SA" sz="2000" b="1" dirty="0">
                <a:solidFill>
                  <a:schemeClr val="tx1"/>
                </a:solidFill>
              </a:rPr>
              <a:t>توافر المناخ العام الذي يقبل التغيير ولا يعارضه.</a:t>
            </a:r>
          </a:p>
          <a:p>
            <a:pPr marL="457200" indent="-457200" algn="just">
              <a:buFont typeface="+mj-lt"/>
              <a:buAutoNum type="arabicPeriod"/>
            </a:pPr>
            <a:r>
              <a:rPr lang="ar-SA" sz="2000" b="1" dirty="0">
                <a:solidFill>
                  <a:schemeClr val="tx1"/>
                </a:solidFill>
              </a:rPr>
              <a:t>وجود خبراء أو وكلاء تغيير مهارات فكرية وانسانية وفنية ترتبط بالتغيير.</a:t>
            </a:r>
          </a:p>
          <a:p>
            <a:pPr marL="457200" indent="-457200" algn="just">
              <a:buFont typeface="+mj-lt"/>
              <a:buAutoNum type="arabicPeriod"/>
            </a:pPr>
            <a:r>
              <a:rPr lang="ar-SA" sz="2000" b="1" dirty="0">
                <a:solidFill>
                  <a:schemeClr val="tx1"/>
                </a:solidFill>
              </a:rPr>
              <a:t>اشراك الأفراد والجماعات الذين سيتأثرون بالتغيير.</a:t>
            </a:r>
          </a:p>
          <a:p>
            <a:pPr marL="457200" indent="-457200" algn="just">
              <a:buFont typeface="+mj-lt"/>
              <a:buAutoNum type="arabicPeriod"/>
            </a:pPr>
            <a:r>
              <a:rPr lang="ar-SA" sz="2000" b="1" dirty="0">
                <a:solidFill>
                  <a:schemeClr val="tx1"/>
                </a:solidFill>
              </a:rPr>
              <a:t>شرح وتوضيح دوافع وأسباب التغيير للأفراد العاملين.</a:t>
            </a:r>
          </a:p>
          <a:p>
            <a:pPr marL="457200" indent="-457200" algn="just">
              <a:buFont typeface="+mj-lt"/>
              <a:buAutoNum type="arabicPeriod"/>
            </a:pPr>
            <a:r>
              <a:rPr lang="ar-SA" sz="2000" b="1" dirty="0">
                <a:solidFill>
                  <a:schemeClr val="tx1"/>
                </a:solidFill>
              </a:rPr>
              <a:t>بيان الفوائد المادية والمعنوية التي ستترتب على عملية التغيير للأفراد العاملين.</a:t>
            </a:r>
          </a:p>
          <a:p>
            <a:pPr marL="457200" indent="-457200" algn="just">
              <a:buFont typeface="+mj-lt"/>
              <a:buAutoNum type="arabicPeriod"/>
            </a:pPr>
            <a:r>
              <a:rPr lang="ar-SA" sz="2000" b="1" dirty="0">
                <a:solidFill>
                  <a:schemeClr val="tx1"/>
                </a:solidFill>
              </a:rPr>
              <a:t>عدم اغفال دور التنظيمات غير الرسمية.</a:t>
            </a:r>
          </a:p>
          <a:p>
            <a:pPr marL="457200" indent="-457200" algn="just">
              <a:buFont typeface="+mj-lt"/>
              <a:buAutoNum type="arabicPeriod"/>
            </a:pPr>
            <a:r>
              <a:rPr lang="ar-SA" sz="2000" b="1" dirty="0">
                <a:solidFill>
                  <a:schemeClr val="tx1"/>
                </a:solidFill>
              </a:rPr>
              <a:t>معرفة مصادر التغيير وتشخيص المشاكل التنظيمية بأسلوب علمي.</a:t>
            </a:r>
          </a:p>
          <a:p>
            <a:pPr marL="457200" indent="-457200" algn="just">
              <a:buFont typeface="+mj-lt"/>
              <a:buAutoNum type="arabicPeriod"/>
            </a:pPr>
            <a:r>
              <a:rPr lang="ar-SA" sz="2000" b="1" dirty="0">
                <a:solidFill>
                  <a:schemeClr val="tx1"/>
                </a:solidFill>
              </a:rPr>
              <a:t>تشخيص عوامل مقاومة التغيير ومراكزه.</a:t>
            </a:r>
          </a:p>
          <a:p>
            <a:pPr marL="457200" indent="-457200" algn="just">
              <a:buFont typeface="+mj-lt"/>
              <a:buAutoNum type="arabicPeriod"/>
            </a:pPr>
            <a:r>
              <a:rPr lang="ar-SA" sz="2000" b="1" dirty="0">
                <a:solidFill>
                  <a:schemeClr val="tx1"/>
                </a:solidFill>
              </a:rPr>
              <a:t>توفر الموارد البشرية والمادية والفنية التي تهيئ للتغيير وتساعد على تنفيذه.</a:t>
            </a:r>
          </a:p>
          <a:p>
            <a:pPr marL="457200" indent="-457200" algn="just">
              <a:buFont typeface="+mj-lt"/>
              <a:buAutoNum type="arabicPeriod"/>
            </a:pPr>
            <a:r>
              <a:rPr lang="ar-SA" sz="2000" b="1" dirty="0">
                <a:solidFill>
                  <a:schemeClr val="tx1"/>
                </a:solidFill>
              </a:rPr>
              <a:t>تحديد هدف التطوير.</a:t>
            </a:r>
          </a:p>
          <a:p>
            <a:pPr marL="457200" indent="-457200" algn="just">
              <a:buFont typeface="+mj-lt"/>
              <a:buAutoNum type="arabicPeriod"/>
            </a:pPr>
            <a:r>
              <a:rPr lang="ar-SA" sz="2000" b="1" dirty="0">
                <a:solidFill>
                  <a:schemeClr val="tx1"/>
                </a:solidFill>
              </a:rPr>
              <a:t>التجديد المستمر للتنظيم.</a:t>
            </a:r>
          </a:p>
          <a:p>
            <a:pPr marL="457200" indent="-457200" algn="just">
              <a:buFont typeface="+mj-lt"/>
              <a:buAutoNum type="arabicPeriod"/>
            </a:pPr>
            <a:r>
              <a:rPr lang="ar-SA" sz="2000" b="1" dirty="0">
                <a:solidFill>
                  <a:schemeClr val="tx1"/>
                </a:solidFill>
              </a:rPr>
              <a:t>الإهتمام بالبعد الإنساني للعاملين بالمنظمة.</a:t>
            </a:r>
          </a:p>
          <a:p>
            <a:pPr marL="457200" indent="-457200" algn="just">
              <a:buFont typeface="+mj-lt"/>
              <a:buAutoNum type="arabicPeriod"/>
            </a:pPr>
            <a:endParaRPr lang="ar-SA" sz="2400" b="1" dirty="0">
              <a:solidFill>
                <a:schemeClr val="tx1"/>
              </a:solidFill>
            </a:endParaRP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أهداف برنامج التغيير والتطوير التنظيمي</a:t>
            </a:r>
          </a:p>
        </p:txBody>
      </p:sp>
    </p:spTree>
    <p:extLst>
      <p:ext uri="{BB962C8B-B14F-4D97-AF65-F5344CB8AC3E}">
        <p14:creationId xmlns:p14="http://schemas.microsoft.com/office/powerpoint/2010/main" val="1017217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أهداف برنامج التغيير والتطوير التنظيمي:</a:t>
            </a:r>
            <a:r>
              <a:rPr lang="ar-SA" sz="1200" b="1" dirty="0">
                <a:solidFill>
                  <a:srgbClr val="1F497D"/>
                </a:solidFill>
              </a:rPr>
              <a:t> (16)</a:t>
            </a:r>
            <a:endParaRPr lang="ar-SA" sz="2400"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تتمثل أهداف برنامج التغيير والتطوير التنظيمي فيما يلي:</a:t>
            </a:r>
          </a:p>
          <a:p>
            <a:pPr marL="457200" indent="-457200" algn="just">
              <a:buFont typeface="+mj-lt"/>
              <a:buAutoNum type="arabicPeriod"/>
            </a:pPr>
            <a:r>
              <a:rPr lang="ar-SA" sz="2400" b="1" dirty="0">
                <a:solidFill>
                  <a:schemeClr val="tx1"/>
                </a:solidFill>
              </a:rPr>
              <a:t>زيادة مقدرة المنظمة على التعامل </a:t>
            </a:r>
            <a:r>
              <a:rPr lang="ar-SA" sz="2400" b="1" u="sng" dirty="0">
                <a:solidFill>
                  <a:schemeClr val="tx1"/>
                </a:solidFill>
              </a:rPr>
              <a:t>والتكيف</a:t>
            </a:r>
            <a:r>
              <a:rPr lang="ar-SA" sz="2400" b="1" dirty="0">
                <a:solidFill>
                  <a:schemeClr val="tx1"/>
                </a:solidFill>
              </a:rPr>
              <a:t> مع البيئة المحيطة بها وتحسين فدرتها على البقاء والنمو.</a:t>
            </a:r>
          </a:p>
          <a:p>
            <a:pPr marL="457200" indent="-457200" algn="just">
              <a:buFont typeface="+mj-lt"/>
              <a:buAutoNum type="arabicPeriod"/>
            </a:pPr>
            <a:r>
              <a:rPr lang="ar-SA" sz="2400" b="1" dirty="0">
                <a:solidFill>
                  <a:schemeClr val="tx1"/>
                </a:solidFill>
              </a:rPr>
              <a:t>زيادة قدرة المنظمة على التعاون بين مختلف المجموعات المتخصصة من أجل انجاز الأهداف العامة للمنظمة.</a:t>
            </a:r>
          </a:p>
          <a:p>
            <a:pPr marL="457200" indent="-457200" algn="just">
              <a:buFont typeface="+mj-lt"/>
              <a:buAutoNum type="arabicPeriod"/>
            </a:pPr>
            <a:r>
              <a:rPr lang="ar-SA" sz="2400" b="1" dirty="0">
                <a:solidFill>
                  <a:schemeClr val="tx1"/>
                </a:solidFill>
              </a:rPr>
              <a:t>مساعدة الأفراد على تشخيص مشكلاتهم وحفزهم لأحداث التغيير والتطوير المطلوب.</a:t>
            </a:r>
          </a:p>
          <a:p>
            <a:pPr marL="457200" indent="-457200" algn="just">
              <a:buFont typeface="+mj-lt"/>
              <a:buAutoNum type="arabicPeriod"/>
            </a:pPr>
            <a:r>
              <a:rPr lang="ar-SA" sz="2400" b="1" dirty="0">
                <a:solidFill>
                  <a:schemeClr val="tx1"/>
                </a:solidFill>
              </a:rPr>
              <a:t>تشجيع الأفراد العاملين على تحقيق الأهداف التنظيمية وتحقيق الرضا الوظيفي لهم.</a:t>
            </a:r>
          </a:p>
          <a:p>
            <a:pPr marL="457200" indent="-457200" algn="just">
              <a:buFont typeface="+mj-lt"/>
              <a:buAutoNum type="arabicPeriod"/>
            </a:pPr>
            <a:r>
              <a:rPr lang="ar-SA" sz="2400" b="1" dirty="0">
                <a:solidFill>
                  <a:schemeClr val="tx1"/>
                </a:solidFill>
              </a:rPr>
              <a:t>الكشف عن الصراع بهدف إدارته وتوجيهه بشكل يخدم المنظمة.</a:t>
            </a:r>
          </a:p>
          <a:p>
            <a:pPr marL="457200" indent="-457200" algn="just">
              <a:buFont typeface="+mj-lt"/>
              <a:buAutoNum type="arabicPeriod"/>
            </a:pPr>
            <a:r>
              <a:rPr lang="ar-SA" sz="2400" b="1" dirty="0">
                <a:solidFill>
                  <a:schemeClr val="tx1"/>
                </a:solidFill>
              </a:rPr>
              <a:t>بناء جو من الثقة والإنفتاح بين الأفراد العاملين والمجموعات في المنظمة.</a:t>
            </a:r>
          </a:p>
          <a:p>
            <a:pPr marL="457200" indent="-457200" algn="just">
              <a:buFont typeface="+mj-lt"/>
              <a:buAutoNum type="arabicPeriod"/>
            </a:pPr>
            <a:r>
              <a:rPr lang="ar-SA" sz="2400" b="1" dirty="0">
                <a:solidFill>
                  <a:schemeClr val="tx1"/>
                </a:solidFill>
              </a:rPr>
              <a:t>تمكين المديرين من اتباع اسلوب الادارة بالأهداف بدلاً من اساليب الادارة التقليدية.</a:t>
            </a:r>
          </a:p>
          <a:p>
            <a:pPr marL="457200" indent="-457200" algn="just">
              <a:buFont typeface="+mj-lt"/>
              <a:buAutoNum type="arabicPeriod"/>
            </a:pPr>
            <a:r>
              <a:rPr lang="ar-SA" sz="2400" b="1" dirty="0">
                <a:solidFill>
                  <a:schemeClr val="tx1"/>
                </a:solidFill>
              </a:rPr>
              <a:t>مساعدة المنظمة على حل المشاكل التي تواجهها من خلال تزويدها بالمعلومات عن العمليات عن عمليات المنظمة المختلفة ونتائجها.</a:t>
            </a:r>
          </a:p>
          <a:p>
            <a:pPr marL="457200" indent="-457200" algn="just">
              <a:buFont typeface="+mj-lt"/>
              <a:buAutoNum type="arabicPeriod"/>
            </a:pPr>
            <a:r>
              <a:rPr lang="ar-SA" sz="2400" b="1" dirty="0">
                <a:solidFill>
                  <a:schemeClr val="tx1"/>
                </a:solidFill>
              </a:rPr>
              <a:t>ارساء قواعد الثقة بين الأفراد المكونين للجماعات وبين الجماعات الاخرى بالمنظمة.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تابع أهداف برنامج التغيير والتطوير التنظيمي</a:t>
            </a:r>
          </a:p>
        </p:txBody>
      </p:sp>
    </p:spTree>
    <p:extLst>
      <p:ext uri="{BB962C8B-B14F-4D97-AF65-F5344CB8AC3E}">
        <p14:creationId xmlns:p14="http://schemas.microsoft.com/office/powerpoint/2010/main" val="233999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أهداف برنامج التغيير والتطوير التنظيمي</a:t>
            </a:r>
            <a:r>
              <a:rPr lang="ar-SA" sz="2400" b="1" u="sng">
                <a:solidFill>
                  <a:schemeClr val="tx2"/>
                </a:solidFill>
              </a:rPr>
              <a:t>:(للاطلاع)</a:t>
            </a:r>
            <a:endParaRPr lang="ar-SA" sz="2400"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تتمثل أهداف برنامج التغيير والتطوير التنظيمي فيما يلي:</a:t>
            </a:r>
          </a:p>
          <a:p>
            <a:pPr marL="457200" indent="-457200" algn="just">
              <a:buFont typeface="+mj-lt"/>
              <a:buAutoNum type="arabicPeriod" startAt="10"/>
            </a:pPr>
            <a:r>
              <a:rPr lang="ar-SA" sz="2400" b="1" dirty="0">
                <a:solidFill>
                  <a:schemeClr val="tx1"/>
                </a:solidFill>
              </a:rPr>
              <a:t>خلق مناخ مفتوح لحل المشكلات في جميع أرجاء المنظمة.</a:t>
            </a:r>
          </a:p>
          <a:p>
            <a:pPr marL="457200" indent="-457200" algn="just">
              <a:buFont typeface="+mj-lt"/>
              <a:buAutoNum type="arabicPeriod" startAt="10"/>
            </a:pPr>
            <a:r>
              <a:rPr lang="ar-SA" sz="2400" b="1" dirty="0">
                <a:solidFill>
                  <a:schemeClr val="tx1"/>
                </a:solidFill>
              </a:rPr>
              <a:t>تحديد مسؤولية اتخاذ القرارات وحل المشكلات.</a:t>
            </a:r>
          </a:p>
          <a:p>
            <a:pPr marL="457200" indent="-457200" algn="just">
              <a:buFont typeface="+mj-lt"/>
              <a:buAutoNum type="arabicPeriod" startAt="10"/>
            </a:pPr>
            <a:r>
              <a:rPr lang="ar-SA" sz="2400" b="1" dirty="0">
                <a:solidFill>
                  <a:schemeClr val="tx1"/>
                </a:solidFill>
              </a:rPr>
              <a:t>زيادة درجة الانتماء للمنظمة ولأهدافها.</a:t>
            </a:r>
          </a:p>
          <a:p>
            <a:pPr marL="457200" indent="-457200" algn="just">
              <a:buFont typeface="+mj-lt"/>
              <a:buAutoNum type="arabicPeriod" startAt="10"/>
            </a:pPr>
            <a:r>
              <a:rPr lang="ar-SA" sz="2400" b="1" dirty="0">
                <a:solidFill>
                  <a:schemeClr val="tx1"/>
                </a:solidFill>
              </a:rPr>
              <a:t>زيادة درجة التعاون بين الأفراد والجماعات</a:t>
            </a:r>
          </a:p>
          <a:p>
            <a:pPr marL="457200" indent="-457200" algn="just">
              <a:buFont typeface="+mj-lt"/>
              <a:buAutoNum type="arabicPeriod" startAt="10"/>
            </a:pPr>
            <a:r>
              <a:rPr lang="ar-SA" sz="2400" b="1" dirty="0">
                <a:solidFill>
                  <a:schemeClr val="tx1"/>
                </a:solidFill>
              </a:rPr>
              <a:t>زيادة درجة الإحساس بديناميكية (حركية) الجماعة ونتائجها المحتملة على الأداء.</a:t>
            </a:r>
          </a:p>
          <a:p>
            <a:pPr marL="457200" indent="-457200" algn="just">
              <a:buFont typeface="+mj-lt"/>
              <a:buAutoNum type="arabicPeriod" startAt="10"/>
            </a:pPr>
            <a:r>
              <a:rPr lang="ar-SA" sz="2400" b="1" dirty="0">
                <a:solidFill>
                  <a:schemeClr val="tx1"/>
                </a:solidFill>
              </a:rPr>
              <a:t>زيادة احساس العاملين بالملكية والأهداف التنظيمية.</a:t>
            </a:r>
          </a:p>
          <a:p>
            <a:pPr marL="457200" indent="-457200" algn="just">
              <a:buFont typeface="+mj-lt"/>
              <a:buAutoNum type="arabicPeriod" startAt="10"/>
            </a:pPr>
            <a:r>
              <a:rPr lang="ar-SA" sz="2400" b="1" dirty="0">
                <a:solidFill>
                  <a:schemeClr val="tx1"/>
                </a:solidFill>
              </a:rPr>
              <a:t>زيادة قدرات الأفراد على الرقابة الذاتية والتوجيه الذاتي داخل اطار المنظمة.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القوى والعوامل الدافعة لحدوث التغيير والتطوير التنظيمي</a:t>
            </a:r>
          </a:p>
        </p:txBody>
      </p:sp>
    </p:spTree>
    <p:extLst>
      <p:ext uri="{BB962C8B-B14F-4D97-AF65-F5344CB8AC3E}">
        <p14:creationId xmlns:p14="http://schemas.microsoft.com/office/powerpoint/2010/main" val="129505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1800" b="1" u="sng" dirty="0">
                <a:solidFill>
                  <a:schemeClr val="tx2"/>
                </a:solidFill>
              </a:rPr>
              <a:t>القوى والعوامل الدافعة لحدوث التغيير والتطوير </a:t>
            </a:r>
            <a:r>
              <a:rPr lang="ar-SA" sz="1800" b="1" u="sng" dirty="0" err="1">
                <a:solidFill>
                  <a:schemeClr val="tx2"/>
                </a:solidFill>
              </a:rPr>
              <a:t>التنظيمى</a:t>
            </a:r>
            <a:r>
              <a:rPr lang="ar-SA" sz="1800" b="1" u="sng" dirty="0">
                <a:solidFill>
                  <a:schemeClr val="tx2"/>
                </a:solidFill>
              </a:rPr>
              <a:t>:</a:t>
            </a:r>
            <a:endParaRPr lang="ar-SA" sz="1800" b="1" dirty="0">
              <a:solidFill>
                <a:schemeClr val="tx1"/>
              </a:solidFill>
            </a:endParaRPr>
          </a:p>
          <a:p>
            <a:pPr algn="just"/>
            <a:r>
              <a:rPr lang="ar-SA" sz="1800" b="1" u="sng" dirty="0">
                <a:solidFill>
                  <a:schemeClr val="tx1"/>
                </a:solidFill>
              </a:rPr>
              <a:t>دوافع التغيير </a:t>
            </a:r>
            <a:r>
              <a:rPr lang="ar-SA" sz="1800" b="1" u="sng" dirty="0" err="1">
                <a:solidFill>
                  <a:schemeClr val="tx1"/>
                </a:solidFill>
              </a:rPr>
              <a:t>المنظمى</a:t>
            </a:r>
            <a:r>
              <a:rPr lang="ar-SA" sz="1800" b="1" u="sng" dirty="0">
                <a:solidFill>
                  <a:schemeClr val="tx1"/>
                </a:solidFill>
              </a:rPr>
              <a:t>:</a:t>
            </a:r>
          </a:p>
          <a:p>
            <a:pPr marL="457200" indent="-457200" algn="just">
              <a:buFont typeface="+mj-cs"/>
              <a:buAutoNum type="arabic2Minus"/>
            </a:pPr>
            <a:r>
              <a:rPr lang="ar-SA" sz="1800" b="1" u="sng" dirty="0">
                <a:solidFill>
                  <a:schemeClr val="tx1"/>
                </a:solidFill>
              </a:rPr>
              <a:t>العوامل الداخلية:</a:t>
            </a:r>
          </a:p>
          <a:p>
            <a:pPr marL="457200" indent="-457200" algn="just">
              <a:buFont typeface="+mj-lt"/>
              <a:buAutoNum type="arabicParenR"/>
            </a:pPr>
            <a:r>
              <a:rPr lang="ar-SA" sz="1800" b="1" dirty="0">
                <a:solidFill>
                  <a:schemeClr val="tx1"/>
                </a:solidFill>
              </a:rPr>
              <a:t>أهداف جديدة.</a:t>
            </a:r>
          </a:p>
          <a:p>
            <a:pPr marL="457200" indent="-457200" algn="just">
              <a:buFont typeface="+mj-lt"/>
              <a:buAutoNum type="arabicParenR"/>
            </a:pPr>
            <a:r>
              <a:rPr lang="ar-SA" sz="1800" b="1" dirty="0">
                <a:solidFill>
                  <a:schemeClr val="tx1"/>
                </a:solidFill>
              </a:rPr>
              <a:t>رسالة المنظمة.</a:t>
            </a:r>
          </a:p>
          <a:p>
            <a:pPr marL="457200" indent="-457200" algn="just">
              <a:buFont typeface="+mj-lt"/>
              <a:buAutoNum type="arabicParenR"/>
            </a:pPr>
            <a:r>
              <a:rPr lang="ar-SA" sz="1800" b="1" dirty="0">
                <a:solidFill>
                  <a:schemeClr val="tx1"/>
                </a:solidFill>
              </a:rPr>
              <a:t>عدم رضا العاملين.</a:t>
            </a:r>
          </a:p>
          <a:p>
            <a:pPr marL="457200" indent="-457200" algn="just">
              <a:buFont typeface="+mj-lt"/>
              <a:buAutoNum type="arabicParenR"/>
            </a:pPr>
            <a:r>
              <a:rPr lang="ar-SA" sz="1800" b="1" dirty="0">
                <a:solidFill>
                  <a:schemeClr val="tx1"/>
                </a:solidFill>
              </a:rPr>
              <a:t>تدنى مستوى الأداء.</a:t>
            </a:r>
          </a:p>
          <a:p>
            <a:pPr marL="457200" indent="-457200" algn="just">
              <a:buAutoNum type="arabic1Minus" startAt="2"/>
            </a:pPr>
            <a:r>
              <a:rPr lang="ar-SA" sz="1800" b="1" u="sng" dirty="0">
                <a:solidFill>
                  <a:schemeClr val="tx1"/>
                </a:solidFill>
              </a:rPr>
              <a:t>العوامل الخارجية:</a:t>
            </a:r>
          </a:p>
          <a:p>
            <a:pPr marL="457200" indent="-457200" algn="just">
              <a:buFont typeface="+mj-lt"/>
              <a:buAutoNum type="arabicParenR"/>
            </a:pPr>
            <a:r>
              <a:rPr lang="ar-SA" sz="1800" b="1" u="sng" dirty="0">
                <a:solidFill>
                  <a:schemeClr val="tx1"/>
                </a:solidFill>
              </a:rPr>
              <a:t>عوامل من البيئة المباشرة (البيئة الخاصة):</a:t>
            </a:r>
          </a:p>
          <a:p>
            <a:pPr marL="514350" indent="-514350" algn="just">
              <a:buFont typeface="+mj-lt"/>
              <a:buAutoNum type="romanUcPeriod"/>
            </a:pPr>
            <a:r>
              <a:rPr lang="ar-SA" sz="1800" b="1" dirty="0">
                <a:solidFill>
                  <a:schemeClr val="tx1"/>
                </a:solidFill>
              </a:rPr>
              <a:t>مجموع الزبائن والمستهلكين,</a:t>
            </a:r>
          </a:p>
          <a:p>
            <a:pPr marL="514350" indent="-514350" algn="just">
              <a:buFont typeface="+mj-lt"/>
              <a:buAutoNum type="romanUcPeriod"/>
            </a:pPr>
            <a:r>
              <a:rPr lang="ar-SA" sz="1800" b="1" dirty="0">
                <a:solidFill>
                  <a:schemeClr val="tx1"/>
                </a:solidFill>
              </a:rPr>
              <a:t>المنافسون .</a:t>
            </a:r>
            <a:endParaRPr lang="ar-SA" sz="1800" b="1" dirty="0">
              <a:solidFill>
                <a:schemeClr val="tx2"/>
              </a:solidFill>
            </a:endParaRPr>
          </a:p>
          <a:p>
            <a:pPr marL="457200" indent="-457200" algn="just">
              <a:buAutoNum type="arabicParenR" startAt="2"/>
            </a:pPr>
            <a:r>
              <a:rPr lang="ar-SA" sz="1800" b="1" u="sng" dirty="0">
                <a:solidFill>
                  <a:schemeClr val="tx2"/>
                </a:solidFill>
              </a:rPr>
              <a:t>عوامل من البيئة غير المباشرة:</a:t>
            </a:r>
          </a:p>
          <a:p>
            <a:pPr marL="514350" indent="-514350" algn="just">
              <a:buFont typeface="+mj-lt"/>
              <a:buAutoNum type="romanUcPeriod"/>
            </a:pPr>
            <a:r>
              <a:rPr lang="ar-SA" sz="1800" b="1" dirty="0">
                <a:solidFill>
                  <a:schemeClr val="tx2"/>
                </a:solidFill>
              </a:rPr>
              <a:t>تغييرات اجتماعية: مثل ارتفاع معدلات النمو الديموغرافي والأعمار وتغيير الأذواق.</a:t>
            </a:r>
          </a:p>
          <a:p>
            <a:pPr marL="514350" indent="-514350" algn="just">
              <a:buFont typeface="+mj-lt"/>
              <a:buAutoNum type="romanUcPeriod"/>
            </a:pPr>
            <a:r>
              <a:rPr lang="ar-SA" sz="1800" b="1" dirty="0">
                <a:solidFill>
                  <a:schemeClr val="tx2"/>
                </a:solidFill>
              </a:rPr>
              <a:t>التغييرات الاقتصادية: مثل تحرير التجارة العالمية التحول إلى الخصخصة والسوق الحرة والتكتلات الاقتصادية، نتشار وتوسيع نشاط الشركات المتعددة الجنسيات والفروع الأجنبية.</a:t>
            </a:r>
          </a:p>
          <a:p>
            <a:pPr marL="514350" indent="-514350" algn="just">
              <a:buFont typeface="+mj-lt"/>
              <a:buAutoNum type="romanUcPeriod"/>
            </a:pPr>
            <a:r>
              <a:rPr lang="ar-SA" sz="1800" b="1" dirty="0">
                <a:solidFill>
                  <a:schemeClr val="tx2"/>
                </a:solidFill>
              </a:rPr>
              <a:t>التغييرات السياسية: مثل التغيير بالقوانين والتشريعات.</a:t>
            </a:r>
          </a:p>
          <a:p>
            <a:pPr marL="514350" indent="-514350" algn="just">
              <a:buFont typeface="+mj-lt"/>
              <a:buAutoNum type="romanUcPeriod"/>
            </a:pPr>
            <a:r>
              <a:rPr lang="ar-SA" sz="1800" b="1" dirty="0">
                <a:solidFill>
                  <a:schemeClr val="tx1"/>
                </a:solidFill>
              </a:rPr>
              <a:t>التغييرات التكنولوجية.</a:t>
            </a:r>
          </a:p>
          <a:p>
            <a:pPr marL="514350" indent="-514350" algn="just">
              <a:buFont typeface="+mj-lt"/>
              <a:buAutoNum type="romanUcPeriod"/>
            </a:pPr>
            <a:r>
              <a:rPr lang="ar-SA" sz="1800" b="1" dirty="0">
                <a:solidFill>
                  <a:schemeClr val="tx1"/>
                </a:solidFill>
              </a:rPr>
              <a:t>ظاهرة العولمة(عولمة الطلب وعولمة العرض وعولمة المنافسة وعولمة الاستراتيجية)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القوى والعوامل الدافعة لحدوث التغيير والتطوير التنظيمي</a:t>
            </a:r>
          </a:p>
        </p:txBody>
      </p:sp>
    </p:spTree>
    <p:extLst>
      <p:ext uri="{BB962C8B-B14F-4D97-AF65-F5344CB8AC3E}">
        <p14:creationId xmlns:p14="http://schemas.microsoft.com/office/powerpoint/2010/main" val="2299663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معوقات التغيير والتطوير التنظيمي:</a:t>
            </a:r>
            <a:r>
              <a:rPr lang="ar-SA" sz="1200" b="1" dirty="0">
                <a:solidFill>
                  <a:srgbClr val="1F497D"/>
                </a:solidFill>
              </a:rPr>
              <a:t> (10)</a:t>
            </a:r>
            <a:endParaRPr lang="ar-SA" b="1" u="sng" dirty="0">
              <a:solidFill>
                <a:schemeClr val="tx2"/>
              </a:solidFill>
            </a:endParaRPr>
          </a:p>
          <a:p>
            <a:pPr marL="342900" indent="-342900" algn="just">
              <a:buFont typeface="Wingdings" panose="05000000000000000000" pitchFamily="2" charset="2"/>
              <a:buChar char="Ø"/>
            </a:pPr>
            <a:r>
              <a:rPr lang="ar-SA" sz="2000" b="1" dirty="0">
                <a:solidFill>
                  <a:schemeClr val="tx1"/>
                </a:solidFill>
              </a:rPr>
              <a:t>يواجه التغيير المنظمي العديد من المشاكل والمعوقات في مجالات مختلفة، أهما:</a:t>
            </a:r>
          </a:p>
          <a:p>
            <a:pPr marL="457200" indent="-457200" algn="just">
              <a:buFont typeface="+mj-lt"/>
              <a:buAutoNum type="arabicPeriod"/>
            </a:pPr>
            <a:r>
              <a:rPr lang="ar-SA" sz="2000" b="1" dirty="0">
                <a:solidFill>
                  <a:schemeClr val="tx1"/>
                </a:solidFill>
              </a:rPr>
              <a:t>جمود القواعد والاجراءات والهيكل التنظيمي.</a:t>
            </a:r>
          </a:p>
          <a:p>
            <a:pPr marL="457200" indent="-457200" algn="just">
              <a:buFont typeface="+mj-lt"/>
              <a:buAutoNum type="arabicPeriod"/>
            </a:pPr>
            <a:r>
              <a:rPr lang="ar-SA" sz="2000" b="1" dirty="0">
                <a:solidFill>
                  <a:schemeClr val="tx1"/>
                </a:solidFill>
              </a:rPr>
              <a:t>سوء وسائل الاتصال.</a:t>
            </a:r>
          </a:p>
          <a:p>
            <a:pPr marL="457200" indent="-457200" algn="just">
              <a:buFont typeface="+mj-lt"/>
              <a:buAutoNum type="arabicPeriod"/>
            </a:pPr>
            <a:r>
              <a:rPr lang="ar-SA" sz="2000" b="1" dirty="0">
                <a:solidFill>
                  <a:schemeClr val="tx1"/>
                </a:solidFill>
              </a:rPr>
              <a:t>الدرجة العالية من الرسمية.</a:t>
            </a:r>
          </a:p>
          <a:p>
            <a:pPr marL="457200" indent="-457200" algn="just">
              <a:buFont typeface="+mj-lt"/>
              <a:buAutoNum type="arabicPeriod"/>
            </a:pPr>
            <a:r>
              <a:rPr lang="ar-SA" sz="2000" b="1" dirty="0">
                <a:solidFill>
                  <a:schemeClr val="tx1"/>
                </a:solidFill>
              </a:rPr>
              <a:t>نقص الموارد لإحداث التغيير.</a:t>
            </a:r>
          </a:p>
          <a:p>
            <a:pPr marL="457200" indent="-457200" algn="just">
              <a:buFont typeface="+mj-lt"/>
              <a:buAutoNum type="arabicPeriod"/>
            </a:pPr>
            <a:r>
              <a:rPr lang="ar-SA" sz="2000" b="1" dirty="0">
                <a:solidFill>
                  <a:schemeClr val="tx1"/>
                </a:solidFill>
              </a:rPr>
              <a:t>التكنولوجيا المتاحة ومدي إمكانية المنظمة الحصول عليها.</a:t>
            </a:r>
          </a:p>
          <a:p>
            <a:pPr marL="457200" indent="-457200" algn="just">
              <a:buFont typeface="+mj-lt"/>
              <a:buAutoNum type="arabicPeriod"/>
            </a:pPr>
            <a:r>
              <a:rPr lang="ar-SA" sz="2000" b="1" dirty="0">
                <a:solidFill>
                  <a:schemeClr val="tx1"/>
                </a:solidFill>
              </a:rPr>
              <a:t>مقاومة الأفراد العاملين بالمنظمة.</a:t>
            </a:r>
          </a:p>
          <a:p>
            <a:pPr marL="457200" indent="-457200" algn="just">
              <a:buFont typeface="+mj-lt"/>
              <a:buAutoNum type="arabicPeriod"/>
            </a:pPr>
            <a:r>
              <a:rPr lang="ar-SA" sz="2000" b="1" dirty="0">
                <a:solidFill>
                  <a:schemeClr val="tx1"/>
                </a:solidFill>
              </a:rPr>
              <a:t>الرضا عن الوضع الحالي للمؤسسة.</a:t>
            </a:r>
          </a:p>
          <a:p>
            <a:pPr marL="457200" indent="-457200" algn="just">
              <a:buFont typeface="+mj-lt"/>
              <a:buAutoNum type="arabicPeriod"/>
            </a:pPr>
            <a:r>
              <a:rPr lang="ar-SA" sz="2000" b="1" dirty="0">
                <a:solidFill>
                  <a:schemeClr val="tx1"/>
                </a:solidFill>
              </a:rPr>
              <a:t>الافتقار الي وجود رؤية مستقبلية واضحة ومحددة.</a:t>
            </a:r>
          </a:p>
          <a:p>
            <a:pPr marL="457200" indent="-457200" algn="just">
              <a:buFont typeface="+mj-lt"/>
              <a:buAutoNum type="arabicPeriod"/>
            </a:pPr>
            <a:r>
              <a:rPr lang="ar-SA" sz="2000" b="1" dirty="0">
                <a:solidFill>
                  <a:schemeClr val="tx1"/>
                </a:solidFill>
              </a:rPr>
              <a:t>الخوف من المجهول أو فقدان المصالح المكتسبة.</a:t>
            </a:r>
          </a:p>
          <a:p>
            <a:pPr marL="457200" indent="-457200" algn="just">
              <a:buFont typeface="+mj-lt"/>
              <a:buAutoNum type="arabicPeriod"/>
            </a:pPr>
            <a:r>
              <a:rPr lang="ar-SA" sz="2000" b="1" dirty="0">
                <a:solidFill>
                  <a:schemeClr val="tx1"/>
                </a:solidFill>
              </a:rPr>
              <a:t>سوء فهم العاملين للآثار المرتقبة للتطوير.</a:t>
            </a:r>
          </a:p>
          <a:p>
            <a:pPr marL="342900" indent="-342900" algn="just">
              <a:buFont typeface="Wingdings" panose="05000000000000000000" pitchFamily="2" charset="2"/>
              <a:buChar char="Ø"/>
            </a:pPr>
            <a:r>
              <a:rPr lang="ar-SA" sz="2000" b="1" dirty="0">
                <a:solidFill>
                  <a:schemeClr val="tx1"/>
                </a:solidFill>
              </a:rPr>
              <a:t>وبما أن احداث التطوير في أي منظمة ليس مهمه سهلة، لذلك على قائد الطوير أن ينتبه الي ما يلي:</a:t>
            </a:r>
          </a:p>
          <a:p>
            <a:pPr marL="457200" indent="-457200" algn="just">
              <a:buFont typeface="+mj-lt"/>
              <a:buAutoNum type="arabicPeriod"/>
            </a:pPr>
            <a:r>
              <a:rPr lang="ar-SA" sz="2000" b="1" dirty="0">
                <a:solidFill>
                  <a:schemeClr val="tx1"/>
                </a:solidFill>
              </a:rPr>
              <a:t>يجب اعداد العاملين للتعاطي مع التغيير والتطوير التنظيمي بإستمرار.</a:t>
            </a:r>
          </a:p>
          <a:p>
            <a:pPr marL="457200" indent="-457200" algn="just">
              <a:buFont typeface="+mj-lt"/>
              <a:buAutoNum type="arabicPeriod"/>
            </a:pPr>
            <a:r>
              <a:rPr lang="ar-SA" sz="2000" b="1" dirty="0">
                <a:solidFill>
                  <a:schemeClr val="tx1"/>
                </a:solidFill>
              </a:rPr>
              <a:t>ان مقاومة التغيير والتطوير رد فعل صحي، يجب التعامل معه بحذر.</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تابع معوقات التغيير والتطوير التنظيمي</a:t>
            </a:r>
          </a:p>
        </p:txBody>
      </p:sp>
    </p:spTree>
    <p:extLst>
      <p:ext uri="{BB962C8B-B14F-4D97-AF65-F5344CB8AC3E}">
        <p14:creationId xmlns:p14="http://schemas.microsoft.com/office/powerpoint/2010/main" val="260483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260648"/>
            <a:ext cx="8784976" cy="576064"/>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908720"/>
            <a:ext cx="8928992" cy="5832648"/>
          </a:xfrm>
        </p:spPr>
        <p:txBody>
          <a:bodyPr>
            <a:normAutofit/>
          </a:bodyPr>
          <a:lstStyle/>
          <a:p>
            <a:pPr algn="just"/>
            <a:r>
              <a:rPr lang="ar-SA" b="1" u="sng" dirty="0">
                <a:solidFill>
                  <a:schemeClr val="tx2"/>
                </a:solidFill>
              </a:rPr>
              <a:t>الوحدة الثانية: الجانب الإداري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مفهوم الجانب الإداري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التخطيط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التنظيم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التوجيه والقيادة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الرقابة والمتابعة لعملية التغيير والتطوير التنظيمي</a:t>
            </a:r>
          </a:p>
          <a:p>
            <a:pPr marL="457200" indent="-457200" algn="just">
              <a:buFont typeface="Wingdings" panose="05000000000000000000" pitchFamily="2" charset="2"/>
              <a:buChar char="q"/>
            </a:pPr>
            <a:r>
              <a:rPr lang="ar-SA" b="1" dirty="0">
                <a:solidFill>
                  <a:schemeClr val="tx2"/>
                </a:solidFill>
              </a:rPr>
              <a:t>نماذج ادارة عملية التغيير والتطوير التنظيمي</a:t>
            </a:r>
          </a:p>
          <a:p>
            <a:pPr marL="457200" indent="-457200" algn="just">
              <a:buFont typeface="Wingdings" panose="05000000000000000000" pitchFamily="2" charset="2"/>
              <a:buChar char="q"/>
            </a:pPr>
            <a:r>
              <a:rPr lang="ar-SA" b="1" dirty="0">
                <a:solidFill>
                  <a:schemeClr val="tx2"/>
                </a:solidFill>
              </a:rPr>
              <a:t>المبادئ والاسس اللازمة لإدارة عملية التغيير والتطوير التنظيمي</a:t>
            </a:r>
          </a:p>
          <a:p>
            <a:pPr algn="just"/>
            <a:endParaRPr lang="ar-SA" b="1" dirty="0">
              <a:solidFill>
                <a:schemeClr val="tx2"/>
              </a:solidFill>
            </a:endParaRPr>
          </a:p>
        </p:txBody>
      </p:sp>
    </p:spTree>
    <p:extLst>
      <p:ext uri="{BB962C8B-B14F-4D97-AF65-F5344CB8AC3E}">
        <p14:creationId xmlns:p14="http://schemas.microsoft.com/office/powerpoint/2010/main" val="7226128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تابع معوقات التغيير والتطوير التنظيمي:</a:t>
            </a:r>
          </a:p>
          <a:p>
            <a:pPr marL="457200" indent="-457200" algn="just">
              <a:buFont typeface="+mj-lt"/>
              <a:buAutoNum type="arabicPeriod" startAt="3"/>
            </a:pPr>
            <a:r>
              <a:rPr lang="ar-SA" sz="2400" b="1" dirty="0">
                <a:solidFill>
                  <a:schemeClr val="tx1"/>
                </a:solidFill>
              </a:rPr>
              <a:t>ان ابداء العاملين رأيهم في التغيير والتطوير يساهم في تقبلهم له.</a:t>
            </a:r>
          </a:p>
          <a:p>
            <a:pPr marL="342900" indent="-342900" algn="just">
              <a:buFont typeface="Wingdings" panose="05000000000000000000" pitchFamily="2" charset="2"/>
              <a:buChar char="Ø"/>
            </a:pPr>
            <a:r>
              <a:rPr lang="ar-SA" sz="2400" b="1" dirty="0">
                <a:solidFill>
                  <a:schemeClr val="tx1"/>
                </a:solidFill>
              </a:rPr>
              <a:t>ويمكن أيضاً تصنيف معوقات التغيير والتطوير التنظيمي الي عدة أنواع أخري، منها:</a:t>
            </a:r>
          </a:p>
          <a:p>
            <a:pPr marL="457200" indent="-457200" algn="just">
              <a:buFont typeface="+mj-lt"/>
              <a:buAutoNum type="arabicPeriod"/>
            </a:pPr>
            <a:r>
              <a:rPr lang="ar-SA" sz="2400" b="1" dirty="0">
                <a:solidFill>
                  <a:schemeClr val="tx1"/>
                </a:solidFill>
              </a:rPr>
              <a:t>المعوقات البشرية.</a:t>
            </a:r>
          </a:p>
          <a:p>
            <a:pPr marL="457200" indent="-457200" algn="just">
              <a:buFont typeface="+mj-lt"/>
              <a:buAutoNum type="arabicPeriod"/>
            </a:pPr>
            <a:r>
              <a:rPr lang="ar-SA" sz="2400" b="1" dirty="0">
                <a:solidFill>
                  <a:schemeClr val="tx1"/>
                </a:solidFill>
              </a:rPr>
              <a:t>المعوقات البيئية.</a:t>
            </a:r>
          </a:p>
          <a:p>
            <a:pPr marL="457200" indent="-457200" algn="just">
              <a:buFont typeface="+mj-lt"/>
              <a:buAutoNum type="arabicPeriod"/>
            </a:pPr>
            <a:r>
              <a:rPr lang="ar-SA" sz="2400" b="1" dirty="0">
                <a:solidFill>
                  <a:schemeClr val="tx1"/>
                </a:solidFill>
              </a:rPr>
              <a:t>المعوقات الفنية والمادية.</a:t>
            </a:r>
          </a:p>
          <a:p>
            <a:pPr marL="457200" indent="-457200" algn="just">
              <a:buFont typeface="+mj-lt"/>
              <a:buAutoNum type="arabicPeriod"/>
            </a:pPr>
            <a:r>
              <a:rPr lang="ar-SA" sz="2400" b="1" dirty="0">
                <a:solidFill>
                  <a:schemeClr val="tx1"/>
                </a:solidFill>
              </a:rPr>
              <a:t>المعوقات الإجتماعية.</a:t>
            </a:r>
          </a:p>
          <a:p>
            <a:pPr marL="457200" indent="-457200" algn="just">
              <a:buFont typeface="+mj-lt"/>
              <a:buAutoNum type="arabicPeriod"/>
            </a:pPr>
            <a:r>
              <a:rPr lang="ar-SA" sz="2400" b="1" dirty="0">
                <a:solidFill>
                  <a:schemeClr val="tx1"/>
                </a:solidFill>
              </a:rPr>
              <a:t>المعوقات التقنية.</a:t>
            </a:r>
          </a:p>
        </p:txBody>
      </p:sp>
      <p:sp>
        <p:nvSpPr>
          <p:cNvPr id="4" name="مستطيل 3"/>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5" name="مستطيل 4"/>
          <p:cNvSpPr/>
          <p:nvPr/>
        </p:nvSpPr>
        <p:spPr>
          <a:xfrm>
            <a:off x="4788024" y="6629013"/>
            <a:ext cx="4320480"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انتهت الوحدة</a:t>
            </a:r>
          </a:p>
        </p:txBody>
      </p:sp>
    </p:spTree>
    <p:extLst>
      <p:ext uri="{BB962C8B-B14F-4D97-AF65-F5344CB8AC3E}">
        <p14:creationId xmlns:p14="http://schemas.microsoft.com/office/powerpoint/2010/main" val="162812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342900" indent="-342900" algn="just">
              <a:buFont typeface="Wingdings" panose="05000000000000000000" pitchFamily="2" charset="2"/>
              <a:buChar char="q"/>
            </a:pPr>
            <a:endParaRPr lang="ar-SA" sz="2800" b="1" dirty="0">
              <a:solidFill>
                <a:schemeClr val="tx2"/>
              </a:solidFill>
            </a:endParaRPr>
          </a:p>
          <a:p>
            <a:pPr marL="800100" lvl="1" indent="-342900" algn="just">
              <a:buFont typeface="Wingdings" panose="05000000000000000000" pitchFamily="2" charset="2"/>
              <a:buChar char="q"/>
            </a:pPr>
            <a:r>
              <a:rPr lang="ar-SA" sz="3000" b="1" dirty="0">
                <a:solidFill>
                  <a:schemeClr val="tx2"/>
                </a:solidFill>
              </a:rPr>
              <a:t>مفهوم الجانب الإداري لعملية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التخطيط لعملية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التنظيم لعملية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التوجيه والقيادة لعملية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الرقابة والمتابعة لعملية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نماذج ادارة عملية التغيير والتطوير التنظيمي</a:t>
            </a:r>
          </a:p>
          <a:p>
            <a:pPr marL="800100" lvl="1" indent="-342900" algn="just">
              <a:buFont typeface="Wingdings" panose="05000000000000000000" pitchFamily="2" charset="2"/>
              <a:buChar char="q"/>
            </a:pPr>
            <a:r>
              <a:rPr lang="ar-SA" sz="3000" b="1" dirty="0">
                <a:solidFill>
                  <a:schemeClr val="tx2"/>
                </a:solidFill>
              </a:rPr>
              <a:t>العوامل الواجب مراعاتها لنجاح التغيير والتطوير التنظيمي في المنظمة.</a:t>
            </a: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تمهيد</a:t>
            </a:r>
            <a:endParaRPr lang="ar-SA" dirty="0">
              <a:solidFill>
                <a:srgbClr val="4F81BD"/>
              </a:solidFill>
            </a:endParaRP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4221573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288032"/>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404664"/>
            <a:ext cx="8928992" cy="6336704"/>
          </a:xfrm>
        </p:spPr>
        <p:txBody>
          <a:bodyPr>
            <a:noAutofit/>
          </a:bodyPr>
          <a:lstStyle/>
          <a:p>
            <a:pPr algn="just"/>
            <a:r>
              <a:rPr lang="ar-SA" sz="2800" b="1" u="sng" dirty="0">
                <a:solidFill>
                  <a:schemeClr val="tx2"/>
                </a:solidFill>
              </a:rPr>
              <a:t>تمهيد:</a:t>
            </a:r>
          </a:p>
          <a:p>
            <a:pPr marL="342900" indent="-342900" algn="just">
              <a:buFont typeface="Wingdings" panose="05000000000000000000" pitchFamily="2" charset="2"/>
              <a:buChar char="Ø"/>
            </a:pPr>
            <a:r>
              <a:rPr lang="ar-SA" sz="2200" b="1" dirty="0">
                <a:solidFill>
                  <a:schemeClr val="tx1"/>
                </a:solidFill>
              </a:rPr>
              <a:t>تتعامل المنظمات في وقتنا الحاضر مع ظروف بيئية تتسم بالديناميكية وسرعة التغيير في العوامل البيئية المحيطة بهذه المنظمات.</a:t>
            </a:r>
          </a:p>
          <a:p>
            <a:pPr marL="342900" indent="-342900" algn="just">
              <a:buFont typeface="Wingdings" panose="05000000000000000000" pitchFamily="2" charset="2"/>
              <a:buChar char="Ø"/>
            </a:pPr>
            <a:r>
              <a:rPr lang="ar-SA" sz="2200" b="1" dirty="0">
                <a:solidFill>
                  <a:schemeClr val="tx1"/>
                </a:solidFill>
              </a:rPr>
              <a:t>وازاء هذه البيئة المتغيرة يجب على القائمين على ادارة هذه المنظمات تبني استراتيجيات تساعدهم على مواجهة هذه التهديدات البيئية والمحافظة على موقها التنافسي وتطويره.</a:t>
            </a:r>
          </a:p>
          <a:p>
            <a:pPr marL="342900" indent="-342900" algn="just">
              <a:buFont typeface="Wingdings" panose="05000000000000000000" pitchFamily="2" charset="2"/>
              <a:buChar char="Ø"/>
            </a:pPr>
            <a:r>
              <a:rPr lang="ar-SA" sz="2200" b="1" dirty="0">
                <a:solidFill>
                  <a:schemeClr val="tx1"/>
                </a:solidFill>
              </a:rPr>
              <a:t>ولعل أهم مصادر الميزة التنافسية هو جودة المنتجات التي تقدمها هذه المنظمات لعملائها، وهذا يستلزم من ادارة هذه المنظمات أن تتبني مداخل ادارية يكون محورها الجودة.</a:t>
            </a:r>
          </a:p>
          <a:p>
            <a:pPr marL="342900" indent="-342900" algn="just">
              <a:buFont typeface="Wingdings" panose="05000000000000000000" pitchFamily="2" charset="2"/>
              <a:buChar char="Ø"/>
            </a:pPr>
            <a:r>
              <a:rPr lang="ar-SA" sz="2200" b="1" dirty="0">
                <a:solidFill>
                  <a:schemeClr val="tx1"/>
                </a:solidFill>
              </a:rPr>
              <a:t>ستظل ادارة التغيير والتطوير التنظيمي من أهم التحديات التي تواجه في منظمات الأعمال، وتتطلب عملية التخطيط لها حشد الموارد المتنوعة.</a:t>
            </a:r>
          </a:p>
          <a:p>
            <a:pPr marL="342900" indent="-342900" algn="just">
              <a:buFont typeface="Wingdings" panose="05000000000000000000" pitchFamily="2" charset="2"/>
              <a:buChar char="Ø"/>
            </a:pPr>
            <a:r>
              <a:rPr lang="ar-SA" sz="2200" b="1" dirty="0">
                <a:solidFill>
                  <a:schemeClr val="tx1"/>
                </a:solidFill>
              </a:rPr>
              <a:t>وادارة التغيير في المنظمات تعني التحول أو التنقل والتعديل على مستوي كل من: الأهداف، الهيكل التنظيمي، الوظائف، العمليات، الإجراءات، القواعد.</a:t>
            </a:r>
          </a:p>
          <a:p>
            <a:pPr marL="342900" indent="-342900" algn="just">
              <a:buFont typeface="Wingdings" panose="05000000000000000000" pitchFamily="2" charset="2"/>
              <a:buChar char="Ø"/>
            </a:pPr>
            <a:r>
              <a:rPr lang="ar-SA" sz="2200" b="1" dirty="0">
                <a:solidFill>
                  <a:schemeClr val="tx1"/>
                </a:solidFill>
              </a:rPr>
              <a:t>وكل هذه التعديلات أعلاه لغرض تحقيق التفاعل الإيجابي مع البيئة بهدف المحافظة على المركز التنافسي للمنظمة.</a:t>
            </a:r>
          </a:p>
          <a:p>
            <a:pPr marL="342900" indent="-342900" algn="just">
              <a:buFont typeface="Wingdings" panose="05000000000000000000" pitchFamily="2" charset="2"/>
              <a:buChar char="Ø"/>
            </a:pPr>
            <a:r>
              <a:rPr lang="ar-SA" sz="2200" b="1" dirty="0">
                <a:solidFill>
                  <a:schemeClr val="tx1"/>
                </a:solidFill>
              </a:rPr>
              <a:t>وفي ضوء كل ما تقدم يمكن تعريف ادارة عملية التغيير والتطوير التنظيمي بأنها: </a:t>
            </a:r>
            <a:r>
              <a:rPr lang="ar-SA" sz="2200" b="1" dirty="0">
                <a:solidFill>
                  <a:srgbClr val="C00000"/>
                </a:solidFill>
              </a:rPr>
              <a:t>«العملية الادارية التي من خلالها يتم تبني قيادة هذه المنظمات مجموعة من القيم والمعارف والتقنيات مقابل التخلي عن قيم ومعارف أو تقنيات اخري، بغرض بلوغ الأهداف الخاصة بالمنظمة بكفاءة وفاعلية».</a:t>
            </a:r>
          </a:p>
        </p:txBody>
      </p:sp>
      <p:sp>
        <p:nvSpPr>
          <p:cNvPr id="5" name="مستطيل 4"/>
          <p:cNvSpPr/>
          <p:nvPr/>
        </p:nvSpPr>
        <p:spPr>
          <a:xfrm>
            <a:off x="4860032" y="6629013"/>
            <a:ext cx="424847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مفهوم الجانب الإداري لعملية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4749396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مفهوم الجانب الإداري لعملية التغيير والتطوير التنظيمي:</a:t>
            </a:r>
          </a:p>
          <a:p>
            <a:pPr marL="342900" indent="-342900" algn="just">
              <a:buFont typeface="Wingdings" panose="05000000000000000000" pitchFamily="2" charset="2"/>
              <a:buChar char="Ø"/>
            </a:pPr>
            <a:r>
              <a:rPr lang="ar-SA" sz="2800" b="1" dirty="0">
                <a:solidFill>
                  <a:schemeClr val="tx1"/>
                </a:solidFill>
              </a:rPr>
              <a:t>يعني المفهوم الإداري لعملية التغيير والتطوير التنظيمي بأنه: </a:t>
            </a:r>
            <a:r>
              <a:rPr lang="ar-SA" sz="2800" b="1" dirty="0">
                <a:solidFill>
                  <a:srgbClr val="C00000"/>
                </a:solidFill>
              </a:rPr>
              <a:t>«مجموعة من الأنشطة والفعاليات من تخطيط وتنظيم وتوجيه وقيادة ورقابة، التي تعمل مع بعضها البعض لغرض الاستخدام الأمثل لموارد وامكانيات المنظمة، بقصد الوصول الى تحقيق أهداف المنظمة بكفاءة وفاعلية، مع الأخذ في الاعتبار البيئة المحيطة بالمنظمة».</a:t>
            </a:r>
          </a:p>
          <a:p>
            <a:pPr marL="342900" indent="-342900" algn="just">
              <a:buFont typeface="Wingdings" panose="05000000000000000000" pitchFamily="2" charset="2"/>
              <a:buChar char="Ø"/>
            </a:pPr>
            <a:r>
              <a:rPr lang="ar-SA" sz="2800" b="1" dirty="0">
                <a:solidFill>
                  <a:schemeClr val="tx1"/>
                </a:solidFill>
              </a:rPr>
              <a:t>مما تقدم يتضح أن العملية الإدارية للتغيير والتطوير التنظيمي تتضمن العناصر التالية:</a:t>
            </a:r>
          </a:p>
          <a:p>
            <a:pPr marL="457200" indent="-457200" algn="just">
              <a:buFont typeface="+mj-lt"/>
              <a:buAutoNum type="arabicPeriod"/>
            </a:pPr>
            <a:r>
              <a:rPr lang="ar-SA" sz="2800" b="1" dirty="0">
                <a:solidFill>
                  <a:schemeClr val="tx1"/>
                </a:solidFill>
              </a:rPr>
              <a:t>التخطيط لعملية التغيير والتطوير التنظيمي</a:t>
            </a:r>
          </a:p>
          <a:p>
            <a:pPr marL="457200" indent="-457200" algn="just">
              <a:buFont typeface="+mj-lt"/>
              <a:buAutoNum type="arabicPeriod"/>
            </a:pPr>
            <a:r>
              <a:rPr lang="ar-SA" sz="2800" b="1" dirty="0">
                <a:solidFill>
                  <a:schemeClr val="tx1"/>
                </a:solidFill>
              </a:rPr>
              <a:t>التنظيم لعملية التغيير والتطوير التنظيمي</a:t>
            </a:r>
          </a:p>
          <a:p>
            <a:pPr marL="457200" indent="-457200" algn="just">
              <a:buFont typeface="+mj-lt"/>
              <a:buAutoNum type="arabicPeriod"/>
            </a:pPr>
            <a:r>
              <a:rPr lang="ar-SA" sz="2800" b="1" dirty="0">
                <a:solidFill>
                  <a:schemeClr val="tx1"/>
                </a:solidFill>
              </a:rPr>
              <a:t>التوجيه والقيادة لعملية التغيير والتطوير التنظيمي</a:t>
            </a:r>
          </a:p>
          <a:p>
            <a:pPr marL="457200" indent="-457200" algn="just">
              <a:buFont typeface="+mj-lt"/>
              <a:buAutoNum type="arabicPeriod"/>
            </a:pPr>
            <a:r>
              <a:rPr lang="ar-SA" sz="2800" b="1" dirty="0">
                <a:solidFill>
                  <a:schemeClr val="tx1"/>
                </a:solidFill>
              </a:rPr>
              <a:t>الرقابة والمتابعة لعملية التغيير والتطوير التنظيمي</a:t>
            </a:r>
          </a:p>
          <a:p>
            <a:pPr algn="just"/>
            <a:endParaRPr lang="ar-SA" sz="2400" b="1" dirty="0">
              <a:solidFill>
                <a:schemeClr val="tx1"/>
              </a:solidFill>
            </a:endParaRP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التخطيط لعملية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1404651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200" b="1" u="sng" dirty="0">
                <a:solidFill>
                  <a:schemeClr val="tx2"/>
                </a:solidFill>
              </a:rPr>
              <a:t>التخطيط لعملية التغيير والتطوير التنظيمي:</a:t>
            </a:r>
          </a:p>
          <a:p>
            <a:pPr marL="457200" indent="-457200" algn="just">
              <a:buFont typeface="Wingdings" panose="05000000000000000000" pitchFamily="2" charset="2"/>
              <a:buChar char="Ø"/>
            </a:pPr>
            <a:r>
              <a:rPr lang="ar-SA" sz="2200" b="1" dirty="0">
                <a:solidFill>
                  <a:schemeClr val="tx1"/>
                </a:solidFill>
              </a:rPr>
              <a:t>التخطيط هو أحد الوظائف الرئيسة في الإدارة، فالإداري في الأصل هو مخطط، لأنه يتخذ قرارات تؤثر على مستقبل المنظمة التي ينتمي إليها.</a:t>
            </a:r>
          </a:p>
          <a:p>
            <a:pPr marL="457200" indent="-457200" algn="just">
              <a:buFont typeface="Wingdings" panose="05000000000000000000" pitchFamily="2" charset="2"/>
              <a:buChar char="Ø"/>
            </a:pPr>
            <a:r>
              <a:rPr lang="ar-SA" sz="2200" b="1" dirty="0">
                <a:solidFill>
                  <a:schemeClr val="tx1"/>
                </a:solidFill>
              </a:rPr>
              <a:t>ويمكن تعريف التخطيط بأنه: «التحديد في الوقت الحاضر لما سيتم عمله في المستقبل».</a:t>
            </a:r>
          </a:p>
          <a:p>
            <a:pPr marL="457200" indent="-457200" algn="just">
              <a:buFont typeface="Wingdings" panose="05000000000000000000" pitchFamily="2" charset="2"/>
              <a:buChar char="Ø"/>
            </a:pPr>
            <a:r>
              <a:rPr lang="ar-SA" sz="2200" b="1" dirty="0">
                <a:solidFill>
                  <a:schemeClr val="tx1"/>
                </a:solidFill>
              </a:rPr>
              <a:t>ان التخطيط للتغيير والتطوير يسبق أي عمل آخر في عملية التغيير، والتخطيط يحدد الأعمال التي يجب القيام بها في المستقبل بالكيفية والوقت الملائمين لتنفيذها.</a:t>
            </a:r>
          </a:p>
          <a:p>
            <a:pPr algn="just"/>
            <a:r>
              <a:rPr lang="ar-SA" sz="2200" b="1" u="sng" dirty="0">
                <a:solidFill>
                  <a:srgbClr val="C00000"/>
                </a:solidFill>
              </a:rPr>
              <a:t>الحاجة الي التخطيط في التغيير والتطوير التنظيمي:</a:t>
            </a:r>
          </a:p>
          <a:p>
            <a:pPr marL="342900" indent="-342900" algn="just">
              <a:buFont typeface="Wingdings" panose="05000000000000000000" pitchFamily="2" charset="2"/>
              <a:buChar char="Ø"/>
            </a:pPr>
            <a:r>
              <a:rPr lang="ar-SA" sz="2200" b="1" dirty="0">
                <a:solidFill>
                  <a:schemeClr val="tx1"/>
                </a:solidFill>
              </a:rPr>
              <a:t>ان الحاجة للتخطيط نشأت لأن المنظمات تعمل في ظروف متغيرة، ويتمثل التغيير في: </a:t>
            </a:r>
            <a:r>
              <a:rPr lang="ar-SA" sz="1100" dirty="0">
                <a:solidFill>
                  <a:schemeClr val="tx1"/>
                </a:solidFill>
              </a:rPr>
              <a:t>(7)</a:t>
            </a:r>
            <a:endParaRPr lang="ar-SA" sz="2200" dirty="0">
              <a:solidFill>
                <a:schemeClr val="tx1"/>
              </a:solidFill>
            </a:endParaRPr>
          </a:p>
          <a:p>
            <a:pPr marL="342900" indent="-342900" algn="just">
              <a:buFontTx/>
              <a:buChar char="-"/>
            </a:pPr>
            <a:r>
              <a:rPr lang="ar-SA" sz="2200" b="1" dirty="0">
                <a:solidFill>
                  <a:schemeClr val="tx1"/>
                </a:solidFill>
              </a:rPr>
              <a:t>التغيير في النشاط الإقتصادي العام.</a:t>
            </a:r>
          </a:p>
          <a:p>
            <a:pPr marL="342900" indent="-342900" algn="just">
              <a:buFontTx/>
              <a:buChar char="-"/>
            </a:pPr>
            <a:r>
              <a:rPr lang="ar-SA" sz="2200" b="1" dirty="0">
                <a:solidFill>
                  <a:schemeClr val="tx1"/>
                </a:solidFill>
              </a:rPr>
              <a:t>التغيير التكنولوجي.</a:t>
            </a:r>
          </a:p>
          <a:p>
            <a:pPr marL="342900" indent="-342900" algn="just">
              <a:buFontTx/>
              <a:buChar char="-"/>
            </a:pPr>
            <a:r>
              <a:rPr lang="ar-SA" sz="2200" b="1" dirty="0">
                <a:solidFill>
                  <a:schemeClr val="tx1"/>
                </a:solidFill>
              </a:rPr>
              <a:t>التغيير في السياسات الحكومية.</a:t>
            </a:r>
          </a:p>
          <a:p>
            <a:pPr marL="342900" indent="-342900" algn="just">
              <a:buFontTx/>
              <a:buChar char="-"/>
            </a:pPr>
            <a:r>
              <a:rPr lang="ar-SA" sz="2200" b="1" dirty="0">
                <a:solidFill>
                  <a:schemeClr val="tx1"/>
                </a:solidFill>
              </a:rPr>
              <a:t>التغيير في سلوك المنافسين.</a:t>
            </a:r>
          </a:p>
          <a:p>
            <a:pPr marL="342900" indent="-342900" algn="just">
              <a:buFontTx/>
              <a:buChar char="-"/>
            </a:pPr>
            <a:r>
              <a:rPr lang="ar-SA" sz="2200" b="1" dirty="0">
                <a:solidFill>
                  <a:schemeClr val="tx1"/>
                </a:solidFill>
              </a:rPr>
              <a:t>التغيير في المعايير والإتجاهات الإجتماعية والثقافية.</a:t>
            </a:r>
          </a:p>
          <a:p>
            <a:pPr marL="342900" indent="-342900" algn="just">
              <a:buFontTx/>
              <a:buChar char="-"/>
            </a:pPr>
            <a:r>
              <a:rPr lang="ar-SA" sz="2200" b="1" dirty="0">
                <a:solidFill>
                  <a:schemeClr val="tx1"/>
                </a:solidFill>
              </a:rPr>
              <a:t>التغيير في الموارد البشرية والموارد المادية.</a:t>
            </a:r>
          </a:p>
          <a:p>
            <a:pPr marL="342900" indent="-342900" algn="just">
              <a:buFontTx/>
              <a:buChar char="-"/>
            </a:pPr>
            <a:r>
              <a:rPr lang="ar-SA" sz="2200" b="1" dirty="0">
                <a:solidFill>
                  <a:schemeClr val="tx1"/>
                </a:solidFill>
              </a:rPr>
              <a:t>التغيير في أذواق المستهلكين.</a:t>
            </a: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التخطيط لعملية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8968481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04056"/>
          </a:xfrm>
        </p:spPr>
        <p:txBody>
          <a:bodyPr>
            <a:noAutofit/>
          </a:bodyPr>
          <a:lstStyle/>
          <a:p>
            <a:pPr algn="r"/>
            <a:r>
              <a:rPr lang="ar-SA" sz="28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400" b="1" u="sng" dirty="0">
                <a:solidFill>
                  <a:schemeClr val="tx2"/>
                </a:solidFill>
              </a:rPr>
              <a:t>التخطيط لعملية التغيير والتطوير التنظيمي:</a:t>
            </a:r>
          </a:p>
          <a:p>
            <a:pPr marL="457200" indent="-457200" algn="just">
              <a:buFont typeface="Wingdings" panose="05000000000000000000" pitchFamily="2" charset="2"/>
              <a:buChar char="Ø"/>
            </a:pPr>
            <a:r>
              <a:rPr lang="ar-SA" sz="2000" b="1" dirty="0">
                <a:solidFill>
                  <a:schemeClr val="tx1"/>
                </a:solidFill>
              </a:rPr>
              <a:t>كل هذه المتغيرات في الشريحة السابقة تظهر أهمية التخطيط كوظيفة ادارية في عملية التغيير والتطوير التنظيمي في المنظمة.</a:t>
            </a:r>
          </a:p>
          <a:p>
            <a:pPr marL="457200" indent="-457200" algn="just">
              <a:buFont typeface="Wingdings" panose="05000000000000000000" pitchFamily="2" charset="2"/>
              <a:buChar char="Ø"/>
            </a:pPr>
            <a:r>
              <a:rPr lang="ar-SA" sz="2000" b="1" dirty="0">
                <a:solidFill>
                  <a:schemeClr val="tx1"/>
                </a:solidFill>
              </a:rPr>
              <a:t>فالتخطيط: يساعد المنظمة على اتخاذ القرارات المنسجمة مع الأهداف والخطط لعملية التغيير والتطوير.</a:t>
            </a:r>
          </a:p>
          <a:p>
            <a:pPr marL="457200" indent="-457200" algn="just">
              <a:buFont typeface="Wingdings" panose="05000000000000000000" pitchFamily="2" charset="2"/>
              <a:buChar char="Ø"/>
            </a:pPr>
            <a:r>
              <a:rPr lang="ar-SA" sz="2000" b="1" dirty="0">
                <a:solidFill>
                  <a:schemeClr val="tx1"/>
                </a:solidFill>
              </a:rPr>
              <a:t>والتخطيط: يعتبر مرشد للعمل للموظفين وفريق العمل في المنظمة الي النهايات والأهداف التي يجب الوصول اليها في عمليات التغيير والتطوير التنظيمي.</a:t>
            </a:r>
          </a:p>
          <a:p>
            <a:pPr marL="457200" indent="-457200" algn="just">
              <a:buFont typeface="Wingdings" panose="05000000000000000000" pitchFamily="2" charset="2"/>
              <a:buChar char="Ø"/>
            </a:pPr>
            <a:r>
              <a:rPr lang="ar-SA" sz="2000" b="1" dirty="0">
                <a:solidFill>
                  <a:schemeClr val="tx1"/>
                </a:solidFill>
              </a:rPr>
              <a:t>والتخطيط: هو مصدر للتحفيز والولاء للعاملين في المنظمة.</a:t>
            </a:r>
          </a:p>
          <a:p>
            <a:pPr marL="457200" indent="-457200" algn="just">
              <a:buFont typeface="Wingdings" panose="05000000000000000000" pitchFamily="2" charset="2"/>
              <a:buChar char="Ø"/>
            </a:pPr>
            <a:r>
              <a:rPr lang="ar-SA" sz="2000" b="1" dirty="0">
                <a:solidFill>
                  <a:schemeClr val="tx1"/>
                </a:solidFill>
              </a:rPr>
              <a:t>والتخطيط يعبر عن معايير الأداء: من خلال التخطيط يمكن الحكم على نتائج التغيير والتطوير التنظيمي في المنظمة.</a:t>
            </a:r>
          </a:p>
          <a:p>
            <a:pPr algn="just"/>
            <a:r>
              <a:rPr lang="ar-SA" sz="2000" b="1" u="sng" dirty="0">
                <a:solidFill>
                  <a:srgbClr val="C00000"/>
                </a:solidFill>
              </a:rPr>
              <a:t>خطوات عملية التخطيط للتغيير والتطوير التنظيمي:</a:t>
            </a:r>
            <a:r>
              <a:rPr lang="ar-SA" sz="2000" dirty="0">
                <a:solidFill>
                  <a:schemeClr val="tx1"/>
                </a:solidFill>
              </a:rPr>
              <a:t> </a:t>
            </a:r>
            <a:r>
              <a:rPr lang="ar-SA" sz="1100" dirty="0">
                <a:solidFill>
                  <a:schemeClr val="tx1"/>
                </a:solidFill>
              </a:rPr>
              <a:t>(6)</a:t>
            </a:r>
            <a:endParaRPr lang="ar-SA" sz="2000" b="1" u="sng" dirty="0">
              <a:solidFill>
                <a:srgbClr val="C00000"/>
              </a:solidFill>
            </a:endParaRPr>
          </a:p>
          <a:p>
            <a:pPr marL="457200" indent="-457200" algn="just">
              <a:buFont typeface="+mj-lt"/>
              <a:buAutoNum type="arabicPeriod"/>
            </a:pPr>
            <a:r>
              <a:rPr lang="ar-SA" sz="2000" b="1" dirty="0">
                <a:solidFill>
                  <a:schemeClr val="tx1"/>
                </a:solidFill>
              </a:rPr>
              <a:t>وضع أهداف التغيير والتطوير التنظيمي.</a:t>
            </a:r>
          </a:p>
          <a:p>
            <a:pPr marL="457200" indent="-457200" algn="just">
              <a:buFont typeface="+mj-lt"/>
              <a:buAutoNum type="arabicPeriod"/>
            </a:pPr>
            <a:r>
              <a:rPr lang="ar-SA" sz="2000" b="1" dirty="0">
                <a:solidFill>
                  <a:schemeClr val="tx1"/>
                </a:solidFill>
              </a:rPr>
              <a:t>دراسة التغييرات في العوامل البيئية المحيطة بالمنظمة وتحليلها.</a:t>
            </a:r>
          </a:p>
          <a:p>
            <a:pPr marL="457200" indent="-457200" algn="just">
              <a:buFont typeface="+mj-lt"/>
              <a:buAutoNum type="arabicPeriod"/>
            </a:pPr>
            <a:r>
              <a:rPr lang="ar-SA" sz="2000" b="1" dirty="0">
                <a:solidFill>
                  <a:schemeClr val="tx1"/>
                </a:solidFill>
              </a:rPr>
              <a:t>وضع خطة التغيير والتطوير التنظيمي.</a:t>
            </a:r>
          </a:p>
          <a:p>
            <a:pPr marL="457200" indent="-457200" algn="just">
              <a:buFont typeface="+mj-lt"/>
              <a:buAutoNum type="arabicPeriod"/>
            </a:pPr>
            <a:r>
              <a:rPr lang="ar-SA" sz="2000" b="1" dirty="0">
                <a:solidFill>
                  <a:schemeClr val="tx1"/>
                </a:solidFill>
              </a:rPr>
              <a:t>إقرار الخطة واعتمادها من الإدارة العليا في المنظمة.</a:t>
            </a:r>
          </a:p>
          <a:p>
            <a:pPr marL="457200" indent="-457200" algn="just">
              <a:buFont typeface="+mj-lt"/>
              <a:buAutoNum type="arabicPeriod"/>
            </a:pPr>
            <a:r>
              <a:rPr lang="ar-SA" sz="2000" b="1" dirty="0">
                <a:solidFill>
                  <a:schemeClr val="tx1"/>
                </a:solidFill>
              </a:rPr>
              <a:t>تنفيذ خطة التغيير والتطوير التنظيمي.</a:t>
            </a:r>
          </a:p>
          <a:p>
            <a:pPr marL="457200" indent="-457200" algn="just">
              <a:buFont typeface="+mj-lt"/>
              <a:buAutoNum type="arabicPeriod"/>
            </a:pPr>
            <a:r>
              <a:rPr lang="ar-SA" sz="2000" b="1" dirty="0">
                <a:solidFill>
                  <a:schemeClr val="tx1"/>
                </a:solidFill>
              </a:rPr>
              <a:t>متابعة الخطة وتقييمها.</a:t>
            </a: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التخطيط لعملية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507746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648072"/>
          </a:xfrm>
        </p:spPr>
        <p:txBody>
          <a:bodyPr>
            <a:noAutofit/>
          </a:bodyPr>
          <a:lstStyle/>
          <a:p>
            <a:pPr algn="r"/>
            <a:r>
              <a:rPr lang="ar-SA" sz="32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التخطيط لعملية التغيير والتطوير التنظيمي:</a:t>
            </a:r>
          </a:p>
          <a:p>
            <a:pPr algn="just"/>
            <a:r>
              <a:rPr lang="ar-SA" sz="2300" b="1" u="sng" dirty="0">
                <a:solidFill>
                  <a:srgbClr val="C00000"/>
                </a:solidFill>
              </a:rPr>
              <a:t>خطوات تطبيق الخطة المحددة لعملية التغيير والتطوير التنظيمي: </a:t>
            </a:r>
            <a:r>
              <a:rPr lang="ar-SA" sz="1100" dirty="0">
                <a:solidFill>
                  <a:schemeClr val="tx1"/>
                </a:solidFill>
              </a:rPr>
              <a:t>(6)</a:t>
            </a:r>
            <a:endParaRPr lang="ar-SA" sz="2300" b="1" u="sng" dirty="0">
              <a:solidFill>
                <a:srgbClr val="C00000"/>
              </a:solidFill>
            </a:endParaRPr>
          </a:p>
          <a:p>
            <a:pPr marL="457200" indent="-457200" algn="just">
              <a:buFont typeface="Wingdings" panose="05000000000000000000" pitchFamily="2" charset="2"/>
              <a:buChar char="Ø"/>
            </a:pPr>
            <a:r>
              <a:rPr lang="ar-SA" sz="2300" b="1" dirty="0">
                <a:solidFill>
                  <a:schemeClr val="tx1"/>
                </a:solidFill>
              </a:rPr>
              <a:t>تمر عملية تطبيق الخطة المحددة للتغيير والتطوير التنظيمي بالخطوات التالية:</a:t>
            </a:r>
          </a:p>
          <a:p>
            <a:pPr marL="342900" indent="-342900" algn="just">
              <a:buFontTx/>
              <a:buChar char="-"/>
            </a:pPr>
            <a:r>
              <a:rPr lang="ar-SA" sz="2300" b="1" u="sng" dirty="0">
                <a:solidFill>
                  <a:schemeClr val="tx1"/>
                </a:solidFill>
              </a:rPr>
              <a:t>الخطوة الأولي</a:t>
            </a:r>
            <a:r>
              <a:rPr lang="ar-SA" sz="2300" b="1" dirty="0">
                <a:solidFill>
                  <a:schemeClr val="tx1"/>
                </a:solidFill>
              </a:rPr>
              <a:t>: تحديد الحاجة لعملية التغيير: جمع المعلومات ودراسة المشكلات وتحديد الهدف من التغيير.</a:t>
            </a:r>
          </a:p>
          <a:p>
            <a:pPr marL="342900" indent="-342900" algn="just">
              <a:buFontTx/>
              <a:buChar char="-"/>
            </a:pPr>
            <a:r>
              <a:rPr lang="ar-SA" sz="2300" b="1" u="sng" dirty="0">
                <a:solidFill>
                  <a:schemeClr val="tx1"/>
                </a:solidFill>
              </a:rPr>
              <a:t>الخطوة الثانية</a:t>
            </a:r>
            <a:r>
              <a:rPr lang="ar-SA" sz="2300" b="1" dirty="0">
                <a:solidFill>
                  <a:schemeClr val="tx1"/>
                </a:solidFill>
              </a:rPr>
              <a:t>: اختيار وتكوين فريق العمل الأساسي المؤهل والمدعم بالخبرة والمصداقية والثقة من قبل الادارة العليا.</a:t>
            </a:r>
          </a:p>
          <a:p>
            <a:pPr marL="342900" indent="-342900" algn="just">
              <a:buFontTx/>
              <a:buChar char="-"/>
            </a:pPr>
            <a:r>
              <a:rPr lang="ar-SA" sz="2300" b="1" u="sng" dirty="0">
                <a:solidFill>
                  <a:schemeClr val="tx1"/>
                </a:solidFill>
              </a:rPr>
              <a:t>الخطوة الثالثة</a:t>
            </a:r>
            <a:r>
              <a:rPr lang="ar-SA" sz="2300" b="1" dirty="0">
                <a:solidFill>
                  <a:schemeClr val="tx1"/>
                </a:solidFill>
              </a:rPr>
              <a:t>: الحصول على دعم وموافقة وتأييد الإدارة العليا في المنظمة على عملية التغيير والتطوير التنظيمي.</a:t>
            </a:r>
          </a:p>
          <a:p>
            <a:pPr marL="342900" indent="-342900" algn="just">
              <a:buFontTx/>
              <a:buChar char="-"/>
            </a:pPr>
            <a:r>
              <a:rPr lang="ar-SA" sz="2300" b="1" u="sng" dirty="0">
                <a:solidFill>
                  <a:schemeClr val="tx1"/>
                </a:solidFill>
              </a:rPr>
              <a:t>الخطوة الرابعة</a:t>
            </a:r>
            <a:r>
              <a:rPr lang="ar-SA" sz="2300" b="1" dirty="0">
                <a:solidFill>
                  <a:schemeClr val="tx1"/>
                </a:solidFill>
              </a:rPr>
              <a:t>: التمهيد للانتقال التدريجي من مرحلة الإعداد للتغيير الي مرحلة التطبيق لهذا التغيير: وعلى الإدارة اقناع العاملين بأهمية التغيير والفوائد المترتبة عليه.</a:t>
            </a:r>
          </a:p>
          <a:p>
            <a:pPr marL="342900" indent="-342900" algn="just">
              <a:buFontTx/>
              <a:buChar char="-"/>
            </a:pPr>
            <a:r>
              <a:rPr lang="ar-SA" sz="2300" b="1" u="sng" dirty="0">
                <a:solidFill>
                  <a:schemeClr val="tx1"/>
                </a:solidFill>
              </a:rPr>
              <a:t>الخطوة الخامسة</a:t>
            </a:r>
            <a:r>
              <a:rPr lang="ar-SA" sz="2300" b="1" dirty="0">
                <a:solidFill>
                  <a:schemeClr val="tx1"/>
                </a:solidFill>
              </a:rPr>
              <a:t>: التطبيق والتنفيذ الكامل لعملية التغيير.</a:t>
            </a:r>
          </a:p>
          <a:p>
            <a:pPr marL="342900" indent="-342900" algn="just">
              <a:buFontTx/>
              <a:buChar char="-"/>
            </a:pPr>
            <a:r>
              <a:rPr lang="ar-SA" sz="2300" b="1" u="sng" dirty="0">
                <a:solidFill>
                  <a:schemeClr val="tx1"/>
                </a:solidFill>
              </a:rPr>
              <a:t>الخطوة السادسة</a:t>
            </a:r>
            <a:r>
              <a:rPr lang="ar-SA" sz="2300" b="1" dirty="0">
                <a:solidFill>
                  <a:schemeClr val="tx1"/>
                </a:solidFill>
              </a:rPr>
              <a:t>: متابعة عملية التغيير والتطوير التنظيمي وبيان الإنحرافات إن وجدت، واتخاذ الاجراءات التصحيحية اللازمة لهذه الإنحرافات.</a:t>
            </a:r>
          </a:p>
          <a:p>
            <a:pPr marL="457200" indent="-457200" algn="just">
              <a:buFont typeface="Wingdings" panose="05000000000000000000" pitchFamily="2" charset="2"/>
              <a:buChar char="Ø"/>
            </a:pPr>
            <a:endParaRPr lang="ar-SA" sz="2000" b="1" dirty="0">
              <a:solidFill>
                <a:schemeClr val="tx1"/>
              </a:solidFill>
            </a:endParaRP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التنظيم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6940783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التنظيم لعملية التغيير والتطوير التنظيمي:</a:t>
            </a:r>
          </a:p>
          <a:p>
            <a:pPr marL="457200" indent="-457200" algn="just">
              <a:buFont typeface="Wingdings" panose="05000000000000000000" pitchFamily="2" charset="2"/>
              <a:buChar char="Ø"/>
            </a:pPr>
            <a:r>
              <a:rPr lang="ar-SA" sz="2000" b="1" dirty="0">
                <a:solidFill>
                  <a:schemeClr val="tx1"/>
                </a:solidFill>
              </a:rPr>
              <a:t>الخطوة الثانية من وظائف إدارة التغيير والتطوير في المنظمة هي عملية وظيفة التنظيم لهذا التغيير.</a:t>
            </a:r>
          </a:p>
          <a:p>
            <a:pPr marL="457200" indent="-457200" algn="just">
              <a:buFont typeface="Wingdings" panose="05000000000000000000" pitchFamily="2" charset="2"/>
              <a:buChar char="Ø"/>
            </a:pPr>
            <a:r>
              <a:rPr lang="ar-SA" sz="2000" b="1" dirty="0">
                <a:solidFill>
                  <a:schemeClr val="tx1"/>
                </a:solidFill>
              </a:rPr>
              <a:t>ويمكن تعريف التنظيم بأنه: ”الإطار الذي يتم بموجبه ترتيب جهود جماعة من الأفراد وتنسيقها للقيام بعملية التغيير والتطوير، وبالتالي تحقيق الأهداف المحددة لهذا التغيير“.</a:t>
            </a:r>
          </a:p>
          <a:p>
            <a:pPr marL="457200" indent="-457200" algn="just">
              <a:buFont typeface="Wingdings" panose="05000000000000000000" pitchFamily="2" charset="2"/>
              <a:buChar char="Ø"/>
            </a:pPr>
            <a:r>
              <a:rPr lang="ar-SA" sz="2000" b="1" dirty="0">
                <a:solidFill>
                  <a:schemeClr val="tx1"/>
                </a:solidFill>
              </a:rPr>
              <a:t>ويتطلب هذا الأمر تحديد النشاطات المطلوبة لتحقيق تلك الأهداف وتحديد الأفراد وتوضيح العلاقات الإدارية بينهم من حيث السلطة والمسؤولية.</a:t>
            </a:r>
          </a:p>
          <a:p>
            <a:pPr marL="457200" indent="-457200" algn="just"/>
            <a:r>
              <a:rPr lang="ar-SA" sz="2000" b="1" u="sng" dirty="0">
                <a:solidFill>
                  <a:srgbClr val="C00000"/>
                </a:solidFill>
              </a:rPr>
              <a:t>عناصر التنظيم الإداري لعملية التغيير والتطوير:</a:t>
            </a:r>
            <a:r>
              <a:rPr lang="ar-SA" sz="2000" dirty="0">
                <a:solidFill>
                  <a:schemeClr val="tx1"/>
                </a:solidFill>
              </a:rPr>
              <a:t> </a:t>
            </a:r>
            <a:r>
              <a:rPr lang="ar-SA" sz="1100" dirty="0">
                <a:solidFill>
                  <a:schemeClr val="tx1"/>
                </a:solidFill>
              </a:rPr>
              <a:t>(6)</a:t>
            </a:r>
            <a:endParaRPr lang="ar-SA" sz="2000" b="1" u="sng" dirty="0">
              <a:solidFill>
                <a:srgbClr val="C00000"/>
              </a:solidFill>
            </a:endParaRPr>
          </a:p>
          <a:p>
            <a:pPr marL="457200" indent="-457200" algn="just">
              <a:buFont typeface="Wingdings" panose="05000000000000000000" pitchFamily="2" charset="2"/>
              <a:buChar char="Ø"/>
            </a:pPr>
            <a:r>
              <a:rPr lang="ar-SA" sz="2000" b="1" dirty="0">
                <a:solidFill>
                  <a:schemeClr val="tx1"/>
                </a:solidFill>
              </a:rPr>
              <a:t>يمكن القول وبشكل عام أن التنظيم الإداري لعملية التغيير والتطوير التنظيمي في المنظمة يضم العناصر التالية:</a:t>
            </a:r>
          </a:p>
          <a:p>
            <a:pPr marL="457200" indent="-457200" algn="just">
              <a:buFont typeface="+mj-lt"/>
              <a:buAutoNum type="arabicPeriod"/>
            </a:pPr>
            <a:r>
              <a:rPr lang="ar-SA" sz="2000" b="1" dirty="0">
                <a:solidFill>
                  <a:schemeClr val="tx1"/>
                </a:solidFill>
              </a:rPr>
              <a:t>الأعمال والنشاطات التي تمارسها المنظمة لتحقيق أهداف التغيير وبالتالي تحقيق أهداف المنظمة ككل.</a:t>
            </a:r>
          </a:p>
          <a:p>
            <a:pPr marL="457200" indent="-457200" algn="just">
              <a:buFont typeface="+mj-lt"/>
              <a:buAutoNum type="arabicPeriod"/>
            </a:pPr>
            <a:r>
              <a:rPr lang="ar-SA" sz="2000" b="1" dirty="0">
                <a:solidFill>
                  <a:schemeClr val="tx1"/>
                </a:solidFill>
              </a:rPr>
              <a:t>الأفراد أو العاملين في المنظمة أو فريق العمل الذي سيقوم بعملية التغيير والتطوير.</a:t>
            </a:r>
          </a:p>
          <a:p>
            <a:pPr marL="457200" indent="-457200" algn="just">
              <a:buFont typeface="+mj-lt"/>
              <a:buAutoNum type="arabicPeriod"/>
            </a:pPr>
            <a:r>
              <a:rPr lang="ar-SA" sz="2000" b="1" dirty="0">
                <a:solidFill>
                  <a:schemeClr val="tx1"/>
                </a:solidFill>
              </a:rPr>
              <a:t>الإمكانات أو الموارد المتاحة للمنظمة للقيام بعملية التغيير والتطوير.</a:t>
            </a:r>
          </a:p>
          <a:p>
            <a:pPr marL="457200" indent="-457200" algn="just">
              <a:buFont typeface="+mj-lt"/>
              <a:buAutoNum type="arabicPeriod"/>
            </a:pPr>
            <a:r>
              <a:rPr lang="ar-SA" sz="2000" b="1" dirty="0">
                <a:solidFill>
                  <a:schemeClr val="tx1"/>
                </a:solidFill>
              </a:rPr>
              <a:t>النظم والإجراءات والطرق والخطوات والمراحل المخططة لأداء عملية التغيير والتطوير، وأعمالها ونشاطاتها المختلفة.</a:t>
            </a:r>
          </a:p>
          <a:p>
            <a:pPr marL="457200" indent="-457200" algn="just">
              <a:buFont typeface="+mj-lt"/>
              <a:buAutoNum type="arabicPeriod"/>
            </a:pPr>
            <a:r>
              <a:rPr lang="ar-SA" sz="2000" b="1" dirty="0">
                <a:solidFill>
                  <a:schemeClr val="tx1"/>
                </a:solidFill>
              </a:rPr>
              <a:t>الهيكل أو الأسلوب الذي يتم بموجبه توزيع الأفراد العاملين لعملية التغيير والتطوير بين الأعمال والنشاطات المختلفة وتحديد علاقاتهم الوظيفية وخطوط الاتصال بينهم.</a:t>
            </a:r>
          </a:p>
          <a:p>
            <a:pPr marL="457200" indent="-457200" algn="just">
              <a:buFont typeface="+mj-lt"/>
              <a:buAutoNum type="arabicPeriod"/>
            </a:pPr>
            <a:r>
              <a:rPr lang="ar-SA" sz="2000" b="1" dirty="0">
                <a:solidFill>
                  <a:schemeClr val="tx1"/>
                </a:solidFill>
              </a:rPr>
              <a:t>تحديد السلطات والمسؤوليات لكل فرد أو لكل مركز وظيفي داخل المنظمة.</a:t>
            </a: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التنظيم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2364358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التنظيم لعملية التغيير والتطوير التنظيمي:</a:t>
            </a:r>
          </a:p>
          <a:p>
            <a:pPr marL="457200" indent="-457200" algn="just"/>
            <a:r>
              <a:rPr lang="ar-SA" sz="2300" b="1" u="sng" dirty="0">
                <a:solidFill>
                  <a:srgbClr val="C00000"/>
                </a:solidFill>
              </a:rPr>
              <a:t>فوائد العملية التنظيمية لعملية التغيير والتطوير:</a:t>
            </a:r>
            <a:r>
              <a:rPr lang="ar-SA" sz="2400" dirty="0">
                <a:solidFill>
                  <a:schemeClr val="tx1"/>
                </a:solidFill>
              </a:rPr>
              <a:t> </a:t>
            </a:r>
            <a:r>
              <a:rPr lang="ar-SA" sz="1100" dirty="0">
                <a:solidFill>
                  <a:schemeClr val="tx1"/>
                </a:solidFill>
              </a:rPr>
              <a:t>(5)</a:t>
            </a:r>
            <a:endParaRPr lang="ar-SA" sz="2300" b="1" u="sng" dirty="0">
              <a:solidFill>
                <a:srgbClr val="C00000"/>
              </a:solidFill>
            </a:endParaRPr>
          </a:p>
          <a:p>
            <a:pPr marL="457200" indent="-457200" algn="just">
              <a:buFont typeface="Wingdings" panose="05000000000000000000" pitchFamily="2" charset="2"/>
              <a:buChar char="Ø"/>
            </a:pPr>
            <a:r>
              <a:rPr lang="ar-SA" sz="2300" b="1" dirty="0">
                <a:solidFill>
                  <a:schemeClr val="tx1"/>
                </a:solidFill>
              </a:rPr>
              <a:t>تحقق الوظيفة التنظيمية لعملية التغيير والتطوير التنظيمي في المنظمة الوظائف التالية:</a:t>
            </a:r>
          </a:p>
          <a:p>
            <a:pPr marL="457200" indent="-457200" algn="just">
              <a:buFont typeface="+mj-lt"/>
              <a:buAutoNum type="arabicPeriod"/>
            </a:pPr>
            <a:r>
              <a:rPr lang="ar-SA" sz="2300" b="1" dirty="0">
                <a:solidFill>
                  <a:schemeClr val="tx1"/>
                </a:solidFill>
              </a:rPr>
              <a:t>تمكن الوظيفة التنظيمية لعملية التغيير والتطوير من التوزيع العلمي لأعمال ووظائف التغيير بحيث يتم تفادى الازدواجية في أعمال التغيير.</a:t>
            </a:r>
          </a:p>
          <a:p>
            <a:pPr marL="457200" indent="-457200" algn="just">
              <a:buFont typeface="+mj-lt"/>
              <a:buAutoNum type="arabicPeriod"/>
            </a:pPr>
            <a:r>
              <a:rPr lang="ar-SA" sz="2300" b="1" dirty="0">
                <a:solidFill>
                  <a:schemeClr val="tx1"/>
                </a:solidFill>
              </a:rPr>
              <a:t>تمكن الوظيفة التنظيمية لعملية التغيير والتطوير من تحديد العلاقات بوضوح بين الأفراد العاملين في عملية التغيير والتطوير.</a:t>
            </a:r>
          </a:p>
          <a:p>
            <a:pPr marL="457200" indent="-457200" algn="just">
              <a:buFont typeface="+mj-lt"/>
              <a:buAutoNum type="arabicPeriod"/>
            </a:pPr>
            <a:r>
              <a:rPr lang="ar-SA" sz="2300" b="1" dirty="0">
                <a:solidFill>
                  <a:schemeClr val="tx1"/>
                </a:solidFill>
              </a:rPr>
              <a:t>تمكن الوظيفة التنظيمية لعملية التغيير والتطوير من التنسيق بين النشاطات المختلفة لعملية التغيير.</a:t>
            </a:r>
          </a:p>
          <a:p>
            <a:pPr marL="457200" indent="-457200" algn="just">
              <a:buFont typeface="+mj-lt"/>
              <a:buAutoNum type="arabicPeriod"/>
            </a:pPr>
            <a:r>
              <a:rPr lang="ar-SA" sz="2300" b="1" dirty="0">
                <a:solidFill>
                  <a:schemeClr val="tx1"/>
                </a:solidFill>
              </a:rPr>
              <a:t>تمكن الوظيفة التنظيمية لعملية التغيير والتطوير من الاستجابة للتغييرات التي تحدث للمنظمة سواء في أعمالها أو الإفراد العاملين أو العناصر البيئية التي تحيط بالمنظمة مما يساعد على التكيف مع الظروف المتغيرة أثناء القيام بعملية التغيير والتطوير في المنظمة.</a:t>
            </a:r>
          </a:p>
          <a:p>
            <a:pPr marL="457200" indent="-457200" algn="just">
              <a:buFont typeface="+mj-lt"/>
              <a:buAutoNum type="arabicPeriod"/>
            </a:pPr>
            <a:r>
              <a:rPr lang="ar-SA" sz="2300" b="1" dirty="0">
                <a:solidFill>
                  <a:schemeClr val="tx1"/>
                </a:solidFill>
              </a:rPr>
              <a:t>تنشئ الوظيفة التنظيمية للتغيير إجراءات قياسية، وذلك عن طريق وضع </a:t>
            </a:r>
            <a:r>
              <a:rPr lang="ar-SA" sz="2300" b="1" dirty="0" err="1">
                <a:solidFill>
                  <a:schemeClr val="tx1"/>
                </a:solidFill>
              </a:rPr>
              <a:t>اجراءات</a:t>
            </a:r>
            <a:r>
              <a:rPr lang="ar-SA" sz="2300" b="1" dirty="0">
                <a:solidFill>
                  <a:schemeClr val="tx1"/>
                </a:solidFill>
              </a:rPr>
              <a:t> العمل في عملية التغيير.</a:t>
            </a:r>
          </a:p>
        </p:txBody>
      </p:sp>
      <p:sp>
        <p:nvSpPr>
          <p:cNvPr id="5" name="مستطيل 4"/>
          <p:cNvSpPr/>
          <p:nvPr/>
        </p:nvSpPr>
        <p:spPr>
          <a:xfrm>
            <a:off x="5220072" y="6629012"/>
            <a:ext cx="3888432"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التوجيه والرقابة لعملية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353133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التوجيه والقيادة لعملية التغيير والتطوير التنظيمي:</a:t>
            </a:r>
          </a:p>
          <a:p>
            <a:pPr marL="457200" lvl="0" indent="-457200" algn="just">
              <a:buFont typeface="Wingdings" pitchFamily="2" charset="2"/>
              <a:buChar char="Ø"/>
            </a:pPr>
            <a:r>
              <a:rPr lang="ar-SA" sz="2300" b="1" dirty="0">
                <a:solidFill>
                  <a:schemeClr val="tx1"/>
                </a:solidFill>
              </a:rPr>
              <a:t>الوظيفة الثالثة من الوظائف الإدارية هي وظيفة التوجيه والقيادة لعملية التغيير والتطوير التنظيمي في المنظمة.</a:t>
            </a:r>
          </a:p>
          <a:p>
            <a:pPr marL="457200" lvl="0" indent="-457200" algn="just">
              <a:buFont typeface="Wingdings" pitchFamily="2" charset="2"/>
              <a:buChar char="Ø"/>
            </a:pPr>
            <a:r>
              <a:rPr lang="ar-SA" sz="2300" b="1" dirty="0">
                <a:solidFill>
                  <a:schemeClr val="tx1"/>
                </a:solidFill>
              </a:rPr>
              <a:t>ازدادت أهمية التوجيه والقيادة في إدارة التغيير والتطوير في المنظمة لأنها تتناول إدارة ورعاية العنصر البشري في المنظمات.</a:t>
            </a:r>
          </a:p>
          <a:p>
            <a:pPr marL="457200" lvl="0" indent="-457200" algn="just">
              <a:buFont typeface="Wingdings" pitchFamily="2" charset="2"/>
              <a:buChar char="Ø"/>
            </a:pPr>
            <a:r>
              <a:rPr lang="ar-SA" sz="2300" b="1" dirty="0">
                <a:solidFill>
                  <a:schemeClr val="tx1"/>
                </a:solidFill>
              </a:rPr>
              <a:t>فالأفراد العاملين في المنظمة يختلفون من حيث القدرات والأدوار التي يؤدونها وهذا ينعكس على درجة تجاوبهم وردود فعلهم لاستراتيجيات المنظمة وسياساتها المختلفة.</a:t>
            </a:r>
          </a:p>
          <a:p>
            <a:pPr marL="457200" lvl="0" indent="-457200" algn="just">
              <a:buFont typeface="Wingdings" pitchFamily="2" charset="2"/>
              <a:buChar char="Ø"/>
            </a:pPr>
            <a:r>
              <a:rPr lang="ar-SA" sz="2300" b="1" dirty="0">
                <a:solidFill>
                  <a:schemeClr val="tx1"/>
                </a:solidFill>
              </a:rPr>
              <a:t>وتتضمن وظيفة التوجيه والقيادة الكيفية التي تتمكن بها الإدارة الحديثة من قيادة العاملين في المنظمة، بشأن التغيير والتطوير في المنظمة.</a:t>
            </a:r>
          </a:p>
          <a:p>
            <a:pPr marL="457200" lvl="0" indent="-457200" algn="just"/>
            <a:r>
              <a:rPr lang="ar-SA" sz="2300" b="1" u="sng" dirty="0">
                <a:solidFill>
                  <a:srgbClr val="C00000"/>
                </a:solidFill>
              </a:rPr>
              <a:t>تعريف القيادة:</a:t>
            </a:r>
          </a:p>
          <a:p>
            <a:pPr marL="457200" lvl="0" indent="-457200" algn="just">
              <a:buFont typeface="Wingdings" pitchFamily="2" charset="2"/>
              <a:buChar char="Ø"/>
            </a:pPr>
            <a:r>
              <a:rPr lang="ar-SA" sz="2300" b="1" dirty="0">
                <a:solidFill>
                  <a:schemeClr val="tx1"/>
                </a:solidFill>
              </a:rPr>
              <a:t>يمكن تعريف القيادة بأنها: ”العملية التي يتم بموجبها التأثير على سلوك الأفراد والجماعات وذلك من اجل دفعهم للعمل برغبة واضحة لتحقيق ألأهداف المحددة، بما في ذلك هدف التغيير والتطوير في المنظمة“.</a:t>
            </a: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757429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260648"/>
            <a:ext cx="8784976" cy="576064"/>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908720"/>
            <a:ext cx="8928992" cy="5832648"/>
          </a:xfrm>
        </p:spPr>
        <p:txBody>
          <a:bodyPr>
            <a:normAutofit fontScale="92500" lnSpcReduction="20000"/>
          </a:bodyPr>
          <a:lstStyle/>
          <a:p>
            <a:pPr algn="just"/>
            <a:r>
              <a:rPr lang="ar-SA" b="1" u="sng" dirty="0">
                <a:solidFill>
                  <a:schemeClr val="tx2"/>
                </a:solidFill>
              </a:rPr>
              <a:t>الوحدة الثالثة: مداخل التغيير والتطوير التنظيمي في المنظمة:</a:t>
            </a:r>
          </a:p>
          <a:p>
            <a:pPr marL="457200" indent="-457200" algn="just">
              <a:buFont typeface="Wingdings" panose="05000000000000000000" pitchFamily="2" charset="2"/>
              <a:buChar char="q"/>
            </a:pPr>
            <a:r>
              <a:rPr lang="ar-SA" b="1" dirty="0">
                <a:solidFill>
                  <a:schemeClr val="tx2"/>
                </a:solidFill>
              </a:rPr>
              <a:t>مداخل التغيير التنظيمي:</a:t>
            </a:r>
          </a:p>
          <a:p>
            <a:pPr marL="457200" indent="-457200" algn="just">
              <a:buFont typeface="Wingdings" panose="05000000000000000000" pitchFamily="2" charset="2"/>
              <a:buChar char="§"/>
            </a:pPr>
            <a:r>
              <a:rPr lang="ar-SA" b="1" dirty="0">
                <a:solidFill>
                  <a:schemeClr val="tx2"/>
                </a:solidFill>
              </a:rPr>
              <a:t>مدخل رفض الماضي</a:t>
            </a:r>
          </a:p>
          <a:p>
            <a:pPr marL="457200" indent="-457200" algn="just">
              <a:buFont typeface="Wingdings" panose="05000000000000000000" pitchFamily="2" charset="2"/>
              <a:buChar char="§"/>
            </a:pPr>
            <a:r>
              <a:rPr lang="ar-SA" b="1" dirty="0">
                <a:solidFill>
                  <a:schemeClr val="tx2"/>
                </a:solidFill>
              </a:rPr>
              <a:t>مدخل الانسلاخ عن الحاضر</a:t>
            </a:r>
          </a:p>
          <a:p>
            <a:pPr marL="457200" indent="-457200" algn="just">
              <a:buFont typeface="Wingdings" panose="05000000000000000000" pitchFamily="2" charset="2"/>
              <a:buChar char="§"/>
            </a:pPr>
            <a:r>
              <a:rPr lang="ar-SA" b="1" dirty="0">
                <a:solidFill>
                  <a:schemeClr val="tx2"/>
                </a:solidFill>
              </a:rPr>
              <a:t>مدخل أحلام المستقبل</a:t>
            </a:r>
          </a:p>
          <a:p>
            <a:pPr marL="457200" indent="-457200" algn="just">
              <a:buFont typeface="Wingdings" panose="05000000000000000000" pitchFamily="2" charset="2"/>
              <a:buChar char="§"/>
            </a:pPr>
            <a:r>
              <a:rPr lang="ar-SA" b="1" dirty="0">
                <a:solidFill>
                  <a:schemeClr val="tx2"/>
                </a:solidFill>
              </a:rPr>
              <a:t>مدخل صناعة المستقبل</a:t>
            </a:r>
          </a:p>
          <a:p>
            <a:pPr marL="457200" indent="-457200" algn="just">
              <a:buFont typeface="Wingdings" panose="05000000000000000000" pitchFamily="2" charset="2"/>
              <a:buChar char="q"/>
            </a:pPr>
            <a:r>
              <a:rPr lang="ar-SA" b="1" dirty="0">
                <a:solidFill>
                  <a:schemeClr val="tx2"/>
                </a:solidFill>
              </a:rPr>
              <a:t>مداخل التطوير التنظيمي:</a:t>
            </a:r>
          </a:p>
          <a:p>
            <a:pPr marL="457200" indent="-457200" algn="just">
              <a:buFont typeface="Wingdings" panose="05000000000000000000" pitchFamily="2" charset="2"/>
              <a:buChar char="§"/>
            </a:pPr>
            <a:r>
              <a:rPr lang="ar-SA" b="1" dirty="0">
                <a:solidFill>
                  <a:schemeClr val="tx2"/>
                </a:solidFill>
              </a:rPr>
              <a:t>مدخل التغيير والتطوير للهيكل التنظيمي</a:t>
            </a:r>
          </a:p>
          <a:p>
            <a:pPr marL="457200" indent="-457200" algn="just">
              <a:buFont typeface="Wingdings" panose="05000000000000000000" pitchFamily="2" charset="2"/>
              <a:buChar char="§"/>
            </a:pPr>
            <a:r>
              <a:rPr lang="ar-SA" b="1" dirty="0">
                <a:solidFill>
                  <a:schemeClr val="tx2"/>
                </a:solidFill>
              </a:rPr>
              <a:t>مدخل التطوير والتغيير للجوانب التكنولوجية</a:t>
            </a:r>
          </a:p>
          <a:p>
            <a:pPr marL="457200" indent="-457200" algn="just">
              <a:buFont typeface="Wingdings" panose="05000000000000000000" pitchFamily="2" charset="2"/>
              <a:buChar char="§"/>
            </a:pPr>
            <a:r>
              <a:rPr lang="ar-SA" b="1" dirty="0">
                <a:solidFill>
                  <a:schemeClr val="tx2"/>
                </a:solidFill>
              </a:rPr>
              <a:t>مدخل التغيير والتطوير للجوانب السلوكية</a:t>
            </a:r>
          </a:p>
          <a:p>
            <a:pPr marL="457200" indent="-457200" algn="just">
              <a:buFont typeface="Wingdings" panose="05000000000000000000" pitchFamily="2" charset="2"/>
              <a:buChar char="q"/>
            </a:pPr>
            <a:r>
              <a:rPr lang="ar-SA" b="1" dirty="0">
                <a:solidFill>
                  <a:schemeClr val="tx2"/>
                </a:solidFill>
              </a:rPr>
              <a:t>أساليب التغيير والتطوير التنظيمي</a:t>
            </a:r>
          </a:p>
          <a:p>
            <a:pPr marL="457200" indent="-457200" algn="just">
              <a:buFont typeface="Wingdings" panose="05000000000000000000" pitchFamily="2" charset="2"/>
              <a:buChar char="q"/>
            </a:pPr>
            <a:r>
              <a:rPr lang="ar-SA" b="1" dirty="0">
                <a:solidFill>
                  <a:schemeClr val="tx2"/>
                </a:solidFill>
              </a:rPr>
              <a:t>كيف الإختيار بين مداخل التغيير والتطوير التنظيمي</a:t>
            </a:r>
          </a:p>
          <a:p>
            <a:pPr algn="just"/>
            <a:endParaRPr lang="ar-SA" b="1" dirty="0">
              <a:solidFill>
                <a:schemeClr val="tx2"/>
              </a:solidFill>
            </a:endParaRPr>
          </a:p>
        </p:txBody>
      </p:sp>
    </p:spTree>
    <p:extLst>
      <p:ext uri="{BB962C8B-B14F-4D97-AF65-F5344CB8AC3E}">
        <p14:creationId xmlns:p14="http://schemas.microsoft.com/office/powerpoint/2010/main" val="38779120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التوجيه والقيادة لعملية التغيير والتطوير التنظيمي:</a:t>
            </a:r>
          </a:p>
          <a:p>
            <a:pPr marL="457200" indent="-457200" algn="just"/>
            <a:r>
              <a:rPr lang="ar-SA" sz="2400" b="1" u="sng" dirty="0">
                <a:solidFill>
                  <a:srgbClr val="C00000"/>
                </a:solidFill>
              </a:rPr>
              <a:t>صفات القائد الفعال:</a:t>
            </a:r>
            <a:r>
              <a:rPr lang="ar-SA" sz="2400" dirty="0">
                <a:solidFill>
                  <a:schemeClr val="tx1"/>
                </a:solidFill>
              </a:rPr>
              <a:t> </a:t>
            </a:r>
            <a:r>
              <a:rPr lang="ar-SA" sz="1100" dirty="0">
                <a:solidFill>
                  <a:schemeClr val="tx1"/>
                </a:solidFill>
              </a:rPr>
              <a:t>(9)</a:t>
            </a:r>
            <a:endParaRPr lang="ar-SA" sz="2400" b="1" u="sng" dirty="0">
              <a:solidFill>
                <a:srgbClr val="C00000"/>
              </a:solidFill>
            </a:endParaRPr>
          </a:p>
          <a:p>
            <a:pPr marL="457200" lvl="0" indent="-457200" algn="just">
              <a:buFont typeface="Wingdings" pitchFamily="2" charset="2"/>
              <a:buChar char="Ø"/>
            </a:pPr>
            <a:r>
              <a:rPr lang="ar-SA" sz="2400" b="1" dirty="0">
                <a:solidFill>
                  <a:schemeClr val="tx1"/>
                </a:solidFill>
              </a:rPr>
              <a:t>القائد الفعال يتميز بالصفات التالية:</a:t>
            </a:r>
          </a:p>
          <a:p>
            <a:pPr marL="457200" lvl="0" indent="-457200" algn="just">
              <a:buFont typeface="+mj-lt"/>
              <a:buAutoNum type="arabicPeriod"/>
            </a:pPr>
            <a:r>
              <a:rPr lang="ar-SA" sz="2400" b="1" dirty="0">
                <a:solidFill>
                  <a:schemeClr val="tx1"/>
                </a:solidFill>
              </a:rPr>
              <a:t>أن عمله إبداعي.</a:t>
            </a:r>
          </a:p>
          <a:p>
            <a:pPr marL="457200" lvl="0" indent="-457200" algn="just">
              <a:buFont typeface="+mj-lt"/>
              <a:buAutoNum type="arabicPeriod"/>
            </a:pPr>
            <a:r>
              <a:rPr lang="ar-SA" sz="2400" b="1" dirty="0">
                <a:solidFill>
                  <a:schemeClr val="tx1"/>
                </a:solidFill>
              </a:rPr>
              <a:t>أنه يغير ما هو موجود.</a:t>
            </a:r>
          </a:p>
          <a:p>
            <a:pPr marL="457200" lvl="0" indent="-457200" algn="just">
              <a:buFont typeface="+mj-lt"/>
              <a:buAutoNum type="arabicPeriod"/>
            </a:pPr>
            <a:r>
              <a:rPr lang="ar-SA" sz="2400" b="1" dirty="0">
                <a:solidFill>
                  <a:schemeClr val="tx1"/>
                </a:solidFill>
              </a:rPr>
              <a:t>أنه يميل إلي الإثارة وتحريك دوافع الإفراد والجماعات في المنظمة.</a:t>
            </a:r>
          </a:p>
          <a:p>
            <a:pPr marL="457200" lvl="0" indent="-457200" algn="just">
              <a:buFont typeface="+mj-lt"/>
              <a:buAutoNum type="arabicPeriod"/>
            </a:pPr>
            <a:r>
              <a:rPr lang="ar-SA" sz="2400" b="1" dirty="0">
                <a:solidFill>
                  <a:schemeClr val="tx1"/>
                </a:solidFill>
              </a:rPr>
              <a:t>أن تفكيره طويل الأجل.</a:t>
            </a:r>
          </a:p>
          <a:p>
            <a:pPr marL="457200" lvl="0" indent="-457200" algn="just">
              <a:buFont typeface="+mj-lt"/>
              <a:buAutoNum type="arabicPeriod"/>
            </a:pPr>
            <a:r>
              <a:rPr lang="ar-SA" sz="2400" b="1" dirty="0">
                <a:solidFill>
                  <a:schemeClr val="tx1"/>
                </a:solidFill>
              </a:rPr>
              <a:t>أنه مجدد ومطوّر.</a:t>
            </a:r>
          </a:p>
          <a:p>
            <a:pPr marL="457200" lvl="0" indent="-457200" algn="just">
              <a:buFont typeface="+mj-lt"/>
              <a:buAutoNum type="arabicPeriod"/>
            </a:pPr>
            <a:r>
              <a:rPr lang="ar-SA" sz="2400" b="1" dirty="0">
                <a:solidFill>
                  <a:schemeClr val="tx1"/>
                </a:solidFill>
              </a:rPr>
              <a:t>له شخصية قوية.</a:t>
            </a:r>
          </a:p>
          <a:p>
            <a:pPr marL="457200" lvl="0" indent="-457200" algn="just">
              <a:buFont typeface="+mj-lt"/>
              <a:buAutoNum type="arabicPeriod"/>
            </a:pPr>
            <a:r>
              <a:rPr lang="ar-SA" sz="2400" b="1" dirty="0">
                <a:solidFill>
                  <a:schemeClr val="tx1"/>
                </a:solidFill>
              </a:rPr>
              <a:t>له رؤية ثاقبة ورؤية إستراتيجية.</a:t>
            </a:r>
          </a:p>
          <a:p>
            <a:pPr marL="457200" lvl="0" indent="-457200" algn="just">
              <a:buFont typeface="+mj-lt"/>
              <a:buAutoNum type="arabicPeriod"/>
            </a:pPr>
            <a:r>
              <a:rPr lang="ar-SA" sz="2400" b="1" dirty="0">
                <a:solidFill>
                  <a:schemeClr val="tx1"/>
                </a:solidFill>
              </a:rPr>
              <a:t>إعطاء مرؤوسيه الحرية في التصرف بالإضافة إلي قدرات الذكاء وتكامل الشخصية.</a:t>
            </a:r>
          </a:p>
          <a:p>
            <a:pPr marL="457200" lvl="0" indent="-457200" algn="just">
              <a:buFont typeface="+mj-lt"/>
              <a:buAutoNum type="arabicPeriod"/>
            </a:pPr>
            <a:r>
              <a:rPr lang="ar-SA" sz="2400" b="1" dirty="0">
                <a:solidFill>
                  <a:schemeClr val="tx1"/>
                </a:solidFill>
              </a:rPr>
              <a:t>إن القائد الفعال يستطيع أن ينقل مرؤوسيه إلي مستويات أعلى في الأداء والعطاء.</a:t>
            </a:r>
            <a:endParaRPr lang="en-US" sz="2400" b="1" dirty="0">
              <a:solidFill>
                <a:srgbClr val="C00000"/>
              </a:solidFill>
            </a:endParaRPr>
          </a:p>
          <a:p>
            <a:pPr algn="just"/>
            <a:endParaRPr lang="ar-SA" b="1" dirty="0">
              <a:solidFill>
                <a:schemeClr val="tx2"/>
              </a:solidFill>
            </a:endParaRP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4284267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التوجيه والقيادة لعملية التغيير والتطوير التنظيمي:</a:t>
            </a:r>
          </a:p>
          <a:p>
            <a:pPr marL="457200" indent="-457200" algn="just"/>
            <a:r>
              <a:rPr lang="ar-SA" sz="2300" b="1" u="sng" dirty="0">
                <a:solidFill>
                  <a:srgbClr val="C00000"/>
                </a:solidFill>
              </a:rPr>
              <a:t>دور القيادات الإدارية في التطوير والتغيير التنظيمي:</a:t>
            </a:r>
          </a:p>
          <a:p>
            <a:pPr marL="457200" indent="-457200" algn="just">
              <a:buFont typeface="Wingdings" pitchFamily="2" charset="2"/>
              <a:buChar char="Ø"/>
            </a:pPr>
            <a:r>
              <a:rPr lang="ar-SA" sz="2000" b="1" dirty="0">
                <a:solidFill>
                  <a:schemeClr val="tx1"/>
                </a:solidFill>
              </a:rPr>
              <a:t>إن التطوير هو مسؤولية القيادات الإدارية الذين هم بمثابة وكلاء التطوير والتغيير والداعمين لذلك.</a:t>
            </a:r>
          </a:p>
          <a:p>
            <a:pPr marL="457200" indent="-457200" algn="just">
              <a:buFont typeface="Wingdings" pitchFamily="2" charset="2"/>
              <a:buChar char="Ø"/>
            </a:pPr>
            <a:r>
              <a:rPr lang="ar-SA" sz="2000" b="1" dirty="0">
                <a:solidFill>
                  <a:schemeClr val="tx1"/>
                </a:solidFill>
              </a:rPr>
              <a:t>كذلك تعد القيادات الإدارية الجهة المطالبة بتوفير المعلومات وخلق جو إيجابي للتعاطف مع الخطط التطويرية.</a:t>
            </a:r>
          </a:p>
          <a:p>
            <a:pPr marL="457200" indent="-457200" algn="just">
              <a:buFont typeface="Wingdings" pitchFamily="2" charset="2"/>
              <a:buChar char="Ø"/>
            </a:pPr>
            <a:r>
              <a:rPr lang="ar-SA" sz="2000" b="1" dirty="0">
                <a:solidFill>
                  <a:schemeClr val="tx1"/>
                </a:solidFill>
              </a:rPr>
              <a:t>وكذلك القيادات الإدارية هي الجهة الأقدر على تقديم الاقتراحات وطرح البدائل الممكنة، والسعي لتوفير الموارد اللازمة للتطوير.</a:t>
            </a:r>
          </a:p>
          <a:p>
            <a:pPr marL="457200" indent="-457200" algn="just"/>
            <a:r>
              <a:rPr lang="ar-SA" sz="2300" b="1" u="sng" dirty="0">
                <a:solidFill>
                  <a:srgbClr val="C00000"/>
                </a:solidFill>
              </a:rPr>
              <a:t>خصائص قائد التغيير والتطوير:</a:t>
            </a:r>
            <a:r>
              <a:rPr lang="ar-SA" sz="2400" dirty="0">
                <a:solidFill>
                  <a:schemeClr val="tx1"/>
                </a:solidFill>
              </a:rPr>
              <a:t> </a:t>
            </a:r>
            <a:r>
              <a:rPr lang="ar-SA" sz="1100" dirty="0">
                <a:solidFill>
                  <a:schemeClr val="tx1"/>
                </a:solidFill>
              </a:rPr>
              <a:t>(4)</a:t>
            </a:r>
            <a:endParaRPr lang="en-US" sz="2300" b="1" u="sng" dirty="0">
              <a:solidFill>
                <a:srgbClr val="C00000"/>
              </a:solidFill>
            </a:endParaRPr>
          </a:p>
          <a:p>
            <a:pPr algn="just">
              <a:buFont typeface="Wingdings" pitchFamily="2" charset="2"/>
              <a:buChar char="Ø"/>
            </a:pPr>
            <a:r>
              <a:rPr lang="ar-SA" sz="2000" b="1" dirty="0">
                <a:solidFill>
                  <a:schemeClr val="tx1"/>
                </a:solidFill>
              </a:rPr>
              <a:t>تتطلب قيادة التطوير والتغيير توافر عدة خصائص لا بد أن يتسم بها قائد التطوير والتغيير الفعال، وهي:</a:t>
            </a:r>
          </a:p>
          <a:p>
            <a:pPr marL="457200" indent="-457200" algn="just">
              <a:buFont typeface="+mj-lt"/>
              <a:buAutoNum type="arabicPeriod"/>
            </a:pPr>
            <a:r>
              <a:rPr lang="ar-SA" sz="2000" b="1" dirty="0">
                <a:solidFill>
                  <a:schemeClr val="tx1"/>
                </a:solidFill>
              </a:rPr>
              <a:t>توافر إرادة جادة وقادرة تسعي إلي إحداث التغيير والتطوير، من منطق استيعابها لمعطيات الحاضر واقتناعها بضرورة التغيير ومسوغاته.</a:t>
            </a:r>
          </a:p>
          <a:p>
            <a:pPr marL="457200" indent="-457200" algn="just">
              <a:buFont typeface="+mj-lt"/>
              <a:buAutoNum type="arabicPeriod"/>
            </a:pPr>
            <a:r>
              <a:rPr lang="ar-SA" sz="2000" b="1" dirty="0">
                <a:solidFill>
                  <a:schemeClr val="tx1"/>
                </a:solidFill>
              </a:rPr>
              <a:t>امتلاك القدرة على المبادأة والمبادرة والإبداع والابتكار، لإحداث التحسين والتغيير والتطوير في عناصر المنظمة وفي فعالياتها جميعاً.</a:t>
            </a:r>
          </a:p>
          <a:p>
            <a:pPr marL="457200" indent="-457200" algn="just">
              <a:buFont typeface="+mj-lt"/>
              <a:buAutoNum type="arabicPeriod"/>
            </a:pPr>
            <a:r>
              <a:rPr lang="ar-SA" sz="2000" b="1" dirty="0">
                <a:solidFill>
                  <a:schemeClr val="tx1"/>
                </a:solidFill>
              </a:rPr>
              <a:t>توفير المناخ المناسب للتغيير، ووضع الإستراتيجيات الفاعلة لإحداثه وتطبيقها ومتابعتها وتنفيذها، من خلال الإستثمار الأمثل لكافة الموارد البشرية والمادية والفنية المتوفرة بهدف الارتقاء بأداء المنظمة.</a:t>
            </a:r>
          </a:p>
          <a:p>
            <a:pPr marL="457200" indent="-457200" algn="just">
              <a:buFont typeface="+mj-lt"/>
              <a:buAutoNum type="arabicPeriod"/>
            </a:pPr>
            <a:r>
              <a:rPr lang="ar-SA" sz="2000" b="1" dirty="0">
                <a:solidFill>
                  <a:schemeClr val="tx1"/>
                </a:solidFill>
              </a:rPr>
              <a:t>الارتقاء بقدرات المنظمة لتكون قادرة على مواجهة المستجدات المتلاحقة واستيعاب متطلباتها.</a:t>
            </a:r>
          </a:p>
          <a:p>
            <a:pPr marL="457200" indent="-457200" algn="just">
              <a:buFont typeface="+mj-lt"/>
              <a:buAutoNum type="arabicPeriod"/>
            </a:pPr>
            <a:endParaRPr lang="ar-SA" sz="2000" b="1" dirty="0">
              <a:solidFill>
                <a:schemeClr val="tx1"/>
              </a:solidFill>
            </a:endParaRP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8844448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383410"/>
          </a:xfrm>
        </p:spPr>
        <p:txBody>
          <a:bodyPr>
            <a:noAutofit/>
          </a:bodyPr>
          <a:lstStyle/>
          <a:p>
            <a:pPr algn="r"/>
            <a:r>
              <a:rPr lang="ar-SA" sz="30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400" b="1" u="sng" dirty="0">
                <a:solidFill>
                  <a:schemeClr val="tx2"/>
                </a:solidFill>
              </a:rPr>
              <a:t>تابع التوجيه والقيادة لعملية التغيير والتطوير التنظيمي:</a:t>
            </a:r>
          </a:p>
          <a:p>
            <a:pPr marL="457200" indent="-457200" algn="just"/>
            <a:r>
              <a:rPr lang="ar-SA" sz="2000" b="1" u="sng" dirty="0">
                <a:solidFill>
                  <a:srgbClr val="C00000"/>
                </a:solidFill>
              </a:rPr>
              <a:t>قيادة التغيير والتطوير التنظيمي في المنظمة:</a:t>
            </a:r>
            <a:endParaRPr lang="en-US" sz="2000" b="1" u="sng" dirty="0">
              <a:solidFill>
                <a:srgbClr val="C00000"/>
              </a:solidFill>
            </a:endParaRPr>
          </a:p>
          <a:p>
            <a:pPr algn="just">
              <a:buFont typeface="Wingdings" pitchFamily="2" charset="2"/>
              <a:buChar char="Ø"/>
            </a:pPr>
            <a:r>
              <a:rPr lang="ar-SA" sz="2000" b="1" dirty="0">
                <a:solidFill>
                  <a:schemeClr val="tx1"/>
                </a:solidFill>
              </a:rPr>
              <a:t>السؤال الذي يفرض نفسه هنا: من الذي يقوم بالتغيير والتطوير في المنظمة؟</a:t>
            </a:r>
          </a:p>
          <a:p>
            <a:pPr algn="just">
              <a:buFont typeface="Wingdings" pitchFamily="2" charset="2"/>
              <a:buChar char="Ø"/>
            </a:pPr>
            <a:r>
              <a:rPr lang="ar-SA" sz="2000" b="1" dirty="0">
                <a:solidFill>
                  <a:schemeClr val="tx1"/>
                </a:solidFill>
              </a:rPr>
              <a:t>هناك ثلاث جهات أو بدائل في هذا الصدد، وهي:</a:t>
            </a:r>
          </a:p>
          <a:p>
            <a:pPr marL="457200" indent="-457200" algn="just">
              <a:buFont typeface="+mj-lt"/>
              <a:buAutoNum type="arabicPeriod"/>
            </a:pPr>
            <a:r>
              <a:rPr lang="ar-SA" sz="2000" b="1" dirty="0">
                <a:solidFill>
                  <a:schemeClr val="tx1"/>
                </a:solidFill>
              </a:rPr>
              <a:t>إما أن تقوم الإدارة بنفسها بعملية التغيير والتطوير.</a:t>
            </a:r>
          </a:p>
          <a:p>
            <a:pPr marL="457200" indent="-457200" algn="just">
              <a:buFont typeface="+mj-lt"/>
              <a:buAutoNum type="arabicPeriod"/>
            </a:pPr>
            <a:r>
              <a:rPr lang="ar-SA" sz="2000" b="1" dirty="0">
                <a:solidFill>
                  <a:schemeClr val="tx1"/>
                </a:solidFill>
              </a:rPr>
              <a:t>أن تعتمد الإدارة على مستشار خارجي يحرك ويدير التغيير والتطوير في المنظمة.</a:t>
            </a:r>
          </a:p>
          <a:p>
            <a:pPr marL="457200" indent="-457200" algn="just">
              <a:buFont typeface="+mj-lt"/>
              <a:buAutoNum type="arabicPeriod"/>
            </a:pPr>
            <a:r>
              <a:rPr lang="ar-SA" sz="2000" b="1" dirty="0">
                <a:solidFill>
                  <a:schemeClr val="tx1"/>
                </a:solidFill>
              </a:rPr>
              <a:t>الإعتماد على البديلين السابقين، وهنا على المنظمة أن تحدد دورها في التغيير والتطوير، وتحدد أيضاً مدى تدخل المستشار الخارجي ودورة في هذا التغيير والتطوير في المنظمة.</a:t>
            </a:r>
          </a:p>
          <a:p>
            <a:pPr marL="457200" indent="-457200" algn="just"/>
            <a:r>
              <a:rPr lang="ar-SA" sz="2000" b="1" u="sng" dirty="0">
                <a:solidFill>
                  <a:schemeClr val="tx1"/>
                </a:solidFill>
              </a:rPr>
              <a:t>أولاً: تقوم الإدارة بعملية التغيير والتطوير:</a:t>
            </a:r>
          </a:p>
          <a:p>
            <a:pPr marL="457200" indent="-457200" algn="just">
              <a:buFont typeface="Wingdings" pitchFamily="2" charset="2"/>
              <a:buChar char="Ø"/>
            </a:pPr>
            <a:r>
              <a:rPr lang="ar-SA" sz="2000" b="1" dirty="0">
                <a:solidFill>
                  <a:schemeClr val="tx1"/>
                </a:solidFill>
              </a:rPr>
              <a:t>في هذا البديل تقوم الإدارة العليا في المنظمة بتحديد من له سلطة التغيير والتطوير داخل المنظمة، وهناك ثلاث بدائل في هذا الصدد وهي: مستوي الإدارة العليا، المشاركة، التفويض.</a:t>
            </a:r>
          </a:p>
          <a:p>
            <a:pPr marL="457200" indent="-457200" algn="just">
              <a:buFont typeface="+mj-lt"/>
              <a:buAutoNum type="arabicPeriod"/>
            </a:pPr>
            <a:r>
              <a:rPr lang="ar-SA" sz="2000" b="1" dirty="0">
                <a:solidFill>
                  <a:schemeClr val="accent1"/>
                </a:solidFill>
              </a:rPr>
              <a:t>مستوي الإدارة العليا: </a:t>
            </a:r>
            <a:r>
              <a:rPr lang="ar-SA" sz="2000" b="1" dirty="0">
                <a:solidFill>
                  <a:schemeClr val="tx1"/>
                </a:solidFill>
              </a:rPr>
              <a:t>حيث يستأثر هنا المديرين بمعظم أو كل السلطات الخاصة بعمليات التغيير والتطوير في المنظمة، حيث:</a:t>
            </a:r>
          </a:p>
          <a:p>
            <a:pPr marL="914400" lvl="1" indent="-457200" algn="just">
              <a:buFontTx/>
              <a:buChar char="-"/>
            </a:pPr>
            <a:r>
              <a:rPr lang="ar-SA" sz="2000" b="1" dirty="0">
                <a:solidFill>
                  <a:schemeClr val="tx1"/>
                </a:solidFill>
              </a:rPr>
              <a:t>هم الذين يخططون وينظمون عمليات التغيير والتطوير.</a:t>
            </a:r>
          </a:p>
          <a:p>
            <a:pPr marL="914400" lvl="1" indent="-457200" algn="just">
              <a:buFontTx/>
              <a:buChar char="-"/>
            </a:pPr>
            <a:r>
              <a:rPr lang="ar-SA" sz="2000" b="1" dirty="0">
                <a:solidFill>
                  <a:schemeClr val="tx1"/>
                </a:solidFill>
              </a:rPr>
              <a:t>هم الذين يصدرون كل القرارات المتعلقة بالتغيير.</a:t>
            </a:r>
          </a:p>
          <a:p>
            <a:pPr marL="914400" lvl="1" indent="-457200" algn="just">
              <a:buFontTx/>
              <a:buChar char="-"/>
            </a:pPr>
            <a:r>
              <a:rPr lang="ar-SA" sz="2000" b="1" dirty="0">
                <a:solidFill>
                  <a:schemeClr val="tx1"/>
                </a:solidFill>
              </a:rPr>
              <a:t>هم الذين يقومون بالتعرف على المشاكل اليومية.</a:t>
            </a:r>
          </a:p>
          <a:p>
            <a:pPr marL="914400" lvl="1" indent="-457200" algn="just">
              <a:buFontTx/>
              <a:buChar char="-"/>
            </a:pPr>
            <a:r>
              <a:rPr lang="ar-SA" sz="2000" b="1" dirty="0">
                <a:solidFill>
                  <a:schemeClr val="tx1"/>
                </a:solidFill>
              </a:rPr>
              <a:t>هم الذين يفسرون ظروف التغيير والتطوير، وما هي المزايا أو الحوافز التي تلحق بمرؤوسيهم.</a:t>
            </a: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8809627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التوجيه والقيادة لعملية التغيير والتطوير التنظيمي:</a:t>
            </a:r>
          </a:p>
          <a:p>
            <a:pPr marL="457200" indent="-457200" algn="just"/>
            <a:r>
              <a:rPr lang="ar-SA" sz="2300" b="1" u="sng" dirty="0">
                <a:solidFill>
                  <a:srgbClr val="C00000"/>
                </a:solidFill>
              </a:rPr>
              <a:t>تابع قيادة التغيير والتطوير التنظيمي في المنظمة:</a:t>
            </a:r>
            <a:endParaRPr lang="en-US" sz="2300" b="1" u="sng" dirty="0">
              <a:solidFill>
                <a:srgbClr val="C00000"/>
              </a:solidFill>
            </a:endParaRPr>
          </a:p>
          <a:p>
            <a:pPr marL="457200" indent="-457200" algn="just"/>
            <a:r>
              <a:rPr lang="ar-SA" sz="2000" b="1" u="sng" dirty="0">
                <a:solidFill>
                  <a:schemeClr val="tx1"/>
                </a:solidFill>
              </a:rPr>
              <a:t>تابع أولاً: تقوم الإدارة بعملية التغيير والتطوير:</a:t>
            </a:r>
          </a:p>
          <a:p>
            <a:pPr marL="457200" indent="-457200" algn="just">
              <a:buFont typeface="Wingdings" pitchFamily="2" charset="2"/>
              <a:buChar char="Ø"/>
            </a:pPr>
            <a:r>
              <a:rPr lang="ar-SA" sz="2000" b="1" dirty="0">
                <a:solidFill>
                  <a:schemeClr val="tx1"/>
                </a:solidFill>
              </a:rPr>
              <a:t>وتميل قرارات مستوي الإدارة العليا بشأن التغيير والتطوير إلي اتخاذ التغييرات التالية:</a:t>
            </a:r>
          </a:p>
          <a:p>
            <a:pPr marL="457200" indent="-457200" algn="just">
              <a:buFontTx/>
              <a:buChar char="-"/>
            </a:pPr>
            <a:r>
              <a:rPr lang="ar-SA" sz="2000" b="1" dirty="0">
                <a:solidFill>
                  <a:schemeClr val="tx1"/>
                </a:solidFill>
              </a:rPr>
              <a:t>تغيير الأفراد: من خلال سياسة النقل والندب يمكن للإدارة العليا إحلال عاملين مكان آخرين.</a:t>
            </a:r>
          </a:p>
          <a:p>
            <a:pPr marL="457200" indent="-457200" algn="just">
              <a:buFontTx/>
              <a:buChar char="-"/>
            </a:pPr>
            <a:r>
              <a:rPr lang="ar-SA" sz="2000" b="1" dirty="0">
                <a:solidFill>
                  <a:schemeClr val="tx1"/>
                </a:solidFill>
              </a:rPr>
              <a:t>تغيير الجماعات: من خلال أنظمة الاتصالات الجماعية كالمقابلات واللجان، وإعادة تشكيل الأقسام والإدارات وجماعات العمل يمكن للإدارة العليا أن تؤثر في تقوية أو إضعاف المنظمة.</a:t>
            </a:r>
          </a:p>
          <a:p>
            <a:pPr marL="457200" indent="-457200" algn="just">
              <a:buFontTx/>
              <a:buChar char="-"/>
            </a:pPr>
            <a:r>
              <a:rPr lang="ar-SA" sz="2000" b="1" dirty="0">
                <a:solidFill>
                  <a:schemeClr val="tx1"/>
                </a:solidFill>
              </a:rPr>
              <a:t>تغيير هياكل التنظيم: ويضم ذلك التغيرات مثل أنظمة التخطيط والرقابة، إجراءات العمل، الآلات والأدوات، الترتيب الداخلي للمكاتب، وهذه التغيرات مؤثرة للغاية في مصير التنظيم.</a:t>
            </a:r>
          </a:p>
          <a:p>
            <a:pPr marL="457200" indent="-457200" algn="just">
              <a:buFont typeface="+mj-lt"/>
              <a:buAutoNum type="arabicPeriod" startAt="2"/>
            </a:pPr>
            <a:r>
              <a:rPr lang="ar-SA" sz="2000" b="1" dirty="0">
                <a:solidFill>
                  <a:schemeClr val="accent1"/>
                </a:solidFill>
              </a:rPr>
              <a:t>المشاركة: </a:t>
            </a:r>
            <a:r>
              <a:rPr lang="ar-SA" sz="2000" b="1" dirty="0">
                <a:solidFill>
                  <a:schemeClr val="tx1"/>
                </a:solidFill>
              </a:rPr>
              <a:t>تقوم الإدارة العليا هنا بإشراك باقي المستويات التنظيمية والعاملين بها في عملية التغيير والتطوير التنظيمي في المنظمة، وبالتالي تتم عملية إشراك العاملين في المنظمة بأحد الشكليين التاليين:</a:t>
            </a:r>
          </a:p>
          <a:p>
            <a:pPr marL="457200" indent="-457200" algn="just">
              <a:buFontTx/>
              <a:buChar char="-"/>
            </a:pPr>
            <a:r>
              <a:rPr lang="ar-SA" sz="2000" b="1" dirty="0">
                <a:solidFill>
                  <a:schemeClr val="tx1"/>
                </a:solidFill>
              </a:rPr>
              <a:t>اتخاذ القرار الجماعي: حيث تقوم الإدارة العليا بتشخيص المشاكل وتعريفها وتحديد بدائل الحلول، ومن ثم إعطاء توجيهات للمستويات الأدنى بدراسة هذه البدائل واختيار البديل الأنسب.</a:t>
            </a:r>
          </a:p>
          <a:p>
            <a:pPr marL="457200" indent="-457200" algn="just">
              <a:buFontTx/>
              <a:buChar char="-"/>
            </a:pPr>
            <a:r>
              <a:rPr lang="ar-SA" sz="2000" b="1" dirty="0">
                <a:solidFill>
                  <a:schemeClr val="tx1"/>
                </a:solidFill>
              </a:rPr>
              <a:t>حل المشاكل الجماعي: وهذا الإسلوب في المشاركة أقوى وأعمق، وذلك لأن العاملين لا يقومون فقط بدراسة البدائل وإختيار أنسبها، بل يمتد الأمر لدراسة المشكلة وجمع المعلومات عنها، وتعريف المشكلة بدقة والتوصل إلي بدائل الحل والتصرف.</a:t>
            </a:r>
          </a:p>
          <a:p>
            <a:pPr marL="457200" indent="-457200" algn="just"/>
            <a:endParaRPr lang="ar-SA" sz="2200" b="1" dirty="0">
              <a:solidFill>
                <a:schemeClr val="tx1"/>
              </a:solidFill>
            </a:endParaRPr>
          </a:p>
          <a:p>
            <a:pPr marL="457200" indent="-457200" algn="just"/>
            <a:endParaRPr lang="ar-SA" sz="2200" b="1" dirty="0">
              <a:solidFill>
                <a:schemeClr val="tx1"/>
              </a:solidFill>
            </a:endParaRP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31653498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التوجيه والقيادة لعملية التغيير والتطوير التنظيمي:</a:t>
            </a:r>
          </a:p>
          <a:p>
            <a:pPr marL="457200" indent="-457200" algn="just"/>
            <a:r>
              <a:rPr lang="ar-SA" sz="2300" b="1" u="sng" dirty="0">
                <a:solidFill>
                  <a:srgbClr val="C00000"/>
                </a:solidFill>
              </a:rPr>
              <a:t>تابع قيادة التغيير والتطوير التنظيمي في المنظمة:</a:t>
            </a:r>
            <a:endParaRPr lang="en-US" sz="2300" b="1" u="sng" dirty="0">
              <a:solidFill>
                <a:srgbClr val="C00000"/>
              </a:solidFill>
            </a:endParaRPr>
          </a:p>
          <a:p>
            <a:pPr marL="457200" indent="-457200" algn="just"/>
            <a:r>
              <a:rPr lang="ar-SA" sz="2000" b="1" u="sng" dirty="0">
                <a:solidFill>
                  <a:schemeClr val="tx1"/>
                </a:solidFill>
              </a:rPr>
              <a:t>تابع أولاً: تقوم الإدارة بعملية التغيير والتطوير:</a:t>
            </a:r>
          </a:p>
          <a:p>
            <a:pPr marL="457200" indent="-457200" algn="just">
              <a:buFont typeface="+mj-lt"/>
              <a:buAutoNum type="arabicPeriod" startAt="3"/>
            </a:pPr>
            <a:r>
              <a:rPr lang="ar-SA" sz="2200" b="1" dirty="0">
                <a:solidFill>
                  <a:schemeClr val="accent1"/>
                </a:solidFill>
              </a:rPr>
              <a:t>التفويض: </a:t>
            </a:r>
            <a:r>
              <a:rPr lang="ar-SA" sz="2200" b="1" dirty="0">
                <a:solidFill>
                  <a:schemeClr val="tx1"/>
                </a:solidFill>
              </a:rPr>
              <a:t>تقوم الإدارة العليا هنا بإعطاء اليد العليا لباقي المستويات التنظيمية والعاملين بالمنظمة في تحديد معالم التغيير والتطوير المناسبة في المنظمة، حيث يتم التفويض للمستويات التنظيمية في المنظمة والعاملين بأحد الأسلوبين التاليين:</a:t>
            </a:r>
          </a:p>
          <a:p>
            <a:pPr marL="457200" indent="-457200" algn="just">
              <a:buFontTx/>
              <a:buChar char="-"/>
            </a:pPr>
            <a:r>
              <a:rPr lang="ar-SA" sz="2200" b="1" dirty="0">
                <a:solidFill>
                  <a:schemeClr val="tx1"/>
                </a:solidFill>
              </a:rPr>
              <a:t>مناقشة الحالة: حيث توضع المشكلة كحالة واجبة النقاش، حيث يقوم مدير الإدارة أو رئيس القسم بتوجيه المناقشة بين العاملين، ويتم ذلك بغرض إكساب العاملين المهارة على دراسة مشاكلهم.</a:t>
            </a:r>
          </a:p>
          <a:p>
            <a:pPr marL="457200" indent="-457200" algn="just">
              <a:buFontTx/>
              <a:buChar char="-"/>
            </a:pPr>
            <a:r>
              <a:rPr lang="ar-SA" sz="2200" b="1" dirty="0">
                <a:solidFill>
                  <a:schemeClr val="tx1"/>
                </a:solidFill>
              </a:rPr>
              <a:t>تدريب الحساسية: ويتم هنا تدريب العاملين في مجموعات صغيرة لكي يكونوا أكثر حساسية لسلوك الأفراد والجماعات التي يتعاملون معها، حيث يتم التركيز أساساً على إكساب العاملين مهارة التبصر بالذات والوعي لما يحدث من حولهم والتأهب والحساسية لمشاعر الآخرين.</a:t>
            </a:r>
          </a:p>
          <a:p>
            <a:pPr marL="457200" indent="-457200" algn="just"/>
            <a:r>
              <a:rPr lang="ar-SA" sz="2200" b="1" dirty="0">
                <a:solidFill>
                  <a:schemeClr val="tx1"/>
                </a:solidFill>
              </a:rPr>
              <a:t>		ويعتمد هذا المدخل على افتراض أساسي هو ضرورة إكساب العاملين المهارات السلوكية المطلوبة وحساسيتهم لمشاعر الآخرين ولمشاكل العمال.</a:t>
            </a:r>
          </a:p>
          <a:p>
            <a:pPr marL="457200" indent="-457200" algn="just"/>
            <a:endParaRPr lang="ar-SA" sz="2200" b="1" dirty="0">
              <a:solidFill>
                <a:schemeClr val="tx1"/>
              </a:solidFill>
            </a:endParaRPr>
          </a:p>
          <a:p>
            <a:pPr marL="457200" indent="-457200" algn="just"/>
            <a:endParaRPr lang="ar-SA" sz="2200" b="1" dirty="0">
              <a:solidFill>
                <a:schemeClr val="tx1"/>
              </a:solidFill>
            </a:endParaRP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5342582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311972"/>
          </a:xfrm>
        </p:spPr>
        <p:txBody>
          <a:bodyPr>
            <a:noAutofit/>
          </a:bodyPr>
          <a:lstStyle/>
          <a:p>
            <a:pPr algn="r"/>
            <a:r>
              <a:rPr lang="ar-SA" sz="28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428604"/>
            <a:ext cx="8928992" cy="6312764"/>
          </a:xfrm>
        </p:spPr>
        <p:txBody>
          <a:bodyPr>
            <a:noAutofit/>
          </a:bodyPr>
          <a:lstStyle/>
          <a:p>
            <a:pPr algn="just"/>
            <a:r>
              <a:rPr lang="ar-SA" sz="2400" b="1" u="sng" dirty="0">
                <a:solidFill>
                  <a:schemeClr val="tx2"/>
                </a:solidFill>
              </a:rPr>
              <a:t>تابع التوجيه والقيادة لعملية التغيير والتطوير التنظيمي:</a:t>
            </a:r>
          </a:p>
          <a:p>
            <a:pPr marL="457200" indent="-457200" algn="just"/>
            <a:r>
              <a:rPr lang="ar-SA" sz="2000" b="1" u="sng" dirty="0">
                <a:solidFill>
                  <a:srgbClr val="C00000"/>
                </a:solidFill>
              </a:rPr>
              <a:t>تابع قيادة التغيير والتطوير التنظيمي في المنظمة:</a:t>
            </a:r>
            <a:endParaRPr lang="ar-SA" sz="2000" b="1" dirty="0">
              <a:solidFill>
                <a:schemeClr val="tx1"/>
              </a:solidFill>
            </a:endParaRPr>
          </a:p>
          <a:p>
            <a:pPr marL="457200" indent="-457200" algn="just"/>
            <a:r>
              <a:rPr lang="ar-SA" sz="2000" b="1" u="sng" dirty="0">
                <a:solidFill>
                  <a:schemeClr val="tx1"/>
                </a:solidFill>
              </a:rPr>
              <a:t>ثانياً: الاستشاريون من خارج المنظمة:</a:t>
            </a:r>
          </a:p>
          <a:p>
            <a:pPr marL="457200" indent="-457200" algn="just">
              <a:buFont typeface="Wingdings" pitchFamily="2" charset="2"/>
              <a:buChar char="Ø"/>
            </a:pPr>
            <a:r>
              <a:rPr lang="ar-SA" sz="2000" b="1" dirty="0">
                <a:solidFill>
                  <a:schemeClr val="tx1"/>
                </a:solidFill>
              </a:rPr>
              <a:t>هنا تعتمد كل محاولات التغيير والتطوير التنظيمي في المنظمة على على المساعدات الخارجية من أحد الاستشاريين مثل: المكاتب الاستشارية الإدارية، أو أساتذة إدارة الأعمال المتخصصين، ومن الوظائف التي يجب التركيز عليها في عمل الاستشاري ما يلي:</a:t>
            </a:r>
          </a:p>
          <a:p>
            <a:pPr marL="457200" indent="-457200" algn="just">
              <a:buFont typeface="+mj-lt"/>
              <a:buAutoNum type="arabicPeriod"/>
            </a:pPr>
            <a:r>
              <a:rPr lang="ar-SA" sz="2000" b="1" dirty="0">
                <a:solidFill>
                  <a:schemeClr val="tx1"/>
                </a:solidFill>
              </a:rPr>
              <a:t>المبادأة: حيث يقوم الخبير الاستشاري بإشعال فكرة التغيير والتطوير التنظيمي وأهميتها للمنظمة، ويتم ذلك من خلال تقديمه لمعلومة عملية وتطبيقية عن التطوير التنظيمي، ومدي إفادة المنظمة منها.</a:t>
            </a:r>
          </a:p>
          <a:p>
            <a:pPr marL="457200" indent="-457200" algn="just">
              <a:buFont typeface="+mj-lt"/>
              <a:buAutoNum type="arabicPeriod"/>
            </a:pPr>
            <a:r>
              <a:rPr lang="ar-SA" sz="2000" b="1" dirty="0">
                <a:solidFill>
                  <a:schemeClr val="tx1"/>
                </a:solidFill>
              </a:rPr>
              <a:t>تشخيص المشاكل: يقوم الخبير الاستشاري بمساعدة المنظمة في وضع خطة عن كيفية تجميع المعلومات وما هي البيانات المطلوبة وكيف يمكن التعامل معها.</a:t>
            </a:r>
          </a:p>
          <a:p>
            <a:pPr marL="457200" indent="-457200" algn="just">
              <a:buFont typeface="+mj-lt"/>
              <a:buAutoNum type="arabicPeriod"/>
            </a:pPr>
            <a:r>
              <a:rPr lang="ar-SA" sz="2000" b="1" dirty="0">
                <a:solidFill>
                  <a:schemeClr val="tx1"/>
                </a:solidFill>
              </a:rPr>
              <a:t>وضع الحلول وتصميم أنظمة التدخل: يقوم الخبير الإستشاري هنا بالإتفاق مع المنظمة على نقاط التركيز والأهداف التي سيتم التعامل معها، وهل يغطي التغيير الأفراد والجماعات والهياكل التنظيمية للمنظمة.</a:t>
            </a:r>
          </a:p>
          <a:p>
            <a:pPr marL="457200" indent="-457200" algn="just">
              <a:buFont typeface="+mj-lt"/>
              <a:buAutoNum type="arabicPeriod"/>
            </a:pPr>
            <a:r>
              <a:rPr lang="ar-SA" sz="2000" b="1" dirty="0">
                <a:solidFill>
                  <a:schemeClr val="tx1"/>
                </a:solidFill>
              </a:rPr>
              <a:t>تقييم ومتابعة التطوير: يقم الخبير الإستشاري هنا بجمع معلومات عن النتائج التي تم تحقيقها، وذلك لتحديد مدى الإستمرار أو التعديل في أنظمة التدخل المستخدمة.</a:t>
            </a:r>
          </a:p>
          <a:p>
            <a:pPr marL="457200" indent="-457200" algn="just"/>
            <a:r>
              <a:rPr lang="ar-SA" sz="2000" b="1" u="sng" dirty="0">
                <a:solidFill>
                  <a:schemeClr val="tx1"/>
                </a:solidFill>
              </a:rPr>
              <a:t>ثالثاً: الإعتماد على البديلين معاً:</a:t>
            </a:r>
          </a:p>
          <a:p>
            <a:pPr marL="457200" indent="-457200" algn="just">
              <a:buFont typeface="Wingdings" pitchFamily="2" charset="2"/>
              <a:buChar char="Ø"/>
            </a:pPr>
            <a:r>
              <a:rPr lang="ar-SA" sz="2200" b="1" dirty="0">
                <a:solidFill>
                  <a:schemeClr val="tx1"/>
                </a:solidFill>
              </a:rPr>
              <a:t>إن الإعتماد على البديلين السابقين يحتم على المنظمة أن تحدد دورها في التغيير والتطوير، وذلك تحديد مدى تدخل المستشار الخارجي ودوره في عملية التغيير والتطوير في المنظمة.</a:t>
            </a: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التوجيه والرقابة لعملية التغيير والتطوير التنظيمي</a:t>
            </a:r>
          </a:p>
        </p:txBody>
      </p:sp>
      <p:sp>
        <p:nvSpPr>
          <p:cNvPr id="7" name="مستطيل 6"/>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4444818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600" b="1" u="sng" dirty="0">
                <a:solidFill>
                  <a:schemeClr val="tx2"/>
                </a:solidFill>
              </a:rPr>
              <a:t>تابع التوجيه والقيادة لعملية التغيير والتطوير التنظيمي:</a:t>
            </a:r>
          </a:p>
          <a:p>
            <a:pPr marL="457200" indent="-457200" algn="just"/>
            <a:r>
              <a:rPr lang="ar-SA" sz="2400" b="1" u="sng" dirty="0">
                <a:solidFill>
                  <a:srgbClr val="C00000"/>
                </a:solidFill>
              </a:rPr>
              <a:t>متطلبات قيادة التطوير والتغيير التنظيمي:</a:t>
            </a:r>
            <a:r>
              <a:rPr lang="ar-SA" sz="2400" dirty="0">
                <a:solidFill>
                  <a:schemeClr val="tx1"/>
                </a:solidFill>
              </a:rPr>
              <a:t> </a:t>
            </a:r>
            <a:r>
              <a:rPr lang="ar-SA" sz="1100" dirty="0">
                <a:solidFill>
                  <a:schemeClr val="tx1"/>
                </a:solidFill>
              </a:rPr>
              <a:t>(6)</a:t>
            </a:r>
            <a:endParaRPr lang="ar-SA" sz="2400" b="1" dirty="0">
              <a:solidFill>
                <a:schemeClr val="tx1"/>
              </a:solidFill>
            </a:endParaRPr>
          </a:p>
          <a:p>
            <a:pPr marL="457200" indent="-457200" algn="just">
              <a:buFont typeface="Wingdings" pitchFamily="2" charset="2"/>
              <a:buChar char="Ø"/>
            </a:pPr>
            <a:r>
              <a:rPr lang="ar-SA" sz="2400" b="1" dirty="0">
                <a:solidFill>
                  <a:schemeClr val="tx1"/>
                </a:solidFill>
              </a:rPr>
              <a:t>هناك مجموعة من المتطلبات لقيادة عملية التغيير والتطوير في المنظمات، وهي:</a:t>
            </a:r>
          </a:p>
          <a:p>
            <a:pPr marL="457200" indent="-457200" algn="just">
              <a:buFont typeface="+mj-lt"/>
              <a:buAutoNum type="arabicPeriod"/>
            </a:pPr>
            <a:r>
              <a:rPr lang="ar-SA" sz="2400" b="1" dirty="0">
                <a:solidFill>
                  <a:schemeClr val="tx1"/>
                </a:solidFill>
              </a:rPr>
              <a:t>إقتناع قائد التغيير والتطوير في المنظمة بعملية التغيير والتطوير الهادف.</a:t>
            </a:r>
          </a:p>
          <a:p>
            <a:pPr marL="457200" indent="-457200" algn="just">
              <a:buFont typeface="+mj-lt"/>
              <a:buAutoNum type="arabicPeriod"/>
            </a:pPr>
            <a:r>
              <a:rPr lang="ar-SA" sz="2400" b="1" dirty="0">
                <a:solidFill>
                  <a:schemeClr val="tx1"/>
                </a:solidFill>
              </a:rPr>
              <a:t>إقناع العاملين في المنظمة بأهمية التغيير الإيجابي وضرورته لمواكبة متطلبات الإنفجار المعرفي والتكنولوجي، وبث روح الرغبة والتجديد والإبداع في فريق التطوير والتغيير التنظيمي.</a:t>
            </a:r>
          </a:p>
          <a:p>
            <a:pPr marL="457200" indent="-457200" algn="just">
              <a:buFont typeface="+mj-lt"/>
              <a:buAutoNum type="arabicPeriod"/>
            </a:pPr>
            <a:r>
              <a:rPr lang="ar-SA" sz="2400" b="1" dirty="0">
                <a:solidFill>
                  <a:schemeClr val="tx1"/>
                </a:solidFill>
              </a:rPr>
              <a:t>إشراك أفراد المنظمة في عملية التغيير والتطوير، وكل من له علاقة  بالتغيير </a:t>
            </a:r>
            <a:r>
              <a:rPr lang="ar-SA" sz="2400" b="1" dirty="0" err="1">
                <a:solidFill>
                  <a:schemeClr val="tx1"/>
                </a:solidFill>
              </a:rPr>
              <a:t>حتي</a:t>
            </a:r>
            <a:r>
              <a:rPr lang="ar-SA" sz="2400" b="1" dirty="0">
                <a:solidFill>
                  <a:schemeClr val="tx1"/>
                </a:solidFill>
              </a:rPr>
              <a:t> تتحقق أهداف عملية التغيير والتطوير التنظيمي.</a:t>
            </a:r>
          </a:p>
          <a:p>
            <a:pPr marL="457200" indent="-457200" algn="just">
              <a:buFont typeface="+mj-lt"/>
              <a:buAutoNum type="arabicPeriod"/>
            </a:pPr>
            <a:r>
              <a:rPr lang="ar-SA" sz="2400" b="1" dirty="0">
                <a:solidFill>
                  <a:schemeClr val="tx1"/>
                </a:solidFill>
              </a:rPr>
              <a:t>إختيار النمط القيادي المناسب لعملية التغيير والتطوير التنظيمي في المنظمة.</a:t>
            </a:r>
          </a:p>
          <a:p>
            <a:pPr marL="457200" indent="-457200" algn="just">
              <a:buFont typeface="+mj-lt"/>
              <a:buAutoNum type="arabicPeriod"/>
            </a:pPr>
            <a:r>
              <a:rPr lang="ar-SA" sz="2400" b="1" dirty="0">
                <a:solidFill>
                  <a:schemeClr val="tx1"/>
                </a:solidFill>
              </a:rPr>
              <a:t>إعتماد التغيير والتطوير المخطط له في قيادة المنظمة لمواجهة تحديات العولمة.</a:t>
            </a:r>
          </a:p>
          <a:p>
            <a:pPr marL="457200" indent="-457200" algn="just">
              <a:buFont typeface="+mj-lt"/>
              <a:buAutoNum type="arabicPeriod"/>
            </a:pPr>
            <a:r>
              <a:rPr lang="ar-SA" sz="2400" b="1" dirty="0">
                <a:solidFill>
                  <a:schemeClr val="tx1"/>
                </a:solidFill>
              </a:rPr>
              <a:t>إستخدام أفضل الأساليب والطرق بصورة أكثر فعالية لإحداث التغيير والتطوير المنشود من أجل تحقيق الأهداف المنشودة، من خلال الإستثمار الأفضل لكافة الموارد المتاحة في المنظمة.</a:t>
            </a:r>
          </a:p>
        </p:txBody>
      </p:sp>
      <p:sp>
        <p:nvSpPr>
          <p:cNvPr id="4" name="مستطيل 3"/>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4714876" y="6629012"/>
            <a:ext cx="4393628" cy="228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1F497D"/>
                </a:solidFill>
              </a:rPr>
              <a:t>الرقابة والمتابعة لعملية التغيير والتطوير التنظيمي</a:t>
            </a:r>
            <a:endParaRPr lang="ar-SA" sz="1200" dirty="0">
              <a:solidFill>
                <a:srgbClr val="4F81BD"/>
              </a:solidFill>
            </a:endParaRPr>
          </a:p>
        </p:txBody>
      </p:sp>
    </p:spTree>
    <p:extLst>
      <p:ext uri="{BB962C8B-B14F-4D97-AF65-F5344CB8AC3E}">
        <p14:creationId xmlns:p14="http://schemas.microsoft.com/office/powerpoint/2010/main" val="39603199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الرقابة والمتابعة لعملية التغيير والتطوير التنظيمي:</a:t>
            </a:r>
          </a:p>
          <a:p>
            <a:pPr marL="457200" indent="-457200" algn="just"/>
            <a:r>
              <a:rPr lang="ar-SA" sz="2400" b="1" u="sng" dirty="0">
                <a:solidFill>
                  <a:srgbClr val="C00000"/>
                </a:solidFill>
              </a:rPr>
              <a:t>مفهوم الرقابة:</a:t>
            </a:r>
          </a:p>
          <a:p>
            <a:pPr marL="457200" indent="-457200" algn="just">
              <a:buFont typeface="Wingdings" pitchFamily="2" charset="2"/>
              <a:buChar char="Ø"/>
            </a:pPr>
            <a:r>
              <a:rPr lang="ar-SA" sz="2300" b="1" dirty="0">
                <a:solidFill>
                  <a:schemeClr val="tx1"/>
                </a:solidFill>
              </a:rPr>
              <a:t>الوظيفة الرابعة من الوظائف الإدارية هي وظيفة الرقابة والمتابعة لعملية التغيير والتطوير التنظيمي في المنظمة.</a:t>
            </a:r>
          </a:p>
          <a:p>
            <a:pPr marL="457200" indent="-457200" algn="just">
              <a:buFont typeface="Wingdings" pitchFamily="2" charset="2"/>
              <a:buChar char="Ø"/>
            </a:pPr>
            <a:r>
              <a:rPr lang="ar-SA" sz="2300" b="1" dirty="0">
                <a:solidFill>
                  <a:schemeClr val="tx1"/>
                </a:solidFill>
              </a:rPr>
              <a:t>وتقوم الرقابة كعنصر أساسي من العناصر التي تتألف منها العملية الإدارية، على أساس فحص نتائج الأداء الفعلي ومقارنتها أولاً بأول مع الأهداف المتوخاة من عملية التغيير والتطوير التي حددتها المنظمة بالخطة المعمول بها.</a:t>
            </a:r>
          </a:p>
          <a:p>
            <a:pPr marL="457200" indent="-457200" algn="just">
              <a:buFont typeface="Wingdings" pitchFamily="2" charset="2"/>
              <a:buChar char="Ø"/>
            </a:pPr>
            <a:r>
              <a:rPr lang="ar-SA" sz="2300" b="1" dirty="0">
                <a:solidFill>
                  <a:schemeClr val="tx1"/>
                </a:solidFill>
              </a:rPr>
              <a:t>وتستوجب عملية رقابة التغيير والتطوير التنظيمي أن تكون هنالك معايير معينة ومحددة ليتم مقارنة النتائج بها.</a:t>
            </a:r>
          </a:p>
          <a:p>
            <a:pPr marL="457200" indent="-457200" algn="just">
              <a:buFont typeface="Wingdings" pitchFamily="2" charset="2"/>
              <a:buChar char="Ø"/>
            </a:pPr>
            <a:r>
              <a:rPr lang="ar-SA" sz="2300" b="1" dirty="0">
                <a:solidFill>
                  <a:schemeClr val="tx1"/>
                </a:solidFill>
              </a:rPr>
              <a:t>وجوهر العملية الرقابية للتغيير والتطوير يكمن في قياس الأداء للتأكد من مطابقته للخطط المرسومة وتصحيحه إذا أثبت أنه ينحرف عن الخطة الموضوعة لعملية التغيير والتطوير التنظيمي في المنظمة.</a:t>
            </a:r>
          </a:p>
          <a:p>
            <a:pPr marL="457200" indent="-457200" algn="just">
              <a:buFont typeface="Wingdings" pitchFamily="2" charset="2"/>
              <a:buChar char="Ø"/>
            </a:pPr>
            <a:r>
              <a:rPr lang="ar-SA" sz="2300" b="1" dirty="0">
                <a:solidFill>
                  <a:schemeClr val="tx1"/>
                </a:solidFill>
              </a:rPr>
              <a:t>فالرقابة هي عملية شاملة، بمعني أنها تصب على جميع النشاطات في المنظمة، وأهمها: الأفراد والجماعات، والموارد، وكيفية أداء العمل، والأموال، والهيكل التنظيمي.</a:t>
            </a: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مفهوم الرقابة ومراحل الرقابة.</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8656670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383410"/>
          </a:xfrm>
        </p:spPr>
        <p:txBody>
          <a:bodyPr>
            <a:noAutofit/>
          </a:bodyPr>
          <a:lstStyle/>
          <a:p>
            <a:pPr algn="r"/>
            <a:r>
              <a:rPr lang="ar-SA" sz="28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000" b="1" u="sng" dirty="0">
                <a:solidFill>
                  <a:schemeClr val="tx2"/>
                </a:solidFill>
              </a:rPr>
              <a:t>تابع الرقابة والمتابعة لعملية التغيير والتطوير التنظيمي:</a:t>
            </a:r>
          </a:p>
          <a:p>
            <a:pPr marL="457200" indent="-457200" algn="just">
              <a:buFont typeface="Wingdings" pitchFamily="2" charset="2"/>
              <a:buChar char="Ø"/>
            </a:pPr>
            <a:r>
              <a:rPr lang="ar-SA" sz="2000" b="1" dirty="0">
                <a:solidFill>
                  <a:schemeClr val="tx1"/>
                </a:solidFill>
              </a:rPr>
              <a:t>ويمكن القول أن الرقابة كما عرفها (هنري فايول) هي: الإشراف والمراجعة من سلطة أعلى، بقصد معرفة كيفية سير الأعمال، والتأكد من أن الموارد المتاحة تستخدم وفقاً للخطة الموضوعة.</a:t>
            </a:r>
          </a:p>
          <a:p>
            <a:pPr marL="457200" indent="-457200" algn="just">
              <a:buFont typeface="Wingdings" pitchFamily="2" charset="2"/>
              <a:buChar char="Ø"/>
            </a:pPr>
            <a:r>
              <a:rPr lang="ar-SA" sz="2000" b="1" dirty="0">
                <a:solidFill>
                  <a:schemeClr val="tx1"/>
                </a:solidFill>
              </a:rPr>
              <a:t>ومعني هذا التعريف أن الرقابة على عملية التغيير والتطوير التنظيمي تعبير يشمل ما يلي:</a:t>
            </a:r>
            <a:r>
              <a:rPr lang="ar-SA" sz="2000" dirty="0">
                <a:solidFill>
                  <a:schemeClr val="tx1"/>
                </a:solidFill>
              </a:rPr>
              <a:t> </a:t>
            </a:r>
            <a:r>
              <a:rPr lang="ar-SA" sz="1100" dirty="0">
                <a:solidFill>
                  <a:schemeClr val="tx1"/>
                </a:solidFill>
              </a:rPr>
              <a:t>(8)</a:t>
            </a:r>
            <a:endParaRPr lang="ar-SA" sz="2000" b="1" dirty="0">
              <a:solidFill>
                <a:schemeClr val="tx1"/>
              </a:solidFill>
            </a:endParaRPr>
          </a:p>
          <a:p>
            <a:pPr marL="457200" indent="-457200" algn="just">
              <a:buFont typeface="+mj-lt"/>
              <a:buAutoNum type="arabicPeriod"/>
            </a:pPr>
            <a:r>
              <a:rPr lang="ar-SA" sz="2000" b="1" dirty="0">
                <a:solidFill>
                  <a:schemeClr val="tx1"/>
                </a:solidFill>
              </a:rPr>
              <a:t>الإشراف.</a:t>
            </a:r>
          </a:p>
          <a:p>
            <a:pPr marL="457200" indent="-457200" algn="just">
              <a:buFont typeface="+mj-lt"/>
              <a:buAutoNum type="arabicPeriod"/>
            </a:pPr>
            <a:r>
              <a:rPr lang="ar-SA" sz="2000" b="1" dirty="0">
                <a:solidFill>
                  <a:schemeClr val="tx1"/>
                </a:solidFill>
              </a:rPr>
              <a:t>المتابعة.</a:t>
            </a:r>
          </a:p>
          <a:p>
            <a:pPr marL="457200" indent="-457200" algn="just">
              <a:buFont typeface="+mj-lt"/>
              <a:buAutoNum type="arabicPeriod"/>
            </a:pPr>
            <a:r>
              <a:rPr lang="ar-SA" sz="2000" b="1" dirty="0">
                <a:solidFill>
                  <a:schemeClr val="tx1"/>
                </a:solidFill>
              </a:rPr>
              <a:t>تحديد المعايير أو المؤشرات الملائمة للقياس عليها.</a:t>
            </a:r>
          </a:p>
          <a:p>
            <a:pPr marL="457200" indent="-457200" algn="just">
              <a:buFont typeface="+mj-lt"/>
              <a:buAutoNum type="arabicPeriod"/>
            </a:pPr>
            <a:r>
              <a:rPr lang="ar-SA" sz="2000" b="1" dirty="0">
                <a:solidFill>
                  <a:schemeClr val="tx1"/>
                </a:solidFill>
              </a:rPr>
              <a:t>قياس الأداء.</a:t>
            </a:r>
          </a:p>
          <a:p>
            <a:pPr marL="457200" indent="-457200" algn="just">
              <a:buFont typeface="+mj-lt"/>
              <a:buAutoNum type="arabicPeriod"/>
            </a:pPr>
            <a:r>
              <a:rPr lang="ar-SA" sz="2000" b="1" dirty="0">
                <a:solidFill>
                  <a:schemeClr val="tx1"/>
                </a:solidFill>
              </a:rPr>
              <a:t>تحديد مدى إنحراف الأداء عن المعيار.</a:t>
            </a:r>
          </a:p>
          <a:p>
            <a:pPr marL="457200" indent="-457200" algn="just">
              <a:buFont typeface="+mj-lt"/>
              <a:buAutoNum type="arabicPeriod"/>
            </a:pPr>
            <a:r>
              <a:rPr lang="ar-SA" sz="2000" b="1" dirty="0">
                <a:solidFill>
                  <a:schemeClr val="tx1"/>
                </a:solidFill>
              </a:rPr>
              <a:t>معرفة الأسباب التي أدت إلي الإنحراف.</a:t>
            </a:r>
          </a:p>
          <a:p>
            <a:pPr marL="457200" indent="-457200" algn="just">
              <a:buFont typeface="+mj-lt"/>
              <a:buAutoNum type="arabicPeriod"/>
            </a:pPr>
            <a:r>
              <a:rPr lang="ar-SA" sz="2000" b="1" dirty="0">
                <a:solidFill>
                  <a:schemeClr val="tx1"/>
                </a:solidFill>
              </a:rPr>
              <a:t>إتخاذ الإجراء التصحيحي اللازم.</a:t>
            </a:r>
          </a:p>
          <a:p>
            <a:pPr marL="457200" indent="-457200" algn="just">
              <a:buFont typeface="+mj-lt"/>
              <a:buAutoNum type="arabicPeriod"/>
            </a:pPr>
            <a:r>
              <a:rPr lang="ar-SA" sz="2000" b="1" dirty="0">
                <a:solidFill>
                  <a:schemeClr val="tx1"/>
                </a:solidFill>
              </a:rPr>
              <a:t>متابعة مدى فاعلية الإجراء المتخذ في منع حدوث الإنحراف.</a:t>
            </a:r>
          </a:p>
          <a:p>
            <a:pPr marL="457200" indent="-457200" algn="just"/>
            <a:r>
              <a:rPr lang="ar-SA" sz="2000" b="1" u="sng" dirty="0">
                <a:solidFill>
                  <a:schemeClr val="tx2"/>
                </a:solidFill>
              </a:rPr>
              <a:t>مراحل الرقابة على التغيير والتطوير التنظيمي:</a:t>
            </a:r>
            <a:r>
              <a:rPr lang="ar-SA" sz="2000" dirty="0">
                <a:solidFill>
                  <a:schemeClr val="tx1"/>
                </a:solidFill>
              </a:rPr>
              <a:t> </a:t>
            </a:r>
            <a:r>
              <a:rPr lang="ar-SA" sz="1100" dirty="0">
                <a:solidFill>
                  <a:schemeClr val="tx1"/>
                </a:solidFill>
              </a:rPr>
              <a:t>(3)</a:t>
            </a:r>
            <a:endParaRPr lang="ar-SA" sz="2000" b="1" u="sng" dirty="0">
              <a:solidFill>
                <a:schemeClr val="tx2"/>
              </a:solidFill>
            </a:endParaRPr>
          </a:p>
          <a:p>
            <a:pPr marL="457200" indent="-457200" algn="just">
              <a:buFont typeface="+mj-lt"/>
              <a:buAutoNum type="arabicPeriod"/>
            </a:pPr>
            <a:r>
              <a:rPr lang="ar-SA" sz="2000" b="1" dirty="0">
                <a:solidFill>
                  <a:schemeClr val="tx1"/>
                </a:solidFill>
              </a:rPr>
              <a:t>مرحلة قياس الإنجاز الفعلي للتغيير والتطوير التنظيمي.</a:t>
            </a:r>
          </a:p>
          <a:p>
            <a:pPr marL="457200" indent="-457200" algn="just">
              <a:buFont typeface="+mj-lt"/>
              <a:buAutoNum type="arabicPeriod"/>
            </a:pPr>
            <a:r>
              <a:rPr lang="ar-SA" sz="2000" b="1" dirty="0">
                <a:solidFill>
                  <a:schemeClr val="tx1"/>
                </a:solidFill>
              </a:rPr>
              <a:t>مرحلة مقارنة الإنجاز الفعلي للتغيير والتطوير التنظيمي مع المعايير والمؤشرات الخاصة بالتغيير والتطوير.</a:t>
            </a:r>
          </a:p>
          <a:p>
            <a:pPr marL="457200" indent="-457200" algn="just">
              <a:buFont typeface="+mj-lt"/>
              <a:buAutoNum type="arabicPeriod"/>
            </a:pPr>
            <a:r>
              <a:rPr lang="ar-SA" sz="2000" b="1" dirty="0">
                <a:solidFill>
                  <a:schemeClr val="tx1"/>
                </a:solidFill>
              </a:rPr>
              <a:t>مرحلة إتخاذ القرار التصحيحي اللازم لإزالة أساب الإنحرافات إن وجدت.</a:t>
            </a: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أهداف الرقابة على التغيير والتطوير في المنظمة</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3298661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383410"/>
          </a:xfrm>
        </p:spPr>
        <p:txBody>
          <a:bodyPr>
            <a:noAutofit/>
          </a:bodyPr>
          <a:lstStyle/>
          <a:p>
            <a:pPr algn="r"/>
            <a:r>
              <a:rPr lang="ar-SA" sz="28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400" b="1" u="sng" dirty="0">
                <a:solidFill>
                  <a:schemeClr val="tx2"/>
                </a:solidFill>
              </a:rPr>
              <a:t>أهداف الرقابة على التغيير والتطوير في المنظمة:</a:t>
            </a:r>
            <a:r>
              <a:rPr lang="ar-SA" sz="2400" dirty="0">
                <a:solidFill>
                  <a:schemeClr val="tx1"/>
                </a:solidFill>
              </a:rPr>
              <a:t> </a:t>
            </a:r>
            <a:r>
              <a:rPr lang="ar-SA" sz="1100" dirty="0">
                <a:solidFill>
                  <a:schemeClr val="tx1"/>
                </a:solidFill>
              </a:rPr>
              <a:t>(6)</a:t>
            </a:r>
            <a:endParaRPr lang="ar-SA" sz="2400" b="1" u="sng" dirty="0">
              <a:solidFill>
                <a:schemeClr val="tx2"/>
              </a:solidFill>
            </a:endParaRPr>
          </a:p>
          <a:p>
            <a:pPr marL="457200" indent="-457200" algn="just">
              <a:buFont typeface="Wingdings" pitchFamily="2" charset="2"/>
              <a:buChar char="Ø"/>
            </a:pPr>
            <a:r>
              <a:rPr lang="ar-SA" sz="2400" b="1" dirty="0">
                <a:solidFill>
                  <a:schemeClr val="tx1"/>
                </a:solidFill>
              </a:rPr>
              <a:t>إن الرقابة على التغيير والتطوير في المنظمة هي ليست وسيلة، وليست غاية في حد ذاتها، فهي وسيلة لتحقيق أهداف التغيير والتطوير وبالتالي تحقيق أهداف المنظمة ككل.</a:t>
            </a:r>
          </a:p>
          <a:p>
            <a:pPr marL="457200" indent="-457200" algn="just">
              <a:buFont typeface="Wingdings" pitchFamily="2" charset="2"/>
              <a:buChar char="Ø"/>
            </a:pPr>
            <a:r>
              <a:rPr lang="ar-SA" sz="2400" b="1" dirty="0">
                <a:solidFill>
                  <a:schemeClr val="tx1"/>
                </a:solidFill>
              </a:rPr>
              <a:t>فالرقابة على التغيير والتطوير هي لتحقيق الأهداف التالية:</a:t>
            </a:r>
          </a:p>
          <a:p>
            <a:pPr marL="457200" indent="-457200" algn="just">
              <a:buFont typeface="+mj-lt"/>
              <a:buAutoNum type="arabicPeriod"/>
            </a:pPr>
            <a:r>
              <a:rPr lang="ar-SA" sz="2400" b="1" dirty="0">
                <a:solidFill>
                  <a:schemeClr val="tx1"/>
                </a:solidFill>
              </a:rPr>
              <a:t>إكتشاف الإنحراف عن المعيار ثم تصحيحه بعد تحديد أسبابه الفعلية.</a:t>
            </a:r>
          </a:p>
          <a:p>
            <a:pPr marL="457200" indent="-457200" algn="just">
              <a:buFont typeface="+mj-lt"/>
              <a:buAutoNum type="arabicPeriod"/>
            </a:pPr>
            <a:r>
              <a:rPr lang="ar-SA" sz="2400" b="1" dirty="0">
                <a:solidFill>
                  <a:schemeClr val="tx1"/>
                </a:solidFill>
              </a:rPr>
              <a:t>تستعمل نتائج الرقابة كتغذية عكسية لتعديل الخطط وتطويرها بحيث تكون أكثر واقعية وأكثر دقة.</a:t>
            </a:r>
          </a:p>
          <a:p>
            <a:pPr marL="457200" indent="-457200" algn="just">
              <a:buFont typeface="+mj-lt"/>
              <a:buAutoNum type="arabicPeriod"/>
            </a:pPr>
            <a:r>
              <a:rPr lang="ar-SA" sz="2400" b="1" dirty="0">
                <a:solidFill>
                  <a:schemeClr val="tx1"/>
                </a:solidFill>
              </a:rPr>
              <a:t>تقييم الإنجاز أو الأداء في ناحية ما، لغايات المكافآت ووضع الحوافز لتشجيع الأفراد العاملين في المنظمة.</a:t>
            </a:r>
          </a:p>
          <a:p>
            <a:pPr marL="457200" indent="-457200" algn="just">
              <a:buFont typeface="+mj-lt"/>
              <a:buAutoNum type="arabicPeriod"/>
            </a:pPr>
            <a:r>
              <a:rPr lang="ar-SA" sz="2400" b="1" dirty="0">
                <a:solidFill>
                  <a:schemeClr val="tx1"/>
                </a:solidFill>
              </a:rPr>
              <a:t>تقييم كفاءة المنظمة بشكل عام للحكم على مدي نجاح أساليب إدارتها وسياستها.</a:t>
            </a:r>
          </a:p>
          <a:p>
            <a:pPr marL="457200" indent="-457200" algn="just">
              <a:buFont typeface="+mj-lt"/>
              <a:buAutoNum type="arabicPeriod"/>
            </a:pPr>
            <a:r>
              <a:rPr lang="ar-SA" sz="2400" b="1" dirty="0">
                <a:solidFill>
                  <a:schemeClr val="tx1"/>
                </a:solidFill>
              </a:rPr>
              <a:t>والهدف العام من الرقابة هو معرفة الخطأ قبل وقوعه والعمل على تحاشيه (الرقابة الوقائية).</a:t>
            </a:r>
          </a:p>
          <a:p>
            <a:pPr marL="457200" indent="-457200" algn="just">
              <a:buFont typeface="+mj-lt"/>
              <a:buAutoNum type="arabicPeriod"/>
            </a:pPr>
            <a:r>
              <a:rPr lang="ar-SA" sz="2400" b="1" dirty="0">
                <a:solidFill>
                  <a:schemeClr val="tx1"/>
                </a:solidFill>
              </a:rPr>
              <a:t>والهدف المهم من الرقابة على التغيير والتطوير التنظيمي هو تقويم النتائج.</a:t>
            </a:r>
          </a:p>
          <a:p>
            <a:pPr marL="457200" indent="-457200" algn="just">
              <a:buFont typeface="Wingdings" pitchFamily="2" charset="2"/>
              <a:buChar char="Ø"/>
            </a:pPr>
            <a:endParaRPr lang="ar-SA" sz="2000" b="1" dirty="0">
              <a:solidFill>
                <a:schemeClr val="tx1"/>
              </a:solidFill>
            </a:endParaRP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1F497D"/>
                </a:solidFill>
              </a:rPr>
              <a:t>نماذج إدارة عملية التغيير والتطوير التنظيمي</a:t>
            </a:r>
            <a:endParaRPr lang="ar-SA" sz="1200" dirty="0">
              <a:solidFill>
                <a:srgbClr val="4F81BD"/>
              </a:solidFill>
            </a:endParaRP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817558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260648"/>
            <a:ext cx="8784976" cy="576064"/>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764704"/>
            <a:ext cx="8928992" cy="6093296"/>
          </a:xfrm>
        </p:spPr>
        <p:txBody>
          <a:bodyPr>
            <a:normAutofit fontScale="85000" lnSpcReduction="20000"/>
          </a:bodyPr>
          <a:lstStyle/>
          <a:p>
            <a:pPr algn="just"/>
            <a:r>
              <a:rPr lang="ar-SA" b="1" u="sng" dirty="0">
                <a:solidFill>
                  <a:schemeClr val="tx2"/>
                </a:solidFill>
              </a:rPr>
              <a:t>الوحدة الرابعة: الصراع التنظيمي والتوتر التنظيمي وعلاقتهما بالتغيير والتطوير التنظيمي:</a:t>
            </a:r>
          </a:p>
          <a:p>
            <a:pPr algn="just"/>
            <a:r>
              <a:rPr lang="ar-SA" b="1" u="sng" dirty="0">
                <a:solidFill>
                  <a:schemeClr val="tx2"/>
                </a:solidFill>
              </a:rPr>
              <a:t>أولا: الصراع التنظيمي:</a:t>
            </a:r>
          </a:p>
          <a:p>
            <a:pPr marL="457200" indent="-457200" algn="just">
              <a:buFont typeface="Wingdings" panose="05000000000000000000" pitchFamily="2" charset="2"/>
              <a:buChar char="q"/>
            </a:pPr>
            <a:r>
              <a:rPr lang="ar-SA" b="1" dirty="0">
                <a:solidFill>
                  <a:schemeClr val="tx2"/>
                </a:solidFill>
              </a:rPr>
              <a:t>طبيعة ومفهوم الصراع التنظيمي</a:t>
            </a:r>
          </a:p>
          <a:p>
            <a:pPr marL="457200" indent="-457200" algn="just">
              <a:buFont typeface="Wingdings" panose="05000000000000000000" pitchFamily="2" charset="2"/>
              <a:buChar char="q"/>
            </a:pPr>
            <a:r>
              <a:rPr lang="ar-SA" b="1" dirty="0">
                <a:solidFill>
                  <a:schemeClr val="tx2"/>
                </a:solidFill>
              </a:rPr>
              <a:t>مستويات الصراع التنظيمي</a:t>
            </a:r>
          </a:p>
          <a:p>
            <a:pPr marL="457200" indent="-457200" algn="just">
              <a:buFont typeface="Wingdings" panose="05000000000000000000" pitchFamily="2" charset="2"/>
              <a:buChar char="q"/>
            </a:pPr>
            <a:r>
              <a:rPr lang="ar-SA" b="1" dirty="0">
                <a:solidFill>
                  <a:schemeClr val="tx2"/>
                </a:solidFill>
              </a:rPr>
              <a:t>استراتيجيات ادارة الصراع التنظيمي</a:t>
            </a:r>
          </a:p>
          <a:p>
            <a:pPr algn="just"/>
            <a:r>
              <a:rPr lang="ar-SA" b="1" u="sng" dirty="0">
                <a:solidFill>
                  <a:schemeClr val="tx2"/>
                </a:solidFill>
              </a:rPr>
              <a:t>ثانياً: التوتر التنظيمي:</a:t>
            </a:r>
          </a:p>
          <a:p>
            <a:pPr marL="457200" indent="-457200" algn="just">
              <a:buFont typeface="Wingdings" panose="05000000000000000000" pitchFamily="2" charset="2"/>
              <a:buChar char="q"/>
            </a:pPr>
            <a:r>
              <a:rPr lang="ar-SA" b="1" dirty="0">
                <a:solidFill>
                  <a:schemeClr val="tx2"/>
                </a:solidFill>
              </a:rPr>
              <a:t>مفهوم التوتر التنظيمي</a:t>
            </a:r>
          </a:p>
          <a:p>
            <a:pPr marL="457200" indent="-457200" algn="just">
              <a:buFont typeface="Wingdings" panose="05000000000000000000" pitchFamily="2" charset="2"/>
              <a:buChar char="q"/>
            </a:pPr>
            <a:r>
              <a:rPr lang="ar-SA" b="1" dirty="0">
                <a:solidFill>
                  <a:schemeClr val="tx2"/>
                </a:solidFill>
              </a:rPr>
              <a:t>خصائص التوتر التنظيمي</a:t>
            </a:r>
          </a:p>
          <a:p>
            <a:pPr marL="457200" indent="-457200" algn="just">
              <a:buFont typeface="Wingdings" panose="05000000000000000000" pitchFamily="2" charset="2"/>
              <a:buChar char="q"/>
            </a:pPr>
            <a:r>
              <a:rPr lang="ar-SA" b="1" dirty="0">
                <a:solidFill>
                  <a:schemeClr val="tx2"/>
                </a:solidFill>
              </a:rPr>
              <a:t>أنواع التوتر التنظيمي</a:t>
            </a:r>
          </a:p>
          <a:p>
            <a:pPr marL="457200" indent="-457200" algn="just">
              <a:buFont typeface="Wingdings" panose="05000000000000000000" pitchFamily="2" charset="2"/>
              <a:buChar char="q"/>
            </a:pPr>
            <a:r>
              <a:rPr lang="ar-SA" b="1" dirty="0">
                <a:solidFill>
                  <a:schemeClr val="tx2"/>
                </a:solidFill>
              </a:rPr>
              <a:t>المراحل التي يمر بها الافراد في حالات التوتر التنظيمي</a:t>
            </a:r>
          </a:p>
          <a:p>
            <a:pPr marL="457200" indent="-457200" algn="just">
              <a:buFont typeface="Wingdings" panose="05000000000000000000" pitchFamily="2" charset="2"/>
              <a:buChar char="q"/>
            </a:pPr>
            <a:r>
              <a:rPr lang="ar-SA" b="1" dirty="0">
                <a:solidFill>
                  <a:schemeClr val="tx2"/>
                </a:solidFill>
              </a:rPr>
              <a:t>مصادر التوتر التنظيمي في بيئات الأعمال</a:t>
            </a:r>
          </a:p>
          <a:p>
            <a:pPr marL="457200" indent="-457200" algn="just">
              <a:buFont typeface="Wingdings" panose="05000000000000000000" pitchFamily="2" charset="2"/>
              <a:buChar char="q"/>
            </a:pPr>
            <a:r>
              <a:rPr lang="ar-SA" b="1" dirty="0">
                <a:solidFill>
                  <a:schemeClr val="tx2"/>
                </a:solidFill>
              </a:rPr>
              <a:t>نتائج التوتر التنظيمي</a:t>
            </a:r>
          </a:p>
          <a:p>
            <a:pPr marL="457200" indent="-457200" algn="just">
              <a:buFont typeface="Wingdings" panose="05000000000000000000" pitchFamily="2" charset="2"/>
              <a:buChar char="q"/>
            </a:pPr>
            <a:r>
              <a:rPr lang="ar-SA" b="1" dirty="0">
                <a:solidFill>
                  <a:schemeClr val="tx2"/>
                </a:solidFill>
              </a:rPr>
              <a:t>استراتيجيات ادارة التوتر التنظيمي</a:t>
            </a:r>
          </a:p>
        </p:txBody>
      </p:sp>
    </p:spTree>
    <p:extLst>
      <p:ext uri="{BB962C8B-B14F-4D97-AF65-F5344CB8AC3E}">
        <p14:creationId xmlns:p14="http://schemas.microsoft.com/office/powerpoint/2010/main" val="12144674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نماذج إدارة عملية التغيير والتطوير التنظيمي:</a:t>
            </a:r>
          </a:p>
          <a:p>
            <a:pPr marL="457200" indent="-457200" algn="just">
              <a:buFont typeface="Wingdings" pitchFamily="2" charset="2"/>
              <a:buChar char="Ø"/>
            </a:pPr>
            <a:r>
              <a:rPr lang="ar-SA" sz="2400" b="1" dirty="0">
                <a:solidFill>
                  <a:schemeClr val="tx1"/>
                </a:solidFill>
              </a:rPr>
              <a:t>هناك نماذج لإدارة عملية التغيير والتطوير التنظيمي المخطط في المنظمة، وتركز هذه النماذج على المجالات الرئيسة التالية للتغيير والتطوير، وهي:</a:t>
            </a:r>
          </a:p>
          <a:p>
            <a:pPr marL="457200" indent="-457200" algn="just"/>
            <a:r>
              <a:rPr lang="ar-SA" sz="2400" b="1" u="sng" dirty="0">
                <a:solidFill>
                  <a:srgbClr val="C00000"/>
                </a:solidFill>
              </a:rPr>
              <a:t>أولاً: نماذج التغيير كعملية: </a:t>
            </a:r>
            <a:r>
              <a:rPr lang="ar-SA" sz="1100" dirty="0">
                <a:solidFill>
                  <a:schemeClr val="tx1"/>
                </a:solidFill>
              </a:rPr>
              <a:t>(3)</a:t>
            </a:r>
            <a:endParaRPr lang="ar-SA" sz="2400" b="1" u="sng" dirty="0">
              <a:solidFill>
                <a:srgbClr val="C00000"/>
              </a:solidFill>
            </a:endParaRPr>
          </a:p>
          <a:p>
            <a:pPr marL="457200" indent="-457200" algn="just">
              <a:buFont typeface="Wingdings" pitchFamily="2" charset="2"/>
              <a:buChar char="Ø"/>
            </a:pPr>
            <a:r>
              <a:rPr lang="ar-SA" sz="2400" b="1" dirty="0">
                <a:solidFill>
                  <a:schemeClr val="tx1"/>
                </a:solidFill>
              </a:rPr>
              <a:t>تتضمن حلقات عملية التغيير ثلاث أسباب أساسية وهي:</a:t>
            </a:r>
          </a:p>
          <a:p>
            <a:pPr marL="457200" indent="-457200" algn="just">
              <a:buFont typeface="+mj-lt"/>
              <a:buAutoNum type="arabicPeriod"/>
            </a:pPr>
            <a:r>
              <a:rPr lang="ar-SA" sz="2400" b="1" dirty="0">
                <a:solidFill>
                  <a:schemeClr val="tx1"/>
                </a:solidFill>
              </a:rPr>
              <a:t>نموذج إذابة الثلج: وتشمل إضعاف القيم والاتجاهات وأنماط السلوك القديمة لأنها لم تعد فاعلة أو مناسبة للمواقف الجديدة، ومثل هذا التبديل ضروري قبل أن يصبح الأفراد على إستعداد لتقبل التغيير.</a:t>
            </a:r>
          </a:p>
          <a:p>
            <a:pPr marL="457200" indent="-457200" algn="just">
              <a:buFont typeface="+mj-lt"/>
              <a:buAutoNum type="arabicPeriod"/>
            </a:pPr>
            <a:r>
              <a:rPr lang="ar-SA" sz="2400" b="1" dirty="0">
                <a:solidFill>
                  <a:schemeClr val="tx1"/>
                </a:solidFill>
              </a:rPr>
              <a:t>نموذج التغيير: تنفيذ تغييرات محددة من خلال تطوير القيم والإتجاهات الجديدة وأنماط السلوك.</a:t>
            </a:r>
          </a:p>
          <a:p>
            <a:pPr marL="457200" indent="-457200" algn="just">
              <a:buFont typeface="+mj-lt"/>
              <a:buAutoNum type="arabicPeriod"/>
            </a:pPr>
            <a:r>
              <a:rPr lang="ar-SA" sz="2400" b="1" dirty="0">
                <a:solidFill>
                  <a:schemeClr val="tx1"/>
                </a:solidFill>
              </a:rPr>
              <a:t>نموذج التجميد مجدداً: أي تحقيق الإستقرار النسبي في المنظمة بعد أن إستوعبت التغيير لغرض تحقيق حالة التوازن الجديدة.</a:t>
            </a:r>
          </a:p>
          <a:p>
            <a:pPr marL="457200" indent="-457200"/>
            <a:r>
              <a:rPr lang="ar-SA" sz="2400" b="1" dirty="0">
                <a:solidFill>
                  <a:schemeClr val="tx1"/>
                </a:solidFill>
              </a:rPr>
              <a:t> </a:t>
            </a:r>
            <a:r>
              <a:rPr lang="ar-SA" sz="1800" b="1" u="sng" dirty="0">
                <a:solidFill>
                  <a:schemeClr val="tx1"/>
                </a:solidFill>
              </a:rPr>
              <a:t>شكل يوضح نماذج التغيير كعملية</a:t>
            </a:r>
            <a:endParaRPr lang="ar-SA" sz="2400" b="1" u="sng" dirty="0">
              <a:solidFill>
                <a:schemeClr val="tx1"/>
              </a:solidFill>
            </a:endParaRPr>
          </a:p>
          <a:p>
            <a:pPr marL="457200" indent="-457200" algn="just"/>
            <a:endParaRPr lang="ar-SA" sz="2400" b="1" dirty="0">
              <a:solidFill>
                <a:schemeClr val="tx1"/>
              </a:solidFill>
            </a:endParaRP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6660822" y="6072206"/>
            <a:ext cx="1500198" cy="4286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إستقرار الجديد</a:t>
            </a:r>
          </a:p>
        </p:txBody>
      </p:sp>
      <p:sp>
        <p:nvSpPr>
          <p:cNvPr id="8" name="مستطيل 7"/>
          <p:cNvSpPr/>
          <p:nvPr/>
        </p:nvSpPr>
        <p:spPr>
          <a:xfrm>
            <a:off x="3857620" y="6072206"/>
            <a:ext cx="1500198" cy="4286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الجديد والقديم</a:t>
            </a:r>
          </a:p>
        </p:txBody>
      </p:sp>
      <p:sp>
        <p:nvSpPr>
          <p:cNvPr id="9" name="مستطيل 8"/>
          <p:cNvSpPr/>
          <p:nvPr/>
        </p:nvSpPr>
        <p:spPr>
          <a:xfrm>
            <a:off x="1071538" y="6000768"/>
            <a:ext cx="1500198" cy="4286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إضعاف القديم</a:t>
            </a:r>
          </a:p>
        </p:txBody>
      </p:sp>
      <p:sp>
        <p:nvSpPr>
          <p:cNvPr id="10" name="سهم إلى اليمين 9"/>
          <p:cNvSpPr/>
          <p:nvPr/>
        </p:nvSpPr>
        <p:spPr>
          <a:xfrm flipV="1">
            <a:off x="2571736" y="6240801"/>
            <a:ext cx="1285884"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solidFill>
                <a:prstClr val="white"/>
              </a:solidFill>
            </a:endParaRPr>
          </a:p>
        </p:txBody>
      </p:sp>
      <p:sp>
        <p:nvSpPr>
          <p:cNvPr id="11" name="سهم إلى اليمين 10"/>
          <p:cNvSpPr/>
          <p:nvPr/>
        </p:nvSpPr>
        <p:spPr>
          <a:xfrm flipV="1">
            <a:off x="5357818" y="6240801"/>
            <a:ext cx="1285884" cy="4571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solidFill>
                <a:prstClr val="white"/>
              </a:solidFill>
            </a:endParaRPr>
          </a:p>
        </p:txBody>
      </p:sp>
      <p:sp>
        <p:nvSpPr>
          <p:cNvPr id="12" name="مستطيل 11"/>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1F497D"/>
                </a:solidFill>
              </a:rPr>
              <a:t>تابع نماذج إدارة عملية التغيير والتطوير التنظيمي</a:t>
            </a:r>
            <a:endParaRPr lang="ar-SA" sz="1200" dirty="0">
              <a:solidFill>
                <a:srgbClr val="4F81BD"/>
              </a:solidFill>
            </a:endParaRPr>
          </a:p>
        </p:txBody>
      </p:sp>
    </p:spTree>
    <p:extLst>
      <p:ext uri="{BB962C8B-B14F-4D97-AF65-F5344CB8AC3E}">
        <p14:creationId xmlns:p14="http://schemas.microsoft.com/office/powerpoint/2010/main" val="14844268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نماذج إدارة عملية التغيير والتطوير التنظيمي:</a:t>
            </a:r>
          </a:p>
          <a:p>
            <a:pPr marL="457200" indent="-457200" algn="just"/>
            <a:r>
              <a:rPr lang="ar-SA" sz="2400" b="1" u="sng" dirty="0">
                <a:solidFill>
                  <a:srgbClr val="C00000"/>
                </a:solidFill>
              </a:rPr>
              <a:t>ثانياً: نماذج التغيير كمراحل</a:t>
            </a:r>
            <a:r>
              <a:rPr lang="ar-SA" sz="2400" b="1" dirty="0">
                <a:solidFill>
                  <a:srgbClr val="C00000"/>
                </a:solidFill>
              </a:rPr>
              <a:t>: </a:t>
            </a:r>
            <a:r>
              <a:rPr lang="ar-SA" sz="1100" dirty="0">
                <a:solidFill>
                  <a:schemeClr val="tx1"/>
                </a:solidFill>
              </a:rPr>
              <a:t>(5)</a:t>
            </a:r>
            <a:endParaRPr lang="ar-SA" sz="2400" b="1" u="sng" dirty="0">
              <a:solidFill>
                <a:srgbClr val="C00000"/>
              </a:solidFill>
            </a:endParaRPr>
          </a:p>
          <a:p>
            <a:pPr marL="457200" indent="-457200" algn="just">
              <a:buFont typeface="Wingdings" pitchFamily="2" charset="2"/>
              <a:buChar char="Ø"/>
            </a:pPr>
            <a:r>
              <a:rPr lang="ar-SA" sz="2400" b="1" dirty="0">
                <a:solidFill>
                  <a:schemeClr val="tx1"/>
                </a:solidFill>
              </a:rPr>
              <a:t>يمكن تلخيص مراحل التغيير وفقاً لهذا النموذج كما يلي:</a:t>
            </a:r>
          </a:p>
          <a:p>
            <a:pPr marL="457200" indent="-457200" algn="just">
              <a:buFont typeface="+mj-lt"/>
              <a:buAutoNum type="arabicPeriod"/>
            </a:pPr>
            <a:r>
              <a:rPr lang="ar-SA" sz="2400" b="1" dirty="0">
                <a:solidFill>
                  <a:schemeClr val="tx1"/>
                </a:solidFill>
              </a:rPr>
              <a:t>مرحلة تشخيص المشكلات وإتجاهات التغيير: وفقاً على طبيعة المعلومات والبيانات المرتبطة بأداء المنظمة المراد إجراء التغيير فيها.</a:t>
            </a:r>
          </a:p>
          <a:p>
            <a:pPr marL="457200" indent="-457200" algn="just">
              <a:buFont typeface="+mj-lt"/>
              <a:buAutoNum type="arabicPeriod"/>
            </a:pPr>
            <a:r>
              <a:rPr lang="ar-SA" sz="2400" b="1" dirty="0">
                <a:solidFill>
                  <a:schemeClr val="tx1"/>
                </a:solidFill>
              </a:rPr>
              <a:t>مرحلة التخطيط للتغيير: وهنا لا بد من دراسة الإمكانات المتاحة للتغيير، والسبل المتعلقة بوضع إستراتيجية هادفة للتغيير.</a:t>
            </a:r>
          </a:p>
          <a:p>
            <a:pPr marL="457200" indent="-457200" algn="just">
              <a:buFont typeface="+mj-lt"/>
              <a:buAutoNum type="arabicPeriod"/>
            </a:pPr>
            <a:r>
              <a:rPr lang="ar-SA" sz="2400" b="1" dirty="0">
                <a:solidFill>
                  <a:schemeClr val="tx1"/>
                </a:solidFill>
              </a:rPr>
              <a:t>مرحلة التنفيذ الفعلي: وذلك عن طريق إعتماد الوسائل القادرة على تكييف المقاومة للتغيير بإتجاه نجاح العملية في المنظمة.</a:t>
            </a:r>
          </a:p>
          <a:p>
            <a:pPr marL="457200" indent="-457200" algn="just">
              <a:buFont typeface="+mj-lt"/>
              <a:buAutoNum type="arabicPeriod"/>
            </a:pPr>
            <a:r>
              <a:rPr lang="ar-SA" sz="2400" b="1" dirty="0">
                <a:solidFill>
                  <a:schemeClr val="tx1"/>
                </a:solidFill>
              </a:rPr>
              <a:t>مرحلة التقييم النهائي للنتائج المحققة بفعل التغيير والتأكد من فاعلية التغيير: أي ما إذا تم التغيير حسب الخطة الموضوعة وما هي الإنحرافات الحاصلة عن الخطة الموضوعة.</a:t>
            </a:r>
          </a:p>
          <a:p>
            <a:pPr marL="457200" indent="-457200" algn="just">
              <a:buFont typeface="+mj-lt"/>
              <a:buAutoNum type="arabicPeriod"/>
            </a:pPr>
            <a:r>
              <a:rPr lang="ar-SA" sz="2400" b="1" dirty="0">
                <a:solidFill>
                  <a:schemeClr val="tx1"/>
                </a:solidFill>
              </a:rPr>
              <a:t>تصحيح الإنحرافات الحاصلة أثناء عملية التنفيذ للتغيير والتطوير التنظيمي في المنظمة: وقد يكون ذلك بإجراء التعديلات اللازمة في خطة التغيير أو عمليات التغيير. </a:t>
            </a:r>
          </a:p>
        </p:txBody>
      </p:sp>
      <p:sp>
        <p:nvSpPr>
          <p:cNvPr id="5" name="مستطيل 4"/>
          <p:cNvSpPr/>
          <p:nvPr/>
        </p:nvSpPr>
        <p:spPr>
          <a:xfrm>
            <a:off x="3995936" y="6629013"/>
            <a:ext cx="5112568" cy="1843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المبادئ والاسس اللازمة لإدارة عملية التغيير والتطوير التنظيمي</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13452015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الثانية: الجانب الإداري لعملية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العوامل الواجب مراعاتها لنجاح التغيير والتطوير التنظيمي في المنظمة:</a:t>
            </a:r>
            <a:r>
              <a:rPr lang="ar-SA" sz="2400" dirty="0">
                <a:solidFill>
                  <a:schemeClr val="tx1"/>
                </a:solidFill>
              </a:rPr>
              <a:t> </a:t>
            </a:r>
            <a:r>
              <a:rPr lang="ar-SA" sz="1100" dirty="0">
                <a:solidFill>
                  <a:schemeClr val="tx1"/>
                </a:solidFill>
              </a:rPr>
              <a:t>(8)</a:t>
            </a:r>
            <a:endParaRPr lang="ar-SA" sz="2400" b="1" u="sng" dirty="0">
              <a:solidFill>
                <a:schemeClr val="tx2"/>
              </a:solidFill>
            </a:endParaRPr>
          </a:p>
          <a:p>
            <a:pPr marL="457200" indent="-457200" algn="just">
              <a:buFont typeface="Wingdings" pitchFamily="2" charset="2"/>
              <a:buChar char="Ø"/>
            </a:pPr>
            <a:r>
              <a:rPr lang="ar-SA" sz="2100" b="1" dirty="0">
                <a:solidFill>
                  <a:schemeClr val="tx1"/>
                </a:solidFill>
              </a:rPr>
              <a:t>هناك مجموعة من العوامل الواجب إتباعها ومراعاتها لنجاح التغيير والتطوير التنظيمي في المنظمة، وهي:</a:t>
            </a:r>
          </a:p>
          <a:p>
            <a:pPr marL="457200" indent="-457200" algn="just">
              <a:buFont typeface="+mj-lt"/>
              <a:buAutoNum type="arabicPeriod"/>
            </a:pPr>
            <a:r>
              <a:rPr lang="ar-SA" sz="2100" b="1" dirty="0">
                <a:solidFill>
                  <a:schemeClr val="tx1"/>
                </a:solidFill>
              </a:rPr>
              <a:t>مراعاة أن يتم التغيير والتطوير على هيئة مراحل وأن لا يتم بصورة كاملة دفعة واحدة، وبشرط أن يتم التخطيط للتغيير والتطوير كلياً بينما التنفيذ يكون على مراحل.</a:t>
            </a:r>
          </a:p>
          <a:p>
            <a:pPr marL="457200" indent="-457200" algn="just">
              <a:buFont typeface="+mj-lt"/>
              <a:buAutoNum type="arabicPeriod"/>
            </a:pPr>
            <a:r>
              <a:rPr lang="ar-SA" sz="2100" b="1" dirty="0">
                <a:solidFill>
                  <a:schemeClr val="tx1"/>
                </a:solidFill>
              </a:rPr>
              <a:t>تدريب القائمين على التغيير والتطوير ومدهم بكافة وسائل الدعم والمعاونة ليتمكنوا من تسيير أعمال التغيير والتطوير المطلوبة بكفاءة وفاعلية.</a:t>
            </a:r>
          </a:p>
          <a:p>
            <a:pPr marL="457200" indent="-457200" algn="just">
              <a:buFont typeface="+mj-lt"/>
              <a:buAutoNum type="arabicPeriod"/>
            </a:pPr>
            <a:r>
              <a:rPr lang="ar-SA" sz="2100" b="1" dirty="0">
                <a:solidFill>
                  <a:schemeClr val="tx1"/>
                </a:solidFill>
              </a:rPr>
              <a:t>يجب أن تكون أهداف التغيير واضحة ومحددة وقابلة للقياس ولها آثار ونتائج ملموسة وتكون ضمن إطار زمني محدد، ويجب أن تتناسب الأهداف مع الإمكانات المتاحة.</a:t>
            </a:r>
          </a:p>
          <a:p>
            <a:pPr marL="457200" indent="-457200" algn="just">
              <a:buFont typeface="+mj-lt"/>
              <a:buAutoNum type="arabicPeriod"/>
            </a:pPr>
            <a:r>
              <a:rPr lang="ar-SA" sz="2100" b="1" dirty="0">
                <a:solidFill>
                  <a:schemeClr val="tx1"/>
                </a:solidFill>
              </a:rPr>
              <a:t>إستمرار القياس والتقييم خلال مراحل التغيير والتطوير للتأكد من تحركه وتنفيذه بصورة ناجحة.</a:t>
            </a:r>
          </a:p>
          <a:p>
            <a:pPr marL="457200" indent="-457200" algn="just">
              <a:buFont typeface="+mj-lt"/>
              <a:buAutoNum type="arabicPeriod"/>
            </a:pPr>
            <a:r>
              <a:rPr lang="ar-SA" sz="2100" b="1" dirty="0">
                <a:solidFill>
                  <a:schemeClr val="tx1"/>
                </a:solidFill>
              </a:rPr>
              <a:t>عدم الإعتماد على الخبير الإستشاري الخاص بالتغيير والتطوير التنظيمي بصورة كاملة.</a:t>
            </a:r>
          </a:p>
          <a:p>
            <a:pPr marL="457200" indent="-457200" algn="just">
              <a:buFont typeface="+mj-lt"/>
              <a:buAutoNum type="arabicPeriod"/>
            </a:pPr>
            <a:r>
              <a:rPr lang="ar-SA" sz="2100" b="1" dirty="0">
                <a:solidFill>
                  <a:schemeClr val="tx1"/>
                </a:solidFill>
              </a:rPr>
              <a:t>الإهتمام بتحفيز الأفراد والجماعات والإهتمام أيضاً بالنواحي التكنولوجية عند تنفيذ عملية التغيير والتطوير التنظيمي  في المنظمة، مع ضرورة إشراك العاملين في عملية التغيير.</a:t>
            </a:r>
          </a:p>
          <a:p>
            <a:pPr marL="457200" indent="-457200" algn="just">
              <a:buFont typeface="+mj-lt"/>
              <a:buAutoNum type="arabicPeriod"/>
            </a:pPr>
            <a:r>
              <a:rPr lang="ar-SA" sz="2100" b="1" dirty="0">
                <a:solidFill>
                  <a:schemeClr val="tx1"/>
                </a:solidFill>
              </a:rPr>
              <a:t>الأخذ بعين الإعتبار العوامل البيئية المتغيرة سواء في البيئة الداخلية أو الخارجية.</a:t>
            </a:r>
          </a:p>
          <a:p>
            <a:pPr marL="457200" indent="-457200" algn="just">
              <a:buFont typeface="+mj-lt"/>
              <a:buAutoNum type="arabicPeriod"/>
            </a:pPr>
            <a:r>
              <a:rPr lang="ar-SA" sz="2100" b="1" dirty="0">
                <a:solidFill>
                  <a:schemeClr val="tx1"/>
                </a:solidFill>
              </a:rPr>
              <a:t>التركيز على العملاء الذين يتعاملون مع المنظمة، وتحقيق رضائهم بل وإسعادهم وتحقيق أكثر مما يتوقعون، وذلك سيؤثر إيجاباً على نجاح المنظمة وبقائها ونموها.</a:t>
            </a:r>
          </a:p>
          <a:p>
            <a:pPr marL="457200" indent="-457200" algn="just">
              <a:buFont typeface="+mj-lt"/>
              <a:buAutoNum type="arabicPeriod"/>
            </a:pPr>
            <a:endParaRPr lang="ar-SA" sz="2000" b="1" dirty="0">
              <a:solidFill>
                <a:schemeClr val="tx1"/>
              </a:solidFill>
            </a:endParaRPr>
          </a:p>
        </p:txBody>
      </p:sp>
      <p:sp>
        <p:nvSpPr>
          <p:cNvPr id="5" name="مستطيل 4"/>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انتهت الوحدة</a:t>
            </a:r>
          </a:p>
        </p:txBody>
      </p:sp>
      <p:sp>
        <p:nvSpPr>
          <p:cNvPr id="6" name="مستطيل 5"/>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Tree>
    <p:extLst>
      <p:ext uri="{BB962C8B-B14F-4D97-AF65-F5344CB8AC3E}">
        <p14:creationId xmlns:p14="http://schemas.microsoft.com/office/powerpoint/2010/main" val="22243186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r>
              <a:rPr lang="ar-SA" b="1" dirty="0">
                <a:solidFill>
                  <a:schemeClr val="tx2"/>
                </a:solidFill>
              </a:rPr>
              <a:t>مداخل التغيير التنظيمي:</a:t>
            </a:r>
          </a:p>
          <a:p>
            <a:pPr marL="1428750" lvl="2" indent="-514350" algn="just">
              <a:buFont typeface="+mj-lt"/>
              <a:buAutoNum type="arabicPeriod"/>
            </a:pPr>
            <a:r>
              <a:rPr lang="ar-SA" sz="2800" b="1" dirty="0">
                <a:solidFill>
                  <a:schemeClr val="tx2"/>
                </a:solidFill>
              </a:rPr>
              <a:t>مدخل رفض الماضي</a:t>
            </a:r>
          </a:p>
          <a:p>
            <a:pPr marL="1428750" lvl="2" indent="-514350" algn="just">
              <a:buFont typeface="+mj-lt"/>
              <a:buAutoNum type="arabicPeriod"/>
            </a:pPr>
            <a:r>
              <a:rPr lang="ar-SA" sz="2800" b="1" dirty="0">
                <a:solidFill>
                  <a:schemeClr val="tx2"/>
                </a:solidFill>
              </a:rPr>
              <a:t>مدخل الانسلاخ عن الحاضر</a:t>
            </a:r>
          </a:p>
          <a:p>
            <a:pPr marL="1428750" lvl="2" indent="-514350" algn="just">
              <a:buFont typeface="+mj-lt"/>
              <a:buAutoNum type="arabicPeriod"/>
            </a:pPr>
            <a:r>
              <a:rPr lang="ar-SA" sz="2800" b="1" dirty="0">
                <a:solidFill>
                  <a:schemeClr val="tx2"/>
                </a:solidFill>
              </a:rPr>
              <a:t>مدخل أحلام المستقبل</a:t>
            </a:r>
          </a:p>
          <a:p>
            <a:pPr marL="1428750" lvl="2" indent="-514350" algn="just">
              <a:buFont typeface="+mj-lt"/>
              <a:buAutoNum type="arabicPeriod"/>
            </a:pPr>
            <a:r>
              <a:rPr lang="ar-SA" sz="2800" b="1" dirty="0">
                <a:solidFill>
                  <a:schemeClr val="tx2"/>
                </a:solidFill>
              </a:rPr>
              <a:t>مدخل صناعة المستقبل</a:t>
            </a:r>
          </a:p>
          <a:p>
            <a:pPr marL="800100" lvl="1" indent="-342900" algn="just">
              <a:buFont typeface="Wingdings" panose="05000000000000000000" pitchFamily="2" charset="2"/>
              <a:buChar char="q"/>
            </a:pPr>
            <a:r>
              <a:rPr lang="ar-SA" b="1" dirty="0">
                <a:solidFill>
                  <a:schemeClr val="tx2"/>
                </a:solidFill>
              </a:rPr>
              <a:t>مداخل </a:t>
            </a:r>
            <a:r>
              <a:rPr lang="ar-SA" b="1">
                <a:solidFill>
                  <a:schemeClr val="tx2"/>
                </a:solidFill>
              </a:rPr>
              <a:t>التطوير التنظيمي</a:t>
            </a:r>
            <a:r>
              <a:rPr lang="ar-SA" b="1" dirty="0">
                <a:solidFill>
                  <a:schemeClr val="tx2"/>
                </a:solidFill>
              </a:rPr>
              <a:t>:</a:t>
            </a:r>
          </a:p>
          <a:p>
            <a:pPr marL="1428750" lvl="2" indent="-514350" algn="just">
              <a:buFont typeface="+mj-lt"/>
              <a:buAutoNum type="arabicPeriod"/>
            </a:pPr>
            <a:r>
              <a:rPr lang="ar-SA" sz="2800" b="1" dirty="0">
                <a:solidFill>
                  <a:schemeClr val="tx2"/>
                </a:solidFill>
              </a:rPr>
              <a:t>مدخل التغيير والتطوير للهيكل التنظيمي</a:t>
            </a:r>
          </a:p>
          <a:p>
            <a:pPr marL="1428750" lvl="2" indent="-514350" algn="just">
              <a:buFont typeface="+mj-lt"/>
              <a:buAutoNum type="arabicPeriod"/>
            </a:pPr>
            <a:r>
              <a:rPr lang="ar-SA" sz="2800" b="1" dirty="0">
                <a:solidFill>
                  <a:schemeClr val="tx2"/>
                </a:solidFill>
              </a:rPr>
              <a:t>مدخل التطوير والتغيير للجوانب التكنولوجية</a:t>
            </a:r>
          </a:p>
          <a:p>
            <a:pPr marL="1428750" lvl="2" indent="-514350" algn="just">
              <a:buFont typeface="+mj-lt"/>
              <a:buAutoNum type="arabicPeriod"/>
            </a:pPr>
            <a:r>
              <a:rPr lang="ar-SA" sz="2800" b="1" dirty="0">
                <a:solidFill>
                  <a:schemeClr val="tx2"/>
                </a:solidFill>
              </a:rPr>
              <a:t>مدخل التغيير والتطوير للجوانب السلوكية</a:t>
            </a:r>
          </a:p>
          <a:p>
            <a:pPr marL="800100" lvl="1" indent="-342900" algn="just">
              <a:buFont typeface="Wingdings" panose="05000000000000000000" pitchFamily="2" charset="2"/>
              <a:buChar char="q"/>
            </a:pPr>
            <a:r>
              <a:rPr lang="ar-SA" b="1" dirty="0">
                <a:solidFill>
                  <a:schemeClr val="tx2"/>
                </a:solidFill>
              </a:rPr>
              <a:t>أساليب التغيير والتطوير التنظيمي</a:t>
            </a:r>
          </a:p>
          <a:p>
            <a:pPr marL="800100" lvl="1" indent="-342900" algn="just">
              <a:buFont typeface="Wingdings" panose="05000000000000000000" pitchFamily="2" charset="2"/>
              <a:buChar char="q"/>
            </a:pPr>
            <a:r>
              <a:rPr lang="ar-SA" b="1" dirty="0">
                <a:solidFill>
                  <a:schemeClr val="tx2"/>
                </a:solidFill>
              </a:rPr>
              <a:t>كيف الإختيار بين مداخل التغيير والتطوير التنظيمي</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588323"/>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تمهيد</a:t>
            </a:r>
          </a:p>
        </p:txBody>
      </p:sp>
    </p:spTree>
    <p:extLst>
      <p:ext uri="{BB962C8B-B14F-4D97-AF65-F5344CB8AC3E}">
        <p14:creationId xmlns:p14="http://schemas.microsoft.com/office/powerpoint/2010/main" val="10208895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800" b="1" u="sng" dirty="0">
                <a:solidFill>
                  <a:schemeClr val="tx2"/>
                </a:solidFill>
              </a:rPr>
              <a:t>تمهيد:</a:t>
            </a:r>
          </a:p>
          <a:p>
            <a:pPr marL="457200" indent="-457200" algn="just">
              <a:buFont typeface="Wingdings" panose="05000000000000000000" pitchFamily="2" charset="2"/>
              <a:buChar char="Ø"/>
            </a:pPr>
            <a:r>
              <a:rPr lang="ar-SA" sz="2200" b="1" dirty="0">
                <a:solidFill>
                  <a:schemeClr val="tx1"/>
                </a:solidFill>
              </a:rPr>
              <a:t>التغيير والتطوير في عالم المنظمات يعني: التحول أو التنقل أو التعديل على مستوي الأهداف، والهيكل التنظيمي والوظائف، والعمليات، والإجراءات والقواعد، وذلك للتكيف والتأقلم مع العناصر الإستراتيجية في كل من البيئة الداخلية أو الخارجية، وذلك بهدف المحافظة على المركز التنافسي الحالي وتطويره.</a:t>
            </a:r>
          </a:p>
          <a:p>
            <a:pPr marL="457200" indent="-457200" algn="just">
              <a:buFont typeface="Wingdings" panose="05000000000000000000" pitchFamily="2" charset="2"/>
              <a:buChar char="Ø"/>
            </a:pPr>
            <a:r>
              <a:rPr lang="ar-SA" sz="2200" b="1" dirty="0">
                <a:solidFill>
                  <a:schemeClr val="tx1"/>
                </a:solidFill>
              </a:rPr>
              <a:t>والتغيير والتطوير يعني أيضاً التحول من الوضع الحالي إلي وضع مستقبلي يفوقه قيمة وقدرة على الإنجاز.</a:t>
            </a:r>
          </a:p>
          <a:p>
            <a:pPr marL="457200" indent="-457200" algn="just">
              <a:buFont typeface="Wingdings" panose="05000000000000000000" pitchFamily="2" charset="2"/>
              <a:buChar char="Ø"/>
            </a:pPr>
            <a:r>
              <a:rPr lang="ar-SA" sz="2200" b="1" dirty="0">
                <a:solidFill>
                  <a:schemeClr val="tx1"/>
                </a:solidFill>
              </a:rPr>
              <a:t>وللتغيير التنظيمي عدة مداخل، وأهم هذه المداخل ما يلي:</a:t>
            </a:r>
          </a:p>
          <a:p>
            <a:pPr lvl="2" indent="-457200" algn="just">
              <a:buFont typeface="+mj-lt"/>
              <a:buAutoNum type="arabicPeriod"/>
            </a:pPr>
            <a:r>
              <a:rPr lang="ar-SA" sz="2200" b="1" dirty="0">
                <a:solidFill>
                  <a:schemeClr val="tx1"/>
                </a:solidFill>
              </a:rPr>
              <a:t>مدخل رفض الماضي</a:t>
            </a:r>
          </a:p>
          <a:p>
            <a:pPr lvl="2" indent="-457200" algn="just">
              <a:buFont typeface="+mj-lt"/>
              <a:buAutoNum type="arabicPeriod"/>
            </a:pPr>
            <a:r>
              <a:rPr lang="ar-SA" sz="2200" b="1" dirty="0">
                <a:solidFill>
                  <a:schemeClr val="tx1"/>
                </a:solidFill>
              </a:rPr>
              <a:t>مدخل الانسلاخ عن الحاضر</a:t>
            </a:r>
          </a:p>
          <a:p>
            <a:pPr lvl="2" indent="-457200" algn="just">
              <a:buFont typeface="+mj-lt"/>
              <a:buAutoNum type="arabicPeriod"/>
            </a:pPr>
            <a:r>
              <a:rPr lang="ar-SA" sz="2200" b="1" dirty="0">
                <a:solidFill>
                  <a:schemeClr val="tx1"/>
                </a:solidFill>
              </a:rPr>
              <a:t>مدخل أحلام المستقبل</a:t>
            </a:r>
          </a:p>
          <a:p>
            <a:pPr lvl="2" indent="-457200" algn="just">
              <a:buFont typeface="+mj-lt"/>
              <a:buAutoNum type="arabicPeriod"/>
            </a:pPr>
            <a:r>
              <a:rPr lang="ar-SA" sz="2200" b="1" dirty="0">
                <a:solidFill>
                  <a:schemeClr val="tx1"/>
                </a:solidFill>
              </a:rPr>
              <a:t>مدخل صناعة المستقبل</a:t>
            </a:r>
          </a:p>
          <a:p>
            <a:pPr lvl="1" indent="-457200" algn="just">
              <a:buFont typeface="Wingdings" pitchFamily="2" charset="2"/>
              <a:buChar char="Ø"/>
            </a:pPr>
            <a:r>
              <a:rPr lang="ar-SA" sz="2200" b="1" dirty="0">
                <a:solidFill>
                  <a:schemeClr val="tx1"/>
                </a:solidFill>
              </a:rPr>
              <a:t>كذلك للتطوير التنظيمي عدة مداخل أيضاً، أهما ما يلي:</a:t>
            </a:r>
          </a:p>
          <a:p>
            <a:pPr lvl="2" indent="-457200" algn="just">
              <a:buFont typeface="+mj-lt"/>
              <a:buAutoNum type="arabicPeriod"/>
            </a:pPr>
            <a:r>
              <a:rPr lang="ar-SA" sz="2200" b="1" dirty="0">
                <a:solidFill>
                  <a:schemeClr val="tx1"/>
                </a:solidFill>
              </a:rPr>
              <a:t>مدخل التغيير والتطوير للهيكل التنظيمي</a:t>
            </a:r>
          </a:p>
          <a:p>
            <a:pPr lvl="2" indent="-457200" algn="just">
              <a:buFont typeface="+mj-lt"/>
              <a:buAutoNum type="arabicPeriod"/>
            </a:pPr>
            <a:r>
              <a:rPr lang="ar-SA" sz="2200" b="1" dirty="0">
                <a:solidFill>
                  <a:schemeClr val="tx1"/>
                </a:solidFill>
              </a:rPr>
              <a:t>مدخل التطوير والتغيير للجوانب التكنولوجية</a:t>
            </a:r>
          </a:p>
          <a:p>
            <a:pPr lvl="2" indent="-457200" algn="just">
              <a:buFont typeface="+mj-lt"/>
              <a:buAutoNum type="arabicPeriod"/>
            </a:pPr>
            <a:r>
              <a:rPr lang="ar-SA" sz="2200" b="1" dirty="0">
                <a:solidFill>
                  <a:schemeClr val="tx1"/>
                </a:solidFill>
              </a:rPr>
              <a:t>مدخل التغيير والتطوير للجوانب السلوكية</a:t>
            </a:r>
          </a:p>
          <a:p>
            <a:pPr marL="457200" indent="-457200" algn="just"/>
            <a:endParaRPr lang="ar-SA" sz="24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7" name="مستطيل 6"/>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مدخل رفض الماضي</a:t>
            </a:r>
          </a:p>
        </p:txBody>
      </p:sp>
    </p:spTree>
    <p:extLst>
      <p:ext uri="{BB962C8B-B14F-4D97-AF65-F5344CB8AC3E}">
        <p14:creationId xmlns:p14="http://schemas.microsoft.com/office/powerpoint/2010/main" val="32891871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300" b="1" u="sng" dirty="0">
                <a:solidFill>
                  <a:schemeClr val="tx2"/>
                </a:solidFill>
              </a:rPr>
              <a:t>أولاً: مداخل التغيير التنظيمي:</a:t>
            </a:r>
          </a:p>
          <a:p>
            <a:pPr marL="457200" indent="-457200" algn="just">
              <a:buFont typeface="Wingdings" panose="05000000000000000000" pitchFamily="2" charset="2"/>
              <a:buChar char="Ø"/>
            </a:pPr>
            <a:r>
              <a:rPr lang="ar-SA" sz="2300" b="1" dirty="0">
                <a:solidFill>
                  <a:schemeClr val="tx1"/>
                </a:solidFill>
              </a:rPr>
              <a:t>للتغيير التنظيمي عدة مداخل وأهم هذه المداخل ما يلي:</a:t>
            </a:r>
          </a:p>
          <a:p>
            <a:pPr marL="514350" indent="-514350" algn="just">
              <a:buFont typeface="+mj-lt"/>
              <a:buAutoNum type="arabicPeriod"/>
            </a:pPr>
            <a:r>
              <a:rPr lang="ar-SA" sz="2300" b="1" u="sng" dirty="0">
                <a:solidFill>
                  <a:schemeClr val="tx2"/>
                </a:solidFill>
              </a:rPr>
              <a:t>مدخل رفض الماضي:</a:t>
            </a:r>
          </a:p>
          <a:p>
            <a:pPr marL="457200" indent="-457200" algn="just">
              <a:buFont typeface="Wingdings" panose="05000000000000000000" pitchFamily="2" charset="2"/>
              <a:buChar char="Ø"/>
            </a:pPr>
            <a:r>
              <a:rPr lang="ar-SA" sz="2300" b="1" dirty="0">
                <a:solidFill>
                  <a:schemeClr val="tx1"/>
                </a:solidFill>
              </a:rPr>
              <a:t>يعني هذا المدخل رفض الماضي بكل تفاصيل أخطائه وإنحرافاته.</a:t>
            </a:r>
          </a:p>
          <a:p>
            <a:pPr marL="457200" indent="-457200" algn="just">
              <a:buFont typeface="Wingdings" panose="05000000000000000000" pitchFamily="2" charset="2"/>
              <a:buChar char="Ø"/>
            </a:pPr>
            <a:r>
              <a:rPr lang="ar-SA" sz="2300" b="1" dirty="0">
                <a:solidFill>
                  <a:schemeClr val="tx1"/>
                </a:solidFill>
              </a:rPr>
              <a:t>فإذا كان هناك نظام معين في المنظمة أو في المجتمع غير عادل، ويحتوي على أخطاء لا يمكن الإستمرار فيها، فهنا لا بد من التحول والتعديل عن هذا النظام ورفضه لعدم عدالته ووقوع العديد من الإنحرافات به.</a:t>
            </a:r>
          </a:p>
          <a:p>
            <a:pPr marL="457200" indent="-457200" algn="just">
              <a:buFont typeface="Wingdings" panose="05000000000000000000" pitchFamily="2" charset="2"/>
              <a:buChar char="Ø"/>
            </a:pPr>
            <a:r>
              <a:rPr lang="ar-SA" sz="2300" b="1" dirty="0">
                <a:solidFill>
                  <a:schemeClr val="tx1"/>
                </a:solidFill>
              </a:rPr>
              <a:t>ولتطبيق هذا المدخل لا بد من إتباع الخطوات التالية: </a:t>
            </a:r>
            <a:r>
              <a:rPr lang="ar-SA" sz="1100" b="1" dirty="0">
                <a:solidFill>
                  <a:schemeClr val="accent1"/>
                </a:solidFill>
              </a:rPr>
              <a:t>(5)</a:t>
            </a:r>
          </a:p>
          <a:p>
            <a:pPr marL="342900" indent="-342900" algn="just">
              <a:buFontTx/>
              <a:buChar char="-"/>
            </a:pPr>
            <a:r>
              <a:rPr lang="ar-SA" sz="2300" b="1" dirty="0">
                <a:solidFill>
                  <a:schemeClr val="tx1"/>
                </a:solidFill>
              </a:rPr>
              <a:t>تجسيم أو إظهار ظلم وأخطاء النظام الماضي، وكذلك عدم عدالته وكفاءته وإظهار نقاط ضعفه، وأن الإستمرار فيه غير ممكن، ولا يمكن تجاهل هذه الأخطاء.</a:t>
            </a:r>
          </a:p>
          <a:p>
            <a:pPr marL="342900" indent="-342900" algn="just">
              <a:buFontTx/>
              <a:buChar char="-"/>
            </a:pPr>
            <a:r>
              <a:rPr lang="ar-SA" sz="2300" b="1" dirty="0">
                <a:solidFill>
                  <a:schemeClr val="tx1"/>
                </a:solidFill>
              </a:rPr>
              <a:t>إظهار أخطاء النظام الماضي التي أدت إلى ظلم الأفراد والأقسام والدوائر والجماعات في المنظمة أو المجتمع.</a:t>
            </a:r>
          </a:p>
          <a:p>
            <a:pPr marL="342900" indent="-342900" algn="just">
              <a:buFontTx/>
              <a:buChar char="-"/>
            </a:pPr>
            <a:r>
              <a:rPr lang="ar-SA" sz="2300" b="1" dirty="0">
                <a:solidFill>
                  <a:schemeClr val="tx1"/>
                </a:solidFill>
              </a:rPr>
              <a:t>إعلان أسرار الماضي الظالمة، والإتفاقيات والعقود المجحفة التي ألحقت الضرر بكافة الأطراف في المنظمة أو المجتمع.</a:t>
            </a:r>
          </a:p>
          <a:p>
            <a:pPr marL="342900" indent="-342900" algn="just">
              <a:buFontTx/>
              <a:buChar char="-"/>
            </a:pPr>
            <a:r>
              <a:rPr lang="ar-SA" sz="2300" b="1" dirty="0">
                <a:solidFill>
                  <a:schemeClr val="tx1"/>
                </a:solidFill>
              </a:rPr>
              <a:t>محاسبة ومحاكمة رموز الماضي والمسئولين السابقين عن النظام وعن الأعمال غير العادلة السابقة.</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مدخل رفض الماضي</a:t>
            </a:r>
          </a:p>
        </p:txBody>
      </p:sp>
    </p:spTree>
    <p:extLst>
      <p:ext uri="{BB962C8B-B14F-4D97-AF65-F5344CB8AC3E}">
        <p14:creationId xmlns:p14="http://schemas.microsoft.com/office/powerpoint/2010/main" val="28589497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00042"/>
            <a:ext cx="8928992" cy="6241326"/>
          </a:xfrm>
        </p:spPr>
        <p:txBody>
          <a:bodyPr>
            <a:noAutofit/>
          </a:bodyPr>
          <a:lstStyle/>
          <a:p>
            <a:pPr algn="just"/>
            <a:r>
              <a:rPr lang="ar-SA" sz="2800" b="1" u="sng" dirty="0">
                <a:solidFill>
                  <a:schemeClr val="tx2"/>
                </a:solidFill>
              </a:rPr>
              <a:t>تابع مدخل رفض الماضي:</a:t>
            </a:r>
          </a:p>
          <a:p>
            <a:pPr marL="342900" indent="-342900" algn="just">
              <a:buFontTx/>
              <a:buChar char="-"/>
            </a:pPr>
            <a:r>
              <a:rPr lang="ar-SA" sz="2300" b="1" dirty="0">
                <a:solidFill>
                  <a:schemeClr val="tx1"/>
                </a:solidFill>
              </a:rPr>
              <a:t>تعويض الأفراد أو الجماعات المتضررين من ظلم الماضي، والسماح لهم برفع دعاوى وشكاوى بحق المسئولين عن النظام الماضي الذي تسبب في إلحاق الظلم والأذى بهم من جراء إجراءاتهم وتصرفاتهم الظالمة وغير العادلة بحقهم.</a:t>
            </a:r>
          </a:p>
          <a:p>
            <a:pPr marL="457200" indent="-457200" algn="just">
              <a:buFont typeface="Wingdings" pitchFamily="2" charset="2"/>
              <a:buChar char="Ø"/>
            </a:pPr>
            <a:r>
              <a:rPr lang="ar-SA" sz="2400" b="1" dirty="0">
                <a:solidFill>
                  <a:schemeClr val="tx1"/>
                </a:solidFill>
              </a:rPr>
              <a:t>ويمكن توضيح هذه النقاط والمراحل من خلال الشكل التالي: </a:t>
            </a:r>
          </a:p>
          <a:p>
            <a:pPr marL="457200" indent="-457200" algn="just">
              <a:buFont typeface="Wingdings" pitchFamily="2" charset="2"/>
              <a:buChar char="Ø"/>
            </a:pPr>
            <a:endParaRPr lang="ar-SA" sz="2400" b="1" dirty="0">
              <a:solidFill>
                <a:schemeClr val="tx1"/>
              </a:solidFill>
            </a:endParaRPr>
          </a:p>
          <a:p>
            <a:pPr marL="457200" indent="-457200" algn="just"/>
            <a:endParaRPr lang="ar-SA" sz="2400" b="1" dirty="0">
              <a:solidFill>
                <a:schemeClr val="tx1"/>
              </a:solidFill>
            </a:endParaRPr>
          </a:p>
          <a:p>
            <a:pPr marL="457200" indent="-457200" algn="just"/>
            <a:endParaRPr lang="ar-SA" sz="2400" b="1" dirty="0">
              <a:solidFill>
                <a:schemeClr val="tx1"/>
              </a:solidFill>
            </a:endParaRPr>
          </a:p>
          <a:p>
            <a:pPr marL="457200" indent="-457200" algn="just"/>
            <a:endParaRPr lang="ar-SA" sz="24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مدخل الإنسلاخ عن الحاضر</a:t>
            </a:r>
          </a:p>
        </p:txBody>
      </p:sp>
      <p:sp>
        <p:nvSpPr>
          <p:cNvPr id="7" name="مستطيل 6"/>
          <p:cNvSpPr/>
          <p:nvPr/>
        </p:nvSpPr>
        <p:spPr>
          <a:xfrm>
            <a:off x="6858016" y="3429000"/>
            <a:ext cx="1857388" cy="642942"/>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تجسيم ظلم الماضي</a:t>
            </a:r>
          </a:p>
        </p:txBody>
      </p:sp>
      <p:sp>
        <p:nvSpPr>
          <p:cNvPr id="8" name="مستطيل 7"/>
          <p:cNvSpPr/>
          <p:nvPr/>
        </p:nvSpPr>
        <p:spPr>
          <a:xfrm>
            <a:off x="6858016" y="3143248"/>
            <a:ext cx="1857388" cy="2762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en-US" sz="2000" b="1" dirty="0">
                <a:solidFill>
                  <a:prstClr val="black"/>
                </a:solidFill>
              </a:rPr>
              <a:t>1</a:t>
            </a:r>
            <a:endParaRPr lang="ar-SA" sz="2000" b="1" dirty="0">
              <a:solidFill>
                <a:prstClr val="black"/>
              </a:solidFill>
            </a:endParaRPr>
          </a:p>
        </p:txBody>
      </p:sp>
      <p:sp>
        <p:nvSpPr>
          <p:cNvPr id="9" name="مستطيل 8"/>
          <p:cNvSpPr/>
          <p:nvPr/>
        </p:nvSpPr>
        <p:spPr>
          <a:xfrm>
            <a:off x="714348" y="3152772"/>
            <a:ext cx="1857388" cy="2762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en-US" sz="2000" b="1" dirty="0">
                <a:solidFill>
                  <a:prstClr val="black"/>
                </a:solidFill>
              </a:rPr>
              <a:t>3</a:t>
            </a:r>
            <a:endParaRPr lang="ar-SA" sz="2000" b="1" dirty="0">
              <a:solidFill>
                <a:prstClr val="black"/>
              </a:solidFill>
            </a:endParaRPr>
          </a:p>
        </p:txBody>
      </p:sp>
      <p:sp>
        <p:nvSpPr>
          <p:cNvPr id="10" name="مستطيل 9"/>
          <p:cNvSpPr/>
          <p:nvPr/>
        </p:nvSpPr>
        <p:spPr>
          <a:xfrm>
            <a:off x="3786182" y="3143248"/>
            <a:ext cx="1857388" cy="2762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en-US" sz="2000" b="1" dirty="0">
                <a:solidFill>
                  <a:prstClr val="black"/>
                </a:solidFill>
              </a:rPr>
              <a:t>2</a:t>
            </a:r>
            <a:endParaRPr lang="ar-SA" sz="2000" b="1" dirty="0">
              <a:solidFill>
                <a:prstClr val="black"/>
              </a:solidFill>
            </a:endParaRPr>
          </a:p>
        </p:txBody>
      </p:sp>
      <p:sp>
        <p:nvSpPr>
          <p:cNvPr id="11" name="مستطيل 10"/>
          <p:cNvSpPr/>
          <p:nvPr/>
        </p:nvSpPr>
        <p:spPr>
          <a:xfrm>
            <a:off x="3786182" y="4643446"/>
            <a:ext cx="1857388" cy="2762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5</a:t>
            </a:r>
          </a:p>
        </p:txBody>
      </p:sp>
      <p:sp>
        <p:nvSpPr>
          <p:cNvPr id="12" name="مستطيل 11"/>
          <p:cNvSpPr/>
          <p:nvPr/>
        </p:nvSpPr>
        <p:spPr>
          <a:xfrm>
            <a:off x="714348" y="4643446"/>
            <a:ext cx="1857388" cy="276228"/>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en-US" sz="2000" b="1" dirty="0">
                <a:solidFill>
                  <a:prstClr val="black"/>
                </a:solidFill>
              </a:rPr>
              <a:t>4</a:t>
            </a:r>
            <a:endParaRPr lang="ar-SA" sz="2000" b="1" dirty="0">
              <a:solidFill>
                <a:prstClr val="black"/>
              </a:solidFill>
            </a:endParaRPr>
          </a:p>
        </p:txBody>
      </p:sp>
      <p:sp>
        <p:nvSpPr>
          <p:cNvPr id="13" name="مستطيل 12"/>
          <p:cNvSpPr/>
          <p:nvPr/>
        </p:nvSpPr>
        <p:spPr>
          <a:xfrm>
            <a:off x="714348" y="3366615"/>
            <a:ext cx="1857388" cy="642942"/>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إعلان أسرار الماضي الظالمة</a:t>
            </a:r>
          </a:p>
        </p:txBody>
      </p:sp>
      <p:sp>
        <p:nvSpPr>
          <p:cNvPr id="14" name="مستطيل 13"/>
          <p:cNvSpPr/>
          <p:nvPr/>
        </p:nvSpPr>
        <p:spPr>
          <a:xfrm>
            <a:off x="3786182" y="3429000"/>
            <a:ext cx="1857388" cy="642942"/>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إظهار خطايا الماضي</a:t>
            </a:r>
          </a:p>
        </p:txBody>
      </p:sp>
      <p:sp>
        <p:nvSpPr>
          <p:cNvPr id="15" name="مستطيل 14"/>
          <p:cNvSpPr/>
          <p:nvPr/>
        </p:nvSpPr>
        <p:spPr>
          <a:xfrm>
            <a:off x="3786182" y="4929198"/>
            <a:ext cx="1857388" cy="642942"/>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فتح باب التعويض للمتضررين </a:t>
            </a:r>
          </a:p>
        </p:txBody>
      </p:sp>
      <p:sp>
        <p:nvSpPr>
          <p:cNvPr id="16" name="مستطيل 15"/>
          <p:cNvSpPr/>
          <p:nvPr/>
        </p:nvSpPr>
        <p:spPr>
          <a:xfrm>
            <a:off x="714348" y="4929198"/>
            <a:ext cx="1857388" cy="642942"/>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ar-SA" sz="2000" b="1" dirty="0">
                <a:solidFill>
                  <a:prstClr val="black"/>
                </a:solidFill>
              </a:rPr>
              <a:t>محاسبة ومحاكمة رموز النظام الماضي</a:t>
            </a:r>
          </a:p>
        </p:txBody>
      </p:sp>
      <p:cxnSp>
        <p:nvCxnSpPr>
          <p:cNvPr id="18" name="رابط كسهم مستقيم 17"/>
          <p:cNvCxnSpPr>
            <a:stCxn id="7" idx="1"/>
            <a:endCxn id="14" idx="3"/>
          </p:cNvCxnSpPr>
          <p:nvPr/>
        </p:nvCxnSpPr>
        <p:spPr>
          <a:xfrm rot="10800000">
            <a:off x="5643570" y="3750471"/>
            <a:ext cx="1214446"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رابط كسهم مستقيم 18"/>
          <p:cNvCxnSpPr/>
          <p:nvPr/>
        </p:nvCxnSpPr>
        <p:spPr>
          <a:xfrm rot="10800000">
            <a:off x="2571736" y="3714752"/>
            <a:ext cx="1214446"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رابط كسهم مستقيم 21"/>
          <p:cNvCxnSpPr>
            <a:stCxn id="13" idx="2"/>
            <a:endCxn id="12" idx="0"/>
          </p:cNvCxnSpPr>
          <p:nvPr/>
        </p:nvCxnSpPr>
        <p:spPr>
          <a:xfrm rot="5400000">
            <a:off x="1326098" y="4326501"/>
            <a:ext cx="633889"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رابط كسهم مستقيم 23"/>
          <p:cNvCxnSpPr>
            <a:stCxn id="16" idx="3"/>
            <a:endCxn id="15" idx="1"/>
          </p:cNvCxnSpPr>
          <p:nvPr/>
        </p:nvCxnSpPr>
        <p:spPr>
          <a:xfrm>
            <a:off x="2571736" y="5250669"/>
            <a:ext cx="1214446"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978224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marL="514350" indent="-514350" algn="just">
              <a:buFont typeface="+mj-lt"/>
              <a:buAutoNum type="arabicPeriod" startAt="2"/>
            </a:pPr>
            <a:r>
              <a:rPr lang="ar-SA" sz="2800" b="1" u="sng" dirty="0">
                <a:solidFill>
                  <a:schemeClr val="tx2"/>
                </a:solidFill>
              </a:rPr>
              <a:t>مدخل الانسلاخ عن الحاضر:</a:t>
            </a:r>
          </a:p>
          <a:p>
            <a:pPr marL="457200" indent="-457200" algn="just">
              <a:buFont typeface="Wingdings" pitchFamily="2" charset="2"/>
              <a:buChar char="Ø"/>
            </a:pPr>
            <a:r>
              <a:rPr lang="ar-SA" sz="2400" b="1" dirty="0">
                <a:solidFill>
                  <a:schemeClr val="tx1"/>
                </a:solidFill>
              </a:rPr>
              <a:t>يتضمن هذا المدخل ضرورة الإنسلاخ عن الواقع الراهن بكافة جوانبه وأبعاده، وإظهار عدم كفاءة وفاعلية الأوضاع الحاضرة وعدم جدوى إستمرارها.</a:t>
            </a:r>
          </a:p>
          <a:p>
            <a:pPr marL="457200" indent="-457200" algn="just">
              <a:buFont typeface="Wingdings" pitchFamily="2" charset="2"/>
              <a:buChar char="Ø"/>
            </a:pPr>
            <a:r>
              <a:rPr lang="ar-SA" sz="2400" b="1" dirty="0">
                <a:solidFill>
                  <a:schemeClr val="tx1"/>
                </a:solidFill>
              </a:rPr>
              <a:t>وبالتالي يستدعي الأمر إلى إحداث التغيير في الواقع الحاضر إلي وضع مستقبلي أفضل.</a:t>
            </a:r>
          </a:p>
          <a:p>
            <a:pPr marL="457200" lvl="0" indent="-457200" algn="just">
              <a:buFont typeface="Wingdings" panose="05000000000000000000" pitchFamily="2" charset="2"/>
              <a:buChar char="Ø"/>
            </a:pPr>
            <a:r>
              <a:rPr lang="ar-SA" sz="2400" b="1" dirty="0">
                <a:solidFill>
                  <a:schemeClr val="tx1"/>
                </a:solidFill>
              </a:rPr>
              <a:t>ولتطبيق هذا المدخل  لا بد من إتباع المراحل التالية: </a:t>
            </a:r>
            <a:r>
              <a:rPr lang="ar-SA" sz="1100" b="1" dirty="0">
                <a:solidFill>
                  <a:srgbClr val="4F81BD"/>
                </a:solidFill>
              </a:rPr>
              <a:t>(3)</a:t>
            </a:r>
            <a:endParaRPr lang="ar-SA" sz="2400" b="1" dirty="0">
              <a:solidFill>
                <a:schemeClr val="tx1"/>
              </a:solidFill>
            </a:endParaRPr>
          </a:p>
          <a:p>
            <a:pPr marL="342900" indent="-342900" algn="just">
              <a:buFontTx/>
              <a:buChar char="-"/>
            </a:pPr>
            <a:r>
              <a:rPr lang="ar-SA" sz="2400" b="1" dirty="0">
                <a:solidFill>
                  <a:srgbClr val="C00000"/>
                </a:solidFill>
              </a:rPr>
              <a:t>مرحلة البعث من الحاضر (أمل جديد): </a:t>
            </a:r>
            <a:r>
              <a:rPr lang="ar-SA" sz="2400" b="1" dirty="0">
                <a:solidFill>
                  <a:schemeClr val="tx1"/>
                </a:solidFill>
              </a:rPr>
              <a:t>ويعني أن تغيير الواقع الحاضر والخروج إلى وضع مستقبلي مريح، وهذا المدخل يعتمد على الحركة والتفاعل والتعديل على المظاهر الجامدة في الوقت الحاضر، سواء كان هذا التعديل أو التغيير أو التحسين يشمل الهياكل التنظيمية أو الأفراد أو الجماعات في المنظمة.</a:t>
            </a:r>
          </a:p>
          <a:p>
            <a:pPr marL="342900" indent="-342900" algn="just">
              <a:buFontTx/>
              <a:buChar char="-"/>
            </a:pPr>
            <a:r>
              <a:rPr lang="ar-SA" sz="2400" b="1" dirty="0">
                <a:solidFill>
                  <a:srgbClr val="C00000"/>
                </a:solidFill>
              </a:rPr>
              <a:t>مرحلة اليقظة والصحوة الحاضرة: </a:t>
            </a:r>
            <a:r>
              <a:rPr lang="ar-SA" sz="2400" b="1" dirty="0">
                <a:solidFill>
                  <a:schemeClr val="tx1"/>
                </a:solidFill>
              </a:rPr>
              <a:t>ويعني ذلك إذكاء الرغبة في التغيير، والتطوير، والتجديد، وإثارة اليقظة عند الغافلين وتنبيههم لخطورة الإستمرار في الوقت الحاضر، وعليهم ترك اللامبالاة والإهتمام بإقتناص الفرص والتأقلم مع المخاطر والتهديدات التي تواجه المنظمة.</a:t>
            </a:r>
          </a:p>
          <a:p>
            <a:pPr marL="457200" indent="-457200" algn="just"/>
            <a:endParaRPr lang="ar-SA" sz="24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مدخل الإنسلاخ عن الحاضر</a:t>
            </a:r>
          </a:p>
        </p:txBody>
      </p:sp>
    </p:spTree>
    <p:extLst>
      <p:ext uri="{BB962C8B-B14F-4D97-AF65-F5344CB8AC3E}">
        <p14:creationId xmlns:p14="http://schemas.microsoft.com/office/powerpoint/2010/main" val="22659151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800" b="1" u="sng" dirty="0">
                <a:solidFill>
                  <a:schemeClr val="tx2"/>
                </a:solidFill>
              </a:rPr>
              <a:t>تابع مدخل الانسلاخ عن الحاضر:</a:t>
            </a:r>
          </a:p>
          <a:p>
            <a:pPr marL="342900" indent="-342900" algn="just">
              <a:buFontTx/>
              <a:buChar char="-"/>
            </a:pPr>
            <a:r>
              <a:rPr lang="ar-SA" sz="2400" b="1" dirty="0">
                <a:solidFill>
                  <a:srgbClr val="C00000"/>
                </a:solidFill>
              </a:rPr>
              <a:t>مرحلة النهضة نحو التغيير: </a:t>
            </a:r>
            <a:r>
              <a:rPr lang="ar-SA" sz="2400" b="1" dirty="0">
                <a:solidFill>
                  <a:schemeClr val="tx1"/>
                </a:solidFill>
              </a:rPr>
              <a:t>يتم التركيز في هذه المرحلة على إتخاذ الإجراءات الفعلية ووضع الأسس الإرتكازية للنهوض بكفاءة وفاعلية المنظمة ورفع الإنتاجية لديها لتحقيق أهدافها الإستراتيجية والتشغيلية، </a:t>
            </a:r>
            <a:r>
              <a:rPr lang="ar-SA" sz="2400" b="1" u="sng" dirty="0">
                <a:solidFill>
                  <a:schemeClr val="tx1"/>
                </a:solidFill>
              </a:rPr>
              <a:t>وهنا لا بد من إحداث تغيير وتطوير وتجديد في الأمور التالية:</a:t>
            </a:r>
          </a:p>
          <a:p>
            <a:pPr marL="800100" lvl="2" indent="-342900" algn="just">
              <a:buFont typeface="Arial" panose="020B0604020202020204" pitchFamily="34" charset="0"/>
              <a:buChar char="•"/>
            </a:pPr>
            <a:r>
              <a:rPr lang="ar-SA" b="1" dirty="0">
                <a:solidFill>
                  <a:schemeClr val="tx1"/>
                </a:solidFill>
              </a:rPr>
              <a:t>تحسين الهياكل التنظيمية للمنظمة، حتى تستطيع مساعدتها في تحقيق أهدافها.</a:t>
            </a:r>
          </a:p>
          <a:p>
            <a:pPr marL="800100" lvl="2" indent="-342900" algn="just">
              <a:buFont typeface="Arial" panose="020B0604020202020204" pitchFamily="34" charset="0"/>
              <a:buChar char="•"/>
            </a:pPr>
            <a:r>
              <a:rPr lang="ar-SA" b="1" dirty="0">
                <a:solidFill>
                  <a:schemeClr val="tx1"/>
                </a:solidFill>
              </a:rPr>
              <a:t>تحسين وضع الأفراد في المنظمة، وتحفيزهم وكذلك تطوير عمل الجماعات في المنظمة.</a:t>
            </a:r>
          </a:p>
          <a:p>
            <a:pPr marL="800100" lvl="2" indent="-342900" algn="just">
              <a:buFont typeface="Arial" panose="020B0604020202020204" pitchFamily="34" charset="0"/>
              <a:buChar char="•"/>
            </a:pPr>
            <a:r>
              <a:rPr lang="ar-SA" b="1" dirty="0">
                <a:solidFill>
                  <a:schemeClr val="tx1"/>
                </a:solidFill>
              </a:rPr>
              <a:t>اختيار قيادات فعالة وإستراتيجية ومبدعة وقادرة على التجديد والإبتكار وإقتناص الفرص في البيئة الخارجية المحيطة بالمنظمة.</a:t>
            </a:r>
          </a:p>
          <a:p>
            <a:pPr marL="457200" indent="-457200" algn="just">
              <a:buFont typeface="Wingdings" pitchFamily="2" charset="2"/>
              <a:buChar char="Ø"/>
            </a:pPr>
            <a:endParaRPr lang="ar-SA" sz="24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مدخل أحلام المستقبل</a:t>
            </a:r>
          </a:p>
        </p:txBody>
      </p:sp>
    </p:spTree>
    <p:extLst>
      <p:ext uri="{BB962C8B-B14F-4D97-AF65-F5344CB8AC3E}">
        <p14:creationId xmlns:p14="http://schemas.microsoft.com/office/powerpoint/2010/main" val="42378594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marL="457200" indent="-457200" algn="just">
              <a:buFont typeface="+mj-lt"/>
              <a:buAutoNum type="arabicPeriod" startAt="3"/>
            </a:pPr>
            <a:r>
              <a:rPr lang="ar-SA" sz="2400" b="1" u="sng" dirty="0">
                <a:solidFill>
                  <a:schemeClr val="tx2"/>
                </a:solidFill>
              </a:rPr>
              <a:t>مدخل أحلام المستقبل:</a:t>
            </a:r>
          </a:p>
          <a:p>
            <a:pPr marL="457200" indent="-457200" algn="just">
              <a:buFont typeface="Wingdings" pitchFamily="2" charset="2"/>
              <a:buChar char="Ø"/>
            </a:pPr>
            <a:r>
              <a:rPr lang="ar-SA" sz="2000" b="1" dirty="0">
                <a:solidFill>
                  <a:schemeClr val="tx1"/>
                </a:solidFill>
              </a:rPr>
              <a:t>يجب أن تكون لكل منظمة رؤية إستراتيجية، وهي التي تمثل حلم ووجهة نظرها المستقبلية، أو الغاية أو الهدف الذي تسعي المنظمة للوصول إليه في المستقبل.</a:t>
            </a:r>
          </a:p>
          <a:p>
            <a:pPr marL="457200" lvl="0" indent="-457200" algn="just">
              <a:buFont typeface="Wingdings" panose="05000000000000000000" pitchFamily="2" charset="2"/>
              <a:buChar char="Ø"/>
            </a:pPr>
            <a:r>
              <a:rPr lang="ar-SA" sz="2000" b="1" dirty="0">
                <a:solidFill>
                  <a:schemeClr val="tx1"/>
                </a:solidFill>
              </a:rPr>
              <a:t>ولتطبيق هذا المدخل لا بد من إتباع المراحل التالية: </a:t>
            </a:r>
            <a:r>
              <a:rPr lang="ar-SA" sz="1100" b="1" dirty="0">
                <a:solidFill>
                  <a:srgbClr val="4F81BD"/>
                </a:solidFill>
              </a:rPr>
              <a:t>(4)</a:t>
            </a:r>
            <a:endParaRPr lang="ar-SA" sz="2000" b="1" dirty="0">
              <a:solidFill>
                <a:schemeClr val="tx1"/>
              </a:solidFill>
            </a:endParaRPr>
          </a:p>
          <a:p>
            <a:pPr marL="342900" indent="-342900" algn="just">
              <a:buFontTx/>
              <a:buChar char="-"/>
            </a:pPr>
            <a:r>
              <a:rPr lang="ar-SA" sz="2000" b="1" dirty="0">
                <a:solidFill>
                  <a:srgbClr val="C00000"/>
                </a:solidFill>
              </a:rPr>
              <a:t>مرحلة الحلم المستقبلي الأول: </a:t>
            </a:r>
            <a:r>
              <a:rPr lang="ar-SA" sz="2000" b="1" dirty="0">
                <a:solidFill>
                  <a:schemeClr val="tx1"/>
                </a:solidFill>
              </a:rPr>
              <a:t>وتعني هذه المرحلة بداية عملية التغيير والتحول من الوضع الحالي إلي وضع مستقبلي، فهو حلم لإزالة القيود والخروج لآفاق مستقبلية أفضل، </a:t>
            </a:r>
            <a:r>
              <a:rPr lang="ar-SA" sz="2000" b="1" u="sng" dirty="0">
                <a:solidFill>
                  <a:schemeClr val="tx1"/>
                </a:solidFill>
              </a:rPr>
              <a:t>ويتطلب الأمر في هذه المرحلة ما يلي:</a:t>
            </a:r>
          </a:p>
          <a:p>
            <a:pPr marL="800100" lvl="1" indent="-342900" algn="just">
              <a:buFont typeface="Arial" panose="020B0604020202020204" pitchFamily="34" charset="0"/>
              <a:buChar char="•"/>
            </a:pPr>
            <a:r>
              <a:rPr lang="ar-SA" sz="2000" b="1" dirty="0">
                <a:solidFill>
                  <a:schemeClr val="tx1"/>
                </a:solidFill>
              </a:rPr>
              <a:t>أن يكون هنالك قبول عام لدى الأفراد والجماعات لهذا الحلم المستقبلي والتغيير الآتي.</a:t>
            </a:r>
          </a:p>
          <a:p>
            <a:pPr marL="800100" lvl="1" indent="-342900" algn="just">
              <a:buFont typeface="Arial" panose="020B0604020202020204" pitchFamily="34" charset="0"/>
              <a:buChar char="•"/>
            </a:pPr>
            <a:r>
              <a:rPr lang="ar-SA" sz="2000" b="1" dirty="0">
                <a:solidFill>
                  <a:schemeClr val="tx1"/>
                </a:solidFill>
              </a:rPr>
              <a:t>أن تكون هناك رغبة وإرادة قوية لتحقيق هذا التغيير والتطوير والعمل على إنجازه.</a:t>
            </a:r>
          </a:p>
          <a:p>
            <a:pPr marL="800100" lvl="1" indent="-342900" algn="just">
              <a:buFont typeface="Arial" panose="020B0604020202020204" pitchFamily="34" charset="0"/>
              <a:buChar char="•"/>
            </a:pPr>
            <a:r>
              <a:rPr lang="ar-SA" sz="2000" b="1" dirty="0">
                <a:solidFill>
                  <a:schemeClr val="tx1"/>
                </a:solidFill>
              </a:rPr>
              <a:t>الإدراك التام من قبل الأفراد والجماعات في المنظمة بأن هذا الحلم سيساعد المنظمة على تحقيق أهدافها بالبقاء والإستمرار والنمو، وبالتالي تحقيق أهدافهم الشخصية.</a:t>
            </a:r>
            <a:endParaRPr lang="ar-SA" b="1" dirty="0">
              <a:solidFill>
                <a:schemeClr val="tx1"/>
              </a:solidFill>
            </a:endParaRPr>
          </a:p>
          <a:p>
            <a:pPr marL="342900" indent="-342900" algn="just">
              <a:buFontTx/>
              <a:buChar char="-"/>
            </a:pPr>
            <a:r>
              <a:rPr lang="ar-SA" sz="2000" b="1" dirty="0">
                <a:solidFill>
                  <a:srgbClr val="C00000"/>
                </a:solidFill>
              </a:rPr>
              <a:t>مرحلة الحلم التكميلي لإحداث التغيير: </a:t>
            </a:r>
            <a:r>
              <a:rPr lang="ar-SA" sz="2000" b="1" dirty="0">
                <a:solidFill>
                  <a:schemeClr val="tx1"/>
                </a:solidFill>
              </a:rPr>
              <a:t>أن التغيير والتطوير الذي تحقق في مرحلة الحلم المستقبلي الأول، هو الأساس المتين لتحقيق مرحلة الحلم التكميلي لإحداث التغيير والتطوير بشكل أوسع، </a:t>
            </a:r>
            <a:r>
              <a:rPr lang="ar-SA" sz="2000" b="1" u="sng" dirty="0">
                <a:solidFill>
                  <a:schemeClr val="tx1"/>
                </a:solidFill>
              </a:rPr>
              <a:t>وأن الحلم في هذه المرحلة يتصف بما يلي:</a:t>
            </a:r>
          </a:p>
          <a:p>
            <a:pPr marL="800100" lvl="1" indent="-342900" algn="just">
              <a:buFont typeface="Arial" pitchFamily="34" charset="0"/>
              <a:buChar char="•"/>
            </a:pPr>
            <a:r>
              <a:rPr lang="ar-SA" sz="2000" b="1" dirty="0">
                <a:solidFill>
                  <a:schemeClr val="tx1"/>
                </a:solidFill>
              </a:rPr>
              <a:t>البنائية: ويعني ذلك أن كل حلم يجب أن لا يعتمد على الحلم الذي تحقق في المرحلة السابقة له.</a:t>
            </a:r>
          </a:p>
          <a:p>
            <a:pPr marL="800100" lvl="1" indent="-342900" algn="just">
              <a:buFont typeface="Arial" pitchFamily="34" charset="0"/>
              <a:buChar char="•"/>
            </a:pPr>
            <a:r>
              <a:rPr lang="ar-SA" sz="2000" b="1" dirty="0">
                <a:solidFill>
                  <a:schemeClr val="tx1"/>
                </a:solidFill>
              </a:rPr>
              <a:t>المرحلية: ويعني تناسب تحقيق أحلام التغيير والتطوير مع طموحات المرحلة الخاصة بها.</a:t>
            </a:r>
          </a:p>
          <a:p>
            <a:pPr marL="800100" lvl="1" indent="-342900" algn="just">
              <a:buFont typeface="Arial" pitchFamily="34" charset="0"/>
              <a:buChar char="•"/>
            </a:pPr>
            <a:r>
              <a:rPr lang="ar-SA" sz="2000" b="1" dirty="0">
                <a:solidFill>
                  <a:schemeClr val="tx1"/>
                </a:solidFill>
              </a:rPr>
              <a:t>التدريجية: ويعني ذلك أن يتم تحقيق التغيير والتطوير التنظيمي والتجديد على مراحل وخطوات.</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مدخل صناعة المستقبل</a:t>
            </a:r>
          </a:p>
        </p:txBody>
      </p:sp>
    </p:spTree>
    <p:extLst>
      <p:ext uri="{BB962C8B-B14F-4D97-AF65-F5344CB8AC3E}">
        <p14:creationId xmlns:p14="http://schemas.microsoft.com/office/powerpoint/2010/main" val="1580067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260648"/>
            <a:ext cx="8784976" cy="576064"/>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764704"/>
            <a:ext cx="8928992" cy="6093296"/>
          </a:xfrm>
        </p:spPr>
        <p:txBody>
          <a:bodyPr>
            <a:normAutofit fontScale="92500" lnSpcReduction="20000"/>
          </a:bodyPr>
          <a:lstStyle/>
          <a:p>
            <a:pPr algn="just"/>
            <a:r>
              <a:rPr lang="ar-SA" b="1" u="sng" dirty="0">
                <a:solidFill>
                  <a:schemeClr val="tx2"/>
                </a:solidFill>
              </a:rPr>
              <a:t>الوحدة الخامسة: الالتزام التنظيمي والرضا الوظيفي وعلاقتهما بالتغيير والتطوير:</a:t>
            </a:r>
          </a:p>
          <a:p>
            <a:pPr marL="457200" indent="-457200" algn="just">
              <a:buFont typeface="Wingdings" panose="05000000000000000000" pitchFamily="2" charset="2"/>
              <a:buChar char="q"/>
            </a:pPr>
            <a:r>
              <a:rPr lang="ar-SA" b="1" dirty="0">
                <a:solidFill>
                  <a:schemeClr val="tx2"/>
                </a:solidFill>
              </a:rPr>
              <a:t>مفهوم الالتزام التنظيمي</a:t>
            </a:r>
          </a:p>
          <a:p>
            <a:pPr marL="457200" indent="-457200" algn="just">
              <a:buFont typeface="Wingdings" panose="05000000000000000000" pitchFamily="2" charset="2"/>
              <a:buChar char="q"/>
            </a:pPr>
            <a:r>
              <a:rPr lang="ar-SA" b="1" dirty="0">
                <a:solidFill>
                  <a:schemeClr val="tx2"/>
                </a:solidFill>
              </a:rPr>
              <a:t>صور الالتزام التنظيمي</a:t>
            </a:r>
          </a:p>
          <a:p>
            <a:pPr marL="457200" indent="-457200" algn="just">
              <a:buFont typeface="Wingdings" panose="05000000000000000000" pitchFamily="2" charset="2"/>
              <a:buChar char="q"/>
            </a:pPr>
            <a:r>
              <a:rPr lang="ar-SA" b="1" dirty="0">
                <a:solidFill>
                  <a:schemeClr val="tx2"/>
                </a:solidFill>
              </a:rPr>
              <a:t>مكونات الالتزام التنظيمي</a:t>
            </a:r>
          </a:p>
          <a:p>
            <a:pPr marL="457200" indent="-457200" algn="just">
              <a:buFont typeface="Wingdings" panose="05000000000000000000" pitchFamily="2" charset="2"/>
              <a:buChar char="q"/>
            </a:pPr>
            <a:r>
              <a:rPr lang="ar-SA" b="1" dirty="0">
                <a:solidFill>
                  <a:schemeClr val="tx2"/>
                </a:solidFill>
              </a:rPr>
              <a:t>العوامل التي تؤثر على تكوين الالتزام التنظيمي</a:t>
            </a:r>
          </a:p>
          <a:p>
            <a:pPr marL="457200" indent="-457200" algn="just">
              <a:buFont typeface="Wingdings" panose="05000000000000000000" pitchFamily="2" charset="2"/>
              <a:buChar char="q"/>
            </a:pPr>
            <a:r>
              <a:rPr lang="ar-SA" b="1" dirty="0">
                <a:solidFill>
                  <a:schemeClr val="tx2"/>
                </a:solidFill>
              </a:rPr>
              <a:t>تطوير الالتزام التنظيمي لدى العاملين</a:t>
            </a:r>
          </a:p>
          <a:p>
            <a:pPr marL="457200" indent="-457200" algn="just">
              <a:buFont typeface="Wingdings" panose="05000000000000000000" pitchFamily="2" charset="2"/>
              <a:buChar char="q"/>
            </a:pPr>
            <a:r>
              <a:rPr lang="ar-SA" b="1" dirty="0">
                <a:solidFill>
                  <a:schemeClr val="tx2"/>
                </a:solidFill>
              </a:rPr>
              <a:t>قياس الالتزام التنظيمي</a:t>
            </a:r>
          </a:p>
          <a:p>
            <a:pPr marL="457200" indent="-457200" algn="just">
              <a:buFont typeface="Wingdings" panose="05000000000000000000" pitchFamily="2" charset="2"/>
              <a:buChar char="q"/>
            </a:pPr>
            <a:r>
              <a:rPr lang="ar-SA" b="1" dirty="0">
                <a:solidFill>
                  <a:schemeClr val="tx2"/>
                </a:solidFill>
              </a:rPr>
              <a:t>العلاقة بين الالتزام التنظيمي والمتغيرات التنظيمية الأخرى</a:t>
            </a:r>
          </a:p>
          <a:p>
            <a:pPr algn="just"/>
            <a:r>
              <a:rPr lang="ar-SA" b="1" u="sng" dirty="0">
                <a:solidFill>
                  <a:schemeClr val="tx2"/>
                </a:solidFill>
              </a:rPr>
              <a:t>الوحدة السادسة: تطبيقات حديثة للتطوير التنظيمي في المنظمات:</a:t>
            </a:r>
          </a:p>
          <a:p>
            <a:pPr marL="457200" indent="-457200" algn="just">
              <a:buFont typeface="Wingdings" panose="05000000000000000000" pitchFamily="2" charset="2"/>
              <a:buChar char="q"/>
            </a:pPr>
            <a:r>
              <a:rPr lang="ar-SA" b="1" dirty="0">
                <a:solidFill>
                  <a:schemeClr val="tx2"/>
                </a:solidFill>
              </a:rPr>
              <a:t>الهندرة</a:t>
            </a:r>
          </a:p>
          <a:p>
            <a:pPr marL="457200" indent="-457200" algn="just">
              <a:buFont typeface="Wingdings" panose="05000000000000000000" pitchFamily="2" charset="2"/>
              <a:buChar char="q"/>
            </a:pPr>
            <a:r>
              <a:rPr lang="ar-SA" b="1" dirty="0">
                <a:solidFill>
                  <a:schemeClr val="tx2"/>
                </a:solidFill>
              </a:rPr>
              <a:t>الخصخصة</a:t>
            </a:r>
          </a:p>
          <a:p>
            <a:pPr marL="457200" indent="-457200" algn="just">
              <a:buFont typeface="Wingdings" panose="05000000000000000000" pitchFamily="2" charset="2"/>
              <a:buChar char="q"/>
            </a:pPr>
            <a:r>
              <a:rPr lang="ar-SA" b="1" dirty="0">
                <a:solidFill>
                  <a:schemeClr val="tx2"/>
                </a:solidFill>
              </a:rPr>
              <a:t>اقتصاد المعرفة</a:t>
            </a:r>
          </a:p>
          <a:p>
            <a:pPr marL="457200" indent="-457200" algn="just">
              <a:buFont typeface="Wingdings" panose="05000000000000000000" pitchFamily="2" charset="2"/>
              <a:buChar char="q"/>
            </a:pPr>
            <a:endParaRPr lang="ar-SA" b="1" dirty="0">
              <a:solidFill>
                <a:schemeClr val="tx2"/>
              </a:solidFill>
            </a:endParaRPr>
          </a:p>
        </p:txBody>
      </p:sp>
    </p:spTree>
    <p:extLst>
      <p:ext uri="{BB962C8B-B14F-4D97-AF65-F5344CB8AC3E}">
        <p14:creationId xmlns:p14="http://schemas.microsoft.com/office/powerpoint/2010/main" val="18612560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marL="457200" indent="-457200" algn="just">
              <a:buFont typeface="+mj-lt"/>
              <a:buAutoNum type="arabicPeriod" startAt="3"/>
            </a:pPr>
            <a:r>
              <a:rPr lang="ar-SA" sz="2400" b="1" u="sng" dirty="0">
                <a:solidFill>
                  <a:schemeClr val="tx2"/>
                </a:solidFill>
              </a:rPr>
              <a:t>مدخل أحلام المستقبل:</a:t>
            </a:r>
          </a:p>
          <a:p>
            <a:pPr marL="342900" indent="-342900" algn="just">
              <a:buFontTx/>
              <a:buChar char="-"/>
            </a:pPr>
            <a:r>
              <a:rPr lang="ar-SA" sz="2000" b="1" dirty="0">
                <a:solidFill>
                  <a:srgbClr val="C00000"/>
                </a:solidFill>
              </a:rPr>
              <a:t>مرحلة الحلم الهيكلي من أجل التغيير والتطوير التنظيمي: </a:t>
            </a:r>
          </a:p>
          <a:p>
            <a:pPr lvl="1" indent="-457200" algn="just">
              <a:buFont typeface="Wingdings" pitchFamily="2" charset="2"/>
              <a:buChar char="Ø"/>
            </a:pPr>
            <a:r>
              <a:rPr lang="ar-SA" sz="2000" b="1" dirty="0">
                <a:solidFill>
                  <a:schemeClr val="tx1"/>
                </a:solidFill>
              </a:rPr>
              <a:t>في هذه المرحلة يمثل الحلم إنقلاباً وتغييراً جذرياً، خاصاً إذا كان الواقع غير كفء وغير مقبول من الأفراد والجماعات داخل المنظمة، وفي نفس الوقت لا يستطيع هؤلاء الأفراد التعبير عن هذا الواقع السيئ بصراحة بسبب وجود قيود وقوانين وضوابط تعسفية، </a:t>
            </a:r>
            <a:r>
              <a:rPr lang="ar-SA" sz="2000" b="1" u="sng" dirty="0">
                <a:solidFill>
                  <a:schemeClr val="tx1"/>
                </a:solidFill>
              </a:rPr>
              <a:t>وهناك عدة أساليب لتحقيق الحلم في هذه المرحلة:</a:t>
            </a:r>
          </a:p>
          <a:p>
            <a:pPr lvl="2" indent="-457200" algn="just">
              <a:buFont typeface="Arial" panose="020B0604020202020204" pitchFamily="34" charset="0"/>
              <a:buChar char="•"/>
            </a:pPr>
            <a:r>
              <a:rPr lang="ar-SA" sz="2000" b="1" dirty="0">
                <a:solidFill>
                  <a:schemeClr val="tx1"/>
                </a:solidFill>
              </a:rPr>
              <a:t>أسلوب المكاشفة الصريحة: يعتبر هذا الإسلوب من أهم الأساليب في إحداث التغيير بشكل جزري، حيث يستطيع الأفراد والجماعات في المنظمة التعبير بصراحة وتوجيه النقد إلي رموز ومسئولي المنظمة.</a:t>
            </a:r>
          </a:p>
          <a:p>
            <a:pPr lvl="2" indent="-457200" algn="just">
              <a:buFont typeface="Arial" panose="020B0604020202020204" pitchFamily="34" charset="0"/>
              <a:buChar char="•"/>
            </a:pPr>
            <a:r>
              <a:rPr lang="ar-SA" sz="2000" b="1" dirty="0">
                <a:solidFill>
                  <a:schemeClr val="tx1"/>
                </a:solidFill>
              </a:rPr>
              <a:t>أسلوب الأزمة الطاحنة: يستخدم هذا الإسلوب </a:t>
            </a:r>
            <a:r>
              <a:rPr lang="ar-SA" sz="2000" b="1">
                <a:solidFill>
                  <a:schemeClr val="tx1"/>
                </a:solidFill>
              </a:rPr>
              <a:t>في إيجاد </a:t>
            </a:r>
            <a:r>
              <a:rPr lang="ar-SA" sz="2000" b="1" dirty="0">
                <a:solidFill>
                  <a:schemeClr val="tx1"/>
                </a:solidFill>
              </a:rPr>
              <a:t>أزمات ذات طابع خاص تؤكد على مدى فداحة الأخطاء، ومن خلال هذه الأزمات يزداد التأكيد على أهمية التغيير الجزري في المنظمة.</a:t>
            </a:r>
          </a:p>
          <a:p>
            <a:pPr marL="342900" indent="-342900" algn="just">
              <a:buFontTx/>
              <a:buChar char="-"/>
            </a:pPr>
            <a:r>
              <a:rPr lang="ar-SA" sz="2000" b="1" dirty="0">
                <a:solidFill>
                  <a:srgbClr val="C00000"/>
                </a:solidFill>
              </a:rPr>
              <a:t>مرحلة الحلم الإرتقائي من أجل التغيير التنظيمي: </a:t>
            </a:r>
          </a:p>
          <a:p>
            <a:pPr marL="457200" indent="-457200" algn="just">
              <a:buFont typeface="Wingdings" pitchFamily="2" charset="2"/>
              <a:buChar char="Ø"/>
            </a:pPr>
            <a:r>
              <a:rPr lang="ar-SA" sz="2000" b="1" dirty="0">
                <a:solidFill>
                  <a:schemeClr val="tx1"/>
                </a:solidFill>
              </a:rPr>
              <a:t>وتهتم هذه المرحلة بضرورة الإرتقاء والتكامل لنقل المنظمة والأفراد الي مرحلة متقدمة من التغيير والتطوير التنظيمي.</a:t>
            </a:r>
          </a:p>
          <a:p>
            <a:pPr marL="457200" indent="-457200" algn="just">
              <a:buFont typeface="Wingdings" pitchFamily="2" charset="2"/>
              <a:buChar char="Ø"/>
            </a:pPr>
            <a:r>
              <a:rPr lang="ar-SA" sz="2000" b="1" dirty="0">
                <a:solidFill>
                  <a:schemeClr val="tx1"/>
                </a:solidFill>
              </a:rPr>
              <a:t>وتحتاج هذه المرحلة إلي قيادة ورموز قادرين على القيام بمهام هذه المرحلة، عن طريق إثارة وشحذ إهتمامات الأفراد والجماعات داخل المنظمة وحثهم على ضرورة التقدم والتطوير والتجديد في كافة مجالات المنظمة، لتحقيق ميزة تنافسية لها ولتحقيق أهدافها النهائية بكفاءة وفاعلية كبيرة.</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مدخل صناعة المستقبل</a:t>
            </a:r>
          </a:p>
        </p:txBody>
      </p:sp>
    </p:spTree>
    <p:extLst>
      <p:ext uri="{BB962C8B-B14F-4D97-AF65-F5344CB8AC3E}">
        <p14:creationId xmlns:p14="http://schemas.microsoft.com/office/powerpoint/2010/main" val="17799335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marL="514350" indent="-514350" algn="just">
              <a:buFont typeface="+mj-lt"/>
              <a:buAutoNum type="arabicPeriod" startAt="4"/>
            </a:pPr>
            <a:r>
              <a:rPr lang="ar-SA" sz="2800" b="1" u="sng" dirty="0">
                <a:solidFill>
                  <a:schemeClr val="tx2"/>
                </a:solidFill>
              </a:rPr>
              <a:t>مدخل صناعة المستقبل:</a:t>
            </a:r>
          </a:p>
          <a:p>
            <a:pPr marL="457200" indent="-457200" algn="just">
              <a:buFont typeface="Wingdings" pitchFamily="2" charset="2"/>
              <a:buChar char="Ø"/>
            </a:pPr>
            <a:r>
              <a:rPr lang="ar-SA" sz="2000" b="1" dirty="0">
                <a:solidFill>
                  <a:schemeClr val="tx1"/>
                </a:solidFill>
              </a:rPr>
              <a:t>يتم في هذا المدخل الانتقال من مرحلة الإنتظار والتوقع لما يمكن أن يحدث في المستقبل إلى مرحلة صناعة المستقبل.</a:t>
            </a:r>
          </a:p>
          <a:p>
            <a:pPr marL="457200" indent="-457200" algn="just">
              <a:buFont typeface="Wingdings" pitchFamily="2" charset="2"/>
              <a:buChar char="Ø"/>
            </a:pPr>
            <a:r>
              <a:rPr lang="ar-SA" sz="2000" b="1" dirty="0">
                <a:solidFill>
                  <a:schemeClr val="tx1"/>
                </a:solidFill>
              </a:rPr>
              <a:t>ويستخدم مدخل صناعة المستقبل بهدف زيادة العائد، وخفض التكاليف، وتخفيض الوقت، وتحقيق كفاءة وفاعلية الجهد من أجل التغيير والتطوير التنظيمي الهادف إلى تحقيق الأهداف المستقبلية للمنظمة.</a:t>
            </a:r>
          </a:p>
          <a:p>
            <a:pPr marL="457200" lvl="0" indent="-457200" algn="just">
              <a:buFont typeface="Wingdings" panose="05000000000000000000" pitchFamily="2" charset="2"/>
              <a:buChar char="Ø"/>
            </a:pPr>
            <a:r>
              <a:rPr lang="ar-SA" sz="2000" b="1" dirty="0">
                <a:solidFill>
                  <a:schemeClr val="tx1"/>
                </a:solidFill>
              </a:rPr>
              <a:t>وهناك عدة عناصر وعوامل وقوي لصنع التغيير والتطوير في المستقبل، وتتمثل في: </a:t>
            </a:r>
            <a:r>
              <a:rPr lang="ar-SA" sz="1100" b="1" dirty="0">
                <a:solidFill>
                  <a:srgbClr val="4F81BD"/>
                </a:solidFill>
              </a:rPr>
              <a:t>(4)</a:t>
            </a:r>
            <a:endParaRPr lang="ar-SA" sz="2000" b="1" dirty="0">
              <a:solidFill>
                <a:schemeClr val="tx1"/>
              </a:solidFill>
            </a:endParaRPr>
          </a:p>
          <a:p>
            <a:pPr marL="457200" indent="-457200" algn="just">
              <a:buFont typeface="+mj-cs"/>
              <a:buAutoNum type="arabic2Minus"/>
            </a:pPr>
            <a:r>
              <a:rPr lang="ar-SA" sz="2000" b="1" dirty="0">
                <a:solidFill>
                  <a:srgbClr val="C00000"/>
                </a:solidFill>
              </a:rPr>
              <a:t>تخطيط برامج صنع المستقبل: </a:t>
            </a:r>
            <a:r>
              <a:rPr lang="ar-SA" sz="2000" b="1" dirty="0">
                <a:solidFill>
                  <a:schemeClr val="tx1"/>
                </a:solidFill>
              </a:rPr>
              <a:t>وعملية التخطيط لبرامج صنع المستقبل تقوم على عدة عوامل وهي:</a:t>
            </a:r>
          </a:p>
          <a:p>
            <a:pPr marL="457200" indent="-457200" algn="just">
              <a:buFontTx/>
              <a:buChar char="-"/>
            </a:pPr>
            <a:r>
              <a:rPr lang="ar-SA" sz="2000" b="1" dirty="0">
                <a:solidFill>
                  <a:schemeClr val="tx1"/>
                </a:solidFill>
              </a:rPr>
              <a:t>إيجاد مجموعة من البدائل للتطورات المستقبلية ليتم إختيار البديل المناسب لعملية التغيير والتطوير التنظيمي في المنظمة..</a:t>
            </a:r>
          </a:p>
          <a:p>
            <a:pPr marL="457200" indent="-457200" algn="just">
              <a:buFontTx/>
              <a:buChar char="-"/>
            </a:pPr>
            <a:r>
              <a:rPr lang="ar-SA" sz="2000" b="1" dirty="0">
                <a:solidFill>
                  <a:schemeClr val="tx1"/>
                </a:solidFill>
              </a:rPr>
              <a:t>حشد الموارد والإمكانيات اللازمة والمتاحة للمنظمة.</a:t>
            </a:r>
          </a:p>
          <a:p>
            <a:pPr marL="457200" indent="-457200" algn="just">
              <a:buFontTx/>
              <a:buChar char="-"/>
            </a:pPr>
            <a:r>
              <a:rPr lang="ar-SA" sz="2000" b="1" dirty="0">
                <a:solidFill>
                  <a:schemeClr val="tx1"/>
                </a:solidFill>
              </a:rPr>
              <a:t>يجاد مجموعة البرامج والسياسات وقواعد العمل والتعليمات التي تساعد في عملية تنفيذ الهام والوظائف والأعمال المطلوبة للتغيير والتطوير التنظيمي في المنظمة.</a:t>
            </a:r>
          </a:p>
          <a:p>
            <a:pPr marL="457200" indent="-457200" algn="just">
              <a:buFont typeface="+mj-cs"/>
              <a:buAutoNum type="arabic2Minus" startAt="2"/>
            </a:pPr>
            <a:r>
              <a:rPr lang="ar-SA" sz="2000" b="1" dirty="0">
                <a:solidFill>
                  <a:srgbClr val="C00000"/>
                </a:solidFill>
              </a:rPr>
              <a:t>تنظيم قوى وعوامل صنع المستقبل: </a:t>
            </a:r>
            <a:r>
              <a:rPr lang="ar-SA" sz="2000" b="1" dirty="0">
                <a:solidFill>
                  <a:schemeClr val="tx1"/>
                </a:solidFill>
              </a:rPr>
              <a:t>وعملية وظيفة التنظيم مهمة في تنفيذ عملية التغيير والتطوير التنظيمي في المنظمة، ويتضمن تنظيم قوى صنع المستقبل عنصريين مهمين هما:</a:t>
            </a:r>
          </a:p>
          <a:p>
            <a:pPr marL="457200" indent="-457200" algn="just">
              <a:buFontTx/>
              <a:buChar char="-"/>
            </a:pPr>
            <a:r>
              <a:rPr lang="ar-SA" sz="2000" b="1" dirty="0">
                <a:solidFill>
                  <a:schemeClr val="tx1"/>
                </a:solidFill>
              </a:rPr>
              <a:t>الهيكل التنظيمي.</a:t>
            </a:r>
          </a:p>
          <a:p>
            <a:pPr marL="457200" indent="-457200" algn="just">
              <a:buFontTx/>
              <a:buChar char="-"/>
            </a:pPr>
            <a:r>
              <a:rPr lang="ar-SA" sz="2000" b="1" dirty="0">
                <a:solidFill>
                  <a:schemeClr val="tx1"/>
                </a:solidFill>
              </a:rPr>
              <a:t>النظام الإداري.</a:t>
            </a:r>
          </a:p>
          <a:p>
            <a:pPr marL="457200" indent="-457200" algn="just">
              <a:buFontTx/>
              <a:buChar char="-"/>
            </a:pPr>
            <a:endParaRPr lang="ar-SA" sz="20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مدخل صناعة المستقبل</a:t>
            </a:r>
          </a:p>
        </p:txBody>
      </p:sp>
    </p:spTree>
    <p:extLst>
      <p:ext uri="{BB962C8B-B14F-4D97-AF65-F5344CB8AC3E}">
        <p14:creationId xmlns:p14="http://schemas.microsoft.com/office/powerpoint/2010/main" val="1202184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800" b="1" u="sng" dirty="0">
                <a:solidFill>
                  <a:schemeClr val="tx2"/>
                </a:solidFill>
              </a:rPr>
              <a:t>تابع مدخل صناعة المستقبل:</a:t>
            </a:r>
          </a:p>
          <a:p>
            <a:pPr marL="457200" indent="-457200" algn="just">
              <a:buFont typeface="+mj-cs"/>
              <a:buAutoNum type="arabic2Minus" startAt="3"/>
            </a:pPr>
            <a:r>
              <a:rPr lang="ar-SA" sz="2000" b="1" dirty="0">
                <a:solidFill>
                  <a:srgbClr val="C00000"/>
                </a:solidFill>
              </a:rPr>
              <a:t>توجيه عناصر صنع المستقبل: </a:t>
            </a:r>
            <a:r>
              <a:rPr lang="ar-SA" sz="2000" b="1" dirty="0">
                <a:solidFill>
                  <a:schemeClr val="tx1"/>
                </a:solidFill>
              </a:rPr>
              <a:t>حيث يحتاج صنع المستقبل إلى يقظة دائمة وبشكل مستمر لمتابعة ما يحدث أثناء تنفيذ التغيير والتطوير أول بأول، وذلك لمعرفة الإنحرافات وأوجه القصور التي تتم خلال عملية تنفيذ التغيير والتطوير التنظيمي، وتشمل توجيه عناصر صنع المستقبل ما يلي:</a:t>
            </a:r>
          </a:p>
          <a:p>
            <a:pPr marL="457200" indent="-457200" algn="just">
              <a:buFontTx/>
              <a:buChar char="-"/>
            </a:pPr>
            <a:r>
              <a:rPr lang="ar-SA" sz="2000" b="1" dirty="0">
                <a:solidFill>
                  <a:schemeClr val="tx1"/>
                </a:solidFill>
              </a:rPr>
              <a:t>الرصد والتتبع للمتغيرات البيئية الداخلية والخارجية.</a:t>
            </a:r>
          </a:p>
          <a:p>
            <a:pPr marL="457200" indent="-457200" algn="just">
              <a:buFontTx/>
              <a:buChar char="-"/>
            </a:pPr>
            <a:r>
              <a:rPr lang="ar-SA" sz="2000" b="1" dirty="0">
                <a:solidFill>
                  <a:schemeClr val="tx1"/>
                </a:solidFill>
              </a:rPr>
              <a:t>التدخل وبيان ما هو مطلوب تنفيذه لضمان دقة وحسن تنفيذ عملية التغيير.</a:t>
            </a:r>
          </a:p>
          <a:p>
            <a:pPr marL="457200" indent="-457200" algn="just">
              <a:buFontTx/>
              <a:buChar char="-"/>
            </a:pPr>
            <a:r>
              <a:rPr lang="ar-SA" sz="2000" b="1" dirty="0">
                <a:solidFill>
                  <a:schemeClr val="tx1"/>
                </a:solidFill>
              </a:rPr>
              <a:t>التصحيح للإنحرافات إن وجدت.</a:t>
            </a:r>
          </a:p>
          <a:p>
            <a:pPr marL="457200" indent="-457200" algn="just">
              <a:buFontTx/>
              <a:buChar char="-"/>
            </a:pPr>
            <a:r>
              <a:rPr lang="ar-SA" sz="2000" b="1" dirty="0">
                <a:solidFill>
                  <a:schemeClr val="tx1"/>
                </a:solidFill>
              </a:rPr>
              <a:t>تعديل البرامج والخطط لمواكبة التغيرات.</a:t>
            </a:r>
          </a:p>
          <a:p>
            <a:pPr marL="457200" indent="-457200" algn="just">
              <a:buFont typeface="+mj-cs"/>
              <a:buAutoNum type="arabic2Minus" startAt="4"/>
            </a:pPr>
            <a:r>
              <a:rPr lang="ar-SA" sz="2000" b="1" dirty="0">
                <a:solidFill>
                  <a:srgbClr val="C00000"/>
                </a:solidFill>
              </a:rPr>
              <a:t>متابعة عملية صنع المستقبل: </a:t>
            </a:r>
            <a:r>
              <a:rPr lang="ar-SA" sz="2000" b="1" dirty="0">
                <a:solidFill>
                  <a:schemeClr val="tx1"/>
                </a:solidFill>
              </a:rPr>
              <a:t>حيث تمثل المتابعة الوظيفة الإدارية الأخيرة في تنفيذ برنامج صنع المستقبل للتغيير والتطوير التنظيمي، وعملية المتابعة تأخذ شكلين هما:</a:t>
            </a:r>
          </a:p>
          <a:p>
            <a:pPr marL="457200" indent="-457200" algn="just">
              <a:buFontTx/>
              <a:buChar char="-"/>
            </a:pPr>
            <a:r>
              <a:rPr lang="ar-SA" sz="2000" b="1" dirty="0">
                <a:solidFill>
                  <a:schemeClr val="tx1"/>
                </a:solidFill>
              </a:rPr>
              <a:t>المتابعة  الوقائية.</a:t>
            </a:r>
          </a:p>
          <a:p>
            <a:pPr marL="457200" indent="-457200" algn="just">
              <a:buFontTx/>
              <a:buChar char="-"/>
            </a:pPr>
            <a:r>
              <a:rPr lang="ar-SA" sz="2000" b="1" dirty="0">
                <a:solidFill>
                  <a:schemeClr val="tx1"/>
                </a:solidFill>
              </a:rPr>
              <a:t>المتابعة العلاجية.</a:t>
            </a:r>
          </a:p>
          <a:p>
            <a:pPr marL="457200" indent="-457200" algn="just">
              <a:buFontTx/>
              <a:buChar char="-"/>
            </a:pPr>
            <a:endParaRPr lang="ar-SA" sz="20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1F497D"/>
                </a:solidFill>
              </a:rPr>
              <a:t>مداخل برنامج التطوير التنظيمي</a:t>
            </a:r>
            <a:endParaRPr lang="ar-SA" sz="1200" dirty="0">
              <a:solidFill>
                <a:srgbClr val="4F81BD"/>
              </a:solidFill>
            </a:endParaRPr>
          </a:p>
        </p:txBody>
      </p:sp>
    </p:spTree>
    <p:extLst>
      <p:ext uri="{BB962C8B-B14F-4D97-AF65-F5344CB8AC3E}">
        <p14:creationId xmlns:p14="http://schemas.microsoft.com/office/powerpoint/2010/main" val="3722197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400" b="1" u="sng" dirty="0">
                <a:solidFill>
                  <a:schemeClr val="tx2"/>
                </a:solidFill>
              </a:rPr>
              <a:t>ثانياً: مداخل برنامج التطوير التنظيمي:</a:t>
            </a:r>
          </a:p>
          <a:p>
            <a:pPr marL="457200" lvl="0" indent="-457200" algn="just">
              <a:buFont typeface="Wingdings" panose="05000000000000000000" pitchFamily="2" charset="2"/>
              <a:buChar char="Ø"/>
            </a:pPr>
            <a:r>
              <a:rPr lang="ar-SA" sz="2000" b="1" dirty="0">
                <a:solidFill>
                  <a:schemeClr val="tx1"/>
                </a:solidFill>
              </a:rPr>
              <a:t>هناك ثلاث مداخل لبرنامج التطوير التنظيمي، وهي: </a:t>
            </a:r>
            <a:r>
              <a:rPr lang="ar-SA" sz="1100" b="1" dirty="0">
                <a:solidFill>
                  <a:srgbClr val="4F81BD"/>
                </a:solidFill>
              </a:rPr>
              <a:t>(3)</a:t>
            </a:r>
            <a:endParaRPr lang="ar-SA" sz="2000" b="1" dirty="0">
              <a:solidFill>
                <a:schemeClr val="tx1"/>
              </a:solidFill>
            </a:endParaRPr>
          </a:p>
          <a:p>
            <a:pPr lvl="1" indent="-457200" algn="just">
              <a:buFont typeface="+mj-lt"/>
              <a:buAutoNum type="arabicPeriod"/>
            </a:pPr>
            <a:r>
              <a:rPr lang="ar-SA" sz="2000" b="1" dirty="0">
                <a:solidFill>
                  <a:srgbClr val="C00000"/>
                </a:solidFill>
              </a:rPr>
              <a:t>مدخل التغيير والتطوير للهيكل التنظيمي:</a:t>
            </a:r>
          </a:p>
          <a:p>
            <a:pPr lvl="1" indent="-457200" algn="just">
              <a:buFont typeface="Wingdings" pitchFamily="2" charset="2"/>
              <a:buChar char="Ø"/>
            </a:pPr>
            <a:r>
              <a:rPr lang="ar-SA" sz="2000" b="1" dirty="0">
                <a:solidFill>
                  <a:schemeClr val="tx1"/>
                </a:solidFill>
              </a:rPr>
              <a:t>يقصد بالهيكل التنظيمي الإطار الذي يربط عناصر المنظمة المختلفة ببعضها البعض.</a:t>
            </a:r>
          </a:p>
          <a:p>
            <a:pPr lvl="1" indent="-457200" algn="just">
              <a:buFont typeface="Wingdings" pitchFamily="2" charset="2"/>
              <a:buChar char="Ø"/>
            </a:pPr>
            <a:r>
              <a:rPr lang="ar-SA" sz="2000" b="1" dirty="0">
                <a:solidFill>
                  <a:schemeClr val="tx1"/>
                </a:solidFill>
              </a:rPr>
              <a:t>ترتكز عملية التطوير والتغيير في هذا المدخل على إعادة توزيع السلطات والإختصاصات وتجميع الوظائف، وإعادة تصميم خطوط الإتصالات، وتشمل هذه العملية كذلك إلغاء وحدات تنظيمية كانت قائمة وإستحداث وحدات تنظيمية جديدة.</a:t>
            </a:r>
          </a:p>
          <a:p>
            <a:pPr lvl="1" indent="-457200" algn="just">
              <a:buFont typeface="+mj-lt"/>
              <a:buAutoNum type="arabicPeriod" startAt="2"/>
            </a:pPr>
            <a:r>
              <a:rPr lang="ar-SA" sz="2000" b="1" dirty="0">
                <a:solidFill>
                  <a:srgbClr val="C00000"/>
                </a:solidFill>
              </a:rPr>
              <a:t>مدخل التطوير والتغيير للجوانب التكنولوجية:</a:t>
            </a:r>
          </a:p>
          <a:p>
            <a:pPr lvl="1" indent="-457200" algn="just">
              <a:buFont typeface="Wingdings" pitchFamily="2" charset="2"/>
              <a:buChar char="Ø"/>
            </a:pPr>
            <a:r>
              <a:rPr lang="ar-SA" sz="2000" b="1" dirty="0">
                <a:solidFill>
                  <a:schemeClr val="tx1"/>
                </a:solidFill>
              </a:rPr>
              <a:t>يهتم هذا المدخل بالجانب التقني، كالآلات والمعدات أو المهام وأساليب العمل.</a:t>
            </a:r>
          </a:p>
          <a:p>
            <a:pPr lvl="1" indent="-457200" algn="just">
              <a:buFont typeface="Wingdings" pitchFamily="2" charset="2"/>
              <a:buChar char="Ø"/>
            </a:pPr>
            <a:r>
              <a:rPr lang="ar-SA" sz="2000" b="1" dirty="0">
                <a:solidFill>
                  <a:schemeClr val="tx1"/>
                </a:solidFill>
              </a:rPr>
              <a:t>وتشكل التكنولوجيا أحد أهم المصادر الهامة والمؤثرة على أي منظمة، وذلك بسبب سرعة تغيير هذه التكنولوجيا وتطورات تطبيقها.</a:t>
            </a:r>
          </a:p>
          <a:p>
            <a:pPr lvl="1" indent="-457200" algn="just">
              <a:buFont typeface="+mj-lt"/>
              <a:buAutoNum type="arabicPeriod" startAt="3"/>
            </a:pPr>
            <a:r>
              <a:rPr lang="ar-SA" sz="2000" b="1" dirty="0">
                <a:solidFill>
                  <a:srgbClr val="C00000"/>
                </a:solidFill>
              </a:rPr>
              <a:t>مدخل التغيير والتطوير للجوانب السلوكية:</a:t>
            </a:r>
          </a:p>
          <a:p>
            <a:pPr lvl="1" indent="-457200" algn="just">
              <a:buFont typeface="Wingdings" pitchFamily="2" charset="2"/>
              <a:buChar char="Ø"/>
            </a:pPr>
            <a:r>
              <a:rPr lang="ar-SA" sz="2000" b="1" dirty="0">
                <a:solidFill>
                  <a:schemeClr val="tx1"/>
                </a:solidFill>
              </a:rPr>
              <a:t>يهتم هذا المدخل السلوكي بتغيير وتطوير أنماط السلوك وإتجاهات وقيم الأفراد والجماعات داخل التنظيم، وللمدخل السلوكي دور مؤثر في تطوير المنظمات من خلال ما يلي:</a:t>
            </a:r>
          </a:p>
          <a:p>
            <a:pPr lvl="1" indent="-457200" algn="just">
              <a:buFontTx/>
              <a:buChar char="-"/>
            </a:pPr>
            <a:r>
              <a:rPr lang="ar-SA" sz="2000" b="1" dirty="0">
                <a:solidFill>
                  <a:schemeClr val="tx1"/>
                </a:solidFill>
              </a:rPr>
              <a:t>تطور الفرد وتغير مستوي دوافعه.</a:t>
            </a:r>
          </a:p>
          <a:p>
            <a:pPr lvl="1" indent="-457200" algn="just">
              <a:buFontTx/>
              <a:buChar char="-"/>
            </a:pPr>
            <a:r>
              <a:rPr lang="ar-SA" sz="2000" b="1" dirty="0">
                <a:solidFill>
                  <a:schemeClr val="tx1"/>
                </a:solidFill>
              </a:rPr>
              <a:t>تطور العلاقات بين الأفراد وزيادة قدراتهم ومهاراتهم القيادية.</a:t>
            </a:r>
          </a:p>
          <a:p>
            <a:pPr lvl="1" indent="-457200" algn="just">
              <a:buFontTx/>
              <a:buChar char="-"/>
            </a:pPr>
            <a:r>
              <a:rPr lang="ar-SA" sz="2000" b="1" dirty="0">
                <a:solidFill>
                  <a:schemeClr val="tx1"/>
                </a:solidFill>
              </a:rPr>
              <a:t>تطور العمل الجماعي، وتطور التفاعل بين المجموعات.</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أساليب التغيير والتطوير التنظيمي</a:t>
            </a:r>
          </a:p>
        </p:txBody>
      </p:sp>
    </p:spTree>
    <p:extLst>
      <p:ext uri="{BB962C8B-B14F-4D97-AF65-F5344CB8AC3E}">
        <p14:creationId xmlns:p14="http://schemas.microsoft.com/office/powerpoint/2010/main" val="31767892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800" b="1" u="sng" dirty="0">
                <a:solidFill>
                  <a:schemeClr val="tx2"/>
                </a:solidFill>
              </a:rPr>
              <a:t>أساليب التغيير والتطوير التنظيمي:</a:t>
            </a:r>
          </a:p>
          <a:p>
            <a:pPr marL="457200" lvl="0" indent="-457200" algn="just">
              <a:buFont typeface="Wingdings" panose="05000000000000000000" pitchFamily="2" charset="2"/>
              <a:buChar char="Ø"/>
            </a:pPr>
            <a:r>
              <a:rPr lang="ar-SA" sz="2400" b="1" dirty="0">
                <a:solidFill>
                  <a:schemeClr val="tx1"/>
                </a:solidFill>
              </a:rPr>
              <a:t>من أهم الأساليب والمداخل للتطوير والتغيير التنظيمي ما يلي: </a:t>
            </a:r>
            <a:r>
              <a:rPr lang="ar-SA" sz="1100" b="1" dirty="0">
                <a:solidFill>
                  <a:srgbClr val="4F81BD"/>
                </a:solidFill>
              </a:rPr>
              <a:t>(8)</a:t>
            </a:r>
            <a:endParaRPr lang="ar-SA" sz="2400" b="1" dirty="0">
              <a:solidFill>
                <a:schemeClr val="tx1"/>
              </a:solidFill>
            </a:endParaRPr>
          </a:p>
          <a:p>
            <a:pPr marL="457200" indent="-457200" algn="just">
              <a:buFont typeface="+mj-lt"/>
              <a:buAutoNum type="arabicPeriod"/>
            </a:pPr>
            <a:r>
              <a:rPr lang="ar-SA" sz="2400" b="1" dirty="0">
                <a:solidFill>
                  <a:schemeClr val="tx1"/>
                </a:solidFill>
              </a:rPr>
              <a:t>التأهيل والتدريب.</a:t>
            </a:r>
          </a:p>
          <a:p>
            <a:pPr marL="457200" indent="-457200" algn="just">
              <a:buFont typeface="+mj-lt"/>
              <a:buAutoNum type="arabicPeriod"/>
            </a:pPr>
            <a:r>
              <a:rPr lang="ar-SA" sz="2400" b="1" dirty="0">
                <a:solidFill>
                  <a:schemeClr val="tx1"/>
                </a:solidFill>
              </a:rPr>
              <a:t>الإختيار والتعيين.</a:t>
            </a:r>
          </a:p>
          <a:p>
            <a:pPr marL="457200" indent="-457200" algn="just">
              <a:buFont typeface="+mj-lt"/>
              <a:buAutoNum type="arabicPeriod"/>
            </a:pPr>
            <a:r>
              <a:rPr lang="ar-SA" sz="2400" b="1" dirty="0">
                <a:solidFill>
                  <a:schemeClr val="tx1"/>
                </a:solidFill>
              </a:rPr>
              <a:t>الأجور والمكافآت.</a:t>
            </a:r>
          </a:p>
          <a:p>
            <a:pPr marL="457200" indent="-457200" algn="just">
              <a:buFont typeface="+mj-lt"/>
              <a:buAutoNum type="arabicPeriod"/>
            </a:pPr>
            <a:r>
              <a:rPr lang="ar-SA" sz="2400" b="1" dirty="0">
                <a:solidFill>
                  <a:schemeClr val="tx1"/>
                </a:solidFill>
              </a:rPr>
              <a:t>مدخل النظم الشاملة (دراسة مشكلات العاملين ونظم العمل)</a:t>
            </a:r>
          </a:p>
          <a:p>
            <a:pPr marL="457200" indent="-457200" algn="just">
              <a:buFont typeface="+mj-lt"/>
              <a:buAutoNum type="arabicPeriod"/>
            </a:pPr>
            <a:r>
              <a:rPr lang="ar-SA" sz="2400" b="1" dirty="0">
                <a:solidFill>
                  <a:schemeClr val="tx1"/>
                </a:solidFill>
              </a:rPr>
              <a:t>توصيف وتصنيف الوظائف.</a:t>
            </a:r>
          </a:p>
          <a:p>
            <a:pPr marL="457200" indent="-457200" algn="just">
              <a:buFont typeface="+mj-lt"/>
              <a:buAutoNum type="arabicPeriod"/>
            </a:pPr>
            <a:r>
              <a:rPr lang="ar-SA" sz="2400" b="1" dirty="0">
                <a:solidFill>
                  <a:schemeClr val="tx1"/>
                </a:solidFill>
              </a:rPr>
              <a:t>تبسيط الإجراءات.</a:t>
            </a:r>
          </a:p>
          <a:p>
            <a:pPr marL="457200" indent="-457200" algn="just">
              <a:buFont typeface="+mj-lt"/>
              <a:buAutoNum type="arabicPeriod"/>
            </a:pPr>
            <a:r>
              <a:rPr lang="ar-SA" sz="2400" b="1" dirty="0">
                <a:solidFill>
                  <a:schemeClr val="tx1"/>
                </a:solidFill>
              </a:rPr>
              <a:t>القوانين والأنظمة (إصدار قوانين جديدة أو تعديل القديمة)</a:t>
            </a:r>
          </a:p>
          <a:p>
            <a:pPr marL="457200" indent="-457200" algn="just">
              <a:buFont typeface="+mj-lt"/>
              <a:buAutoNum type="arabicPeriod"/>
            </a:pPr>
            <a:r>
              <a:rPr lang="ar-SA" sz="2400" b="1" dirty="0">
                <a:solidFill>
                  <a:schemeClr val="tx1"/>
                </a:solidFill>
              </a:rPr>
              <a:t>الأبحاث.</a:t>
            </a: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إختيار مداخل التغيير</a:t>
            </a:r>
          </a:p>
        </p:txBody>
      </p:sp>
    </p:spTree>
    <p:extLst>
      <p:ext uri="{BB962C8B-B14F-4D97-AF65-F5344CB8AC3E}">
        <p14:creationId xmlns:p14="http://schemas.microsoft.com/office/powerpoint/2010/main" val="31559788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454848"/>
          </a:xfrm>
        </p:spPr>
        <p:txBody>
          <a:bodyPr>
            <a:noAutofit/>
          </a:bodyPr>
          <a:lstStyle/>
          <a:p>
            <a:pPr algn="r"/>
            <a:r>
              <a:rPr lang="ar-SA" sz="2800" b="1" u="sng" dirty="0">
                <a:solidFill>
                  <a:srgbClr val="C00000"/>
                </a:solidFill>
              </a:rPr>
              <a:t>الوحدة الثالثة: مداخل التغيير والتطوير التنظيمي في المنظمة:</a:t>
            </a:r>
          </a:p>
        </p:txBody>
      </p:sp>
      <p:sp>
        <p:nvSpPr>
          <p:cNvPr id="3" name="عنوان فرعي 2"/>
          <p:cNvSpPr>
            <a:spLocks noGrp="1"/>
          </p:cNvSpPr>
          <p:nvPr>
            <p:ph type="subTitle" idx="1"/>
          </p:nvPr>
        </p:nvSpPr>
        <p:spPr>
          <a:xfrm>
            <a:off x="107504" y="571480"/>
            <a:ext cx="8928992" cy="6169888"/>
          </a:xfrm>
        </p:spPr>
        <p:txBody>
          <a:bodyPr>
            <a:noAutofit/>
          </a:bodyPr>
          <a:lstStyle/>
          <a:p>
            <a:pPr algn="just"/>
            <a:r>
              <a:rPr lang="ar-SA" sz="2800" b="1" u="sng" dirty="0">
                <a:solidFill>
                  <a:schemeClr val="tx2"/>
                </a:solidFill>
              </a:rPr>
              <a:t>إختيار مداخل التغيير والتطوير التنظيمي:</a:t>
            </a:r>
          </a:p>
          <a:p>
            <a:pPr marL="457200" indent="-457200" algn="just">
              <a:buFont typeface="Wingdings" pitchFamily="2" charset="2"/>
              <a:buChar char="Ø"/>
            </a:pPr>
            <a:r>
              <a:rPr lang="ar-SA" sz="2400" b="1" dirty="0">
                <a:solidFill>
                  <a:schemeClr val="tx1"/>
                </a:solidFill>
              </a:rPr>
              <a:t>تتوقف عملية إختيار مداخل التغيير والتطوير التنظيمي في منظمات الأعمال على عاملين أساسيين هما:</a:t>
            </a:r>
          </a:p>
          <a:p>
            <a:pPr marL="457200" indent="-457200" algn="just">
              <a:buFont typeface="+mj-lt"/>
              <a:buAutoNum type="arabicPeriod"/>
            </a:pPr>
            <a:r>
              <a:rPr lang="ar-SA" sz="2400" b="1" dirty="0">
                <a:solidFill>
                  <a:srgbClr val="C00000"/>
                </a:solidFill>
              </a:rPr>
              <a:t>نوع قائد التغيير: </a:t>
            </a:r>
            <a:r>
              <a:rPr lang="ar-SA" sz="2400" b="1" dirty="0">
                <a:solidFill>
                  <a:schemeClr val="tx1"/>
                </a:solidFill>
              </a:rPr>
              <a:t>حيث تؤثر شخصية القائد ونمط قيادته على عملية التغيير والتطوير التنظيمي في منظمات الأعمال.</a:t>
            </a:r>
          </a:p>
          <a:p>
            <a:pPr marL="457200" lvl="0" indent="-457200" algn="just">
              <a:buFont typeface="Wingdings" panose="05000000000000000000" pitchFamily="2" charset="2"/>
              <a:buChar char="Ø"/>
            </a:pPr>
            <a:r>
              <a:rPr lang="ar-SA" sz="2400" b="1" dirty="0">
                <a:solidFill>
                  <a:srgbClr val="C00000"/>
                </a:solidFill>
              </a:rPr>
              <a:t>أسلوب التغيير: </a:t>
            </a:r>
            <a:r>
              <a:rPr lang="ar-SA" sz="2400" b="1" dirty="0">
                <a:solidFill>
                  <a:schemeClr val="tx1"/>
                </a:solidFill>
              </a:rPr>
              <a:t>فهناك عدة أساليب للتغيير، وعلى ضوء هذه الأساليب يتم مدخل التغيير المناسب، ومن أساليب التغيير ما يلي: </a:t>
            </a:r>
            <a:r>
              <a:rPr lang="ar-SA" sz="1100" b="1" dirty="0">
                <a:solidFill>
                  <a:srgbClr val="4F81BD"/>
                </a:solidFill>
              </a:rPr>
              <a:t>(4)</a:t>
            </a:r>
            <a:endParaRPr lang="ar-SA" sz="2400" b="1" dirty="0">
              <a:solidFill>
                <a:schemeClr val="tx1"/>
              </a:solidFill>
            </a:endParaRPr>
          </a:p>
          <a:p>
            <a:pPr marL="457200" indent="-457200" algn="just">
              <a:buFontTx/>
              <a:buChar char="-"/>
            </a:pPr>
            <a:r>
              <a:rPr lang="ar-SA" sz="2400" b="1" dirty="0">
                <a:solidFill>
                  <a:schemeClr val="tx1"/>
                </a:solidFill>
              </a:rPr>
              <a:t>التدرج.</a:t>
            </a:r>
          </a:p>
          <a:p>
            <a:pPr marL="457200" indent="-457200" algn="just">
              <a:buFontTx/>
              <a:buChar char="-"/>
            </a:pPr>
            <a:r>
              <a:rPr lang="ar-SA" sz="2400" b="1" dirty="0">
                <a:solidFill>
                  <a:schemeClr val="tx1"/>
                </a:solidFill>
              </a:rPr>
              <a:t>الصدمة أو الفجائية.</a:t>
            </a:r>
          </a:p>
          <a:p>
            <a:pPr marL="457200" indent="-457200" algn="just">
              <a:buFontTx/>
              <a:buChar char="-"/>
            </a:pPr>
            <a:r>
              <a:rPr lang="ar-SA" sz="2400" b="1" dirty="0">
                <a:solidFill>
                  <a:schemeClr val="tx1"/>
                </a:solidFill>
              </a:rPr>
              <a:t>المكاشفة أو المصارحة أو العلاجية.</a:t>
            </a:r>
          </a:p>
          <a:p>
            <a:pPr marL="457200" indent="-457200" algn="just">
              <a:buFontTx/>
              <a:buChar char="-"/>
            </a:pPr>
            <a:r>
              <a:rPr lang="ar-SA" sz="2400" b="1" dirty="0">
                <a:solidFill>
                  <a:schemeClr val="tx1"/>
                </a:solidFill>
              </a:rPr>
              <a:t>المشاركة والتعاون والعمل المشترك.</a:t>
            </a:r>
          </a:p>
          <a:p>
            <a:pPr marL="457200" indent="-457200" algn="just">
              <a:buFont typeface="Wingdings" pitchFamily="2" charset="2"/>
              <a:buChar char="Ø"/>
            </a:pPr>
            <a:endParaRPr lang="ar-SA" sz="2400" b="1" dirty="0">
              <a:solidFill>
                <a:schemeClr val="tx1"/>
              </a:solidFill>
            </a:endParaRPr>
          </a:p>
        </p:txBody>
      </p:sp>
      <p:sp>
        <p:nvSpPr>
          <p:cNvPr id="5" name="مستطيل 4"/>
          <p:cNvSpPr/>
          <p:nvPr/>
        </p:nvSpPr>
        <p:spPr>
          <a:xfrm>
            <a:off x="22543" y="657227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66277" y="6687989"/>
            <a:ext cx="2406317" cy="1428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نهاية الوحدة</a:t>
            </a:r>
          </a:p>
        </p:txBody>
      </p:sp>
    </p:spTree>
    <p:extLst>
      <p:ext uri="{BB962C8B-B14F-4D97-AF65-F5344CB8AC3E}">
        <p14:creationId xmlns:p14="http://schemas.microsoft.com/office/powerpoint/2010/main" val="29358265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lvl="1" algn="just"/>
            <a:r>
              <a:rPr lang="ar-SA" sz="2400" b="1" u="sng" dirty="0">
                <a:solidFill>
                  <a:schemeClr val="tx2"/>
                </a:solidFill>
              </a:rPr>
              <a:t>أولا: الصراع التنظيمي:</a:t>
            </a:r>
            <a:r>
              <a:rPr lang="en-US" sz="2400" b="1" u="sng" dirty="0">
                <a:solidFill>
                  <a:schemeClr val="tx2"/>
                </a:solidFill>
              </a:rPr>
              <a:t>Organizational conflict </a:t>
            </a:r>
            <a:endParaRPr lang="ar-SA" sz="2400" b="1" u="sng" dirty="0">
              <a:solidFill>
                <a:schemeClr val="tx2"/>
              </a:solidFill>
            </a:endParaRPr>
          </a:p>
          <a:p>
            <a:pPr marL="800100" lvl="1" indent="-342900" algn="just">
              <a:buFont typeface="Wingdings" panose="05000000000000000000" pitchFamily="2" charset="2"/>
              <a:buChar char="q"/>
            </a:pPr>
            <a:r>
              <a:rPr lang="ar-SA" sz="2400" b="1" dirty="0">
                <a:solidFill>
                  <a:schemeClr val="tx2"/>
                </a:solidFill>
              </a:rPr>
              <a:t>طبيعة ومفهوم الصراع التنظيمي</a:t>
            </a:r>
          </a:p>
          <a:p>
            <a:pPr marL="800100" lvl="1" indent="-342900" algn="just">
              <a:buFont typeface="Wingdings" panose="05000000000000000000" pitchFamily="2" charset="2"/>
              <a:buChar char="q"/>
            </a:pPr>
            <a:r>
              <a:rPr lang="ar-SA" sz="2400" b="1" dirty="0">
                <a:solidFill>
                  <a:schemeClr val="tx2"/>
                </a:solidFill>
              </a:rPr>
              <a:t>مستويات الصراع التنظيمي</a:t>
            </a:r>
            <a:r>
              <a:rPr lang="en-US" sz="2400" b="1" dirty="0">
                <a:solidFill>
                  <a:schemeClr val="tx2"/>
                </a:solidFill>
              </a:rPr>
              <a:t> Conflict Levels </a:t>
            </a:r>
            <a:endParaRPr lang="ar-SA" sz="2400" b="1" dirty="0">
              <a:solidFill>
                <a:schemeClr val="tx2"/>
              </a:solidFill>
            </a:endParaRPr>
          </a:p>
          <a:p>
            <a:pPr marL="800100" lvl="1" indent="-342900" algn="just">
              <a:buFont typeface="Wingdings" panose="05000000000000000000" pitchFamily="2" charset="2"/>
              <a:buChar char="q"/>
            </a:pPr>
            <a:r>
              <a:rPr lang="ar-SA" sz="2400" b="1" dirty="0">
                <a:solidFill>
                  <a:schemeClr val="tx2"/>
                </a:solidFill>
              </a:rPr>
              <a:t>استراتيجيات ادارة الصراع التنظيمي </a:t>
            </a:r>
            <a:r>
              <a:rPr lang="en-US" sz="2400" b="1" dirty="0">
                <a:solidFill>
                  <a:schemeClr val="tx2"/>
                </a:solidFill>
              </a:rPr>
              <a:t>Organizational conflict management </a:t>
            </a:r>
            <a:endParaRPr lang="ar-SA" sz="2400" b="1" dirty="0">
              <a:solidFill>
                <a:schemeClr val="tx2"/>
              </a:solidFill>
            </a:endParaRPr>
          </a:p>
          <a:p>
            <a:pPr lvl="1" algn="just"/>
            <a:r>
              <a:rPr lang="ar-SA" sz="2400" b="1" u="sng" dirty="0">
                <a:solidFill>
                  <a:schemeClr val="tx2"/>
                </a:solidFill>
              </a:rPr>
              <a:t>ثانياً: التوتر التنظيمي:</a:t>
            </a:r>
            <a:r>
              <a:rPr lang="en-US" sz="2400" b="1" u="sng" dirty="0">
                <a:solidFill>
                  <a:schemeClr val="tx2"/>
                </a:solidFill>
              </a:rPr>
              <a:t>Organizational Stress</a:t>
            </a:r>
            <a:endParaRPr lang="ar-SA" sz="2400" b="1" u="sng" dirty="0">
              <a:solidFill>
                <a:schemeClr val="tx2"/>
              </a:solidFill>
            </a:endParaRPr>
          </a:p>
          <a:p>
            <a:pPr marL="800100" lvl="1" indent="-342900" algn="just">
              <a:buFont typeface="Wingdings" panose="05000000000000000000" pitchFamily="2" charset="2"/>
              <a:buChar char="q"/>
            </a:pPr>
            <a:r>
              <a:rPr lang="ar-SA" sz="2400" b="1" dirty="0">
                <a:solidFill>
                  <a:schemeClr val="tx2"/>
                </a:solidFill>
              </a:rPr>
              <a:t>مفهوم التوتر التنظيمي</a:t>
            </a:r>
          </a:p>
          <a:p>
            <a:pPr marL="800100" lvl="1" indent="-342900" algn="just">
              <a:buFont typeface="Wingdings" panose="05000000000000000000" pitchFamily="2" charset="2"/>
              <a:buChar char="q"/>
            </a:pPr>
            <a:r>
              <a:rPr lang="ar-SA" sz="2400" b="1" dirty="0">
                <a:solidFill>
                  <a:schemeClr val="tx2"/>
                </a:solidFill>
              </a:rPr>
              <a:t>خصائص التوتر التنظيمي</a:t>
            </a:r>
          </a:p>
          <a:p>
            <a:pPr marL="800100" lvl="1" indent="-342900" algn="just">
              <a:buFont typeface="Wingdings" panose="05000000000000000000" pitchFamily="2" charset="2"/>
              <a:buChar char="q"/>
            </a:pPr>
            <a:r>
              <a:rPr lang="ar-SA" sz="2400" b="1" dirty="0">
                <a:solidFill>
                  <a:schemeClr val="tx2"/>
                </a:solidFill>
              </a:rPr>
              <a:t>أنواع التوتر التنظيمي </a:t>
            </a:r>
            <a:r>
              <a:rPr lang="en-US" sz="2400" b="1" u="sng" dirty="0">
                <a:solidFill>
                  <a:schemeClr val="tx2"/>
                </a:solidFill>
              </a:rPr>
              <a:t>Organizational Stress Types</a:t>
            </a:r>
            <a:endParaRPr lang="ar-SA" sz="2400" b="1" dirty="0">
              <a:solidFill>
                <a:schemeClr val="tx2"/>
              </a:solidFill>
            </a:endParaRPr>
          </a:p>
          <a:p>
            <a:pPr marL="800100" lvl="1" indent="-342900" algn="just">
              <a:buFont typeface="Wingdings" panose="05000000000000000000" pitchFamily="2" charset="2"/>
              <a:buChar char="q"/>
            </a:pPr>
            <a:r>
              <a:rPr lang="ar-SA" sz="2400" b="1" dirty="0">
                <a:solidFill>
                  <a:schemeClr val="tx2"/>
                </a:solidFill>
              </a:rPr>
              <a:t>المراحل التي يمر بها الافراد في حالات التوتر التنظيمي</a:t>
            </a:r>
          </a:p>
          <a:p>
            <a:pPr marL="800100" lvl="1" indent="-342900" algn="just">
              <a:buFont typeface="Wingdings" panose="05000000000000000000" pitchFamily="2" charset="2"/>
              <a:buChar char="q"/>
            </a:pPr>
            <a:r>
              <a:rPr lang="ar-SA" sz="2400" b="1" dirty="0">
                <a:solidFill>
                  <a:schemeClr val="tx2"/>
                </a:solidFill>
              </a:rPr>
              <a:t>مصادر التوتر التنظيمي في بيئات الأعمال</a:t>
            </a:r>
          </a:p>
          <a:p>
            <a:pPr marL="800100" lvl="1" indent="-342900" algn="just">
              <a:buFont typeface="Wingdings" panose="05000000000000000000" pitchFamily="2" charset="2"/>
              <a:buChar char="q"/>
            </a:pPr>
            <a:r>
              <a:rPr lang="ar-SA" sz="2400" b="1" dirty="0">
                <a:solidFill>
                  <a:schemeClr val="tx2"/>
                </a:solidFill>
              </a:rPr>
              <a:t>نتائج التوتر التنظيمي</a:t>
            </a:r>
            <a:r>
              <a:rPr lang="en-US" sz="2400" b="1" u="sng" dirty="0">
                <a:solidFill>
                  <a:schemeClr val="tx2"/>
                </a:solidFill>
              </a:rPr>
              <a:t>Organizational Stress </a:t>
            </a:r>
            <a:r>
              <a:rPr lang="en-US" sz="2400" b="1" dirty="0">
                <a:solidFill>
                  <a:schemeClr val="tx2"/>
                </a:solidFill>
              </a:rPr>
              <a:t>Results </a:t>
            </a:r>
            <a:endParaRPr lang="ar-SA" sz="2400" b="1" dirty="0">
              <a:solidFill>
                <a:schemeClr val="tx2"/>
              </a:solidFill>
            </a:endParaRPr>
          </a:p>
          <a:p>
            <a:pPr marL="800100" lvl="1" indent="-342900" algn="just">
              <a:buFont typeface="Wingdings" panose="05000000000000000000" pitchFamily="2" charset="2"/>
              <a:buChar char="q"/>
            </a:pPr>
            <a:r>
              <a:rPr lang="ar-SA" sz="2400" b="1" dirty="0">
                <a:solidFill>
                  <a:schemeClr val="tx2"/>
                </a:solidFill>
              </a:rPr>
              <a:t>استراتيجيات ادارة التوتر التنظيمي</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تمهيد</a:t>
            </a:r>
            <a:endParaRPr lang="ar-SA" sz="1400" dirty="0">
              <a:solidFill>
                <a:srgbClr val="4F81BD"/>
              </a:solidFill>
            </a:endParaRPr>
          </a:p>
        </p:txBody>
      </p:sp>
    </p:spTree>
    <p:extLst>
      <p:ext uri="{BB962C8B-B14F-4D97-AF65-F5344CB8AC3E}">
        <p14:creationId xmlns:p14="http://schemas.microsoft.com/office/powerpoint/2010/main" val="9061894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311972"/>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428604"/>
            <a:ext cx="8928992" cy="6429396"/>
          </a:xfrm>
        </p:spPr>
        <p:txBody>
          <a:bodyPr>
            <a:noAutofit/>
          </a:bodyPr>
          <a:lstStyle/>
          <a:p>
            <a:pPr algn="just"/>
            <a:r>
              <a:rPr lang="ar-SA" sz="2400" b="1" u="sng" dirty="0">
                <a:solidFill>
                  <a:srgbClr val="C00000"/>
                </a:solidFill>
              </a:rPr>
              <a:t>أولاً: الصراع التنظيمي:</a:t>
            </a:r>
          </a:p>
          <a:p>
            <a:pPr algn="just"/>
            <a:r>
              <a:rPr lang="ar-SA" sz="2400" b="1" u="sng" dirty="0">
                <a:solidFill>
                  <a:schemeClr val="tx2"/>
                </a:solidFill>
              </a:rPr>
              <a:t>طبيعة ومفهوم الصراع التنظيمي:</a:t>
            </a:r>
          </a:p>
          <a:p>
            <a:pPr marL="457200" indent="-457200" algn="just">
              <a:buFont typeface="Wingdings" panose="05000000000000000000" pitchFamily="2" charset="2"/>
              <a:buChar char="Ø"/>
            </a:pPr>
            <a:r>
              <a:rPr lang="ar-SA" sz="2000" b="1" dirty="0">
                <a:solidFill>
                  <a:schemeClr val="tx1"/>
                </a:solidFill>
              </a:rPr>
              <a:t>يعتبر الصراع التنظيمي إحدى الظواهر الطبيعية الموجودة في حياتنا أفراداً وجماعات ومؤسسات، وهو أمر حتمي وضروري، لأن الثبات والإسقرار بصورة مستمرة يكاد يكون من الإمور المستحيلة.</a:t>
            </a:r>
          </a:p>
          <a:p>
            <a:pPr marL="457200" indent="-457200" algn="just">
              <a:buFont typeface="Wingdings" panose="05000000000000000000" pitchFamily="2" charset="2"/>
              <a:buChar char="Ø"/>
            </a:pPr>
            <a:r>
              <a:rPr lang="ar-SA" sz="2000" b="1" dirty="0">
                <a:solidFill>
                  <a:schemeClr val="tx1"/>
                </a:solidFill>
              </a:rPr>
              <a:t>إن أي منظمة إدارية لا يمكن أن يكتب لها البقاء والإستقرار في حالة السكون الدائم حتى وإن كانت تعمل ضمن خطط مدروسة ومتعارف عليها، فهنالك تفاعلات بين المنظمات وبين بيئاتها الداخلية والخارجية الأمر الذي يترتب عليه تغييرات مختلفة.</a:t>
            </a:r>
          </a:p>
          <a:p>
            <a:pPr marL="457200" indent="-457200" algn="just">
              <a:buFont typeface="Wingdings" panose="05000000000000000000" pitchFamily="2" charset="2"/>
              <a:buChar char="Ø"/>
            </a:pPr>
            <a:r>
              <a:rPr lang="ar-SA" sz="2000" b="1" dirty="0">
                <a:solidFill>
                  <a:schemeClr val="tx1"/>
                </a:solidFill>
              </a:rPr>
              <a:t>وبناءاً عليه نستطيع أن نعرف الصراع التنظيمي بأنه: ”</a:t>
            </a:r>
            <a:r>
              <a:rPr lang="ar-SA" sz="2000" b="1" dirty="0">
                <a:solidFill>
                  <a:srgbClr val="C00000"/>
                </a:solidFill>
              </a:rPr>
              <a:t>أحد الأشكال الرئيسة للتفاعل، طالما إستهدف تحقيق الوحدة بين الجماعات حتى وإن تم ذلك من خلال القضاء على أحد أطراف الصراع</a:t>
            </a:r>
            <a:r>
              <a:rPr lang="ar-SA" sz="2000" b="1" dirty="0">
                <a:solidFill>
                  <a:schemeClr val="tx1"/>
                </a:solidFill>
              </a:rPr>
              <a:t>”.</a:t>
            </a:r>
          </a:p>
          <a:p>
            <a:pPr marL="457200" indent="-457200" algn="just">
              <a:buFont typeface="Wingdings" panose="05000000000000000000" pitchFamily="2" charset="2"/>
              <a:buChar char="Ø"/>
            </a:pPr>
            <a:r>
              <a:rPr lang="ar-SA" sz="2000" b="1" dirty="0">
                <a:solidFill>
                  <a:schemeClr val="tx1"/>
                </a:solidFill>
              </a:rPr>
              <a:t>ولمفهوم الصراع التنظيمي في العلوم السلوكية معان عديدة تتمثل فيما يلي: </a:t>
            </a:r>
            <a:r>
              <a:rPr lang="ar-SA" sz="1100" dirty="0">
                <a:solidFill>
                  <a:schemeClr val="tx1"/>
                </a:solidFill>
              </a:rPr>
              <a:t>(4)</a:t>
            </a:r>
          </a:p>
          <a:p>
            <a:pPr marL="457200" indent="-457200" algn="just">
              <a:buFont typeface="+mj-lt"/>
              <a:buAutoNum type="arabicPeriod"/>
            </a:pPr>
            <a:r>
              <a:rPr lang="ar-SA" sz="2000" b="1" dirty="0">
                <a:solidFill>
                  <a:schemeClr val="tx1"/>
                </a:solidFill>
              </a:rPr>
              <a:t>هناك إشارة إلى أن الصراع يظهر بسبب التفاعل بين ظروف البيئة وعناصرها وبين المنظمات.</a:t>
            </a:r>
          </a:p>
          <a:p>
            <a:pPr marL="457200" indent="-457200" algn="just">
              <a:buFont typeface="+mj-lt"/>
              <a:buAutoNum type="arabicPeriod"/>
            </a:pPr>
            <a:r>
              <a:rPr lang="ar-SA" sz="2000" b="1" dirty="0">
                <a:solidFill>
                  <a:schemeClr val="tx1"/>
                </a:solidFill>
              </a:rPr>
              <a:t>هناك إفتراض بأن الصراع داخل المنظمات يتكون بسبب مواقف مؤثرة وظواهر محددة في المنظمة، كشعور الأفراد أو إحساسهم بحالات التوتر والقلق والتعب والخصومة.</a:t>
            </a:r>
          </a:p>
          <a:p>
            <a:pPr marL="457200" indent="-457200" algn="just">
              <a:buFont typeface="+mj-lt"/>
              <a:buAutoNum type="arabicPeriod"/>
            </a:pPr>
            <a:r>
              <a:rPr lang="ar-SA" sz="2000" b="1" dirty="0">
                <a:solidFill>
                  <a:schemeClr val="tx1"/>
                </a:solidFill>
              </a:rPr>
              <a:t>إن الإختلاف في المستويات الإداراكية لدى الأفراد يؤدى إلى ظهور الصراع في المواقف.</a:t>
            </a:r>
          </a:p>
          <a:p>
            <a:pPr marL="457200" indent="-457200" algn="just">
              <a:buFont typeface="+mj-lt"/>
              <a:buAutoNum type="arabicPeriod"/>
            </a:pPr>
            <a:r>
              <a:rPr lang="ar-SA" sz="2000" b="1" dirty="0">
                <a:solidFill>
                  <a:schemeClr val="tx1"/>
                </a:solidFill>
              </a:rPr>
              <a:t>إن التناقضات في سلوكيات الأفراد داخل بيئة العمل وما يترتب عليها من مقاومة عالية إلى مقاومة منخفضة تؤدى إلى ظهور الصراعات التنظيمية.</a:t>
            </a:r>
          </a:p>
          <a:p>
            <a:pPr marL="457200" indent="-457200" algn="just">
              <a:buFont typeface="Wingdings" pitchFamily="2" charset="2"/>
              <a:buChar char="Ø"/>
            </a:pPr>
            <a:r>
              <a:rPr lang="ar-SA" sz="2000" b="1" dirty="0">
                <a:solidFill>
                  <a:schemeClr val="tx1"/>
                </a:solidFill>
              </a:rPr>
              <a:t>وإستخلاصاً من هذه المعاني يمكن تعريف الصراع بأنه: ”</a:t>
            </a:r>
            <a:r>
              <a:rPr lang="ar-SA" sz="2000" b="1" dirty="0">
                <a:solidFill>
                  <a:srgbClr val="C00000"/>
                </a:solidFill>
              </a:rPr>
              <a:t>إرباك أو تعطيل للعمل ولوسائل إتخاذ القرارات بشكل يؤدى إلى المفاضلة والإختيار بين البدائل</a:t>
            </a:r>
            <a:r>
              <a:rPr lang="ar-SA" sz="2000" b="1" dirty="0">
                <a:solidFill>
                  <a:schemeClr val="tx1"/>
                </a:solidFill>
              </a:rPr>
              <a:t>“.</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7358082" y="6698028"/>
            <a:ext cx="1750422" cy="1428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مستويات الصراع التنظيمي</a:t>
            </a:r>
          </a:p>
        </p:txBody>
      </p:sp>
    </p:spTree>
    <p:extLst>
      <p:ext uri="{BB962C8B-B14F-4D97-AF65-F5344CB8AC3E}">
        <p14:creationId xmlns:p14="http://schemas.microsoft.com/office/powerpoint/2010/main" val="2849134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مستويات الصراع التنظيمي:</a:t>
            </a:r>
          </a:p>
          <a:p>
            <a:pPr marL="457200" lvl="0" indent="-457200" algn="just">
              <a:buFont typeface="Wingdings" panose="05000000000000000000" pitchFamily="2" charset="2"/>
              <a:buChar char="Ø"/>
            </a:pPr>
            <a:r>
              <a:rPr lang="ar-SA" sz="2100" b="1" dirty="0">
                <a:solidFill>
                  <a:schemeClr val="tx1"/>
                </a:solidFill>
              </a:rPr>
              <a:t>ميز الباحثون بين عدة مستويات للصراع التنظيمي وهي:</a:t>
            </a:r>
            <a:r>
              <a:rPr lang="ar-SA" sz="1100" dirty="0">
                <a:solidFill>
                  <a:prstClr val="black"/>
                </a:solidFill>
              </a:rPr>
              <a:t>(5)</a:t>
            </a:r>
            <a:endParaRPr lang="ar-SA" sz="2100" b="1" dirty="0">
              <a:solidFill>
                <a:schemeClr val="tx1"/>
              </a:solidFill>
            </a:endParaRPr>
          </a:p>
          <a:p>
            <a:pPr marL="457200" indent="-457200" algn="just">
              <a:buFont typeface="+mj-lt"/>
              <a:buAutoNum type="arabicPeriod"/>
            </a:pPr>
            <a:r>
              <a:rPr lang="ar-SA" sz="2100" b="1" u="sng" dirty="0">
                <a:solidFill>
                  <a:srgbClr val="C00000"/>
                </a:solidFill>
              </a:rPr>
              <a:t>الصراع التنظيمي على المستوى الفردي</a:t>
            </a:r>
            <a:r>
              <a:rPr lang="ar-SA" sz="2100" b="1" dirty="0">
                <a:solidFill>
                  <a:srgbClr val="C00000"/>
                </a:solidFill>
              </a:rPr>
              <a:t>: </a:t>
            </a:r>
          </a:p>
          <a:p>
            <a:pPr marL="457200" indent="-457200" algn="just">
              <a:buFont typeface="Wingdings" panose="05000000000000000000" pitchFamily="2" charset="2"/>
              <a:buChar char="Ø"/>
            </a:pPr>
            <a:r>
              <a:rPr lang="ar-SA" sz="2100" b="1" dirty="0">
                <a:solidFill>
                  <a:schemeClr val="tx1"/>
                </a:solidFill>
              </a:rPr>
              <a:t>يتكون هذا الصراع عندما لا يستطيع فردان أو أكثر التوصل إلى إتفاق حول هدف أو موضوع ما.</a:t>
            </a:r>
          </a:p>
          <a:p>
            <a:pPr marL="457200" indent="-457200" algn="just">
              <a:buFont typeface="Wingdings" panose="05000000000000000000" pitchFamily="2" charset="2"/>
              <a:buChar char="Ø"/>
            </a:pPr>
            <a:r>
              <a:rPr lang="ar-SA" sz="2100" b="1" dirty="0">
                <a:solidFill>
                  <a:schemeClr val="tx1"/>
                </a:solidFill>
              </a:rPr>
              <a:t>ويلجأ معظم الأفراد الذين يواجهون مثل هذا الصراع إلى إستخدام الوسائل الإيجابية التالية:</a:t>
            </a:r>
          </a:p>
          <a:p>
            <a:pPr marL="914400" lvl="1" indent="-457200" algn="just">
              <a:buFont typeface="Arial" pitchFamily="34" charset="0"/>
              <a:buChar char="•"/>
            </a:pPr>
            <a:r>
              <a:rPr lang="ar-SA" sz="2100" b="1" dirty="0">
                <a:solidFill>
                  <a:schemeClr val="tx1"/>
                </a:solidFill>
              </a:rPr>
              <a:t>السمو: حيث يقوم الفرد بتغيير دوافعه السلبية إلى دوافع إيجابية.</a:t>
            </a:r>
          </a:p>
          <a:p>
            <a:pPr marL="914400" lvl="1" indent="-457200" algn="just">
              <a:buFont typeface="Arial" pitchFamily="34" charset="0"/>
              <a:buChar char="•"/>
            </a:pPr>
            <a:r>
              <a:rPr lang="ar-SA" sz="2100" b="1" dirty="0">
                <a:solidFill>
                  <a:schemeClr val="tx1"/>
                </a:solidFill>
              </a:rPr>
              <a:t>التعويض: وهنا يحاول الفرد أن يعوض النقص في قدراته ومهاراته بالتحول إلى مجال آخر.</a:t>
            </a:r>
          </a:p>
          <a:p>
            <a:pPr marL="457200" indent="-457200" algn="just">
              <a:buFont typeface="Wingdings" panose="05000000000000000000" pitchFamily="2" charset="2"/>
              <a:buChar char="Ø"/>
            </a:pPr>
            <a:r>
              <a:rPr lang="ar-SA" sz="2100" b="1" dirty="0">
                <a:solidFill>
                  <a:schemeClr val="tx1"/>
                </a:solidFill>
              </a:rPr>
              <a:t>وقد يلجأ الأفراد في حالة الصراع على المستوى الفردي إلى إسخدام بعض الوسائل السلبية والتي تتمثل في:</a:t>
            </a:r>
          </a:p>
          <a:p>
            <a:pPr marL="914400" lvl="1" indent="-457200" algn="just">
              <a:buFont typeface="Arial" pitchFamily="34" charset="0"/>
              <a:buChar char="•"/>
            </a:pPr>
            <a:r>
              <a:rPr lang="ar-SA" sz="2100" b="1" dirty="0">
                <a:solidFill>
                  <a:schemeClr val="tx1"/>
                </a:solidFill>
              </a:rPr>
              <a:t>الإنسحاب: أي تجنب كل مصادر الصراع داخل المنظمة.</a:t>
            </a:r>
          </a:p>
          <a:p>
            <a:pPr marL="914400" lvl="1" indent="-457200" algn="just">
              <a:buFont typeface="Arial" pitchFamily="34" charset="0"/>
              <a:buChar char="•"/>
            </a:pPr>
            <a:r>
              <a:rPr lang="ar-SA" sz="2100" b="1" dirty="0">
                <a:solidFill>
                  <a:schemeClr val="tx1"/>
                </a:solidFill>
              </a:rPr>
              <a:t>التبرير: إي إعطاء تبريرات مقبولة إجتماعياً.</a:t>
            </a:r>
          </a:p>
          <a:p>
            <a:pPr marL="914400" lvl="1" indent="-457200" algn="just">
              <a:buFont typeface="Arial" pitchFamily="34" charset="0"/>
              <a:buChar char="•"/>
            </a:pPr>
            <a:r>
              <a:rPr lang="ar-SA" sz="2100" b="1" dirty="0">
                <a:solidFill>
                  <a:schemeClr val="tx1"/>
                </a:solidFill>
              </a:rPr>
              <a:t>الإسقاط: إي إلقاء اللوم على غيره من الأفراد.</a:t>
            </a:r>
          </a:p>
          <a:p>
            <a:pPr marL="457200" indent="-457200" algn="just">
              <a:buFont typeface="+mj-lt"/>
              <a:buAutoNum type="arabicPeriod" startAt="2"/>
            </a:pPr>
            <a:r>
              <a:rPr lang="ar-SA" sz="2100" b="1" u="sng" dirty="0">
                <a:solidFill>
                  <a:srgbClr val="C00000"/>
                </a:solidFill>
              </a:rPr>
              <a:t>الصراع التنظيمي على المستوى الجماعي</a:t>
            </a:r>
            <a:r>
              <a:rPr lang="ar-SA" sz="2100" b="1" dirty="0">
                <a:solidFill>
                  <a:srgbClr val="C00000"/>
                </a:solidFill>
              </a:rPr>
              <a:t>: </a:t>
            </a:r>
          </a:p>
          <a:p>
            <a:pPr marL="457200" indent="-457200" algn="just">
              <a:buFont typeface="Wingdings" panose="05000000000000000000" pitchFamily="2" charset="2"/>
              <a:buChar char="Ø"/>
            </a:pPr>
            <a:r>
              <a:rPr lang="ar-SA" sz="2100" b="1" dirty="0">
                <a:solidFill>
                  <a:schemeClr val="tx1"/>
                </a:solidFill>
              </a:rPr>
              <a:t>يحدث عندما يواجه الفرد موقفاً يتطلب منه إختيار بديل من عدة بدائل أو ترك البدائل الأخرى لعدم قدرته على تحقيقها. </a:t>
            </a:r>
          </a:p>
          <a:p>
            <a:pPr marL="457200" indent="-457200" algn="just">
              <a:buFont typeface="Wingdings" panose="05000000000000000000" pitchFamily="2" charset="2"/>
              <a:buChar char="Ø"/>
            </a:pPr>
            <a:r>
              <a:rPr lang="ar-SA" sz="2100" b="1" dirty="0">
                <a:solidFill>
                  <a:schemeClr val="tx1"/>
                </a:solidFill>
              </a:rPr>
              <a:t>وهو عبارة عن صراع بين الأفراد والآخرين.</a:t>
            </a:r>
          </a:p>
          <a:p>
            <a:pPr marL="457200" indent="-457200" algn="just">
              <a:buFont typeface="+mj-lt"/>
              <a:buAutoNum type="arabicPeriod" startAt="2"/>
            </a:pPr>
            <a:endParaRPr lang="ar-SA" sz="20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7135301" y="6706681"/>
            <a:ext cx="2000232" cy="1428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مستويات الصراع التنظيمي</a:t>
            </a:r>
          </a:p>
        </p:txBody>
      </p:sp>
    </p:spTree>
    <p:extLst>
      <p:ext uri="{BB962C8B-B14F-4D97-AF65-F5344CB8AC3E}">
        <p14:creationId xmlns:p14="http://schemas.microsoft.com/office/powerpoint/2010/main" val="40953150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تابع مستويات الصراع التنظيمي:</a:t>
            </a:r>
          </a:p>
          <a:p>
            <a:pPr marL="457200" indent="-457200" algn="just">
              <a:buFont typeface="+mj-lt"/>
              <a:buAutoNum type="arabicPeriod" startAt="3"/>
            </a:pPr>
            <a:r>
              <a:rPr lang="ar-SA" sz="2000" b="1" u="sng" dirty="0">
                <a:solidFill>
                  <a:srgbClr val="C00000"/>
                </a:solidFill>
              </a:rPr>
              <a:t>الصراع التنظيمي على المستوى التنظيمي</a:t>
            </a:r>
            <a:r>
              <a:rPr lang="ar-SA" sz="2000" b="1" dirty="0">
                <a:solidFill>
                  <a:srgbClr val="C00000"/>
                </a:solidFill>
              </a:rPr>
              <a:t>: </a:t>
            </a:r>
          </a:p>
          <a:p>
            <a:pPr marL="457200" indent="-457200" algn="just">
              <a:buFont typeface="Wingdings" panose="05000000000000000000" pitchFamily="2" charset="2"/>
              <a:buChar char="Ø"/>
            </a:pPr>
            <a:r>
              <a:rPr lang="ar-SA" sz="2100" b="1" dirty="0">
                <a:solidFill>
                  <a:schemeClr val="tx1"/>
                </a:solidFill>
              </a:rPr>
              <a:t>يظهر هذا النوع من الصراعات في حالة إختلاف في وجهات النظر أو في حالة الوصول إلى إستنتاجات مختلفة بين الأفراد حول موضوع داخل المجموعة أو الوحدة الإدارية.</a:t>
            </a:r>
          </a:p>
          <a:p>
            <a:pPr marL="457200" indent="-457200" algn="just">
              <a:buFont typeface="Wingdings" panose="05000000000000000000" pitchFamily="2" charset="2"/>
              <a:buChar char="Ø"/>
            </a:pPr>
            <a:r>
              <a:rPr lang="ar-SA" sz="2100" b="1" dirty="0">
                <a:solidFill>
                  <a:schemeClr val="tx1"/>
                </a:solidFill>
              </a:rPr>
              <a:t>وينقسم الصراع على المستوي التنظيمي إلي قسمين هما:</a:t>
            </a:r>
          </a:p>
          <a:p>
            <a:pPr marL="914400" lvl="1" indent="-457200" algn="just">
              <a:buFont typeface="Arial" pitchFamily="34" charset="0"/>
              <a:buChar char="•"/>
            </a:pPr>
            <a:r>
              <a:rPr lang="ar-SA" sz="2000" b="1" dirty="0">
                <a:solidFill>
                  <a:schemeClr val="tx1"/>
                </a:solidFill>
              </a:rPr>
              <a:t>صراع مؤسسي: ويظهر عند محاولة أحد الأقسام أو الوحدات الإدارية داخل الهيكل التنظيمي تحديد الواجبات والأنشطة للوحدات الأخرى، مثل إقتسام الميزانية بين الوحدات الإدارية.</a:t>
            </a:r>
          </a:p>
          <a:p>
            <a:pPr marL="914400" lvl="1" indent="-457200" algn="just">
              <a:buFont typeface="Arial" pitchFamily="34" charset="0"/>
              <a:buChar char="•"/>
            </a:pPr>
            <a:r>
              <a:rPr lang="ar-SA" sz="2000" b="1" dirty="0">
                <a:solidFill>
                  <a:schemeClr val="tx1"/>
                </a:solidFill>
              </a:rPr>
              <a:t>صراع طارئ: يحدث نتيجة لعدم وجود الرضا الوظيفي أحياناً أو للإفتقار للمعايير الموضوعية.</a:t>
            </a:r>
          </a:p>
          <a:p>
            <a:pPr marL="457200" indent="-457200" algn="just">
              <a:buFont typeface="+mj-lt"/>
              <a:buAutoNum type="arabicPeriod" startAt="4"/>
            </a:pPr>
            <a:r>
              <a:rPr lang="ar-SA" sz="2000" b="1" u="sng" dirty="0">
                <a:solidFill>
                  <a:srgbClr val="C00000"/>
                </a:solidFill>
              </a:rPr>
              <a:t>الصراع بين الجماعات</a:t>
            </a:r>
            <a:r>
              <a:rPr lang="ar-SA" sz="2000" b="1" dirty="0">
                <a:solidFill>
                  <a:srgbClr val="C00000"/>
                </a:solidFill>
              </a:rPr>
              <a:t>: </a:t>
            </a:r>
            <a:r>
              <a:rPr lang="ar-SA" sz="2000" b="1" dirty="0">
                <a:solidFill>
                  <a:schemeClr val="tx1"/>
                </a:solidFill>
              </a:rPr>
              <a:t>يظهر هذا النوع من الصراعات عندما يكون هناك إختلاف بين أفراد التنظيم في الآراء والأهداف أو آليات العمل.</a:t>
            </a:r>
          </a:p>
          <a:p>
            <a:pPr marL="457200" indent="-457200" algn="just">
              <a:buFont typeface="+mj-lt"/>
              <a:buAutoNum type="arabicPeriod" startAt="4"/>
            </a:pPr>
            <a:r>
              <a:rPr lang="ar-SA" sz="2000" b="1" u="sng" dirty="0">
                <a:solidFill>
                  <a:srgbClr val="C00000"/>
                </a:solidFill>
              </a:rPr>
              <a:t>الصراع على مستوى المنظمة</a:t>
            </a:r>
            <a:r>
              <a:rPr lang="ar-SA" sz="2000" b="1" dirty="0">
                <a:solidFill>
                  <a:srgbClr val="C00000"/>
                </a:solidFill>
              </a:rPr>
              <a:t>: </a:t>
            </a:r>
            <a:r>
              <a:rPr lang="ar-SA" sz="2000" b="1" dirty="0">
                <a:solidFill>
                  <a:schemeClr val="tx1"/>
                </a:solidFill>
              </a:rPr>
              <a:t>يأخذ هذا النوع من الصراعات أحد الأشكال التالية:</a:t>
            </a:r>
          </a:p>
          <a:p>
            <a:pPr marL="914400" lvl="1" indent="-457200" algn="just">
              <a:buFont typeface="Arial" pitchFamily="34" charset="0"/>
              <a:buChar char="•"/>
            </a:pPr>
            <a:r>
              <a:rPr lang="ar-SA" sz="2000" b="1" dirty="0">
                <a:solidFill>
                  <a:schemeClr val="tx1"/>
                </a:solidFill>
              </a:rPr>
              <a:t>الصراع الأفقي.</a:t>
            </a:r>
          </a:p>
          <a:p>
            <a:pPr marL="914400" lvl="1" indent="-457200" algn="just">
              <a:buFont typeface="Arial" pitchFamily="34" charset="0"/>
              <a:buChar char="•"/>
            </a:pPr>
            <a:r>
              <a:rPr lang="ar-SA" sz="2000" b="1" dirty="0">
                <a:solidFill>
                  <a:schemeClr val="tx1"/>
                </a:solidFill>
              </a:rPr>
              <a:t>الصراع العمودي.</a:t>
            </a:r>
          </a:p>
          <a:p>
            <a:pPr marL="914400" lvl="1" indent="-457200" algn="just">
              <a:buFont typeface="Arial" pitchFamily="34" charset="0"/>
              <a:buChar char="•"/>
            </a:pPr>
            <a:r>
              <a:rPr lang="ar-SA" sz="2000" b="1" dirty="0">
                <a:solidFill>
                  <a:schemeClr val="tx1"/>
                </a:solidFill>
              </a:rPr>
              <a:t>الصراع بين الموظفين والاستشاريين.</a:t>
            </a:r>
          </a:p>
          <a:p>
            <a:pPr marL="914400" lvl="1" indent="-457200" algn="just">
              <a:buFont typeface="Arial" pitchFamily="34" charset="0"/>
              <a:buChar char="•"/>
            </a:pPr>
            <a:r>
              <a:rPr lang="ar-SA" sz="2000" b="1" dirty="0">
                <a:solidFill>
                  <a:schemeClr val="tx1"/>
                </a:solidFill>
              </a:rPr>
              <a:t>صراع الدور (دوار متعددة للفرد)</a:t>
            </a:r>
          </a:p>
          <a:p>
            <a:pPr marL="914400" lvl="1" indent="-457200" algn="just">
              <a:buFont typeface="Arial" pitchFamily="34" charset="0"/>
              <a:buChar char="•"/>
            </a:pPr>
            <a:r>
              <a:rPr lang="ar-SA" sz="2000" b="1" dirty="0">
                <a:solidFill>
                  <a:schemeClr val="tx1"/>
                </a:solidFill>
              </a:rPr>
              <a:t>الصراع بين المنظمات.</a:t>
            </a:r>
          </a:p>
          <a:p>
            <a:pPr marL="457200" indent="-457200" algn="just">
              <a:buFont typeface="+mj-lt"/>
              <a:buAutoNum type="arabicPeriod" startAt="4"/>
            </a:pPr>
            <a:endParaRPr lang="ar-SA" sz="20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استراتيجيات ادارة الصراع التنظيمي</a:t>
            </a:r>
          </a:p>
        </p:txBody>
      </p:sp>
    </p:spTree>
    <p:extLst>
      <p:ext uri="{BB962C8B-B14F-4D97-AF65-F5344CB8AC3E}">
        <p14:creationId xmlns:p14="http://schemas.microsoft.com/office/powerpoint/2010/main" val="4098776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04056"/>
          </a:xfrm>
        </p:spPr>
        <p:txBody>
          <a:bodyPr>
            <a:noAutofit/>
          </a:bodyPr>
          <a:lstStyle/>
          <a:p>
            <a:pPr algn="just"/>
            <a:r>
              <a:rPr lang="ar-SA" sz="4000" b="1" dirty="0"/>
              <a:t>مقرر ادارة التغيير والتطوير التنظيمي:</a:t>
            </a:r>
          </a:p>
        </p:txBody>
      </p:sp>
      <p:sp>
        <p:nvSpPr>
          <p:cNvPr id="3" name="عنوان فرعي 2"/>
          <p:cNvSpPr>
            <a:spLocks noGrp="1"/>
          </p:cNvSpPr>
          <p:nvPr>
            <p:ph type="subTitle" idx="1"/>
          </p:nvPr>
        </p:nvSpPr>
        <p:spPr>
          <a:xfrm>
            <a:off x="107504" y="620688"/>
            <a:ext cx="8928992" cy="6237312"/>
          </a:xfrm>
        </p:spPr>
        <p:txBody>
          <a:bodyPr>
            <a:noAutofit/>
          </a:bodyPr>
          <a:lstStyle/>
          <a:p>
            <a:pPr algn="just"/>
            <a:r>
              <a:rPr lang="ar-SA" sz="2500" b="1" u="sng" dirty="0">
                <a:solidFill>
                  <a:schemeClr val="tx2"/>
                </a:solidFill>
              </a:rPr>
              <a:t>الوحدة السابعة: واقع التطوير والإصلاح التنظيمي في الدول النامية:</a:t>
            </a:r>
          </a:p>
          <a:p>
            <a:pPr marL="457200" indent="-457200" algn="just">
              <a:buFont typeface="Wingdings" panose="05000000000000000000" pitchFamily="2" charset="2"/>
              <a:buChar char="q"/>
            </a:pPr>
            <a:r>
              <a:rPr lang="ar-SA" sz="2500" b="1" dirty="0">
                <a:solidFill>
                  <a:schemeClr val="tx2"/>
                </a:solidFill>
              </a:rPr>
              <a:t>ابعاد التطوير التنظيمي في الدول النامية</a:t>
            </a:r>
          </a:p>
          <a:p>
            <a:pPr marL="457200" indent="-457200" algn="just">
              <a:buFont typeface="Wingdings" panose="05000000000000000000" pitchFamily="2" charset="2"/>
              <a:buChar char="q"/>
            </a:pPr>
            <a:r>
              <a:rPr lang="ar-SA" sz="2500" b="1" dirty="0">
                <a:solidFill>
                  <a:schemeClr val="tx2"/>
                </a:solidFill>
              </a:rPr>
              <a:t>المعوقات التي تواجه التطوير التنظيمي في الدول النامية</a:t>
            </a:r>
          </a:p>
          <a:p>
            <a:pPr marL="457200" indent="-457200" algn="just">
              <a:buFont typeface="Wingdings" panose="05000000000000000000" pitchFamily="2" charset="2"/>
              <a:buChar char="q"/>
            </a:pPr>
            <a:r>
              <a:rPr lang="ar-SA" sz="2500" b="1" dirty="0">
                <a:solidFill>
                  <a:schemeClr val="tx2"/>
                </a:solidFill>
              </a:rPr>
              <a:t>التطوير التنظيمي والعالم الثالث</a:t>
            </a:r>
          </a:p>
          <a:p>
            <a:pPr marL="457200" indent="-457200" algn="just">
              <a:buFont typeface="Wingdings" panose="05000000000000000000" pitchFamily="2" charset="2"/>
              <a:buChar char="q"/>
            </a:pPr>
            <a:r>
              <a:rPr lang="ar-SA" sz="2500" b="1" dirty="0">
                <a:solidFill>
                  <a:schemeClr val="tx2"/>
                </a:solidFill>
              </a:rPr>
              <a:t>دور الاستثمار في التطوير التنظيمي للمؤسسات في الدول النامية</a:t>
            </a:r>
          </a:p>
          <a:p>
            <a:pPr algn="just"/>
            <a:r>
              <a:rPr lang="ar-SA" sz="2500" b="1" u="sng" dirty="0">
                <a:solidFill>
                  <a:schemeClr val="tx2"/>
                </a:solidFill>
              </a:rPr>
              <a:t>الوحدة الثامنة: التطوير والتغيير التنظيمي والاستثمار في الكفاءات ودورها في احداث التغيير الإيجابي للمنظمات:</a:t>
            </a:r>
          </a:p>
          <a:p>
            <a:pPr marL="457200" indent="-457200" algn="just">
              <a:buFont typeface="Wingdings" panose="05000000000000000000" pitchFamily="2" charset="2"/>
              <a:buChar char="q"/>
            </a:pPr>
            <a:r>
              <a:rPr lang="ar-SA" sz="2500" b="1" dirty="0">
                <a:solidFill>
                  <a:schemeClr val="tx2"/>
                </a:solidFill>
              </a:rPr>
              <a:t>دواعي التغيير وأهميته بالنسبة للمنظمة</a:t>
            </a:r>
          </a:p>
          <a:p>
            <a:pPr marL="457200" indent="-457200" algn="just">
              <a:buFont typeface="Wingdings" panose="05000000000000000000" pitchFamily="2" charset="2"/>
              <a:buChar char="q"/>
            </a:pPr>
            <a:r>
              <a:rPr lang="ar-SA" sz="2500" b="1" dirty="0">
                <a:solidFill>
                  <a:schemeClr val="tx2"/>
                </a:solidFill>
              </a:rPr>
              <a:t>مجالات التغيير</a:t>
            </a:r>
          </a:p>
          <a:p>
            <a:pPr marL="457200" indent="-457200" algn="just">
              <a:buFont typeface="Wingdings" panose="05000000000000000000" pitchFamily="2" charset="2"/>
              <a:buChar char="q"/>
            </a:pPr>
            <a:r>
              <a:rPr lang="ar-SA" sz="2500" b="1" dirty="0">
                <a:solidFill>
                  <a:schemeClr val="tx2"/>
                </a:solidFill>
              </a:rPr>
              <a:t>تقنيات التطوير التنظيمي</a:t>
            </a:r>
          </a:p>
          <a:p>
            <a:pPr marL="457200" indent="-457200" algn="just">
              <a:buFont typeface="Wingdings" panose="05000000000000000000" pitchFamily="2" charset="2"/>
              <a:buChar char="q"/>
            </a:pPr>
            <a:r>
              <a:rPr lang="ar-SA" sz="2500" b="1" dirty="0">
                <a:solidFill>
                  <a:schemeClr val="tx2"/>
                </a:solidFill>
              </a:rPr>
              <a:t>تنمية الكفاءات كأساس للتغيير في المنظمة</a:t>
            </a:r>
          </a:p>
          <a:p>
            <a:pPr marL="457200" indent="-457200" algn="just">
              <a:buFont typeface="Wingdings" panose="05000000000000000000" pitchFamily="2" charset="2"/>
              <a:buChar char="q"/>
            </a:pPr>
            <a:r>
              <a:rPr lang="ar-SA" sz="2500" b="1" dirty="0">
                <a:solidFill>
                  <a:schemeClr val="tx2"/>
                </a:solidFill>
              </a:rPr>
              <a:t>التطوير التنظيمي كاستثمار في الكفاءات</a:t>
            </a:r>
          </a:p>
          <a:p>
            <a:pPr marL="457200" indent="-457200" algn="just">
              <a:buFont typeface="Wingdings" panose="05000000000000000000" pitchFamily="2" charset="2"/>
              <a:buChar char="q"/>
            </a:pPr>
            <a:r>
              <a:rPr lang="ar-SA" sz="2500" b="1" dirty="0">
                <a:solidFill>
                  <a:schemeClr val="tx2"/>
                </a:solidFill>
              </a:rPr>
              <a:t>زوايا الإستفادة من برامج التطوير التنظيمي عند احداث التغيير بالمنظمة</a:t>
            </a:r>
            <a:endParaRPr lang="ar-SA" sz="2500" b="1" u="sng" dirty="0">
              <a:solidFill>
                <a:schemeClr val="tx2"/>
              </a:solidFill>
            </a:endParaRPr>
          </a:p>
        </p:txBody>
      </p:sp>
    </p:spTree>
    <p:extLst>
      <p:ext uri="{BB962C8B-B14F-4D97-AF65-F5344CB8AC3E}">
        <p14:creationId xmlns:p14="http://schemas.microsoft.com/office/powerpoint/2010/main" val="24650872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457200" lvl="0" indent="-457200" algn="just">
              <a:buFont typeface="Wingdings" panose="05000000000000000000" pitchFamily="2" charset="2"/>
              <a:buChar char="Ø"/>
            </a:pPr>
            <a:r>
              <a:rPr lang="ar-SA" sz="2200" b="1" u="sng" dirty="0">
                <a:solidFill>
                  <a:schemeClr val="tx2"/>
                </a:solidFill>
              </a:rPr>
              <a:t>استراتيجيات ادارة الصراع التنظيمي: </a:t>
            </a:r>
            <a:r>
              <a:rPr lang="ar-SA" sz="1100" dirty="0">
                <a:solidFill>
                  <a:prstClr val="black"/>
                </a:solidFill>
              </a:rPr>
              <a:t>(5)</a:t>
            </a:r>
            <a:endParaRPr lang="ar-SA" sz="2200" b="1" u="sng" dirty="0">
              <a:solidFill>
                <a:schemeClr val="tx2"/>
              </a:solidFill>
            </a:endParaRPr>
          </a:p>
          <a:p>
            <a:pPr marL="457200" indent="-457200" algn="just">
              <a:buFont typeface="Wingdings" panose="05000000000000000000" pitchFamily="2" charset="2"/>
              <a:buChar char="Ø"/>
            </a:pPr>
            <a:r>
              <a:rPr lang="ar-SA" sz="2000" b="1" dirty="0">
                <a:solidFill>
                  <a:schemeClr val="tx1"/>
                </a:solidFill>
              </a:rPr>
              <a:t>هناك خمسه نماذج لإدارة الصراع التنظيمي قام بتطويرها العالم (توماس) عام 1967م، وهي تتراوح ما بين التعاون والتشدد.</a:t>
            </a:r>
          </a:p>
          <a:p>
            <a:pPr marL="457200" indent="-457200" algn="just">
              <a:buFont typeface="Wingdings" panose="05000000000000000000" pitchFamily="2" charset="2"/>
              <a:buChar char="Ø"/>
            </a:pPr>
            <a:r>
              <a:rPr lang="ar-SA" sz="2000" b="1" dirty="0">
                <a:solidFill>
                  <a:schemeClr val="tx1"/>
                </a:solidFill>
              </a:rPr>
              <a:t>تستطيع الإدارة وكذلك المدير الإستعانة بها لممارسة أنماط وأساليب إدارية تظهر براعة كبيرة في عملية إدارة الصراع التنظيمي، وهذه الأنماط الخمسة تتضمن: التنافس، والتساهل، والتجنب، والتضامن، والتسوية.</a:t>
            </a:r>
          </a:p>
          <a:p>
            <a:pPr marL="457200" indent="-457200" algn="just"/>
            <a:r>
              <a:rPr lang="ar-SA" sz="2000" b="1" u="sng" dirty="0">
                <a:solidFill>
                  <a:srgbClr val="C00000"/>
                </a:solidFill>
              </a:rPr>
              <a:t>أولاً: التنافس (متشدد – غير متعاون): </a:t>
            </a:r>
          </a:p>
          <a:p>
            <a:pPr marL="457200" indent="-457200" algn="just">
              <a:buFont typeface="Wingdings" panose="05000000000000000000" pitchFamily="2" charset="2"/>
              <a:buChar char="Ø"/>
            </a:pPr>
            <a:r>
              <a:rPr lang="ar-SA" sz="2000" b="1" dirty="0">
                <a:solidFill>
                  <a:schemeClr val="tx1"/>
                </a:solidFill>
              </a:rPr>
              <a:t>وفي هذا النموذج يحاول كل طرف تحقيق مصلحته الخاصة على حساب الطرف الآخر، ويكون الموقف ربح/ خسارة.</a:t>
            </a:r>
          </a:p>
          <a:p>
            <a:pPr marL="457200" indent="-457200" algn="just">
              <a:buFont typeface="Wingdings" panose="05000000000000000000" pitchFamily="2" charset="2"/>
              <a:buChar char="Ø"/>
            </a:pPr>
            <a:r>
              <a:rPr lang="ar-SA" sz="2000" b="1" dirty="0">
                <a:solidFill>
                  <a:schemeClr val="tx1"/>
                </a:solidFill>
              </a:rPr>
              <a:t>فالنموذج التنافسي في حل الصراعات التنظيمية يتناسب إستخدامه مع المواقف التالية:</a:t>
            </a:r>
          </a:p>
          <a:p>
            <a:pPr marL="457200" indent="-457200" algn="just">
              <a:buFont typeface="+mj-lt"/>
              <a:buAutoNum type="arabicPeriod"/>
            </a:pPr>
            <a:r>
              <a:rPr lang="ar-SA" sz="2000" b="1" dirty="0">
                <a:solidFill>
                  <a:schemeClr val="tx1"/>
                </a:solidFill>
              </a:rPr>
              <a:t>عند الرغبة في إتخاذ قرار سريع وذلك لأمر مهم.</a:t>
            </a:r>
          </a:p>
          <a:p>
            <a:pPr marL="457200" indent="-457200" algn="just">
              <a:buFont typeface="+mj-lt"/>
              <a:buAutoNum type="arabicPeriod"/>
            </a:pPr>
            <a:r>
              <a:rPr lang="ar-SA" sz="2000" b="1" dirty="0">
                <a:solidFill>
                  <a:schemeClr val="tx1"/>
                </a:solidFill>
              </a:rPr>
              <a:t>في حالة إحداث تغييرات.</a:t>
            </a:r>
          </a:p>
          <a:p>
            <a:pPr marL="457200" indent="-457200" algn="just">
              <a:buFont typeface="+mj-lt"/>
              <a:buAutoNum type="arabicPeriod"/>
            </a:pPr>
            <a:r>
              <a:rPr lang="ar-SA" sz="2000" b="1" dirty="0">
                <a:solidFill>
                  <a:schemeClr val="tx1"/>
                </a:solidFill>
              </a:rPr>
              <a:t>في حالة فشل النماذج الأخرى.</a:t>
            </a:r>
          </a:p>
          <a:p>
            <a:pPr marL="457200" indent="-457200" algn="just">
              <a:buFont typeface="+mj-lt"/>
              <a:buAutoNum type="arabicPeriod"/>
            </a:pPr>
            <a:r>
              <a:rPr lang="ar-SA" sz="2000" b="1" dirty="0">
                <a:solidFill>
                  <a:schemeClr val="tx1"/>
                </a:solidFill>
              </a:rPr>
              <a:t>عند تدني مستوى الثقة التنظيمية.</a:t>
            </a:r>
          </a:p>
          <a:p>
            <a:pPr marL="457200" indent="-457200" algn="just"/>
            <a:r>
              <a:rPr lang="ar-SA" sz="2000" b="1" u="sng" dirty="0">
                <a:solidFill>
                  <a:srgbClr val="C00000"/>
                </a:solidFill>
              </a:rPr>
              <a:t>ثانياً: التساهل (غير متشدد – متعاون):</a:t>
            </a:r>
          </a:p>
          <a:p>
            <a:pPr marL="457200" indent="-457200" algn="just">
              <a:buFont typeface="Wingdings" panose="05000000000000000000" pitchFamily="2" charset="2"/>
              <a:buChar char="Ø"/>
            </a:pPr>
            <a:r>
              <a:rPr lang="ar-SA" sz="2000" b="1" dirty="0">
                <a:solidFill>
                  <a:schemeClr val="tx1"/>
                </a:solidFill>
              </a:rPr>
              <a:t>وهو على النقيض من التنافس، حيث يحاول كل طرف تحقيق مصلحة الطرف الآخر حتى وإن كان على حساب مصلحته، ويكون الموقف خسارة/ ربح.</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1F497D"/>
                </a:solidFill>
              </a:rPr>
              <a:t>تابع استراتيجيات ادارة الصراع التنظيمي</a:t>
            </a:r>
            <a:endParaRPr lang="ar-SA" sz="1200" dirty="0">
              <a:solidFill>
                <a:srgbClr val="4F81BD"/>
              </a:solidFill>
            </a:endParaRPr>
          </a:p>
        </p:txBody>
      </p:sp>
    </p:spTree>
    <p:extLst>
      <p:ext uri="{BB962C8B-B14F-4D97-AF65-F5344CB8AC3E}">
        <p14:creationId xmlns:p14="http://schemas.microsoft.com/office/powerpoint/2010/main" val="6709455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200" b="1" u="sng" dirty="0">
                <a:solidFill>
                  <a:schemeClr val="tx2"/>
                </a:solidFill>
              </a:rPr>
              <a:t>تابع استراتيجيات ادارة الصراع التنظيمي:</a:t>
            </a:r>
          </a:p>
          <a:p>
            <a:pPr marL="457200" indent="-457200" algn="just">
              <a:buFont typeface="Wingdings" panose="05000000000000000000" pitchFamily="2" charset="2"/>
              <a:buChar char="Ø"/>
            </a:pPr>
            <a:r>
              <a:rPr lang="ar-SA" sz="2100" b="1" dirty="0">
                <a:solidFill>
                  <a:schemeClr val="tx1"/>
                </a:solidFill>
              </a:rPr>
              <a:t>فنموذج التساهل في حل الصراعات التنظيمية يتناسب إستخدامه مع المواقف التالية:</a:t>
            </a:r>
          </a:p>
          <a:p>
            <a:pPr marL="457200" indent="-457200" algn="just">
              <a:buFont typeface="+mj-lt"/>
              <a:buAutoNum type="arabicPeriod"/>
            </a:pPr>
            <a:r>
              <a:rPr lang="ar-SA" sz="2100" b="1" dirty="0">
                <a:solidFill>
                  <a:schemeClr val="tx1"/>
                </a:solidFill>
              </a:rPr>
              <a:t>إذا توفرت لدى الإدارة الرغبة الأكيدة في المحافظة على العلاقات داخل المنظمة.</a:t>
            </a:r>
          </a:p>
          <a:p>
            <a:pPr marL="457200" indent="-457200" algn="just">
              <a:buFont typeface="+mj-lt"/>
              <a:buAutoNum type="arabicPeriod"/>
            </a:pPr>
            <a:r>
              <a:rPr lang="ar-SA" sz="2100" b="1" dirty="0">
                <a:solidFill>
                  <a:schemeClr val="tx1"/>
                </a:solidFill>
              </a:rPr>
              <a:t>في حالة رغبة المنظمة في حل الصراعات.</a:t>
            </a:r>
          </a:p>
          <a:p>
            <a:pPr marL="457200" indent="-457200" algn="just">
              <a:buFont typeface="+mj-lt"/>
              <a:buAutoNum type="arabicPeriod"/>
            </a:pPr>
            <a:r>
              <a:rPr lang="ar-SA" sz="2100" b="1" dirty="0">
                <a:solidFill>
                  <a:schemeClr val="tx1"/>
                </a:solidFill>
              </a:rPr>
              <a:t>عند الرغبة في معرفة آراء العاملين.</a:t>
            </a:r>
          </a:p>
          <a:p>
            <a:pPr marL="457200" indent="-457200" algn="just">
              <a:buFont typeface="+mj-lt"/>
              <a:buAutoNum type="arabicPeriod"/>
            </a:pPr>
            <a:r>
              <a:rPr lang="ar-SA" sz="2100" b="1" dirty="0">
                <a:solidFill>
                  <a:schemeClr val="tx1"/>
                </a:solidFill>
              </a:rPr>
              <a:t>في حالة الرغبة في تنمية مهارات الأفراد العاملين.</a:t>
            </a:r>
          </a:p>
          <a:p>
            <a:pPr marL="457200" indent="-457200" algn="just"/>
            <a:r>
              <a:rPr lang="ar-SA" sz="2100" b="1" u="sng" dirty="0">
                <a:solidFill>
                  <a:srgbClr val="C00000"/>
                </a:solidFill>
              </a:rPr>
              <a:t>ثالثاً: التجنب (غير متشدد – غير متعاون):</a:t>
            </a:r>
          </a:p>
          <a:p>
            <a:pPr marL="457200" indent="-457200" algn="just">
              <a:buFont typeface="Wingdings" panose="05000000000000000000" pitchFamily="2" charset="2"/>
              <a:buChar char="Ø"/>
            </a:pPr>
            <a:r>
              <a:rPr lang="ar-SA" sz="2100" b="1" dirty="0">
                <a:solidFill>
                  <a:schemeClr val="tx1"/>
                </a:solidFill>
              </a:rPr>
              <a:t>في هذا النموذج يتجاهل طرف ما مصلحته ومصلحة الطرف الآخر، ويكون الموقف هنا (خسارة/ خسارة).</a:t>
            </a:r>
          </a:p>
          <a:p>
            <a:pPr marL="457200" indent="-457200" algn="just">
              <a:buFont typeface="Wingdings" panose="05000000000000000000" pitchFamily="2" charset="2"/>
              <a:buChar char="Ø"/>
            </a:pPr>
            <a:r>
              <a:rPr lang="ar-SA" sz="2100" b="1" dirty="0">
                <a:solidFill>
                  <a:schemeClr val="tx1"/>
                </a:solidFill>
              </a:rPr>
              <a:t>ونموذج التجنب في حل الصراعات التنظيمية يتناسب إستخدامه مع المواقف التالية:</a:t>
            </a:r>
          </a:p>
          <a:p>
            <a:pPr marL="457200" indent="-457200" algn="just">
              <a:buFont typeface="+mj-lt"/>
              <a:buAutoNum type="arabicPeriod"/>
            </a:pPr>
            <a:r>
              <a:rPr lang="ar-SA" sz="2100" b="1" dirty="0">
                <a:solidFill>
                  <a:schemeClr val="tx1"/>
                </a:solidFill>
              </a:rPr>
              <a:t>إذا توصل أطراف الصراع إلى أن الصراع ليس بذي أهمية.</a:t>
            </a:r>
          </a:p>
          <a:p>
            <a:pPr marL="457200" indent="-457200" algn="just">
              <a:buFont typeface="+mj-lt"/>
              <a:buAutoNum type="arabicPeriod"/>
            </a:pPr>
            <a:r>
              <a:rPr lang="ar-SA" sz="2100" b="1" dirty="0">
                <a:solidFill>
                  <a:schemeClr val="tx1"/>
                </a:solidFill>
              </a:rPr>
              <a:t>إذا كان الصراع يحتاج لوقت طويل.</a:t>
            </a:r>
          </a:p>
          <a:p>
            <a:pPr marL="457200" indent="-457200" algn="just">
              <a:buFont typeface="+mj-lt"/>
              <a:buAutoNum type="arabicPeriod"/>
            </a:pPr>
            <a:r>
              <a:rPr lang="ar-SA" sz="2100" b="1" dirty="0">
                <a:solidFill>
                  <a:schemeClr val="tx1"/>
                </a:solidFill>
              </a:rPr>
              <a:t>إذا رغب كل طرف في تهدئة الموضوع.</a:t>
            </a:r>
          </a:p>
          <a:p>
            <a:pPr marL="457200" indent="-457200" algn="just"/>
            <a:endParaRPr lang="ar-SA" sz="2000" b="1" dirty="0">
              <a:solidFill>
                <a:schemeClr val="tx1"/>
              </a:solidFill>
            </a:endParaRPr>
          </a:p>
          <a:p>
            <a:pPr marL="457200" indent="-457200" algn="just"/>
            <a:endParaRPr lang="ar-SA" sz="20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1F497D"/>
                </a:solidFill>
              </a:rPr>
              <a:t>تابع استراتيجيات ادارة الصراع التنظيمي</a:t>
            </a:r>
            <a:endParaRPr lang="ar-SA" sz="1200" dirty="0">
              <a:solidFill>
                <a:srgbClr val="4F81BD"/>
              </a:solidFill>
            </a:endParaRPr>
          </a:p>
        </p:txBody>
      </p:sp>
    </p:spTree>
    <p:extLst>
      <p:ext uri="{BB962C8B-B14F-4D97-AF65-F5344CB8AC3E}">
        <p14:creationId xmlns:p14="http://schemas.microsoft.com/office/powerpoint/2010/main" val="75953041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200" b="1" u="sng" dirty="0">
                <a:solidFill>
                  <a:schemeClr val="tx2"/>
                </a:solidFill>
              </a:rPr>
              <a:t>تابع استراتيجيات ادارة الصراع التنظيمي:</a:t>
            </a:r>
          </a:p>
          <a:p>
            <a:pPr marL="457200" indent="-457200" algn="just"/>
            <a:r>
              <a:rPr lang="ar-SA" sz="2000" b="1" u="sng" dirty="0">
                <a:solidFill>
                  <a:srgbClr val="C00000"/>
                </a:solidFill>
              </a:rPr>
              <a:t>رابعاً: التضامن (متعاون – متعاون):</a:t>
            </a:r>
          </a:p>
          <a:p>
            <a:pPr marL="457200" indent="-457200" algn="just">
              <a:buFont typeface="Wingdings" panose="05000000000000000000" pitchFamily="2" charset="2"/>
              <a:buChar char="Ø"/>
            </a:pPr>
            <a:r>
              <a:rPr lang="ar-SA" sz="2000" b="1" dirty="0">
                <a:solidFill>
                  <a:schemeClr val="tx1"/>
                </a:solidFill>
              </a:rPr>
              <a:t>وفقاً لهذا النموذج يحاول كل طرف تحقيق مصلحته ومصلحة الطرف الآخر، ويكون الموقف هنا (ربح/ ربح).</a:t>
            </a:r>
          </a:p>
          <a:p>
            <a:pPr marL="457200" indent="-457200" algn="just">
              <a:buFont typeface="Wingdings" panose="05000000000000000000" pitchFamily="2" charset="2"/>
              <a:buChar char="Ø"/>
            </a:pPr>
            <a:r>
              <a:rPr lang="ar-SA" sz="2000" b="1" dirty="0">
                <a:solidFill>
                  <a:schemeClr val="tx1"/>
                </a:solidFill>
              </a:rPr>
              <a:t>ونموذج التضامن في حل الصراعات التنظيمية يتناسب إستخدامه مع المواقف التالية:</a:t>
            </a:r>
          </a:p>
          <a:p>
            <a:pPr marL="457200" indent="-457200" algn="just">
              <a:buFont typeface="+mj-lt"/>
              <a:buAutoNum type="arabicPeriod"/>
            </a:pPr>
            <a:r>
              <a:rPr lang="ar-SA" sz="2000" b="1" dirty="0">
                <a:solidFill>
                  <a:schemeClr val="tx1"/>
                </a:solidFill>
              </a:rPr>
              <a:t>لإيجاد الحلول للمشكلات المزمنة.</a:t>
            </a:r>
          </a:p>
          <a:p>
            <a:pPr marL="457200" indent="-457200" algn="just">
              <a:buFont typeface="+mj-lt"/>
              <a:buAutoNum type="arabicPeriod"/>
            </a:pPr>
            <a:r>
              <a:rPr lang="ar-SA" sz="2000" b="1" dirty="0">
                <a:solidFill>
                  <a:schemeClr val="tx1"/>
                </a:solidFill>
              </a:rPr>
              <a:t>للحصول على الإجتهادات في حل المشكلات.</a:t>
            </a:r>
          </a:p>
          <a:p>
            <a:pPr marL="457200" indent="-457200" algn="just">
              <a:buFont typeface="+mj-lt"/>
              <a:buAutoNum type="arabicPeriod"/>
            </a:pPr>
            <a:r>
              <a:rPr lang="ar-SA" sz="2000" b="1" dirty="0">
                <a:solidFill>
                  <a:schemeClr val="tx1"/>
                </a:solidFill>
              </a:rPr>
              <a:t>لتبادل الخبرات والمشاعر.</a:t>
            </a:r>
          </a:p>
          <a:p>
            <a:pPr marL="457200" indent="-457200" algn="just"/>
            <a:r>
              <a:rPr lang="ar-SA" sz="2000" b="1" u="sng" dirty="0">
                <a:solidFill>
                  <a:srgbClr val="C00000"/>
                </a:solidFill>
              </a:rPr>
              <a:t>خامساً: التسوية (الحل الوسط):</a:t>
            </a:r>
          </a:p>
          <a:p>
            <a:pPr marL="457200" indent="-457200" algn="just">
              <a:buFont typeface="Wingdings" panose="05000000000000000000" pitchFamily="2" charset="2"/>
              <a:buChar char="Ø"/>
            </a:pPr>
            <a:r>
              <a:rPr lang="ar-SA" sz="2000" b="1" dirty="0">
                <a:solidFill>
                  <a:schemeClr val="tx1"/>
                </a:solidFill>
              </a:rPr>
              <a:t>وفقاً لهذا النموذج يكون الحل الوسط أي التعاون والحزم من كل الطرفين، حيث كل منهما يحقق الربح في جزء والخسارة في جزء، ويكون الموقف ربح/ خسارة، وربح/ وخسارة.</a:t>
            </a:r>
          </a:p>
          <a:p>
            <a:pPr marL="457200" indent="-457200" algn="just">
              <a:buFont typeface="Wingdings" panose="05000000000000000000" pitchFamily="2" charset="2"/>
              <a:buChar char="Ø"/>
            </a:pPr>
            <a:r>
              <a:rPr lang="ar-SA" sz="2000" b="1" dirty="0">
                <a:solidFill>
                  <a:schemeClr val="tx1"/>
                </a:solidFill>
              </a:rPr>
              <a:t>ونموذج التسوية في حل الصراعات التنظيمية يتناسب إستخدامه مع المواقف التالية:</a:t>
            </a:r>
          </a:p>
          <a:p>
            <a:pPr marL="457200" indent="-457200" algn="just">
              <a:buFont typeface="+mj-lt"/>
              <a:buAutoNum type="arabicPeriod"/>
            </a:pPr>
            <a:r>
              <a:rPr lang="ar-SA" sz="2000" b="1" dirty="0">
                <a:solidFill>
                  <a:schemeClr val="tx1"/>
                </a:solidFill>
              </a:rPr>
              <a:t>إذا كان الهدف التوصل إلى إتفاق في حالة تمتع كل طرف بموقف قوي.</a:t>
            </a:r>
          </a:p>
          <a:p>
            <a:pPr marL="457200" indent="-457200" algn="just">
              <a:buFont typeface="+mj-lt"/>
              <a:buAutoNum type="arabicPeriod"/>
            </a:pPr>
            <a:r>
              <a:rPr lang="ar-SA" sz="2000" b="1" dirty="0">
                <a:solidFill>
                  <a:schemeClr val="tx1"/>
                </a:solidFill>
              </a:rPr>
              <a:t>لإيجاد حلول مرضية للطرفين ومؤقتة.</a:t>
            </a:r>
          </a:p>
          <a:p>
            <a:pPr marL="457200" indent="-457200" algn="just"/>
            <a:endParaRPr lang="ar-SA" sz="2000" b="1" dirty="0">
              <a:solidFill>
                <a:schemeClr val="tx1"/>
              </a:solidFill>
            </a:endParaRPr>
          </a:p>
          <a:p>
            <a:pPr marL="457200" indent="-457200" algn="just">
              <a:buFont typeface="Wingdings" panose="05000000000000000000" pitchFamily="2" charset="2"/>
              <a:buChar char="Ø"/>
            </a:pPr>
            <a:endParaRPr lang="ar-SA" sz="2000" b="1" dirty="0">
              <a:solidFill>
                <a:schemeClr val="tx1"/>
              </a:solidFill>
            </a:endParaRPr>
          </a:p>
          <a:p>
            <a:pPr marL="457200" indent="-457200" algn="just">
              <a:buFont typeface="Wingdings" panose="05000000000000000000" pitchFamily="2" charset="2"/>
              <a:buChar char="Ø"/>
            </a:pPr>
            <a:endParaRPr lang="ar-SA" sz="20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ثانياً: التوتر التنظيمي</a:t>
            </a:r>
          </a:p>
        </p:txBody>
      </p:sp>
    </p:spTree>
    <p:extLst>
      <p:ext uri="{BB962C8B-B14F-4D97-AF65-F5344CB8AC3E}">
        <p14:creationId xmlns:p14="http://schemas.microsoft.com/office/powerpoint/2010/main" val="32196955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rgbClr val="C00000"/>
                </a:solidFill>
              </a:rPr>
              <a:t>ثانياً: التوتر التنظيمي:</a:t>
            </a:r>
          </a:p>
          <a:p>
            <a:pPr algn="just"/>
            <a:r>
              <a:rPr lang="ar-SA" sz="2400" b="1" u="sng" dirty="0">
                <a:solidFill>
                  <a:schemeClr val="tx2"/>
                </a:solidFill>
              </a:rPr>
              <a:t>مفهوم التوتر التنظيمي:</a:t>
            </a:r>
          </a:p>
          <a:p>
            <a:pPr marL="342900" indent="-342900" algn="just">
              <a:buFont typeface="Wingdings" panose="05000000000000000000" pitchFamily="2" charset="2"/>
              <a:buChar char="Ø"/>
            </a:pPr>
            <a:r>
              <a:rPr lang="ar-SA" sz="2400" b="1" dirty="0">
                <a:solidFill>
                  <a:schemeClr val="tx1"/>
                </a:solidFill>
              </a:rPr>
              <a:t>يعتبر التوتر التنظيمي من أبرز الموضوعات التي لقيت إهتماماً كبيراً من قبل الباحثين في موضوع السلوك التنظيمي لما له من أهمية كبيرة في مجال التنظيم والأداء.</a:t>
            </a:r>
          </a:p>
          <a:p>
            <a:pPr marL="342900" indent="-342900" algn="just">
              <a:buFont typeface="Wingdings" panose="05000000000000000000" pitchFamily="2" charset="2"/>
              <a:buChar char="Ø"/>
            </a:pPr>
            <a:r>
              <a:rPr lang="ar-SA" sz="2400" b="1" dirty="0">
                <a:solidFill>
                  <a:schemeClr val="tx1"/>
                </a:solidFill>
              </a:rPr>
              <a:t>وبالرغم من الكتابات الكثيرة في هذا الموضوع إلا أن تعريفاً محدداً وواضحاً لمفهوم التوتر التنظيمي لم يتم التوصل إليه.</a:t>
            </a:r>
          </a:p>
          <a:p>
            <a:pPr marL="342900" indent="-342900" algn="just">
              <a:buFont typeface="Wingdings" panose="05000000000000000000" pitchFamily="2" charset="2"/>
              <a:buChar char="Ø"/>
            </a:pPr>
            <a:r>
              <a:rPr lang="ar-SA" sz="2400" b="1" dirty="0">
                <a:solidFill>
                  <a:schemeClr val="tx1"/>
                </a:solidFill>
              </a:rPr>
              <a:t>وأشار الأدب التنظيمي إلى أن عمليات البحث والدراسة لم تستطع لم تحديد معظم العناصر التي تساهم في تكوين التوتر التنظيمي.</a:t>
            </a:r>
          </a:p>
          <a:p>
            <a:pPr marL="342900" indent="-342900" algn="just">
              <a:buFont typeface="Wingdings" panose="05000000000000000000" pitchFamily="2" charset="2"/>
              <a:buChar char="Ø"/>
            </a:pPr>
            <a:r>
              <a:rPr lang="ar-SA" sz="2400" b="1" dirty="0">
                <a:solidFill>
                  <a:schemeClr val="tx1"/>
                </a:solidFill>
              </a:rPr>
              <a:t>حيث يتضمن مفهوم التوتر التنظيمي جانبين مهمين هما: الظروف البيئية التي يوجد فيها الفرد والتي تشكل تفاعلاتها وعناصرها مصدر الضيق والتوتر للفرد، أما الجانب الثاني يتمثل في ردود الفعل النفسية بما تحمله من مشاعر داخل نفسية الفرد.</a:t>
            </a:r>
          </a:p>
          <a:p>
            <a:pPr marL="342900" indent="-342900" algn="just">
              <a:buFont typeface="Wingdings" panose="05000000000000000000" pitchFamily="2" charset="2"/>
              <a:buChar char="Ø"/>
            </a:pPr>
            <a:r>
              <a:rPr lang="ar-SA" sz="2400" b="1" dirty="0">
                <a:solidFill>
                  <a:schemeClr val="tx1"/>
                </a:solidFill>
              </a:rPr>
              <a:t>ويمكن تعريف التوتر التنظيمي بأنه: «عبارة عن ردود الأفعال التي يبديها الأفراد نتيجة تعرضهم لعوامل بيئية أو ذاتية تجعلهم جميعاً أو تجعل بعضهم عاجزين عن التكييف معها أو مع البيئة الموجودة بها».</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خصائص  وأنواع التوتر التنظيمي</a:t>
            </a:r>
          </a:p>
        </p:txBody>
      </p:sp>
    </p:spTree>
    <p:extLst>
      <p:ext uri="{BB962C8B-B14F-4D97-AF65-F5344CB8AC3E}">
        <p14:creationId xmlns:p14="http://schemas.microsoft.com/office/powerpoint/2010/main" val="27342881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457200" lvl="0" indent="-457200" algn="just">
              <a:buFont typeface="Wingdings" panose="05000000000000000000" pitchFamily="2" charset="2"/>
              <a:buChar char="Ø"/>
            </a:pPr>
            <a:r>
              <a:rPr lang="ar-SA" sz="2800" b="1" u="sng" dirty="0">
                <a:solidFill>
                  <a:schemeClr val="tx2"/>
                </a:solidFill>
              </a:rPr>
              <a:t>خصائص التوتر التنظيمي:</a:t>
            </a:r>
            <a:r>
              <a:rPr lang="ar-SA" sz="1100" dirty="0">
                <a:solidFill>
                  <a:prstClr val="black"/>
                </a:solidFill>
              </a:rPr>
              <a:t>(4)</a:t>
            </a:r>
            <a:endParaRPr lang="ar-SA" sz="2800" b="1" u="sng" dirty="0">
              <a:solidFill>
                <a:schemeClr val="tx2"/>
              </a:solidFill>
            </a:endParaRPr>
          </a:p>
          <a:p>
            <a:pPr marL="457200" indent="-457200" algn="just">
              <a:buFont typeface="+mj-lt"/>
              <a:buAutoNum type="arabicPeriod"/>
            </a:pPr>
            <a:r>
              <a:rPr lang="ar-SA" sz="2800" b="1" dirty="0">
                <a:solidFill>
                  <a:schemeClr val="tx1"/>
                </a:solidFill>
              </a:rPr>
              <a:t>أن التوتر عملية إداركية.</a:t>
            </a:r>
          </a:p>
          <a:p>
            <a:pPr marL="457200" indent="-457200" algn="just">
              <a:buFont typeface="+mj-lt"/>
              <a:buAutoNum type="arabicPeriod"/>
            </a:pPr>
            <a:r>
              <a:rPr lang="ar-SA" sz="2800" b="1" dirty="0">
                <a:solidFill>
                  <a:schemeClr val="tx1"/>
                </a:solidFill>
              </a:rPr>
              <a:t>أن التوتر المدرك يربط بين وجهة نظر الفرد وما يمتلكه من قدرات وبين متطلبات الموقف.</a:t>
            </a:r>
          </a:p>
          <a:p>
            <a:pPr marL="457200" indent="-457200" algn="just">
              <a:buFont typeface="+mj-lt"/>
              <a:buAutoNum type="arabicPeriod"/>
            </a:pPr>
            <a:r>
              <a:rPr lang="ar-SA" sz="2800" b="1" dirty="0">
                <a:solidFill>
                  <a:schemeClr val="tx1"/>
                </a:solidFill>
              </a:rPr>
              <a:t>التوتر محصلة لمدى أهمية الموقف وفقاً للإدراكات الذاتية للفرد.</a:t>
            </a:r>
          </a:p>
          <a:p>
            <a:pPr marL="457200" indent="-457200" algn="just">
              <a:buFont typeface="+mj-lt"/>
              <a:buAutoNum type="arabicPeriod"/>
            </a:pPr>
            <a:r>
              <a:rPr lang="ar-SA" sz="2800" b="1" dirty="0">
                <a:solidFill>
                  <a:schemeClr val="tx1"/>
                </a:solidFill>
              </a:rPr>
              <a:t>أن التوتر هو عملية تكيف قدرات الفرد مع متطلبات موقف معين.</a:t>
            </a:r>
          </a:p>
          <a:p>
            <a:pPr marL="457200" lvl="0" indent="-457200" algn="just">
              <a:buFont typeface="Wingdings" panose="05000000000000000000" pitchFamily="2" charset="2"/>
              <a:buChar char="Ø"/>
            </a:pPr>
            <a:r>
              <a:rPr lang="ar-SA" sz="2800" b="1" u="sng" dirty="0">
                <a:solidFill>
                  <a:schemeClr val="tx2"/>
                </a:solidFill>
              </a:rPr>
              <a:t>أنواع التوتر:</a:t>
            </a:r>
            <a:r>
              <a:rPr lang="ar-SA" sz="1100" dirty="0">
                <a:solidFill>
                  <a:prstClr val="black"/>
                </a:solidFill>
              </a:rPr>
              <a:t>(3)</a:t>
            </a:r>
            <a:endParaRPr lang="ar-SA" sz="2800" b="1" u="sng" dirty="0">
              <a:solidFill>
                <a:schemeClr val="tx2"/>
              </a:solidFill>
            </a:endParaRPr>
          </a:p>
          <a:p>
            <a:pPr marL="457200" indent="-457200" algn="just">
              <a:buFont typeface="+mj-lt"/>
              <a:buAutoNum type="arabicPeriod"/>
            </a:pPr>
            <a:r>
              <a:rPr lang="ar-SA" sz="2800" b="1" dirty="0">
                <a:solidFill>
                  <a:srgbClr val="C00000"/>
                </a:solidFill>
              </a:rPr>
              <a:t>التوتر المرتفع: </a:t>
            </a:r>
            <a:r>
              <a:rPr lang="ar-SA" sz="2800" b="1" dirty="0">
                <a:solidFill>
                  <a:schemeClr val="tx1"/>
                </a:solidFill>
              </a:rPr>
              <a:t>يتضمن هذا النوع حالات متتابعة قد تستمر من أسبوع إلي شهور أو سنين.</a:t>
            </a:r>
          </a:p>
          <a:p>
            <a:pPr marL="457200" indent="-457200" algn="just">
              <a:buFont typeface="+mj-lt"/>
              <a:buAutoNum type="arabicPeriod"/>
            </a:pPr>
            <a:r>
              <a:rPr lang="ar-SA" sz="2800" b="1" dirty="0">
                <a:solidFill>
                  <a:srgbClr val="C00000"/>
                </a:solidFill>
              </a:rPr>
              <a:t>التوتر المعتدل: </a:t>
            </a:r>
            <a:r>
              <a:rPr lang="ar-SA" sz="2800" b="1" dirty="0">
                <a:solidFill>
                  <a:schemeClr val="tx1"/>
                </a:solidFill>
              </a:rPr>
              <a:t>تستمر أثاره لمدة ساعات أو أيام، كعدم الإتفاق مع الرئيس المباشر في العمل. </a:t>
            </a:r>
          </a:p>
          <a:p>
            <a:pPr marL="457200" indent="-457200" algn="just">
              <a:buFont typeface="+mj-lt"/>
              <a:buAutoNum type="arabicPeriod"/>
            </a:pPr>
            <a:r>
              <a:rPr lang="ar-SA" sz="2800" b="1" dirty="0">
                <a:solidFill>
                  <a:srgbClr val="C00000"/>
                </a:solidFill>
              </a:rPr>
              <a:t>التوتر المنخفض: </a:t>
            </a:r>
            <a:r>
              <a:rPr lang="ar-SA" sz="2800" b="1" dirty="0">
                <a:solidFill>
                  <a:schemeClr val="tx1"/>
                </a:solidFill>
              </a:rPr>
              <a:t>كحدوث نزاعات بين المدير وأحد الأفراد العاملين.</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43709"/>
            <a:ext cx="3528392" cy="2013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المراحل التي يمر بها الافراد في حالات التوتر التنظيمي</a:t>
            </a:r>
          </a:p>
        </p:txBody>
      </p:sp>
    </p:spTree>
    <p:extLst>
      <p:ext uri="{BB962C8B-B14F-4D97-AF65-F5344CB8AC3E}">
        <p14:creationId xmlns:p14="http://schemas.microsoft.com/office/powerpoint/2010/main" val="27521076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457200" lvl="0" indent="-457200" algn="just">
              <a:buFont typeface="Wingdings" panose="05000000000000000000" pitchFamily="2" charset="2"/>
              <a:buChar char="Ø"/>
            </a:pPr>
            <a:r>
              <a:rPr lang="ar-SA" sz="2400" b="1" u="sng" dirty="0">
                <a:solidFill>
                  <a:schemeClr val="tx2"/>
                </a:solidFill>
              </a:rPr>
              <a:t>المراحل التي يمر بها الافراد في حالات التوتر التنظيمي:</a:t>
            </a:r>
            <a:r>
              <a:rPr lang="ar-SA" sz="1100" dirty="0">
                <a:solidFill>
                  <a:prstClr val="black"/>
                </a:solidFill>
              </a:rPr>
              <a:t>(3)</a:t>
            </a:r>
            <a:endParaRPr lang="ar-SA" sz="2400" b="1" u="sng" dirty="0">
              <a:solidFill>
                <a:schemeClr val="tx2"/>
              </a:solidFill>
            </a:endParaRPr>
          </a:p>
          <a:p>
            <a:pPr marL="342900" indent="-342900" algn="just">
              <a:buFont typeface="Wingdings" panose="05000000000000000000" pitchFamily="2" charset="2"/>
              <a:buChar char="Ø"/>
            </a:pPr>
            <a:r>
              <a:rPr lang="ar-SA" sz="2400" b="1" dirty="0">
                <a:solidFill>
                  <a:schemeClr val="tx1"/>
                </a:solidFill>
              </a:rPr>
              <a:t>يمر التوتر التنظيمي بعدة مراحل تساعد دراستها وفهمها في التعرف على التوتر التنظيمي والنظر إليه على أنه عبارة عن ردود الفعل التي يمر بها الفرد إستجابة لتأثير بعض العوامل في البيئة المحيطة به.</a:t>
            </a:r>
          </a:p>
          <a:p>
            <a:pPr marL="342900" indent="-342900" algn="just">
              <a:buFont typeface="Wingdings" panose="05000000000000000000" pitchFamily="2" charset="2"/>
              <a:buChar char="Ø"/>
            </a:pPr>
            <a:r>
              <a:rPr lang="ar-SA" sz="2400" b="1" dirty="0">
                <a:solidFill>
                  <a:schemeClr val="tx1"/>
                </a:solidFill>
              </a:rPr>
              <a:t>والمراحل التي يمر بها الافراد في حالات التوتر التنظيمي ثلاث وهي:</a:t>
            </a:r>
          </a:p>
          <a:p>
            <a:pPr marL="457200" indent="-457200" algn="just">
              <a:buFont typeface="+mj-lt"/>
              <a:buAutoNum type="arabicPeriod"/>
            </a:pPr>
            <a:r>
              <a:rPr lang="ar-SA" sz="2400" b="1" dirty="0">
                <a:solidFill>
                  <a:srgbClr val="C00000"/>
                </a:solidFill>
              </a:rPr>
              <a:t>المرحلة الأولي: الإنذار: </a:t>
            </a:r>
            <a:r>
              <a:rPr lang="ar-SA" sz="2400" b="1" dirty="0">
                <a:solidFill>
                  <a:schemeClr val="tx1"/>
                </a:solidFill>
              </a:rPr>
              <a:t>تبدأ في هذه المرحلة ردود فعل في شكل إنذارات أو منبهات تكون بمثابة إشارة كي يستعد الجسم فيها لمواجهة التهديد، وتأخذ شكل زيادة ضربات القلب أو إفراز هرمونات، صعوبة في التنفس، أو تشنج في العضلات.</a:t>
            </a:r>
          </a:p>
          <a:p>
            <a:pPr marL="457200" indent="-457200" algn="just">
              <a:buFont typeface="+mj-lt"/>
              <a:buAutoNum type="arabicPeriod"/>
            </a:pPr>
            <a:r>
              <a:rPr lang="ar-SA" sz="2400" b="1" dirty="0">
                <a:solidFill>
                  <a:srgbClr val="C00000"/>
                </a:solidFill>
              </a:rPr>
              <a:t>المرحلة الثانية: المقاومة: </a:t>
            </a:r>
            <a:r>
              <a:rPr lang="ar-SA" sz="2400" b="1" dirty="0">
                <a:solidFill>
                  <a:schemeClr val="tx1"/>
                </a:solidFill>
              </a:rPr>
              <a:t>وهنا وبعد حصول الصدمة الأولى يحاول الجسم بإستخدام وسائله الدفاعية مراجعة الموقف وإصلاح الأضرار، حيث يكون الشعور والإحساس على شكل تعب أو قلق أو توتر.</a:t>
            </a:r>
          </a:p>
          <a:p>
            <a:pPr marL="457200" indent="-457200" algn="just">
              <a:buFont typeface="+mj-lt"/>
              <a:buAutoNum type="arabicPeriod"/>
            </a:pPr>
            <a:r>
              <a:rPr lang="ar-SA" sz="2400" b="1" dirty="0">
                <a:solidFill>
                  <a:srgbClr val="C00000"/>
                </a:solidFill>
              </a:rPr>
              <a:t>المرحلة الثالثة: الإنهاك: </a:t>
            </a:r>
            <a:r>
              <a:rPr lang="ar-SA" sz="2400" b="1" dirty="0">
                <a:solidFill>
                  <a:schemeClr val="tx1"/>
                </a:solidFill>
              </a:rPr>
              <a:t>تظهر هذه المرحلة في حالة فشل الفرد في السيطرة على أسباب التوتر، وتستمر المعاناة منها لفترة طويلة فتتأثر قدرة الجسم على التكيف وتصبح طاقته منهكة ومجهدة، وقد يتعرض الفرد لأعراض وأمراض في شكل الصداع والأزمات القلبية وبعض الأمراض الجلدية.</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مصادر التوتر التنظيمي في بيئات الأعمال</a:t>
            </a:r>
          </a:p>
        </p:txBody>
      </p:sp>
    </p:spTree>
    <p:extLst>
      <p:ext uri="{BB962C8B-B14F-4D97-AF65-F5344CB8AC3E}">
        <p14:creationId xmlns:p14="http://schemas.microsoft.com/office/powerpoint/2010/main" val="19460890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457200" lvl="0" indent="-457200" algn="just">
              <a:buFont typeface="Wingdings" panose="05000000000000000000" pitchFamily="2" charset="2"/>
              <a:buChar char="Ø"/>
            </a:pPr>
            <a:r>
              <a:rPr lang="ar-SA" sz="2400" b="1" u="sng" dirty="0">
                <a:solidFill>
                  <a:schemeClr val="tx2"/>
                </a:solidFill>
              </a:rPr>
              <a:t>مصادر التوتر التنظيمي في بيئات الأعمال:</a:t>
            </a:r>
            <a:r>
              <a:rPr lang="ar-SA" sz="1100" dirty="0">
                <a:solidFill>
                  <a:prstClr val="black"/>
                </a:solidFill>
              </a:rPr>
              <a:t>(4)</a:t>
            </a:r>
            <a:endParaRPr lang="ar-SA" sz="2400" b="1" u="sng" dirty="0">
              <a:solidFill>
                <a:schemeClr val="tx2"/>
              </a:solidFill>
            </a:endParaRPr>
          </a:p>
          <a:p>
            <a:pPr marL="342900" lvl="0" indent="-342900" algn="just">
              <a:buFont typeface="Wingdings" panose="05000000000000000000" pitchFamily="2" charset="2"/>
              <a:buChar char="Ø"/>
            </a:pPr>
            <a:r>
              <a:rPr lang="ar-SA" sz="2400" b="1" dirty="0">
                <a:solidFill>
                  <a:schemeClr val="tx1"/>
                </a:solidFill>
              </a:rPr>
              <a:t>تتمثل مصادر التوتر التنظيمي في بيئات الأعمال فيما يلي:</a:t>
            </a:r>
          </a:p>
          <a:p>
            <a:pPr marL="457200" lvl="0" indent="-457200" algn="just">
              <a:buFont typeface="+mj-lt"/>
              <a:buAutoNum type="arabicPeriod"/>
            </a:pPr>
            <a:r>
              <a:rPr lang="ar-SA" sz="2400" b="1" dirty="0">
                <a:solidFill>
                  <a:srgbClr val="C00000"/>
                </a:solidFill>
              </a:rPr>
              <a:t>الدور الوظيفي: </a:t>
            </a:r>
            <a:r>
              <a:rPr lang="ar-SA" sz="2400" b="1" dirty="0">
                <a:solidFill>
                  <a:schemeClr val="tx1"/>
                </a:solidFill>
              </a:rPr>
              <a:t>يوجد لكل فرد داخل التنظيم مسار وظيفي بشكل في النهاية دوره وسلوكه الوظيفي، ويعتبر الدور من المصادر الرئيسة لحدوث التوتر عند الأفراد العاملين داخل منظمات الأعمال خاصة إذا غلب على الدور الوظيفي أحد الأشكال التالية:</a:t>
            </a:r>
          </a:p>
          <a:p>
            <a:pPr marL="342900" lvl="0" indent="-342900" algn="just">
              <a:buFontTx/>
              <a:buChar char="-"/>
            </a:pPr>
            <a:r>
              <a:rPr lang="ar-SA" sz="2400" b="1" dirty="0">
                <a:solidFill>
                  <a:schemeClr val="tx1"/>
                </a:solidFill>
              </a:rPr>
              <a:t>عدم وضوح الدور الوظيفي للفرد العامل.</a:t>
            </a:r>
          </a:p>
          <a:p>
            <a:pPr marL="342900" lvl="0" indent="-342900" algn="just">
              <a:buFontTx/>
              <a:buChar char="-"/>
            </a:pPr>
            <a:r>
              <a:rPr lang="ar-SA" sz="2400" b="1" dirty="0">
                <a:solidFill>
                  <a:schemeClr val="tx1"/>
                </a:solidFill>
              </a:rPr>
              <a:t>صراع الدور، أي قيام الفرد بعمل لا يرغب فيه.</a:t>
            </a:r>
          </a:p>
          <a:p>
            <a:pPr marL="342900" lvl="0" indent="-342900" algn="just">
              <a:buFontTx/>
              <a:buChar char="-"/>
            </a:pPr>
            <a:r>
              <a:rPr lang="ar-SA" sz="2400" b="1" dirty="0">
                <a:solidFill>
                  <a:schemeClr val="tx1"/>
                </a:solidFill>
              </a:rPr>
              <a:t>زيادة المسئولية.</a:t>
            </a:r>
          </a:p>
          <a:p>
            <a:pPr marL="342900" lvl="0" indent="-342900" algn="just">
              <a:buFontTx/>
              <a:buChar char="-"/>
            </a:pPr>
            <a:r>
              <a:rPr lang="ar-SA" sz="2400" b="1" dirty="0">
                <a:solidFill>
                  <a:schemeClr val="tx1"/>
                </a:solidFill>
              </a:rPr>
              <a:t>طبيعة العلاقات بين الأفراد داخل بيئة العمل، مثل: العلاقة مع الرئيس المباشر أو العلاقة مع زملاء العمل أو العلاقة مع المرؤوسين.</a:t>
            </a:r>
          </a:p>
          <a:p>
            <a:pPr marL="342900" lvl="0" indent="-342900" algn="just">
              <a:buFontTx/>
              <a:buChar char="-"/>
            </a:pPr>
            <a:r>
              <a:rPr lang="ar-SA" sz="2400" b="1" dirty="0">
                <a:solidFill>
                  <a:schemeClr val="tx1"/>
                </a:solidFill>
              </a:rPr>
              <a:t>عدم تطور الوظيفة.</a:t>
            </a:r>
          </a:p>
          <a:p>
            <a:pPr marL="457200" lvl="0" indent="-457200" algn="just">
              <a:buFont typeface="+mj-lt"/>
              <a:buAutoNum type="arabicPeriod" startAt="2"/>
            </a:pPr>
            <a:r>
              <a:rPr lang="ar-SA" sz="2400" b="1" dirty="0">
                <a:solidFill>
                  <a:srgbClr val="C00000"/>
                </a:solidFill>
              </a:rPr>
              <a:t>عدم فاعلية وكفاءة الهيكل التنظيمي وعدم وجود المناخ التنظيمي الجيد: </a:t>
            </a:r>
            <a:r>
              <a:rPr lang="ar-SA" sz="2400" b="1" dirty="0">
                <a:solidFill>
                  <a:schemeClr val="tx1"/>
                </a:solidFill>
              </a:rPr>
              <a:t>ينعكس هذا البعد على نفسية العاملين نتيجة لبعض الممارسات الإدارية الخاطئة.</a:t>
            </a:r>
          </a:p>
          <a:p>
            <a:pPr algn="just"/>
            <a:endParaRPr lang="ar-SA" sz="24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مصادر التوتر التنظيمي في بيئات الأعمال</a:t>
            </a:r>
            <a:endParaRPr lang="ar-SA" sz="1400" dirty="0">
              <a:solidFill>
                <a:srgbClr val="4F81BD"/>
              </a:solidFill>
            </a:endParaRPr>
          </a:p>
        </p:txBody>
      </p:sp>
    </p:spTree>
    <p:extLst>
      <p:ext uri="{BB962C8B-B14F-4D97-AF65-F5344CB8AC3E}">
        <p14:creationId xmlns:p14="http://schemas.microsoft.com/office/powerpoint/2010/main" val="116234030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800" b="1" u="sng" dirty="0">
                <a:solidFill>
                  <a:schemeClr val="tx2"/>
                </a:solidFill>
              </a:rPr>
              <a:t>تابع مصادر التوتر التنظيمي في بيئات الأعمال:</a:t>
            </a:r>
          </a:p>
          <a:p>
            <a:pPr marL="342900" lvl="0" indent="-342900" algn="just">
              <a:buFont typeface="Wingdings" panose="05000000000000000000" pitchFamily="2" charset="2"/>
              <a:buChar char="Ø"/>
            </a:pPr>
            <a:r>
              <a:rPr lang="ar-SA" sz="2800" b="1" dirty="0">
                <a:solidFill>
                  <a:schemeClr val="tx1"/>
                </a:solidFill>
              </a:rPr>
              <a:t>تتمثل مصادر التوتر التنظيمي في بيئات الأعمال فيما يلي:</a:t>
            </a:r>
          </a:p>
          <a:p>
            <a:pPr marL="457200" lvl="0" indent="-457200" algn="just">
              <a:buFont typeface="+mj-lt"/>
              <a:buAutoNum type="arabicPeriod" startAt="3"/>
            </a:pPr>
            <a:r>
              <a:rPr lang="ar-SA" sz="2800" b="1" dirty="0">
                <a:solidFill>
                  <a:srgbClr val="C00000"/>
                </a:solidFill>
              </a:rPr>
              <a:t>مشكلات الأفراد الذاتية: </a:t>
            </a:r>
            <a:r>
              <a:rPr lang="ar-SA" sz="2800" b="1" dirty="0">
                <a:solidFill>
                  <a:schemeClr val="tx1"/>
                </a:solidFill>
              </a:rPr>
              <a:t>يحمل الفرد داخل نفسه بعض المشكلات النفسية </a:t>
            </a:r>
            <a:r>
              <a:rPr lang="ar-SA" sz="2800" b="1" dirty="0" err="1">
                <a:solidFill>
                  <a:schemeClr val="tx1"/>
                </a:solidFill>
              </a:rPr>
              <a:t>والإقتصادية</a:t>
            </a:r>
            <a:r>
              <a:rPr lang="ar-SA" sz="2800" b="1" dirty="0">
                <a:solidFill>
                  <a:schemeClr val="tx1"/>
                </a:solidFill>
              </a:rPr>
              <a:t> </a:t>
            </a:r>
            <a:r>
              <a:rPr lang="ar-SA" sz="2800" b="1" dirty="0" err="1">
                <a:solidFill>
                  <a:schemeClr val="tx1"/>
                </a:solidFill>
              </a:rPr>
              <a:t>والإجتماعية</a:t>
            </a:r>
            <a:r>
              <a:rPr lang="ar-SA" sz="2800" b="1" dirty="0">
                <a:solidFill>
                  <a:schemeClr val="tx1"/>
                </a:solidFill>
              </a:rPr>
              <a:t> كون هذا الفرد يعيش في بيئة تتفاعل فيها عناصر مختلفة تشكل في النهاية مصدراً للتوتر والقلق.</a:t>
            </a:r>
          </a:p>
          <a:p>
            <a:pPr marL="457200" lvl="0" indent="-457200" algn="just">
              <a:buFont typeface="+mj-lt"/>
              <a:buAutoNum type="arabicPeriod" startAt="3"/>
            </a:pPr>
            <a:r>
              <a:rPr lang="ar-SA" sz="2800" b="1" dirty="0">
                <a:solidFill>
                  <a:srgbClr val="C00000"/>
                </a:solidFill>
              </a:rPr>
              <a:t>العوامل البيئية: </a:t>
            </a:r>
            <a:r>
              <a:rPr lang="ar-SA" sz="2800" b="1" dirty="0">
                <a:solidFill>
                  <a:schemeClr val="tx1"/>
                </a:solidFill>
              </a:rPr>
              <a:t>البيئة تؤثر على درجة التوتر ومستواه داخل المنظمة الإدارية، وتشمل عوامل البيئة ما يلي:</a:t>
            </a:r>
          </a:p>
          <a:p>
            <a:pPr marL="342900" lvl="0" indent="-342900" algn="just">
              <a:buFontTx/>
              <a:buChar char="-"/>
            </a:pPr>
            <a:r>
              <a:rPr lang="ar-SA" sz="2800" b="1" dirty="0">
                <a:solidFill>
                  <a:schemeClr val="tx1"/>
                </a:solidFill>
              </a:rPr>
              <a:t>عدم </a:t>
            </a:r>
            <a:r>
              <a:rPr lang="ar-SA" sz="2800" b="1" dirty="0" err="1">
                <a:solidFill>
                  <a:schemeClr val="tx1"/>
                </a:solidFill>
              </a:rPr>
              <a:t>الإستقرار</a:t>
            </a:r>
            <a:r>
              <a:rPr lang="ar-SA" sz="2800" b="1" dirty="0">
                <a:solidFill>
                  <a:schemeClr val="tx1"/>
                </a:solidFill>
              </a:rPr>
              <a:t> </a:t>
            </a:r>
            <a:r>
              <a:rPr lang="ar-SA" sz="2800" b="1" dirty="0" err="1">
                <a:solidFill>
                  <a:schemeClr val="tx1"/>
                </a:solidFill>
              </a:rPr>
              <a:t>الإقتصادي</a:t>
            </a:r>
            <a:r>
              <a:rPr lang="ar-SA" sz="2800" b="1" dirty="0">
                <a:solidFill>
                  <a:schemeClr val="tx1"/>
                </a:solidFill>
              </a:rPr>
              <a:t> يؤثر على أداء المنظمات.</a:t>
            </a:r>
          </a:p>
          <a:p>
            <a:pPr marL="342900" lvl="0" indent="-342900" algn="just">
              <a:buFontTx/>
              <a:buChar char="-"/>
            </a:pPr>
            <a:r>
              <a:rPr lang="ar-SA" sz="2800" b="1" dirty="0">
                <a:solidFill>
                  <a:schemeClr val="tx1"/>
                </a:solidFill>
              </a:rPr>
              <a:t>الغموض والتقلبات وعدم </a:t>
            </a:r>
            <a:r>
              <a:rPr lang="ar-SA" sz="2800" b="1" dirty="0" err="1">
                <a:solidFill>
                  <a:schemeClr val="tx1"/>
                </a:solidFill>
              </a:rPr>
              <a:t>الإستقرار</a:t>
            </a:r>
            <a:r>
              <a:rPr lang="ar-SA" sz="2800" b="1" dirty="0">
                <a:solidFill>
                  <a:schemeClr val="tx1"/>
                </a:solidFill>
              </a:rPr>
              <a:t> في السياسات والإجراءات والمواقف والأنظمة.</a:t>
            </a:r>
          </a:p>
          <a:p>
            <a:pPr marL="342900" lvl="0" indent="-342900" algn="just">
              <a:buFontTx/>
              <a:buChar char="-"/>
            </a:pPr>
            <a:r>
              <a:rPr lang="ar-SA" sz="2800" b="1" dirty="0">
                <a:solidFill>
                  <a:schemeClr val="tx1"/>
                </a:solidFill>
              </a:rPr>
              <a:t>التكنولوجيا </a:t>
            </a:r>
            <a:r>
              <a:rPr lang="ar-SA" sz="2800" b="1" dirty="0" err="1">
                <a:solidFill>
                  <a:schemeClr val="tx1"/>
                </a:solidFill>
              </a:rPr>
              <a:t>والإختراعات</a:t>
            </a:r>
            <a:r>
              <a:rPr lang="ar-SA" sz="2800" b="1" dirty="0">
                <a:solidFill>
                  <a:schemeClr val="tx1"/>
                </a:solidFill>
              </a:rPr>
              <a:t> الجديدة التي تشكل مصدر تهديد للفرد والمنظمات.</a:t>
            </a:r>
          </a:p>
          <a:p>
            <a:pPr algn="just"/>
            <a:endParaRPr lang="ar-SA" sz="2400" b="1" dirty="0">
              <a:solidFill>
                <a:schemeClr val="tx1"/>
              </a:solidFill>
            </a:endParaRP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نتائج التوتر التنظيمي</a:t>
            </a:r>
            <a:endParaRPr lang="ar-SA" sz="1400" dirty="0">
              <a:solidFill>
                <a:srgbClr val="4F81BD"/>
              </a:solidFill>
            </a:endParaRPr>
          </a:p>
        </p:txBody>
      </p:sp>
    </p:spTree>
    <p:extLst>
      <p:ext uri="{BB962C8B-B14F-4D97-AF65-F5344CB8AC3E}">
        <p14:creationId xmlns:p14="http://schemas.microsoft.com/office/powerpoint/2010/main" val="3240604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400" b="1" u="sng" dirty="0">
                <a:solidFill>
                  <a:schemeClr val="tx2"/>
                </a:solidFill>
              </a:rPr>
              <a:t>نتائج التوتر التنظيمي:</a:t>
            </a:r>
          </a:p>
          <a:p>
            <a:pPr marL="342900" indent="-342900" algn="just">
              <a:buFont typeface="Wingdings" panose="05000000000000000000" pitchFamily="2" charset="2"/>
              <a:buChar char="Ø"/>
            </a:pPr>
            <a:r>
              <a:rPr lang="ar-SA" sz="2400" b="1" dirty="0">
                <a:solidFill>
                  <a:schemeClr val="tx1"/>
                </a:solidFill>
              </a:rPr>
              <a:t>تأتي نتائج التوتر التنظيمي على مستويين:</a:t>
            </a:r>
          </a:p>
          <a:p>
            <a:pPr algn="just"/>
            <a:r>
              <a:rPr lang="ar-SA" sz="2400" b="1" dirty="0">
                <a:solidFill>
                  <a:srgbClr val="C00000"/>
                </a:solidFill>
              </a:rPr>
              <a:t>أولاً: نتائج التوتر التنظيمي على المستوى الفردي:</a:t>
            </a:r>
          </a:p>
          <a:p>
            <a:pPr marL="457200" indent="-457200" algn="just">
              <a:buFont typeface="+mj-lt"/>
              <a:buAutoNum type="arabicPeriod"/>
            </a:pPr>
            <a:r>
              <a:rPr lang="ar-SA" sz="2400" b="1" dirty="0">
                <a:solidFill>
                  <a:schemeClr val="tx1"/>
                </a:solidFill>
              </a:rPr>
              <a:t>تأثيرات شخصية: كالقلق والتعب وسرعة الإثارة وعدم الإحساس وتدني إحترام الذات.</a:t>
            </a:r>
          </a:p>
          <a:p>
            <a:pPr marL="457200" indent="-457200" algn="just">
              <a:buFont typeface="+mj-lt"/>
              <a:buAutoNum type="arabicPeriod"/>
            </a:pPr>
            <a:r>
              <a:rPr lang="ar-SA" sz="2400" b="1" dirty="0">
                <a:solidFill>
                  <a:schemeClr val="tx1"/>
                </a:solidFill>
              </a:rPr>
              <a:t>تأثيرات سلوكية: كالسلوك المتهور أو المندفع، وعدم الراحة والإنفعال.</a:t>
            </a:r>
          </a:p>
          <a:p>
            <a:pPr marL="457200" indent="-457200" algn="just">
              <a:buFont typeface="+mj-lt"/>
              <a:buAutoNum type="arabicPeriod"/>
            </a:pPr>
            <a:r>
              <a:rPr lang="ar-SA" sz="2400" b="1" dirty="0">
                <a:solidFill>
                  <a:schemeClr val="tx1"/>
                </a:solidFill>
              </a:rPr>
              <a:t>تأثيرات إداركية: كالضعف في عملية إدراك المعلومات، وفقدان الذاكرة، وعدم القدرة على التركيز.</a:t>
            </a:r>
          </a:p>
          <a:p>
            <a:pPr marL="457200" indent="-457200" algn="just">
              <a:buFont typeface="+mj-lt"/>
              <a:buAutoNum type="arabicPeriod"/>
            </a:pPr>
            <a:r>
              <a:rPr lang="ar-SA" sz="2400" b="1" dirty="0">
                <a:solidFill>
                  <a:schemeClr val="tx1"/>
                </a:solidFill>
              </a:rPr>
              <a:t>تأثيرات جسمية: كزيادة ضغط الدم، زيادة ضربات القلب، وصعوبة التنفس.</a:t>
            </a:r>
          </a:p>
          <a:p>
            <a:pPr algn="just"/>
            <a:r>
              <a:rPr lang="ar-SA" sz="2400" b="1" dirty="0">
                <a:solidFill>
                  <a:srgbClr val="C00000"/>
                </a:solidFill>
              </a:rPr>
              <a:t>ثانياً: نتائج التوتر التنظيمي على مستوى المنظمة:</a:t>
            </a:r>
          </a:p>
          <a:p>
            <a:pPr marL="342900" indent="-342900" algn="just">
              <a:buFont typeface="Wingdings" panose="05000000000000000000" pitchFamily="2" charset="2"/>
              <a:buChar char="Ø"/>
            </a:pPr>
            <a:r>
              <a:rPr lang="ar-SA" sz="2400" b="1" dirty="0">
                <a:solidFill>
                  <a:schemeClr val="tx1"/>
                </a:solidFill>
              </a:rPr>
              <a:t>مثلما يوثر التوتر التنظيمي سلباً على المستوى الفردي، يؤثر أيضاً على المستوى التنظيمي، حيث دلت الدراسات إلي زيادة معدلات الدوران الوظيفي، وكثرة الغيابات، والحوادث وإصابات العمل، ثم تراجع البناء التنظيمي.</a:t>
            </a:r>
          </a:p>
        </p:txBody>
      </p:sp>
      <p:sp>
        <p:nvSpPr>
          <p:cNvPr id="5" name="مستطيل 4"/>
          <p:cNvSpPr/>
          <p:nvPr/>
        </p:nvSpPr>
        <p:spPr>
          <a:xfrm>
            <a:off x="0" y="6579662"/>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استراتيجية ادارة التوتر التنظيمي</a:t>
            </a:r>
          </a:p>
        </p:txBody>
      </p:sp>
    </p:spTree>
    <p:extLst>
      <p:ext uri="{BB962C8B-B14F-4D97-AF65-F5344CB8AC3E}">
        <p14:creationId xmlns:p14="http://schemas.microsoft.com/office/powerpoint/2010/main" val="279687097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500" b="1" u="sng" dirty="0">
                <a:solidFill>
                  <a:schemeClr val="tx2"/>
                </a:solidFill>
              </a:rPr>
              <a:t>استراتيجية ادارة التوتر التنظيمي:</a:t>
            </a:r>
          </a:p>
          <a:p>
            <a:pPr marL="342900" indent="-342900" algn="just">
              <a:buFont typeface="Wingdings" panose="05000000000000000000" pitchFamily="2" charset="2"/>
              <a:buChar char="Ø"/>
            </a:pPr>
            <a:r>
              <a:rPr lang="ar-SA" sz="2300" b="1" dirty="0">
                <a:solidFill>
                  <a:schemeClr val="tx1"/>
                </a:solidFill>
              </a:rPr>
              <a:t>بالرغم من تعدد إستراتيجيات إدارة التوتر التنظيمي إلا أن غالبيتها تركز على جانبين: الجانب الوقائي والجانب العلاجي.</a:t>
            </a:r>
          </a:p>
          <a:p>
            <a:pPr marL="342900" indent="-342900" algn="just">
              <a:buFont typeface="Wingdings" panose="05000000000000000000" pitchFamily="2" charset="2"/>
              <a:buChar char="Ø"/>
            </a:pPr>
            <a:r>
              <a:rPr lang="ar-SA" sz="2300" b="1" dirty="0">
                <a:solidFill>
                  <a:schemeClr val="tx1"/>
                </a:solidFill>
              </a:rPr>
              <a:t>فالجانب العلاجي يركز على إستراتيجيات قصيرة المدى أما الجانب الوقائي فيركز على إستراتيجيات طويلة المدي.</a:t>
            </a:r>
          </a:p>
          <a:p>
            <a:pPr marL="342900" indent="-342900" algn="just">
              <a:buFont typeface="Wingdings" panose="05000000000000000000" pitchFamily="2" charset="2"/>
              <a:buChar char="Ø"/>
            </a:pPr>
            <a:r>
              <a:rPr lang="ar-SA" sz="2300" b="1" dirty="0">
                <a:solidFill>
                  <a:schemeClr val="tx1"/>
                </a:solidFill>
              </a:rPr>
              <a:t>وكن يمكن تقليص الآثار السلبية للتوتر داخل المنظمة الإدارية، حيث تتطلب معالجة هذه الآثار الوقوف على الأسباب الحقيقية التي ادت الي ظهور التوتر، ومن الإستراتيجيات المستخدمة في هذا المجال الآتي:</a:t>
            </a:r>
          </a:p>
          <a:p>
            <a:pPr marL="457200" indent="-457200" algn="just">
              <a:buFont typeface="+mj-lt"/>
              <a:buAutoNum type="arabicPeriod"/>
            </a:pPr>
            <a:r>
              <a:rPr lang="ar-SA" sz="2300" b="1" dirty="0">
                <a:solidFill>
                  <a:schemeClr val="tx1"/>
                </a:solidFill>
              </a:rPr>
              <a:t>الإستراتيجيات القصيرة المدي: </a:t>
            </a:r>
          </a:p>
          <a:p>
            <a:pPr marL="342900" indent="-342900" algn="just">
              <a:buFont typeface="Wingdings" panose="05000000000000000000" pitchFamily="2" charset="2"/>
              <a:buChar char="Ø"/>
            </a:pPr>
            <a:r>
              <a:rPr lang="ar-SA" sz="2300" b="1" dirty="0">
                <a:solidFill>
                  <a:schemeClr val="tx1"/>
                </a:solidFill>
              </a:rPr>
              <a:t>تعتبر هذه الإستراتيجيات إستراتيجيات علاجية في معالجة قضايا التوتر التنظيمي، ويكون التركيز فيها على تطبيق القواعد التالية:</a:t>
            </a:r>
          </a:p>
          <a:p>
            <a:pPr marL="342900" indent="-342900" algn="just">
              <a:buFontTx/>
              <a:buChar char="-"/>
            </a:pPr>
            <a:r>
              <a:rPr lang="ar-SA" sz="2300" b="1" dirty="0">
                <a:solidFill>
                  <a:schemeClr val="tx1"/>
                </a:solidFill>
              </a:rPr>
              <a:t>تنظيم العاملين وتدريبهم في المستويات الإدارية العليا على تنمية مهارات في مواجهة التوتر، والتفكير بإسلوب موضوعي يعتمد على إستخدام المنهجية العلمية.</a:t>
            </a:r>
          </a:p>
          <a:p>
            <a:pPr marL="342900" indent="-342900" algn="just">
              <a:buFontTx/>
              <a:buChar char="-"/>
            </a:pPr>
            <a:r>
              <a:rPr lang="ar-SA" sz="2300" b="1" dirty="0">
                <a:solidFill>
                  <a:schemeClr val="tx1"/>
                </a:solidFill>
              </a:rPr>
              <a:t>إستخدام المنهج العلمي في إختيار وتعين الأفراد العاملين.</a:t>
            </a:r>
          </a:p>
          <a:p>
            <a:pPr marL="342900" indent="-342900" algn="just">
              <a:buFontTx/>
              <a:buChar char="-"/>
            </a:pPr>
            <a:r>
              <a:rPr lang="ar-SA" sz="2300" b="1" dirty="0">
                <a:solidFill>
                  <a:schemeClr val="tx1"/>
                </a:solidFill>
              </a:rPr>
              <a:t>تطوير الوظائف وتوضيح الأهداف لكل أفراد المنظمة الإدارية.</a:t>
            </a:r>
          </a:p>
          <a:p>
            <a:pPr marL="342900" indent="-342900" algn="just">
              <a:buFont typeface="Wingdings" panose="05000000000000000000" pitchFamily="2" charset="2"/>
              <a:buChar char="Ø"/>
            </a:pPr>
            <a:endParaRPr lang="ar-SA" sz="2400" b="1" dirty="0">
              <a:solidFill>
                <a:schemeClr val="tx1"/>
              </a:solidFill>
            </a:endParaRPr>
          </a:p>
          <a:p>
            <a:pPr marL="342900" indent="-342900" algn="just">
              <a:buFont typeface="Wingdings" panose="05000000000000000000" pitchFamily="2" charset="2"/>
              <a:buChar char="Ø"/>
            </a:pPr>
            <a:endParaRPr lang="ar-SA" sz="2400" b="1" dirty="0">
              <a:solidFill>
                <a:schemeClr val="tx1"/>
              </a:solidFill>
            </a:endParaRPr>
          </a:p>
        </p:txBody>
      </p:sp>
      <p:sp>
        <p:nvSpPr>
          <p:cNvPr id="5" name="مستطيل 4"/>
          <p:cNvSpPr/>
          <p:nvPr/>
        </p:nvSpPr>
        <p:spPr>
          <a:xfrm>
            <a:off x="0" y="6579471"/>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تابع استراتيجية ادارة التوتر التنظيمي – الإستراتيجيات الطويلة المدى</a:t>
            </a:r>
          </a:p>
        </p:txBody>
      </p:sp>
    </p:spTree>
    <p:extLst>
      <p:ext uri="{BB962C8B-B14F-4D97-AF65-F5344CB8AC3E}">
        <p14:creationId xmlns:p14="http://schemas.microsoft.com/office/powerpoint/2010/main" val="34882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r>
              <a:rPr lang="ar-SA" sz="2000" b="1" dirty="0">
                <a:solidFill>
                  <a:schemeClr val="tx2"/>
                </a:solidFill>
              </a:rPr>
              <a:t>تعريف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خصائص ادارة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اسباب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أنواع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خطوات التغيير والتطوير التنظيمي</a:t>
            </a:r>
          </a:p>
          <a:p>
            <a:pPr marL="800100" lvl="1" indent="-342900" algn="just">
              <a:buFont typeface="Wingdings" panose="05000000000000000000" pitchFamily="2" charset="2"/>
              <a:buChar char="q"/>
            </a:pPr>
            <a:r>
              <a:rPr lang="ar-SA" sz="2000" b="1" dirty="0">
                <a:solidFill>
                  <a:schemeClr val="tx2"/>
                </a:solidFill>
              </a:rPr>
              <a:t>مراحل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خطوات تخطيط وتطبيق التطوير والتغيير التنظيمي</a:t>
            </a:r>
          </a:p>
          <a:p>
            <a:pPr marL="800100" lvl="1" indent="-342900" algn="just">
              <a:buFont typeface="Wingdings" panose="05000000000000000000" pitchFamily="2" charset="2"/>
              <a:buChar char="q"/>
            </a:pPr>
            <a:r>
              <a:rPr lang="ar-SA" sz="2000" b="1" dirty="0">
                <a:solidFill>
                  <a:schemeClr val="tx2"/>
                </a:solidFill>
              </a:rPr>
              <a:t>استراتيجيات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العوامل التي تحدد استراتيجيات التغيير</a:t>
            </a:r>
          </a:p>
          <a:p>
            <a:pPr marL="800100" lvl="1" indent="-342900" algn="just">
              <a:buFont typeface="Wingdings" panose="05000000000000000000" pitchFamily="2" charset="2"/>
              <a:buChar char="q"/>
            </a:pPr>
            <a:r>
              <a:rPr lang="ar-SA" sz="2000" b="1" dirty="0">
                <a:solidFill>
                  <a:schemeClr val="tx2"/>
                </a:solidFill>
              </a:rPr>
              <a:t>مجالات التغيير والتطوير التنظيمي</a:t>
            </a:r>
          </a:p>
          <a:p>
            <a:pPr marL="800100" lvl="1" indent="-342900" algn="just">
              <a:buFont typeface="Wingdings" panose="05000000000000000000" pitchFamily="2" charset="2"/>
              <a:buChar char="q"/>
            </a:pPr>
            <a:r>
              <a:rPr lang="ar-SA" sz="2000" b="1" dirty="0">
                <a:solidFill>
                  <a:schemeClr val="tx2"/>
                </a:solidFill>
              </a:rPr>
              <a:t>مقاومة التغيير والتطوير التنظيمي</a:t>
            </a:r>
          </a:p>
          <a:p>
            <a:pPr marL="800100" lvl="1" indent="-342900" algn="just">
              <a:buFont typeface="Wingdings" panose="05000000000000000000" pitchFamily="2" charset="2"/>
              <a:buChar char="q"/>
            </a:pPr>
            <a:r>
              <a:rPr lang="ar-SA" sz="2000" b="1" dirty="0">
                <a:solidFill>
                  <a:schemeClr val="tx2"/>
                </a:solidFill>
              </a:rPr>
              <a:t>مزايا مقاومة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استراتيجيات المنظمات في التعامل مع مقاومة التغيير</a:t>
            </a:r>
          </a:p>
          <a:p>
            <a:pPr marL="800100" lvl="1" indent="-342900" algn="just">
              <a:buFont typeface="Wingdings" panose="05000000000000000000" pitchFamily="2" charset="2"/>
              <a:buChar char="q"/>
            </a:pPr>
            <a:r>
              <a:rPr lang="ar-SA" sz="2000" b="1" dirty="0">
                <a:solidFill>
                  <a:schemeClr val="tx2"/>
                </a:solidFill>
              </a:rPr>
              <a:t>عوامل نجاح برنامج التغيير والتطوير التنظيمي.</a:t>
            </a:r>
          </a:p>
          <a:p>
            <a:pPr marL="800100" lvl="1" indent="-342900" algn="just">
              <a:buFont typeface="Wingdings" panose="05000000000000000000" pitchFamily="2" charset="2"/>
              <a:buChar char="q"/>
            </a:pPr>
            <a:r>
              <a:rPr lang="ar-SA" sz="2000" b="1" dirty="0">
                <a:solidFill>
                  <a:schemeClr val="tx2"/>
                </a:solidFill>
              </a:rPr>
              <a:t>أهداف برنامج التغيير والتطوير التنظيمي.</a:t>
            </a:r>
          </a:p>
          <a:p>
            <a:pPr marL="800100" lvl="1" indent="-342900" algn="just">
              <a:buFont typeface="Wingdings" panose="05000000000000000000" pitchFamily="2" charset="2"/>
              <a:buChar char="q"/>
            </a:pPr>
            <a:r>
              <a:rPr lang="ar-SA" sz="2000" b="1" dirty="0">
                <a:solidFill>
                  <a:schemeClr val="tx2"/>
                </a:solidFill>
              </a:rPr>
              <a:t>معوقات التغيير والتطوير التنظيمي</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a:solidFill>
                  <a:srgbClr val="4F81BD"/>
                </a:solidFill>
              </a:rPr>
              <a:t>تمهيد</a:t>
            </a:r>
            <a:endParaRPr lang="ar-SA" dirty="0">
              <a:solidFill>
                <a:srgbClr val="4F81BD"/>
              </a:solidFill>
            </a:endParaRPr>
          </a:p>
        </p:txBody>
      </p:sp>
    </p:spTree>
    <p:extLst>
      <p:ext uri="{BB962C8B-B14F-4D97-AF65-F5344CB8AC3E}">
        <p14:creationId xmlns:p14="http://schemas.microsoft.com/office/powerpoint/2010/main" val="170679512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400" b="1" u="sng" dirty="0">
                <a:solidFill>
                  <a:srgbClr val="C00000"/>
                </a:solidFill>
              </a:rPr>
              <a:t>الوحدة الرابعة: الصراع التنظيمي والتوتر التنظيمي وعلاقتهما بالتغيير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sz="2500" b="1" u="sng" dirty="0">
                <a:solidFill>
                  <a:schemeClr val="tx2"/>
                </a:solidFill>
              </a:rPr>
              <a:t>تابع استراتيجية ادارة التوتر التنظيمي:</a:t>
            </a:r>
          </a:p>
          <a:p>
            <a:pPr marL="457200" indent="-457200" algn="just">
              <a:buFont typeface="+mj-lt"/>
              <a:buAutoNum type="arabicPeriod" startAt="2"/>
            </a:pPr>
            <a:r>
              <a:rPr lang="ar-SA" sz="2500" b="1" dirty="0">
                <a:solidFill>
                  <a:schemeClr val="tx1"/>
                </a:solidFill>
              </a:rPr>
              <a:t>الإستراتيجيات طويلة المدي: </a:t>
            </a:r>
          </a:p>
          <a:p>
            <a:pPr marL="342900" indent="-342900" algn="just">
              <a:buFont typeface="Wingdings" panose="05000000000000000000" pitchFamily="2" charset="2"/>
              <a:buChar char="Ø"/>
            </a:pPr>
            <a:r>
              <a:rPr lang="ar-SA" sz="2500" b="1" dirty="0">
                <a:solidFill>
                  <a:schemeClr val="tx1"/>
                </a:solidFill>
              </a:rPr>
              <a:t>تعتبر هذه الإستراتيجيات إستراتيجيات وقائية في معالجة قضايا التوتر التنظيمي، فهي تركز في معالجتها على الجوانب الإنسانية أكثر من تركيزها على الجوانب التنظيمي.</a:t>
            </a:r>
          </a:p>
          <a:p>
            <a:pPr marL="342900" indent="-342900" algn="just">
              <a:buFont typeface="Wingdings" panose="05000000000000000000" pitchFamily="2" charset="2"/>
              <a:buChar char="Ø"/>
            </a:pPr>
            <a:r>
              <a:rPr lang="ar-SA" sz="2500" b="1" dirty="0">
                <a:solidFill>
                  <a:schemeClr val="tx1"/>
                </a:solidFill>
              </a:rPr>
              <a:t>وتلجأ هذه الإستراتيجيات بهدف تخفيف آثار التوتر التنظيمي إلى إستخدام القواعد التالية:</a:t>
            </a:r>
          </a:p>
          <a:p>
            <a:pPr marL="342900" indent="-342900" algn="just">
              <a:buFontTx/>
              <a:buChar char="-"/>
            </a:pPr>
            <a:r>
              <a:rPr lang="ar-SA" sz="2500" b="1" dirty="0">
                <a:solidFill>
                  <a:schemeClr val="tx1"/>
                </a:solidFill>
              </a:rPr>
              <a:t>إستخدام منهج علمي جديد في تقويم الأداء يعتمد على الحوار المباشر بين الرئيس والمرؤوس وبصورة شفهية لا يترتب عليها إعتماد السرية في تقييم الأداء.</a:t>
            </a:r>
            <a:endParaRPr lang="ar-SA" sz="2400" b="1" dirty="0">
              <a:solidFill>
                <a:schemeClr val="tx1"/>
              </a:solidFill>
            </a:endParaRPr>
          </a:p>
          <a:p>
            <a:pPr marL="342900" indent="-342900" algn="just">
              <a:buFontTx/>
              <a:buChar char="-"/>
            </a:pPr>
            <a:r>
              <a:rPr lang="ar-SA" sz="2400" b="1" dirty="0">
                <a:solidFill>
                  <a:schemeClr val="tx1"/>
                </a:solidFill>
              </a:rPr>
              <a:t>إستخدام وحدة إستشارية في التنظيم تكون على مستوى على من التخصص، وذلك لدراسة حالات التوتر وأسبابه.</a:t>
            </a:r>
          </a:p>
          <a:p>
            <a:pPr marL="342900" indent="-342900" algn="just">
              <a:buFontTx/>
              <a:buChar char="-"/>
            </a:pPr>
            <a:r>
              <a:rPr lang="ar-SA" sz="2400" b="1" dirty="0">
                <a:solidFill>
                  <a:schemeClr val="tx1"/>
                </a:solidFill>
              </a:rPr>
              <a:t>قيام الإدارة العليا بالعمل على تنمية مستوى الثقة بين الأفراد أنفسهم وبين المنظمة.</a:t>
            </a:r>
          </a:p>
          <a:p>
            <a:pPr marL="342900" indent="-342900" algn="just">
              <a:buFontTx/>
              <a:buChar char="-"/>
            </a:pPr>
            <a:r>
              <a:rPr lang="ar-SA" sz="2400" b="1" dirty="0">
                <a:solidFill>
                  <a:schemeClr val="tx1"/>
                </a:solidFill>
              </a:rPr>
              <a:t>إستخدام النهج الإداري المناسب الذي يتماشى مع الوقت الحالي.</a:t>
            </a:r>
          </a:p>
          <a:p>
            <a:pPr marL="342900" indent="-342900" algn="just">
              <a:buFontTx/>
              <a:buChar char="-"/>
            </a:pPr>
            <a:r>
              <a:rPr lang="ar-SA" sz="2400" b="1" dirty="0">
                <a:solidFill>
                  <a:schemeClr val="tx1"/>
                </a:solidFill>
              </a:rPr>
              <a:t>تكثيف البرامج التدريبية المناسبة.</a:t>
            </a:r>
            <a:endParaRPr lang="ar-SA" sz="2500" b="1" dirty="0">
              <a:solidFill>
                <a:schemeClr val="tx1"/>
              </a:solidFill>
            </a:endParaRPr>
          </a:p>
        </p:txBody>
      </p:sp>
      <p:sp>
        <p:nvSpPr>
          <p:cNvPr id="5" name="مستطيل 4"/>
          <p:cNvSpPr/>
          <p:nvPr/>
        </p:nvSpPr>
        <p:spPr>
          <a:xfrm>
            <a:off x="0" y="6579471"/>
            <a:ext cx="2406317"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dirty="0">
                <a:solidFill>
                  <a:srgbClr val="4F81BD"/>
                </a:solidFill>
              </a:rPr>
              <a:t>إنتهت الوحدة</a:t>
            </a:r>
          </a:p>
        </p:txBody>
      </p:sp>
    </p:spTree>
    <p:extLst>
      <p:ext uri="{BB962C8B-B14F-4D97-AF65-F5344CB8AC3E}">
        <p14:creationId xmlns:p14="http://schemas.microsoft.com/office/powerpoint/2010/main" val="33266530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endParaRPr lang="ar-SA" sz="20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مفهوم الالتزام التنظيمي</a:t>
            </a:r>
            <a:r>
              <a:rPr lang="en-US" sz="3200" b="1" dirty="0">
                <a:solidFill>
                  <a:schemeClr val="tx2"/>
                </a:solidFill>
              </a:rPr>
              <a:t>Organizational Commitment</a:t>
            </a:r>
            <a:endParaRPr lang="ar-SA" sz="32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صور الالتزام التنظيمي </a:t>
            </a:r>
          </a:p>
          <a:p>
            <a:pPr marL="800100" lvl="1" indent="-342900" algn="just">
              <a:buFont typeface="Wingdings" panose="05000000000000000000" pitchFamily="2" charset="2"/>
              <a:buChar char="q"/>
            </a:pPr>
            <a:r>
              <a:rPr lang="en-US" sz="3200" b="1" dirty="0">
                <a:solidFill>
                  <a:schemeClr val="tx2"/>
                </a:solidFill>
              </a:rPr>
              <a:t> Organizational Commitment Types</a:t>
            </a:r>
            <a:r>
              <a:rPr lang="ar-SA" sz="3200" b="1" dirty="0">
                <a:solidFill>
                  <a:schemeClr val="tx2"/>
                </a:solidFill>
              </a:rPr>
              <a:t> </a:t>
            </a:r>
          </a:p>
          <a:p>
            <a:pPr marL="800100" lvl="1" indent="-342900" algn="just">
              <a:buFont typeface="Wingdings" panose="05000000000000000000" pitchFamily="2" charset="2"/>
              <a:buChar char="q"/>
            </a:pPr>
            <a:r>
              <a:rPr lang="ar-SA" sz="3200" b="1" dirty="0">
                <a:solidFill>
                  <a:schemeClr val="tx2"/>
                </a:solidFill>
              </a:rPr>
              <a:t>مكونات الالتزام التنظيمي</a:t>
            </a:r>
          </a:p>
          <a:p>
            <a:pPr marL="800100" lvl="1" indent="-342900" algn="just">
              <a:buFont typeface="Wingdings" panose="05000000000000000000" pitchFamily="2" charset="2"/>
              <a:buChar char="q"/>
            </a:pPr>
            <a:r>
              <a:rPr lang="ar-SA" sz="3200" b="1" dirty="0">
                <a:solidFill>
                  <a:schemeClr val="tx2"/>
                </a:solidFill>
              </a:rPr>
              <a:t>العوامل التي تؤثر على تكوين الالتزام التنظيمي</a:t>
            </a:r>
          </a:p>
          <a:p>
            <a:pPr marL="800100" lvl="1" indent="-342900" algn="just">
              <a:buFont typeface="Wingdings" panose="05000000000000000000" pitchFamily="2" charset="2"/>
              <a:buChar char="q"/>
            </a:pPr>
            <a:r>
              <a:rPr lang="ar-SA" sz="3200" b="1" dirty="0">
                <a:solidFill>
                  <a:schemeClr val="tx2"/>
                </a:solidFill>
              </a:rPr>
              <a:t>تطوير الالتزام التنظيمي لدى العاملين</a:t>
            </a:r>
            <a:r>
              <a:rPr lang="en-US" sz="3200" b="1" dirty="0">
                <a:solidFill>
                  <a:schemeClr val="tx2"/>
                </a:solidFill>
              </a:rPr>
              <a:t> Organizational Commitment Development</a:t>
            </a:r>
            <a:endParaRPr lang="ar-SA" sz="32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العلاقة بين الالتزام التنظيمي والمتغيرات التنظيمية الأخرى</a:t>
            </a:r>
          </a:p>
          <a:p>
            <a:pPr marL="800100" lvl="1" indent="-342900" algn="just">
              <a:buFont typeface="Wingdings" panose="05000000000000000000" pitchFamily="2" charset="2"/>
              <a:buChar char="q"/>
            </a:pPr>
            <a:r>
              <a:rPr lang="en-US" sz="3200" b="1" dirty="0">
                <a:solidFill>
                  <a:schemeClr val="tx2"/>
                </a:solidFill>
              </a:rPr>
              <a:t>Organizational Variables</a:t>
            </a:r>
            <a:r>
              <a:rPr lang="ar-SA" sz="3200" b="1" dirty="0">
                <a:solidFill>
                  <a:schemeClr val="tx2"/>
                </a:solidFill>
              </a:rPr>
              <a:t> </a:t>
            </a:r>
            <a:r>
              <a:rPr lang="ar-SA" sz="3200" b="1">
                <a:solidFill>
                  <a:schemeClr val="tx2"/>
                </a:solidFill>
              </a:rPr>
              <a:t>المتغيرات التنظيمية</a:t>
            </a:r>
            <a:endParaRPr lang="ar-SA" sz="3200" b="1" dirty="0">
              <a:solidFill>
                <a:schemeClr val="tx2"/>
              </a:solidFill>
            </a:endParaRPr>
          </a:p>
        </p:txBody>
      </p:sp>
      <p:sp>
        <p:nvSpPr>
          <p:cNvPr id="4" name="مستطيل 3"/>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5" name="مستطيل 4"/>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تمهيد</a:t>
            </a:r>
          </a:p>
        </p:txBody>
      </p:sp>
    </p:spTree>
    <p:extLst>
      <p:ext uri="{BB962C8B-B14F-4D97-AF65-F5344CB8AC3E}">
        <p14:creationId xmlns:p14="http://schemas.microsoft.com/office/powerpoint/2010/main" val="376388599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تمهيد:</a:t>
            </a:r>
          </a:p>
          <a:p>
            <a:pPr marL="342900" indent="-342900" algn="just">
              <a:buFont typeface="Wingdings" panose="05000000000000000000" pitchFamily="2" charset="2"/>
              <a:buChar char="Ø"/>
            </a:pPr>
            <a:r>
              <a:rPr lang="ar-SA" sz="2700" b="1" dirty="0">
                <a:solidFill>
                  <a:schemeClr val="tx1"/>
                </a:solidFill>
              </a:rPr>
              <a:t>إن المنظمات المعاصرة تعتمد في تحقيق أهدافها على الموارد البشرية التي عمل لديها بشكل كبير، كون العنصر البشري يمثل راس المال المعرفي في المنظمة.</a:t>
            </a:r>
          </a:p>
          <a:p>
            <a:pPr marL="342900" indent="-342900" algn="just">
              <a:buFont typeface="Wingdings" panose="05000000000000000000" pitchFamily="2" charset="2"/>
              <a:buChar char="Ø"/>
            </a:pPr>
            <a:r>
              <a:rPr lang="ar-SA" sz="2700" b="1" dirty="0">
                <a:solidFill>
                  <a:schemeClr val="tx1"/>
                </a:solidFill>
              </a:rPr>
              <a:t>هذا الأمر جعل المنظمات تبذل المزيد من الإهتمام بالأفراد والجماعات داخل هذه المنظمات، عن طريق وضع أنظمة اجور عادلة وتقديم كل أنواع التحفيز لهم.</a:t>
            </a:r>
          </a:p>
          <a:p>
            <a:pPr marL="342900" indent="-342900" algn="just">
              <a:buFont typeface="Wingdings" panose="05000000000000000000" pitchFamily="2" charset="2"/>
              <a:buChar char="Ø"/>
            </a:pPr>
            <a:r>
              <a:rPr lang="ar-SA" sz="2700" b="1" dirty="0">
                <a:solidFill>
                  <a:schemeClr val="tx1"/>
                </a:solidFill>
              </a:rPr>
              <a:t>لذلك من مصلحة أي منظمة إتباع المنهج الإداري السليم المعتمد على المنهجية العلمية في تبني سياسات وأنظمة اجور وحوافز وترقيات نموذجية إتجاه الأفراد العاملين لديها لخلق الولاء والإلتزام التنظيمي لديهم.</a:t>
            </a:r>
          </a:p>
          <a:p>
            <a:pPr marL="342900" indent="-342900" algn="just">
              <a:buFont typeface="Wingdings" panose="05000000000000000000" pitchFamily="2" charset="2"/>
              <a:buChar char="Ø"/>
            </a:pPr>
            <a:r>
              <a:rPr lang="ar-SA" sz="2700" b="1" dirty="0">
                <a:solidFill>
                  <a:schemeClr val="tx1"/>
                </a:solidFill>
              </a:rPr>
              <a:t>أن الإهتمام بالأفراد العاملين يساعد المنظمة على الإحتفاظ بهؤلاء العاملين ويرفع من معنوياتهم وبالتالي تزيد إنتاجيتهم، وينعكس في النهاية على رفع كفاءة وفاعلية المنظمة وتحقيق أهدافها النهائية. </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مفهوم الالتزام التنظيمي</a:t>
            </a:r>
          </a:p>
        </p:txBody>
      </p:sp>
    </p:spTree>
    <p:extLst>
      <p:ext uri="{BB962C8B-B14F-4D97-AF65-F5344CB8AC3E}">
        <p14:creationId xmlns:p14="http://schemas.microsoft.com/office/powerpoint/2010/main" val="29041951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476672"/>
            <a:ext cx="8928992" cy="6264696"/>
          </a:xfrm>
        </p:spPr>
        <p:txBody>
          <a:bodyPr>
            <a:noAutofit/>
          </a:bodyPr>
          <a:lstStyle/>
          <a:p>
            <a:pPr algn="just"/>
            <a:r>
              <a:rPr lang="ar-SA" sz="2000" b="1" u="sng" dirty="0">
                <a:solidFill>
                  <a:schemeClr val="tx2"/>
                </a:solidFill>
              </a:rPr>
              <a:t>مفهوم الالتزام التنظيمي:</a:t>
            </a:r>
          </a:p>
          <a:p>
            <a:pPr marL="342900" indent="-342900" algn="just">
              <a:buFontTx/>
              <a:buChar char="-"/>
            </a:pPr>
            <a:r>
              <a:rPr lang="ar-SA" sz="1800" b="1" dirty="0">
                <a:solidFill>
                  <a:schemeClr val="tx1"/>
                </a:solidFill>
              </a:rPr>
              <a:t>يعرف الإلتزام التنظيمي بأنه: «الإيمان بالقضية التي يكرس التنظيم نفسه من أجلها وبالأهداف التي يتخذها وبتصورات الوصول الي هذه الأهداف، وهو الإستعداد الكامل للإنضمام الي التنظيم وفقاً لهذا الإيمان، وتحمل كافة التبعات والمسؤوليات المترتبة على ذلك».</a:t>
            </a:r>
          </a:p>
          <a:p>
            <a:pPr marL="342900" indent="-342900" algn="just">
              <a:buFontTx/>
              <a:buChar char="-"/>
            </a:pPr>
            <a:r>
              <a:rPr lang="ar-SA" sz="1800" b="1" dirty="0">
                <a:solidFill>
                  <a:schemeClr val="tx1"/>
                </a:solidFill>
              </a:rPr>
              <a:t>ويعرف الإلتزام التنظيمي أيضاً بانه: «الإقتران الفعال بين الفرد والمنظمة، بحيث يبدي الموظفين رغبتهم في خدمة المنظمة بشكل كبير على الرغم من حصولهم على مردود أقل».</a:t>
            </a:r>
          </a:p>
          <a:p>
            <a:pPr marL="342900" indent="-342900" algn="just">
              <a:buFontTx/>
              <a:buChar char="-"/>
            </a:pPr>
            <a:r>
              <a:rPr lang="ar-SA" sz="1800" b="1" dirty="0">
                <a:solidFill>
                  <a:schemeClr val="tx1"/>
                </a:solidFill>
              </a:rPr>
              <a:t>ويعرف كذلك الإلتزام التنظيمي بانه: «الإرتباط الوظيفي الذي يربط الفرد بالمنظمة التي يعمل فيها مما يدفعه الي الإندماج في العمل وتبنى قيم هذه المنظمة».</a:t>
            </a:r>
          </a:p>
          <a:p>
            <a:pPr marL="342900" indent="-342900" algn="just">
              <a:buFont typeface="Wingdings" panose="05000000000000000000" pitchFamily="2" charset="2"/>
              <a:buChar char="Ø"/>
            </a:pPr>
            <a:r>
              <a:rPr lang="ar-SA" sz="1800" b="1" dirty="0">
                <a:solidFill>
                  <a:schemeClr val="tx1"/>
                </a:solidFill>
              </a:rPr>
              <a:t>إذاً الإلتزام التنظيمي هو عملية تقوم على تبادل المنافع بين الفرد والمنظمة:</a:t>
            </a:r>
          </a:p>
          <a:p>
            <a:pPr marL="800100" lvl="1" indent="-342900" algn="just">
              <a:buFontTx/>
              <a:buChar char="-"/>
            </a:pPr>
            <a:r>
              <a:rPr lang="ar-SA" sz="1800" b="1" dirty="0">
                <a:solidFill>
                  <a:schemeClr val="tx1"/>
                </a:solidFill>
              </a:rPr>
              <a:t>فالأفراد لهم حاجات أساسية ورغبات متنوعة ويقدمون مهارات مختلفة.</a:t>
            </a:r>
          </a:p>
          <a:p>
            <a:pPr marL="800100" lvl="1" indent="-342900" algn="just">
              <a:buFontTx/>
              <a:buChar char="-"/>
            </a:pPr>
            <a:r>
              <a:rPr lang="ar-SA" sz="1800" b="1" dirty="0">
                <a:solidFill>
                  <a:schemeClr val="tx1"/>
                </a:solidFill>
              </a:rPr>
              <a:t>والمنظمة توفر البيئة السليمة والصحيحة والمناخ التنظيمي الجيد لأفرادها لممارسة مهاراتهم وقدراتهم وإشباع حاجاتهم.</a:t>
            </a:r>
          </a:p>
          <a:p>
            <a:pPr marL="342900" indent="-342900" algn="just">
              <a:buFont typeface="Wingdings" panose="05000000000000000000" pitchFamily="2" charset="2"/>
              <a:buChar char="Ø"/>
            </a:pPr>
            <a:r>
              <a:rPr lang="ar-SA" sz="1800" b="1" dirty="0">
                <a:solidFill>
                  <a:schemeClr val="tx1"/>
                </a:solidFill>
              </a:rPr>
              <a:t>والنتيجة الطبيعية لذلك التبادل والتفاهم بين الأفراد والمنظمة هو زيادة الثقة بينهم، وهذا بدوره يؤدى الي زيادة الإلتزام التنظيمي لدى الأفراد تجاه منظمتهم.</a:t>
            </a:r>
          </a:p>
          <a:p>
            <a:pPr marL="342900" indent="-342900" algn="just">
              <a:buFont typeface="Wingdings" panose="05000000000000000000" pitchFamily="2" charset="2"/>
              <a:buChar char="Ø"/>
            </a:pPr>
            <a:r>
              <a:rPr lang="ar-SA" sz="1800" b="1" dirty="0">
                <a:solidFill>
                  <a:schemeClr val="tx1"/>
                </a:solidFill>
              </a:rPr>
              <a:t>ويتصف الأفراد الذين لديهم إلتزام وظيفي بصفات متعددة منها:</a:t>
            </a:r>
          </a:p>
          <a:p>
            <a:pPr marL="457200" indent="-457200" algn="just">
              <a:buFont typeface="+mj-lt"/>
              <a:buAutoNum type="arabicPeriod"/>
            </a:pPr>
            <a:r>
              <a:rPr lang="ar-SA" sz="1800" b="1" dirty="0">
                <a:solidFill>
                  <a:schemeClr val="tx1"/>
                </a:solidFill>
              </a:rPr>
              <a:t>قبول أهداف المنظمة الأساسية وقيمها.</a:t>
            </a:r>
          </a:p>
          <a:p>
            <a:pPr marL="457200" indent="-457200" algn="just">
              <a:buFont typeface="+mj-lt"/>
              <a:buAutoNum type="arabicPeriod"/>
            </a:pPr>
            <a:r>
              <a:rPr lang="ar-SA" sz="1800" b="1" dirty="0">
                <a:solidFill>
                  <a:schemeClr val="tx1"/>
                </a:solidFill>
              </a:rPr>
              <a:t>بذل المزيد من الجهد لتحقيق أهداف المنظمة.</a:t>
            </a:r>
          </a:p>
          <a:p>
            <a:pPr marL="457200" indent="-457200" algn="just">
              <a:buFont typeface="+mj-lt"/>
              <a:buAutoNum type="arabicPeriod"/>
            </a:pPr>
            <a:r>
              <a:rPr lang="ar-SA" sz="1800" b="1" dirty="0">
                <a:solidFill>
                  <a:schemeClr val="tx1"/>
                </a:solidFill>
              </a:rPr>
              <a:t>وجود مستوي عالِ من الإنخراط في المنظمة والولاء لها.</a:t>
            </a:r>
          </a:p>
          <a:p>
            <a:pPr marL="457200" indent="-457200" algn="just">
              <a:buFont typeface="+mj-lt"/>
              <a:buAutoNum type="arabicPeriod"/>
            </a:pPr>
            <a:r>
              <a:rPr lang="ar-SA" sz="1800" b="1" dirty="0">
                <a:solidFill>
                  <a:schemeClr val="tx1"/>
                </a:solidFill>
              </a:rPr>
              <a:t>وجود الرغبة القوية في البقاء في المنظمة لفترة طويلة.</a:t>
            </a:r>
          </a:p>
          <a:p>
            <a:pPr marL="457200" indent="-457200" algn="just">
              <a:buFont typeface="+mj-lt"/>
              <a:buAutoNum type="arabicPeriod"/>
            </a:pPr>
            <a:r>
              <a:rPr lang="ar-SA" sz="1800" b="1" dirty="0">
                <a:solidFill>
                  <a:schemeClr val="tx1"/>
                </a:solidFill>
              </a:rPr>
              <a:t>الميل لتقويم المنظمة التقويم الإيجابي.</a:t>
            </a:r>
          </a:p>
          <a:p>
            <a:pPr marL="342900" indent="-342900" algn="just">
              <a:buFont typeface="Wingdings" panose="05000000000000000000" pitchFamily="2" charset="2"/>
              <a:buChar char="Ø"/>
            </a:pPr>
            <a:endParaRPr lang="ar-SA" sz="2200" b="1" dirty="0">
              <a:solidFill>
                <a:schemeClr val="tx1"/>
              </a:solidFill>
            </a:endParaRPr>
          </a:p>
          <a:p>
            <a:pPr marL="342900" indent="-342900" algn="just">
              <a:buFont typeface="Wingdings" panose="05000000000000000000" pitchFamily="2" charset="2"/>
              <a:buChar char="Ø"/>
            </a:pPr>
            <a:endParaRPr lang="ar-SA" sz="2400" b="1" dirty="0">
              <a:solidFill>
                <a:schemeClr val="tx1"/>
              </a:solidFill>
            </a:endParaRP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2915816"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صور الالتزام التنظيمي</a:t>
            </a:r>
          </a:p>
        </p:txBody>
      </p:sp>
    </p:spTree>
    <p:extLst>
      <p:ext uri="{BB962C8B-B14F-4D97-AF65-F5344CB8AC3E}">
        <p14:creationId xmlns:p14="http://schemas.microsoft.com/office/powerpoint/2010/main" val="14309768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صور الالتزام التنظيمي:</a:t>
            </a:r>
          </a:p>
          <a:p>
            <a:pPr marL="342900" indent="-342900" algn="just">
              <a:buFont typeface="Wingdings" panose="05000000000000000000" pitchFamily="2" charset="2"/>
              <a:buChar char="Ø"/>
            </a:pPr>
            <a:r>
              <a:rPr lang="ar-SA" sz="2600" b="1" dirty="0">
                <a:solidFill>
                  <a:schemeClr val="tx1"/>
                </a:solidFill>
              </a:rPr>
              <a:t>يأخذ الإلتزام التنظيمي عدة صور، وهي:</a:t>
            </a:r>
          </a:p>
          <a:p>
            <a:pPr marL="457200" indent="-457200" algn="just">
              <a:buFont typeface="+mj-lt"/>
              <a:buAutoNum type="arabicPeriod"/>
            </a:pPr>
            <a:r>
              <a:rPr lang="ar-SA" sz="2600" b="1" dirty="0">
                <a:solidFill>
                  <a:schemeClr val="tx1"/>
                </a:solidFill>
              </a:rPr>
              <a:t>الإلتزام وسيلة لتحقيق هدف معين: فالعضوية في المنظمة هي وسيلة لتحقيق أهداف شخصية، حيث لا يستطيع الفرد تحقيقها بمعزل عن المنظمة.</a:t>
            </a:r>
          </a:p>
          <a:p>
            <a:pPr marL="457200" indent="-457200" algn="just">
              <a:buFont typeface="+mj-lt"/>
              <a:buAutoNum type="arabicPeriod"/>
            </a:pPr>
            <a:r>
              <a:rPr lang="ar-SA" sz="2600" b="1" dirty="0">
                <a:solidFill>
                  <a:schemeClr val="tx1"/>
                </a:solidFill>
              </a:rPr>
              <a:t>الإلتزام التنظيمي قيمة في حد ذاته: وتتجسد هذه القيمة عندما تصبح أهداف المنظمة وقيمها هي أهداف أعضائها وقيمهم بغض النظر عن مصالحهم الذاتية.</a:t>
            </a:r>
          </a:p>
          <a:p>
            <a:pPr marL="457200" indent="-457200" algn="just">
              <a:buFont typeface="+mj-lt"/>
              <a:buAutoNum type="arabicPeriod"/>
            </a:pPr>
            <a:r>
              <a:rPr lang="ar-SA" sz="2600" b="1" dirty="0">
                <a:solidFill>
                  <a:schemeClr val="tx1"/>
                </a:solidFill>
              </a:rPr>
              <a:t>الإلتزام التنظيمي هو إمتثالاً لما يتوقعه الآخرين: وهذا الإلتزام هو نتيجة الضغط.</a:t>
            </a:r>
          </a:p>
          <a:p>
            <a:pPr marL="457200" indent="-457200" algn="just">
              <a:buFont typeface="+mj-lt"/>
              <a:buAutoNum type="arabicPeriod"/>
            </a:pPr>
            <a:r>
              <a:rPr lang="ar-SA" sz="2600" b="1" dirty="0">
                <a:solidFill>
                  <a:schemeClr val="tx1"/>
                </a:solidFill>
              </a:rPr>
              <a:t>الإلتزام الإجتماعي: فهو الإلتزام الذي يمارس على الأعضاء بسبب العادات والتقاليد الإجتماعية، والتي لها دوراً مؤثراً في الأفراد في إظهار إلتزامهم نحو المنظمات التي ينتمون لها.</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مكونات الالتزام التنظيمي</a:t>
            </a:r>
          </a:p>
        </p:txBody>
      </p:sp>
    </p:spTree>
    <p:extLst>
      <p:ext uri="{BB962C8B-B14F-4D97-AF65-F5344CB8AC3E}">
        <p14:creationId xmlns:p14="http://schemas.microsoft.com/office/powerpoint/2010/main" val="389147853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مكونات الالتزام التنظيمي:</a:t>
            </a:r>
          </a:p>
          <a:p>
            <a:pPr marL="457200" indent="-457200" algn="just">
              <a:buFont typeface="Wingdings" panose="05000000000000000000" pitchFamily="2" charset="2"/>
              <a:buChar char="Ø"/>
            </a:pPr>
            <a:r>
              <a:rPr lang="ar-SA" sz="2400" b="1" dirty="0">
                <a:solidFill>
                  <a:schemeClr val="tx1"/>
                </a:solidFill>
              </a:rPr>
              <a:t>يتكون الإلتزام التنظيمي من مجموعة من المكونات الرئيسة، وهي كما يلي:</a:t>
            </a:r>
          </a:p>
          <a:p>
            <a:pPr marL="514350" indent="-514350" algn="just">
              <a:buFont typeface="+mj-lt"/>
              <a:buAutoNum type="arabicPeriod"/>
            </a:pPr>
            <a:r>
              <a:rPr lang="ar-SA" sz="2400" b="1" dirty="0">
                <a:solidFill>
                  <a:schemeClr val="tx1"/>
                </a:solidFill>
              </a:rPr>
              <a:t>المكون العاطفي: يشير هذا المكون إلى درجة إدراك الفرد لما يميز عمله من خصائص تتعلق بدرجة الإستقلالية التي يتمتع بها الفرد في عمله، وكذلك درجة اهمية العمل الذي يؤديه.</a:t>
            </a:r>
          </a:p>
          <a:p>
            <a:pPr marL="514350" indent="-514350" algn="just">
              <a:buFont typeface="+mj-lt"/>
              <a:buAutoNum type="arabicPeriod"/>
            </a:pPr>
            <a:r>
              <a:rPr lang="ar-SA" sz="2400" b="1" dirty="0">
                <a:solidFill>
                  <a:schemeClr val="tx1"/>
                </a:solidFill>
              </a:rPr>
              <a:t>المكون المعياري: ويشير هذا المكون إلى الشعور الذي يتولد لدى الفرد بالإلتزام نحو عمله، وبالبقاء في المنظمة التي يعمل بها، أي ما هي المعايير التي يستند إليها الفرد في إستمراره في العمل.</a:t>
            </a:r>
          </a:p>
          <a:p>
            <a:pPr marL="514350" indent="-514350" algn="just">
              <a:buFont typeface="+mj-lt"/>
              <a:buAutoNum type="arabicPeriod"/>
            </a:pPr>
            <a:r>
              <a:rPr lang="ar-SA" sz="2400" b="1" dirty="0">
                <a:solidFill>
                  <a:schemeClr val="tx1"/>
                </a:solidFill>
              </a:rPr>
              <a:t>المكون المستمر: ويقصد بهذا المكون ما هي قيمة المنافع والقيم الإستثمارية التي من الممكن أن يحصل عليها الفرد فيما لو إستمر الفرد في المنظمة التي يعمل لديها مقابل ما سيخسره هذا الفرد فيما إتخذ قراراً لترك العمل أو التحول لجهة عمل أخري، فالإلتزام الوظيفي يعبر عن إستثمار متبادل بين المنظمة والفرد بإستمرار العلاقة التعاقدية بينهم.</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العوامل التي تؤثر على تكوين الالتزام التنظيمي</a:t>
            </a:r>
          </a:p>
        </p:txBody>
      </p:sp>
    </p:spTree>
    <p:extLst>
      <p:ext uri="{BB962C8B-B14F-4D97-AF65-F5344CB8AC3E}">
        <p14:creationId xmlns:p14="http://schemas.microsoft.com/office/powerpoint/2010/main" val="357001033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العوامل التي تؤثر على تكوين الالتزام التنظيمي:</a:t>
            </a:r>
          </a:p>
          <a:p>
            <a:pPr marL="342900" indent="-342900" algn="just">
              <a:buFont typeface="Wingdings" panose="05000000000000000000" pitchFamily="2" charset="2"/>
              <a:buChar char="Ø"/>
            </a:pPr>
            <a:r>
              <a:rPr lang="ar-SA" sz="2400" b="1" dirty="0">
                <a:solidFill>
                  <a:schemeClr val="tx1"/>
                </a:solidFill>
              </a:rPr>
              <a:t>هناك مجموعة من العوامل التي تتفاعل مع بعضها البعض مكونه الإلتزام التنظيمي، وهذه العوامل هي:</a:t>
            </a:r>
          </a:p>
          <a:p>
            <a:pPr marL="457200" indent="-457200" algn="just">
              <a:buFont typeface="+mj-lt"/>
              <a:buAutoNum type="arabicPeriod"/>
            </a:pPr>
            <a:r>
              <a:rPr lang="ar-SA" sz="2400" b="1" dirty="0">
                <a:solidFill>
                  <a:schemeClr val="tx1"/>
                </a:solidFill>
              </a:rPr>
              <a:t>العوامل المتعلقة بالبيئة الخارجية: وتتمثل فيما يلي:</a:t>
            </a:r>
          </a:p>
          <a:p>
            <a:pPr marL="342900" indent="-342900" algn="just">
              <a:buFontTx/>
              <a:buChar char="-"/>
            </a:pPr>
            <a:r>
              <a:rPr lang="ar-SA" sz="2400" b="1" dirty="0">
                <a:solidFill>
                  <a:schemeClr val="tx1"/>
                </a:solidFill>
              </a:rPr>
              <a:t>ظروف سوق العمل.</a:t>
            </a:r>
          </a:p>
          <a:p>
            <a:pPr marL="342900" indent="-342900" algn="just">
              <a:buFontTx/>
              <a:buChar char="-"/>
            </a:pPr>
            <a:r>
              <a:rPr lang="ar-SA" sz="2400" b="1" dirty="0">
                <a:solidFill>
                  <a:schemeClr val="tx1"/>
                </a:solidFill>
              </a:rPr>
              <a:t>فرص الإختيار لدى الفرد.</a:t>
            </a:r>
          </a:p>
          <a:p>
            <a:pPr marL="342900" indent="-342900" algn="just">
              <a:buFontTx/>
              <a:buChar char="-"/>
            </a:pPr>
            <a:r>
              <a:rPr lang="ar-SA" sz="2400" b="1" dirty="0">
                <a:solidFill>
                  <a:schemeClr val="tx1"/>
                </a:solidFill>
              </a:rPr>
              <a:t>الظروف الإقتصادية.</a:t>
            </a:r>
          </a:p>
          <a:p>
            <a:pPr marL="342900" indent="-342900" algn="just">
              <a:buFontTx/>
              <a:buChar char="-"/>
            </a:pPr>
            <a:r>
              <a:rPr lang="ar-SA" sz="2400" b="1" dirty="0" err="1">
                <a:solidFill>
                  <a:schemeClr val="tx1"/>
                </a:solidFill>
              </a:rPr>
              <a:t>إرتفاع</a:t>
            </a:r>
            <a:r>
              <a:rPr lang="ar-SA" sz="2400" b="1" dirty="0">
                <a:solidFill>
                  <a:schemeClr val="tx1"/>
                </a:solidFill>
              </a:rPr>
              <a:t> مستوى البطالة.</a:t>
            </a:r>
          </a:p>
          <a:p>
            <a:pPr marL="342900" indent="-342900" algn="just">
              <a:buFontTx/>
              <a:buChar char="-"/>
            </a:pPr>
            <a:r>
              <a:rPr lang="ar-SA" sz="2400" b="1" dirty="0">
                <a:solidFill>
                  <a:schemeClr val="tx1"/>
                </a:solidFill>
              </a:rPr>
              <a:t>الكساد.</a:t>
            </a:r>
          </a:p>
          <a:p>
            <a:pPr marL="342900" indent="-342900" algn="just">
              <a:buFontTx/>
              <a:buChar char="-"/>
            </a:pPr>
            <a:r>
              <a:rPr lang="ar-SA" sz="2400" b="1" dirty="0">
                <a:solidFill>
                  <a:schemeClr val="tx1"/>
                </a:solidFill>
              </a:rPr>
              <a:t>إنفاض الفرص الوظيفية.</a:t>
            </a:r>
          </a:p>
          <a:p>
            <a:pPr marL="342900" indent="-342900" algn="just">
              <a:buFontTx/>
              <a:buChar char="-"/>
            </a:pPr>
            <a:r>
              <a:rPr lang="ar-SA" sz="2400" b="1" dirty="0">
                <a:solidFill>
                  <a:schemeClr val="tx1"/>
                </a:solidFill>
              </a:rPr>
              <a:t>المعلومات المتاحة عن الوظيفة.</a:t>
            </a:r>
          </a:p>
          <a:p>
            <a:pPr marL="457200" indent="-457200" algn="just">
              <a:buFont typeface="+mj-lt"/>
              <a:buAutoNum type="arabicPeriod" startAt="2"/>
            </a:pPr>
            <a:r>
              <a:rPr lang="ar-SA" sz="2400" b="1" dirty="0">
                <a:solidFill>
                  <a:schemeClr val="tx1"/>
                </a:solidFill>
              </a:rPr>
              <a:t>العوامل المتعلقة بخصائص الفرد: مثل السن، وطول مدة الخدمة، ومستوي التعليم، والجنس، ومستوي المهارات.</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868145" y="6570193"/>
            <a:ext cx="3240360"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العوامل التي تؤثر على تكوين الالتزام التنظيمي</a:t>
            </a:r>
          </a:p>
        </p:txBody>
      </p:sp>
    </p:spTree>
    <p:extLst>
      <p:ext uri="{BB962C8B-B14F-4D97-AF65-F5344CB8AC3E}">
        <p14:creationId xmlns:p14="http://schemas.microsoft.com/office/powerpoint/2010/main" val="277190462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تابع العوامل التي تؤثر على تكوين الالتزام التنظيمي:</a:t>
            </a:r>
          </a:p>
          <a:p>
            <a:pPr marL="457200" indent="-457200" algn="just">
              <a:buFont typeface="+mj-lt"/>
              <a:buAutoNum type="arabicPeriod" startAt="3"/>
            </a:pPr>
            <a:r>
              <a:rPr lang="ar-SA" sz="2400" b="1" dirty="0">
                <a:solidFill>
                  <a:schemeClr val="tx1"/>
                </a:solidFill>
              </a:rPr>
              <a:t>العوامل المتعلقة بخصائص الوظيفة: مجال الوظيفة، الإستقلالية والتحدي، التغذية الراجعة، الشعور بالأهمية، الشعور بالمسئولية.</a:t>
            </a:r>
          </a:p>
          <a:p>
            <a:pPr marL="457200" indent="-457200" algn="just">
              <a:buFont typeface="+mj-lt"/>
              <a:buAutoNum type="arabicPeriod" startAt="3"/>
            </a:pPr>
            <a:r>
              <a:rPr lang="ar-SA" sz="2400" b="1" dirty="0">
                <a:solidFill>
                  <a:schemeClr val="tx1"/>
                </a:solidFill>
              </a:rPr>
              <a:t>العوامل المتعلقة ببيئة العمل الداخلية: أنظمة الإجور والحوافز، جماعة العمل، التجهيزات اللازمة للعمل.</a:t>
            </a:r>
          </a:p>
          <a:p>
            <a:pPr marL="457200" indent="-457200" algn="just">
              <a:buFont typeface="+mj-lt"/>
              <a:buAutoNum type="arabicPeriod" startAt="3"/>
            </a:pPr>
            <a:r>
              <a:rPr lang="ar-SA" sz="2400" b="1" dirty="0">
                <a:solidFill>
                  <a:schemeClr val="tx1"/>
                </a:solidFill>
              </a:rPr>
              <a:t>العوامل المتعلقة بالهيكل التنظيمي: المستويات الإدارية، الإتصالات الإدارية، إجراءات تنظيم العمل.</a:t>
            </a:r>
          </a:p>
          <a:p>
            <a:pPr marL="457200" indent="-457200" algn="just">
              <a:buFont typeface="+mj-lt"/>
              <a:buAutoNum type="arabicPeriod" startAt="3"/>
            </a:pPr>
            <a:r>
              <a:rPr lang="ar-SA" sz="2400" b="1" dirty="0">
                <a:solidFill>
                  <a:schemeClr val="tx1"/>
                </a:solidFill>
              </a:rPr>
              <a:t>ملكية الأفراد للمنظمة: إن إمتلاك العاملين للمنظمة أو جزء منها يساعد على شعور الأفراد بالإلتزام التنظيمي نحوها.</a:t>
            </a:r>
          </a:p>
          <a:p>
            <a:pPr marL="457200" indent="-457200" algn="just">
              <a:buFont typeface="+mj-lt"/>
              <a:buAutoNum type="arabicPeriod" startAt="3"/>
            </a:pPr>
            <a:r>
              <a:rPr lang="ar-SA" sz="2400" b="1" dirty="0">
                <a:solidFill>
                  <a:schemeClr val="tx1"/>
                </a:solidFill>
              </a:rPr>
              <a:t>الرضا الوظيفي: إن الرضا عن العمل يسبق الإلتزام التنظيمي.</a:t>
            </a:r>
          </a:p>
          <a:p>
            <a:pPr marL="457200" indent="-457200" algn="just">
              <a:buFont typeface="Wingdings" panose="05000000000000000000" pitchFamily="2" charset="2"/>
              <a:buChar char="Ø"/>
            </a:pPr>
            <a:r>
              <a:rPr lang="ar-SA" sz="2400" b="1" dirty="0">
                <a:solidFill>
                  <a:schemeClr val="tx1"/>
                </a:solidFill>
              </a:rPr>
              <a:t>ويمكن توضيح الإمور التالية التي تزيد من درجة الإلتزام التنظيمي لدى افراد المنظمة وهي:</a:t>
            </a:r>
          </a:p>
          <a:p>
            <a:pPr marL="342900" indent="-342900" algn="just">
              <a:buFontTx/>
              <a:buChar char="-"/>
            </a:pPr>
            <a:r>
              <a:rPr lang="ar-SA" sz="2400" b="1" dirty="0">
                <a:solidFill>
                  <a:schemeClr val="tx1"/>
                </a:solidFill>
              </a:rPr>
              <a:t>وضوح أهداف المنظمة.</a:t>
            </a:r>
          </a:p>
          <a:p>
            <a:pPr marL="342900" indent="-342900" algn="just">
              <a:buFontTx/>
              <a:buChar char="-"/>
            </a:pPr>
            <a:r>
              <a:rPr lang="ar-SA" sz="2400" b="1" dirty="0">
                <a:solidFill>
                  <a:schemeClr val="tx1"/>
                </a:solidFill>
              </a:rPr>
              <a:t>تحديد أدوار العاملين في المنظمة.</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084169" y="6570193"/>
            <a:ext cx="3024336"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العوامل التي تؤثر على تكوين الالتزام التنظيمي</a:t>
            </a:r>
          </a:p>
        </p:txBody>
      </p:sp>
    </p:spTree>
    <p:extLst>
      <p:ext uri="{BB962C8B-B14F-4D97-AF65-F5344CB8AC3E}">
        <p14:creationId xmlns:p14="http://schemas.microsoft.com/office/powerpoint/2010/main" val="30654454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تابع العوامل التي تؤثر على تكوين الالتزام التنظيمي:</a:t>
            </a:r>
          </a:p>
          <a:p>
            <a:pPr marL="457200" indent="-457200" algn="just">
              <a:buFont typeface="Wingdings" panose="05000000000000000000" pitchFamily="2" charset="2"/>
              <a:buChar char="Ø"/>
            </a:pPr>
            <a:r>
              <a:rPr lang="ar-SA" sz="2400" b="1" dirty="0">
                <a:solidFill>
                  <a:schemeClr val="tx1"/>
                </a:solidFill>
              </a:rPr>
              <a:t>الإمور التالية التي تزيد من درجة الإلتزام التنظيمي لدى افراد المنظمة هي:</a:t>
            </a:r>
          </a:p>
          <a:p>
            <a:pPr marL="342900" indent="-342900" algn="just">
              <a:buFontTx/>
              <a:buChar char="-"/>
            </a:pPr>
            <a:r>
              <a:rPr lang="ar-SA" sz="2400" b="1" dirty="0">
                <a:solidFill>
                  <a:schemeClr val="tx1"/>
                </a:solidFill>
              </a:rPr>
              <a:t>شعور الفرد بالهيبة والنفوذ والمكانة داخل المنظمة.</a:t>
            </a:r>
          </a:p>
          <a:p>
            <a:pPr marL="342900" indent="-342900" algn="just">
              <a:buFontTx/>
              <a:buChar char="-"/>
            </a:pPr>
            <a:r>
              <a:rPr lang="ar-SA" sz="2400" b="1" dirty="0">
                <a:solidFill>
                  <a:schemeClr val="tx1"/>
                </a:solidFill>
              </a:rPr>
              <a:t>الإستقلال في العمل.</a:t>
            </a:r>
          </a:p>
          <a:p>
            <a:pPr marL="342900" indent="-342900" algn="just">
              <a:buFontTx/>
              <a:buChar char="-"/>
            </a:pPr>
            <a:r>
              <a:rPr lang="ar-SA" sz="2400" b="1" dirty="0">
                <a:solidFill>
                  <a:schemeClr val="tx1"/>
                </a:solidFill>
              </a:rPr>
              <a:t>الرضا عن العمل.</a:t>
            </a:r>
          </a:p>
          <a:p>
            <a:pPr marL="342900" indent="-342900" algn="just">
              <a:buFontTx/>
              <a:buChar char="-"/>
            </a:pPr>
            <a:r>
              <a:rPr lang="ar-SA" sz="2400" b="1" dirty="0">
                <a:solidFill>
                  <a:schemeClr val="tx1"/>
                </a:solidFill>
              </a:rPr>
              <a:t>درجة التماسك والتلاحم بين العاملين.</a:t>
            </a:r>
          </a:p>
          <a:p>
            <a:pPr marL="342900" indent="-342900" algn="just">
              <a:buFontTx/>
              <a:buChar char="-"/>
            </a:pPr>
            <a:r>
              <a:rPr lang="ar-SA" sz="2400" b="1" dirty="0">
                <a:solidFill>
                  <a:schemeClr val="tx1"/>
                </a:solidFill>
              </a:rPr>
              <a:t>إسلوب القيادة الديمقراطي.</a:t>
            </a:r>
          </a:p>
          <a:p>
            <a:pPr marL="342900" indent="-342900" algn="just">
              <a:buFontTx/>
              <a:buChar char="-"/>
            </a:pPr>
            <a:r>
              <a:rPr lang="ar-SA" sz="2400" b="1" dirty="0">
                <a:solidFill>
                  <a:schemeClr val="tx1"/>
                </a:solidFill>
              </a:rPr>
              <a:t>المناخ الوظيفي المشجع على الإنجاز والعطاء والإبداع.</a:t>
            </a:r>
          </a:p>
          <a:p>
            <a:pPr marL="342900" indent="-342900" algn="just">
              <a:buFontTx/>
              <a:buChar char="-"/>
            </a:pPr>
            <a:r>
              <a:rPr lang="ar-SA" sz="2400" b="1" dirty="0">
                <a:solidFill>
                  <a:schemeClr val="tx1"/>
                </a:solidFill>
              </a:rPr>
              <a:t>وجود الرغبة لدى الفرد في تحقيق الإنجاز والشعور به.</a:t>
            </a:r>
          </a:p>
          <a:p>
            <a:pPr marL="342900" indent="-342900" algn="just">
              <a:buFontTx/>
              <a:buChar char="-"/>
            </a:pPr>
            <a:r>
              <a:rPr lang="ar-SA" sz="2400" b="1" dirty="0">
                <a:solidFill>
                  <a:schemeClr val="tx1"/>
                </a:solidFill>
              </a:rPr>
              <a:t>الخدمة الطويلة في المنظمة.</a:t>
            </a:r>
          </a:p>
          <a:p>
            <a:pPr marL="342900" indent="-342900" algn="just">
              <a:buFontTx/>
              <a:buChar char="-"/>
            </a:pPr>
            <a:r>
              <a:rPr lang="ar-SA" sz="2400" b="1" dirty="0">
                <a:solidFill>
                  <a:schemeClr val="tx1"/>
                </a:solidFill>
              </a:rPr>
              <a:t>المشاركة في تحقيق أهدافها.</a:t>
            </a:r>
          </a:p>
          <a:p>
            <a:pPr marL="342900" indent="-342900" algn="just">
              <a:buFontTx/>
              <a:buChar char="-"/>
            </a:pPr>
            <a:r>
              <a:rPr lang="ar-SA" sz="2400" b="1" dirty="0">
                <a:solidFill>
                  <a:schemeClr val="tx1"/>
                </a:solidFill>
              </a:rPr>
              <a:t>وجود نظام حوافز جيد.</a:t>
            </a:r>
          </a:p>
          <a:p>
            <a:pPr marL="342900" indent="-342900" algn="just">
              <a:buFontTx/>
              <a:buChar char="-"/>
            </a:pPr>
            <a:r>
              <a:rPr lang="ar-SA" sz="2400" b="1" dirty="0">
                <a:solidFill>
                  <a:schemeClr val="tx1"/>
                </a:solidFill>
              </a:rPr>
              <a:t>فرص الترقية المتاحة.</a:t>
            </a: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تطوير الالتزام التنظيمي لدى العاملين</a:t>
            </a:r>
          </a:p>
        </p:txBody>
      </p:sp>
    </p:spTree>
    <p:extLst>
      <p:ext uri="{BB962C8B-B14F-4D97-AF65-F5344CB8AC3E}">
        <p14:creationId xmlns:p14="http://schemas.microsoft.com/office/powerpoint/2010/main" val="38548136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404664"/>
            <a:ext cx="8928992" cy="6336704"/>
          </a:xfrm>
        </p:spPr>
        <p:txBody>
          <a:bodyPr>
            <a:noAutofit/>
          </a:bodyPr>
          <a:lstStyle/>
          <a:p>
            <a:pPr algn="just"/>
            <a:r>
              <a:rPr lang="ar-SA" sz="2400" b="1" u="sng" dirty="0">
                <a:solidFill>
                  <a:schemeClr val="tx2"/>
                </a:solidFill>
              </a:rPr>
              <a:t>تطوير الالتزام التنظيمي لدى العاملين:</a:t>
            </a:r>
          </a:p>
          <a:p>
            <a:pPr marL="342900" indent="-342900" algn="just">
              <a:buFont typeface="Wingdings" panose="05000000000000000000" pitchFamily="2" charset="2"/>
              <a:buChar char="Ø"/>
            </a:pPr>
            <a:r>
              <a:rPr lang="ar-SA" sz="2000" b="1" dirty="0">
                <a:solidFill>
                  <a:schemeClr val="tx1"/>
                </a:solidFill>
              </a:rPr>
              <a:t>يمكن تطوير الإلتزام التنظيمي لدى العاملين بالمنظمة من خلال ما يلي:</a:t>
            </a:r>
          </a:p>
          <a:p>
            <a:pPr marL="457200" indent="-457200" algn="just">
              <a:buFont typeface="+mj-lt"/>
              <a:buAutoNum type="arabicPeriod"/>
            </a:pPr>
            <a:r>
              <a:rPr lang="ar-SA" sz="2000" b="1" dirty="0">
                <a:solidFill>
                  <a:schemeClr val="tx1"/>
                </a:solidFill>
              </a:rPr>
              <a:t>أن تقوم المنظمة بإيجاد روح التعاون بين أعضاء المنظمة</a:t>
            </a:r>
          </a:p>
          <a:p>
            <a:pPr marL="457200" indent="-457200" algn="just">
              <a:buFont typeface="+mj-lt"/>
              <a:buAutoNum type="arabicPeriod"/>
            </a:pPr>
            <a:r>
              <a:rPr lang="ar-SA" sz="2000" b="1" dirty="0">
                <a:solidFill>
                  <a:schemeClr val="tx1"/>
                </a:solidFill>
              </a:rPr>
              <a:t>أن تعمل المنظمة جاهدة على اقناع الأفراد والجماعات بالامتثال لقيم المنظمة</a:t>
            </a:r>
          </a:p>
          <a:p>
            <a:pPr marL="457200" indent="-457200" algn="just">
              <a:buFont typeface="+mj-lt"/>
              <a:buAutoNum type="arabicPeriod"/>
            </a:pPr>
            <a:r>
              <a:rPr lang="ar-SA" sz="2000" b="1" dirty="0">
                <a:solidFill>
                  <a:schemeClr val="tx1"/>
                </a:solidFill>
              </a:rPr>
              <a:t>أن تعمل المنظمة على ادماج العاملين في المنظمة ومشاركتهم في اتخاذ القرارات.</a:t>
            </a:r>
          </a:p>
          <a:p>
            <a:pPr marL="457200" indent="-457200" algn="just">
              <a:buFont typeface="+mj-lt"/>
              <a:buAutoNum type="arabicPeriod"/>
            </a:pPr>
            <a:r>
              <a:rPr lang="ar-SA" sz="2000" b="1" dirty="0">
                <a:solidFill>
                  <a:schemeClr val="tx1"/>
                </a:solidFill>
              </a:rPr>
              <a:t>العمل على تنمية الأفراد العاملين وتدريبهم وتعليمهم بإستمرار وتطوير معارفهم. </a:t>
            </a:r>
          </a:p>
          <a:p>
            <a:pPr marL="457200" indent="-457200" algn="just">
              <a:buFont typeface="+mj-lt"/>
              <a:buAutoNum type="arabicPeriod"/>
            </a:pPr>
            <a:r>
              <a:rPr lang="ar-SA" sz="2000" b="1" dirty="0">
                <a:solidFill>
                  <a:schemeClr val="tx1"/>
                </a:solidFill>
              </a:rPr>
              <a:t>العمل على تحفيز الأفراد العاملين في المنظمة بإستمرار مادياً أو معنوياً.</a:t>
            </a:r>
          </a:p>
          <a:p>
            <a:pPr marL="457200" indent="-457200" algn="just">
              <a:buFont typeface="+mj-lt"/>
              <a:buAutoNum type="arabicPeriod"/>
            </a:pPr>
            <a:r>
              <a:rPr lang="ar-SA" sz="2000" b="1" dirty="0">
                <a:solidFill>
                  <a:schemeClr val="tx1"/>
                </a:solidFill>
              </a:rPr>
              <a:t>أن تتعامل المنظمة بوضوح مع الأفراد العاملين وإشعارهم بأنهم جزء من المنظمة.</a:t>
            </a:r>
          </a:p>
          <a:p>
            <a:pPr marL="457200" indent="-457200" algn="just">
              <a:buFont typeface="+mj-lt"/>
              <a:buAutoNum type="arabicPeriod"/>
            </a:pPr>
            <a:r>
              <a:rPr lang="ar-SA" sz="2000" b="1" dirty="0">
                <a:solidFill>
                  <a:schemeClr val="tx1"/>
                </a:solidFill>
              </a:rPr>
              <a:t>منح العاملين في المنظمة الفرصة في تحمل مسؤولية العمل بروح الفريق.</a:t>
            </a:r>
          </a:p>
          <a:p>
            <a:pPr marL="457200" indent="-457200" algn="just">
              <a:buFont typeface="+mj-lt"/>
              <a:buAutoNum type="arabicPeriod"/>
            </a:pPr>
            <a:r>
              <a:rPr lang="ar-SA" sz="2000" b="1" dirty="0">
                <a:solidFill>
                  <a:schemeClr val="tx1"/>
                </a:solidFill>
              </a:rPr>
              <a:t>أن تكون القيادة لدى المنظمة قيادة فعالة و قيادة استراتيجية وقادرة على التفاعل مع العاملين. </a:t>
            </a:r>
          </a:p>
          <a:p>
            <a:pPr marL="342900" indent="-342900" algn="just">
              <a:buFont typeface="Wingdings" panose="05000000000000000000" pitchFamily="2" charset="2"/>
              <a:buChar char="Ø"/>
            </a:pPr>
            <a:r>
              <a:rPr lang="ar-SA" sz="2000" b="1" dirty="0">
                <a:solidFill>
                  <a:schemeClr val="tx1"/>
                </a:solidFill>
              </a:rPr>
              <a:t>ويترتب على تطوير الإلتزام الوظيفي لدى أعضاء المنظمة المخرجات التالية:</a:t>
            </a:r>
          </a:p>
          <a:p>
            <a:pPr marL="342900" indent="-342900" algn="just">
              <a:buFontTx/>
              <a:buChar char="-"/>
            </a:pPr>
            <a:r>
              <a:rPr lang="ar-SA" sz="2000" b="1" dirty="0">
                <a:solidFill>
                  <a:schemeClr val="tx1"/>
                </a:solidFill>
              </a:rPr>
              <a:t>سهولة إستجابة المنظمة وتكيفها وتأقلمها مع المتغيرات البيئية.</a:t>
            </a:r>
          </a:p>
          <a:p>
            <a:pPr marL="342900" indent="-342900" algn="just">
              <a:buFontTx/>
              <a:buChar char="-"/>
            </a:pPr>
            <a:r>
              <a:rPr lang="ar-SA" sz="2000" b="1" dirty="0">
                <a:solidFill>
                  <a:schemeClr val="tx1"/>
                </a:solidFill>
              </a:rPr>
              <a:t>سلوك إيجابي من الأفراد وجماعات العمل تجاه المنظمة.</a:t>
            </a:r>
          </a:p>
          <a:p>
            <a:pPr marL="342900" indent="-342900" algn="just">
              <a:buFontTx/>
              <a:buChar char="-"/>
            </a:pPr>
            <a:r>
              <a:rPr lang="ar-SA" sz="2000" b="1" dirty="0">
                <a:solidFill>
                  <a:schemeClr val="tx1"/>
                </a:solidFill>
              </a:rPr>
              <a:t>تدني نسبة الغياب وإرتفاع نسبة الحضور في العمل.</a:t>
            </a:r>
          </a:p>
          <a:p>
            <a:pPr marL="342900" indent="-342900" algn="just">
              <a:buFontTx/>
              <a:buChar char="-"/>
            </a:pPr>
            <a:r>
              <a:rPr lang="ar-SA" sz="2000" b="1" dirty="0">
                <a:solidFill>
                  <a:schemeClr val="tx1"/>
                </a:solidFill>
              </a:rPr>
              <a:t>تقليل نسبة الدوران الوظيفي، وزيادة الشعور بالإستقرار الوظيفي.</a:t>
            </a:r>
          </a:p>
          <a:p>
            <a:pPr marL="342900" indent="-342900" algn="just">
              <a:buFontTx/>
              <a:buChar char="-"/>
            </a:pPr>
            <a:r>
              <a:rPr lang="ar-SA" sz="2000" b="1" dirty="0">
                <a:solidFill>
                  <a:schemeClr val="tx1"/>
                </a:solidFill>
              </a:rPr>
              <a:t>ارتفاع الروح المعنوية لدى الأفراد، وإرتفاع معدلات الأداء والإنجاز في المنظم.</a:t>
            </a:r>
          </a:p>
          <a:p>
            <a:pPr marL="342900" indent="-342900" algn="just">
              <a:buFontTx/>
              <a:buChar char="-"/>
            </a:pPr>
            <a:r>
              <a:rPr lang="ar-SA" sz="2000" b="1" dirty="0">
                <a:solidFill>
                  <a:schemeClr val="tx1"/>
                </a:solidFill>
              </a:rPr>
              <a:t>تحقيق المنظمة لأهدافها بكفاءة وفاعلية.</a:t>
            </a:r>
          </a:p>
          <a:p>
            <a:pPr marL="342900" indent="-342900" algn="just">
              <a:buFontTx/>
              <a:buChar char="-"/>
            </a:pPr>
            <a:endParaRPr lang="ar-SA" sz="2400" b="1" dirty="0">
              <a:solidFill>
                <a:schemeClr val="tx1"/>
              </a:solidFill>
            </a:endParaRP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652119" y="6700517"/>
            <a:ext cx="3240361" cy="1303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العلاقة بين الالتزام التنظيمي والمتغيرات التنظيمية الأخرى</a:t>
            </a:r>
          </a:p>
        </p:txBody>
      </p:sp>
    </p:spTree>
    <p:extLst>
      <p:ext uri="{BB962C8B-B14F-4D97-AF65-F5344CB8AC3E}">
        <p14:creationId xmlns:p14="http://schemas.microsoft.com/office/powerpoint/2010/main" val="411752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9512" y="116632"/>
            <a:ext cx="8784976" cy="576064"/>
          </a:xfrm>
        </p:spPr>
        <p:txBody>
          <a:bodyPr>
            <a:noAutofit/>
          </a:bodyPr>
          <a:lstStyle/>
          <a:p>
            <a:pPr algn="r"/>
            <a:r>
              <a:rPr lang="ar-SA" sz="3100" b="1" u="sng" dirty="0">
                <a:solidFill>
                  <a:srgbClr val="C00000"/>
                </a:solidFill>
              </a:rPr>
              <a:t>الوحدة الأولي: مفاهيم أساسية في ادارة التغيير والتطوير التنظيمي:</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تمهيد:</a:t>
            </a:r>
          </a:p>
          <a:p>
            <a:pPr marL="457200" indent="-457200" algn="just">
              <a:buFont typeface="Wingdings" panose="05000000000000000000" pitchFamily="2" charset="2"/>
              <a:buChar char="Ø"/>
            </a:pPr>
            <a:r>
              <a:rPr lang="ar-SA" sz="2400" b="1" dirty="0">
                <a:solidFill>
                  <a:schemeClr val="tx1"/>
                </a:solidFill>
              </a:rPr>
              <a:t>منذ الأزل والبشرية والعالم كله في حركة تغيير وتطوير دائمة، فهنالك تغيرات وتطورات في النظم، في العلاقات الإنسانية، وفي الفكر الإنساني، وفي أنماط الحياة، وفي أشكال الحكم، وفي السلوك والعادات والتقاليد، وكافة مناحي الحياة الإجتماعية والاقتصادية والسياسية والثقافية والتكنولوجية.</a:t>
            </a:r>
          </a:p>
          <a:p>
            <a:pPr marL="457200" indent="-457200" algn="just">
              <a:buFont typeface="Wingdings" panose="05000000000000000000" pitchFamily="2" charset="2"/>
              <a:buChar char="Ø"/>
            </a:pPr>
            <a:r>
              <a:rPr lang="ar-SA" sz="2400" b="1" dirty="0">
                <a:solidFill>
                  <a:schemeClr val="tx1"/>
                </a:solidFill>
              </a:rPr>
              <a:t>ومن هنا أصبحت قضية التغيير والتطوير من القضايا الهامة والملحة في ظل بيئة الأعمال الحديثة، حيث العولمة والمنافسة والتطورات السريعة والمتلاحقة في تكنلوجيا المعلومات والاتصالات، وفي ظل اقتصاد المعرفة والاقتصاد الرقمي.</a:t>
            </a:r>
          </a:p>
          <a:p>
            <a:pPr marL="457200" indent="-457200" algn="just">
              <a:buFont typeface="Wingdings" panose="05000000000000000000" pitchFamily="2" charset="2"/>
              <a:buChar char="Ø"/>
            </a:pPr>
            <a:r>
              <a:rPr lang="ar-SA" sz="2400" b="1" dirty="0">
                <a:solidFill>
                  <a:schemeClr val="tx1"/>
                </a:solidFill>
              </a:rPr>
              <a:t>ولأجل استمرار المنظمات في ظل كل هذه المتغيرات كان من الطبيعي على مديري هذه المنظمات العمل على التكييف مع هذه العوامل البيئية المتغيرة بإستمرار وبالتالي تبني منهج ادارة التغيير والتطوير التنظيمي بإستمرار للاستفادة من الفرص التي تلوح في البيئة الخارجية المحيطة بالمنظمة والتكيف مع التهديدات والمخاطر التي تقف أمام التطوير والتغيير، وكذلك لغرض دراسة عوامل القوة والضعف الداخلي لهذه المنظمات</a:t>
            </a:r>
          </a:p>
        </p:txBody>
      </p:sp>
      <p:sp>
        <p:nvSpPr>
          <p:cNvPr id="5" name="مستطيل 4"/>
          <p:cNvSpPr/>
          <p:nvPr/>
        </p:nvSpPr>
        <p:spPr>
          <a:xfrm>
            <a:off x="179512" y="6525344"/>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a:solidFill>
                  <a:srgbClr val="4F81BD"/>
                </a:solidFill>
              </a:rPr>
              <a:t>اعداد: د.عادل فايت </a:t>
            </a:r>
            <a:r>
              <a:rPr lang="en-US" dirty="0">
                <a:solidFill>
                  <a:srgbClr val="4F81BD"/>
                </a:solidFill>
              </a:rPr>
              <a:t>adilfait@yahoo.com</a:t>
            </a:r>
            <a:endParaRPr lang="ar-SA" dirty="0">
              <a:solidFill>
                <a:srgbClr val="4F81BD"/>
              </a:solidFill>
            </a:endParaRPr>
          </a:p>
        </p:txBody>
      </p:sp>
      <p:sp>
        <p:nvSpPr>
          <p:cNvPr id="6" name="مستطيل 5"/>
          <p:cNvSpPr/>
          <p:nvPr/>
        </p:nvSpPr>
        <p:spPr>
          <a:xfrm>
            <a:off x="5580112" y="6629013"/>
            <a:ext cx="352839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a:solidFill>
                  <a:srgbClr val="4F81BD"/>
                </a:solidFill>
              </a:rPr>
              <a:t>تعريف التغيير التنظيمي</a:t>
            </a:r>
          </a:p>
        </p:txBody>
      </p:sp>
    </p:spTree>
    <p:extLst>
      <p:ext uri="{BB962C8B-B14F-4D97-AF65-F5344CB8AC3E}">
        <p14:creationId xmlns:p14="http://schemas.microsoft.com/office/powerpoint/2010/main" val="232412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2600" b="1" u="sng" dirty="0">
                <a:solidFill>
                  <a:srgbClr val="C00000"/>
                </a:solidFill>
              </a:rPr>
              <a:t>الوحدة الخامسة: الالتزام التنظيمي والرضا الوظيفي وعلاقتهما بالتغيير والتطوير:</a:t>
            </a:r>
          </a:p>
        </p:txBody>
      </p:sp>
      <p:sp>
        <p:nvSpPr>
          <p:cNvPr id="3" name="عنوان فرعي 2"/>
          <p:cNvSpPr>
            <a:spLocks noGrp="1"/>
          </p:cNvSpPr>
          <p:nvPr>
            <p:ph type="subTitle" idx="1"/>
          </p:nvPr>
        </p:nvSpPr>
        <p:spPr>
          <a:xfrm>
            <a:off x="107504" y="692696"/>
            <a:ext cx="8928992" cy="6048672"/>
          </a:xfrm>
        </p:spPr>
        <p:txBody>
          <a:bodyPr>
            <a:noAutofit/>
          </a:bodyPr>
          <a:lstStyle/>
          <a:p>
            <a:pPr algn="just"/>
            <a:r>
              <a:rPr lang="ar-SA" b="1" u="sng" dirty="0">
                <a:solidFill>
                  <a:schemeClr val="tx2"/>
                </a:solidFill>
              </a:rPr>
              <a:t>العلاقة بين الالتزام التنظيمي والمتغيرات التنظيمية الأخرى:</a:t>
            </a:r>
          </a:p>
          <a:p>
            <a:pPr marL="342900" indent="-342900" algn="just">
              <a:buFont typeface="Wingdings" panose="05000000000000000000" pitchFamily="2" charset="2"/>
              <a:buChar char="Ø"/>
            </a:pPr>
            <a:r>
              <a:rPr lang="ar-SA" sz="2400" b="1" dirty="0">
                <a:solidFill>
                  <a:schemeClr val="tx1"/>
                </a:solidFill>
              </a:rPr>
              <a:t>هناك علاقة واضحة بين الإلتزام التنظيمي والمتغيرات التالية: </a:t>
            </a:r>
          </a:p>
          <a:p>
            <a:pPr marL="457200" indent="-457200" algn="just">
              <a:buFont typeface="+mj-lt"/>
              <a:buAutoNum type="arabicPeriod"/>
            </a:pPr>
            <a:r>
              <a:rPr lang="ar-SA" sz="2400" b="1" dirty="0">
                <a:solidFill>
                  <a:schemeClr val="tx1"/>
                </a:solidFill>
              </a:rPr>
              <a:t>العلاقة بين الرضا الوظيفي والإلتزام التنظيمي.</a:t>
            </a:r>
          </a:p>
          <a:p>
            <a:pPr marL="457200" indent="-457200" algn="just">
              <a:buFont typeface="+mj-lt"/>
              <a:buAutoNum type="arabicPeriod"/>
            </a:pPr>
            <a:r>
              <a:rPr lang="ar-SA" sz="2400" b="1" dirty="0">
                <a:solidFill>
                  <a:schemeClr val="tx1"/>
                </a:solidFill>
              </a:rPr>
              <a:t>العلاقة بين الإلتزام التنظيمي والروح المعنوية.</a:t>
            </a:r>
          </a:p>
          <a:p>
            <a:pPr marL="457200" indent="-457200" algn="just">
              <a:buFont typeface="+mj-lt"/>
              <a:buAutoNum type="arabicPeriod"/>
            </a:pPr>
            <a:r>
              <a:rPr lang="ar-SA" sz="2400" b="1" dirty="0">
                <a:solidFill>
                  <a:schemeClr val="tx1"/>
                </a:solidFill>
              </a:rPr>
              <a:t>العلاقة بين الإلتزام التنظيمي والأداء المتميز والإنتاجية.</a:t>
            </a:r>
          </a:p>
          <a:p>
            <a:pPr marL="457200" indent="-457200" algn="just">
              <a:buFont typeface="+mj-lt"/>
              <a:buAutoNum type="arabicPeriod"/>
            </a:pPr>
            <a:endParaRPr lang="ar-SA" sz="2400" b="1" dirty="0">
              <a:solidFill>
                <a:schemeClr val="tx1"/>
              </a:solidFill>
            </a:endParaRPr>
          </a:p>
        </p:txBody>
      </p:sp>
      <p:sp>
        <p:nvSpPr>
          <p:cNvPr id="5" name="مستطيل 4"/>
          <p:cNvSpPr/>
          <p:nvPr/>
        </p:nvSpPr>
        <p:spPr>
          <a:xfrm>
            <a:off x="15169"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l"/>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39905" y="6570193"/>
            <a:ext cx="2468599"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أنتهت الوحدة</a:t>
            </a:r>
          </a:p>
        </p:txBody>
      </p:sp>
    </p:spTree>
    <p:extLst>
      <p:ext uri="{BB962C8B-B14F-4D97-AF65-F5344CB8AC3E}">
        <p14:creationId xmlns:p14="http://schemas.microsoft.com/office/powerpoint/2010/main" val="14497583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576064"/>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692696"/>
            <a:ext cx="8928992" cy="6048672"/>
          </a:xfrm>
        </p:spPr>
        <p:txBody>
          <a:bodyPr>
            <a:noAutofit/>
          </a:bodyPr>
          <a:lstStyle/>
          <a:p>
            <a:pPr marL="800100" lvl="1" indent="-342900" algn="just">
              <a:buFont typeface="Wingdings" panose="05000000000000000000" pitchFamily="2" charset="2"/>
              <a:buChar char="q"/>
            </a:pPr>
            <a:endParaRPr lang="ar-SA" sz="2000" b="1" dirty="0">
              <a:solidFill>
                <a:schemeClr val="tx2"/>
              </a:solidFill>
            </a:endParaRPr>
          </a:p>
          <a:p>
            <a:pPr marL="800100" lvl="1" indent="-342900" algn="just">
              <a:buFont typeface="Wingdings" panose="05000000000000000000" pitchFamily="2" charset="2"/>
              <a:buChar char="q"/>
            </a:pPr>
            <a:r>
              <a:rPr lang="ar-SA" sz="3200" b="1" dirty="0">
                <a:solidFill>
                  <a:schemeClr val="tx2"/>
                </a:solidFill>
              </a:rPr>
              <a:t>الهندرة</a:t>
            </a:r>
          </a:p>
          <a:p>
            <a:pPr marL="800100" lvl="1" indent="-342900" algn="just">
              <a:buFont typeface="Wingdings" panose="05000000000000000000" pitchFamily="2" charset="2"/>
              <a:buChar char="q"/>
            </a:pPr>
            <a:r>
              <a:rPr lang="ar-SA" sz="3200" b="1" dirty="0">
                <a:solidFill>
                  <a:schemeClr val="tx2"/>
                </a:solidFill>
              </a:rPr>
              <a:t>الخصخصة</a:t>
            </a:r>
          </a:p>
          <a:p>
            <a:pPr marL="800100" lvl="1" indent="-342900" algn="just">
              <a:buFont typeface="Wingdings" panose="05000000000000000000" pitchFamily="2" charset="2"/>
              <a:buChar char="q"/>
            </a:pPr>
            <a:r>
              <a:rPr lang="ar-SA" sz="3200" b="1" dirty="0">
                <a:solidFill>
                  <a:schemeClr val="tx2"/>
                </a:solidFill>
              </a:rPr>
              <a:t>اقتصاد المعرفة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17181"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الهندرة</a:t>
            </a:r>
          </a:p>
        </p:txBody>
      </p:sp>
    </p:spTree>
    <p:extLst>
      <p:ext uri="{BB962C8B-B14F-4D97-AF65-F5344CB8AC3E}">
        <p14:creationId xmlns:p14="http://schemas.microsoft.com/office/powerpoint/2010/main" val="190244169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أولاً: الهندرة:</a:t>
            </a:r>
          </a:p>
          <a:p>
            <a:pPr marL="342900" indent="-342900" algn="just">
              <a:buFont typeface="Wingdings" panose="05000000000000000000" pitchFamily="2" charset="2"/>
              <a:buChar char="Ø"/>
            </a:pPr>
            <a:r>
              <a:rPr lang="ar-SA" sz="2300" b="1" dirty="0">
                <a:solidFill>
                  <a:schemeClr val="tx1"/>
                </a:solidFill>
              </a:rPr>
              <a:t>قد تبدو كلمة «الهندرة» غريبة على أسماع الكثير منا، فهي كلمة عربية جديدة مركبة من كلمتي (هندسة، وإدارة) وهي تمثل الترجمة العربية لكلمتي (</a:t>
            </a:r>
            <a:r>
              <a:rPr lang="en-US" sz="2300" b="1" dirty="0">
                <a:solidFill>
                  <a:schemeClr val="tx1"/>
                </a:solidFill>
              </a:rPr>
              <a:t>Business Reengineering</a:t>
            </a:r>
            <a:r>
              <a:rPr lang="ar-SA" sz="2300" b="1" dirty="0">
                <a:solidFill>
                  <a:schemeClr val="tx1"/>
                </a:solidFill>
              </a:rPr>
              <a:t>).</a:t>
            </a:r>
          </a:p>
          <a:p>
            <a:pPr marL="342900" indent="-342900" algn="just">
              <a:buFont typeface="Wingdings" panose="05000000000000000000" pitchFamily="2" charset="2"/>
              <a:buChar char="Ø"/>
            </a:pPr>
            <a:r>
              <a:rPr lang="ar-SA" sz="2300" b="1" dirty="0">
                <a:solidFill>
                  <a:schemeClr val="tx1"/>
                </a:solidFill>
              </a:rPr>
              <a:t>وقد ظهرت الهندرة في بداية التسعينات وبالتحديد في العام 1992م، عندما أطلقها الكاتبان الأمريكيان «مايكل هامر، وجميس شامبي»، كعنوان لكتابهما الشهير (هندرة المنظمات)، ومنذ ذلك الحين أحدث الهندرة ثورة حقيقية في عالم الإدارة الحديث.</a:t>
            </a:r>
          </a:p>
          <a:p>
            <a:pPr marL="342900" indent="-342900" algn="just">
              <a:buFont typeface="Wingdings" panose="05000000000000000000" pitchFamily="2" charset="2"/>
              <a:buChar char="Ø"/>
            </a:pPr>
            <a:r>
              <a:rPr lang="ar-SA" sz="2300" b="1" dirty="0">
                <a:solidFill>
                  <a:schemeClr val="tx1"/>
                </a:solidFill>
              </a:rPr>
              <a:t>تعد الهندرة من أحدث التطبيقات في عام الإدارة اليوم، بعد أن تمكنت عدة شركات رائدة من تحقيق نتائج مثالية في عملية التطور والتحسين المستمر جراء تطبيق عملية الهندرة، وسارعت العديد من الشركات في مختلف أنحاء العالم إلى </a:t>
            </a:r>
            <a:r>
              <a:rPr lang="ar-SA" sz="2300" b="1" dirty="0" err="1">
                <a:solidFill>
                  <a:schemeClr val="tx1"/>
                </a:solidFill>
              </a:rPr>
              <a:t>إعتناق</a:t>
            </a:r>
            <a:r>
              <a:rPr lang="ar-SA" sz="2300" b="1" dirty="0">
                <a:solidFill>
                  <a:schemeClr val="tx1"/>
                </a:solidFill>
              </a:rPr>
              <a:t> هذا الإسلوب الإداري الجديد.</a:t>
            </a:r>
          </a:p>
          <a:p>
            <a:pPr marL="342900" indent="-342900" algn="just">
              <a:buFont typeface="Wingdings" panose="05000000000000000000" pitchFamily="2" charset="2"/>
              <a:buChar char="Ø"/>
            </a:pPr>
            <a:r>
              <a:rPr lang="ar-SA" sz="2300" b="1" dirty="0">
                <a:solidFill>
                  <a:schemeClr val="tx1"/>
                </a:solidFill>
              </a:rPr>
              <a:t>فالهندرة هي أداء لتطوير الشركات التي تطبقها وذلك من خلال التغيير الجزري لطرق أدائها لأعمالها وأنشطتها.</a:t>
            </a:r>
          </a:p>
          <a:p>
            <a:pPr marL="342900" indent="-342900" algn="just">
              <a:buFont typeface="Wingdings" panose="05000000000000000000" pitchFamily="2" charset="2"/>
              <a:buChar char="Ø"/>
            </a:pPr>
            <a:r>
              <a:rPr lang="ar-SA" sz="2300" b="1" dirty="0">
                <a:solidFill>
                  <a:schemeClr val="tx1"/>
                </a:solidFill>
              </a:rPr>
              <a:t>ولكي تنجح الهندرة في مهمتها على إدارة الشركة أن تمتلك تصوراً واضحاً لأهداف التغيير والقدرة على تهيئة العاملين لقبول مبدأ التغيير الجزري من اجل التطوير حتى لا تؤول التجربة إلي الفشل.</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617181"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الهندرة – مفهوم الهندرة</a:t>
            </a:r>
          </a:p>
        </p:txBody>
      </p:sp>
    </p:spTree>
    <p:extLst>
      <p:ext uri="{BB962C8B-B14F-4D97-AF65-F5344CB8AC3E}">
        <p14:creationId xmlns:p14="http://schemas.microsoft.com/office/powerpoint/2010/main" val="422880077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الهندرة - </a:t>
            </a:r>
            <a:r>
              <a:rPr lang="ar-SA" sz="2400" b="1" u="sng" dirty="0">
                <a:solidFill>
                  <a:srgbClr val="C00000"/>
                </a:solidFill>
              </a:rPr>
              <a:t>مفهوم الهندرة:</a:t>
            </a:r>
          </a:p>
          <a:p>
            <a:pPr marL="342900" indent="-342900" algn="just">
              <a:buFontTx/>
              <a:buChar char="-"/>
            </a:pPr>
            <a:r>
              <a:rPr lang="ar-SA" sz="2400" b="1" dirty="0">
                <a:solidFill>
                  <a:schemeClr val="tx1"/>
                </a:solidFill>
              </a:rPr>
              <a:t>قد عرف كل من (مايكل هامر، وجيمس شامبي) الهندرة على أنها: «البدء من جديد أي من نقطة الصفر وليس إصلاح وترميم الوضع القائم أو إجراء تغييرات تجميلية تترك البنى الأساسية كما كانت عليه كما لا يمكن ترقيع الثقوب لكي تعمل بصورة أفضل، بل يعني التخلي التام عن إجراءات العمل القديمة الراسخة، والتفكير بصورة جديدة ومختلفة في كيفية تصنيع المنتجات أو تقديم الخدمات لتحقيق رغبات العملاء».</a:t>
            </a:r>
          </a:p>
          <a:p>
            <a:pPr marL="342900" indent="-342900" algn="just">
              <a:buFontTx/>
              <a:buChar char="-"/>
            </a:pPr>
            <a:r>
              <a:rPr lang="ar-SA" sz="2400" b="1" dirty="0">
                <a:solidFill>
                  <a:schemeClr val="tx1"/>
                </a:solidFill>
              </a:rPr>
              <a:t>ويشير الباحثان في تعريف آخر لمفهوم الهندرة الإدارية بأنها: «إعادة التفكير المبدئي الأساسي، وإعادة تصميم العمليات الإدارية بصفة جذرية بهدف تحقيق تحسينات جوهرية فائقة وليس هامشية تدريجية في معايير الأداء الحاسمة، مثل التكلفة والجودة والخدمة والسرعة».</a:t>
            </a:r>
          </a:p>
          <a:p>
            <a:pPr marL="342900" indent="-342900" algn="just">
              <a:buFont typeface="Wingdings" panose="05000000000000000000" pitchFamily="2" charset="2"/>
              <a:buChar char="Ø"/>
            </a:pPr>
            <a:r>
              <a:rPr lang="ar-SA" sz="2400" b="1" dirty="0">
                <a:solidFill>
                  <a:schemeClr val="tx1"/>
                </a:solidFill>
              </a:rPr>
              <a:t>وتشمل هذه التعريفات أربع عناصر أساسية تعتبر المفاتيح في عملية الهندرة، وهي:</a:t>
            </a:r>
          </a:p>
          <a:p>
            <a:pPr marL="457200" indent="-457200" algn="just">
              <a:buFont typeface="+mj-lt"/>
              <a:buAutoNum type="arabicPeriod"/>
            </a:pPr>
            <a:r>
              <a:rPr lang="ar-SA" sz="2400" b="1" dirty="0">
                <a:solidFill>
                  <a:schemeClr val="tx1"/>
                </a:solidFill>
              </a:rPr>
              <a:t>إعادة التفكير الاساسي.</a:t>
            </a:r>
          </a:p>
          <a:p>
            <a:pPr marL="457200" indent="-457200" algn="just">
              <a:buFont typeface="+mj-lt"/>
              <a:buAutoNum type="arabicPeriod"/>
            </a:pPr>
            <a:r>
              <a:rPr lang="ar-SA" sz="2400" b="1" dirty="0">
                <a:solidFill>
                  <a:schemeClr val="tx1"/>
                </a:solidFill>
              </a:rPr>
              <a:t>العمليات.</a:t>
            </a:r>
          </a:p>
          <a:p>
            <a:pPr marL="457200" indent="-457200" algn="just">
              <a:buFont typeface="+mj-lt"/>
              <a:buAutoNum type="arabicPeriod"/>
            </a:pPr>
            <a:r>
              <a:rPr lang="ar-SA" sz="2400" b="1" dirty="0">
                <a:solidFill>
                  <a:schemeClr val="tx1"/>
                </a:solidFill>
              </a:rPr>
              <a:t>تغيرات جذرية.</a:t>
            </a:r>
          </a:p>
          <a:p>
            <a:pPr marL="457200" indent="-457200" algn="just">
              <a:buFont typeface="+mj-lt"/>
              <a:buAutoNum type="arabicPeriod"/>
            </a:pPr>
            <a:r>
              <a:rPr lang="ar-SA" sz="2400" b="1" dirty="0">
                <a:solidFill>
                  <a:schemeClr val="tx1"/>
                </a:solidFill>
              </a:rPr>
              <a:t>طفرات فائقة أو هائلة.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5076057" y="6682411"/>
            <a:ext cx="3960440" cy="1665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الهندرة – المنظمات التي تحتاج للهندرة + الجهات التي تتولى الهندرة</a:t>
            </a:r>
          </a:p>
        </p:txBody>
      </p:sp>
    </p:spTree>
    <p:extLst>
      <p:ext uri="{BB962C8B-B14F-4D97-AF65-F5344CB8AC3E}">
        <p14:creationId xmlns:p14="http://schemas.microsoft.com/office/powerpoint/2010/main" val="148445335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الهندرة - </a:t>
            </a:r>
            <a:r>
              <a:rPr lang="ar-SA" sz="2400" b="1" u="sng" dirty="0">
                <a:solidFill>
                  <a:srgbClr val="C00000"/>
                </a:solidFill>
              </a:rPr>
              <a:t>المنظمات التي تحتاج للهندرة:</a:t>
            </a:r>
          </a:p>
          <a:p>
            <a:pPr marL="342900" indent="-342900" algn="just">
              <a:buFont typeface="Wingdings" panose="05000000000000000000" pitchFamily="2" charset="2"/>
              <a:buChar char="Ø"/>
            </a:pPr>
            <a:r>
              <a:rPr lang="ar-SA" sz="2100" b="1" dirty="0">
                <a:solidFill>
                  <a:schemeClr val="tx1"/>
                </a:solidFill>
              </a:rPr>
              <a:t>المنظمات التي تحتاج إلى هندرة تشمل على عدة أنواع من هذه التنظيمات وهي:</a:t>
            </a:r>
          </a:p>
          <a:p>
            <a:pPr marL="457200" indent="-457200" algn="just">
              <a:buFont typeface="+mj-lt"/>
              <a:buAutoNum type="arabicPeriod"/>
            </a:pPr>
            <a:r>
              <a:rPr lang="ar-SA" sz="2100" b="1" dirty="0">
                <a:solidFill>
                  <a:schemeClr val="tx1"/>
                </a:solidFill>
              </a:rPr>
              <a:t> شركات ذات الوضع المتدهور: النوع الأول أصيب بالإحباط من جراء اصطدامها بالحواجز والعوائق.</a:t>
            </a:r>
          </a:p>
          <a:p>
            <a:pPr marL="457200" indent="-457200" algn="just">
              <a:buFont typeface="+mj-lt"/>
              <a:buAutoNum type="arabicPeriod"/>
            </a:pPr>
            <a:r>
              <a:rPr lang="ar-SA" sz="2100" b="1" dirty="0">
                <a:solidFill>
                  <a:schemeClr val="tx1"/>
                </a:solidFill>
              </a:rPr>
              <a:t>الشركات التي لم تصل الى التدهور: تسير الى الطريق بسرعة عالية ولكن ترى مؤشرات تظهر أمامها وتتوقع أن يكون ذلك حاجزا.</a:t>
            </a:r>
          </a:p>
          <a:p>
            <a:pPr marL="457200" indent="-457200" algn="just">
              <a:buFont typeface="+mj-lt"/>
              <a:buAutoNum type="arabicPeriod"/>
            </a:pPr>
            <a:r>
              <a:rPr lang="ar-SA" sz="2100" b="1" dirty="0">
                <a:solidFill>
                  <a:schemeClr val="tx1"/>
                </a:solidFill>
              </a:rPr>
              <a:t>الشركات التي بلغت قمة التقدم والنجاح: هذا النوع يسير بطريقة عالية ومبدعة دون وجود حواجز ولكن يرى هذا النوع فرص مناسبة أكثر ولديه متسع للوصول الى هذه الفرص. </a:t>
            </a:r>
          </a:p>
          <a:p>
            <a:pPr algn="just"/>
            <a:r>
              <a:rPr lang="ar-SA" sz="2100" b="1" u="sng" dirty="0">
                <a:solidFill>
                  <a:srgbClr val="C00000"/>
                </a:solidFill>
              </a:rPr>
              <a:t>الجهات التي تتولي الهندرة:</a:t>
            </a:r>
          </a:p>
          <a:p>
            <a:pPr marL="457200" indent="-457200" algn="just">
              <a:buFont typeface="+mj-lt"/>
              <a:buAutoNum type="arabicPeriod"/>
            </a:pPr>
            <a:r>
              <a:rPr lang="ar-SA" sz="2100" b="1" dirty="0">
                <a:solidFill>
                  <a:schemeClr val="tx1"/>
                </a:solidFill>
              </a:rPr>
              <a:t>قائد العملية: هو المؤسس الذي يتولى ذمام المبادرة، كونه يتمتع بصلاحيات كبيرة وقادر على إقناع الأعضاء بقبول هذه التغيرات الجذرية التي تحدثها الهندرة.</a:t>
            </a:r>
          </a:p>
          <a:p>
            <a:pPr marL="457200" indent="-457200" algn="just">
              <a:buFont typeface="+mj-lt"/>
              <a:buAutoNum type="arabicPeriod"/>
            </a:pPr>
            <a:r>
              <a:rPr lang="ar-SA" sz="2100" b="1" dirty="0">
                <a:solidFill>
                  <a:schemeClr val="tx1"/>
                </a:solidFill>
              </a:rPr>
              <a:t>صاحب العملية: وهو المدير والمشرف المباشر على تنفيذ عملية الهندرة.</a:t>
            </a:r>
          </a:p>
          <a:p>
            <a:pPr marL="457200" indent="-457200" algn="just">
              <a:buFont typeface="+mj-lt"/>
              <a:buAutoNum type="arabicPeriod"/>
            </a:pPr>
            <a:r>
              <a:rPr lang="ar-SA" sz="2100" b="1" dirty="0">
                <a:solidFill>
                  <a:schemeClr val="tx1"/>
                </a:solidFill>
              </a:rPr>
              <a:t>فريق الهندرة: وهم مجموعة من الأفراد المتخصصين بهندرة عملية محددة.</a:t>
            </a:r>
          </a:p>
          <a:p>
            <a:pPr marL="457200" indent="-457200" algn="just">
              <a:buFont typeface="+mj-lt"/>
              <a:buAutoNum type="arabicPeriod"/>
            </a:pPr>
            <a:r>
              <a:rPr lang="ar-SA" sz="2100" b="1" dirty="0">
                <a:solidFill>
                  <a:schemeClr val="tx1"/>
                </a:solidFill>
              </a:rPr>
              <a:t>الجهة الموجهة: لجنة من كبار المسئولين يختصون بتطوير سياسة وإستراتيجية الهندرة الكلية وراقبتها وتطبيقها.</a:t>
            </a:r>
          </a:p>
          <a:p>
            <a:pPr marL="457200" indent="-457200" algn="just">
              <a:buFont typeface="+mj-lt"/>
              <a:buAutoNum type="arabicPeriod"/>
            </a:pPr>
            <a:r>
              <a:rPr lang="ar-SA" sz="2100" b="1" dirty="0">
                <a:solidFill>
                  <a:schemeClr val="tx1"/>
                </a:solidFill>
              </a:rPr>
              <a:t>القيصر (منسق الهندرة): يتمثل دور المنسق في العمل كمساعد رئيسي لقائد العملية فيما يتعلق بمشروعات الهندرة.</a:t>
            </a:r>
          </a:p>
          <a:p>
            <a:pPr marL="457200" indent="-457200" algn="just">
              <a:buFont typeface="+mj-lt"/>
              <a:buAutoNum type="arabicPeriod"/>
            </a:pPr>
            <a:endParaRPr lang="ar-SA" sz="2400" b="1" dirty="0">
              <a:solidFill>
                <a:schemeClr val="tx1"/>
              </a:solidFill>
            </a:endParaRP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3419872"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الهندرة – خصائص نظام العمل بعد الهندرة</a:t>
            </a:r>
          </a:p>
        </p:txBody>
      </p:sp>
    </p:spTree>
    <p:extLst>
      <p:ext uri="{BB962C8B-B14F-4D97-AF65-F5344CB8AC3E}">
        <p14:creationId xmlns:p14="http://schemas.microsoft.com/office/powerpoint/2010/main" val="20247111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الهندرة – </a:t>
            </a:r>
            <a:r>
              <a:rPr lang="ar-SA" sz="2400" b="1" u="sng" dirty="0">
                <a:solidFill>
                  <a:srgbClr val="C00000"/>
                </a:solidFill>
              </a:rPr>
              <a:t>خصائص نظم العمل بعد الهندرة:</a:t>
            </a:r>
          </a:p>
          <a:p>
            <a:pPr marL="457200" indent="-457200" algn="just">
              <a:buFont typeface="+mj-lt"/>
              <a:buAutoNum type="arabicPeriod"/>
            </a:pPr>
            <a:r>
              <a:rPr lang="ar-SA" sz="2500" b="1" dirty="0">
                <a:solidFill>
                  <a:schemeClr val="tx1"/>
                </a:solidFill>
              </a:rPr>
              <a:t>دمج عدة وظائف في وظيفة واحدة: اختفاء خط التجميع، أي دمج عدة وظائف في وظيفة واحدة.</a:t>
            </a:r>
          </a:p>
          <a:p>
            <a:pPr marL="457200" indent="-457200" algn="just">
              <a:buFont typeface="+mj-lt"/>
              <a:buAutoNum type="arabicPeriod"/>
            </a:pPr>
            <a:r>
              <a:rPr lang="ar-SA" sz="2500" b="1" dirty="0">
                <a:solidFill>
                  <a:schemeClr val="tx1"/>
                </a:solidFill>
              </a:rPr>
              <a:t>الموظفون يتخذون القرارات: بدلاً من اللجوء للرئيس يصبح الأمر في يد الموظف.</a:t>
            </a:r>
          </a:p>
          <a:p>
            <a:pPr marL="457200" indent="-457200" algn="just">
              <a:buFont typeface="+mj-lt"/>
              <a:buAutoNum type="arabicPeriod"/>
            </a:pPr>
            <a:r>
              <a:rPr lang="ar-SA" sz="2500" b="1" dirty="0">
                <a:solidFill>
                  <a:schemeClr val="tx1"/>
                </a:solidFill>
              </a:rPr>
              <a:t>تنفيذ خطوات العمليات بسبب طبيعتها: تنفذ كل عملية على حسب طبيعتها.</a:t>
            </a:r>
          </a:p>
          <a:p>
            <a:pPr marL="457200" indent="-457200" algn="just">
              <a:buFont typeface="+mj-lt"/>
              <a:buAutoNum type="arabicPeriod"/>
            </a:pPr>
            <a:r>
              <a:rPr lang="ar-SA" sz="2500" b="1" dirty="0">
                <a:solidFill>
                  <a:schemeClr val="tx1"/>
                </a:solidFill>
              </a:rPr>
              <a:t>تعدد خصائص العمليات: مواصفات مختلفة للعمليات لكي تتناسب مع السوق </a:t>
            </a:r>
          </a:p>
          <a:p>
            <a:pPr marL="457200" indent="-457200" algn="just">
              <a:buFont typeface="+mj-lt"/>
              <a:buAutoNum type="arabicPeriod"/>
            </a:pPr>
            <a:r>
              <a:rPr lang="ar-SA" sz="2500" b="1" dirty="0">
                <a:solidFill>
                  <a:schemeClr val="tx1"/>
                </a:solidFill>
              </a:rPr>
              <a:t>انجاز العمل في مكانه: أي كل عملية تتم في موقعها وليس بالضرورة النقل.</a:t>
            </a:r>
          </a:p>
          <a:p>
            <a:pPr marL="457200" indent="-457200" algn="just">
              <a:buFont typeface="+mj-lt"/>
              <a:buAutoNum type="arabicPeriod"/>
            </a:pPr>
            <a:r>
              <a:rPr lang="ar-SA" sz="2500" b="1" dirty="0">
                <a:solidFill>
                  <a:schemeClr val="tx1"/>
                </a:solidFill>
              </a:rPr>
              <a:t>خفض مستويات الرقابة والمراجعة: انشطة منعدمة القيمة أي خفض التكاليف</a:t>
            </a:r>
          </a:p>
          <a:p>
            <a:pPr marL="457200" indent="-457200" algn="just">
              <a:buFont typeface="+mj-lt"/>
              <a:buAutoNum type="arabicPeriod"/>
            </a:pPr>
            <a:r>
              <a:rPr lang="ar-SA" sz="2500" b="1" dirty="0">
                <a:solidFill>
                  <a:schemeClr val="tx1"/>
                </a:solidFill>
              </a:rPr>
              <a:t>تقليل الحاجة الى مطابقة المعلومات: تقليص عدد جهات الاتصال الخارجي لكل عملية.</a:t>
            </a:r>
          </a:p>
          <a:p>
            <a:pPr marL="457200" indent="-457200" algn="just">
              <a:buFont typeface="+mj-lt"/>
              <a:buAutoNum type="arabicPeriod"/>
            </a:pPr>
            <a:r>
              <a:rPr lang="ar-SA" sz="2500" b="1" dirty="0">
                <a:solidFill>
                  <a:schemeClr val="tx1"/>
                </a:solidFill>
              </a:rPr>
              <a:t>مفهوم مدير العملية يوفر جهة إتصالات موحدة: توحيد جهة الاتصال.</a:t>
            </a:r>
          </a:p>
          <a:p>
            <a:pPr marL="457200" indent="-457200" algn="just">
              <a:buFont typeface="+mj-lt"/>
              <a:buAutoNum type="arabicPeriod"/>
            </a:pPr>
            <a:r>
              <a:rPr lang="ar-SA" sz="2500" b="1" dirty="0">
                <a:solidFill>
                  <a:schemeClr val="tx1"/>
                </a:solidFill>
              </a:rPr>
              <a:t>الجمع بين المركزية واللامركزية: التقنيات تساعد في ذلك.</a:t>
            </a:r>
          </a:p>
          <a:p>
            <a:pPr algn="just"/>
            <a:endParaRPr lang="ar-SA" sz="2400" b="1" dirty="0">
              <a:solidFill>
                <a:schemeClr val="tx1"/>
              </a:solidFill>
            </a:endParaRP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الهندرة – فوائد الهندرة</a:t>
            </a:r>
          </a:p>
        </p:txBody>
      </p:sp>
    </p:spTree>
    <p:extLst>
      <p:ext uri="{BB962C8B-B14F-4D97-AF65-F5344CB8AC3E}">
        <p14:creationId xmlns:p14="http://schemas.microsoft.com/office/powerpoint/2010/main" val="245565100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الهندرة – </a:t>
            </a:r>
            <a:r>
              <a:rPr lang="ar-SA" sz="2400" b="1" u="sng" dirty="0">
                <a:solidFill>
                  <a:srgbClr val="C00000"/>
                </a:solidFill>
              </a:rPr>
              <a:t>فوائد الهندرة:</a:t>
            </a:r>
          </a:p>
          <a:p>
            <a:pPr marL="457200" indent="-457200" algn="just">
              <a:buFont typeface="Wingdings" panose="05000000000000000000" pitchFamily="2" charset="2"/>
              <a:buChar char="Ø"/>
            </a:pPr>
            <a:r>
              <a:rPr lang="ar-SA" sz="2500" b="1" dirty="0">
                <a:solidFill>
                  <a:schemeClr val="tx1"/>
                </a:solidFill>
              </a:rPr>
              <a:t>يحقق تطبيق الهندرة الادارية فوائد عديدة كثيرة وهي كالتالي:</a:t>
            </a:r>
          </a:p>
          <a:p>
            <a:pPr marL="457200" indent="-457200" algn="just">
              <a:buFont typeface="+mj-lt"/>
              <a:buAutoNum type="arabicPeriod"/>
            </a:pPr>
            <a:r>
              <a:rPr lang="ar-SA" sz="2500" b="1" dirty="0">
                <a:solidFill>
                  <a:schemeClr val="tx1"/>
                </a:solidFill>
              </a:rPr>
              <a:t>لا بد من تجميع الأعمال ذات التخصصات الواحدة والمختصة.</a:t>
            </a:r>
          </a:p>
          <a:p>
            <a:pPr marL="457200" indent="-457200" algn="just">
              <a:buFont typeface="+mj-lt"/>
              <a:buAutoNum type="arabicPeriod"/>
            </a:pPr>
            <a:r>
              <a:rPr lang="ar-SA" sz="2500" b="1" dirty="0">
                <a:solidFill>
                  <a:schemeClr val="tx1"/>
                </a:solidFill>
              </a:rPr>
              <a:t>تتحول الوظائف من مهام بسيطة الى أعمال مركبة بعد تكوين فرق العمل التخصصية في اداء العمل في أماكن محددة وسهلة الوصول وبسيطة الاجراءات.</a:t>
            </a:r>
          </a:p>
          <a:p>
            <a:pPr marL="457200" indent="-457200" algn="just">
              <a:buFont typeface="+mj-lt"/>
              <a:buAutoNum type="arabicPeriod"/>
            </a:pPr>
            <a:r>
              <a:rPr lang="ar-SA" sz="2500" b="1" dirty="0">
                <a:solidFill>
                  <a:schemeClr val="tx1"/>
                </a:solidFill>
              </a:rPr>
              <a:t>يتحول دور الموظفين من العمل المراقب الى العمل المستقل.</a:t>
            </a:r>
          </a:p>
          <a:p>
            <a:pPr marL="457200" indent="-457200" algn="just">
              <a:buFont typeface="+mj-lt"/>
              <a:buAutoNum type="arabicPeriod"/>
            </a:pPr>
            <a:r>
              <a:rPr lang="ar-SA" sz="2500" b="1" dirty="0">
                <a:solidFill>
                  <a:schemeClr val="tx1"/>
                </a:solidFill>
              </a:rPr>
              <a:t>يتحول الاعداد الوظيفي من التدريب الى التعلم.</a:t>
            </a:r>
          </a:p>
          <a:p>
            <a:pPr marL="457200" indent="-457200" algn="just">
              <a:buFont typeface="+mj-lt"/>
              <a:buAutoNum type="arabicPeriod"/>
            </a:pPr>
            <a:r>
              <a:rPr lang="ar-SA" sz="2500" b="1" dirty="0">
                <a:solidFill>
                  <a:schemeClr val="tx1"/>
                </a:solidFill>
              </a:rPr>
              <a:t>يتحول التركيز من معايير الاداء والمكافاة من الأنشطة الى النتائج.</a:t>
            </a:r>
          </a:p>
          <a:p>
            <a:pPr marL="457200" indent="-457200" algn="just">
              <a:buFont typeface="+mj-lt"/>
              <a:buAutoNum type="arabicPeriod"/>
            </a:pPr>
            <a:r>
              <a:rPr lang="ar-SA" sz="2500" b="1" dirty="0">
                <a:solidFill>
                  <a:schemeClr val="tx1"/>
                </a:solidFill>
              </a:rPr>
              <a:t>تتحول معايير الترقية في الاداء الى المقدرة. </a:t>
            </a:r>
          </a:p>
          <a:p>
            <a:pPr marL="457200" indent="-457200" algn="just">
              <a:buFont typeface="+mj-lt"/>
              <a:buAutoNum type="arabicPeriod"/>
            </a:pPr>
            <a:r>
              <a:rPr lang="ar-SA" sz="2500" b="1" dirty="0">
                <a:solidFill>
                  <a:schemeClr val="tx1"/>
                </a:solidFill>
              </a:rPr>
              <a:t>العمل على تغيير الثقافة التنظيمية السائدة.</a:t>
            </a:r>
          </a:p>
          <a:p>
            <a:pPr marL="457200" indent="-457200" algn="just">
              <a:buFont typeface="+mj-lt"/>
              <a:buAutoNum type="arabicPeriod"/>
            </a:pPr>
            <a:r>
              <a:rPr lang="ar-SA" sz="2500" b="1" dirty="0">
                <a:solidFill>
                  <a:schemeClr val="tx1"/>
                </a:solidFill>
              </a:rPr>
              <a:t>يتحول التنظيم من هرمي الى أفقي بتكوين فرق العمل.</a:t>
            </a:r>
          </a:p>
          <a:p>
            <a:pPr marL="457200" indent="-457200" algn="just">
              <a:buFont typeface="+mj-lt"/>
              <a:buAutoNum type="arabicPeriod"/>
            </a:pPr>
            <a:r>
              <a:rPr lang="ar-SA" sz="2500" b="1" dirty="0">
                <a:solidFill>
                  <a:schemeClr val="tx1"/>
                </a:solidFill>
              </a:rPr>
              <a:t>يتحول المسؤولون في ظل هذا المفهوم من مراقبين الى قيادين</a:t>
            </a:r>
          </a:p>
          <a:p>
            <a:pPr marL="457200" indent="-457200" algn="just">
              <a:buFont typeface="+mj-lt"/>
              <a:buAutoNum type="arabicPeriod"/>
            </a:pPr>
            <a:r>
              <a:rPr lang="ar-SA" sz="2500" b="1" dirty="0">
                <a:solidFill>
                  <a:schemeClr val="tx1"/>
                </a:solidFill>
              </a:rPr>
              <a:t>يتحول المديرون من مشرفين الى موجهين لفرق العمل.</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الهندرة – متطلبات تطبيق الهندرة</a:t>
            </a:r>
          </a:p>
        </p:txBody>
      </p:sp>
    </p:spTree>
    <p:extLst>
      <p:ext uri="{BB962C8B-B14F-4D97-AF65-F5344CB8AC3E}">
        <p14:creationId xmlns:p14="http://schemas.microsoft.com/office/powerpoint/2010/main" val="18105773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476673"/>
            <a:ext cx="8928992" cy="6363446"/>
          </a:xfrm>
        </p:spPr>
        <p:txBody>
          <a:bodyPr>
            <a:noAutofit/>
          </a:bodyPr>
          <a:lstStyle/>
          <a:p>
            <a:pPr algn="just"/>
            <a:r>
              <a:rPr lang="ar-SA" sz="2400" b="1" u="sng" dirty="0">
                <a:solidFill>
                  <a:schemeClr val="tx2"/>
                </a:solidFill>
              </a:rPr>
              <a:t>تابع الهندرة – </a:t>
            </a:r>
            <a:r>
              <a:rPr lang="ar-SA" sz="2000" b="1" u="sng" dirty="0">
                <a:solidFill>
                  <a:srgbClr val="C00000"/>
                </a:solidFill>
              </a:rPr>
              <a:t>متطلبات تطبيق الهندرة:</a:t>
            </a:r>
          </a:p>
          <a:p>
            <a:pPr marL="457200" indent="-457200" algn="just">
              <a:buFont typeface="Wingdings" panose="05000000000000000000" pitchFamily="2" charset="2"/>
              <a:buChar char="Ø"/>
            </a:pPr>
            <a:r>
              <a:rPr lang="ar-SA" sz="2200" b="1" dirty="0">
                <a:solidFill>
                  <a:schemeClr val="tx1"/>
                </a:solidFill>
              </a:rPr>
              <a:t>يمكن النظر الي مفهوم الهندرة الإدارية كعملية نظام فتوح، يتكون من (العمليات الإدارية – الوظائف والهياكل التنظيمية – الإدارة ونظم قياس الأداء – القيم والمعتقدات).</a:t>
            </a:r>
          </a:p>
          <a:p>
            <a:pPr marL="457200" indent="-457200" algn="just">
              <a:buFont typeface="Wingdings" panose="05000000000000000000" pitchFamily="2" charset="2"/>
              <a:buChar char="Ø"/>
            </a:pPr>
            <a:r>
              <a:rPr lang="ar-SA" sz="2200" b="1" dirty="0">
                <a:solidFill>
                  <a:schemeClr val="tx1"/>
                </a:solidFill>
              </a:rPr>
              <a:t> فإن مفهوم الهندرة يتطلب تجميع كل العمليات الضرورية واللازمة لإنجاز الخدمة في مكان واحد يسهل على المراجع الحصول عليها مما يؤدي الي توفير الوقت وتقليل الجهد وتوفير التكاليف وتحقيق رضا الجميع، هذا هو الهدف التي تسعي إليه الهندرة.</a:t>
            </a:r>
          </a:p>
          <a:p>
            <a:pPr marL="457200" indent="-457200" algn="just">
              <a:buFont typeface="Wingdings" panose="05000000000000000000" pitchFamily="2" charset="2"/>
              <a:buChar char="Ø"/>
            </a:pPr>
            <a:r>
              <a:rPr lang="ar-SA" sz="2200" b="1" dirty="0">
                <a:solidFill>
                  <a:schemeClr val="tx1"/>
                </a:solidFill>
              </a:rPr>
              <a:t>ولا بد من توفر مجموعه من العناصر التي تسهل تطبيق هذا المفهوم الإداري الحديث، وهي:</a:t>
            </a:r>
          </a:p>
          <a:p>
            <a:pPr marL="342900" indent="-342900" algn="just">
              <a:buFontTx/>
              <a:buChar char="-"/>
            </a:pPr>
            <a:r>
              <a:rPr lang="ar-SA" sz="2200" b="1" dirty="0">
                <a:solidFill>
                  <a:schemeClr val="tx1"/>
                </a:solidFill>
              </a:rPr>
              <a:t>أولا: أن تكون التنظيمات قد طبقت مفهوم الجودة الشاملة وسلسلة المواصفات</a:t>
            </a:r>
          </a:p>
          <a:p>
            <a:pPr marL="342900" indent="-342900" algn="just">
              <a:buFontTx/>
              <a:buChar char="-"/>
            </a:pPr>
            <a:r>
              <a:rPr lang="ar-SA" sz="2200" b="1" dirty="0">
                <a:solidFill>
                  <a:schemeClr val="tx1"/>
                </a:solidFill>
              </a:rPr>
              <a:t>ثانيا: أن تكون هنالك حاجة ملحة وقناعة تامة من قبل الادارة بالعمل عل تطبيق الهندرة.</a:t>
            </a:r>
          </a:p>
          <a:p>
            <a:pPr marL="342900" indent="-342900" algn="just">
              <a:buFontTx/>
              <a:buChar char="-"/>
            </a:pPr>
            <a:r>
              <a:rPr lang="ar-SA" sz="2200" b="1" dirty="0">
                <a:solidFill>
                  <a:schemeClr val="tx1"/>
                </a:solidFill>
              </a:rPr>
              <a:t>ثالثا: ضرورة دعم الادارة العليا.</a:t>
            </a:r>
          </a:p>
          <a:p>
            <a:pPr marL="342900" indent="-342900" algn="just">
              <a:buFontTx/>
              <a:buChar char="-"/>
            </a:pPr>
            <a:r>
              <a:rPr lang="ar-SA" sz="2200" b="1" dirty="0">
                <a:solidFill>
                  <a:schemeClr val="tx1"/>
                </a:solidFill>
              </a:rPr>
              <a:t>رابعا: ضرورة ابتكار أساليب عمل جديدة وكوادر بشرية ذات مهارات وقدرات عالية.</a:t>
            </a:r>
          </a:p>
          <a:p>
            <a:pPr marL="342900" indent="-342900" algn="just">
              <a:buFontTx/>
              <a:buChar char="-"/>
            </a:pPr>
            <a:r>
              <a:rPr lang="ar-SA" sz="2200" b="1" dirty="0">
                <a:solidFill>
                  <a:schemeClr val="tx1"/>
                </a:solidFill>
              </a:rPr>
              <a:t>خامسا: ضرورة التركيز على العمليات وليس الادارات.</a:t>
            </a:r>
          </a:p>
          <a:p>
            <a:pPr marL="342900" indent="-342900" algn="just">
              <a:buFontTx/>
              <a:buChar char="-"/>
            </a:pPr>
            <a:r>
              <a:rPr lang="ar-SA" sz="2200" b="1" dirty="0">
                <a:solidFill>
                  <a:schemeClr val="tx1"/>
                </a:solidFill>
              </a:rPr>
              <a:t>سادسا: التركيز على توعية وتركيبة فرق العمل.</a:t>
            </a:r>
          </a:p>
          <a:p>
            <a:pPr marL="342900" indent="-342900" algn="just">
              <a:buFontTx/>
              <a:buChar char="-"/>
            </a:pPr>
            <a:r>
              <a:rPr lang="ar-SA" sz="2200" b="1" dirty="0">
                <a:solidFill>
                  <a:schemeClr val="tx1"/>
                </a:solidFill>
              </a:rPr>
              <a:t>سابعا: التركيز على الابتكار، والابداع في العمليات التنظيمية.</a:t>
            </a:r>
          </a:p>
          <a:p>
            <a:pPr marL="342900" indent="-342900" algn="just">
              <a:buFontTx/>
              <a:buChar char="-"/>
            </a:pPr>
            <a:r>
              <a:rPr lang="ar-SA" sz="2200" b="1" dirty="0">
                <a:solidFill>
                  <a:schemeClr val="tx1"/>
                </a:solidFill>
              </a:rPr>
              <a:t>ثامنا: ضرورة اتباع التخطيط العلمي.</a:t>
            </a:r>
          </a:p>
          <a:p>
            <a:pPr marL="342900" indent="-342900" algn="just">
              <a:buFontTx/>
              <a:buChar char="-"/>
            </a:pPr>
            <a:r>
              <a:rPr lang="ar-SA" sz="2200" b="1" dirty="0">
                <a:solidFill>
                  <a:schemeClr val="tx1"/>
                </a:solidFill>
              </a:rPr>
              <a:t>تاسعا: محاولة التقليل من مقاومة العاملين للتغيير الى مفهوم الهندرة.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الخصخصة</a:t>
            </a:r>
          </a:p>
        </p:txBody>
      </p:sp>
    </p:spTree>
    <p:extLst>
      <p:ext uri="{BB962C8B-B14F-4D97-AF65-F5344CB8AC3E}">
        <p14:creationId xmlns:p14="http://schemas.microsoft.com/office/powerpoint/2010/main" val="6356087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ثانياً: الخصخصة – </a:t>
            </a:r>
            <a:r>
              <a:rPr lang="ar-SA" sz="2800" b="1" u="sng" dirty="0">
                <a:solidFill>
                  <a:srgbClr val="C00000"/>
                </a:solidFill>
              </a:rPr>
              <a:t>تعريف الخصخصة:</a:t>
            </a:r>
            <a:endParaRPr lang="ar-SA" sz="2800" b="1" dirty="0">
              <a:solidFill>
                <a:srgbClr val="C00000"/>
              </a:solidFill>
            </a:endParaRPr>
          </a:p>
          <a:p>
            <a:pPr marL="457200" indent="-457200" algn="just">
              <a:buFont typeface="Wingdings" panose="05000000000000000000" pitchFamily="2" charset="2"/>
              <a:buChar char="Ø"/>
            </a:pPr>
            <a:r>
              <a:rPr lang="ar-SA" sz="2200" b="1" dirty="0">
                <a:solidFill>
                  <a:schemeClr val="tx1"/>
                </a:solidFill>
              </a:rPr>
              <a:t>تستحوذ عبارة الخصخصة أو التخصص أو الخوصصة أو التخاصية على إهتمام معظم دول العالم سواء كانت متقدمة أو نامية، وهي جميعها تسميات لمصطلح إقتصادي باللغة الإنجليزية أو الفرسية لكلمة (</a:t>
            </a:r>
            <a:r>
              <a:rPr lang="en-US" sz="2200" b="1" dirty="0">
                <a:solidFill>
                  <a:schemeClr val="tx1"/>
                </a:solidFill>
              </a:rPr>
              <a:t>Privatization</a:t>
            </a:r>
            <a:r>
              <a:rPr lang="ar-SA" sz="2200" b="1" dirty="0">
                <a:solidFill>
                  <a:schemeClr val="tx1"/>
                </a:solidFill>
              </a:rPr>
              <a:t>).</a:t>
            </a:r>
          </a:p>
          <a:p>
            <a:pPr marL="457200" indent="-457200" algn="just">
              <a:buFont typeface="Wingdings" panose="05000000000000000000" pitchFamily="2" charset="2"/>
              <a:buChar char="Ø"/>
            </a:pPr>
            <a:r>
              <a:rPr lang="ar-SA" sz="2200" b="1" dirty="0">
                <a:solidFill>
                  <a:schemeClr val="tx1"/>
                </a:solidFill>
              </a:rPr>
              <a:t>لا يوجد مفهوم دولي منفق عليه لكلمة الخصخصة، حيث يتفاوت مفهوم هذه الكلمة من مكان لآخر ومن دولة لأخرى، ولكن لو أردنا تعريف هذه الظاهرة التي أصبحت موضوعاً رئيسياً يتم إستخدامه في معظم الدول فإنها «</a:t>
            </a:r>
            <a:r>
              <a:rPr lang="ar-SA" sz="2200" b="1" dirty="0">
                <a:solidFill>
                  <a:srgbClr val="C00000"/>
                </a:solidFill>
              </a:rPr>
              <a:t>فلسفة إقتصادية حديثة ذات إستراتيجية لتحويل عدد كبير من القطاعات الإقتصادية والخدمات الإجتماعية التي لا ترتبط بالسياسات العليا للدولة من القطاع العام إلي القطاع الخاص</a:t>
            </a:r>
            <a:r>
              <a:rPr lang="ar-SA" sz="2200" b="1" dirty="0">
                <a:solidFill>
                  <a:schemeClr val="tx1"/>
                </a:solidFill>
              </a:rPr>
              <a:t>». </a:t>
            </a:r>
          </a:p>
          <a:p>
            <a:pPr marL="457200" indent="-457200" algn="just">
              <a:buFont typeface="Wingdings" panose="05000000000000000000" pitchFamily="2" charset="2"/>
              <a:buChar char="Ø"/>
            </a:pPr>
            <a:r>
              <a:rPr lang="ar-SA" sz="2200" b="1" dirty="0">
                <a:solidFill>
                  <a:schemeClr val="tx1"/>
                </a:solidFill>
              </a:rPr>
              <a:t>كما يمكن تعريف الخصخصة بأنها «</a:t>
            </a:r>
            <a:r>
              <a:rPr lang="ar-SA" sz="2200" b="1" dirty="0">
                <a:solidFill>
                  <a:srgbClr val="C00000"/>
                </a:solidFill>
              </a:rPr>
              <a:t>نقل ملكية أو إدارة نشاط إقتصادي ما، إما جزئياً أو كلياً من القطاع العام إلي القطاع الخاص</a:t>
            </a:r>
            <a:r>
              <a:rPr lang="ar-SA" sz="2200" b="1" dirty="0">
                <a:solidFill>
                  <a:schemeClr val="tx1"/>
                </a:solidFill>
              </a:rPr>
              <a:t>».</a:t>
            </a:r>
          </a:p>
          <a:p>
            <a:pPr marL="457200" indent="-457200" algn="just">
              <a:buFont typeface="Wingdings" panose="05000000000000000000" pitchFamily="2" charset="2"/>
              <a:buChar char="Ø"/>
            </a:pPr>
            <a:r>
              <a:rPr lang="ar-SA" sz="2200" b="1" dirty="0">
                <a:solidFill>
                  <a:schemeClr val="tx1"/>
                </a:solidFill>
              </a:rPr>
              <a:t>وللخصخصة منظورين إقتصادي وسياسي:</a:t>
            </a:r>
          </a:p>
          <a:p>
            <a:pPr marL="342900" indent="-342900" algn="just">
              <a:buFontTx/>
              <a:buChar char="-"/>
            </a:pPr>
            <a:r>
              <a:rPr lang="ar-SA" sz="2200" b="1" dirty="0">
                <a:solidFill>
                  <a:schemeClr val="tx1"/>
                </a:solidFill>
              </a:rPr>
              <a:t>من المنظور الإقتصادي تهدف عملية الخصخصة لإستغلال المصادر الطبيعية والبشرية بكفاءة وإنتاجية أعلى، وذلك بتحرير السوق وعدم تدخل الدولة إلا في حالات الضرورة القصوى.</a:t>
            </a:r>
          </a:p>
          <a:p>
            <a:pPr marL="342900" indent="-342900" algn="just">
              <a:buFontTx/>
              <a:buChar char="-"/>
            </a:pPr>
            <a:r>
              <a:rPr lang="ar-SA" sz="2200" b="1" dirty="0">
                <a:solidFill>
                  <a:schemeClr val="tx1"/>
                </a:solidFill>
              </a:rPr>
              <a:t>أما من المنظور السياسي فالتخصيص يدعو إلي إختزال دور الدولة ليقتصر على مجالات أساسية تخص هيبة وسيادة الدولة، مثل الأمن والدفاع والقضاء والخدمات الإجتماعية.</a:t>
            </a: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الخصخصة – المفهوم والأهمية</a:t>
            </a:r>
          </a:p>
        </p:txBody>
      </p:sp>
    </p:spTree>
    <p:extLst>
      <p:ext uri="{BB962C8B-B14F-4D97-AF65-F5344CB8AC3E}">
        <p14:creationId xmlns:p14="http://schemas.microsoft.com/office/powerpoint/2010/main" val="283326776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16632"/>
            <a:ext cx="9036496" cy="432048"/>
          </a:xfrm>
        </p:spPr>
        <p:txBody>
          <a:bodyPr>
            <a:noAutofit/>
          </a:bodyPr>
          <a:lstStyle/>
          <a:p>
            <a:pPr algn="r"/>
            <a:r>
              <a:rPr lang="ar-SA" sz="3200" b="1" u="sng" dirty="0">
                <a:solidFill>
                  <a:srgbClr val="C00000"/>
                </a:solidFill>
              </a:rPr>
              <a:t>الوحدة السادسة: تطبيقات حديثة للتطوير التنظيمي في المنظمات:</a:t>
            </a:r>
          </a:p>
        </p:txBody>
      </p:sp>
      <p:sp>
        <p:nvSpPr>
          <p:cNvPr id="3" name="عنوان فرعي 2"/>
          <p:cNvSpPr>
            <a:spLocks noGrp="1"/>
          </p:cNvSpPr>
          <p:nvPr>
            <p:ph type="subTitle" idx="1"/>
          </p:nvPr>
        </p:nvSpPr>
        <p:spPr>
          <a:xfrm>
            <a:off x="107504" y="548680"/>
            <a:ext cx="8928992" cy="6192688"/>
          </a:xfrm>
        </p:spPr>
        <p:txBody>
          <a:bodyPr>
            <a:noAutofit/>
          </a:bodyPr>
          <a:lstStyle/>
          <a:p>
            <a:pPr algn="just"/>
            <a:r>
              <a:rPr lang="ar-SA" sz="2800" b="1" u="sng" dirty="0">
                <a:solidFill>
                  <a:schemeClr val="tx2"/>
                </a:solidFill>
              </a:rPr>
              <a:t>تابع الخصخصة – </a:t>
            </a:r>
            <a:r>
              <a:rPr lang="ar-SA" sz="2800" b="1" u="sng" dirty="0">
                <a:solidFill>
                  <a:srgbClr val="C00000"/>
                </a:solidFill>
              </a:rPr>
              <a:t>المفهوم والأهمية:</a:t>
            </a:r>
            <a:endParaRPr lang="ar-SA" sz="2800" b="1" dirty="0">
              <a:solidFill>
                <a:srgbClr val="C00000"/>
              </a:solidFill>
            </a:endParaRPr>
          </a:p>
          <a:p>
            <a:pPr marL="457200" indent="-457200" algn="just">
              <a:buFont typeface="Wingdings" panose="05000000000000000000" pitchFamily="2" charset="2"/>
              <a:buChar char="Ø"/>
            </a:pPr>
            <a:r>
              <a:rPr lang="ar-SA" sz="2200" b="1" dirty="0">
                <a:solidFill>
                  <a:schemeClr val="tx1"/>
                </a:solidFill>
              </a:rPr>
              <a:t>نال مفهوم التخاصية أهمية كبيرة خلال العقدين الماضيين، خاصة بعد زيادة الأعباء المالية على الحكومات بخصوص زيادة حجم الإنفاق وتقديم الخدمات، الأمر الذي دعا الي ضرورة البحث عن مفاهيم إقتصادية أخرى تساعد على التخفيف من حدة الأعباء على الحكومات. </a:t>
            </a:r>
          </a:p>
          <a:p>
            <a:pPr marL="457200" indent="-457200" algn="just">
              <a:buFont typeface="Wingdings" panose="05000000000000000000" pitchFamily="2" charset="2"/>
              <a:buChar char="Ø"/>
            </a:pPr>
            <a:r>
              <a:rPr lang="ar-SA" sz="2200" b="1" dirty="0">
                <a:solidFill>
                  <a:schemeClr val="tx1"/>
                </a:solidFill>
              </a:rPr>
              <a:t>وتعرف التخاصية بأنها تحويل ملكية مؤسسات القطاع العام إلى شركات تدار على أسس تجارية، أو بيع الأسهم المملوكة للحكومة في بعض شركات المساهمة العامة كلياً أو جزئياً الي القطاع الخاص.</a:t>
            </a:r>
          </a:p>
          <a:p>
            <a:pPr marL="457200" indent="-457200" algn="just">
              <a:buFont typeface="Wingdings" panose="05000000000000000000" pitchFamily="2" charset="2"/>
              <a:buChar char="Ø"/>
            </a:pPr>
            <a:r>
              <a:rPr lang="ar-SA" sz="2200" b="1" dirty="0">
                <a:solidFill>
                  <a:schemeClr val="tx1"/>
                </a:solidFill>
              </a:rPr>
              <a:t>فالتخاصية بناءاً على ما سبق يمكن النظر إليها على أنها تعني تقليل وتخفيض القيود القانونية والإدارية والرقابية على ممارسة النشاطات الإقتصادية، وإعطاء فرصة للقطاع الخاص للقيام بذلك، شريطة أن تتعدد الوحدات الإنتاجية حتى تعمل على خلق مناخ تنافسي ينعكس على نوعية وجودة السلع والخدمات المقدمة.</a:t>
            </a:r>
          </a:p>
          <a:p>
            <a:pPr marL="457200" indent="-457200" algn="just">
              <a:buFont typeface="Wingdings" panose="05000000000000000000" pitchFamily="2" charset="2"/>
              <a:buChar char="Ø"/>
            </a:pPr>
            <a:r>
              <a:rPr lang="ar-SA" sz="2200" b="1" dirty="0">
                <a:solidFill>
                  <a:schemeClr val="tx1"/>
                </a:solidFill>
              </a:rPr>
              <a:t>ويعتمد مفهوم التخاصية على فلسفة إقتصادية نابعة من الفكر الإقتصادي الرأسمالي، تقوم على مجموعة من الأسس والمبادئ تتمثل في:</a:t>
            </a:r>
          </a:p>
          <a:p>
            <a:pPr marL="457200" indent="-457200" algn="just">
              <a:buFont typeface="+mj-lt"/>
              <a:buAutoNum type="arabicPeriod"/>
            </a:pPr>
            <a:r>
              <a:rPr lang="ar-SA" sz="2200" b="1" dirty="0">
                <a:solidFill>
                  <a:schemeClr val="tx1"/>
                </a:solidFill>
              </a:rPr>
              <a:t>أن يترك الأمر لقوى السوق من حيث العرض والطلب دون تدخل من الدولة.</a:t>
            </a:r>
          </a:p>
          <a:p>
            <a:pPr marL="457200" indent="-457200" algn="just">
              <a:buFont typeface="+mj-lt"/>
              <a:buAutoNum type="arabicPeriod"/>
            </a:pPr>
            <a:r>
              <a:rPr lang="ar-SA" sz="2200" b="1" dirty="0">
                <a:solidFill>
                  <a:schemeClr val="tx1"/>
                </a:solidFill>
              </a:rPr>
              <a:t>أن تعمل مؤسسات القطاع العام والخاص في مزاولة أنشطتها التجارية دون أي دور رقابي للقطاع العام، بالإضافة لخروج الحكومة من النشاط الإقتصادي كمنتج أو مستورد.</a:t>
            </a:r>
          </a:p>
          <a:p>
            <a:pPr algn="just"/>
            <a:endParaRPr lang="ar-SA" sz="2200" b="1" dirty="0">
              <a:solidFill>
                <a:schemeClr val="tx1"/>
              </a:solidFill>
            </a:endParaRPr>
          </a:p>
        </p:txBody>
      </p:sp>
      <p:sp>
        <p:nvSpPr>
          <p:cNvPr id="5" name="مستطيل 4"/>
          <p:cNvSpPr/>
          <p:nvPr/>
        </p:nvSpPr>
        <p:spPr>
          <a:xfrm>
            <a:off x="-7555" y="6588299"/>
            <a:ext cx="2491323" cy="260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1200" dirty="0">
                <a:solidFill>
                  <a:srgbClr val="4F81BD"/>
                </a:solidFill>
              </a:rPr>
              <a:t>اعداد: د.عادل فايت </a:t>
            </a:r>
            <a:r>
              <a:rPr lang="en-US" sz="1200" dirty="0">
                <a:solidFill>
                  <a:srgbClr val="4F81BD"/>
                </a:solidFill>
              </a:rPr>
              <a:t>adilfait@yahoo.com</a:t>
            </a:r>
            <a:endParaRPr lang="ar-SA" sz="1200" dirty="0">
              <a:solidFill>
                <a:srgbClr val="4F81BD"/>
              </a:solidFill>
            </a:endParaRPr>
          </a:p>
        </p:txBody>
      </p:sp>
      <p:sp>
        <p:nvSpPr>
          <p:cNvPr id="6" name="مستطيل 5"/>
          <p:cNvSpPr/>
          <p:nvPr/>
        </p:nvSpPr>
        <p:spPr>
          <a:xfrm>
            <a:off x="6545173" y="6682411"/>
            <a:ext cx="2491323" cy="1577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r>
              <a:rPr lang="ar-SA" sz="1200" dirty="0">
                <a:solidFill>
                  <a:srgbClr val="4F81BD"/>
                </a:solidFill>
              </a:rPr>
              <a:t>تابع الخصخصة - أسباب الإهتمام بالتخاصية</a:t>
            </a:r>
          </a:p>
        </p:txBody>
      </p:sp>
    </p:spTree>
    <p:extLst>
      <p:ext uri="{BB962C8B-B14F-4D97-AF65-F5344CB8AC3E}">
        <p14:creationId xmlns:p14="http://schemas.microsoft.com/office/powerpoint/2010/main" val="136504041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1669</TotalTime>
  <Words>18049</Words>
  <Application>Microsoft Office PowerPoint</Application>
  <PresentationFormat>عرض على الشاشة (4:3)</PresentationFormat>
  <Paragraphs>1567</Paragraphs>
  <Slides>125</Slides>
  <Notes>2</Notes>
  <HiddenSlides>0</HiddenSlides>
  <MMClips>0</MMClips>
  <ScaleCrop>false</ScaleCrop>
  <HeadingPairs>
    <vt:vector size="4" baseType="variant">
      <vt:variant>
        <vt:lpstr>نسق</vt:lpstr>
      </vt:variant>
      <vt:variant>
        <vt:i4>1</vt:i4>
      </vt:variant>
      <vt:variant>
        <vt:lpstr>عناوين الشرائح</vt:lpstr>
      </vt:variant>
      <vt:variant>
        <vt:i4>125</vt:i4>
      </vt:variant>
    </vt:vector>
  </HeadingPairs>
  <TitlesOfParts>
    <vt:vector size="126" baseType="lpstr">
      <vt:lpstr>سمة Office</vt:lpstr>
      <vt:lpstr>جامعة تبوك كلية إدارة الأعمال قسم الإدارة</vt:lpstr>
      <vt:lpstr>مقرر ادارة التغيير والتطوير التنظيمي:</vt:lpstr>
      <vt:lpstr>مقرر ادارة التغيير والتطوير التنظيمي:</vt:lpstr>
      <vt:lpstr>مقرر ادارة التغيير والتطوير التنظيمي:</vt:lpstr>
      <vt:lpstr>مقرر ادارة التغيير والتطوير التنظيمي:</vt:lpstr>
      <vt:lpstr>مقرر ادارة التغيير والتطوير التنظيمي:</vt:lpstr>
      <vt:lpstr>مقرر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الأولي: مفاهيم أساسية في ادارة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الثانية: الجانب الإداري لعملية التغيير والتطوير التنظيمي:</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الثالثة: مداخل التغيير والتطوير التنظيمي في المنظمة:</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الرابعة: الصراع التنظيمي والتوتر التنظيمي وعلاقتهما بالتغيير والتطوير التنظيمي:</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الخامسة: الالتزام التنظيمي والرضا الوظيفي وعلاقتهما بالتغيير والتطوير:</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السادسة: تطبيقات حديثة للتطوير التنظيمي في المنظمات:</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السابعة: واقع التطوير والإصلاح التنظيمي في الدول النامية:</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lpstr>الوحدة الثامنة: التطوير والتغيير التنظيمي والاستثمار في الكفاءات ودورها في احداث التغيير الإيجابي للمنظمات: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الإمام محمد بن سعود كلية الإقتصاد والعلوم الإدارية</dc:title>
  <dc:creator>Adil Fait</dc:creator>
  <cp:lastModifiedBy>alo0oshash1998@gmail.com</cp:lastModifiedBy>
  <cp:revision>45</cp:revision>
  <dcterms:created xsi:type="dcterms:W3CDTF">2015-01-09T12:07:30Z</dcterms:created>
  <dcterms:modified xsi:type="dcterms:W3CDTF">2019-07-23T16:10:45Z</dcterms:modified>
</cp:coreProperties>
</file>