
<file path=[Content_Types].xml><?xml version="1.0" encoding="utf-8"?>
<Types xmlns="http://schemas.openxmlformats.org/package/2006/content-types">
  <Default Extension="m4a" ContentType="audio/mp4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86" r:id="rId3"/>
    <p:sldId id="288" r:id="rId4"/>
    <p:sldId id="257" r:id="rId5"/>
    <p:sldId id="287" r:id="rId6"/>
    <p:sldId id="289" r:id="rId7"/>
    <p:sldId id="264" r:id="rId8"/>
    <p:sldId id="266" r:id="rId9"/>
    <p:sldId id="291" r:id="rId10"/>
    <p:sldId id="292" r:id="rId11"/>
    <p:sldId id="293" r:id="rId12"/>
    <p:sldId id="295" r:id="rId13"/>
    <p:sldId id="296" r:id="rId14"/>
    <p:sldId id="297" r:id="rId15"/>
    <p:sldId id="298" r:id="rId16"/>
    <p:sldId id="299" r:id="rId17"/>
    <p:sldId id="300" r:id="rId18"/>
    <p:sldId id="285" r:id="rId19"/>
  </p:sldIdLst>
  <p:sldSz cx="12192000" cy="6858000"/>
  <p:notesSz cx="6858000" cy="9144000"/>
  <p:defaultTextStyle>
    <a:defPPr>
      <a:defRPr lang="ar-BH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F0C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85" autoAdjust="0"/>
    <p:restoredTop sz="94660"/>
  </p:normalViewPr>
  <p:slideViewPr>
    <p:cSldViewPr snapToGrid="0">
      <p:cViewPr varScale="1">
        <p:scale>
          <a:sx n="61" d="100"/>
          <a:sy n="61" d="100"/>
        </p:scale>
        <p:origin x="76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ar-B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fld id="{6DEA2517-5ACB-4A6A-B51E-CF2B6AAB7E85}" type="datetimeFigureOut">
              <a:rPr lang="ar-BH" smtClean="0"/>
              <a:t>14/07/1441</a:t>
            </a:fld>
            <a:endParaRPr lang="ar-B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ar-B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endParaRPr lang="ar-B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fld id="{724FDDEE-4FB6-42FD-BED4-F42A0DD9554A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9128836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14FFA2-1A12-4CEC-9BF9-38DA268D4B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D8CE124-00F0-4A95-88CB-3E4F21EB72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B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65FC1E-18A6-431B-B953-10BCCE37D5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7F5-4218-40D9-9450-C9AADA2756D6}" type="datetimeFigureOut">
              <a:rPr lang="ar-BH" smtClean="0"/>
              <a:t>14/07/1441</a:t>
            </a:fld>
            <a:endParaRPr lang="ar-B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FFF467-1F05-42B6-BE10-53B76D57C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069FFC-F4DA-443F-95A7-BB236A351F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47EF7-7E2C-4A8B-9AA7-74335C1DF4D8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9990836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2D92F9-04EB-4462-9D75-6520B978BE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84D8854-0D53-4421-A0B7-E6F5EF0BAE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09812E-6FF6-4F7B-85F3-CEEE50DA9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7F5-4218-40D9-9450-C9AADA2756D6}" type="datetimeFigureOut">
              <a:rPr lang="ar-BH" smtClean="0"/>
              <a:t>14/07/1441</a:t>
            </a:fld>
            <a:endParaRPr lang="ar-B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EAB57E-4288-4B42-A407-BADA56A56D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DD49F1-3D04-451F-B283-52F0381952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47EF7-7E2C-4A8B-9AA7-74335C1DF4D8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8745726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963BC94-54FC-42BA-88E0-B1131C299C5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2C61F21-B55A-4E8E-9223-4382FA601C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C1F43F-EF8B-415D-80A1-DE3A5C80D2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7F5-4218-40D9-9450-C9AADA2756D6}" type="datetimeFigureOut">
              <a:rPr lang="ar-BH" smtClean="0"/>
              <a:t>14/07/1441</a:t>
            </a:fld>
            <a:endParaRPr lang="ar-B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E112D9-AF31-400D-9207-39B10C2C73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B3840B-5852-45CF-8C00-F4A43A95DB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47EF7-7E2C-4A8B-9AA7-74335C1DF4D8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4113613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07B1CC-E650-4F98-8AB5-A2E03A0790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00F0B0-9A76-4223-B7B5-C61E8F0A1F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E63B4B-54B9-46A2-8D52-29C69EA68C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7F5-4218-40D9-9450-C9AADA2756D6}" type="datetimeFigureOut">
              <a:rPr lang="ar-BH" smtClean="0"/>
              <a:t>14/07/1441</a:t>
            </a:fld>
            <a:endParaRPr lang="ar-B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112F15-4423-497B-B86F-DFDE06F1D4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311C9B-BF34-4526-B11B-38FE738A7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47EF7-7E2C-4A8B-9AA7-74335C1DF4D8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3129159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B43677-0F9A-4F35-ACAF-F2127D92CF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191DAD-3FBD-42FD-83C9-120138CD40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0CFF85-8F18-40C0-B88B-D7FCC0A2A7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7F5-4218-40D9-9450-C9AADA2756D6}" type="datetimeFigureOut">
              <a:rPr lang="ar-BH" smtClean="0"/>
              <a:t>14/07/1441</a:t>
            </a:fld>
            <a:endParaRPr lang="ar-B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076029-EF8E-4BCF-A793-4EED104912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104FA3-1DA6-42C2-884F-58624E312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47EF7-7E2C-4A8B-9AA7-74335C1DF4D8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6065790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BCA54C-7351-403B-A2A1-FED43C152A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3A1FA1-70A8-40F9-A788-B616371A1A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D8E51AD-CA24-447A-AF38-0E0ACF587C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A68D02-E8C9-4BAD-B744-F26692C536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7F5-4218-40D9-9450-C9AADA2756D6}" type="datetimeFigureOut">
              <a:rPr lang="ar-BH" smtClean="0"/>
              <a:t>14/07/1441</a:t>
            </a:fld>
            <a:endParaRPr lang="ar-B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2399A2D-2A05-4B63-9D83-A03EAFF747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974B19-69F0-4CDD-A5C2-7094C6C532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47EF7-7E2C-4A8B-9AA7-74335C1DF4D8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4213242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B3197B-38C4-42E7-AE6E-18196F8C48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DD3C3B-5C18-4171-A422-666DA5E59F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73FF29-BF04-42EA-9FBD-6398E33066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D0E2B48-CD26-4673-BF15-EE51C4E225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8BAF736-34D0-4730-B10D-91E7C82FCF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89C0C1C-F279-4060-BC43-26D94911C2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7F5-4218-40D9-9450-C9AADA2756D6}" type="datetimeFigureOut">
              <a:rPr lang="ar-BH" smtClean="0"/>
              <a:t>14/07/1441</a:t>
            </a:fld>
            <a:endParaRPr lang="ar-BH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A310D2F-51C1-4E7C-A022-91264B0D29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0631D82-03F2-4FE3-8DD5-259A629C23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47EF7-7E2C-4A8B-9AA7-74335C1DF4D8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199587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B2F19F-B78F-4CC1-AD3E-5B84D582DF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D1AC91C-A96A-4C03-B0D9-99C8B25A0F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7F5-4218-40D9-9450-C9AADA2756D6}" type="datetimeFigureOut">
              <a:rPr lang="ar-BH" smtClean="0"/>
              <a:t>14/07/1441</a:t>
            </a:fld>
            <a:endParaRPr lang="ar-BH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6FF201D-A196-4FBA-8C3C-C1507D45BF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04934E-950E-4D5E-9984-798668F08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47EF7-7E2C-4A8B-9AA7-74335C1DF4D8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2829450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84B3F2A-CBD2-46F1-930F-BBFFE57A63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7F5-4218-40D9-9450-C9AADA2756D6}" type="datetimeFigureOut">
              <a:rPr lang="ar-BH" smtClean="0"/>
              <a:t>14/07/1441</a:t>
            </a:fld>
            <a:endParaRPr lang="ar-BH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8F34E9-BF42-463F-A2F3-30F85552FB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BE9214-4907-4343-952F-3BD8400420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47EF7-7E2C-4A8B-9AA7-74335C1DF4D8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1051485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562DEB-81E7-44E6-9FC7-9FDDA32EB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E1AEE7-A828-42DA-8116-E9870B258D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4BC530-37A9-4DD9-BEBE-51122458F5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819E3C-43B6-45DC-83C5-DB7CBE038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7F5-4218-40D9-9450-C9AADA2756D6}" type="datetimeFigureOut">
              <a:rPr lang="ar-BH" smtClean="0"/>
              <a:t>14/07/1441</a:t>
            </a:fld>
            <a:endParaRPr lang="ar-B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76338A-B18E-4687-AFC9-E493EADEE8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7A35413-D43A-4682-8316-5718D49269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47EF7-7E2C-4A8B-9AA7-74335C1DF4D8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2972550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7E1A83-1954-48D4-976D-45520EF087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E2F4CA8-47DF-47BB-9BAE-0FD8B49E50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B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D7E0B8-9047-4D2F-BFC4-3DEF4A5E5F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4E01A7-506C-4021-8198-A6F17D4D71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7F5-4218-40D9-9450-C9AADA2756D6}" type="datetimeFigureOut">
              <a:rPr lang="ar-BH" smtClean="0"/>
              <a:t>14/07/1441</a:t>
            </a:fld>
            <a:endParaRPr lang="ar-B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FDA8A9-99C3-447A-8A46-5B964CEF31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227288-1495-4B37-AC48-B446BAFE24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47EF7-7E2C-4A8B-9AA7-74335C1DF4D8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28764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6D86D1B-C2C0-4443-A124-F36FB824A5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642139-A8EE-4301-8D2A-53BDA14270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326ECA-3C5D-4B0D-ADCE-6FA98B232D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B3A7F5-4218-40D9-9450-C9AADA2756D6}" type="datetimeFigureOut">
              <a:rPr lang="ar-BH" smtClean="0"/>
              <a:t>14/07/1441</a:t>
            </a:fld>
            <a:endParaRPr lang="ar-B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3A3977-D9D3-46CB-BA59-F501014DF4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B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ADF0B0-3092-44D5-84D5-12A2E3B9D3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947EF7-7E2C-4A8B-9AA7-74335C1DF4D8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117120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BH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2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slide" Target="slide1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2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media" Target="../media/media4.mp4"/><Relationship Id="rId7" Type="http://schemas.openxmlformats.org/officeDocument/2006/relationships/image" Target="../media/image14.pn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13.png"/><Relationship Id="rId5" Type="http://schemas.openxmlformats.org/officeDocument/2006/relationships/slideLayout" Target="../slideLayouts/slideLayout1.xml"/><Relationship Id="rId4" Type="http://schemas.openxmlformats.org/officeDocument/2006/relationships/video" Target="../media/media4.mp4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media" Target="../media/media6.mp4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image" Target="../media/image14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6.mp4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slide" Target="slide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2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slide" Target="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90B3B79B-1188-4FF0-BF5E-08D189BB5358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4109541" y="4501546"/>
            <a:ext cx="4805362" cy="838200"/>
          </a:xfrm>
        </p:spPr>
        <p:txBody>
          <a:bodyPr anchor="b">
            <a:normAutofit/>
          </a:bodyPr>
          <a:lstStyle/>
          <a:p>
            <a:pPr marL="0" indent="0" algn="ctr" rtl="1">
              <a:buNone/>
            </a:pPr>
            <a:r>
              <a:rPr lang="ar-BH" sz="4400" b="1" dirty="0">
                <a:solidFill>
                  <a:srgbClr val="000000"/>
                </a:solidFill>
              </a:rPr>
              <a:t>الكُرة الأرضِيًّة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4640A16-4407-4664-97F8-1C90127A0901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621443" y="3572619"/>
            <a:ext cx="6294214" cy="838200"/>
          </a:xfrm>
        </p:spPr>
        <p:txBody>
          <a:bodyPr anchor="t">
            <a:normAutofit/>
          </a:bodyPr>
          <a:lstStyle/>
          <a:p>
            <a:pPr algn="r" rtl="1"/>
            <a:r>
              <a:rPr lang="ar-BH" sz="4400" dirty="0">
                <a:solidFill>
                  <a:srgbClr val="000000"/>
                </a:solidFill>
                <a:cs typeface="+mn-cs"/>
              </a:rPr>
              <a:t>الدرس الحادي عشر   </a:t>
            </a:r>
            <a:r>
              <a:rPr lang="ar-BH" sz="2400" dirty="0">
                <a:solidFill>
                  <a:srgbClr val="000000"/>
                </a:solidFill>
                <a:cs typeface="+mn-cs"/>
              </a:rPr>
              <a:t>صفحة (</a:t>
            </a:r>
            <a:r>
              <a:rPr lang="ar-BH" sz="2400" dirty="0">
                <a:solidFill>
                  <a:srgbClr val="FF0000"/>
                </a:solidFill>
                <a:cs typeface="+mn-cs"/>
              </a:rPr>
              <a:t>58</a:t>
            </a:r>
            <a:r>
              <a:rPr lang="ar-BH" sz="2400" dirty="0">
                <a:solidFill>
                  <a:srgbClr val="000000"/>
                </a:solidFill>
                <a:cs typeface="+mn-cs"/>
              </a:rPr>
              <a:t>) </a:t>
            </a:r>
            <a:endParaRPr lang="ar-BH" sz="4400" dirty="0">
              <a:solidFill>
                <a:srgbClr val="000000"/>
              </a:solidFill>
              <a:cs typeface="+mn-cs"/>
            </a:endParaRPr>
          </a:p>
        </p:txBody>
      </p:sp>
      <p:sp>
        <p:nvSpPr>
          <p:cNvPr id="47" name="Subtitle 2">
            <a:extLst>
              <a:ext uri="{FF2B5EF4-FFF2-40B4-BE49-F238E27FC236}">
                <a16:creationId xmlns:a16="http://schemas.microsoft.com/office/drawing/2014/main" id="{A987199C-CFB9-4652-BA5E-E6C9FE0A7E3A}"/>
              </a:ext>
            </a:extLst>
          </p:cNvPr>
          <p:cNvSpPr txBox="1">
            <a:spLocks/>
          </p:cNvSpPr>
          <p:nvPr/>
        </p:nvSpPr>
        <p:spPr>
          <a:xfrm>
            <a:off x="4858099" y="2486025"/>
            <a:ext cx="2749943" cy="83883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1"/>
            <a:r>
              <a:rPr lang="ar-BH" sz="2800" b="1" dirty="0">
                <a:solidFill>
                  <a:srgbClr val="000000"/>
                </a:solidFill>
              </a:rPr>
              <a:t>الصف الثاني الابتدائي</a:t>
            </a:r>
          </a:p>
          <a:p>
            <a:pPr rtl="1"/>
            <a:r>
              <a:rPr lang="ar-BH" sz="2800" b="1" dirty="0">
                <a:solidFill>
                  <a:srgbClr val="000000"/>
                </a:solidFill>
              </a:rPr>
              <a:t>المواد الاجتماعية 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BE4E71AE-F139-4B20-853C-C4AFB4623E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795" y="1462499"/>
            <a:ext cx="3343742" cy="47726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7" name="Picture 26" descr="A picture containing food, sitting, colorful, cake&#10;&#10;Description automatically generated">
            <a:extLst>
              <a:ext uri="{FF2B5EF4-FFF2-40B4-BE49-F238E27FC236}">
                <a16:creationId xmlns:a16="http://schemas.microsoft.com/office/drawing/2014/main" id="{5D092813-5B74-42CC-997B-A89003C746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4464" y="4284612"/>
            <a:ext cx="1798324" cy="1798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2320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miley Face 16">
            <a:extLst>
              <a:ext uri="{FF2B5EF4-FFF2-40B4-BE49-F238E27FC236}">
                <a16:creationId xmlns:a16="http://schemas.microsoft.com/office/drawing/2014/main" id="{824227DA-03E1-4C45-B7DA-746CE2B5388B}"/>
              </a:ext>
            </a:extLst>
          </p:cNvPr>
          <p:cNvSpPr/>
          <p:nvPr/>
        </p:nvSpPr>
        <p:spPr>
          <a:xfrm>
            <a:off x="4199964" y="1627094"/>
            <a:ext cx="3792071" cy="3341594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7E55A42-9ABE-4169-AECC-C0787302CC7D}"/>
              </a:ext>
            </a:extLst>
          </p:cNvPr>
          <p:cNvSpPr/>
          <p:nvPr/>
        </p:nvSpPr>
        <p:spPr>
          <a:xfrm>
            <a:off x="4309782" y="5553635"/>
            <a:ext cx="3682253" cy="739589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3200" dirty="0"/>
              <a:t>أَحْسَنْت .. إِجابَةٌ صَحيحَة</a:t>
            </a:r>
          </a:p>
        </p:txBody>
      </p:sp>
      <p:sp>
        <p:nvSpPr>
          <p:cNvPr id="23" name="Arrow: Left 22">
            <a:hlinkClick r:id="rId3" action="ppaction://hlinksldjump"/>
            <a:extLst>
              <a:ext uri="{FF2B5EF4-FFF2-40B4-BE49-F238E27FC236}">
                <a16:creationId xmlns:a16="http://schemas.microsoft.com/office/drawing/2014/main" id="{93AA256E-E6B5-48E8-AC48-70D8B36F94CB}"/>
              </a:ext>
            </a:extLst>
          </p:cNvPr>
          <p:cNvSpPr/>
          <p:nvPr/>
        </p:nvSpPr>
        <p:spPr>
          <a:xfrm>
            <a:off x="455519" y="4186237"/>
            <a:ext cx="2615453" cy="1680883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dirty="0"/>
              <a:t>الانتقال إلى النشاط الثاني</a:t>
            </a:r>
          </a:p>
        </p:txBody>
      </p:sp>
    </p:spTree>
    <p:extLst>
      <p:ext uri="{BB962C8B-B14F-4D97-AF65-F5344CB8AC3E}">
        <p14:creationId xmlns:p14="http://schemas.microsoft.com/office/powerpoint/2010/main" val="704295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>
            <p:snd r:embed="rId2" name="applause.wav"/>
          </p:stSnd>
        </p:sndAc>
      </p:transition>
    </mc:Choice>
    <mc:Fallback xmlns="">
      <p:transition spd="slow" advClick="0">
        <p:sndAc>
          <p:stSnd>
            <p:snd r:embed="rId4" name="applaus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miley Face 16">
            <a:extLst>
              <a:ext uri="{FF2B5EF4-FFF2-40B4-BE49-F238E27FC236}">
                <a16:creationId xmlns:a16="http://schemas.microsoft.com/office/drawing/2014/main" id="{824227DA-03E1-4C45-B7DA-746CE2B5388B}"/>
              </a:ext>
            </a:extLst>
          </p:cNvPr>
          <p:cNvSpPr/>
          <p:nvPr/>
        </p:nvSpPr>
        <p:spPr>
          <a:xfrm>
            <a:off x="4199964" y="1627094"/>
            <a:ext cx="3792071" cy="3341594"/>
          </a:xfrm>
          <a:prstGeom prst="smileyFace">
            <a:avLst>
              <a:gd name="adj" fmla="val -4653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7E55A42-9ABE-4169-AECC-C0787302CC7D}"/>
              </a:ext>
            </a:extLst>
          </p:cNvPr>
          <p:cNvSpPr/>
          <p:nvPr/>
        </p:nvSpPr>
        <p:spPr>
          <a:xfrm>
            <a:off x="4309782" y="5553635"/>
            <a:ext cx="3682253" cy="739589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3200" dirty="0"/>
              <a:t>حاوِل مَرَّةٌ أُخْرَى</a:t>
            </a:r>
          </a:p>
        </p:txBody>
      </p:sp>
      <p:sp>
        <p:nvSpPr>
          <p:cNvPr id="6" name="Arrow: Right 5">
            <a:hlinkClick r:id="rId3" action="ppaction://hlinksldjump"/>
            <a:extLst>
              <a:ext uri="{FF2B5EF4-FFF2-40B4-BE49-F238E27FC236}">
                <a16:creationId xmlns:a16="http://schemas.microsoft.com/office/drawing/2014/main" id="{7E9D83BC-0E5B-4F46-8438-03FBADC11B3C}"/>
              </a:ext>
            </a:extLst>
          </p:cNvPr>
          <p:cNvSpPr/>
          <p:nvPr/>
        </p:nvSpPr>
        <p:spPr>
          <a:xfrm>
            <a:off x="949278" y="4769504"/>
            <a:ext cx="1754841" cy="1364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800" dirty="0"/>
              <a:t>رجوع</a:t>
            </a:r>
          </a:p>
        </p:txBody>
      </p:sp>
    </p:spTree>
    <p:extLst>
      <p:ext uri="{BB962C8B-B14F-4D97-AF65-F5344CB8AC3E}">
        <p14:creationId xmlns:p14="http://schemas.microsoft.com/office/powerpoint/2010/main" val="295417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>
            <p:snd r:embed="rId2" name="خطأ.WAV"/>
          </p:stSnd>
        </p:sndAc>
      </p:transition>
    </mc:Choice>
    <mc:Fallback xmlns="">
      <p:transition spd="slow" advClick="0">
        <p:sndAc>
          <p:stSnd>
            <p:snd r:embed="rId4" name="خطأ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433AEB3-39E7-4BD1-B534-EE5CD7C3AE2D}"/>
              </a:ext>
            </a:extLst>
          </p:cNvPr>
          <p:cNvSpPr/>
          <p:nvPr/>
        </p:nvSpPr>
        <p:spPr>
          <a:xfrm>
            <a:off x="4197608" y="1642825"/>
            <a:ext cx="4476375" cy="96817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 anchor="b">
            <a:normAutofit fontScale="85000" lnSpcReduction="10000"/>
          </a:bodyPr>
          <a:lstStyle/>
          <a:p>
            <a:pPr algn="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ar-BH" sz="6000" b="1" dirty="0" err="1">
                <a:solidFill>
                  <a:schemeClr val="tx1"/>
                </a:solidFill>
                <a:latin typeface="+mj-lt"/>
                <a:ea typeface="+mj-ea"/>
              </a:rPr>
              <a:t>اخْتَر</a:t>
            </a:r>
            <a:r>
              <a:rPr lang="ar-BH" sz="6000" b="1" kern="1200" dirty="0" err="1">
                <a:solidFill>
                  <a:schemeClr val="tx1"/>
                </a:solidFill>
                <a:latin typeface="+mj-lt"/>
                <a:ea typeface="+mj-ea"/>
              </a:rPr>
              <a:t>مَفْهوم</a:t>
            </a:r>
            <a:r>
              <a:rPr lang="ar-BH" sz="6000" b="1" dirty="0">
                <a:solidFill>
                  <a:schemeClr val="tx1"/>
                </a:solidFill>
                <a:latin typeface="+mj-lt"/>
                <a:ea typeface="+mj-ea"/>
              </a:rPr>
              <a:t> المُجَسَّم</a:t>
            </a:r>
            <a:endParaRPr lang="en-US" sz="6000" b="1" kern="1200" dirty="0">
              <a:solidFill>
                <a:schemeClr val="tx1"/>
              </a:solidFill>
              <a:latin typeface="+mj-lt"/>
              <a:ea typeface="+mj-ea"/>
            </a:endParaRPr>
          </a:p>
        </p:txBody>
      </p:sp>
      <p:sp>
        <p:nvSpPr>
          <p:cNvPr id="5" name="Rectangle 4">
            <a:hlinkClick r:id="rId2" action="ppaction://hlinksldjump"/>
            <a:extLst>
              <a:ext uri="{FF2B5EF4-FFF2-40B4-BE49-F238E27FC236}">
                <a16:creationId xmlns:a16="http://schemas.microsoft.com/office/drawing/2014/main" id="{000F7C7E-4A7E-4F89-B384-F5D6777D7EB8}"/>
              </a:ext>
            </a:extLst>
          </p:cNvPr>
          <p:cNvSpPr/>
          <p:nvPr/>
        </p:nvSpPr>
        <p:spPr>
          <a:xfrm>
            <a:off x="7913732" y="3080514"/>
            <a:ext cx="2431368" cy="2271713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spcAft>
                <a:spcPts val="600"/>
              </a:spcAft>
            </a:pPr>
            <a:r>
              <a:rPr lang="ar-BH" sz="4000" dirty="0">
                <a:solidFill>
                  <a:srgbClr val="FFFF00"/>
                </a:solidFill>
              </a:rPr>
              <a:t>شَكْلٌ مُصَغرٌ عن الشّكلِ الحَقيقيّ.</a:t>
            </a:r>
            <a:endParaRPr lang="ar-BH" sz="4000" b="1" dirty="0">
              <a:solidFill>
                <a:srgbClr val="FFFF00"/>
              </a:solidFill>
            </a:endParaRPr>
          </a:p>
        </p:txBody>
      </p:sp>
      <p:sp>
        <p:nvSpPr>
          <p:cNvPr id="13" name="Rectangle 12">
            <a:hlinkClick r:id="rId3" action="ppaction://hlinksldjump"/>
            <a:extLst>
              <a:ext uri="{FF2B5EF4-FFF2-40B4-BE49-F238E27FC236}">
                <a16:creationId xmlns:a16="http://schemas.microsoft.com/office/drawing/2014/main" id="{D165F5B5-3405-4550-905B-0A4EAA3AE9DA}"/>
              </a:ext>
            </a:extLst>
          </p:cNvPr>
          <p:cNvSpPr/>
          <p:nvPr/>
        </p:nvSpPr>
        <p:spPr>
          <a:xfrm>
            <a:off x="2981924" y="3080514"/>
            <a:ext cx="2431368" cy="2271713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spcAft>
                <a:spcPts val="600"/>
              </a:spcAft>
            </a:pPr>
            <a:r>
              <a:rPr lang="ar-BH" sz="4000" dirty="0">
                <a:solidFill>
                  <a:srgbClr val="FFFF00"/>
                </a:solidFill>
              </a:rPr>
              <a:t>شَكْلٌ مُكبر عن الشّكلِ الحَقيقيّ.</a:t>
            </a:r>
            <a:endParaRPr lang="ar-BH" sz="4000" b="1" dirty="0">
              <a:solidFill>
                <a:srgbClr val="FFFF00"/>
              </a:solidFill>
            </a:endParaRPr>
          </a:p>
        </p:txBody>
      </p:sp>
      <p:sp>
        <p:nvSpPr>
          <p:cNvPr id="6" name="Cylinder 5">
            <a:extLst>
              <a:ext uri="{FF2B5EF4-FFF2-40B4-BE49-F238E27FC236}">
                <a16:creationId xmlns:a16="http://schemas.microsoft.com/office/drawing/2014/main" id="{7010541A-9667-4982-87E2-7247223694D5}"/>
              </a:ext>
            </a:extLst>
          </p:cNvPr>
          <p:cNvSpPr/>
          <p:nvPr/>
        </p:nvSpPr>
        <p:spPr>
          <a:xfrm>
            <a:off x="7359520" y="4546274"/>
            <a:ext cx="457200" cy="721518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8" name="Cylinder 7">
            <a:extLst>
              <a:ext uri="{FF2B5EF4-FFF2-40B4-BE49-F238E27FC236}">
                <a16:creationId xmlns:a16="http://schemas.microsoft.com/office/drawing/2014/main" id="{DBF2A4EF-E0CF-4B88-88CC-6CB8B72550C7}"/>
              </a:ext>
            </a:extLst>
          </p:cNvPr>
          <p:cNvSpPr/>
          <p:nvPr/>
        </p:nvSpPr>
        <p:spPr>
          <a:xfrm>
            <a:off x="1162719" y="2272769"/>
            <a:ext cx="1671725" cy="3282594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/>
          </a:p>
        </p:txBody>
      </p:sp>
    </p:spTree>
    <p:extLst>
      <p:ext uri="{BB962C8B-B14F-4D97-AF65-F5344CB8AC3E}">
        <p14:creationId xmlns:p14="http://schemas.microsoft.com/office/powerpoint/2010/main" val="24653933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miley Face 16">
            <a:extLst>
              <a:ext uri="{FF2B5EF4-FFF2-40B4-BE49-F238E27FC236}">
                <a16:creationId xmlns:a16="http://schemas.microsoft.com/office/drawing/2014/main" id="{824227DA-03E1-4C45-B7DA-746CE2B5388B}"/>
              </a:ext>
            </a:extLst>
          </p:cNvPr>
          <p:cNvSpPr/>
          <p:nvPr/>
        </p:nvSpPr>
        <p:spPr>
          <a:xfrm>
            <a:off x="4199964" y="1627094"/>
            <a:ext cx="3792071" cy="3341594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7E55A42-9ABE-4169-AECC-C0787302CC7D}"/>
              </a:ext>
            </a:extLst>
          </p:cNvPr>
          <p:cNvSpPr/>
          <p:nvPr/>
        </p:nvSpPr>
        <p:spPr>
          <a:xfrm>
            <a:off x="4309782" y="5553635"/>
            <a:ext cx="3682253" cy="739589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3200" dirty="0"/>
              <a:t>أَحْسَنْت .. إِجابَةٌ صَحيحَة</a:t>
            </a:r>
          </a:p>
        </p:txBody>
      </p:sp>
      <p:sp>
        <p:nvSpPr>
          <p:cNvPr id="23" name="Arrow: Left 22">
            <a:hlinkClick r:id="rId3" action="ppaction://hlinksldjump"/>
            <a:extLst>
              <a:ext uri="{FF2B5EF4-FFF2-40B4-BE49-F238E27FC236}">
                <a16:creationId xmlns:a16="http://schemas.microsoft.com/office/drawing/2014/main" id="{93AA256E-E6B5-48E8-AC48-70D8B36F94CB}"/>
              </a:ext>
            </a:extLst>
          </p:cNvPr>
          <p:cNvSpPr/>
          <p:nvPr/>
        </p:nvSpPr>
        <p:spPr>
          <a:xfrm>
            <a:off x="319788" y="4464844"/>
            <a:ext cx="2615453" cy="1680883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dirty="0"/>
              <a:t>الانتقال إلى النشاط الثاني</a:t>
            </a:r>
          </a:p>
        </p:txBody>
      </p:sp>
    </p:spTree>
    <p:extLst>
      <p:ext uri="{BB962C8B-B14F-4D97-AF65-F5344CB8AC3E}">
        <p14:creationId xmlns:p14="http://schemas.microsoft.com/office/powerpoint/2010/main" val="4224330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>
            <p:snd r:embed="rId2" name="applause.wav"/>
          </p:stSnd>
        </p:sndAc>
      </p:transition>
    </mc:Choice>
    <mc:Fallback xmlns="">
      <p:transition spd="slow" advClick="0">
        <p:sndAc>
          <p:stSnd>
            <p:snd r:embed="rId4" name="applaus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miley Face 16">
            <a:extLst>
              <a:ext uri="{FF2B5EF4-FFF2-40B4-BE49-F238E27FC236}">
                <a16:creationId xmlns:a16="http://schemas.microsoft.com/office/drawing/2014/main" id="{824227DA-03E1-4C45-B7DA-746CE2B5388B}"/>
              </a:ext>
            </a:extLst>
          </p:cNvPr>
          <p:cNvSpPr/>
          <p:nvPr/>
        </p:nvSpPr>
        <p:spPr>
          <a:xfrm>
            <a:off x="4199964" y="1627094"/>
            <a:ext cx="3792071" cy="3341594"/>
          </a:xfrm>
          <a:prstGeom prst="smileyFace">
            <a:avLst>
              <a:gd name="adj" fmla="val -4653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7E55A42-9ABE-4169-AECC-C0787302CC7D}"/>
              </a:ext>
            </a:extLst>
          </p:cNvPr>
          <p:cNvSpPr/>
          <p:nvPr/>
        </p:nvSpPr>
        <p:spPr>
          <a:xfrm>
            <a:off x="4309782" y="5553635"/>
            <a:ext cx="3682253" cy="739589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3200" dirty="0"/>
              <a:t>حاوِل مَرَّةٌ أُخْرَى</a:t>
            </a:r>
          </a:p>
        </p:txBody>
      </p:sp>
      <p:sp>
        <p:nvSpPr>
          <p:cNvPr id="6" name="Arrow: Right 5">
            <a:hlinkClick r:id="rId3" action="ppaction://hlinksldjump"/>
            <a:extLst>
              <a:ext uri="{FF2B5EF4-FFF2-40B4-BE49-F238E27FC236}">
                <a16:creationId xmlns:a16="http://schemas.microsoft.com/office/drawing/2014/main" id="{7E9D83BC-0E5B-4F46-8438-03FBADC11B3C}"/>
              </a:ext>
            </a:extLst>
          </p:cNvPr>
          <p:cNvSpPr/>
          <p:nvPr/>
        </p:nvSpPr>
        <p:spPr>
          <a:xfrm>
            <a:off x="927847" y="4783791"/>
            <a:ext cx="1754841" cy="1364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800" dirty="0"/>
              <a:t>رجوع</a:t>
            </a:r>
          </a:p>
        </p:txBody>
      </p:sp>
    </p:spTree>
    <p:extLst>
      <p:ext uri="{BB962C8B-B14F-4D97-AF65-F5344CB8AC3E}">
        <p14:creationId xmlns:p14="http://schemas.microsoft.com/office/powerpoint/2010/main" val="2919914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>
            <p:snd r:embed="rId2" name="خطأ.WAV"/>
          </p:stSnd>
        </p:sndAc>
      </p:transition>
    </mc:Choice>
    <mc:Fallback xmlns="">
      <p:transition spd="slow" advClick="0">
        <p:sndAc>
          <p:stSnd>
            <p:snd r:embed="rId4" name="خطأ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4522B21E-B2B9-4C72-9A71-C87EFD1374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EB7D2A2-F448-44D4-938C-DC84CBCB3B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441258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71AEA07-1E14-44B4-8E55-64EF049CD6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551962"/>
            <a:ext cx="10999072" cy="461854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433AEB3-39E7-4BD1-B534-EE5CD7C3AE2D}"/>
              </a:ext>
            </a:extLst>
          </p:cNvPr>
          <p:cNvSpPr/>
          <p:nvPr/>
        </p:nvSpPr>
        <p:spPr>
          <a:xfrm>
            <a:off x="1524000" y="1293338"/>
            <a:ext cx="9144000" cy="327459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 rtl="1"/>
            <a:r>
              <a:rPr lang="ar-BH" sz="7200" b="1" dirty="0">
                <a:solidFill>
                  <a:srgbClr val="000000"/>
                </a:solidFill>
              </a:rPr>
              <a:t>الكُرة الأرضِيًّة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F7C8EA93-3210-4C62-99E9-153C275E3A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96464" y="6354708"/>
            <a:ext cx="11000232" cy="0"/>
          </a:xfrm>
          <a:prstGeom prst="line">
            <a:avLst/>
          </a:prstGeom>
          <a:ln w="1016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000F7C7E-4A7E-4F89-B384-F5D6777D7EB8}"/>
              </a:ext>
            </a:extLst>
          </p:cNvPr>
          <p:cNvSpPr/>
          <p:nvPr/>
        </p:nvSpPr>
        <p:spPr>
          <a:xfrm>
            <a:off x="7258999" y="3428999"/>
            <a:ext cx="3695873" cy="2271713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spcAft>
                <a:spcPts val="600"/>
              </a:spcAft>
            </a:pPr>
            <a:r>
              <a:rPr lang="ar-BH" sz="4000" b="1" dirty="0">
                <a:solidFill>
                  <a:srgbClr val="FFFF00"/>
                </a:solidFill>
              </a:rPr>
              <a:t>الْيابِسَة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165F5B5-3405-4550-905B-0A4EAA3AE9DA}"/>
              </a:ext>
            </a:extLst>
          </p:cNvPr>
          <p:cNvSpPr/>
          <p:nvPr/>
        </p:nvSpPr>
        <p:spPr>
          <a:xfrm>
            <a:off x="1237128" y="3429000"/>
            <a:ext cx="4990353" cy="2271713"/>
          </a:xfrm>
          <a:prstGeom prst="rect">
            <a:avLst/>
          </a:prstGeom>
          <a:solidFill>
            <a:schemeClr val="accent1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spcAft>
                <a:spcPts val="600"/>
              </a:spcAft>
            </a:pPr>
            <a:r>
              <a:rPr lang="ar-BH" sz="4000" b="1" dirty="0">
                <a:solidFill>
                  <a:srgbClr val="FFFF00"/>
                </a:solidFill>
              </a:rPr>
              <a:t>الْماء</a:t>
            </a: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1EABDB71-2AF0-4818-A1DE-45B90E02B80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30456" y="551962"/>
            <a:ext cx="1013343" cy="1013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518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10">
            <a:extLst>
              <a:ext uri="{FF2B5EF4-FFF2-40B4-BE49-F238E27FC236}">
                <a16:creationId xmlns:a16="http://schemas.microsoft.com/office/drawing/2014/main" id="{A9F529C3-C941-49FD-8C67-82F134F64B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12">
            <a:extLst>
              <a:ext uri="{FF2B5EF4-FFF2-40B4-BE49-F238E27FC236}">
                <a16:creationId xmlns:a16="http://schemas.microsoft.com/office/drawing/2014/main" id="{20586029-32A0-47E5-9AEC-AE3ABA6B94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2" descr="A picture containing helmet, sitting, table, blue&#10;&#10;Description automatically generated">
            <a:hlinkClick r:id="" action="ppaction://media"/>
            <a:extLst>
              <a:ext uri="{FF2B5EF4-FFF2-40B4-BE49-F238E27FC236}">
                <a16:creationId xmlns:a16="http://schemas.microsoft.com/office/drawing/2014/main" id="{9AC8337C-64C3-46A5-B54F-E1E5569A3E9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43467" y="781641"/>
            <a:ext cx="5294716" cy="5294716"/>
          </a:xfrm>
          <a:prstGeom prst="rect">
            <a:avLst/>
          </a:prstGeom>
        </p:spPr>
      </p:pic>
      <p:cxnSp>
        <p:nvCxnSpPr>
          <p:cNvPr id="23" name="Straight Connector 14">
            <a:extLst>
              <a:ext uri="{FF2B5EF4-FFF2-40B4-BE49-F238E27FC236}">
                <a16:creationId xmlns:a16="http://schemas.microsoft.com/office/drawing/2014/main" id="{8C730EAB-A532-4295-A302-FB4B90DB9F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79958" y="1143000"/>
            <a:ext cx="0" cy="4572000"/>
          </a:xfrm>
          <a:prstGeom prst="line">
            <a:avLst/>
          </a:prstGeom>
          <a:ln>
            <a:solidFill>
              <a:srgbClr val="4E4E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1" descr="A picture containing helmet, sitting, table, blue&#10;&#10;Description automatically generated">
            <a:hlinkClick r:id="" action="ppaction://media"/>
            <a:extLst>
              <a:ext uri="{FF2B5EF4-FFF2-40B4-BE49-F238E27FC236}">
                <a16:creationId xmlns:a16="http://schemas.microsoft.com/office/drawing/2014/main" id="{F9F04125-AF95-49C6-80CB-F458FEEB430B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253817" y="781642"/>
            <a:ext cx="5294715" cy="5294715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F3B53BE5-B30A-4E44-B0EB-827B2BB8CEC7}"/>
              </a:ext>
            </a:extLst>
          </p:cNvPr>
          <p:cNvSpPr/>
          <p:nvPr/>
        </p:nvSpPr>
        <p:spPr>
          <a:xfrm>
            <a:off x="3684613" y="5255302"/>
            <a:ext cx="2221487" cy="796593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5400" dirty="0"/>
              <a:t>الماء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0C42D473-1E01-47A0-9913-A719B3806B4A}"/>
              </a:ext>
            </a:extLst>
          </p:cNvPr>
          <p:cNvSpPr/>
          <p:nvPr/>
        </p:nvSpPr>
        <p:spPr>
          <a:xfrm>
            <a:off x="9283209" y="5255301"/>
            <a:ext cx="2221487" cy="796593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000" dirty="0"/>
              <a:t>اليابسة</a:t>
            </a:r>
          </a:p>
        </p:txBody>
      </p:sp>
    </p:spTree>
    <p:extLst>
      <p:ext uri="{BB962C8B-B14F-4D97-AF65-F5344CB8AC3E}">
        <p14:creationId xmlns:p14="http://schemas.microsoft.com/office/powerpoint/2010/main" val="1250771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6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6966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193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6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9F529C3-C941-49FD-8C67-82F134F64B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0586029-32A0-47E5-9AEC-AE3ABA6B94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4">
            <a:hlinkClick r:id="" action="ppaction://media"/>
            <a:extLst>
              <a:ext uri="{FF2B5EF4-FFF2-40B4-BE49-F238E27FC236}">
                <a16:creationId xmlns:a16="http://schemas.microsoft.com/office/drawing/2014/main" id="{3BCB33B3-AA4B-42E0-B378-2ABB6571DF8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43467" y="781641"/>
            <a:ext cx="5294716" cy="5294716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C730EAB-A532-4295-A302-FB4B90DB9F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79958" y="1143000"/>
            <a:ext cx="0" cy="4572000"/>
          </a:xfrm>
          <a:prstGeom prst="line">
            <a:avLst/>
          </a:prstGeom>
          <a:ln>
            <a:solidFill>
              <a:srgbClr val="4E4E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3">
            <a:hlinkClick r:id="" action="ppaction://media"/>
            <a:extLst>
              <a:ext uri="{FF2B5EF4-FFF2-40B4-BE49-F238E27FC236}">
                <a16:creationId xmlns:a16="http://schemas.microsoft.com/office/drawing/2014/main" id="{5E8DF964-93D0-44D7-84E4-D283FBF7C303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253817" y="781642"/>
            <a:ext cx="5294715" cy="5294715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87F9D8A4-B6E8-455A-9109-AFAD0941CC2D}"/>
              </a:ext>
            </a:extLst>
          </p:cNvPr>
          <p:cNvSpPr/>
          <p:nvPr/>
        </p:nvSpPr>
        <p:spPr>
          <a:xfrm>
            <a:off x="3684613" y="5255302"/>
            <a:ext cx="2221487" cy="796593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5400" dirty="0"/>
              <a:t>الماء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A7BF3760-3A89-4257-94DA-581F4867BCFC}"/>
              </a:ext>
            </a:extLst>
          </p:cNvPr>
          <p:cNvSpPr/>
          <p:nvPr/>
        </p:nvSpPr>
        <p:spPr>
          <a:xfrm>
            <a:off x="9283209" y="5255301"/>
            <a:ext cx="2221487" cy="796593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000" dirty="0"/>
              <a:t>اليابسة</a:t>
            </a:r>
          </a:p>
        </p:txBody>
      </p:sp>
    </p:spTree>
    <p:extLst>
      <p:ext uri="{BB962C8B-B14F-4D97-AF65-F5344CB8AC3E}">
        <p14:creationId xmlns:p14="http://schemas.microsoft.com/office/powerpoint/2010/main" val="3903863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18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3185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15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6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afterEffect">
                                  <p:stCondLst>
                                    <p:cond delay="15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69C86E-3EDD-468D-B665-F76841EC34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24883"/>
            <a:ext cx="10515600" cy="1325563"/>
          </a:xfrm>
        </p:spPr>
        <p:txBody>
          <a:bodyPr/>
          <a:lstStyle/>
          <a:p>
            <a:pPr algn="ctr" rtl="1"/>
            <a:r>
              <a:rPr lang="ar-BH" dirty="0"/>
              <a:t>شكراً جزيلاً لكم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E691489-0E64-4ED7-ABF8-140CAE51D58B}"/>
              </a:ext>
            </a:extLst>
          </p:cNvPr>
          <p:cNvSpPr txBox="1">
            <a:spLocks/>
          </p:cNvSpPr>
          <p:nvPr/>
        </p:nvSpPr>
        <p:spPr>
          <a:xfrm>
            <a:off x="909918" y="325988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/>
            <a:r>
              <a:rPr lang="ar-BH" sz="8000" b="1" dirty="0"/>
              <a:t>انتهى الدرس</a:t>
            </a:r>
          </a:p>
        </p:txBody>
      </p:sp>
    </p:spTree>
    <p:extLst>
      <p:ext uri="{BB962C8B-B14F-4D97-AF65-F5344CB8AC3E}">
        <p14:creationId xmlns:p14="http://schemas.microsoft.com/office/powerpoint/2010/main" val="3768507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90B3B79B-1188-4FF0-BF5E-08D189BB5358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3694368" y="3128964"/>
            <a:ext cx="6136481" cy="1039812"/>
          </a:xfrm>
          <a:noFill/>
        </p:spPr>
        <p:txBody>
          <a:bodyPr>
            <a:normAutofit/>
          </a:bodyPr>
          <a:lstStyle/>
          <a:p>
            <a:pPr marL="0" indent="0" rtl="1">
              <a:buNone/>
            </a:pPr>
            <a:r>
              <a:rPr lang="ar-BH" sz="4000" b="1" dirty="0">
                <a:solidFill>
                  <a:srgbClr val="080808"/>
                </a:solidFill>
              </a:rPr>
              <a:t>1- التمييز بين الصورة والمجسم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4640A16-4407-4664-97F8-1C90127A0901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4042569" y="1734346"/>
            <a:ext cx="4106862" cy="1362075"/>
          </a:xfrm>
          <a:noFill/>
        </p:spPr>
        <p:txBody>
          <a:bodyPr anchor="ctr">
            <a:normAutofit/>
          </a:bodyPr>
          <a:lstStyle/>
          <a:p>
            <a:pPr algn="ctr" rtl="1"/>
            <a:r>
              <a:rPr lang="ar-BH" sz="5400" u="sng" dirty="0">
                <a:solidFill>
                  <a:srgbClr val="080808"/>
                </a:solidFill>
                <a:cs typeface="+mn-cs"/>
              </a:rPr>
              <a:t>أهداف</a:t>
            </a:r>
            <a:r>
              <a:rPr lang="ar-BH" sz="5400" u="sng" dirty="0">
                <a:solidFill>
                  <a:srgbClr val="080808"/>
                </a:solidFill>
              </a:rPr>
              <a:t> الدرس</a:t>
            </a:r>
            <a:br>
              <a:rPr lang="ar-BH" sz="3600" u="sng" dirty="0">
                <a:solidFill>
                  <a:srgbClr val="080808"/>
                </a:solidFill>
              </a:rPr>
            </a:br>
            <a:endParaRPr lang="ar-BH" sz="3600" u="sng" dirty="0">
              <a:solidFill>
                <a:srgbClr val="080808"/>
              </a:solidFill>
            </a:endParaRPr>
          </a:p>
        </p:txBody>
      </p:sp>
      <p:sp>
        <p:nvSpPr>
          <p:cNvPr id="31" name="Subtitle 2">
            <a:extLst>
              <a:ext uri="{FF2B5EF4-FFF2-40B4-BE49-F238E27FC236}">
                <a16:creationId xmlns:a16="http://schemas.microsoft.com/office/drawing/2014/main" id="{6002BF61-BB6D-48C3-B071-3D3018893359}"/>
              </a:ext>
            </a:extLst>
          </p:cNvPr>
          <p:cNvSpPr txBox="1">
            <a:spLocks/>
          </p:cNvSpPr>
          <p:nvPr/>
        </p:nvSpPr>
        <p:spPr>
          <a:xfrm>
            <a:off x="3694368" y="3975101"/>
            <a:ext cx="5428739" cy="103944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BH" sz="4000" b="1" dirty="0"/>
              <a:t>2- المقارنة بين الماء واليابسة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25242675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be 2">
            <a:extLst>
              <a:ext uri="{FF2B5EF4-FFF2-40B4-BE49-F238E27FC236}">
                <a16:creationId xmlns:a16="http://schemas.microsoft.com/office/drawing/2014/main" id="{4978BCA9-1DD6-4294-B7CD-BC5274970F65}"/>
              </a:ext>
            </a:extLst>
          </p:cNvPr>
          <p:cNvSpPr/>
          <p:nvPr/>
        </p:nvSpPr>
        <p:spPr>
          <a:xfrm>
            <a:off x="2938462" y="626710"/>
            <a:ext cx="6884194" cy="5009709"/>
          </a:xfrm>
          <a:prstGeom prst="cube">
            <a:avLst>
              <a:gd name="adj" fmla="val 1801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433AEB3-39E7-4BD1-B534-EE5CD7C3AE2D}"/>
              </a:ext>
            </a:extLst>
          </p:cNvPr>
          <p:cNvSpPr/>
          <p:nvPr/>
        </p:nvSpPr>
        <p:spPr>
          <a:xfrm>
            <a:off x="2938462" y="1924393"/>
            <a:ext cx="5976938" cy="99207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ar-BH" sz="5400" dirty="0">
                <a:solidFill>
                  <a:srgbClr val="FFFFFF"/>
                </a:solidFill>
                <a:latin typeface="+mj-lt"/>
                <a:ea typeface="+mj-ea"/>
              </a:rPr>
              <a:t>مفهوم المُجَسَّـم</a:t>
            </a:r>
            <a:endParaRPr lang="en-US" sz="5400" kern="1200" dirty="0">
              <a:solidFill>
                <a:srgbClr val="FFFFFF"/>
              </a:solidFill>
              <a:latin typeface="+mj-lt"/>
              <a:ea typeface="+mj-ea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00F7C7E-4A7E-4F89-B384-F5D6777D7EB8}"/>
              </a:ext>
            </a:extLst>
          </p:cNvPr>
          <p:cNvSpPr/>
          <p:nvPr/>
        </p:nvSpPr>
        <p:spPr>
          <a:xfrm>
            <a:off x="3567952" y="3140586"/>
            <a:ext cx="5056095" cy="2271713"/>
          </a:xfrm>
          <a:prstGeom prst="rect">
            <a:avLst/>
          </a:prstGeom>
          <a:noFill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spcAft>
                <a:spcPts val="600"/>
              </a:spcAft>
            </a:pPr>
            <a:r>
              <a:rPr lang="ar-BH" sz="6000" dirty="0">
                <a:solidFill>
                  <a:srgbClr val="FFFF00"/>
                </a:solidFill>
              </a:rPr>
              <a:t>المُجَسَّم شَكْلٌ مُصَغرٌ عن الشّكلِ الحَقيقيّ.</a:t>
            </a: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C6AFEA30-2441-4AC3-B65E-D2357DAC469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19926" y="247300"/>
            <a:ext cx="970030" cy="970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256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59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car parked on the side of a road&#10;&#10;Description automatically generated">
            <a:extLst>
              <a:ext uri="{FF2B5EF4-FFF2-40B4-BE49-F238E27FC236}">
                <a16:creationId xmlns:a16="http://schemas.microsoft.com/office/drawing/2014/main" id="{3C71C246-F87D-4098-943F-740A046638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1934" y="384563"/>
            <a:ext cx="3252235" cy="2455437"/>
          </a:xfrm>
          <a:prstGeom prst="rect">
            <a:avLst/>
          </a:prstGeom>
        </p:spPr>
      </p:pic>
      <p:pic>
        <p:nvPicPr>
          <p:cNvPr id="9" name="Picture 8" descr="A picture containing building, drawing, sign, window&#10;&#10;Description automatically generated">
            <a:extLst>
              <a:ext uri="{FF2B5EF4-FFF2-40B4-BE49-F238E27FC236}">
                <a16:creationId xmlns:a16="http://schemas.microsoft.com/office/drawing/2014/main" id="{C522BAF6-C6C3-4264-9E40-9A77F20E95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1770" y="3429000"/>
            <a:ext cx="3018358" cy="2905170"/>
          </a:xfrm>
          <a:prstGeom prst="rect">
            <a:avLst/>
          </a:prstGeom>
        </p:spPr>
      </p:pic>
      <p:pic>
        <p:nvPicPr>
          <p:cNvPr id="15" name="Picture 14" descr="A picture containing green, box, car&#10;&#10;Description automatically generated">
            <a:extLst>
              <a:ext uri="{FF2B5EF4-FFF2-40B4-BE49-F238E27FC236}">
                <a16:creationId xmlns:a16="http://schemas.microsoft.com/office/drawing/2014/main" id="{49DA1D4F-C8B6-46A5-90F3-F93661A688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2233" y="574571"/>
            <a:ext cx="3082216" cy="2265429"/>
          </a:xfrm>
          <a:prstGeom prst="rect">
            <a:avLst/>
          </a:prstGeom>
        </p:spPr>
      </p:pic>
      <p:pic>
        <p:nvPicPr>
          <p:cNvPr id="11" name="Picture 10" descr="A small house in the background&#10;&#10;Description automatically generated">
            <a:extLst>
              <a:ext uri="{FF2B5EF4-FFF2-40B4-BE49-F238E27FC236}">
                <a16:creationId xmlns:a16="http://schemas.microsoft.com/office/drawing/2014/main" id="{EFD0B8AA-8BC1-4DD3-8B95-70BC1A49F85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1934" y="3533085"/>
            <a:ext cx="2976345" cy="2760560"/>
          </a:xfrm>
          <a:prstGeom prst="rect">
            <a:avLst/>
          </a:prstGeom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E48DAF12-5DD3-417E-9D73-7ED7F47B1564}"/>
              </a:ext>
            </a:extLst>
          </p:cNvPr>
          <p:cNvCxnSpPr>
            <a:cxnSpLocks/>
          </p:cNvCxnSpPr>
          <p:nvPr/>
        </p:nvCxnSpPr>
        <p:spPr>
          <a:xfrm rot="5400000">
            <a:off x="6141770" y="-413458"/>
            <a:ext cx="0" cy="720000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4F4571A-78E6-40DB-AA1F-9FD2C2312AAF}"/>
              </a:ext>
            </a:extLst>
          </p:cNvPr>
          <p:cNvCxnSpPr/>
          <p:nvPr/>
        </p:nvCxnSpPr>
        <p:spPr>
          <a:xfrm>
            <a:off x="6003128" y="281372"/>
            <a:ext cx="0" cy="597709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08222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>
            <a:extLst>
              <a:ext uri="{FF2B5EF4-FFF2-40B4-BE49-F238E27FC236}">
                <a16:creationId xmlns:a16="http://schemas.microsoft.com/office/drawing/2014/main" id="{69D184B2-2226-4E31-BCCB-4443307674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118533" y="918266"/>
            <a:ext cx="706127" cy="5863534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7">
            <a:extLst>
              <a:ext uri="{FF2B5EF4-FFF2-40B4-BE49-F238E27FC236}">
                <a16:creationId xmlns:a16="http://schemas.microsoft.com/office/drawing/2014/main" id="{1AC4D4E3-486A-464A-8EC8-D448810972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117879" y="643467"/>
            <a:ext cx="420307" cy="5668919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64DE13E-58EB-4475-B79C-0D4FC65123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38387" y="643467"/>
            <a:ext cx="10933503" cy="5391944"/>
          </a:xfrm>
          <a:prstGeom prst="rect">
            <a:avLst/>
          </a:prstGeom>
          <a:solidFill>
            <a:srgbClr val="FFFFFF"/>
          </a:solidFill>
          <a:ln w="12700">
            <a:solidFill>
              <a:schemeClr val="accent1"/>
            </a:solidFill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7" name="Picture 6" descr="A picture containing text&#10;&#10;Description automatically generated">
            <a:extLst>
              <a:ext uri="{FF2B5EF4-FFF2-40B4-BE49-F238E27FC236}">
                <a16:creationId xmlns:a16="http://schemas.microsoft.com/office/drawing/2014/main" id="{2B10AC45-E5EE-4A71-95E3-7CE3C7C406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6446" y="1877260"/>
            <a:ext cx="2595367" cy="2924358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2E9B2EE-76CA-47F3-9977-3F2FCB7FD2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96000" y="1739239"/>
            <a:ext cx="0" cy="320040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A picture containing photo, different, sitting, animal&#10;&#10;Description automatically generated">
            <a:extLst>
              <a:ext uri="{FF2B5EF4-FFF2-40B4-BE49-F238E27FC236}">
                <a16:creationId xmlns:a16="http://schemas.microsoft.com/office/drawing/2014/main" id="{E348D3EA-CB67-4640-958C-BB609413A5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6760" y="822589"/>
            <a:ext cx="5939971" cy="4930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439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9C792F4-8EDE-4E53-B849-EC74D00CD630}"/>
              </a:ext>
            </a:extLst>
          </p:cNvPr>
          <p:cNvSpPr/>
          <p:nvPr/>
        </p:nvSpPr>
        <p:spPr>
          <a:xfrm>
            <a:off x="6421720" y="0"/>
            <a:ext cx="5770280" cy="129711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/>
          </a:bodyPr>
          <a:lstStyle/>
          <a:p>
            <a:pPr algn="r" rtl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400" b="1" kern="1200" dirty="0" err="1">
                <a:solidFill>
                  <a:srgbClr val="000000"/>
                </a:solidFill>
                <a:latin typeface="+mj-lt"/>
                <a:ea typeface="+mj-ea"/>
              </a:rPr>
              <a:t>نشاط</a:t>
            </a:r>
            <a:r>
              <a:rPr lang="en-US" sz="5400" b="1" kern="1200" dirty="0">
                <a:solidFill>
                  <a:srgbClr val="000000"/>
                </a:solidFill>
                <a:latin typeface="+mj-lt"/>
                <a:ea typeface="+mj-ea"/>
              </a:rPr>
              <a:t> </a:t>
            </a:r>
            <a:r>
              <a:rPr lang="en-US" sz="5400" b="1" kern="1200" dirty="0" err="1">
                <a:solidFill>
                  <a:srgbClr val="000000"/>
                </a:solidFill>
                <a:latin typeface="+mj-lt"/>
                <a:ea typeface="+mj-ea"/>
              </a:rPr>
              <a:t>رقم</a:t>
            </a:r>
            <a:r>
              <a:rPr lang="en-US" sz="5400" b="1" kern="1200" dirty="0">
                <a:solidFill>
                  <a:srgbClr val="000000"/>
                </a:solidFill>
                <a:latin typeface="+mj-lt"/>
                <a:ea typeface="+mj-ea"/>
              </a:rPr>
              <a:t> (1)</a:t>
            </a:r>
          </a:p>
        </p:txBody>
      </p:sp>
      <p:pic>
        <p:nvPicPr>
          <p:cNvPr id="5" name="Picture 4" descr="A picture containing building, drawing, sign, window&#10;&#10;Description automatically generated">
            <a:extLst>
              <a:ext uri="{FF2B5EF4-FFF2-40B4-BE49-F238E27FC236}">
                <a16:creationId xmlns:a16="http://schemas.microsoft.com/office/drawing/2014/main" id="{B4013A0C-39A3-4935-ABC2-88AC9DD97E4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373"/>
          <a:stretch/>
        </p:blipFill>
        <p:spPr>
          <a:xfrm>
            <a:off x="340470" y="2139600"/>
            <a:ext cx="4141760" cy="3493200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</p:spPr>
      </p:pic>
      <p:sp>
        <p:nvSpPr>
          <p:cNvPr id="6" name="Rectangle: Rounded Corners 5">
            <a:hlinkClick r:id="rId3" action="ppaction://hlinksldjump"/>
            <a:extLst>
              <a:ext uri="{FF2B5EF4-FFF2-40B4-BE49-F238E27FC236}">
                <a16:creationId xmlns:a16="http://schemas.microsoft.com/office/drawing/2014/main" id="{B5E96AC8-4910-4B5B-AEC4-F14B91219E7F}"/>
              </a:ext>
            </a:extLst>
          </p:cNvPr>
          <p:cNvSpPr/>
          <p:nvPr/>
        </p:nvSpPr>
        <p:spPr>
          <a:xfrm>
            <a:off x="6502525" y="5118847"/>
            <a:ext cx="2414494" cy="1230406"/>
          </a:xfrm>
          <a:prstGeom prst="roundRect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spcAft>
                <a:spcPts val="600"/>
              </a:spcAft>
            </a:pPr>
            <a:r>
              <a:rPr lang="ar-BH" sz="2800" b="1" dirty="0"/>
              <a:t>صُورةُ مَنْزِل </a:t>
            </a:r>
          </a:p>
        </p:txBody>
      </p:sp>
      <p:sp>
        <p:nvSpPr>
          <p:cNvPr id="7" name="Rectangle: Rounded Corners 6">
            <a:hlinkClick r:id="rId4" action="ppaction://hlinksldjump"/>
            <a:extLst>
              <a:ext uri="{FF2B5EF4-FFF2-40B4-BE49-F238E27FC236}">
                <a16:creationId xmlns:a16="http://schemas.microsoft.com/office/drawing/2014/main" id="{4A32BA4E-1353-4129-BC70-2A0D62B7F4E2}"/>
              </a:ext>
            </a:extLst>
          </p:cNvPr>
          <p:cNvSpPr/>
          <p:nvPr/>
        </p:nvSpPr>
        <p:spPr>
          <a:xfrm>
            <a:off x="9306860" y="5118847"/>
            <a:ext cx="2414494" cy="1230406"/>
          </a:xfrm>
          <a:prstGeom prst="round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spcAft>
                <a:spcPts val="600"/>
              </a:spcAft>
            </a:pPr>
            <a:r>
              <a:rPr lang="ar-BH" sz="2800" b="1" dirty="0"/>
              <a:t>مُجَسَّمُ مَنْزِل </a:t>
            </a:r>
          </a:p>
        </p:txBody>
      </p:sp>
      <p:sp>
        <p:nvSpPr>
          <p:cNvPr id="8" name="Flowchart: Alternate Process 7">
            <a:extLst>
              <a:ext uri="{FF2B5EF4-FFF2-40B4-BE49-F238E27FC236}">
                <a16:creationId xmlns:a16="http://schemas.microsoft.com/office/drawing/2014/main" id="{95AB3DA6-DC33-43E5-87E7-A2A1F0ACA95E}"/>
              </a:ext>
            </a:extLst>
          </p:cNvPr>
          <p:cNvSpPr/>
          <p:nvPr/>
        </p:nvSpPr>
        <p:spPr>
          <a:xfrm>
            <a:off x="6466541" y="1675014"/>
            <a:ext cx="5384989" cy="2402543"/>
          </a:xfrm>
          <a:prstGeom prst="flowChartAlternateProcess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spcAft>
                <a:spcPts val="600"/>
              </a:spcAft>
            </a:pPr>
            <a:r>
              <a:rPr lang="ar-BH" sz="6000" dirty="0">
                <a:solidFill>
                  <a:schemeClr val="tx1"/>
                </a:solidFill>
              </a:rPr>
              <a:t>اضْغَط عَلَى الاخْتِيارِ الصَّحيح</a:t>
            </a:r>
          </a:p>
        </p:txBody>
      </p:sp>
    </p:spTree>
    <p:extLst>
      <p:ext uri="{BB962C8B-B14F-4D97-AF65-F5344CB8AC3E}">
        <p14:creationId xmlns:p14="http://schemas.microsoft.com/office/powerpoint/2010/main" val="17913838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miley Face 16">
            <a:extLst>
              <a:ext uri="{FF2B5EF4-FFF2-40B4-BE49-F238E27FC236}">
                <a16:creationId xmlns:a16="http://schemas.microsoft.com/office/drawing/2014/main" id="{824227DA-03E1-4C45-B7DA-746CE2B5388B}"/>
              </a:ext>
            </a:extLst>
          </p:cNvPr>
          <p:cNvSpPr/>
          <p:nvPr/>
        </p:nvSpPr>
        <p:spPr>
          <a:xfrm>
            <a:off x="4199964" y="1627094"/>
            <a:ext cx="3792071" cy="3341594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7E55A42-9ABE-4169-AECC-C0787302CC7D}"/>
              </a:ext>
            </a:extLst>
          </p:cNvPr>
          <p:cNvSpPr/>
          <p:nvPr/>
        </p:nvSpPr>
        <p:spPr>
          <a:xfrm>
            <a:off x="4309782" y="5553635"/>
            <a:ext cx="3682253" cy="739589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3200" dirty="0"/>
              <a:t>أَحْسَنْت .. إِجابَةٌ صَحيحَة</a:t>
            </a:r>
          </a:p>
        </p:txBody>
      </p:sp>
      <p:sp>
        <p:nvSpPr>
          <p:cNvPr id="23" name="Arrow: Left 22">
            <a:hlinkClick r:id="rId3" action="ppaction://hlinksldjump"/>
            <a:extLst>
              <a:ext uri="{FF2B5EF4-FFF2-40B4-BE49-F238E27FC236}">
                <a16:creationId xmlns:a16="http://schemas.microsoft.com/office/drawing/2014/main" id="{93AA256E-E6B5-48E8-AC48-70D8B36F94CB}"/>
              </a:ext>
            </a:extLst>
          </p:cNvPr>
          <p:cNvSpPr/>
          <p:nvPr/>
        </p:nvSpPr>
        <p:spPr>
          <a:xfrm>
            <a:off x="534100" y="4293393"/>
            <a:ext cx="2615453" cy="1680883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dirty="0"/>
              <a:t>الانتقال إلى النشاط الثاني</a:t>
            </a:r>
          </a:p>
        </p:txBody>
      </p:sp>
    </p:spTree>
    <p:extLst>
      <p:ext uri="{BB962C8B-B14F-4D97-AF65-F5344CB8AC3E}">
        <p14:creationId xmlns:p14="http://schemas.microsoft.com/office/powerpoint/2010/main" val="3583585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>
            <p:snd r:embed="rId2" name="applause.wav"/>
          </p:stSnd>
        </p:sndAc>
      </p:transition>
    </mc:Choice>
    <mc:Fallback xmlns="">
      <p:transition spd="slow" advClick="0">
        <p:sndAc>
          <p:stSnd>
            <p:snd r:embed="rId4" name="applaus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miley Face 16">
            <a:extLst>
              <a:ext uri="{FF2B5EF4-FFF2-40B4-BE49-F238E27FC236}">
                <a16:creationId xmlns:a16="http://schemas.microsoft.com/office/drawing/2014/main" id="{824227DA-03E1-4C45-B7DA-746CE2B5388B}"/>
              </a:ext>
            </a:extLst>
          </p:cNvPr>
          <p:cNvSpPr/>
          <p:nvPr/>
        </p:nvSpPr>
        <p:spPr>
          <a:xfrm>
            <a:off x="4199964" y="1627094"/>
            <a:ext cx="3792071" cy="3341594"/>
          </a:xfrm>
          <a:prstGeom prst="smileyFace">
            <a:avLst>
              <a:gd name="adj" fmla="val -4653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7E55A42-9ABE-4169-AECC-C0787302CC7D}"/>
              </a:ext>
            </a:extLst>
          </p:cNvPr>
          <p:cNvSpPr/>
          <p:nvPr/>
        </p:nvSpPr>
        <p:spPr>
          <a:xfrm>
            <a:off x="4309782" y="5553635"/>
            <a:ext cx="3682253" cy="739589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3200" dirty="0"/>
              <a:t>حاوِل مَرَّةٌ أُخْرَى</a:t>
            </a:r>
          </a:p>
        </p:txBody>
      </p:sp>
      <p:sp>
        <p:nvSpPr>
          <p:cNvPr id="6" name="Arrow: Right 5">
            <a:hlinkClick r:id="rId3" action="ppaction://hlinksldjump"/>
            <a:extLst>
              <a:ext uri="{FF2B5EF4-FFF2-40B4-BE49-F238E27FC236}">
                <a16:creationId xmlns:a16="http://schemas.microsoft.com/office/drawing/2014/main" id="{7E9D83BC-0E5B-4F46-8438-03FBADC11B3C}"/>
              </a:ext>
            </a:extLst>
          </p:cNvPr>
          <p:cNvSpPr/>
          <p:nvPr/>
        </p:nvSpPr>
        <p:spPr>
          <a:xfrm>
            <a:off x="927847" y="4690922"/>
            <a:ext cx="1754841" cy="1364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800" dirty="0"/>
              <a:t>رجوع</a:t>
            </a:r>
          </a:p>
        </p:txBody>
      </p:sp>
    </p:spTree>
    <p:extLst>
      <p:ext uri="{BB962C8B-B14F-4D97-AF65-F5344CB8AC3E}">
        <p14:creationId xmlns:p14="http://schemas.microsoft.com/office/powerpoint/2010/main" val="3288625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>
            <p:snd r:embed="rId2" name="خطأ.WAV"/>
          </p:stSnd>
        </p:sndAc>
      </p:transition>
    </mc:Choice>
    <mc:Fallback xmlns="">
      <p:transition spd="slow" advClick="0">
        <p:sndAc>
          <p:stSnd>
            <p:snd r:embed="rId4" name="خطأ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9C792F4-8EDE-4E53-B849-EC74D00CD630}"/>
              </a:ext>
            </a:extLst>
          </p:cNvPr>
          <p:cNvSpPr/>
          <p:nvPr/>
        </p:nvSpPr>
        <p:spPr>
          <a:xfrm>
            <a:off x="7386004" y="0"/>
            <a:ext cx="4805996" cy="129711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/>
          </a:bodyPr>
          <a:lstStyle/>
          <a:p>
            <a:pPr algn="r" rtl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kern="1200" dirty="0" err="1">
                <a:solidFill>
                  <a:srgbClr val="000000"/>
                </a:solidFill>
                <a:latin typeface="+mj-lt"/>
                <a:ea typeface="+mj-ea"/>
                <a:cs typeface="+mj-cs"/>
              </a:rPr>
              <a:t>نشاط</a:t>
            </a:r>
            <a:r>
              <a:rPr lang="en-US" sz="4400" b="1" kern="1200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400" b="1" kern="1200" dirty="0" err="1">
                <a:solidFill>
                  <a:srgbClr val="000000"/>
                </a:solidFill>
                <a:latin typeface="+mj-lt"/>
                <a:ea typeface="+mj-ea"/>
                <a:cs typeface="+mj-cs"/>
              </a:rPr>
              <a:t>رقم</a:t>
            </a:r>
            <a:r>
              <a:rPr lang="en-US" sz="4400" b="1" kern="1200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 (2)</a:t>
            </a:r>
          </a:p>
        </p:txBody>
      </p:sp>
      <p:sp>
        <p:nvSpPr>
          <p:cNvPr id="6" name="Rectangle: Rounded Corners 5">
            <a:hlinkClick r:id="rId2" action="ppaction://hlinksldjump"/>
            <a:extLst>
              <a:ext uri="{FF2B5EF4-FFF2-40B4-BE49-F238E27FC236}">
                <a16:creationId xmlns:a16="http://schemas.microsoft.com/office/drawing/2014/main" id="{B5E96AC8-4910-4B5B-AEC4-F14B91219E7F}"/>
              </a:ext>
            </a:extLst>
          </p:cNvPr>
          <p:cNvSpPr/>
          <p:nvPr/>
        </p:nvSpPr>
        <p:spPr>
          <a:xfrm>
            <a:off x="6568141" y="5118847"/>
            <a:ext cx="2414494" cy="1230406"/>
          </a:xfrm>
          <a:prstGeom prst="roundRect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spcAft>
                <a:spcPts val="600"/>
              </a:spcAft>
            </a:pPr>
            <a:r>
              <a:rPr lang="ar-BH" sz="2800" b="1" dirty="0"/>
              <a:t>صُورةُ سَيَّارة </a:t>
            </a:r>
          </a:p>
        </p:txBody>
      </p:sp>
      <p:sp>
        <p:nvSpPr>
          <p:cNvPr id="7" name="Rectangle: Rounded Corners 6">
            <a:hlinkClick r:id="rId3" action="ppaction://hlinksldjump"/>
            <a:extLst>
              <a:ext uri="{FF2B5EF4-FFF2-40B4-BE49-F238E27FC236}">
                <a16:creationId xmlns:a16="http://schemas.microsoft.com/office/drawing/2014/main" id="{4A32BA4E-1353-4129-BC70-2A0D62B7F4E2}"/>
              </a:ext>
            </a:extLst>
          </p:cNvPr>
          <p:cNvSpPr/>
          <p:nvPr/>
        </p:nvSpPr>
        <p:spPr>
          <a:xfrm>
            <a:off x="9306860" y="5118847"/>
            <a:ext cx="2414494" cy="1230406"/>
          </a:xfrm>
          <a:prstGeom prst="round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spcAft>
                <a:spcPts val="600"/>
              </a:spcAft>
            </a:pPr>
            <a:r>
              <a:rPr lang="ar-BH" sz="2800" b="1" dirty="0"/>
              <a:t>مُجَسَّمُ سَيَّارة </a:t>
            </a:r>
          </a:p>
        </p:txBody>
      </p:sp>
      <p:sp>
        <p:nvSpPr>
          <p:cNvPr id="8" name="Flowchart: Alternate Process 7">
            <a:extLst>
              <a:ext uri="{FF2B5EF4-FFF2-40B4-BE49-F238E27FC236}">
                <a16:creationId xmlns:a16="http://schemas.microsoft.com/office/drawing/2014/main" id="{95AB3DA6-DC33-43E5-87E7-A2A1F0ACA95E}"/>
              </a:ext>
            </a:extLst>
          </p:cNvPr>
          <p:cNvSpPr/>
          <p:nvPr/>
        </p:nvSpPr>
        <p:spPr>
          <a:xfrm>
            <a:off x="6466541" y="1675014"/>
            <a:ext cx="5384989" cy="2402543"/>
          </a:xfrm>
          <a:prstGeom prst="flowChartAlternateProcess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spcAft>
                <a:spcPts val="600"/>
              </a:spcAft>
            </a:pPr>
            <a:r>
              <a:rPr lang="ar-BH" sz="6000" dirty="0">
                <a:solidFill>
                  <a:schemeClr val="tx1"/>
                </a:solidFill>
              </a:rPr>
              <a:t>اضْغَط عَلَى الاخْتِيارِ الصَّحيح</a:t>
            </a:r>
          </a:p>
        </p:txBody>
      </p:sp>
      <p:pic>
        <p:nvPicPr>
          <p:cNvPr id="14" name="Picture 13" descr="A car parked on the side of a road&#10;&#10;Description automatically generated">
            <a:extLst>
              <a:ext uri="{FF2B5EF4-FFF2-40B4-BE49-F238E27FC236}">
                <a16:creationId xmlns:a16="http://schemas.microsoft.com/office/drawing/2014/main" id="{65BBDAB9-2327-468E-90F5-A7CA145ECBB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594"/>
          <a:stretch/>
        </p:blipFill>
        <p:spPr>
          <a:xfrm>
            <a:off x="248426" y="1976415"/>
            <a:ext cx="3847908" cy="2452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8412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</TotalTime>
  <Words>125</Words>
  <Application>Microsoft Office PowerPoint</Application>
  <PresentationFormat>Widescreen</PresentationFormat>
  <Paragraphs>41</Paragraphs>
  <Slides>18</Slides>
  <Notes>0</Notes>
  <HiddenSlides>0</HiddenSlides>
  <MMClips>6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Office Theme</vt:lpstr>
      <vt:lpstr>الدرس الحادي عشر   صفحة (58) </vt:lpstr>
      <vt:lpstr>أهداف الدرس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شكراً جزيلاً لكم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الدرس الحادي عشر</dc:title>
  <dc:creator>Hassan Al Juffairi</dc:creator>
  <cp:lastModifiedBy>Abdulelah Saeed Jaffer Ali Fardan</cp:lastModifiedBy>
  <cp:revision>27</cp:revision>
  <dcterms:created xsi:type="dcterms:W3CDTF">2020-03-04T06:21:00Z</dcterms:created>
  <dcterms:modified xsi:type="dcterms:W3CDTF">2020-03-08T05:41:35Z</dcterms:modified>
</cp:coreProperties>
</file>