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416" r:id="rId2"/>
    <p:sldId id="417" r:id="rId3"/>
    <p:sldId id="413" r:id="rId4"/>
    <p:sldId id="415" r:id="rId5"/>
    <p:sldId id="325" r:id="rId6"/>
    <p:sldId id="418" r:id="rId7"/>
    <p:sldId id="419" r:id="rId8"/>
    <p:sldId id="423" r:id="rId9"/>
    <p:sldId id="424" r:id="rId10"/>
    <p:sldId id="425" r:id="rId11"/>
    <p:sldId id="426" r:id="rId12"/>
    <p:sldId id="427" r:id="rId13"/>
    <p:sldId id="320" r:id="rId14"/>
    <p:sldId id="326" r:id="rId15"/>
    <p:sldId id="327" r:id="rId16"/>
    <p:sldId id="422" r:id="rId17"/>
    <p:sldId id="428" r:id="rId18"/>
    <p:sldId id="429" r:id="rId19"/>
    <p:sldId id="430" r:id="rId20"/>
    <p:sldId id="431" r:id="rId21"/>
    <p:sldId id="432" r:id="rId22"/>
    <p:sldId id="433"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F6C636D-D59B-4979-9159-C8EE71980980}"/>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6AFE6FE1-A7F6-4DD3-A60F-27935CE773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3A361EF2-A9AA-4B61-B7A5-B05BABF224A8}"/>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5" name="عنصر نائب للتذييل 4">
            <a:extLst>
              <a:ext uri="{FF2B5EF4-FFF2-40B4-BE49-F238E27FC236}">
                <a16:creationId xmlns:a16="http://schemas.microsoft.com/office/drawing/2014/main" id="{CCF9FAED-38D3-4407-9FCF-D692CF952CA1}"/>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C21A3F9-AA01-4124-935D-3B9AB7417C67}"/>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404808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1A449B-D4F4-4746-8ABB-82B2835294BA}"/>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0966D4D1-E441-4778-8A5C-7E3FC061E3E5}"/>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8EE7E870-CE0E-4E11-8735-EAFF4D23AF9A}"/>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5" name="عنصر نائب للتذييل 4">
            <a:extLst>
              <a:ext uri="{FF2B5EF4-FFF2-40B4-BE49-F238E27FC236}">
                <a16:creationId xmlns:a16="http://schemas.microsoft.com/office/drawing/2014/main" id="{617E7678-AAE4-41CC-841D-A4E0397D4B3C}"/>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25F07685-AAB0-499C-A0FB-395169D7E01C}"/>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11640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6DD8EE2B-68CE-4B2C-B074-296E3950AD07}"/>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B511FCDA-3C1D-4680-9E60-7CF792C22A75}"/>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EABA80B4-7F2F-4058-BBA6-F7F82D856814}"/>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5" name="عنصر نائب للتذييل 4">
            <a:extLst>
              <a:ext uri="{FF2B5EF4-FFF2-40B4-BE49-F238E27FC236}">
                <a16:creationId xmlns:a16="http://schemas.microsoft.com/office/drawing/2014/main" id="{FC9929EA-2AC0-4234-B06A-945B6A2D5DF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F29A0D9-526B-473C-AAF3-615B2D5A2DA8}"/>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279253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A5F8D1-CCB4-4680-98EC-1F8C3E9EAAA4}"/>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737F5356-28FA-46F4-9E0F-1B364FDE8302}"/>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A5A6EADE-B182-4B72-96F1-2CBD6D2FF736}"/>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5" name="عنصر نائب للتذييل 4">
            <a:extLst>
              <a:ext uri="{FF2B5EF4-FFF2-40B4-BE49-F238E27FC236}">
                <a16:creationId xmlns:a16="http://schemas.microsoft.com/office/drawing/2014/main" id="{0190341C-D0D3-4F5D-9955-4C71B4C53A5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B5C1F4D-B473-4340-A06C-3D5F56CE1CE8}"/>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100586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3E580EB-7F71-4806-A43C-90211E0D0E9F}"/>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CEC34404-3E49-4695-AE00-01478A389C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ED0DF659-BEB8-4983-B98B-2CECBA4609A6}"/>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5" name="عنصر نائب للتذييل 4">
            <a:extLst>
              <a:ext uri="{FF2B5EF4-FFF2-40B4-BE49-F238E27FC236}">
                <a16:creationId xmlns:a16="http://schemas.microsoft.com/office/drawing/2014/main" id="{274DB025-15DE-43CE-8E82-A26F78FDC86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8A5BE4C-C327-44DA-B17F-95FB0365ED21}"/>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2879970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A68AF92-4FE3-4C09-966D-DEBBF005903D}"/>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1C093AA2-B211-4C8E-A767-CC151F124CEB}"/>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2E6DC5CA-893C-4FC5-8E2D-D223A6F8C0B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14991B62-18D7-4F4B-97AB-2C595B7B6726}"/>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6" name="عنصر نائب للتذييل 5">
            <a:extLst>
              <a:ext uri="{FF2B5EF4-FFF2-40B4-BE49-F238E27FC236}">
                <a16:creationId xmlns:a16="http://schemas.microsoft.com/office/drawing/2014/main" id="{F522A53F-7A2A-4770-8C58-D3AB01F35C6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867D485-CBCD-4B2D-925B-9932AFA3B51B}"/>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151142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88B00E8-DE5D-432A-99F9-7DFC497CDA6D}"/>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D57C541C-DDF8-410E-B464-B2F3A67575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8D87144A-50AF-42D0-8D66-E5D9AE270DC6}"/>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86E7EABB-1BAF-4BC6-8AF0-1C73AE0C92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C81EA67A-E147-417B-BCE8-20D94158B0B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94CC0680-DFD4-48ED-A0E4-F9C11D10133E}"/>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8" name="عنصر نائب للتذييل 7">
            <a:extLst>
              <a:ext uri="{FF2B5EF4-FFF2-40B4-BE49-F238E27FC236}">
                <a16:creationId xmlns:a16="http://schemas.microsoft.com/office/drawing/2014/main" id="{B432F624-43EF-4602-BD0C-95AB83A4A448}"/>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784FC7FA-1235-447C-BB3A-42DE5456B667}"/>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22561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B26C58-BA7C-46FB-97D1-0FB14E0EAC7E}"/>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2E969642-06F4-47E6-9053-9CAFB3F049FD}"/>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4" name="عنصر نائب للتذييل 3">
            <a:extLst>
              <a:ext uri="{FF2B5EF4-FFF2-40B4-BE49-F238E27FC236}">
                <a16:creationId xmlns:a16="http://schemas.microsoft.com/office/drawing/2014/main" id="{43AF62B1-ED36-4126-BE9F-68BF0707EEF4}"/>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CC729944-C55C-4A21-9D0D-E41546155B4E}"/>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189901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C37D2D45-49BD-46C5-B2E1-84FBDC5F551C}"/>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3" name="عنصر نائب للتذييل 2">
            <a:extLst>
              <a:ext uri="{FF2B5EF4-FFF2-40B4-BE49-F238E27FC236}">
                <a16:creationId xmlns:a16="http://schemas.microsoft.com/office/drawing/2014/main" id="{C309199E-C2B1-4E8C-9684-3B2836F0D735}"/>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0D46ECE8-70AC-4B85-83FC-5A03D44BFA7B}"/>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319977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EA12B5-8E31-4711-9241-5D8D4E65E62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2B2CA7FA-827A-4E40-8CCC-87E4853270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A877C67E-2699-4F88-9E8C-D731771F0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34BDD53A-2460-47B5-A755-29B0866F7D18}"/>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6" name="عنصر نائب للتذييل 5">
            <a:extLst>
              <a:ext uri="{FF2B5EF4-FFF2-40B4-BE49-F238E27FC236}">
                <a16:creationId xmlns:a16="http://schemas.microsoft.com/office/drawing/2014/main" id="{E215E185-DE3C-4F6E-8E40-8AE561D304F0}"/>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1244376A-536F-4C4C-B057-F9D3F67D3BC5}"/>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422835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72B3BD-5FDC-47B0-848A-BC7BA0B2D1C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659523FF-3ACC-4BB5-88F2-97F85624A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BB334AA7-17A9-4E6C-BF1A-3DB20FB956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25A21C9D-F987-4461-93CB-6CD7CA178231}"/>
              </a:ext>
            </a:extLst>
          </p:cNvPr>
          <p:cNvSpPr>
            <a:spLocks noGrp="1"/>
          </p:cNvSpPr>
          <p:nvPr>
            <p:ph type="dt" sz="half" idx="10"/>
          </p:nvPr>
        </p:nvSpPr>
        <p:spPr/>
        <p:txBody>
          <a:bodyPr/>
          <a:lstStyle/>
          <a:p>
            <a:fld id="{7F8993ED-5FF2-42BD-BE3B-9870B29FDE74}" type="datetimeFigureOut">
              <a:rPr lang="ar-SA" smtClean="0"/>
              <a:t>29/03/41</a:t>
            </a:fld>
            <a:endParaRPr lang="ar-SA"/>
          </a:p>
        </p:txBody>
      </p:sp>
      <p:sp>
        <p:nvSpPr>
          <p:cNvPr id="6" name="عنصر نائب للتذييل 5">
            <a:extLst>
              <a:ext uri="{FF2B5EF4-FFF2-40B4-BE49-F238E27FC236}">
                <a16:creationId xmlns:a16="http://schemas.microsoft.com/office/drawing/2014/main" id="{263B339A-8FEE-4EE2-8009-C7A7F4D94ADC}"/>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581467AB-A899-42E1-A1FA-EB2B59A77900}"/>
              </a:ext>
            </a:extLst>
          </p:cNvPr>
          <p:cNvSpPr>
            <a:spLocks noGrp="1"/>
          </p:cNvSpPr>
          <p:nvPr>
            <p:ph type="sldNum" sz="quarter" idx="12"/>
          </p:nvPr>
        </p:nvSpPr>
        <p:spPr/>
        <p:txBody>
          <a:bodyPr/>
          <a:lstStyle/>
          <a:p>
            <a:fld id="{19E76C95-5D01-4C5B-976D-AD1EF8311C29}" type="slidenum">
              <a:rPr lang="ar-SA" smtClean="0"/>
              <a:t>‹#›</a:t>
            </a:fld>
            <a:endParaRPr lang="ar-SA"/>
          </a:p>
        </p:txBody>
      </p:sp>
    </p:spTree>
    <p:extLst>
      <p:ext uri="{BB962C8B-B14F-4D97-AF65-F5344CB8AC3E}">
        <p14:creationId xmlns:p14="http://schemas.microsoft.com/office/powerpoint/2010/main" val="44826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FFD84444-492A-4FA0-A289-41616D1AE3F8}"/>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42F368C3-56D7-47B5-B815-95708E9CA6B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73B5D1C3-FC7E-43B6-861B-0EE9C2B249F9}"/>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8993ED-5FF2-42BD-BE3B-9870B29FDE74}" type="datetimeFigureOut">
              <a:rPr lang="ar-SA" smtClean="0"/>
              <a:t>29/03/41</a:t>
            </a:fld>
            <a:endParaRPr lang="ar-SA"/>
          </a:p>
        </p:txBody>
      </p:sp>
      <p:sp>
        <p:nvSpPr>
          <p:cNvPr id="5" name="عنصر نائب للتذييل 4">
            <a:extLst>
              <a:ext uri="{FF2B5EF4-FFF2-40B4-BE49-F238E27FC236}">
                <a16:creationId xmlns:a16="http://schemas.microsoft.com/office/drawing/2014/main" id="{36DB90F3-FC47-444A-BF03-E3CDF450B2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309F91DF-941E-430C-9E00-FC5E35C98D4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E76C95-5D01-4C5B-976D-AD1EF8311C29}" type="slidenum">
              <a:rPr lang="ar-SA" smtClean="0"/>
              <a:t>‹#›</a:t>
            </a:fld>
            <a:endParaRPr lang="ar-SA"/>
          </a:p>
        </p:txBody>
      </p:sp>
    </p:spTree>
    <p:extLst>
      <p:ext uri="{BB962C8B-B14F-4D97-AF65-F5344CB8AC3E}">
        <p14:creationId xmlns:p14="http://schemas.microsoft.com/office/powerpoint/2010/main" val="789481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ar.wikipedia.org/wiki/%D8%B9%D9%84%D9%85_%D8%AA%D8%B5%D9%86%D9%8A%D9%81_%D8%A7%D9%84%D8%A3%D9%87%D8%AF%D8%A7%D9%81_%D8%A7%D9%84%D8%AA%D8%B9%D9%84%D9%8A%D9%85%D9%8A%D8%A9"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ربع نص 8">
            <a:extLst>
              <a:ext uri="{FF2B5EF4-FFF2-40B4-BE49-F238E27FC236}">
                <a16:creationId xmlns:a16="http://schemas.microsoft.com/office/drawing/2014/main" id="{88DC7512-14F6-4164-AB74-E2E129119B3D}"/>
              </a:ext>
            </a:extLst>
          </p:cNvPr>
          <p:cNvSpPr txBox="1"/>
          <p:nvPr/>
        </p:nvSpPr>
        <p:spPr>
          <a:xfrm>
            <a:off x="6391922" y="1691496"/>
            <a:ext cx="5386855" cy="646986"/>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r" rtl="1"/>
            <a:r>
              <a:rPr lang="ar-EG" sz="3200" b="1" dirty="0">
                <a:solidFill>
                  <a:srgbClr val="222222"/>
                </a:solidFill>
                <a:latin typeface="Arial" panose="020B0604020202020204" pitchFamily="34" charset="0"/>
                <a:cs typeface="Almudid" pitchFamily="2" charset="-78"/>
              </a:rPr>
              <a:t>خطوات بناء جدول المواصفات:</a:t>
            </a:r>
          </a:p>
        </p:txBody>
      </p:sp>
      <p:sp>
        <p:nvSpPr>
          <p:cNvPr id="10" name="مستطيل 9">
            <a:extLst>
              <a:ext uri="{FF2B5EF4-FFF2-40B4-BE49-F238E27FC236}">
                <a16:creationId xmlns:a16="http://schemas.microsoft.com/office/drawing/2014/main" id="{F7E1742F-A168-4669-8EB6-2A50C2E9E143}"/>
              </a:ext>
            </a:extLst>
          </p:cNvPr>
          <p:cNvSpPr/>
          <p:nvPr/>
        </p:nvSpPr>
        <p:spPr>
          <a:xfrm>
            <a:off x="698312" y="2628795"/>
            <a:ext cx="10795376" cy="3231654"/>
          </a:xfrm>
          <a:prstGeom prst="rect">
            <a:avLst/>
          </a:prstGeom>
        </p:spPr>
        <p:txBody>
          <a:bodyPr wrap="square">
            <a:spAutoFit/>
          </a:bodyPr>
          <a:lstStyle/>
          <a:p>
            <a:pPr algn="just" rtl="1"/>
            <a:r>
              <a:rPr lang="ar-SA" sz="4400" b="1" dirty="0">
                <a:solidFill>
                  <a:srgbClr val="FF0000"/>
                </a:solidFill>
                <a:latin typeface="Arial" panose="020B0604020202020204" pitchFamily="34" charset="0"/>
                <a:cs typeface="Almudid" pitchFamily="2" charset="-78"/>
              </a:rPr>
              <a:t>أولاً:</a:t>
            </a:r>
            <a:r>
              <a:rPr lang="ar-EG" sz="4400" b="1" dirty="0">
                <a:solidFill>
                  <a:srgbClr val="FF0000"/>
                </a:solidFill>
                <a:latin typeface="Arial" panose="020B0604020202020204" pitchFamily="34" charset="0"/>
                <a:cs typeface="Almudid" pitchFamily="2" charset="-78"/>
              </a:rPr>
              <a:t> تحديد موضوعات المادة الدراسية:</a:t>
            </a:r>
            <a:endParaRPr lang="ar-EG" sz="5400" b="1" dirty="0">
              <a:solidFill>
                <a:srgbClr val="FF0000"/>
              </a:solidFill>
              <a:latin typeface="Arial" panose="020B0604020202020204" pitchFamily="34" charset="0"/>
              <a:cs typeface="Almudid" pitchFamily="2" charset="-78"/>
            </a:endParaRPr>
          </a:p>
          <a:p>
            <a:pPr algn="just" rtl="1"/>
            <a:endParaRPr lang="ar-SA" sz="3200" dirty="0">
              <a:solidFill>
                <a:srgbClr val="222222"/>
              </a:solidFill>
              <a:latin typeface="Arial" panose="020B0604020202020204" pitchFamily="34" charset="0"/>
              <a:cs typeface="Almudid" pitchFamily="2" charset="-78"/>
            </a:endParaRPr>
          </a:p>
          <a:p>
            <a:pPr algn="just" rtl="1"/>
            <a:r>
              <a:rPr lang="ar-EG" sz="3200" dirty="0">
                <a:solidFill>
                  <a:srgbClr val="222222"/>
                </a:solidFill>
                <a:latin typeface="Arial" panose="020B0604020202020204" pitchFamily="34" charset="0"/>
                <a:cs typeface="Almudid" pitchFamily="2" charset="-78"/>
              </a:rPr>
              <a:t>يمكن بناء جدول المواصفات على مستوى وحدة دراسية، أو منهج تعليمي بأكمله، ولعمل ذلك يتم تقسيم المنهج إلى وحدات تعليمية، ويتم تقسيم الوحدات إلى دوس، ويتم تقسيم الدروس إلى موضوعات، فالموضوعات هي الجزء الأصغر.</a:t>
            </a:r>
            <a:endParaRPr lang="ar-EG" sz="3200" b="0" i="0" dirty="0">
              <a:solidFill>
                <a:srgbClr val="222222"/>
              </a:solidFill>
              <a:effectLst/>
              <a:latin typeface="Arial" panose="020B0604020202020204" pitchFamily="34" charset="0"/>
              <a:cs typeface="Almudid" pitchFamily="2" charset="-78"/>
            </a:endParaRPr>
          </a:p>
        </p:txBody>
      </p:sp>
    </p:spTree>
    <p:extLst>
      <p:ext uri="{BB962C8B-B14F-4D97-AF65-F5344CB8AC3E}">
        <p14:creationId xmlns:p14="http://schemas.microsoft.com/office/powerpoint/2010/main" val="375164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583709" y="1838036"/>
            <a:ext cx="7462175" cy="4420813"/>
          </a:xfrm>
        </p:spPr>
        <p:txBody>
          <a:bodyPr>
            <a:normAutofit fontScale="92500" lnSpcReduction="10000"/>
          </a:bodyPr>
          <a:lstStyle/>
          <a:p>
            <a:pPr>
              <a:buNone/>
            </a:pPr>
            <a:r>
              <a:rPr lang="ar-SA" sz="3600" dirty="0">
                <a:solidFill>
                  <a:schemeClr val="tx1"/>
                </a:solidFill>
                <a:cs typeface="Almudid" pitchFamily="2" charset="-78"/>
              </a:rPr>
              <a:t>من خلال تطبيق المعادلة التالية :</a:t>
            </a:r>
          </a:p>
          <a:p>
            <a:pPr>
              <a:buNone/>
            </a:pPr>
            <a:r>
              <a:rPr lang="ar-SA" dirty="0">
                <a:solidFill>
                  <a:schemeClr val="tx1"/>
                </a:solidFill>
                <a:cs typeface="Almudid" pitchFamily="2" charset="-78"/>
              </a:rPr>
              <a:t>الوزن النسبي للأهداف في موضوع معين =</a:t>
            </a:r>
          </a:p>
          <a:p>
            <a:pPr>
              <a:lnSpc>
                <a:spcPct val="100000"/>
              </a:lnSpc>
              <a:buNone/>
            </a:pPr>
            <a:r>
              <a:rPr lang="ar-SA" dirty="0">
                <a:solidFill>
                  <a:schemeClr val="tx1"/>
                </a:solidFill>
                <a:cs typeface="Almudid" pitchFamily="2" charset="-78"/>
              </a:rPr>
              <a:t>          عدد الأهداف في الموضوع الواحد</a:t>
            </a:r>
          </a:p>
          <a:p>
            <a:pPr>
              <a:lnSpc>
                <a:spcPct val="100000"/>
              </a:lnSpc>
              <a:buNone/>
            </a:pPr>
            <a:r>
              <a:rPr lang="ar-SA" dirty="0">
                <a:solidFill>
                  <a:schemeClr val="tx1"/>
                </a:solidFill>
                <a:cs typeface="Almudid" pitchFamily="2" charset="-78"/>
              </a:rPr>
              <a:t>           ـــــــــــــــــــــــــــــــــــــــــــــــــــــــــــــــ           × 100</a:t>
            </a:r>
          </a:p>
          <a:p>
            <a:pPr>
              <a:lnSpc>
                <a:spcPct val="100000"/>
              </a:lnSpc>
              <a:buNone/>
            </a:pPr>
            <a:r>
              <a:rPr lang="ar-SA" dirty="0">
                <a:solidFill>
                  <a:schemeClr val="tx1"/>
                </a:solidFill>
                <a:cs typeface="Almudid" pitchFamily="2" charset="-78"/>
              </a:rPr>
              <a:t>          مجموع أهداف المادة كاملة</a:t>
            </a:r>
          </a:p>
          <a:p>
            <a:pPr>
              <a:buNone/>
            </a:pPr>
            <a:endParaRPr lang="ar-SA" b="1" dirty="0">
              <a:solidFill>
                <a:schemeClr val="tx1"/>
              </a:solidFill>
              <a:cs typeface="Almudid" pitchFamily="2" charset="-78"/>
            </a:endParaRPr>
          </a:p>
          <a:p>
            <a:pPr>
              <a:buNone/>
            </a:pPr>
            <a:r>
              <a:rPr lang="ar-SA" b="1" dirty="0">
                <a:solidFill>
                  <a:schemeClr val="tx1"/>
                </a:solidFill>
                <a:cs typeface="Almudid" pitchFamily="2" charset="-78"/>
              </a:rPr>
              <a:t>مثال : الوزن النسبي للأهداف في موضوع معين =</a:t>
            </a:r>
          </a:p>
          <a:p>
            <a:pPr>
              <a:buNone/>
            </a:pPr>
            <a:r>
              <a:rPr lang="ar-SA" b="1" dirty="0">
                <a:solidFill>
                  <a:schemeClr val="tx1"/>
                </a:solidFill>
                <a:cs typeface="Almudid" pitchFamily="2" charset="-78"/>
              </a:rPr>
              <a:t>                   </a:t>
            </a:r>
            <a:r>
              <a:rPr lang="ar-SA" b="1" u="sng" dirty="0">
                <a:solidFill>
                  <a:schemeClr val="tx1"/>
                </a:solidFill>
                <a:cs typeface="Almudid" pitchFamily="2" charset="-78"/>
              </a:rPr>
              <a:t>5</a:t>
            </a:r>
            <a:r>
              <a:rPr lang="ar-SA" b="1" dirty="0">
                <a:solidFill>
                  <a:schemeClr val="tx1"/>
                </a:solidFill>
                <a:cs typeface="Almudid" pitchFamily="2" charset="-78"/>
              </a:rPr>
              <a:t> × 100= 20%</a:t>
            </a:r>
          </a:p>
          <a:p>
            <a:pPr>
              <a:buNone/>
            </a:pPr>
            <a:r>
              <a:rPr lang="ar-SA" b="1" dirty="0">
                <a:solidFill>
                  <a:schemeClr val="tx1"/>
                </a:solidFill>
                <a:cs typeface="Almudid" pitchFamily="2" charset="-78"/>
              </a:rPr>
              <a:t>                  25  </a:t>
            </a:r>
          </a:p>
        </p:txBody>
      </p:sp>
    </p:spTree>
    <p:extLst>
      <p:ext uri="{BB962C8B-B14F-4D97-AF65-F5344CB8AC3E}">
        <p14:creationId xmlns:p14="http://schemas.microsoft.com/office/powerpoint/2010/main" val="4056491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a:extLst>
              <a:ext uri="{FF2B5EF4-FFF2-40B4-BE49-F238E27FC236}">
                <a16:creationId xmlns:a16="http://schemas.microsoft.com/office/drawing/2014/main" id="{C6BB025C-B7F1-4178-AE02-ACA64E32A426}"/>
              </a:ext>
            </a:extLst>
          </p:cNvPr>
          <p:cNvGraphicFramePr>
            <a:graphicFrameLocks noGrp="1"/>
          </p:cNvGraphicFramePr>
          <p:nvPr/>
        </p:nvGraphicFramePr>
        <p:xfrm>
          <a:off x="1588100" y="3634410"/>
          <a:ext cx="9259540" cy="2054956"/>
        </p:xfrm>
        <a:graphic>
          <a:graphicData uri="http://schemas.openxmlformats.org/drawingml/2006/table">
            <a:tbl>
              <a:tblPr rtl="1">
                <a:tableStyleId>{306799F8-075E-4A3A-A7F6-7FBC6576F1A4}</a:tableStyleId>
              </a:tblPr>
              <a:tblGrid>
                <a:gridCol w="2576120">
                  <a:extLst>
                    <a:ext uri="{9D8B030D-6E8A-4147-A177-3AD203B41FA5}">
                      <a16:colId xmlns:a16="http://schemas.microsoft.com/office/drawing/2014/main" val="3473281142"/>
                    </a:ext>
                  </a:extLst>
                </a:gridCol>
                <a:gridCol w="1336684">
                  <a:extLst>
                    <a:ext uri="{9D8B030D-6E8A-4147-A177-3AD203B41FA5}">
                      <a16:colId xmlns:a16="http://schemas.microsoft.com/office/drawing/2014/main" val="2470188452"/>
                    </a:ext>
                  </a:extLst>
                </a:gridCol>
                <a:gridCol w="1336684">
                  <a:extLst>
                    <a:ext uri="{9D8B030D-6E8A-4147-A177-3AD203B41FA5}">
                      <a16:colId xmlns:a16="http://schemas.microsoft.com/office/drawing/2014/main" val="1648358874"/>
                    </a:ext>
                  </a:extLst>
                </a:gridCol>
                <a:gridCol w="1336684">
                  <a:extLst>
                    <a:ext uri="{9D8B030D-6E8A-4147-A177-3AD203B41FA5}">
                      <a16:colId xmlns:a16="http://schemas.microsoft.com/office/drawing/2014/main" val="3669089548"/>
                    </a:ext>
                  </a:extLst>
                </a:gridCol>
                <a:gridCol w="1336684">
                  <a:extLst>
                    <a:ext uri="{9D8B030D-6E8A-4147-A177-3AD203B41FA5}">
                      <a16:colId xmlns:a16="http://schemas.microsoft.com/office/drawing/2014/main" val="819801954"/>
                    </a:ext>
                  </a:extLst>
                </a:gridCol>
                <a:gridCol w="1336684">
                  <a:extLst>
                    <a:ext uri="{9D8B030D-6E8A-4147-A177-3AD203B41FA5}">
                      <a16:colId xmlns:a16="http://schemas.microsoft.com/office/drawing/2014/main" val="530230697"/>
                    </a:ext>
                  </a:extLst>
                </a:gridCol>
              </a:tblGrid>
              <a:tr h="661718">
                <a:tc>
                  <a:txBody>
                    <a:bodyPr/>
                    <a:lstStyle/>
                    <a:p>
                      <a:pPr algn="r" rtl="1"/>
                      <a:r>
                        <a:rPr lang="ar-EG" sz="2400" dirty="0">
                          <a:solidFill>
                            <a:schemeClr val="tx1"/>
                          </a:solidFill>
                          <a:effectLst/>
                          <a:cs typeface="Almudid" pitchFamily="2" charset="-78"/>
                        </a:rPr>
                        <a:t>المحتوى</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ar-EG" sz="2400" dirty="0">
                          <a:solidFill>
                            <a:schemeClr val="tx1"/>
                          </a:solidFill>
                          <a:effectLst/>
                          <a:cs typeface="Almudid" pitchFamily="2" charset="-78"/>
                        </a:rPr>
                        <a:t>الموضوع 1</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ar-EG" sz="2400">
                          <a:solidFill>
                            <a:schemeClr val="tx1"/>
                          </a:solidFill>
                          <a:effectLst/>
                          <a:cs typeface="Almudid" pitchFamily="2" charset="-78"/>
                        </a:rPr>
                        <a:t>الموضوع 2</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ar-EG" sz="2400">
                          <a:solidFill>
                            <a:schemeClr val="tx1"/>
                          </a:solidFill>
                          <a:effectLst/>
                          <a:cs typeface="Almudid" pitchFamily="2" charset="-78"/>
                        </a:rPr>
                        <a:t>الموضوع 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ar-EG" sz="2400">
                          <a:solidFill>
                            <a:schemeClr val="tx1"/>
                          </a:solidFill>
                          <a:effectLst/>
                          <a:cs typeface="Almudid" pitchFamily="2" charset="-78"/>
                        </a:rPr>
                        <a:t>الموضوع 4</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ar-EG" sz="2400">
                          <a:solidFill>
                            <a:schemeClr val="tx1"/>
                          </a:solidFill>
                          <a:effectLst/>
                          <a:cs typeface="Almudid" pitchFamily="2" charset="-78"/>
                        </a:rPr>
                        <a:t>المجموع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0390383"/>
                  </a:ext>
                </a:extLst>
              </a:tr>
              <a:tr h="661718">
                <a:tc>
                  <a:txBody>
                    <a:bodyPr/>
                    <a:lstStyle/>
                    <a:p>
                      <a:pPr algn="r" rtl="1"/>
                      <a:r>
                        <a:rPr lang="ar-EG" sz="2400" dirty="0">
                          <a:solidFill>
                            <a:schemeClr val="tx1"/>
                          </a:solidFill>
                          <a:effectLst/>
                          <a:cs typeface="Almudid" pitchFamily="2" charset="-78"/>
                        </a:rPr>
                        <a:t>عدد أهداف الموضوع</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1"/>
                      <a:r>
                        <a:rPr lang="ar-EG" sz="2400" dirty="0">
                          <a:solidFill>
                            <a:schemeClr val="tx1"/>
                          </a:solidFill>
                          <a:effectLst/>
                          <a:cs typeface="Almudid" pitchFamily="2" charset="-78"/>
                        </a:rPr>
                        <a:t>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1"/>
                      <a:r>
                        <a:rPr lang="ar-EG" sz="2400" dirty="0">
                          <a:solidFill>
                            <a:schemeClr val="tx1"/>
                          </a:solidFill>
                          <a:effectLst/>
                          <a:cs typeface="Almudid" pitchFamily="2" charset="-78"/>
                        </a:rPr>
                        <a:t>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1"/>
                      <a:r>
                        <a:rPr lang="ar-EG" sz="2400" dirty="0">
                          <a:solidFill>
                            <a:schemeClr val="tx1"/>
                          </a:solidFill>
                          <a:effectLst/>
                          <a:cs typeface="Almudid" pitchFamily="2" charset="-78"/>
                        </a:rPr>
                        <a:t>4</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1"/>
                      <a:r>
                        <a:rPr lang="ar-EG" sz="2400" dirty="0">
                          <a:solidFill>
                            <a:schemeClr val="tx1"/>
                          </a:solidFill>
                          <a:effectLst/>
                          <a:cs typeface="Almudid" pitchFamily="2" charset="-78"/>
                        </a:rPr>
                        <a:t>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rtl="1"/>
                      <a:r>
                        <a:rPr lang="ar-EG" sz="2400" dirty="0">
                          <a:solidFill>
                            <a:schemeClr val="tx1"/>
                          </a:solidFill>
                          <a:effectLst/>
                          <a:cs typeface="Almudid" pitchFamily="2" charset="-78"/>
                        </a:rPr>
                        <a:t>13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579371569"/>
                  </a:ext>
                </a:extLst>
              </a:tr>
              <a:tr h="661718">
                <a:tc>
                  <a:txBody>
                    <a:bodyPr/>
                    <a:lstStyle/>
                    <a:p>
                      <a:pPr algn="r" rtl="1"/>
                      <a:r>
                        <a:rPr lang="ar-EG" sz="2400" dirty="0">
                          <a:solidFill>
                            <a:schemeClr val="tx1"/>
                          </a:solidFill>
                          <a:effectLst/>
                          <a:cs typeface="Almudid" pitchFamily="2" charset="-78"/>
                        </a:rPr>
                        <a:t>الوزن النسبي</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1"/>
                      <a:r>
                        <a:rPr lang="ar-EG" sz="2400" dirty="0">
                          <a:solidFill>
                            <a:schemeClr val="tx1"/>
                          </a:solidFill>
                          <a:effectLst/>
                          <a:cs typeface="Almudid" pitchFamily="2" charset="-78"/>
                        </a:rPr>
                        <a:t>23%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1"/>
                      <a:r>
                        <a:rPr lang="ar-EG" sz="2400" dirty="0">
                          <a:solidFill>
                            <a:schemeClr val="tx1"/>
                          </a:solidFill>
                          <a:effectLst/>
                          <a:cs typeface="Almudid" pitchFamily="2" charset="-78"/>
                        </a:rPr>
                        <a:t>23%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1"/>
                      <a:r>
                        <a:rPr lang="ar-EG" sz="2400" dirty="0">
                          <a:solidFill>
                            <a:schemeClr val="tx1"/>
                          </a:solidFill>
                          <a:effectLst/>
                          <a:cs typeface="Almudid" pitchFamily="2" charset="-78"/>
                        </a:rPr>
                        <a:t>31%</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1"/>
                      <a:r>
                        <a:rPr lang="ar-EG" sz="2400" dirty="0">
                          <a:solidFill>
                            <a:schemeClr val="tx1"/>
                          </a:solidFill>
                          <a:effectLst/>
                          <a:cs typeface="Almudid" pitchFamily="2" charset="-78"/>
                        </a:rPr>
                        <a:t>23%</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1"/>
                      <a:r>
                        <a:rPr lang="ar-EG" sz="2400" dirty="0">
                          <a:solidFill>
                            <a:schemeClr val="tx1"/>
                          </a:solidFill>
                          <a:effectLst/>
                          <a:cs typeface="Almudid" pitchFamily="2" charset="-78"/>
                        </a:rPr>
                        <a:t>100%</a:t>
                      </a: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23325556"/>
                  </a:ext>
                </a:extLst>
              </a:tr>
            </a:tbl>
          </a:graphicData>
        </a:graphic>
      </p:graphicFrame>
      <p:sp>
        <p:nvSpPr>
          <p:cNvPr id="3" name="عنوان 1">
            <a:extLst>
              <a:ext uri="{FF2B5EF4-FFF2-40B4-BE49-F238E27FC236}">
                <a16:creationId xmlns:a16="http://schemas.microsoft.com/office/drawing/2014/main" id="{F652A3B7-F500-48A7-885C-0CB8487C6D6B}"/>
              </a:ext>
            </a:extLst>
          </p:cNvPr>
          <p:cNvSpPr txBox="1">
            <a:spLocks/>
          </p:cNvSpPr>
          <p:nvPr/>
        </p:nvSpPr>
        <p:spPr>
          <a:xfrm>
            <a:off x="665423" y="2201841"/>
            <a:ext cx="10822412" cy="658019"/>
          </a:xfrm>
          <a:prstGeom prst="round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a:r>
              <a:rPr lang="ar-SA" sz="2800" dirty="0">
                <a:solidFill>
                  <a:sysClr val="windowText" lastClr="000000"/>
                </a:solidFill>
                <a:cs typeface="Almudid" pitchFamily="2" charset="-78"/>
              </a:rPr>
              <a:t>مثال لجدول مواصفات يبين الوزن النسبي للأهداف التعليمية في الموضوع الواحد</a:t>
            </a:r>
          </a:p>
        </p:txBody>
      </p:sp>
    </p:spTree>
    <p:extLst>
      <p:ext uri="{BB962C8B-B14F-4D97-AF65-F5344CB8AC3E}">
        <p14:creationId xmlns:p14="http://schemas.microsoft.com/office/powerpoint/2010/main" val="51005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1FACE31-4299-4FAD-87F9-E86592CA9FEA}"/>
              </a:ext>
            </a:extLst>
          </p:cNvPr>
          <p:cNvSpPr/>
          <p:nvPr/>
        </p:nvSpPr>
        <p:spPr>
          <a:xfrm>
            <a:off x="1065320" y="2828836"/>
            <a:ext cx="10014012" cy="954107"/>
          </a:xfrm>
          <a:prstGeom prst="rect">
            <a:avLst/>
          </a:prstGeom>
        </p:spPr>
        <p:txBody>
          <a:bodyPr wrap="square">
            <a:spAutoFit/>
          </a:bodyPr>
          <a:lstStyle/>
          <a:p>
            <a:pPr algn="r" rtl="1"/>
            <a:r>
              <a:rPr lang="ar-EG" sz="2800" dirty="0">
                <a:solidFill>
                  <a:srgbClr val="222222"/>
                </a:solidFill>
                <a:latin typeface="Corbel" panose="020B0503020204020204" pitchFamily="34" charset="0"/>
                <a:cs typeface="Almudid" pitchFamily="2" charset="-78"/>
              </a:rPr>
              <a:t>③</a:t>
            </a:r>
            <a:r>
              <a:rPr lang="ar-SA" sz="2800" dirty="0">
                <a:solidFill>
                  <a:srgbClr val="222222"/>
                </a:solidFill>
                <a:latin typeface="Corbel" panose="020B0503020204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تحديد الون النسبي للأهداف السلوكية بمستوياتها المختلفة باستخدام المعادلة </a:t>
            </a:r>
            <a:r>
              <a:rPr lang="ar-SA" sz="2800" dirty="0">
                <a:solidFill>
                  <a:srgbClr val="222222"/>
                </a:solidFill>
                <a:latin typeface="Arial" panose="020B0604020202020204" pitchFamily="34" charset="0"/>
                <a:cs typeface="Almudid" pitchFamily="2" charset="-78"/>
              </a:rPr>
              <a:t>الرياضية التالية </a:t>
            </a:r>
            <a:r>
              <a:rPr lang="ar-EG" sz="2800" dirty="0">
                <a:solidFill>
                  <a:srgbClr val="222222"/>
                </a:solidFill>
                <a:latin typeface="Arial" panose="020B0604020202020204" pitchFamily="34" charset="0"/>
                <a:cs typeface="Almudid" pitchFamily="2" charset="-78"/>
              </a:rPr>
              <a:t>على أن يراعى التقريب لأعداد صحيحة.</a:t>
            </a:r>
          </a:p>
        </p:txBody>
      </p:sp>
    </p:spTree>
    <p:extLst>
      <p:ext uri="{BB962C8B-B14F-4D97-AF65-F5344CB8AC3E}">
        <p14:creationId xmlns:p14="http://schemas.microsoft.com/office/powerpoint/2010/main" val="3894166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عنوان 1">
            <a:extLst>
              <a:ext uri="{FF2B5EF4-FFF2-40B4-BE49-F238E27FC236}">
                <a16:creationId xmlns:a16="http://schemas.microsoft.com/office/drawing/2014/main" id="{340A5195-66CC-40DE-BE27-84CCDA82543D}"/>
              </a:ext>
            </a:extLst>
          </p:cNvPr>
          <p:cNvSpPr txBox="1">
            <a:spLocks/>
          </p:cNvSpPr>
          <p:nvPr/>
        </p:nvSpPr>
        <p:spPr>
          <a:xfrm>
            <a:off x="1423836" y="2743053"/>
            <a:ext cx="9028590" cy="19768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4000" dirty="0">
                <a:solidFill>
                  <a:schemeClr val="tx1"/>
                </a:solidFill>
                <a:cs typeface="Almudid" pitchFamily="2" charset="-78"/>
              </a:rPr>
              <a:t>كيف يتم تحديد الوزن النسبي للأهداف التعليمية السلوكية</a:t>
            </a:r>
            <a:br>
              <a:rPr lang="ar-SA" sz="4000" dirty="0">
                <a:solidFill>
                  <a:schemeClr val="tx1"/>
                </a:solidFill>
                <a:cs typeface="Almudid" pitchFamily="2" charset="-78"/>
              </a:rPr>
            </a:br>
            <a:r>
              <a:rPr lang="ar-SA" sz="4000" dirty="0">
                <a:solidFill>
                  <a:schemeClr val="tx1"/>
                </a:solidFill>
                <a:cs typeface="Almudid" pitchFamily="2" charset="-78"/>
              </a:rPr>
              <a:t> بمستوياتها المختلفة؟</a:t>
            </a:r>
          </a:p>
        </p:txBody>
      </p:sp>
    </p:spTree>
    <p:extLst>
      <p:ext uri="{BB962C8B-B14F-4D97-AF65-F5344CB8AC3E}">
        <p14:creationId xmlns:p14="http://schemas.microsoft.com/office/powerpoint/2010/main" val="260057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583709" y="1838036"/>
            <a:ext cx="7462175" cy="4420813"/>
          </a:xfrm>
        </p:spPr>
        <p:txBody>
          <a:bodyPr>
            <a:normAutofit fontScale="92500" lnSpcReduction="10000"/>
          </a:bodyPr>
          <a:lstStyle/>
          <a:p>
            <a:pPr>
              <a:buNone/>
            </a:pPr>
            <a:r>
              <a:rPr lang="ar-SA" sz="3600" dirty="0">
                <a:solidFill>
                  <a:schemeClr val="tx1"/>
                </a:solidFill>
                <a:cs typeface="Almudid" pitchFamily="2" charset="-78"/>
              </a:rPr>
              <a:t>من خلال تطبيق المعادلة التالية :</a:t>
            </a:r>
          </a:p>
          <a:p>
            <a:pPr>
              <a:buNone/>
            </a:pPr>
            <a:r>
              <a:rPr lang="ar-SA" dirty="0">
                <a:solidFill>
                  <a:schemeClr val="tx1"/>
                </a:solidFill>
                <a:cs typeface="Almudid" pitchFamily="2" charset="-78"/>
              </a:rPr>
              <a:t>الوزن النسبي للأهداف في مستوى معين =</a:t>
            </a:r>
          </a:p>
          <a:p>
            <a:pPr>
              <a:lnSpc>
                <a:spcPct val="100000"/>
              </a:lnSpc>
              <a:buNone/>
            </a:pPr>
            <a:r>
              <a:rPr lang="ar-SA" dirty="0">
                <a:solidFill>
                  <a:schemeClr val="tx1"/>
                </a:solidFill>
                <a:cs typeface="Almudid" pitchFamily="2" charset="-78"/>
              </a:rPr>
              <a:t>          عدد الأهداف في ذلك المستوى</a:t>
            </a:r>
          </a:p>
          <a:p>
            <a:pPr>
              <a:lnSpc>
                <a:spcPct val="100000"/>
              </a:lnSpc>
              <a:buNone/>
            </a:pPr>
            <a:r>
              <a:rPr lang="ar-SA" dirty="0">
                <a:solidFill>
                  <a:schemeClr val="tx1"/>
                </a:solidFill>
                <a:cs typeface="Almudid" pitchFamily="2" charset="-78"/>
              </a:rPr>
              <a:t>           ـــــــــــــــــــــــــــــــــــــــــــــــــــــــــــــــ      × 100</a:t>
            </a:r>
          </a:p>
          <a:p>
            <a:pPr>
              <a:lnSpc>
                <a:spcPct val="100000"/>
              </a:lnSpc>
              <a:buNone/>
            </a:pPr>
            <a:r>
              <a:rPr lang="ar-SA" dirty="0">
                <a:solidFill>
                  <a:schemeClr val="tx1"/>
                </a:solidFill>
                <a:cs typeface="Almudid" pitchFamily="2" charset="-78"/>
              </a:rPr>
              <a:t>          مجموع أهداف المادة كاملة</a:t>
            </a:r>
          </a:p>
          <a:p>
            <a:pPr>
              <a:buNone/>
            </a:pPr>
            <a:endParaRPr lang="ar-SA" b="1" dirty="0">
              <a:solidFill>
                <a:schemeClr val="tx1"/>
              </a:solidFill>
              <a:cs typeface="Almudid" pitchFamily="2" charset="-78"/>
            </a:endParaRPr>
          </a:p>
          <a:p>
            <a:pPr>
              <a:buNone/>
            </a:pPr>
            <a:r>
              <a:rPr lang="ar-SA" b="1" dirty="0">
                <a:solidFill>
                  <a:schemeClr val="tx1"/>
                </a:solidFill>
                <a:cs typeface="Almudid" pitchFamily="2" charset="-78"/>
              </a:rPr>
              <a:t>مثال : الوزن النسبي للأهداف في مستوى التذكر=</a:t>
            </a:r>
          </a:p>
          <a:p>
            <a:pPr>
              <a:buNone/>
            </a:pPr>
            <a:r>
              <a:rPr lang="ar-SA" b="1" dirty="0">
                <a:solidFill>
                  <a:schemeClr val="tx1"/>
                </a:solidFill>
                <a:cs typeface="Almudid" pitchFamily="2" charset="-78"/>
              </a:rPr>
              <a:t>                   </a:t>
            </a:r>
            <a:r>
              <a:rPr lang="ar-SA" b="1" u="sng" dirty="0">
                <a:solidFill>
                  <a:schemeClr val="tx1"/>
                </a:solidFill>
                <a:cs typeface="Almudid" pitchFamily="2" charset="-78"/>
              </a:rPr>
              <a:t>37</a:t>
            </a:r>
            <a:r>
              <a:rPr lang="ar-SA" b="1" dirty="0">
                <a:solidFill>
                  <a:schemeClr val="tx1"/>
                </a:solidFill>
                <a:cs typeface="Almudid" pitchFamily="2" charset="-78"/>
              </a:rPr>
              <a:t> × 100= 25%</a:t>
            </a:r>
          </a:p>
          <a:p>
            <a:pPr>
              <a:buNone/>
            </a:pPr>
            <a:r>
              <a:rPr lang="ar-SA" b="1" dirty="0">
                <a:solidFill>
                  <a:schemeClr val="tx1"/>
                </a:solidFill>
                <a:cs typeface="Almudid" pitchFamily="2" charset="-78"/>
              </a:rPr>
              <a:t>                  150  </a:t>
            </a:r>
          </a:p>
        </p:txBody>
      </p:sp>
    </p:spTree>
    <p:extLst>
      <p:ext uri="{BB962C8B-B14F-4D97-AF65-F5344CB8AC3E}">
        <p14:creationId xmlns:p14="http://schemas.microsoft.com/office/powerpoint/2010/main" val="762128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419677" y="2217260"/>
            <a:ext cx="11352646" cy="658019"/>
          </a:xfrm>
          <a:prstGeom prst="roundRect">
            <a:avLst/>
          </a:prstGeom>
        </p:spPr>
        <p:style>
          <a:lnRef idx="1">
            <a:schemeClr val="accent4"/>
          </a:lnRef>
          <a:fillRef idx="3">
            <a:schemeClr val="accent4"/>
          </a:fillRef>
          <a:effectRef idx="2">
            <a:schemeClr val="accent4"/>
          </a:effectRef>
          <a:fontRef idx="minor">
            <a:schemeClr val="lt1"/>
          </a:fontRef>
        </p:style>
        <p:txBody>
          <a:bodyPr>
            <a:noAutofit/>
          </a:bodyPr>
          <a:lstStyle/>
          <a:p>
            <a:pPr algn="r"/>
            <a:r>
              <a:rPr lang="ar-SA" sz="2800" dirty="0">
                <a:solidFill>
                  <a:sysClr val="windowText" lastClr="000000"/>
                </a:solidFill>
                <a:cs typeface="Almudid" pitchFamily="2" charset="-78"/>
              </a:rPr>
              <a:t>مثال لجدول مواصفات يبين الوزن النسبي للأهداف التعليمية في مختلف المستويات</a:t>
            </a:r>
          </a:p>
        </p:txBody>
      </p:sp>
      <p:graphicFrame>
        <p:nvGraphicFramePr>
          <p:cNvPr id="4" name="عنصر نائب للمحتوى 3"/>
          <p:cNvGraphicFramePr>
            <a:graphicFrameLocks noGrp="1"/>
          </p:cNvGraphicFramePr>
          <p:nvPr>
            <p:ph idx="4294967295"/>
          </p:nvPr>
        </p:nvGraphicFramePr>
        <p:xfrm>
          <a:off x="1606858" y="3287477"/>
          <a:ext cx="9275316" cy="2590800"/>
        </p:xfrm>
        <a:graphic>
          <a:graphicData uri="http://schemas.openxmlformats.org/drawingml/2006/table">
            <a:tbl>
              <a:tblPr rtl="1" firstRow="1" bandRow="1">
                <a:tableStyleId>{5C22544A-7EE6-4342-B048-85BDC9FD1C3A}</a:tableStyleId>
              </a:tblPr>
              <a:tblGrid>
                <a:gridCol w="1999017">
                  <a:extLst>
                    <a:ext uri="{9D8B030D-6E8A-4147-A177-3AD203B41FA5}">
                      <a16:colId xmlns:a16="http://schemas.microsoft.com/office/drawing/2014/main" val="20000"/>
                    </a:ext>
                  </a:extLst>
                </a:gridCol>
                <a:gridCol w="951061">
                  <a:extLst>
                    <a:ext uri="{9D8B030D-6E8A-4147-A177-3AD203B41FA5}">
                      <a16:colId xmlns:a16="http://schemas.microsoft.com/office/drawing/2014/main" val="20001"/>
                    </a:ext>
                  </a:extLst>
                </a:gridCol>
                <a:gridCol w="953538">
                  <a:extLst>
                    <a:ext uri="{9D8B030D-6E8A-4147-A177-3AD203B41FA5}">
                      <a16:colId xmlns:a16="http://schemas.microsoft.com/office/drawing/2014/main" val="20002"/>
                    </a:ext>
                  </a:extLst>
                </a:gridCol>
                <a:gridCol w="1014481">
                  <a:extLst>
                    <a:ext uri="{9D8B030D-6E8A-4147-A177-3AD203B41FA5}">
                      <a16:colId xmlns:a16="http://schemas.microsoft.com/office/drawing/2014/main" val="20003"/>
                    </a:ext>
                  </a:extLst>
                </a:gridCol>
                <a:gridCol w="999864">
                  <a:extLst>
                    <a:ext uri="{9D8B030D-6E8A-4147-A177-3AD203B41FA5}">
                      <a16:colId xmlns:a16="http://schemas.microsoft.com/office/drawing/2014/main" val="20004"/>
                    </a:ext>
                  </a:extLst>
                </a:gridCol>
                <a:gridCol w="921828">
                  <a:extLst>
                    <a:ext uri="{9D8B030D-6E8A-4147-A177-3AD203B41FA5}">
                      <a16:colId xmlns:a16="http://schemas.microsoft.com/office/drawing/2014/main" val="20005"/>
                    </a:ext>
                  </a:extLst>
                </a:gridCol>
                <a:gridCol w="951057">
                  <a:extLst>
                    <a:ext uri="{9D8B030D-6E8A-4147-A177-3AD203B41FA5}">
                      <a16:colId xmlns:a16="http://schemas.microsoft.com/office/drawing/2014/main" val="20006"/>
                    </a:ext>
                  </a:extLst>
                </a:gridCol>
                <a:gridCol w="1484470">
                  <a:extLst>
                    <a:ext uri="{9D8B030D-6E8A-4147-A177-3AD203B41FA5}">
                      <a16:colId xmlns:a16="http://schemas.microsoft.com/office/drawing/2014/main" val="20007"/>
                    </a:ext>
                  </a:extLst>
                </a:gridCol>
              </a:tblGrid>
              <a:tr h="1185904">
                <a:tc>
                  <a:txBody>
                    <a:bodyPr/>
                    <a:lstStyle/>
                    <a:p>
                      <a:pPr rtl="1"/>
                      <a:endParaRPr lang="ar-SA" sz="2400" dirty="0">
                        <a:solidFill>
                          <a:schemeClr val="tx1"/>
                        </a:solidFill>
                        <a:cs typeface="Almudid" pitchFamily="2" charset="-78"/>
                      </a:endParaRPr>
                    </a:p>
                    <a:p>
                      <a:pPr rtl="1"/>
                      <a:r>
                        <a:rPr lang="ar-SA" sz="2400" dirty="0">
                          <a:solidFill>
                            <a:schemeClr val="tx1"/>
                          </a:solidFill>
                          <a:cs typeface="Almudid" pitchFamily="2" charset="-78"/>
                        </a:rPr>
                        <a:t>مستوى الهدف</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endParaRPr lang="ar-SA" sz="2400" dirty="0">
                        <a:solidFill>
                          <a:schemeClr val="tx1"/>
                        </a:solidFill>
                        <a:cs typeface="Almudid" pitchFamily="2" charset="-78"/>
                      </a:endParaRPr>
                    </a:p>
                    <a:p>
                      <a:pPr algn="ctr" rtl="1"/>
                      <a:r>
                        <a:rPr lang="ar-SA" sz="2400" dirty="0">
                          <a:solidFill>
                            <a:schemeClr val="tx1"/>
                          </a:solidFill>
                          <a:cs typeface="Almudid" pitchFamily="2" charset="-78"/>
                        </a:rPr>
                        <a:t>تذكر</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endParaRPr lang="ar-SA" sz="2400" dirty="0">
                        <a:solidFill>
                          <a:schemeClr val="tx1"/>
                        </a:solidFill>
                        <a:cs typeface="Almudid" pitchFamily="2" charset="-78"/>
                      </a:endParaRPr>
                    </a:p>
                    <a:p>
                      <a:pPr algn="ctr" rtl="1"/>
                      <a:r>
                        <a:rPr lang="ar-SA" sz="2400" dirty="0">
                          <a:solidFill>
                            <a:schemeClr val="tx1"/>
                          </a:solidFill>
                          <a:cs typeface="Almudid" pitchFamily="2" charset="-78"/>
                        </a:rPr>
                        <a:t>فهم</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endParaRPr lang="ar-SA" sz="2400" dirty="0">
                        <a:solidFill>
                          <a:schemeClr val="tx1"/>
                        </a:solidFill>
                        <a:cs typeface="Almudid" pitchFamily="2" charset="-78"/>
                      </a:endParaRPr>
                    </a:p>
                    <a:p>
                      <a:pPr algn="ctr" rtl="1"/>
                      <a:r>
                        <a:rPr lang="ar-SA" sz="2400" dirty="0">
                          <a:solidFill>
                            <a:schemeClr val="tx1"/>
                          </a:solidFill>
                          <a:cs typeface="Almudid" pitchFamily="2" charset="-78"/>
                        </a:rPr>
                        <a:t>تطبيق</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endParaRPr lang="ar-SA" sz="2400" dirty="0">
                        <a:solidFill>
                          <a:schemeClr val="tx1"/>
                        </a:solidFill>
                        <a:cs typeface="Almudid" pitchFamily="2" charset="-78"/>
                      </a:endParaRPr>
                    </a:p>
                    <a:p>
                      <a:pPr algn="ctr" rtl="1"/>
                      <a:r>
                        <a:rPr lang="ar-SA" sz="2400" dirty="0">
                          <a:solidFill>
                            <a:schemeClr val="tx1"/>
                          </a:solidFill>
                          <a:cs typeface="Almudid" pitchFamily="2" charset="-78"/>
                        </a:rPr>
                        <a:t>تحليل</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endParaRPr lang="ar-SA" sz="2400" dirty="0">
                        <a:solidFill>
                          <a:schemeClr val="tx1"/>
                        </a:solidFill>
                        <a:cs typeface="Almudid" pitchFamily="2" charset="-78"/>
                      </a:endParaRPr>
                    </a:p>
                    <a:p>
                      <a:pPr algn="ctr" rtl="1"/>
                      <a:r>
                        <a:rPr lang="ar-SA" sz="2400" dirty="0">
                          <a:solidFill>
                            <a:schemeClr val="tx1"/>
                          </a:solidFill>
                          <a:cs typeface="Almudid" pitchFamily="2" charset="-78"/>
                        </a:rPr>
                        <a:t>تركيب</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endParaRPr lang="ar-SA" sz="2400" dirty="0">
                        <a:solidFill>
                          <a:schemeClr val="tx1"/>
                        </a:solidFill>
                        <a:cs typeface="Almudid" pitchFamily="2" charset="-78"/>
                      </a:endParaRPr>
                    </a:p>
                    <a:p>
                      <a:pPr algn="ctr" rtl="1"/>
                      <a:r>
                        <a:rPr lang="ar-SA" sz="2400" dirty="0">
                          <a:solidFill>
                            <a:schemeClr val="tx1"/>
                          </a:solidFill>
                          <a:cs typeface="Almudid" pitchFamily="2" charset="-78"/>
                        </a:rPr>
                        <a:t>تقويم</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dirty="0">
                          <a:solidFill>
                            <a:schemeClr val="tx1"/>
                          </a:solidFill>
                          <a:cs typeface="Almudid" pitchFamily="2" charset="-78"/>
                        </a:rPr>
                        <a:t>المجموع الكلي للأهداف</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7748">
                <a:tc>
                  <a:txBody>
                    <a:bodyPr/>
                    <a:lstStyle/>
                    <a:p>
                      <a:pPr rtl="1"/>
                      <a:r>
                        <a:rPr lang="ar-SA" sz="2400" b="1" dirty="0">
                          <a:solidFill>
                            <a:schemeClr val="tx1"/>
                          </a:solidFill>
                          <a:cs typeface="Almudid" pitchFamily="2" charset="-78"/>
                        </a:rPr>
                        <a:t>عدد الأهداف</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3200" b="1" dirty="0">
                          <a:solidFill>
                            <a:schemeClr val="tx1"/>
                          </a:solidFill>
                          <a:cs typeface="Almudid" pitchFamily="2" charset="-78"/>
                        </a:rPr>
                        <a:t>37</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3200" b="1" dirty="0">
                          <a:solidFill>
                            <a:schemeClr val="tx1"/>
                          </a:solidFill>
                          <a:cs typeface="Almudid" pitchFamily="2" charset="-78"/>
                        </a:rPr>
                        <a:t>72</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3200" b="1" dirty="0">
                          <a:solidFill>
                            <a:schemeClr val="tx1"/>
                          </a:solidFill>
                          <a:cs typeface="Almudid" pitchFamily="2" charset="-78"/>
                        </a:rPr>
                        <a:t>34</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3200" b="1" dirty="0">
                          <a:solidFill>
                            <a:schemeClr val="tx1"/>
                          </a:solidFill>
                          <a:cs typeface="Almudid" pitchFamily="2" charset="-78"/>
                        </a:rPr>
                        <a:t>3</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3200" b="1" dirty="0">
                          <a:solidFill>
                            <a:schemeClr val="tx1"/>
                          </a:solidFill>
                          <a:cs typeface="Almudid" pitchFamily="2" charset="-78"/>
                        </a:rPr>
                        <a:t>2</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3200" b="1" dirty="0">
                          <a:solidFill>
                            <a:schemeClr val="tx1"/>
                          </a:solidFill>
                          <a:cs typeface="Almudid" pitchFamily="2" charset="-78"/>
                        </a:rPr>
                        <a:t>2</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3200" b="1" dirty="0">
                          <a:solidFill>
                            <a:schemeClr val="tx1"/>
                          </a:solidFill>
                          <a:cs typeface="Almudid" pitchFamily="2" charset="-78"/>
                        </a:rPr>
                        <a:t>150</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1011">
                <a:tc>
                  <a:txBody>
                    <a:bodyPr/>
                    <a:lstStyle/>
                    <a:p>
                      <a:pPr algn="ctr" rtl="1"/>
                      <a:r>
                        <a:rPr lang="ar-SA" sz="2400" b="1" dirty="0">
                          <a:solidFill>
                            <a:schemeClr val="tx1"/>
                          </a:solidFill>
                          <a:cs typeface="Almudid" pitchFamily="2" charset="-78"/>
                        </a:rPr>
                        <a:t>الوزن النسبي للأهداف</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b="1" dirty="0">
                          <a:solidFill>
                            <a:schemeClr val="tx1"/>
                          </a:solidFill>
                          <a:cs typeface="Almudid" pitchFamily="2" charset="-78"/>
                        </a:rPr>
                        <a:t>25%</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b="1" dirty="0">
                          <a:solidFill>
                            <a:schemeClr val="tx1"/>
                          </a:solidFill>
                          <a:cs typeface="Almudid" pitchFamily="2" charset="-78"/>
                        </a:rPr>
                        <a:t>48%</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b="1" dirty="0">
                          <a:solidFill>
                            <a:schemeClr val="tx1"/>
                          </a:solidFill>
                          <a:cs typeface="Almudid" pitchFamily="2" charset="-78"/>
                        </a:rPr>
                        <a:t>23%</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b="1" dirty="0">
                          <a:solidFill>
                            <a:schemeClr val="tx1"/>
                          </a:solidFill>
                          <a:cs typeface="Almudid" pitchFamily="2" charset="-78"/>
                        </a:rPr>
                        <a:t>2%</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b="1" dirty="0">
                          <a:solidFill>
                            <a:schemeClr val="tx1"/>
                          </a:solidFill>
                          <a:cs typeface="Almudid" pitchFamily="2" charset="-78"/>
                        </a:rPr>
                        <a:t>1%</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b="1" dirty="0">
                          <a:solidFill>
                            <a:schemeClr val="tx1"/>
                          </a:solidFill>
                          <a:cs typeface="Almudid" pitchFamily="2" charset="-78"/>
                        </a:rPr>
                        <a:t>1%</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rtl="1"/>
                      <a:r>
                        <a:rPr lang="ar-SA" sz="2400" b="1" dirty="0">
                          <a:solidFill>
                            <a:schemeClr val="tx1"/>
                          </a:solidFill>
                          <a:cs typeface="Almudid" pitchFamily="2" charset="-78"/>
                        </a:rPr>
                        <a:t>100%</a:t>
                      </a:r>
                    </a:p>
                  </a:txBody>
                  <a:tcPr marL="99060" marR="9906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5028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a:extLst>
              <a:ext uri="{FF2B5EF4-FFF2-40B4-BE49-F238E27FC236}">
                <a16:creationId xmlns:a16="http://schemas.microsoft.com/office/drawing/2014/main" id="{C3B6F138-0E21-4B57-B3CA-E64AB44DACA8}"/>
              </a:ext>
            </a:extLst>
          </p:cNvPr>
          <p:cNvSpPr/>
          <p:nvPr/>
        </p:nvSpPr>
        <p:spPr>
          <a:xfrm>
            <a:off x="719091" y="1903483"/>
            <a:ext cx="10871529" cy="3570208"/>
          </a:xfrm>
          <a:prstGeom prst="rect">
            <a:avLst/>
          </a:prstGeom>
        </p:spPr>
        <p:txBody>
          <a:bodyPr wrap="square">
            <a:spAutoFit/>
          </a:bodyPr>
          <a:lstStyle/>
          <a:p>
            <a:pPr algn="r" rtl="1"/>
            <a:r>
              <a:rPr lang="ar-SA" sz="4400" b="1" dirty="0">
                <a:solidFill>
                  <a:srgbClr val="FF0000"/>
                </a:solidFill>
                <a:latin typeface="Arial" panose="020B0604020202020204" pitchFamily="34" charset="0"/>
                <a:cs typeface="Almudid" pitchFamily="2" charset="-78"/>
              </a:rPr>
              <a:t>رابعاً:</a:t>
            </a:r>
            <a:r>
              <a:rPr lang="ar-EG" sz="4400" b="1" dirty="0">
                <a:solidFill>
                  <a:srgbClr val="FF0000"/>
                </a:solidFill>
                <a:latin typeface="Arial" panose="020B0604020202020204" pitchFamily="34" charset="0"/>
                <a:cs typeface="Almudid" pitchFamily="2" charset="-78"/>
              </a:rPr>
              <a:t> تحديد عدد الأسئلة</a:t>
            </a:r>
            <a:r>
              <a:rPr lang="ar-SA" sz="4400" b="1" dirty="0">
                <a:solidFill>
                  <a:srgbClr val="FF0000"/>
                </a:solidFill>
                <a:latin typeface="Arial" panose="020B0604020202020204" pitchFamily="34" charset="0"/>
                <a:cs typeface="Almudid" pitchFamily="2" charset="-78"/>
              </a:rPr>
              <a:t> لكل موضوع</a:t>
            </a:r>
            <a:r>
              <a:rPr lang="ar-EG" sz="4400" b="1" dirty="0">
                <a:solidFill>
                  <a:srgbClr val="FF0000"/>
                </a:solidFill>
                <a:latin typeface="Arial" panose="020B0604020202020204" pitchFamily="34" charset="0"/>
                <a:cs typeface="Almudid" pitchFamily="2" charset="-78"/>
              </a:rPr>
              <a:t>:</a:t>
            </a:r>
            <a:endParaRPr lang="ar-SA" sz="4400" b="1" dirty="0">
              <a:solidFill>
                <a:srgbClr val="FF0000"/>
              </a:solidFill>
              <a:latin typeface="Arial" panose="020B0604020202020204" pitchFamily="34" charset="0"/>
              <a:cs typeface="Almudid" pitchFamily="2" charset="-78"/>
            </a:endParaRPr>
          </a:p>
          <a:p>
            <a:pPr algn="r" rtl="1"/>
            <a:endParaRPr lang="ar-EG" sz="2400" b="1" dirty="0">
              <a:solidFill>
                <a:srgbClr val="FF0000"/>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1- يتم تحديد العدد الكلي لأسئلة الاختبار في ضوء الزمن المتاح للإجابة، ونوع الأسئلة، وعمر الطالب، وغيرها من المتغيرات المؤثرة.</a:t>
            </a:r>
            <a:endParaRPr lang="ar-SA" sz="2800" dirty="0">
              <a:solidFill>
                <a:srgbClr val="222222"/>
              </a:solidFill>
              <a:latin typeface="Arial" panose="020B0604020202020204" pitchFamily="34" charset="0"/>
              <a:cs typeface="Almudid" pitchFamily="2" charset="-78"/>
            </a:endParaRPr>
          </a:p>
          <a:p>
            <a:pPr algn="r" rtl="1"/>
            <a:endParaRPr lang="ar-EG" sz="28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2- يتم تحديد عدد الأسئلة لكل موضوع من موضوعات المادة الدراسية في كل مستوى من مستويات </a:t>
            </a:r>
            <a:r>
              <a:rPr lang="ar-SA" sz="2800" dirty="0">
                <a:solidFill>
                  <a:srgbClr val="222222"/>
                </a:solidFill>
                <a:latin typeface="Arial" panose="020B0604020202020204" pitchFamily="34" charset="0"/>
                <a:cs typeface="Almudid" pitchFamily="2" charset="-78"/>
              </a:rPr>
              <a:t>ا</a:t>
            </a:r>
            <a:r>
              <a:rPr lang="ar-EG" sz="2800" dirty="0">
                <a:solidFill>
                  <a:srgbClr val="222222"/>
                </a:solidFill>
                <a:latin typeface="Arial" panose="020B0604020202020204" pitchFamily="34" charset="0"/>
                <a:cs typeface="Almudid" pitchFamily="2" charset="-78"/>
              </a:rPr>
              <a:t>لأهداف وفق</a:t>
            </a:r>
            <a:r>
              <a:rPr lang="ar-SA" sz="2800" dirty="0">
                <a:solidFill>
                  <a:srgbClr val="222222"/>
                </a:solidFill>
                <a:latin typeface="Arial" panose="020B0604020202020204" pitchFamily="34" charset="0"/>
                <a:cs typeface="Almudid" pitchFamily="2" charset="-78"/>
              </a:rPr>
              <a:t> معادلة رياضية.</a:t>
            </a:r>
            <a:br>
              <a:rPr lang="ar-EG" dirty="0"/>
            </a:br>
            <a:endParaRPr lang="ar-SA" dirty="0"/>
          </a:p>
        </p:txBody>
      </p:sp>
    </p:spTree>
    <p:extLst>
      <p:ext uri="{BB962C8B-B14F-4D97-AF65-F5344CB8AC3E}">
        <p14:creationId xmlns:p14="http://schemas.microsoft.com/office/powerpoint/2010/main" val="3058295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عنوان 1">
            <a:extLst>
              <a:ext uri="{FF2B5EF4-FFF2-40B4-BE49-F238E27FC236}">
                <a16:creationId xmlns:a16="http://schemas.microsoft.com/office/drawing/2014/main" id="{340A5195-66CC-40DE-BE27-84CCDA82543D}"/>
              </a:ext>
            </a:extLst>
          </p:cNvPr>
          <p:cNvSpPr txBox="1">
            <a:spLocks/>
          </p:cNvSpPr>
          <p:nvPr/>
        </p:nvSpPr>
        <p:spPr>
          <a:xfrm>
            <a:off x="1423836" y="2743053"/>
            <a:ext cx="9028590" cy="19768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4000" dirty="0">
                <a:solidFill>
                  <a:schemeClr val="tx1"/>
                </a:solidFill>
                <a:cs typeface="Almudid" pitchFamily="2" charset="-78"/>
              </a:rPr>
              <a:t>كيف يتم تحديد عدد الأسئلة؟</a:t>
            </a:r>
          </a:p>
        </p:txBody>
      </p:sp>
    </p:spTree>
    <p:extLst>
      <p:ext uri="{BB962C8B-B14F-4D97-AF65-F5344CB8AC3E}">
        <p14:creationId xmlns:p14="http://schemas.microsoft.com/office/powerpoint/2010/main" val="3507342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A8943EB9-3972-41F8-949F-6625CC06A524}"/>
              </a:ext>
            </a:extLst>
          </p:cNvPr>
          <p:cNvSpPr/>
          <p:nvPr/>
        </p:nvSpPr>
        <p:spPr>
          <a:xfrm>
            <a:off x="310718" y="2203855"/>
            <a:ext cx="11585360" cy="2123658"/>
          </a:xfrm>
          <a:prstGeom prst="rect">
            <a:avLst/>
          </a:prstGeom>
        </p:spPr>
        <p:txBody>
          <a:bodyPr wrap="square">
            <a:spAutoFit/>
          </a:bodyPr>
          <a:lstStyle/>
          <a:p>
            <a:pPr algn="r" rtl="1"/>
            <a:r>
              <a:rPr lang="ar-SA" sz="4000" dirty="0">
                <a:cs typeface="Almudid" pitchFamily="2" charset="-78"/>
              </a:rPr>
              <a:t>من خلال تطبيق المعادلة التالية </a:t>
            </a:r>
          </a:p>
          <a:p>
            <a:pPr algn="r" rtl="1"/>
            <a:endParaRPr lang="ar-SA" sz="3200" dirty="0">
              <a:solidFill>
                <a:srgbClr val="222222"/>
              </a:solidFill>
              <a:latin typeface="Arial" panose="020B0604020202020204" pitchFamily="34" charset="0"/>
              <a:cs typeface="Almudid" pitchFamily="2" charset="-78"/>
            </a:endParaRPr>
          </a:p>
          <a:p>
            <a:pPr algn="r" rtl="1"/>
            <a:r>
              <a:rPr lang="ar-EG" sz="3200" dirty="0">
                <a:solidFill>
                  <a:srgbClr val="222222"/>
                </a:solidFill>
                <a:latin typeface="Arial" panose="020B0604020202020204" pitchFamily="34" charset="0"/>
                <a:cs typeface="Almudid" pitchFamily="2" charset="-78"/>
              </a:rPr>
              <a:t>عدد اسئلة الموضوع = </a:t>
            </a:r>
            <a:endParaRPr lang="ar-SA" sz="32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العدد الكلي للأسئلة × الوزن النسبي لأهمية الموضوع × الوزن النسبي لأهداف الموضوع</a:t>
            </a:r>
          </a:p>
        </p:txBody>
      </p:sp>
    </p:spTree>
    <p:extLst>
      <p:ext uri="{BB962C8B-B14F-4D97-AF65-F5344CB8AC3E}">
        <p14:creationId xmlns:p14="http://schemas.microsoft.com/office/powerpoint/2010/main" val="3435811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a:extLst>
              <a:ext uri="{FF2B5EF4-FFF2-40B4-BE49-F238E27FC236}">
                <a16:creationId xmlns:a16="http://schemas.microsoft.com/office/drawing/2014/main" id="{210ED59C-6D47-49D6-BE5A-97B3A7392571}"/>
              </a:ext>
            </a:extLst>
          </p:cNvPr>
          <p:cNvSpPr/>
          <p:nvPr/>
        </p:nvSpPr>
        <p:spPr>
          <a:xfrm>
            <a:off x="482217" y="1673741"/>
            <a:ext cx="11185865" cy="4154984"/>
          </a:xfrm>
          <a:prstGeom prst="rect">
            <a:avLst/>
          </a:prstGeom>
        </p:spPr>
        <p:txBody>
          <a:bodyPr wrap="square">
            <a:spAutoFit/>
          </a:bodyPr>
          <a:lstStyle/>
          <a:p>
            <a:pPr algn="r" rtl="1"/>
            <a:r>
              <a:rPr lang="ar-EG" sz="4000" b="1" dirty="0">
                <a:solidFill>
                  <a:srgbClr val="FF0000"/>
                </a:solidFill>
                <a:latin typeface="Arial" panose="020B0604020202020204" pitchFamily="34" charset="0"/>
                <a:cs typeface="Almudid" pitchFamily="2" charset="-78"/>
              </a:rPr>
              <a:t>مثال تطبيقي:</a:t>
            </a:r>
            <a:endParaRPr lang="ar-EG" sz="5400" b="1" dirty="0">
              <a:solidFill>
                <a:srgbClr val="FF0000"/>
              </a:solidFill>
              <a:latin typeface="Arial" panose="020B0604020202020204" pitchFamily="34" charset="0"/>
              <a:cs typeface="Almudid" pitchFamily="2" charset="-78"/>
            </a:endParaRPr>
          </a:p>
          <a:p>
            <a:pPr algn="r" rtl="1"/>
            <a:endParaRPr lang="ar-SA" sz="28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مطلوب بناء جدول مواصفات لوحدة تعليمية لأحد المناهج الدراسية. علما بأن هذه الوحدة تتكون من </a:t>
            </a:r>
            <a:r>
              <a:rPr lang="ar-EG" sz="2800" u="sng" dirty="0">
                <a:solidFill>
                  <a:srgbClr val="222222"/>
                </a:solidFill>
                <a:latin typeface="Arial" panose="020B0604020202020204" pitchFamily="34" charset="0"/>
                <a:cs typeface="Almudid" pitchFamily="2" charset="-78"/>
              </a:rPr>
              <a:t>ثلاث موضوعات رئيسية</a:t>
            </a:r>
            <a:r>
              <a:rPr lang="ar-EG" sz="2800" dirty="0">
                <a:solidFill>
                  <a:srgbClr val="222222"/>
                </a:solidFill>
                <a:latin typeface="Arial" panose="020B0604020202020204" pitchFamily="34" charset="0"/>
                <a:cs typeface="Almudid" pitchFamily="2" charset="-78"/>
              </a:rPr>
              <a:t>، يتم تدريسها في ثمان حصص موزعة على الموضوعات كما يلي: </a:t>
            </a:r>
            <a:endParaRPr lang="ar-SA" sz="2800" dirty="0">
              <a:solidFill>
                <a:srgbClr val="222222"/>
              </a:solidFill>
              <a:latin typeface="Arial" panose="020B0604020202020204" pitchFamily="34" charset="0"/>
              <a:cs typeface="Almudid" pitchFamily="2" charset="-78"/>
            </a:endParaRPr>
          </a:p>
          <a:p>
            <a:pPr algn="r" rtl="1"/>
            <a:r>
              <a:rPr lang="ar-EG" sz="2800" dirty="0" err="1">
                <a:solidFill>
                  <a:srgbClr val="7030A0"/>
                </a:solidFill>
                <a:latin typeface="Arial" panose="020B0604020202020204" pitchFamily="34" charset="0"/>
                <a:cs typeface="Almudid" pitchFamily="2" charset="-78"/>
              </a:rPr>
              <a:t>الموض</a:t>
            </a:r>
            <a:r>
              <a:rPr lang="ar-SA" sz="2800" dirty="0">
                <a:solidFill>
                  <a:srgbClr val="7030A0"/>
                </a:solidFill>
                <a:latin typeface="Arial" panose="020B0604020202020204" pitchFamily="34" charset="0"/>
                <a:cs typeface="Almudid" pitchFamily="2" charset="-78"/>
              </a:rPr>
              <a:t>و</a:t>
            </a:r>
            <a:r>
              <a:rPr lang="ar-EG" sz="2800" dirty="0">
                <a:solidFill>
                  <a:srgbClr val="7030A0"/>
                </a:solidFill>
                <a:latin typeface="Arial" panose="020B0604020202020204" pitchFamily="34" charset="0"/>
                <a:cs typeface="Almudid" pitchFamily="2" charset="-78"/>
              </a:rPr>
              <a:t>ع الأول (3) حصص</a:t>
            </a:r>
            <a:r>
              <a:rPr lang="ar-EG" sz="2800" dirty="0">
                <a:solidFill>
                  <a:srgbClr val="222222"/>
                </a:solidFill>
                <a:latin typeface="Arial" panose="020B0604020202020204" pitchFamily="34" charset="0"/>
                <a:cs typeface="Almudid" pitchFamily="2" charset="-78"/>
              </a:rPr>
              <a:t>، </a:t>
            </a:r>
            <a:r>
              <a:rPr lang="ar-EG" sz="2800" dirty="0">
                <a:solidFill>
                  <a:srgbClr val="00B050"/>
                </a:solidFill>
                <a:latin typeface="Arial" panose="020B0604020202020204" pitchFamily="34" charset="0"/>
                <a:cs typeface="Almudid" pitchFamily="2" charset="-78"/>
              </a:rPr>
              <a:t>الموضوع الثاني (3) حصص</a:t>
            </a:r>
            <a:r>
              <a:rPr lang="ar-EG" sz="2800" dirty="0">
                <a:solidFill>
                  <a:srgbClr val="222222"/>
                </a:solidFill>
                <a:latin typeface="Arial" panose="020B0604020202020204" pitchFamily="34" charset="0"/>
                <a:cs typeface="Almudid" pitchFamily="2" charset="-78"/>
              </a:rPr>
              <a:t>، </a:t>
            </a:r>
            <a:r>
              <a:rPr lang="ar-EG" sz="2800" dirty="0">
                <a:solidFill>
                  <a:srgbClr val="0070C0"/>
                </a:solidFill>
                <a:latin typeface="Arial" panose="020B0604020202020204" pitchFamily="34" charset="0"/>
                <a:cs typeface="Almudid" pitchFamily="2" charset="-78"/>
              </a:rPr>
              <a:t>الموضوع الثالث (2) حصة</a:t>
            </a:r>
            <a:r>
              <a:rPr lang="ar-EG" sz="2800" dirty="0">
                <a:solidFill>
                  <a:srgbClr val="222222"/>
                </a:solidFill>
                <a:latin typeface="Arial" panose="020B0604020202020204" pitchFamily="34" charset="0"/>
                <a:cs typeface="Almudid" pitchFamily="2" charset="-78"/>
              </a:rPr>
              <a:t>.</a:t>
            </a:r>
          </a:p>
          <a:p>
            <a:pPr algn="r" rtl="1"/>
            <a:endParaRPr lang="ar-SA" sz="28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وكانت الوحدة تحتوي على </a:t>
            </a:r>
            <a:r>
              <a:rPr lang="ar-EG" sz="2800" u="sng" dirty="0">
                <a:solidFill>
                  <a:srgbClr val="222222"/>
                </a:solidFill>
                <a:latin typeface="Arial" panose="020B0604020202020204" pitchFamily="34" charset="0"/>
                <a:cs typeface="Almudid" pitchFamily="2" charset="-78"/>
              </a:rPr>
              <a:t>عدد (25) هدفا سلوكيا </a:t>
            </a:r>
            <a:r>
              <a:rPr lang="ar-EG" sz="2800" dirty="0">
                <a:solidFill>
                  <a:srgbClr val="222222"/>
                </a:solidFill>
                <a:latin typeface="Arial" panose="020B0604020202020204" pitchFamily="34" charset="0"/>
                <a:cs typeface="Almudid" pitchFamily="2" charset="-78"/>
              </a:rPr>
              <a:t>موزعة كالتالي: </a:t>
            </a:r>
            <a:endParaRPr lang="ar-SA" sz="2800" dirty="0">
              <a:solidFill>
                <a:srgbClr val="222222"/>
              </a:solidFill>
              <a:latin typeface="Arial" panose="020B0604020202020204" pitchFamily="34" charset="0"/>
              <a:cs typeface="Almudid" pitchFamily="2" charset="-78"/>
            </a:endParaRPr>
          </a:p>
          <a:p>
            <a:pPr algn="r" rtl="1"/>
            <a:r>
              <a:rPr lang="ar-EG" sz="2800" dirty="0">
                <a:solidFill>
                  <a:srgbClr val="0070C0"/>
                </a:solidFill>
                <a:latin typeface="Arial" panose="020B0604020202020204" pitchFamily="34" charset="0"/>
                <a:cs typeface="Almudid" pitchFamily="2" charset="-78"/>
              </a:rPr>
              <a:t>تذكر (8)، </a:t>
            </a:r>
            <a:r>
              <a:rPr lang="ar-EG" sz="2800" dirty="0">
                <a:solidFill>
                  <a:schemeClr val="accent4">
                    <a:lumMod val="75000"/>
                  </a:schemeClr>
                </a:solidFill>
                <a:latin typeface="Arial" panose="020B0604020202020204" pitchFamily="34" charset="0"/>
                <a:cs typeface="Almudid" pitchFamily="2" charset="-78"/>
              </a:rPr>
              <a:t>فهم (6)، </a:t>
            </a:r>
            <a:r>
              <a:rPr lang="ar-EG" sz="2800" dirty="0">
                <a:solidFill>
                  <a:srgbClr val="00B050"/>
                </a:solidFill>
                <a:latin typeface="Arial" panose="020B0604020202020204" pitchFamily="34" charset="0"/>
                <a:cs typeface="Almudid" pitchFamily="2" charset="-78"/>
              </a:rPr>
              <a:t>تطبيق (5)، </a:t>
            </a:r>
            <a:r>
              <a:rPr lang="ar-EG" sz="2800" dirty="0">
                <a:solidFill>
                  <a:srgbClr val="FF0000"/>
                </a:solidFill>
                <a:latin typeface="Arial" panose="020B0604020202020204" pitchFamily="34" charset="0"/>
                <a:cs typeface="Almudid" pitchFamily="2" charset="-78"/>
              </a:rPr>
              <a:t>تحليل (3)، </a:t>
            </a:r>
            <a:r>
              <a:rPr lang="ar-EG" sz="2800" dirty="0">
                <a:solidFill>
                  <a:srgbClr val="7030A0"/>
                </a:solidFill>
                <a:latin typeface="Arial" panose="020B0604020202020204" pitchFamily="34" charset="0"/>
                <a:cs typeface="Almudid" pitchFamily="2" charset="-78"/>
              </a:rPr>
              <a:t>تركيب (2)، </a:t>
            </a:r>
            <a:r>
              <a:rPr lang="ar-EG" sz="2800" dirty="0">
                <a:solidFill>
                  <a:srgbClr val="00B0F0"/>
                </a:solidFill>
                <a:latin typeface="Arial" panose="020B0604020202020204" pitchFamily="34" charset="0"/>
                <a:cs typeface="Almudid" pitchFamily="2" charset="-78"/>
              </a:rPr>
              <a:t>تقويم (1).</a:t>
            </a:r>
            <a:endParaRPr lang="ar-EG" sz="2800" b="0" i="0" dirty="0">
              <a:solidFill>
                <a:srgbClr val="00B0F0"/>
              </a:solidFill>
              <a:effectLst/>
              <a:latin typeface="Arial" panose="020B0604020202020204" pitchFamily="34" charset="0"/>
              <a:cs typeface="Almudid" pitchFamily="2" charset="-78"/>
            </a:endParaRPr>
          </a:p>
        </p:txBody>
      </p:sp>
    </p:spTree>
    <p:extLst>
      <p:ext uri="{BB962C8B-B14F-4D97-AF65-F5344CB8AC3E}">
        <p14:creationId xmlns:p14="http://schemas.microsoft.com/office/powerpoint/2010/main" val="150711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6E43D075-3574-4622-A51F-A8C7981EFCFD}"/>
              </a:ext>
            </a:extLst>
          </p:cNvPr>
          <p:cNvSpPr/>
          <p:nvPr/>
        </p:nvSpPr>
        <p:spPr>
          <a:xfrm>
            <a:off x="397481" y="1827255"/>
            <a:ext cx="11397037" cy="3970318"/>
          </a:xfrm>
          <a:prstGeom prst="rect">
            <a:avLst/>
          </a:prstGeom>
        </p:spPr>
        <p:txBody>
          <a:bodyPr wrap="square">
            <a:spAutoFit/>
          </a:bodyPr>
          <a:lstStyle/>
          <a:p>
            <a:pPr algn="r" rtl="1"/>
            <a:r>
              <a:rPr lang="ar-SA" sz="4000" b="1" dirty="0">
                <a:solidFill>
                  <a:srgbClr val="FF0000"/>
                </a:solidFill>
                <a:latin typeface="Arial" panose="020B0604020202020204" pitchFamily="34" charset="0"/>
                <a:cs typeface="Almudid" pitchFamily="2" charset="-78"/>
              </a:rPr>
              <a:t>ثانيا:</a:t>
            </a:r>
            <a:r>
              <a:rPr lang="ar-EG" sz="4000" b="1" dirty="0">
                <a:solidFill>
                  <a:srgbClr val="FF0000"/>
                </a:solidFill>
                <a:latin typeface="Arial" panose="020B0604020202020204" pitchFamily="34" charset="0"/>
                <a:cs typeface="Almudid" pitchFamily="2" charset="-78"/>
              </a:rPr>
              <a:t> تحديد الوزن النسبي ل</a:t>
            </a:r>
            <a:r>
              <a:rPr lang="ar-SA" sz="4000" b="1" dirty="0">
                <a:solidFill>
                  <a:srgbClr val="FF0000"/>
                </a:solidFill>
                <a:latin typeface="Arial" panose="020B0604020202020204" pitchFamily="34" charset="0"/>
                <a:cs typeface="Almudid" pitchFamily="2" charset="-78"/>
              </a:rPr>
              <a:t>أهمية </a:t>
            </a:r>
            <a:r>
              <a:rPr lang="ar-EG" sz="4000" b="1" dirty="0">
                <a:solidFill>
                  <a:srgbClr val="FF0000"/>
                </a:solidFill>
                <a:latin typeface="Arial" panose="020B0604020202020204" pitchFamily="34" charset="0"/>
                <a:cs typeface="Almudid" pitchFamily="2" charset="-78"/>
              </a:rPr>
              <a:t>موضوعات المادة الدراسية:</a:t>
            </a:r>
          </a:p>
          <a:p>
            <a:pPr algn="r" rtl="1"/>
            <a:endParaRPr lang="ar-SA" sz="16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ويتم ذلك عن طريق:</a:t>
            </a:r>
          </a:p>
          <a:p>
            <a:pPr marL="457200" indent="-457200" algn="r" rtl="1">
              <a:buFontTx/>
              <a:buChar char="-"/>
            </a:pPr>
            <a:r>
              <a:rPr lang="ar-EG" sz="2800" dirty="0">
                <a:solidFill>
                  <a:srgbClr val="222222"/>
                </a:solidFill>
                <a:latin typeface="Arial" panose="020B0604020202020204" pitchFamily="34" charset="0"/>
                <a:cs typeface="Almudid" pitchFamily="2" charset="-78"/>
              </a:rPr>
              <a:t>حساب عدد الصفحات لكل موضوع أو درس في المحتوى الخاص بالمادة الدراسية، ويمثله عادة الكتاب المدرسي أو كتاب المادة.</a:t>
            </a:r>
            <a:endParaRPr lang="ar-SA" sz="2800" dirty="0">
              <a:solidFill>
                <a:srgbClr val="222222"/>
              </a:solidFill>
              <a:latin typeface="Arial" panose="020B0604020202020204" pitchFamily="34" charset="0"/>
              <a:cs typeface="Almudid" pitchFamily="2" charset="-78"/>
            </a:endParaRPr>
          </a:p>
          <a:p>
            <a:pPr algn="r" rtl="1"/>
            <a:endParaRPr lang="ar-EG" sz="1600" dirty="0">
              <a:solidFill>
                <a:srgbClr val="222222"/>
              </a:solidFill>
              <a:latin typeface="Arial" panose="020B0604020202020204" pitchFamily="34" charset="0"/>
              <a:cs typeface="Almudid" pitchFamily="2" charset="-78"/>
            </a:endParaRPr>
          </a:p>
          <a:p>
            <a:pPr marL="457200" indent="-457200" algn="r" rtl="1">
              <a:buFontTx/>
              <a:buChar char="-"/>
            </a:pPr>
            <a:r>
              <a:rPr lang="ar-EG" sz="2800" dirty="0">
                <a:solidFill>
                  <a:srgbClr val="222222"/>
                </a:solidFill>
                <a:latin typeface="Arial" panose="020B0604020202020204" pitchFamily="34" charset="0"/>
                <a:cs typeface="Almudid" pitchFamily="2" charset="-78"/>
              </a:rPr>
              <a:t>تقدير عدد الساعات التدريسية أو الحصص الدراسية التي يتم فيها تدريس كل موضوع أو درس في المادة الدراسية.</a:t>
            </a:r>
            <a:endParaRPr lang="ar-SA" sz="2800" dirty="0">
              <a:solidFill>
                <a:srgbClr val="222222"/>
              </a:solidFill>
              <a:latin typeface="Arial" panose="020B0604020202020204" pitchFamily="34" charset="0"/>
              <a:cs typeface="Almudid" pitchFamily="2" charset="-78"/>
            </a:endParaRPr>
          </a:p>
        </p:txBody>
      </p:sp>
    </p:spTree>
    <p:extLst>
      <p:ext uri="{BB962C8B-B14F-4D97-AF65-F5344CB8AC3E}">
        <p14:creationId xmlns:p14="http://schemas.microsoft.com/office/powerpoint/2010/main" val="2915166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a:extLst>
              <a:ext uri="{FF2B5EF4-FFF2-40B4-BE49-F238E27FC236}">
                <a16:creationId xmlns:a16="http://schemas.microsoft.com/office/drawing/2014/main" id="{D452B6C6-901A-4241-8CB7-A4C93A248208}"/>
              </a:ext>
            </a:extLst>
          </p:cNvPr>
          <p:cNvGraphicFramePr>
            <a:graphicFrameLocks noGrp="1"/>
          </p:cNvGraphicFramePr>
          <p:nvPr/>
        </p:nvGraphicFramePr>
        <p:xfrm>
          <a:off x="1948981" y="3296503"/>
          <a:ext cx="8294038" cy="3017520"/>
        </p:xfrm>
        <a:graphic>
          <a:graphicData uri="http://schemas.openxmlformats.org/drawingml/2006/table">
            <a:tbl>
              <a:tblPr rtl="1"/>
              <a:tblGrid>
                <a:gridCol w="1739610">
                  <a:extLst>
                    <a:ext uri="{9D8B030D-6E8A-4147-A177-3AD203B41FA5}">
                      <a16:colId xmlns:a16="http://schemas.microsoft.com/office/drawing/2014/main" val="1038876090"/>
                    </a:ext>
                  </a:extLst>
                </a:gridCol>
                <a:gridCol w="935971">
                  <a:extLst>
                    <a:ext uri="{9D8B030D-6E8A-4147-A177-3AD203B41FA5}">
                      <a16:colId xmlns:a16="http://schemas.microsoft.com/office/drawing/2014/main" val="676870701"/>
                    </a:ext>
                  </a:extLst>
                </a:gridCol>
                <a:gridCol w="935971">
                  <a:extLst>
                    <a:ext uri="{9D8B030D-6E8A-4147-A177-3AD203B41FA5}">
                      <a16:colId xmlns:a16="http://schemas.microsoft.com/office/drawing/2014/main" val="2737881816"/>
                    </a:ext>
                  </a:extLst>
                </a:gridCol>
                <a:gridCol w="936848">
                  <a:extLst>
                    <a:ext uri="{9D8B030D-6E8A-4147-A177-3AD203B41FA5}">
                      <a16:colId xmlns:a16="http://schemas.microsoft.com/office/drawing/2014/main" val="2135687139"/>
                    </a:ext>
                  </a:extLst>
                </a:gridCol>
                <a:gridCol w="935971">
                  <a:extLst>
                    <a:ext uri="{9D8B030D-6E8A-4147-A177-3AD203B41FA5}">
                      <a16:colId xmlns:a16="http://schemas.microsoft.com/office/drawing/2014/main" val="3048865598"/>
                    </a:ext>
                  </a:extLst>
                </a:gridCol>
                <a:gridCol w="936848">
                  <a:extLst>
                    <a:ext uri="{9D8B030D-6E8A-4147-A177-3AD203B41FA5}">
                      <a16:colId xmlns:a16="http://schemas.microsoft.com/office/drawing/2014/main" val="87791293"/>
                    </a:ext>
                  </a:extLst>
                </a:gridCol>
                <a:gridCol w="935971">
                  <a:extLst>
                    <a:ext uri="{9D8B030D-6E8A-4147-A177-3AD203B41FA5}">
                      <a16:colId xmlns:a16="http://schemas.microsoft.com/office/drawing/2014/main" val="3461634469"/>
                    </a:ext>
                  </a:extLst>
                </a:gridCol>
                <a:gridCol w="936848">
                  <a:extLst>
                    <a:ext uri="{9D8B030D-6E8A-4147-A177-3AD203B41FA5}">
                      <a16:colId xmlns:a16="http://schemas.microsoft.com/office/drawing/2014/main" val="3667474672"/>
                    </a:ext>
                  </a:extLst>
                </a:gridCol>
              </a:tblGrid>
              <a:tr h="783838">
                <a:tc>
                  <a:txBody>
                    <a:bodyPr/>
                    <a:lstStyle/>
                    <a:p>
                      <a:pPr algn="l" rtl="1"/>
                      <a:r>
                        <a:rPr lang="ar-EG" b="1">
                          <a:effectLst/>
                          <a:cs typeface="arial" panose="020B0604020202020204" pitchFamily="34" charset="0"/>
                        </a:rPr>
                        <a:t>مستويات</a:t>
                      </a:r>
                      <a:endParaRPr lang="ar-EG">
                        <a:effectLst/>
                      </a:endParaRPr>
                    </a:p>
                    <a:p>
                      <a:pPr algn="l" rtl="1"/>
                      <a:r>
                        <a:rPr lang="ar-EG" b="1">
                          <a:effectLst/>
                          <a:cs typeface="arial" panose="020B0604020202020204" pitchFamily="34" charset="0"/>
                        </a:rPr>
                        <a:t> الأهداف</a:t>
                      </a:r>
                      <a:endParaRPr lang="ar-EG">
                        <a:effectLst/>
                      </a:endParaRPr>
                    </a:p>
                    <a:p>
                      <a:pPr algn="r" rtl="1"/>
                      <a:r>
                        <a:rPr lang="ar-EG" b="1">
                          <a:effectLst/>
                          <a:cs typeface="arial" panose="020B0604020202020204" pitchFamily="34" charset="0"/>
                        </a:rPr>
                        <a:t>الموضوع</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التذكر</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الفهم</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التطبيق</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التحليل</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التركيب</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التقويم</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r>
                        <a:rPr lang="ar-EG" b="1">
                          <a:effectLst/>
                          <a:cs typeface="arial" panose="020B0604020202020204" pitchFamily="34" charset="0"/>
                        </a:rPr>
                        <a:t>المجموع</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10222"/>
                  </a:ext>
                </a:extLst>
              </a:tr>
              <a:tr h="522559">
                <a:tc>
                  <a:txBody>
                    <a:bodyPr/>
                    <a:lstStyle/>
                    <a:p>
                      <a:pPr algn="r" rtl="1"/>
                      <a:r>
                        <a:rPr lang="ar-EG" b="1">
                          <a:effectLst/>
                          <a:cs typeface="arial" panose="020B0604020202020204" pitchFamily="34" charset="0"/>
                        </a:rPr>
                        <a:t>الأول (38%)</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934642"/>
                  </a:ext>
                </a:extLst>
              </a:tr>
              <a:tr h="522559">
                <a:tc>
                  <a:txBody>
                    <a:bodyPr/>
                    <a:lstStyle/>
                    <a:p>
                      <a:pPr algn="r" rtl="1"/>
                      <a:r>
                        <a:rPr lang="ar-EG" b="1">
                          <a:effectLst/>
                          <a:cs typeface="arial" panose="020B0604020202020204" pitchFamily="34" charset="0"/>
                        </a:rPr>
                        <a:t>الثاني (37%)</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315515"/>
                  </a:ext>
                </a:extLst>
              </a:tr>
              <a:tr h="522559">
                <a:tc>
                  <a:txBody>
                    <a:bodyPr/>
                    <a:lstStyle/>
                    <a:p>
                      <a:pPr algn="r" rtl="1"/>
                      <a:r>
                        <a:rPr lang="ar-EG" b="1" dirty="0">
                          <a:effectLst/>
                          <a:cs typeface="arial" panose="020B0604020202020204" pitchFamily="34" charset="0"/>
                        </a:rPr>
                        <a:t>الثالث (25%)</a:t>
                      </a:r>
                      <a:endParaRPr lang="ar-EG"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549284"/>
                  </a:ext>
                </a:extLst>
              </a:tr>
              <a:tr h="522559">
                <a:tc>
                  <a:txBody>
                    <a:bodyPr/>
                    <a:lstStyle/>
                    <a:p>
                      <a:pPr algn="r" rtl="1"/>
                      <a:r>
                        <a:rPr lang="ar-EG" b="1">
                          <a:effectLst/>
                          <a:cs typeface="arial" panose="020B0604020202020204" pitchFamily="34" charset="0"/>
                        </a:rPr>
                        <a:t>المجموع (100%)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dirty="0">
                          <a:effectLst/>
                        </a:rPr>
                      </a:b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947451"/>
                  </a:ext>
                </a:extLst>
              </a:tr>
            </a:tbl>
          </a:graphicData>
        </a:graphic>
      </p:graphicFrame>
      <p:sp>
        <p:nvSpPr>
          <p:cNvPr id="3" name="Rectangle 1">
            <a:extLst>
              <a:ext uri="{FF2B5EF4-FFF2-40B4-BE49-F238E27FC236}">
                <a16:creationId xmlns:a16="http://schemas.microsoft.com/office/drawing/2014/main" id="{B8476608-AD1E-4608-A4DF-6C09E1AA921D}"/>
              </a:ext>
            </a:extLst>
          </p:cNvPr>
          <p:cNvSpPr>
            <a:spLocks noChangeArrowheads="1"/>
          </p:cNvSpPr>
          <p:nvPr/>
        </p:nvSpPr>
        <p:spPr bwMode="auto">
          <a:xfrm>
            <a:off x="825623" y="2010596"/>
            <a:ext cx="10878431"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EG" altLang="ar-SA" sz="2400" b="0" i="0" u="none" strike="noStrike" cap="none" normalizeH="0" baseline="0" dirty="0">
                <a:ln>
                  <a:noFill/>
                </a:ln>
                <a:solidFill>
                  <a:srgbClr val="222222"/>
                </a:solidFill>
                <a:effectLst/>
                <a:cs typeface="Almudid" pitchFamily="2" charset="-78"/>
              </a:rPr>
              <a:t>1- يتم تحديد الوزن النسبي لكل موضوع كما أوضحنا سابقا بقسمة عدد حصص كل موضوع على إجمالي عدد الحصص ثم نضرب الناتج في مائة مع التقريب فيكون على النحو التالي:</a:t>
            </a:r>
            <a:endParaRPr kumimoji="0" lang="en-US" altLang="ar-SA" sz="2000" b="0" i="0" u="none" strike="noStrike" cap="none" normalizeH="0" baseline="0" dirty="0">
              <a:ln>
                <a:noFill/>
              </a:ln>
              <a:solidFill>
                <a:schemeClr val="tx1"/>
              </a:solidFill>
              <a:effectLst/>
              <a:cs typeface="Almudid" pitchFamily="2" charset="-78"/>
            </a:endParaRPr>
          </a:p>
        </p:txBody>
      </p:sp>
    </p:spTree>
    <p:extLst>
      <p:ext uri="{BB962C8B-B14F-4D97-AF65-F5344CB8AC3E}">
        <p14:creationId xmlns:p14="http://schemas.microsoft.com/office/powerpoint/2010/main" val="200576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B8476608-AD1E-4608-A4DF-6C09E1AA921D}"/>
              </a:ext>
            </a:extLst>
          </p:cNvPr>
          <p:cNvSpPr>
            <a:spLocks noChangeArrowheads="1"/>
          </p:cNvSpPr>
          <p:nvPr/>
        </p:nvSpPr>
        <p:spPr bwMode="auto">
          <a:xfrm>
            <a:off x="840121" y="2063526"/>
            <a:ext cx="10878431"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defTabSz="914400" rtl="1"/>
            <a:r>
              <a:rPr lang="ar-SA" sz="2400" dirty="0">
                <a:cs typeface="Almudid" pitchFamily="2" charset="-78"/>
              </a:rPr>
              <a:t>2- يتم تحديد الوزن النسبي للأهداف في كل مستوى بقسمة عدد أهداف المستوى على العدد الكلي للأهداف وضرب الناتج في مائة، فيصبح شكل الجدول على النحو التالي:</a:t>
            </a:r>
            <a:endParaRPr kumimoji="0" lang="en-US" altLang="ar-SA" sz="2400" b="0" i="0" u="none" strike="noStrike" cap="none" normalizeH="0" baseline="0" dirty="0">
              <a:ln>
                <a:noFill/>
              </a:ln>
              <a:solidFill>
                <a:schemeClr val="tx1"/>
              </a:solidFill>
              <a:effectLst/>
              <a:cs typeface="Almudid" pitchFamily="2" charset="-78"/>
            </a:endParaRPr>
          </a:p>
        </p:txBody>
      </p:sp>
      <p:graphicFrame>
        <p:nvGraphicFramePr>
          <p:cNvPr id="10" name="جدول 9">
            <a:extLst>
              <a:ext uri="{FF2B5EF4-FFF2-40B4-BE49-F238E27FC236}">
                <a16:creationId xmlns:a16="http://schemas.microsoft.com/office/drawing/2014/main" id="{21CBF8F5-2071-4E87-AD4B-C2A1BBF694F6}"/>
              </a:ext>
            </a:extLst>
          </p:cNvPr>
          <p:cNvGraphicFramePr>
            <a:graphicFrameLocks noGrp="1"/>
          </p:cNvGraphicFramePr>
          <p:nvPr/>
        </p:nvGraphicFramePr>
        <p:xfrm>
          <a:off x="1993987" y="3123509"/>
          <a:ext cx="8162325" cy="3049132"/>
        </p:xfrm>
        <a:graphic>
          <a:graphicData uri="http://schemas.openxmlformats.org/drawingml/2006/table">
            <a:tbl>
              <a:tblPr rtl="1"/>
              <a:tblGrid>
                <a:gridCol w="1711983">
                  <a:extLst>
                    <a:ext uri="{9D8B030D-6E8A-4147-A177-3AD203B41FA5}">
                      <a16:colId xmlns:a16="http://schemas.microsoft.com/office/drawing/2014/main" val="2169087216"/>
                    </a:ext>
                  </a:extLst>
                </a:gridCol>
                <a:gridCol w="921108">
                  <a:extLst>
                    <a:ext uri="{9D8B030D-6E8A-4147-A177-3AD203B41FA5}">
                      <a16:colId xmlns:a16="http://schemas.microsoft.com/office/drawing/2014/main" val="4000488328"/>
                    </a:ext>
                  </a:extLst>
                </a:gridCol>
                <a:gridCol w="921108">
                  <a:extLst>
                    <a:ext uri="{9D8B030D-6E8A-4147-A177-3AD203B41FA5}">
                      <a16:colId xmlns:a16="http://schemas.microsoft.com/office/drawing/2014/main" val="203699082"/>
                    </a:ext>
                  </a:extLst>
                </a:gridCol>
                <a:gridCol w="921970">
                  <a:extLst>
                    <a:ext uri="{9D8B030D-6E8A-4147-A177-3AD203B41FA5}">
                      <a16:colId xmlns:a16="http://schemas.microsoft.com/office/drawing/2014/main" val="2271856527"/>
                    </a:ext>
                  </a:extLst>
                </a:gridCol>
                <a:gridCol w="921108">
                  <a:extLst>
                    <a:ext uri="{9D8B030D-6E8A-4147-A177-3AD203B41FA5}">
                      <a16:colId xmlns:a16="http://schemas.microsoft.com/office/drawing/2014/main" val="230945852"/>
                    </a:ext>
                  </a:extLst>
                </a:gridCol>
                <a:gridCol w="921970">
                  <a:extLst>
                    <a:ext uri="{9D8B030D-6E8A-4147-A177-3AD203B41FA5}">
                      <a16:colId xmlns:a16="http://schemas.microsoft.com/office/drawing/2014/main" val="4164284225"/>
                    </a:ext>
                  </a:extLst>
                </a:gridCol>
                <a:gridCol w="921108">
                  <a:extLst>
                    <a:ext uri="{9D8B030D-6E8A-4147-A177-3AD203B41FA5}">
                      <a16:colId xmlns:a16="http://schemas.microsoft.com/office/drawing/2014/main" val="3337846347"/>
                    </a:ext>
                  </a:extLst>
                </a:gridCol>
                <a:gridCol w="921970">
                  <a:extLst>
                    <a:ext uri="{9D8B030D-6E8A-4147-A177-3AD203B41FA5}">
                      <a16:colId xmlns:a16="http://schemas.microsoft.com/office/drawing/2014/main" val="4146674161"/>
                    </a:ext>
                  </a:extLst>
                </a:gridCol>
              </a:tblGrid>
              <a:tr h="854572">
                <a:tc>
                  <a:txBody>
                    <a:bodyPr/>
                    <a:lstStyle/>
                    <a:p>
                      <a:pPr algn="l" rtl="1"/>
                      <a:r>
                        <a:rPr lang="ar-EG" b="1">
                          <a:effectLst/>
                          <a:cs typeface="arial" panose="020B0604020202020204" pitchFamily="34" charset="0"/>
                        </a:rPr>
                        <a:t>مستويات</a:t>
                      </a:r>
                      <a:endParaRPr lang="ar-EG">
                        <a:effectLst/>
                      </a:endParaRPr>
                    </a:p>
                    <a:p>
                      <a:pPr algn="l" rtl="1"/>
                      <a:r>
                        <a:rPr lang="ar-EG" b="1">
                          <a:effectLst/>
                          <a:cs typeface="arial" panose="020B0604020202020204" pitchFamily="34" charset="0"/>
                        </a:rPr>
                        <a:t> الأهداف</a:t>
                      </a:r>
                      <a:endParaRPr lang="ar-EG">
                        <a:effectLst/>
                      </a:endParaRPr>
                    </a:p>
                    <a:p>
                      <a:pPr algn="r" rtl="1"/>
                      <a:r>
                        <a:rPr lang="ar-EG" b="1">
                          <a:effectLst/>
                          <a:cs typeface="arial" panose="020B0604020202020204" pitchFamily="34" charset="0"/>
                        </a:rPr>
                        <a:t>الموضوع</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التذكر</a:t>
                      </a:r>
                      <a:endParaRPr lang="ar-EG">
                        <a:effectLst/>
                      </a:endParaRPr>
                    </a:p>
                    <a:p>
                      <a:pPr algn="ctr" rtl="1"/>
                      <a:r>
                        <a:rPr lang="ar-EG" b="1">
                          <a:effectLst/>
                          <a:cs typeface="arial" panose="020B0604020202020204" pitchFamily="34" charset="0"/>
                        </a:rPr>
                        <a:t>32%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الفهم</a:t>
                      </a:r>
                      <a:endParaRPr lang="ar-EG">
                        <a:effectLst/>
                      </a:endParaRPr>
                    </a:p>
                    <a:p>
                      <a:pPr algn="ctr" rtl="1"/>
                      <a:r>
                        <a:rPr lang="ar-EG" b="1">
                          <a:effectLst/>
                          <a:cs typeface="arial" panose="020B0604020202020204" pitchFamily="34" charset="0"/>
                        </a:rPr>
                        <a:t>24%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التطبيق</a:t>
                      </a:r>
                      <a:endParaRPr lang="ar-EG">
                        <a:effectLst/>
                      </a:endParaRPr>
                    </a:p>
                    <a:p>
                      <a:pPr algn="ctr" rtl="1"/>
                      <a:r>
                        <a:rPr lang="ar-EG" b="1">
                          <a:effectLst/>
                          <a:cs typeface="arial" panose="020B0604020202020204" pitchFamily="34" charset="0"/>
                        </a:rPr>
                        <a:t>20%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التحليل</a:t>
                      </a:r>
                      <a:endParaRPr lang="ar-EG">
                        <a:effectLst/>
                      </a:endParaRPr>
                    </a:p>
                    <a:p>
                      <a:pPr algn="ctr" rtl="1"/>
                      <a:r>
                        <a:rPr lang="ar-EG" b="1">
                          <a:effectLst/>
                          <a:cs typeface="arial" panose="020B0604020202020204" pitchFamily="34" charset="0"/>
                        </a:rPr>
                        <a:t>12%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التركيب</a:t>
                      </a:r>
                      <a:endParaRPr lang="ar-EG">
                        <a:effectLst/>
                      </a:endParaRPr>
                    </a:p>
                    <a:p>
                      <a:pPr algn="ctr" rtl="1"/>
                      <a:r>
                        <a:rPr lang="ar-EG" b="1">
                          <a:effectLst/>
                          <a:cs typeface="arial" panose="020B0604020202020204" pitchFamily="34" charset="0"/>
                        </a:rPr>
                        <a:t>8%</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التقويم</a:t>
                      </a:r>
                      <a:endParaRPr lang="ar-EG">
                        <a:effectLst/>
                      </a:endParaRPr>
                    </a:p>
                    <a:p>
                      <a:pPr algn="ctr" rtl="1"/>
                      <a:r>
                        <a:rPr lang="ar-EG" b="1">
                          <a:effectLst/>
                          <a:cs typeface="arial" panose="020B0604020202020204" pitchFamily="34" charset="0"/>
                        </a:rPr>
                        <a:t>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r>
                        <a:rPr lang="ar-EG" b="1">
                          <a:effectLst/>
                          <a:cs typeface="arial" panose="020B0604020202020204" pitchFamily="34" charset="0"/>
                        </a:rPr>
                        <a:t>المجموع</a:t>
                      </a:r>
                      <a:endParaRPr lang="ar-EG">
                        <a:effectLst/>
                      </a:endParaRPr>
                    </a:p>
                    <a:p>
                      <a:pPr algn="r" rtl="1"/>
                      <a:r>
                        <a:rPr lang="ar-EG" b="1">
                          <a:effectLst/>
                          <a:cs typeface="arial" panose="020B0604020202020204" pitchFamily="34" charset="0"/>
                        </a:rPr>
                        <a:t>100%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411479"/>
                  </a:ext>
                </a:extLst>
              </a:tr>
              <a:tr h="433848">
                <a:tc>
                  <a:txBody>
                    <a:bodyPr/>
                    <a:lstStyle/>
                    <a:p>
                      <a:pPr algn="r" rtl="1"/>
                      <a:r>
                        <a:rPr lang="ar-EG" b="1" dirty="0">
                          <a:effectLst/>
                          <a:cs typeface="arial" panose="020B0604020202020204" pitchFamily="34" charset="0"/>
                        </a:rPr>
                        <a:t>الأول (38%)</a:t>
                      </a:r>
                      <a:endParaRPr lang="ar-EG"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325600"/>
                  </a:ext>
                </a:extLst>
              </a:tr>
              <a:tr h="433848">
                <a:tc>
                  <a:txBody>
                    <a:bodyPr/>
                    <a:lstStyle/>
                    <a:p>
                      <a:pPr algn="r" rtl="1"/>
                      <a:r>
                        <a:rPr lang="ar-EG" b="1">
                          <a:effectLst/>
                          <a:cs typeface="arial" panose="020B0604020202020204" pitchFamily="34" charset="0"/>
                        </a:rPr>
                        <a:t>الثاني (37%)</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417842"/>
                  </a:ext>
                </a:extLst>
              </a:tr>
              <a:tr h="433848">
                <a:tc>
                  <a:txBody>
                    <a:bodyPr/>
                    <a:lstStyle/>
                    <a:p>
                      <a:pPr algn="r" rtl="1"/>
                      <a:r>
                        <a:rPr lang="ar-EG" b="1">
                          <a:effectLst/>
                          <a:cs typeface="arial" panose="020B0604020202020204" pitchFamily="34" charset="0"/>
                        </a:rPr>
                        <a:t>الثالث (25%)</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663782"/>
                  </a:ext>
                </a:extLst>
              </a:tr>
              <a:tr h="433848">
                <a:tc>
                  <a:txBody>
                    <a:bodyPr/>
                    <a:lstStyle/>
                    <a:p>
                      <a:pPr algn="r" rtl="1"/>
                      <a:r>
                        <a:rPr lang="ar-EG" b="1">
                          <a:effectLst/>
                          <a:cs typeface="arial" panose="020B0604020202020204" pitchFamily="34" charset="0"/>
                        </a:rPr>
                        <a:t>المجموع (100%)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a:effectLst/>
                        </a:rPr>
                      </a:br>
                      <a:endParaRPr lang="ar-S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br>
                        <a:rPr lang="ar-SA" dirty="0">
                          <a:effectLst/>
                        </a:rPr>
                      </a:br>
                      <a:endParaRPr lang="ar-S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547371"/>
                  </a:ext>
                </a:extLst>
              </a:tr>
            </a:tbl>
          </a:graphicData>
        </a:graphic>
      </p:graphicFrame>
    </p:spTree>
    <p:extLst>
      <p:ext uri="{BB962C8B-B14F-4D97-AF65-F5344CB8AC3E}">
        <p14:creationId xmlns:p14="http://schemas.microsoft.com/office/powerpoint/2010/main" val="164431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B8476608-AD1E-4608-A4DF-6C09E1AA921D}"/>
              </a:ext>
            </a:extLst>
          </p:cNvPr>
          <p:cNvSpPr>
            <a:spLocks noChangeArrowheads="1"/>
          </p:cNvSpPr>
          <p:nvPr/>
        </p:nvSpPr>
        <p:spPr bwMode="auto">
          <a:xfrm>
            <a:off x="775187" y="1740204"/>
            <a:ext cx="10878431" cy="221599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rtl="1"/>
            <a:r>
              <a:rPr lang="ar-EG" sz="2400" dirty="0">
                <a:cs typeface="Almudid" pitchFamily="2" charset="-78"/>
              </a:rPr>
              <a:t>3- احتساب عدد الأسئلة في كل مستوى لكل موضوع من المعادلة التالية:</a:t>
            </a:r>
          </a:p>
          <a:p>
            <a:pPr algn="r" rtl="1"/>
            <a:r>
              <a:rPr lang="ar-EG" sz="2400" dirty="0">
                <a:cs typeface="Almudid" pitchFamily="2" charset="-78"/>
              </a:rPr>
              <a:t>عدد اسئلة الموضوع = العدد الكلي للأسئلة × الوزن النسبي لأهمية الموضوع × الوزن النسبي لأهداف الموضوع</a:t>
            </a:r>
          </a:p>
          <a:p>
            <a:pPr algn="r" rtl="1"/>
            <a:r>
              <a:rPr lang="ar-EG" sz="2400" dirty="0">
                <a:cs typeface="Almudid" pitchFamily="2" charset="-78"/>
              </a:rPr>
              <a:t>على أن يتم التقريب لأعداد صحيحة بشكل متوازن.</a:t>
            </a:r>
          </a:p>
          <a:p>
            <a:pPr algn="r" rtl="1"/>
            <a:r>
              <a:rPr lang="ar-EG" sz="2400" dirty="0">
                <a:cs typeface="Almudid" pitchFamily="2" charset="-78"/>
              </a:rPr>
              <a:t>ومع اعتبار عدد الأسئلة في الاختبار 50 سؤالا (من نوع أسئلة الاختيار من متعدد) يصبح جدول المواصفات على النحو التالي:</a:t>
            </a:r>
          </a:p>
        </p:txBody>
      </p:sp>
      <p:graphicFrame>
        <p:nvGraphicFramePr>
          <p:cNvPr id="2" name="جدول 1">
            <a:extLst>
              <a:ext uri="{FF2B5EF4-FFF2-40B4-BE49-F238E27FC236}">
                <a16:creationId xmlns:a16="http://schemas.microsoft.com/office/drawing/2014/main" id="{B63C6181-2881-4966-A6DA-22D484403EDD}"/>
              </a:ext>
            </a:extLst>
          </p:cNvPr>
          <p:cNvGraphicFramePr>
            <a:graphicFrameLocks noGrp="1"/>
          </p:cNvGraphicFramePr>
          <p:nvPr/>
        </p:nvGraphicFramePr>
        <p:xfrm>
          <a:off x="2544194" y="4112917"/>
          <a:ext cx="7061911" cy="2208107"/>
        </p:xfrm>
        <a:graphic>
          <a:graphicData uri="http://schemas.openxmlformats.org/drawingml/2006/table">
            <a:tbl>
              <a:tblPr rtl="1"/>
              <a:tblGrid>
                <a:gridCol w="1481181">
                  <a:extLst>
                    <a:ext uri="{9D8B030D-6E8A-4147-A177-3AD203B41FA5}">
                      <a16:colId xmlns:a16="http://schemas.microsoft.com/office/drawing/2014/main" val="612875054"/>
                    </a:ext>
                  </a:extLst>
                </a:gridCol>
                <a:gridCol w="796927">
                  <a:extLst>
                    <a:ext uri="{9D8B030D-6E8A-4147-A177-3AD203B41FA5}">
                      <a16:colId xmlns:a16="http://schemas.microsoft.com/office/drawing/2014/main" val="3573250947"/>
                    </a:ext>
                  </a:extLst>
                </a:gridCol>
                <a:gridCol w="796927">
                  <a:extLst>
                    <a:ext uri="{9D8B030D-6E8A-4147-A177-3AD203B41FA5}">
                      <a16:colId xmlns:a16="http://schemas.microsoft.com/office/drawing/2014/main" val="3630881905"/>
                    </a:ext>
                  </a:extLst>
                </a:gridCol>
                <a:gridCol w="797674">
                  <a:extLst>
                    <a:ext uri="{9D8B030D-6E8A-4147-A177-3AD203B41FA5}">
                      <a16:colId xmlns:a16="http://schemas.microsoft.com/office/drawing/2014/main" val="614153764"/>
                    </a:ext>
                  </a:extLst>
                </a:gridCol>
                <a:gridCol w="796927">
                  <a:extLst>
                    <a:ext uri="{9D8B030D-6E8A-4147-A177-3AD203B41FA5}">
                      <a16:colId xmlns:a16="http://schemas.microsoft.com/office/drawing/2014/main" val="3850418524"/>
                    </a:ext>
                  </a:extLst>
                </a:gridCol>
                <a:gridCol w="797674">
                  <a:extLst>
                    <a:ext uri="{9D8B030D-6E8A-4147-A177-3AD203B41FA5}">
                      <a16:colId xmlns:a16="http://schemas.microsoft.com/office/drawing/2014/main" val="3494620706"/>
                    </a:ext>
                  </a:extLst>
                </a:gridCol>
                <a:gridCol w="796927">
                  <a:extLst>
                    <a:ext uri="{9D8B030D-6E8A-4147-A177-3AD203B41FA5}">
                      <a16:colId xmlns:a16="http://schemas.microsoft.com/office/drawing/2014/main" val="3511679291"/>
                    </a:ext>
                  </a:extLst>
                </a:gridCol>
                <a:gridCol w="797674">
                  <a:extLst>
                    <a:ext uri="{9D8B030D-6E8A-4147-A177-3AD203B41FA5}">
                      <a16:colId xmlns:a16="http://schemas.microsoft.com/office/drawing/2014/main" val="1174012196"/>
                    </a:ext>
                  </a:extLst>
                </a:gridCol>
              </a:tblGrid>
              <a:tr h="836507">
                <a:tc>
                  <a:txBody>
                    <a:bodyPr/>
                    <a:lstStyle/>
                    <a:p>
                      <a:pPr algn="l" rtl="1"/>
                      <a:r>
                        <a:rPr lang="ar-EG" b="1" dirty="0">
                          <a:effectLst/>
                          <a:cs typeface="arial" panose="020B0604020202020204" pitchFamily="34" charset="0"/>
                        </a:rPr>
                        <a:t>مستويات</a:t>
                      </a:r>
                      <a:endParaRPr lang="ar-EG" dirty="0">
                        <a:effectLst/>
                      </a:endParaRPr>
                    </a:p>
                    <a:p>
                      <a:pPr algn="l" rtl="1"/>
                      <a:r>
                        <a:rPr lang="ar-EG" b="1" dirty="0">
                          <a:effectLst/>
                          <a:cs typeface="arial" panose="020B0604020202020204" pitchFamily="34" charset="0"/>
                        </a:rPr>
                        <a:t> الأهداف</a:t>
                      </a:r>
                      <a:endParaRPr lang="ar-EG" dirty="0">
                        <a:effectLst/>
                      </a:endParaRPr>
                    </a:p>
                    <a:p>
                      <a:pPr algn="r" rtl="1"/>
                      <a:r>
                        <a:rPr lang="ar-EG" b="1" dirty="0">
                          <a:effectLst/>
                          <a:cs typeface="arial" panose="020B0604020202020204" pitchFamily="34" charset="0"/>
                        </a:rPr>
                        <a:t>الموضوع</a:t>
                      </a:r>
                      <a:endParaRPr lang="ar-EG"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التذكر</a:t>
                      </a:r>
                      <a:endParaRPr lang="ar-EG">
                        <a:effectLst/>
                      </a:endParaRPr>
                    </a:p>
                    <a:p>
                      <a:pPr algn="ctr" rtl="1"/>
                      <a:r>
                        <a:rPr lang="ar-EG" b="1">
                          <a:effectLst/>
                          <a:cs typeface="arial" panose="020B0604020202020204" pitchFamily="34" charset="0"/>
                        </a:rPr>
                        <a:t>32%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الفهم</a:t>
                      </a:r>
                      <a:endParaRPr lang="ar-EG">
                        <a:effectLst/>
                      </a:endParaRPr>
                    </a:p>
                    <a:p>
                      <a:pPr algn="ctr" rtl="1"/>
                      <a:r>
                        <a:rPr lang="ar-EG" b="1">
                          <a:effectLst/>
                          <a:cs typeface="arial" panose="020B0604020202020204" pitchFamily="34" charset="0"/>
                        </a:rPr>
                        <a:t>24%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التطبيق</a:t>
                      </a:r>
                      <a:endParaRPr lang="ar-EG">
                        <a:effectLst/>
                      </a:endParaRPr>
                    </a:p>
                    <a:p>
                      <a:pPr algn="ctr" rtl="1"/>
                      <a:r>
                        <a:rPr lang="ar-EG" b="1">
                          <a:effectLst/>
                          <a:cs typeface="arial" panose="020B0604020202020204" pitchFamily="34" charset="0"/>
                        </a:rPr>
                        <a:t>20%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التحليل</a:t>
                      </a:r>
                      <a:endParaRPr lang="ar-EG">
                        <a:effectLst/>
                      </a:endParaRPr>
                    </a:p>
                    <a:p>
                      <a:pPr algn="ctr" rtl="1"/>
                      <a:r>
                        <a:rPr lang="ar-EG" b="1">
                          <a:effectLst/>
                          <a:cs typeface="arial" panose="020B0604020202020204" pitchFamily="34" charset="0"/>
                        </a:rPr>
                        <a:t>12%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التركيب</a:t>
                      </a:r>
                      <a:endParaRPr lang="ar-EG">
                        <a:effectLst/>
                      </a:endParaRPr>
                    </a:p>
                    <a:p>
                      <a:pPr algn="ctr" rtl="1"/>
                      <a:r>
                        <a:rPr lang="ar-EG" b="1">
                          <a:effectLst/>
                          <a:cs typeface="arial" panose="020B0604020202020204" pitchFamily="34" charset="0"/>
                        </a:rPr>
                        <a:t>8%</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b="1">
                          <a:effectLst/>
                          <a:cs typeface="arial" panose="020B0604020202020204" pitchFamily="34" charset="0"/>
                        </a:rPr>
                        <a:t>التقويم</a:t>
                      </a:r>
                      <a:endParaRPr lang="ar-EG">
                        <a:effectLst/>
                      </a:endParaRPr>
                    </a:p>
                    <a:p>
                      <a:pPr algn="ctr" rtl="1"/>
                      <a:r>
                        <a:rPr lang="ar-EG" b="1">
                          <a:effectLst/>
                          <a:cs typeface="arial" panose="020B0604020202020204" pitchFamily="34" charset="0"/>
                        </a:rPr>
                        <a:t>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r>
                        <a:rPr lang="ar-EG" b="1">
                          <a:effectLst/>
                          <a:cs typeface="arial" panose="020B0604020202020204" pitchFamily="34" charset="0"/>
                        </a:rPr>
                        <a:t>المجموع</a:t>
                      </a:r>
                      <a:endParaRPr lang="ar-EG">
                        <a:effectLst/>
                      </a:endParaRPr>
                    </a:p>
                    <a:p>
                      <a:pPr algn="r" rtl="1"/>
                      <a:r>
                        <a:rPr lang="ar-EG" b="1">
                          <a:effectLst/>
                          <a:cs typeface="arial" panose="020B0604020202020204" pitchFamily="34" charset="0"/>
                        </a:rPr>
                        <a:t>100%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960161"/>
                  </a:ext>
                </a:extLst>
              </a:tr>
              <a:tr h="209127">
                <a:tc>
                  <a:txBody>
                    <a:bodyPr/>
                    <a:lstStyle/>
                    <a:p>
                      <a:pPr algn="r" rtl="1"/>
                      <a:r>
                        <a:rPr lang="ar-EG" b="1">
                          <a:effectLst/>
                          <a:cs typeface="arial" panose="020B0604020202020204" pitchFamily="34" charset="0"/>
                        </a:rPr>
                        <a:t>الأول (38%)</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6</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5</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20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066871"/>
                  </a:ext>
                </a:extLst>
              </a:tr>
              <a:tr h="209127">
                <a:tc>
                  <a:txBody>
                    <a:bodyPr/>
                    <a:lstStyle/>
                    <a:p>
                      <a:pPr algn="r" rtl="1"/>
                      <a:r>
                        <a:rPr lang="ar-EG" b="1">
                          <a:effectLst/>
                          <a:cs typeface="arial" panose="020B0604020202020204" pitchFamily="34" charset="0"/>
                        </a:rPr>
                        <a:t>الثاني (37%)</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6</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18</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168188"/>
                  </a:ext>
                </a:extLst>
              </a:tr>
              <a:tr h="209127">
                <a:tc>
                  <a:txBody>
                    <a:bodyPr/>
                    <a:lstStyle/>
                    <a:p>
                      <a:pPr algn="r" rtl="1"/>
                      <a:r>
                        <a:rPr lang="ar-EG" b="1">
                          <a:effectLst/>
                          <a:cs typeface="arial" panose="020B0604020202020204" pitchFamily="34" charset="0"/>
                        </a:rPr>
                        <a:t>الثالث (25%)</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3</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545114"/>
                  </a:ext>
                </a:extLst>
              </a:tr>
              <a:tr h="418253">
                <a:tc>
                  <a:txBody>
                    <a:bodyPr/>
                    <a:lstStyle/>
                    <a:p>
                      <a:pPr algn="r" rtl="1"/>
                      <a:r>
                        <a:rPr lang="ar-EG" b="1">
                          <a:effectLst/>
                          <a:cs typeface="arial" panose="020B0604020202020204" pitchFamily="34" charset="0"/>
                        </a:rPr>
                        <a:t>المجموع (100%)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16</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12</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10</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5</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4</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a:effectLst/>
                          <a:cs typeface="arial" panose="020B0604020202020204" pitchFamily="34" charset="0"/>
                        </a:rPr>
                        <a:t>3</a:t>
                      </a:r>
                      <a:endParaRPr lang="ar-EG">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r>
                        <a:rPr lang="ar-EG" dirty="0">
                          <a:effectLst/>
                          <a:cs typeface="arial" panose="020B0604020202020204" pitchFamily="34" charset="0"/>
                        </a:rPr>
                        <a:t>50</a:t>
                      </a:r>
                      <a:endParaRPr lang="ar-EG"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231507"/>
                  </a:ext>
                </a:extLst>
              </a:tr>
            </a:tbl>
          </a:graphicData>
        </a:graphic>
      </p:graphicFrame>
    </p:spTree>
    <p:extLst>
      <p:ext uri="{BB962C8B-B14F-4D97-AF65-F5344CB8AC3E}">
        <p14:creationId xmlns:p14="http://schemas.microsoft.com/office/powerpoint/2010/main" val="344495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0450C1D-0759-4895-9BF2-BD4A3943F35B}"/>
              </a:ext>
            </a:extLst>
          </p:cNvPr>
          <p:cNvSpPr txBox="1">
            <a:spLocks/>
          </p:cNvSpPr>
          <p:nvPr/>
        </p:nvSpPr>
        <p:spPr>
          <a:xfrm>
            <a:off x="2264532" y="2546348"/>
            <a:ext cx="7871891" cy="1960997"/>
          </a:xfrm>
          <a:prstGeom prst="round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b="1" dirty="0">
                <a:solidFill>
                  <a:schemeClr val="tx1"/>
                </a:solidFill>
                <a:cs typeface="Almudid" pitchFamily="2" charset="-78"/>
              </a:rPr>
              <a:t>كيف يتم تحديد الوزن النسبي لأهمية موضوعات المادة الدراسية ؟</a:t>
            </a:r>
          </a:p>
        </p:txBody>
      </p:sp>
    </p:spTree>
    <p:extLst>
      <p:ext uri="{BB962C8B-B14F-4D97-AF65-F5344CB8AC3E}">
        <p14:creationId xmlns:p14="http://schemas.microsoft.com/office/powerpoint/2010/main" val="370762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FC90008-4514-4470-8DDB-0CFD7A9F215A}"/>
              </a:ext>
            </a:extLst>
          </p:cNvPr>
          <p:cNvSpPr txBox="1">
            <a:spLocks/>
          </p:cNvSpPr>
          <p:nvPr/>
        </p:nvSpPr>
        <p:spPr>
          <a:xfrm>
            <a:off x="613458" y="1909824"/>
            <a:ext cx="10642928" cy="4062714"/>
          </a:xfrm>
          <a:prstGeom prst="rect">
            <a:avLst/>
          </a:prstGeom>
        </p:spPr>
        <p:txBody>
          <a:bodyPr vert="horz" lIns="91440" tIns="45720" rIns="91440" bIns="45720" rtlCol="0">
            <a:normAutofit fontScale="92500" lnSpcReduction="10000"/>
          </a:bodyPr>
          <a:lst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None/>
            </a:pPr>
            <a:r>
              <a:rPr lang="ar-SA" sz="4000" dirty="0">
                <a:solidFill>
                  <a:schemeClr val="tx1"/>
                </a:solidFill>
                <a:cs typeface="Almudid" pitchFamily="2" charset="-78"/>
              </a:rPr>
              <a:t>من خلال تطبيق المعادلة التالية :</a:t>
            </a:r>
          </a:p>
          <a:p>
            <a:r>
              <a:rPr lang="ar-SA" sz="2800" b="1" dirty="0">
                <a:solidFill>
                  <a:schemeClr val="tx1"/>
                </a:solidFill>
                <a:cs typeface="Almudid" pitchFamily="2" charset="-78"/>
              </a:rPr>
              <a:t> الوزن النسبي لأهمية الموضوع =</a:t>
            </a:r>
          </a:p>
          <a:p>
            <a:pPr marL="45720" indent="0">
              <a:buNone/>
            </a:pPr>
            <a:r>
              <a:rPr lang="ar-SA" sz="2800" u="sng" dirty="0">
                <a:solidFill>
                  <a:schemeClr val="tx1"/>
                </a:solidFill>
                <a:cs typeface="Almudid" pitchFamily="2" charset="-78"/>
              </a:rPr>
              <a:t>عدد الحصص اللازمة لتدريس الموضوع</a:t>
            </a:r>
            <a:r>
              <a:rPr lang="ar-SA" sz="2800" dirty="0">
                <a:solidFill>
                  <a:schemeClr val="tx1"/>
                </a:solidFill>
                <a:cs typeface="Almudid" pitchFamily="2" charset="-78"/>
              </a:rPr>
              <a:t> × 100</a:t>
            </a:r>
          </a:p>
          <a:p>
            <a:pPr marL="45720" indent="0">
              <a:buNone/>
            </a:pPr>
            <a:r>
              <a:rPr lang="ar-SA" sz="2800" dirty="0">
                <a:solidFill>
                  <a:schemeClr val="tx1"/>
                </a:solidFill>
                <a:cs typeface="Almudid" pitchFamily="2" charset="-78"/>
              </a:rPr>
              <a:t>  عدد الحصص اللازمة لتدريس المادة</a:t>
            </a:r>
          </a:p>
          <a:p>
            <a:endParaRPr lang="ar-SA" sz="2800" b="1" dirty="0">
              <a:solidFill>
                <a:schemeClr val="tx1"/>
              </a:solidFill>
              <a:cs typeface="Almudid" pitchFamily="2" charset="-78"/>
            </a:endParaRPr>
          </a:p>
          <a:p>
            <a:r>
              <a:rPr lang="ar-SA" sz="2800" b="1" dirty="0">
                <a:solidFill>
                  <a:schemeClr val="tx1"/>
                </a:solidFill>
                <a:cs typeface="Almudid" pitchFamily="2" charset="-78"/>
              </a:rPr>
              <a:t>تطبيق على المثال التالي :</a:t>
            </a:r>
          </a:p>
          <a:p>
            <a:pPr marL="45720" indent="0">
              <a:buNone/>
            </a:pPr>
            <a:r>
              <a:rPr lang="ar-SA" sz="2800" b="1" u="sng" dirty="0">
                <a:solidFill>
                  <a:schemeClr val="tx1"/>
                </a:solidFill>
                <a:cs typeface="Almudid" pitchFamily="2" charset="-78"/>
              </a:rPr>
              <a:t>  ( 11 ) حصة للموضوع الأول         </a:t>
            </a:r>
            <a:r>
              <a:rPr lang="ar-SA" sz="2800" b="1" dirty="0">
                <a:solidFill>
                  <a:schemeClr val="tx1"/>
                </a:solidFill>
                <a:cs typeface="Almudid" pitchFamily="2" charset="-78"/>
              </a:rPr>
              <a:t>×  100 =  18%</a:t>
            </a:r>
          </a:p>
          <a:p>
            <a:pPr marL="45720" indent="0">
              <a:buNone/>
            </a:pPr>
            <a:r>
              <a:rPr lang="ar-SA" sz="2800" b="1" dirty="0">
                <a:solidFill>
                  <a:schemeClr val="tx1"/>
                </a:solidFill>
                <a:cs typeface="Almudid" pitchFamily="2" charset="-78"/>
              </a:rPr>
              <a:t>(60) المجموع الكلي لحصص التدريس</a:t>
            </a:r>
          </a:p>
        </p:txBody>
      </p:sp>
    </p:spTree>
    <p:extLst>
      <p:ext uri="{BB962C8B-B14F-4D97-AF65-F5344CB8AC3E}">
        <p14:creationId xmlns:p14="http://schemas.microsoft.com/office/powerpoint/2010/main" val="376408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1568043" y="1563366"/>
            <a:ext cx="9490229" cy="601273"/>
          </a:xfrm>
        </p:spPr>
        <p:txBody>
          <a:bodyPr>
            <a:normAutofit fontScale="90000"/>
          </a:bodyPr>
          <a:lstStyle/>
          <a:p>
            <a:pPr algn="ctr"/>
            <a:r>
              <a:rPr lang="ar-SA" sz="3600" b="1" dirty="0">
                <a:solidFill>
                  <a:schemeClr val="tx1"/>
                </a:solidFill>
                <a:cs typeface="Almudid" pitchFamily="2" charset="-78"/>
              </a:rPr>
              <a:t>مثال لجدول مواصفات يبين الوزن النسبي لأهمية كل موضوع</a:t>
            </a:r>
          </a:p>
        </p:txBody>
      </p:sp>
      <p:graphicFrame>
        <p:nvGraphicFramePr>
          <p:cNvPr id="4" name="عنصر نائب للمحتوى 3"/>
          <p:cNvGraphicFramePr>
            <a:graphicFrameLocks noGrp="1"/>
          </p:cNvGraphicFramePr>
          <p:nvPr>
            <p:ph idx="4294967295"/>
          </p:nvPr>
        </p:nvGraphicFramePr>
        <p:xfrm>
          <a:off x="1553592" y="2184227"/>
          <a:ext cx="9392575" cy="4246929"/>
        </p:xfrm>
        <a:graphic>
          <a:graphicData uri="http://schemas.openxmlformats.org/drawingml/2006/table">
            <a:tbl>
              <a:tblPr rtl="1" firstRow="1" bandRow="1">
                <a:tableStyleId>{5C22544A-7EE6-4342-B048-85BDC9FD1C3A}</a:tableStyleId>
              </a:tblPr>
              <a:tblGrid>
                <a:gridCol w="2876379">
                  <a:extLst>
                    <a:ext uri="{9D8B030D-6E8A-4147-A177-3AD203B41FA5}">
                      <a16:colId xmlns:a16="http://schemas.microsoft.com/office/drawing/2014/main" val="20000"/>
                    </a:ext>
                  </a:extLst>
                </a:gridCol>
                <a:gridCol w="2814207">
                  <a:extLst>
                    <a:ext uri="{9D8B030D-6E8A-4147-A177-3AD203B41FA5}">
                      <a16:colId xmlns:a16="http://schemas.microsoft.com/office/drawing/2014/main" val="20001"/>
                    </a:ext>
                  </a:extLst>
                </a:gridCol>
                <a:gridCol w="3701989">
                  <a:extLst>
                    <a:ext uri="{9D8B030D-6E8A-4147-A177-3AD203B41FA5}">
                      <a16:colId xmlns:a16="http://schemas.microsoft.com/office/drawing/2014/main" val="20002"/>
                    </a:ext>
                  </a:extLst>
                </a:gridCol>
              </a:tblGrid>
              <a:tr h="554064">
                <a:tc>
                  <a:txBody>
                    <a:bodyPr/>
                    <a:lstStyle/>
                    <a:p>
                      <a:pPr algn="ctr"/>
                      <a:r>
                        <a:rPr lang="ar-SA" sz="2400" dirty="0">
                          <a:cs typeface="Almudid" pitchFamily="2" charset="-78"/>
                        </a:rPr>
                        <a:t>الموضــوع</a:t>
                      </a:r>
                    </a:p>
                  </a:txBody>
                  <a:tcPr marL="99060" marR="99060"/>
                </a:tc>
                <a:tc>
                  <a:txBody>
                    <a:bodyPr/>
                    <a:lstStyle/>
                    <a:p>
                      <a:pPr algn="ctr" rtl="1"/>
                      <a:r>
                        <a:rPr lang="ar-SA" sz="2400" dirty="0">
                          <a:cs typeface="Almudid" pitchFamily="2" charset="-78"/>
                        </a:rPr>
                        <a:t>عدد حصص التدريس</a:t>
                      </a:r>
                    </a:p>
                  </a:txBody>
                  <a:tcPr marL="99060" marR="99060"/>
                </a:tc>
                <a:tc>
                  <a:txBody>
                    <a:bodyPr/>
                    <a:lstStyle/>
                    <a:p>
                      <a:pPr rtl="1"/>
                      <a:r>
                        <a:rPr lang="ar-SA" sz="2400" dirty="0">
                          <a:cs typeface="Almudid" pitchFamily="2" charset="-78"/>
                        </a:rPr>
                        <a:t>الوزن النسبي لكل موضوع</a:t>
                      </a:r>
                    </a:p>
                  </a:txBody>
                  <a:tcPr marL="99060" marR="99060"/>
                </a:tc>
                <a:extLst>
                  <a:ext uri="{0D108BD9-81ED-4DB2-BD59-A6C34878D82A}">
                    <a16:rowId xmlns:a16="http://schemas.microsoft.com/office/drawing/2014/main" val="10000"/>
                  </a:ext>
                </a:extLst>
              </a:tr>
              <a:tr h="446053">
                <a:tc>
                  <a:txBody>
                    <a:bodyPr/>
                    <a:lstStyle/>
                    <a:p>
                      <a:pPr algn="ctr"/>
                      <a:r>
                        <a:rPr lang="ar-SA" sz="2400" dirty="0">
                          <a:cs typeface="Almudid" pitchFamily="2" charset="-78"/>
                        </a:rPr>
                        <a:t>الأول</a:t>
                      </a:r>
                    </a:p>
                  </a:txBody>
                  <a:tcPr marL="99060" marR="99060"/>
                </a:tc>
                <a:tc>
                  <a:txBody>
                    <a:bodyPr/>
                    <a:lstStyle/>
                    <a:p>
                      <a:pPr algn="ctr" rtl="1"/>
                      <a:r>
                        <a:rPr lang="ar-SA" sz="2400" dirty="0">
                          <a:cs typeface="Almudid" pitchFamily="2" charset="-78"/>
                        </a:rPr>
                        <a:t>11</a:t>
                      </a:r>
                    </a:p>
                  </a:txBody>
                  <a:tcPr marL="99060" marR="99060"/>
                </a:tc>
                <a:tc>
                  <a:txBody>
                    <a:bodyPr/>
                    <a:lstStyle/>
                    <a:p>
                      <a:pPr algn="ctr" rtl="1"/>
                      <a:r>
                        <a:rPr lang="ar-SA" sz="2400" dirty="0">
                          <a:cs typeface="Almudid" pitchFamily="2" charset="-78"/>
                        </a:rPr>
                        <a:t>18%</a:t>
                      </a:r>
                    </a:p>
                  </a:txBody>
                  <a:tcPr marL="99060" marR="99060"/>
                </a:tc>
                <a:extLst>
                  <a:ext uri="{0D108BD9-81ED-4DB2-BD59-A6C34878D82A}">
                    <a16:rowId xmlns:a16="http://schemas.microsoft.com/office/drawing/2014/main" val="10001"/>
                  </a:ext>
                </a:extLst>
              </a:tr>
              <a:tr h="446053">
                <a:tc>
                  <a:txBody>
                    <a:bodyPr/>
                    <a:lstStyle/>
                    <a:p>
                      <a:pPr algn="ctr" rtl="1"/>
                      <a:r>
                        <a:rPr lang="ar-SA" sz="2400" dirty="0">
                          <a:cs typeface="Almudid" pitchFamily="2" charset="-78"/>
                        </a:rPr>
                        <a:t>الثاني</a:t>
                      </a:r>
                    </a:p>
                  </a:txBody>
                  <a:tcPr marL="99060" marR="99060"/>
                </a:tc>
                <a:tc>
                  <a:txBody>
                    <a:bodyPr/>
                    <a:lstStyle/>
                    <a:p>
                      <a:pPr algn="ctr" rtl="1"/>
                      <a:r>
                        <a:rPr lang="ar-SA" sz="2400" dirty="0">
                          <a:cs typeface="Almudid" pitchFamily="2" charset="-78"/>
                        </a:rPr>
                        <a:t>11</a:t>
                      </a:r>
                    </a:p>
                  </a:txBody>
                  <a:tcPr marL="99060" marR="99060"/>
                </a:tc>
                <a:tc>
                  <a:txBody>
                    <a:bodyPr/>
                    <a:lstStyle/>
                    <a:p>
                      <a:pPr algn="ctr" rtl="1"/>
                      <a:r>
                        <a:rPr lang="ar-SA" sz="2400" dirty="0">
                          <a:cs typeface="Almudid" pitchFamily="2" charset="-78"/>
                        </a:rPr>
                        <a:t>18%</a:t>
                      </a:r>
                    </a:p>
                  </a:txBody>
                  <a:tcPr marL="99060" marR="99060"/>
                </a:tc>
                <a:extLst>
                  <a:ext uri="{0D108BD9-81ED-4DB2-BD59-A6C34878D82A}">
                    <a16:rowId xmlns:a16="http://schemas.microsoft.com/office/drawing/2014/main" val="10002"/>
                  </a:ext>
                </a:extLst>
              </a:tr>
              <a:tr h="446053">
                <a:tc>
                  <a:txBody>
                    <a:bodyPr/>
                    <a:lstStyle/>
                    <a:p>
                      <a:pPr algn="ctr" rtl="1"/>
                      <a:r>
                        <a:rPr lang="ar-SA" sz="2400" dirty="0">
                          <a:cs typeface="Almudid" pitchFamily="2" charset="-78"/>
                        </a:rPr>
                        <a:t>الثالث</a:t>
                      </a:r>
                    </a:p>
                  </a:txBody>
                  <a:tcPr marL="99060" marR="99060"/>
                </a:tc>
                <a:tc>
                  <a:txBody>
                    <a:bodyPr/>
                    <a:lstStyle/>
                    <a:p>
                      <a:pPr algn="ctr" rtl="1"/>
                      <a:r>
                        <a:rPr lang="ar-SA" sz="2400" dirty="0">
                          <a:cs typeface="Almudid" pitchFamily="2" charset="-78"/>
                        </a:rPr>
                        <a:t>12</a:t>
                      </a:r>
                    </a:p>
                  </a:txBody>
                  <a:tcPr marL="99060" marR="99060"/>
                </a:tc>
                <a:tc>
                  <a:txBody>
                    <a:bodyPr/>
                    <a:lstStyle/>
                    <a:p>
                      <a:pPr algn="ctr" rtl="1"/>
                      <a:r>
                        <a:rPr lang="ar-SA" sz="2400" dirty="0">
                          <a:cs typeface="Almudid" pitchFamily="2" charset="-78"/>
                        </a:rPr>
                        <a:t>20%</a:t>
                      </a:r>
                    </a:p>
                  </a:txBody>
                  <a:tcPr marL="99060" marR="99060"/>
                </a:tc>
                <a:extLst>
                  <a:ext uri="{0D108BD9-81ED-4DB2-BD59-A6C34878D82A}">
                    <a16:rowId xmlns:a16="http://schemas.microsoft.com/office/drawing/2014/main" val="10003"/>
                  </a:ext>
                </a:extLst>
              </a:tr>
              <a:tr h="446053">
                <a:tc>
                  <a:txBody>
                    <a:bodyPr/>
                    <a:lstStyle/>
                    <a:p>
                      <a:pPr algn="ctr" rtl="1"/>
                      <a:r>
                        <a:rPr lang="ar-SA" sz="2400" dirty="0">
                          <a:cs typeface="Almudid" pitchFamily="2" charset="-78"/>
                        </a:rPr>
                        <a:t>الرابع</a:t>
                      </a:r>
                    </a:p>
                  </a:txBody>
                  <a:tcPr marL="99060" marR="99060"/>
                </a:tc>
                <a:tc>
                  <a:txBody>
                    <a:bodyPr/>
                    <a:lstStyle/>
                    <a:p>
                      <a:pPr algn="ctr" rtl="1"/>
                      <a:r>
                        <a:rPr lang="ar-SA" sz="2400" dirty="0">
                          <a:cs typeface="Almudid" pitchFamily="2" charset="-78"/>
                        </a:rPr>
                        <a:t>10</a:t>
                      </a:r>
                    </a:p>
                  </a:txBody>
                  <a:tcPr marL="99060" marR="99060"/>
                </a:tc>
                <a:tc>
                  <a:txBody>
                    <a:bodyPr/>
                    <a:lstStyle/>
                    <a:p>
                      <a:pPr algn="ctr" rtl="1"/>
                      <a:r>
                        <a:rPr lang="ar-SA" sz="2400" dirty="0">
                          <a:cs typeface="Almudid" pitchFamily="2" charset="-78"/>
                        </a:rPr>
                        <a:t>17%</a:t>
                      </a:r>
                    </a:p>
                  </a:txBody>
                  <a:tcPr marL="99060" marR="99060"/>
                </a:tc>
                <a:extLst>
                  <a:ext uri="{0D108BD9-81ED-4DB2-BD59-A6C34878D82A}">
                    <a16:rowId xmlns:a16="http://schemas.microsoft.com/office/drawing/2014/main" val="10004"/>
                  </a:ext>
                </a:extLst>
              </a:tr>
              <a:tr h="446053">
                <a:tc>
                  <a:txBody>
                    <a:bodyPr/>
                    <a:lstStyle/>
                    <a:p>
                      <a:pPr algn="ctr" rtl="1"/>
                      <a:r>
                        <a:rPr lang="ar-SA" sz="2400" dirty="0">
                          <a:cs typeface="Almudid" pitchFamily="2" charset="-78"/>
                        </a:rPr>
                        <a:t>الخامس</a:t>
                      </a:r>
                    </a:p>
                  </a:txBody>
                  <a:tcPr marL="99060" marR="99060"/>
                </a:tc>
                <a:tc>
                  <a:txBody>
                    <a:bodyPr/>
                    <a:lstStyle/>
                    <a:p>
                      <a:pPr algn="ctr" rtl="1"/>
                      <a:r>
                        <a:rPr lang="ar-SA" sz="2400" dirty="0">
                          <a:cs typeface="Almudid" pitchFamily="2" charset="-78"/>
                        </a:rPr>
                        <a:t>5</a:t>
                      </a:r>
                    </a:p>
                  </a:txBody>
                  <a:tcPr marL="99060" marR="99060"/>
                </a:tc>
                <a:tc>
                  <a:txBody>
                    <a:bodyPr/>
                    <a:lstStyle/>
                    <a:p>
                      <a:pPr algn="ctr" rtl="1"/>
                      <a:r>
                        <a:rPr lang="ar-SA" sz="2400" dirty="0">
                          <a:cs typeface="Almudid" pitchFamily="2" charset="-78"/>
                        </a:rPr>
                        <a:t>9%</a:t>
                      </a:r>
                    </a:p>
                  </a:txBody>
                  <a:tcPr marL="99060" marR="99060"/>
                </a:tc>
                <a:extLst>
                  <a:ext uri="{0D108BD9-81ED-4DB2-BD59-A6C34878D82A}">
                    <a16:rowId xmlns:a16="http://schemas.microsoft.com/office/drawing/2014/main" val="10005"/>
                  </a:ext>
                </a:extLst>
              </a:tr>
              <a:tr h="446053">
                <a:tc>
                  <a:txBody>
                    <a:bodyPr/>
                    <a:lstStyle/>
                    <a:p>
                      <a:pPr algn="ctr" rtl="1"/>
                      <a:r>
                        <a:rPr lang="ar-SA" sz="2400" dirty="0">
                          <a:cs typeface="Almudid" pitchFamily="2" charset="-78"/>
                        </a:rPr>
                        <a:t>السادس</a:t>
                      </a:r>
                    </a:p>
                  </a:txBody>
                  <a:tcPr marL="99060" marR="99060"/>
                </a:tc>
                <a:tc>
                  <a:txBody>
                    <a:bodyPr/>
                    <a:lstStyle/>
                    <a:p>
                      <a:pPr algn="ctr" rtl="1"/>
                      <a:r>
                        <a:rPr lang="ar-SA" sz="2400" dirty="0">
                          <a:cs typeface="Almudid" pitchFamily="2" charset="-78"/>
                        </a:rPr>
                        <a:t>11</a:t>
                      </a:r>
                    </a:p>
                  </a:txBody>
                  <a:tcPr marL="99060" marR="99060"/>
                </a:tc>
                <a:tc>
                  <a:txBody>
                    <a:bodyPr/>
                    <a:lstStyle/>
                    <a:p>
                      <a:pPr algn="ctr" rtl="1"/>
                      <a:r>
                        <a:rPr lang="ar-SA" sz="2400" dirty="0">
                          <a:cs typeface="Almudid" pitchFamily="2" charset="-78"/>
                        </a:rPr>
                        <a:t>18%</a:t>
                      </a:r>
                    </a:p>
                  </a:txBody>
                  <a:tcPr marL="99060" marR="99060"/>
                </a:tc>
                <a:extLst>
                  <a:ext uri="{0D108BD9-81ED-4DB2-BD59-A6C34878D82A}">
                    <a16:rowId xmlns:a16="http://schemas.microsoft.com/office/drawing/2014/main" val="10006"/>
                  </a:ext>
                </a:extLst>
              </a:tr>
              <a:tr h="949665">
                <a:tc>
                  <a:txBody>
                    <a:bodyPr/>
                    <a:lstStyle/>
                    <a:p>
                      <a:pPr algn="r" rtl="1"/>
                      <a:r>
                        <a:rPr lang="ar-SA" sz="2400" dirty="0">
                          <a:cs typeface="Almudid" pitchFamily="2" charset="-78"/>
                        </a:rPr>
                        <a:t>المجموع الكلي لحصص تدريس الموضوعات</a:t>
                      </a:r>
                    </a:p>
                  </a:txBody>
                  <a:tcPr marL="99060" marR="99060"/>
                </a:tc>
                <a:tc>
                  <a:txBody>
                    <a:bodyPr/>
                    <a:lstStyle/>
                    <a:p>
                      <a:pPr algn="ctr" rtl="1"/>
                      <a:r>
                        <a:rPr lang="ar-SA" sz="2400" dirty="0">
                          <a:cs typeface="Almudid" pitchFamily="2" charset="-78"/>
                        </a:rPr>
                        <a:t>60</a:t>
                      </a:r>
                    </a:p>
                  </a:txBody>
                  <a:tcPr marL="99060" marR="99060"/>
                </a:tc>
                <a:tc>
                  <a:txBody>
                    <a:bodyPr/>
                    <a:lstStyle/>
                    <a:p>
                      <a:pPr algn="ctr" rtl="1"/>
                      <a:r>
                        <a:rPr lang="ar-SA" sz="2400" dirty="0">
                          <a:cs typeface="Almudid" pitchFamily="2" charset="-78"/>
                        </a:rPr>
                        <a:t>100%</a:t>
                      </a:r>
                    </a:p>
                  </a:txBody>
                  <a:tcPr marL="99060" marR="9906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74129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مجموعة 2">
            <a:extLst>
              <a:ext uri="{FF2B5EF4-FFF2-40B4-BE49-F238E27FC236}">
                <a16:creationId xmlns:a16="http://schemas.microsoft.com/office/drawing/2014/main" id="{C039D2C1-0C9B-4C3C-B909-DE831D69CE30}"/>
              </a:ext>
            </a:extLst>
          </p:cNvPr>
          <p:cNvGrpSpPr/>
          <p:nvPr/>
        </p:nvGrpSpPr>
        <p:grpSpPr>
          <a:xfrm>
            <a:off x="846209" y="329189"/>
            <a:ext cx="10641626" cy="1196227"/>
            <a:chOff x="2520728" y="50854"/>
            <a:chExt cx="8523380" cy="1196227"/>
          </a:xfrm>
        </p:grpSpPr>
        <p:pic>
          <p:nvPicPr>
            <p:cNvPr id="4" name="صورة 3">
              <a:extLst>
                <a:ext uri="{FF2B5EF4-FFF2-40B4-BE49-F238E27FC236}">
                  <a16:creationId xmlns:a16="http://schemas.microsoft.com/office/drawing/2014/main" id="{863B01D9-FF3C-4D51-A431-0465A4FE3111}"/>
                </a:ext>
              </a:extLst>
            </p:cNvPr>
            <p:cNvPicPr>
              <a:picLocks noChangeAspect="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0018583" y="50854"/>
              <a:ext cx="1025525" cy="942256"/>
            </a:xfrm>
            <a:prstGeom prst="rect">
              <a:avLst/>
            </a:prstGeom>
          </p:spPr>
        </p:pic>
        <p:pic>
          <p:nvPicPr>
            <p:cNvPr id="5" name="صورة 4">
              <a:extLst>
                <a:ext uri="{FF2B5EF4-FFF2-40B4-BE49-F238E27FC236}">
                  <a16:creationId xmlns:a16="http://schemas.microsoft.com/office/drawing/2014/main" id="{633EFFDD-CB91-41B8-91DE-845080807E5B}"/>
                </a:ext>
              </a:extLst>
            </p:cNvPr>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2520728" y="100664"/>
              <a:ext cx="812800" cy="812800"/>
            </a:xfrm>
            <a:prstGeom prst="rect">
              <a:avLst/>
            </a:prstGeom>
          </p:spPr>
        </p:pic>
        <p:pic>
          <p:nvPicPr>
            <p:cNvPr id="6" name="صورة 5">
              <a:extLst>
                <a:ext uri="{FF2B5EF4-FFF2-40B4-BE49-F238E27FC236}">
                  <a16:creationId xmlns:a16="http://schemas.microsoft.com/office/drawing/2014/main" id="{9AB5123E-F1F9-4C8F-98E9-022E59D99493}"/>
                </a:ext>
              </a:extLst>
            </p:cNvPr>
            <p:cNvPicPr>
              <a:picLocks noChangeAspect="1"/>
            </p:cNvPicPr>
            <p:nvPr/>
          </p:nvPicPr>
          <p:blipFill>
            <a:blip r:embed="rId4" cstate="print">
              <a:clrChange>
                <a:clrFrom>
                  <a:srgbClr val="F7F7F7"/>
                </a:clrFrom>
                <a:clrTo>
                  <a:srgbClr val="F7F7F7">
                    <a:alpha val="0"/>
                  </a:srgbClr>
                </a:clrTo>
              </a:clrChange>
              <a:extLst>
                <a:ext uri="{28A0092B-C50C-407E-A947-70E740481C1C}">
                  <a14:useLocalDpi xmlns:a14="http://schemas.microsoft.com/office/drawing/2010/main" val="0"/>
                </a:ext>
              </a:extLst>
            </a:blip>
            <a:stretch>
              <a:fillRect/>
            </a:stretch>
          </p:blipFill>
          <p:spPr>
            <a:xfrm>
              <a:off x="8726211" y="176864"/>
              <a:ext cx="1359794" cy="658019"/>
            </a:xfrm>
            <a:prstGeom prst="rect">
              <a:avLst/>
            </a:prstGeom>
          </p:spPr>
        </p:pic>
        <p:pic>
          <p:nvPicPr>
            <p:cNvPr id="7" name="صورة 6">
              <a:extLst>
                <a:ext uri="{FF2B5EF4-FFF2-40B4-BE49-F238E27FC236}">
                  <a16:creationId xmlns:a16="http://schemas.microsoft.com/office/drawing/2014/main" id="{FEDFD0AC-1F1B-4C18-8CAE-5DD62EBAC7B2}"/>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488119" y="176864"/>
              <a:ext cx="990600" cy="660400"/>
            </a:xfrm>
            <a:prstGeom prst="rect">
              <a:avLst/>
            </a:prstGeom>
          </p:spPr>
        </p:pic>
        <p:sp>
          <p:nvSpPr>
            <p:cNvPr id="8" name="مربع نص 7">
              <a:extLst>
                <a:ext uri="{FF2B5EF4-FFF2-40B4-BE49-F238E27FC236}">
                  <a16:creationId xmlns:a16="http://schemas.microsoft.com/office/drawing/2014/main" id="{C48B847A-16C4-42FD-8386-20CFE7A39976}"/>
                </a:ext>
              </a:extLst>
            </p:cNvPr>
            <p:cNvSpPr txBox="1"/>
            <p:nvPr/>
          </p:nvSpPr>
          <p:spPr>
            <a:xfrm>
              <a:off x="5164328" y="169863"/>
              <a:ext cx="3202781" cy="1077218"/>
            </a:xfrm>
            <a:prstGeom prst="rect">
              <a:avLst/>
            </a:prstGeom>
            <a:noFill/>
          </p:spPr>
          <p:txBody>
            <a:bodyPr wrap="square" rtlCol="1">
              <a:spAutoFit/>
            </a:bodyPr>
            <a:lstStyle/>
            <a:p>
              <a:pPr algn="ctr"/>
              <a:r>
                <a:rPr lang="ar-SA" sz="1600" dirty="0">
                  <a:latin typeface="ae_AlMohanad" panose="02060603050605020204" pitchFamily="18" charset="-78"/>
                  <a:cs typeface="ae_AlMohanad" panose="02060603050605020204" pitchFamily="18" charset="-78"/>
                </a:rPr>
                <a:t>المملكة العربية السعودية </a:t>
              </a:r>
            </a:p>
            <a:p>
              <a:pPr algn="ctr"/>
              <a:r>
                <a:rPr lang="ar-SA" sz="1600" dirty="0">
                  <a:latin typeface="ae_AlMohanad" panose="02060603050605020204" pitchFamily="18" charset="-78"/>
                  <a:cs typeface="ae_AlMohanad" panose="02060603050605020204" pitchFamily="18" charset="-78"/>
                </a:rPr>
                <a:t>وزارة التعليم </a:t>
              </a:r>
            </a:p>
            <a:p>
              <a:pPr algn="ctr"/>
              <a:r>
                <a:rPr lang="ar-SA" sz="1600" dirty="0">
                  <a:latin typeface="ae_AlMohanad" panose="02060603050605020204" pitchFamily="18" charset="-78"/>
                  <a:cs typeface="ae_AlMohanad" panose="02060603050605020204" pitchFamily="18" charset="-78"/>
                </a:rPr>
                <a:t>الادارة العامة للتعليم بمنطقة مكة المكرمة </a:t>
              </a:r>
            </a:p>
            <a:p>
              <a:pPr algn="ctr"/>
              <a:r>
                <a:rPr lang="ar-SA" sz="1600" dirty="0">
                  <a:latin typeface="ae_AlMohanad" panose="02060603050605020204" pitchFamily="18" charset="-78"/>
                  <a:cs typeface="ae_AlMohanad" panose="02060603050605020204" pitchFamily="18" charset="-78"/>
                </a:rPr>
                <a:t>شؤون تعليم البنات / ادارة التدريب والابتعاث </a:t>
              </a:r>
            </a:p>
          </p:txBody>
        </p:sp>
      </p:grpSp>
      <p:sp>
        <p:nvSpPr>
          <p:cNvPr id="2" name="مستطيل 1">
            <a:extLst>
              <a:ext uri="{FF2B5EF4-FFF2-40B4-BE49-F238E27FC236}">
                <a16:creationId xmlns:a16="http://schemas.microsoft.com/office/drawing/2014/main" id="{6E43D075-3574-4622-A51F-A8C7981EFCFD}"/>
              </a:ext>
            </a:extLst>
          </p:cNvPr>
          <p:cNvSpPr/>
          <p:nvPr/>
        </p:nvSpPr>
        <p:spPr>
          <a:xfrm>
            <a:off x="372862" y="1525416"/>
            <a:ext cx="11397037" cy="4647426"/>
          </a:xfrm>
          <a:prstGeom prst="rect">
            <a:avLst/>
          </a:prstGeom>
        </p:spPr>
        <p:txBody>
          <a:bodyPr wrap="square">
            <a:spAutoFit/>
          </a:bodyPr>
          <a:lstStyle/>
          <a:p>
            <a:pPr algn="r" rtl="1"/>
            <a:r>
              <a:rPr lang="ar-SA" sz="4400" b="1" dirty="0">
                <a:solidFill>
                  <a:srgbClr val="FF0000"/>
                </a:solidFill>
                <a:latin typeface="Arial" panose="020B0604020202020204" pitchFamily="34" charset="0"/>
                <a:cs typeface="Almudid" pitchFamily="2" charset="-78"/>
              </a:rPr>
              <a:t>ثالثاً:</a:t>
            </a:r>
            <a:r>
              <a:rPr lang="ar-EG" sz="4400" b="1" dirty="0">
                <a:solidFill>
                  <a:srgbClr val="FF0000"/>
                </a:solidFill>
                <a:latin typeface="Arial" panose="020B0604020202020204" pitchFamily="34" charset="0"/>
                <a:cs typeface="Almudid" pitchFamily="2" charset="-78"/>
              </a:rPr>
              <a:t> تحديد الوزن النسبي لأهداف المادة الدراسية:</a:t>
            </a:r>
            <a:endParaRPr lang="ar-SA" sz="4400" b="1" dirty="0">
              <a:solidFill>
                <a:srgbClr val="FF0000"/>
              </a:solidFill>
              <a:latin typeface="Arial" panose="020B0604020202020204" pitchFamily="34" charset="0"/>
              <a:cs typeface="Almudid" pitchFamily="2" charset="-78"/>
            </a:endParaRPr>
          </a:p>
          <a:p>
            <a:pPr algn="r" rtl="1"/>
            <a:endParaRPr lang="ar-EG" b="1" dirty="0">
              <a:solidFill>
                <a:srgbClr val="FF0000"/>
              </a:solidFill>
              <a:latin typeface="Arial" panose="020B0604020202020204" pitchFamily="34" charset="0"/>
              <a:cs typeface="Almudid" pitchFamily="2" charset="-78"/>
            </a:endParaRPr>
          </a:p>
          <a:p>
            <a:pPr algn="r" rtl="1"/>
            <a:r>
              <a:rPr lang="ar-EG" sz="2800" dirty="0">
                <a:solidFill>
                  <a:srgbClr val="222222"/>
                </a:solidFill>
                <a:latin typeface="Corbel" panose="020B0503020204020204" pitchFamily="34" charset="0"/>
                <a:cs typeface="Almudid" pitchFamily="2" charset="-78"/>
              </a:rPr>
              <a:t>①</a:t>
            </a:r>
            <a:r>
              <a:rPr lang="ar-SA" sz="2800" dirty="0">
                <a:solidFill>
                  <a:srgbClr val="222222"/>
                </a:solidFill>
                <a:latin typeface="Corbel" panose="020B0503020204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يتم حصر </a:t>
            </a:r>
            <a:r>
              <a:rPr lang="ar-EG" sz="2800" dirty="0">
                <a:solidFill>
                  <a:srgbClr val="222222"/>
                </a:solidFill>
                <a:latin typeface="Arial" panose="020B0604020202020204" pitchFamily="34" charset="0"/>
                <a:cs typeface="Almudid" pitchFamily="2" charset="-78"/>
                <a:hlinkClick r:id="rId6">
                  <a:extLst>
                    <a:ext uri="{A12FA001-AC4F-418D-AE19-62706E023703}">
                      <ahyp:hlinkClr xmlns:ahyp="http://schemas.microsoft.com/office/drawing/2018/hyperlinkcolor" val="tx"/>
                    </a:ext>
                  </a:extLst>
                </a:hlinkClick>
              </a:rPr>
              <a:t>الأهداف التعليمية السلوكية</a:t>
            </a:r>
            <a:r>
              <a:rPr lang="ar-EG" sz="2800" dirty="0">
                <a:solidFill>
                  <a:srgbClr val="222222"/>
                </a:solidFill>
                <a:latin typeface="Arial" panose="020B0604020202020204" pitchFamily="34" charset="0"/>
                <a:cs typeface="Almudid" pitchFamily="2" charset="-78"/>
              </a:rPr>
              <a:t> لموضوعات المادة الدراسية ضمن مرحلة التحليل في خطوات التصميم التعليمي. </a:t>
            </a:r>
            <a:endParaRPr lang="ar-SA" sz="2800" dirty="0">
              <a:solidFill>
                <a:srgbClr val="222222"/>
              </a:solidFill>
              <a:latin typeface="Arial" panose="020B0604020202020204" pitchFamily="34" charset="0"/>
              <a:cs typeface="Almudid" pitchFamily="2" charset="-78"/>
            </a:endParaRPr>
          </a:p>
          <a:p>
            <a:pPr algn="r" rtl="1"/>
            <a:endParaRPr lang="ar-SA" sz="28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حيث يعتبر تصنيف بلوم </a:t>
            </a:r>
            <a:r>
              <a:rPr lang="en-US" sz="2800" dirty="0">
                <a:solidFill>
                  <a:srgbClr val="222222"/>
                </a:solidFill>
                <a:latin typeface="Arial" panose="020B0604020202020204" pitchFamily="34" charset="0"/>
                <a:cs typeface="Almudid" pitchFamily="2" charset="-78"/>
              </a:rPr>
              <a:t>BLOOM </a:t>
            </a:r>
            <a:r>
              <a:rPr lang="ar-EG" sz="2800" dirty="0">
                <a:solidFill>
                  <a:srgbClr val="222222"/>
                </a:solidFill>
                <a:latin typeface="Arial" panose="020B0604020202020204" pitchFamily="34" charset="0"/>
                <a:cs typeface="Almudid" pitchFamily="2" charset="-78"/>
              </a:rPr>
              <a:t>للأهداف من أشهر التصنيفات في مجال التعرف على الأهداف التعليمية وتحديدها. </a:t>
            </a:r>
            <a:endParaRPr lang="ar-SA" sz="2800" dirty="0">
              <a:solidFill>
                <a:srgbClr val="222222"/>
              </a:solidFill>
              <a:latin typeface="Arial" panose="020B0604020202020204" pitchFamily="34" charset="0"/>
              <a:cs typeface="Almudid" pitchFamily="2" charset="-78"/>
            </a:endParaRPr>
          </a:p>
          <a:p>
            <a:pPr algn="r" rtl="1"/>
            <a:endParaRPr lang="ar-SA" sz="2800" dirty="0">
              <a:solidFill>
                <a:srgbClr val="222222"/>
              </a:solidFill>
              <a:latin typeface="Arial" panose="020B0604020202020204" pitchFamily="34" charset="0"/>
              <a:cs typeface="Almudid" pitchFamily="2" charset="-78"/>
            </a:endParaRPr>
          </a:p>
          <a:p>
            <a:pPr algn="r" rtl="1"/>
            <a:r>
              <a:rPr lang="ar-SA" sz="2800" dirty="0">
                <a:solidFill>
                  <a:srgbClr val="222222"/>
                </a:solidFill>
                <a:latin typeface="Arial" panose="020B0604020202020204" pitchFamily="34" charset="0"/>
                <a:cs typeface="Almudid" pitchFamily="2" charset="-78"/>
              </a:rPr>
              <a:t>ويرى </a:t>
            </a:r>
            <a:r>
              <a:rPr lang="ar-EG" sz="2800" dirty="0">
                <a:solidFill>
                  <a:srgbClr val="222222"/>
                </a:solidFill>
                <a:latin typeface="Arial" panose="020B0604020202020204" pitchFamily="34" charset="0"/>
                <a:cs typeface="Almudid" pitchFamily="2" charset="-78"/>
              </a:rPr>
              <a:t>بلوم </a:t>
            </a:r>
            <a:r>
              <a:rPr lang="en-US" sz="2800" dirty="0">
                <a:solidFill>
                  <a:srgbClr val="222222"/>
                </a:solidFill>
                <a:latin typeface="Arial" panose="020B0604020202020204" pitchFamily="34" charset="0"/>
                <a:cs typeface="Almudid" pitchFamily="2" charset="-78"/>
              </a:rPr>
              <a:t>BLOOM</a:t>
            </a:r>
            <a:r>
              <a:rPr lang="ar-EG" sz="2800" dirty="0">
                <a:solidFill>
                  <a:srgbClr val="222222"/>
                </a:solidFill>
                <a:latin typeface="Arial" panose="020B0604020202020204" pitchFamily="34" charset="0"/>
                <a:cs typeface="Almudid" pitchFamily="2" charset="-78"/>
              </a:rPr>
              <a:t> أن هناك ثلاث مجالات للأهداف التعليمية هي: </a:t>
            </a:r>
            <a:endParaRPr lang="ar-SA" sz="28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المجال المعرفي </a:t>
            </a:r>
            <a:r>
              <a:rPr lang="en-US"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والمجال الوجداني  </a:t>
            </a:r>
            <a:r>
              <a:rPr lang="en-US"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والمجال الحركي النفسي</a:t>
            </a:r>
            <a:r>
              <a:rPr lang="en-US"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 </a:t>
            </a:r>
          </a:p>
        </p:txBody>
      </p:sp>
    </p:spTree>
    <p:extLst>
      <p:ext uri="{BB962C8B-B14F-4D97-AF65-F5344CB8AC3E}">
        <p14:creationId xmlns:p14="http://schemas.microsoft.com/office/powerpoint/2010/main" val="3641403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6E43D075-3574-4622-A51F-A8C7981EFCFD}"/>
              </a:ext>
            </a:extLst>
          </p:cNvPr>
          <p:cNvSpPr/>
          <p:nvPr/>
        </p:nvSpPr>
        <p:spPr>
          <a:xfrm>
            <a:off x="230820" y="1951544"/>
            <a:ext cx="11397037" cy="3970318"/>
          </a:xfrm>
          <a:prstGeom prst="rect">
            <a:avLst/>
          </a:prstGeom>
        </p:spPr>
        <p:txBody>
          <a:bodyPr wrap="square">
            <a:spAutoFit/>
          </a:bodyPr>
          <a:lstStyle/>
          <a:p>
            <a:pPr algn="r" rtl="1"/>
            <a:r>
              <a:rPr lang="ar-SA" sz="2800" dirty="0">
                <a:solidFill>
                  <a:srgbClr val="222222"/>
                </a:solidFill>
                <a:latin typeface="Arial" panose="020B0604020202020204" pitchFamily="34" charset="0"/>
                <a:cs typeface="Almudid" pitchFamily="2" charset="-78"/>
              </a:rPr>
              <a:t>حيث </a:t>
            </a:r>
            <a:r>
              <a:rPr lang="ar-EG" sz="2800" dirty="0">
                <a:solidFill>
                  <a:srgbClr val="222222"/>
                </a:solidFill>
                <a:latin typeface="Arial" panose="020B0604020202020204" pitchFamily="34" charset="0"/>
                <a:cs typeface="Almudid" pitchFamily="2" charset="-78"/>
              </a:rPr>
              <a:t>يتم تحديد الأهداف التعليمية السلوكية الخاصة بجدول المواصفات </a:t>
            </a:r>
            <a:endParaRPr lang="ar-SA" sz="28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وفقا للمجال المعرفي وهي تشمل الأهداف التي تؤكد على نواتج التعليم الفكرية وتتضمن:</a:t>
            </a:r>
          </a:p>
          <a:p>
            <a:pPr algn="r" rtl="1"/>
            <a:r>
              <a:rPr lang="ar-SA"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 </a:t>
            </a:r>
            <a:r>
              <a:rPr lang="ar-SA" sz="2800" dirty="0">
                <a:solidFill>
                  <a:srgbClr val="222222"/>
                </a:solidFill>
                <a:latin typeface="Arial" panose="020B0604020202020204" pitchFamily="34" charset="0"/>
                <a:cs typeface="Almudid" pitchFamily="2" charset="-78"/>
              </a:rPr>
              <a:t>التقويم</a:t>
            </a:r>
            <a:endParaRPr lang="ar-EG" sz="2800" dirty="0">
              <a:solidFill>
                <a:srgbClr val="222222"/>
              </a:solidFill>
              <a:latin typeface="Arial" panose="020B0604020202020204" pitchFamily="34" charset="0"/>
              <a:cs typeface="Almudid" pitchFamily="2" charset="-78"/>
            </a:endParaRPr>
          </a:p>
          <a:p>
            <a:pPr algn="r" rtl="1"/>
            <a:r>
              <a:rPr lang="ar-SA"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 </a:t>
            </a:r>
            <a:r>
              <a:rPr lang="ar-SA" sz="2800" dirty="0">
                <a:solidFill>
                  <a:srgbClr val="222222"/>
                </a:solidFill>
                <a:latin typeface="Arial" panose="020B0604020202020204" pitchFamily="34" charset="0"/>
                <a:cs typeface="Almudid" pitchFamily="2" charset="-78"/>
              </a:rPr>
              <a:t>التركيب</a:t>
            </a:r>
            <a:endParaRPr lang="ar-EG" sz="2800" dirty="0">
              <a:solidFill>
                <a:srgbClr val="222222"/>
              </a:solidFill>
              <a:latin typeface="Arial" panose="020B0604020202020204" pitchFamily="34" charset="0"/>
              <a:cs typeface="Almudid" pitchFamily="2" charset="-78"/>
            </a:endParaRPr>
          </a:p>
          <a:p>
            <a:pPr algn="r" rtl="1"/>
            <a:r>
              <a:rPr lang="ar-SA"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 </a:t>
            </a:r>
            <a:r>
              <a:rPr lang="ar-SA" sz="2800" dirty="0">
                <a:solidFill>
                  <a:srgbClr val="222222"/>
                </a:solidFill>
                <a:latin typeface="Arial" panose="020B0604020202020204" pitchFamily="34" charset="0"/>
                <a:cs typeface="Almudid" pitchFamily="2" charset="-78"/>
              </a:rPr>
              <a:t>التحليل</a:t>
            </a:r>
            <a:endParaRPr lang="ar-EG" sz="2800" dirty="0">
              <a:solidFill>
                <a:srgbClr val="222222"/>
              </a:solidFill>
              <a:latin typeface="Arial" panose="020B0604020202020204" pitchFamily="34" charset="0"/>
              <a:cs typeface="Almudid" pitchFamily="2" charset="-78"/>
            </a:endParaRPr>
          </a:p>
          <a:p>
            <a:pPr algn="r" rtl="1"/>
            <a:r>
              <a:rPr lang="ar-SA"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 الت</a:t>
            </a:r>
            <a:r>
              <a:rPr lang="ar-SA" sz="2800" dirty="0">
                <a:solidFill>
                  <a:srgbClr val="222222"/>
                </a:solidFill>
                <a:latin typeface="Arial" panose="020B0604020202020204" pitchFamily="34" charset="0"/>
                <a:cs typeface="Almudid" pitchFamily="2" charset="-78"/>
              </a:rPr>
              <a:t>طبيق</a:t>
            </a:r>
            <a:endParaRPr lang="ar-EG" sz="2800" dirty="0">
              <a:solidFill>
                <a:srgbClr val="222222"/>
              </a:solidFill>
              <a:latin typeface="Arial" panose="020B0604020202020204" pitchFamily="34" charset="0"/>
              <a:cs typeface="Almudid" pitchFamily="2" charset="-78"/>
            </a:endParaRPr>
          </a:p>
          <a:p>
            <a:pPr algn="r" rtl="1"/>
            <a:r>
              <a:rPr lang="ar-SA"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 </a:t>
            </a:r>
            <a:r>
              <a:rPr lang="ar-SA" sz="2800" dirty="0">
                <a:solidFill>
                  <a:srgbClr val="222222"/>
                </a:solidFill>
                <a:latin typeface="Arial" panose="020B0604020202020204" pitchFamily="34" charset="0"/>
                <a:cs typeface="Almudid" pitchFamily="2" charset="-78"/>
              </a:rPr>
              <a:t>الفهم</a:t>
            </a:r>
            <a:endParaRPr lang="ar-EG" sz="2800" dirty="0">
              <a:solidFill>
                <a:srgbClr val="222222"/>
              </a:solidFill>
              <a:latin typeface="Arial" panose="020B0604020202020204" pitchFamily="34" charset="0"/>
              <a:cs typeface="Almudid" pitchFamily="2" charset="-78"/>
            </a:endParaRPr>
          </a:p>
          <a:p>
            <a:pPr algn="r" rtl="1"/>
            <a:r>
              <a:rPr lang="ar-SA" sz="2800" dirty="0">
                <a:solidFill>
                  <a:srgbClr val="222222"/>
                </a:solidFill>
                <a:latin typeface="Arial" panose="020B0604020202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 </a:t>
            </a:r>
            <a:r>
              <a:rPr lang="ar-SA" sz="2800" dirty="0">
                <a:solidFill>
                  <a:srgbClr val="222222"/>
                </a:solidFill>
                <a:latin typeface="Arial" panose="020B0604020202020204" pitchFamily="34" charset="0"/>
                <a:cs typeface="Almudid" pitchFamily="2" charset="-78"/>
              </a:rPr>
              <a:t>التذكر</a:t>
            </a:r>
            <a:endParaRPr lang="ar-EG" sz="2800" dirty="0">
              <a:solidFill>
                <a:srgbClr val="222222"/>
              </a:solidFill>
              <a:latin typeface="Arial" panose="020B0604020202020204" pitchFamily="34" charset="0"/>
              <a:cs typeface="Almudid" pitchFamily="2" charset="-78"/>
            </a:endParaRPr>
          </a:p>
        </p:txBody>
      </p:sp>
      <p:pic>
        <p:nvPicPr>
          <p:cNvPr id="1026" name="Picture 2">
            <a:extLst>
              <a:ext uri="{FF2B5EF4-FFF2-40B4-BE49-F238E27FC236}">
                <a16:creationId xmlns:a16="http://schemas.microsoft.com/office/drawing/2014/main" id="{5F48B0E8-8C27-4E29-ACEC-33E4FD5783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86" t="6982" r="6468"/>
          <a:stretch/>
        </p:blipFill>
        <p:spPr bwMode="auto">
          <a:xfrm>
            <a:off x="3547098" y="2832230"/>
            <a:ext cx="5198147" cy="3769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821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D2A01E9B-0E91-42BA-8B53-9D94A0B55F2C}"/>
              </a:ext>
            </a:extLst>
          </p:cNvPr>
          <p:cNvSpPr/>
          <p:nvPr/>
        </p:nvSpPr>
        <p:spPr>
          <a:xfrm>
            <a:off x="570930" y="2512562"/>
            <a:ext cx="11008440" cy="2246769"/>
          </a:xfrm>
          <a:prstGeom prst="rect">
            <a:avLst/>
          </a:prstGeom>
        </p:spPr>
        <p:txBody>
          <a:bodyPr wrap="square">
            <a:spAutoFit/>
          </a:bodyPr>
          <a:lstStyle/>
          <a:p>
            <a:pPr algn="r" rtl="1"/>
            <a:r>
              <a:rPr lang="ar-EG" sz="2800" dirty="0">
                <a:solidFill>
                  <a:srgbClr val="222222"/>
                </a:solidFill>
                <a:latin typeface="Arial" panose="020B0604020202020204" pitchFamily="34" charset="0"/>
                <a:cs typeface="Almudid" pitchFamily="2" charset="-78"/>
              </a:rPr>
              <a:t> </a:t>
            </a:r>
            <a:r>
              <a:rPr lang="ar-EG" sz="2800" dirty="0">
                <a:solidFill>
                  <a:srgbClr val="222222"/>
                </a:solidFill>
                <a:latin typeface="Corbel" panose="020B0503020204020204" pitchFamily="34" charset="0"/>
                <a:cs typeface="Almudid" pitchFamily="2" charset="-78"/>
              </a:rPr>
              <a:t>②</a:t>
            </a:r>
            <a:r>
              <a:rPr lang="ar-SA" sz="2800" dirty="0">
                <a:solidFill>
                  <a:srgbClr val="222222"/>
                </a:solidFill>
                <a:latin typeface="Corbel" panose="020B0503020204020204" pitchFamily="34" charset="0"/>
                <a:cs typeface="Almudid" pitchFamily="2" charset="-78"/>
              </a:rPr>
              <a:t> </a:t>
            </a:r>
            <a:r>
              <a:rPr lang="ar-EG" sz="2800" dirty="0">
                <a:solidFill>
                  <a:srgbClr val="222222"/>
                </a:solidFill>
                <a:latin typeface="Arial" panose="020B0604020202020204" pitchFamily="34" charset="0"/>
                <a:cs typeface="Almudid" pitchFamily="2" charset="-78"/>
              </a:rPr>
              <a:t>يتم تحديد عدد الأهداف في الموضوع الواحد لموضوعات المادة الدراسية والتي تم تحديدها في الخطوة السابقة، ويتم حساب وزنها بنفس الطريقة.</a:t>
            </a:r>
            <a:endParaRPr lang="ar-SA" sz="2800" dirty="0">
              <a:solidFill>
                <a:srgbClr val="222222"/>
              </a:solidFill>
              <a:latin typeface="Arial" panose="020B0604020202020204" pitchFamily="34" charset="0"/>
              <a:cs typeface="Almudid" pitchFamily="2" charset="-78"/>
            </a:endParaRPr>
          </a:p>
          <a:p>
            <a:pPr algn="r" rtl="1"/>
            <a:endParaRPr lang="ar-EG" sz="2800" dirty="0">
              <a:solidFill>
                <a:srgbClr val="222222"/>
              </a:solidFill>
              <a:latin typeface="Arial" panose="020B0604020202020204" pitchFamily="34" charset="0"/>
              <a:cs typeface="Almudid" pitchFamily="2" charset="-78"/>
            </a:endParaRPr>
          </a:p>
          <a:p>
            <a:pPr algn="r" rtl="1"/>
            <a:r>
              <a:rPr lang="ar-EG" sz="2800" dirty="0">
                <a:solidFill>
                  <a:srgbClr val="222222"/>
                </a:solidFill>
                <a:latin typeface="Arial" panose="020B0604020202020204" pitchFamily="34" charset="0"/>
                <a:cs typeface="Almudid" pitchFamily="2" charset="-78"/>
              </a:rPr>
              <a:t>حيث يتم تحديد الوزن النسبي لأهداف كل موضوع بقسمة عدد أهداف كل موضوع على العدد الكلي لأهداف المادة الدراسية، ويضرب الناتج في مائة.</a:t>
            </a:r>
          </a:p>
        </p:txBody>
      </p:sp>
    </p:spTree>
    <p:extLst>
      <p:ext uri="{BB962C8B-B14F-4D97-AF65-F5344CB8AC3E}">
        <p14:creationId xmlns:p14="http://schemas.microsoft.com/office/powerpoint/2010/main" val="3603018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عنوان 1">
            <a:extLst>
              <a:ext uri="{FF2B5EF4-FFF2-40B4-BE49-F238E27FC236}">
                <a16:creationId xmlns:a16="http://schemas.microsoft.com/office/drawing/2014/main" id="{340A5195-66CC-40DE-BE27-84CCDA82543D}"/>
              </a:ext>
            </a:extLst>
          </p:cNvPr>
          <p:cNvSpPr txBox="1">
            <a:spLocks/>
          </p:cNvSpPr>
          <p:nvPr/>
        </p:nvSpPr>
        <p:spPr>
          <a:xfrm>
            <a:off x="1423836" y="2743053"/>
            <a:ext cx="9028590" cy="197685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4000" dirty="0">
                <a:solidFill>
                  <a:schemeClr val="tx1"/>
                </a:solidFill>
                <a:cs typeface="Almudid" pitchFamily="2" charset="-78"/>
              </a:rPr>
              <a:t>كيف يتم تحديد الوزن النسبي لأهداف كل موضوع ؟</a:t>
            </a:r>
          </a:p>
        </p:txBody>
      </p:sp>
    </p:spTree>
    <p:extLst>
      <p:ext uri="{BB962C8B-B14F-4D97-AF65-F5344CB8AC3E}">
        <p14:creationId xmlns:p14="http://schemas.microsoft.com/office/powerpoint/2010/main" val="1562310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1104</Words>
  <Application>Microsoft Office PowerPoint</Application>
  <PresentationFormat>شاشة عريضة</PresentationFormat>
  <Paragraphs>302</Paragraphs>
  <Slides>22</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22</vt:i4>
      </vt:variant>
    </vt:vector>
  </HeadingPairs>
  <TitlesOfParts>
    <vt:vector size="30" baseType="lpstr">
      <vt:lpstr>ae_AlMohanad</vt:lpstr>
      <vt:lpstr>Almudid</vt:lpstr>
      <vt:lpstr>arial</vt:lpstr>
      <vt:lpstr>arial</vt:lpstr>
      <vt:lpstr>Calibri</vt:lpstr>
      <vt:lpstr>Calibri Light</vt:lpstr>
      <vt:lpstr>Corbel</vt:lpstr>
      <vt:lpstr>نسق Office</vt:lpstr>
      <vt:lpstr>عرض تقديمي في PowerPoint</vt:lpstr>
      <vt:lpstr>عرض تقديمي في PowerPoint</vt:lpstr>
      <vt:lpstr>عرض تقديمي في PowerPoint</vt:lpstr>
      <vt:lpstr>عرض تقديمي في PowerPoint</vt:lpstr>
      <vt:lpstr>مثال لجدول مواصفات يبين الوزن النسبي لأهمية كل موضوع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مثال لجدول مواصفات يبين الوزن النسبي للأهداف التعليمية في مختلف المستويات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 ..</dc:creator>
  <cp:lastModifiedBy>.. ..</cp:lastModifiedBy>
  <cp:revision>1</cp:revision>
  <dcterms:created xsi:type="dcterms:W3CDTF">2019-11-26T16:30:31Z</dcterms:created>
  <dcterms:modified xsi:type="dcterms:W3CDTF">2019-11-26T16:32:35Z</dcterms:modified>
</cp:coreProperties>
</file>