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sldIdLst>
    <p:sldId id="416" r:id="rId2"/>
    <p:sldId id="417" r:id="rId3"/>
    <p:sldId id="413" r:id="rId4"/>
    <p:sldId id="415" r:id="rId5"/>
    <p:sldId id="325" r:id="rId6"/>
    <p:sldId id="418" r:id="rId7"/>
    <p:sldId id="419" r:id="rId8"/>
    <p:sldId id="423" r:id="rId9"/>
    <p:sldId id="424" r:id="rId10"/>
    <p:sldId id="425" r:id="rId11"/>
    <p:sldId id="426" r:id="rId12"/>
    <p:sldId id="427" r:id="rId13"/>
    <p:sldId id="320" r:id="rId14"/>
    <p:sldId id="326" r:id="rId15"/>
    <p:sldId id="327" r:id="rId16"/>
    <p:sldId id="422" r:id="rId17"/>
    <p:sldId id="428" r:id="rId18"/>
    <p:sldId id="429" r:id="rId19"/>
    <p:sldId id="430" r:id="rId20"/>
    <p:sldId id="431" r:id="rId21"/>
    <p:sldId id="432" r:id="rId22"/>
    <p:sldId id="433" r:id="rId23"/>
  </p:sldIdLst>
  <p:sldSz cx="12192000" cy="6858000"/>
  <p:notesSz cx="6858000" cy="9144000"/>
  <p:defaultText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85005" autoAdjust="0"/>
    <p:restoredTop sz="94660"/>
  </p:normalViewPr>
  <p:slideViewPr>
    <p:cSldViewPr snapToGrid="0">
      <p:cViewPr varScale="1">
        <p:scale>
          <a:sx n="86" d="100"/>
          <a:sy n="86" d="100"/>
        </p:scale>
        <p:origin x="562"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2F6C636D-D59B-4979-9159-C8EE71980980}"/>
              </a:ext>
            </a:extLst>
          </p:cNvPr>
          <p:cNvSpPr>
            <a:spLocks noGrp="1"/>
          </p:cNvSpPr>
          <p:nvPr>
            <p:ph type="ctrTitle"/>
          </p:nvPr>
        </p:nvSpPr>
        <p:spPr>
          <a:xfrm>
            <a:off x="1524000" y="1122363"/>
            <a:ext cx="9144000" cy="2387600"/>
          </a:xfrm>
        </p:spPr>
        <p:txBody>
          <a:bodyPr anchor="b"/>
          <a:lstStyle>
            <a:lvl1pPr algn="ctr">
              <a:defRPr sz="6000"/>
            </a:lvl1pPr>
          </a:lstStyle>
          <a:p>
            <a:r>
              <a:rPr lang="ar-SA"/>
              <a:t>انقر لتحرير نمط عنوان الشكل الرئيسي</a:t>
            </a:r>
          </a:p>
        </p:txBody>
      </p:sp>
      <p:sp>
        <p:nvSpPr>
          <p:cNvPr id="3" name="عنوان فرعي 2">
            <a:extLst>
              <a:ext uri="{FF2B5EF4-FFF2-40B4-BE49-F238E27FC236}">
                <a16:creationId xmlns:a16="http://schemas.microsoft.com/office/drawing/2014/main" id="{6AFE6FE1-A7F6-4DD3-A60F-27935CE7738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ar-SA"/>
              <a:t>انقر لتحرير نمط العنوان الفرعي للشكل الرئيسي</a:t>
            </a:r>
          </a:p>
        </p:txBody>
      </p:sp>
      <p:sp>
        <p:nvSpPr>
          <p:cNvPr id="4" name="عنصر نائب للتاريخ 3">
            <a:extLst>
              <a:ext uri="{FF2B5EF4-FFF2-40B4-BE49-F238E27FC236}">
                <a16:creationId xmlns:a16="http://schemas.microsoft.com/office/drawing/2014/main" id="{3A361EF2-A9AA-4B61-B7A5-B05BABF224A8}"/>
              </a:ext>
            </a:extLst>
          </p:cNvPr>
          <p:cNvSpPr>
            <a:spLocks noGrp="1"/>
          </p:cNvSpPr>
          <p:nvPr>
            <p:ph type="dt" sz="half" idx="10"/>
          </p:nvPr>
        </p:nvSpPr>
        <p:spPr/>
        <p:txBody>
          <a:bodyPr/>
          <a:lstStyle/>
          <a:p>
            <a:fld id="{7F8993ED-5FF2-42BD-BE3B-9870B29FDE74}" type="datetimeFigureOut">
              <a:rPr lang="ar-SA" smtClean="0"/>
              <a:t>29/03/41</a:t>
            </a:fld>
            <a:endParaRPr lang="ar-SA"/>
          </a:p>
        </p:txBody>
      </p:sp>
      <p:sp>
        <p:nvSpPr>
          <p:cNvPr id="5" name="عنصر نائب للتذييل 4">
            <a:extLst>
              <a:ext uri="{FF2B5EF4-FFF2-40B4-BE49-F238E27FC236}">
                <a16:creationId xmlns:a16="http://schemas.microsoft.com/office/drawing/2014/main" id="{CCF9FAED-38D3-4407-9FCF-D692CF952CA1}"/>
              </a:ext>
            </a:extLst>
          </p:cNvPr>
          <p:cNvSpPr>
            <a:spLocks noGrp="1"/>
          </p:cNvSpPr>
          <p:nvPr>
            <p:ph type="ftr" sz="quarter" idx="11"/>
          </p:nvPr>
        </p:nvSpPr>
        <p:spPr/>
        <p:txBody>
          <a:bodyPr/>
          <a:lstStyle/>
          <a:p>
            <a:endParaRPr lang="ar-SA"/>
          </a:p>
        </p:txBody>
      </p:sp>
      <p:sp>
        <p:nvSpPr>
          <p:cNvPr id="6" name="عنصر نائب لرقم الشريحة 5">
            <a:extLst>
              <a:ext uri="{FF2B5EF4-FFF2-40B4-BE49-F238E27FC236}">
                <a16:creationId xmlns:a16="http://schemas.microsoft.com/office/drawing/2014/main" id="{BC21A3F9-AA01-4124-935D-3B9AB7417C67}"/>
              </a:ext>
            </a:extLst>
          </p:cNvPr>
          <p:cNvSpPr>
            <a:spLocks noGrp="1"/>
          </p:cNvSpPr>
          <p:nvPr>
            <p:ph type="sldNum" sz="quarter" idx="12"/>
          </p:nvPr>
        </p:nvSpPr>
        <p:spPr/>
        <p:txBody>
          <a:bodyPr/>
          <a:lstStyle/>
          <a:p>
            <a:fld id="{19E76C95-5D01-4C5B-976D-AD1EF8311C29}" type="slidenum">
              <a:rPr lang="ar-SA" smtClean="0"/>
              <a:t>‹#›</a:t>
            </a:fld>
            <a:endParaRPr lang="ar-SA"/>
          </a:p>
        </p:txBody>
      </p:sp>
    </p:spTree>
    <p:extLst>
      <p:ext uri="{BB962C8B-B14F-4D97-AF65-F5344CB8AC3E}">
        <p14:creationId xmlns:p14="http://schemas.microsoft.com/office/powerpoint/2010/main" val="404808854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A21A449B-D4F4-4746-8ABB-82B2835294BA}"/>
              </a:ext>
            </a:extLst>
          </p:cNvPr>
          <p:cNvSpPr>
            <a:spLocks noGrp="1"/>
          </p:cNvSpPr>
          <p:nvPr>
            <p:ph type="title"/>
          </p:nvPr>
        </p:nvSpPr>
        <p:spPr/>
        <p:txBody>
          <a:bodyPr/>
          <a:lstStyle/>
          <a:p>
            <a:r>
              <a:rPr lang="ar-SA"/>
              <a:t>انقر لتحرير نمط عنوان الشكل الرئيسي</a:t>
            </a:r>
          </a:p>
        </p:txBody>
      </p:sp>
      <p:sp>
        <p:nvSpPr>
          <p:cNvPr id="3" name="عنصر نائب للعنوان العمودي 2">
            <a:extLst>
              <a:ext uri="{FF2B5EF4-FFF2-40B4-BE49-F238E27FC236}">
                <a16:creationId xmlns:a16="http://schemas.microsoft.com/office/drawing/2014/main" id="{0966D4D1-E441-4778-8A5C-7E3FC061E3E5}"/>
              </a:ext>
            </a:extLst>
          </p:cNvPr>
          <p:cNvSpPr>
            <a:spLocks noGrp="1"/>
          </p:cNvSpPr>
          <p:nvPr>
            <p:ph type="body" orient="vert" idx="1"/>
          </p:nvPr>
        </p:nvSpPr>
        <p:spPr/>
        <p:txBody>
          <a:bodyPr vert="eaVert"/>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4" name="عنصر نائب للتاريخ 3">
            <a:extLst>
              <a:ext uri="{FF2B5EF4-FFF2-40B4-BE49-F238E27FC236}">
                <a16:creationId xmlns:a16="http://schemas.microsoft.com/office/drawing/2014/main" id="{8EE7E870-CE0E-4E11-8735-EAFF4D23AF9A}"/>
              </a:ext>
            </a:extLst>
          </p:cNvPr>
          <p:cNvSpPr>
            <a:spLocks noGrp="1"/>
          </p:cNvSpPr>
          <p:nvPr>
            <p:ph type="dt" sz="half" idx="10"/>
          </p:nvPr>
        </p:nvSpPr>
        <p:spPr/>
        <p:txBody>
          <a:bodyPr/>
          <a:lstStyle/>
          <a:p>
            <a:fld id="{7F8993ED-5FF2-42BD-BE3B-9870B29FDE74}" type="datetimeFigureOut">
              <a:rPr lang="ar-SA" smtClean="0"/>
              <a:t>29/03/41</a:t>
            </a:fld>
            <a:endParaRPr lang="ar-SA"/>
          </a:p>
        </p:txBody>
      </p:sp>
      <p:sp>
        <p:nvSpPr>
          <p:cNvPr id="5" name="عنصر نائب للتذييل 4">
            <a:extLst>
              <a:ext uri="{FF2B5EF4-FFF2-40B4-BE49-F238E27FC236}">
                <a16:creationId xmlns:a16="http://schemas.microsoft.com/office/drawing/2014/main" id="{617E7678-AAE4-41CC-841D-A4E0397D4B3C}"/>
              </a:ext>
            </a:extLst>
          </p:cNvPr>
          <p:cNvSpPr>
            <a:spLocks noGrp="1"/>
          </p:cNvSpPr>
          <p:nvPr>
            <p:ph type="ftr" sz="quarter" idx="11"/>
          </p:nvPr>
        </p:nvSpPr>
        <p:spPr/>
        <p:txBody>
          <a:bodyPr/>
          <a:lstStyle/>
          <a:p>
            <a:endParaRPr lang="ar-SA"/>
          </a:p>
        </p:txBody>
      </p:sp>
      <p:sp>
        <p:nvSpPr>
          <p:cNvPr id="6" name="عنصر نائب لرقم الشريحة 5">
            <a:extLst>
              <a:ext uri="{FF2B5EF4-FFF2-40B4-BE49-F238E27FC236}">
                <a16:creationId xmlns:a16="http://schemas.microsoft.com/office/drawing/2014/main" id="{25F07685-AAB0-499C-A0FB-395169D7E01C}"/>
              </a:ext>
            </a:extLst>
          </p:cNvPr>
          <p:cNvSpPr>
            <a:spLocks noGrp="1"/>
          </p:cNvSpPr>
          <p:nvPr>
            <p:ph type="sldNum" sz="quarter" idx="12"/>
          </p:nvPr>
        </p:nvSpPr>
        <p:spPr/>
        <p:txBody>
          <a:bodyPr/>
          <a:lstStyle/>
          <a:p>
            <a:fld id="{19E76C95-5D01-4C5B-976D-AD1EF8311C29}" type="slidenum">
              <a:rPr lang="ar-SA" smtClean="0"/>
              <a:t>‹#›</a:t>
            </a:fld>
            <a:endParaRPr lang="ar-SA"/>
          </a:p>
        </p:txBody>
      </p:sp>
    </p:spTree>
    <p:extLst>
      <p:ext uri="{BB962C8B-B14F-4D97-AF65-F5344CB8AC3E}">
        <p14:creationId xmlns:p14="http://schemas.microsoft.com/office/powerpoint/2010/main" val="11640009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a:extLst>
              <a:ext uri="{FF2B5EF4-FFF2-40B4-BE49-F238E27FC236}">
                <a16:creationId xmlns:a16="http://schemas.microsoft.com/office/drawing/2014/main" id="{6DD8EE2B-68CE-4B2C-B074-296E3950AD07}"/>
              </a:ext>
            </a:extLst>
          </p:cNvPr>
          <p:cNvSpPr>
            <a:spLocks noGrp="1"/>
          </p:cNvSpPr>
          <p:nvPr>
            <p:ph type="title" orient="vert"/>
          </p:nvPr>
        </p:nvSpPr>
        <p:spPr>
          <a:xfrm>
            <a:off x="8724900" y="365125"/>
            <a:ext cx="2628900" cy="5811838"/>
          </a:xfrm>
        </p:spPr>
        <p:txBody>
          <a:bodyPr vert="eaVert"/>
          <a:lstStyle/>
          <a:p>
            <a:r>
              <a:rPr lang="ar-SA"/>
              <a:t>انقر لتحرير نمط عنوان الشكل الرئيسي</a:t>
            </a:r>
          </a:p>
        </p:txBody>
      </p:sp>
      <p:sp>
        <p:nvSpPr>
          <p:cNvPr id="3" name="عنصر نائب للعنوان العمودي 2">
            <a:extLst>
              <a:ext uri="{FF2B5EF4-FFF2-40B4-BE49-F238E27FC236}">
                <a16:creationId xmlns:a16="http://schemas.microsoft.com/office/drawing/2014/main" id="{B511FCDA-3C1D-4680-9E60-7CF792C22A75}"/>
              </a:ext>
            </a:extLst>
          </p:cNvPr>
          <p:cNvSpPr>
            <a:spLocks noGrp="1"/>
          </p:cNvSpPr>
          <p:nvPr>
            <p:ph type="body" orient="vert" idx="1"/>
          </p:nvPr>
        </p:nvSpPr>
        <p:spPr>
          <a:xfrm>
            <a:off x="838200" y="365125"/>
            <a:ext cx="7734300" cy="5811838"/>
          </a:xfrm>
        </p:spPr>
        <p:txBody>
          <a:bodyPr vert="eaVert"/>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4" name="عنصر نائب للتاريخ 3">
            <a:extLst>
              <a:ext uri="{FF2B5EF4-FFF2-40B4-BE49-F238E27FC236}">
                <a16:creationId xmlns:a16="http://schemas.microsoft.com/office/drawing/2014/main" id="{EABA80B4-7F2F-4058-BBA6-F7F82D856814}"/>
              </a:ext>
            </a:extLst>
          </p:cNvPr>
          <p:cNvSpPr>
            <a:spLocks noGrp="1"/>
          </p:cNvSpPr>
          <p:nvPr>
            <p:ph type="dt" sz="half" idx="10"/>
          </p:nvPr>
        </p:nvSpPr>
        <p:spPr/>
        <p:txBody>
          <a:bodyPr/>
          <a:lstStyle/>
          <a:p>
            <a:fld id="{7F8993ED-5FF2-42BD-BE3B-9870B29FDE74}" type="datetimeFigureOut">
              <a:rPr lang="ar-SA" smtClean="0"/>
              <a:t>29/03/41</a:t>
            </a:fld>
            <a:endParaRPr lang="ar-SA"/>
          </a:p>
        </p:txBody>
      </p:sp>
      <p:sp>
        <p:nvSpPr>
          <p:cNvPr id="5" name="عنصر نائب للتذييل 4">
            <a:extLst>
              <a:ext uri="{FF2B5EF4-FFF2-40B4-BE49-F238E27FC236}">
                <a16:creationId xmlns:a16="http://schemas.microsoft.com/office/drawing/2014/main" id="{FC9929EA-2AC0-4234-B06A-945B6A2D5DF8}"/>
              </a:ext>
            </a:extLst>
          </p:cNvPr>
          <p:cNvSpPr>
            <a:spLocks noGrp="1"/>
          </p:cNvSpPr>
          <p:nvPr>
            <p:ph type="ftr" sz="quarter" idx="11"/>
          </p:nvPr>
        </p:nvSpPr>
        <p:spPr/>
        <p:txBody>
          <a:bodyPr/>
          <a:lstStyle/>
          <a:p>
            <a:endParaRPr lang="ar-SA"/>
          </a:p>
        </p:txBody>
      </p:sp>
      <p:sp>
        <p:nvSpPr>
          <p:cNvPr id="6" name="عنصر نائب لرقم الشريحة 5">
            <a:extLst>
              <a:ext uri="{FF2B5EF4-FFF2-40B4-BE49-F238E27FC236}">
                <a16:creationId xmlns:a16="http://schemas.microsoft.com/office/drawing/2014/main" id="{DF29A0D9-526B-473C-AAF3-615B2D5A2DA8}"/>
              </a:ext>
            </a:extLst>
          </p:cNvPr>
          <p:cNvSpPr>
            <a:spLocks noGrp="1"/>
          </p:cNvSpPr>
          <p:nvPr>
            <p:ph type="sldNum" sz="quarter" idx="12"/>
          </p:nvPr>
        </p:nvSpPr>
        <p:spPr/>
        <p:txBody>
          <a:bodyPr/>
          <a:lstStyle/>
          <a:p>
            <a:fld id="{19E76C95-5D01-4C5B-976D-AD1EF8311C29}" type="slidenum">
              <a:rPr lang="ar-SA" smtClean="0"/>
              <a:t>‹#›</a:t>
            </a:fld>
            <a:endParaRPr lang="ar-SA"/>
          </a:p>
        </p:txBody>
      </p:sp>
    </p:spTree>
    <p:extLst>
      <p:ext uri="{BB962C8B-B14F-4D97-AF65-F5344CB8AC3E}">
        <p14:creationId xmlns:p14="http://schemas.microsoft.com/office/powerpoint/2010/main" val="27925390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EEA5F8D1-CCB4-4680-98EC-1F8C3E9EAAA4}"/>
              </a:ext>
            </a:extLst>
          </p:cNvPr>
          <p:cNvSpPr>
            <a:spLocks noGrp="1"/>
          </p:cNvSpPr>
          <p:nvPr>
            <p:ph type="title"/>
          </p:nvPr>
        </p:nvSpPr>
        <p:spPr/>
        <p:txBody>
          <a:bodyPr/>
          <a:lstStyle/>
          <a:p>
            <a:r>
              <a:rPr lang="ar-SA"/>
              <a:t>انقر لتحرير نمط عنوان الشكل الرئيسي</a:t>
            </a:r>
          </a:p>
        </p:txBody>
      </p:sp>
      <p:sp>
        <p:nvSpPr>
          <p:cNvPr id="3" name="عنصر نائب للمحتوى 2">
            <a:extLst>
              <a:ext uri="{FF2B5EF4-FFF2-40B4-BE49-F238E27FC236}">
                <a16:creationId xmlns:a16="http://schemas.microsoft.com/office/drawing/2014/main" id="{737F5356-28FA-46F4-9E0F-1B364FDE8302}"/>
              </a:ext>
            </a:extLst>
          </p:cNvPr>
          <p:cNvSpPr>
            <a:spLocks noGrp="1"/>
          </p:cNvSpPr>
          <p:nvPr>
            <p:ph idx="1"/>
          </p:nvPr>
        </p:nvSpPr>
        <p:spPr/>
        <p:txBody>
          <a:body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4" name="عنصر نائب للتاريخ 3">
            <a:extLst>
              <a:ext uri="{FF2B5EF4-FFF2-40B4-BE49-F238E27FC236}">
                <a16:creationId xmlns:a16="http://schemas.microsoft.com/office/drawing/2014/main" id="{A5A6EADE-B182-4B72-96F1-2CBD6D2FF736}"/>
              </a:ext>
            </a:extLst>
          </p:cNvPr>
          <p:cNvSpPr>
            <a:spLocks noGrp="1"/>
          </p:cNvSpPr>
          <p:nvPr>
            <p:ph type="dt" sz="half" idx="10"/>
          </p:nvPr>
        </p:nvSpPr>
        <p:spPr/>
        <p:txBody>
          <a:bodyPr/>
          <a:lstStyle/>
          <a:p>
            <a:fld id="{7F8993ED-5FF2-42BD-BE3B-9870B29FDE74}" type="datetimeFigureOut">
              <a:rPr lang="ar-SA" smtClean="0"/>
              <a:t>29/03/41</a:t>
            </a:fld>
            <a:endParaRPr lang="ar-SA"/>
          </a:p>
        </p:txBody>
      </p:sp>
      <p:sp>
        <p:nvSpPr>
          <p:cNvPr id="5" name="عنصر نائب للتذييل 4">
            <a:extLst>
              <a:ext uri="{FF2B5EF4-FFF2-40B4-BE49-F238E27FC236}">
                <a16:creationId xmlns:a16="http://schemas.microsoft.com/office/drawing/2014/main" id="{0190341C-D0D3-4F5D-9955-4C71B4C53A58}"/>
              </a:ext>
            </a:extLst>
          </p:cNvPr>
          <p:cNvSpPr>
            <a:spLocks noGrp="1"/>
          </p:cNvSpPr>
          <p:nvPr>
            <p:ph type="ftr" sz="quarter" idx="11"/>
          </p:nvPr>
        </p:nvSpPr>
        <p:spPr/>
        <p:txBody>
          <a:bodyPr/>
          <a:lstStyle/>
          <a:p>
            <a:endParaRPr lang="ar-SA"/>
          </a:p>
        </p:txBody>
      </p:sp>
      <p:sp>
        <p:nvSpPr>
          <p:cNvPr id="6" name="عنصر نائب لرقم الشريحة 5">
            <a:extLst>
              <a:ext uri="{FF2B5EF4-FFF2-40B4-BE49-F238E27FC236}">
                <a16:creationId xmlns:a16="http://schemas.microsoft.com/office/drawing/2014/main" id="{7B5C1F4D-B473-4340-A06C-3D5F56CE1CE8}"/>
              </a:ext>
            </a:extLst>
          </p:cNvPr>
          <p:cNvSpPr>
            <a:spLocks noGrp="1"/>
          </p:cNvSpPr>
          <p:nvPr>
            <p:ph type="sldNum" sz="quarter" idx="12"/>
          </p:nvPr>
        </p:nvSpPr>
        <p:spPr/>
        <p:txBody>
          <a:bodyPr/>
          <a:lstStyle/>
          <a:p>
            <a:fld id="{19E76C95-5D01-4C5B-976D-AD1EF8311C29}" type="slidenum">
              <a:rPr lang="ar-SA" smtClean="0"/>
              <a:t>‹#›</a:t>
            </a:fld>
            <a:endParaRPr lang="ar-SA"/>
          </a:p>
        </p:txBody>
      </p:sp>
    </p:spTree>
    <p:extLst>
      <p:ext uri="{BB962C8B-B14F-4D97-AF65-F5344CB8AC3E}">
        <p14:creationId xmlns:p14="http://schemas.microsoft.com/office/powerpoint/2010/main" val="10058683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13E580EB-7F71-4806-A43C-90211E0D0E9F}"/>
              </a:ext>
            </a:extLst>
          </p:cNvPr>
          <p:cNvSpPr>
            <a:spLocks noGrp="1"/>
          </p:cNvSpPr>
          <p:nvPr>
            <p:ph type="title"/>
          </p:nvPr>
        </p:nvSpPr>
        <p:spPr>
          <a:xfrm>
            <a:off x="831850" y="1709738"/>
            <a:ext cx="10515600" cy="2852737"/>
          </a:xfrm>
        </p:spPr>
        <p:txBody>
          <a:bodyPr anchor="b"/>
          <a:lstStyle>
            <a:lvl1pPr>
              <a:defRPr sz="6000"/>
            </a:lvl1pPr>
          </a:lstStyle>
          <a:p>
            <a:r>
              <a:rPr lang="ar-SA"/>
              <a:t>انقر لتحرير نمط عنوان الشكل الرئيسي</a:t>
            </a:r>
          </a:p>
        </p:txBody>
      </p:sp>
      <p:sp>
        <p:nvSpPr>
          <p:cNvPr id="3" name="عنصر نائب للنص 2">
            <a:extLst>
              <a:ext uri="{FF2B5EF4-FFF2-40B4-BE49-F238E27FC236}">
                <a16:creationId xmlns:a16="http://schemas.microsoft.com/office/drawing/2014/main" id="{CEC34404-3E49-4695-AE00-01478A389C0B}"/>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ar-SA"/>
              <a:t>انقر لتحرير أنماط نص الشكل الرئيسي</a:t>
            </a:r>
          </a:p>
        </p:txBody>
      </p:sp>
      <p:sp>
        <p:nvSpPr>
          <p:cNvPr id="4" name="عنصر نائب للتاريخ 3">
            <a:extLst>
              <a:ext uri="{FF2B5EF4-FFF2-40B4-BE49-F238E27FC236}">
                <a16:creationId xmlns:a16="http://schemas.microsoft.com/office/drawing/2014/main" id="{ED0DF659-BEB8-4983-B98B-2CECBA4609A6}"/>
              </a:ext>
            </a:extLst>
          </p:cNvPr>
          <p:cNvSpPr>
            <a:spLocks noGrp="1"/>
          </p:cNvSpPr>
          <p:nvPr>
            <p:ph type="dt" sz="half" idx="10"/>
          </p:nvPr>
        </p:nvSpPr>
        <p:spPr/>
        <p:txBody>
          <a:bodyPr/>
          <a:lstStyle/>
          <a:p>
            <a:fld id="{7F8993ED-5FF2-42BD-BE3B-9870B29FDE74}" type="datetimeFigureOut">
              <a:rPr lang="ar-SA" smtClean="0"/>
              <a:t>29/03/41</a:t>
            </a:fld>
            <a:endParaRPr lang="ar-SA"/>
          </a:p>
        </p:txBody>
      </p:sp>
      <p:sp>
        <p:nvSpPr>
          <p:cNvPr id="5" name="عنصر نائب للتذييل 4">
            <a:extLst>
              <a:ext uri="{FF2B5EF4-FFF2-40B4-BE49-F238E27FC236}">
                <a16:creationId xmlns:a16="http://schemas.microsoft.com/office/drawing/2014/main" id="{274DB025-15DE-43CE-8E82-A26F78FDC866}"/>
              </a:ext>
            </a:extLst>
          </p:cNvPr>
          <p:cNvSpPr>
            <a:spLocks noGrp="1"/>
          </p:cNvSpPr>
          <p:nvPr>
            <p:ph type="ftr" sz="quarter" idx="11"/>
          </p:nvPr>
        </p:nvSpPr>
        <p:spPr/>
        <p:txBody>
          <a:bodyPr/>
          <a:lstStyle/>
          <a:p>
            <a:endParaRPr lang="ar-SA"/>
          </a:p>
        </p:txBody>
      </p:sp>
      <p:sp>
        <p:nvSpPr>
          <p:cNvPr id="6" name="عنصر نائب لرقم الشريحة 5">
            <a:extLst>
              <a:ext uri="{FF2B5EF4-FFF2-40B4-BE49-F238E27FC236}">
                <a16:creationId xmlns:a16="http://schemas.microsoft.com/office/drawing/2014/main" id="{88A5BE4C-C327-44DA-B17F-95FB0365ED21}"/>
              </a:ext>
            </a:extLst>
          </p:cNvPr>
          <p:cNvSpPr>
            <a:spLocks noGrp="1"/>
          </p:cNvSpPr>
          <p:nvPr>
            <p:ph type="sldNum" sz="quarter" idx="12"/>
          </p:nvPr>
        </p:nvSpPr>
        <p:spPr/>
        <p:txBody>
          <a:bodyPr/>
          <a:lstStyle/>
          <a:p>
            <a:fld id="{19E76C95-5D01-4C5B-976D-AD1EF8311C29}" type="slidenum">
              <a:rPr lang="ar-SA" smtClean="0"/>
              <a:t>‹#›</a:t>
            </a:fld>
            <a:endParaRPr lang="ar-SA"/>
          </a:p>
        </p:txBody>
      </p:sp>
    </p:spTree>
    <p:extLst>
      <p:ext uri="{BB962C8B-B14F-4D97-AF65-F5344CB8AC3E}">
        <p14:creationId xmlns:p14="http://schemas.microsoft.com/office/powerpoint/2010/main" val="28799708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ان">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8A68AF92-4FE3-4C09-966D-DEBBF005903D}"/>
              </a:ext>
            </a:extLst>
          </p:cNvPr>
          <p:cNvSpPr>
            <a:spLocks noGrp="1"/>
          </p:cNvSpPr>
          <p:nvPr>
            <p:ph type="title"/>
          </p:nvPr>
        </p:nvSpPr>
        <p:spPr/>
        <p:txBody>
          <a:bodyPr/>
          <a:lstStyle/>
          <a:p>
            <a:r>
              <a:rPr lang="ar-SA"/>
              <a:t>انقر لتحرير نمط عنوان الشكل الرئيسي</a:t>
            </a:r>
          </a:p>
        </p:txBody>
      </p:sp>
      <p:sp>
        <p:nvSpPr>
          <p:cNvPr id="3" name="عنصر نائب للمحتوى 2">
            <a:extLst>
              <a:ext uri="{FF2B5EF4-FFF2-40B4-BE49-F238E27FC236}">
                <a16:creationId xmlns:a16="http://schemas.microsoft.com/office/drawing/2014/main" id="{1C093AA2-B211-4C8E-A767-CC151F124CEB}"/>
              </a:ext>
            </a:extLst>
          </p:cNvPr>
          <p:cNvSpPr>
            <a:spLocks noGrp="1"/>
          </p:cNvSpPr>
          <p:nvPr>
            <p:ph sz="half" idx="1"/>
          </p:nvPr>
        </p:nvSpPr>
        <p:spPr>
          <a:xfrm>
            <a:off x="838200" y="1825625"/>
            <a:ext cx="5181600" cy="4351338"/>
          </a:xfrm>
        </p:spPr>
        <p:txBody>
          <a:body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4" name="عنصر نائب للمحتوى 3">
            <a:extLst>
              <a:ext uri="{FF2B5EF4-FFF2-40B4-BE49-F238E27FC236}">
                <a16:creationId xmlns:a16="http://schemas.microsoft.com/office/drawing/2014/main" id="{2E6DC5CA-893C-4FC5-8E2D-D223A6F8C0B9}"/>
              </a:ext>
            </a:extLst>
          </p:cNvPr>
          <p:cNvSpPr>
            <a:spLocks noGrp="1"/>
          </p:cNvSpPr>
          <p:nvPr>
            <p:ph sz="half" idx="2"/>
          </p:nvPr>
        </p:nvSpPr>
        <p:spPr>
          <a:xfrm>
            <a:off x="6172200" y="1825625"/>
            <a:ext cx="5181600" cy="4351338"/>
          </a:xfrm>
        </p:spPr>
        <p:txBody>
          <a:body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5" name="عنصر نائب للتاريخ 4">
            <a:extLst>
              <a:ext uri="{FF2B5EF4-FFF2-40B4-BE49-F238E27FC236}">
                <a16:creationId xmlns:a16="http://schemas.microsoft.com/office/drawing/2014/main" id="{14991B62-18D7-4F4B-97AB-2C595B7B6726}"/>
              </a:ext>
            </a:extLst>
          </p:cNvPr>
          <p:cNvSpPr>
            <a:spLocks noGrp="1"/>
          </p:cNvSpPr>
          <p:nvPr>
            <p:ph type="dt" sz="half" idx="10"/>
          </p:nvPr>
        </p:nvSpPr>
        <p:spPr/>
        <p:txBody>
          <a:bodyPr/>
          <a:lstStyle/>
          <a:p>
            <a:fld id="{7F8993ED-5FF2-42BD-BE3B-9870B29FDE74}" type="datetimeFigureOut">
              <a:rPr lang="ar-SA" smtClean="0"/>
              <a:t>29/03/41</a:t>
            </a:fld>
            <a:endParaRPr lang="ar-SA"/>
          </a:p>
        </p:txBody>
      </p:sp>
      <p:sp>
        <p:nvSpPr>
          <p:cNvPr id="6" name="عنصر نائب للتذييل 5">
            <a:extLst>
              <a:ext uri="{FF2B5EF4-FFF2-40B4-BE49-F238E27FC236}">
                <a16:creationId xmlns:a16="http://schemas.microsoft.com/office/drawing/2014/main" id="{F522A53F-7A2A-4770-8C58-D3AB01F35C69}"/>
              </a:ext>
            </a:extLst>
          </p:cNvPr>
          <p:cNvSpPr>
            <a:spLocks noGrp="1"/>
          </p:cNvSpPr>
          <p:nvPr>
            <p:ph type="ftr" sz="quarter" idx="11"/>
          </p:nvPr>
        </p:nvSpPr>
        <p:spPr/>
        <p:txBody>
          <a:bodyPr/>
          <a:lstStyle/>
          <a:p>
            <a:endParaRPr lang="ar-SA"/>
          </a:p>
        </p:txBody>
      </p:sp>
      <p:sp>
        <p:nvSpPr>
          <p:cNvPr id="7" name="عنصر نائب لرقم الشريحة 6">
            <a:extLst>
              <a:ext uri="{FF2B5EF4-FFF2-40B4-BE49-F238E27FC236}">
                <a16:creationId xmlns:a16="http://schemas.microsoft.com/office/drawing/2014/main" id="{C867D485-CBCD-4B2D-925B-9932AFA3B51B}"/>
              </a:ext>
            </a:extLst>
          </p:cNvPr>
          <p:cNvSpPr>
            <a:spLocks noGrp="1"/>
          </p:cNvSpPr>
          <p:nvPr>
            <p:ph type="sldNum" sz="quarter" idx="12"/>
          </p:nvPr>
        </p:nvSpPr>
        <p:spPr/>
        <p:txBody>
          <a:bodyPr/>
          <a:lstStyle/>
          <a:p>
            <a:fld id="{19E76C95-5D01-4C5B-976D-AD1EF8311C29}" type="slidenum">
              <a:rPr lang="ar-SA" smtClean="0"/>
              <a:t>‹#›</a:t>
            </a:fld>
            <a:endParaRPr lang="ar-SA"/>
          </a:p>
        </p:txBody>
      </p:sp>
    </p:spTree>
    <p:extLst>
      <p:ext uri="{BB962C8B-B14F-4D97-AF65-F5344CB8AC3E}">
        <p14:creationId xmlns:p14="http://schemas.microsoft.com/office/powerpoint/2010/main" val="151142434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888B00E8-DE5D-432A-99F9-7DFC497CDA6D}"/>
              </a:ext>
            </a:extLst>
          </p:cNvPr>
          <p:cNvSpPr>
            <a:spLocks noGrp="1"/>
          </p:cNvSpPr>
          <p:nvPr>
            <p:ph type="title"/>
          </p:nvPr>
        </p:nvSpPr>
        <p:spPr>
          <a:xfrm>
            <a:off x="839788" y="365125"/>
            <a:ext cx="10515600" cy="1325563"/>
          </a:xfrm>
        </p:spPr>
        <p:txBody>
          <a:bodyPr/>
          <a:lstStyle/>
          <a:p>
            <a:r>
              <a:rPr lang="ar-SA"/>
              <a:t>انقر لتحرير نمط عنوان الشكل الرئيسي</a:t>
            </a:r>
          </a:p>
        </p:txBody>
      </p:sp>
      <p:sp>
        <p:nvSpPr>
          <p:cNvPr id="3" name="عنصر نائب للنص 2">
            <a:extLst>
              <a:ext uri="{FF2B5EF4-FFF2-40B4-BE49-F238E27FC236}">
                <a16:creationId xmlns:a16="http://schemas.microsoft.com/office/drawing/2014/main" id="{D57C541C-DDF8-410E-B464-B2F3A675758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a:t>انقر لتحرير أنماط نص الشكل الرئيسي</a:t>
            </a:r>
          </a:p>
        </p:txBody>
      </p:sp>
      <p:sp>
        <p:nvSpPr>
          <p:cNvPr id="4" name="عنصر نائب للمحتوى 3">
            <a:extLst>
              <a:ext uri="{FF2B5EF4-FFF2-40B4-BE49-F238E27FC236}">
                <a16:creationId xmlns:a16="http://schemas.microsoft.com/office/drawing/2014/main" id="{8D87144A-50AF-42D0-8D66-E5D9AE270DC6}"/>
              </a:ext>
            </a:extLst>
          </p:cNvPr>
          <p:cNvSpPr>
            <a:spLocks noGrp="1"/>
          </p:cNvSpPr>
          <p:nvPr>
            <p:ph sz="half" idx="2"/>
          </p:nvPr>
        </p:nvSpPr>
        <p:spPr>
          <a:xfrm>
            <a:off x="839788" y="2505075"/>
            <a:ext cx="5157787" cy="3684588"/>
          </a:xfrm>
        </p:spPr>
        <p:txBody>
          <a:body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5" name="عنصر نائب للنص 4">
            <a:extLst>
              <a:ext uri="{FF2B5EF4-FFF2-40B4-BE49-F238E27FC236}">
                <a16:creationId xmlns:a16="http://schemas.microsoft.com/office/drawing/2014/main" id="{86E7EABB-1BAF-4BC6-8AF0-1C73AE0C92F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a:t>انقر لتحرير أنماط نص الشكل الرئيسي</a:t>
            </a:r>
          </a:p>
        </p:txBody>
      </p:sp>
      <p:sp>
        <p:nvSpPr>
          <p:cNvPr id="6" name="عنصر نائب للمحتوى 5">
            <a:extLst>
              <a:ext uri="{FF2B5EF4-FFF2-40B4-BE49-F238E27FC236}">
                <a16:creationId xmlns:a16="http://schemas.microsoft.com/office/drawing/2014/main" id="{C81EA67A-E147-417B-BCE8-20D94158B0BA}"/>
              </a:ext>
            </a:extLst>
          </p:cNvPr>
          <p:cNvSpPr>
            <a:spLocks noGrp="1"/>
          </p:cNvSpPr>
          <p:nvPr>
            <p:ph sz="quarter" idx="4"/>
          </p:nvPr>
        </p:nvSpPr>
        <p:spPr>
          <a:xfrm>
            <a:off x="6172200" y="2505075"/>
            <a:ext cx="5183188" cy="3684588"/>
          </a:xfrm>
        </p:spPr>
        <p:txBody>
          <a:body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7" name="عنصر نائب للتاريخ 6">
            <a:extLst>
              <a:ext uri="{FF2B5EF4-FFF2-40B4-BE49-F238E27FC236}">
                <a16:creationId xmlns:a16="http://schemas.microsoft.com/office/drawing/2014/main" id="{94CC0680-DFD4-48ED-A0E4-F9C11D10133E}"/>
              </a:ext>
            </a:extLst>
          </p:cNvPr>
          <p:cNvSpPr>
            <a:spLocks noGrp="1"/>
          </p:cNvSpPr>
          <p:nvPr>
            <p:ph type="dt" sz="half" idx="10"/>
          </p:nvPr>
        </p:nvSpPr>
        <p:spPr/>
        <p:txBody>
          <a:bodyPr/>
          <a:lstStyle/>
          <a:p>
            <a:fld id="{7F8993ED-5FF2-42BD-BE3B-9870B29FDE74}" type="datetimeFigureOut">
              <a:rPr lang="ar-SA" smtClean="0"/>
              <a:t>29/03/41</a:t>
            </a:fld>
            <a:endParaRPr lang="ar-SA"/>
          </a:p>
        </p:txBody>
      </p:sp>
      <p:sp>
        <p:nvSpPr>
          <p:cNvPr id="8" name="عنصر نائب للتذييل 7">
            <a:extLst>
              <a:ext uri="{FF2B5EF4-FFF2-40B4-BE49-F238E27FC236}">
                <a16:creationId xmlns:a16="http://schemas.microsoft.com/office/drawing/2014/main" id="{B432F624-43EF-4602-BD0C-95AB83A4A448}"/>
              </a:ext>
            </a:extLst>
          </p:cNvPr>
          <p:cNvSpPr>
            <a:spLocks noGrp="1"/>
          </p:cNvSpPr>
          <p:nvPr>
            <p:ph type="ftr" sz="quarter" idx="11"/>
          </p:nvPr>
        </p:nvSpPr>
        <p:spPr/>
        <p:txBody>
          <a:bodyPr/>
          <a:lstStyle/>
          <a:p>
            <a:endParaRPr lang="ar-SA"/>
          </a:p>
        </p:txBody>
      </p:sp>
      <p:sp>
        <p:nvSpPr>
          <p:cNvPr id="9" name="عنصر نائب لرقم الشريحة 8">
            <a:extLst>
              <a:ext uri="{FF2B5EF4-FFF2-40B4-BE49-F238E27FC236}">
                <a16:creationId xmlns:a16="http://schemas.microsoft.com/office/drawing/2014/main" id="{784FC7FA-1235-447C-BB3A-42DE5456B667}"/>
              </a:ext>
            </a:extLst>
          </p:cNvPr>
          <p:cNvSpPr>
            <a:spLocks noGrp="1"/>
          </p:cNvSpPr>
          <p:nvPr>
            <p:ph type="sldNum" sz="quarter" idx="12"/>
          </p:nvPr>
        </p:nvSpPr>
        <p:spPr/>
        <p:txBody>
          <a:bodyPr/>
          <a:lstStyle/>
          <a:p>
            <a:fld id="{19E76C95-5D01-4C5B-976D-AD1EF8311C29}" type="slidenum">
              <a:rPr lang="ar-SA" smtClean="0"/>
              <a:t>‹#›</a:t>
            </a:fld>
            <a:endParaRPr lang="ar-SA"/>
          </a:p>
        </p:txBody>
      </p:sp>
    </p:spTree>
    <p:extLst>
      <p:ext uri="{BB962C8B-B14F-4D97-AF65-F5344CB8AC3E}">
        <p14:creationId xmlns:p14="http://schemas.microsoft.com/office/powerpoint/2010/main" val="22561473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99B26C58-BA7C-46FB-97D1-0FB14E0EAC7E}"/>
              </a:ext>
            </a:extLst>
          </p:cNvPr>
          <p:cNvSpPr>
            <a:spLocks noGrp="1"/>
          </p:cNvSpPr>
          <p:nvPr>
            <p:ph type="title"/>
          </p:nvPr>
        </p:nvSpPr>
        <p:spPr/>
        <p:txBody>
          <a:bodyPr/>
          <a:lstStyle/>
          <a:p>
            <a:r>
              <a:rPr lang="ar-SA"/>
              <a:t>انقر لتحرير نمط عنوان الشكل الرئيسي</a:t>
            </a:r>
          </a:p>
        </p:txBody>
      </p:sp>
      <p:sp>
        <p:nvSpPr>
          <p:cNvPr id="3" name="عنصر نائب للتاريخ 2">
            <a:extLst>
              <a:ext uri="{FF2B5EF4-FFF2-40B4-BE49-F238E27FC236}">
                <a16:creationId xmlns:a16="http://schemas.microsoft.com/office/drawing/2014/main" id="{2E969642-06F4-47E6-9053-9CAFB3F049FD}"/>
              </a:ext>
            </a:extLst>
          </p:cNvPr>
          <p:cNvSpPr>
            <a:spLocks noGrp="1"/>
          </p:cNvSpPr>
          <p:nvPr>
            <p:ph type="dt" sz="half" idx="10"/>
          </p:nvPr>
        </p:nvSpPr>
        <p:spPr/>
        <p:txBody>
          <a:bodyPr/>
          <a:lstStyle/>
          <a:p>
            <a:fld id="{7F8993ED-5FF2-42BD-BE3B-9870B29FDE74}" type="datetimeFigureOut">
              <a:rPr lang="ar-SA" smtClean="0"/>
              <a:t>29/03/41</a:t>
            </a:fld>
            <a:endParaRPr lang="ar-SA"/>
          </a:p>
        </p:txBody>
      </p:sp>
      <p:sp>
        <p:nvSpPr>
          <p:cNvPr id="4" name="عنصر نائب للتذييل 3">
            <a:extLst>
              <a:ext uri="{FF2B5EF4-FFF2-40B4-BE49-F238E27FC236}">
                <a16:creationId xmlns:a16="http://schemas.microsoft.com/office/drawing/2014/main" id="{43AF62B1-ED36-4126-BE9F-68BF0707EEF4}"/>
              </a:ext>
            </a:extLst>
          </p:cNvPr>
          <p:cNvSpPr>
            <a:spLocks noGrp="1"/>
          </p:cNvSpPr>
          <p:nvPr>
            <p:ph type="ftr" sz="quarter" idx="11"/>
          </p:nvPr>
        </p:nvSpPr>
        <p:spPr/>
        <p:txBody>
          <a:bodyPr/>
          <a:lstStyle/>
          <a:p>
            <a:endParaRPr lang="ar-SA"/>
          </a:p>
        </p:txBody>
      </p:sp>
      <p:sp>
        <p:nvSpPr>
          <p:cNvPr id="5" name="عنصر نائب لرقم الشريحة 4">
            <a:extLst>
              <a:ext uri="{FF2B5EF4-FFF2-40B4-BE49-F238E27FC236}">
                <a16:creationId xmlns:a16="http://schemas.microsoft.com/office/drawing/2014/main" id="{CC729944-C55C-4A21-9D0D-E41546155B4E}"/>
              </a:ext>
            </a:extLst>
          </p:cNvPr>
          <p:cNvSpPr>
            <a:spLocks noGrp="1"/>
          </p:cNvSpPr>
          <p:nvPr>
            <p:ph type="sldNum" sz="quarter" idx="12"/>
          </p:nvPr>
        </p:nvSpPr>
        <p:spPr/>
        <p:txBody>
          <a:bodyPr/>
          <a:lstStyle/>
          <a:p>
            <a:fld id="{19E76C95-5D01-4C5B-976D-AD1EF8311C29}" type="slidenum">
              <a:rPr lang="ar-SA" smtClean="0"/>
              <a:t>‹#›</a:t>
            </a:fld>
            <a:endParaRPr lang="ar-SA"/>
          </a:p>
        </p:txBody>
      </p:sp>
    </p:spTree>
    <p:extLst>
      <p:ext uri="{BB962C8B-B14F-4D97-AF65-F5344CB8AC3E}">
        <p14:creationId xmlns:p14="http://schemas.microsoft.com/office/powerpoint/2010/main" val="18990131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a:extLst>
              <a:ext uri="{FF2B5EF4-FFF2-40B4-BE49-F238E27FC236}">
                <a16:creationId xmlns:a16="http://schemas.microsoft.com/office/drawing/2014/main" id="{C37D2D45-49BD-46C5-B2E1-84FBDC5F551C}"/>
              </a:ext>
            </a:extLst>
          </p:cNvPr>
          <p:cNvSpPr>
            <a:spLocks noGrp="1"/>
          </p:cNvSpPr>
          <p:nvPr>
            <p:ph type="dt" sz="half" idx="10"/>
          </p:nvPr>
        </p:nvSpPr>
        <p:spPr/>
        <p:txBody>
          <a:bodyPr/>
          <a:lstStyle/>
          <a:p>
            <a:fld id="{7F8993ED-5FF2-42BD-BE3B-9870B29FDE74}" type="datetimeFigureOut">
              <a:rPr lang="ar-SA" smtClean="0"/>
              <a:t>29/03/41</a:t>
            </a:fld>
            <a:endParaRPr lang="ar-SA"/>
          </a:p>
        </p:txBody>
      </p:sp>
      <p:sp>
        <p:nvSpPr>
          <p:cNvPr id="3" name="عنصر نائب للتذييل 2">
            <a:extLst>
              <a:ext uri="{FF2B5EF4-FFF2-40B4-BE49-F238E27FC236}">
                <a16:creationId xmlns:a16="http://schemas.microsoft.com/office/drawing/2014/main" id="{C309199E-C2B1-4E8C-9684-3B2836F0D735}"/>
              </a:ext>
            </a:extLst>
          </p:cNvPr>
          <p:cNvSpPr>
            <a:spLocks noGrp="1"/>
          </p:cNvSpPr>
          <p:nvPr>
            <p:ph type="ftr" sz="quarter" idx="11"/>
          </p:nvPr>
        </p:nvSpPr>
        <p:spPr/>
        <p:txBody>
          <a:bodyPr/>
          <a:lstStyle/>
          <a:p>
            <a:endParaRPr lang="ar-SA"/>
          </a:p>
        </p:txBody>
      </p:sp>
      <p:sp>
        <p:nvSpPr>
          <p:cNvPr id="4" name="عنصر نائب لرقم الشريحة 3">
            <a:extLst>
              <a:ext uri="{FF2B5EF4-FFF2-40B4-BE49-F238E27FC236}">
                <a16:creationId xmlns:a16="http://schemas.microsoft.com/office/drawing/2014/main" id="{0D46ECE8-70AC-4B85-83FC-5A03D44BFA7B}"/>
              </a:ext>
            </a:extLst>
          </p:cNvPr>
          <p:cNvSpPr>
            <a:spLocks noGrp="1"/>
          </p:cNvSpPr>
          <p:nvPr>
            <p:ph type="sldNum" sz="quarter" idx="12"/>
          </p:nvPr>
        </p:nvSpPr>
        <p:spPr/>
        <p:txBody>
          <a:bodyPr/>
          <a:lstStyle/>
          <a:p>
            <a:fld id="{19E76C95-5D01-4C5B-976D-AD1EF8311C29}" type="slidenum">
              <a:rPr lang="ar-SA" smtClean="0"/>
              <a:t>‹#›</a:t>
            </a:fld>
            <a:endParaRPr lang="ar-SA"/>
          </a:p>
        </p:txBody>
      </p:sp>
    </p:spTree>
    <p:extLst>
      <p:ext uri="{BB962C8B-B14F-4D97-AF65-F5344CB8AC3E}">
        <p14:creationId xmlns:p14="http://schemas.microsoft.com/office/powerpoint/2010/main" val="319977040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مع تسمية توضيحية">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3AEA12B5-8E31-4711-9241-5D8D4E65E625}"/>
              </a:ext>
            </a:extLst>
          </p:cNvPr>
          <p:cNvSpPr>
            <a:spLocks noGrp="1"/>
          </p:cNvSpPr>
          <p:nvPr>
            <p:ph type="title"/>
          </p:nvPr>
        </p:nvSpPr>
        <p:spPr>
          <a:xfrm>
            <a:off x="839788" y="457200"/>
            <a:ext cx="3932237" cy="1600200"/>
          </a:xfrm>
        </p:spPr>
        <p:txBody>
          <a:bodyPr anchor="b"/>
          <a:lstStyle>
            <a:lvl1pPr>
              <a:defRPr sz="3200"/>
            </a:lvl1pPr>
          </a:lstStyle>
          <a:p>
            <a:r>
              <a:rPr lang="ar-SA"/>
              <a:t>انقر لتحرير نمط عنوان الشكل الرئيسي</a:t>
            </a:r>
          </a:p>
        </p:txBody>
      </p:sp>
      <p:sp>
        <p:nvSpPr>
          <p:cNvPr id="3" name="عنصر نائب للمحتوى 2">
            <a:extLst>
              <a:ext uri="{FF2B5EF4-FFF2-40B4-BE49-F238E27FC236}">
                <a16:creationId xmlns:a16="http://schemas.microsoft.com/office/drawing/2014/main" id="{2B2CA7FA-827A-4E40-8CCC-87E48532704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4" name="عنصر نائب للنص 3">
            <a:extLst>
              <a:ext uri="{FF2B5EF4-FFF2-40B4-BE49-F238E27FC236}">
                <a16:creationId xmlns:a16="http://schemas.microsoft.com/office/drawing/2014/main" id="{A877C67E-2699-4F88-9E8C-D731771F0A2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ar-SA"/>
              <a:t>انقر لتحرير أنماط نص الشكل الرئيسي</a:t>
            </a:r>
          </a:p>
        </p:txBody>
      </p:sp>
      <p:sp>
        <p:nvSpPr>
          <p:cNvPr id="5" name="عنصر نائب للتاريخ 4">
            <a:extLst>
              <a:ext uri="{FF2B5EF4-FFF2-40B4-BE49-F238E27FC236}">
                <a16:creationId xmlns:a16="http://schemas.microsoft.com/office/drawing/2014/main" id="{34BDD53A-2460-47B5-A755-29B0866F7D18}"/>
              </a:ext>
            </a:extLst>
          </p:cNvPr>
          <p:cNvSpPr>
            <a:spLocks noGrp="1"/>
          </p:cNvSpPr>
          <p:nvPr>
            <p:ph type="dt" sz="half" idx="10"/>
          </p:nvPr>
        </p:nvSpPr>
        <p:spPr/>
        <p:txBody>
          <a:bodyPr/>
          <a:lstStyle/>
          <a:p>
            <a:fld id="{7F8993ED-5FF2-42BD-BE3B-9870B29FDE74}" type="datetimeFigureOut">
              <a:rPr lang="ar-SA" smtClean="0"/>
              <a:t>29/03/41</a:t>
            </a:fld>
            <a:endParaRPr lang="ar-SA"/>
          </a:p>
        </p:txBody>
      </p:sp>
      <p:sp>
        <p:nvSpPr>
          <p:cNvPr id="6" name="عنصر نائب للتذييل 5">
            <a:extLst>
              <a:ext uri="{FF2B5EF4-FFF2-40B4-BE49-F238E27FC236}">
                <a16:creationId xmlns:a16="http://schemas.microsoft.com/office/drawing/2014/main" id="{E215E185-DE3C-4F6E-8E40-8AE561D304F0}"/>
              </a:ext>
            </a:extLst>
          </p:cNvPr>
          <p:cNvSpPr>
            <a:spLocks noGrp="1"/>
          </p:cNvSpPr>
          <p:nvPr>
            <p:ph type="ftr" sz="quarter" idx="11"/>
          </p:nvPr>
        </p:nvSpPr>
        <p:spPr/>
        <p:txBody>
          <a:bodyPr/>
          <a:lstStyle/>
          <a:p>
            <a:endParaRPr lang="ar-SA"/>
          </a:p>
        </p:txBody>
      </p:sp>
      <p:sp>
        <p:nvSpPr>
          <p:cNvPr id="7" name="عنصر نائب لرقم الشريحة 6">
            <a:extLst>
              <a:ext uri="{FF2B5EF4-FFF2-40B4-BE49-F238E27FC236}">
                <a16:creationId xmlns:a16="http://schemas.microsoft.com/office/drawing/2014/main" id="{1244376A-536F-4C4C-B057-F9D3F67D3BC5}"/>
              </a:ext>
            </a:extLst>
          </p:cNvPr>
          <p:cNvSpPr>
            <a:spLocks noGrp="1"/>
          </p:cNvSpPr>
          <p:nvPr>
            <p:ph type="sldNum" sz="quarter" idx="12"/>
          </p:nvPr>
        </p:nvSpPr>
        <p:spPr/>
        <p:txBody>
          <a:bodyPr/>
          <a:lstStyle/>
          <a:p>
            <a:fld id="{19E76C95-5D01-4C5B-976D-AD1EF8311C29}" type="slidenum">
              <a:rPr lang="ar-SA" smtClean="0"/>
              <a:t>‹#›</a:t>
            </a:fld>
            <a:endParaRPr lang="ar-SA"/>
          </a:p>
        </p:txBody>
      </p:sp>
    </p:spTree>
    <p:extLst>
      <p:ext uri="{BB962C8B-B14F-4D97-AF65-F5344CB8AC3E}">
        <p14:creationId xmlns:p14="http://schemas.microsoft.com/office/powerpoint/2010/main" val="422835596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مع تسمية توضيحية">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0172B3BD-5FDC-47B0-848A-BC7BA0B2D1CD}"/>
              </a:ext>
            </a:extLst>
          </p:cNvPr>
          <p:cNvSpPr>
            <a:spLocks noGrp="1"/>
          </p:cNvSpPr>
          <p:nvPr>
            <p:ph type="title"/>
          </p:nvPr>
        </p:nvSpPr>
        <p:spPr>
          <a:xfrm>
            <a:off x="839788" y="457200"/>
            <a:ext cx="3932237" cy="1600200"/>
          </a:xfrm>
        </p:spPr>
        <p:txBody>
          <a:bodyPr anchor="b"/>
          <a:lstStyle>
            <a:lvl1pPr>
              <a:defRPr sz="3200"/>
            </a:lvl1pPr>
          </a:lstStyle>
          <a:p>
            <a:r>
              <a:rPr lang="ar-SA"/>
              <a:t>انقر لتحرير نمط عنوان الشكل الرئيسي</a:t>
            </a:r>
          </a:p>
        </p:txBody>
      </p:sp>
      <p:sp>
        <p:nvSpPr>
          <p:cNvPr id="3" name="عنصر نائب للصورة 2">
            <a:extLst>
              <a:ext uri="{FF2B5EF4-FFF2-40B4-BE49-F238E27FC236}">
                <a16:creationId xmlns:a16="http://schemas.microsoft.com/office/drawing/2014/main" id="{659523FF-3ACC-4BB5-88F2-97F85624A9C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SA"/>
          </a:p>
        </p:txBody>
      </p:sp>
      <p:sp>
        <p:nvSpPr>
          <p:cNvPr id="4" name="عنصر نائب للنص 3">
            <a:extLst>
              <a:ext uri="{FF2B5EF4-FFF2-40B4-BE49-F238E27FC236}">
                <a16:creationId xmlns:a16="http://schemas.microsoft.com/office/drawing/2014/main" id="{BB334AA7-17A9-4E6C-BF1A-3DB20FB9562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ar-SA"/>
              <a:t>انقر لتحرير أنماط نص الشكل الرئيسي</a:t>
            </a:r>
          </a:p>
        </p:txBody>
      </p:sp>
      <p:sp>
        <p:nvSpPr>
          <p:cNvPr id="5" name="عنصر نائب للتاريخ 4">
            <a:extLst>
              <a:ext uri="{FF2B5EF4-FFF2-40B4-BE49-F238E27FC236}">
                <a16:creationId xmlns:a16="http://schemas.microsoft.com/office/drawing/2014/main" id="{25A21C9D-F987-4461-93CB-6CD7CA178231}"/>
              </a:ext>
            </a:extLst>
          </p:cNvPr>
          <p:cNvSpPr>
            <a:spLocks noGrp="1"/>
          </p:cNvSpPr>
          <p:nvPr>
            <p:ph type="dt" sz="half" idx="10"/>
          </p:nvPr>
        </p:nvSpPr>
        <p:spPr/>
        <p:txBody>
          <a:bodyPr/>
          <a:lstStyle/>
          <a:p>
            <a:fld id="{7F8993ED-5FF2-42BD-BE3B-9870B29FDE74}" type="datetimeFigureOut">
              <a:rPr lang="ar-SA" smtClean="0"/>
              <a:t>29/03/41</a:t>
            </a:fld>
            <a:endParaRPr lang="ar-SA"/>
          </a:p>
        </p:txBody>
      </p:sp>
      <p:sp>
        <p:nvSpPr>
          <p:cNvPr id="6" name="عنصر نائب للتذييل 5">
            <a:extLst>
              <a:ext uri="{FF2B5EF4-FFF2-40B4-BE49-F238E27FC236}">
                <a16:creationId xmlns:a16="http://schemas.microsoft.com/office/drawing/2014/main" id="{263B339A-8FEE-4EE2-8009-C7A7F4D94ADC}"/>
              </a:ext>
            </a:extLst>
          </p:cNvPr>
          <p:cNvSpPr>
            <a:spLocks noGrp="1"/>
          </p:cNvSpPr>
          <p:nvPr>
            <p:ph type="ftr" sz="quarter" idx="11"/>
          </p:nvPr>
        </p:nvSpPr>
        <p:spPr/>
        <p:txBody>
          <a:bodyPr/>
          <a:lstStyle/>
          <a:p>
            <a:endParaRPr lang="ar-SA"/>
          </a:p>
        </p:txBody>
      </p:sp>
      <p:sp>
        <p:nvSpPr>
          <p:cNvPr id="7" name="عنصر نائب لرقم الشريحة 6">
            <a:extLst>
              <a:ext uri="{FF2B5EF4-FFF2-40B4-BE49-F238E27FC236}">
                <a16:creationId xmlns:a16="http://schemas.microsoft.com/office/drawing/2014/main" id="{581467AB-A899-42E1-A1FA-EB2B59A77900}"/>
              </a:ext>
            </a:extLst>
          </p:cNvPr>
          <p:cNvSpPr>
            <a:spLocks noGrp="1"/>
          </p:cNvSpPr>
          <p:nvPr>
            <p:ph type="sldNum" sz="quarter" idx="12"/>
          </p:nvPr>
        </p:nvSpPr>
        <p:spPr/>
        <p:txBody>
          <a:bodyPr/>
          <a:lstStyle/>
          <a:p>
            <a:fld id="{19E76C95-5D01-4C5B-976D-AD1EF8311C29}" type="slidenum">
              <a:rPr lang="ar-SA" smtClean="0"/>
              <a:t>‹#›</a:t>
            </a:fld>
            <a:endParaRPr lang="ar-SA"/>
          </a:p>
        </p:txBody>
      </p:sp>
    </p:spTree>
    <p:extLst>
      <p:ext uri="{BB962C8B-B14F-4D97-AF65-F5344CB8AC3E}">
        <p14:creationId xmlns:p14="http://schemas.microsoft.com/office/powerpoint/2010/main" val="4482604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عنوان 1">
            <a:extLst>
              <a:ext uri="{FF2B5EF4-FFF2-40B4-BE49-F238E27FC236}">
                <a16:creationId xmlns:a16="http://schemas.microsoft.com/office/drawing/2014/main" id="{FFD84444-492A-4FA0-A289-41616D1AE3F8}"/>
              </a:ext>
            </a:extLst>
          </p:cNvPr>
          <p:cNvSpPr>
            <a:spLocks noGrp="1"/>
          </p:cNvSpPr>
          <p:nvPr>
            <p:ph type="title"/>
          </p:nvPr>
        </p:nvSpPr>
        <p:spPr>
          <a:xfrm>
            <a:off x="838200" y="365125"/>
            <a:ext cx="10515600" cy="1325563"/>
          </a:xfrm>
          <a:prstGeom prst="rect">
            <a:avLst/>
          </a:prstGeom>
        </p:spPr>
        <p:txBody>
          <a:bodyPr vert="horz" lIns="91440" tIns="45720" rIns="91440" bIns="45720" rtlCol="1" anchor="ctr">
            <a:normAutofit/>
          </a:bodyPr>
          <a:lstStyle/>
          <a:p>
            <a:r>
              <a:rPr lang="ar-SA"/>
              <a:t>انقر لتحرير نمط عنوان الشكل الرئيسي</a:t>
            </a:r>
          </a:p>
        </p:txBody>
      </p:sp>
      <p:sp>
        <p:nvSpPr>
          <p:cNvPr id="3" name="عنصر نائب للنص 2">
            <a:extLst>
              <a:ext uri="{FF2B5EF4-FFF2-40B4-BE49-F238E27FC236}">
                <a16:creationId xmlns:a16="http://schemas.microsoft.com/office/drawing/2014/main" id="{42F368C3-56D7-47B5-B815-95708E9CA6B1}"/>
              </a:ext>
            </a:extLst>
          </p:cNvPr>
          <p:cNvSpPr>
            <a:spLocks noGrp="1"/>
          </p:cNvSpPr>
          <p:nvPr>
            <p:ph type="body" idx="1"/>
          </p:nvPr>
        </p:nvSpPr>
        <p:spPr>
          <a:xfrm>
            <a:off x="838200" y="1825625"/>
            <a:ext cx="10515600" cy="4351338"/>
          </a:xfrm>
          <a:prstGeom prst="rect">
            <a:avLst/>
          </a:prstGeom>
        </p:spPr>
        <p:txBody>
          <a:bodyPr vert="horz" lIns="91440" tIns="45720" rIns="91440" bIns="45720" rtlCol="1">
            <a:normAutofit/>
          </a:body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4" name="عنصر نائب للتاريخ 3">
            <a:extLst>
              <a:ext uri="{FF2B5EF4-FFF2-40B4-BE49-F238E27FC236}">
                <a16:creationId xmlns:a16="http://schemas.microsoft.com/office/drawing/2014/main" id="{73B5D1C3-FC7E-43B6-861B-0EE9C2B249F9}"/>
              </a:ext>
            </a:extLst>
          </p:cNvPr>
          <p:cNvSpPr>
            <a:spLocks noGrp="1"/>
          </p:cNvSpPr>
          <p:nvPr>
            <p:ph type="dt" sz="half" idx="2"/>
          </p:nvPr>
        </p:nvSpPr>
        <p:spPr>
          <a:xfrm>
            <a:off x="8610600" y="6356350"/>
            <a:ext cx="27432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7F8993ED-5FF2-42BD-BE3B-9870B29FDE74}" type="datetimeFigureOut">
              <a:rPr lang="ar-SA" smtClean="0"/>
              <a:t>29/03/41</a:t>
            </a:fld>
            <a:endParaRPr lang="ar-SA"/>
          </a:p>
        </p:txBody>
      </p:sp>
      <p:sp>
        <p:nvSpPr>
          <p:cNvPr id="5" name="عنصر نائب للتذييل 4">
            <a:extLst>
              <a:ext uri="{FF2B5EF4-FFF2-40B4-BE49-F238E27FC236}">
                <a16:creationId xmlns:a16="http://schemas.microsoft.com/office/drawing/2014/main" id="{36DB90F3-FC47-444A-BF03-E3CDF450B2F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ar-SA"/>
          </a:p>
        </p:txBody>
      </p:sp>
      <p:sp>
        <p:nvSpPr>
          <p:cNvPr id="6" name="عنصر نائب لرقم الشريحة 5">
            <a:extLst>
              <a:ext uri="{FF2B5EF4-FFF2-40B4-BE49-F238E27FC236}">
                <a16:creationId xmlns:a16="http://schemas.microsoft.com/office/drawing/2014/main" id="{309F91DF-941E-430C-9E00-FC5E35C98D45}"/>
              </a:ext>
            </a:extLst>
          </p:cNvPr>
          <p:cNvSpPr>
            <a:spLocks noGrp="1"/>
          </p:cNvSpPr>
          <p:nvPr>
            <p:ph type="sldNum" sz="quarter" idx="4"/>
          </p:nvPr>
        </p:nvSpPr>
        <p:spPr>
          <a:xfrm>
            <a:off x="838200" y="6356350"/>
            <a:ext cx="27432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19E76C95-5D01-4C5B-976D-AD1EF8311C29}" type="slidenum">
              <a:rPr lang="ar-SA" smtClean="0"/>
              <a:t>‹#›</a:t>
            </a:fld>
            <a:endParaRPr lang="ar-SA"/>
          </a:p>
        </p:txBody>
      </p:sp>
    </p:spTree>
    <p:extLst>
      <p:ext uri="{BB962C8B-B14F-4D97-AF65-F5344CB8AC3E}">
        <p14:creationId xmlns:p14="http://schemas.microsoft.com/office/powerpoint/2010/main" val="78948175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r" defTabSz="914400" rtl="1"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r" defTabSz="914400" rtl="1"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r" defTabSz="914400" rtl="1"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r" defTabSz="914400" rtl="1"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g"/><Relationship Id="rId1" Type="http://schemas.openxmlformats.org/officeDocument/2006/relationships/slideLayout" Target="../slideLayouts/slideLayout7.xml"/><Relationship Id="rId6" Type="http://schemas.openxmlformats.org/officeDocument/2006/relationships/hyperlink" Target="http://ar.wikipedia.org/wiki/%D8%B9%D9%84%D9%85_%D8%AA%D8%B5%D9%86%D9%8A%D9%81_%D8%A7%D9%84%D8%A3%D9%87%D8%AF%D8%A7%D9%81_%D8%A7%D9%84%D8%AA%D8%B9%D9%84%D9%8A%D9%85%D9%8A%D8%A9" TargetMode="External"/><Relationship Id="rId5" Type="http://schemas.openxmlformats.org/officeDocument/2006/relationships/image" Target="../media/image4.jpeg"/><Relationship Id="rId4" Type="http://schemas.openxmlformats.org/officeDocument/2006/relationships/image" Target="../media/image3.jpeg"/></Relationships>
</file>

<file path=ppt/slides/_rels/slide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مربع نص 8">
            <a:extLst>
              <a:ext uri="{FF2B5EF4-FFF2-40B4-BE49-F238E27FC236}">
                <a16:creationId xmlns:a16="http://schemas.microsoft.com/office/drawing/2014/main" id="{88DC7512-14F6-4164-AB74-E2E129119B3D}"/>
              </a:ext>
            </a:extLst>
          </p:cNvPr>
          <p:cNvSpPr txBox="1"/>
          <p:nvPr/>
        </p:nvSpPr>
        <p:spPr>
          <a:xfrm>
            <a:off x="6391922" y="1691496"/>
            <a:ext cx="5386855" cy="646986"/>
          </a:xfrm>
          <a:prstGeom prst="roundRect">
            <a:avLst/>
          </a:prstGeom>
        </p:spPr>
        <p:style>
          <a:lnRef idx="0">
            <a:schemeClr val="accent4"/>
          </a:lnRef>
          <a:fillRef idx="3">
            <a:schemeClr val="accent4"/>
          </a:fillRef>
          <a:effectRef idx="3">
            <a:schemeClr val="accent4"/>
          </a:effectRef>
          <a:fontRef idx="minor">
            <a:schemeClr val="lt1"/>
          </a:fontRef>
        </p:style>
        <p:txBody>
          <a:bodyPr wrap="square" rtlCol="1">
            <a:spAutoFit/>
          </a:bodyPr>
          <a:lstStyle/>
          <a:p>
            <a:pPr algn="r" rtl="1"/>
            <a:r>
              <a:rPr lang="ar-EG" sz="3200" b="1" dirty="0">
                <a:solidFill>
                  <a:srgbClr val="222222"/>
                </a:solidFill>
                <a:latin typeface="Arial" panose="020B0604020202020204" pitchFamily="34" charset="0"/>
                <a:cs typeface="Almudid" pitchFamily="2" charset="-78"/>
              </a:rPr>
              <a:t>خطوات بناء جدول المواصفات:</a:t>
            </a:r>
          </a:p>
        </p:txBody>
      </p:sp>
      <p:sp>
        <p:nvSpPr>
          <p:cNvPr id="10" name="مستطيل 9">
            <a:extLst>
              <a:ext uri="{FF2B5EF4-FFF2-40B4-BE49-F238E27FC236}">
                <a16:creationId xmlns:a16="http://schemas.microsoft.com/office/drawing/2014/main" id="{F7E1742F-A168-4669-8EB6-2A50C2E9E143}"/>
              </a:ext>
            </a:extLst>
          </p:cNvPr>
          <p:cNvSpPr/>
          <p:nvPr/>
        </p:nvSpPr>
        <p:spPr>
          <a:xfrm>
            <a:off x="698312" y="2628795"/>
            <a:ext cx="10795376" cy="3231654"/>
          </a:xfrm>
          <a:prstGeom prst="rect">
            <a:avLst/>
          </a:prstGeom>
        </p:spPr>
        <p:txBody>
          <a:bodyPr wrap="square">
            <a:spAutoFit/>
          </a:bodyPr>
          <a:lstStyle/>
          <a:p>
            <a:pPr algn="just" rtl="1"/>
            <a:r>
              <a:rPr lang="ar-SA" sz="4400" b="1" dirty="0">
                <a:solidFill>
                  <a:srgbClr val="FF0000"/>
                </a:solidFill>
                <a:latin typeface="Arial" panose="020B0604020202020204" pitchFamily="34" charset="0"/>
                <a:cs typeface="Almudid" pitchFamily="2" charset="-78"/>
              </a:rPr>
              <a:t>أولاً:</a:t>
            </a:r>
            <a:r>
              <a:rPr lang="ar-EG" sz="4400" b="1" dirty="0">
                <a:solidFill>
                  <a:srgbClr val="FF0000"/>
                </a:solidFill>
                <a:latin typeface="Arial" panose="020B0604020202020204" pitchFamily="34" charset="0"/>
                <a:cs typeface="Almudid" pitchFamily="2" charset="-78"/>
              </a:rPr>
              <a:t> تحديد موضوعات المادة الدراسية:</a:t>
            </a:r>
            <a:endParaRPr lang="ar-EG" sz="5400" b="1" dirty="0">
              <a:solidFill>
                <a:srgbClr val="FF0000"/>
              </a:solidFill>
              <a:latin typeface="Arial" panose="020B0604020202020204" pitchFamily="34" charset="0"/>
              <a:cs typeface="Almudid" pitchFamily="2" charset="-78"/>
            </a:endParaRPr>
          </a:p>
          <a:p>
            <a:pPr algn="just" rtl="1"/>
            <a:endParaRPr lang="ar-SA" sz="3200" dirty="0">
              <a:solidFill>
                <a:srgbClr val="222222"/>
              </a:solidFill>
              <a:latin typeface="Arial" panose="020B0604020202020204" pitchFamily="34" charset="0"/>
              <a:cs typeface="Almudid" pitchFamily="2" charset="-78"/>
            </a:endParaRPr>
          </a:p>
          <a:p>
            <a:pPr algn="just" rtl="1"/>
            <a:r>
              <a:rPr lang="ar-EG" sz="3200" dirty="0">
                <a:solidFill>
                  <a:srgbClr val="222222"/>
                </a:solidFill>
                <a:latin typeface="Arial" panose="020B0604020202020204" pitchFamily="34" charset="0"/>
                <a:cs typeface="Almudid" pitchFamily="2" charset="-78"/>
              </a:rPr>
              <a:t>يمكن بناء جدول المواصفات على مستوى وحدة دراسية، أو منهج تعليمي بأكمله، ولعمل ذلك يتم تقسيم المنهج إلى وحدات تعليمية، ويتم تقسيم الوحدات إلى دوس، ويتم تقسيم الدروس إلى موضوعات، فالموضوعات هي الجزء الأصغر.</a:t>
            </a:r>
            <a:endParaRPr lang="ar-EG" sz="3200" b="0" i="0" dirty="0">
              <a:solidFill>
                <a:srgbClr val="222222"/>
              </a:solidFill>
              <a:effectLst/>
              <a:latin typeface="Arial" panose="020B0604020202020204" pitchFamily="34" charset="0"/>
              <a:cs typeface="Almudid" pitchFamily="2" charset="-78"/>
            </a:endParaRPr>
          </a:p>
        </p:txBody>
      </p:sp>
    </p:spTree>
    <p:extLst>
      <p:ext uri="{BB962C8B-B14F-4D97-AF65-F5344CB8AC3E}">
        <p14:creationId xmlns:p14="http://schemas.microsoft.com/office/powerpoint/2010/main" val="375164875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4294967295"/>
          </p:nvPr>
        </p:nvSpPr>
        <p:spPr>
          <a:xfrm>
            <a:off x="3583709" y="1838036"/>
            <a:ext cx="7462175" cy="4420813"/>
          </a:xfrm>
        </p:spPr>
        <p:txBody>
          <a:bodyPr>
            <a:normAutofit fontScale="92500" lnSpcReduction="10000"/>
          </a:bodyPr>
          <a:lstStyle/>
          <a:p>
            <a:pPr>
              <a:buNone/>
            </a:pPr>
            <a:r>
              <a:rPr lang="ar-SA" sz="3600" dirty="0">
                <a:solidFill>
                  <a:schemeClr val="tx1"/>
                </a:solidFill>
                <a:cs typeface="Almudid" pitchFamily="2" charset="-78"/>
              </a:rPr>
              <a:t>من خلال تطبيق المعادلة التالية :</a:t>
            </a:r>
          </a:p>
          <a:p>
            <a:pPr>
              <a:buNone/>
            </a:pPr>
            <a:r>
              <a:rPr lang="ar-SA" dirty="0">
                <a:solidFill>
                  <a:schemeClr val="tx1"/>
                </a:solidFill>
                <a:cs typeface="Almudid" pitchFamily="2" charset="-78"/>
              </a:rPr>
              <a:t>الوزن النسبي للأهداف في موضوع معين =</a:t>
            </a:r>
          </a:p>
          <a:p>
            <a:pPr>
              <a:lnSpc>
                <a:spcPct val="100000"/>
              </a:lnSpc>
              <a:buNone/>
            </a:pPr>
            <a:r>
              <a:rPr lang="ar-SA" dirty="0">
                <a:solidFill>
                  <a:schemeClr val="tx1"/>
                </a:solidFill>
                <a:cs typeface="Almudid" pitchFamily="2" charset="-78"/>
              </a:rPr>
              <a:t>          عدد الأهداف في الموضوع الواحد</a:t>
            </a:r>
          </a:p>
          <a:p>
            <a:pPr>
              <a:lnSpc>
                <a:spcPct val="100000"/>
              </a:lnSpc>
              <a:buNone/>
            </a:pPr>
            <a:r>
              <a:rPr lang="ar-SA" dirty="0">
                <a:solidFill>
                  <a:schemeClr val="tx1"/>
                </a:solidFill>
                <a:cs typeface="Almudid" pitchFamily="2" charset="-78"/>
              </a:rPr>
              <a:t>           ـــــــــــــــــــــــــــــــــــــــــــــــــــــــــــــــ           × 100</a:t>
            </a:r>
          </a:p>
          <a:p>
            <a:pPr>
              <a:lnSpc>
                <a:spcPct val="100000"/>
              </a:lnSpc>
              <a:buNone/>
            </a:pPr>
            <a:r>
              <a:rPr lang="ar-SA" dirty="0">
                <a:solidFill>
                  <a:schemeClr val="tx1"/>
                </a:solidFill>
                <a:cs typeface="Almudid" pitchFamily="2" charset="-78"/>
              </a:rPr>
              <a:t>          مجموع أهداف المادة كاملة</a:t>
            </a:r>
          </a:p>
          <a:p>
            <a:pPr>
              <a:buNone/>
            </a:pPr>
            <a:endParaRPr lang="ar-SA" b="1" dirty="0">
              <a:solidFill>
                <a:schemeClr val="tx1"/>
              </a:solidFill>
              <a:cs typeface="Almudid" pitchFamily="2" charset="-78"/>
            </a:endParaRPr>
          </a:p>
          <a:p>
            <a:pPr>
              <a:buNone/>
            </a:pPr>
            <a:r>
              <a:rPr lang="ar-SA" b="1" dirty="0">
                <a:solidFill>
                  <a:schemeClr val="tx1"/>
                </a:solidFill>
                <a:cs typeface="Almudid" pitchFamily="2" charset="-78"/>
              </a:rPr>
              <a:t>مثال : الوزن النسبي للأهداف في موضوع معين =</a:t>
            </a:r>
          </a:p>
          <a:p>
            <a:pPr>
              <a:buNone/>
            </a:pPr>
            <a:r>
              <a:rPr lang="ar-SA" b="1" dirty="0">
                <a:solidFill>
                  <a:schemeClr val="tx1"/>
                </a:solidFill>
                <a:cs typeface="Almudid" pitchFamily="2" charset="-78"/>
              </a:rPr>
              <a:t>                   </a:t>
            </a:r>
            <a:r>
              <a:rPr lang="ar-SA" b="1" u="sng" dirty="0">
                <a:solidFill>
                  <a:schemeClr val="tx1"/>
                </a:solidFill>
                <a:cs typeface="Almudid" pitchFamily="2" charset="-78"/>
              </a:rPr>
              <a:t>5</a:t>
            </a:r>
            <a:r>
              <a:rPr lang="ar-SA" b="1" dirty="0">
                <a:solidFill>
                  <a:schemeClr val="tx1"/>
                </a:solidFill>
                <a:cs typeface="Almudid" pitchFamily="2" charset="-78"/>
              </a:rPr>
              <a:t> × 100= 20%</a:t>
            </a:r>
          </a:p>
          <a:p>
            <a:pPr>
              <a:buNone/>
            </a:pPr>
            <a:r>
              <a:rPr lang="ar-SA" b="1" dirty="0">
                <a:solidFill>
                  <a:schemeClr val="tx1"/>
                </a:solidFill>
                <a:cs typeface="Almudid" pitchFamily="2" charset="-78"/>
              </a:rPr>
              <a:t>                  25  </a:t>
            </a:r>
          </a:p>
        </p:txBody>
      </p:sp>
    </p:spTree>
    <p:extLst>
      <p:ext uri="{BB962C8B-B14F-4D97-AF65-F5344CB8AC3E}">
        <p14:creationId xmlns:p14="http://schemas.microsoft.com/office/powerpoint/2010/main" val="405649147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جدول 1">
            <a:extLst>
              <a:ext uri="{FF2B5EF4-FFF2-40B4-BE49-F238E27FC236}">
                <a16:creationId xmlns:a16="http://schemas.microsoft.com/office/drawing/2014/main" id="{C6BB025C-B7F1-4178-AE02-ACA64E32A426}"/>
              </a:ext>
            </a:extLst>
          </p:cNvPr>
          <p:cNvGraphicFramePr>
            <a:graphicFrameLocks noGrp="1"/>
          </p:cNvGraphicFramePr>
          <p:nvPr/>
        </p:nvGraphicFramePr>
        <p:xfrm>
          <a:off x="1588100" y="3634410"/>
          <a:ext cx="9259540" cy="2054956"/>
        </p:xfrm>
        <a:graphic>
          <a:graphicData uri="http://schemas.openxmlformats.org/drawingml/2006/table">
            <a:tbl>
              <a:tblPr rtl="1">
                <a:tableStyleId>{306799F8-075E-4A3A-A7F6-7FBC6576F1A4}</a:tableStyleId>
              </a:tblPr>
              <a:tblGrid>
                <a:gridCol w="2576120">
                  <a:extLst>
                    <a:ext uri="{9D8B030D-6E8A-4147-A177-3AD203B41FA5}">
                      <a16:colId xmlns:a16="http://schemas.microsoft.com/office/drawing/2014/main" val="3473281142"/>
                    </a:ext>
                  </a:extLst>
                </a:gridCol>
                <a:gridCol w="1336684">
                  <a:extLst>
                    <a:ext uri="{9D8B030D-6E8A-4147-A177-3AD203B41FA5}">
                      <a16:colId xmlns:a16="http://schemas.microsoft.com/office/drawing/2014/main" val="2470188452"/>
                    </a:ext>
                  </a:extLst>
                </a:gridCol>
                <a:gridCol w="1336684">
                  <a:extLst>
                    <a:ext uri="{9D8B030D-6E8A-4147-A177-3AD203B41FA5}">
                      <a16:colId xmlns:a16="http://schemas.microsoft.com/office/drawing/2014/main" val="1648358874"/>
                    </a:ext>
                  </a:extLst>
                </a:gridCol>
                <a:gridCol w="1336684">
                  <a:extLst>
                    <a:ext uri="{9D8B030D-6E8A-4147-A177-3AD203B41FA5}">
                      <a16:colId xmlns:a16="http://schemas.microsoft.com/office/drawing/2014/main" val="3669089548"/>
                    </a:ext>
                  </a:extLst>
                </a:gridCol>
                <a:gridCol w="1336684">
                  <a:extLst>
                    <a:ext uri="{9D8B030D-6E8A-4147-A177-3AD203B41FA5}">
                      <a16:colId xmlns:a16="http://schemas.microsoft.com/office/drawing/2014/main" val="819801954"/>
                    </a:ext>
                  </a:extLst>
                </a:gridCol>
                <a:gridCol w="1336684">
                  <a:extLst>
                    <a:ext uri="{9D8B030D-6E8A-4147-A177-3AD203B41FA5}">
                      <a16:colId xmlns:a16="http://schemas.microsoft.com/office/drawing/2014/main" val="530230697"/>
                    </a:ext>
                  </a:extLst>
                </a:gridCol>
              </a:tblGrid>
              <a:tr h="661718">
                <a:tc>
                  <a:txBody>
                    <a:bodyPr/>
                    <a:lstStyle/>
                    <a:p>
                      <a:pPr algn="r" rtl="1"/>
                      <a:r>
                        <a:rPr lang="ar-EG" sz="2400" dirty="0">
                          <a:solidFill>
                            <a:schemeClr val="tx1"/>
                          </a:solidFill>
                          <a:effectLst/>
                          <a:cs typeface="Almudid" pitchFamily="2" charset="-78"/>
                        </a:rPr>
                        <a:t>المحتوى</a:t>
                      </a:r>
                    </a:p>
                  </a:txBody>
                  <a:tcPr marL="68580" marR="6858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rtl="1"/>
                      <a:r>
                        <a:rPr lang="ar-EG" sz="2400" dirty="0">
                          <a:solidFill>
                            <a:schemeClr val="tx1"/>
                          </a:solidFill>
                          <a:effectLst/>
                          <a:cs typeface="Almudid" pitchFamily="2" charset="-78"/>
                        </a:rPr>
                        <a:t>الموضوع 1</a:t>
                      </a:r>
                    </a:p>
                  </a:txBody>
                  <a:tcPr marL="68580" marR="6858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rtl="1"/>
                      <a:r>
                        <a:rPr lang="ar-EG" sz="2400">
                          <a:solidFill>
                            <a:schemeClr val="tx1"/>
                          </a:solidFill>
                          <a:effectLst/>
                          <a:cs typeface="Almudid" pitchFamily="2" charset="-78"/>
                        </a:rPr>
                        <a:t>الموضوع 2</a:t>
                      </a:r>
                    </a:p>
                  </a:txBody>
                  <a:tcPr marL="68580" marR="6858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rtl="1"/>
                      <a:r>
                        <a:rPr lang="ar-EG" sz="2400">
                          <a:solidFill>
                            <a:schemeClr val="tx1"/>
                          </a:solidFill>
                          <a:effectLst/>
                          <a:cs typeface="Almudid" pitchFamily="2" charset="-78"/>
                        </a:rPr>
                        <a:t>الموضوع 3</a:t>
                      </a:r>
                    </a:p>
                  </a:txBody>
                  <a:tcPr marL="68580" marR="6858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rtl="1"/>
                      <a:r>
                        <a:rPr lang="ar-EG" sz="2400">
                          <a:solidFill>
                            <a:schemeClr val="tx1"/>
                          </a:solidFill>
                          <a:effectLst/>
                          <a:cs typeface="Almudid" pitchFamily="2" charset="-78"/>
                        </a:rPr>
                        <a:t>الموضوع 4</a:t>
                      </a:r>
                    </a:p>
                  </a:txBody>
                  <a:tcPr marL="68580" marR="6858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rtl="1"/>
                      <a:r>
                        <a:rPr lang="ar-EG" sz="2400">
                          <a:solidFill>
                            <a:schemeClr val="tx1"/>
                          </a:solidFill>
                          <a:effectLst/>
                          <a:cs typeface="Almudid" pitchFamily="2" charset="-78"/>
                        </a:rPr>
                        <a:t>المجموع</a:t>
                      </a:r>
                    </a:p>
                  </a:txBody>
                  <a:tcPr marL="68580" marR="6858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180390383"/>
                  </a:ext>
                </a:extLst>
              </a:tr>
              <a:tr h="661718">
                <a:tc>
                  <a:txBody>
                    <a:bodyPr/>
                    <a:lstStyle/>
                    <a:p>
                      <a:pPr algn="r" rtl="1"/>
                      <a:r>
                        <a:rPr lang="ar-EG" sz="2400" dirty="0">
                          <a:solidFill>
                            <a:schemeClr val="tx1"/>
                          </a:solidFill>
                          <a:effectLst/>
                          <a:cs typeface="Almudid" pitchFamily="2" charset="-78"/>
                        </a:rPr>
                        <a:t>عدد أهداف الموضوع</a:t>
                      </a:r>
                    </a:p>
                  </a:txBody>
                  <a:tcPr marL="68580" marR="6858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3">
                        <a:lumMod val="40000"/>
                        <a:lumOff val="60000"/>
                      </a:schemeClr>
                    </a:solidFill>
                  </a:tcPr>
                </a:tc>
                <a:tc>
                  <a:txBody>
                    <a:bodyPr/>
                    <a:lstStyle/>
                    <a:p>
                      <a:pPr algn="ctr" rtl="1"/>
                      <a:r>
                        <a:rPr lang="ar-EG" sz="2400" dirty="0">
                          <a:solidFill>
                            <a:schemeClr val="tx1"/>
                          </a:solidFill>
                          <a:effectLst/>
                          <a:cs typeface="Almudid" pitchFamily="2" charset="-78"/>
                        </a:rPr>
                        <a:t>3</a:t>
                      </a:r>
                    </a:p>
                  </a:txBody>
                  <a:tcPr marL="68580" marR="6858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3">
                        <a:lumMod val="40000"/>
                        <a:lumOff val="60000"/>
                      </a:schemeClr>
                    </a:solidFill>
                  </a:tcPr>
                </a:tc>
                <a:tc>
                  <a:txBody>
                    <a:bodyPr/>
                    <a:lstStyle/>
                    <a:p>
                      <a:pPr algn="ctr" rtl="1"/>
                      <a:r>
                        <a:rPr lang="ar-EG" sz="2400" dirty="0">
                          <a:solidFill>
                            <a:schemeClr val="tx1"/>
                          </a:solidFill>
                          <a:effectLst/>
                          <a:cs typeface="Almudid" pitchFamily="2" charset="-78"/>
                        </a:rPr>
                        <a:t>3</a:t>
                      </a:r>
                    </a:p>
                  </a:txBody>
                  <a:tcPr marL="68580" marR="6858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3">
                        <a:lumMod val="40000"/>
                        <a:lumOff val="60000"/>
                      </a:schemeClr>
                    </a:solidFill>
                  </a:tcPr>
                </a:tc>
                <a:tc>
                  <a:txBody>
                    <a:bodyPr/>
                    <a:lstStyle/>
                    <a:p>
                      <a:pPr algn="ctr" rtl="1"/>
                      <a:r>
                        <a:rPr lang="ar-EG" sz="2400" dirty="0">
                          <a:solidFill>
                            <a:schemeClr val="tx1"/>
                          </a:solidFill>
                          <a:effectLst/>
                          <a:cs typeface="Almudid" pitchFamily="2" charset="-78"/>
                        </a:rPr>
                        <a:t>4</a:t>
                      </a:r>
                    </a:p>
                  </a:txBody>
                  <a:tcPr marL="68580" marR="6858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3">
                        <a:lumMod val="40000"/>
                        <a:lumOff val="60000"/>
                      </a:schemeClr>
                    </a:solidFill>
                  </a:tcPr>
                </a:tc>
                <a:tc>
                  <a:txBody>
                    <a:bodyPr/>
                    <a:lstStyle/>
                    <a:p>
                      <a:pPr algn="ctr" rtl="1"/>
                      <a:r>
                        <a:rPr lang="ar-EG" sz="2400" dirty="0">
                          <a:solidFill>
                            <a:schemeClr val="tx1"/>
                          </a:solidFill>
                          <a:effectLst/>
                          <a:cs typeface="Almudid" pitchFamily="2" charset="-78"/>
                        </a:rPr>
                        <a:t>3</a:t>
                      </a:r>
                    </a:p>
                  </a:txBody>
                  <a:tcPr marL="68580" marR="6858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3">
                        <a:lumMod val="40000"/>
                        <a:lumOff val="60000"/>
                      </a:schemeClr>
                    </a:solidFill>
                  </a:tcPr>
                </a:tc>
                <a:tc>
                  <a:txBody>
                    <a:bodyPr/>
                    <a:lstStyle/>
                    <a:p>
                      <a:pPr algn="ctr" rtl="1"/>
                      <a:r>
                        <a:rPr lang="ar-EG" sz="2400" dirty="0">
                          <a:solidFill>
                            <a:schemeClr val="tx1"/>
                          </a:solidFill>
                          <a:effectLst/>
                          <a:cs typeface="Almudid" pitchFamily="2" charset="-78"/>
                        </a:rPr>
                        <a:t>13</a:t>
                      </a:r>
                    </a:p>
                  </a:txBody>
                  <a:tcPr marL="68580" marR="6858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3">
                        <a:lumMod val="40000"/>
                        <a:lumOff val="60000"/>
                      </a:schemeClr>
                    </a:solidFill>
                  </a:tcPr>
                </a:tc>
                <a:extLst>
                  <a:ext uri="{0D108BD9-81ED-4DB2-BD59-A6C34878D82A}">
                    <a16:rowId xmlns:a16="http://schemas.microsoft.com/office/drawing/2014/main" val="579371569"/>
                  </a:ext>
                </a:extLst>
              </a:tr>
              <a:tr h="661718">
                <a:tc>
                  <a:txBody>
                    <a:bodyPr/>
                    <a:lstStyle/>
                    <a:p>
                      <a:pPr algn="r" rtl="1"/>
                      <a:r>
                        <a:rPr lang="ar-EG" sz="2400" dirty="0">
                          <a:solidFill>
                            <a:schemeClr val="tx1"/>
                          </a:solidFill>
                          <a:effectLst/>
                          <a:cs typeface="Almudid" pitchFamily="2" charset="-78"/>
                        </a:rPr>
                        <a:t>الوزن النسبي</a:t>
                      </a:r>
                    </a:p>
                  </a:txBody>
                  <a:tcPr marL="68580" marR="6858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3">
                        <a:lumMod val="20000"/>
                        <a:lumOff val="80000"/>
                      </a:schemeClr>
                    </a:solidFill>
                  </a:tcPr>
                </a:tc>
                <a:tc>
                  <a:txBody>
                    <a:bodyPr/>
                    <a:lstStyle/>
                    <a:p>
                      <a:pPr algn="ctr" rtl="1"/>
                      <a:r>
                        <a:rPr lang="ar-EG" sz="2400" dirty="0">
                          <a:solidFill>
                            <a:schemeClr val="tx1"/>
                          </a:solidFill>
                          <a:effectLst/>
                          <a:cs typeface="Almudid" pitchFamily="2" charset="-78"/>
                        </a:rPr>
                        <a:t>23%</a:t>
                      </a:r>
                    </a:p>
                  </a:txBody>
                  <a:tcPr marL="68580" marR="6858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3">
                        <a:lumMod val="20000"/>
                        <a:lumOff val="80000"/>
                      </a:schemeClr>
                    </a:solidFill>
                  </a:tcPr>
                </a:tc>
                <a:tc>
                  <a:txBody>
                    <a:bodyPr/>
                    <a:lstStyle/>
                    <a:p>
                      <a:pPr algn="ctr" rtl="1"/>
                      <a:r>
                        <a:rPr lang="ar-EG" sz="2400" dirty="0">
                          <a:solidFill>
                            <a:schemeClr val="tx1"/>
                          </a:solidFill>
                          <a:effectLst/>
                          <a:cs typeface="Almudid" pitchFamily="2" charset="-78"/>
                        </a:rPr>
                        <a:t>23%</a:t>
                      </a:r>
                    </a:p>
                  </a:txBody>
                  <a:tcPr marL="68580" marR="6858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3">
                        <a:lumMod val="20000"/>
                        <a:lumOff val="80000"/>
                      </a:schemeClr>
                    </a:solidFill>
                  </a:tcPr>
                </a:tc>
                <a:tc>
                  <a:txBody>
                    <a:bodyPr/>
                    <a:lstStyle/>
                    <a:p>
                      <a:pPr algn="ctr" rtl="1"/>
                      <a:r>
                        <a:rPr lang="ar-EG" sz="2400" dirty="0">
                          <a:solidFill>
                            <a:schemeClr val="tx1"/>
                          </a:solidFill>
                          <a:effectLst/>
                          <a:cs typeface="Almudid" pitchFamily="2" charset="-78"/>
                        </a:rPr>
                        <a:t>31%</a:t>
                      </a:r>
                    </a:p>
                  </a:txBody>
                  <a:tcPr marL="68580" marR="6858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3">
                        <a:lumMod val="20000"/>
                        <a:lumOff val="80000"/>
                      </a:schemeClr>
                    </a:solidFill>
                  </a:tcPr>
                </a:tc>
                <a:tc>
                  <a:txBody>
                    <a:bodyPr/>
                    <a:lstStyle/>
                    <a:p>
                      <a:pPr algn="ctr" rtl="1"/>
                      <a:r>
                        <a:rPr lang="ar-EG" sz="2400" dirty="0">
                          <a:solidFill>
                            <a:schemeClr val="tx1"/>
                          </a:solidFill>
                          <a:effectLst/>
                          <a:cs typeface="Almudid" pitchFamily="2" charset="-78"/>
                        </a:rPr>
                        <a:t>23%</a:t>
                      </a:r>
                    </a:p>
                  </a:txBody>
                  <a:tcPr marL="68580" marR="6858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3">
                        <a:lumMod val="20000"/>
                        <a:lumOff val="80000"/>
                      </a:schemeClr>
                    </a:solidFill>
                  </a:tcPr>
                </a:tc>
                <a:tc>
                  <a:txBody>
                    <a:bodyPr/>
                    <a:lstStyle/>
                    <a:p>
                      <a:pPr algn="ctr" rtl="1"/>
                      <a:r>
                        <a:rPr lang="ar-EG" sz="2400" dirty="0">
                          <a:solidFill>
                            <a:schemeClr val="tx1"/>
                          </a:solidFill>
                          <a:effectLst/>
                          <a:cs typeface="Almudid" pitchFamily="2" charset="-78"/>
                        </a:rPr>
                        <a:t>100%</a:t>
                      </a:r>
                    </a:p>
                  </a:txBody>
                  <a:tcPr marL="68580" marR="6858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3">
                        <a:lumMod val="20000"/>
                        <a:lumOff val="80000"/>
                      </a:schemeClr>
                    </a:solidFill>
                  </a:tcPr>
                </a:tc>
                <a:extLst>
                  <a:ext uri="{0D108BD9-81ED-4DB2-BD59-A6C34878D82A}">
                    <a16:rowId xmlns:a16="http://schemas.microsoft.com/office/drawing/2014/main" val="323325556"/>
                  </a:ext>
                </a:extLst>
              </a:tr>
            </a:tbl>
          </a:graphicData>
        </a:graphic>
      </p:graphicFrame>
      <p:sp>
        <p:nvSpPr>
          <p:cNvPr id="3" name="عنوان 1">
            <a:extLst>
              <a:ext uri="{FF2B5EF4-FFF2-40B4-BE49-F238E27FC236}">
                <a16:creationId xmlns:a16="http://schemas.microsoft.com/office/drawing/2014/main" id="{F652A3B7-F500-48A7-885C-0CB8487C6D6B}"/>
              </a:ext>
            </a:extLst>
          </p:cNvPr>
          <p:cNvSpPr txBox="1">
            <a:spLocks/>
          </p:cNvSpPr>
          <p:nvPr/>
        </p:nvSpPr>
        <p:spPr>
          <a:xfrm>
            <a:off x="665423" y="2201841"/>
            <a:ext cx="10822412" cy="658019"/>
          </a:xfrm>
          <a:prstGeom prst="roundRect">
            <a:avLst/>
          </a:prstGeom>
        </p:spPr>
        <p:style>
          <a:lnRef idx="1">
            <a:schemeClr val="accent4"/>
          </a:lnRef>
          <a:fillRef idx="3">
            <a:schemeClr val="accent4"/>
          </a:fillRef>
          <a:effectRef idx="2">
            <a:schemeClr val="accent4"/>
          </a:effectRef>
          <a:fontRef idx="minor">
            <a:schemeClr val="lt1"/>
          </a:fontRef>
        </p:style>
        <p:txBody>
          <a:bodyPr vert="horz" lIns="91440" tIns="45720" rIns="91440" bIns="45720" rtlCol="0" anchor="ctr">
            <a:noAutofit/>
          </a:bodyPr>
          <a:lstStyle>
            <a:lvl1pPr algn="l" defTabSz="914400" rtl="1" eaLnBrk="1" latinLnBrk="0" hangingPunct="1">
              <a:lnSpc>
                <a:spcPct val="90000"/>
              </a:lnSpc>
              <a:spcBef>
                <a:spcPct val="0"/>
              </a:spcBef>
              <a:buNone/>
              <a:defRPr sz="4400" kern="1200">
                <a:solidFill>
                  <a:schemeClr val="lt1"/>
                </a:solidFill>
                <a:latin typeface="+mn-lt"/>
                <a:ea typeface="+mn-ea"/>
                <a:cs typeface="+mn-cs"/>
              </a:defRPr>
            </a:lvl1pPr>
            <a:lvl2pPr>
              <a:defRPr>
                <a:solidFill>
                  <a:schemeClr val="lt1"/>
                </a:solidFill>
                <a:latin typeface="+mn-lt"/>
                <a:ea typeface="+mn-ea"/>
                <a:cs typeface="+mn-cs"/>
              </a:defRPr>
            </a:lvl2pPr>
            <a:lvl3pPr>
              <a:defRPr>
                <a:solidFill>
                  <a:schemeClr val="lt1"/>
                </a:solidFill>
                <a:latin typeface="+mn-lt"/>
                <a:ea typeface="+mn-ea"/>
                <a:cs typeface="+mn-cs"/>
              </a:defRPr>
            </a:lvl3pPr>
            <a:lvl4pPr>
              <a:defRPr>
                <a:solidFill>
                  <a:schemeClr val="lt1"/>
                </a:solidFill>
                <a:latin typeface="+mn-lt"/>
                <a:ea typeface="+mn-ea"/>
                <a:cs typeface="+mn-cs"/>
              </a:defRPr>
            </a:lvl4pPr>
            <a:lvl5pPr>
              <a:defRPr>
                <a:solidFill>
                  <a:schemeClr val="lt1"/>
                </a:solidFill>
                <a:latin typeface="+mn-lt"/>
                <a:ea typeface="+mn-ea"/>
                <a:cs typeface="+mn-cs"/>
              </a:defRPr>
            </a:lvl5pPr>
            <a:lvl6pPr>
              <a:defRPr>
                <a:solidFill>
                  <a:schemeClr val="lt1"/>
                </a:solidFill>
                <a:latin typeface="+mn-lt"/>
                <a:ea typeface="+mn-ea"/>
                <a:cs typeface="+mn-cs"/>
              </a:defRPr>
            </a:lvl6pPr>
            <a:lvl7pPr>
              <a:defRPr>
                <a:solidFill>
                  <a:schemeClr val="lt1"/>
                </a:solidFill>
                <a:latin typeface="+mn-lt"/>
                <a:ea typeface="+mn-ea"/>
                <a:cs typeface="+mn-cs"/>
              </a:defRPr>
            </a:lvl7pPr>
            <a:lvl8pPr>
              <a:defRPr>
                <a:solidFill>
                  <a:schemeClr val="lt1"/>
                </a:solidFill>
                <a:latin typeface="+mn-lt"/>
                <a:ea typeface="+mn-ea"/>
                <a:cs typeface="+mn-cs"/>
              </a:defRPr>
            </a:lvl8pPr>
            <a:lvl9pPr>
              <a:defRPr>
                <a:solidFill>
                  <a:schemeClr val="lt1"/>
                </a:solidFill>
                <a:latin typeface="+mn-lt"/>
                <a:ea typeface="+mn-ea"/>
                <a:cs typeface="+mn-cs"/>
              </a:defRPr>
            </a:lvl9pPr>
          </a:lstStyle>
          <a:p>
            <a:pPr algn="r"/>
            <a:r>
              <a:rPr lang="ar-SA" sz="2800" dirty="0">
                <a:solidFill>
                  <a:sysClr val="windowText" lastClr="000000"/>
                </a:solidFill>
                <a:cs typeface="Almudid" pitchFamily="2" charset="-78"/>
              </a:rPr>
              <a:t>مثال لجدول مواصفات يبين الوزن النسبي للأهداف التعليمية في الموضوع الواحد</a:t>
            </a:r>
          </a:p>
        </p:txBody>
      </p:sp>
    </p:spTree>
    <p:extLst>
      <p:ext uri="{BB962C8B-B14F-4D97-AF65-F5344CB8AC3E}">
        <p14:creationId xmlns:p14="http://schemas.microsoft.com/office/powerpoint/2010/main" val="51005882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a:extLst>
              <a:ext uri="{FF2B5EF4-FFF2-40B4-BE49-F238E27FC236}">
                <a16:creationId xmlns:a16="http://schemas.microsoft.com/office/drawing/2014/main" id="{11FACE31-4299-4FAD-87F9-E86592CA9FEA}"/>
              </a:ext>
            </a:extLst>
          </p:cNvPr>
          <p:cNvSpPr/>
          <p:nvPr/>
        </p:nvSpPr>
        <p:spPr>
          <a:xfrm>
            <a:off x="1065320" y="2828836"/>
            <a:ext cx="10014012" cy="954107"/>
          </a:xfrm>
          <a:prstGeom prst="rect">
            <a:avLst/>
          </a:prstGeom>
        </p:spPr>
        <p:txBody>
          <a:bodyPr wrap="square">
            <a:spAutoFit/>
          </a:bodyPr>
          <a:lstStyle/>
          <a:p>
            <a:pPr algn="r" rtl="1"/>
            <a:r>
              <a:rPr lang="ar-EG" sz="2800" dirty="0">
                <a:solidFill>
                  <a:srgbClr val="222222"/>
                </a:solidFill>
                <a:latin typeface="Corbel" panose="020B0503020204020204" pitchFamily="34" charset="0"/>
                <a:cs typeface="Almudid" pitchFamily="2" charset="-78"/>
              </a:rPr>
              <a:t>③</a:t>
            </a:r>
            <a:r>
              <a:rPr lang="ar-SA" sz="2800" dirty="0">
                <a:solidFill>
                  <a:srgbClr val="222222"/>
                </a:solidFill>
                <a:latin typeface="Corbel" panose="020B0503020204020204" pitchFamily="34" charset="0"/>
                <a:cs typeface="Almudid" pitchFamily="2" charset="-78"/>
              </a:rPr>
              <a:t> </a:t>
            </a:r>
            <a:r>
              <a:rPr lang="ar-EG" sz="2800" dirty="0">
                <a:solidFill>
                  <a:srgbClr val="222222"/>
                </a:solidFill>
                <a:latin typeface="Arial" panose="020B0604020202020204" pitchFamily="34" charset="0"/>
                <a:cs typeface="Almudid" pitchFamily="2" charset="-78"/>
              </a:rPr>
              <a:t>تحديد الون النسبي للأهداف السلوكية بمستوياتها المختلفة باستخدام المعادلة </a:t>
            </a:r>
            <a:r>
              <a:rPr lang="ar-SA" sz="2800" dirty="0">
                <a:solidFill>
                  <a:srgbClr val="222222"/>
                </a:solidFill>
                <a:latin typeface="Arial" panose="020B0604020202020204" pitchFamily="34" charset="0"/>
                <a:cs typeface="Almudid" pitchFamily="2" charset="-78"/>
              </a:rPr>
              <a:t>الرياضية التالية </a:t>
            </a:r>
            <a:r>
              <a:rPr lang="ar-EG" sz="2800" dirty="0">
                <a:solidFill>
                  <a:srgbClr val="222222"/>
                </a:solidFill>
                <a:latin typeface="Arial" panose="020B0604020202020204" pitchFamily="34" charset="0"/>
                <a:cs typeface="Almudid" pitchFamily="2" charset="-78"/>
              </a:rPr>
              <a:t>على أن يراعى التقريب لأعداد صحيحة.</a:t>
            </a:r>
          </a:p>
        </p:txBody>
      </p:sp>
    </p:spTree>
    <p:extLst>
      <p:ext uri="{BB962C8B-B14F-4D97-AF65-F5344CB8AC3E}">
        <p14:creationId xmlns:p14="http://schemas.microsoft.com/office/powerpoint/2010/main" val="389416691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عنوان 1">
            <a:extLst>
              <a:ext uri="{FF2B5EF4-FFF2-40B4-BE49-F238E27FC236}">
                <a16:creationId xmlns:a16="http://schemas.microsoft.com/office/drawing/2014/main" id="{340A5195-66CC-40DE-BE27-84CCDA82543D}"/>
              </a:ext>
            </a:extLst>
          </p:cNvPr>
          <p:cNvSpPr txBox="1">
            <a:spLocks/>
          </p:cNvSpPr>
          <p:nvPr/>
        </p:nvSpPr>
        <p:spPr>
          <a:xfrm>
            <a:off x="1423836" y="2743053"/>
            <a:ext cx="9028590" cy="1976852"/>
          </a:xfrm>
          <a:prstGeom prst="roundRect">
            <a:avLst/>
          </a:prstGeom>
        </p:spPr>
        <p:style>
          <a:lnRef idx="2">
            <a:schemeClr val="accent3">
              <a:shade val="50000"/>
            </a:schemeClr>
          </a:lnRef>
          <a:fillRef idx="1">
            <a:schemeClr val="accent3"/>
          </a:fillRef>
          <a:effectRef idx="0">
            <a:schemeClr val="accent3"/>
          </a:effectRef>
          <a:fontRef idx="minor">
            <a:schemeClr val="lt1"/>
          </a:fontRef>
        </p:style>
        <p:txBody>
          <a:bodyPr vert="horz" lIns="91440" tIns="45720" rIns="91440" bIns="45720" rtlCol="0" anchor="ctr">
            <a:noAutofit/>
          </a:bodyPr>
          <a:lstStyle>
            <a:lvl1pPr algn="l" defTabSz="914400" rtl="1" eaLnBrk="1" latinLnBrk="0" hangingPunct="1">
              <a:lnSpc>
                <a:spcPct val="90000"/>
              </a:lnSpc>
              <a:spcBef>
                <a:spcPct val="0"/>
              </a:spcBef>
              <a:buNone/>
              <a:defRPr sz="4400" kern="1200">
                <a:solidFill>
                  <a:schemeClr val="lt1"/>
                </a:solidFill>
                <a:latin typeface="+mn-lt"/>
                <a:ea typeface="+mn-ea"/>
                <a:cs typeface="+mn-cs"/>
              </a:defRPr>
            </a:lvl1pPr>
            <a:lvl2pPr>
              <a:defRPr>
                <a:solidFill>
                  <a:schemeClr val="lt1"/>
                </a:solidFill>
                <a:latin typeface="+mn-lt"/>
                <a:ea typeface="+mn-ea"/>
                <a:cs typeface="+mn-cs"/>
              </a:defRPr>
            </a:lvl2pPr>
            <a:lvl3pPr>
              <a:defRPr>
                <a:solidFill>
                  <a:schemeClr val="lt1"/>
                </a:solidFill>
                <a:latin typeface="+mn-lt"/>
                <a:ea typeface="+mn-ea"/>
                <a:cs typeface="+mn-cs"/>
              </a:defRPr>
            </a:lvl3pPr>
            <a:lvl4pPr>
              <a:defRPr>
                <a:solidFill>
                  <a:schemeClr val="lt1"/>
                </a:solidFill>
                <a:latin typeface="+mn-lt"/>
                <a:ea typeface="+mn-ea"/>
                <a:cs typeface="+mn-cs"/>
              </a:defRPr>
            </a:lvl4pPr>
            <a:lvl5pPr>
              <a:defRPr>
                <a:solidFill>
                  <a:schemeClr val="lt1"/>
                </a:solidFill>
                <a:latin typeface="+mn-lt"/>
                <a:ea typeface="+mn-ea"/>
                <a:cs typeface="+mn-cs"/>
              </a:defRPr>
            </a:lvl5pPr>
            <a:lvl6pPr>
              <a:defRPr>
                <a:solidFill>
                  <a:schemeClr val="lt1"/>
                </a:solidFill>
                <a:latin typeface="+mn-lt"/>
                <a:ea typeface="+mn-ea"/>
                <a:cs typeface="+mn-cs"/>
              </a:defRPr>
            </a:lvl6pPr>
            <a:lvl7pPr>
              <a:defRPr>
                <a:solidFill>
                  <a:schemeClr val="lt1"/>
                </a:solidFill>
                <a:latin typeface="+mn-lt"/>
                <a:ea typeface="+mn-ea"/>
                <a:cs typeface="+mn-cs"/>
              </a:defRPr>
            </a:lvl7pPr>
            <a:lvl8pPr>
              <a:defRPr>
                <a:solidFill>
                  <a:schemeClr val="lt1"/>
                </a:solidFill>
                <a:latin typeface="+mn-lt"/>
                <a:ea typeface="+mn-ea"/>
                <a:cs typeface="+mn-cs"/>
              </a:defRPr>
            </a:lvl8pPr>
            <a:lvl9pPr>
              <a:defRPr>
                <a:solidFill>
                  <a:schemeClr val="lt1"/>
                </a:solidFill>
                <a:latin typeface="+mn-lt"/>
                <a:ea typeface="+mn-ea"/>
                <a:cs typeface="+mn-cs"/>
              </a:defRPr>
            </a:lvl9pPr>
          </a:lstStyle>
          <a:p>
            <a:pPr algn="ctr"/>
            <a:r>
              <a:rPr lang="ar-SA" sz="4000" dirty="0">
                <a:solidFill>
                  <a:schemeClr val="tx1"/>
                </a:solidFill>
                <a:cs typeface="Almudid" pitchFamily="2" charset="-78"/>
              </a:rPr>
              <a:t>كيف يتم تحديد الوزن النسبي للأهداف التعليمية السلوكية</a:t>
            </a:r>
            <a:br>
              <a:rPr lang="ar-SA" sz="4000" dirty="0">
                <a:solidFill>
                  <a:schemeClr val="tx1"/>
                </a:solidFill>
                <a:cs typeface="Almudid" pitchFamily="2" charset="-78"/>
              </a:rPr>
            </a:br>
            <a:r>
              <a:rPr lang="ar-SA" sz="4000" dirty="0">
                <a:solidFill>
                  <a:schemeClr val="tx1"/>
                </a:solidFill>
                <a:cs typeface="Almudid" pitchFamily="2" charset="-78"/>
              </a:rPr>
              <a:t> بمستوياتها المختلفة؟</a:t>
            </a:r>
          </a:p>
        </p:txBody>
      </p:sp>
    </p:spTree>
    <p:extLst>
      <p:ext uri="{BB962C8B-B14F-4D97-AF65-F5344CB8AC3E}">
        <p14:creationId xmlns:p14="http://schemas.microsoft.com/office/powerpoint/2010/main" val="260057362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4294967295"/>
          </p:nvPr>
        </p:nvSpPr>
        <p:spPr>
          <a:xfrm>
            <a:off x="3583709" y="1838036"/>
            <a:ext cx="7462175" cy="4420813"/>
          </a:xfrm>
        </p:spPr>
        <p:txBody>
          <a:bodyPr>
            <a:normAutofit fontScale="92500" lnSpcReduction="10000"/>
          </a:bodyPr>
          <a:lstStyle/>
          <a:p>
            <a:pPr>
              <a:buNone/>
            </a:pPr>
            <a:r>
              <a:rPr lang="ar-SA" sz="3600" dirty="0">
                <a:solidFill>
                  <a:schemeClr val="tx1"/>
                </a:solidFill>
                <a:cs typeface="Almudid" pitchFamily="2" charset="-78"/>
              </a:rPr>
              <a:t>من خلال تطبيق المعادلة التالية :</a:t>
            </a:r>
          </a:p>
          <a:p>
            <a:pPr>
              <a:buNone/>
            </a:pPr>
            <a:r>
              <a:rPr lang="ar-SA" dirty="0">
                <a:solidFill>
                  <a:schemeClr val="tx1"/>
                </a:solidFill>
                <a:cs typeface="Almudid" pitchFamily="2" charset="-78"/>
              </a:rPr>
              <a:t>الوزن النسبي للأهداف في مستوى معين =</a:t>
            </a:r>
          </a:p>
          <a:p>
            <a:pPr>
              <a:lnSpc>
                <a:spcPct val="100000"/>
              </a:lnSpc>
              <a:buNone/>
            </a:pPr>
            <a:r>
              <a:rPr lang="ar-SA" dirty="0">
                <a:solidFill>
                  <a:schemeClr val="tx1"/>
                </a:solidFill>
                <a:cs typeface="Almudid" pitchFamily="2" charset="-78"/>
              </a:rPr>
              <a:t>          عدد الأهداف في ذلك المستوى</a:t>
            </a:r>
          </a:p>
          <a:p>
            <a:pPr>
              <a:lnSpc>
                <a:spcPct val="100000"/>
              </a:lnSpc>
              <a:buNone/>
            </a:pPr>
            <a:r>
              <a:rPr lang="ar-SA" dirty="0">
                <a:solidFill>
                  <a:schemeClr val="tx1"/>
                </a:solidFill>
                <a:cs typeface="Almudid" pitchFamily="2" charset="-78"/>
              </a:rPr>
              <a:t>           ـــــــــــــــــــــــــــــــــــــــــــــــــــــــــــــــ      × 100</a:t>
            </a:r>
          </a:p>
          <a:p>
            <a:pPr>
              <a:lnSpc>
                <a:spcPct val="100000"/>
              </a:lnSpc>
              <a:buNone/>
            </a:pPr>
            <a:r>
              <a:rPr lang="ar-SA" dirty="0">
                <a:solidFill>
                  <a:schemeClr val="tx1"/>
                </a:solidFill>
                <a:cs typeface="Almudid" pitchFamily="2" charset="-78"/>
              </a:rPr>
              <a:t>          مجموع أهداف المادة كاملة</a:t>
            </a:r>
          </a:p>
          <a:p>
            <a:pPr>
              <a:buNone/>
            </a:pPr>
            <a:endParaRPr lang="ar-SA" b="1" dirty="0">
              <a:solidFill>
                <a:schemeClr val="tx1"/>
              </a:solidFill>
              <a:cs typeface="Almudid" pitchFamily="2" charset="-78"/>
            </a:endParaRPr>
          </a:p>
          <a:p>
            <a:pPr>
              <a:buNone/>
            </a:pPr>
            <a:r>
              <a:rPr lang="ar-SA" b="1" dirty="0">
                <a:solidFill>
                  <a:schemeClr val="tx1"/>
                </a:solidFill>
                <a:cs typeface="Almudid" pitchFamily="2" charset="-78"/>
              </a:rPr>
              <a:t>مثال : الوزن النسبي للأهداف في مستوى التذكر=</a:t>
            </a:r>
          </a:p>
          <a:p>
            <a:pPr>
              <a:buNone/>
            </a:pPr>
            <a:r>
              <a:rPr lang="ar-SA" b="1" dirty="0">
                <a:solidFill>
                  <a:schemeClr val="tx1"/>
                </a:solidFill>
                <a:cs typeface="Almudid" pitchFamily="2" charset="-78"/>
              </a:rPr>
              <a:t>                   </a:t>
            </a:r>
            <a:r>
              <a:rPr lang="ar-SA" b="1" u="sng" dirty="0">
                <a:solidFill>
                  <a:schemeClr val="tx1"/>
                </a:solidFill>
                <a:cs typeface="Almudid" pitchFamily="2" charset="-78"/>
              </a:rPr>
              <a:t>37</a:t>
            </a:r>
            <a:r>
              <a:rPr lang="ar-SA" b="1" dirty="0">
                <a:solidFill>
                  <a:schemeClr val="tx1"/>
                </a:solidFill>
                <a:cs typeface="Almudid" pitchFamily="2" charset="-78"/>
              </a:rPr>
              <a:t> × 100= 25%</a:t>
            </a:r>
          </a:p>
          <a:p>
            <a:pPr>
              <a:buNone/>
            </a:pPr>
            <a:r>
              <a:rPr lang="ar-SA" b="1" dirty="0">
                <a:solidFill>
                  <a:schemeClr val="tx1"/>
                </a:solidFill>
                <a:cs typeface="Almudid" pitchFamily="2" charset="-78"/>
              </a:rPr>
              <a:t>                  150  </a:t>
            </a:r>
          </a:p>
        </p:txBody>
      </p:sp>
    </p:spTree>
    <p:extLst>
      <p:ext uri="{BB962C8B-B14F-4D97-AF65-F5344CB8AC3E}">
        <p14:creationId xmlns:p14="http://schemas.microsoft.com/office/powerpoint/2010/main" val="76212847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idx="4294967295"/>
          </p:nvPr>
        </p:nvSpPr>
        <p:spPr>
          <a:xfrm>
            <a:off x="419677" y="2217260"/>
            <a:ext cx="11352646" cy="658019"/>
          </a:xfrm>
          <a:prstGeom prst="roundRect">
            <a:avLst/>
          </a:prstGeom>
        </p:spPr>
        <p:style>
          <a:lnRef idx="1">
            <a:schemeClr val="accent4"/>
          </a:lnRef>
          <a:fillRef idx="3">
            <a:schemeClr val="accent4"/>
          </a:fillRef>
          <a:effectRef idx="2">
            <a:schemeClr val="accent4"/>
          </a:effectRef>
          <a:fontRef idx="minor">
            <a:schemeClr val="lt1"/>
          </a:fontRef>
        </p:style>
        <p:txBody>
          <a:bodyPr>
            <a:noAutofit/>
          </a:bodyPr>
          <a:lstStyle/>
          <a:p>
            <a:pPr algn="r"/>
            <a:r>
              <a:rPr lang="ar-SA" sz="2800" dirty="0">
                <a:solidFill>
                  <a:sysClr val="windowText" lastClr="000000"/>
                </a:solidFill>
                <a:cs typeface="Almudid" pitchFamily="2" charset="-78"/>
              </a:rPr>
              <a:t>مثال لجدول مواصفات يبين الوزن النسبي للأهداف التعليمية في مختلف المستويات</a:t>
            </a:r>
          </a:p>
        </p:txBody>
      </p:sp>
      <p:graphicFrame>
        <p:nvGraphicFramePr>
          <p:cNvPr id="4" name="عنصر نائب للمحتوى 3"/>
          <p:cNvGraphicFramePr>
            <a:graphicFrameLocks noGrp="1"/>
          </p:cNvGraphicFramePr>
          <p:nvPr>
            <p:ph idx="4294967295"/>
          </p:nvPr>
        </p:nvGraphicFramePr>
        <p:xfrm>
          <a:off x="1606858" y="3287477"/>
          <a:ext cx="9275316" cy="2590800"/>
        </p:xfrm>
        <a:graphic>
          <a:graphicData uri="http://schemas.openxmlformats.org/drawingml/2006/table">
            <a:tbl>
              <a:tblPr rtl="1" firstRow="1" bandRow="1">
                <a:tableStyleId>{5C22544A-7EE6-4342-B048-85BDC9FD1C3A}</a:tableStyleId>
              </a:tblPr>
              <a:tblGrid>
                <a:gridCol w="1999017">
                  <a:extLst>
                    <a:ext uri="{9D8B030D-6E8A-4147-A177-3AD203B41FA5}">
                      <a16:colId xmlns:a16="http://schemas.microsoft.com/office/drawing/2014/main" val="20000"/>
                    </a:ext>
                  </a:extLst>
                </a:gridCol>
                <a:gridCol w="951061">
                  <a:extLst>
                    <a:ext uri="{9D8B030D-6E8A-4147-A177-3AD203B41FA5}">
                      <a16:colId xmlns:a16="http://schemas.microsoft.com/office/drawing/2014/main" val="20001"/>
                    </a:ext>
                  </a:extLst>
                </a:gridCol>
                <a:gridCol w="953538">
                  <a:extLst>
                    <a:ext uri="{9D8B030D-6E8A-4147-A177-3AD203B41FA5}">
                      <a16:colId xmlns:a16="http://schemas.microsoft.com/office/drawing/2014/main" val="20002"/>
                    </a:ext>
                  </a:extLst>
                </a:gridCol>
                <a:gridCol w="1014481">
                  <a:extLst>
                    <a:ext uri="{9D8B030D-6E8A-4147-A177-3AD203B41FA5}">
                      <a16:colId xmlns:a16="http://schemas.microsoft.com/office/drawing/2014/main" val="20003"/>
                    </a:ext>
                  </a:extLst>
                </a:gridCol>
                <a:gridCol w="999864">
                  <a:extLst>
                    <a:ext uri="{9D8B030D-6E8A-4147-A177-3AD203B41FA5}">
                      <a16:colId xmlns:a16="http://schemas.microsoft.com/office/drawing/2014/main" val="20004"/>
                    </a:ext>
                  </a:extLst>
                </a:gridCol>
                <a:gridCol w="921828">
                  <a:extLst>
                    <a:ext uri="{9D8B030D-6E8A-4147-A177-3AD203B41FA5}">
                      <a16:colId xmlns:a16="http://schemas.microsoft.com/office/drawing/2014/main" val="20005"/>
                    </a:ext>
                  </a:extLst>
                </a:gridCol>
                <a:gridCol w="951057">
                  <a:extLst>
                    <a:ext uri="{9D8B030D-6E8A-4147-A177-3AD203B41FA5}">
                      <a16:colId xmlns:a16="http://schemas.microsoft.com/office/drawing/2014/main" val="20006"/>
                    </a:ext>
                  </a:extLst>
                </a:gridCol>
                <a:gridCol w="1484470">
                  <a:extLst>
                    <a:ext uri="{9D8B030D-6E8A-4147-A177-3AD203B41FA5}">
                      <a16:colId xmlns:a16="http://schemas.microsoft.com/office/drawing/2014/main" val="20007"/>
                    </a:ext>
                  </a:extLst>
                </a:gridCol>
              </a:tblGrid>
              <a:tr h="1185904">
                <a:tc>
                  <a:txBody>
                    <a:bodyPr/>
                    <a:lstStyle/>
                    <a:p>
                      <a:pPr rtl="1"/>
                      <a:endParaRPr lang="ar-SA" sz="2400" dirty="0">
                        <a:solidFill>
                          <a:schemeClr val="tx1"/>
                        </a:solidFill>
                        <a:cs typeface="Almudid" pitchFamily="2" charset="-78"/>
                      </a:endParaRPr>
                    </a:p>
                    <a:p>
                      <a:pPr rtl="1"/>
                      <a:r>
                        <a:rPr lang="ar-SA" sz="2400" dirty="0">
                          <a:solidFill>
                            <a:schemeClr val="tx1"/>
                          </a:solidFill>
                          <a:cs typeface="Almudid" pitchFamily="2" charset="-78"/>
                        </a:rPr>
                        <a:t>مستوى الهدف</a:t>
                      </a:r>
                    </a:p>
                  </a:txBody>
                  <a:tcPr marL="99060" marR="9906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a:txBody>
                    <a:bodyPr/>
                    <a:lstStyle/>
                    <a:p>
                      <a:pPr algn="ctr" rtl="1"/>
                      <a:endParaRPr lang="ar-SA" sz="2400" dirty="0">
                        <a:solidFill>
                          <a:schemeClr val="tx1"/>
                        </a:solidFill>
                        <a:cs typeface="Almudid" pitchFamily="2" charset="-78"/>
                      </a:endParaRPr>
                    </a:p>
                    <a:p>
                      <a:pPr algn="ctr" rtl="1"/>
                      <a:r>
                        <a:rPr lang="ar-SA" sz="2400" dirty="0">
                          <a:solidFill>
                            <a:schemeClr val="tx1"/>
                          </a:solidFill>
                          <a:cs typeface="Almudid" pitchFamily="2" charset="-78"/>
                        </a:rPr>
                        <a:t>تذكر</a:t>
                      </a:r>
                    </a:p>
                  </a:txBody>
                  <a:tcPr marL="99060" marR="9906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a:txBody>
                    <a:bodyPr/>
                    <a:lstStyle/>
                    <a:p>
                      <a:pPr algn="ctr" rtl="1"/>
                      <a:endParaRPr lang="ar-SA" sz="2400" dirty="0">
                        <a:solidFill>
                          <a:schemeClr val="tx1"/>
                        </a:solidFill>
                        <a:cs typeface="Almudid" pitchFamily="2" charset="-78"/>
                      </a:endParaRPr>
                    </a:p>
                    <a:p>
                      <a:pPr algn="ctr" rtl="1"/>
                      <a:r>
                        <a:rPr lang="ar-SA" sz="2400" dirty="0">
                          <a:solidFill>
                            <a:schemeClr val="tx1"/>
                          </a:solidFill>
                          <a:cs typeface="Almudid" pitchFamily="2" charset="-78"/>
                        </a:rPr>
                        <a:t>فهم</a:t>
                      </a:r>
                    </a:p>
                  </a:txBody>
                  <a:tcPr marL="99060" marR="9906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a:txBody>
                    <a:bodyPr/>
                    <a:lstStyle/>
                    <a:p>
                      <a:pPr algn="ctr" rtl="1"/>
                      <a:endParaRPr lang="ar-SA" sz="2400" dirty="0">
                        <a:solidFill>
                          <a:schemeClr val="tx1"/>
                        </a:solidFill>
                        <a:cs typeface="Almudid" pitchFamily="2" charset="-78"/>
                      </a:endParaRPr>
                    </a:p>
                    <a:p>
                      <a:pPr algn="ctr" rtl="1"/>
                      <a:r>
                        <a:rPr lang="ar-SA" sz="2400" dirty="0">
                          <a:solidFill>
                            <a:schemeClr val="tx1"/>
                          </a:solidFill>
                          <a:cs typeface="Almudid" pitchFamily="2" charset="-78"/>
                        </a:rPr>
                        <a:t>تطبيق</a:t>
                      </a:r>
                    </a:p>
                  </a:txBody>
                  <a:tcPr marL="99060" marR="9906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a:txBody>
                    <a:bodyPr/>
                    <a:lstStyle/>
                    <a:p>
                      <a:pPr algn="ctr" rtl="1"/>
                      <a:endParaRPr lang="ar-SA" sz="2400" dirty="0">
                        <a:solidFill>
                          <a:schemeClr val="tx1"/>
                        </a:solidFill>
                        <a:cs typeface="Almudid" pitchFamily="2" charset="-78"/>
                      </a:endParaRPr>
                    </a:p>
                    <a:p>
                      <a:pPr algn="ctr" rtl="1"/>
                      <a:r>
                        <a:rPr lang="ar-SA" sz="2400" dirty="0">
                          <a:solidFill>
                            <a:schemeClr val="tx1"/>
                          </a:solidFill>
                          <a:cs typeface="Almudid" pitchFamily="2" charset="-78"/>
                        </a:rPr>
                        <a:t>تحليل</a:t>
                      </a:r>
                    </a:p>
                  </a:txBody>
                  <a:tcPr marL="99060" marR="9906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a:txBody>
                    <a:bodyPr/>
                    <a:lstStyle/>
                    <a:p>
                      <a:pPr algn="ctr" rtl="1"/>
                      <a:endParaRPr lang="ar-SA" sz="2400" dirty="0">
                        <a:solidFill>
                          <a:schemeClr val="tx1"/>
                        </a:solidFill>
                        <a:cs typeface="Almudid" pitchFamily="2" charset="-78"/>
                      </a:endParaRPr>
                    </a:p>
                    <a:p>
                      <a:pPr algn="ctr" rtl="1"/>
                      <a:r>
                        <a:rPr lang="ar-SA" sz="2400" dirty="0">
                          <a:solidFill>
                            <a:schemeClr val="tx1"/>
                          </a:solidFill>
                          <a:cs typeface="Almudid" pitchFamily="2" charset="-78"/>
                        </a:rPr>
                        <a:t>تركيب</a:t>
                      </a:r>
                    </a:p>
                  </a:txBody>
                  <a:tcPr marL="99060" marR="9906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a:txBody>
                    <a:bodyPr/>
                    <a:lstStyle/>
                    <a:p>
                      <a:pPr algn="ctr" rtl="1"/>
                      <a:endParaRPr lang="ar-SA" sz="2400" dirty="0">
                        <a:solidFill>
                          <a:schemeClr val="tx1"/>
                        </a:solidFill>
                        <a:cs typeface="Almudid" pitchFamily="2" charset="-78"/>
                      </a:endParaRPr>
                    </a:p>
                    <a:p>
                      <a:pPr algn="ctr" rtl="1"/>
                      <a:r>
                        <a:rPr lang="ar-SA" sz="2400" dirty="0">
                          <a:solidFill>
                            <a:schemeClr val="tx1"/>
                          </a:solidFill>
                          <a:cs typeface="Almudid" pitchFamily="2" charset="-78"/>
                        </a:rPr>
                        <a:t>تقويم</a:t>
                      </a:r>
                    </a:p>
                  </a:txBody>
                  <a:tcPr marL="99060" marR="9906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a:txBody>
                    <a:bodyPr/>
                    <a:lstStyle/>
                    <a:p>
                      <a:pPr algn="ctr" rtl="1"/>
                      <a:r>
                        <a:rPr lang="ar-SA" sz="2400" dirty="0">
                          <a:solidFill>
                            <a:schemeClr val="tx1"/>
                          </a:solidFill>
                          <a:cs typeface="Almudid" pitchFamily="2" charset="-78"/>
                        </a:rPr>
                        <a:t>المجموع الكلي للأهداف</a:t>
                      </a:r>
                    </a:p>
                  </a:txBody>
                  <a:tcPr marL="99060" marR="9906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0"/>
                  </a:ext>
                </a:extLst>
              </a:tr>
              <a:tr h="577748">
                <a:tc>
                  <a:txBody>
                    <a:bodyPr/>
                    <a:lstStyle/>
                    <a:p>
                      <a:pPr rtl="1"/>
                      <a:r>
                        <a:rPr lang="ar-SA" sz="2400" b="1" dirty="0">
                          <a:solidFill>
                            <a:schemeClr val="tx1"/>
                          </a:solidFill>
                          <a:cs typeface="Almudid" pitchFamily="2" charset="-78"/>
                        </a:rPr>
                        <a:t>عدد الأهداف</a:t>
                      </a:r>
                    </a:p>
                  </a:txBody>
                  <a:tcPr marL="99060" marR="9906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a:txBody>
                    <a:bodyPr/>
                    <a:lstStyle/>
                    <a:p>
                      <a:pPr algn="ctr" rtl="1"/>
                      <a:r>
                        <a:rPr lang="ar-SA" sz="3200" b="1" dirty="0">
                          <a:solidFill>
                            <a:schemeClr val="tx1"/>
                          </a:solidFill>
                          <a:cs typeface="Almudid" pitchFamily="2" charset="-78"/>
                        </a:rPr>
                        <a:t>37</a:t>
                      </a:r>
                    </a:p>
                  </a:txBody>
                  <a:tcPr marL="99060" marR="9906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a:txBody>
                    <a:bodyPr/>
                    <a:lstStyle/>
                    <a:p>
                      <a:pPr algn="ctr" rtl="1"/>
                      <a:r>
                        <a:rPr lang="ar-SA" sz="3200" b="1" dirty="0">
                          <a:solidFill>
                            <a:schemeClr val="tx1"/>
                          </a:solidFill>
                          <a:cs typeface="Almudid" pitchFamily="2" charset="-78"/>
                        </a:rPr>
                        <a:t>72</a:t>
                      </a:r>
                    </a:p>
                  </a:txBody>
                  <a:tcPr marL="99060" marR="9906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a:txBody>
                    <a:bodyPr/>
                    <a:lstStyle/>
                    <a:p>
                      <a:pPr algn="ctr" rtl="1"/>
                      <a:r>
                        <a:rPr lang="ar-SA" sz="3200" b="1" dirty="0">
                          <a:solidFill>
                            <a:schemeClr val="tx1"/>
                          </a:solidFill>
                          <a:cs typeface="Almudid" pitchFamily="2" charset="-78"/>
                        </a:rPr>
                        <a:t>34</a:t>
                      </a:r>
                    </a:p>
                  </a:txBody>
                  <a:tcPr marL="99060" marR="9906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a:txBody>
                    <a:bodyPr/>
                    <a:lstStyle/>
                    <a:p>
                      <a:pPr algn="ctr" rtl="1"/>
                      <a:r>
                        <a:rPr lang="ar-SA" sz="3200" b="1" dirty="0">
                          <a:solidFill>
                            <a:schemeClr val="tx1"/>
                          </a:solidFill>
                          <a:cs typeface="Almudid" pitchFamily="2" charset="-78"/>
                        </a:rPr>
                        <a:t>3</a:t>
                      </a:r>
                    </a:p>
                  </a:txBody>
                  <a:tcPr marL="99060" marR="9906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a:txBody>
                    <a:bodyPr/>
                    <a:lstStyle/>
                    <a:p>
                      <a:pPr algn="ctr" rtl="1"/>
                      <a:r>
                        <a:rPr lang="ar-SA" sz="3200" b="1" dirty="0">
                          <a:solidFill>
                            <a:schemeClr val="tx1"/>
                          </a:solidFill>
                          <a:cs typeface="Almudid" pitchFamily="2" charset="-78"/>
                        </a:rPr>
                        <a:t>2</a:t>
                      </a:r>
                    </a:p>
                  </a:txBody>
                  <a:tcPr marL="99060" marR="9906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a:txBody>
                    <a:bodyPr/>
                    <a:lstStyle/>
                    <a:p>
                      <a:pPr algn="ctr" rtl="1"/>
                      <a:r>
                        <a:rPr lang="ar-SA" sz="3200" b="1" dirty="0">
                          <a:solidFill>
                            <a:schemeClr val="tx1"/>
                          </a:solidFill>
                          <a:cs typeface="Almudid" pitchFamily="2" charset="-78"/>
                        </a:rPr>
                        <a:t>2</a:t>
                      </a:r>
                    </a:p>
                  </a:txBody>
                  <a:tcPr marL="99060" marR="9906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a:txBody>
                    <a:bodyPr/>
                    <a:lstStyle/>
                    <a:p>
                      <a:pPr algn="ctr" rtl="1"/>
                      <a:r>
                        <a:rPr lang="ar-SA" sz="3200" b="1" dirty="0">
                          <a:solidFill>
                            <a:schemeClr val="tx1"/>
                          </a:solidFill>
                          <a:cs typeface="Almudid" pitchFamily="2" charset="-78"/>
                        </a:rPr>
                        <a:t>150</a:t>
                      </a:r>
                    </a:p>
                  </a:txBody>
                  <a:tcPr marL="99060" marR="9906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1"/>
                  </a:ext>
                </a:extLst>
              </a:tr>
              <a:tr h="821011">
                <a:tc>
                  <a:txBody>
                    <a:bodyPr/>
                    <a:lstStyle/>
                    <a:p>
                      <a:pPr algn="ctr" rtl="1"/>
                      <a:r>
                        <a:rPr lang="ar-SA" sz="2400" b="1" dirty="0">
                          <a:solidFill>
                            <a:schemeClr val="tx1"/>
                          </a:solidFill>
                          <a:cs typeface="Almudid" pitchFamily="2" charset="-78"/>
                        </a:rPr>
                        <a:t>الوزن النسبي للأهداف</a:t>
                      </a:r>
                    </a:p>
                  </a:txBody>
                  <a:tcPr marL="99060" marR="9906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a:txBody>
                    <a:bodyPr/>
                    <a:lstStyle/>
                    <a:p>
                      <a:pPr algn="ctr" rtl="1"/>
                      <a:r>
                        <a:rPr lang="ar-SA" sz="2400" b="1" dirty="0">
                          <a:solidFill>
                            <a:schemeClr val="tx1"/>
                          </a:solidFill>
                          <a:cs typeface="Almudid" pitchFamily="2" charset="-78"/>
                        </a:rPr>
                        <a:t>25%</a:t>
                      </a:r>
                    </a:p>
                  </a:txBody>
                  <a:tcPr marL="99060" marR="9906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a:txBody>
                    <a:bodyPr/>
                    <a:lstStyle/>
                    <a:p>
                      <a:pPr algn="ctr" rtl="1"/>
                      <a:r>
                        <a:rPr lang="ar-SA" sz="2400" b="1" dirty="0">
                          <a:solidFill>
                            <a:schemeClr val="tx1"/>
                          </a:solidFill>
                          <a:cs typeface="Almudid" pitchFamily="2" charset="-78"/>
                        </a:rPr>
                        <a:t>48%</a:t>
                      </a:r>
                    </a:p>
                  </a:txBody>
                  <a:tcPr marL="99060" marR="9906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a:txBody>
                    <a:bodyPr/>
                    <a:lstStyle/>
                    <a:p>
                      <a:pPr algn="ctr" rtl="1"/>
                      <a:r>
                        <a:rPr lang="ar-SA" sz="2400" b="1" dirty="0">
                          <a:solidFill>
                            <a:schemeClr val="tx1"/>
                          </a:solidFill>
                          <a:cs typeface="Almudid" pitchFamily="2" charset="-78"/>
                        </a:rPr>
                        <a:t>23%</a:t>
                      </a:r>
                    </a:p>
                  </a:txBody>
                  <a:tcPr marL="99060" marR="9906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a:txBody>
                    <a:bodyPr/>
                    <a:lstStyle/>
                    <a:p>
                      <a:pPr algn="ctr" rtl="1"/>
                      <a:r>
                        <a:rPr lang="ar-SA" sz="2400" b="1" dirty="0">
                          <a:solidFill>
                            <a:schemeClr val="tx1"/>
                          </a:solidFill>
                          <a:cs typeface="Almudid" pitchFamily="2" charset="-78"/>
                        </a:rPr>
                        <a:t>2%</a:t>
                      </a:r>
                    </a:p>
                  </a:txBody>
                  <a:tcPr marL="99060" marR="9906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a:txBody>
                    <a:bodyPr/>
                    <a:lstStyle/>
                    <a:p>
                      <a:pPr algn="ctr" rtl="1"/>
                      <a:r>
                        <a:rPr lang="ar-SA" sz="2400" b="1" dirty="0">
                          <a:solidFill>
                            <a:schemeClr val="tx1"/>
                          </a:solidFill>
                          <a:cs typeface="Almudid" pitchFamily="2" charset="-78"/>
                        </a:rPr>
                        <a:t>1%</a:t>
                      </a:r>
                    </a:p>
                  </a:txBody>
                  <a:tcPr marL="99060" marR="9906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a:txBody>
                    <a:bodyPr/>
                    <a:lstStyle/>
                    <a:p>
                      <a:pPr algn="ctr" rtl="1"/>
                      <a:r>
                        <a:rPr lang="ar-SA" sz="2400" b="1" dirty="0">
                          <a:solidFill>
                            <a:schemeClr val="tx1"/>
                          </a:solidFill>
                          <a:cs typeface="Almudid" pitchFamily="2" charset="-78"/>
                        </a:rPr>
                        <a:t>1%</a:t>
                      </a:r>
                    </a:p>
                  </a:txBody>
                  <a:tcPr marL="99060" marR="9906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a:txBody>
                    <a:bodyPr/>
                    <a:lstStyle/>
                    <a:p>
                      <a:pPr algn="ctr" rtl="1"/>
                      <a:r>
                        <a:rPr lang="ar-SA" sz="2400" b="1" dirty="0">
                          <a:solidFill>
                            <a:schemeClr val="tx1"/>
                          </a:solidFill>
                          <a:cs typeface="Almudid" pitchFamily="2" charset="-78"/>
                        </a:rPr>
                        <a:t>100%</a:t>
                      </a:r>
                    </a:p>
                  </a:txBody>
                  <a:tcPr marL="99060" marR="9906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2"/>
                  </a:ext>
                </a:extLst>
              </a:tr>
            </a:tbl>
          </a:graphicData>
        </a:graphic>
      </p:graphicFrame>
    </p:spTree>
    <p:extLst>
      <p:ext uri="{BB962C8B-B14F-4D97-AF65-F5344CB8AC3E}">
        <p14:creationId xmlns:p14="http://schemas.microsoft.com/office/powerpoint/2010/main" val="305028365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مستطيل 7">
            <a:extLst>
              <a:ext uri="{FF2B5EF4-FFF2-40B4-BE49-F238E27FC236}">
                <a16:creationId xmlns:a16="http://schemas.microsoft.com/office/drawing/2014/main" id="{C3B6F138-0E21-4B57-B3CA-E64AB44DACA8}"/>
              </a:ext>
            </a:extLst>
          </p:cNvPr>
          <p:cNvSpPr/>
          <p:nvPr/>
        </p:nvSpPr>
        <p:spPr>
          <a:xfrm>
            <a:off x="719091" y="1903483"/>
            <a:ext cx="10871529" cy="3570208"/>
          </a:xfrm>
          <a:prstGeom prst="rect">
            <a:avLst/>
          </a:prstGeom>
        </p:spPr>
        <p:txBody>
          <a:bodyPr wrap="square">
            <a:spAutoFit/>
          </a:bodyPr>
          <a:lstStyle/>
          <a:p>
            <a:pPr algn="r" rtl="1"/>
            <a:r>
              <a:rPr lang="ar-SA" sz="4400" b="1" dirty="0">
                <a:solidFill>
                  <a:srgbClr val="FF0000"/>
                </a:solidFill>
                <a:latin typeface="Arial" panose="020B0604020202020204" pitchFamily="34" charset="0"/>
                <a:cs typeface="Almudid" pitchFamily="2" charset="-78"/>
              </a:rPr>
              <a:t>رابعاً:</a:t>
            </a:r>
            <a:r>
              <a:rPr lang="ar-EG" sz="4400" b="1" dirty="0">
                <a:solidFill>
                  <a:srgbClr val="FF0000"/>
                </a:solidFill>
                <a:latin typeface="Arial" panose="020B0604020202020204" pitchFamily="34" charset="0"/>
                <a:cs typeface="Almudid" pitchFamily="2" charset="-78"/>
              </a:rPr>
              <a:t> تحديد عدد الأسئلة</a:t>
            </a:r>
            <a:r>
              <a:rPr lang="ar-SA" sz="4400" b="1" dirty="0">
                <a:solidFill>
                  <a:srgbClr val="FF0000"/>
                </a:solidFill>
                <a:latin typeface="Arial" panose="020B0604020202020204" pitchFamily="34" charset="0"/>
                <a:cs typeface="Almudid" pitchFamily="2" charset="-78"/>
              </a:rPr>
              <a:t> لكل موضوع</a:t>
            </a:r>
            <a:r>
              <a:rPr lang="ar-EG" sz="4400" b="1" dirty="0">
                <a:solidFill>
                  <a:srgbClr val="FF0000"/>
                </a:solidFill>
                <a:latin typeface="Arial" panose="020B0604020202020204" pitchFamily="34" charset="0"/>
                <a:cs typeface="Almudid" pitchFamily="2" charset="-78"/>
              </a:rPr>
              <a:t>:</a:t>
            </a:r>
            <a:endParaRPr lang="ar-SA" sz="4400" b="1" dirty="0">
              <a:solidFill>
                <a:srgbClr val="FF0000"/>
              </a:solidFill>
              <a:latin typeface="Arial" panose="020B0604020202020204" pitchFamily="34" charset="0"/>
              <a:cs typeface="Almudid" pitchFamily="2" charset="-78"/>
            </a:endParaRPr>
          </a:p>
          <a:p>
            <a:pPr algn="r" rtl="1"/>
            <a:endParaRPr lang="ar-EG" sz="2400" b="1" dirty="0">
              <a:solidFill>
                <a:srgbClr val="FF0000"/>
              </a:solidFill>
              <a:latin typeface="Arial" panose="020B0604020202020204" pitchFamily="34" charset="0"/>
              <a:cs typeface="Almudid" pitchFamily="2" charset="-78"/>
            </a:endParaRPr>
          </a:p>
          <a:p>
            <a:pPr algn="r" rtl="1"/>
            <a:r>
              <a:rPr lang="ar-EG" sz="2800" dirty="0">
                <a:solidFill>
                  <a:srgbClr val="222222"/>
                </a:solidFill>
                <a:latin typeface="Arial" panose="020B0604020202020204" pitchFamily="34" charset="0"/>
                <a:cs typeface="Almudid" pitchFamily="2" charset="-78"/>
              </a:rPr>
              <a:t>1- يتم تحديد العدد الكلي لأسئلة الاختبار في ضوء الزمن المتاح للإجابة، ونوع الأسئلة، وعمر الطالب، وغيرها من المتغيرات المؤثرة.</a:t>
            </a:r>
            <a:endParaRPr lang="ar-SA" sz="2800" dirty="0">
              <a:solidFill>
                <a:srgbClr val="222222"/>
              </a:solidFill>
              <a:latin typeface="Arial" panose="020B0604020202020204" pitchFamily="34" charset="0"/>
              <a:cs typeface="Almudid" pitchFamily="2" charset="-78"/>
            </a:endParaRPr>
          </a:p>
          <a:p>
            <a:pPr algn="r" rtl="1"/>
            <a:endParaRPr lang="ar-EG" sz="2800" dirty="0">
              <a:solidFill>
                <a:srgbClr val="222222"/>
              </a:solidFill>
              <a:latin typeface="Arial" panose="020B0604020202020204" pitchFamily="34" charset="0"/>
              <a:cs typeface="Almudid" pitchFamily="2" charset="-78"/>
            </a:endParaRPr>
          </a:p>
          <a:p>
            <a:pPr algn="r" rtl="1"/>
            <a:r>
              <a:rPr lang="ar-EG" sz="2800" dirty="0">
                <a:solidFill>
                  <a:srgbClr val="222222"/>
                </a:solidFill>
                <a:latin typeface="Arial" panose="020B0604020202020204" pitchFamily="34" charset="0"/>
                <a:cs typeface="Almudid" pitchFamily="2" charset="-78"/>
              </a:rPr>
              <a:t>2- يتم تحديد عدد الأسئلة لكل موضوع من موضوعات المادة الدراسية في كل مستوى من مستويات </a:t>
            </a:r>
            <a:r>
              <a:rPr lang="ar-SA" sz="2800" dirty="0">
                <a:solidFill>
                  <a:srgbClr val="222222"/>
                </a:solidFill>
                <a:latin typeface="Arial" panose="020B0604020202020204" pitchFamily="34" charset="0"/>
                <a:cs typeface="Almudid" pitchFamily="2" charset="-78"/>
              </a:rPr>
              <a:t>ا</a:t>
            </a:r>
            <a:r>
              <a:rPr lang="ar-EG" sz="2800" dirty="0">
                <a:solidFill>
                  <a:srgbClr val="222222"/>
                </a:solidFill>
                <a:latin typeface="Arial" panose="020B0604020202020204" pitchFamily="34" charset="0"/>
                <a:cs typeface="Almudid" pitchFamily="2" charset="-78"/>
              </a:rPr>
              <a:t>لأهداف وفق</a:t>
            </a:r>
            <a:r>
              <a:rPr lang="ar-SA" sz="2800" dirty="0">
                <a:solidFill>
                  <a:srgbClr val="222222"/>
                </a:solidFill>
                <a:latin typeface="Arial" panose="020B0604020202020204" pitchFamily="34" charset="0"/>
                <a:cs typeface="Almudid" pitchFamily="2" charset="-78"/>
              </a:rPr>
              <a:t> معادلة رياضية.</a:t>
            </a:r>
            <a:br>
              <a:rPr lang="ar-EG" dirty="0"/>
            </a:br>
            <a:endParaRPr lang="ar-SA" dirty="0"/>
          </a:p>
        </p:txBody>
      </p:sp>
    </p:spTree>
    <p:extLst>
      <p:ext uri="{BB962C8B-B14F-4D97-AF65-F5344CB8AC3E}">
        <p14:creationId xmlns:p14="http://schemas.microsoft.com/office/powerpoint/2010/main" val="305829575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عنوان 1">
            <a:extLst>
              <a:ext uri="{FF2B5EF4-FFF2-40B4-BE49-F238E27FC236}">
                <a16:creationId xmlns:a16="http://schemas.microsoft.com/office/drawing/2014/main" id="{340A5195-66CC-40DE-BE27-84CCDA82543D}"/>
              </a:ext>
            </a:extLst>
          </p:cNvPr>
          <p:cNvSpPr txBox="1">
            <a:spLocks/>
          </p:cNvSpPr>
          <p:nvPr/>
        </p:nvSpPr>
        <p:spPr>
          <a:xfrm>
            <a:off x="1423836" y="2743053"/>
            <a:ext cx="9028590" cy="1976852"/>
          </a:xfrm>
          <a:prstGeom prst="roundRect">
            <a:avLst/>
          </a:prstGeom>
        </p:spPr>
        <p:style>
          <a:lnRef idx="2">
            <a:schemeClr val="accent2">
              <a:shade val="50000"/>
            </a:schemeClr>
          </a:lnRef>
          <a:fillRef idx="1">
            <a:schemeClr val="accent2"/>
          </a:fillRef>
          <a:effectRef idx="0">
            <a:schemeClr val="accent2"/>
          </a:effectRef>
          <a:fontRef idx="minor">
            <a:schemeClr val="lt1"/>
          </a:fontRef>
        </p:style>
        <p:txBody>
          <a:bodyPr vert="horz" lIns="91440" tIns="45720" rIns="91440" bIns="45720" rtlCol="0" anchor="ctr">
            <a:noAutofit/>
          </a:bodyPr>
          <a:lstStyle>
            <a:lvl1pPr algn="l" defTabSz="914400" rtl="1" eaLnBrk="1" latinLnBrk="0" hangingPunct="1">
              <a:lnSpc>
                <a:spcPct val="90000"/>
              </a:lnSpc>
              <a:spcBef>
                <a:spcPct val="0"/>
              </a:spcBef>
              <a:buNone/>
              <a:defRPr sz="4400" kern="1200">
                <a:solidFill>
                  <a:schemeClr val="lt1"/>
                </a:solidFill>
                <a:latin typeface="+mn-lt"/>
                <a:ea typeface="+mn-ea"/>
                <a:cs typeface="+mn-cs"/>
              </a:defRPr>
            </a:lvl1pPr>
            <a:lvl2pPr>
              <a:defRPr>
                <a:solidFill>
                  <a:schemeClr val="lt1"/>
                </a:solidFill>
                <a:latin typeface="+mn-lt"/>
                <a:ea typeface="+mn-ea"/>
                <a:cs typeface="+mn-cs"/>
              </a:defRPr>
            </a:lvl2pPr>
            <a:lvl3pPr>
              <a:defRPr>
                <a:solidFill>
                  <a:schemeClr val="lt1"/>
                </a:solidFill>
                <a:latin typeface="+mn-lt"/>
                <a:ea typeface="+mn-ea"/>
                <a:cs typeface="+mn-cs"/>
              </a:defRPr>
            </a:lvl3pPr>
            <a:lvl4pPr>
              <a:defRPr>
                <a:solidFill>
                  <a:schemeClr val="lt1"/>
                </a:solidFill>
                <a:latin typeface="+mn-lt"/>
                <a:ea typeface="+mn-ea"/>
                <a:cs typeface="+mn-cs"/>
              </a:defRPr>
            </a:lvl4pPr>
            <a:lvl5pPr>
              <a:defRPr>
                <a:solidFill>
                  <a:schemeClr val="lt1"/>
                </a:solidFill>
                <a:latin typeface="+mn-lt"/>
                <a:ea typeface="+mn-ea"/>
                <a:cs typeface="+mn-cs"/>
              </a:defRPr>
            </a:lvl5pPr>
            <a:lvl6pPr>
              <a:defRPr>
                <a:solidFill>
                  <a:schemeClr val="lt1"/>
                </a:solidFill>
                <a:latin typeface="+mn-lt"/>
                <a:ea typeface="+mn-ea"/>
                <a:cs typeface="+mn-cs"/>
              </a:defRPr>
            </a:lvl6pPr>
            <a:lvl7pPr>
              <a:defRPr>
                <a:solidFill>
                  <a:schemeClr val="lt1"/>
                </a:solidFill>
                <a:latin typeface="+mn-lt"/>
                <a:ea typeface="+mn-ea"/>
                <a:cs typeface="+mn-cs"/>
              </a:defRPr>
            </a:lvl7pPr>
            <a:lvl8pPr>
              <a:defRPr>
                <a:solidFill>
                  <a:schemeClr val="lt1"/>
                </a:solidFill>
                <a:latin typeface="+mn-lt"/>
                <a:ea typeface="+mn-ea"/>
                <a:cs typeface="+mn-cs"/>
              </a:defRPr>
            </a:lvl8pPr>
            <a:lvl9pPr>
              <a:defRPr>
                <a:solidFill>
                  <a:schemeClr val="lt1"/>
                </a:solidFill>
                <a:latin typeface="+mn-lt"/>
                <a:ea typeface="+mn-ea"/>
                <a:cs typeface="+mn-cs"/>
              </a:defRPr>
            </a:lvl9pPr>
          </a:lstStyle>
          <a:p>
            <a:pPr algn="ctr"/>
            <a:r>
              <a:rPr lang="ar-SA" sz="4000" dirty="0">
                <a:solidFill>
                  <a:schemeClr val="tx1"/>
                </a:solidFill>
                <a:cs typeface="Almudid" pitchFamily="2" charset="-78"/>
              </a:rPr>
              <a:t>كيف يتم تحديد عدد الأسئلة؟</a:t>
            </a:r>
          </a:p>
        </p:txBody>
      </p:sp>
    </p:spTree>
    <p:extLst>
      <p:ext uri="{BB962C8B-B14F-4D97-AF65-F5344CB8AC3E}">
        <p14:creationId xmlns:p14="http://schemas.microsoft.com/office/powerpoint/2010/main" val="350734283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a:extLst>
              <a:ext uri="{FF2B5EF4-FFF2-40B4-BE49-F238E27FC236}">
                <a16:creationId xmlns:a16="http://schemas.microsoft.com/office/drawing/2014/main" id="{A8943EB9-3972-41F8-949F-6625CC06A524}"/>
              </a:ext>
            </a:extLst>
          </p:cNvPr>
          <p:cNvSpPr/>
          <p:nvPr/>
        </p:nvSpPr>
        <p:spPr>
          <a:xfrm>
            <a:off x="310718" y="2203855"/>
            <a:ext cx="11585360" cy="2123658"/>
          </a:xfrm>
          <a:prstGeom prst="rect">
            <a:avLst/>
          </a:prstGeom>
        </p:spPr>
        <p:txBody>
          <a:bodyPr wrap="square">
            <a:spAutoFit/>
          </a:bodyPr>
          <a:lstStyle/>
          <a:p>
            <a:pPr algn="r" rtl="1"/>
            <a:r>
              <a:rPr lang="ar-SA" sz="4000" dirty="0">
                <a:cs typeface="Almudid" pitchFamily="2" charset="-78"/>
              </a:rPr>
              <a:t>من خلال تطبيق المعادلة التالية </a:t>
            </a:r>
          </a:p>
          <a:p>
            <a:pPr algn="r" rtl="1"/>
            <a:endParaRPr lang="ar-SA" sz="3200" dirty="0">
              <a:solidFill>
                <a:srgbClr val="222222"/>
              </a:solidFill>
              <a:latin typeface="Arial" panose="020B0604020202020204" pitchFamily="34" charset="0"/>
              <a:cs typeface="Almudid" pitchFamily="2" charset="-78"/>
            </a:endParaRPr>
          </a:p>
          <a:p>
            <a:pPr algn="r" rtl="1"/>
            <a:r>
              <a:rPr lang="ar-EG" sz="3200" dirty="0">
                <a:solidFill>
                  <a:srgbClr val="222222"/>
                </a:solidFill>
                <a:latin typeface="Arial" panose="020B0604020202020204" pitchFamily="34" charset="0"/>
                <a:cs typeface="Almudid" pitchFamily="2" charset="-78"/>
              </a:rPr>
              <a:t>عدد اسئلة الموضوع = </a:t>
            </a:r>
            <a:endParaRPr lang="ar-SA" sz="3200" dirty="0">
              <a:solidFill>
                <a:srgbClr val="222222"/>
              </a:solidFill>
              <a:latin typeface="Arial" panose="020B0604020202020204" pitchFamily="34" charset="0"/>
              <a:cs typeface="Almudid" pitchFamily="2" charset="-78"/>
            </a:endParaRPr>
          </a:p>
          <a:p>
            <a:pPr algn="r" rtl="1"/>
            <a:r>
              <a:rPr lang="ar-EG" sz="2800" dirty="0">
                <a:solidFill>
                  <a:srgbClr val="222222"/>
                </a:solidFill>
                <a:latin typeface="Arial" panose="020B0604020202020204" pitchFamily="34" charset="0"/>
                <a:cs typeface="Almudid" pitchFamily="2" charset="-78"/>
              </a:rPr>
              <a:t>العدد الكلي للأسئلة × الوزن النسبي لأهمية الموضوع × الوزن النسبي لأهداف الموضوع</a:t>
            </a:r>
          </a:p>
        </p:txBody>
      </p:sp>
    </p:spTree>
    <p:extLst>
      <p:ext uri="{BB962C8B-B14F-4D97-AF65-F5344CB8AC3E}">
        <p14:creationId xmlns:p14="http://schemas.microsoft.com/office/powerpoint/2010/main" val="343581158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مستطيل 5">
            <a:extLst>
              <a:ext uri="{FF2B5EF4-FFF2-40B4-BE49-F238E27FC236}">
                <a16:creationId xmlns:a16="http://schemas.microsoft.com/office/drawing/2014/main" id="{210ED59C-6D47-49D6-BE5A-97B3A7392571}"/>
              </a:ext>
            </a:extLst>
          </p:cNvPr>
          <p:cNvSpPr/>
          <p:nvPr/>
        </p:nvSpPr>
        <p:spPr>
          <a:xfrm>
            <a:off x="482217" y="1673741"/>
            <a:ext cx="11185865" cy="4154984"/>
          </a:xfrm>
          <a:prstGeom prst="rect">
            <a:avLst/>
          </a:prstGeom>
        </p:spPr>
        <p:txBody>
          <a:bodyPr wrap="square">
            <a:spAutoFit/>
          </a:bodyPr>
          <a:lstStyle/>
          <a:p>
            <a:pPr algn="r" rtl="1"/>
            <a:r>
              <a:rPr lang="ar-EG" sz="4000" b="1" dirty="0">
                <a:solidFill>
                  <a:srgbClr val="FF0000"/>
                </a:solidFill>
                <a:latin typeface="Arial" panose="020B0604020202020204" pitchFamily="34" charset="0"/>
                <a:cs typeface="Almudid" pitchFamily="2" charset="-78"/>
              </a:rPr>
              <a:t>مثال تطبيقي:</a:t>
            </a:r>
            <a:endParaRPr lang="ar-EG" sz="5400" b="1" dirty="0">
              <a:solidFill>
                <a:srgbClr val="FF0000"/>
              </a:solidFill>
              <a:latin typeface="Arial" panose="020B0604020202020204" pitchFamily="34" charset="0"/>
              <a:cs typeface="Almudid" pitchFamily="2" charset="-78"/>
            </a:endParaRPr>
          </a:p>
          <a:p>
            <a:pPr algn="r" rtl="1"/>
            <a:endParaRPr lang="ar-SA" sz="2800" dirty="0">
              <a:solidFill>
                <a:srgbClr val="222222"/>
              </a:solidFill>
              <a:latin typeface="Arial" panose="020B0604020202020204" pitchFamily="34" charset="0"/>
              <a:cs typeface="Almudid" pitchFamily="2" charset="-78"/>
            </a:endParaRPr>
          </a:p>
          <a:p>
            <a:pPr algn="r" rtl="1"/>
            <a:r>
              <a:rPr lang="ar-EG" sz="2800" dirty="0">
                <a:solidFill>
                  <a:srgbClr val="222222"/>
                </a:solidFill>
                <a:latin typeface="Arial" panose="020B0604020202020204" pitchFamily="34" charset="0"/>
                <a:cs typeface="Almudid" pitchFamily="2" charset="-78"/>
              </a:rPr>
              <a:t>مطلوب بناء جدول مواصفات لوحدة تعليمية لأحد المناهج الدراسية. علما بأن هذه الوحدة تتكون من </a:t>
            </a:r>
            <a:r>
              <a:rPr lang="ar-EG" sz="2800" u="sng" dirty="0">
                <a:solidFill>
                  <a:srgbClr val="222222"/>
                </a:solidFill>
                <a:latin typeface="Arial" panose="020B0604020202020204" pitchFamily="34" charset="0"/>
                <a:cs typeface="Almudid" pitchFamily="2" charset="-78"/>
              </a:rPr>
              <a:t>ثلاث موضوعات رئيسية</a:t>
            </a:r>
            <a:r>
              <a:rPr lang="ar-EG" sz="2800" dirty="0">
                <a:solidFill>
                  <a:srgbClr val="222222"/>
                </a:solidFill>
                <a:latin typeface="Arial" panose="020B0604020202020204" pitchFamily="34" charset="0"/>
                <a:cs typeface="Almudid" pitchFamily="2" charset="-78"/>
              </a:rPr>
              <a:t>، يتم تدريسها في ثمان حصص موزعة على الموضوعات كما يلي: </a:t>
            </a:r>
            <a:endParaRPr lang="ar-SA" sz="2800" dirty="0">
              <a:solidFill>
                <a:srgbClr val="222222"/>
              </a:solidFill>
              <a:latin typeface="Arial" panose="020B0604020202020204" pitchFamily="34" charset="0"/>
              <a:cs typeface="Almudid" pitchFamily="2" charset="-78"/>
            </a:endParaRPr>
          </a:p>
          <a:p>
            <a:pPr algn="r" rtl="1"/>
            <a:r>
              <a:rPr lang="ar-EG" sz="2800" dirty="0" err="1">
                <a:solidFill>
                  <a:srgbClr val="7030A0"/>
                </a:solidFill>
                <a:latin typeface="Arial" panose="020B0604020202020204" pitchFamily="34" charset="0"/>
                <a:cs typeface="Almudid" pitchFamily="2" charset="-78"/>
              </a:rPr>
              <a:t>الموض</a:t>
            </a:r>
            <a:r>
              <a:rPr lang="ar-SA" sz="2800" dirty="0">
                <a:solidFill>
                  <a:srgbClr val="7030A0"/>
                </a:solidFill>
                <a:latin typeface="Arial" panose="020B0604020202020204" pitchFamily="34" charset="0"/>
                <a:cs typeface="Almudid" pitchFamily="2" charset="-78"/>
              </a:rPr>
              <a:t>و</a:t>
            </a:r>
            <a:r>
              <a:rPr lang="ar-EG" sz="2800" dirty="0">
                <a:solidFill>
                  <a:srgbClr val="7030A0"/>
                </a:solidFill>
                <a:latin typeface="Arial" panose="020B0604020202020204" pitchFamily="34" charset="0"/>
                <a:cs typeface="Almudid" pitchFamily="2" charset="-78"/>
              </a:rPr>
              <a:t>ع الأول (3) حصص</a:t>
            </a:r>
            <a:r>
              <a:rPr lang="ar-EG" sz="2800" dirty="0">
                <a:solidFill>
                  <a:srgbClr val="222222"/>
                </a:solidFill>
                <a:latin typeface="Arial" panose="020B0604020202020204" pitchFamily="34" charset="0"/>
                <a:cs typeface="Almudid" pitchFamily="2" charset="-78"/>
              </a:rPr>
              <a:t>، </a:t>
            </a:r>
            <a:r>
              <a:rPr lang="ar-EG" sz="2800" dirty="0">
                <a:solidFill>
                  <a:srgbClr val="00B050"/>
                </a:solidFill>
                <a:latin typeface="Arial" panose="020B0604020202020204" pitchFamily="34" charset="0"/>
                <a:cs typeface="Almudid" pitchFamily="2" charset="-78"/>
              </a:rPr>
              <a:t>الموضوع الثاني (3) حصص</a:t>
            </a:r>
            <a:r>
              <a:rPr lang="ar-EG" sz="2800" dirty="0">
                <a:solidFill>
                  <a:srgbClr val="222222"/>
                </a:solidFill>
                <a:latin typeface="Arial" panose="020B0604020202020204" pitchFamily="34" charset="0"/>
                <a:cs typeface="Almudid" pitchFamily="2" charset="-78"/>
              </a:rPr>
              <a:t>، </a:t>
            </a:r>
            <a:r>
              <a:rPr lang="ar-EG" sz="2800" dirty="0">
                <a:solidFill>
                  <a:srgbClr val="0070C0"/>
                </a:solidFill>
                <a:latin typeface="Arial" panose="020B0604020202020204" pitchFamily="34" charset="0"/>
                <a:cs typeface="Almudid" pitchFamily="2" charset="-78"/>
              </a:rPr>
              <a:t>الموضوع الثالث (2) حصة</a:t>
            </a:r>
            <a:r>
              <a:rPr lang="ar-EG" sz="2800" dirty="0">
                <a:solidFill>
                  <a:srgbClr val="222222"/>
                </a:solidFill>
                <a:latin typeface="Arial" panose="020B0604020202020204" pitchFamily="34" charset="0"/>
                <a:cs typeface="Almudid" pitchFamily="2" charset="-78"/>
              </a:rPr>
              <a:t>.</a:t>
            </a:r>
          </a:p>
          <a:p>
            <a:pPr algn="r" rtl="1"/>
            <a:endParaRPr lang="ar-SA" sz="2800" dirty="0">
              <a:solidFill>
                <a:srgbClr val="222222"/>
              </a:solidFill>
              <a:latin typeface="Arial" panose="020B0604020202020204" pitchFamily="34" charset="0"/>
              <a:cs typeface="Almudid" pitchFamily="2" charset="-78"/>
            </a:endParaRPr>
          </a:p>
          <a:p>
            <a:pPr algn="r" rtl="1"/>
            <a:r>
              <a:rPr lang="ar-EG" sz="2800" dirty="0">
                <a:solidFill>
                  <a:srgbClr val="222222"/>
                </a:solidFill>
                <a:latin typeface="Arial" panose="020B0604020202020204" pitchFamily="34" charset="0"/>
                <a:cs typeface="Almudid" pitchFamily="2" charset="-78"/>
              </a:rPr>
              <a:t>وكانت الوحدة تحتوي على </a:t>
            </a:r>
            <a:r>
              <a:rPr lang="ar-EG" sz="2800" u="sng" dirty="0">
                <a:solidFill>
                  <a:srgbClr val="222222"/>
                </a:solidFill>
                <a:latin typeface="Arial" panose="020B0604020202020204" pitchFamily="34" charset="0"/>
                <a:cs typeface="Almudid" pitchFamily="2" charset="-78"/>
              </a:rPr>
              <a:t>عدد (25) هدفا سلوكيا </a:t>
            </a:r>
            <a:r>
              <a:rPr lang="ar-EG" sz="2800" dirty="0">
                <a:solidFill>
                  <a:srgbClr val="222222"/>
                </a:solidFill>
                <a:latin typeface="Arial" panose="020B0604020202020204" pitchFamily="34" charset="0"/>
                <a:cs typeface="Almudid" pitchFamily="2" charset="-78"/>
              </a:rPr>
              <a:t>موزعة كالتالي: </a:t>
            </a:r>
            <a:endParaRPr lang="ar-SA" sz="2800" dirty="0">
              <a:solidFill>
                <a:srgbClr val="222222"/>
              </a:solidFill>
              <a:latin typeface="Arial" panose="020B0604020202020204" pitchFamily="34" charset="0"/>
              <a:cs typeface="Almudid" pitchFamily="2" charset="-78"/>
            </a:endParaRPr>
          </a:p>
          <a:p>
            <a:pPr algn="r" rtl="1"/>
            <a:r>
              <a:rPr lang="ar-EG" sz="2800" dirty="0">
                <a:solidFill>
                  <a:srgbClr val="0070C0"/>
                </a:solidFill>
                <a:latin typeface="Arial" panose="020B0604020202020204" pitchFamily="34" charset="0"/>
                <a:cs typeface="Almudid" pitchFamily="2" charset="-78"/>
              </a:rPr>
              <a:t>تذكر (8)، </a:t>
            </a:r>
            <a:r>
              <a:rPr lang="ar-EG" sz="2800" dirty="0">
                <a:solidFill>
                  <a:schemeClr val="accent4">
                    <a:lumMod val="75000"/>
                  </a:schemeClr>
                </a:solidFill>
                <a:latin typeface="Arial" panose="020B0604020202020204" pitchFamily="34" charset="0"/>
                <a:cs typeface="Almudid" pitchFamily="2" charset="-78"/>
              </a:rPr>
              <a:t>فهم (6)، </a:t>
            </a:r>
            <a:r>
              <a:rPr lang="ar-EG" sz="2800" dirty="0">
                <a:solidFill>
                  <a:srgbClr val="00B050"/>
                </a:solidFill>
                <a:latin typeface="Arial" panose="020B0604020202020204" pitchFamily="34" charset="0"/>
                <a:cs typeface="Almudid" pitchFamily="2" charset="-78"/>
              </a:rPr>
              <a:t>تطبيق (5)، </a:t>
            </a:r>
            <a:r>
              <a:rPr lang="ar-EG" sz="2800" dirty="0">
                <a:solidFill>
                  <a:srgbClr val="FF0000"/>
                </a:solidFill>
                <a:latin typeface="Arial" panose="020B0604020202020204" pitchFamily="34" charset="0"/>
                <a:cs typeface="Almudid" pitchFamily="2" charset="-78"/>
              </a:rPr>
              <a:t>تحليل (3)، </a:t>
            </a:r>
            <a:r>
              <a:rPr lang="ar-EG" sz="2800" dirty="0">
                <a:solidFill>
                  <a:srgbClr val="7030A0"/>
                </a:solidFill>
                <a:latin typeface="Arial" panose="020B0604020202020204" pitchFamily="34" charset="0"/>
                <a:cs typeface="Almudid" pitchFamily="2" charset="-78"/>
              </a:rPr>
              <a:t>تركيب (2)، </a:t>
            </a:r>
            <a:r>
              <a:rPr lang="ar-EG" sz="2800" dirty="0">
                <a:solidFill>
                  <a:srgbClr val="00B0F0"/>
                </a:solidFill>
                <a:latin typeface="Arial" panose="020B0604020202020204" pitchFamily="34" charset="0"/>
                <a:cs typeface="Almudid" pitchFamily="2" charset="-78"/>
              </a:rPr>
              <a:t>تقويم (1).</a:t>
            </a:r>
            <a:endParaRPr lang="ar-EG" sz="2800" b="0" i="0" dirty="0">
              <a:solidFill>
                <a:srgbClr val="00B0F0"/>
              </a:solidFill>
              <a:effectLst/>
              <a:latin typeface="Arial" panose="020B0604020202020204" pitchFamily="34" charset="0"/>
              <a:cs typeface="Almudid" pitchFamily="2" charset="-78"/>
            </a:endParaRPr>
          </a:p>
        </p:txBody>
      </p:sp>
    </p:spTree>
    <p:extLst>
      <p:ext uri="{BB962C8B-B14F-4D97-AF65-F5344CB8AC3E}">
        <p14:creationId xmlns:p14="http://schemas.microsoft.com/office/powerpoint/2010/main" val="150711053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a:extLst>
              <a:ext uri="{FF2B5EF4-FFF2-40B4-BE49-F238E27FC236}">
                <a16:creationId xmlns:a16="http://schemas.microsoft.com/office/drawing/2014/main" id="{6E43D075-3574-4622-A51F-A8C7981EFCFD}"/>
              </a:ext>
            </a:extLst>
          </p:cNvPr>
          <p:cNvSpPr/>
          <p:nvPr/>
        </p:nvSpPr>
        <p:spPr>
          <a:xfrm>
            <a:off x="397481" y="1827255"/>
            <a:ext cx="11397037" cy="3970318"/>
          </a:xfrm>
          <a:prstGeom prst="rect">
            <a:avLst/>
          </a:prstGeom>
        </p:spPr>
        <p:txBody>
          <a:bodyPr wrap="square">
            <a:spAutoFit/>
          </a:bodyPr>
          <a:lstStyle/>
          <a:p>
            <a:pPr algn="r" rtl="1"/>
            <a:r>
              <a:rPr lang="ar-SA" sz="4000" b="1" dirty="0">
                <a:solidFill>
                  <a:srgbClr val="FF0000"/>
                </a:solidFill>
                <a:latin typeface="Arial" panose="020B0604020202020204" pitchFamily="34" charset="0"/>
                <a:cs typeface="Almudid" pitchFamily="2" charset="-78"/>
              </a:rPr>
              <a:t>ثانيا:</a:t>
            </a:r>
            <a:r>
              <a:rPr lang="ar-EG" sz="4000" b="1" dirty="0">
                <a:solidFill>
                  <a:srgbClr val="FF0000"/>
                </a:solidFill>
                <a:latin typeface="Arial" panose="020B0604020202020204" pitchFamily="34" charset="0"/>
                <a:cs typeface="Almudid" pitchFamily="2" charset="-78"/>
              </a:rPr>
              <a:t> تحديد الوزن النسبي ل</a:t>
            </a:r>
            <a:r>
              <a:rPr lang="ar-SA" sz="4000" b="1" dirty="0">
                <a:solidFill>
                  <a:srgbClr val="FF0000"/>
                </a:solidFill>
                <a:latin typeface="Arial" panose="020B0604020202020204" pitchFamily="34" charset="0"/>
                <a:cs typeface="Almudid" pitchFamily="2" charset="-78"/>
              </a:rPr>
              <a:t>أهمية </a:t>
            </a:r>
            <a:r>
              <a:rPr lang="ar-EG" sz="4000" b="1" dirty="0">
                <a:solidFill>
                  <a:srgbClr val="FF0000"/>
                </a:solidFill>
                <a:latin typeface="Arial" panose="020B0604020202020204" pitchFamily="34" charset="0"/>
                <a:cs typeface="Almudid" pitchFamily="2" charset="-78"/>
              </a:rPr>
              <a:t>موضوعات المادة الدراسية:</a:t>
            </a:r>
          </a:p>
          <a:p>
            <a:pPr algn="r" rtl="1"/>
            <a:endParaRPr lang="ar-SA" sz="1600" dirty="0">
              <a:solidFill>
                <a:srgbClr val="222222"/>
              </a:solidFill>
              <a:latin typeface="Arial" panose="020B0604020202020204" pitchFamily="34" charset="0"/>
              <a:cs typeface="Almudid" pitchFamily="2" charset="-78"/>
            </a:endParaRPr>
          </a:p>
          <a:p>
            <a:pPr algn="r" rtl="1"/>
            <a:r>
              <a:rPr lang="ar-EG" sz="2800" dirty="0">
                <a:solidFill>
                  <a:srgbClr val="222222"/>
                </a:solidFill>
                <a:latin typeface="Arial" panose="020B0604020202020204" pitchFamily="34" charset="0"/>
                <a:cs typeface="Almudid" pitchFamily="2" charset="-78"/>
              </a:rPr>
              <a:t>ويتم ذلك عن طريق:</a:t>
            </a:r>
          </a:p>
          <a:p>
            <a:pPr marL="457200" indent="-457200" algn="r" rtl="1">
              <a:buFontTx/>
              <a:buChar char="-"/>
            </a:pPr>
            <a:r>
              <a:rPr lang="ar-EG" sz="2800" dirty="0">
                <a:solidFill>
                  <a:srgbClr val="222222"/>
                </a:solidFill>
                <a:latin typeface="Arial" panose="020B0604020202020204" pitchFamily="34" charset="0"/>
                <a:cs typeface="Almudid" pitchFamily="2" charset="-78"/>
              </a:rPr>
              <a:t>حساب عدد الصفحات لكل موضوع أو درس في المحتوى الخاص بالمادة الدراسية، ويمثله عادة الكتاب المدرسي أو كتاب المادة.</a:t>
            </a:r>
            <a:endParaRPr lang="ar-SA" sz="2800" dirty="0">
              <a:solidFill>
                <a:srgbClr val="222222"/>
              </a:solidFill>
              <a:latin typeface="Arial" panose="020B0604020202020204" pitchFamily="34" charset="0"/>
              <a:cs typeface="Almudid" pitchFamily="2" charset="-78"/>
            </a:endParaRPr>
          </a:p>
          <a:p>
            <a:pPr algn="r" rtl="1"/>
            <a:endParaRPr lang="ar-EG" sz="1600" dirty="0">
              <a:solidFill>
                <a:srgbClr val="222222"/>
              </a:solidFill>
              <a:latin typeface="Arial" panose="020B0604020202020204" pitchFamily="34" charset="0"/>
              <a:cs typeface="Almudid" pitchFamily="2" charset="-78"/>
            </a:endParaRPr>
          </a:p>
          <a:p>
            <a:pPr marL="457200" indent="-457200" algn="r" rtl="1">
              <a:buFontTx/>
              <a:buChar char="-"/>
            </a:pPr>
            <a:r>
              <a:rPr lang="ar-EG" sz="2800" dirty="0">
                <a:solidFill>
                  <a:srgbClr val="222222"/>
                </a:solidFill>
                <a:latin typeface="Arial" panose="020B0604020202020204" pitchFamily="34" charset="0"/>
                <a:cs typeface="Almudid" pitchFamily="2" charset="-78"/>
              </a:rPr>
              <a:t>تقدير عدد الساعات التدريسية أو الحصص الدراسية التي يتم فيها تدريس كل موضوع أو درس في المادة الدراسية.</a:t>
            </a:r>
            <a:endParaRPr lang="ar-SA" sz="2800" dirty="0">
              <a:solidFill>
                <a:srgbClr val="222222"/>
              </a:solidFill>
              <a:latin typeface="Arial" panose="020B0604020202020204" pitchFamily="34" charset="0"/>
              <a:cs typeface="Almudid" pitchFamily="2" charset="-78"/>
            </a:endParaRPr>
          </a:p>
        </p:txBody>
      </p:sp>
    </p:spTree>
    <p:extLst>
      <p:ext uri="{BB962C8B-B14F-4D97-AF65-F5344CB8AC3E}">
        <p14:creationId xmlns:p14="http://schemas.microsoft.com/office/powerpoint/2010/main" val="291516685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جدول 1">
            <a:extLst>
              <a:ext uri="{FF2B5EF4-FFF2-40B4-BE49-F238E27FC236}">
                <a16:creationId xmlns:a16="http://schemas.microsoft.com/office/drawing/2014/main" id="{D452B6C6-901A-4241-8CB7-A4C93A248208}"/>
              </a:ext>
            </a:extLst>
          </p:cNvPr>
          <p:cNvGraphicFramePr>
            <a:graphicFrameLocks noGrp="1"/>
          </p:cNvGraphicFramePr>
          <p:nvPr/>
        </p:nvGraphicFramePr>
        <p:xfrm>
          <a:off x="1948981" y="3296503"/>
          <a:ext cx="8294038" cy="3017520"/>
        </p:xfrm>
        <a:graphic>
          <a:graphicData uri="http://schemas.openxmlformats.org/drawingml/2006/table">
            <a:tbl>
              <a:tblPr rtl="1"/>
              <a:tblGrid>
                <a:gridCol w="1739610">
                  <a:extLst>
                    <a:ext uri="{9D8B030D-6E8A-4147-A177-3AD203B41FA5}">
                      <a16:colId xmlns:a16="http://schemas.microsoft.com/office/drawing/2014/main" val="1038876090"/>
                    </a:ext>
                  </a:extLst>
                </a:gridCol>
                <a:gridCol w="935971">
                  <a:extLst>
                    <a:ext uri="{9D8B030D-6E8A-4147-A177-3AD203B41FA5}">
                      <a16:colId xmlns:a16="http://schemas.microsoft.com/office/drawing/2014/main" val="676870701"/>
                    </a:ext>
                  </a:extLst>
                </a:gridCol>
                <a:gridCol w="935971">
                  <a:extLst>
                    <a:ext uri="{9D8B030D-6E8A-4147-A177-3AD203B41FA5}">
                      <a16:colId xmlns:a16="http://schemas.microsoft.com/office/drawing/2014/main" val="2737881816"/>
                    </a:ext>
                  </a:extLst>
                </a:gridCol>
                <a:gridCol w="936848">
                  <a:extLst>
                    <a:ext uri="{9D8B030D-6E8A-4147-A177-3AD203B41FA5}">
                      <a16:colId xmlns:a16="http://schemas.microsoft.com/office/drawing/2014/main" val="2135687139"/>
                    </a:ext>
                  </a:extLst>
                </a:gridCol>
                <a:gridCol w="935971">
                  <a:extLst>
                    <a:ext uri="{9D8B030D-6E8A-4147-A177-3AD203B41FA5}">
                      <a16:colId xmlns:a16="http://schemas.microsoft.com/office/drawing/2014/main" val="3048865598"/>
                    </a:ext>
                  </a:extLst>
                </a:gridCol>
                <a:gridCol w="936848">
                  <a:extLst>
                    <a:ext uri="{9D8B030D-6E8A-4147-A177-3AD203B41FA5}">
                      <a16:colId xmlns:a16="http://schemas.microsoft.com/office/drawing/2014/main" val="87791293"/>
                    </a:ext>
                  </a:extLst>
                </a:gridCol>
                <a:gridCol w="935971">
                  <a:extLst>
                    <a:ext uri="{9D8B030D-6E8A-4147-A177-3AD203B41FA5}">
                      <a16:colId xmlns:a16="http://schemas.microsoft.com/office/drawing/2014/main" val="3461634469"/>
                    </a:ext>
                  </a:extLst>
                </a:gridCol>
                <a:gridCol w="936848">
                  <a:extLst>
                    <a:ext uri="{9D8B030D-6E8A-4147-A177-3AD203B41FA5}">
                      <a16:colId xmlns:a16="http://schemas.microsoft.com/office/drawing/2014/main" val="3667474672"/>
                    </a:ext>
                  </a:extLst>
                </a:gridCol>
              </a:tblGrid>
              <a:tr h="783838">
                <a:tc>
                  <a:txBody>
                    <a:bodyPr/>
                    <a:lstStyle/>
                    <a:p>
                      <a:pPr algn="l" rtl="1"/>
                      <a:r>
                        <a:rPr lang="ar-EG" b="1">
                          <a:effectLst/>
                          <a:cs typeface="arial" panose="020B0604020202020204" pitchFamily="34" charset="0"/>
                        </a:rPr>
                        <a:t>مستويات</a:t>
                      </a:r>
                      <a:endParaRPr lang="ar-EG">
                        <a:effectLst/>
                      </a:endParaRPr>
                    </a:p>
                    <a:p>
                      <a:pPr algn="l" rtl="1"/>
                      <a:r>
                        <a:rPr lang="ar-EG" b="1">
                          <a:effectLst/>
                          <a:cs typeface="arial" panose="020B0604020202020204" pitchFamily="34" charset="0"/>
                        </a:rPr>
                        <a:t> الأهداف</a:t>
                      </a:r>
                      <a:endParaRPr lang="ar-EG">
                        <a:effectLst/>
                      </a:endParaRPr>
                    </a:p>
                    <a:p>
                      <a:pPr algn="r" rtl="1"/>
                      <a:r>
                        <a:rPr lang="ar-EG" b="1">
                          <a:effectLst/>
                          <a:cs typeface="arial" panose="020B0604020202020204" pitchFamily="34" charset="0"/>
                        </a:rPr>
                        <a:t>الموضوع</a:t>
                      </a:r>
                      <a:endParaRPr lang="ar-EG">
                        <a:effectLst/>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r>
                        <a:rPr lang="ar-EG" b="1">
                          <a:effectLst/>
                          <a:cs typeface="arial" panose="020B0604020202020204" pitchFamily="34" charset="0"/>
                        </a:rPr>
                        <a:t>التذكر</a:t>
                      </a:r>
                      <a:endParaRPr lang="ar-EG">
                        <a:effectLst/>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r>
                        <a:rPr lang="ar-EG" b="1">
                          <a:effectLst/>
                          <a:cs typeface="arial" panose="020B0604020202020204" pitchFamily="34" charset="0"/>
                        </a:rPr>
                        <a:t>الفهم</a:t>
                      </a:r>
                      <a:endParaRPr lang="ar-EG">
                        <a:effectLst/>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r>
                        <a:rPr lang="ar-EG" b="1">
                          <a:effectLst/>
                          <a:cs typeface="arial" panose="020B0604020202020204" pitchFamily="34" charset="0"/>
                        </a:rPr>
                        <a:t>التطبيق</a:t>
                      </a:r>
                      <a:endParaRPr lang="ar-EG">
                        <a:effectLst/>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r>
                        <a:rPr lang="ar-EG" b="1">
                          <a:effectLst/>
                          <a:cs typeface="arial" panose="020B0604020202020204" pitchFamily="34" charset="0"/>
                        </a:rPr>
                        <a:t>التحليل</a:t>
                      </a:r>
                      <a:endParaRPr lang="ar-EG">
                        <a:effectLst/>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r>
                        <a:rPr lang="ar-EG" b="1">
                          <a:effectLst/>
                          <a:cs typeface="arial" panose="020B0604020202020204" pitchFamily="34" charset="0"/>
                        </a:rPr>
                        <a:t>التركيب</a:t>
                      </a:r>
                      <a:endParaRPr lang="ar-EG">
                        <a:effectLst/>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r>
                        <a:rPr lang="ar-EG" b="1">
                          <a:effectLst/>
                          <a:cs typeface="arial" panose="020B0604020202020204" pitchFamily="34" charset="0"/>
                        </a:rPr>
                        <a:t>التقويم</a:t>
                      </a:r>
                      <a:endParaRPr lang="ar-EG">
                        <a:effectLst/>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r>
                        <a:rPr lang="ar-EG" b="1">
                          <a:effectLst/>
                          <a:cs typeface="arial" panose="020B0604020202020204" pitchFamily="34" charset="0"/>
                        </a:rPr>
                        <a:t>المجموع</a:t>
                      </a:r>
                      <a:endParaRPr lang="ar-EG">
                        <a:effectLst/>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9710222"/>
                  </a:ext>
                </a:extLst>
              </a:tr>
              <a:tr h="522559">
                <a:tc>
                  <a:txBody>
                    <a:bodyPr/>
                    <a:lstStyle/>
                    <a:p>
                      <a:pPr algn="r" rtl="1"/>
                      <a:r>
                        <a:rPr lang="ar-EG" b="1">
                          <a:effectLst/>
                          <a:cs typeface="arial" panose="020B0604020202020204" pitchFamily="34" charset="0"/>
                        </a:rPr>
                        <a:t>الأول (38%)</a:t>
                      </a:r>
                      <a:endParaRPr lang="ar-EG">
                        <a:effectLst/>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br>
                        <a:rPr lang="ar-SA">
                          <a:effectLst/>
                        </a:rPr>
                      </a:br>
                      <a:endParaRPr lang="ar-SA">
                        <a:effectLst/>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br>
                        <a:rPr lang="ar-SA">
                          <a:effectLst/>
                        </a:rPr>
                      </a:br>
                      <a:endParaRPr lang="ar-SA">
                        <a:effectLst/>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br>
                        <a:rPr lang="ar-SA">
                          <a:effectLst/>
                        </a:rPr>
                      </a:br>
                      <a:endParaRPr lang="ar-SA">
                        <a:effectLst/>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br>
                        <a:rPr lang="ar-SA">
                          <a:effectLst/>
                        </a:rPr>
                      </a:br>
                      <a:endParaRPr lang="ar-SA">
                        <a:effectLst/>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br>
                        <a:rPr lang="ar-SA">
                          <a:effectLst/>
                        </a:rPr>
                      </a:br>
                      <a:endParaRPr lang="ar-SA">
                        <a:effectLst/>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br>
                        <a:rPr lang="ar-SA">
                          <a:effectLst/>
                        </a:rPr>
                      </a:br>
                      <a:endParaRPr lang="ar-SA">
                        <a:effectLst/>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br>
                        <a:rPr lang="ar-SA">
                          <a:effectLst/>
                        </a:rPr>
                      </a:br>
                      <a:endParaRPr lang="ar-SA">
                        <a:effectLst/>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89934642"/>
                  </a:ext>
                </a:extLst>
              </a:tr>
              <a:tr h="522559">
                <a:tc>
                  <a:txBody>
                    <a:bodyPr/>
                    <a:lstStyle/>
                    <a:p>
                      <a:pPr algn="r" rtl="1"/>
                      <a:r>
                        <a:rPr lang="ar-EG" b="1">
                          <a:effectLst/>
                          <a:cs typeface="arial" panose="020B0604020202020204" pitchFamily="34" charset="0"/>
                        </a:rPr>
                        <a:t>الثاني (37%)</a:t>
                      </a:r>
                      <a:endParaRPr lang="ar-EG">
                        <a:effectLst/>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br>
                        <a:rPr lang="ar-SA">
                          <a:effectLst/>
                        </a:rPr>
                      </a:br>
                      <a:endParaRPr lang="ar-SA">
                        <a:effectLst/>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br>
                        <a:rPr lang="ar-SA">
                          <a:effectLst/>
                        </a:rPr>
                      </a:br>
                      <a:endParaRPr lang="ar-SA">
                        <a:effectLst/>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br>
                        <a:rPr lang="ar-SA">
                          <a:effectLst/>
                        </a:rPr>
                      </a:br>
                      <a:endParaRPr lang="ar-SA">
                        <a:effectLst/>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br>
                        <a:rPr lang="ar-SA">
                          <a:effectLst/>
                        </a:rPr>
                      </a:br>
                      <a:endParaRPr lang="ar-SA">
                        <a:effectLst/>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br>
                        <a:rPr lang="ar-SA">
                          <a:effectLst/>
                        </a:rPr>
                      </a:br>
                      <a:endParaRPr lang="ar-SA">
                        <a:effectLst/>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br>
                        <a:rPr lang="ar-SA">
                          <a:effectLst/>
                        </a:rPr>
                      </a:br>
                      <a:endParaRPr lang="ar-SA">
                        <a:effectLst/>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br>
                        <a:rPr lang="ar-SA">
                          <a:effectLst/>
                        </a:rPr>
                      </a:br>
                      <a:endParaRPr lang="ar-SA">
                        <a:effectLst/>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996315515"/>
                  </a:ext>
                </a:extLst>
              </a:tr>
              <a:tr h="522559">
                <a:tc>
                  <a:txBody>
                    <a:bodyPr/>
                    <a:lstStyle/>
                    <a:p>
                      <a:pPr algn="r" rtl="1"/>
                      <a:r>
                        <a:rPr lang="ar-EG" b="1" dirty="0">
                          <a:effectLst/>
                          <a:cs typeface="arial" panose="020B0604020202020204" pitchFamily="34" charset="0"/>
                        </a:rPr>
                        <a:t>الثالث (25%)</a:t>
                      </a:r>
                      <a:endParaRPr lang="ar-EG" dirty="0">
                        <a:effectLst/>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br>
                        <a:rPr lang="ar-SA">
                          <a:effectLst/>
                        </a:rPr>
                      </a:br>
                      <a:endParaRPr lang="ar-SA">
                        <a:effectLst/>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br>
                        <a:rPr lang="ar-SA">
                          <a:effectLst/>
                        </a:rPr>
                      </a:br>
                      <a:endParaRPr lang="ar-SA">
                        <a:effectLst/>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br>
                        <a:rPr lang="ar-SA">
                          <a:effectLst/>
                        </a:rPr>
                      </a:br>
                      <a:endParaRPr lang="ar-SA">
                        <a:effectLst/>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br>
                        <a:rPr lang="ar-SA">
                          <a:effectLst/>
                        </a:rPr>
                      </a:br>
                      <a:endParaRPr lang="ar-SA">
                        <a:effectLst/>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br>
                        <a:rPr lang="ar-SA">
                          <a:effectLst/>
                        </a:rPr>
                      </a:br>
                      <a:endParaRPr lang="ar-SA">
                        <a:effectLst/>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br>
                        <a:rPr lang="ar-SA">
                          <a:effectLst/>
                        </a:rPr>
                      </a:br>
                      <a:endParaRPr lang="ar-SA">
                        <a:effectLst/>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br>
                        <a:rPr lang="ar-SA">
                          <a:effectLst/>
                        </a:rPr>
                      </a:br>
                      <a:endParaRPr lang="ar-SA">
                        <a:effectLst/>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870549284"/>
                  </a:ext>
                </a:extLst>
              </a:tr>
              <a:tr h="522559">
                <a:tc>
                  <a:txBody>
                    <a:bodyPr/>
                    <a:lstStyle/>
                    <a:p>
                      <a:pPr algn="r" rtl="1"/>
                      <a:r>
                        <a:rPr lang="ar-EG" b="1">
                          <a:effectLst/>
                          <a:cs typeface="arial" panose="020B0604020202020204" pitchFamily="34" charset="0"/>
                        </a:rPr>
                        <a:t>المجموع (100%)</a:t>
                      </a:r>
                      <a:endParaRPr lang="ar-EG">
                        <a:effectLst/>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br>
                        <a:rPr lang="ar-SA">
                          <a:effectLst/>
                        </a:rPr>
                      </a:br>
                      <a:endParaRPr lang="ar-SA">
                        <a:effectLst/>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br>
                        <a:rPr lang="ar-SA">
                          <a:effectLst/>
                        </a:rPr>
                      </a:br>
                      <a:endParaRPr lang="ar-SA">
                        <a:effectLst/>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br>
                        <a:rPr lang="ar-SA">
                          <a:effectLst/>
                        </a:rPr>
                      </a:br>
                      <a:endParaRPr lang="ar-SA">
                        <a:effectLst/>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br>
                        <a:rPr lang="ar-SA">
                          <a:effectLst/>
                        </a:rPr>
                      </a:br>
                      <a:endParaRPr lang="ar-SA">
                        <a:effectLst/>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br>
                        <a:rPr lang="ar-SA">
                          <a:effectLst/>
                        </a:rPr>
                      </a:br>
                      <a:endParaRPr lang="ar-SA">
                        <a:effectLst/>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br>
                        <a:rPr lang="ar-SA">
                          <a:effectLst/>
                        </a:rPr>
                      </a:br>
                      <a:endParaRPr lang="ar-SA">
                        <a:effectLst/>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br>
                        <a:rPr lang="ar-SA" dirty="0">
                          <a:effectLst/>
                        </a:rPr>
                      </a:br>
                      <a:endParaRPr lang="ar-SA" dirty="0">
                        <a:effectLst/>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850947451"/>
                  </a:ext>
                </a:extLst>
              </a:tr>
            </a:tbl>
          </a:graphicData>
        </a:graphic>
      </p:graphicFrame>
      <p:sp>
        <p:nvSpPr>
          <p:cNvPr id="3" name="Rectangle 1">
            <a:extLst>
              <a:ext uri="{FF2B5EF4-FFF2-40B4-BE49-F238E27FC236}">
                <a16:creationId xmlns:a16="http://schemas.microsoft.com/office/drawing/2014/main" id="{B8476608-AD1E-4608-A4DF-6C09E1AA921D}"/>
              </a:ext>
            </a:extLst>
          </p:cNvPr>
          <p:cNvSpPr>
            <a:spLocks noChangeArrowheads="1"/>
          </p:cNvSpPr>
          <p:nvPr/>
        </p:nvSpPr>
        <p:spPr bwMode="auto">
          <a:xfrm>
            <a:off x="825623" y="2010596"/>
            <a:ext cx="10878431" cy="738664"/>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ctr" defTabSz="914400" rtl="1" eaLnBrk="0" fontAlgn="base" latinLnBrk="0" hangingPunct="0">
              <a:lnSpc>
                <a:spcPct val="100000"/>
              </a:lnSpc>
              <a:spcBef>
                <a:spcPct val="0"/>
              </a:spcBef>
              <a:spcAft>
                <a:spcPct val="0"/>
              </a:spcAft>
              <a:buClrTx/>
              <a:buSzTx/>
              <a:buFontTx/>
              <a:buNone/>
              <a:tabLst/>
            </a:pPr>
            <a:r>
              <a:rPr kumimoji="0" lang="ar-EG" altLang="ar-SA" sz="2400" b="0" i="0" u="none" strike="noStrike" cap="none" normalizeH="0" baseline="0" dirty="0">
                <a:ln>
                  <a:noFill/>
                </a:ln>
                <a:solidFill>
                  <a:srgbClr val="222222"/>
                </a:solidFill>
                <a:effectLst/>
                <a:cs typeface="Almudid" pitchFamily="2" charset="-78"/>
              </a:rPr>
              <a:t>1- يتم تحديد الوزن النسبي لكل موضوع كما أوضحنا سابقا بقسمة عدد حصص كل موضوع على إجمالي عدد الحصص ثم نضرب الناتج في مائة مع التقريب فيكون على النحو التالي:</a:t>
            </a:r>
            <a:endParaRPr kumimoji="0" lang="en-US" altLang="ar-SA" sz="2000" b="0" i="0" u="none" strike="noStrike" cap="none" normalizeH="0" baseline="0" dirty="0">
              <a:ln>
                <a:noFill/>
              </a:ln>
              <a:solidFill>
                <a:schemeClr val="tx1"/>
              </a:solidFill>
              <a:effectLst/>
              <a:cs typeface="Almudid" pitchFamily="2" charset="-78"/>
            </a:endParaRPr>
          </a:p>
        </p:txBody>
      </p:sp>
    </p:spTree>
    <p:extLst>
      <p:ext uri="{BB962C8B-B14F-4D97-AF65-F5344CB8AC3E}">
        <p14:creationId xmlns:p14="http://schemas.microsoft.com/office/powerpoint/2010/main" val="20057615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1">
            <a:extLst>
              <a:ext uri="{FF2B5EF4-FFF2-40B4-BE49-F238E27FC236}">
                <a16:creationId xmlns:a16="http://schemas.microsoft.com/office/drawing/2014/main" id="{B8476608-AD1E-4608-A4DF-6C09E1AA921D}"/>
              </a:ext>
            </a:extLst>
          </p:cNvPr>
          <p:cNvSpPr>
            <a:spLocks noChangeArrowheads="1"/>
          </p:cNvSpPr>
          <p:nvPr/>
        </p:nvSpPr>
        <p:spPr bwMode="auto">
          <a:xfrm>
            <a:off x="840121" y="2063526"/>
            <a:ext cx="10878431" cy="738664"/>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lvl="0" algn="ctr" defTabSz="914400" rtl="1"/>
            <a:r>
              <a:rPr lang="ar-SA" sz="2400" dirty="0">
                <a:cs typeface="Almudid" pitchFamily="2" charset="-78"/>
              </a:rPr>
              <a:t>2- يتم تحديد الوزن النسبي للأهداف في كل مستوى بقسمة عدد أهداف المستوى على العدد الكلي للأهداف وضرب الناتج في مائة، فيصبح شكل الجدول على النحو التالي:</a:t>
            </a:r>
            <a:endParaRPr kumimoji="0" lang="en-US" altLang="ar-SA" sz="2400" b="0" i="0" u="none" strike="noStrike" cap="none" normalizeH="0" baseline="0" dirty="0">
              <a:ln>
                <a:noFill/>
              </a:ln>
              <a:solidFill>
                <a:schemeClr val="tx1"/>
              </a:solidFill>
              <a:effectLst/>
              <a:cs typeface="Almudid" pitchFamily="2" charset="-78"/>
            </a:endParaRPr>
          </a:p>
        </p:txBody>
      </p:sp>
      <p:graphicFrame>
        <p:nvGraphicFramePr>
          <p:cNvPr id="10" name="جدول 9">
            <a:extLst>
              <a:ext uri="{FF2B5EF4-FFF2-40B4-BE49-F238E27FC236}">
                <a16:creationId xmlns:a16="http://schemas.microsoft.com/office/drawing/2014/main" id="{21CBF8F5-2071-4E87-AD4B-C2A1BBF694F6}"/>
              </a:ext>
            </a:extLst>
          </p:cNvPr>
          <p:cNvGraphicFramePr>
            <a:graphicFrameLocks noGrp="1"/>
          </p:cNvGraphicFramePr>
          <p:nvPr/>
        </p:nvGraphicFramePr>
        <p:xfrm>
          <a:off x="1993987" y="3123509"/>
          <a:ext cx="8162325" cy="3049132"/>
        </p:xfrm>
        <a:graphic>
          <a:graphicData uri="http://schemas.openxmlformats.org/drawingml/2006/table">
            <a:tbl>
              <a:tblPr rtl="1"/>
              <a:tblGrid>
                <a:gridCol w="1711983">
                  <a:extLst>
                    <a:ext uri="{9D8B030D-6E8A-4147-A177-3AD203B41FA5}">
                      <a16:colId xmlns:a16="http://schemas.microsoft.com/office/drawing/2014/main" val="2169087216"/>
                    </a:ext>
                  </a:extLst>
                </a:gridCol>
                <a:gridCol w="921108">
                  <a:extLst>
                    <a:ext uri="{9D8B030D-6E8A-4147-A177-3AD203B41FA5}">
                      <a16:colId xmlns:a16="http://schemas.microsoft.com/office/drawing/2014/main" val="4000488328"/>
                    </a:ext>
                  </a:extLst>
                </a:gridCol>
                <a:gridCol w="921108">
                  <a:extLst>
                    <a:ext uri="{9D8B030D-6E8A-4147-A177-3AD203B41FA5}">
                      <a16:colId xmlns:a16="http://schemas.microsoft.com/office/drawing/2014/main" val="203699082"/>
                    </a:ext>
                  </a:extLst>
                </a:gridCol>
                <a:gridCol w="921970">
                  <a:extLst>
                    <a:ext uri="{9D8B030D-6E8A-4147-A177-3AD203B41FA5}">
                      <a16:colId xmlns:a16="http://schemas.microsoft.com/office/drawing/2014/main" val="2271856527"/>
                    </a:ext>
                  </a:extLst>
                </a:gridCol>
                <a:gridCol w="921108">
                  <a:extLst>
                    <a:ext uri="{9D8B030D-6E8A-4147-A177-3AD203B41FA5}">
                      <a16:colId xmlns:a16="http://schemas.microsoft.com/office/drawing/2014/main" val="230945852"/>
                    </a:ext>
                  </a:extLst>
                </a:gridCol>
                <a:gridCol w="921970">
                  <a:extLst>
                    <a:ext uri="{9D8B030D-6E8A-4147-A177-3AD203B41FA5}">
                      <a16:colId xmlns:a16="http://schemas.microsoft.com/office/drawing/2014/main" val="4164284225"/>
                    </a:ext>
                  </a:extLst>
                </a:gridCol>
                <a:gridCol w="921108">
                  <a:extLst>
                    <a:ext uri="{9D8B030D-6E8A-4147-A177-3AD203B41FA5}">
                      <a16:colId xmlns:a16="http://schemas.microsoft.com/office/drawing/2014/main" val="3337846347"/>
                    </a:ext>
                  </a:extLst>
                </a:gridCol>
                <a:gridCol w="921970">
                  <a:extLst>
                    <a:ext uri="{9D8B030D-6E8A-4147-A177-3AD203B41FA5}">
                      <a16:colId xmlns:a16="http://schemas.microsoft.com/office/drawing/2014/main" val="4146674161"/>
                    </a:ext>
                  </a:extLst>
                </a:gridCol>
              </a:tblGrid>
              <a:tr h="854572">
                <a:tc>
                  <a:txBody>
                    <a:bodyPr/>
                    <a:lstStyle/>
                    <a:p>
                      <a:pPr algn="l" rtl="1"/>
                      <a:r>
                        <a:rPr lang="ar-EG" b="1">
                          <a:effectLst/>
                          <a:cs typeface="arial" panose="020B0604020202020204" pitchFamily="34" charset="0"/>
                        </a:rPr>
                        <a:t>مستويات</a:t>
                      </a:r>
                      <a:endParaRPr lang="ar-EG">
                        <a:effectLst/>
                      </a:endParaRPr>
                    </a:p>
                    <a:p>
                      <a:pPr algn="l" rtl="1"/>
                      <a:r>
                        <a:rPr lang="ar-EG" b="1">
                          <a:effectLst/>
                          <a:cs typeface="arial" panose="020B0604020202020204" pitchFamily="34" charset="0"/>
                        </a:rPr>
                        <a:t> الأهداف</a:t>
                      </a:r>
                      <a:endParaRPr lang="ar-EG">
                        <a:effectLst/>
                      </a:endParaRPr>
                    </a:p>
                    <a:p>
                      <a:pPr algn="r" rtl="1"/>
                      <a:r>
                        <a:rPr lang="ar-EG" b="1">
                          <a:effectLst/>
                          <a:cs typeface="arial" panose="020B0604020202020204" pitchFamily="34" charset="0"/>
                        </a:rPr>
                        <a:t>الموضوع</a:t>
                      </a:r>
                      <a:endParaRPr lang="ar-EG">
                        <a:effectLst/>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r>
                        <a:rPr lang="ar-EG" b="1">
                          <a:effectLst/>
                          <a:cs typeface="arial" panose="020B0604020202020204" pitchFamily="34" charset="0"/>
                        </a:rPr>
                        <a:t>التذكر</a:t>
                      </a:r>
                      <a:endParaRPr lang="ar-EG">
                        <a:effectLst/>
                      </a:endParaRPr>
                    </a:p>
                    <a:p>
                      <a:pPr algn="ctr" rtl="1"/>
                      <a:r>
                        <a:rPr lang="ar-EG" b="1">
                          <a:effectLst/>
                          <a:cs typeface="arial" panose="020B0604020202020204" pitchFamily="34" charset="0"/>
                        </a:rPr>
                        <a:t>32%</a:t>
                      </a:r>
                      <a:endParaRPr lang="ar-EG">
                        <a:effectLst/>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r>
                        <a:rPr lang="ar-EG" b="1">
                          <a:effectLst/>
                          <a:cs typeface="arial" panose="020B0604020202020204" pitchFamily="34" charset="0"/>
                        </a:rPr>
                        <a:t>الفهم</a:t>
                      </a:r>
                      <a:endParaRPr lang="ar-EG">
                        <a:effectLst/>
                      </a:endParaRPr>
                    </a:p>
                    <a:p>
                      <a:pPr algn="ctr" rtl="1"/>
                      <a:r>
                        <a:rPr lang="ar-EG" b="1">
                          <a:effectLst/>
                          <a:cs typeface="arial" panose="020B0604020202020204" pitchFamily="34" charset="0"/>
                        </a:rPr>
                        <a:t>24%</a:t>
                      </a:r>
                      <a:endParaRPr lang="ar-EG">
                        <a:effectLst/>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r>
                        <a:rPr lang="ar-EG" b="1">
                          <a:effectLst/>
                          <a:cs typeface="arial" panose="020B0604020202020204" pitchFamily="34" charset="0"/>
                        </a:rPr>
                        <a:t>التطبيق</a:t>
                      </a:r>
                      <a:endParaRPr lang="ar-EG">
                        <a:effectLst/>
                      </a:endParaRPr>
                    </a:p>
                    <a:p>
                      <a:pPr algn="ctr" rtl="1"/>
                      <a:r>
                        <a:rPr lang="ar-EG" b="1">
                          <a:effectLst/>
                          <a:cs typeface="arial" panose="020B0604020202020204" pitchFamily="34" charset="0"/>
                        </a:rPr>
                        <a:t>20%</a:t>
                      </a:r>
                      <a:endParaRPr lang="ar-EG">
                        <a:effectLst/>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r>
                        <a:rPr lang="ar-EG" b="1">
                          <a:effectLst/>
                          <a:cs typeface="arial" panose="020B0604020202020204" pitchFamily="34" charset="0"/>
                        </a:rPr>
                        <a:t>التحليل</a:t>
                      </a:r>
                      <a:endParaRPr lang="ar-EG">
                        <a:effectLst/>
                      </a:endParaRPr>
                    </a:p>
                    <a:p>
                      <a:pPr algn="ctr" rtl="1"/>
                      <a:r>
                        <a:rPr lang="ar-EG" b="1">
                          <a:effectLst/>
                          <a:cs typeface="arial" panose="020B0604020202020204" pitchFamily="34" charset="0"/>
                        </a:rPr>
                        <a:t>12%</a:t>
                      </a:r>
                      <a:endParaRPr lang="ar-EG">
                        <a:effectLst/>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r>
                        <a:rPr lang="ar-EG" b="1">
                          <a:effectLst/>
                          <a:cs typeface="arial" panose="020B0604020202020204" pitchFamily="34" charset="0"/>
                        </a:rPr>
                        <a:t>التركيب</a:t>
                      </a:r>
                      <a:endParaRPr lang="ar-EG">
                        <a:effectLst/>
                      </a:endParaRPr>
                    </a:p>
                    <a:p>
                      <a:pPr algn="ctr" rtl="1"/>
                      <a:r>
                        <a:rPr lang="ar-EG" b="1">
                          <a:effectLst/>
                          <a:cs typeface="arial" panose="020B0604020202020204" pitchFamily="34" charset="0"/>
                        </a:rPr>
                        <a:t>8%</a:t>
                      </a:r>
                      <a:endParaRPr lang="ar-EG">
                        <a:effectLst/>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r>
                        <a:rPr lang="ar-EG" b="1">
                          <a:effectLst/>
                          <a:cs typeface="arial" panose="020B0604020202020204" pitchFamily="34" charset="0"/>
                        </a:rPr>
                        <a:t>التقويم</a:t>
                      </a:r>
                      <a:endParaRPr lang="ar-EG">
                        <a:effectLst/>
                      </a:endParaRPr>
                    </a:p>
                    <a:p>
                      <a:pPr algn="ctr" rtl="1"/>
                      <a:r>
                        <a:rPr lang="ar-EG" b="1">
                          <a:effectLst/>
                          <a:cs typeface="arial" panose="020B0604020202020204" pitchFamily="34" charset="0"/>
                        </a:rPr>
                        <a:t>4%</a:t>
                      </a:r>
                      <a:endParaRPr lang="ar-EG">
                        <a:effectLst/>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r>
                        <a:rPr lang="ar-EG" b="1">
                          <a:effectLst/>
                          <a:cs typeface="arial" panose="020B0604020202020204" pitchFamily="34" charset="0"/>
                        </a:rPr>
                        <a:t>المجموع</a:t>
                      </a:r>
                      <a:endParaRPr lang="ar-EG">
                        <a:effectLst/>
                      </a:endParaRPr>
                    </a:p>
                    <a:p>
                      <a:pPr algn="r" rtl="1"/>
                      <a:r>
                        <a:rPr lang="ar-EG" b="1">
                          <a:effectLst/>
                          <a:cs typeface="arial" panose="020B0604020202020204" pitchFamily="34" charset="0"/>
                        </a:rPr>
                        <a:t>100%</a:t>
                      </a:r>
                      <a:endParaRPr lang="ar-EG">
                        <a:effectLst/>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079411479"/>
                  </a:ext>
                </a:extLst>
              </a:tr>
              <a:tr h="433848">
                <a:tc>
                  <a:txBody>
                    <a:bodyPr/>
                    <a:lstStyle/>
                    <a:p>
                      <a:pPr algn="r" rtl="1"/>
                      <a:r>
                        <a:rPr lang="ar-EG" b="1" dirty="0">
                          <a:effectLst/>
                          <a:cs typeface="arial" panose="020B0604020202020204" pitchFamily="34" charset="0"/>
                        </a:rPr>
                        <a:t>الأول (38%)</a:t>
                      </a:r>
                      <a:endParaRPr lang="ar-EG" dirty="0">
                        <a:effectLst/>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br>
                        <a:rPr lang="ar-SA">
                          <a:effectLst/>
                        </a:rPr>
                      </a:br>
                      <a:endParaRPr lang="ar-SA">
                        <a:effectLst/>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br>
                        <a:rPr lang="ar-SA">
                          <a:effectLst/>
                        </a:rPr>
                      </a:br>
                      <a:endParaRPr lang="ar-SA">
                        <a:effectLst/>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br>
                        <a:rPr lang="ar-SA">
                          <a:effectLst/>
                        </a:rPr>
                      </a:br>
                      <a:endParaRPr lang="ar-SA">
                        <a:effectLst/>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br>
                        <a:rPr lang="ar-SA">
                          <a:effectLst/>
                        </a:rPr>
                      </a:br>
                      <a:endParaRPr lang="ar-SA">
                        <a:effectLst/>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br>
                        <a:rPr lang="ar-SA">
                          <a:effectLst/>
                        </a:rPr>
                      </a:br>
                      <a:endParaRPr lang="ar-SA">
                        <a:effectLst/>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br>
                        <a:rPr lang="ar-SA">
                          <a:effectLst/>
                        </a:rPr>
                      </a:br>
                      <a:endParaRPr lang="ar-SA">
                        <a:effectLst/>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br>
                        <a:rPr lang="ar-SA">
                          <a:effectLst/>
                        </a:rPr>
                      </a:br>
                      <a:endParaRPr lang="ar-SA">
                        <a:effectLst/>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508325600"/>
                  </a:ext>
                </a:extLst>
              </a:tr>
              <a:tr h="433848">
                <a:tc>
                  <a:txBody>
                    <a:bodyPr/>
                    <a:lstStyle/>
                    <a:p>
                      <a:pPr algn="r" rtl="1"/>
                      <a:r>
                        <a:rPr lang="ar-EG" b="1">
                          <a:effectLst/>
                          <a:cs typeface="arial" panose="020B0604020202020204" pitchFamily="34" charset="0"/>
                        </a:rPr>
                        <a:t>الثاني (37%)</a:t>
                      </a:r>
                      <a:endParaRPr lang="ar-EG">
                        <a:effectLst/>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br>
                        <a:rPr lang="ar-SA">
                          <a:effectLst/>
                        </a:rPr>
                      </a:br>
                      <a:endParaRPr lang="ar-SA">
                        <a:effectLst/>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br>
                        <a:rPr lang="ar-SA">
                          <a:effectLst/>
                        </a:rPr>
                      </a:br>
                      <a:endParaRPr lang="ar-SA">
                        <a:effectLst/>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br>
                        <a:rPr lang="ar-SA">
                          <a:effectLst/>
                        </a:rPr>
                      </a:br>
                      <a:endParaRPr lang="ar-SA">
                        <a:effectLst/>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br>
                        <a:rPr lang="ar-SA">
                          <a:effectLst/>
                        </a:rPr>
                      </a:br>
                      <a:endParaRPr lang="ar-SA">
                        <a:effectLst/>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br>
                        <a:rPr lang="ar-SA">
                          <a:effectLst/>
                        </a:rPr>
                      </a:br>
                      <a:endParaRPr lang="ar-SA">
                        <a:effectLst/>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br>
                        <a:rPr lang="ar-SA">
                          <a:effectLst/>
                        </a:rPr>
                      </a:br>
                      <a:endParaRPr lang="ar-SA">
                        <a:effectLst/>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br>
                        <a:rPr lang="ar-SA">
                          <a:effectLst/>
                        </a:rPr>
                      </a:br>
                      <a:endParaRPr lang="ar-SA">
                        <a:effectLst/>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530417842"/>
                  </a:ext>
                </a:extLst>
              </a:tr>
              <a:tr h="433848">
                <a:tc>
                  <a:txBody>
                    <a:bodyPr/>
                    <a:lstStyle/>
                    <a:p>
                      <a:pPr algn="r" rtl="1"/>
                      <a:r>
                        <a:rPr lang="ar-EG" b="1">
                          <a:effectLst/>
                          <a:cs typeface="arial" panose="020B0604020202020204" pitchFamily="34" charset="0"/>
                        </a:rPr>
                        <a:t>الثالث (25%)</a:t>
                      </a:r>
                      <a:endParaRPr lang="ar-EG">
                        <a:effectLst/>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br>
                        <a:rPr lang="ar-SA">
                          <a:effectLst/>
                        </a:rPr>
                      </a:br>
                      <a:endParaRPr lang="ar-SA">
                        <a:effectLst/>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br>
                        <a:rPr lang="ar-SA">
                          <a:effectLst/>
                        </a:rPr>
                      </a:br>
                      <a:endParaRPr lang="ar-SA">
                        <a:effectLst/>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br>
                        <a:rPr lang="ar-SA">
                          <a:effectLst/>
                        </a:rPr>
                      </a:br>
                      <a:endParaRPr lang="ar-SA">
                        <a:effectLst/>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br>
                        <a:rPr lang="ar-SA">
                          <a:effectLst/>
                        </a:rPr>
                      </a:br>
                      <a:endParaRPr lang="ar-SA">
                        <a:effectLst/>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br>
                        <a:rPr lang="ar-SA">
                          <a:effectLst/>
                        </a:rPr>
                      </a:br>
                      <a:endParaRPr lang="ar-SA">
                        <a:effectLst/>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br>
                        <a:rPr lang="ar-SA">
                          <a:effectLst/>
                        </a:rPr>
                      </a:br>
                      <a:endParaRPr lang="ar-SA">
                        <a:effectLst/>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br>
                        <a:rPr lang="ar-SA">
                          <a:effectLst/>
                        </a:rPr>
                      </a:br>
                      <a:endParaRPr lang="ar-SA">
                        <a:effectLst/>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187663782"/>
                  </a:ext>
                </a:extLst>
              </a:tr>
              <a:tr h="433848">
                <a:tc>
                  <a:txBody>
                    <a:bodyPr/>
                    <a:lstStyle/>
                    <a:p>
                      <a:pPr algn="r" rtl="1"/>
                      <a:r>
                        <a:rPr lang="ar-EG" b="1">
                          <a:effectLst/>
                          <a:cs typeface="arial" panose="020B0604020202020204" pitchFamily="34" charset="0"/>
                        </a:rPr>
                        <a:t>المجموع (100%)</a:t>
                      </a:r>
                      <a:endParaRPr lang="ar-EG">
                        <a:effectLst/>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br>
                        <a:rPr lang="ar-SA">
                          <a:effectLst/>
                        </a:rPr>
                      </a:br>
                      <a:endParaRPr lang="ar-SA">
                        <a:effectLst/>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br>
                        <a:rPr lang="ar-SA">
                          <a:effectLst/>
                        </a:rPr>
                      </a:br>
                      <a:endParaRPr lang="ar-SA">
                        <a:effectLst/>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br>
                        <a:rPr lang="ar-SA">
                          <a:effectLst/>
                        </a:rPr>
                      </a:br>
                      <a:endParaRPr lang="ar-SA">
                        <a:effectLst/>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br>
                        <a:rPr lang="ar-SA">
                          <a:effectLst/>
                        </a:rPr>
                      </a:br>
                      <a:endParaRPr lang="ar-SA">
                        <a:effectLst/>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br>
                        <a:rPr lang="ar-SA">
                          <a:effectLst/>
                        </a:rPr>
                      </a:br>
                      <a:endParaRPr lang="ar-SA">
                        <a:effectLst/>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br>
                        <a:rPr lang="ar-SA">
                          <a:effectLst/>
                        </a:rPr>
                      </a:br>
                      <a:endParaRPr lang="ar-SA">
                        <a:effectLst/>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br>
                        <a:rPr lang="ar-SA" dirty="0">
                          <a:effectLst/>
                        </a:rPr>
                      </a:br>
                      <a:endParaRPr lang="ar-SA" dirty="0">
                        <a:effectLst/>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051547371"/>
                  </a:ext>
                </a:extLst>
              </a:tr>
            </a:tbl>
          </a:graphicData>
        </a:graphic>
      </p:graphicFrame>
    </p:spTree>
    <p:extLst>
      <p:ext uri="{BB962C8B-B14F-4D97-AF65-F5344CB8AC3E}">
        <p14:creationId xmlns:p14="http://schemas.microsoft.com/office/powerpoint/2010/main" val="16443184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barn(inVertical)">
                                      <p:cBhvr>
                                        <p:cTn id="7"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1">
            <a:extLst>
              <a:ext uri="{FF2B5EF4-FFF2-40B4-BE49-F238E27FC236}">
                <a16:creationId xmlns:a16="http://schemas.microsoft.com/office/drawing/2014/main" id="{B8476608-AD1E-4608-A4DF-6C09E1AA921D}"/>
              </a:ext>
            </a:extLst>
          </p:cNvPr>
          <p:cNvSpPr>
            <a:spLocks noChangeArrowheads="1"/>
          </p:cNvSpPr>
          <p:nvPr/>
        </p:nvSpPr>
        <p:spPr bwMode="auto">
          <a:xfrm>
            <a:off x="775187" y="1740204"/>
            <a:ext cx="10878431" cy="2215991"/>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algn="r" rtl="1"/>
            <a:r>
              <a:rPr lang="ar-EG" sz="2400" dirty="0">
                <a:cs typeface="Almudid" pitchFamily="2" charset="-78"/>
              </a:rPr>
              <a:t>3- احتساب عدد الأسئلة في كل مستوى لكل موضوع من المعادلة التالية:</a:t>
            </a:r>
          </a:p>
          <a:p>
            <a:pPr algn="r" rtl="1"/>
            <a:r>
              <a:rPr lang="ar-EG" sz="2400" dirty="0">
                <a:cs typeface="Almudid" pitchFamily="2" charset="-78"/>
              </a:rPr>
              <a:t>عدد اسئلة الموضوع = العدد الكلي للأسئلة × الوزن النسبي لأهمية الموضوع × الوزن النسبي لأهداف الموضوع</a:t>
            </a:r>
          </a:p>
          <a:p>
            <a:pPr algn="r" rtl="1"/>
            <a:r>
              <a:rPr lang="ar-EG" sz="2400" dirty="0">
                <a:cs typeface="Almudid" pitchFamily="2" charset="-78"/>
              </a:rPr>
              <a:t>على أن يتم التقريب لأعداد صحيحة بشكل متوازن.</a:t>
            </a:r>
          </a:p>
          <a:p>
            <a:pPr algn="r" rtl="1"/>
            <a:r>
              <a:rPr lang="ar-EG" sz="2400" dirty="0">
                <a:cs typeface="Almudid" pitchFamily="2" charset="-78"/>
              </a:rPr>
              <a:t>ومع اعتبار عدد الأسئلة في الاختبار 50 سؤالا (من نوع أسئلة الاختيار من متعدد) يصبح جدول المواصفات على النحو التالي:</a:t>
            </a:r>
          </a:p>
        </p:txBody>
      </p:sp>
      <p:graphicFrame>
        <p:nvGraphicFramePr>
          <p:cNvPr id="2" name="جدول 1">
            <a:extLst>
              <a:ext uri="{FF2B5EF4-FFF2-40B4-BE49-F238E27FC236}">
                <a16:creationId xmlns:a16="http://schemas.microsoft.com/office/drawing/2014/main" id="{B63C6181-2881-4966-A6DA-22D484403EDD}"/>
              </a:ext>
            </a:extLst>
          </p:cNvPr>
          <p:cNvGraphicFramePr>
            <a:graphicFrameLocks noGrp="1"/>
          </p:cNvGraphicFramePr>
          <p:nvPr/>
        </p:nvGraphicFramePr>
        <p:xfrm>
          <a:off x="2544194" y="4112917"/>
          <a:ext cx="7061911" cy="2208107"/>
        </p:xfrm>
        <a:graphic>
          <a:graphicData uri="http://schemas.openxmlformats.org/drawingml/2006/table">
            <a:tbl>
              <a:tblPr rtl="1"/>
              <a:tblGrid>
                <a:gridCol w="1481181">
                  <a:extLst>
                    <a:ext uri="{9D8B030D-6E8A-4147-A177-3AD203B41FA5}">
                      <a16:colId xmlns:a16="http://schemas.microsoft.com/office/drawing/2014/main" val="612875054"/>
                    </a:ext>
                  </a:extLst>
                </a:gridCol>
                <a:gridCol w="796927">
                  <a:extLst>
                    <a:ext uri="{9D8B030D-6E8A-4147-A177-3AD203B41FA5}">
                      <a16:colId xmlns:a16="http://schemas.microsoft.com/office/drawing/2014/main" val="3573250947"/>
                    </a:ext>
                  </a:extLst>
                </a:gridCol>
                <a:gridCol w="796927">
                  <a:extLst>
                    <a:ext uri="{9D8B030D-6E8A-4147-A177-3AD203B41FA5}">
                      <a16:colId xmlns:a16="http://schemas.microsoft.com/office/drawing/2014/main" val="3630881905"/>
                    </a:ext>
                  </a:extLst>
                </a:gridCol>
                <a:gridCol w="797674">
                  <a:extLst>
                    <a:ext uri="{9D8B030D-6E8A-4147-A177-3AD203B41FA5}">
                      <a16:colId xmlns:a16="http://schemas.microsoft.com/office/drawing/2014/main" val="614153764"/>
                    </a:ext>
                  </a:extLst>
                </a:gridCol>
                <a:gridCol w="796927">
                  <a:extLst>
                    <a:ext uri="{9D8B030D-6E8A-4147-A177-3AD203B41FA5}">
                      <a16:colId xmlns:a16="http://schemas.microsoft.com/office/drawing/2014/main" val="3850418524"/>
                    </a:ext>
                  </a:extLst>
                </a:gridCol>
                <a:gridCol w="797674">
                  <a:extLst>
                    <a:ext uri="{9D8B030D-6E8A-4147-A177-3AD203B41FA5}">
                      <a16:colId xmlns:a16="http://schemas.microsoft.com/office/drawing/2014/main" val="3494620706"/>
                    </a:ext>
                  </a:extLst>
                </a:gridCol>
                <a:gridCol w="796927">
                  <a:extLst>
                    <a:ext uri="{9D8B030D-6E8A-4147-A177-3AD203B41FA5}">
                      <a16:colId xmlns:a16="http://schemas.microsoft.com/office/drawing/2014/main" val="3511679291"/>
                    </a:ext>
                  </a:extLst>
                </a:gridCol>
                <a:gridCol w="797674">
                  <a:extLst>
                    <a:ext uri="{9D8B030D-6E8A-4147-A177-3AD203B41FA5}">
                      <a16:colId xmlns:a16="http://schemas.microsoft.com/office/drawing/2014/main" val="1174012196"/>
                    </a:ext>
                  </a:extLst>
                </a:gridCol>
              </a:tblGrid>
              <a:tr h="836507">
                <a:tc>
                  <a:txBody>
                    <a:bodyPr/>
                    <a:lstStyle/>
                    <a:p>
                      <a:pPr algn="l" rtl="1"/>
                      <a:r>
                        <a:rPr lang="ar-EG" b="1" dirty="0">
                          <a:effectLst/>
                          <a:cs typeface="arial" panose="020B0604020202020204" pitchFamily="34" charset="0"/>
                        </a:rPr>
                        <a:t>مستويات</a:t>
                      </a:r>
                      <a:endParaRPr lang="ar-EG" dirty="0">
                        <a:effectLst/>
                      </a:endParaRPr>
                    </a:p>
                    <a:p>
                      <a:pPr algn="l" rtl="1"/>
                      <a:r>
                        <a:rPr lang="ar-EG" b="1" dirty="0">
                          <a:effectLst/>
                          <a:cs typeface="arial" panose="020B0604020202020204" pitchFamily="34" charset="0"/>
                        </a:rPr>
                        <a:t> الأهداف</a:t>
                      </a:r>
                      <a:endParaRPr lang="ar-EG" dirty="0">
                        <a:effectLst/>
                      </a:endParaRPr>
                    </a:p>
                    <a:p>
                      <a:pPr algn="r" rtl="1"/>
                      <a:r>
                        <a:rPr lang="ar-EG" b="1" dirty="0">
                          <a:effectLst/>
                          <a:cs typeface="arial" panose="020B0604020202020204" pitchFamily="34" charset="0"/>
                        </a:rPr>
                        <a:t>الموضوع</a:t>
                      </a:r>
                      <a:endParaRPr lang="ar-EG" dirty="0">
                        <a:effectLst/>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r>
                        <a:rPr lang="ar-EG" b="1">
                          <a:effectLst/>
                          <a:cs typeface="arial" panose="020B0604020202020204" pitchFamily="34" charset="0"/>
                        </a:rPr>
                        <a:t>التذكر</a:t>
                      </a:r>
                      <a:endParaRPr lang="ar-EG">
                        <a:effectLst/>
                      </a:endParaRPr>
                    </a:p>
                    <a:p>
                      <a:pPr algn="ctr" rtl="1"/>
                      <a:r>
                        <a:rPr lang="ar-EG" b="1">
                          <a:effectLst/>
                          <a:cs typeface="arial" panose="020B0604020202020204" pitchFamily="34" charset="0"/>
                        </a:rPr>
                        <a:t>32%</a:t>
                      </a:r>
                      <a:endParaRPr lang="ar-EG">
                        <a:effectLst/>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r>
                        <a:rPr lang="ar-EG" b="1">
                          <a:effectLst/>
                          <a:cs typeface="arial" panose="020B0604020202020204" pitchFamily="34" charset="0"/>
                        </a:rPr>
                        <a:t>الفهم</a:t>
                      </a:r>
                      <a:endParaRPr lang="ar-EG">
                        <a:effectLst/>
                      </a:endParaRPr>
                    </a:p>
                    <a:p>
                      <a:pPr algn="ctr" rtl="1"/>
                      <a:r>
                        <a:rPr lang="ar-EG" b="1">
                          <a:effectLst/>
                          <a:cs typeface="arial" panose="020B0604020202020204" pitchFamily="34" charset="0"/>
                        </a:rPr>
                        <a:t>24%</a:t>
                      </a:r>
                      <a:endParaRPr lang="ar-EG">
                        <a:effectLst/>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r>
                        <a:rPr lang="ar-EG" b="1">
                          <a:effectLst/>
                          <a:cs typeface="arial" panose="020B0604020202020204" pitchFamily="34" charset="0"/>
                        </a:rPr>
                        <a:t>التطبيق</a:t>
                      </a:r>
                      <a:endParaRPr lang="ar-EG">
                        <a:effectLst/>
                      </a:endParaRPr>
                    </a:p>
                    <a:p>
                      <a:pPr algn="ctr" rtl="1"/>
                      <a:r>
                        <a:rPr lang="ar-EG" b="1">
                          <a:effectLst/>
                          <a:cs typeface="arial" panose="020B0604020202020204" pitchFamily="34" charset="0"/>
                        </a:rPr>
                        <a:t>20%</a:t>
                      </a:r>
                      <a:endParaRPr lang="ar-EG">
                        <a:effectLst/>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r>
                        <a:rPr lang="ar-EG" b="1">
                          <a:effectLst/>
                          <a:cs typeface="arial" panose="020B0604020202020204" pitchFamily="34" charset="0"/>
                        </a:rPr>
                        <a:t>التحليل</a:t>
                      </a:r>
                      <a:endParaRPr lang="ar-EG">
                        <a:effectLst/>
                      </a:endParaRPr>
                    </a:p>
                    <a:p>
                      <a:pPr algn="ctr" rtl="1"/>
                      <a:r>
                        <a:rPr lang="ar-EG" b="1">
                          <a:effectLst/>
                          <a:cs typeface="arial" panose="020B0604020202020204" pitchFamily="34" charset="0"/>
                        </a:rPr>
                        <a:t>12%</a:t>
                      </a:r>
                      <a:endParaRPr lang="ar-EG">
                        <a:effectLst/>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r>
                        <a:rPr lang="ar-EG" b="1">
                          <a:effectLst/>
                          <a:cs typeface="arial" panose="020B0604020202020204" pitchFamily="34" charset="0"/>
                        </a:rPr>
                        <a:t>التركيب</a:t>
                      </a:r>
                      <a:endParaRPr lang="ar-EG">
                        <a:effectLst/>
                      </a:endParaRPr>
                    </a:p>
                    <a:p>
                      <a:pPr algn="ctr" rtl="1"/>
                      <a:r>
                        <a:rPr lang="ar-EG" b="1">
                          <a:effectLst/>
                          <a:cs typeface="arial" panose="020B0604020202020204" pitchFamily="34" charset="0"/>
                        </a:rPr>
                        <a:t>8%</a:t>
                      </a:r>
                      <a:endParaRPr lang="ar-EG">
                        <a:effectLst/>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r>
                        <a:rPr lang="ar-EG" b="1">
                          <a:effectLst/>
                          <a:cs typeface="arial" panose="020B0604020202020204" pitchFamily="34" charset="0"/>
                        </a:rPr>
                        <a:t>التقويم</a:t>
                      </a:r>
                      <a:endParaRPr lang="ar-EG">
                        <a:effectLst/>
                      </a:endParaRPr>
                    </a:p>
                    <a:p>
                      <a:pPr algn="ctr" rtl="1"/>
                      <a:r>
                        <a:rPr lang="ar-EG" b="1">
                          <a:effectLst/>
                          <a:cs typeface="arial" panose="020B0604020202020204" pitchFamily="34" charset="0"/>
                        </a:rPr>
                        <a:t>4%</a:t>
                      </a:r>
                      <a:endParaRPr lang="ar-EG">
                        <a:effectLst/>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r>
                        <a:rPr lang="ar-EG" b="1">
                          <a:effectLst/>
                          <a:cs typeface="arial" panose="020B0604020202020204" pitchFamily="34" charset="0"/>
                        </a:rPr>
                        <a:t>المجموع</a:t>
                      </a:r>
                      <a:endParaRPr lang="ar-EG">
                        <a:effectLst/>
                      </a:endParaRPr>
                    </a:p>
                    <a:p>
                      <a:pPr algn="r" rtl="1"/>
                      <a:r>
                        <a:rPr lang="ar-EG" b="1">
                          <a:effectLst/>
                          <a:cs typeface="arial" panose="020B0604020202020204" pitchFamily="34" charset="0"/>
                        </a:rPr>
                        <a:t>100%</a:t>
                      </a:r>
                      <a:endParaRPr lang="ar-EG">
                        <a:effectLst/>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701960161"/>
                  </a:ext>
                </a:extLst>
              </a:tr>
              <a:tr h="209127">
                <a:tc>
                  <a:txBody>
                    <a:bodyPr/>
                    <a:lstStyle/>
                    <a:p>
                      <a:pPr algn="r" rtl="1"/>
                      <a:r>
                        <a:rPr lang="ar-EG" b="1">
                          <a:effectLst/>
                          <a:cs typeface="arial" panose="020B0604020202020204" pitchFamily="34" charset="0"/>
                        </a:rPr>
                        <a:t>الأول (38%)</a:t>
                      </a:r>
                      <a:endParaRPr lang="ar-EG">
                        <a:effectLst/>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r>
                        <a:rPr lang="ar-EG">
                          <a:effectLst/>
                          <a:cs typeface="arial" panose="020B0604020202020204" pitchFamily="34" charset="0"/>
                        </a:rPr>
                        <a:t>6</a:t>
                      </a:r>
                      <a:endParaRPr lang="ar-EG">
                        <a:effectLst/>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r>
                        <a:rPr lang="ar-EG">
                          <a:effectLst/>
                          <a:cs typeface="arial" panose="020B0604020202020204" pitchFamily="34" charset="0"/>
                        </a:rPr>
                        <a:t>5</a:t>
                      </a:r>
                      <a:endParaRPr lang="ar-EG">
                        <a:effectLst/>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r>
                        <a:rPr lang="ar-EG">
                          <a:effectLst/>
                          <a:cs typeface="arial" panose="020B0604020202020204" pitchFamily="34" charset="0"/>
                        </a:rPr>
                        <a:t>4</a:t>
                      </a:r>
                      <a:endParaRPr lang="ar-EG">
                        <a:effectLst/>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r>
                        <a:rPr lang="ar-EG">
                          <a:effectLst/>
                          <a:cs typeface="arial" panose="020B0604020202020204" pitchFamily="34" charset="0"/>
                        </a:rPr>
                        <a:t>2</a:t>
                      </a:r>
                      <a:endParaRPr lang="ar-EG">
                        <a:effectLst/>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r>
                        <a:rPr lang="ar-EG">
                          <a:effectLst/>
                          <a:cs typeface="arial" panose="020B0604020202020204" pitchFamily="34" charset="0"/>
                        </a:rPr>
                        <a:t>2</a:t>
                      </a:r>
                      <a:endParaRPr lang="ar-EG">
                        <a:effectLst/>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r>
                        <a:rPr lang="ar-EG">
                          <a:effectLst/>
                          <a:cs typeface="arial" panose="020B0604020202020204" pitchFamily="34" charset="0"/>
                        </a:rPr>
                        <a:t>1</a:t>
                      </a:r>
                      <a:endParaRPr lang="ar-EG">
                        <a:effectLst/>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r>
                        <a:rPr lang="ar-EG">
                          <a:effectLst/>
                          <a:cs typeface="arial" panose="020B0604020202020204" pitchFamily="34" charset="0"/>
                        </a:rPr>
                        <a:t>20</a:t>
                      </a:r>
                      <a:endParaRPr lang="ar-EG">
                        <a:effectLst/>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93066871"/>
                  </a:ext>
                </a:extLst>
              </a:tr>
              <a:tr h="209127">
                <a:tc>
                  <a:txBody>
                    <a:bodyPr/>
                    <a:lstStyle/>
                    <a:p>
                      <a:pPr algn="r" rtl="1"/>
                      <a:r>
                        <a:rPr lang="ar-EG" b="1">
                          <a:effectLst/>
                          <a:cs typeface="arial" panose="020B0604020202020204" pitchFamily="34" charset="0"/>
                        </a:rPr>
                        <a:t>الثاني (37%)</a:t>
                      </a:r>
                      <a:endParaRPr lang="ar-EG">
                        <a:effectLst/>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r>
                        <a:rPr lang="ar-EG">
                          <a:effectLst/>
                          <a:cs typeface="arial" panose="020B0604020202020204" pitchFamily="34" charset="0"/>
                        </a:rPr>
                        <a:t>6</a:t>
                      </a:r>
                      <a:endParaRPr lang="ar-EG">
                        <a:effectLst/>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r>
                        <a:rPr lang="ar-EG">
                          <a:effectLst/>
                          <a:cs typeface="arial" panose="020B0604020202020204" pitchFamily="34" charset="0"/>
                        </a:rPr>
                        <a:t>4</a:t>
                      </a:r>
                      <a:endParaRPr lang="ar-EG">
                        <a:effectLst/>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r>
                        <a:rPr lang="ar-EG">
                          <a:effectLst/>
                          <a:cs typeface="arial" panose="020B0604020202020204" pitchFamily="34" charset="0"/>
                        </a:rPr>
                        <a:t>4</a:t>
                      </a:r>
                      <a:endParaRPr lang="ar-EG">
                        <a:effectLst/>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r>
                        <a:rPr lang="ar-EG">
                          <a:effectLst/>
                          <a:cs typeface="arial" panose="020B0604020202020204" pitchFamily="34" charset="0"/>
                        </a:rPr>
                        <a:t>2</a:t>
                      </a:r>
                      <a:endParaRPr lang="ar-EG">
                        <a:effectLst/>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r>
                        <a:rPr lang="ar-EG">
                          <a:effectLst/>
                          <a:cs typeface="arial" panose="020B0604020202020204" pitchFamily="34" charset="0"/>
                        </a:rPr>
                        <a:t>1</a:t>
                      </a:r>
                      <a:endParaRPr lang="ar-EG">
                        <a:effectLst/>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r>
                        <a:rPr lang="ar-EG">
                          <a:effectLst/>
                          <a:cs typeface="arial" panose="020B0604020202020204" pitchFamily="34" charset="0"/>
                        </a:rPr>
                        <a:t>1</a:t>
                      </a:r>
                      <a:endParaRPr lang="ar-EG">
                        <a:effectLst/>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r>
                        <a:rPr lang="ar-EG">
                          <a:effectLst/>
                          <a:cs typeface="arial" panose="020B0604020202020204" pitchFamily="34" charset="0"/>
                        </a:rPr>
                        <a:t>18</a:t>
                      </a:r>
                      <a:endParaRPr lang="ar-EG">
                        <a:effectLst/>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463168188"/>
                  </a:ext>
                </a:extLst>
              </a:tr>
              <a:tr h="209127">
                <a:tc>
                  <a:txBody>
                    <a:bodyPr/>
                    <a:lstStyle/>
                    <a:p>
                      <a:pPr algn="r" rtl="1"/>
                      <a:r>
                        <a:rPr lang="ar-EG" b="1">
                          <a:effectLst/>
                          <a:cs typeface="arial" panose="020B0604020202020204" pitchFamily="34" charset="0"/>
                        </a:rPr>
                        <a:t>الثالث (25%)</a:t>
                      </a:r>
                      <a:endParaRPr lang="ar-EG">
                        <a:effectLst/>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r>
                        <a:rPr lang="ar-EG">
                          <a:effectLst/>
                          <a:cs typeface="arial" panose="020B0604020202020204" pitchFamily="34" charset="0"/>
                        </a:rPr>
                        <a:t>4</a:t>
                      </a:r>
                      <a:endParaRPr lang="ar-EG">
                        <a:effectLst/>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r>
                        <a:rPr lang="ar-EG">
                          <a:effectLst/>
                          <a:cs typeface="arial" panose="020B0604020202020204" pitchFamily="34" charset="0"/>
                        </a:rPr>
                        <a:t>3</a:t>
                      </a:r>
                      <a:endParaRPr lang="ar-EG">
                        <a:effectLst/>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r>
                        <a:rPr lang="ar-EG">
                          <a:effectLst/>
                          <a:cs typeface="arial" panose="020B0604020202020204" pitchFamily="34" charset="0"/>
                        </a:rPr>
                        <a:t>2</a:t>
                      </a:r>
                      <a:endParaRPr lang="ar-EG">
                        <a:effectLst/>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r>
                        <a:rPr lang="ar-EG">
                          <a:effectLst/>
                          <a:cs typeface="arial" panose="020B0604020202020204" pitchFamily="34" charset="0"/>
                        </a:rPr>
                        <a:t>1</a:t>
                      </a:r>
                      <a:endParaRPr lang="ar-EG">
                        <a:effectLst/>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r>
                        <a:rPr lang="ar-EG">
                          <a:effectLst/>
                          <a:cs typeface="arial" panose="020B0604020202020204" pitchFamily="34" charset="0"/>
                        </a:rPr>
                        <a:t>1</a:t>
                      </a:r>
                      <a:endParaRPr lang="ar-EG">
                        <a:effectLst/>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r>
                        <a:rPr lang="ar-EG">
                          <a:effectLst/>
                          <a:cs typeface="arial" panose="020B0604020202020204" pitchFamily="34" charset="0"/>
                        </a:rPr>
                        <a:t>1</a:t>
                      </a:r>
                      <a:endParaRPr lang="ar-EG">
                        <a:effectLst/>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r>
                        <a:rPr lang="ar-EG">
                          <a:effectLst/>
                          <a:cs typeface="arial" panose="020B0604020202020204" pitchFamily="34" charset="0"/>
                        </a:rPr>
                        <a:t>12</a:t>
                      </a:r>
                      <a:endParaRPr lang="ar-EG">
                        <a:effectLst/>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019545114"/>
                  </a:ext>
                </a:extLst>
              </a:tr>
              <a:tr h="418253">
                <a:tc>
                  <a:txBody>
                    <a:bodyPr/>
                    <a:lstStyle/>
                    <a:p>
                      <a:pPr algn="r" rtl="1"/>
                      <a:r>
                        <a:rPr lang="ar-EG" b="1">
                          <a:effectLst/>
                          <a:cs typeface="arial" panose="020B0604020202020204" pitchFamily="34" charset="0"/>
                        </a:rPr>
                        <a:t>المجموع (100%)</a:t>
                      </a:r>
                      <a:endParaRPr lang="ar-EG">
                        <a:effectLst/>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r>
                        <a:rPr lang="ar-EG">
                          <a:effectLst/>
                          <a:cs typeface="arial" panose="020B0604020202020204" pitchFamily="34" charset="0"/>
                        </a:rPr>
                        <a:t>16</a:t>
                      </a:r>
                      <a:endParaRPr lang="ar-EG">
                        <a:effectLst/>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r>
                        <a:rPr lang="ar-EG">
                          <a:effectLst/>
                          <a:cs typeface="arial" panose="020B0604020202020204" pitchFamily="34" charset="0"/>
                        </a:rPr>
                        <a:t>12</a:t>
                      </a:r>
                      <a:endParaRPr lang="ar-EG">
                        <a:effectLst/>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r>
                        <a:rPr lang="ar-EG">
                          <a:effectLst/>
                          <a:cs typeface="arial" panose="020B0604020202020204" pitchFamily="34" charset="0"/>
                        </a:rPr>
                        <a:t>10</a:t>
                      </a:r>
                      <a:endParaRPr lang="ar-EG">
                        <a:effectLst/>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r>
                        <a:rPr lang="ar-EG">
                          <a:effectLst/>
                          <a:cs typeface="arial" panose="020B0604020202020204" pitchFamily="34" charset="0"/>
                        </a:rPr>
                        <a:t>5</a:t>
                      </a:r>
                      <a:endParaRPr lang="ar-EG">
                        <a:effectLst/>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r>
                        <a:rPr lang="ar-EG">
                          <a:effectLst/>
                          <a:cs typeface="arial" panose="020B0604020202020204" pitchFamily="34" charset="0"/>
                        </a:rPr>
                        <a:t>4</a:t>
                      </a:r>
                      <a:endParaRPr lang="ar-EG">
                        <a:effectLst/>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r>
                        <a:rPr lang="ar-EG">
                          <a:effectLst/>
                          <a:cs typeface="arial" panose="020B0604020202020204" pitchFamily="34" charset="0"/>
                        </a:rPr>
                        <a:t>3</a:t>
                      </a:r>
                      <a:endParaRPr lang="ar-EG">
                        <a:effectLst/>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r>
                        <a:rPr lang="ar-EG" dirty="0">
                          <a:effectLst/>
                          <a:cs typeface="arial" panose="020B0604020202020204" pitchFamily="34" charset="0"/>
                        </a:rPr>
                        <a:t>50</a:t>
                      </a:r>
                      <a:endParaRPr lang="ar-EG" dirty="0">
                        <a:effectLst/>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868231507"/>
                  </a:ext>
                </a:extLst>
              </a:tr>
            </a:tbl>
          </a:graphicData>
        </a:graphic>
      </p:graphicFrame>
    </p:spTree>
    <p:extLst>
      <p:ext uri="{BB962C8B-B14F-4D97-AF65-F5344CB8AC3E}">
        <p14:creationId xmlns:p14="http://schemas.microsoft.com/office/powerpoint/2010/main" val="34449507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90450C1D-0759-4895-9BF2-BD4A3943F35B}"/>
              </a:ext>
            </a:extLst>
          </p:cNvPr>
          <p:cNvSpPr txBox="1">
            <a:spLocks/>
          </p:cNvSpPr>
          <p:nvPr/>
        </p:nvSpPr>
        <p:spPr>
          <a:xfrm>
            <a:off x="2264532" y="2546348"/>
            <a:ext cx="7871891" cy="1960997"/>
          </a:xfrm>
          <a:prstGeom prst="roundRect">
            <a:avLst/>
          </a:prstGeom>
        </p:spPr>
        <p:style>
          <a:lnRef idx="1">
            <a:schemeClr val="accent6"/>
          </a:lnRef>
          <a:fillRef idx="3">
            <a:schemeClr val="accent6"/>
          </a:fillRef>
          <a:effectRef idx="2">
            <a:schemeClr val="accent6"/>
          </a:effectRef>
          <a:fontRef idx="minor">
            <a:schemeClr val="lt1"/>
          </a:fontRef>
        </p:style>
        <p:txBody>
          <a:bodyPr vert="horz" lIns="91440" tIns="45720" rIns="91440" bIns="45720" rtlCol="0" anchor="ctr">
            <a:normAutofit/>
          </a:bodyPr>
          <a:lstStyle>
            <a:lvl1pPr algn="l" defTabSz="914400" rtl="1" eaLnBrk="1" latinLnBrk="0" hangingPunct="1">
              <a:lnSpc>
                <a:spcPct val="90000"/>
              </a:lnSpc>
              <a:spcBef>
                <a:spcPct val="0"/>
              </a:spcBef>
              <a:buNone/>
              <a:defRPr sz="4400" kern="1200">
                <a:solidFill>
                  <a:schemeClr val="lt1"/>
                </a:solidFill>
                <a:latin typeface="+mn-lt"/>
                <a:ea typeface="+mn-ea"/>
                <a:cs typeface="+mn-cs"/>
              </a:defRPr>
            </a:lvl1pPr>
            <a:lvl2pPr>
              <a:defRPr>
                <a:solidFill>
                  <a:schemeClr val="lt1"/>
                </a:solidFill>
                <a:latin typeface="+mn-lt"/>
                <a:ea typeface="+mn-ea"/>
                <a:cs typeface="+mn-cs"/>
              </a:defRPr>
            </a:lvl2pPr>
            <a:lvl3pPr>
              <a:defRPr>
                <a:solidFill>
                  <a:schemeClr val="lt1"/>
                </a:solidFill>
                <a:latin typeface="+mn-lt"/>
                <a:ea typeface="+mn-ea"/>
                <a:cs typeface="+mn-cs"/>
              </a:defRPr>
            </a:lvl3pPr>
            <a:lvl4pPr>
              <a:defRPr>
                <a:solidFill>
                  <a:schemeClr val="lt1"/>
                </a:solidFill>
                <a:latin typeface="+mn-lt"/>
                <a:ea typeface="+mn-ea"/>
                <a:cs typeface="+mn-cs"/>
              </a:defRPr>
            </a:lvl4pPr>
            <a:lvl5pPr>
              <a:defRPr>
                <a:solidFill>
                  <a:schemeClr val="lt1"/>
                </a:solidFill>
                <a:latin typeface="+mn-lt"/>
                <a:ea typeface="+mn-ea"/>
                <a:cs typeface="+mn-cs"/>
              </a:defRPr>
            </a:lvl5pPr>
            <a:lvl6pPr>
              <a:defRPr>
                <a:solidFill>
                  <a:schemeClr val="lt1"/>
                </a:solidFill>
                <a:latin typeface="+mn-lt"/>
                <a:ea typeface="+mn-ea"/>
                <a:cs typeface="+mn-cs"/>
              </a:defRPr>
            </a:lvl6pPr>
            <a:lvl7pPr>
              <a:defRPr>
                <a:solidFill>
                  <a:schemeClr val="lt1"/>
                </a:solidFill>
                <a:latin typeface="+mn-lt"/>
                <a:ea typeface="+mn-ea"/>
                <a:cs typeface="+mn-cs"/>
              </a:defRPr>
            </a:lvl7pPr>
            <a:lvl8pPr>
              <a:defRPr>
                <a:solidFill>
                  <a:schemeClr val="lt1"/>
                </a:solidFill>
                <a:latin typeface="+mn-lt"/>
                <a:ea typeface="+mn-ea"/>
                <a:cs typeface="+mn-cs"/>
              </a:defRPr>
            </a:lvl8pPr>
            <a:lvl9pPr>
              <a:defRPr>
                <a:solidFill>
                  <a:schemeClr val="lt1"/>
                </a:solidFill>
                <a:latin typeface="+mn-lt"/>
                <a:ea typeface="+mn-ea"/>
                <a:cs typeface="+mn-cs"/>
              </a:defRPr>
            </a:lvl9pPr>
          </a:lstStyle>
          <a:p>
            <a:pPr algn="ctr"/>
            <a:r>
              <a:rPr lang="ar-SA" b="1" dirty="0">
                <a:solidFill>
                  <a:schemeClr val="tx1"/>
                </a:solidFill>
                <a:cs typeface="Almudid" pitchFamily="2" charset="-78"/>
              </a:rPr>
              <a:t>كيف يتم تحديد الوزن النسبي لأهمية موضوعات المادة الدراسية ؟</a:t>
            </a:r>
          </a:p>
        </p:txBody>
      </p:sp>
    </p:spTree>
    <p:extLst>
      <p:ext uri="{BB962C8B-B14F-4D97-AF65-F5344CB8AC3E}">
        <p14:creationId xmlns:p14="http://schemas.microsoft.com/office/powerpoint/2010/main" val="370762026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a:extLst>
              <a:ext uri="{FF2B5EF4-FFF2-40B4-BE49-F238E27FC236}">
                <a16:creationId xmlns:a16="http://schemas.microsoft.com/office/drawing/2014/main" id="{0FC90008-4514-4470-8DDB-0CFD7A9F215A}"/>
              </a:ext>
            </a:extLst>
          </p:cNvPr>
          <p:cNvSpPr txBox="1">
            <a:spLocks/>
          </p:cNvSpPr>
          <p:nvPr/>
        </p:nvSpPr>
        <p:spPr>
          <a:xfrm>
            <a:off x="613458" y="1909824"/>
            <a:ext cx="10642928" cy="4062714"/>
          </a:xfrm>
          <a:prstGeom prst="rect">
            <a:avLst/>
          </a:prstGeom>
        </p:spPr>
        <p:txBody>
          <a:bodyPr vert="horz" lIns="91440" tIns="45720" rIns="91440" bIns="45720" rtlCol="0">
            <a:normAutofit fontScale="92500" lnSpcReduction="10000"/>
          </a:bodyPr>
          <a:lstStyle>
            <a:lvl1pPr marL="228600" indent="-182880" algn="r" defTabSz="914400" rtl="1" eaLnBrk="1" latinLnBrk="0" hangingPunct="1">
              <a:lnSpc>
                <a:spcPct val="90000"/>
              </a:lnSpc>
              <a:spcBef>
                <a:spcPts val="1400"/>
              </a:spcBef>
              <a:buClr>
                <a:schemeClr val="accent1"/>
              </a:buClr>
              <a:buSzPct val="80000"/>
              <a:buFont typeface="Corbel" pitchFamily="34" charset="0"/>
              <a:buChar char="•"/>
              <a:defRPr sz="2200" kern="1200">
                <a:solidFill>
                  <a:schemeClr val="accent1"/>
                </a:solidFill>
                <a:latin typeface="+mn-lt"/>
                <a:ea typeface="+mn-ea"/>
                <a:cs typeface="+mn-cs"/>
              </a:defRPr>
            </a:lvl1pPr>
            <a:lvl2pPr marL="457200" indent="-182880" algn="r" defTabSz="914400" rtl="1" eaLnBrk="1" latinLnBrk="0" hangingPunct="1">
              <a:lnSpc>
                <a:spcPct val="90000"/>
              </a:lnSpc>
              <a:spcBef>
                <a:spcPts val="200"/>
              </a:spcBef>
              <a:spcAft>
                <a:spcPts val="400"/>
              </a:spcAft>
              <a:buClr>
                <a:schemeClr val="accent1"/>
              </a:buClr>
              <a:buSzPct val="80000"/>
              <a:buFont typeface="Corbel" pitchFamily="34" charset="0"/>
              <a:buChar char="•"/>
              <a:defRPr sz="2000" kern="1200">
                <a:solidFill>
                  <a:schemeClr val="accent1"/>
                </a:solidFill>
                <a:latin typeface="+mn-lt"/>
                <a:ea typeface="+mn-ea"/>
                <a:cs typeface="+mn-cs"/>
              </a:defRPr>
            </a:lvl2pPr>
            <a:lvl3pPr marL="731520" indent="-182880" algn="r" defTabSz="914400" rtl="1" eaLnBrk="1" latinLnBrk="0" hangingPunct="1">
              <a:lnSpc>
                <a:spcPct val="90000"/>
              </a:lnSpc>
              <a:spcBef>
                <a:spcPts val="200"/>
              </a:spcBef>
              <a:spcAft>
                <a:spcPts val="400"/>
              </a:spcAft>
              <a:buClr>
                <a:schemeClr val="accent1"/>
              </a:buClr>
              <a:buSzPct val="80000"/>
              <a:buFont typeface="Corbel" pitchFamily="34" charset="0"/>
              <a:buChar char="•"/>
              <a:defRPr sz="1800" kern="1200">
                <a:solidFill>
                  <a:schemeClr val="accent1"/>
                </a:solidFill>
                <a:latin typeface="+mn-lt"/>
                <a:ea typeface="+mn-ea"/>
                <a:cs typeface="+mn-cs"/>
              </a:defRPr>
            </a:lvl3pPr>
            <a:lvl4pPr marL="1005840" indent="-182880" algn="r" defTabSz="914400" rtl="1"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4pPr>
            <a:lvl5pPr marL="1280160" indent="-182880" algn="r" defTabSz="914400" rtl="1"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5pPr>
            <a:lvl6pPr marL="1600000" indent="-228600" algn="r" defTabSz="914400" rtl="1"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6pPr>
            <a:lvl7pPr marL="1900000" indent="-228600" algn="r" defTabSz="914400" rtl="1"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7pPr>
            <a:lvl8pPr marL="2200000" indent="-228600" algn="r" defTabSz="914400" rtl="1"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8pPr>
            <a:lvl9pPr marL="2500000" indent="-228600" algn="r" defTabSz="914400" rtl="1"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9pPr>
          </a:lstStyle>
          <a:p>
            <a:pPr marL="45720" indent="0">
              <a:buNone/>
            </a:pPr>
            <a:r>
              <a:rPr lang="ar-SA" sz="4000" dirty="0">
                <a:solidFill>
                  <a:schemeClr val="tx1"/>
                </a:solidFill>
                <a:cs typeface="Almudid" pitchFamily="2" charset="-78"/>
              </a:rPr>
              <a:t>من خلال تطبيق المعادلة التالية :</a:t>
            </a:r>
          </a:p>
          <a:p>
            <a:r>
              <a:rPr lang="ar-SA" sz="2800" b="1" dirty="0">
                <a:solidFill>
                  <a:schemeClr val="tx1"/>
                </a:solidFill>
                <a:cs typeface="Almudid" pitchFamily="2" charset="-78"/>
              </a:rPr>
              <a:t> الوزن النسبي لأهمية الموضوع =</a:t>
            </a:r>
          </a:p>
          <a:p>
            <a:pPr marL="45720" indent="0">
              <a:buNone/>
            </a:pPr>
            <a:r>
              <a:rPr lang="ar-SA" sz="2800" u="sng" dirty="0">
                <a:solidFill>
                  <a:schemeClr val="tx1"/>
                </a:solidFill>
                <a:cs typeface="Almudid" pitchFamily="2" charset="-78"/>
              </a:rPr>
              <a:t>عدد الحصص اللازمة لتدريس الموضوع</a:t>
            </a:r>
            <a:r>
              <a:rPr lang="ar-SA" sz="2800" dirty="0">
                <a:solidFill>
                  <a:schemeClr val="tx1"/>
                </a:solidFill>
                <a:cs typeface="Almudid" pitchFamily="2" charset="-78"/>
              </a:rPr>
              <a:t> × 100</a:t>
            </a:r>
          </a:p>
          <a:p>
            <a:pPr marL="45720" indent="0">
              <a:buNone/>
            </a:pPr>
            <a:r>
              <a:rPr lang="ar-SA" sz="2800" dirty="0">
                <a:solidFill>
                  <a:schemeClr val="tx1"/>
                </a:solidFill>
                <a:cs typeface="Almudid" pitchFamily="2" charset="-78"/>
              </a:rPr>
              <a:t>  عدد الحصص اللازمة لتدريس المادة</a:t>
            </a:r>
          </a:p>
          <a:p>
            <a:endParaRPr lang="ar-SA" sz="2800" b="1" dirty="0">
              <a:solidFill>
                <a:schemeClr val="tx1"/>
              </a:solidFill>
              <a:cs typeface="Almudid" pitchFamily="2" charset="-78"/>
            </a:endParaRPr>
          </a:p>
          <a:p>
            <a:r>
              <a:rPr lang="ar-SA" sz="2800" b="1" dirty="0">
                <a:solidFill>
                  <a:schemeClr val="tx1"/>
                </a:solidFill>
                <a:cs typeface="Almudid" pitchFamily="2" charset="-78"/>
              </a:rPr>
              <a:t>تطبيق على المثال التالي :</a:t>
            </a:r>
          </a:p>
          <a:p>
            <a:pPr marL="45720" indent="0">
              <a:buNone/>
            </a:pPr>
            <a:r>
              <a:rPr lang="ar-SA" sz="2800" b="1" u="sng" dirty="0">
                <a:solidFill>
                  <a:schemeClr val="tx1"/>
                </a:solidFill>
                <a:cs typeface="Almudid" pitchFamily="2" charset="-78"/>
              </a:rPr>
              <a:t>  ( 11 ) حصة للموضوع الأول         </a:t>
            </a:r>
            <a:r>
              <a:rPr lang="ar-SA" sz="2800" b="1" dirty="0">
                <a:solidFill>
                  <a:schemeClr val="tx1"/>
                </a:solidFill>
                <a:cs typeface="Almudid" pitchFamily="2" charset="-78"/>
              </a:rPr>
              <a:t>×  100 =  18%</a:t>
            </a:r>
          </a:p>
          <a:p>
            <a:pPr marL="45720" indent="0">
              <a:buNone/>
            </a:pPr>
            <a:r>
              <a:rPr lang="ar-SA" sz="2800" b="1" dirty="0">
                <a:solidFill>
                  <a:schemeClr val="tx1"/>
                </a:solidFill>
                <a:cs typeface="Almudid" pitchFamily="2" charset="-78"/>
              </a:rPr>
              <a:t>(60) المجموع الكلي لحصص التدريس</a:t>
            </a:r>
          </a:p>
        </p:txBody>
      </p:sp>
    </p:spTree>
    <p:extLst>
      <p:ext uri="{BB962C8B-B14F-4D97-AF65-F5344CB8AC3E}">
        <p14:creationId xmlns:p14="http://schemas.microsoft.com/office/powerpoint/2010/main" val="376408303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idx="4294967295"/>
          </p:nvPr>
        </p:nvSpPr>
        <p:spPr>
          <a:xfrm>
            <a:off x="1568043" y="1563366"/>
            <a:ext cx="9490229" cy="601273"/>
          </a:xfrm>
        </p:spPr>
        <p:txBody>
          <a:bodyPr>
            <a:normAutofit fontScale="90000"/>
          </a:bodyPr>
          <a:lstStyle/>
          <a:p>
            <a:pPr algn="ctr"/>
            <a:r>
              <a:rPr lang="ar-SA" sz="3600" b="1" dirty="0">
                <a:solidFill>
                  <a:schemeClr val="tx1"/>
                </a:solidFill>
                <a:cs typeface="Almudid" pitchFamily="2" charset="-78"/>
              </a:rPr>
              <a:t>مثال لجدول مواصفات يبين الوزن النسبي لأهمية كل موضوع</a:t>
            </a:r>
          </a:p>
        </p:txBody>
      </p:sp>
      <p:graphicFrame>
        <p:nvGraphicFramePr>
          <p:cNvPr id="4" name="عنصر نائب للمحتوى 3"/>
          <p:cNvGraphicFramePr>
            <a:graphicFrameLocks noGrp="1"/>
          </p:cNvGraphicFramePr>
          <p:nvPr>
            <p:ph idx="4294967295"/>
          </p:nvPr>
        </p:nvGraphicFramePr>
        <p:xfrm>
          <a:off x="1553592" y="2184227"/>
          <a:ext cx="9392575" cy="4246929"/>
        </p:xfrm>
        <a:graphic>
          <a:graphicData uri="http://schemas.openxmlformats.org/drawingml/2006/table">
            <a:tbl>
              <a:tblPr rtl="1" firstRow="1" bandRow="1">
                <a:tableStyleId>{5C22544A-7EE6-4342-B048-85BDC9FD1C3A}</a:tableStyleId>
              </a:tblPr>
              <a:tblGrid>
                <a:gridCol w="2876379">
                  <a:extLst>
                    <a:ext uri="{9D8B030D-6E8A-4147-A177-3AD203B41FA5}">
                      <a16:colId xmlns:a16="http://schemas.microsoft.com/office/drawing/2014/main" val="20000"/>
                    </a:ext>
                  </a:extLst>
                </a:gridCol>
                <a:gridCol w="2814207">
                  <a:extLst>
                    <a:ext uri="{9D8B030D-6E8A-4147-A177-3AD203B41FA5}">
                      <a16:colId xmlns:a16="http://schemas.microsoft.com/office/drawing/2014/main" val="20001"/>
                    </a:ext>
                  </a:extLst>
                </a:gridCol>
                <a:gridCol w="3701989">
                  <a:extLst>
                    <a:ext uri="{9D8B030D-6E8A-4147-A177-3AD203B41FA5}">
                      <a16:colId xmlns:a16="http://schemas.microsoft.com/office/drawing/2014/main" val="20002"/>
                    </a:ext>
                  </a:extLst>
                </a:gridCol>
              </a:tblGrid>
              <a:tr h="554064">
                <a:tc>
                  <a:txBody>
                    <a:bodyPr/>
                    <a:lstStyle/>
                    <a:p>
                      <a:pPr algn="ctr"/>
                      <a:r>
                        <a:rPr lang="ar-SA" sz="2400" dirty="0">
                          <a:cs typeface="Almudid" pitchFamily="2" charset="-78"/>
                        </a:rPr>
                        <a:t>الموضــوع</a:t>
                      </a:r>
                    </a:p>
                  </a:txBody>
                  <a:tcPr marL="99060" marR="99060"/>
                </a:tc>
                <a:tc>
                  <a:txBody>
                    <a:bodyPr/>
                    <a:lstStyle/>
                    <a:p>
                      <a:pPr algn="ctr" rtl="1"/>
                      <a:r>
                        <a:rPr lang="ar-SA" sz="2400" dirty="0">
                          <a:cs typeface="Almudid" pitchFamily="2" charset="-78"/>
                        </a:rPr>
                        <a:t>عدد حصص التدريس</a:t>
                      </a:r>
                    </a:p>
                  </a:txBody>
                  <a:tcPr marL="99060" marR="99060"/>
                </a:tc>
                <a:tc>
                  <a:txBody>
                    <a:bodyPr/>
                    <a:lstStyle/>
                    <a:p>
                      <a:pPr rtl="1"/>
                      <a:r>
                        <a:rPr lang="ar-SA" sz="2400" dirty="0">
                          <a:cs typeface="Almudid" pitchFamily="2" charset="-78"/>
                        </a:rPr>
                        <a:t>الوزن النسبي لكل موضوع</a:t>
                      </a:r>
                    </a:p>
                  </a:txBody>
                  <a:tcPr marL="99060" marR="99060"/>
                </a:tc>
                <a:extLst>
                  <a:ext uri="{0D108BD9-81ED-4DB2-BD59-A6C34878D82A}">
                    <a16:rowId xmlns:a16="http://schemas.microsoft.com/office/drawing/2014/main" val="10000"/>
                  </a:ext>
                </a:extLst>
              </a:tr>
              <a:tr h="446053">
                <a:tc>
                  <a:txBody>
                    <a:bodyPr/>
                    <a:lstStyle/>
                    <a:p>
                      <a:pPr algn="ctr"/>
                      <a:r>
                        <a:rPr lang="ar-SA" sz="2400" dirty="0">
                          <a:cs typeface="Almudid" pitchFamily="2" charset="-78"/>
                        </a:rPr>
                        <a:t>الأول</a:t>
                      </a:r>
                    </a:p>
                  </a:txBody>
                  <a:tcPr marL="99060" marR="99060"/>
                </a:tc>
                <a:tc>
                  <a:txBody>
                    <a:bodyPr/>
                    <a:lstStyle/>
                    <a:p>
                      <a:pPr algn="ctr" rtl="1"/>
                      <a:r>
                        <a:rPr lang="ar-SA" sz="2400" dirty="0">
                          <a:cs typeface="Almudid" pitchFamily="2" charset="-78"/>
                        </a:rPr>
                        <a:t>11</a:t>
                      </a:r>
                    </a:p>
                  </a:txBody>
                  <a:tcPr marL="99060" marR="99060"/>
                </a:tc>
                <a:tc>
                  <a:txBody>
                    <a:bodyPr/>
                    <a:lstStyle/>
                    <a:p>
                      <a:pPr algn="ctr" rtl="1"/>
                      <a:r>
                        <a:rPr lang="ar-SA" sz="2400" dirty="0">
                          <a:cs typeface="Almudid" pitchFamily="2" charset="-78"/>
                        </a:rPr>
                        <a:t>18%</a:t>
                      </a:r>
                    </a:p>
                  </a:txBody>
                  <a:tcPr marL="99060" marR="99060"/>
                </a:tc>
                <a:extLst>
                  <a:ext uri="{0D108BD9-81ED-4DB2-BD59-A6C34878D82A}">
                    <a16:rowId xmlns:a16="http://schemas.microsoft.com/office/drawing/2014/main" val="10001"/>
                  </a:ext>
                </a:extLst>
              </a:tr>
              <a:tr h="446053">
                <a:tc>
                  <a:txBody>
                    <a:bodyPr/>
                    <a:lstStyle/>
                    <a:p>
                      <a:pPr algn="ctr" rtl="1"/>
                      <a:r>
                        <a:rPr lang="ar-SA" sz="2400" dirty="0">
                          <a:cs typeface="Almudid" pitchFamily="2" charset="-78"/>
                        </a:rPr>
                        <a:t>الثاني</a:t>
                      </a:r>
                    </a:p>
                  </a:txBody>
                  <a:tcPr marL="99060" marR="99060"/>
                </a:tc>
                <a:tc>
                  <a:txBody>
                    <a:bodyPr/>
                    <a:lstStyle/>
                    <a:p>
                      <a:pPr algn="ctr" rtl="1"/>
                      <a:r>
                        <a:rPr lang="ar-SA" sz="2400" dirty="0">
                          <a:cs typeface="Almudid" pitchFamily="2" charset="-78"/>
                        </a:rPr>
                        <a:t>11</a:t>
                      </a:r>
                    </a:p>
                  </a:txBody>
                  <a:tcPr marL="99060" marR="99060"/>
                </a:tc>
                <a:tc>
                  <a:txBody>
                    <a:bodyPr/>
                    <a:lstStyle/>
                    <a:p>
                      <a:pPr algn="ctr" rtl="1"/>
                      <a:r>
                        <a:rPr lang="ar-SA" sz="2400" dirty="0">
                          <a:cs typeface="Almudid" pitchFamily="2" charset="-78"/>
                        </a:rPr>
                        <a:t>18%</a:t>
                      </a:r>
                    </a:p>
                  </a:txBody>
                  <a:tcPr marL="99060" marR="99060"/>
                </a:tc>
                <a:extLst>
                  <a:ext uri="{0D108BD9-81ED-4DB2-BD59-A6C34878D82A}">
                    <a16:rowId xmlns:a16="http://schemas.microsoft.com/office/drawing/2014/main" val="10002"/>
                  </a:ext>
                </a:extLst>
              </a:tr>
              <a:tr h="446053">
                <a:tc>
                  <a:txBody>
                    <a:bodyPr/>
                    <a:lstStyle/>
                    <a:p>
                      <a:pPr algn="ctr" rtl="1"/>
                      <a:r>
                        <a:rPr lang="ar-SA" sz="2400" dirty="0">
                          <a:cs typeface="Almudid" pitchFamily="2" charset="-78"/>
                        </a:rPr>
                        <a:t>الثالث</a:t>
                      </a:r>
                    </a:p>
                  </a:txBody>
                  <a:tcPr marL="99060" marR="99060"/>
                </a:tc>
                <a:tc>
                  <a:txBody>
                    <a:bodyPr/>
                    <a:lstStyle/>
                    <a:p>
                      <a:pPr algn="ctr" rtl="1"/>
                      <a:r>
                        <a:rPr lang="ar-SA" sz="2400" dirty="0">
                          <a:cs typeface="Almudid" pitchFamily="2" charset="-78"/>
                        </a:rPr>
                        <a:t>12</a:t>
                      </a:r>
                    </a:p>
                  </a:txBody>
                  <a:tcPr marL="99060" marR="99060"/>
                </a:tc>
                <a:tc>
                  <a:txBody>
                    <a:bodyPr/>
                    <a:lstStyle/>
                    <a:p>
                      <a:pPr algn="ctr" rtl="1"/>
                      <a:r>
                        <a:rPr lang="ar-SA" sz="2400" dirty="0">
                          <a:cs typeface="Almudid" pitchFamily="2" charset="-78"/>
                        </a:rPr>
                        <a:t>20%</a:t>
                      </a:r>
                    </a:p>
                  </a:txBody>
                  <a:tcPr marL="99060" marR="99060"/>
                </a:tc>
                <a:extLst>
                  <a:ext uri="{0D108BD9-81ED-4DB2-BD59-A6C34878D82A}">
                    <a16:rowId xmlns:a16="http://schemas.microsoft.com/office/drawing/2014/main" val="10003"/>
                  </a:ext>
                </a:extLst>
              </a:tr>
              <a:tr h="446053">
                <a:tc>
                  <a:txBody>
                    <a:bodyPr/>
                    <a:lstStyle/>
                    <a:p>
                      <a:pPr algn="ctr" rtl="1"/>
                      <a:r>
                        <a:rPr lang="ar-SA" sz="2400" dirty="0">
                          <a:cs typeface="Almudid" pitchFamily="2" charset="-78"/>
                        </a:rPr>
                        <a:t>الرابع</a:t>
                      </a:r>
                    </a:p>
                  </a:txBody>
                  <a:tcPr marL="99060" marR="99060"/>
                </a:tc>
                <a:tc>
                  <a:txBody>
                    <a:bodyPr/>
                    <a:lstStyle/>
                    <a:p>
                      <a:pPr algn="ctr" rtl="1"/>
                      <a:r>
                        <a:rPr lang="ar-SA" sz="2400" dirty="0">
                          <a:cs typeface="Almudid" pitchFamily="2" charset="-78"/>
                        </a:rPr>
                        <a:t>10</a:t>
                      </a:r>
                    </a:p>
                  </a:txBody>
                  <a:tcPr marL="99060" marR="99060"/>
                </a:tc>
                <a:tc>
                  <a:txBody>
                    <a:bodyPr/>
                    <a:lstStyle/>
                    <a:p>
                      <a:pPr algn="ctr" rtl="1"/>
                      <a:r>
                        <a:rPr lang="ar-SA" sz="2400" dirty="0">
                          <a:cs typeface="Almudid" pitchFamily="2" charset="-78"/>
                        </a:rPr>
                        <a:t>17%</a:t>
                      </a:r>
                    </a:p>
                  </a:txBody>
                  <a:tcPr marL="99060" marR="99060"/>
                </a:tc>
                <a:extLst>
                  <a:ext uri="{0D108BD9-81ED-4DB2-BD59-A6C34878D82A}">
                    <a16:rowId xmlns:a16="http://schemas.microsoft.com/office/drawing/2014/main" val="10004"/>
                  </a:ext>
                </a:extLst>
              </a:tr>
              <a:tr h="446053">
                <a:tc>
                  <a:txBody>
                    <a:bodyPr/>
                    <a:lstStyle/>
                    <a:p>
                      <a:pPr algn="ctr" rtl="1"/>
                      <a:r>
                        <a:rPr lang="ar-SA" sz="2400" dirty="0">
                          <a:cs typeface="Almudid" pitchFamily="2" charset="-78"/>
                        </a:rPr>
                        <a:t>الخامس</a:t>
                      </a:r>
                    </a:p>
                  </a:txBody>
                  <a:tcPr marL="99060" marR="99060"/>
                </a:tc>
                <a:tc>
                  <a:txBody>
                    <a:bodyPr/>
                    <a:lstStyle/>
                    <a:p>
                      <a:pPr algn="ctr" rtl="1"/>
                      <a:r>
                        <a:rPr lang="ar-SA" sz="2400" dirty="0">
                          <a:cs typeface="Almudid" pitchFamily="2" charset="-78"/>
                        </a:rPr>
                        <a:t>5</a:t>
                      </a:r>
                    </a:p>
                  </a:txBody>
                  <a:tcPr marL="99060" marR="99060"/>
                </a:tc>
                <a:tc>
                  <a:txBody>
                    <a:bodyPr/>
                    <a:lstStyle/>
                    <a:p>
                      <a:pPr algn="ctr" rtl="1"/>
                      <a:r>
                        <a:rPr lang="ar-SA" sz="2400" dirty="0">
                          <a:cs typeface="Almudid" pitchFamily="2" charset="-78"/>
                        </a:rPr>
                        <a:t>9%</a:t>
                      </a:r>
                    </a:p>
                  </a:txBody>
                  <a:tcPr marL="99060" marR="99060"/>
                </a:tc>
                <a:extLst>
                  <a:ext uri="{0D108BD9-81ED-4DB2-BD59-A6C34878D82A}">
                    <a16:rowId xmlns:a16="http://schemas.microsoft.com/office/drawing/2014/main" val="10005"/>
                  </a:ext>
                </a:extLst>
              </a:tr>
              <a:tr h="446053">
                <a:tc>
                  <a:txBody>
                    <a:bodyPr/>
                    <a:lstStyle/>
                    <a:p>
                      <a:pPr algn="ctr" rtl="1"/>
                      <a:r>
                        <a:rPr lang="ar-SA" sz="2400" dirty="0">
                          <a:cs typeface="Almudid" pitchFamily="2" charset="-78"/>
                        </a:rPr>
                        <a:t>السادس</a:t>
                      </a:r>
                    </a:p>
                  </a:txBody>
                  <a:tcPr marL="99060" marR="99060"/>
                </a:tc>
                <a:tc>
                  <a:txBody>
                    <a:bodyPr/>
                    <a:lstStyle/>
                    <a:p>
                      <a:pPr algn="ctr" rtl="1"/>
                      <a:r>
                        <a:rPr lang="ar-SA" sz="2400" dirty="0">
                          <a:cs typeface="Almudid" pitchFamily="2" charset="-78"/>
                        </a:rPr>
                        <a:t>11</a:t>
                      </a:r>
                    </a:p>
                  </a:txBody>
                  <a:tcPr marL="99060" marR="99060"/>
                </a:tc>
                <a:tc>
                  <a:txBody>
                    <a:bodyPr/>
                    <a:lstStyle/>
                    <a:p>
                      <a:pPr algn="ctr" rtl="1"/>
                      <a:r>
                        <a:rPr lang="ar-SA" sz="2400" dirty="0">
                          <a:cs typeface="Almudid" pitchFamily="2" charset="-78"/>
                        </a:rPr>
                        <a:t>18%</a:t>
                      </a:r>
                    </a:p>
                  </a:txBody>
                  <a:tcPr marL="99060" marR="99060"/>
                </a:tc>
                <a:extLst>
                  <a:ext uri="{0D108BD9-81ED-4DB2-BD59-A6C34878D82A}">
                    <a16:rowId xmlns:a16="http://schemas.microsoft.com/office/drawing/2014/main" val="10006"/>
                  </a:ext>
                </a:extLst>
              </a:tr>
              <a:tr h="949665">
                <a:tc>
                  <a:txBody>
                    <a:bodyPr/>
                    <a:lstStyle/>
                    <a:p>
                      <a:pPr algn="r" rtl="1"/>
                      <a:r>
                        <a:rPr lang="ar-SA" sz="2400" dirty="0">
                          <a:cs typeface="Almudid" pitchFamily="2" charset="-78"/>
                        </a:rPr>
                        <a:t>المجموع الكلي لحصص تدريس الموضوعات</a:t>
                      </a:r>
                    </a:p>
                  </a:txBody>
                  <a:tcPr marL="99060" marR="99060"/>
                </a:tc>
                <a:tc>
                  <a:txBody>
                    <a:bodyPr/>
                    <a:lstStyle/>
                    <a:p>
                      <a:pPr algn="ctr" rtl="1"/>
                      <a:r>
                        <a:rPr lang="ar-SA" sz="2400" dirty="0">
                          <a:cs typeface="Almudid" pitchFamily="2" charset="-78"/>
                        </a:rPr>
                        <a:t>60</a:t>
                      </a:r>
                    </a:p>
                  </a:txBody>
                  <a:tcPr marL="99060" marR="99060"/>
                </a:tc>
                <a:tc>
                  <a:txBody>
                    <a:bodyPr/>
                    <a:lstStyle/>
                    <a:p>
                      <a:pPr algn="ctr" rtl="1"/>
                      <a:r>
                        <a:rPr lang="ar-SA" sz="2400" dirty="0">
                          <a:cs typeface="Almudid" pitchFamily="2" charset="-78"/>
                        </a:rPr>
                        <a:t>100%</a:t>
                      </a:r>
                    </a:p>
                  </a:txBody>
                  <a:tcPr marL="99060" marR="99060"/>
                </a:tc>
                <a:extLst>
                  <a:ext uri="{0D108BD9-81ED-4DB2-BD59-A6C34878D82A}">
                    <a16:rowId xmlns:a16="http://schemas.microsoft.com/office/drawing/2014/main" val="10007"/>
                  </a:ext>
                </a:extLst>
              </a:tr>
            </a:tbl>
          </a:graphicData>
        </a:graphic>
      </p:graphicFrame>
    </p:spTree>
    <p:extLst>
      <p:ext uri="{BB962C8B-B14F-4D97-AF65-F5344CB8AC3E}">
        <p14:creationId xmlns:p14="http://schemas.microsoft.com/office/powerpoint/2010/main" val="117412966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مجموعة 2">
            <a:extLst>
              <a:ext uri="{FF2B5EF4-FFF2-40B4-BE49-F238E27FC236}">
                <a16:creationId xmlns:a16="http://schemas.microsoft.com/office/drawing/2014/main" id="{C039D2C1-0C9B-4C3C-B909-DE831D69CE30}"/>
              </a:ext>
            </a:extLst>
          </p:cNvPr>
          <p:cNvGrpSpPr/>
          <p:nvPr/>
        </p:nvGrpSpPr>
        <p:grpSpPr>
          <a:xfrm>
            <a:off x="846209" y="329189"/>
            <a:ext cx="10641626" cy="1196227"/>
            <a:chOff x="2520728" y="50854"/>
            <a:chExt cx="8523380" cy="1196227"/>
          </a:xfrm>
        </p:grpSpPr>
        <p:pic>
          <p:nvPicPr>
            <p:cNvPr id="4" name="صورة 3">
              <a:extLst>
                <a:ext uri="{FF2B5EF4-FFF2-40B4-BE49-F238E27FC236}">
                  <a16:creationId xmlns:a16="http://schemas.microsoft.com/office/drawing/2014/main" id="{863B01D9-FF3C-4D51-A431-0465A4FE3111}"/>
                </a:ext>
              </a:extLst>
            </p:cNvPr>
            <p:cNvPicPr>
              <a:picLocks noChangeAspect="1"/>
            </p:cNvPicPr>
            <p:nvPr/>
          </p:nvPicPr>
          <p:blipFill>
            <a:blip r:embed="rId2">
              <a:clrChange>
                <a:clrFrom>
                  <a:srgbClr val="FEFEFE"/>
                </a:clrFrom>
                <a:clrTo>
                  <a:srgbClr val="FEFEFE">
                    <a:alpha val="0"/>
                  </a:srgbClr>
                </a:clrTo>
              </a:clrChange>
              <a:extLst>
                <a:ext uri="{28A0092B-C50C-407E-A947-70E740481C1C}">
                  <a14:useLocalDpi xmlns:a14="http://schemas.microsoft.com/office/drawing/2010/main" val="0"/>
                </a:ext>
              </a:extLst>
            </a:blip>
            <a:stretch>
              <a:fillRect/>
            </a:stretch>
          </p:blipFill>
          <p:spPr>
            <a:xfrm>
              <a:off x="10018583" y="50854"/>
              <a:ext cx="1025525" cy="942256"/>
            </a:xfrm>
            <a:prstGeom prst="rect">
              <a:avLst/>
            </a:prstGeom>
          </p:spPr>
        </p:pic>
        <p:pic>
          <p:nvPicPr>
            <p:cNvPr id="5" name="صورة 4">
              <a:extLst>
                <a:ext uri="{FF2B5EF4-FFF2-40B4-BE49-F238E27FC236}">
                  <a16:creationId xmlns:a16="http://schemas.microsoft.com/office/drawing/2014/main" id="{633EFFDD-CB91-41B8-91DE-845080807E5B}"/>
                </a:ext>
              </a:extLst>
            </p:cNvPr>
            <p:cNvPicPr>
              <a:picLocks noChangeAspect="1"/>
            </p:cNvPicPr>
            <p:nvPr/>
          </p:nvPicPr>
          <p:blipFill>
            <a:blip r:embed="rId3" cstate="print">
              <a:clrChange>
                <a:clrFrom>
                  <a:srgbClr val="FFFEFC"/>
                </a:clrFrom>
                <a:clrTo>
                  <a:srgbClr val="FFFEFC">
                    <a:alpha val="0"/>
                  </a:srgbClr>
                </a:clrTo>
              </a:clrChange>
              <a:extLst>
                <a:ext uri="{28A0092B-C50C-407E-A947-70E740481C1C}">
                  <a14:useLocalDpi xmlns:a14="http://schemas.microsoft.com/office/drawing/2010/main" val="0"/>
                </a:ext>
              </a:extLst>
            </a:blip>
            <a:stretch>
              <a:fillRect/>
            </a:stretch>
          </p:blipFill>
          <p:spPr>
            <a:xfrm>
              <a:off x="2520728" y="100664"/>
              <a:ext cx="812800" cy="812800"/>
            </a:xfrm>
            <a:prstGeom prst="rect">
              <a:avLst/>
            </a:prstGeom>
          </p:spPr>
        </p:pic>
        <p:pic>
          <p:nvPicPr>
            <p:cNvPr id="6" name="صورة 5">
              <a:extLst>
                <a:ext uri="{FF2B5EF4-FFF2-40B4-BE49-F238E27FC236}">
                  <a16:creationId xmlns:a16="http://schemas.microsoft.com/office/drawing/2014/main" id="{9AB5123E-F1F9-4C8F-98E9-022E59D99493}"/>
                </a:ext>
              </a:extLst>
            </p:cNvPr>
            <p:cNvPicPr>
              <a:picLocks noChangeAspect="1"/>
            </p:cNvPicPr>
            <p:nvPr/>
          </p:nvPicPr>
          <p:blipFill>
            <a:blip r:embed="rId4" cstate="print">
              <a:clrChange>
                <a:clrFrom>
                  <a:srgbClr val="F7F7F7"/>
                </a:clrFrom>
                <a:clrTo>
                  <a:srgbClr val="F7F7F7">
                    <a:alpha val="0"/>
                  </a:srgbClr>
                </a:clrTo>
              </a:clrChange>
              <a:extLst>
                <a:ext uri="{28A0092B-C50C-407E-A947-70E740481C1C}">
                  <a14:useLocalDpi xmlns:a14="http://schemas.microsoft.com/office/drawing/2010/main" val="0"/>
                </a:ext>
              </a:extLst>
            </a:blip>
            <a:stretch>
              <a:fillRect/>
            </a:stretch>
          </p:blipFill>
          <p:spPr>
            <a:xfrm>
              <a:off x="8726211" y="176864"/>
              <a:ext cx="1359794" cy="658019"/>
            </a:xfrm>
            <a:prstGeom prst="rect">
              <a:avLst/>
            </a:prstGeom>
          </p:spPr>
        </p:pic>
        <p:pic>
          <p:nvPicPr>
            <p:cNvPr id="7" name="صورة 6">
              <a:extLst>
                <a:ext uri="{FF2B5EF4-FFF2-40B4-BE49-F238E27FC236}">
                  <a16:creationId xmlns:a16="http://schemas.microsoft.com/office/drawing/2014/main" id="{FEDFD0AC-1F1B-4C18-8CAE-5DD62EBAC7B2}"/>
                </a:ext>
              </a:extLst>
            </p:cNvPr>
            <p:cNvPicPr>
              <a:picLocks noChangeAspect="1"/>
            </p:cNvPicPr>
            <p:nvPr/>
          </p:nvPicPr>
          <p:blipFill>
            <a:blip r:embed="rId5" cstate="print">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3488119" y="176864"/>
              <a:ext cx="990600" cy="660400"/>
            </a:xfrm>
            <a:prstGeom prst="rect">
              <a:avLst/>
            </a:prstGeom>
          </p:spPr>
        </p:pic>
        <p:sp>
          <p:nvSpPr>
            <p:cNvPr id="8" name="مربع نص 7">
              <a:extLst>
                <a:ext uri="{FF2B5EF4-FFF2-40B4-BE49-F238E27FC236}">
                  <a16:creationId xmlns:a16="http://schemas.microsoft.com/office/drawing/2014/main" id="{C48B847A-16C4-42FD-8386-20CFE7A39976}"/>
                </a:ext>
              </a:extLst>
            </p:cNvPr>
            <p:cNvSpPr txBox="1"/>
            <p:nvPr/>
          </p:nvSpPr>
          <p:spPr>
            <a:xfrm>
              <a:off x="5164328" y="169863"/>
              <a:ext cx="3202781" cy="1077218"/>
            </a:xfrm>
            <a:prstGeom prst="rect">
              <a:avLst/>
            </a:prstGeom>
            <a:noFill/>
          </p:spPr>
          <p:txBody>
            <a:bodyPr wrap="square" rtlCol="1">
              <a:spAutoFit/>
            </a:bodyPr>
            <a:lstStyle/>
            <a:p>
              <a:pPr algn="ctr"/>
              <a:r>
                <a:rPr lang="ar-SA" sz="1600" dirty="0">
                  <a:latin typeface="ae_AlMohanad" panose="02060603050605020204" pitchFamily="18" charset="-78"/>
                  <a:cs typeface="ae_AlMohanad" panose="02060603050605020204" pitchFamily="18" charset="-78"/>
                </a:rPr>
                <a:t>المملكة العربية السعودية </a:t>
              </a:r>
            </a:p>
            <a:p>
              <a:pPr algn="ctr"/>
              <a:r>
                <a:rPr lang="ar-SA" sz="1600" dirty="0">
                  <a:latin typeface="ae_AlMohanad" panose="02060603050605020204" pitchFamily="18" charset="-78"/>
                  <a:cs typeface="ae_AlMohanad" panose="02060603050605020204" pitchFamily="18" charset="-78"/>
                </a:rPr>
                <a:t>وزارة التعليم </a:t>
              </a:r>
            </a:p>
            <a:p>
              <a:pPr algn="ctr"/>
              <a:r>
                <a:rPr lang="ar-SA" sz="1600" dirty="0">
                  <a:latin typeface="ae_AlMohanad" panose="02060603050605020204" pitchFamily="18" charset="-78"/>
                  <a:cs typeface="ae_AlMohanad" panose="02060603050605020204" pitchFamily="18" charset="-78"/>
                </a:rPr>
                <a:t>الادارة العامة للتعليم بمنطقة مكة المكرمة </a:t>
              </a:r>
            </a:p>
            <a:p>
              <a:pPr algn="ctr"/>
              <a:r>
                <a:rPr lang="ar-SA" sz="1600" dirty="0">
                  <a:latin typeface="ae_AlMohanad" panose="02060603050605020204" pitchFamily="18" charset="-78"/>
                  <a:cs typeface="ae_AlMohanad" panose="02060603050605020204" pitchFamily="18" charset="-78"/>
                </a:rPr>
                <a:t>شؤون تعليم البنات / ادارة التدريب والابتعاث </a:t>
              </a:r>
            </a:p>
          </p:txBody>
        </p:sp>
      </p:grpSp>
      <p:sp>
        <p:nvSpPr>
          <p:cNvPr id="2" name="مستطيل 1">
            <a:extLst>
              <a:ext uri="{FF2B5EF4-FFF2-40B4-BE49-F238E27FC236}">
                <a16:creationId xmlns:a16="http://schemas.microsoft.com/office/drawing/2014/main" id="{6E43D075-3574-4622-A51F-A8C7981EFCFD}"/>
              </a:ext>
            </a:extLst>
          </p:cNvPr>
          <p:cNvSpPr/>
          <p:nvPr/>
        </p:nvSpPr>
        <p:spPr>
          <a:xfrm>
            <a:off x="372862" y="1525416"/>
            <a:ext cx="11397037" cy="4647426"/>
          </a:xfrm>
          <a:prstGeom prst="rect">
            <a:avLst/>
          </a:prstGeom>
        </p:spPr>
        <p:txBody>
          <a:bodyPr wrap="square">
            <a:spAutoFit/>
          </a:bodyPr>
          <a:lstStyle/>
          <a:p>
            <a:pPr algn="r" rtl="1"/>
            <a:r>
              <a:rPr lang="ar-SA" sz="4400" b="1" dirty="0">
                <a:solidFill>
                  <a:srgbClr val="FF0000"/>
                </a:solidFill>
                <a:latin typeface="Arial" panose="020B0604020202020204" pitchFamily="34" charset="0"/>
                <a:cs typeface="Almudid" pitchFamily="2" charset="-78"/>
              </a:rPr>
              <a:t>ثالثاً:</a:t>
            </a:r>
            <a:r>
              <a:rPr lang="ar-EG" sz="4400" b="1" dirty="0">
                <a:solidFill>
                  <a:srgbClr val="FF0000"/>
                </a:solidFill>
                <a:latin typeface="Arial" panose="020B0604020202020204" pitchFamily="34" charset="0"/>
                <a:cs typeface="Almudid" pitchFamily="2" charset="-78"/>
              </a:rPr>
              <a:t> تحديد الوزن النسبي لأهداف المادة الدراسية:</a:t>
            </a:r>
            <a:endParaRPr lang="ar-SA" sz="4400" b="1" dirty="0">
              <a:solidFill>
                <a:srgbClr val="FF0000"/>
              </a:solidFill>
              <a:latin typeface="Arial" panose="020B0604020202020204" pitchFamily="34" charset="0"/>
              <a:cs typeface="Almudid" pitchFamily="2" charset="-78"/>
            </a:endParaRPr>
          </a:p>
          <a:p>
            <a:pPr algn="r" rtl="1"/>
            <a:endParaRPr lang="ar-EG" b="1" dirty="0">
              <a:solidFill>
                <a:srgbClr val="FF0000"/>
              </a:solidFill>
              <a:latin typeface="Arial" panose="020B0604020202020204" pitchFamily="34" charset="0"/>
              <a:cs typeface="Almudid" pitchFamily="2" charset="-78"/>
            </a:endParaRPr>
          </a:p>
          <a:p>
            <a:pPr algn="r" rtl="1"/>
            <a:r>
              <a:rPr lang="ar-EG" sz="2800" dirty="0">
                <a:solidFill>
                  <a:srgbClr val="222222"/>
                </a:solidFill>
                <a:latin typeface="Corbel" panose="020B0503020204020204" pitchFamily="34" charset="0"/>
                <a:cs typeface="Almudid" pitchFamily="2" charset="-78"/>
              </a:rPr>
              <a:t>①</a:t>
            </a:r>
            <a:r>
              <a:rPr lang="ar-SA" sz="2800" dirty="0">
                <a:solidFill>
                  <a:srgbClr val="222222"/>
                </a:solidFill>
                <a:latin typeface="Corbel" panose="020B0503020204020204" pitchFamily="34" charset="0"/>
                <a:cs typeface="Almudid" pitchFamily="2" charset="-78"/>
              </a:rPr>
              <a:t> </a:t>
            </a:r>
            <a:r>
              <a:rPr lang="ar-EG" sz="2800" dirty="0">
                <a:solidFill>
                  <a:srgbClr val="222222"/>
                </a:solidFill>
                <a:latin typeface="Arial" panose="020B0604020202020204" pitchFamily="34" charset="0"/>
                <a:cs typeface="Almudid" pitchFamily="2" charset="-78"/>
              </a:rPr>
              <a:t>يتم حصر </a:t>
            </a:r>
            <a:r>
              <a:rPr lang="ar-EG" sz="2800" dirty="0">
                <a:solidFill>
                  <a:srgbClr val="222222"/>
                </a:solidFill>
                <a:latin typeface="Arial" panose="020B0604020202020204" pitchFamily="34" charset="0"/>
                <a:cs typeface="Almudid" pitchFamily="2" charset="-78"/>
                <a:hlinkClick r:id="rId6">
                  <a:extLst>
                    <a:ext uri="{A12FA001-AC4F-418D-AE19-62706E023703}">
                      <ahyp:hlinkClr xmlns:ahyp="http://schemas.microsoft.com/office/drawing/2018/hyperlinkcolor" val="tx"/>
                    </a:ext>
                  </a:extLst>
                </a:hlinkClick>
              </a:rPr>
              <a:t>الأهداف التعليمية السلوكية</a:t>
            </a:r>
            <a:r>
              <a:rPr lang="ar-EG" sz="2800" dirty="0">
                <a:solidFill>
                  <a:srgbClr val="222222"/>
                </a:solidFill>
                <a:latin typeface="Arial" panose="020B0604020202020204" pitchFamily="34" charset="0"/>
                <a:cs typeface="Almudid" pitchFamily="2" charset="-78"/>
              </a:rPr>
              <a:t> لموضوعات المادة الدراسية ضمن مرحلة التحليل في خطوات التصميم التعليمي. </a:t>
            </a:r>
            <a:endParaRPr lang="ar-SA" sz="2800" dirty="0">
              <a:solidFill>
                <a:srgbClr val="222222"/>
              </a:solidFill>
              <a:latin typeface="Arial" panose="020B0604020202020204" pitchFamily="34" charset="0"/>
              <a:cs typeface="Almudid" pitchFamily="2" charset="-78"/>
            </a:endParaRPr>
          </a:p>
          <a:p>
            <a:pPr algn="r" rtl="1"/>
            <a:endParaRPr lang="ar-SA" sz="2800" dirty="0">
              <a:solidFill>
                <a:srgbClr val="222222"/>
              </a:solidFill>
              <a:latin typeface="Arial" panose="020B0604020202020204" pitchFamily="34" charset="0"/>
              <a:cs typeface="Almudid" pitchFamily="2" charset="-78"/>
            </a:endParaRPr>
          </a:p>
          <a:p>
            <a:pPr algn="r" rtl="1"/>
            <a:r>
              <a:rPr lang="ar-EG" sz="2800" dirty="0">
                <a:solidFill>
                  <a:srgbClr val="222222"/>
                </a:solidFill>
                <a:latin typeface="Arial" panose="020B0604020202020204" pitchFamily="34" charset="0"/>
                <a:cs typeface="Almudid" pitchFamily="2" charset="-78"/>
              </a:rPr>
              <a:t>حيث يعتبر تصنيف بلوم </a:t>
            </a:r>
            <a:r>
              <a:rPr lang="en-US" sz="2800" dirty="0">
                <a:solidFill>
                  <a:srgbClr val="222222"/>
                </a:solidFill>
                <a:latin typeface="Arial" panose="020B0604020202020204" pitchFamily="34" charset="0"/>
                <a:cs typeface="Almudid" pitchFamily="2" charset="-78"/>
              </a:rPr>
              <a:t>BLOOM </a:t>
            </a:r>
            <a:r>
              <a:rPr lang="ar-EG" sz="2800" dirty="0">
                <a:solidFill>
                  <a:srgbClr val="222222"/>
                </a:solidFill>
                <a:latin typeface="Arial" panose="020B0604020202020204" pitchFamily="34" charset="0"/>
                <a:cs typeface="Almudid" pitchFamily="2" charset="-78"/>
              </a:rPr>
              <a:t>للأهداف من أشهر التصنيفات في مجال التعرف على الأهداف التعليمية وتحديدها. </a:t>
            </a:r>
            <a:endParaRPr lang="ar-SA" sz="2800" dirty="0">
              <a:solidFill>
                <a:srgbClr val="222222"/>
              </a:solidFill>
              <a:latin typeface="Arial" panose="020B0604020202020204" pitchFamily="34" charset="0"/>
              <a:cs typeface="Almudid" pitchFamily="2" charset="-78"/>
            </a:endParaRPr>
          </a:p>
          <a:p>
            <a:pPr algn="r" rtl="1"/>
            <a:endParaRPr lang="ar-SA" sz="2800" dirty="0">
              <a:solidFill>
                <a:srgbClr val="222222"/>
              </a:solidFill>
              <a:latin typeface="Arial" panose="020B0604020202020204" pitchFamily="34" charset="0"/>
              <a:cs typeface="Almudid" pitchFamily="2" charset="-78"/>
            </a:endParaRPr>
          </a:p>
          <a:p>
            <a:pPr algn="r" rtl="1"/>
            <a:r>
              <a:rPr lang="ar-SA" sz="2800" dirty="0">
                <a:solidFill>
                  <a:srgbClr val="222222"/>
                </a:solidFill>
                <a:latin typeface="Arial" panose="020B0604020202020204" pitchFamily="34" charset="0"/>
                <a:cs typeface="Almudid" pitchFamily="2" charset="-78"/>
              </a:rPr>
              <a:t>ويرى </a:t>
            </a:r>
            <a:r>
              <a:rPr lang="ar-EG" sz="2800" dirty="0">
                <a:solidFill>
                  <a:srgbClr val="222222"/>
                </a:solidFill>
                <a:latin typeface="Arial" panose="020B0604020202020204" pitchFamily="34" charset="0"/>
                <a:cs typeface="Almudid" pitchFamily="2" charset="-78"/>
              </a:rPr>
              <a:t>بلوم </a:t>
            </a:r>
            <a:r>
              <a:rPr lang="en-US" sz="2800" dirty="0">
                <a:solidFill>
                  <a:srgbClr val="222222"/>
                </a:solidFill>
                <a:latin typeface="Arial" panose="020B0604020202020204" pitchFamily="34" charset="0"/>
                <a:cs typeface="Almudid" pitchFamily="2" charset="-78"/>
              </a:rPr>
              <a:t>BLOOM</a:t>
            </a:r>
            <a:r>
              <a:rPr lang="ar-EG" sz="2800" dirty="0">
                <a:solidFill>
                  <a:srgbClr val="222222"/>
                </a:solidFill>
                <a:latin typeface="Arial" panose="020B0604020202020204" pitchFamily="34" charset="0"/>
                <a:cs typeface="Almudid" pitchFamily="2" charset="-78"/>
              </a:rPr>
              <a:t> أن هناك ثلاث مجالات للأهداف التعليمية هي: </a:t>
            </a:r>
            <a:endParaRPr lang="ar-SA" sz="2800" dirty="0">
              <a:solidFill>
                <a:srgbClr val="222222"/>
              </a:solidFill>
              <a:latin typeface="Arial" panose="020B0604020202020204" pitchFamily="34" charset="0"/>
              <a:cs typeface="Almudid" pitchFamily="2" charset="-78"/>
            </a:endParaRPr>
          </a:p>
          <a:p>
            <a:pPr algn="r" rtl="1"/>
            <a:r>
              <a:rPr lang="ar-EG" sz="2800" dirty="0">
                <a:solidFill>
                  <a:srgbClr val="222222"/>
                </a:solidFill>
                <a:latin typeface="Arial" panose="020B0604020202020204" pitchFamily="34" charset="0"/>
                <a:cs typeface="Almudid" pitchFamily="2" charset="-78"/>
              </a:rPr>
              <a:t>المجال المعرفي </a:t>
            </a:r>
            <a:r>
              <a:rPr lang="en-US" sz="2800" dirty="0">
                <a:solidFill>
                  <a:srgbClr val="222222"/>
                </a:solidFill>
                <a:latin typeface="Arial" panose="020B0604020202020204" pitchFamily="34" charset="0"/>
                <a:cs typeface="Almudid" pitchFamily="2" charset="-78"/>
              </a:rPr>
              <a:t>، </a:t>
            </a:r>
            <a:r>
              <a:rPr lang="ar-EG" sz="2800" dirty="0">
                <a:solidFill>
                  <a:srgbClr val="222222"/>
                </a:solidFill>
                <a:latin typeface="Arial" panose="020B0604020202020204" pitchFamily="34" charset="0"/>
                <a:cs typeface="Almudid" pitchFamily="2" charset="-78"/>
              </a:rPr>
              <a:t>والمجال الوجداني  </a:t>
            </a:r>
            <a:r>
              <a:rPr lang="en-US" sz="2800" dirty="0">
                <a:solidFill>
                  <a:srgbClr val="222222"/>
                </a:solidFill>
                <a:latin typeface="Arial" panose="020B0604020202020204" pitchFamily="34" charset="0"/>
                <a:cs typeface="Almudid" pitchFamily="2" charset="-78"/>
              </a:rPr>
              <a:t>، </a:t>
            </a:r>
            <a:r>
              <a:rPr lang="ar-EG" sz="2800" dirty="0">
                <a:solidFill>
                  <a:srgbClr val="222222"/>
                </a:solidFill>
                <a:latin typeface="Arial" panose="020B0604020202020204" pitchFamily="34" charset="0"/>
                <a:cs typeface="Almudid" pitchFamily="2" charset="-78"/>
              </a:rPr>
              <a:t>والمجال الحركي النفسي</a:t>
            </a:r>
            <a:r>
              <a:rPr lang="en-US" sz="2800" dirty="0">
                <a:solidFill>
                  <a:srgbClr val="222222"/>
                </a:solidFill>
                <a:latin typeface="Arial" panose="020B0604020202020204" pitchFamily="34" charset="0"/>
                <a:cs typeface="Almudid" pitchFamily="2" charset="-78"/>
              </a:rPr>
              <a:t> .</a:t>
            </a:r>
            <a:r>
              <a:rPr lang="ar-EG" sz="2800" dirty="0">
                <a:solidFill>
                  <a:srgbClr val="222222"/>
                </a:solidFill>
                <a:latin typeface="Arial" panose="020B0604020202020204" pitchFamily="34" charset="0"/>
                <a:cs typeface="Almudid" pitchFamily="2" charset="-78"/>
              </a:rPr>
              <a:t> </a:t>
            </a:r>
          </a:p>
        </p:txBody>
      </p:sp>
    </p:spTree>
    <p:extLst>
      <p:ext uri="{BB962C8B-B14F-4D97-AF65-F5344CB8AC3E}">
        <p14:creationId xmlns:p14="http://schemas.microsoft.com/office/powerpoint/2010/main" val="364140394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a:extLst>
              <a:ext uri="{FF2B5EF4-FFF2-40B4-BE49-F238E27FC236}">
                <a16:creationId xmlns:a16="http://schemas.microsoft.com/office/drawing/2014/main" id="{6E43D075-3574-4622-A51F-A8C7981EFCFD}"/>
              </a:ext>
            </a:extLst>
          </p:cNvPr>
          <p:cNvSpPr/>
          <p:nvPr/>
        </p:nvSpPr>
        <p:spPr>
          <a:xfrm>
            <a:off x="230820" y="1951544"/>
            <a:ext cx="11397037" cy="3970318"/>
          </a:xfrm>
          <a:prstGeom prst="rect">
            <a:avLst/>
          </a:prstGeom>
        </p:spPr>
        <p:txBody>
          <a:bodyPr wrap="square">
            <a:spAutoFit/>
          </a:bodyPr>
          <a:lstStyle/>
          <a:p>
            <a:pPr algn="r" rtl="1"/>
            <a:r>
              <a:rPr lang="ar-SA" sz="2800" dirty="0">
                <a:solidFill>
                  <a:srgbClr val="222222"/>
                </a:solidFill>
                <a:latin typeface="Arial" panose="020B0604020202020204" pitchFamily="34" charset="0"/>
                <a:cs typeface="Almudid" pitchFamily="2" charset="-78"/>
              </a:rPr>
              <a:t>حيث </a:t>
            </a:r>
            <a:r>
              <a:rPr lang="ar-EG" sz="2800" dirty="0">
                <a:solidFill>
                  <a:srgbClr val="222222"/>
                </a:solidFill>
                <a:latin typeface="Arial" panose="020B0604020202020204" pitchFamily="34" charset="0"/>
                <a:cs typeface="Almudid" pitchFamily="2" charset="-78"/>
              </a:rPr>
              <a:t>يتم تحديد الأهداف التعليمية السلوكية الخاصة بجدول المواصفات </a:t>
            </a:r>
            <a:endParaRPr lang="ar-SA" sz="2800" dirty="0">
              <a:solidFill>
                <a:srgbClr val="222222"/>
              </a:solidFill>
              <a:latin typeface="Arial" panose="020B0604020202020204" pitchFamily="34" charset="0"/>
              <a:cs typeface="Almudid" pitchFamily="2" charset="-78"/>
            </a:endParaRPr>
          </a:p>
          <a:p>
            <a:pPr algn="r" rtl="1"/>
            <a:r>
              <a:rPr lang="ar-EG" sz="2800" dirty="0">
                <a:solidFill>
                  <a:srgbClr val="222222"/>
                </a:solidFill>
                <a:latin typeface="Arial" panose="020B0604020202020204" pitchFamily="34" charset="0"/>
                <a:cs typeface="Almudid" pitchFamily="2" charset="-78"/>
              </a:rPr>
              <a:t>وفقا للمجال المعرفي وهي تشمل الأهداف التي تؤكد على نواتج التعليم الفكرية وتتضمن:</a:t>
            </a:r>
          </a:p>
          <a:p>
            <a:pPr algn="r" rtl="1"/>
            <a:r>
              <a:rPr lang="ar-SA" sz="2800" dirty="0">
                <a:solidFill>
                  <a:srgbClr val="222222"/>
                </a:solidFill>
                <a:latin typeface="Arial" panose="020B0604020202020204" pitchFamily="34" charset="0"/>
                <a:cs typeface="Almudid" pitchFamily="2" charset="-78"/>
              </a:rPr>
              <a:t>                  </a:t>
            </a:r>
            <a:r>
              <a:rPr lang="ar-EG" sz="2800" dirty="0">
                <a:solidFill>
                  <a:srgbClr val="222222"/>
                </a:solidFill>
                <a:latin typeface="Arial" panose="020B0604020202020204" pitchFamily="34" charset="0"/>
                <a:cs typeface="Almudid" pitchFamily="2" charset="-78"/>
              </a:rPr>
              <a:t>- </a:t>
            </a:r>
            <a:r>
              <a:rPr lang="ar-SA" sz="2800" dirty="0">
                <a:solidFill>
                  <a:srgbClr val="222222"/>
                </a:solidFill>
                <a:latin typeface="Arial" panose="020B0604020202020204" pitchFamily="34" charset="0"/>
                <a:cs typeface="Almudid" pitchFamily="2" charset="-78"/>
              </a:rPr>
              <a:t>التقويم</a:t>
            </a:r>
            <a:endParaRPr lang="ar-EG" sz="2800" dirty="0">
              <a:solidFill>
                <a:srgbClr val="222222"/>
              </a:solidFill>
              <a:latin typeface="Arial" panose="020B0604020202020204" pitchFamily="34" charset="0"/>
              <a:cs typeface="Almudid" pitchFamily="2" charset="-78"/>
            </a:endParaRPr>
          </a:p>
          <a:p>
            <a:pPr algn="r" rtl="1"/>
            <a:r>
              <a:rPr lang="ar-SA" sz="2800" dirty="0">
                <a:solidFill>
                  <a:srgbClr val="222222"/>
                </a:solidFill>
                <a:latin typeface="Arial" panose="020B0604020202020204" pitchFamily="34" charset="0"/>
                <a:cs typeface="Almudid" pitchFamily="2" charset="-78"/>
              </a:rPr>
              <a:t>                  </a:t>
            </a:r>
            <a:r>
              <a:rPr lang="ar-EG" sz="2800" dirty="0">
                <a:solidFill>
                  <a:srgbClr val="222222"/>
                </a:solidFill>
                <a:latin typeface="Arial" panose="020B0604020202020204" pitchFamily="34" charset="0"/>
                <a:cs typeface="Almudid" pitchFamily="2" charset="-78"/>
              </a:rPr>
              <a:t>- </a:t>
            </a:r>
            <a:r>
              <a:rPr lang="ar-SA" sz="2800" dirty="0">
                <a:solidFill>
                  <a:srgbClr val="222222"/>
                </a:solidFill>
                <a:latin typeface="Arial" panose="020B0604020202020204" pitchFamily="34" charset="0"/>
                <a:cs typeface="Almudid" pitchFamily="2" charset="-78"/>
              </a:rPr>
              <a:t>التركيب</a:t>
            </a:r>
            <a:endParaRPr lang="ar-EG" sz="2800" dirty="0">
              <a:solidFill>
                <a:srgbClr val="222222"/>
              </a:solidFill>
              <a:latin typeface="Arial" panose="020B0604020202020204" pitchFamily="34" charset="0"/>
              <a:cs typeface="Almudid" pitchFamily="2" charset="-78"/>
            </a:endParaRPr>
          </a:p>
          <a:p>
            <a:pPr algn="r" rtl="1"/>
            <a:r>
              <a:rPr lang="ar-SA" sz="2800" dirty="0">
                <a:solidFill>
                  <a:srgbClr val="222222"/>
                </a:solidFill>
                <a:latin typeface="Arial" panose="020B0604020202020204" pitchFamily="34" charset="0"/>
                <a:cs typeface="Almudid" pitchFamily="2" charset="-78"/>
              </a:rPr>
              <a:t>                  </a:t>
            </a:r>
            <a:r>
              <a:rPr lang="ar-EG" sz="2800" dirty="0">
                <a:solidFill>
                  <a:srgbClr val="222222"/>
                </a:solidFill>
                <a:latin typeface="Arial" panose="020B0604020202020204" pitchFamily="34" charset="0"/>
                <a:cs typeface="Almudid" pitchFamily="2" charset="-78"/>
              </a:rPr>
              <a:t>- </a:t>
            </a:r>
            <a:r>
              <a:rPr lang="ar-SA" sz="2800" dirty="0">
                <a:solidFill>
                  <a:srgbClr val="222222"/>
                </a:solidFill>
                <a:latin typeface="Arial" panose="020B0604020202020204" pitchFamily="34" charset="0"/>
                <a:cs typeface="Almudid" pitchFamily="2" charset="-78"/>
              </a:rPr>
              <a:t>التحليل</a:t>
            </a:r>
            <a:endParaRPr lang="ar-EG" sz="2800" dirty="0">
              <a:solidFill>
                <a:srgbClr val="222222"/>
              </a:solidFill>
              <a:latin typeface="Arial" panose="020B0604020202020204" pitchFamily="34" charset="0"/>
              <a:cs typeface="Almudid" pitchFamily="2" charset="-78"/>
            </a:endParaRPr>
          </a:p>
          <a:p>
            <a:pPr algn="r" rtl="1"/>
            <a:r>
              <a:rPr lang="ar-SA" sz="2800" dirty="0">
                <a:solidFill>
                  <a:srgbClr val="222222"/>
                </a:solidFill>
                <a:latin typeface="Arial" panose="020B0604020202020204" pitchFamily="34" charset="0"/>
                <a:cs typeface="Almudid" pitchFamily="2" charset="-78"/>
              </a:rPr>
              <a:t>                  </a:t>
            </a:r>
            <a:r>
              <a:rPr lang="ar-EG" sz="2800" dirty="0">
                <a:solidFill>
                  <a:srgbClr val="222222"/>
                </a:solidFill>
                <a:latin typeface="Arial" panose="020B0604020202020204" pitchFamily="34" charset="0"/>
                <a:cs typeface="Almudid" pitchFamily="2" charset="-78"/>
              </a:rPr>
              <a:t>- الت</a:t>
            </a:r>
            <a:r>
              <a:rPr lang="ar-SA" sz="2800" dirty="0">
                <a:solidFill>
                  <a:srgbClr val="222222"/>
                </a:solidFill>
                <a:latin typeface="Arial" panose="020B0604020202020204" pitchFamily="34" charset="0"/>
                <a:cs typeface="Almudid" pitchFamily="2" charset="-78"/>
              </a:rPr>
              <a:t>طبيق</a:t>
            </a:r>
            <a:endParaRPr lang="ar-EG" sz="2800" dirty="0">
              <a:solidFill>
                <a:srgbClr val="222222"/>
              </a:solidFill>
              <a:latin typeface="Arial" panose="020B0604020202020204" pitchFamily="34" charset="0"/>
              <a:cs typeface="Almudid" pitchFamily="2" charset="-78"/>
            </a:endParaRPr>
          </a:p>
          <a:p>
            <a:pPr algn="r" rtl="1"/>
            <a:r>
              <a:rPr lang="ar-SA" sz="2800" dirty="0">
                <a:solidFill>
                  <a:srgbClr val="222222"/>
                </a:solidFill>
                <a:latin typeface="Arial" panose="020B0604020202020204" pitchFamily="34" charset="0"/>
                <a:cs typeface="Almudid" pitchFamily="2" charset="-78"/>
              </a:rPr>
              <a:t>                  </a:t>
            </a:r>
            <a:r>
              <a:rPr lang="ar-EG" sz="2800" dirty="0">
                <a:solidFill>
                  <a:srgbClr val="222222"/>
                </a:solidFill>
                <a:latin typeface="Arial" panose="020B0604020202020204" pitchFamily="34" charset="0"/>
                <a:cs typeface="Almudid" pitchFamily="2" charset="-78"/>
              </a:rPr>
              <a:t>- </a:t>
            </a:r>
            <a:r>
              <a:rPr lang="ar-SA" sz="2800" dirty="0">
                <a:solidFill>
                  <a:srgbClr val="222222"/>
                </a:solidFill>
                <a:latin typeface="Arial" panose="020B0604020202020204" pitchFamily="34" charset="0"/>
                <a:cs typeface="Almudid" pitchFamily="2" charset="-78"/>
              </a:rPr>
              <a:t>الفهم</a:t>
            </a:r>
            <a:endParaRPr lang="ar-EG" sz="2800" dirty="0">
              <a:solidFill>
                <a:srgbClr val="222222"/>
              </a:solidFill>
              <a:latin typeface="Arial" panose="020B0604020202020204" pitchFamily="34" charset="0"/>
              <a:cs typeface="Almudid" pitchFamily="2" charset="-78"/>
            </a:endParaRPr>
          </a:p>
          <a:p>
            <a:pPr algn="r" rtl="1"/>
            <a:r>
              <a:rPr lang="ar-SA" sz="2800" dirty="0">
                <a:solidFill>
                  <a:srgbClr val="222222"/>
                </a:solidFill>
                <a:latin typeface="Arial" panose="020B0604020202020204" pitchFamily="34" charset="0"/>
                <a:cs typeface="Almudid" pitchFamily="2" charset="-78"/>
              </a:rPr>
              <a:t>                  </a:t>
            </a:r>
            <a:r>
              <a:rPr lang="ar-EG" sz="2800" dirty="0">
                <a:solidFill>
                  <a:srgbClr val="222222"/>
                </a:solidFill>
                <a:latin typeface="Arial" panose="020B0604020202020204" pitchFamily="34" charset="0"/>
                <a:cs typeface="Almudid" pitchFamily="2" charset="-78"/>
              </a:rPr>
              <a:t>- </a:t>
            </a:r>
            <a:r>
              <a:rPr lang="ar-SA" sz="2800" dirty="0">
                <a:solidFill>
                  <a:srgbClr val="222222"/>
                </a:solidFill>
                <a:latin typeface="Arial" panose="020B0604020202020204" pitchFamily="34" charset="0"/>
                <a:cs typeface="Almudid" pitchFamily="2" charset="-78"/>
              </a:rPr>
              <a:t>التذكر</a:t>
            </a:r>
            <a:endParaRPr lang="ar-EG" sz="2800" dirty="0">
              <a:solidFill>
                <a:srgbClr val="222222"/>
              </a:solidFill>
              <a:latin typeface="Arial" panose="020B0604020202020204" pitchFamily="34" charset="0"/>
              <a:cs typeface="Almudid" pitchFamily="2" charset="-78"/>
            </a:endParaRPr>
          </a:p>
        </p:txBody>
      </p:sp>
      <p:pic>
        <p:nvPicPr>
          <p:cNvPr id="1026" name="Picture 2">
            <a:extLst>
              <a:ext uri="{FF2B5EF4-FFF2-40B4-BE49-F238E27FC236}">
                <a16:creationId xmlns:a16="http://schemas.microsoft.com/office/drawing/2014/main" id="{5F48B0E8-8C27-4E29-ACEC-33E4FD578377}"/>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4986" t="6982" r="6468"/>
          <a:stretch/>
        </p:blipFill>
        <p:spPr bwMode="auto">
          <a:xfrm>
            <a:off x="3547098" y="2832230"/>
            <a:ext cx="5198147" cy="376973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1882150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مستطيل 3">
            <a:extLst>
              <a:ext uri="{FF2B5EF4-FFF2-40B4-BE49-F238E27FC236}">
                <a16:creationId xmlns:a16="http://schemas.microsoft.com/office/drawing/2014/main" id="{D2A01E9B-0E91-42BA-8B53-9D94A0B55F2C}"/>
              </a:ext>
            </a:extLst>
          </p:cNvPr>
          <p:cNvSpPr/>
          <p:nvPr/>
        </p:nvSpPr>
        <p:spPr>
          <a:xfrm>
            <a:off x="570930" y="2512562"/>
            <a:ext cx="11008440" cy="2246769"/>
          </a:xfrm>
          <a:prstGeom prst="rect">
            <a:avLst/>
          </a:prstGeom>
        </p:spPr>
        <p:txBody>
          <a:bodyPr wrap="square">
            <a:spAutoFit/>
          </a:bodyPr>
          <a:lstStyle/>
          <a:p>
            <a:pPr algn="r" rtl="1"/>
            <a:r>
              <a:rPr lang="ar-EG" sz="2800" dirty="0">
                <a:solidFill>
                  <a:srgbClr val="222222"/>
                </a:solidFill>
                <a:latin typeface="Arial" panose="020B0604020202020204" pitchFamily="34" charset="0"/>
                <a:cs typeface="Almudid" pitchFamily="2" charset="-78"/>
              </a:rPr>
              <a:t> </a:t>
            </a:r>
            <a:r>
              <a:rPr lang="ar-EG" sz="2800" dirty="0">
                <a:solidFill>
                  <a:srgbClr val="222222"/>
                </a:solidFill>
                <a:latin typeface="Corbel" panose="020B0503020204020204" pitchFamily="34" charset="0"/>
                <a:cs typeface="Almudid" pitchFamily="2" charset="-78"/>
              </a:rPr>
              <a:t>②</a:t>
            </a:r>
            <a:r>
              <a:rPr lang="ar-SA" sz="2800" dirty="0">
                <a:solidFill>
                  <a:srgbClr val="222222"/>
                </a:solidFill>
                <a:latin typeface="Corbel" panose="020B0503020204020204" pitchFamily="34" charset="0"/>
                <a:cs typeface="Almudid" pitchFamily="2" charset="-78"/>
              </a:rPr>
              <a:t> </a:t>
            </a:r>
            <a:r>
              <a:rPr lang="ar-EG" sz="2800" dirty="0">
                <a:solidFill>
                  <a:srgbClr val="222222"/>
                </a:solidFill>
                <a:latin typeface="Arial" panose="020B0604020202020204" pitchFamily="34" charset="0"/>
                <a:cs typeface="Almudid" pitchFamily="2" charset="-78"/>
              </a:rPr>
              <a:t>يتم تحديد عدد الأهداف في الموضوع الواحد لموضوعات المادة الدراسية والتي تم تحديدها في الخطوة السابقة، ويتم حساب وزنها بنفس الطريقة.</a:t>
            </a:r>
            <a:endParaRPr lang="ar-SA" sz="2800" dirty="0">
              <a:solidFill>
                <a:srgbClr val="222222"/>
              </a:solidFill>
              <a:latin typeface="Arial" panose="020B0604020202020204" pitchFamily="34" charset="0"/>
              <a:cs typeface="Almudid" pitchFamily="2" charset="-78"/>
            </a:endParaRPr>
          </a:p>
          <a:p>
            <a:pPr algn="r" rtl="1"/>
            <a:endParaRPr lang="ar-EG" sz="2800" dirty="0">
              <a:solidFill>
                <a:srgbClr val="222222"/>
              </a:solidFill>
              <a:latin typeface="Arial" panose="020B0604020202020204" pitchFamily="34" charset="0"/>
              <a:cs typeface="Almudid" pitchFamily="2" charset="-78"/>
            </a:endParaRPr>
          </a:p>
          <a:p>
            <a:pPr algn="r" rtl="1"/>
            <a:r>
              <a:rPr lang="ar-EG" sz="2800" dirty="0">
                <a:solidFill>
                  <a:srgbClr val="222222"/>
                </a:solidFill>
                <a:latin typeface="Arial" panose="020B0604020202020204" pitchFamily="34" charset="0"/>
                <a:cs typeface="Almudid" pitchFamily="2" charset="-78"/>
              </a:rPr>
              <a:t>حيث يتم تحديد الوزن النسبي لأهداف كل موضوع بقسمة عدد أهداف كل موضوع على العدد الكلي لأهداف المادة الدراسية، ويضرب الناتج في مائة.</a:t>
            </a:r>
          </a:p>
        </p:txBody>
      </p:sp>
    </p:spTree>
    <p:extLst>
      <p:ext uri="{BB962C8B-B14F-4D97-AF65-F5344CB8AC3E}">
        <p14:creationId xmlns:p14="http://schemas.microsoft.com/office/powerpoint/2010/main" val="360301872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عنوان 1">
            <a:extLst>
              <a:ext uri="{FF2B5EF4-FFF2-40B4-BE49-F238E27FC236}">
                <a16:creationId xmlns:a16="http://schemas.microsoft.com/office/drawing/2014/main" id="{340A5195-66CC-40DE-BE27-84CCDA82543D}"/>
              </a:ext>
            </a:extLst>
          </p:cNvPr>
          <p:cNvSpPr txBox="1">
            <a:spLocks/>
          </p:cNvSpPr>
          <p:nvPr/>
        </p:nvSpPr>
        <p:spPr>
          <a:xfrm>
            <a:off x="1423836" y="2743053"/>
            <a:ext cx="9028590" cy="1976852"/>
          </a:xfrm>
          <a:prstGeom prst="roundRect">
            <a:avLst/>
          </a:prstGeom>
        </p:spPr>
        <p:style>
          <a:lnRef idx="2">
            <a:schemeClr val="accent5">
              <a:shade val="50000"/>
            </a:schemeClr>
          </a:lnRef>
          <a:fillRef idx="1">
            <a:schemeClr val="accent5"/>
          </a:fillRef>
          <a:effectRef idx="0">
            <a:schemeClr val="accent5"/>
          </a:effectRef>
          <a:fontRef idx="minor">
            <a:schemeClr val="lt1"/>
          </a:fontRef>
        </p:style>
        <p:txBody>
          <a:bodyPr vert="horz" lIns="91440" tIns="45720" rIns="91440" bIns="45720" rtlCol="0" anchor="ctr">
            <a:noAutofit/>
          </a:bodyPr>
          <a:lstStyle>
            <a:lvl1pPr algn="l" defTabSz="914400" rtl="1" eaLnBrk="1" latinLnBrk="0" hangingPunct="1">
              <a:lnSpc>
                <a:spcPct val="90000"/>
              </a:lnSpc>
              <a:spcBef>
                <a:spcPct val="0"/>
              </a:spcBef>
              <a:buNone/>
              <a:defRPr sz="4400" kern="1200">
                <a:solidFill>
                  <a:schemeClr val="lt1"/>
                </a:solidFill>
                <a:latin typeface="+mn-lt"/>
                <a:ea typeface="+mn-ea"/>
                <a:cs typeface="+mn-cs"/>
              </a:defRPr>
            </a:lvl1pPr>
            <a:lvl2pPr>
              <a:defRPr>
                <a:solidFill>
                  <a:schemeClr val="lt1"/>
                </a:solidFill>
                <a:latin typeface="+mn-lt"/>
                <a:ea typeface="+mn-ea"/>
                <a:cs typeface="+mn-cs"/>
              </a:defRPr>
            </a:lvl2pPr>
            <a:lvl3pPr>
              <a:defRPr>
                <a:solidFill>
                  <a:schemeClr val="lt1"/>
                </a:solidFill>
                <a:latin typeface="+mn-lt"/>
                <a:ea typeface="+mn-ea"/>
                <a:cs typeface="+mn-cs"/>
              </a:defRPr>
            </a:lvl3pPr>
            <a:lvl4pPr>
              <a:defRPr>
                <a:solidFill>
                  <a:schemeClr val="lt1"/>
                </a:solidFill>
                <a:latin typeface="+mn-lt"/>
                <a:ea typeface="+mn-ea"/>
                <a:cs typeface="+mn-cs"/>
              </a:defRPr>
            </a:lvl4pPr>
            <a:lvl5pPr>
              <a:defRPr>
                <a:solidFill>
                  <a:schemeClr val="lt1"/>
                </a:solidFill>
                <a:latin typeface="+mn-lt"/>
                <a:ea typeface="+mn-ea"/>
                <a:cs typeface="+mn-cs"/>
              </a:defRPr>
            </a:lvl5pPr>
            <a:lvl6pPr>
              <a:defRPr>
                <a:solidFill>
                  <a:schemeClr val="lt1"/>
                </a:solidFill>
                <a:latin typeface="+mn-lt"/>
                <a:ea typeface="+mn-ea"/>
                <a:cs typeface="+mn-cs"/>
              </a:defRPr>
            </a:lvl6pPr>
            <a:lvl7pPr>
              <a:defRPr>
                <a:solidFill>
                  <a:schemeClr val="lt1"/>
                </a:solidFill>
                <a:latin typeface="+mn-lt"/>
                <a:ea typeface="+mn-ea"/>
                <a:cs typeface="+mn-cs"/>
              </a:defRPr>
            </a:lvl7pPr>
            <a:lvl8pPr>
              <a:defRPr>
                <a:solidFill>
                  <a:schemeClr val="lt1"/>
                </a:solidFill>
                <a:latin typeface="+mn-lt"/>
                <a:ea typeface="+mn-ea"/>
                <a:cs typeface="+mn-cs"/>
              </a:defRPr>
            </a:lvl8pPr>
            <a:lvl9pPr>
              <a:defRPr>
                <a:solidFill>
                  <a:schemeClr val="lt1"/>
                </a:solidFill>
                <a:latin typeface="+mn-lt"/>
                <a:ea typeface="+mn-ea"/>
                <a:cs typeface="+mn-cs"/>
              </a:defRPr>
            </a:lvl9pPr>
          </a:lstStyle>
          <a:p>
            <a:pPr algn="ctr"/>
            <a:r>
              <a:rPr lang="ar-SA" sz="4000" dirty="0">
                <a:solidFill>
                  <a:schemeClr val="tx1"/>
                </a:solidFill>
                <a:cs typeface="Almudid" pitchFamily="2" charset="-78"/>
              </a:rPr>
              <a:t>كيف يتم تحديد الوزن النسبي لأهداف كل موضوع ؟</a:t>
            </a:r>
          </a:p>
        </p:txBody>
      </p:sp>
    </p:spTree>
    <p:extLst>
      <p:ext uri="{BB962C8B-B14F-4D97-AF65-F5344CB8AC3E}">
        <p14:creationId xmlns:p14="http://schemas.microsoft.com/office/powerpoint/2010/main" val="156231086"/>
      </p:ext>
    </p:extLst>
  </p:cSld>
  <p:clrMapOvr>
    <a:masterClrMapping/>
  </p:clrMapOvr>
</p:sld>
</file>

<file path=ppt/theme/theme1.xml><?xml version="1.0" encoding="utf-8"?>
<a:theme xmlns:a="http://schemas.openxmlformats.org/drawingml/2006/main" name="نسق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TotalTime>
  <Words>1104</Words>
  <Application>Microsoft Office PowerPoint</Application>
  <PresentationFormat>شاشة عريضة</PresentationFormat>
  <Paragraphs>302</Paragraphs>
  <Slides>22</Slides>
  <Notes>0</Notes>
  <HiddenSlides>0</HiddenSlides>
  <MMClips>0</MMClips>
  <ScaleCrop>false</ScaleCrop>
  <HeadingPairs>
    <vt:vector size="6" baseType="variant">
      <vt:variant>
        <vt:lpstr>الخطوط المستخدمة</vt:lpstr>
      </vt:variant>
      <vt:variant>
        <vt:i4>7</vt:i4>
      </vt:variant>
      <vt:variant>
        <vt:lpstr>نسق</vt:lpstr>
      </vt:variant>
      <vt:variant>
        <vt:i4>1</vt:i4>
      </vt:variant>
      <vt:variant>
        <vt:lpstr>عناوين الشرائح</vt:lpstr>
      </vt:variant>
      <vt:variant>
        <vt:i4>22</vt:i4>
      </vt:variant>
    </vt:vector>
  </HeadingPairs>
  <TitlesOfParts>
    <vt:vector size="30" baseType="lpstr">
      <vt:lpstr>ae_AlMohanad</vt:lpstr>
      <vt:lpstr>Almudid</vt:lpstr>
      <vt:lpstr>arial</vt:lpstr>
      <vt:lpstr>arial</vt:lpstr>
      <vt:lpstr>Calibri</vt:lpstr>
      <vt:lpstr>Calibri Light</vt:lpstr>
      <vt:lpstr>Corbel</vt:lpstr>
      <vt:lpstr>نسق Office</vt:lpstr>
      <vt:lpstr>عرض تقديمي في PowerPoint</vt:lpstr>
      <vt:lpstr>عرض تقديمي في PowerPoint</vt:lpstr>
      <vt:lpstr>عرض تقديمي في PowerPoint</vt:lpstr>
      <vt:lpstr>عرض تقديمي في PowerPoint</vt:lpstr>
      <vt:lpstr>مثال لجدول مواصفات يبين الوزن النسبي لأهمية كل موضوع</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مثال لجدول مواصفات يبين الوزن النسبي للأهداف التعليمية في مختلف المستويات</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عرض تقديمي في PowerPoint</dc:title>
  <dc:creator>.. ..</dc:creator>
  <cp:lastModifiedBy>.. ..</cp:lastModifiedBy>
  <cp:revision>1</cp:revision>
  <dcterms:created xsi:type="dcterms:W3CDTF">2019-11-26T16:30:31Z</dcterms:created>
  <dcterms:modified xsi:type="dcterms:W3CDTF">2019-11-26T16:32:35Z</dcterms:modified>
</cp:coreProperties>
</file>