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6" r:id="rId9"/>
    <p:sldId id="269" r:id="rId10"/>
    <p:sldId id="270" r:id="rId11"/>
    <p:sldId id="271" r:id="rId12"/>
    <p:sldId id="272" r:id="rId13"/>
    <p:sldId id="273" r:id="rId14"/>
    <p:sldId id="268" r:id="rId15"/>
    <p:sldId id="284" r:id="rId16"/>
    <p:sldId id="285" r:id="rId17"/>
    <p:sldId id="291" r:id="rId18"/>
    <p:sldId id="301" r:id="rId19"/>
    <p:sldId id="302" r:id="rId20"/>
    <p:sldId id="292" r:id="rId21"/>
    <p:sldId id="288" r:id="rId22"/>
    <p:sldId id="293" r:id="rId23"/>
    <p:sldId id="286" r:id="rId24"/>
    <p:sldId id="294" r:id="rId25"/>
    <p:sldId id="295" r:id="rId26"/>
    <p:sldId id="296" r:id="rId27"/>
    <p:sldId id="300" r:id="rId28"/>
    <p:sldId id="297" r:id="rId29"/>
    <p:sldId id="298" r:id="rId30"/>
    <p:sldId id="287" r:id="rId31"/>
    <p:sldId id="303" r:id="rId32"/>
    <p:sldId id="274" r:id="rId33"/>
    <p:sldId id="275" r:id="rId34"/>
    <p:sldId id="276" r:id="rId35"/>
    <p:sldId id="277" r:id="rId36"/>
    <p:sldId id="289" r:id="rId37"/>
    <p:sldId id="278" r:id="rId38"/>
    <p:sldId id="279" r:id="rId39"/>
    <p:sldId id="262" r:id="rId40"/>
    <p:sldId id="263" r:id="rId41"/>
    <p:sldId id="264" r:id="rId42"/>
    <p:sldId id="265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32"/>
  </p:normalViewPr>
  <p:slideViewPr>
    <p:cSldViewPr snapToGrid="0" snapToObjects="1">
      <p:cViewPr varScale="1">
        <p:scale>
          <a:sx n="115" d="100"/>
          <a:sy n="115" d="100"/>
        </p:scale>
        <p:origin x="4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26A46-6D99-A344-88F0-F47BCC4B1916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5759-AEF6-F24B-B6B8-F00B73F9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39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26A46-6D99-A344-88F0-F47BCC4B1916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5759-AEF6-F24B-B6B8-F00B73F9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785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26A46-6D99-A344-88F0-F47BCC4B1916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5759-AEF6-F24B-B6B8-F00B73F9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624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26A46-6D99-A344-88F0-F47BCC4B1916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5759-AEF6-F24B-B6B8-F00B73F9EEF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70055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26A46-6D99-A344-88F0-F47BCC4B1916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5759-AEF6-F24B-B6B8-F00B73F9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65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26A46-6D99-A344-88F0-F47BCC4B1916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5759-AEF6-F24B-B6B8-F00B73F9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51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26A46-6D99-A344-88F0-F47BCC4B1916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5759-AEF6-F24B-B6B8-F00B73F9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77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26A46-6D99-A344-88F0-F47BCC4B1916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5759-AEF6-F24B-B6B8-F00B73F9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95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26A46-6D99-A344-88F0-F47BCC4B1916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5759-AEF6-F24B-B6B8-F00B73F9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26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26A46-6D99-A344-88F0-F47BCC4B1916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5759-AEF6-F24B-B6B8-F00B73F9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59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26A46-6D99-A344-88F0-F47BCC4B1916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5759-AEF6-F24B-B6B8-F00B73F9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86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26A46-6D99-A344-88F0-F47BCC4B1916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5759-AEF6-F24B-B6B8-F00B73F9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063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26A46-6D99-A344-88F0-F47BCC4B1916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5759-AEF6-F24B-B6B8-F00B73F9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72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26A46-6D99-A344-88F0-F47BCC4B1916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5759-AEF6-F24B-B6B8-F00B73F9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56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26A46-6D99-A344-88F0-F47BCC4B1916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5759-AEF6-F24B-B6B8-F00B73F9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38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26A46-6D99-A344-88F0-F47BCC4B1916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5759-AEF6-F24B-B6B8-F00B73F9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62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26A46-6D99-A344-88F0-F47BCC4B1916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5759-AEF6-F24B-B6B8-F00B73F9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84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26A46-6D99-A344-88F0-F47BCC4B1916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5759-AEF6-F24B-B6B8-F00B73F9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257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5F26A46-6D99-A344-88F0-F47BCC4B1916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12F5759-AEF6-F24B-B6B8-F00B73F9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8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  <p:sldLayoutId id="2147483779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11D70-6DDE-9A49-BD2F-21199FDEC3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/>
              <a:t>الفصل الثالث</a:t>
            </a:r>
            <a:br>
              <a:rPr lang="ar-SA" dirty="0"/>
            </a:br>
            <a:r>
              <a:rPr lang="ar-SA" dirty="0"/>
              <a:t>نظم المعلومات و العمليات الادارية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6204C4-203E-DF4A-8F55-4116FDCBC9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</a:pPr>
            <a:r>
              <a:rPr lang="ar-SA" dirty="0"/>
              <a:t>د. آلاء عمر </a:t>
            </a:r>
            <a:r>
              <a:rPr lang="ar-SA" dirty="0" err="1"/>
              <a:t>بارفعه</a:t>
            </a:r>
            <a:r>
              <a:rPr lang="ar-SA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530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74F09-9AA3-7F4D-9F73-EB4CB981B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932293" y="930348"/>
            <a:ext cx="10364452" cy="3424107"/>
          </a:xfrm>
        </p:spPr>
        <p:txBody>
          <a:bodyPr/>
          <a:lstStyle/>
          <a:p>
            <a:pPr marL="0" indent="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None/>
            </a:pPr>
            <a:r>
              <a:rPr lang="ar-SA" dirty="0"/>
              <a:t>نظم المعلومات الإدارية: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ar-SA" dirty="0"/>
              <a:t>تساعد الإدارة الوسطى في مراقبة و اتخاذ القرارات و إدارة الأنشطة في المنظمة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ar-SA" dirty="0"/>
              <a:t>تنتج التقارير الدورية عن أداء المنظمة 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ar-SA" dirty="0"/>
              <a:t>غير مرنة و لها قدرات تحليلية قليلة (ملخصات و مقارنات)</a:t>
            </a: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20C1D98-E648-2E4F-9964-7391511D71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55" t="6314" r="1669" b="8233"/>
          <a:stretch/>
        </p:blipFill>
        <p:spPr>
          <a:xfrm>
            <a:off x="9111258" y="0"/>
            <a:ext cx="3080742" cy="228599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8A18FFC-BC8B-244B-B022-4C85174004D9}"/>
              </a:ext>
            </a:extLst>
          </p:cNvPr>
          <p:cNvCxnSpPr>
            <a:cxnSpLocks/>
          </p:cNvCxnSpPr>
          <p:nvPr/>
        </p:nvCxnSpPr>
        <p:spPr>
          <a:xfrm flipH="1">
            <a:off x="7432159" y="1142999"/>
            <a:ext cx="247613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1428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A3CCB-F79D-964B-851B-3E611E09A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84861"/>
            <a:ext cx="10364452" cy="3424107"/>
          </a:xfrm>
        </p:spPr>
        <p:txBody>
          <a:bodyPr/>
          <a:lstStyle/>
          <a:p>
            <a:pPr marL="0" indent="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None/>
            </a:pPr>
            <a:r>
              <a:rPr lang="ar-SA" dirty="0"/>
              <a:t>نظم دعم القرار 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ar-SA" dirty="0"/>
              <a:t>تدعم الإدارة الوسطى في اتخاذ القرارات الغير روتينية 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ar-SA" dirty="0"/>
              <a:t>لها قدرات تحليلية كبيرة تساعد المدراء في تحليل البيانات </a:t>
            </a: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C946142-C64C-8C4A-9FA8-FD0759B283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55" t="6314" r="1669" b="8233"/>
          <a:stretch/>
        </p:blipFill>
        <p:spPr>
          <a:xfrm>
            <a:off x="0" y="0"/>
            <a:ext cx="3080742" cy="228599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D16F9E8-7F6D-0248-BE09-6EF72FB737E6}"/>
              </a:ext>
            </a:extLst>
          </p:cNvPr>
          <p:cNvCxnSpPr>
            <a:cxnSpLocks/>
          </p:cNvCxnSpPr>
          <p:nvPr/>
        </p:nvCxnSpPr>
        <p:spPr>
          <a:xfrm>
            <a:off x="2220953" y="1148316"/>
            <a:ext cx="556208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331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A88CF-F6EF-4841-BDF7-C6DFA69DC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0222" y="198051"/>
            <a:ext cx="10364452" cy="3424107"/>
          </a:xfrm>
        </p:spPr>
        <p:txBody>
          <a:bodyPr/>
          <a:lstStyle/>
          <a:p>
            <a:pPr marL="0" indent="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None/>
            </a:pPr>
            <a:r>
              <a:rPr lang="ar-SA" dirty="0"/>
              <a:t>نظم دعم الإدارة التنفيذية: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ar-SA" dirty="0"/>
              <a:t>تساعد الإدارة العليا على معالجة القضايا الاستراتيجية و التعرف على التوجهات ذات المدى الطويل</a:t>
            </a:r>
          </a:p>
          <a:p>
            <a:pPr algn="r" rtl="1"/>
            <a:r>
              <a:rPr lang="ar-SA" dirty="0"/>
              <a:t>تساعد الإدارة العليا على اتخاذ قرارات غير روتينية و التي تتطلب الحكم و التقييم </a:t>
            </a: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02A60FA-EC07-7043-90E5-8FD8BB4960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55" t="6314" r="1669" b="8233"/>
          <a:stretch/>
        </p:blipFill>
        <p:spPr>
          <a:xfrm>
            <a:off x="21263" y="0"/>
            <a:ext cx="3080742" cy="228599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759522F-9FFA-3D44-A4CB-A7E819A8755D}"/>
              </a:ext>
            </a:extLst>
          </p:cNvPr>
          <p:cNvCxnSpPr>
            <a:cxnSpLocks/>
          </p:cNvCxnSpPr>
          <p:nvPr/>
        </p:nvCxnSpPr>
        <p:spPr>
          <a:xfrm>
            <a:off x="1721215" y="372131"/>
            <a:ext cx="556208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442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89E32F4-EA9C-2241-8454-07E87A6427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55" t="6314" r="1669" b="8233"/>
          <a:stretch/>
        </p:blipFill>
        <p:spPr>
          <a:xfrm>
            <a:off x="2880003" y="1132368"/>
            <a:ext cx="6190144" cy="459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20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61051-00C5-F34B-93D4-00AF394D7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418" y="268711"/>
            <a:ext cx="10364451" cy="1596177"/>
          </a:xfrm>
        </p:spPr>
        <p:txBody>
          <a:bodyPr/>
          <a:lstStyle/>
          <a:p>
            <a:pPr rtl="1"/>
            <a:r>
              <a:rPr lang="ar-SA" b="1" dirty="0"/>
              <a:t>نظم المعلومات من منظور وظيفي 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512A3-B790-2545-BEA1-C00E48744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417" y="1314470"/>
            <a:ext cx="10364452" cy="3424107"/>
          </a:xfrm>
        </p:spPr>
        <p:txBody>
          <a:bodyPr/>
          <a:lstStyle/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ar-SA" dirty="0"/>
              <a:t>تدعم وظائف العمل الرئيسية (المبيعات، تصنيع، تمويل، تسويق، .....)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ar-SA" dirty="0"/>
              <a:t>يتواجد في المنظمات نظم معلومات تشغيليه، إدارية، معرفيه، استراتيجية  </a:t>
            </a:r>
            <a:r>
              <a:rPr lang="ar-SA" u="sng" dirty="0">
                <a:solidFill>
                  <a:srgbClr val="FF0000"/>
                </a:solidFill>
              </a:rPr>
              <a:t>لكل مجال وظيفي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ar-SA" dirty="0"/>
          </a:p>
        </p:txBody>
      </p:sp>
      <p:pic>
        <p:nvPicPr>
          <p:cNvPr id="4" name="Content Placeholder 11">
            <a:extLst>
              <a:ext uri="{FF2B5EF4-FFF2-40B4-BE49-F238E27FC236}">
                <a16:creationId xmlns:a16="http://schemas.microsoft.com/office/drawing/2014/main" id="{2BA05079-72AA-A146-8738-6C633F1D0A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75" t="22534" r="27718" b="14457"/>
          <a:stretch/>
        </p:blipFill>
        <p:spPr>
          <a:xfrm>
            <a:off x="387687" y="2349620"/>
            <a:ext cx="4694675" cy="42396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CBB38F-D741-1E4A-949E-3F3787E34F6A}"/>
              </a:ext>
            </a:extLst>
          </p:cNvPr>
          <p:cNvSpPr txBox="1"/>
          <p:nvPr/>
        </p:nvSpPr>
        <p:spPr>
          <a:xfrm rot="5400000">
            <a:off x="2199666" y="3805183"/>
            <a:ext cx="964390" cy="443949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algn="r" defTabSz="457200" rtl="1" eaLnBrk="1" latinLnBrk="0" hangingPunct="1"/>
            <a:endParaRPr lang="en-US" dirty="0">
              <a:ln w="19050">
                <a:solidFill>
                  <a:srgbClr val="FF0000"/>
                </a:solidFill>
              </a:ln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DB8493-9ECF-1445-8CB0-13991B66231A}"/>
              </a:ext>
            </a:extLst>
          </p:cNvPr>
          <p:cNvSpPr txBox="1"/>
          <p:nvPr/>
        </p:nvSpPr>
        <p:spPr>
          <a:xfrm>
            <a:off x="6096000" y="2910647"/>
            <a:ext cx="4358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r>
              <a:rPr lang="ar-SA" dirty="0"/>
              <a:t>راجعي المذكرة لشرح و امثلة كل نظام من منظور وظيفي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784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5F07A-13FB-B947-B355-AA5D43F3D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513" y="1190017"/>
            <a:ext cx="10364451" cy="1596177"/>
          </a:xfrm>
        </p:spPr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/>
              <a:t>أمثلة على أنواع الأنظمة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118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34A99-4305-3343-A8AF-F7A492983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576" y="156554"/>
            <a:ext cx="4615488" cy="910246"/>
          </a:xfrm>
        </p:spPr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/>
              <a:t>مثال: نظام المبيعات و التسويق</a:t>
            </a:r>
            <a:endParaRPr lang="en-US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F3B66C39-916E-CD41-AD14-E1335AE49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1" y="942975"/>
            <a:ext cx="8559164" cy="57209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8C11FE-358C-394B-8D3F-4BE7B37E3048}"/>
              </a:ext>
            </a:extLst>
          </p:cNvPr>
          <p:cNvSpPr/>
          <p:nvPr/>
        </p:nvSpPr>
        <p:spPr>
          <a:xfrm>
            <a:off x="9963006" y="1066800"/>
            <a:ext cx="1638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SA" b="1" dirty="0">
                <a:solidFill>
                  <a:srgbClr val="333333"/>
                </a:solidFill>
                <a:latin typeface="Hvtar"/>
              </a:rPr>
              <a:t>انشاء قوائم الأسعار</a:t>
            </a:r>
          </a:p>
        </p:txBody>
      </p:sp>
    </p:spTree>
    <p:extLst>
      <p:ext uri="{BB962C8B-B14F-4D97-AF65-F5344CB8AC3E}">
        <p14:creationId xmlns:p14="http://schemas.microsoft.com/office/powerpoint/2010/main" val="856454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FF0B9E-8545-E943-80B6-A9566A67B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12" y="569357"/>
            <a:ext cx="9439275" cy="58995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D78C24-C363-574F-ABA6-0D9841BEB67E}"/>
              </a:ext>
            </a:extLst>
          </p:cNvPr>
          <p:cNvSpPr txBox="1"/>
          <p:nvPr/>
        </p:nvSpPr>
        <p:spPr>
          <a:xfrm>
            <a:off x="10037015" y="900113"/>
            <a:ext cx="185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r>
              <a:rPr lang="ar-SA" dirty="0"/>
              <a:t>خدمة التسويق المباشر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625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95E0A4-500A-5F49-805A-8229DB174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3109" y="1243013"/>
            <a:ext cx="6008376" cy="5429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E5D839-7D7F-5940-BECE-687DE7ED8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243013"/>
            <a:ext cx="5478779" cy="5567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C9C2AF-9CE0-5848-B133-3A1E56FA851B}"/>
              </a:ext>
            </a:extLst>
          </p:cNvPr>
          <p:cNvSpPr txBox="1"/>
          <p:nvPr/>
        </p:nvSpPr>
        <p:spPr>
          <a:xfrm>
            <a:off x="5050149" y="371475"/>
            <a:ext cx="6008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r>
              <a:rPr lang="ar-SA" dirty="0"/>
              <a:t>التواصل مع العملاء لأغراض تسويقيه اما عن طريق </a:t>
            </a:r>
            <a:r>
              <a:rPr lang="ar-SA" dirty="0" err="1"/>
              <a:t>الايميل</a:t>
            </a:r>
            <a:r>
              <a:rPr lang="ar-SA" dirty="0"/>
              <a:t> او الرسائل القصيرة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199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E85ED0-8AFB-EC46-9B4A-169BBC2ED859}"/>
              </a:ext>
            </a:extLst>
          </p:cNvPr>
          <p:cNvSpPr txBox="1"/>
          <p:nvPr/>
        </p:nvSpPr>
        <p:spPr>
          <a:xfrm>
            <a:off x="9401176" y="204087"/>
            <a:ext cx="2587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dirty="0"/>
              <a:t>انشاء و جدولة الحملات التسويقية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E95935-F160-F946-8B95-21FFCA4C1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57" y="834284"/>
            <a:ext cx="9239250" cy="577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287B-FAF3-C946-8201-2EAB18B88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/>
              <a:t>محاور المحاضرة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1F033-F026-1F48-86FC-B2147BB05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ar-SA" dirty="0"/>
              <a:t>العمليات الإدارية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ar-SA" dirty="0"/>
              <a:t>أنواع نظم المعلومات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ar-SA" dirty="0"/>
              <a:t>الشبكات الداخلية و الخارجية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ar-SA" dirty="0"/>
              <a:t>إدارة موارد المعلومات في المنظمات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69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A2D644-60B1-4740-9F72-E01D15749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781" y="1528764"/>
            <a:ext cx="5478779" cy="50860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1A57BC-AC7C-EC46-8562-B88601615424}"/>
              </a:ext>
            </a:extLst>
          </p:cNvPr>
          <p:cNvSpPr/>
          <p:nvPr/>
        </p:nvSpPr>
        <p:spPr>
          <a:xfrm>
            <a:off x="1345484" y="713678"/>
            <a:ext cx="50690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SA" b="1" dirty="0">
                <a:solidFill>
                  <a:srgbClr val="333333"/>
                </a:solidFill>
                <a:latin typeface="Hvtar"/>
              </a:rPr>
              <a:t>برنامج إدارة المخازن</a:t>
            </a:r>
          </a:p>
          <a:p>
            <a:pPr algn="ctr" rtl="1"/>
            <a:r>
              <a:rPr lang="ar-SA" dirty="0" err="1"/>
              <a:t>إستمارة</a:t>
            </a:r>
            <a:r>
              <a:rPr lang="ar-SA" dirty="0"/>
              <a:t> لكل منتج، مع تحديث الكمية المتبقية أوتوماتيكيا عند كل بيع</a:t>
            </a:r>
            <a:endParaRPr lang="ar-SA" b="1" dirty="0">
              <a:solidFill>
                <a:srgbClr val="333333"/>
              </a:solidFill>
              <a:latin typeface="Hvta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F84A96-DB7F-A443-AF92-F55BD0F017F9}"/>
              </a:ext>
            </a:extLst>
          </p:cNvPr>
          <p:cNvSpPr txBox="1"/>
          <p:nvPr/>
        </p:nvSpPr>
        <p:spPr>
          <a:xfrm>
            <a:off x="7553726" y="243176"/>
            <a:ext cx="4208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r>
              <a:rPr lang="ar-SA" sz="3600" cap="all" dirty="0">
                <a:latin typeface="+mj-lt"/>
                <a:ea typeface="+mj-ea"/>
                <a:cs typeface="+mj-cs"/>
              </a:rPr>
              <a:t>مثال: نظم التصنيع و الانتاج</a:t>
            </a:r>
            <a:endParaRPr lang="en-US" sz="3600" cap="all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F34E1ABA-0066-354B-89E2-30B69E684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86" y="1528764"/>
            <a:ext cx="6398232" cy="508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698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875A4-8408-EF48-8F54-3B900387F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1858" y="-76057"/>
            <a:ext cx="5615612" cy="1596177"/>
          </a:xfrm>
        </p:spPr>
        <p:txBody>
          <a:bodyPr>
            <a:normAutofit/>
          </a:bodyPr>
          <a:lstStyle/>
          <a:p>
            <a:pPr rtl="1"/>
            <a:r>
              <a:rPr lang="ar-SA" sz="2400" b="1" dirty="0"/>
              <a:t> ينبهك عندما يقترب نفاد كمية المنتج</a:t>
            </a:r>
            <a:br>
              <a:rPr lang="ar-SA" sz="2400" b="1" dirty="0"/>
            </a:b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4B3123-1C96-104C-8F16-B8445ED88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" y="742950"/>
            <a:ext cx="8801100" cy="593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47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E9A0C-5999-8E4F-B747-BFDB67445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450" y="0"/>
            <a:ext cx="4586913" cy="1238858"/>
          </a:xfrm>
        </p:spPr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/>
              <a:t>مثال: نظم التمويل و المحاسبة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FE88C1-0CAD-A846-9B8F-A09AB0CAC3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637" y="942976"/>
            <a:ext cx="9482138" cy="56649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B9D662-2479-194C-AD01-CCA07A1E9997}"/>
              </a:ext>
            </a:extLst>
          </p:cNvPr>
          <p:cNvSpPr txBox="1"/>
          <p:nvPr/>
        </p:nvSpPr>
        <p:spPr>
          <a:xfrm>
            <a:off x="10605663" y="1083707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r>
              <a:rPr lang="ar-SA" dirty="0"/>
              <a:t>اصدار الفواتير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863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76BFF-C774-6643-8BB6-94E9C7A85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9468" y="0"/>
            <a:ext cx="5729287" cy="810233"/>
          </a:xfrm>
        </p:spPr>
        <p:txBody>
          <a:bodyPr>
            <a:normAutofit/>
          </a:bodyPr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/>
              <a:t>يمكنك من متابعة الفواتير 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3325B1-5639-0B4D-A463-D95342FBA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699492"/>
            <a:ext cx="9853612" cy="615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4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1D0359-5201-E246-AF4D-80812BF57101}"/>
              </a:ext>
            </a:extLst>
          </p:cNvPr>
          <p:cNvSpPr/>
          <p:nvPr/>
        </p:nvSpPr>
        <p:spPr>
          <a:xfrm>
            <a:off x="8221285" y="96786"/>
            <a:ext cx="2836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SA" b="1" dirty="0">
                <a:solidFill>
                  <a:srgbClr val="333333"/>
                </a:solidFill>
                <a:latin typeface="Hvtar"/>
              </a:rPr>
              <a:t>انشاء سجل جميع المبالغ التي دفعت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28D485-39DA-AF44-A6C4-20ED5AE9B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07" y="604897"/>
            <a:ext cx="9456118" cy="591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33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05CE69-619D-444B-981E-FA185BC38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18517"/>
            <a:ext cx="10672763" cy="61777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1B4DA4-D27D-DD45-ABC7-72CE9E332290}"/>
              </a:ext>
            </a:extLst>
          </p:cNvPr>
          <p:cNvSpPr txBox="1"/>
          <p:nvPr/>
        </p:nvSpPr>
        <p:spPr>
          <a:xfrm>
            <a:off x="9729867" y="249185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r>
              <a:rPr lang="ar-SA" dirty="0"/>
              <a:t>إدارة مصروفات المنشأة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883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1DE15D-069C-544B-9EA2-FDF207F4F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1" y="949655"/>
            <a:ext cx="9320213" cy="58251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1D8C7B-08B0-0E4B-A4E9-9DC41714DE81}"/>
              </a:ext>
            </a:extLst>
          </p:cNvPr>
          <p:cNvSpPr txBox="1"/>
          <p:nvPr/>
        </p:nvSpPr>
        <p:spPr>
          <a:xfrm>
            <a:off x="9655988" y="371475"/>
            <a:ext cx="2016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r>
              <a:rPr lang="ar-SA" dirty="0"/>
              <a:t>انشاء نموذج صرف سند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752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6D1167-2A55-194A-8483-2536A4BEE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2" y="655082"/>
            <a:ext cx="10301288" cy="60457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65B5D8-6CA5-D041-8F3A-F1A760F04AA5}"/>
              </a:ext>
            </a:extLst>
          </p:cNvPr>
          <p:cNvSpPr txBox="1"/>
          <p:nvPr/>
        </p:nvSpPr>
        <p:spPr>
          <a:xfrm>
            <a:off x="9690070" y="285750"/>
            <a:ext cx="193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r>
              <a:rPr lang="ar-SA" dirty="0"/>
              <a:t>إدارة مالية للمصروفات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1514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4585C09-2EA8-3948-89A6-AE05014700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" y="702468"/>
            <a:ext cx="9444990" cy="59031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66044A-32E3-434B-872D-243390AB7E09}"/>
              </a:ext>
            </a:extLst>
          </p:cNvPr>
          <p:cNvSpPr/>
          <p:nvPr/>
        </p:nvSpPr>
        <p:spPr>
          <a:xfrm>
            <a:off x="9814452" y="433851"/>
            <a:ext cx="1335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SA" b="1" dirty="0">
                <a:solidFill>
                  <a:srgbClr val="333333"/>
                </a:solidFill>
                <a:latin typeface="Hvtar"/>
              </a:rPr>
              <a:t>تقارير محاسبية</a:t>
            </a:r>
          </a:p>
        </p:txBody>
      </p:sp>
    </p:spTree>
    <p:extLst>
      <p:ext uri="{BB962C8B-B14F-4D97-AF65-F5344CB8AC3E}">
        <p14:creationId xmlns:p14="http://schemas.microsoft.com/office/powerpoint/2010/main" val="30279113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D4A798-42C0-DB49-8A74-B55F5D119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833436"/>
            <a:ext cx="9182100" cy="57388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184989-4943-6F4A-98B2-32DB32A99F52}"/>
              </a:ext>
            </a:extLst>
          </p:cNvPr>
          <p:cNvSpPr txBox="1"/>
          <p:nvPr/>
        </p:nvSpPr>
        <p:spPr>
          <a:xfrm>
            <a:off x="9644070" y="249185"/>
            <a:ext cx="2100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r>
              <a:rPr lang="ar-SA" dirty="0"/>
              <a:t>البيانات التحليلية </a:t>
            </a:r>
            <a:r>
              <a:rPr lang="ar-SA" dirty="0" err="1"/>
              <a:t>المحاسبيه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946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E3554-6337-1043-BDC1-233F9B5F7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SA" dirty="0"/>
              <a:t>العمليات الإدارية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8CA82-DE2B-4C40-9C7D-F6C74F94B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ar-SA" dirty="0"/>
              <a:t>العمليات الإدارية هي: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ar-SA" dirty="0"/>
              <a:t>طريقة </a:t>
            </a:r>
            <a:r>
              <a:rPr lang="ar-SA" dirty="0">
                <a:solidFill>
                  <a:srgbClr val="FF0000"/>
                </a:solidFill>
              </a:rPr>
              <a:t>تنظيم</a:t>
            </a:r>
            <a:r>
              <a:rPr lang="ar-SA" dirty="0"/>
              <a:t> و </a:t>
            </a:r>
            <a:r>
              <a:rPr lang="ar-SA" dirty="0">
                <a:solidFill>
                  <a:srgbClr val="FF0000"/>
                </a:solidFill>
              </a:rPr>
              <a:t>تنسيق</a:t>
            </a:r>
            <a:r>
              <a:rPr lang="ar-SA" dirty="0"/>
              <a:t> و </a:t>
            </a:r>
            <a:r>
              <a:rPr lang="ar-SA" dirty="0">
                <a:solidFill>
                  <a:srgbClr val="FF0000"/>
                </a:solidFill>
              </a:rPr>
              <a:t>توجيه</a:t>
            </a:r>
            <a:r>
              <a:rPr lang="ar-SA" dirty="0"/>
              <a:t> العمل من أجل انتاج منتجات و خدمات ذات </a:t>
            </a:r>
            <a:r>
              <a:rPr lang="ar-SA" dirty="0">
                <a:solidFill>
                  <a:srgbClr val="FF0000"/>
                </a:solidFill>
              </a:rPr>
              <a:t>قيمه</a:t>
            </a:r>
            <a:r>
              <a:rPr lang="ar-SA" dirty="0"/>
              <a:t>. 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ar-SA" dirty="0"/>
              <a:t>مجموعه من الخطوات و الانشطة اللازمة لإنتاج المنتجات او الخدمات و تنفيذ الوظائف المختلفة في المنظمة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ar-SA" dirty="0"/>
              <a:t>تٌدعم الأنشطة من خلال تدفق المواد و المعلومات و المعارف بين المشاركين في العمليات الإدارية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0034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D49AD-D791-FA4F-8D5E-DCB59E895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4550" y="42254"/>
            <a:ext cx="5182225" cy="1024546"/>
          </a:xfrm>
        </p:spPr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/>
              <a:t>مثال: نظم الموارد البشرية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BD941F-3C7F-EC4B-8172-6CE276291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857250"/>
            <a:ext cx="11152468" cy="589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708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C62126-642F-0046-BCF3-1BEF20071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" y="656547"/>
            <a:ext cx="10744201" cy="61122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B026D-EC76-8940-A013-F09F8373F22F}"/>
              </a:ext>
            </a:extLst>
          </p:cNvPr>
          <p:cNvSpPr txBox="1"/>
          <p:nvPr/>
        </p:nvSpPr>
        <p:spPr>
          <a:xfrm>
            <a:off x="8419872" y="285750"/>
            <a:ext cx="2452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r>
              <a:rPr lang="ar-SA" dirty="0"/>
              <a:t>إدارة و متابعة حالات الموظفين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128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1D816-6ED9-C349-8DE1-5511BC39D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/>
              <a:t>نظم المعلومات لربط المؤسسة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C2586-A606-5F4E-8CDC-74AB46ABA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ar-SA" dirty="0"/>
              <a:t>التطبيقات المؤسسية المتكاملة:</a:t>
            </a:r>
          </a:p>
          <a:p>
            <a:pPr marL="0" indent="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None/>
            </a:pPr>
            <a:r>
              <a:rPr lang="ar-SA" dirty="0"/>
              <a:t>نظم معلومات تمتد لمجالات وظيفية و مستويات إدارية و تساعد المنظمات في ان تصبح اكثر مرونة و إنتاجية من خلال تنسيق و تكامل العمليات الإدارية </a:t>
            </a:r>
            <a:r>
              <a:rPr lang="ar-SA" dirty="0" err="1"/>
              <a:t>لادارة</a:t>
            </a:r>
            <a:r>
              <a:rPr lang="ar-SA" dirty="0"/>
              <a:t> الموارد بكفاءة و خدمة الزبائن.</a:t>
            </a:r>
          </a:p>
          <a:p>
            <a:pPr lvl="1" algn="r" rtl="1">
              <a:spcBef>
                <a:spcPts val="1000"/>
              </a:spcBef>
              <a:buFont typeface="Wingdings" pitchFamily="2" charset="2"/>
              <a:buChar char="v"/>
            </a:pPr>
            <a:r>
              <a:rPr lang="ar-SA" dirty="0"/>
              <a:t>نظم تخطيط موارد المؤسسة </a:t>
            </a:r>
          </a:p>
          <a:p>
            <a:pPr lvl="1" algn="r" rtl="1">
              <a:spcBef>
                <a:spcPts val="1000"/>
              </a:spcBef>
              <a:buFont typeface="Wingdings" pitchFamily="2" charset="2"/>
              <a:buChar char="v"/>
            </a:pPr>
            <a:r>
              <a:rPr lang="ar-SA" dirty="0"/>
              <a:t>نظم إدارة سلسة التوريد</a:t>
            </a:r>
          </a:p>
          <a:p>
            <a:pPr lvl="1" algn="r" rtl="1">
              <a:spcBef>
                <a:spcPts val="1000"/>
              </a:spcBef>
              <a:buFont typeface="Wingdings" pitchFamily="2" charset="2"/>
              <a:buChar char="v"/>
            </a:pPr>
            <a:r>
              <a:rPr lang="ar-SA" dirty="0"/>
              <a:t>نظم إدارة علاقات الزبائن</a:t>
            </a:r>
          </a:p>
          <a:p>
            <a:pPr lvl="1" algn="r" rtl="1">
              <a:spcBef>
                <a:spcPts val="1000"/>
              </a:spcBef>
              <a:buFont typeface="Wingdings" pitchFamily="2" charset="2"/>
              <a:buChar char="v"/>
            </a:pPr>
            <a:r>
              <a:rPr lang="ar-SA" dirty="0"/>
              <a:t>نظام إدارة المعرفة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59D838-1D31-FC49-8488-575A432FE567}"/>
              </a:ext>
            </a:extLst>
          </p:cNvPr>
          <p:cNvSpPr txBox="1"/>
          <p:nvPr/>
        </p:nvSpPr>
        <p:spPr>
          <a:xfrm>
            <a:off x="5566317" y="5568793"/>
            <a:ext cx="481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SA" dirty="0"/>
              <a:t>راجعي المذكرة لشرح و امثلة كل نظام معلوماتي لربط المؤسسة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856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8DC5C2D-4E01-7F48-98D7-76C76702D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025" t="9735" r="10014" b="14575"/>
          <a:stretch/>
        </p:blipFill>
        <p:spPr>
          <a:xfrm>
            <a:off x="2702137" y="314319"/>
            <a:ext cx="6787726" cy="5182209"/>
          </a:xfr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35E9886-6A99-AB4F-A1EB-38E8449685DA}"/>
              </a:ext>
            </a:extLst>
          </p:cNvPr>
          <p:cNvGrpSpPr/>
          <p:nvPr/>
        </p:nvGrpSpPr>
        <p:grpSpPr>
          <a:xfrm>
            <a:off x="383873" y="792182"/>
            <a:ext cx="9105991" cy="6082602"/>
            <a:chOff x="383873" y="792182"/>
            <a:chExt cx="9105991" cy="6082602"/>
          </a:xfrm>
        </p:grpSpPr>
        <p:pic>
          <p:nvPicPr>
            <p:cNvPr id="9" name="Content Placeholder 11">
              <a:extLst>
                <a:ext uri="{FF2B5EF4-FFF2-40B4-BE49-F238E27FC236}">
                  <a16:creationId xmlns:a16="http://schemas.microsoft.com/office/drawing/2014/main" id="{1D395744-22D0-5B42-9412-B31EDB1AA1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373" t="72337" r="34582" b="14457"/>
            <a:stretch/>
          </p:blipFill>
          <p:spPr>
            <a:xfrm>
              <a:off x="2702138" y="5539396"/>
              <a:ext cx="6787726" cy="133538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60BAAE2-D057-A14B-9CF0-0815D20A6E7B}"/>
                </a:ext>
              </a:extLst>
            </p:cNvPr>
            <p:cNvSpPr txBox="1"/>
            <p:nvPr/>
          </p:nvSpPr>
          <p:spPr>
            <a:xfrm>
              <a:off x="383873" y="4954621"/>
              <a:ext cx="23182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algn="r" defTabSz="457200" rtl="1" eaLnBrk="1" latinLnBrk="0" hangingPunct="1"/>
              <a:r>
                <a:rPr lang="ar-SA" sz="3200" b="1" dirty="0"/>
                <a:t>الادارة التشغيلية</a:t>
              </a:r>
              <a:endParaRPr lang="en-US" sz="3200" b="1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799201-5542-2347-BE02-962F8C593A1C}"/>
                </a:ext>
              </a:extLst>
            </p:cNvPr>
            <p:cNvSpPr txBox="1"/>
            <p:nvPr/>
          </p:nvSpPr>
          <p:spPr>
            <a:xfrm>
              <a:off x="570769" y="3063897"/>
              <a:ext cx="21980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algn="r" defTabSz="457200" rtl="1" eaLnBrk="1" latinLnBrk="0" hangingPunct="1"/>
              <a:r>
                <a:rPr lang="ar-SA" sz="3200" b="1" dirty="0"/>
                <a:t>الادارة الوسطى</a:t>
              </a:r>
              <a:endParaRPr lang="en-US" sz="3200" b="1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0E8DB5F-4C71-CE45-8B0E-A6E8222A4450}"/>
                </a:ext>
              </a:extLst>
            </p:cNvPr>
            <p:cNvSpPr txBox="1"/>
            <p:nvPr/>
          </p:nvSpPr>
          <p:spPr>
            <a:xfrm>
              <a:off x="909562" y="792182"/>
              <a:ext cx="180209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algn="r" defTabSz="457200" rtl="1" eaLnBrk="1" latinLnBrk="0" hangingPunct="1"/>
              <a:r>
                <a:rPr lang="ar-SA" sz="3200" b="1" dirty="0"/>
                <a:t>الادارة العليا</a:t>
              </a:r>
              <a:endParaRPr lang="en-US" sz="3200" b="1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929290-E236-FD4F-81DD-D096FB64DE2F}"/>
                </a:ext>
              </a:extLst>
            </p:cNvPr>
            <p:cNvSpPr txBox="1"/>
            <p:nvPr/>
          </p:nvSpPr>
          <p:spPr>
            <a:xfrm>
              <a:off x="4633936" y="4585289"/>
              <a:ext cx="282481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algn="r" defTabSz="457200" rtl="1" eaLnBrk="1" latinLnBrk="0" hangingPunct="1"/>
              <a:r>
                <a:rPr lang="ar-SA" b="1" dirty="0"/>
                <a:t>نظم تخطيط موارد المؤسسة (</a:t>
              </a:r>
              <a:r>
                <a:rPr lang="en-US" b="1" dirty="0"/>
                <a:t>ERP</a:t>
              </a:r>
              <a:r>
                <a:rPr lang="ar-SA" b="1" dirty="0"/>
                <a:t>)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662897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607F4-FEE1-BB44-B47C-8517ECCB0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7837" y="0"/>
            <a:ext cx="5444163" cy="1181708"/>
          </a:xfrm>
        </p:spPr>
        <p:txBody>
          <a:bodyPr/>
          <a:lstStyle/>
          <a:p>
            <a:pPr rtl="1"/>
            <a:r>
              <a:rPr lang="ar-SA" dirty="0"/>
              <a:t>مثال: نظم تخطيط موارد المؤسسة </a:t>
            </a:r>
            <a:br>
              <a:rPr lang="ar-SA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EDC6BD-C30F-414D-BB3E-D92AE62E75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213" y="571500"/>
            <a:ext cx="10787062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876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2985F-4D27-1D4F-9E9C-CE0972B2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9325" y="0"/>
            <a:ext cx="4972675" cy="1596177"/>
          </a:xfrm>
        </p:spPr>
        <p:txBody>
          <a:bodyPr/>
          <a:lstStyle/>
          <a:p>
            <a:pPr rtl="1"/>
            <a:r>
              <a:rPr lang="ar-SA" dirty="0"/>
              <a:t>مثال: نظم إدارة سلسة التوريد</a:t>
            </a:r>
            <a:br>
              <a:rPr lang="ar-SA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A94A49-74CF-904C-B2B5-53618CF50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463" y="1389965"/>
            <a:ext cx="10086975" cy="55086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FB84A65-96B6-AF4E-BB70-4C4D3A81AD5D}"/>
              </a:ext>
            </a:extLst>
          </p:cNvPr>
          <p:cNvSpPr/>
          <p:nvPr/>
        </p:nvSpPr>
        <p:spPr>
          <a:xfrm>
            <a:off x="2708924" y="743634"/>
            <a:ext cx="9306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dirty="0">
                <a:solidFill>
                  <a:srgbClr val="333333"/>
                </a:solidFill>
                <a:latin typeface="Hvtar"/>
              </a:rPr>
              <a:t>رصد المدخلات والمخرجات وكمية المنتجات المتبقية.</a:t>
            </a:r>
          </a:p>
          <a:p>
            <a:pPr algn="r" rtl="1"/>
            <a:r>
              <a:rPr lang="ar-SA" dirty="0">
                <a:solidFill>
                  <a:srgbClr val="333333"/>
                </a:solidFill>
                <a:latin typeface="Hvtar"/>
              </a:rPr>
              <a:t>يسمح بتتبع عدد غير محدود من المنتجات، تصنيفهم إلى فئات مختلفة، قياس النتائج وتحسين التوقعات حتى التوريد المقبل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5123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003A6B-9F0F-C942-9172-DE670CADF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88" y="795337"/>
            <a:ext cx="9052560" cy="56578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5F6F3A-3014-954F-83DE-C6B77F3ECE4F}"/>
              </a:ext>
            </a:extLst>
          </p:cNvPr>
          <p:cNvSpPr/>
          <p:nvPr/>
        </p:nvSpPr>
        <p:spPr>
          <a:xfrm>
            <a:off x="3289819" y="209710"/>
            <a:ext cx="8218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dirty="0">
                <a:solidFill>
                  <a:srgbClr val="333333"/>
                </a:solidFill>
                <a:latin typeface="Hvtar"/>
              </a:rPr>
              <a:t>القيام بالعديد من عمليات الشراء مع الموردين والبائعين عن طريق </a:t>
            </a:r>
            <a:r>
              <a:rPr lang="ar-SA" dirty="0"/>
              <a:t>تتبع المشتريات والمبيعات على منصة واحدة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0762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5DC76-71E0-0E45-8F9C-6FEA6C79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000" y="304193"/>
            <a:ext cx="5287000" cy="1124558"/>
          </a:xfrm>
        </p:spPr>
        <p:txBody>
          <a:bodyPr/>
          <a:lstStyle/>
          <a:p>
            <a:pPr rtl="1"/>
            <a:r>
              <a:rPr lang="ar-SA" dirty="0"/>
              <a:t>مثال: نظم إدارة علاقات الزبائن</a:t>
            </a:r>
            <a:br>
              <a:rPr lang="ar-SA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376A68-BF3D-0E49-B00E-EB2922D95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5" y="969168"/>
            <a:ext cx="9124950" cy="570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016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566355-8120-C341-B838-F8507E282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472" y="419397"/>
            <a:ext cx="9630728" cy="601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04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5118C-6F31-E249-973E-3D4F58D15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/>
              <a:t>الشبكات الداخلية و الخارجية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2F68B-2633-BB4D-8C63-D35FF17C6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ar-SA" dirty="0"/>
              <a:t>الشبكات الداخلية </a:t>
            </a:r>
            <a:r>
              <a:rPr lang="en-US" dirty="0"/>
              <a:t>Intranet</a:t>
            </a:r>
            <a:r>
              <a:rPr lang="ar-SA" dirty="0"/>
              <a:t>: </a:t>
            </a:r>
            <a:endParaRPr lang="en-US" dirty="0"/>
          </a:p>
          <a:p>
            <a:pPr marL="0" indent="0" algn="ctr" rtl="1">
              <a:buNone/>
            </a:pPr>
            <a:r>
              <a:rPr lang="ar-SA" dirty="0"/>
              <a:t>مواقع ويب الداخلية التي يمكن الوصول اليها من قبل الموظفين</a:t>
            </a:r>
          </a:p>
          <a:p>
            <a:pPr algn="r" rtl="1"/>
            <a:r>
              <a:rPr lang="ar-SA" dirty="0"/>
              <a:t>الشبكات الخارجية</a:t>
            </a:r>
            <a:r>
              <a:rPr lang="en-US" dirty="0"/>
              <a:t>extranet </a:t>
            </a:r>
            <a:r>
              <a:rPr lang="ar-SA" dirty="0"/>
              <a:t>: </a:t>
            </a:r>
            <a:endParaRPr lang="en-US" dirty="0"/>
          </a:p>
          <a:p>
            <a:pPr marL="0" indent="0" algn="ctr" rtl="1">
              <a:buNone/>
            </a:pPr>
            <a:r>
              <a:rPr lang="ar-SA" dirty="0"/>
              <a:t>مواقع ويب الداخلية التي تم توسيعها كي يتمكن زبائن و موردين المنظمة المصرح لهم من الوصول اليها</a:t>
            </a:r>
          </a:p>
          <a:p>
            <a:pPr algn="r" rt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45D793-01D8-EE40-9585-9F72C47FB8A9}"/>
              </a:ext>
            </a:extLst>
          </p:cNvPr>
          <p:cNvSpPr txBox="1"/>
          <p:nvPr/>
        </p:nvSpPr>
        <p:spPr>
          <a:xfrm>
            <a:off x="3157870" y="4582632"/>
            <a:ext cx="6689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الشبكات طريقة سهلة و غير مكلفة لزيادة التكامل و تسريع  تدفق المعلومات داخل المنظمة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91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0492D-DBE9-5F42-8594-DF1173322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/>
              <a:t>أقسام العمليات الادارية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EFD09-827E-5941-882F-FE7094F77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r" rtl="1">
              <a:buAutoNum type="arabicPeriod"/>
            </a:pPr>
            <a:r>
              <a:rPr lang="ar-SA" dirty="0"/>
              <a:t>العمليات الإدارية الوظيفية:</a:t>
            </a:r>
          </a:p>
          <a:p>
            <a:pPr marL="914400" lvl="2" indent="0" algn="r" rtl="1">
              <a:buNone/>
            </a:pPr>
            <a:r>
              <a:rPr lang="ar-SA" sz="2000" dirty="0"/>
              <a:t>هي العمليات التي ترتبط بمنطقة </a:t>
            </a:r>
            <a:r>
              <a:rPr lang="ar-SA" sz="2000" dirty="0">
                <a:solidFill>
                  <a:srgbClr val="FF0000"/>
                </a:solidFill>
              </a:rPr>
              <a:t>وظيفية محددة </a:t>
            </a:r>
          </a:p>
          <a:p>
            <a:pPr marL="457200" indent="-457200" algn="r" rtl="1">
              <a:buAutoNum type="arabicPeriod"/>
            </a:pPr>
            <a:r>
              <a:rPr lang="ar-SA" dirty="0"/>
              <a:t>العمليات الإدارية </a:t>
            </a:r>
            <a:r>
              <a:rPr lang="ar-SA" dirty="0">
                <a:solidFill>
                  <a:srgbClr val="FF0000"/>
                </a:solidFill>
              </a:rPr>
              <a:t>المشتركة</a:t>
            </a:r>
            <a:r>
              <a:rPr lang="ar-SA" dirty="0"/>
              <a:t> بين الوظائف:</a:t>
            </a:r>
          </a:p>
          <a:p>
            <a:pPr marL="914400" lvl="2" indent="0" algn="r" rtl="1">
              <a:buNone/>
            </a:pPr>
            <a:r>
              <a:rPr lang="ar-SA" sz="2000" dirty="0"/>
              <a:t>هي العمليات التي يتطلب تنفيذها </a:t>
            </a:r>
            <a:r>
              <a:rPr lang="ar-SA" sz="2000" dirty="0">
                <a:solidFill>
                  <a:srgbClr val="FF0000"/>
                </a:solidFill>
              </a:rPr>
              <a:t>التنسيق</a:t>
            </a:r>
            <a:r>
              <a:rPr lang="ar-SA" sz="2000" dirty="0"/>
              <a:t> و</a:t>
            </a:r>
            <a:r>
              <a:rPr lang="ar-SA" sz="2000" dirty="0">
                <a:solidFill>
                  <a:srgbClr val="FF0000"/>
                </a:solidFill>
              </a:rPr>
              <a:t> التعاون </a:t>
            </a:r>
            <a:r>
              <a:rPr lang="ar-SA" sz="2000" dirty="0"/>
              <a:t>بين العديد من </a:t>
            </a:r>
            <a:r>
              <a:rPr lang="ar-SA" sz="2000" dirty="0">
                <a:solidFill>
                  <a:srgbClr val="FF0000"/>
                </a:solidFill>
              </a:rPr>
              <a:t>المجالات </a:t>
            </a:r>
            <a:r>
              <a:rPr lang="ar-SA" sz="2000" dirty="0" err="1">
                <a:solidFill>
                  <a:srgbClr val="FF0000"/>
                </a:solidFill>
              </a:rPr>
              <a:t>الوظيفيه</a:t>
            </a:r>
            <a:r>
              <a:rPr lang="ar-SA" sz="2000" dirty="0">
                <a:solidFill>
                  <a:srgbClr val="FF0000"/>
                </a:solidFill>
              </a:rPr>
              <a:t> المختلفة 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3308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826E9-6E6B-7745-BC3F-90B652A19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إدارة موارد المعلومات في المنظمات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3A2B9-E30B-F14E-80F3-D88A90A5C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None/>
            </a:pPr>
            <a:r>
              <a:rPr lang="ar-SA" sz="2800" b="1" dirty="0">
                <a:solidFill>
                  <a:srgbClr val="FF0000"/>
                </a:solidFill>
              </a:rPr>
              <a:t>من المسؤول عن تشغيل و إدارة هذه </a:t>
            </a:r>
            <a:r>
              <a:rPr lang="ar-SA" sz="2800" b="1" dirty="0" err="1">
                <a:solidFill>
                  <a:srgbClr val="FF0000"/>
                </a:solidFill>
              </a:rPr>
              <a:t>الانظمه</a:t>
            </a:r>
            <a:r>
              <a:rPr lang="ar-SA" sz="2800" b="1" dirty="0">
                <a:solidFill>
                  <a:srgbClr val="FF0000"/>
                </a:solidFill>
              </a:rPr>
              <a:t>؟</a:t>
            </a:r>
          </a:p>
          <a:p>
            <a:pPr marL="0" indent="0" algn="ctr" rtl="1">
              <a:buNone/>
            </a:pPr>
            <a:r>
              <a:rPr lang="ar-SA" sz="2800" dirty="0"/>
              <a:t>قسم نظم المعلومات</a:t>
            </a:r>
            <a:endParaRPr lang="ar-SA" sz="2800" b="1" dirty="0">
              <a:solidFill>
                <a:srgbClr val="FF0000"/>
              </a:solidFill>
            </a:endParaRP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ar-SA" dirty="0"/>
              <a:t>موظفين قسم نظم المعلومات:</a:t>
            </a:r>
          </a:p>
          <a:p>
            <a:pPr lvl="1" algn="r" rtl="1">
              <a:buFont typeface="Wingdings" pitchFamily="2" charset="2"/>
              <a:buChar char="v"/>
            </a:pPr>
            <a:r>
              <a:rPr lang="ar-SA" dirty="0"/>
              <a:t>المبرمجين</a:t>
            </a:r>
          </a:p>
          <a:p>
            <a:pPr lvl="1" algn="r" rtl="1">
              <a:buFont typeface="Wingdings" pitchFamily="2" charset="2"/>
              <a:buChar char="v"/>
            </a:pPr>
            <a:r>
              <a:rPr lang="ar-SA" dirty="0"/>
              <a:t>محللي النظم</a:t>
            </a:r>
          </a:p>
          <a:p>
            <a:pPr lvl="1" algn="r" rtl="1">
              <a:buFont typeface="Wingdings" pitchFamily="2" charset="2"/>
              <a:buChar char="v"/>
            </a:pPr>
            <a:r>
              <a:rPr lang="ar-SA" dirty="0"/>
              <a:t>مدراء المشاريع </a:t>
            </a:r>
          </a:p>
          <a:p>
            <a:pPr lvl="1" algn="r" rtl="1">
              <a:buFont typeface="Wingdings" pitchFamily="2" charset="2"/>
              <a:buChar char="v"/>
            </a:pPr>
            <a:r>
              <a:rPr lang="ar-SA" dirty="0"/>
              <a:t>مدراء أنظمة المعلومات</a:t>
            </a:r>
          </a:p>
          <a:p>
            <a:pPr marL="0" indent="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1364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463D3-09B5-4944-9417-289AEE07E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SA" dirty="0"/>
              <a:t>تنظيم وظيفة نظم المعلومات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5ED5E-53F2-E64A-BFD9-A44CCF8DE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563" y="1759086"/>
            <a:ext cx="10920873" cy="4936003"/>
          </a:xfrm>
        </p:spPr>
        <p:txBody>
          <a:bodyPr>
            <a:normAutofit fontScale="85000" lnSpcReduction="10000"/>
          </a:bodyPr>
          <a:lstStyle/>
          <a:p>
            <a:pPr marL="0" indent="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None/>
            </a:pPr>
            <a:r>
              <a:rPr lang="ar-SA" dirty="0"/>
              <a:t>تختلف طريقة تنظيم وظيفة نظم المعلومات بناء علي </a:t>
            </a:r>
            <a:r>
              <a:rPr lang="ar-SA" dirty="0">
                <a:solidFill>
                  <a:srgbClr val="FF0000"/>
                </a:solidFill>
              </a:rPr>
              <a:t>حجم</a:t>
            </a:r>
            <a:r>
              <a:rPr lang="ar-SA" dirty="0"/>
              <a:t> المنظمة و </a:t>
            </a:r>
            <a:r>
              <a:rPr lang="ar-SA" dirty="0">
                <a:solidFill>
                  <a:srgbClr val="FF0000"/>
                </a:solidFill>
              </a:rPr>
              <a:t>الهيكل الإداري و </a:t>
            </a:r>
            <a:r>
              <a:rPr lang="ar-SA" dirty="0" err="1">
                <a:solidFill>
                  <a:srgbClr val="FF0000"/>
                </a:solidFill>
              </a:rPr>
              <a:t>التظيمي</a:t>
            </a:r>
            <a:r>
              <a:rPr lang="ar-SA" dirty="0">
                <a:solidFill>
                  <a:srgbClr val="FF0000"/>
                </a:solidFill>
              </a:rPr>
              <a:t> 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ar-SA" b="1" dirty="0"/>
              <a:t>إدارة نظم معلومات لا مركزية:</a:t>
            </a:r>
          </a:p>
          <a:p>
            <a:pPr marL="0" indent="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None/>
            </a:pPr>
            <a:r>
              <a:rPr lang="ar-SA" dirty="0"/>
              <a:t>  يكون لكل وظيفة من وظائف الاعمال في المنظمة إدارة لنظم المعلومات </a:t>
            </a:r>
            <a:r>
              <a:rPr lang="ar-SA" dirty="0" err="1"/>
              <a:t>الخاصه</a:t>
            </a:r>
            <a:r>
              <a:rPr lang="ar-SA" dirty="0"/>
              <a:t> بها </a:t>
            </a:r>
          </a:p>
          <a:p>
            <a:pPr marL="0" indent="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None/>
            </a:pPr>
            <a:r>
              <a:rPr lang="ar-SA" b="1" dirty="0">
                <a:solidFill>
                  <a:srgbClr val="00B050"/>
                </a:solidFill>
              </a:rPr>
              <a:t>مزاياه:</a:t>
            </a:r>
            <a:r>
              <a:rPr lang="ar-SA" dirty="0"/>
              <a:t> يتم بناء </a:t>
            </a:r>
            <a:r>
              <a:rPr lang="ar-SA" dirty="0" err="1"/>
              <a:t>الانظمه</a:t>
            </a:r>
            <a:r>
              <a:rPr lang="ar-SA" dirty="0"/>
              <a:t> على حسب احتياج الاعمال مباشرة في المجالات الوظيفية </a:t>
            </a:r>
          </a:p>
          <a:p>
            <a:pPr marL="0" indent="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None/>
            </a:pPr>
            <a:r>
              <a:rPr lang="ar-SA" b="1" dirty="0" err="1">
                <a:solidFill>
                  <a:srgbClr val="FF0000"/>
                </a:solidFill>
              </a:rPr>
              <a:t>مخاطره</a:t>
            </a:r>
            <a:r>
              <a:rPr lang="ar-SA" b="1" dirty="0">
                <a:solidFill>
                  <a:srgbClr val="FF0000"/>
                </a:solidFill>
              </a:rPr>
              <a:t>:</a:t>
            </a:r>
            <a:r>
              <a:rPr lang="ar-SA" dirty="0"/>
              <a:t> بناء العديد من النظم الغير </a:t>
            </a:r>
            <a:r>
              <a:rPr lang="ar-SA" dirty="0" err="1"/>
              <a:t>متكامله</a:t>
            </a:r>
            <a:r>
              <a:rPr lang="ar-SA" dirty="0"/>
              <a:t> و المنسجمة مع بعضها البعض            زيادة التكاليف </a:t>
            </a:r>
            <a:r>
              <a:rPr lang="ar-SA" dirty="0" err="1"/>
              <a:t>لانه</a:t>
            </a:r>
            <a:r>
              <a:rPr lang="ar-SA" dirty="0"/>
              <a:t> لكل قسم وظيفي احتياجاته </a:t>
            </a:r>
            <a:r>
              <a:rPr lang="ar-SA" dirty="0" err="1"/>
              <a:t>الخاصه</a:t>
            </a:r>
            <a:r>
              <a:rPr lang="ar-SA" dirty="0"/>
              <a:t> من نظم المعلومات </a:t>
            </a:r>
          </a:p>
          <a:p>
            <a:pPr algn="r" rtl="1"/>
            <a:r>
              <a:rPr lang="ar-SA" b="1" dirty="0"/>
              <a:t>إدارة نظم معلومات مركزية:</a:t>
            </a:r>
          </a:p>
          <a:p>
            <a:pPr marL="0" indent="0" algn="r" rtl="1">
              <a:buNone/>
            </a:pPr>
            <a:r>
              <a:rPr lang="ar-SA" dirty="0"/>
              <a:t>نظم المعلومات كقسم منفصل عن الإدارات الوظيفية الأخرى.. </a:t>
            </a:r>
          </a:p>
          <a:p>
            <a:pPr marL="0" indent="0" algn="r" rtl="1">
              <a:buNone/>
            </a:pPr>
            <a:r>
              <a:rPr lang="ar-SA" dirty="0"/>
              <a:t>تتخذ الإدارة المركزية لنظم المعلومات قرارات تكنولوجيا المعلومات للمنظمة بأكملها</a:t>
            </a:r>
          </a:p>
          <a:p>
            <a:pPr marL="0" indent="0" algn="r" rtl="1">
              <a:buNone/>
            </a:pPr>
            <a:r>
              <a:rPr lang="ar-SA" dirty="0"/>
              <a:t>تنتج نظم اكثر تماسكا و توافقا على مستوى </a:t>
            </a:r>
            <a:r>
              <a:rPr lang="ar-SA" dirty="0" err="1"/>
              <a:t>المنظمه</a:t>
            </a:r>
            <a:r>
              <a:rPr lang="ar-SA" dirty="0"/>
              <a:t> ككل</a:t>
            </a:r>
          </a:p>
          <a:p>
            <a:pPr algn="r" rtl="1"/>
            <a:r>
              <a:rPr lang="ar-SA" b="1" dirty="0"/>
              <a:t>إدارة نظم معلومات في المنظمات متعددة الفروع و خطوط الإنتاج:</a:t>
            </a:r>
          </a:p>
          <a:p>
            <a:pPr marL="0" indent="0" algn="r" rtl="1">
              <a:buNone/>
            </a:pPr>
            <a:r>
              <a:rPr lang="ar-SA" dirty="0"/>
              <a:t>لكل خط انتاج مجموعة خاصه </a:t>
            </a:r>
            <a:r>
              <a:rPr lang="ar-SA" dirty="0" err="1"/>
              <a:t>لادارة</a:t>
            </a:r>
            <a:r>
              <a:rPr lang="ar-SA" dirty="0"/>
              <a:t> نظم المعلومات</a:t>
            </a:r>
          </a:p>
          <a:p>
            <a:pPr marL="0" indent="0" algn="r" rtl="1">
              <a:buNone/>
            </a:pPr>
            <a:r>
              <a:rPr lang="ar-SA" dirty="0"/>
              <a:t>تتبع إدارة نظم المعلومات المركزية </a:t>
            </a:r>
          </a:p>
          <a:p>
            <a:pPr algn="r" rtl="1"/>
            <a:endParaRPr lang="ar-SA" dirty="0"/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ar-SA" dirty="0"/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8FC360F0-1E01-0943-A5E8-6A9FE8E98F17}"/>
              </a:ext>
            </a:extLst>
          </p:cNvPr>
          <p:cNvSpPr/>
          <p:nvPr/>
        </p:nvSpPr>
        <p:spPr>
          <a:xfrm>
            <a:off x="5780689" y="3502570"/>
            <a:ext cx="463401" cy="25224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496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1B659-F08F-BB4F-8DAE-A70BD68DC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lvl="1" indent="0" algn="r" rtl="1">
              <a:buNone/>
            </a:pPr>
            <a:r>
              <a:rPr lang="ar-SA" b="1" dirty="0" err="1"/>
              <a:t>حوكمة</a:t>
            </a:r>
            <a:r>
              <a:rPr lang="ar-SA" b="1" dirty="0"/>
              <a:t> تكنولوجيا المعلومات:</a:t>
            </a:r>
          </a:p>
          <a:p>
            <a:pPr marL="457200" lvl="1" indent="0" algn="r" rtl="1">
              <a:buNone/>
            </a:pPr>
            <a:r>
              <a:rPr lang="ar-SA" dirty="0"/>
              <a:t>النظام الذي يتم من خلاله توجيه و رقابة الاستخدامات الحالية و المستقبلية لتكنولوجيا </a:t>
            </a:r>
            <a:r>
              <a:rPr lang="ar-SA" dirty="0" err="1"/>
              <a:t>المعلوماتو</a:t>
            </a:r>
            <a:r>
              <a:rPr lang="ar-SA" dirty="0"/>
              <a:t> تقييم و توجيه </a:t>
            </a:r>
            <a:r>
              <a:rPr lang="ar-SA" dirty="0" err="1"/>
              <a:t>الخططلاستخدام</a:t>
            </a:r>
            <a:r>
              <a:rPr lang="ar-SA" dirty="0"/>
              <a:t> تقنيات المعلومات في دعم استراتيجية </a:t>
            </a:r>
            <a:r>
              <a:rPr lang="ar-SA" dirty="0" err="1"/>
              <a:t>المنظمه</a:t>
            </a:r>
            <a:r>
              <a:rPr lang="ar-SA" dirty="0"/>
              <a:t> و متابعة الاستخدام </a:t>
            </a:r>
            <a:r>
              <a:rPr lang="ar-SA" dirty="0" err="1"/>
              <a:t>لانجاز</a:t>
            </a:r>
            <a:r>
              <a:rPr lang="ar-SA" dirty="0"/>
              <a:t> الخطط المقررة</a:t>
            </a:r>
          </a:p>
          <a:p>
            <a:pPr marL="457200" lvl="1" indent="0" algn="r" rtl="1">
              <a:buNone/>
            </a:pPr>
            <a:r>
              <a:rPr lang="ar-SA" b="1" dirty="0"/>
              <a:t>مقومات </a:t>
            </a:r>
            <a:r>
              <a:rPr lang="ar-SA" b="1" dirty="0" err="1"/>
              <a:t>حوكمة</a:t>
            </a:r>
            <a:r>
              <a:rPr lang="ar-SA" b="1" dirty="0"/>
              <a:t> تكنولوجيا المعلومات</a:t>
            </a:r>
          </a:p>
          <a:p>
            <a:pPr lvl="1" algn="r" rtl="1">
              <a:spcBef>
                <a:spcPts val="1000"/>
              </a:spcBef>
              <a:buFont typeface="Wingdings" pitchFamily="2" charset="2"/>
              <a:buChar char="v"/>
            </a:pPr>
            <a:r>
              <a:rPr lang="ar-SA" dirty="0"/>
              <a:t>الموائمة بين الاستراتيجية </a:t>
            </a:r>
            <a:r>
              <a:rPr lang="ar-SA" dirty="0" err="1"/>
              <a:t>العامه</a:t>
            </a:r>
            <a:r>
              <a:rPr lang="ar-SA" dirty="0"/>
              <a:t> و خطط التشغيل </a:t>
            </a:r>
          </a:p>
          <a:p>
            <a:pPr lvl="1" algn="r" rtl="1">
              <a:buFont typeface="Wingdings" pitchFamily="2" charset="2"/>
              <a:buChar char="v"/>
            </a:pPr>
            <a:r>
              <a:rPr lang="ar-SA" dirty="0"/>
              <a:t>وضع خطة تشغيل لتكنولوجيا المعلومات</a:t>
            </a:r>
          </a:p>
          <a:p>
            <a:pPr lvl="1" algn="r" rtl="1">
              <a:buFont typeface="Wingdings" pitchFamily="2" charset="2"/>
              <a:buChar char="v"/>
            </a:pPr>
            <a:r>
              <a:rPr lang="ar-SA" dirty="0"/>
              <a:t>وضع خطة مالية و تمويلية لتكنولوجيا المعلومات</a:t>
            </a:r>
          </a:p>
          <a:p>
            <a:pPr lvl="1" algn="r" rtl="1">
              <a:buFont typeface="Wingdings" pitchFamily="2" charset="2"/>
              <a:buChar char="v"/>
            </a:pPr>
            <a:r>
              <a:rPr lang="ar-SA" dirty="0"/>
              <a:t>توفير خطة استراتيجية طويلة المدى لحماية امن المعلومات </a:t>
            </a:r>
          </a:p>
          <a:p>
            <a:pPr lvl="1" algn="r" rtl="1">
              <a:buFont typeface="Wingdings" pitchFamily="2" charset="2"/>
              <a:buChar char="v"/>
            </a:pPr>
            <a:r>
              <a:rPr lang="ar-SA" dirty="0"/>
              <a:t>مراجعة الانفاق الاستثماري لأمن و حماية المعلومات</a:t>
            </a:r>
          </a:p>
          <a:p>
            <a: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76DB30-AEE2-ED4B-8EAA-E8F16A488578}"/>
              </a:ext>
            </a:extLst>
          </p:cNvPr>
          <p:cNvSpPr/>
          <p:nvPr/>
        </p:nvSpPr>
        <p:spPr>
          <a:xfrm>
            <a:off x="4086997" y="483466"/>
            <a:ext cx="4222631" cy="699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 rtl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</a:pPr>
            <a:r>
              <a:rPr lang="ar-SA" sz="3600" cap="all" dirty="0" err="1">
                <a:latin typeface="+mj-lt"/>
                <a:ea typeface="+mj-ea"/>
                <a:cs typeface="+mj-cs"/>
              </a:rPr>
              <a:t>حوكمة</a:t>
            </a:r>
            <a:r>
              <a:rPr lang="ar-SA" sz="3600" cap="all" dirty="0">
                <a:latin typeface="+mj-lt"/>
                <a:ea typeface="+mj-ea"/>
                <a:cs typeface="+mj-cs"/>
              </a:rPr>
              <a:t> تكنولوجيا المعلومات</a:t>
            </a:r>
          </a:p>
        </p:txBody>
      </p:sp>
    </p:spTree>
    <p:extLst>
      <p:ext uri="{BB962C8B-B14F-4D97-AF65-F5344CB8AC3E}">
        <p14:creationId xmlns:p14="http://schemas.microsoft.com/office/powerpoint/2010/main" val="3633493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ECDF1-6AF1-6D40-A246-C39685ECF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SA" dirty="0"/>
              <a:t>العلاقة بين نظم المعلومات و العمليات الادارية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4A325-EC4B-7B4C-B127-A6A722546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ar-SA" dirty="0"/>
              <a:t>حسّنت التكنولوجيا العمليات الإدارية عن طريق:</a:t>
            </a:r>
          </a:p>
          <a:p>
            <a:pPr marL="457200" indent="-457200" algn="r" rtl="1">
              <a:buAutoNum type="arabicPeriod"/>
            </a:pPr>
            <a:r>
              <a:rPr lang="ar-SA" dirty="0"/>
              <a:t>حوسبة العمليات اليدوية (اصدار الفواتير و حسابات الرواتب)</a:t>
            </a:r>
          </a:p>
          <a:p>
            <a:pPr marL="457200" indent="-457200" algn="r" rtl="1">
              <a:buAutoNum type="arabicPeriod"/>
            </a:pPr>
            <a:r>
              <a:rPr lang="ar-SA" dirty="0"/>
              <a:t>استبدال الخطوات المتوازية لتنفيذ العمليات مكان الخطوات التسلسلية </a:t>
            </a:r>
          </a:p>
          <a:p>
            <a:pPr marL="457200" indent="-457200" algn="r" rtl="1">
              <a:buAutoNum type="arabicPeriod"/>
            </a:pPr>
            <a:r>
              <a:rPr lang="ar-SA" dirty="0"/>
              <a:t>تغيير طريقة آداء الاعمال و دعم نماذج عمل جديدة (الكتب الالكترونية، الدفع الالكتروني)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994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16632-1C3C-0541-964F-0AAF94E28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/>
              <a:t>أنواع نظم المعلومات</a:t>
            </a: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F84FDD6-85A2-FB42-8A8A-31F297E726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675" t="22534" r="27718" b="14457"/>
          <a:stretch/>
        </p:blipFill>
        <p:spPr>
          <a:xfrm>
            <a:off x="3037490" y="1816167"/>
            <a:ext cx="6011917" cy="441725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C1E853-E7CD-FB42-8763-92AD6BC03BCE}"/>
              </a:ext>
            </a:extLst>
          </p:cNvPr>
          <p:cNvSpPr txBox="1"/>
          <p:nvPr/>
        </p:nvSpPr>
        <p:spPr>
          <a:xfrm>
            <a:off x="131352" y="3299382"/>
            <a:ext cx="2651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r>
              <a:rPr lang="ar-SA" b="1" dirty="0"/>
              <a:t>نظم المعلومات من منظور إداري 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CC1D7E-DDFB-FC44-88AE-590FE2ECC5CE}"/>
              </a:ext>
            </a:extLst>
          </p:cNvPr>
          <p:cNvSpPr txBox="1"/>
          <p:nvPr/>
        </p:nvSpPr>
        <p:spPr>
          <a:xfrm>
            <a:off x="4698336" y="6211669"/>
            <a:ext cx="2690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SA" b="1" dirty="0"/>
              <a:t>نظم المعلومات من منظور وظيفي </a:t>
            </a:r>
            <a:endParaRPr lang="en-US" b="1" dirty="0"/>
          </a:p>
          <a:p>
            <a:pPr marL="0" algn="r" defTabSz="457200" rtl="1" eaLnBrk="1" latinLnBrk="0" hangingPunct="1"/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D24C57-75A5-FC48-A44E-C708662EAD92}"/>
              </a:ext>
            </a:extLst>
          </p:cNvPr>
          <p:cNvSpPr txBox="1"/>
          <p:nvPr/>
        </p:nvSpPr>
        <p:spPr>
          <a:xfrm>
            <a:off x="9154887" y="3299382"/>
            <a:ext cx="2406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SA" b="1" dirty="0"/>
              <a:t>نظم المعلومات لربط المؤسسة</a:t>
            </a:r>
            <a:endParaRPr lang="en-US" b="1" dirty="0"/>
          </a:p>
          <a:p>
            <a:pPr marL="0" algn="r" defTabSz="457200" rtl="1" eaLnBrk="1" latinLnBrk="0" hangingPunct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54156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06270-5CDE-A24E-B99E-4D990EC64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92" y="0"/>
            <a:ext cx="10364451" cy="1596177"/>
          </a:xfrm>
        </p:spPr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/>
              <a:t>نظم المعلومات التي تدعم المستويات الادارية</a:t>
            </a:r>
            <a:endParaRPr lang="en-US" dirty="0"/>
          </a:p>
        </p:txBody>
      </p:sp>
      <p:pic>
        <p:nvPicPr>
          <p:cNvPr id="4" name="Content Placeholder 11">
            <a:extLst>
              <a:ext uri="{FF2B5EF4-FFF2-40B4-BE49-F238E27FC236}">
                <a16:creationId xmlns:a16="http://schemas.microsoft.com/office/drawing/2014/main" id="{E64933E7-08B4-8141-91D3-A9EAB6D84E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675" t="22534" r="27718" b="14457"/>
          <a:stretch/>
        </p:blipFill>
        <p:spPr>
          <a:xfrm>
            <a:off x="164404" y="84082"/>
            <a:ext cx="2064030" cy="186398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DE78D6-D54B-FF4A-BA97-043AA0D50A73}"/>
              </a:ext>
            </a:extLst>
          </p:cNvPr>
          <p:cNvSpPr txBox="1"/>
          <p:nvPr/>
        </p:nvSpPr>
        <p:spPr>
          <a:xfrm rot="1708292">
            <a:off x="358776" y="36817"/>
            <a:ext cx="480631" cy="14594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algn="r" defTabSz="457200" rtl="1" eaLnBrk="1" latinLnBrk="0" hangingPunct="1"/>
            <a:endParaRPr lang="en-US" dirty="0">
              <a:ln w="19050">
                <a:solidFill>
                  <a:srgbClr val="FF0000"/>
                </a:solidFill>
              </a:ln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0DB280-B6DF-5944-B263-8EAD1293695F}"/>
              </a:ext>
            </a:extLst>
          </p:cNvPr>
          <p:cNvSpPr txBox="1"/>
          <p:nvPr/>
        </p:nvSpPr>
        <p:spPr>
          <a:xfrm>
            <a:off x="2796363" y="1921550"/>
            <a:ext cx="890162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457200" rtl="1" eaLnBrk="1" latinLnBrk="0" hangingPunct="1"/>
            <a:r>
              <a:rPr lang="ar-SA" sz="2000" dirty="0">
                <a:solidFill>
                  <a:srgbClr val="00B050"/>
                </a:solidFill>
              </a:rPr>
              <a:t>نظم المستوى التشغيلي : </a:t>
            </a:r>
          </a:p>
          <a:p>
            <a:pPr marL="0" algn="r" defTabSz="457200" rtl="1" eaLnBrk="1" latinLnBrk="0" hangingPunct="1"/>
            <a:r>
              <a:rPr lang="ar-SA" sz="2000" dirty="0"/>
              <a:t>متابعة أنشطة و معاملات المنظمة اليومية </a:t>
            </a:r>
          </a:p>
          <a:p>
            <a:pPr marL="0" algn="r" defTabSz="457200" rtl="1" eaLnBrk="1" latinLnBrk="0" hangingPunct="1"/>
            <a:r>
              <a:rPr lang="ar-SA" sz="2000" dirty="0">
                <a:solidFill>
                  <a:srgbClr val="00B050"/>
                </a:solidFill>
              </a:rPr>
              <a:t>نظم المستوى المعرفي:</a:t>
            </a:r>
          </a:p>
          <a:p>
            <a:pPr marL="0" algn="r" defTabSz="457200" rtl="1" eaLnBrk="1" latinLnBrk="0" hangingPunct="1"/>
            <a:r>
              <a:rPr lang="ar-SA" sz="2000" dirty="0"/>
              <a:t>مساعدة المنظمات لدمج المعرفة الجديدة في اعمالها + تنظيم السيطرة على العمل الورقي</a:t>
            </a:r>
          </a:p>
          <a:p>
            <a:pPr algn="r" rtl="1"/>
            <a:r>
              <a:rPr lang="ar-SA" sz="2000" dirty="0">
                <a:solidFill>
                  <a:srgbClr val="00B050"/>
                </a:solidFill>
              </a:rPr>
              <a:t>نظم المستوى الإداري:</a:t>
            </a:r>
          </a:p>
          <a:p>
            <a:pPr algn="r" rtl="1"/>
            <a:r>
              <a:rPr lang="ar-SA" sz="2000" dirty="0"/>
              <a:t>دعم عمليات المتابعة و اتخاذ القرار و الأنشطة الإدارية لمدراء الوسطى</a:t>
            </a:r>
          </a:p>
          <a:p>
            <a:pPr algn="r" rtl="1"/>
            <a:r>
              <a:rPr lang="ar-SA" sz="2000" dirty="0"/>
              <a:t>دعم القرارات الغير روتينية و التي ليس لها حلول واضحه </a:t>
            </a:r>
          </a:p>
          <a:p>
            <a:pPr algn="r" rtl="1"/>
            <a:r>
              <a:rPr lang="ar-SA" sz="2000" dirty="0">
                <a:solidFill>
                  <a:srgbClr val="00B050"/>
                </a:solidFill>
              </a:rPr>
              <a:t>نظم المستوى الاستراتيجي:</a:t>
            </a:r>
          </a:p>
          <a:p>
            <a:pPr algn="r" rtl="1"/>
            <a:r>
              <a:rPr lang="ar-SA" sz="2000" dirty="0"/>
              <a:t>تساعد الإدارة العليا على معالجة القضايا الاستراتيجية الطويلة المدى</a:t>
            </a:r>
          </a:p>
          <a:p>
            <a:pPr algn="r" rtl="1"/>
            <a:r>
              <a:rPr lang="ar-SA" sz="2000" dirty="0"/>
              <a:t>مساعده الإدارة العليا في مطابقة تغييرات البيئة الخارجية مع قدرة المنظمة </a:t>
            </a:r>
          </a:p>
          <a:p>
            <a:pPr marL="0" algn="r" defTabSz="457200" rtl="1" eaLnBrk="1" latinLnBrk="0" hangingPunct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42278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A9085-9F62-5C4D-9969-8F0C31979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549" y="-136395"/>
            <a:ext cx="10364451" cy="1596177"/>
          </a:xfrm>
        </p:spPr>
        <p:txBody>
          <a:bodyPr/>
          <a:lstStyle/>
          <a:p>
            <a:pPr algn="r" rtl="1"/>
            <a:r>
              <a:rPr lang="ar-SA" dirty="0"/>
              <a:t>يتبع-نظم المعلومات التي تدعم المستويات الادارية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A6B4B1-B1EF-104F-8A98-FFFB5F3D2F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55" t="6314" r="1669" b="8233"/>
          <a:stretch/>
        </p:blipFill>
        <p:spPr>
          <a:xfrm>
            <a:off x="0" y="0"/>
            <a:ext cx="3080742" cy="228599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14580C-520E-D54D-ADDC-5E5638E03FDC}"/>
              </a:ext>
            </a:extLst>
          </p:cNvPr>
          <p:cNvSpPr txBox="1"/>
          <p:nvPr/>
        </p:nvSpPr>
        <p:spPr>
          <a:xfrm>
            <a:off x="7845986" y="1676032"/>
            <a:ext cx="4201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r>
              <a:rPr lang="ar-SA" dirty="0"/>
              <a:t>١. نظم معالجة المعاملات: المعاملات الروتينية اليومية </a:t>
            </a:r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9B55510-3023-804C-98E2-C52F13067B8A}"/>
              </a:ext>
            </a:extLst>
          </p:cNvPr>
          <p:cNvCxnSpPr/>
          <p:nvPr/>
        </p:nvCxnSpPr>
        <p:spPr>
          <a:xfrm>
            <a:off x="1710590" y="1839433"/>
            <a:ext cx="605117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2470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FF32E82-5B9F-0149-917F-45A761196D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55" t="6314" r="1669" b="8233"/>
          <a:stretch/>
        </p:blipFill>
        <p:spPr>
          <a:xfrm>
            <a:off x="0" y="0"/>
            <a:ext cx="3080742" cy="228599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E7DC1-04F3-7E4B-805E-418F56F2BF1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358403" y="1342235"/>
            <a:ext cx="4899098" cy="925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r" defTabSz="457200" rtl="1" eaLnBrk="1" latinLnBrk="0" hangingPunct="1">
              <a:buNone/>
            </a:pPr>
            <a:r>
              <a:rPr lang="ar-SA" dirty="0"/>
              <a:t>٢. نظم العمل المعرفي و المكتب:</a:t>
            </a:r>
          </a:p>
          <a:p>
            <a:pPr marL="0" indent="0" algn="r" defTabSz="457200" rtl="1" eaLnBrk="1" latinLnBrk="0" hangingPunct="1">
              <a:buNone/>
            </a:pPr>
            <a:r>
              <a:rPr lang="ar-SA" dirty="0"/>
              <a:t>تقدم المعلومات التي يحتاجها المستوى المعرفي في المنظمة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47E37B7-91E4-0D4D-9E69-F3997C3044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861105"/>
              </p:ext>
            </p:extLst>
          </p:nvPr>
        </p:nvGraphicFramePr>
        <p:xfrm>
          <a:off x="3909711" y="3003947"/>
          <a:ext cx="5418666" cy="311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26783991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443626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dirty="0"/>
                        <a:t>نظم المكتب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dirty="0"/>
                        <a:t>نظم العمل المعرفي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627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dirty="0"/>
                        <a:t>نظم المكتب هي تطبيقات تكنولوجيا المعلومات المصممة لزيادة انتاجية عمال البيانات من خلال دعم التنسيق و التواصل و التعامل مع الملفات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136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dirty="0"/>
                        <a:t>تساعد عمال البيانات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dirty="0"/>
                        <a:t>تساعد عمال </a:t>
                      </a:r>
                      <a:r>
                        <a:rPr lang="ar-SA" dirty="0" err="1"/>
                        <a:t>المعرفه</a:t>
                      </a:r>
                      <a:r>
                        <a:rPr lang="ar-SA" dirty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3602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dirty="0"/>
                        <a:t>تساعدهم على معالجة البيانات و المعلومات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dirty="0"/>
                        <a:t>تساعدهم على تطوير المعلومات و المعارف الجديدة و ضمان دمجها و تحقيقها بشكل صحيح في الاعمال 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7048287"/>
                  </a:ext>
                </a:extLst>
              </a:tr>
            </a:tbl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474C1B9-50E6-A740-B94F-58506D301626}"/>
              </a:ext>
            </a:extLst>
          </p:cNvPr>
          <p:cNvCxnSpPr>
            <a:cxnSpLocks/>
          </p:cNvCxnSpPr>
          <p:nvPr/>
        </p:nvCxnSpPr>
        <p:spPr>
          <a:xfrm>
            <a:off x="1859446" y="1573619"/>
            <a:ext cx="556208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8893891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{9BF975EC-97C4-0C43-99C1-D209D4A8E68A}tf10001073</Template>
  <TotalTime>2189</TotalTime>
  <Words>1002</Words>
  <Application>Microsoft Macintosh PowerPoint</Application>
  <PresentationFormat>Widescreen</PresentationFormat>
  <Paragraphs>138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Hvtar</vt:lpstr>
      <vt:lpstr>Tw Cen MT</vt:lpstr>
      <vt:lpstr>Wingdings</vt:lpstr>
      <vt:lpstr>Droplet</vt:lpstr>
      <vt:lpstr>الفصل الثالث نظم المعلومات و العمليات الادارية</vt:lpstr>
      <vt:lpstr>محاور المحاضرة</vt:lpstr>
      <vt:lpstr>العمليات الإدارية</vt:lpstr>
      <vt:lpstr>أقسام العمليات الادارية</vt:lpstr>
      <vt:lpstr>العلاقة بين نظم المعلومات و العمليات الادارية</vt:lpstr>
      <vt:lpstr>أنواع نظم المعلومات</vt:lpstr>
      <vt:lpstr>نظم المعلومات التي تدعم المستويات الادارية</vt:lpstr>
      <vt:lpstr>يتبع-نظم المعلومات التي تدعم المستويات الادارية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نظم المعلومات من منظور وظيفي  </vt:lpstr>
      <vt:lpstr>أمثلة على أنواع الأنظمة</vt:lpstr>
      <vt:lpstr>مثال: نظام المبيعات و التسويق</vt:lpstr>
      <vt:lpstr>PowerPoint Presentation</vt:lpstr>
      <vt:lpstr>PowerPoint Presentation</vt:lpstr>
      <vt:lpstr>PowerPoint Presentation</vt:lpstr>
      <vt:lpstr>PowerPoint Presentation</vt:lpstr>
      <vt:lpstr> ينبهك عندما يقترب نفاد كمية المنتج </vt:lpstr>
      <vt:lpstr>مثال: نظم التمويل و المحاسبة</vt:lpstr>
      <vt:lpstr>يمكنك من متابعة الفواتير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مثال: نظم الموارد البشرية</vt:lpstr>
      <vt:lpstr>PowerPoint Presentation</vt:lpstr>
      <vt:lpstr>نظم المعلومات لربط المؤسسة</vt:lpstr>
      <vt:lpstr>PowerPoint Presentation</vt:lpstr>
      <vt:lpstr>مثال: نظم تخطيط موارد المؤسسة  </vt:lpstr>
      <vt:lpstr>مثال: نظم إدارة سلسة التوريد </vt:lpstr>
      <vt:lpstr>PowerPoint Presentation</vt:lpstr>
      <vt:lpstr>مثال: نظم إدارة علاقات الزبائن </vt:lpstr>
      <vt:lpstr>PowerPoint Presentation</vt:lpstr>
      <vt:lpstr>الشبكات الداخلية و الخارجية</vt:lpstr>
      <vt:lpstr>إدارة موارد المعلومات في المنظمات</vt:lpstr>
      <vt:lpstr>تنظيم وظيفة نظم المعلومات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الفصل الثالث نظم المعلومات و العمليات الادارية</dc:title>
  <dc:creator>Allaa Omar Matouq Barefah</dc:creator>
  <cp:lastModifiedBy>Allaa Omar Matouq Barefah</cp:lastModifiedBy>
  <cp:revision>41</cp:revision>
  <dcterms:created xsi:type="dcterms:W3CDTF">2019-09-30T18:49:31Z</dcterms:created>
  <dcterms:modified xsi:type="dcterms:W3CDTF">2019-10-16T12:30:01Z</dcterms:modified>
</cp:coreProperties>
</file>