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9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  <p:sldMasterId id="2147483650" r:id="rId5"/>
    <p:sldMasterId id="2147483651" r:id="rId6"/>
    <p:sldMasterId id="2147483652" r:id="rId7"/>
    <p:sldMasterId id="2147483653" r:id="rId8"/>
    <p:sldMasterId id="2147483654" r:id="rId9"/>
  </p:sldMasterIdLst>
  <p:notesMasterIdLst>
    <p:notesMasterId r:id="rId43"/>
  </p:notesMasterIdLst>
  <p:handoutMasterIdLst>
    <p:handoutMasterId r:id="rId44"/>
  </p:handoutMasterIdLst>
  <p:sldIdLst>
    <p:sldId id="256" r:id="rId10"/>
    <p:sldId id="257" r:id="rId11"/>
    <p:sldId id="285" r:id="rId12"/>
    <p:sldId id="286" r:id="rId13"/>
    <p:sldId id="288" r:id="rId14"/>
    <p:sldId id="305" r:id="rId15"/>
    <p:sldId id="260" r:id="rId16"/>
    <p:sldId id="261" r:id="rId17"/>
    <p:sldId id="262" r:id="rId18"/>
    <p:sldId id="264" r:id="rId19"/>
    <p:sldId id="263" r:id="rId20"/>
    <p:sldId id="298" r:id="rId21"/>
    <p:sldId id="299" r:id="rId22"/>
    <p:sldId id="300" r:id="rId23"/>
    <p:sldId id="268" r:id="rId24"/>
    <p:sldId id="301" r:id="rId25"/>
    <p:sldId id="302" r:id="rId26"/>
    <p:sldId id="303" r:id="rId27"/>
    <p:sldId id="304" r:id="rId28"/>
    <p:sldId id="307" r:id="rId29"/>
    <p:sldId id="309" r:id="rId30"/>
    <p:sldId id="290" r:id="rId31"/>
    <p:sldId id="289" r:id="rId32"/>
    <p:sldId id="291" r:id="rId33"/>
    <p:sldId id="292" r:id="rId34"/>
    <p:sldId id="293" r:id="rId35"/>
    <p:sldId id="306" r:id="rId36"/>
    <p:sldId id="310" r:id="rId37"/>
    <p:sldId id="311" r:id="rId38"/>
    <p:sldId id="312" r:id="rId39"/>
    <p:sldId id="313" r:id="rId40"/>
    <p:sldId id="314" r:id="rId41"/>
    <p:sldId id="315" r:id="rId42"/>
  </p:sldIdLst>
  <p:sldSz cx="10080625" cy="7559675"/>
  <p:notesSz cx="7772400" cy="10058400"/>
  <p:defaultTextStyle>
    <a:defPPr>
      <a:defRPr lang="en-GB"/>
    </a:defPPr>
    <a:lvl1pPr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WenQuanYi Micro Hei" charset="0"/>
        <a:cs typeface="WenQuanYi Micro Hei" charset="0"/>
      </a:defRPr>
    </a:lvl1pPr>
    <a:lvl2pPr marL="742950" indent="-28575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WenQuanYi Micro Hei" charset="0"/>
        <a:cs typeface="WenQuanYi Micro Hei" charset="0"/>
      </a:defRPr>
    </a:lvl2pPr>
    <a:lvl3pPr marL="11430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WenQuanYi Micro Hei" charset="0"/>
        <a:cs typeface="WenQuanYi Micro Hei" charset="0"/>
      </a:defRPr>
    </a:lvl3pPr>
    <a:lvl4pPr marL="16002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WenQuanYi Micro Hei" charset="0"/>
        <a:cs typeface="WenQuanYi Micro Hei" charset="0"/>
      </a:defRPr>
    </a:lvl4pPr>
    <a:lvl5pPr marL="20574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WenQuanYi Micro Hei" charset="0"/>
        <a:cs typeface="WenQuanYi Micro Hei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WenQuanYi Micro Hei" charset="0"/>
        <a:cs typeface="WenQuanYi Micro Hei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WenQuanYi Micro Hei" charset="0"/>
        <a:cs typeface="WenQuanYi Micro Hei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WenQuanYi Micro Hei" charset="0"/>
        <a:cs typeface="WenQuanYi Micro Hei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WenQuanYi Micro Hei" charset="0"/>
        <a:cs typeface="WenQuanYi Micro Hei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FF"/>
    <a:srgbClr val="3E3E3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1765" autoAdjust="0"/>
    <p:restoredTop sz="93560" autoAdjust="0"/>
  </p:normalViewPr>
  <p:slideViewPr>
    <p:cSldViewPr>
      <p:cViewPr>
        <p:scale>
          <a:sx n="80" d="100"/>
          <a:sy n="80" d="100"/>
        </p:scale>
        <p:origin x="-996" y="-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slide" Target="slides/slide3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microsoft.com/office/2015/10/relationships/revisionInfo" Target="revisionInfo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Master" Target="slideMasters/slideMaster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402138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4EBB93-9FCD-D249-A172-FB0D0C36EE18}" type="datetimeFigureOut">
              <a:rPr lang="en-US" smtClean="0"/>
              <a:pPr/>
              <a:t>2/4/2018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402138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FEA0E4-6D23-D84F-B8D6-4FEF53D353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0347344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15" name="AutoShape 2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16" name="AutoShape 3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17" name="AutoShape 4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18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1263" cy="37639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9222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0300" cy="4518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38920" name="Text Box 7"/>
          <p:cNvSpPr txBox="1">
            <a:spLocks noChangeArrowheads="1"/>
          </p:cNvSpPr>
          <p:nvPr/>
        </p:nvSpPr>
        <p:spPr bwMode="auto">
          <a:xfrm>
            <a:off x="0" y="0"/>
            <a:ext cx="3368675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1" name="Text Box 8"/>
          <p:cNvSpPr txBox="1">
            <a:spLocks noChangeArrowheads="1"/>
          </p:cNvSpPr>
          <p:nvPr/>
        </p:nvSpPr>
        <p:spPr bwMode="auto">
          <a:xfrm>
            <a:off x="4398963" y="0"/>
            <a:ext cx="3368675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2" name="Text Box 9"/>
          <p:cNvSpPr txBox="1">
            <a:spLocks noChangeArrowheads="1"/>
          </p:cNvSpPr>
          <p:nvPr/>
        </p:nvSpPr>
        <p:spPr bwMode="auto">
          <a:xfrm>
            <a:off x="0" y="9555163"/>
            <a:ext cx="3368675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6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65500" cy="495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2B98F55C-8885-4527-93D4-DC952789A5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490583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5D7EEDC-5A18-4757-BCF0-A3B44D467F29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39939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BBBFFDAA-5E94-4F7B-862F-E10965D48322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399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50116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7C7BF32-0A48-4C69-BC65-7940C4F36E9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096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B4D1907D-D02F-4E2E-B457-7C4675AE099F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409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09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800985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A5685E4-E294-4D62-BEF6-F9BF84FDE42F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4035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8614661A-04F2-4DEB-ADD8-6D6269966E6C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7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44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354341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7A42916-4A40-4528-890D-96AA85C728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5059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2154F0BE-181E-49A8-BEC6-1FECC5BBF01E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8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450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50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676688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F9694FA-1B31-40D0-B694-977B51041131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608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639CB0E4-1EEF-4870-8672-F5EF4FDFB206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9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460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60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990582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88AAA23-BDD7-41D3-B9F5-8EDED777FFE7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8131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876ADBFA-8A6A-4167-A47B-FFCE91D3CF3C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10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481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81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194418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75FCB21-504B-4EF1-926C-C8A93085EC7A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7107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AE6031A5-7C05-48C5-A157-2132621AA47B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11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471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71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4967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8B8D093-F519-4391-A1FF-817922D5CFC6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2227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24008CEF-A541-41FC-9746-5D5030B477C5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15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522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22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137457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3188" y="763588"/>
            <a:ext cx="5018087" cy="37639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B98F55C-8885-4527-93D4-DC952789A59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98487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8DF380-A76F-47AD-B449-B7D3B9CC03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2223294" y="7158037"/>
            <a:ext cx="563403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E5002F-3D8B-4B29-9A8E-27B6B229E8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2223294" y="7158037"/>
            <a:ext cx="563403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0F3133-9529-4701-BE0C-6EC077898D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2223294" y="7158037"/>
            <a:ext cx="563403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4A2410-65C9-410B-99C6-68A5E17A8B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2223294" y="7158037"/>
            <a:ext cx="563403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8704F2-6F3F-40E0-B17A-79750C9396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2223294" y="7158037"/>
            <a:ext cx="563403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© 2014 John Wiley &amp; Sons, Inc. All rights reserved.</a:t>
            </a:r>
            <a:endParaRPr lang="en-US" dirty="0"/>
          </a:p>
        </p:txBody>
      </p:sp>
      <p:sp>
        <p:nvSpPr>
          <p:cNvPr id="5" name="Footer Placeholder 7"/>
          <p:cNvSpPr txBox="1">
            <a:spLocks/>
          </p:cNvSpPr>
          <p:nvPr userDrawn="1"/>
        </p:nvSpPr>
        <p:spPr>
          <a:xfrm>
            <a:off x="2375694" y="7310437"/>
            <a:ext cx="563403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ct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WenQuanYi Micro Hei" charset="0"/>
                <a:cs typeface="WenQuanYi Micro Hei" charset="0"/>
              </a:rPr>
              <a:t>© 2014 John Wiley &amp; Sons, Inc. All rights reserved.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WenQuanYi Micro Hei" charset="0"/>
              <a:cs typeface="WenQuanYi Micro Hei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C8D898-7DF7-40B4-BAE8-CA11FABDE5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2223294" y="7158037"/>
            <a:ext cx="563403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xfrm>
            <a:off x="7226300" y="6886575"/>
            <a:ext cx="2339975" cy="5127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3E030F-F1DA-4F6F-9268-B2A79DEB08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2223294" y="7158037"/>
            <a:ext cx="563403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xfrm>
            <a:off x="7226300" y="6886575"/>
            <a:ext cx="2339975" cy="5127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9A3309-691C-4AFB-89C7-2E8DA6AEAA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2223294" y="7158037"/>
            <a:ext cx="563403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xfrm>
            <a:off x="7226300" y="6886575"/>
            <a:ext cx="2339975" cy="5127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1A5C0-D300-41DF-BE40-3796BA7C26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2223294" y="7158037"/>
            <a:ext cx="563403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554163"/>
            <a:ext cx="4454525" cy="504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0163" y="1554163"/>
            <a:ext cx="4456112" cy="504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0"/>
          </p:nvPr>
        </p:nvSpPr>
        <p:spPr>
          <a:xfrm>
            <a:off x="7226300" y="6886575"/>
            <a:ext cx="2339975" cy="5127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CA137C-E68C-4917-90DB-92DE91977E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2223294" y="7158037"/>
            <a:ext cx="563403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0"/>
          </p:nvPr>
        </p:nvSpPr>
        <p:spPr>
          <a:xfrm>
            <a:off x="7226300" y="6886575"/>
            <a:ext cx="2339975" cy="5127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B9CE27-DACB-4783-8A2F-792233EDAE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2223294" y="7158037"/>
            <a:ext cx="563403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D36E03-48D6-42AC-BAA6-BAE70191ED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2223294" y="7158037"/>
            <a:ext cx="563403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idx="10"/>
          </p:nvPr>
        </p:nvSpPr>
        <p:spPr>
          <a:xfrm>
            <a:off x="7226300" y="6886575"/>
            <a:ext cx="2339975" cy="5127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ECA92-099A-47C0-BF22-DAA899B722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2223294" y="7158037"/>
            <a:ext cx="563403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0"/>
          </p:nvPr>
        </p:nvSpPr>
        <p:spPr>
          <a:xfrm>
            <a:off x="7226300" y="6886575"/>
            <a:ext cx="2339975" cy="5127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2B4AB-9DC4-40E4-8045-86F4D41CC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2223294" y="7158037"/>
            <a:ext cx="563403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xfrm>
            <a:off x="7226300" y="6886575"/>
            <a:ext cx="2339975" cy="5127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3B1256-9560-48C9-B524-E52882B925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2223294" y="7158037"/>
            <a:ext cx="563403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xfrm>
            <a:off x="7226300" y="6886575"/>
            <a:ext cx="2339975" cy="5127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6A653F-42FB-48AA-887B-A7220A82F0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2223294" y="7158037"/>
            <a:ext cx="563403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xfrm>
            <a:off x="7226300" y="6886575"/>
            <a:ext cx="2339975" cy="5127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C1377-7B85-433D-9C8D-D83D25B332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2223294" y="7158037"/>
            <a:ext cx="563403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554163"/>
            <a:ext cx="4454525" cy="504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0163" y="1554163"/>
            <a:ext cx="4456112" cy="504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0"/>
          </p:nvPr>
        </p:nvSpPr>
        <p:spPr>
          <a:xfrm>
            <a:off x="7226300" y="6886575"/>
            <a:ext cx="2339975" cy="5127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5AAAF-8450-4F20-A2A9-2FED1DBAA1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2223294" y="7158037"/>
            <a:ext cx="563403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idx="10"/>
          </p:nvPr>
        </p:nvSpPr>
        <p:spPr>
          <a:xfrm>
            <a:off x="7226300" y="6886575"/>
            <a:ext cx="2339975" cy="5127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C40ABB-EF10-450D-A2FF-C169178F9A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2223294" y="7158037"/>
            <a:ext cx="563403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idx="10"/>
          </p:nvPr>
        </p:nvSpPr>
        <p:spPr>
          <a:xfrm>
            <a:off x="7226300" y="6886575"/>
            <a:ext cx="2339975" cy="5127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1DD148-851F-48BB-90D5-EAFBC5A980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2223294" y="7158037"/>
            <a:ext cx="563403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4E9C1F-14D4-450B-8F79-2359FDDB55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2223294" y="7158037"/>
            <a:ext cx="563403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671BB-FE6B-4F2C-9063-DE15692D76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2223294" y="7158037"/>
            <a:ext cx="563403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5E2A04-1976-452A-957C-3A9AE70E16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2223294" y="7158037"/>
            <a:ext cx="563403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CE2E18-02E4-4F13-8BD5-8A6F66BBC5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2223294" y="7158037"/>
            <a:ext cx="563403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554163"/>
            <a:ext cx="4454525" cy="504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0163" y="1554163"/>
            <a:ext cx="4456112" cy="504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97A136-368F-40B3-B1CA-A7590FB511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2223294" y="7158037"/>
            <a:ext cx="563403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DDA77-5447-445B-9823-6834780D0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2223294" y="7158037"/>
            <a:ext cx="563403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A6B0CF-23F2-462B-A292-D1F7541505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2223294" y="7158037"/>
            <a:ext cx="563403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65EFE2-05D3-4457-BAF9-6566D80F87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2223294" y="7158037"/>
            <a:ext cx="563403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B1715A-BDDF-43CF-9CD7-AF2C4CE2A0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2223294" y="7158037"/>
            <a:ext cx="563403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1EEA2A-2719-476E-83A2-C02E8007A7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2223294" y="7158037"/>
            <a:ext cx="563403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554163"/>
            <a:ext cx="4454525" cy="504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0163" y="1554163"/>
            <a:ext cx="4456112" cy="504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3A1807-C534-4AF9-9D3B-9DC0EACA61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2223294" y="7158037"/>
            <a:ext cx="563403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BCF509-9ED6-4CCE-AD15-F8DCC454E8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2223294" y="7158037"/>
            <a:ext cx="563403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A03C30-2BE6-4B64-B43E-A0F3D5E673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2223294" y="7158037"/>
            <a:ext cx="563403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4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0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31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3037" cy="971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554163"/>
            <a:ext cx="9063037" cy="5040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48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503238" y="6886575"/>
            <a:ext cx="2343150" cy="515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3448050" y="6886575"/>
            <a:ext cx="3190875" cy="515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6300" y="6886575"/>
            <a:ext cx="2339975" cy="512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fld id="{56D89A0F-13FA-4370-8BCA-B6B2F95A1F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2223294" y="7158037"/>
            <a:ext cx="563403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© 2014 John Wiley &amp; Sons, Inc. All rights reserved.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</p:sldLayoutIdLst>
  <p:hf sldNum="0" hdr="0" dt="0"/>
  <p:txStyles>
    <p:titleStyle>
      <a:lvl1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2pPr>
      <a:lvl3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3pPr>
      <a:lvl4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4pPr>
      <a:lvl5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5pPr>
      <a:lvl6pPr marL="25146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6pPr>
      <a:lvl7pPr marL="29718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7pPr>
      <a:lvl8pPr marL="34290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8pPr>
      <a:lvl9pPr marL="38862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9pPr>
    </p:titleStyle>
    <p:bodyStyle>
      <a:lvl1pPr marL="342900" indent="-342900" algn="l" defTabSz="457200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10080625" cy="1387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10080625" cy="1341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316913" y="0"/>
            <a:ext cx="1382712" cy="554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07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3037" cy="971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307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554163"/>
            <a:ext cx="9063037" cy="5040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48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3079" name="Text Box 6"/>
          <p:cNvSpPr txBox="1">
            <a:spLocks noChangeArrowheads="1"/>
          </p:cNvSpPr>
          <p:nvPr/>
        </p:nvSpPr>
        <p:spPr bwMode="auto">
          <a:xfrm>
            <a:off x="503238" y="6886575"/>
            <a:ext cx="2343150" cy="515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0" name="Text Box 7"/>
          <p:cNvSpPr txBox="1">
            <a:spLocks noChangeArrowheads="1"/>
          </p:cNvSpPr>
          <p:nvPr/>
        </p:nvSpPr>
        <p:spPr bwMode="auto">
          <a:xfrm>
            <a:off x="3448050" y="6886575"/>
            <a:ext cx="3190875" cy="515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7226300" y="6886575"/>
            <a:ext cx="2339975" cy="512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60D4A031-B110-4060-BA65-3F09071938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2223294" y="7158037"/>
            <a:ext cx="563403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© 2014 John Wiley &amp; Sons, Inc. All rights reserved.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3" r:id="rId5"/>
    <p:sldLayoutId id="2147483684" r:id="rId6"/>
  </p:sldLayoutIdLst>
  <p:hf sldNum="0" hdr="0" dt="0"/>
  <p:txStyles>
    <p:titleStyle>
      <a:lvl1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2pPr>
      <a:lvl3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3pPr>
      <a:lvl4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4pPr>
      <a:lvl5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5pPr>
      <a:lvl6pPr marL="25146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6pPr>
      <a:lvl7pPr marL="29718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7pPr>
      <a:lvl8pPr marL="34290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8pPr>
      <a:lvl9pPr marL="38862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9pPr>
    </p:titleStyle>
    <p:bodyStyle>
      <a:lvl1pPr marL="342900" indent="-342900" algn="l" defTabSz="457200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0080625" cy="1387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10080625" cy="1341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316913" y="0"/>
            <a:ext cx="1382712" cy="554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101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3037" cy="971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4102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554163"/>
            <a:ext cx="9063037" cy="5040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48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4103" name="Text Box 6"/>
          <p:cNvSpPr txBox="1">
            <a:spLocks noChangeArrowheads="1"/>
          </p:cNvSpPr>
          <p:nvPr/>
        </p:nvSpPr>
        <p:spPr bwMode="auto">
          <a:xfrm>
            <a:off x="503238" y="6886575"/>
            <a:ext cx="2343150" cy="515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4" name="Text Box 7"/>
          <p:cNvSpPr txBox="1">
            <a:spLocks noChangeArrowheads="1"/>
          </p:cNvSpPr>
          <p:nvPr/>
        </p:nvSpPr>
        <p:spPr bwMode="auto">
          <a:xfrm>
            <a:off x="3448050" y="6886575"/>
            <a:ext cx="3190875" cy="515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7226300" y="6886575"/>
            <a:ext cx="2339975" cy="512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D6F5CBA9-2321-4238-8D2F-617A184525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2223294" y="7158037"/>
            <a:ext cx="563403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© 2014 John Wiley &amp; Sons, Inc. All rights reserved.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4" r:id="rId4"/>
    <p:sldLayoutId id="2147483695" r:id="rId5"/>
  </p:sldLayoutIdLst>
  <p:hf sldNum="0" hdr="0" dt="0"/>
  <p:txStyles>
    <p:titleStyle>
      <a:lvl1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2pPr>
      <a:lvl3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3pPr>
      <a:lvl4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4pPr>
      <a:lvl5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5pPr>
      <a:lvl6pPr marL="25146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6pPr>
      <a:lvl7pPr marL="29718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7pPr>
      <a:lvl8pPr marL="34290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8pPr>
      <a:lvl9pPr marL="38862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9pPr>
    </p:titleStyle>
    <p:bodyStyle>
      <a:lvl1pPr marL="342900" indent="-342900" algn="l" defTabSz="457200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3037" cy="971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554163"/>
            <a:ext cx="9063037" cy="5040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48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5125" name="Text Box 4"/>
          <p:cNvSpPr txBox="1">
            <a:spLocks noChangeArrowheads="1"/>
          </p:cNvSpPr>
          <p:nvPr/>
        </p:nvSpPr>
        <p:spPr bwMode="auto">
          <a:xfrm>
            <a:off x="503238" y="6886575"/>
            <a:ext cx="2343150" cy="515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6" name="Text Box 5"/>
          <p:cNvSpPr txBox="1">
            <a:spLocks noChangeArrowheads="1"/>
          </p:cNvSpPr>
          <p:nvPr/>
        </p:nvSpPr>
        <p:spPr bwMode="auto">
          <a:xfrm>
            <a:off x="3448050" y="6886575"/>
            <a:ext cx="3190875" cy="515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2223294" y="7158037"/>
            <a:ext cx="563403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© 2014 John Wiley &amp; Sons, Inc. All rights reserved.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5" r:id="rId5"/>
    <p:sldLayoutId id="2147483706" r:id="rId6"/>
    <p:sldLayoutId id="2147483708" r:id="rId7"/>
  </p:sldLayoutIdLst>
  <p:hf sldNum="0" hdr="0" dt="0"/>
  <p:txStyles>
    <p:titleStyle>
      <a:lvl1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2pPr>
      <a:lvl3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3pPr>
      <a:lvl4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4pPr>
      <a:lvl5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5pPr>
      <a:lvl6pPr marL="25146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6pPr>
      <a:lvl7pPr marL="29718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7pPr>
      <a:lvl8pPr marL="34290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8pPr>
      <a:lvl9pPr marL="38862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9pPr>
    </p:titleStyle>
    <p:bodyStyle>
      <a:lvl1pPr marL="342900" indent="-342900" algn="l" defTabSz="457200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10080625" cy="1387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10080625" cy="1341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316913" y="0"/>
            <a:ext cx="1382712" cy="554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14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3037" cy="971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6150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554163"/>
            <a:ext cx="9063037" cy="5040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48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6151" name="Text Box 6"/>
          <p:cNvSpPr txBox="1">
            <a:spLocks noChangeArrowheads="1"/>
          </p:cNvSpPr>
          <p:nvPr/>
        </p:nvSpPr>
        <p:spPr bwMode="auto">
          <a:xfrm>
            <a:off x="503238" y="6886575"/>
            <a:ext cx="2343150" cy="515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2" name="Text Box 7"/>
          <p:cNvSpPr txBox="1">
            <a:spLocks noChangeArrowheads="1"/>
          </p:cNvSpPr>
          <p:nvPr/>
        </p:nvSpPr>
        <p:spPr bwMode="auto">
          <a:xfrm>
            <a:off x="3448050" y="6886575"/>
            <a:ext cx="3190875" cy="515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2223294" y="7158037"/>
            <a:ext cx="563403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© 2014 John Wiley &amp; Sons, Inc. All rights reserved.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6" r:id="rId5"/>
    <p:sldLayoutId id="2147483717" r:id="rId6"/>
  </p:sldLayoutIdLst>
  <p:hf sldNum="0" hdr="0" dt="0"/>
  <p:txStyles>
    <p:titleStyle>
      <a:lvl1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2pPr>
      <a:lvl3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3pPr>
      <a:lvl4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4pPr>
      <a:lvl5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5pPr>
      <a:lvl6pPr marL="25146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6pPr>
      <a:lvl7pPr marL="29718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7pPr>
      <a:lvl8pPr marL="34290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8pPr>
      <a:lvl9pPr marL="38862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9pPr>
    </p:titleStyle>
    <p:bodyStyle>
      <a:lvl1pPr marL="342900" indent="-342900" algn="l" defTabSz="457200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10080625" cy="1387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10080625" cy="1341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316913" y="0"/>
            <a:ext cx="1382712" cy="554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173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3037" cy="971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7174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554163"/>
            <a:ext cx="9063037" cy="5040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48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7175" name="Text Box 6"/>
          <p:cNvSpPr txBox="1">
            <a:spLocks noChangeArrowheads="1"/>
          </p:cNvSpPr>
          <p:nvPr/>
        </p:nvSpPr>
        <p:spPr bwMode="auto">
          <a:xfrm>
            <a:off x="503238" y="6886575"/>
            <a:ext cx="2343150" cy="515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6" name="Text Box 7"/>
          <p:cNvSpPr txBox="1">
            <a:spLocks noChangeArrowheads="1"/>
          </p:cNvSpPr>
          <p:nvPr/>
        </p:nvSpPr>
        <p:spPr bwMode="auto">
          <a:xfrm>
            <a:off x="3448050" y="6886575"/>
            <a:ext cx="3190875" cy="515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7226300" y="6886575"/>
            <a:ext cx="2339975" cy="512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1788A025-7ACB-4B1A-BFAB-7D57603CD8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2223294" y="7158037"/>
            <a:ext cx="563403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© 2014 John Wiley &amp; Sons, Inc. All rights reserved.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7" r:id="rId5"/>
    <p:sldLayoutId id="2147483728" r:id="rId6"/>
  </p:sldLayoutIdLst>
  <p:hf sldNum="0" hdr="0" dt="0"/>
  <p:txStyles>
    <p:titleStyle>
      <a:lvl1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2pPr>
      <a:lvl3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3pPr>
      <a:lvl4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4pPr>
      <a:lvl5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5pPr>
      <a:lvl6pPr marL="25146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6pPr>
      <a:lvl7pPr marL="29718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7pPr>
      <a:lvl8pPr marL="34290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8pPr>
      <a:lvl9pPr marL="38862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9pPr>
    </p:titleStyle>
    <p:bodyStyle>
      <a:lvl1pPr marL="342900" indent="-342900" algn="l" defTabSz="457200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en.wikipedia.org/wiki/Plane_(geometry)" TargetMode="Externa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://www.mathwarehouse.com/vectors/" TargetMode="Externa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reeform 1"/>
          <p:cNvSpPr>
            <a:spLocks noChangeArrowheads="1"/>
          </p:cNvSpPr>
          <p:nvPr/>
        </p:nvSpPr>
        <p:spPr bwMode="auto">
          <a:xfrm>
            <a:off x="1103313" y="1951038"/>
            <a:ext cx="7939087" cy="2682875"/>
          </a:xfrm>
          <a:custGeom>
            <a:avLst/>
            <a:gdLst>
              <a:gd name="T0" fmla="*/ 0 w 7939087"/>
              <a:gd name="T1" fmla="*/ 0 h 2682875"/>
              <a:gd name="T2" fmla="*/ 7605686 w 7939087"/>
              <a:gd name="T3" fmla="*/ 0 h 2682875"/>
              <a:gd name="T4" fmla="*/ 7939087 w 7939087"/>
              <a:gd name="T5" fmla="*/ 333401 h 2682875"/>
              <a:gd name="T6" fmla="*/ 7939087 w 7939087"/>
              <a:gd name="T7" fmla="*/ 2682875 h 2682875"/>
              <a:gd name="T8" fmla="*/ 7939087 w 7939087"/>
              <a:gd name="T9" fmla="*/ 2682875 h 2682875"/>
              <a:gd name="T10" fmla="*/ 333401 w 7939087"/>
              <a:gd name="T11" fmla="*/ 2682875 h 2682875"/>
              <a:gd name="T12" fmla="*/ 0 w 7939087"/>
              <a:gd name="T13" fmla="*/ 2349474 h 2682875"/>
              <a:gd name="T14" fmla="*/ 0 w 7939087"/>
              <a:gd name="T15" fmla="*/ 0 h 268287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7939087" h="2682875">
                <a:moveTo>
                  <a:pt x="0" y="0"/>
                </a:moveTo>
                <a:lnTo>
                  <a:pt x="7605686" y="0"/>
                </a:lnTo>
                <a:lnTo>
                  <a:pt x="7939087" y="333401"/>
                </a:lnTo>
                <a:lnTo>
                  <a:pt x="7939087" y="2682875"/>
                </a:lnTo>
                <a:lnTo>
                  <a:pt x="333401" y="2682875"/>
                </a:lnTo>
                <a:lnTo>
                  <a:pt x="0" y="234947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38160">
            <a:solidFill>
              <a:srgbClr val="5A9238"/>
            </a:solidFill>
            <a:round/>
            <a:headEnd/>
            <a:tailEnd/>
          </a:ln>
          <a:effectLst>
            <a:outerShdw dist="38184" dir="2700000" algn="ctr" rotWithShape="0">
              <a:srgbClr val="000000">
                <a:alpha val="40033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1103313" y="2179638"/>
            <a:ext cx="7939087" cy="2241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8880" rIns="0" bIns="0" anchor="ctr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000" b="1">
                <a:solidFill>
                  <a:srgbClr val="34566E"/>
                </a:solidFill>
                <a:ea typeface="Calibri" pitchFamily="32" charset="0"/>
                <a:cs typeface="Calibri" pitchFamily="32" charset="0"/>
              </a:rPr>
              <a:t>Vectors</a:t>
            </a:r>
          </a:p>
        </p:txBody>
      </p:sp>
      <p:sp>
        <p:nvSpPr>
          <p:cNvPr id="9220" name="Text Box 3"/>
          <p:cNvSpPr txBox="1">
            <a:spLocks noChangeArrowheads="1"/>
          </p:cNvSpPr>
          <p:nvPr/>
        </p:nvSpPr>
        <p:spPr bwMode="auto">
          <a:xfrm>
            <a:off x="1103313" y="1341438"/>
            <a:ext cx="7939087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8080" rIns="0" bIns="0" anchor="ctr"/>
          <a:lstStyle/>
          <a:p>
            <a:pPr marL="342900" indent="-336550">
              <a:buClrTx/>
              <a:buFontTx/>
              <a:buNone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</a:pPr>
            <a:r>
              <a:rPr lang="en-US" sz="3000" dirty="0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Chapter 3                                              </a:t>
            </a:r>
          </a:p>
        </p:txBody>
      </p:sp>
      <p:pic>
        <p:nvPicPr>
          <p:cNvPr id="922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45113" y="5608638"/>
            <a:ext cx="4238625" cy="1700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Copyright © 2014 John Wiley &amp; Sons, Inc. All rights reserved.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979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8080" rIns="0" bIns="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000" b="1">
                <a:solidFill>
                  <a:srgbClr val="FFFFFF"/>
                </a:solidFill>
              </a:rPr>
              <a:t>3-1</a:t>
            </a:r>
            <a:r>
              <a:rPr lang="en-US" sz="3000">
                <a:solidFill>
                  <a:srgbClr val="FFFFFF"/>
                </a:solidFill>
              </a:rPr>
              <a:t>  Vectors and Their Components</a:t>
            </a:r>
          </a:p>
        </p:txBody>
      </p:sp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503238" y="1554163"/>
            <a:ext cx="9070975" cy="5203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4840" rIns="0" bIns="0"/>
          <a:lstStyle/>
          <a:p>
            <a:pPr marL="425450" indent="-320675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800">
                <a:solidFill>
                  <a:srgbClr val="000000"/>
                </a:solidFill>
              </a:rPr>
              <a:t>These rules hold for all vectors, whether they represent displacement, velocity, etc.</a:t>
            </a:r>
          </a:p>
          <a:p>
            <a:pPr marL="425450" indent="-320675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800">
                <a:solidFill>
                  <a:srgbClr val="000000"/>
                </a:solidFill>
              </a:rPr>
              <a:t>Only vectors of the same kind can be added</a:t>
            </a:r>
          </a:p>
          <a:p>
            <a:pPr marL="1022350" lvl="1" indent="-471488">
              <a:spcAft>
                <a:spcPts val="1138"/>
              </a:spcAft>
              <a:buSzPct val="45000"/>
              <a:buFont typeface="Courier New" pitchFamily="49" charset="0"/>
              <a:buChar char="o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400">
                <a:solidFill>
                  <a:srgbClr val="000000"/>
                </a:solidFill>
              </a:rPr>
              <a:t>(</a:t>
            </a:r>
            <a:r>
              <a:rPr lang="en-US" sz="2400" i="1">
                <a:solidFill>
                  <a:srgbClr val="000000"/>
                </a:solidFill>
              </a:rPr>
              <a:t>distance</a:t>
            </a:r>
            <a:r>
              <a:rPr lang="en-US" sz="2400">
                <a:solidFill>
                  <a:srgbClr val="000000"/>
                </a:solidFill>
              </a:rPr>
              <a:t>) + (</a:t>
            </a:r>
            <a:r>
              <a:rPr lang="en-US" sz="2400" i="1">
                <a:solidFill>
                  <a:srgbClr val="000000"/>
                </a:solidFill>
              </a:rPr>
              <a:t>distance</a:t>
            </a:r>
            <a:r>
              <a:rPr lang="en-US" sz="2400">
                <a:solidFill>
                  <a:srgbClr val="000000"/>
                </a:solidFill>
              </a:rPr>
              <a:t>) makes sense</a:t>
            </a:r>
          </a:p>
          <a:p>
            <a:pPr marL="1022350" lvl="1" indent="-471488">
              <a:spcAft>
                <a:spcPts val="1138"/>
              </a:spcAft>
              <a:buSzPct val="45000"/>
              <a:buFont typeface="Courier New" pitchFamily="49" charset="0"/>
              <a:buChar char="o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400">
                <a:solidFill>
                  <a:srgbClr val="000000"/>
                </a:solidFill>
              </a:rPr>
              <a:t>(</a:t>
            </a:r>
            <a:r>
              <a:rPr lang="en-US" sz="2400" i="1">
                <a:solidFill>
                  <a:srgbClr val="000000"/>
                </a:solidFill>
              </a:rPr>
              <a:t>distance</a:t>
            </a:r>
            <a:r>
              <a:rPr lang="en-US" sz="2400">
                <a:solidFill>
                  <a:srgbClr val="000000"/>
                </a:solidFill>
              </a:rPr>
              <a:t>) + (</a:t>
            </a:r>
            <a:r>
              <a:rPr lang="en-US" sz="2400" i="1">
                <a:solidFill>
                  <a:srgbClr val="000000"/>
                </a:solidFill>
              </a:rPr>
              <a:t>velocity</a:t>
            </a:r>
            <a:r>
              <a:rPr lang="en-US" sz="2400">
                <a:solidFill>
                  <a:srgbClr val="000000"/>
                </a:solidFill>
              </a:rPr>
              <a:t>) does not</a:t>
            </a:r>
          </a:p>
        </p:txBody>
      </p:sp>
      <p:sp>
        <p:nvSpPr>
          <p:cNvPr id="17412" name="Text Box 3"/>
          <p:cNvSpPr txBox="1">
            <a:spLocks noChangeArrowheads="1"/>
          </p:cNvSpPr>
          <p:nvPr/>
        </p:nvSpPr>
        <p:spPr bwMode="auto">
          <a:xfrm>
            <a:off x="581025" y="5791200"/>
            <a:ext cx="9070975" cy="1243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1240" rIns="0" bIns="0"/>
          <a:lstStyle/>
          <a:p>
            <a:pPr marL="431800" indent="-317500">
              <a:spcAft>
                <a:spcPts val="1425"/>
              </a:spcAft>
              <a:buClrTx/>
              <a:buFontTx/>
              <a:buNone/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</a:pPr>
            <a:r>
              <a:rPr lang="en-US" sz="2200">
                <a:solidFill>
                  <a:srgbClr val="000000"/>
                </a:solidFill>
              </a:rPr>
              <a:t>Answer:</a:t>
            </a:r>
          </a:p>
          <a:p>
            <a:pPr marL="1119188" lvl="1" indent="-565150">
              <a:spcAft>
                <a:spcPts val="1138"/>
              </a:spcAft>
              <a:buClrTx/>
              <a:buFontTx/>
              <a:buNone/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</a:pPr>
            <a:r>
              <a:rPr lang="en-US" sz="2000">
                <a:solidFill>
                  <a:srgbClr val="000000"/>
                </a:solidFill>
              </a:rPr>
              <a:t>(a) 3 m + 4 m = 7 m     (b) 4 m - 3 m = 1 m</a:t>
            </a:r>
          </a:p>
        </p:txBody>
      </p:sp>
      <p:pic>
        <p:nvPicPr>
          <p:cNvPr id="1741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7513" y="3933825"/>
            <a:ext cx="8543925" cy="1827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979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8080" rIns="0" bIns="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000" b="1" dirty="0">
                <a:solidFill>
                  <a:srgbClr val="FFFFFF"/>
                </a:solidFill>
              </a:rPr>
              <a:t>3-1</a:t>
            </a:r>
            <a:r>
              <a:rPr lang="en-US" sz="3000" dirty="0">
                <a:solidFill>
                  <a:srgbClr val="FFFFFF"/>
                </a:solidFill>
              </a:rPr>
              <a:t>  Vectors and Their Components</a:t>
            </a:r>
          </a:p>
        </p:txBody>
      </p:sp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503238" y="1554163"/>
            <a:ext cx="5989637" cy="5203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4840" rIns="0" bIns="0"/>
          <a:lstStyle/>
          <a:p>
            <a:pPr marL="425450" indent="-320675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800" dirty="0">
                <a:solidFill>
                  <a:srgbClr val="000000"/>
                </a:solidFill>
              </a:rPr>
              <a:t>A negative sign reverses vector direction</a:t>
            </a:r>
          </a:p>
          <a:p>
            <a:pPr marL="1022350" lvl="1" indent="-471488">
              <a:spcAft>
                <a:spcPts val="1138"/>
              </a:spcAft>
              <a:buSzPct val="45000"/>
              <a:buFont typeface="Courier New" pitchFamily="49" charset="0"/>
              <a:buNone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endParaRPr lang="en-US" sz="2400" dirty="0">
              <a:solidFill>
                <a:srgbClr val="000000"/>
              </a:solidFill>
            </a:endParaRPr>
          </a:p>
          <a:p>
            <a:pPr marL="1022350" lvl="1" indent="-471488">
              <a:spcAft>
                <a:spcPts val="1138"/>
              </a:spcAft>
              <a:buClrTx/>
              <a:buSzPct val="45000"/>
              <a:buFontTx/>
              <a:buNone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endParaRPr lang="en-US" sz="2400" dirty="0">
              <a:solidFill>
                <a:srgbClr val="000000"/>
              </a:solidFill>
            </a:endParaRPr>
          </a:p>
          <a:p>
            <a:pPr marL="425450" indent="-320675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800" dirty="0">
                <a:solidFill>
                  <a:srgbClr val="000000"/>
                </a:solidFill>
              </a:rPr>
              <a:t>We use this to define vector subtraction </a:t>
            </a:r>
          </a:p>
          <a:p>
            <a:pPr marL="1022350" lvl="1" indent="-471488">
              <a:spcAft>
                <a:spcPts val="1138"/>
              </a:spcAft>
              <a:buClrTx/>
              <a:buSzPct val="45000"/>
              <a:buFontTx/>
              <a:buNone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endParaRPr lang="en-US" sz="2800" dirty="0">
              <a:solidFill>
                <a:srgbClr val="000000"/>
              </a:solidFill>
            </a:endParaRPr>
          </a:p>
        </p:txBody>
      </p:sp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0500" y="2422525"/>
            <a:ext cx="2170113" cy="588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6389" name="Picture 4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255146" y="1646238"/>
            <a:ext cx="2204765" cy="1713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6390" name="Picture 5"/>
          <p:cNvPicPr>
            <a:picLocks noChangeAspect="1" noChangeArrowheads="1"/>
          </p:cNvPicPr>
          <p:nvPr/>
        </p:nvPicPr>
        <p:blipFill>
          <a:blip r:embed="rId5" cstate="print"/>
          <a:srcRect r="42082"/>
          <a:stretch>
            <a:fillRect/>
          </a:stretch>
        </p:blipFill>
        <p:spPr bwMode="auto">
          <a:xfrm>
            <a:off x="1096963" y="4592638"/>
            <a:ext cx="4572000" cy="709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6391" name="Picture 6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6490255" y="3565525"/>
            <a:ext cx="2688115" cy="3657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6392" name="Text Box 7"/>
          <p:cNvSpPr txBox="1">
            <a:spLocks noChangeArrowheads="1"/>
          </p:cNvSpPr>
          <p:nvPr/>
        </p:nvSpPr>
        <p:spPr bwMode="auto">
          <a:xfrm>
            <a:off x="4754563" y="5394325"/>
            <a:ext cx="1082675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6084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rgbClr val="000000"/>
                </a:solidFill>
              </a:rPr>
              <a:t>Eq. (3-4)</a:t>
            </a:r>
          </a:p>
        </p:txBody>
      </p:sp>
      <p:sp>
        <p:nvSpPr>
          <p:cNvPr id="16393" name="Text Box 8"/>
          <p:cNvSpPr txBox="1">
            <a:spLocks noChangeArrowheads="1"/>
          </p:cNvSpPr>
          <p:nvPr/>
        </p:nvSpPr>
        <p:spPr bwMode="auto">
          <a:xfrm>
            <a:off x="6232525" y="2743200"/>
            <a:ext cx="1627187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6084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>
                <a:solidFill>
                  <a:srgbClr val="000000"/>
                </a:solidFill>
              </a:rPr>
              <a:t>Figure (3-5)</a:t>
            </a:r>
          </a:p>
        </p:txBody>
      </p:sp>
      <p:sp>
        <p:nvSpPr>
          <p:cNvPr id="16394" name="Text Box 9"/>
          <p:cNvSpPr txBox="1">
            <a:spLocks noChangeArrowheads="1"/>
          </p:cNvSpPr>
          <p:nvPr/>
        </p:nvSpPr>
        <p:spPr bwMode="auto">
          <a:xfrm>
            <a:off x="8351838" y="6675438"/>
            <a:ext cx="1082675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6084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>
                <a:solidFill>
                  <a:srgbClr val="000000"/>
                </a:solidFill>
              </a:rPr>
              <a:t>Figure (3-6)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017" y="0"/>
            <a:ext cx="9071610" cy="619473"/>
          </a:xfrm>
        </p:spPr>
        <p:txBody>
          <a:bodyPr rtlCol="1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ea typeface="+mj-ea"/>
              </a:rPr>
              <a:t>Graphically</a:t>
            </a:r>
            <a:endParaRPr lang="x-none" dirty="0">
              <a:solidFill>
                <a:schemeClr val="bg1"/>
              </a:solidFill>
              <a:ea typeface="+mj-ea"/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1058" y="1381598"/>
            <a:ext cx="10079567" cy="3048000"/>
          </a:xfrm>
        </p:spPr>
        <p:txBody>
          <a:bodyPr/>
          <a:lstStyle/>
          <a:p>
            <a:pPr algn="l" eaLnBrk="1" hangingPunct="1"/>
            <a:endParaRPr lang="en-US" dirty="0"/>
          </a:p>
          <a:p>
            <a:pPr algn="l" eaLnBrk="1" hangingPunct="1">
              <a:buFont typeface="Arial" panose="020B0604020202020204" pitchFamily="34" charset="0"/>
              <a:buNone/>
            </a:pPr>
            <a:r>
              <a:rPr lang="en-US" sz="2205" dirty="0"/>
              <a:t>Panel 1</a:t>
            </a:r>
            <a:r>
              <a:rPr lang="en-US" dirty="0"/>
              <a:t> </a:t>
            </a:r>
          </a:p>
          <a:p>
            <a:pPr algn="l" eaLnBrk="1" hangingPunct="1">
              <a:buFont typeface="Arial" panose="020B0604020202020204" pitchFamily="34" charset="0"/>
              <a:buNone/>
            </a:pPr>
            <a:r>
              <a:rPr lang="en-US" dirty="0"/>
              <a:t>a vector is represented by an arrow, defining the direction, and the length of the arrow defines the vector's magnitude. This is shown in Panel 1. . If we denote one end of the arrow by the origin O and the tip of the arrow by Q. Then the vector may be represented </a:t>
            </a:r>
            <a:r>
              <a:rPr lang="ar-SA" dirty="0"/>
              <a:t> </a:t>
            </a:r>
            <a:r>
              <a:rPr lang="en-US" dirty="0"/>
              <a:t>algebraically by OQ. </a:t>
            </a:r>
          </a:p>
          <a:p>
            <a:pPr algn="l" eaLnBrk="1" hangingPunct="1">
              <a:buFont typeface="Arial" panose="020B0604020202020204" pitchFamily="34" charset="0"/>
              <a:buNone/>
            </a:pPr>
            <a:endParaRPr lang="ar-SA" dirty="0"/>
          </a:p>
        </p:txBody>
      </p:sp>
      <p:pic>
        <p:nvPicPr>
          <p:cNvPr id="10244" name="Picture 3" descr="http://www.physics.uoguelph.ca/tutorials/vectors/vec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30292" y="1528412"/>
            <a:ext cx="3967079" cy="87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4" descr="http://www.physics.uoguelph.ca/tutorials/vectors/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8510" y="5319865"/>
            <a:ext cx="2302901" cy="635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5" descr="http://www.physics.uoguelph.ca/tutorials/vectors/4x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43194" y="4751668"/>
            <a:ext cx="1984415" cy="563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Rectangle 6"/>
          <p:cNvSpPr>
            <a:spLocks noChangeArrowheads="1"/>
          </p:cNvSpPr>
          <p:nvPr/>
        </p:nvSpPr>
        <p:spPr bwMode="auto">
          <a:xfrm>
            <a:off x="6968509" y="5032626"/>
            <a:ext cx="1984415" cy="471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646" b="1" dirty="0"/>
              <a:t>OQ = -QO</a:t>
            </a:r>
            <a:r>
              <a:rPr lang="en-US" sz="2646" dirty="0"/>
              <a:t>. </a:t>
            </a:r>
            <a:endParaRPr lang="ar-SA" sz="2646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058" y="6462428"/>
            <a:ext cx="10079567" cy="893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>
              <a:defRPr/>
            </a:pPr>
            <a:r>
              <a:rPr lang="en-US" sz="2800" b="1" dirty="0">
                <a:solidFill>
                  <a:schemeClr val="tx2">
                    <a:lumMod val="40000"/>
                    <a:lumOff val="60000"/>
                  </a:schemeClr>
                </a:solidFill>
                <a:ea typeface="Times New Roman" pitchFamily="18" charset="0"/>
                <a:cs typeface="Arial" pitchFamily="34" charset="0"/>
              </a:rPr>
              <a:t>The magnitude of a vector is denoted by absolute value signs around the vector symbol: magnitude of Q = |Q|. </a:t>
            </a:r>
            <a:endParaRPr lang="en-US" sz="2800" b="1" dirty="0">
              <a:solidFill>
                <a:schemeClr val="tx2">
                  <a:lumMod val="40000"/>
                  <a:lumOff val="60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16928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507" y="302737"/>
            <a:ext cx="9071610" cy="222240"/>
          </a:xfrm>
        </p:spPr>
        <p:txBody>
          <a:bodyPr rtlCol="1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ea typeface="+mj-ea"/>
              </a:rPr>
              <a:t>Cartesian coordinate system</a:t>
            </a:r>
            <a:endParaRPr lang="x-none" dirty="0">
              <a:solidFill>
                <a:schemeClr val="bg1"/>
              </a:solidFill>
              <a:ea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6334" y="5662354"/>
            <a:ext cx="8849783" cy="1413939"/>
          </a:xfrm>
        </p:spPr>
        <p:txBody>
          <a:bodyPr rtlCol="1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in the </a:t>
            </a:r>
            <a:r>
              <a:rPr lang="en-US" dirty="0">
                <a:solidFill>
                  <a:srgbClr val="C00000"/>
                </a:solidFill>
                <a:hlinkClick r:id="rId2" action="ppaction://hlinkfile" tooltip="Plane (geometry)"/>
              </a:rPr>
              <a:t>plane</a:t>
            </a:r>
            <a:r>
              <a:rPr lang="en-US" dirty="0">
                <a:solidFill>
                  <a:schemeClr val="tx1"/>
                </a:solidFill>
              </a:rPr>
              <a:t>, two perpendicular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x-none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lines are chosen and the coordinates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 of a point are taken to be the signed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distances to the lines.</a:t>
            </a:r>
          </a:p>
        </p:txBody>
      </p:sp>
      <p:pic>
        <p:nvPicPr>
          <p:cNvPr id="1126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54312" y="1665677"/>
            <a:ext cx="3962400" cy="3562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765233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912" y="1798637"/>
            <a:ext cx="9071610" cy="1259946"/>
          </a:xfrm>
        </p:spPr>
        <p:txBody>
          <a:bodyPr rtlCol="1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086" dirty="0"/>
              <a:t>In three dimensions, three perpendicular planes are chosen and the three coordinates of a point are the signed distances to each of the planes</a:t>
            </a:r>
            <a:endParaRPr lang="x-none" sz="3086" dirty="0"/>
          </a:p>
        </p:txBody>
      </p:sp>
      <p:pic>
        <p:nvPicPr>
          <p:cNvPr id="8" name="Content Placeholder 7" descr="A close up of a map&#10;&#10;Description generated with high confidence">
            <a:extLst>
              <a:ext uri="{FF2B5EF4-FFF2-40B4-BE49-F238E27FC236}">
                <a16:creationId xmlns:a16="http://schemas.microsoft.com/office/drawing/2014/main" xmlns="" id="{4776ED00-FB61-431D-94A7-94C49D4BCF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5512" y="3113594"/>
            <a:ext cx="7315200" cy="40952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4505953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979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8080" rIns="0" bIns="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000" b="1">
                <a:solidFill>
                  <a:srgbClr val="FFFFFF"/>
                </a:solidFill>
              </a:rPr>
              <a:t>3-1</a:t>
            </a:r>
            <a:r>
              <a:rPr lang="en-US" sz="3000">
                <a:solidFill>
                  <a:srgbClr val="FFFFFF"/>
                </a:solidFill>
              </a:rPr>
              <a:t>  Vectors and Their Components</a:t>
            </a:r>
          </a:p>
        </p:txBody>
      </p: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503238" y="1554163"/>
            <a:ext cx="9070975" cy="5203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4840" rIns="0" bIns="0"/>
          <a:lstStyle/>
          <a:p>
            <a:pPr marL="425450" indent="-320675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800" dirty="0">
                <a:solidFill>
                  <a:srgbClr val="000000"/>
                </a:solidFill>
              </a:rPr>
              <a:t>Angles may be measured in degrees or radians</a:t>
            </a:r>
          </a:p>
          <a:p>
            <a:pPr marL="425450" indent="-320675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800" dirty="0">
                <a:solidFill>
                  <a:srgbClr val="000000"/>
                </a:solidFill>
              </a:rPr>
              <a:t>Recall that a full circle is 360</a:t>
            </a:r>
            <a:r>
              <a:rPr lang="en-US" sz="2800" dirty="0">
                <a:solidFill>
                  <a:srgbClr val="000000"/>
                </a:solidFill>
                <a:latin typeface="Ubuntu" charset="0"/>
                <a:ea typeface="Ubuntu" charset="0"/>
                <a:cs typeface="Ubuntu" charset="0"/>
              </a:rPr>
              <a:t>˚</a:t>
            </a:r>
            <a:r>
              <a:rPr lang="en-US" sz="2800" dirty="0">
                <a:solidFill>
                  <a:srgbClr val="000000"/>
                </a:solidFill>
              </a:rPr>
              <a:t>, or 2</a:t>
            </a:r>
            <a:r>
              <a:rPr lang="en-US" sz="2800" dirty="0">
                <a:solidFill>
                  <a:srgbClr val="000000"/>
                </a:solidFill>
                <a:latin typeface="Ubuntu" charset="0"/>
                <a:ea typeface="Ubuntu" charset="0"/>
                <a:cs typeface="Ubuntu" charset="0"/>
              </a:rPr>
              <a:t>π</a:t>
            </a:r>
            <a:r>
              <a:rPr lang="en-US" sz="2800" dirty="0">
                <a:solidFill>
                  <a:srgbClr val="000000"/>
                </a:solidFill>
              </a:rPr>
              <a:t> rad</a:t>
            </a:r>
          </a:p>
          <a:p>
            <a:pPr marL="425450" indent="-320675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800" dirty="0">
                <a:solidFill>
                  <a:srgbClr val="000000"/>
                </a:solidFill>
              </a:rPr>
              <a:t>Know the three basic trigonometric functions</a:t>
            </a:r>
          </a:p>
          <a:p>
            <a:pPr marL="1023938" lvl="1" indent="-471488">
              <a:spcAft>
                <a:spcPts val="1138"/>
              </a:spcAft>
              <a:buClrTx/>
              <a:buSzPct val="45000"/>
              <a:buFontTx/>
              <a:buNone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endParaRPr lang="en-US" sz="2800" dirty="0">
              <a:solidFill>
                <a:srgbClr val="000000"/>
              </a:solidFill>
            </a:endParaRPr>
          </a:p>
        </p:txBody>
      </p:sp>
      <p:pic>
        <p:nvPicPr>
          <p:cNvPr id="21509" name="Picture 4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46112" y="3246438"/>
            <a:ext cx="8788401" cy="3810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1510" name="Text Box 5"/>
          <p:cNvSpPr txBox="1">
            <a:spLocks noChangeArrowheads="1"/>
          </p:cNvSpPr>
          <p:nvPr/>
        </p:nvSpPr>
        <p:spPr bwMode="auto">
          <a:xfrm>
            <a:off x="8351838" y="6675438"/>
            <a:ext cx="1082675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6084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rgbClr val="000000"/>
                </a:solidFill>
              </a:rPr>
              <a:t>Figure (3-11)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516757" y="-1"/>
            <a:ext cx="9071610" cy="1016707"/>
          </a:xfrm>
        </p:spPr>
        <p:txBody>
          <a:bodyPr/>
          <a:lstStyle/>
          <a:p>
            <a:pPr algn="l" rtl="0" eaLnBrk="1" hangingPunct="1"/>
            <a:r>
              <a:rPr lang="en-US" dirty="0">
                <a:solidFill>
                  <a:schemeClr val="bg1"/>
                </a:solidFill>
              </a:rPr>
              <a:t>The polar coordinates  </a:t>
            </a:r>
            <a:endParaRPr lang="ar-SA" dirty="0">
              <a:solidFill>
                <a:schemeClr val="bg1"/>
              </a:solidFill>
            </a:endParaRPr>
          </a:p>
        </p:txBody>
      </p:sp>
      <p:pic>
        <p:nvPicPr>
          <p:cNvPr id="13315" name="Content Placeholder 3" descr="http://www.hazemsakeek.com/Physics_Lectures/Mechanics/mechanicsimages/lect%2025.gif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37862" y="1457155"/>
            <a:ext cx="3054651" cy="1713083"/>
          </a:xfrm>
        </p:spPr>
      </p:pic>
      <p:pic>
        <p:nvPicPr>
          <p:cNvPr id="13316" name="Picture 4" descr="http://www.hazemsakeek.com/Physics_Lectures/Mechanics/mechanicsimages/lect%2026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49521" y="1493837"/>
            <a:ext cx="2619772" cy="142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Rectangle 2"/>
          <p:cNvSpPr>
            <a:spLocks noChangeArrowheads="1"/>
          </p:cNvSpPr>
          <p:nvPr/>
        </p:nvSpPr>
        <p:spPr bwMode="auto">
          <a:xfrm>
            <a:off x="0" y="2885769"/>
            <a:ext cx="5953244" cy="1623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sz="2800" b="1" dirty="0">
                <a:cs typeface="Times New Roman" panose="02020603050405020304" pitchFamily="18" charset="0"/>
              </a:rPr>
              <a:t> </a:t>
            </a:r>
            <a:r>
              <a:rPr lang="en-US" b="1" i="1" dirty="0">
                <a:cs typeface="Times New Roman" panose="02020603050405020304" pitchFamily="18" charset="0"/>
              </a:rPr>
              <a:t>x</a:t>
            </a:r>
            <a:r>
              <a:rPr lang="en-US" b="1" dirty="0">
                <a:cs typeface="Times New Roman" panose="02020603050405020304" pitchFamily="18" charset="0"/>
              </a:rPr>
              <a:t> = </a:t>
            </a:r>
            <a:r>
              <a:rPr lang="en-US" b="1" i="1" dirty="0">
                <a:cs typeface="Times New Roman" panose="02020603050405020304" pitchFamily="18" charset="0"/>
              </a:rPr>
              <a:t>r </a:t>
            </a:r>
            <a:r>
              <a:rPr lang="en-US" b="1" dirty="0" err="1">
                <a:cs typeface="Times New Roman" panose="02020603050405020304" pitchFamily="18" charset="0"/>
              </a:rPr>
              <a:t>cos</a:t>
            </a:r>
            <a:r>
              <a:rPr lang="en-US" b="1" dirty="0">
                <a:cs typeface="Times New Roman" panose="02020603050405020304" pitchFamily="18" charset="0"/>
              </a:rPr>
              <a:t> </a:t>
            </a:r>
            <a:r>
              <a:rPr lang="en-US" b="1" i="1" dirty="0">
                <a:cs typeface="Times New Roman" panose="02020603050405020304" pitchFamily="18" charset="0"/>
              </a:rPr>
              <a:t>Ɵ</a:t>
            </a:r>
            <a:r>
              <a:rPr lang="en-US" b="1" dirty="0">
                <a:cs typeface="Times New Roman" panose="02020603050405020304" pitchFamily="18" charset="0"/>
              </a:rPr>
              <a:t>                  </a:t>
            </a:r>
            <a:endParaRPr lang="en-US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l">
              <a:spcBef>
                <a:spcPct val="0"/>
              </a:spcBef>
              <a:buFontTx/>
              <a:buNone/>
            </a:pPr>
            <a:r>
              <a:rPr lang="en-US" dirty="0">
                <a:cs typeface="Times New Roman" panose="02020603050405020304" pitchFamily="18" charset="0"/>
              </a:rPr>
              <a:t>And</a:t>
            </a:r>
            <a:r>
              <a:rPr lang="en-US" b="1" dirty="0">
                <a:cs typeface="Times New Roman" panose="02020603050405020304" pitchFamily="18" charset="0"/>
              </a:rPr>
              <a:t>     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b="1" dirty="0">
                <a:cs typeface="Times New Roman" panose="02020603050405020304" pitchFamily="18" charset="0"/>
              </a:rPr>
              <a:t> </a:t>
            </a:r>
            <a:r>
              <a:rPr lang="en-US" b="1" i="1" dirty="0">
                <a:cs typeface="Times New Roman" panose="02020603050405020304" pitchFamily="18" charset="0"/>
              </a:rPr>
              <a:t>y</a:t>
            </a:r>
            <a:r>
              <a:rPr lang="en-US" b="1" dirty="0">
                <a:cs typeface="Times New Roman" panose="02020603050405020304" pitchFamily="18" charset="0"/>
              </a:rPr>
              <a:t> = </a:t>
            </a:r>
            <a:r>
              <a:rPr lang="en-US" b="1" i="1" dirty="0">
                <a:cs typeface="Times New Roman" panose="02020603050405020304" pitchFamily="18" charset="0"/>
              </a:rPr>
              <a:t>r</a:t>
            </a:r>
            <a:r>
              <a:rPr lang="en-US" b="1" dirty="0">
                <a:cs typeface="Times New Roman" panose="02020603050405020304" pitchFamily="18" charset="0"/>
              </a:rPr>
              <a:t> sin </a:t>
            </a:r>
            <a:r>
              <a:rPr lang="en-US" b="1" i="1" dirty="0">
                <a:cs typeface="Times New Roman" panose="02020603050405020304" pitchFamily="18" charset="0"/>
              </a:rPr>
              <a:t>Ɵ </a:t>
            </a:r>
            <a:r>
              <a:rPr lang="en-US" b="1" dirty="0">
                <a:cs typeface="Times New Roman" panose="02020603050405020304" pitchFamily="18" charset="0"/>
              </a:rPr>
              <a:t>   </a:t>
            </a:r>
            <a:r>
              <a:rPr lang="en-US" sz="2400" b="1" dirty="0">
                <a:cs typeface="Times New Roman" panose="02020603050405020304" pitchFamily="18" charset="0"/>
              </a:rPr>
              <a:t>  </a:t>
            </a:r>
            <a:r>
              <a:rPr lang="en-US" sz="1102" b="1" dirty="0">
                <a:cs typeface="Times New Roman" panose="02020603050405020304" pitchFamily="18" charset="0"/>
              </a:rPr>
              <a:t>             </a:t>
            </a:r>
            <a:endParaRPr lang="en-US" sz="882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sz="1102" b="1" dirty="0">
                <a:cs typeface="Times New Roman" panose="02020603050405020304" pitchFamily="18" charset="0"/>
              </a:rPr>
              <a:t>          </a:t>
            </a:r>
            <a:endParaRPr lang="en-GB" sz="198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318" name="Picture 11" descr="http://www.hazemsakeek.com/Physics_Lectures/Mechanics/mechanicsimages/lect%2027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16712" y="3759243"/>
            <a:ext cx="3112112" cy="496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Rectangle 3"/>
          <p:cNvSpPr>
            <a:spLocks noChangeArrowheads="1"/>
          </p:cNvSpPr>
          <p:nvPr/>
        </p:nvSpPr>
        <p:spPr bwMode="auto">
          <a:xfrm>
            <a:off x="4710094" y="898244"/>
            <a:ext cx="678454" cy="723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sz="1102" b="1">
                <a:cs typeface="Times New Roman" panose="02020603050405020304" pitchFamily="18" charset="0"/>
              </a:rPr>
              <a:t>       (1.3)</a:t>
            </a:r>
            <a:endParaRPr lang="en-US" sz="882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ar-SA" sz="1323">
                <a:ea typeface="Times New Roman" panose="02020603050405020304" pitchFamily="18" charset="0"/>
              </a:rPr>
              <a:t> </a:t>
            </a:r>
            <a:endParaRPr lang="en-US" sz="882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sz="1984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4821302" y="4478058"/>
            <a:ext cx="287258" cy="59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3527" b="1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endParaRPr lang="ar-SA" sz="1984"/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6443106" y="3110228"/>
            <a:ext cx="3219731" cy="59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984" b="1" dirty="0"/>
              <a:t>           </a:t>
            </a:r>
            <a:r>
              <a:rPr lang="en-US" sz="3527" b="1" dirty="0"/>
              <a:t> tan </a:t>
            </a:r>
            <a:r>
              <a:rPr lang="en-US" sz="3527" b="1" i="1" dirty="0"/>
              <a:t>θ</a:t>
            </a:r>
            <a:r>
              <a:rPr lang="en-US" sz="3527" b="1" dirty="0"/>
              <a:t>= </a:t>
            </a:r>
            <a:r>
              <a:rPr lang="en-US" sz="3527" b="1" i="1" dirty="0"/>
              <a:t>y/x</a:t>
            </a:r>
            <a:r>
              <a:rPr lang="en-US" sz="1984" b="1" dirty="0"/>
              <a:t>  </a:t>
            </a:r>
            <a:endParaRPr lang="ar-SA" sz="1984" dirty="0"/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210621" y="4336152"/>
            <a:ext cx="9677400" cy="228112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4840" rIns="0" bIns="0"/>
          <a:lstStyle/>
          <a:p>
            <a:pPr marL="425450" indent="-320675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000" dirty="0">
                <a:solidFill>
                  <a:srgbClr val="000000"/>
                </a:solidFill>
              </a:rPr>
              <a:t>Components in two dimensions can be found by:</a:t>
            </a:r>
          </a:p>
          <a:p>
            <a:pPr marL="1023938" lvl="1" indent="-471488">
              <a:spcAft>
                <a:spcPts val="1138"/>
              </a:spcAft>
              <a:buClrTx/>
              <a:buSzPct val="45000"/>
              <a:buFontTx/>
              <a:buNone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endParaRPr lang="en-US" sz="2000" dirty="0">
              <a:solidFill>
                <a:srgbClr val="000000"/>
              </a:solidFill>
            </a:endParaRPr>
          </a:p>
          <a:p>
            <a:pPr marL="425450" indent="-320675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000" dirty="0">
                <a:solidFill>
                  <a:srgbClr val="000000"/>
                </a:solidFill>
              </a:rPr>
              <a:t>Where </a:t>
            </a:r>
            <a:r>
              <a:rPr lang="en-US" sz="2000" i="1" dirty="0">
                <a:solidFill>
                  <a:srgbClr val="000000"/>
                </a:solidFill>
                <a:latin typeface="Ubuntu" charset="0"/>
                <a:ea typeface="Ubuntu" charset="0"/>
                <a:cs typeface="Ubuntu" charset="0"/>
              </a:rPr>
              <a:t>θ</a:t>
            </a:r>
            <a:r>
              <a:rPr lang="en-US" sz="2000" dirty="0">
                <a:solidFill>
                  <a:srgbClr val="000000"/>
                </a:solidFill>
                <a:ea typeface="Ubuntu" charset="0"/>
                <a:cs typeface="Ubuntu" charset="0"/>
              </a:rPr>
              <a:t> is the angle the vector makes with the positive </a:t>
            </a:r>
            <a:r>
              <a:rPr lang="en-US" sz="2000" i="1" dirty="0">
                <a:solidFill>
                  <a:srgbClr val="000000"/>
                </a:solidFill>
                <a:ea typeface="Ubuntu" charset="0"/>
                <a:cs typeface="Ubuntu" charset="0"/>
              </a:rPr>
              <a:t>x</a:t>
            </a:r>
            <a:r>
              <a:rPr lang="en-US" sz="2000" dirty="0">
                <a:solidFill>
                  <a:srgbClr val="000000"/>
                </a:solidFill>
                <a:ea typeface="Ubuntu" charset="0"/>
                <a:cs typeface="Ubuntu" charset="0"/>
              </a:rPr>
              <a:t> axis, and </a:t>
            </a:r>
            <a:r>
              <a:rPr lang="en-US" sz="2000" i="1" dirty="0">
                <a:solidFill>
                  <a:srgbClr val="000000"/>
                </a:solidFill>
                <a:ea typeface="Ubuntu" charset="0"/>
                <a:cs typeface="Ubuntu" charset="0"/>
              </a:rPr>
              <a:t>a</a:t>
            </a:r>
            <a:r>
              <a:rPr lang="en-US" sz="2000" dirty="0">
                <a:solidFill>
                  <a:srgbClr val="000000"/>
                </a:solidFill>
                <a:ea typeface="Ubuntu" charset="0"/>
                <a:cs typeface="Ubuntu" charset="0"/>
              </a:rPr>
              <a:t> is the vector length</a:t>
            </a:r>
          </a:p>
          <a:p>
            <a:pPr marL="425450" indent="-320675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000" dirty="0">
                <a:solidFill>
                  <a:srgbClr val="000000"/>
                </a:solidFill>
                <a:ea typeface="Ubuntu" charset="0"/>
                <a:cs typeface="Ubuntu" charset="0"/>
              </a:rPr>
              <a:t>The length and angle can also be found if the components are known</a:t>
            </a:r>
          </a:p>
          <a:p>
            <a:pPr marL="425450" indent="-320675">
              <a:spcAft>
                <a:spcPts val="1425"/>
              </a:spcAft>
              <a:buClrTx/>
              <a:buSzPct val="45000"/>
              <a:buFontTx/>
              <a:buNone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endParaRPr lang="en-US" sz="2000" dirty="0">
              <a:solidFill>
                <a:srgbClr val="000000"/>
              </a:solidFill>
              <a:ea typeface="Ubuntu" charset="0"/>
              <a:cs typeface="Ubuntu" charset="0"/>
            </a:endParaRPr>
          </a:p>
          <a:p>
            <a:pPr marL="425450" indent="-320675">
              <a:spcAft>
                <a:spcPts val="1425"/>
              </a:spcAft>
              <a:buClrTx/>
              <a:buSzPct val="45000"/>
              <a:buFontTx/>
              <a:buNone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000" dirty="0">
                <a:solidFill>
                  <a:srgbClr val="000000"/>
                </a:solidFill>
                <a:ea typeface="Ubuntu" charset="0"/>
                <a:cs typeface="Ubuntu" charset="0"/>
              </a:rPr>
              <a:t>Therefore, components fully define a vector</a:t>
            </a:r>
          </a:p>
          <a:p>
            <a:pPr marL="425450" indent="-320675">
              <a:spcAft>
                <a:spcPts val="1425"/>
              </a:spcAft>
              <a:buClrTx/>
              <a:buSzPct val="45000"/>
              <a:buFontTx/>
              <a:buNone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endParaRPr lang="en-US" sz="2800" dirty="0">
              <a:solidFill>
                <a:srgbClr val="000000"/>
              </a:solidFill>
              <a:ea typeface="Ubuntu" charset="0"/>
              <a:cs typeface="Ubuntu" charset="0"/>
            </a:endParaRPr>
          </a:p>
          <a:p>
            <a:pPr marL="425450" indent="-320675">
              <a:spcAft>
                <a:spcPts val="1425"/>
              </a:spcAft>
              <a:buClrTx/>
              <a:buSzPct val="45000"/>
              <a:buFontTx/>
              <a:buNone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endParaRPr lang="en-US" sz="2800" dirty="0">
              <a:solidFill>
                <a:srgbClr val="000000"/>
              </a:solidFill>
              <a:ea typeface="Ubuntu" charset="0"/>
              <a:cs typeface="Ubuntu" charset="0"/>
            </a:endParaRPr>
          </a:p>
          <a:p>
            <a:pPr marL="425450" indent="-320675">
              <a:spcAft>
                <a:spcPts val="1425"/>
              </a:spcAft>
              <a:buClrTx/>
              <a:buSzPct val="45000"/>
              <a:buFontTx/>
              <a:buNone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endParaRPr lang="en-US" sz="2800" dirty="0">
              <a:solidFill>
                <a:srgbClr val="000000"/>
              </a:solidFill>
              <a:ea typeface="Ubuntu" charset="0"/>
              <a:cs typeface="Ubuntu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54124" y="4776601"/>
            <a:ext cx="5462588" cy="54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54880" y="6304846"/>
            <a:ext cx="6900863" cy="5229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8491538" y="4776601"/>
            <a:ext cx="1082675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6084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rgbClr val="000000"/>
                </a:solidFill>
              </a:rPr>
              <a:t>Eq. (3-5)</a:t>
            </a: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8805346" y="6244079"/>
            <a:ext cx="1082675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6084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>
                <a:solidFill>
                  <a:srgbClr val="000000"/>
                </a:solidFill>
              </a:rPr>
              <a:t>Eq. (3-6)</a:t>
            </a:r>
          </a:p>
        </p:txBody>
      </p:sp>
    </p:spTree>
    <p:extLst>
      <p:ext uri="{BB962C8B-B14F-4D97-AF65-F5344CB8AC3E}">
        <p14:creationId xmlns:p14="http://schemas.microsoft.com/office/powerpoint/2010/main" xmlns="" val="35660117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1001713" y="2103437"/>
            <a:ext cx="8229600" cy="3733800"/>
          </a:xfrm>
        </p:spPr>
        <p:txBody>
          <a:bodyPr/>
          <a:lstStyle/>
          <a:p>
            <a:pPr rtl="0" eaLnBrk="1" hangingPunct="1"/>
            <a:r>
              <a:rPr lang="en-US" sz="3086" b="1" dirty="0"/>
              <a:t/>
            </a:r>
            <a:br>
              <a:rPr lang="en-US" sz="3086" b="1" dirty="0"/>
            </a:br>
            <a:r>
              <a:rPr lang="en-US" sz="3086" b="1" dirty="0"/>
              <a:t/>
            </a:r>
            <a:br>
              <a:rPr lang="en-US" sz="3086" b="1" dirty="0"/>
            </a:br>
            <a:r>
              <a:rPr lang="en-US" sz="3086" b="1" dirty="0"/>
              <a:t/>
            </a:r>
            <a:br>
              <a:rPr lang="en-US" sz="3086" b="1" dirty="0"/>
            </a:br>
            <a:r>
              <a:rPr lang="en-US" sz="3600" b="1" dirty="0">
                <a:solidFill>
                  <a:schemeClr val="bg1"/>
                </a:solidFill>
              </a:rPr>
              <a:t/>
            </a:r>
            <a:br>
              <a:rPr lang="en-US" sz="3600" b="1" dirty="0">
                <a:solidFill>
                  <a:schemeClr val="bg1"/>
                </a:solidFill>
              </a:rPr>
            </a:b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086" b="1" dirty="0"/>
              <a:t/>
            </a:r>
            <a:br>
              <a:rPr lang="en-US" sz="3086" b="1" dirty="0"/>
            </a:br>
            <a:r>
              <a:rPr lang="en-US" sz="3086" b="1" dirty="0"/>
              <a:t>    </a:t>
            </a:r>
            <a:r>
              <a:rPr lang="en-US" sz="2400" b="1" dirty="0">
                <a:solidFill>
                  <a:srgbClr val="8EB4E3"/>
                </a:solidFill>
              </a:rPr>
              <a:t>What is the </a:t>
            </a:r>
            <a:r>
              <a:rPr lang="en-US" sz="2400" b="1" dirty="0">
                <a:solidFill>
                  <a:srgbClr val="8EB4E3"/>
                </a:solidFill>
                <a:hlinkClick r:id="rId2"/>
              </a:rPr>
              <a:t>magnitude</a:t>
            </a:r>
            <a:r>
              <a:rPr lang="en-US" sz="2400" b="1" dirty="0">
                <a:solidFill>
                  <a:srgbClr val="8EB4E3"/>
                </a:solidFill>
              </a:rPr>
              <a:t> and direction of the following vector?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3086" dirty="0"/>
              <a:t/>
            </a:r>
            <a:br>
              <a:rPr lang="en-US" sz="3086" dirty="0"/>
            </a:br>
            <a:r>
              <a:rPr lang="en-US" sz="3086" dirty="0"/>
              <a:t/>
            </a:r>
            <a:br>
              <a:rPr lang="en-US" sz="3086" dirty="0"/>
            </a:br>
            <a:r>
              <a:rPr lang="en-US" sz="3086" dirty="0"/>
              <a:t/>
            </a:r>
            <a:br>
              <a:rPr lang="en-US" sz="3086" dirty="0"/>
            </a:br>
            <a:r>
              <a:rPr lang="en-US" sz="4409" dirty="0"/>
              <a:t/>
            </a:r>
            <a:br>
              <a:rPr lang="en-US" sz="4409" dirty="0"/>
            </a:br>
            <a:r>
              <a:rPr lang="en-US" sz="4409" dirty="0"/>
              <a:t/>
            </a:r>
            <a:br>
              <a:rPr lang="en-US" sz="4409" dirty="0"/>
            </a:br>
            <a:r>
              <a:rPr lang="en-US" sz="4409" dirty="0"/>
              <a:t/>
            </a:r>
            <a:br>
              <a:rPr lang="en-US" sz="4409" dirty="0"/>
            </a:br>
            <a:r>
              <a:rPr lang="en-US" sz="2800" b="1" dirty="0"/>
              <a:t>The </a:t>
            </a:r>
            <a:r>
              <a:rPr lang="en-US" sz="2800" b="1" dirty="0">
                <a:solidFill>
                  <a:schemeClr val="tx1"/>
                </a:solidFill>
                <a:hlinkClick r:id="rId2"/>
              </a:rPr>
              <a:t>direction</a:t>
            </a:r>
            <a:r>
              <a:rPr lang="en-US" sz="2800" b="1" dirty="0">
                <a:solidFill>
                  <a:schemeClr val="tx1"/>
                </a:solidFill>
              </a:rPr>
              <a:t> o</a:t>
            </a:r>
            <a:r>
              <a:rPr lang="en-US" sz="2800" b="1" dirty="0"/>
              <a:t>f the vector is 55° North of East, and the vector's magnitude is 2.3. 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4409" dirty="0"/>
              <a:t/>
            </a:r>
            <a:br>
              <a:rPr lang="en-US" sz="4409" dirty="0"/>
            </a:br>
            <a:endParaRPr lang="ar-SA" sz="4409" dirty="0"/>
          </a:p>
        </p:txBody>
      </p:sp>
      <p:pic>
        <p:nvPicPr>
          <p:cNvPr id="14339" name="Content Placeholder 5" descr="Image of a vector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982912" y="3398837"/>
            <a:ext cx="3581400" cy="20574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68CA09C-94BF-4498-82AA-AA6511729ECD}"/>
              </a:ext>
            </a:extLst>
          </p:cNvPr>
          <p:cNvSpPr txBox="1"/>
          <p:nvPr/>
        </p:nvSpPr>
        <p:spPr>
          <a:xfrm>
            <a:off x="432127" y="427037"/>
            <a:ext cx="2514600" cy="550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kern="0" dirty="0">
                <a:solidFill>
                  <a:srgbClr val="FFFFFF"/>
                </a:solidFill>
                <a:latin typeface="Arial"/>
              </a:rPr>
              <a:t>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093945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507" y="302738"/>
            <a:ext cx="9071610" cy="778716"/>
          </a:xfrm>
        </p:spPr>
        <p:txBody>
          <a:bodyPr rtlCol="1">
            <a:normAutofit fontScale="90000"/>
          </a:bodyPr>
          <a:lstStyle/>
          <a:p>
            <a:pPr lvl="0" eaLnBrk="1"/>
            <a:r>
              <a:rPr lang="en-US" dirty="0">
                <a:solidFill>
                  <a:srgbClr val="FFFFFF"/>
                </a:solidFill>
              </a:rPr>
              <a:t>Example</a:t>
            </a:r>
            <a:r>
              <a:rPr lang="en-US" sz="1800" kern="1200" dirty="0">
                <a:solidFill>
                  <a:srgbClr val="FFFFFF"/>
                </a:solidFill>
                <a:latin typeface="Arial" charset="0"/>
              </a:rPr>
              <a:t/>
            </a:r>
            <a:br>
              <a:rPr lang="en-US" sz="1800" kern="1200" dirty="0">
                <a:solidFill>
                  <a:srgbClr val="FFFFFF"/>
                </a:solidFill>
                <a:latin typeface="Arial" charset="0"/>
              </a:rPr>
            </a:br>
            <a:endParaRPr lang="x-none" dirty="0">
              <a:solidFill>
                <a:schemeClr val="bg1"/>
              </a:solidFill>
              <a:ea typeface="+mj-ea"/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eaLnBrk="1" hangingPunct="1">
              <a:buFont typeface="Arial" panose="020B0604020202020204" pitchFamily="34" charset="0"/>
              <a:buNone/>
            </a:pPr>
            <a:r>
              <a:rPr lang="en-US" sz="3086" dirty="0">
                <a:solidFill>
                  <a:srgbClr val="FF0000"/>
                </a:solidFill>
              </a:rPr>
              <a:t>Express the vectors coordinates below as ordered pairs in simplest radical form. </a:t>
            </a:r>
            <a:r>
              <a:rPr lang="en-US" dirty="0"/>
              <a:t/>
            </a:r>
            <a:br>
              <a:rPr lang="en-US" dirty="0"/>
            </a:br>
            <a:endParaRPr lang="ar-SA" dirty="0"/>
          </a:p>
        </p:txBody>
      </p:sp>
      <p:pic>
        <p:nvPicPr>
          <p:cNvPr id="16388" name="Picture 3" descr="http://www.mathwarehouse.com/vectors/images/ordered-pairs/thirtryDegrees_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58665" y="2729882"/>
            <a:ext cx="4206819" cy="2099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07529935"/>
              </p:ext>
            </p:extLst>
          </p:nvPr>
        </p:nvGraphicFramePr>
        <p:xfrm>
          <a:off x="360142" y="4835336"/>
          <a:ext cx="2103266" cy="449016"/>
        </p:xfrm>
        <a:graphic>
          <a:graphicData uri="http://schemas.openxmlformats.org/drawingml/2006/table">
            <a:tbl>
              <a:tblPr/>
              <a:tblGrid>
                <a:gridCol w="21032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49016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990099"/>
                          </a:solidFill>
                          <a:latin typeface="Verdana"/>
                          <a:ea typeface="Calibri"/>
                          <a:cs typeface="Arial"/>
                        </a:rPr>
                        <a:t>Answer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500" marR="10500" marT="10505" marB="10505" anchor="ctr">
                    <a:lnL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6395" name="Rectangle 2"/>
          <p:cNvSpPr>
            <a:spLocks noChangeArrowheads="1"/>
          </p:cNvSpPr>
          <p:nvPr/>
        </p:nvSpPr>
        <p:spPr bwMode="auto">
          <a:xfrm rot="10800000" flipV="1">
            <a:off x="-1208088" y="5373512"/>
            <a:ext cx="10079567" cy="533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3086" dirty="0">
                <a:solidFill>
                  <a:srgbClr val="330099"/>
                </a:solidFill>
                <a:latin typeface="Verdana" panose="020B0604030504040204" pitchFamily="34" charset="0"/>
              </a:rPr>
              <a:t>y coordinate = 2 ×sin(30°) = 1</a:t>
            </a:r>
            <a:endParaRPr lang="en-US" sz="3086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396" name="Rectangle 3"/>
          <p:cNvSpPr>
            <a:spLocks noChangeArrowheads="1"/>
          </p:cNvSpPr>
          <p:nvPr/>
        </p:nvSpPr>
        <p:spPr bwMode="auto">
          <a:xfrm>
            <a:off x="1655126" y="6158769"/>
            <a:ext cx="6402714" cy="707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213" dirty="0">
                <a:solidFill>
                  <a:srgbClr val="330099"/>
                </a:solidFill>
                <a:latin typeface="Verdana" panose="020B0604030504040204" pitchFamily="34" charset="0"/>
              </a:rPr>
              <a:t> </a:t>
            </a:r>
            <a:br>
              <a:rPr lang="en-US" sz="1213" dirty="0">
                <a:solidFill>
                  <a:srgbClr val="330099"/>
                </a:solidFill>
                <a:latin typeface="Verdana" panose="020B0604030504040204" pitchFamily="34" charset="0"/>
              </a:rPr>
            </a:br>
            <a:r>
              <a:rPr lang="en-US" sz="3086" dirty="0">
                <a:solidFill>
                  <a:srgbClr val="330099"/>
                </a:solidFill>
                <a:latin typeface="Verdana" panose="020B0604030504040204" pitchFamily="34" charset="0"/>
              </a:rPr>
              <a:t>x coordinate = 2 ×cos(30°)</a:t>
            </a:r>
            <a:r>
              <a:rPr lang="en-US" sz="3086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</a:p>
        </p:txBody>
      </p:sp>
      <p:pic>
        <p:nvPicPr>
          <p:cNvPr id="16397" name="Picture 8" descr="http://www.mathwarehouse.com/vectors/images/ordered-pairs/thiry_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32160" y="6158769"/>
            <a:ext cx="1508435" cy="713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779949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503" y="808037"/>
            <a:ext cx="9071610" cy="1731479"/>
          </a:xfrm>
        </p:spPr>
        <p:txBody>
          <a:bodyPr rtlCol="1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>
                <a:solidFill>
                  <a:schemeClr val="bg1"/>
                </a:solidFill>
                <a:ea typeface="+mj-ea"/>
              </a:rPr>
              <a:t>Example 2</a:t>
            </a:r>
            <a:r>
              <a:rPr lang="en-US" b="1" dirty="0">
                <a:ea typeface="+mj-ea"/>
              </a:rPr>
              <a:t/>
            </a:r>
            <a:br>
              <a:rPr lang="en-US" b="1" dirty="0">
                <a:ea typeface="+mj-ea"/>
              </a:rPr>
            </a:br>
            <a:r>
              <a:rPr lang="en-US" b="1" dirty="0">
                <a:ea typeface="+mj-ea"/>
              </a:rPr>
              <a:t/>
            </a:r>
            <a:br>
              <a:rPr lang="en-US" b="1" dirty="0">
                <a:ea typeface="+mj-ea"/>
              </a:rPr>
            </a:br>
            <a:r>
              <a:rPr lang="en-US" sz="3417" dirty="0">
                <a:solidFill>
                  <a:srgbClr val="FF0000"/>
                </a:solidFill>
              </a:rPr>
              <a:t>Express the vectors coordinates below as ordered pairs in simplest radical form.</a:t>
            </a:r>
            <a:r>
              <a:rPr lang="en-US" dirty="0">
                <a:solidFill>
                  <a:srgbClr val="FF0000"/>
                </a:solidFill>
                <a:ea typeface="+mj-ea"/>
              </a:rPr>
              <a:t/>
            </a:r>
            <a:br>
              <a:rPr lang="en-US" dirty="0">
                <a:solidFill>
                  <a:srgbClr val="FF0000"/>
                </a:solidFill>
                <a:ea typeface="+mj-ea"/>
              </a:rPr>
            </a:br>
            <a:endParaRPr lang="x-none" dirty="0">
              <a:solidFill>
                <a:srgbClr val="FF0000"/>
              </a:solidFill>
              <a:ea typeface="+mj-ea"/>
            </a:endParaRPr>
          </a:p>
        </p:txBody>
      </p:sp>
      <p:pic>
        <p:nvPicPr>
          <p:cNvPr id="17411" name="orderedPair" descr="Vectors as ordered pair example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758111" y="2539516"/>
            <a:ext cx="4746394" cy="2196781"/>
          </a:xfr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13517815"/>
              </p:ext>
            </p:extLst>
          </p:nvPr>
        </p:nvGraphicFramePr>
        <p:xfrm>
          <a:off x="239712" y="4454155"/>
          <a:ext cx="1865420" cy="564284"/>
        </p:xfrm>
        <a:graphic>
          <a:graphicData uri="http://schemas.openxmlformats.org/drawingml/2006/table">
            <a:tbl>
              <a:tblPr/>
              <a:tblGrid>
                <a:gridCol w="18654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61914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100" dirty="0">
                          <a:solidFill>
                            <a:srgbClr val="990099"/>
                          </a:solidFill>
                          <a:latin typeface="Verdana"/>
                          <a:ea typeface="Calibri"/>
                          <a:cs typeface="Arial"/>
                        </a:rPr>
                        <a:t>Answer</a:t>
                      </a:r>
                      <a:endParaRPr lang="en-US" sz="3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503" marR="10503" marT="10489" marB="10489" anchor="ctr">
                    <a:lnL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17418" name="orderedPair" descr="Vectors as ordered pair examp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78112" y="5075237"/>
            <a:ext cx="5540860" cy="2110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15823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979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8080" rIns="0" bIns="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000" b="1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3-1</a:t>
            </a:r>
            <a:r>
              <a:rPr lang="en-US" sz="3000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  Vectors and Their Components</a:t>
            </a:r>
          </a:p>
        </p:txBody>
      </p:sp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503238" y="2103438"/>
            <a:ext cx="4425950" cy="4654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1240" rIns="0" bIns="0"/>
          <a:lstStyle/>
          <a:p>
            <a:pPr marL="428625" indent="-320675">
              <a:spcAft>
                <a:spcPts val="1425"/>
              </a:spcAft>
              <a:buClrTx/>
              <a:buSzPct val="45000"/>
              <a:buFontTx/>
              <a:buNone/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</a:pPr>
            <a:r>
              <a:rPr lang="en-US" sz="2400" b="1" dirty="0">
                <a:solidFill>
                  <a:srgbClr val="000000"/>
                </a:solidFill>
              </a:rPr>
              <a:t>3.01</a:t>
            </a:r>
            <a:r>
              <a:rPr lang="en-US" sz="2400" dirty="0">
                <a:solidFill>
                  <a:srgbClr val="000000"/>
                </a:solidFill>
              </a:rPr>
              <a:t>  Add vectors by drawing them in head-to-tail arrangements, applying the commutative and associative laws.</a:t>
            </a:r>
          </a:p>
          <a:p>
            <a:pPr marL="428625" indent="-320675">
              <a:spcAft>
                <a:spcPts val="1425"/>
              </a:spcAft>
              <a:buClrTx/>
              <a:buSzPct val="45000"/>
              <a:buFontTx/>
              <a:buNone/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</a:pPr>
            <a:r>
              <a:rPr lang="en-US" sz="2400" b="1" dirty="0">
                <a:solidFill>
                  <a:srgbClr val="000000"/>
                </a:solidFill>
              </a:rPr>
              <a:t>3.02</a:t>
            </a:r>
            <a:r>
              <a:rPr lang="en-US" sz="2400" dirty="0">
                <a:solidFill>
                  <a:srgbClr val="000000"/>
                </a:solidFill>
              </a:rPr>
              <a:t>  Subtract a vector from a second one.</a:t>
            </a:r>
          </a:p>
          <a:p>
            <a:pPr marL="428625" indent="-320675">
              <a:spcAft>
                <a:spcPts val="1425"/>
              </a:spcAft>
              <a:buClrTx/>
              <a:buSzPct val="45000"/>
              <a:buFontTx/>
              <a:buNone/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</a:pPr>
            <a:r>
              <a:rPr lang="en-US" sz="2400" b="1" dirty="0">
                <a:solidFill>
                  <a:srgbClr val="000000"/>
                </a:solidFill>
              </a:rPr>
              <a:t>3.03</a:t>
            </a:r>
            <a:r>
              <a:rPr lang="en-US" sz="2400" dirty="0">
                <a:solidFill>
                  <a:srgbClr val="000000"/>
                </a:solidFill>
              </a:rPr>
              <a:t>  Calculate the components of a vector on a given coordinate system, showing them in a drawing.</a:t>
            </a:r>
          </a:p>
        </p:txBody>
      </p:sp>
      <p:sp>
        <p:nvSpPr>
          <p:cNvPr id="10244" name="Text Box 3"/>
          <p:cNvSpPr txBox="1">
            <a:spLocks noChangeArrowheads="1"/>
          </p:cNvSpPr>
          <p:nvPr/>
        </p:nvSpPr>
        <p:spPr bwMode="auto">
          <a:xfrm>
            <a:off x="5151438" y="2103438"/>
            <a:ext cx="4425950" cy="4654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1240" rIns="0" bIns="0"/>
          <a:lstStyle/>
          <a:p>
            <a:pPr marL="428625" indent="-320675">
              <a:spcAft>
                <a:spcPts val="1425"/>
              </a:spcAft>
              <a:buClrTx/>
              <a:buSzPct val="45000"/>
              <a:buFontTx/>
              <a:buNone/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</a:pPr>
            <a:r>
              <a:rPr lang="en-US" sz="2400" b="1">
                <a:solidFill>
                  <a:srgbClr val="000000"/>
                </a:solidFill>
              </a:rPr>
              <a:t>3.04</a:t>
            </a:r>
            <a:r>
              <a:rPr lang="en-US" sz="2400">
                <a:solidFill>
                  <a:srgbClr val="000000"/>
                </a:solidFill>
              </a:rPr>
              <a:t>  Given the components of a vector, draw the vector and determine its magnitude and orientation.</a:t>
            </a:r>
          </a:p>
          <a:p>
            <a:pPr marL="428625" indent="-320675">
              <a:spcAft>
                <a:spcPts val="1425"/>
              </a:spcAft>
              <a:buClrTx/>
              <a:buSzPct val="45000"/>
              <a:buFontTx/>
              <a:buNone/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</a:pPr>
            <a:r>
              <a:rPr lang="en-US" sz="2400" b="1">
                <a:solidFill>
                  <a:srgbClr val="000000"/>
                </a:solidFill>
              </a:rPr>
              <a:t>3.05</a:t>
            </a:r>
            <a:r>
              <a:rPr lang="en-US" sz="2400">
                <a:solidFill>
                  <a:srgbClr val="000000"/>
                </a:solidFill>
              </a:rPr>
              <a:t>  Convert angle measures between degrees and radians.</a:t>
            </a:r>
          </a:p>
        </p:txBody>
      </p:sp>
      <p:sp>
        <p:nvSpPr>
          <p:cNvPr id="10245" name="Text Box 4"/>
          <p:cNvSpPr txBox="1">
            <a:spLocks noChangeArrowheads="1"/>
          </p:cNvSpPr>
          <p:nvPr/>
        </p:nvSpPr>
        <p:spPr bwMode="auto">
          <a:xfrm>
            <a:off x="457200" y="1463675"/>
            <a:ext cx="9144000" cy="528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624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b="1" dirty="0">
                <a:solidFill>
                  <a:srgbClr val="34566E"/>
                </a:solidFill>
              </a:rPr>
              <a:t>Learning Objectives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C00154-0E2C-48A5-B2EA-BA847335D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Example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AD4B214-AA99-4362-9B63-260B0EC394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2014 John Wiley &amp; Sons, Inc. All rights reserved.</a:t>
            </a:r>
            <a:endParaRPr lang="en-US" dirty="0"/>
          </a:p>
        </p:txBody>
      </p:sp>
      <p:pic>
        <p:nvPicPr>
          <p:cNvPr id="10" name="Content Placeholder 9" descr="A close up of a map&#10;&#10;Description generated with high confidence">
            <a:extLst>
              <a:ext uri="{FF2B5EF4-FFF2-40B4-BE49-F238E27FC236}">
                <a16:creationId xmlns:a16="http://schemas.microsoft.com/office/drawing/2014/main" xmlns="" id="{25AA1F3F-202A-4F9E-9474-B1A0A58151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767"/>
          <a:stretch/>
        </p:blipFill>
        <p:spPr>
          <a:xfrm>
            <a:off x="163512" y="2103437"/>
            <a:ext cx="9063037" cy="4420586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336D55A-223E-4DD0-9108-05161A4C0578}"/>
              </a:ext>
            </a:extLst>
          </p:cNvPr>
          <p:cNvSpPr txBox="1"/>
          <p:nvPr/>
        </p:nvSpPr>
        <p:spPr>
          <a:xfrm>
            <a:off x="1154112" y="1646237"/>
            <a:ext cx="525780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Find the direction of the following vector  </a:t>
            </a:r>
          </a:p>
        </p:txBody>
      </p:sp>
      <p:pic>
        <p:nvPicPr>
          <p:cNvPr id="5" name="Picture 4" descr="A close up of a map&#10;&#10;Description generated with high confidence">
            <a:extLst>
              <a:ext uri="{FF2B5EF4-FFF2-40B4-BE49-F238E27FC236}">
                <a16:creationId xmlns:a16="http://schemas.microsoft.com/office/drawing/2014/main" xmlns="" id="{2376582B-C97C-4A44-974C-3E9D80D795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777" y="1041553"/>
            <a:ext cx="10019071" cy="547656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4C8923F-0A20-496A-B1AF-F17980CB192B}"/>
                  </a:ext>
                </a:extLst>
              </p:cNvPr>
              <p:cNvSpPr txBox="1"/>
              <p:nvPr/>
            </p:nvSpPr>
            <p:spPr>
              <a:xfrm>
                <a:off x="2068512" y="3932237"/>
                <a:ext cx="838200" cy="58817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4C8923F-0A20-496A-B1AF-F17980CB19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8512" y="3932237"/>
                <a:ext cx="838200" cy="588174"/>
              </a:xfrm>
              <a:prstGeom prst="rect">
                <a:avLst/>
              </a:prstGeom>
              <a:blipFill>
                <a:blip r:embed="rId4"/>
                <a:stretch>
                  <a:fillRect b="-10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0402965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79F117-31E5-41EA-81AA-57A8D1FF3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Example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3EF0346-DB8E-49FB-8386-E9AA7E1048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2014 John Wiley &amp; Sons, Inc. All rights reserved.</a:t>
            </a:r>
            <a:endParaRPr lang="en-US" dirty="0"/>
          </a:p>
        </p:txBody>
      </p:sp>
      <p:pic>
        <p:nvPicPr>
          <p:cNvPr id="5" name="Content Placeholder 4" descr="A close up of text on a white background&#10;&#10;Description generated with high confidence">
            <a:extLst>
              <a:ext uri="{FF2B5EF4-FFF2-40B4-BE49-F238E27FC236}">
                <a16:creationId xmlns:a16="http://schemas.microsoft.com/office/drawing/2014/main" xmlns="" id="{B11797FC-BEA8-4575-B760-DC4AC33627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3238" y="1806172"/>
            <a:ext cx="9063037" cy="45362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5503647-4434-4CAC-B69B-E7305EDCA846}"/>
              </a:ext>
            </a:extLst>
          </p:cNvPr>
          <p:cNvSpPr txBox="1"/>
          <p:nvPr/>
        </p:nvSpPr>
        <p:spPr>
          <a:xfrm>
            <a:off x="4579883" y="3326524"/>
            <a:ext cx="65" cy="25763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 descr="A close up of text on a white background&#10;&#10;Description generated with high confidence">
            <a:extLst>
              <a:ext uri="{FF2B5EF4-FFF2-40B4-BE49-F238E27FC236}">
                <a16:creationId xmlns:a16="http://schemas.microsoft.com/office/drawing/2014/main" xmlns="" id="{4F765B98-6B48-4B4D-AFB6-F7518DB927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6574" y="1804912"/>
            <a:ext cx="9330813" cy="467032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FD65768-56EE-4600-B5A9-1E390C3724C5}"/>
                  </a:ext>
                </a:extLst>
              </p:cNvPr>
              <p:cNvSpPr txBox="1"/>
              <p:nvPr/>
            </p:nvSpPr>
            <p:spPr>
              <a:xfrm>
                <a:off x="1992312" y="5314087"/>
                <a:ext cx="765229" cy="58817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FD65768-56EE-4600-B5A9-1E390C3724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2312" y="5314087"/>
                <a:ext cx="765229" cy="588174"/>
              </a:xfrm>
              <a:prstGeom prst="rect">
                <a:avLst/>
              </a:prstGeom>
              <a:blipFill>
                <a:blip r:embed="rId4"/>
                <a:stretch>
                  <a:fillRect b="-2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475816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 descr="http://www.hazemsakeek.com/Physics_Lectures/Mechanics/mechanicsimages/lect%202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" y="-1"/>
            <a:ext cx="10079567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431503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err="1">
                <a:solidFill>
                  <a:schemeClr val="bg1"/>
                </a:solidFill>
              </a:rPr>
              <a:t>Th</a:t>
            </a:r>
            <a:r>
              <a:rPr lang="en-US" dirty="0">
                <a:solidFill>
                  <a:schemeClr val="bg1"/>
                </a:solidFill>
              </a:rPr>
              <a:t>e unit vector</a:t>
            </a:r>
            <a:endParaRPr lang="ar-SA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570037"/>
            <a:ext cx="9063037" cy="5040312"/>
          </a:xfrm>
        </p:spPr>
        <p:txBody>
          <a:bodyPr rtlCol="1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Vectors can be related to the basic coordinate systems which we use by the introduction of what we call "unit vectors."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A unit vector : is one which has a magnitude of 1</a:t>
            </a:r>
            <a:r>
              <a:rPr lang="en-US" dirty="0">
                <a:solidFill>
                  <a:schemeClr val="tx2"/>
                </a:solidFill>
              </a:rPr>
              <a:t> and is often indicated by putting a hat (or circumflex) on top of the vector symbol, for example</a:t>
            </a:r>
            <a:r>
              <a:rPr lang="en-US" dirty="0"/>
              <a:t> .</a:t>
            </a:r>
            <a:endParaRPr lang="x-none" dirty="0"/>
          </a:p>
        </p:txBody>
      </p:sp>
      <p:pic>
        <p:nvPicPr>
          <p:cNvPr id="23556" name="Picture 4" descr="http://www.hazemsakeek.com/Physics_Lectures/Mechanics/mechanicsimages/lect%2028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425" y="4713442"/>
            <a:ext cx="10079567" cy="2747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 descr="http://www.physics.uoguelph.ca/tutorials/vectors/18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21112" y="4197819"/>
            <a:ext cx="3016870" cy="635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799919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ChangeArrowheads="1"/>
          </p:cNvSpPr>
          <p:nvPr/>
        </p:nvSpPr>
        <p:spPr bwMode="auto">
          <a:xfrm>
            <a:off x="252445" y="576226"/>
            <a:ext cx="5929828" cy="550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dirty="0">
                <a:solidFill>
                  <a:schemeClr val="bg1"/>
                </a:solidFill>
              </a:rPr>
              <a:t>The multiplication of two vectors</a:t>
            </a:r>
            <a:r>
              <a:rPr lang="en-US" sz="1984" dirty="0"/>
              <a:t>, </a:t>
            </a:r>
            <a:endParaRPr lang="ar-SA" sz="1984" dirty="0"/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252445" y="1325387"/>
            <a:ext cx="8637556" cy="59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3527" b="1" u="sng" dirty="0">
                <a:solidFill>
                  <a:srgbClr val="00B050"/>
                </a:solidFill>
              </a:rPr>
              <a:t>First, the scalar or dot product of two vectors</a:t>
            </a:r>
            <a:endParaRPr lang="ar-SA" sz="3527" b="1" u="sng" dirty="0">
              <a:solidFill>
                <a:srgbClr val="00B05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26829709"/>
              </p:ext>
            </p:extLst>
          </p:nvPr>
        </p:nvGraphicFramePr>
        <p:xfrm>
          <a:off x="468322" y="2940044"/>
          <a:ext cx="8544983" cy="2755058"/>
        </p:xfrm>
        <a:graphic>
          <a:graphicData uri="http://schemas.openxmlformats.org/drawingml/2006/table">
            <a:tbl>
              <a:tblPr/>
              <a:tblGrid>
                <a:gridCol w="42876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573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469852"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The scalar product of two vectors, 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and 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denoted by 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A·B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is defined as the product of the magnitudes of the vectors times the cosine of the angle between them,.</a:t>
                      </a: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500" marR="10500" marT="10501" marB="1050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/>
                      </a:r>
                      <a:b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500" marR="10500" marT="10501" marB="1050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25607" name="Picture 74" descr="http://www.physics.uoguelph.ca/tutorials/vectors/3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7889" y="3310342"/>
            <a:ext cx="3429000" cy="2014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75" descr="http://www.physics.uoguelph.ca/tutorials/vectors/3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5109" y="5802941"/>
            <a:ext cx="5675007" cy="1716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9" name="Rectangle 3"/>
          <p:cNvSpPr>
            <a:spLocks noChangeArrowheads="1"/>
          </p:cNvSpPr>
          <p:nvPr/>
        </p:nvSpPr>
        <p:spPr bwMode="auto">
          <a:xfrm>
            <a:off x="529" y="1897983"/>
            <a:ext cx="9937823" cy="893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Note that the result of a dot product is a scalar, not a vector. </a:t>
            </a: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l" rtl="0">
              <a:spcBef>
                <a:spcPct val="0"/>
              </a:spcBef>
              <a:buFontTx/>
              <a:buNone/>
            </a:pPr>
            <a:r>
              <a:rPr 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The rules for scalar products are given in the following list,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10" name="Rectangle 4"/>
          <p:cNvSpPr>
            <a:spLocks noChangeArrowheads="1"/>
          </p:cNvSpPr>
          <p:nvPr/>
        </p:nvSpPr>
        <p:spPr bwMode="auto">
          <a:xfrm>
            <a:off x="504507" y="1864573"/>
            <a:ext cx="266420" cy="28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sz="1323">
                <a:solidFill>
                  <a:srgbClr val="000000"/>
                </a:solidFill>
                <a:cs typeface="Times New Roman" panose="02020603050405020304" pitchFamily="18" charset="0"/>
              </a:rPr>
              <a:t>. </a:t>
            </a:r>
            <a:endParaRPr lang="en-US" sz="1984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31428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 descr="http://www.hazemsakeek.com/Physics_Lectures/Mechanics/mechanicsimages/lect%202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135" y="1417637"/>
            <a:ext cx="6922377" cy="1210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2" descr="http://www.hazemsakeek.com/Physics_Lectures/Mechanics/mechanicsimages/lect%2029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2941637"/>
            <a:ext cx="9536112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632494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text&#10;&#10;Description generated with very high confidence">
            <a:extLst>
              <a:ext uri="{FF2B5EF4-FFF2-40B4-BE49-F238E27FC236}">
                <a16:creationId xmlns:a16="http://schemas.microsoft.com/office/drawing/2014/main" xmlns="" id="{3192D933-3A3F-4FFB-9C93-E52D1A4C80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095"/>
          <a:stretch/>
        </p:blipFill>
        <p:spPr>
          <a:xfrm>
            <a:off x="0" y="1798637"/>
            <a:ext cx="10080625" cy="5562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DD4CE34-BA6B-43AA-B36A-F083E1708DC4}"/>
              </a:ext>
            </a:extLst>
          </p:cNvPr>
          <p:cNvSpPr txBox="1"/>
          <p:nvPr/>
        </p:nvSpPr>
        <p:spPr>
          <a:xfrm>
            <a:off x="544512" y="503237"/>
            <a:ext cx="144780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xmlns="" val="16121026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9C734DC4-4FC5-4FBB-AC5F-BA713DBF0B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2014 John Wiley &amp; Sons, Inc. All rights reserved.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5F2BA33-1CF6-42ED-A5A0-D6BEC168EDED}"/>
              </a:ext>
            </a:extLst>
          </p:cNvPr>
          <p:cNvSpPr txBox="1"/>
          <p:nvPr/>
        </p:nvSpPr>
        <p:spPr>
          <a:xfrm>
            <a:off x="544512" y="503237"/>
            <a:ext cx="144780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Example</a:t>
            </a:r>
          </a:p>
        </p:txBody>
      </p:sp>
      <p:pic>
        <p:nvPicPr>
          <p:cNvPr id="8" name="Picture 7" descr="A close up of text on a white background&#10;&#10;Description generated with very high confidence">
            <a:extLst>
              <a:ext uri="{FF2B5EF4-FFF2-40B4-BE49-F238E27FC236}">
                <a16:creationId xmlns:a16="http://schemas.microsoft.com/office/drawing/2014/main" xmlns="" id="{9CDFBF05-C0D5-4D54-9B1E-030913784C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878" y="1493837"/>
            <a:ext cx="9829800" cy="5934075"/>
          </a:xfrm>
          <a:prstGeom prst="rect">
            <a:avLst/>
          </a:prstGeom>
        </p:spPr>
      </p:pic>
      <p:pic>
        <p:nvPicPr>
          <p:cNvPr id="10" name="Picture 9" descr="A close up of text on a white background&#10;&#10;Description generated with very high confidence">
            <a:extLst>
              <a:ext uri="{FF2B5EF4-FFF2-40B4-BE49-F238E27FC236}">
                <a16:creationId xmlns:a16="http://schemas.microsoft.com/office/drawing/2014/main" xmlns="" id="{3943B937-914B-4276-A2B4-36C9C328DE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5504" t="29608" r="15892" b="50000"/>
          <a:stretch/>
        </p:blipFill>
        <p:spPr>
          <a:xfrm>
            <a:off x="2678112" y="5351820"/>
            <a:ext cx="1295400" cy="99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679409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C6961886-E12D-4A2C-B9FE-BCD130627F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2014 John Wiley &amp; Sons, Inc. All rights reserved.</a:t>
            </a:r>
            <a:endParaRPr lang="en-US" dirty="0"/>
          </a:p>
        </p:txBody>
      </p:sp>
      <p:pic>
        <p:nvPicPr>
          <p:cNvPr id="4" name="Picture 3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6954A428-0422-4E2F-A77C-6E1119505B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0421" r="236"/>
          <a:stretch/>
        </p:blipFill>
        <p:spPr>
          <a:xfrm>
            <a:off x="370042" y="2408237"/>
            <a:ext cx="9318470" cy="48743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66EDF2B-939F-40A3-B481-3EC284A7BD69}"/>
              </a:ext>
            </a:extLst>
          </p:cNvPr>
          <p:cNvSpPr txBox="1"/>
          <p:nvPr/>
        </p:nvSpPr>
        <p:spPr>
          <a:xfrm>
            <a:off x="620712" y="579437"/>
            <a:ext cx="205740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Exercise </a:t>
            </a:r>
          </a:p>
        </p:txBody>
      </p:sp>
    </p:spTree>
    <p:extLst>
      <p:ext uri="{BB962C8B-B14F-4D97-AF65-F5344CB8AC3E}">
        <p14:creationId xmlns:p14="http://schemas.microsoft.com/office/powerpoint/2010/main" xmlns="" val="42275829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9CC6758A-CCB2-42B6-B9BF-7D94C1ACF0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2014 John Wiley &amp; Sons, Inc. All rights reserved.</a:t>
            </a:r>
            <a:endParaRPr lang="en-US" dirty="0"/>
          </a:p>
        </p:txBody>
      </p:sp>
      <p:pic>
        <p:nvPicPr>
          <p:cNvPr id="4" name="Picture 3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5AA3116C-7108-4C50-B8DE-5F471B6D5F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003" b="9346"/>
          <a:stretch/>
        </p:blipFill>
        <p:spPr>
          <a:xfrm>
            <a:off x="1573212" y="2255838"/>
            <a:ext cx="6934200" cy="4343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47FCA4F-3DB0-43CC-BEEF-9480F6F5FEC5}"/>
              </a:ext>
            </a:extLst>
          </p:cNvPr>
          <p:cNvSpPr txBox="1"/>
          <p:nvPr/>
        </p:nvSpPr>
        <p:spPr>
          <a:xfrm>
            <a:off x="392112" y="427037"/>
            <a:ext cx="205740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Exercise </a:t>
            </a:r>
          </a:p>
        </p:txBody>
      </p:sp>
    </p:spTree>
    <p:extLst>
      <p:ext uri="{BB962C8B-B14F-4D97-AF65-F5344CB8AC3E}">
        <p14:creationId xmlns:p14="http://schemas.microsoft.com/office/powerpoint/2010/main" xmlns="" val="800009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>
          <a:xfrm>
            <a:off x="544512" y="198437"/>
            <a:ext cx="8567632" cy="162043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1"/>
                </a:solidFill>
              </a:rPr>
              <a:t>Scalars and Vectors</a:t>
            </a:r>
            <a:endParaRPr lang="ar-SA" dirty="0">
              <a:solidFill>
                <a:schemeClr val="bg1"/>
              </a:solidFill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xmlns="" id="{B67F207C-0BBF-4521-BC84-69D5D1D90AE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xmlns="" id="{F5BBD205-8E92-421B-92EE-FCB5FD983F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018"/>
          <a:stretch/>
        </p:blipFill>
        <p:spPr>
          <a:xfrm>
            <a:off x="-1" y="1344612"/>
            <a:ext cx="10080625" cy="601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28668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EEF3C1EC-24EB-4BBD-8B52-B303B3EF00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2014 John Wiley &amp; Sons, Inc. All rights reserved.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9BB4CED-B1E1-4A4E-990C-BE58FC81E03F}"/>
              </a:ext>
            </a:extLst>
          </p:cNvPr>
          <p:cNvSpPr/>
          <p:nvPr/>
        </p:nvSpPr>
        <p:spPr>
          <a:xfrm>
            <a:off x="1146968" y="1874837"/>
            <a:ext cx="6710363" cy="4060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Solve the following Problems: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A)  Problem (2) page 132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B)  Problem (3) page 132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C) Problem (4) page 132 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D) Problem (9) page 132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E) Problem (41) page 134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00592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33C6D555-3F11-4EB5-84D3-F65E00E9DE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2014 John Wiley &amp; Sons, Inc. All rights reserved.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8DC03CE-ACC0-4292-A2E0-21463CD686AA}"/>
              </a:ext>
            </a:extLst>
          </p:cNvPr>
          <p:cNvSpPr/>
          <p:nvPr/>
        </p:nvSpPr>
        <p:spPr>
          <a:xfrm>
            <a:off x="468312" y="1874837"/>
            <a:ext cx="8229600" cy="3490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Vector has a magnitude of 88 km/h and is directed at 25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  <a:sym typeface="Symbol" panose="05050102010706020507" pitchFamily="18" charset="2"/>
              </a:rPr>
              <a:t>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 relative to the 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x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 axis.  Which of the following choices indicates the horizontal and vertical components of vector    ?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	       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r</a:t>
            </a:r>
            <a:r>
              <a:rPr lang="en-US" sz="2400" baseline="-2500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x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	        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r</a:t>
            </a:r>
            <a:r>
              <a:rPr lang="en-US" sz="2400" baseline="-2500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y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a) 	+22 km/h	+66 km/h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b)	+39 km/h	+79 km/h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c)	+79 km/h	+37 km/h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d)	+66 km/h	+22 km/h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14421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083AB179-2279-4A86-8852-1EACD17F64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2014 John Wiley &amp; Sons, Inc. All rights reserved.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6922A93-ABFE-4016-89DD-D4E85926D991}"/>
              </a:ext>
            </a:extLst>
          </p:cNvPr>
          <p:cNvSpPr/>
          <p:nvPr/>
        </p:nvSpPr>
        <p:spPr>
          <a:xfrm>
            <a:off x="620712" y="1570037"/>
            <a:ext cx="7772400" cy="4980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which one of the following statements concerning unit vectors is true?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a)  The magnitude of a unit vector is always equal to 1.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b)  A unit vector always points in the direction of motion.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c)  The magnitude of a unit vector sometimes equals zero.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d)  A unit vector depends on the units of measurement used and is a method for tracking the units throughout a calculation.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e)  Unit vectors are predominantly used in mathematics, but seldom used in physics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2134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E7A9EDAF-C18B-4E19-B545-D0D425DF7A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2014 John Wiley &amp; Sons, Inc. All rights reserved.</a:t>
            </a:r>
            <a:endParaRPr lang="en-US" dirty="0"/>
          </a:p>
        </p:txBody>
      </p:sp>
      <p:pic>
        <p:nvPicPr>
          <p:cNvPr id="5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B27A58E1-D0E0-4348-AFEA-93BD9B97F6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000" b="64933"/>
          <a:stretch/>
        </p:blipFill>
        <p:spPr>
          <a:xfrm>
            <a:off x="239712" y="1874837"/>
            <a:ext cx="8664575" cy="607674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B6C94914-149C-4953-B4D8-1CA0C79322DD}"/>
              </a:ext>
            </a:extLst>
          </p:cNvPr>
          <p:cNvCxnSpPr/>
          <p:nvPr/>
        </p:nvCxnSpPr>
        <p:spPr bwMode="auto">
          <a:xfrm>
            <a:off x="1535112" y="3246437"/>
            <a:ext cx="6322219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13322B2-2C76-4988-A4B8-FFBB63D61FEB}"/>
              </a:ext>
            </a:extLst>
          </p:cNvPr>
          <p:cNvSpPr txBox="1"/>
          <p:nvPr/>
        </p:nvSpPr>
        <p:spPr>
          <a:xfrm>
            <a:off x="925512" y="3246437"/>
            <a:ext cx="7848600" cy="893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Sort these quantities into scaler and vectors:</a:t>
            </a:r>
          </a:p>
          <a:p>
            <a:r>
              <a:rPr lang="en-US" dirty="0">
                <a:solidFill>
                  <a:schemeClr val="tx1"/>
                </a:solidFill>
              </a:rPr>
              <a:t>Speed- velocity- acceleration- force- power- volume- displacement- pressure- mass-weight  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xmlns="" id="{51625502-664D-4184-B309-E04286B582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84226749"/>
              </p:ext>
            </p:extLst>
          </p:nvPr>
        </p:nvGraphicFramePr>
        <p:xfrm>
          <a:off x="1542213" y="4461460"/>
          <a:ext cx="6720418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0209">
                  <a:extLst>
                    <a:ext uri="{9D8B030D-6E8A-4147-A177-3AD203B41FA5}">
                      <a16:colId xmlns:a16="http://schemas.microsoft.com/office/drawing/2014/main" xmlns="" val="4017399356"/>
                    </a:ext>
                  </a:extLst>
                </a:gridCol>
                <a:gridCol w="3360209">
                  <a:extLst>
                    <a:ext uri="{9D8B030D-6E8A-4147-A177-3AD203B41FA5}">
                      <a16:colId xmlns:a16="http://schemas.microsoft.com/office/drawing/2014/main" xmlns="" val="581535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scalers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Vectors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385037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139336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5018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250408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113758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865595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200248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45693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2"/>
          <p:cNvSpPr>
            <a:spLocks noGrp="1"/>
          </p:cNvSpPr>
          <p:nvPr>
            <p:ph idx="1"/>
          </p:nvPr>
        </p:nvSpPr>
        <p:spPr>
          <a:xfrm>
            <a:off x="127243" y="1570037"/>
            <a:ext cx="9938218" cy="6282087"/>
          </a:xfrm>
        </p:spPr>
        <p:txBody>
          <a:bodyPr/>
          <a:lstStyle/>
          <a:p>
            <a:pPr algn="l" rtl="0" eaLnBrk="1" hangingPunct="1"/>
            <a:endParaRPr lang="en-US" sz="3200" dirty="0"/>
          </a:p>
          <a:p>
            <a:pPr algn="l" rtl="0" eaLnBrk="1" hangingPunct="1"/>
            <a:r>
              <a:rPr lang="en-US" sz="3200" dirty="0"/>
              <a:t>A Vector is something that has two and only two defining characteristics. </a:t>
            </a:r>
          </a:p>
          <a:p>
            <a:pPr algn="l" rtl="0" eaLnBrk="1" hangingPunct="1"/>
            <a:r>
              <a:rPr lang="en-US" sz="3200" dirty="0">
                <a:solidFill>
                  <a:srgbClr val="558ED5"/>
                </a:solidFill>
              </a:rPr>
              <a:t>Magnitude </a:t>
            </a:r>
            <a:r>
              <a:rPr lang="en-US" sz="3200" dirty="0"/>
              <a:t>:  the meaning of magnitude is 'size' or 'quantity</a:t>
            </a:r>
            <a:r>
              <a:rPr lang="en-US" altLang="en-US" sz="3200" dirty="0"/>
              <a:t>‘</a:t>
            </a:r>
            <a:endParaRPr lang="en-US" sz="3200" dirty="0"/>
          </a:p>
          <a:p>
            <a:pPr algn="l" rtl="0" eaLnBrk="1" hangingPunct="1">
              <a:buFont typeface="Arial" panose="020B0604020202020204" pitchFamily="34" charset="0"/>
              <a:buNone/>
            </a:pPr>
            <a:r>
              <a:rPr lang="en-US" sz="3200" dirty="0"/>
              <a:t> </a:t>
            </a:r>
          </a:p>
          <a:p>
            <a:pPr algn="l" rtl="0" eaLnBrk="1" hangingPunct="1"/>
            <a:r>
              <a:rPr lang="en-US" sz="3200" u="sng" dirty="0">
                <a:solidFill>
                  <a:srgbClr val="558ED5"/>
                </a:solidFill>
              </a:rPr>
              <a:t>Direction</a:t>
            </a:r>
            <a:r>
              <a:rPr lang="en-US" sz="3200" dirty="0"/>
              <a:t>: the meaning of direction is quite self-explanatory. It simply means that the vector is directed from one place to another. </a:t>
            </a:r>
          </a:p>
          <a:p>
            <a:pPr eaLnBrk="1" hangingPunct="1"/>
            <a:endParaRPr lang="ar-SA" sz="3200" dirty="0"/>
          </a:p>
        </p:txBody>
      </p:sp>
    </p:spTree>
    <p:extLst>
      <p:ext uri="{BB962C8B-B14F-4D97-AF65-F5344CB8AC3E}">
        <p14:creationId xmlns:p14="http://schemas.microsoft.com/office/powerpoint/2010/main" xmlns="" val="112094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915" y="299002"/>
            <a:ext cx="9063037" cy="971550"/>
          </a:xfrm>
        </p:spPr>
        <p:txBody>
          <a:bodyPr rtlCol="1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>
                <a:solidFill>
                  <a:schemeClr val="bg1"/>
                </a:solidFill>
                <a:ea typeface="+mj-ea"/>
              </a:rPr>
              <a:t>P</a:t>
            </a:r>
            <a:r>
              <a:rPr lang="en-US" dirty="0" err="1">
                <a:solidFill>
                  <a:schemeClr val="bg1"/>
                </a:solidFill>
                <a:ea typeface="+mj-ea"/>
              </a:rPr>
              <a:t>roperties</a:t>
            </a:r>
            <a:r>
              <a:rPr lang="en-US" dirty="0">
                <a:solidFill>
                  <a:schemeClr val="bg1"/>
                </a:solidFill>
                <a:ea typeface="+mj-ea"/>
              </a:rPr>
              <a:t> of Vectors</a:t>
            </a:r>
            <a:r>
              <a:rPr lang="en-US" sz="3600" dirty="0">
                <a:ea typeface="+mj-ea"/>
              </a:rPr>
              <a:t/>
            </a:r>
            <a:br>
              <a:rPr lang="en-US" sz="3600" dirty="0">
                <a:ea typeface="+mj-ea"/>
              </a:rPr>
            </a:br>
            <a:endParaRPr lang="x-none" sz="3600" dirty="0">
              <a:ea typeface="+mj-ea"/>
            </a:endParaRPr>
          </a:p>
        </p:txBody>
      </p:sp>
      <p:pic>
        <p:nvPicPr>
          <p:cNvPr id="18435" name="Content Placeholder 3" descr="http://www.physics.uoguelph.ca/tutorials/vectors/66new.gif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428003" y="1493837"/>
            <a:ext cx="3336709" cy="1442536"/>
          </a:xfrm>
        </p:spPr>
      </p:pic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306915" y="3071181"/>
            <a:ext cx="9047111" cy="1417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sz="3086" dirty="0"/>
              <a:t> 1-Two vectors, </a:t>
            </a:r>
            <a:r>
              <a:rPr lang="en-US" sz="3086" b="1" dirty="0"/>
              <a:t>A</a:t>
            </a:r>
            <a:r>
              <a:rPr lang="en-US" sz="3086" dirty="0"/>
              <a:t> and </a:t>
            </a:r>
            <a:r>
              <a:rPr lang="en-US" sz="3086" b="1" dirty="0"/>
              <a:t>B</a:t>
            </a:r>
            <a:r>
              <a:rPr lang="en-US" sz="3086" dirty="0"/>
              <a:t> are equal if they have the same    magnitude and direction, regardless of whether they </a:t>
            </a:r>
            <a:r>
              <a:rPr lang="ar-SA" sz="3086" dirty="0"/>
              <a:t> </a:t>
            </a:r>
            <a:r>
              <a:rPr lang="en-US" sz="3086" dirty="0"/>
              <a:t>have the same initial points</a:t>
            </a:r>
            <a:endParaRPr lang="ar-SA" sz="3086" dirty="0"/>
          </a:p>
        </p:txBody>
      </p:sp>
      <p:pic>
        <p:nvPicPr>
          <p:cNvPr id="18437" name="Picture 5" descr="http://www.physics.uoguelph.ca/tutorials/vectors/7new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65485" y="4969786"/>
            <a:ext cx="2467394" cy="1795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476508" y="5344011"/>
            <a:ext cx="5951495" cy="1417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sz="3086" dirty="0"/>
              <a:t> 2-A vector having the same magnitude as </a:t>
            </a:r>
            <a:r>
              <a:rPr lang="en-US" sz="3086" b="1" dirty="0"/>
              <a:t>A</a:t>
            </a:r>
            <a:r>
              <a:rPr lang="en-US" sz="3086" dirty="0"/>
              <a:t> but in the opposite direction to </a:t>
            </a:r>
            <a:r>
              <a:rPr lang="en-US" sz="3086" b="1" dirty="0"/>
              <a:t>A</a:t>
            </a:r>
            <a:r>
              <a:rPr lang="en-US" sz="3086" dirty="0"/>
              <a:t> is denoted by </a:t>
            </a:r>
            <a:r>
              <a:rPr lang="en-US" sz="3086" b="1" dirty="0"/>
              <a:t>–A</a:t>
            </a:r>
            <a:r>
              <a:rPr lang="en-US" sz="3086" dirty="0"/>
              <a:t> </a:t>
            </a:r>
            <a:r>
              <a:rPr lang="en-US" sz="1984" dirty="0"/>
              <a:t>.</a:t>
            </a:r>
            <a:endParaRPr lang="ar-SA" sz="1984" dirty="0"/>
          </a:p>
        </p:txBody>
      </p:sp>
    </p:spTree>
    <p:extLst>
      <p:ext uri="{BB962C8B-B14F-4D97-AF65-F5344CB8AC3E}">
        <p14:creationId xmlns:p14="http://schemas.microsoft.com/office/powerpoint/2010/main" xmlns="" val="1538745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CC6299-8665-41C9-908F-C58F915D3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xmlns="" id="{6CA41682-657A-4FF4-A716-305B6299DB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t="14973" r="-2969"/>
          <a:stretch/>
        </p:blipFill>
        <p:spPr>
          <a:xfrm>
            <a:off x="272256" y="2027237"/>
            <a:ext cx="9525000" cy="4849812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70CA897-E0F1-43BF-9A65-395F064303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2014 John Wiley &amp; Sons,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63381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979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8080" rIns="0" bIns="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000" b="1" dirty="0">
                <a:solidFill>
                  <a:srgbClr val="FFFFFF"/>
                </a:solidFill>
              </a:rPr>
              <a:t>3-1</a:t>
            </a:r>
            <a:r>
              <a:rPr lang="en-US" sz="3000" dirty="0">
                <a:solidFill>
                  <a:srgbClr val="FFFFFF"/>
                </a:solidFill>
              </a:rPr>
              <a:t>  Vectors and Their Components</a:t>
            </a:r>
          </a:p>
        </p:txBody>
      </p:sp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503238" y="1554163"/>
            <a:ext cx="9070975" cy="5203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4840" rIns="0" bIns="0"/>
          <a:lstStyle/>
          <a:p>
            <a:pPr marL="425450" indent="-320675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3200" dirty="0">
                <a:solidFill>
                  <a:srgbClr val="000000"/>
                </a:solidFill>
              </a:rPr>
              <a:t>The </a:t>
            </a:r>
            <a:r>
              <a:rPr lang="en-US" sz="3200" b="1" dirty="0">
                <a:solidFill>
                  <a:srgbClr val="000000"/>
                </a:solidFill>
              </a:rPr>
              <a:t>vector sum</a:t>
            </a:r>
            <a:r>
              <a:rPr lang="en-US" sz="3200" dirty="0">
                <a:solidFill>
                  <a:srgbClr val="000000"/>
                </a:solidFill>
              </a:rPr>
              <a:t>, or </a:t>
            </a:r>
            <a:r>
              <a:rPr lang="en-US" sz="3200" b="1" dirty="0">
                <a:solidFill>
                  <a:srgbClr val="000000"/>
                </a:solidFill>
              </a:rPr>
              <a:t>resultant</a:t>
            </a:r>
          </a:p>
          <a:p>
            <a:pPr marL="879475" lvl="1" indent="-339725">
              <a:spcAft>
                <a:spcPts val="1138"/>
              </a:spcAft>
              <a:buSzPct val="45000"/>
              <a:buFont typeface="Courier New" pitchFamily="49" charset="0"/>
              <a:buChar char="o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800" dirty="0">
                <a:solidFill>
                  <a:srgbClr val="000000"/>
                </a:solidFill>
              </a:rPr>
              <a:t>Is the result of performing vector addition</a:t>
            </a:r>
          </a:p>
          <a:p>
            <a:pPr marL="879475" lvl="1" indent="-339725">
              <a:spcAft>
                <a:spcPts val="1138"/>
              </a:spcAft>
              <a:buSzPct val="45000"/>
              <a:buFont typeface="Courier New" pitchFamily="49" charset="0"/>
              <a:buChar char="o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800" dirty="0">
                <a:solidFill>
                  <a:srgbClr val="000000"/>
                </a:solidFill>
              </a:rPr>
              <a:t>Represents the net displacement of two or more displacement vectors</a:t>
            </a:r>
            <a:br>
              <a:rPr lang="en-US" sz="2800" dirty="0">
                <a:solidFill>
                  <a:srgbClr val="000000"/>
                </a:solidFill>
              </a:rPr>
            </a:br>
            <a:r>
              <a:rPr lang="en-US" sz="2400" dirty="0">
                <a:solidFill>
                  <a:srgbClr val="000000"/>
                </a:solidFill>
              </a:rPr>
              <a:t/>
            </a:r>
            <a:br>
              <a:rPr lang="en-US" sz="2400" dirty="0">
                <a:solidFill>
                  <a:srgbClr val="000000"/>
                </a:solidFill>
              </a:rPr>
            </a:br>
            <a:r>
              <a:rPr lang="en-US" sz="2400" dirty="0">
                <a:solidFill>
                  <a:srgbClr val="000000"/>
                </a:solidFill>
              </a:rPr>
              <a:t/>
            </a:r>
            <a:br>
              <a:rPr lang="en-US" sz="2400" dirty="0">
                <a:solidFill>
                  <a:srgbClr val="000000"/>
                </a:solidFill>
              </a:rPr>
            </a:br>
            <a:r>
              <a:rPr lang="en-US" sz="2400" dirty="0">
                <a:solidFill>
                  <a:srgbClr val="000000"/>
                </a:solidFill>
              </a:rPr>
              <a:t/>
            </a:r>
            <a:br>
              <a:rPr lang="en-US" sz="2400" dirty="0">
                <a:solidFill>
                  <a:srgbClr val="000000"/>
                </a:solidFill>
              </a:rPr>
            </a:br>
            <a:endParaRPr lang="en-US" sz="2400" dirty="0">
              <a:solidFill>
                <a:srgbClr val="000000"/>
              </a:solidFill>
            </a:endParaRPr>
          </a:p>
          <a:p>
            <a:pPr marL="879475" lvl="1" indent="-339725">
              <a:spcAft>
                <a:spcPts val="1138"/>
              </a:spcAft>
              <a:buClrTx/>
              <a:buSzPct val="45000"/>
              <a:buFontTx/>
              <a:buNone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400" dirty="0">
                <a:solidFill>
                  <a:srgbClr val="000000"/>
                </a:solidFill>
              </a:rPr>
              <a:t/>
            </a:r>
            <a:br>
              <a:rPr lang="en-US" sz="2400" dirty="0">
                <a:solidFill>
                  <a:srgbClr val="000000"/>
                </a:solidFill>
              </a:rPr>
            </a:br>
            <a:endParaRPr lang="en-US" sz="2400" dirty="0">
              <a:solidFill>
                <a:srgbClr val="000000"/>
              </a:solidFill>
            </a:endParaRPr>
          </a:p>
          <a:p>
            <a:pPr marL="879475" lvl="1" indent="-339725">
              <a:spcAft>
                <a:spcPts val="1138"/>
              </a:spcAft>
              <a:buSzPct val="45000"/>
              <a:buFont typeface="Courier New" pitchFamily="49" charset="0"/>
              <a:buChar char="o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400" dirty="0">
                <a:solidFill>
                  <a:srgbClr val="000000"/>
                </a:solidFill>
              </a:rPr>
              <a:t>Can be added graphically as shown:</a:t>
            </a:r>
          </a:p>
          <a:p>
            <a:pPr marL="425450" indent="-320675">
              <a:spcAft>
                <a:spcPts val="1425"/>
              </a:spcAft>
              <a:buClrTx/>
              <a:buSzPct val="45000"/>
              <a:buFontTx/>
              <a:buNone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376424" y="3036888"/>
            <a:ext cx="3071352" cy="4187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3317" name="Text Box 4"/>
          <p:cNvSpPr txBox="1">
            <a:spLocks noChangeArrowheads="1"/>
          </p:cNvSpPr>
          <p:nvPr/>
        </p:nvSpPr>
        <p:spPr bwMode="auto">
          <a:xfrm>
            <a:off x="6224588" y="6602413"/>
            <a:ext cx="1273175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6084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>
                <a:solidFill>
                  <a:srgbClr val="000000"/>
                </a:solidFill>
              </a:rPr>
              <a:t>Figure 3-2</a:t>
            </a:r>
          </a:p>
        </p:txBody>
      </p:sp>
      <p:pic>
        <p:nvPicPr>
          <p:cNvPr id="1331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9038" y="3916363"/>
            <a:ext cx="3292475" cy="1014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3319" name="Text Box 6"/>
          <p:cNvSpPr txBox="1">
            <a:spLocks noChangeArrowheads="1"/>
          </p:cNvSpPr>
          <p:nvPr/>
        </p:nvSpPr>
        <p:spPr bwMode="auto">
          <a:xfrm>
            <a:off x="4610100" y="4148138"/>
            <a:ext cx="1082675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6084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rgbClr val="000000"/>
                </a:solidFill>
              </a:rPr>
              <a:t>Eq. (3-1)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979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8080" rIns="0" bIns="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000" b="1">
                <a:solidFill>
                  <a:srgbClr val="FFFFFF"/>
                </a:solidFill>
              </a:rPr>
              <a:t>3-1</a:t>
            </a:r>
            <a:r>
              <a:rPr lang="en-US" sz="3000">
                <a:solidFill>
                  <a:srgbClr val="FFFFFF"/>
                </a:solidFill>
              </a:rPr>
              <a:t>  Vectors and Their Components</a:t>
            </a:r>
          </a:p>
        </p:txBody>
      </p:sp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503238" y="1554163"/>
            <a:ext cx="9070975" cy="5203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4840" rIns="0" bIns="0"/>
          <a:lstStyle/>
          <a:p>
            <a:pPr marL="425450" indent="-320675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3200" dirty="0">
                <a:solidFill>
                  <a:srgbClr val="000000"/>
                </a:solidFill>
              </a:rPr>
              <a:t>Vector addition is </a:t>
            </a:r>
            <a:r>
              <a:rPr lang="en-US" sz="3200" b="1" dirty="0">
                <a:solidFill>
                  <a:srgbClr val="000000"/>
                </a:solidFill>
              </a:rPr>
              <a:t>commutative</a:t>
            </a:r>
          </a:p>
          <a:p>
            <a:pPr marL="1022350" lvl="1" indent="-471488">
              <a:spcAft>
                <a:spcPts val="1138"/>
              </a:spcAft>
              <a:buSzPct val="45000"/>
              <a:buFont typeface="Courier New" pitchFamily="49" charset="0"/>
              <a:buChar char="o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800" dirty="0">
                <a:solidFill>
                  <a:srgbClr val="000000"/>
                </a:solidFill>
              </a:rPr>
              <a:t>We can add vectors in any order</a:t>
            </a:r>
          </a:p>
          <a:p>
            <a:pPr marL="1022350" lvl="1" indent="-471488">
              <a:spcAft>
                <a:spcPts val="1138"/>
              </a:spcAft>
              <a:buClrTx/>
              <a:buSzPct val="45000"/>
              <a:buFontTx/>
              <a:buNone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endParaRPr lang="en-US" sz="2400" dirty="0">
              <a:solidFill>
                <a:srgbClr val="000000"/>
              </a:solidFill>
            </a:endParaRPr>
          </a:p>
          <a:p>
            <a:pPr marL="1022350" lvl="1" indent="-471488">
              <a:spcAft>
                <a:spcPts val="1138"/>
              </a:spcAft>
              <a:buClrTx/>
              <a:buSzPct val="45000"/>
              <a:buFontTx/>
              <a:buNone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5525" y="2743200"/>
            <a:ext cx="6765925" cy="774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8412163" y="2965450"/>
            <a:ext cx="1082675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6084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rgbClr val="000000"/>
                </a:solidFill>
              </a:rPr>
              <a:t>Eq. (3-2)</a:t>
            </a:r>
          </a:p>
        </p:txBody>
      </p:sp>
      <p:pic>
        <p:nvPicPr>
          <p:cNvPr id="14342" name="Picture 5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830263" y="3665840"/>
            <a:ext cx="4289425" cy="35363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4343" name="Text Box 6"/>
          <p:cNvSpPr txBox="1">
            <a:spLocks noChangeArrowheads="1"/>
          </p:cNvSpPr>
          <p:nvPr/>
        </p:nvSpPr>
        <p:spPr bwMode="auto">
          <a:xfrm>
            <a:off x="5394325" y="6583363"/>
            <a:ext cx="1082675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6084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>
                <a:solidFill>
                  <a:srgbClr val="000000"/>
                </a:solidFill>
              </a:rPr>
              <a:t>Figure (3-3)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979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8080" rIns="0" bIns="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000" b="1">
                <a:solidFill>
                  <a:srgbClr val="FFFFFF"/>
                </a:solidFill>
              </a:rPr>
              <a:t>3-1</a:t>
            </a:r>
            <a:r>
              <a:rPr lang="en-US" sz="3000">
                <a:solidFill>
                  <a:srgbClr val="FFFFFF"/>
                </a:solidFill>
              </a:rPr>
              <a:t>  Vectors and Their Components</a:t>
            </a:r>
          </a:p>
        </p:txBody>
      </p:sp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503238" y="1554163"/>
            <a:ext cx="9070975" cy="5203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4840" rIns="0" bIns="0"/>
          <a:lstStyle/>
          <a:p>
            <a:pPr marL="425450" indent="-320675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800" dirty="0">
                <a:solidFill>
                  <a:srgbClr val="000000"/>
                </a:solidFill>
              </a:rPr>
              <a:t>Vector addition is </a:t>
            </a:r>
            <a:r>
              <a:rPr lang="en-US" sz="2800" b="1" dirty="0">
                <a:solidFill>
                  <a:srgbClr val="000000"/>
                </a:solidFill>
              </a:rPr>
              <a:t>associative</a:t>
            </a:r>
          </a:p>
          <a:p>
            <a:pPr marL="1022350" lvl="1" indent="-471488">
              <a:spcAft>
                <a:spcPts val="1138"/>
              </a:spcAft>
              <a:buSzPct val="45000"/>
              <a:buFont typeface="Courier New" pitchFamily="49" charset="0"/>
              <a:buChar char="o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800" dirty="0">
                <a:solidFill>
                  <a:srgbClr val="000000"/>
                </a:solidFill>
              </a:rPr>
              <a:t>We can group vector addition however we like</a:t>
            </a:r>
          </a:p>
        </p:txBody>
      </p:sp>
      <p:sp>
        <p:nvSpPr>
          <p:cNvPr id="15364" name="Text Box 3"/>
          <p:cNvSpPr txBox="1">
            <a:spLocks noChangeArrowheads="1"/>
          </p:cNvSpPr>
          <p:nvPr/>
        </p:nvSpPr>
        <p:spPr bwMode="auto">
          <a:xfrm>
            <a:off x="8361363" y="3490913"/>
            <a:ext cx="1082675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6084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rgbClr val="000000"/>
                </a:solidFill>
              </a:rPr>
              <a:t>Eq. (3-3)</a:t>
            </a:r>
          </a:p>
        </p:txBody>
      </p:sp>
      <p:pic>
        <p:nvPicPr>
          <p:cNvPr id="1536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0150" y="2816225"/>
            <a:ext cx="8291513" cy="658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5366" name="Picture 5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032716" y="4084637"/>
            <a:ext cx="8158631" cy="249872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5367" name="Text Box 6"/>
          <p:cNvSpPr txBox="1">
            <a:spLocks noChangeArrowheads="1"/>
          </p:cNvSpPr>
          <p:nvPr/>
        </p:nvSpPr>
        <p:spPr bwMode="auto">
          <a:xfrm>
            <a:off x="8061325" y="6329363"/>
            <a:ext cx="1779587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6084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>
                <a:solidFill>
                  <a:srgbClr val="000000"/>
                </a:solidFill>
              </a:rPr>
              <a:t>Figure (3-4)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WenQuanYi Micro Hei"/>
        <a:cs typeface="WenQuanYi Micro Hei"/>
      </a:majorFont>
      <a:minorFont>
        <a:latin typeface="Arial"/>
        <a:ea typeface="WenQuanYi Micro Hei"/>
        <a:cs typeface="WenQuanYi Micro 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WenQuanYi Micro Hei"/>
        <a:cs typeface="WenQuanYi Micro Hei"/>
      </a:majorFont>
      <a:minorFont>
        <a:latin typeface="Arial"/>
        <a:ea typeface="WenQuanYi Micro Hei"/>
        <a:cs typeface="WenQuanYi Micro 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WenQuanYi Micro Hei"/>
        <a:cs typeface="WenQuanYi Micro Hei"/>
      </a:majorFont>
      <a:minorFont>
        <a:latin typeface="Arial"/>
        <a:ea typeface="WenQuanYi Micro Hei"/>
        <a:cs typeface="WenQuanYi Micro 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WenQuanYi Micro Hei"/>
        <a:cs typeface="WenQuanYi Micro Hei"/>
      </a:majorFont>
      <a:minorFont>
        <a:latin typeface="Arial"/>
        <a:ea typeface="WenQuanYi Micro Hei"/>
        <a:cs typeface="WenQuanYi Micro 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WenQuanYi Micro Hei"/>
        <a:cs typeface="WenQuanYi Micro Hei"/>
      </a:majorFont>
      <a:minorFont>
        <a:latin typeface="Arial"/>
        <a:ea typeface="WenQuanYi Micro Hei"/>
        <a:cs typeface="WenQuanYi Micro 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WenQuanYi Micro Hei"/>
        <a:cs typeface="WenQuanYi Micro Hei"/>
      </a:majorFont>
      <a:minorFont>
        <a:latin typeface="Arial"/>
        <a:ea typeface="WenQuanYi Micro Hei"/>
        <a:cs typeface="WenQuanYi Micro 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6463EF5D872347A7BF5761BB9BB3CC" ma:contentTypeVersion="" ma:contentTypeDescription="Create a new document." ma:contentTypeScope="" ma:versionID="db448a981e3324c438c86929fb02f49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f3e687d5f98ee29b9cfcc2ff24550dc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D9B12E6-7306-45A8-938D-75AD8B2CE84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1800110-9A8B-465E-A2B7-1DE496FB1BA1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6331707-ADEA-46D1-A12D-B81D5959711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35449</TotalTime>
  <Words>1251</Words>
  <Application>Microsoft Office PowerPoint</Application>
  <PresentationFormat>مخصص</PresentationFormat>
  <Paragraphs>171</Paragraphs>
  <Slides>33</Slides>
  <Notes>9</Notes>
  <HiddenSlides>0</HiddenSlides>
  <MMClips>0</MMClips>
  <ScaleCrop>false</ScaleCrop>
  <HeadingPairs>
    <vt:vector size="4" baseType="variant">
      <vt:variant>
        <vt:lpstr>سمة</vt:lpstr>
      </vt:variant>
      <vt:variant>
        <vt:i4>6</vt:i4>
      </vt:variant>
      <vt:variant>
        <vt:lpstr>عناوين الشرائح</vt:lpstr>
      </vt:variant>
      <vt:variant>
        <vt:i4>33</vt:i4>
      </vt:variant>
    </vt:vector>
  </HeadingPairs>
  <TitlesOfParts>
    <vt:vector size="39" baseType="lpstr">
      <vt:lpstr>Office Theme</vt:lpstr>
      <vt:lpstr>2_Office Theme</vt:lpstr>
      <vt:lpstr>3_Office Theme</vt:lpstr>
      <vt:lpstr>4_Office Theme</vt:lpstr>
      <vt:lpstr>5_Office Theme</vt:lpstr>
      <vt:lpstr>6_Office Theme</vt:lpstr>
      <vt:lpstr>الشريحة 1</vt:lpstr>
      <vt:lpstr>الشريحة 2</vt:lpstr>
      <vt:lpstr>Scalars and Vectors</vt:lpstr>
      <vt:lpstr>الشريحة 4</vt:lpstr>
      <vt:lpstr>Properties of Vectors 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Graphically</vt:lpstr>
      <vt:lpstr>Cartesian coordinate system</vt:lpstr>
      <vt:lpstr>In three dimensions, three perpendicular planes are chosen and the three coordinates of a point are the signed distances to each of the planes</vt:lpstr>
      <vt:lpstr>الشريحة 15</vt:lpstr>
      <vt:lpstr>The polar coordinates  </vt:lpstr>
      <vt:lpstr>          What is the magnitude and direction of the following vector?        The direction of the vector is 55° North of East, and the vector's magnitude is 2.3.   </vt:lpstr>
      <vt:lpstr>Example </vt:lpstr>
      <vt:lpstr>Example 2  Express the vectors coordinates below as ordered pairs in simplest radical form. </vt:lpstr>
      <vt:lpstr>Example</vt:lpstr>
      <vt:lpstr>Example</vt:lpstr>
      <vt:lpstr>الشريحة 22</vt:lpstr>
      <vt:lpstr>The unit vector</vt:lpstr>
      <vt:lpstr>الشريحة 24</vt:lpstr>
      <vt:lpstr>الشريحة 25</vt:lpstr>
      <vt:lpstr>الشريحة 26</vt:lpstr>
      <vt:lpstr>الشريحة 27</vt:lpstr>
      <vt:lpstr>الشريحة 28</vt:lpstr>
      <vt:lpstr>الشريحة 29</vt:lpstr>
      <vt:lpstr>الشريحة 30</vt:lpstr>
      <vt:lpstr>الشريحة 31</vt:lpstr>
      <vt:lpstr>الشريحة 32</vt:lpstr>
      <vt:lpstr>الشريحة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Ch3 - Vectors</dc:title>
  <dc:creator>Erik Stayton</dc:creator>
  <cp:lastModifiedBy>hp</cp:lastModifiedBy>
  <cp:revision>165</cp:revision>
  <cp:lastPrinted>1601-01-01T00:00:00Z</cp:lastPrinted>
  <dcterms:created xsi:type="dcterms:W3CDTF">2013-02-14T18:06:33Z</dcterms:created>
  <dcterms:modified xsi:type="dcterms:W3CDTF">2018-02-04T10:36:22Z</dcterms:modified>
</cp:coreProperties>
</file>