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E110B77-1392-4287-9620-C3D420105346}">
  <a:tblStyle styleId="{8E110B77-1392-4287-9620-C3D42010534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00085.WMF" id="84" name="Shape 84"/>
          <p:cNvPicPr preferRelativeResize="0"/>
          <p:nvPr/>
        </p:nvPicPr>
        <p:blipFill rotWithShape="1">
          <a:blip r:embed="rId3">
            <a:alphaModFix/>
          </a:blip>
          <a:srcRect b="0" l="0" r="0" t="0"/>
          <a:stretch/>
        </p:blipFill>
        <p:spPr>
          <a:xfrm>
            <a:off x="539552" y="1289874"/>
            <a:ext cx="8280919" cy="4371374"/>
          </a:xfrm>
          <a:prstGeom prst="rect">
            <a:avLst/>
          </a:prstGeom>
          <a:noFill/>
          <a:ln>
            <a:noFill/>
          </a:ln>
          <a:effectLst>
            <a:outerShdw blurRad="225425" algn="ctr" dir="5220000" dist="50800">
              <a:srgbClr val="000000">
                <a:alpha val="32941"/>
              </a:srgbClr>
            </a:outerShdw>
          </a:effectLst>
        </p:spPr>
      </p:pic>
      <p:sp>
        <p:nvSpPr>
          <p:cNvPr id="85" name="Shape 85"/>
          <p:cNvSpPr/>
          <p:nvPr/>
        </p:nvSpPr>
        <p:spPr>
          <a:xfrm>
            <a:off x="1043608" y="2369993"/>
            <a:ext cx="3384375" cy="1111250"/>
          </a:xfrm>
          <a:prstGeom prst="flowChartAlternateProcess">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FFF00"/>
                </a:solidFill>
                <a:latin typeface="Calibri"/>
                <a:ea typeface="Calibri"/>
                <a:cs typeface="Calibri"/>
                <a:sym typeface="Calibri"/>
              </a:rPr>
              <a:t>إدارة الانفعالات</a:t>
            </a:r>
          </a:p>
        </p:txBody>
      </p:sp>
      <p:sp>
        <p:nvSpPr>
          <p:cNvPr id="86" name="Shape 86"/>
          <p:cNvSpPr/>
          <p:nvPr/>
        </p:nvSpPr>
        <p:spPr>
          <a:xfrm>
            <a:off x="4716016" y="1916832"/>
            <a:ext cx="3744415"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rgbClr val="F4F0E2"/>
                </a:solidFill>
                <a:latin typeface="Calibri"/>
                <a:ea typeface="Calibri"/>
                <a:cs typeface="Calibri"/>
                <a:sym typeface="Calibri"/>
              </a:rPr>
              <a:t>الوحدة الرابعة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grpSp>
        <p:nvGrpSpPr>
          <p:cNvPr id="175" name="Shape 175"/>
          <p:cNvGrpSpPr/>
          <p:nvPr/>
        </p:nvGrpSpPr>
        <p:grpSpPr>
          <a:xfrm>
            <a:off x="0" y="0"/>
            <a:ext cx="9144000" cy="6858000"/>
            <a:chOff x="4406278" y="74245"/>
            <a:chExt cx="970819" cy="4368808"/>
          </a:xfrm>
        </p:grpSpPr>
        <p:sp>
          <p:nvSpPr>
            <p:cNvPr id="176" name="Shape 176"/>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77" name="Shape 177"/>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78" name="Shape 178"/>
          <p:cNvSpPr/>
          <p:nvPr/>
        </p:nvSpPr>
        <p:spPr>
          <a:xfrm>
            <a:off x="899591" y="2564903"/>
            <a:ext cx="7272808" cy="310854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2800" u="none" cap="none" strike="noStrike">
                <a:solidFill>
                  <a:srgbClr val="0070C0"/>
                </a:solidFill>
                <a:latin typeface="Calibri"/>
                <a:ea typeface="Calibri"/>
                <a:cs typeface="Calibri"/>
                <a:sym typeface="Calibri"/>
              </a:rPr>
              <a:t>المظـــــاهر الخارجية:</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ارتفاع نبرة الصوت التجريح الشخصي لمن يعتبره خصماً له، ظهور الغضب الشديد مع احمرار الوجه.</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الدخول في مواضيع فرعية لا علاقة لها بأصل الموضوع.</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التطاول باليد أو محاولة ذلك لصاحب الرأي المخالف.</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ترك المكان سريعاً.</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مقاطعة المتكلم.</a:t>
            </a:r>
          </a:p>
        </p:txBody>
      </p:sp>
      <p:sp>
        <p:nvSpPr>
          <p:cNvPr id="179" name="Shape 179"/>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grpSp>
        <p:nvGrpSpPr>
          <p:cNvPr id="184" name="Shape 184"/>
          <p:cNvGrpSpPr/>
          <p:nvPr/>
        </p:nvGrpSpPr>
        <p:grpSpPr>
          <a:xfrm>
            <a:off x="0" y="0"/>
            <a:ext cx="9144000" cy="6858000"/>
            <a:chOff x="4406278" y="74245"/>
            <a:chExt cx="970819" cy="4368808"/>
          </a:xfrm>
        </p:grpSpPr>
        <p:sp>
          <p:nvSpPr>
            <p:cNvPr id="185" name="Shape 185"/>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86" name="Shape 186"/>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87" name="Shape 187"/>
          <p:cNvSpPr/>
          <p:nvPr/>
        </p:nvSpPr>
        <p:spPr>
          <a:xfrm>
            <a:off x="611560" y="2204864"/>
            <a:ext cx="7632848"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2800" u="none" cap="none" strike="noStrike">
                <a:solidFill>
                  <a:srgbClr val="0070C0"/>
                </a:solidFill>
                <a:latin typeface="Calibri"/>
                <a:ea typeface="Calibri"/>
                <a:cs typeface="Calibri"/>
                <a:sym typeface="Calibri"/>
              </a:rPr>
              <a:t>الأســــباب:</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سوء الظن وتأويل الكلام بأكثر مما يحتمل.</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طبيعة الغضب بسبب البيئة التي نشأ فيها، أو الظروف التي عاشها.</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كراهيته للشخص المقابل, تراكم الضغوط النفسية بسبب مشكلة ما، أو عدة مشاكل.</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الإحباطات والفشل في بعض المشاريع الدعوية أو الشخصية.</a:t>
            </a:r>
            <a:br>
              <a:rPr b="1" i="0" lang="ar-EG" sz="2800" u="none" cap="none" strike="noStrike">
                <a:solidFill>
                  <a:srgbClr val="FF0000"/>
                </a:solidFill>
                <a:latin typeface="Calibri"/>
                <a:ea typeface="Calibri"/>
                <a:cs typeface="Calibri"/>
                <a:sym typeface="Calibri"/>
              </a:rPr>
            </a:br>
            <a:r>
              <a:rPr b="1" i="0" lang="ar-EG" sz="2800" u="none" cap="none" strike="noStrike">
                <a:solidFill>
                  <a:srgbClr val="FF0000"/>
                </a:solidFill>
                <a:latin typeface="Calibri"/>
                <a:ea typeface="Calibri"/>
                <a:cs typeface="Calibri"/>
                <a:sym typeface="Calibri"/>
              </a:rPr>
              <a:t>حصوله على معلومات سلبية عن المتكلم لا يعلمها الحاضرون.</a:t>
            </a:r>
          </a:p>
        </p:txBody>
      </p:sp>
      <p:sp>
        <p:nvSpPr>
          <p:cNvPr id="188" name="Shape 188"/>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grpSp>
        <p:nvGrpSpPr>
          <p:cNvPr id="193" name="Shape 193"/>
          <p:cNvGrpSpPr/>
          <p:nvPr/>
        </p:nvGrpSpPr>
        <p:grpSpPr>
          <a:xfrm>
            <a:off x="0" y="0"/>
            <a:ext cx="9144000" cy="6858000"/>
            <a:chOff x="4406278" y="74245"/>
            <a:chExt cx="970819" cy="4368808"/>
          </a:xfrm>
        </p:grpSpPr>
        <p:sp>
          <p:nvSpPr>
            <p:cNvPr id="194" name="Shape 194"/>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95" name="Shape 195"/>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96" name="Shape 196"/>
          <p:cNvSpPr/>
          <p:nvPr/>
        </p:nvSpPr>
        <p:spPr>
          <a:xfrm>
            <a:off x="971600" y="2635750"/>
            <a:ext cx="7272808" cy="267765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2800" u="none" cap="none" strike="noStrike">
                <a:solidFill>
                  <a:srgbClr val="0070C0"/>
                </a:solidFill>
                <a:latin typeface="Calibri"/>
                <a:ea typeface="Calibri"/>
                <a:cs typeface="Calibri"/>
                <a:sym typeface="Calibri"/>
              </a:rPr>
              <a:t>المظاهر الداخلية: </a:t>
            </a:r>
          </a:p>
          <a:p>
            <a:pPr indent="0" lvl="0" marL="0" marR="0" rtl="1" algn="r">
              <a:spcBef>
                <a:spcPts val="0"/>
              </a:spcBef>
              <a:buSzPct val="25000"/>
              <a:buNone/>
            </a:pPr>
            <a:r>
              <a:rPr b="1" i="0" lang="ar-EG" sz="2800" u="none" cap="none" strike="noStrike">
                <a:solidFill>
                  <a:srgbClr val="FF0000"/>
                </a:solidFill>
                <a:latin typeface="Calibri"/>
                <a:ea typeface="Calibri"/>
                <a:cs typeface="Calibri"/>
                <a:sym typeface="Calibri"/>
              </a:rPr>
              <a:t>ضغط الدم وسرعة التنفس .. كما تتأثر الغدد والعضلات ونشاط المعدة والأمعاء. يحدث أثناء الانفعال تغيرات في ضغط الدم وتوزيعه في أجزاء الجسم، فنجد احتقانا في كل من الوجه والرقبة عند الغضب، ويحدث هذا الاحتقان لأن الأوعية الدموية تتمدد فتزيد من كمية الدم قرب سطح الجلد.</a:t>
            </a:r>
          </a:p>
        </p:txBody>
      </p:sp>
      <p:sp>
        <p:nvSpPr>
          <p:cNvPr id="197" name="Shape 197"/>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500"/>
                                        <p:tgtEl>
                                          <p:spTgt spid="1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grpSp>
        <p:nvGrpSpPr>
          <p:cNvPr id="202" name="Shape 202"/>
          <p:cNvGrpSpPr/>
          <p:nvPr/>
        </p:nvGrpSpPr>
        <p:grpSpPr>
          <a:xfrm>
            <a:off x="0" y="0"/>
            <a:ext cx="9144000" cy="6858000"/>
            <a:chOff x="4406278" y="74245"/>
            <a:chExt cx="970819" cy="4368808"/>
          </a:xfrm>
        </p:grpSpPr>
        <p:sp>
          <p:nvSpPr>
            <p:cNvPr id="203" name="Shape 203"/>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204" name="Shape 204"/>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205" name="Shape 205"/>
          <p:cNvSpPr/>
          <p:nvPr/>
        </p:nvSpPr>
        <p:spPr>
          <a:xfrm>
            <a:off x="755575" y="2204866"/>
            <a:ext cx="7488831"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2800" u="none" cap="none" strike="noStrike">
                <a:solidFill>
                  <a:srgbClr val="FF0000"/>
                </a:solidFill>
                <a:latin typeface="Calibri"/>
                <a:ea typeface="Calibri"/>
                <a:cs typeface="Calibri"/>
                <a:sym typeface="Calibri"/>
              </a:rPr>
              <a:t>يتغير الشهيق والزفير حسب الحالة الانفعالية فنجده ينقطع برهة من الزمن في حالات الدهشة .</a:t>
            </a:r>
          </a:p>
          <a:p>
            <a:pPr indent="0" lvl="0" marL="0" marR="0" rtl="1" algn="r">
              <a:spcBef>
                <a:spcPts val="0"/>
              </a:spcBef>
              <a:buSzPct val="25000"/>
              <a:buNone/>
            </a:pPr>
            <a:r>
              <a:rPr b="1" i="0" lang="ar-EG" sz="2800" u="none" cap="none" strike="noStrike">
                <a:solidFill>
                  <a:srgbClr val="FF0000"/>
                </a:solidFill>
                <a:latin typeface="Calibri"/>
                <a:ea typeface="Calibri"/>
                <a:cs typeface="Calibri"/>
                <a:sym typeface="Calibri"/>
              </a:rPr>
              <a:t>ضربات القلب كما يتغير أيضا معدل ضربات القلب أثناء الحالة الانفعالية، توتر وارتعاش العضلات يعتبر توتر العضلات من الأعراض المصاحبة للانفعال فقد يرتعش الفرد أثناء حركة المعدة والأمعاء فقد تبين أن حالات الغضب يصاحبها انتفاخ الأغشية الداخلية للمعدة مع زيادة في انقباض عضلاتها وارتفاع نسبة إفراز الحامض منها.</a:t>
            </a:r>
          </a:p>
        </p:txBody>
      </p:sp>
      <p:sp>
        <p:nvSpPr>
          <p:cNvPr id="206" name="Shape 206"/>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500"/>
                                        <p:tgtEl>
                                          <p:spTgt spid="2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pic>
        <p:nvPicPr>
          <p:cNvPr descr="lgcorner2.jpg" id="211" name="Shape 211"/>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212" name="Shape 212"/>
          <p:cNvSpPr/>
          <p:nvPr/>
        </p:nvSpPr>
        <p:spPr>
          <a:xfrm>
            <a:off x="827583" y="1052736"/>
            <a:ext cx="714431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س3: اكتب مقالا قصيراً يتضمن أمثلة على دور الانفعال الإيجابي في حياتك.</a:t>
            </a:r>
          </a:p>
        </p:txBody>
      </p:sp>
      <p:sp>
        <p:nvSpPr>
          <p:cNvPr id="213" name="Shape 213"/>
          <p:cNvSpPr/>
          <p:nvPr/>
        </p:nvSpPr>
        <p:spPr>
          <a:xfrm>
            <a:off x="1259632" y="3356992"/>
            <a:ext cx="6840760"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0070C0"/>
                </a:solidFill>
                <a:latin typeface="Calibri"/>
                <a:ea typeface="Calibri"/>
                <a:cs typeface="Calibri"/>
                <a:sym typeface="Calibri"/>
              </a:rPr>
              <a:t>الانفعالات الإيجابية: </a:t>
            </a:r>
            <a:r>
              <a:rPr b="1" i="0" lang="ar-EG" sz="3200" u="none" cap="none" strike="noStrike">
                <a:solidFill>
                  <a:srgbClr val="FF0000"/>
                </a:solidFill>
                <a:latin typeface="Calibri"/>
                <a:ea typeface="Calibri"/>
                <a:cs typeface="Calibri"/>
                <a:sym typeface="Calibri"/>
              </a:rPr>
              <a:t>هي قوة محركة للإنسان نحو حياة آمنة وممتعة، وقوة داعمة لتحقيق الهداف والإنجازات ومن أهم الانفعالات الإيجابية (انفعال السعادة وانفعال الحب)</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6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6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pic>
        <p:nvPicPr>
          <p:cNvPr descr="lgcorner2.jpg" id="218" name="Shape 218"/>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219" name="Shape 219"/>
          <p:cNvSpPr/>
          <p:nvPr/>
        </p:nvSpPr>
        <p:spPr>
          <a:xfrm>
            <a:off x="827583" y="1052736"/>
            <a:ext cx="714431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س3: اكتب مقالا قصيراً يتضمن أمثلة على دور الانفعال الإيجابي في حياتك.</a:t>
            </a:r>
          </a:p>
        </p:txBody>
      </p:sp>
      <p:sp>
        <p:nvSpPr>
          <p:cNvPr id="220" name="Shape 220"/>
          <p:cNvSpPr/>
          <p:nvPr/>
        </p:nvSpPr>
        <p:spPr>
          <a:xfrm>
            <a:off x="1619671" y="2420888"/>
            <a:ext cx="6192687" cy="156966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1- السعادة (happiness): هي حالة شعورية يمكن أن تستنتج من الحالة المزاجية للفرد وتظهر انفعالات السعادة والسرور</a:t>
            </a:r>
          </a:p>
        </p:txBody>
      </p:sp>
      <p:sp>
        <p:nvSpPr>
          <p:cNvPr id="221" name="Shape 221"/>
          <p:cNvSpPr/>
          <p:nvPr/>
        </p:nvSpPr>
        <p:spPr>
          <a:xfrm>
            <a:off x="1331640" y="4149080"/>
            <a:ext cx="6552728"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2- الحب (love): ميل انفعالي إلى شيء أو شخص أو فكرة مجردة، هو حالة تتضمن التوجه الإيجابي نحو موضوع ما وتقبله، وهو أساس التآلف بين الناس وتكوين العلاقات الإنسانية.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descr="lgcorner2.jpg" id="226" name="Shape 226"/>
          <p:cNvPicPr preferRelativeResize="0"/>
          <p:nvPr/>
        </p:nvPicPr>
        <p:blipFill rotWithShape="1">
          <a:blip r:embed="rId3">
            <a:alphaModFix/>
          </a:blip>
          <a:srcRect b="0" l="0" r="0" t="0"/>
          <a:stretch/>
        </p:blipFill>
        <p:spPr>
          <a:xfrm>
            <a:off x="71438" y="0"/>
            <a:ext cx="9501186" cy="6858000"/>
          </a:xfrm>
          <a:prstGeom prst="rect">
            <a:avLst/>
          </a:prstGeom>
          <a:noFill/>
          <a:ln>
            <a:noFill/>
          </a:ln>
        </p:spPr>
      </p:pic>
      <p:sp>
        <p:nvSpPr>
          <p:cNvPr id="227" name="Shape 227"/>
          <p:cNvSpPr/>
          <p:nvPr/>
        </p:nvSpPr>
        <p:spPr>
          <a:xfrm>
            <a:off x="827583" y="1052736"/>
            <a:ext cx="7144319"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س3: اكتب مقالا قصيراً يتضمن أمثلة على دور الانفعال الإيجابي في حياتك.</a:t>
            </a:r>
          </a:p>
        </p:txBody>
      </p:sp>
      <p:sp>
        <p:nvSpPr>
          <p:cNvPr id="228" name="Shape 228"/>
          <p:cNvSpPr/>
          <p:nvPr/>
        </p:nvSpPr>
        <p:spPr>
          <a:xfrm>
            <a:off x="1043608" y="3284983"/>
            <a:ext cx="6768751"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تكون الأم هي أول من يتجه إليها حب الطفل الرضيع لأنها تقوم بالعناية به ثم يأخذ حب الطفل بالتدرج للأشخاص الآخرين والأشياء الخاصة به.</a:t>
            </a:r>
          </a:p>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على الأفراد عند نجاحهم في الوصول إلى غاياتهم.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pic>
        <p:nvPicPr>
          <p:cNvPr descr="E:\شغل نجلاء\خلفيات وبراويز وصور\New folder\البراويز\البراويز\0151.bmp" id="233" name="Shape 233"/>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34" name="Shape 234"/>
          <p:cNvSpPr/>
          <p:nvPr/>
        </p:nvSpPr>
        <p:spPr>
          <a:xfrm>
            <a:off x="611560" y="548679"/>
            <a:ext cx="7927031"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002060"/>
                </a:solidFill>
                <a:latin typeface="Calibri"/>
                <a:ea typeface="Calibri"/>
                <a:cs typeface="Calibri"/>
                <a:sym typeface="Calibri"/>
              </a:rPr>
              <a:t>س4: </a:t>
            </a:r>
            <a:r>
              <a:rPr b="1" i="0" lang="ar-EG" sz="3600" u="none" cap="none" strike="noStrike">
                <a:solidFill>
                  <a:schemeClr val="dk1"/>
                </a:solidFill>
                <a:latin typeface="Calibri"/>
                <a:ea typeface="Calibri"/>
                <a:cs typeface="Calibri"/>
                <a:sym typeface="Calibri"/>
              </a:rPr>
              <a:t>ارصد الانفعالات الإيجابية والسلبية التي تظهر في (برنامج حواري) وحدد أنوع الانفعالات المسيطرة. هل هناك ضبط انفعالي لدى المتحاورين؟</a:t>
            </a:r>
          </a:p>
        </p:txBody>
      </p:sp>
      <p:sp>
        <p:nvSpPr>
          <p:cNvPr id="235" name="Shape 235"/>
          <p:cNvSpPr/>
          <p:nvPr/>
        </p:nvSpPr>
        <p:spPr>
          <a:xfrm>
            <a:off x="1907703" y="3717032"/>
            <a:ext cx="5152256" cy="120032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نعم يوجد ضبط انفعالي شديد لدي المتحاورين.</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500"/>
                                        <p:tgtEl>
                                          <p:spTgt spid="2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grpSp>
        <p:nvGrpSpPr>
          <p:cNvPr id="240" name="Shape 240"/>
          <p:cNvGrpSpPr/>
          <p:nvPr/>
        </p:nvGrpSpPr>
        <p:grpSpPr>
          <a:xfrm>
            <a:off x="539551" y="980728"/>
            <a:ext cx="8064895" cy="5013175"/>
            <a:chOff x="1394858" y="1912498"/>
            <a:chExt cx="3543670" cy="5224624"/>
          </a:xfrm>
        </p:grpSpPr>
        <p:sp>
          <p:nvSpPr>
            <p:cNvPr id="241" name="Shape 241"/>
            <p:cNvSpPr/>
            <p:nvPr/>
          </p:nvSpPr>
          <p:spPr>
            <a:xfrm>
              <a:off x="1535290" y="2283140"/>
              <a:ext cx="3200470" cy="4561704"/>
            </a:xfrm>
            <a:prstGeom prst="rect">
              <a:avLst/>
            </a:prstGeom>
            <a:solidFill>
              <a:schemeClr val="lt1"/>
            </a:solidFill>
            <a:ln cap="flat" cmpd="sng" w="25400">
              <a:solidFill>
                <a:srgbClr val="395E89"/>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oses.png" id="242" name="Shape 242"/>
            <p:cNvPicPr preferRelativeResize="0"/>
            <p:nvPr/>
          </p:nvPicPr>
          <p:blipFill rotWithShape="1">
            <a:blip r:embed="rId3">
              <a:alphaModFix/>
            </a:blip>
            <a:srcRect b="0" l="0" r="0" t="0"/>
            <a:stretch/>
          </p:blipFill>
          <p:spPr>
            <a:xfrm>
              <a:off x="1394858" y="1912498"/>
              <a:ext cx="3543670" cy="5224624"/>
            </a:xfrm>
            <a:prstGeom prst="rect">
              <a:avLst/>
            </a:prstGeom>
            <a:solidFill>
              <a:schemeClr val="lt1"/>
            </a:solidFill>
            <a:ln>
              <a:noFill/>
            </a:ln>
          </p:spPr>
        </p:pic>
      </p:grpSp>
      <p:sp>
        <p:nvSpPr>
          <p:cNvPr id="243" name="Shape 243"/>
          <p:cNvSpPr/>
          <p:nvPr/>
        </p:nvSpPr>
        <p:spPr>
          <a:xfrm>
            <a:off x="1259632" y="1484783"/>
            <a:ext cx="7003031"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س5: حدد عدة مواقف انفعالية مرت بك اليوم وشعرت أنك بحاجة إلى نقل ما تعلمته عن ضبط الانفعال إلى هذه المواقف.</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grpSp>
        <p:nvGrpSpPr>
          <p:cNvPr id="248" name="Shape 248"/>
          <p:cNvGrpSpPr/>
          <p:nvPr/>
        </p:nvGrpSpPr>
        <p:grpSpPr>
          <a:xfrm>
            <a:off x="539551" y="980728"/>
            <a:ext cx="8064895" cy="5013175"/>
            <a:chOff x="1394858" y="1912498"/>
            <a:chExt cx="3543670" cy="5224624"/>
          </a:xfrm>
        </p:grpSpPr>
        <p:sp>
          <p:nvSpPr>
            <p:cNvPr id="249" name="Shape 249"/>
            <p:cNvSpPr/>
            <p:nvPr/>
          </p:nvSpPr>
          <p:spPr>
            <a:xfrm>
              <a:off x="1535290" y="2283140"/>
              <a:ext cx="3200470" cy="4561704"/>
            </a:xfrm>
            <a:prstGeom prst="rect">
              <a:avLst/>
            </a:prstGeom>
            <a:solidFill>
              <a:schemeClr val="lt1"/>
            </a:solidFill>
            <a:ln cap="flat" cmpd="sng" w="25400">
              <a:solidFill>
                <a:srgbClr val="395E89"/>
              </a:solidFill>
              <a:prstDash val="solid"/>
              <a:round/>
              <a:headEnd len="med" w="med" type="none"/>
              <a:tailEnd len="med" w="med" type="none"/>
            </a:ln>
            <a:effectLst>
              <a:outerShdw blurRad="50799" rotWithShape="0" algn="tr" dir="8100000" dist="38100">
                <a:srgbClr val="000000">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oses.png" id="250" name="Shape 250"/>
            <p:cNvPicPr preferRelativeResize="0"/>
            <p:nvPr/>
          </p:nvPicPr>
          <p:blipFill rotWithShape="1">
            <a:blip r:embed="rId3">
              <a:alphaModFix/>
            </a:blip>
            <a:srcRect b="0" l="0" r="0" t="0"/>
            <a:stretch/>
          </p:blipFill>
          <p:spPr>
            <a:xfrm>
              <a:off x="1394858" y="1912498"/>
              <a:ext cx="3543670" cy="5224624"/>
            </a:xfrm>
            <a:prstGeom prst="rect">
              <a:avLst/>
            </a:prstGeom>
            <a:solidFill>
              <a:schemeClr val="lt1"/>
            </a:solidFill>
            <a:ln>
              <a:noFill/>
            </a:ln>
          </p:spPr>
        </p:pic>
      </p:grpSp>
      <p:sp>
        <p:nvSpPr>
          <p:cNvPr id="251" name="Shape 251"/>
          <p:cNvSpPr/>
          <p:nvPr/>
        </p:nvSpPr>
        <p:spPr>
          <a:xfrm>
            <a:off x="2753053" y="1502713"/>
            <a:ext cx="3501515"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مراجع الوحدة</a:t>
            </a:r>
          </a:p>
        </p:txBody>
      </p:sp>
      <p:sp>
        <p:nvSpPr>
          <p:cNvPr id="252" name="Shape 252"/>
          <p:cNvSpPr/>
          <p:nvPr/>
        </p:nvSpPr>
        <p:spPr>
          <a:xfrm>
            <a:off x="1066403" y="2204864"/>
            <a:ext cx="7322020" cy="3539430"/>
          </a:xfrm>
          <a:prstGeom prst="rect">
            <a:avLst/>
          </a:prstGeom>
          <a:noFill/>
          <a:ln>
            <a:noFill/>
          </a:ln>
        </p:spPr>
        <p:txBody>
          <a:bodyPr anchorCtr="0" anchor="t" bIns="45700" lIns="91425" rIns="91425" tIns="45700">
            <a:noAutofit/>
          </a:bodyPr>
          <a:lstStyle/>
          <a:p>
            <a:pPr indent="-742950" lvl="0" marL="742950" marR="0" rtl="1" algn="r">
              <a:spcBef>
                <a:spcPts val="0"/>
              </a:spcBef>
              <a:buClr>
                <a:schemeClr val="dk1"/>
              </a:buClr>
              <a:buSzPct val="100000"/>
              <a:buFont typeface="Calibri"/>
              <a:buAutoNum type="arabicPeriod"/>
            </a:pPr>
            <a:r>
              <a:rPr b="1" i="0" lang="ar-EG" sz="2800" u="none" cap="none" strike="noStrike">
                <a:solidFill>
                  <a:schemeClr val="dk1"/>
                </a:solidFill>
                <a:latin typeface="Calibri"/>
                <a:ea typeface="Calibri"/>
                <a:cs typeface="Calibri"/>
                <a:sym typeface="Calibri"/>
              </a:rPr>
              <a:t>عبد الحميد، الهاشمي، أصول علم النفس العام، دار الشروق، جدة 1984م.</a:t>
            </a:r>
          </a:p>
          <a:p>
            <a:pPr indent="-742950" lvl="0" marL="742950" marR="0" rtl="1" algn="r">
              <a:spcBef>
                <a:spcPts val="0"/>
              </a:spcBef>
              <a:buClr>
                <a:schemeClr val="dk1"/>
              </a:buClr>
              <a:buSzPct val="100000"/>
              <a:buFont typeface="Calibri"/>
              <a:buAutoNum type="arabicPeriod"/>
            </a:pPr>
            <a:r>
              <a:rPr b="1" i="0" lang="ar-EG" sz="2800" u="none" cap="none" strike="noStrike">
                <a:solidFill>
                  <a:schemeClr val="dk1"/>
                </a:solidFill>
                <a:latin typeface="Calibri"/>
                <a:ea typeface="Calibri"/>
                <a:cs typeface="Calibri"/>
                <a:sym typeface="Calibri"/>
              </a:rPr>
              <a:t>الزغلول عماد، والهنداوي علي، مدخل إلى علم النفس، دار الكتاب الجامعي، الإمارات العربية المتحدة 2008م.</a:t>
            </a:r>
          </a:p>
          <a:p>
            <a:pPr indent="-742950" lvl="0" marL="742950" marR="0" rtl="1" algn="r">
              <a:spcBef>
                <a:spcPts val="0"/>
              </a:spcBef>
              <a:buClr>
                <a:schemeClr val="dk1"/>
              </a:buClr>
              <a:buSzPct val="100000"/>
              <a:buFont typeface="Calibri"/>
              <a:buAutoNum type="arabicPeriod"/>
            </a:pPr>
            <a:r>
              <a:rPr b="1" i="0" lang="ar-EG" sz="2800" u="none" cap="none" strike="noStrike">
                <a:solidFill>
                  <a:schemeClr val="dk1"/>
                </a:solidFill>
                <a:latin typeface="Calibri"/>
                <a:ea typeface="Calibri"/>
                <a:cs typeface="Calibri"/>
                <a:sym typeface="Calibri"/>
              </a:rPr>
              <a:t>بني يونس، محمد، سيكولوجية الدافعية والانفعالات، دار المسيرة، الأردن 2009م.</a:t>
            </a:r>
          </a:p>
          <a:p>
            <a:pPr indent="-742950" lvl="0" marL="742950" marR="0" rtl="1" algn="r">
              <a:spcBef>
                <a:spcPts val="0"/>
              </a:spcBef>
              <a:buClr>
                <a:schemeClr val="dk1"/>
              </a:buClr>
              <a:buSzPct val="100000"/>
              <a:buFont typeface="Calibri"/>
              <a:buAutoNum type="arabicPeriod"/>
            </a:pPr>
            <a:r>
              <a:rPr b="1" i="0" lang="ar-EG" sz="2800" u="none" cap="none" strike="noStrike">
                <a:solidFill>
                  <a:schemeClr val="dk1"/>
                </a:solidFill>
                <a:latin typeface="Calibri"/>
                <a:ea typeface="Calibri"/>
                <a:cs typeface="Calibri"/>
                <a:sym typeface="Calibri"/>
              </a:rPr>
              <a:t>الكناني، ممدوح وآخرون المدخل الى علم النفس، مكتبة الفلاح. الكويت 2013م.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descr="1095597730629615321.png" id="91" name="Shape 91"/>
          <p:cNvPicPr preferRelativeResize="0"/>
          <p:nvPr/>
        </p:nvPicPr>
        <p:blipFill rotWithShape="1">
          <a:blip r:embed="rId3">
            <a:alphaModFix/>
          </a:blip>
          <a:srcRect b="0" l="0" r="0" t="0"/>
          <a:stretch/>
        </p:blipFill>
        <p:spPr>
          <a:xfrm>
            <a:off x="1331640" y="1700808"/>
            <a:ext cx="7127875" cy="3240087"/>
          </a:xfrm>
          <a:prstGeom prst="rect">
            <a:avLst/>
          </a:prstGeom>
          <a:noFill/>
          <a:ln>
            <a:noFill/>
          </a:ln>
        </p:spPr>
      </p:pic>
      <p:sp>
        <p:nvSpPr>
          <p:cNvPr id="92" name="Shape 92"/>
          <p:cNvSpPr/>
          <p:nvPr/>
        </p:nvSpPr>
        <p:spPr>
          <a:xfrm>
            <a:off x="3419871" y="2636911"/>
            <a:ext cx="2810386"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9600" u="none" cap="none" strike="noStrike">
                <a:solidFill>
                  <a:schemeClr val="lt1"/>
                </a:solidFill>
                <a:latin typeface="Calibri"/>
                <a:ea typeface="Calibri"/>
                <a:cs typeface="Calibri"/>
                <a:sym typeface="Calibri"/>
              </a:rPr>
              <a:t>التقويم</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descr="E:\شغل نجلاء\خلفيات وبراويز وصور\New folder\البراويز\البراويز\0151.bmp" id="97" name="Shape 97"/>
          <p:cNvPicPr preferRelativeResize="0"/>
          <p:nvPr/>
        </p:nvPicPr>
        <p:blipFill rotWithShape="1">
          <a:blip r:embed="rId3">
            <a:alphaModFix/>
          </a:blip>
          <a:srcRect b="0" l="0" r="0" t="0"/>
          <a:stretch/>
        </p:blipFill>
        <p:spPr>
          <a:xfrm>
            <a:off x="611560" y="980728"/>
            <a:ext cx="8136903" cy="5040559"/>
          </a:xfrm>
          <a:prstGeom prst="rect">
            <a:avLst/>
          </a:prstGeom>
          <a:noFill/>
          <a:ln>
            <a:noFill/>
          </a:ln>
        </p:spPr>
      </p:pic>
      <p:sp>
        <p:nvSpPr>
          <p:cNvPr id="98" name="Shape 98"/>
          <p:cNvSpPr/>
          <p:nvPr/>
        </p:nvSpPr>
        <p:spPr>
          <a:xfrm>
            <a:off x="1763688" y="1434255"/>
            <a:ext cx="5760640" cy="415498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rgbClr val="FF0000"/>
                </a:solidFill>
                <a:latin typeface="Calibri"/>
                <a:ea typeface="Calibri"/>
                <a:cs typeface="Calibri"/>
                <a:sym typeface="Calibri"/>
              </a:rPr>
              <a:t>س1: سجل تغير مظاهر الانفعال والموضوعات المثيرة للانفعال وأساليب التعبير عن الانفعال أو الاستجابة له من مرحلة عمرية لأخرى حسب خبرتك؟</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graphicFrame>
        <p:nvGraphicFramePr>
          <p:cNvPr id="103" name="Shape 103"/>
          <p:cNvGraphicFramePr/>
          <p:nvPr/>
        </p:nvGraphicFramePr>
        <p:xfrm>
          <a:off x="-36511" y="332656"/>
          <a:ext cx="3000000" cy="3000000"/>
        </p:xfrm>
        <a:graphic>
          <a:graphicData uri="http://schemas.openxmlformats.org/drawingml/2006/table">
            <a:tbl>
              <a:tblPr bandRow="1" firstRow="1">
                <a:noFill/>
                <a:tableStyleId>{8E110B77-1392-4287-9620-C3D420105346}</a:tableStyleId>
              </a:tblPr>
              <a:tblGrid>
                <a:gridCol w="1301225"/>
                <a:gridCol w="1301225"/>
                <a:gridCol w="1301225"/>
                <a:gridCol w="1301225"/>
                <a:gridCol w="1301225"/>
                <a:gridCol w="1301225"/>
                <a:gridCol w="1301225"/>
              </a:tblGrid>
              <a:tr h="936100">
                <a:tc grid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770000"/>
                        </a:gs>
                        <a:gs pos="50000">
                          <a:srgbClr val="AC0000"/>
                        </a:gs>
                        <a:gs pos="100000">
                          <a:srgbClr val="CE0000"/>
                        </a:gs>
                      </a:gsLst>
                      <a:lin ang="16200000" scaled="0"/>
                    </a:gradFill>
                  </a:tcPr>
                </a:tc>
                <a:tc hMerge="1"/>
                <a:tc hMerge="1"/>
                <a:tc grid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770000"/>
                        </a:gs>
                        <a:gs pos="50000">
                          <a:srgbClr val="AC0000"/>
                        </a:gs>
                        <a:gs pos="100000">
                          <a:srgbClr val="CE0000"/>
                        </a:gs>
                      </a:gsLst>
                      <a:lin ang="16200000" scaled="0"/>
                    </a:gradFill>
                  </a:tcPr>
                </a:tc>
                <a:tc hMerge="1"/>
                <a:tc hMerge="1"/>
                <a:tc rowSpan="2">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0A1E38"/>
                        </a:gs>
                        <a:gs pos="50000">
                          <a:srgbClr val="0E2C51"/>
                        </a:gs>
                        <a:gs pos="100000">
                          <a:srgbClr val="113562"/>
                        </a:gs>
                      </a:gsLst>
                      <a:lin ang="16200000" scaled="0"/>
                    </a:gradFill>
                  </a:tcPr>
                </a:tc>
              </a:tr>
              <a:tr h="12961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r h="41764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0A1E38"/>
                        </a:gs>
                        <a:gs pos="50000">
                          <a:srgbClr val="0E2C51"/>
                        </a:gs>
                        <a:gs pos="100000">
                          <a:srgbClr val="113562"/>
                        </a:gs>
                      </a:gsLst>
                      <a:lin ang="16200000" scaled="0"/>
                    </a:gradFill>
                  </a:tcPr>
                </a:tc>
              </a:tr>
            </a:tbl>
          </a:graphicData>
        </a:graphic>
      </p:graphicFrame>
      <p:sp>
        <p:nvSpPr>
          <p:cNvPr id="104" name="Shape 104"/>
          <p:cNvSpPr/>
          <p:nvPr/>
        </p:nvSpPr>
        <p:spPr>
          <a:xfrm>
            <a:off x="7814814" y="1412776"/>
            <a:ext cx="1149673"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الانفعال</a:t>
            </a:r>
          </a:p>
        </p:txBody>
      </p:sp>
      <p:sp>
        <p:nvSpPr>
          <p:cNvPr id="105" name="Shape 105"/>
          <p:cNvSpPr/>
          <p:nvPr/>
        </p:nvSpPr>
        <p:spPr>
          <a:xfrm>
            <a:off x="4572000" y="332657"/>
            <a:ext cx="2520279" cy="95410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800" u="none" cap="none" strike="noStrike">
                <a:solidFill>
                  <a:schemeClr val="lt1"/>
                </a:solidFill>
                <a:latin typeface="Calibri"/>
                <a:ea typeface="Calibri"/>
                <a:cs typeface="Calibri"/>
                <a:sym typeface="Calibri"/>
              </a:rPr>
              <a:t>المرحلة العمرية (عندما كنت طفلاً)</a:t>
            </a:r>
          </a:p>
        </p:txBody>
      </p:sp>
      <p:sp>
        <p:nvSpPr>
          <p:cNvPr id="106" name="Shape 106"/>
          <p:cNvSpPr/>
          <p:nvPr/>
        </p:nvSpPr>
        <p:spPr>
          <a:xfrm>
            <a:off x="107504" y="476672"/>
            <a:ext cx="3456383" cy="5232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800" u="none" cap="none" strike="noStrike">
                <a:solidFill>
                  <a:schemeClr val="lt1"/>
                </a:solidFill>
                <a:latin typeface="Calibri"/>
                <a:ea typeface="Calibri"/>
                <a:cs typeface="Calibri"/>
                <a:sym typeface="Calibri"/>
              </a:rPr>
              <a:t>مرحلة المراهقة (أنت الآن)</a:t>
            </a:r>
          </a:p>
        </p:txBody>
      </p:sp>
      <p:sp>
        <p:nvSpPr>
          <p:cNvPr id="107" name="Shape 107"/>
          <p:cNvSpPr/>
          <p:nvPr/>
        </p:nvSpPr>
        <p:spPr>
          <a:xfrm>
            <a:off x="6502717" y="1412776"/>
            <a:ext cx="1237634"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مظاهر الانفعال</a:t>
            </a:r>
          </a:p>
        </p:txBody>
      </p:sp>
      <p:sp>
        <p:nvSpPr>
          <p:cNvPr id="108" name="Shape 108"/>
          <p:cNvSpPr/>
          <p:nvPr/>
        </p:nvSpPr>
        <p:spPr>
          <a:xfrm>
            <a:off x="5004048" y="1292566"/>
            <a:ext cx="1584175"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الموضوعات المثيرة للانفعال</a:t>
            </a:r>
          </a:p>
        </p:txBody>
      </p:sp>
      <p:sp>
        <p:nvSpPr>
          <p:cNvPr id="109" name="Shape 109"/>
          <p:cNvSpPr/>
          <p:nvPr/>
        </p:nvSpPr>
        <p:spPr>
          <a:xfrm>
            <a:off x="3923928" y="1268759"/>
            <a:ext cx="129614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أساليب التعبير عن الانفعال</a:t>
            </a:r>
          </a:p>
        </p:txBody>
      </p:sp>
      <p:sp>
        <p:nvSpPr>
          <p:cNvPr id="110" name="Shape 110"/>
          <p:cNvSpPr/>
          <p:nvPr/>
        </p:nvSpPr>
        <p:spPr>
          <a:xfrm>
            <a:off x="2555775" y="1412776"/>
            <a:ext cx="1296143"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مظاهر الانفعال</a:t>
            </a:r>
          </a:p>
        </p:txBody>
      </p:sp>
      <p:sp>
        <p:nvSpPr>
          <p:cNvPr id="111" name="Shape 111"/>
          <p:cNvSpPr/>
          <p:nvPr/>
        </p:nvSpPr>
        <p:spPr>
          <a:xfrm>
            <a:off x="1187624" y="1340767"/>
            <a:ext cx="1440160"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الموضوعات المثيرة للانفعال</a:t>
            </a:r>
          </a:p>
        </p:txBody>
      </p:sp>
      <p:sp>
        <p:nvSpPr>
          <p:cNvPr id="112" name="Shape 112"/>
          <p:cNvSpPr/>
          <p:nvPr/>
        </p:nvSpPr>
        <p:spPr>
          <a:xfrm>
            <a:off x="0" y="1340767"/>
            <a:ext cx="129614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أساليب التعبير عن الانفعال</a:t>
            </a:r>
          </a:p>
        </p:txBody>
      </p:sp>
      <p:sp>
        <p:nvSpPr>
          <p:cNvPr id="113" name="Shape 113"/>
          <p:cNvSpPr/>
          <p:nvPr/>
        </p:nvSpPr>
        <p:spPr>
          <a:xfrm>
            <a:off x="7884367" y="3429001"/>
            <a:ext cx="1082347"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الخوف</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graphicFrame>
        <p:nvGraphicFramePr>
          <p:cNvPr id="118" name="Shape 118"/>
          <p:cNvGraphicFramePr/>
          <p:nvPr/>
        </p:nvGraphicFramePr>
        <p:xfrm>
          <a:off x="-36511" y="332656"/>
          <a:ext cx="3000000" cy="3000000"/>
        </p:xfrm>
        <a:graphic>
          <a:graphicData uri="http://schemas.openxmlformats.org/drawingml/2006/table">
            <a:tbl>
              <a:tblPr bandRow="1" firstRow="1">
                <a:noFill/>
                <a:tableStyleId>{8E110B77-1392-4287-9620-C3D420105346}</a:tableStyleId>
              </a:tblPr>
              <a:tblGrid>
                <a:gridCol w="1301225"/>
                <a:gridCol w="1301225"/>
                <a:gridCol w="1301225"/>
                <a:gridCol w="1301225"/>
                <a:gridCol w="1301225"/>
                <a:gridCol w="1301225"/>
                <a:gridCol w="1301225"/>
              </a:tblGrid>
              <a:tr h="936100">
                <a:tc grid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770000"/>
                        </a:gs>
                        <a:gs pos="50000">
                          <a:srgbClr val="AC0000"/>
                        </a:gs>
                        <a:gs pos="100000">
                          <a:srgbClr val="CE0000"/>
                        </a:gs>
                      </a:gsLst>
                      <a:lin ang="16200000" scaled="0"/>
                    </a:gradFill>
                  </a:tcPr>
                </a:tc>
                <a:tc hMerge="1"/>
                <a:tc hMerge="1"/>
                <a:tc grid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770000"/>
                        </a:gs>
                        <a:gs pos="50000">
                          <a:srgbClr val="AC0000"/>
                        </a:gs>
                        <a:gs pos="100000">
                          <a:srgbClr val="CE0000"/>
                        </a:gs>
                      </a:gsLst>
                      <a:lin ang="16200000" scaled="0"/>
                    </a:gradFill>
                  </a:tcPr>
                </a:tc>
                <a:tc hMerge="1"/>
                <a:tc hMerge="1"/>
                <a:tc rowSpan="2">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0A1E38"/>
                        </a:gs>
                        <a:gs pos="50000">
                          <a:srgbClr val="0E2C51"/>
                        </a:gs>
                        <a:gs pos="100000">
                          <a:srgbClr val="113562"/>
                        </a:gs>
                      </a:gsLst>
                      <a:lin ang="16200000" scaled="0"/>
                    </a:gradFill>
                  </a:tcPr>
                </a:tc>
              </a:tr>
              <a:tr h="12961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r h="41764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0A1E38"/>
                        </a:gs>
                        <a:gs pos="50000">
                          <a:srgbClr val="0E2C51"/>
                        </a:gs>
                        <a:gs pos="100000">
                          <a:srgbClr val="113562"/>
                        </a:gs>
                      </a:gsLst>
                      <a:lin ang="16200000" scaled="0"/>
                    </a:gradFill>
                  </a:tcPr>
                </a:tc>
              </a:tr>
            </a:tbl>
          </a:graphicData>
        </a:graphic>
      </p:graphicFrame>
      <p:sp>
        <p:nvSpPr>
          <p:cNvPr id="119" name="Shape 119"/>
          <p:cNvSpPr/>
          <p:nvPr/>
        </p:nvSpPr>
        <p:spPr>
          <a:xfrm>
            <a:off x="7814814" y="1412776"/>
            <a:ext cx="1149673"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الانفعال</a:t>
            </a:r>
          </a:p>
        </p:txBody>
      </p:sp>
      <p:sp>
        <p:nvSpPr>
          <p:cNvPr id="120" name="Shape 120"/>
          <p:cNvSpPr/>
          <p:nvPr/>
        </p:nvSpPr>
        <p:spPr>
          <a:xfrm>
            <a:off x="4572000" y="332657"/>
            <a:ext cx="2520279" cy="95410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800" u="none" cap="none" strike="noStrike">
                <a:solidFill>
                  <a:schemeClr val="lt1"/>
                </a:solidFill>
                <a:latin typeface="Calibri"/>
                <a:ea typeface="Calibri"/>
                <a:cs typeface="Calibri"/>
                <a:sym typeface="Calibri"/>
              </a:rPr>
              <a:t>المرحلة العمرية (عندما كنت طفلاً)</a:t>
            </a:r>
          </a:p>
        </p:txBody>
      </p:sp>
      <p:sp>
        <p:nvSpPr>
          <p:cNvPr id="121" name="Shape 121"/>
          <p:cNvSpPr/>
          <p:nvPr/>
        </p:nvSpPr>
        <p:spPr>
          <a:xfrm>
            <a:off x="107504" y="476672"/>
            <a:ext cx="3456383" cy="5232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800" u="none" cap="none" strike="noStrike">
                <a:solidFill>
                  <a:schemeClr val="lt1"/>
                </a:solidFill>
                <a:latin typeface="Calibri"/>
                <a:ea typeface="Calibri"/>
                <a:cs typeface="Calibri"/>
                <a:sym typeface="Calibri"/>
              </a:rPr>
              <a:t>مرحلة المراهقة (أنت الآن)</a:t>
            </a:r>
          </a:p>
        </p:txBody>
      </p:sp>
      <p:sp>
        <p:nvSpPr>
          <p:cNvPr id="122" name="Shape 122"/>
          <p:cNvSpPr/>
          <p:nvPr/>
        </p:nvSpPr>
        <p:spPr>
          <a:xfrm>
            <a:off x="6502717" y="1412776"/>
            <a:ext cx="1237634"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مظاهر الانفعال</a:t>
            </a:r>
          </a:p>
        </p:txBody>
      </p:sp>
      <p:sp>
        <p:nvSpPr>
          <p:cNvPr id="123" name="Shape 123"/>
          <p:cNvSpPr/>
          <p:nvPr/>
        </p:nvSpPr>
        <p:spPr>
          <a:xfrm>
            <a:off x="5004048" y="1292566"/>
            <a:ext cx="1584175"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الموضوعات المثيرة للانفعال</a:t>
            </a:r>
          </a:p>
        </p:txBody>
      </p:sp>
      <p:sp>
        <p:nvSpPr>
          <p:cNvPr id="124" name="Shape 124"/>
          <p:cNvSpPr/>
          <p:nvPr/>
        </p:nvSpPr>
        <p:spPr>
          <a:xfrm>
            <a:off x="3923928" y="1268759"/>
            <a:ext cx="129614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أساليب التعبير عن الانفعال</a:t>
            </a:r>
          </a:p>
        </p:txBody>
      </p:sp>
      <p:sp>
        <p:nvSpPr>
          <p:cNvPr id="125" name="Shape 125"/>
          <p:cNvSpPr/>
          <p:nvPr/>
        </p:nvSpPr>
        <p:spPr>
          <a:xfrm>
            <a:off x="2555775" y="1412776"/>
            <a:ext cx="1296143"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مظاهر الانفعال</a:t>
            </a:r>
          </a:p>
        </p:txBody>
      </p:sp>
      <p:sp>
        <p:nvSpPr>
          <p:cNvPr id="126" name="Shape 126"/>
          <p:cNvSpPr/>
          <p:nvPr/>
        </p:nvSpPr>
        <p:spPr>
          <a:xfrm>
            <a:off x="1187624" y="1340767"/>
            <a:ext cx="1440160"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الموضوعات المثيرة للانفعال</a:t>
            </a:r>
          </a:p>
        </p:txBody>
      </p:sp>
      <p:sp>
        <p:nvSpPr>
          <p:cNvPr id="127" name="Shape 127"/>
          <p:cNvSpPr/>
          <p:nvPr/>
        </p:nvSpPr>
        <p:spPr>
          <a:xfrm>
            <a:off x="0" y="1340767"/>
            <a:ext cx="129614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أساليب التعبير عن الانفعال</a:t>
            </a:r>
          </a:p>
        </p:txBody>
      </p:sp>
      <p:sp>
        <p:nvSpPr>
          <p:cNvPr id="128" name="Shape 128"/>
          <p:cNvSpPr/>
          <p:nvPr/>
        </p:nvSpPr>
        <p:spPr>
          <a:xfrm>
            <a:off x="7874749" y="3429001"/>
            <a:ext cx="1101585"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الغضب</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graphicFrame>
        <p:nvGraphicFramePr>
          <p:cNvPr id="133" name="Shape 133"/>
          <p:cNvGraphicFramePr/>
          <p:nvPr/>
        </p:nvGraphicFramePr>
        <p:xfrm>
          <a:off x="-36511" y="332656"/>
          <a:ext cx="3000000" cy="3000000"/>
        </p:xfrm>
        <a:graphic>
          <a:graphicData uri="http://schemas.openxmlformats.org/drawingml/2006/table">
            <a:tbl>
              <a:tblPr bandRow="1" firstRow="1">
                <a:noFill/>
                <a:tableStyleId>{8E110B77-1392-4287-9620-C3D420105346}</a:tableStyleId>
              </a:tblPr>
              <a:tblGrid>
                <a:gridCol w="1301225"/>
                <a:gridCol w="1301225"/>
                <a:gridCol w="1301225"/>
                <a:gridCol w="1301225"/>
                <a:gridCol w="1301225"/>
                <a:gridCol w="1301225"/>
                <a:gridCol w="1301225"/>
              </a:tblGrid>
              <a:tr h="936100">
                <a:tc grid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770000"/>
                        </a:gs>
                        <a:gs pos="50000">
                          <a:srgbClr val="AC0000"/>
                        </a:gs>
                        <a:gs pos="100000">
                          <a:srgbClr val="CE0000"/>
                        </a:gs>
                      </a:gsLst>
                      <a:lin ang="16200000" scaled="0"/>
                    </a:gradFill>
                  </a:tcPr>
                </a:tc>
                <a:tc hMerge="1"/>
                <a:tc hMerge="1"/>
                <a:tc gridSpan="3">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770000"/>
                        </a:gs>
                        <a:gs pos="50000">
                          <a:srgbClr val="AC0000"/>
                        </a:gs>
                        <a:gs pos="100000">
                          <a:srgbClr val="CE0000"/>
                        </a:gs>
                      </a:gsLst>
                      <a:lin ang="16200000" scaled="0"/>
                    </a:gradFill>
                  </a:tcPr>
                </a:tc>
                <a:tc hMerge="1"/>
                <a:tc hMerge="1"/>
                <a:tc rowSpan="2">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0A1E38"/>
                        </a:gs>
                        <a:gs pos="50000">
                          <a:srgbClr val="0E2C51"/>
                        </a:gs>
                        <a:gs pos="100000">
                          <a:srgbClr val="113562"/>
                        </a:gs>
                      </a:gsLst>
                      <a:lin ang="16200000" scaled="0"/>
                    </a:gradFill>
                  </a:tcPr>
                </a:tc>
              </a:tr>
              <a:tr h="12961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r h="417647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0A1E38"/>
                        </a:gs>
                        <a:gs pos="50000">
                          <a:srgbClr val="0E2C51"/>
                        </a:gs>
                        <a:gs pos="100000">
                          <a:srgbClr val="113562"/>
                        </a:gs>
                      </a:gsLst>
                      <a:lin ang="16200000" scaled="0"/>
                    </a:gradFill>
                  </a:tcPr>
                </a:tc>
              </a:tr>
            </a:tbl>
          </a:graphicData>
        </a:graphic>
      </p:graphicFrame>
      <p:sp>
        <p:nvSpPr>
          <p:cNvPr id="134" name="Shape 134"/>
          <p:cNvSpPr/>
          <p:nvPr/>
        </p:nvSpPr>
        <p:spPr>
          <a:xfrm>
            <a:off x="7814814" y="1412776"/>
            <a:ext cx="1149673"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الانفعال</a:t>
            </a:r>
          </a:p>
        </p:txBody>
      </p:sp>
      <p:sp>
        <p:nvSpPr>
          <p:cNvPr id="135" name="Shape 135"/>
          <p:cNvSpPr/>
          <p:nvPr/>
        </p:nvSpPr>
        <p:spPr>
          <a:xfrm>
            <a:off x="4572000" y="332657"/>
            <a:ext cx="2520279" cy="95410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800" u="none" cap="none" strike="noStrike">
                <a:solidFill>
                  <a:schemeClr val="lt1"/>
                </a:solidFill>
                <a:latin typeface="Calibri"/>
                <a:ea typeface="Calibri"/>
                <a:cs typeface="Calibri"/>
                <a:sym typeface="Calibri"/>
              </a:rPr>
              <a:t>المرحلة العمرية (عندما كنت طفلاً)</a:t>
            </a:r>
          </a:p>
        </p:txBody>
      </p:sp>
      <p:sp>
        <p:nvSpPr>
          <p:cNvPr id="136" name="Shape 136"/>
          <p:cNvSpPr/>
          <p:nvPr/>
        </p:nvSpPr>
        <p:spPr>
          <a:xfrm>
            <a:off x="107504" y="476672"/>
            <a:ext cx="3456383" cy="5232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800" u="none" cap="none" strike="noStrike">
                <a:solidFill>
                  <a:schemeClr val="lt1"/>
                </a:solidFill>
                <a:latin typeface="Calibri"/>
                <a:ea typeface="Calibri"/>
                <a:cs typeface="Calibri"/>
                <a:sym typeface="Calibri"/>
              </a:rPr>
              <a:t>مرحلة المراهقة (أنت الآن)</a:t>
            </a:r>
          </a:p>
        </p:txBody>
      </p:sp>
      <p:sp>
        <p:nvSpPr>
          <p:cNvPr id="137" name="Shape 137"/>
          <p:cNvSpPr/>
          <p:nvPr/>
        </p:nvSpPr>
        <p:spPr>
          <a:xfrm>
            <a:off x="6502717" y="1412776"/>
            <a:ext cx="1237634"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مظاهر الانفعال</a:t>
            </a:r>
          </a:p>
        </p:txBody>
      </p:sp>
      <p:sp>
        <p:nvSpPr>
          <p:cNvPr id="138" name="Shape 138"/>
          <p:cNvSpPr/>
          <p:nvPr/>
        </p:nvSpPr>
        <p:spPr>
          <a:xfrm>
            <a:off x="5004048" y="1292566"/>
            <a:ext cx="1584175"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الموضوعات المثيرة للانفعال</a:t>
            </a:r>
          </a:p>
        </p:txBody>
      </p:sp>
      <p:sp>
        <p:nvSpPr>
          <p:cNvPr id="139" name="Shape 139"/>
          <p:cNvSpPr/>
          <p:nvPr/>
        </p:nvSpPr>
        <p:spPr>
          <a:xfrm>
            <a:off x="3923928" y="1268759"/>
            <a:ext cx="129614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أساليب التعبير عن الانفعال</a:t>
            </a:r>
          </a:p>
        </p:txBody>
      </p:sp>
      <p:sp>
        <p:nvSpPr>
          <p:cNvPr id="140" name="Shape 140"/>
          <p:cNvSpPr/>
          <p:nvPr/>
        </p:nvSpPr>
        <p:spPr>
          <a:xfrm>
            <a:off x="2555775" y="1412776"/>
            <a:ext cx="1296143"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مظاهر الانفعال</a:t>
            </a:r>
          </a:p>
        </p:txBody>
      </p:sp>
      <p:sp>
        <p:nvSpPr>
          <p:cNvPr id="141" name="Shape 141"/>
          <p:cNvSpPr/>
          <p:nvPr/>
        </p:nvSpPr>
        <p:spPr>
          <a:xfrm>
            <a:off x="1187624" y="1340767"/>
            <a:ext cx="1440160"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الموضوعات المثيرة للانفعال</a:t>
            </a:r>
          </a:p>
        </p:txBody>
      </p:sp>
      <p:sp>
        <p:nvSpPr>
          <p:cNvPr id="142" name="Shape 142"/>
          <p:cNvSpPr/>
          <p:nvPr/>
        </p:nvSpPr>
        <p:spPr>
          <a:xfrm>
            <a:off x="0" y="1340767"/>
            <a:ext cx="1296143"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2400" u="none" cap="none" strike="noStrike">
                <a:solidFill>
                  <a:schemeClr val="dk1"/>
                </a:solidFill>
                <a:latin typeface="Calibri"/>
                <a:ea typeface="Calibri"/>
                <a:cs typeface="Calibri"/>
                <a:sym typeface="Calibri"/>
              </a:rPr>
              <a:t>أساليب التعبير عن الانفعال</a:t>
            </a:r>
          </a:p>
        </p:txBody>
      </p:sp>
      <p:sp>
        <p:nvSpPr>
          <p:cNvPr id="143" name="Shape 143"/>
          <p:cNvSpPr/>
          <p:nvPr/>
        </p:nvSpPr>
        <p:spPr>
          <a:xfrm>
            <a:off x="7852307" y="3429001"/>
            <a:ext cx="1146469" cy="5847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200" u="none" cap="none" strike="noStrike">
                <a:solidFill>
                  <a:schemeClr val="lt1"/>
                </a:solidFill>
                <a:latin typeface="Calibri"/>
                <a:ea typeface="Calibri"/>
                <a:cs typeface="Calibri"/>
                <a:sym typeface="Calibri"/>
              </a:rPr>
              <a:t>السعادة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grpSp>
        <p:nvGrpSpPr>
          <p:cNvPr id="148" name="Shape 148"/>
          <p:cNvGrpSpPr/>
          <p:nvPr/>
        </p:nvGrpSpPr>
        <p:grpSpPr>
          <a:xfrm>
            <a:off x="0" y="0"/>
            <a:ext cx="9144000" cy="6858000"/>
            <a:chOff x="4406278" y="74245"/>
            <a:chExt cx="970819" cy="4368808"/>
          </a:xfrm>
        </p:grpSpPr>
        <p:sp>
          <p:nvSpPr>
            <p:cNvPr id="149" name="Shape 149"/>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50" name="Shape 150"/>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51" name="Shape 151"/>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a:t>
            </a:r>
          </a:p>
        </p:txBody>
      </p:sp>
      <p:sp>
        <p:nvSpPr>
          <p:cNvPr id="152" name="Shape 152"/>
          <p:cNvSpPr/>
          <p:nvPr/>
        </p:nvSpPr>
        <p:spPr>
          <a:xfrm>
            <a:off x="971600" y="3397060"/>
            <a:ext cx="7128792"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الانفعال هو اضطراب حاد لأنه يتميز بحالة شديدة من التوتر والتهيج العام وتتوقف جميع أنواع النشاطات الأخرى التي يقوم بها الفرد، ويصبح نشاطه حول الشيء، أو الموقف الذي أثار غضبه.</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grpSp>
        <p:nvGrpSpPr>
          <p:cNvPr id="157" name="Shape 157"/>
          <p:cNvGrpSpPr/>
          <p:nvPr/>
        </p:nvGrpSpPr>
        <p:grpSpPr>
          <a:xfrm>
            <a:off x="0" y="0"/>
            <a:ext cx="9144000" cy="6858000"/>
            <a:chOff x="4406278" y="74245"/>
            <a:chExt cx="970819" cy="4368808"/>
          </a:xfrm>
        </p:grpSpPr>
        <p:sp>
          <p:nvSpPr>
            <p:cNvPr id="158" name="Shape 158"/>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59" name="Shape 159"/>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60" name="Shape 160"/>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للانفعالات.</a:t>
            </a:r>
          </a:p>
        </p:txBody>
      </p:sp>
      <p:sp>
        <p:nvSpPr>
          <p:cNvPr id="161" name="Shape 161"/>
          <p:cNvSpPr/>
          <p:nvPr/>
        </p:nvSpPr>
        <p:spPr>
          <a:xfrm>
            <a:off x="971600" y="2636911"/>
            <a:ext cx="7128792" cy="304698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يقوم انفعال الغضب بفائدة هامة للفرد فهو يزيد من نشاطه ويدفعه في بعض الأحيان إلى القيام ببعض الأعمال العنيفة لإزالة ما يعترضه من عوائق, ولكن كثيرًا ما يشتد انفعال الغضب ويصعب على الشخص التحكم فيه فيؤدي إلى بعض النتائج الضارة أو السلبية.</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grpSp>
        <p:nvGrpSpPr>
          <p:cNvPr id="166" name="Shape 166"/>
          <p:cNvGrpSpPr/>
          <p:nvPr/>
        </p:nvGrpSpPr>
        <p:grpSpPr>
          <a:xfrm>
            <a:off x="0" y="0"/>
            <a:ext cx="9144000" cy="6858000"/>
            <a:chOff x="4406278" y="74245"/>
            <a:chExt cx="970819" cy="4368808"/>
          </a:xfrm>
        </p:grpSpPr>
        <p:sp>
          <p:nvSpPr>
            <p:cNvPr id="167" name="Shape 167"/>
            <p:cNvSpPr/>
            <p:nvPr/>
          </p:nvSpPr>
          <p:spPr>
            <a:xfrm>
              <a:off x="4488687" y="425291"/>
              <a:ext cx="822885" cy="3734934"/>
            </a:xfrm>
            <a:prstGeom prst="snip2SameRect">
              <a:avLst>
                <a:gd fmla="val 0" name="adj1"/>
                <a:gd fmla="val 0" name="adj2"/>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68" name="Shape 168"/>
            <p:cNvPicPr preferRelativeResize="0"/>
            <p:nvPr/>
          </p:nvPicPr>
          <p:blipFill rotWithShape="1">
            <a:blip r:embed="rId3">
              <a:alphaModFix/>
            </a:blip>
            <a:srcRect b="0" l="0" r="0" t="0"/>
            <a:stretch/>
          </p:blipFill>
          <p:spPr>
            <a:xfrm>
              <a:off x="4406278" y="74245"/>
              <a:ext cx="970819" cy="4368808"/>
            </a:xfrm>
            <a:prstGeom prst="rect">
              <a:avLst/>
            </a:prstGeom>
            <a:noFill/>
            <a:ln>
              <a:noFill/>
            </a:ln>
          </p:spPr>
        </p:pic>
      </p:grpSp>
      <p:sp>
        <p:nvSpPr>
          <p:cNvPr id="169" name="Shape 169"/>
          <p:cNvSpPr/>
          <p:nvPr/>
        </p:nvSpPr>
        <p:spPr>
          <a:xfrm>
            <a:off x="971600" y="3150841"/>
            <a:ext cx="7128792"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الانفعال العصبي السريع والغضب الشديد عندما يرى أو يسمع ما لا يحب أو ما لا يوافق عليه من الآراء والمواقف والكماليات، مما ينتج عنه الإساءة بالألفاظ أو الأفعال للآخرين، أو تخريب ممتلكاتهم، واتخاذ قرار مقاطعة أنشطة المؤسسة وهجران أفرادها.</a:t>
            </a:r>
          </a:p>
        </p:txBody>
      </p:sp>
      <p:sp>
        <p:nvSpPr>
          <p:cNvPr id="170" name="Shape 170"/>
          <p:cNvSpPr/>
          <p:nvPr/>
        </p:nvSpPr>
        <p:spPr>
          <a:xfrm>
            <a:off x="1115616" y="1124744"/>
            <a:ext cx="6984776" cy="107721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س2: صمم خريطة مفهومية تحتوي على التغيرات الجسمية الداخلية والخارجية المصاحبة للانفعالات.</a:t>
            </a: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