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8" r:id="rId1"/>
  </p:sldMasterIdLst>
  <p:notesMasterIdLst>
    <p:notesMasterId r:id="rId40"/>
  </p:notesMasterIdLst>
  <p:sldIdLst>
    <p:sldId id="259" r:id="rId2"/>
    <p:sldId id="258" r:id="rId3"/>
    <p:sldId id="328" r:id="rId4"/>
    <p:sldId id="332" r:id="rId5"/>
    <p:sldId id="333" r:id="rId6"/>
    <p:sldId id="334" r:id="rId7"/>
    <p:sldId id="335" r:id="rId8"/>
    <p:sldId id="336" r:id="rId9"/>
    <p:sldId id="337" r:id="rId10"/>
    <p:sldId id="338" r:id="rId11"/>
    <p:sldId id="339" r:id="rId12"/>
    <p:sldId id="340" r:id="rId13"/>
    <p:sldId id="341" r:id="rId14"/>
    <p:sldId id="342" r:id="rId15"/>
    <p:sldId id="343" r:id="rId16"/>
    <p:sldId id="345" r:id="rId17"/>
    <p:sldId id="344" r:id="rId18"/>
    <p:sldId id="346" r:id="rId19"/>
    <p:sldId id="347" r:id="rId20"/>
    <p:sldId id="348" r:id="rId21"/>
    <p:sldId id="270" r:id="rId22"/>
    <p:sldId id="310" r:id="rId23"/>
    <p:sldId id="349" r:id="rId24"/>
    <p:sldId id="311" r:id="rId25"/>
    <p:sldId id="312" r:id="rId26"/>
    <p:sldId id="313" r:id="rId27"/>
    <p:sldId id="314" r:id="rId28"/>
    <p:sldId id="315" r:id="rId29"/>
    <p:sldId id="316" r:id="rId30"/>
    <p:sldId id="318" r:id="rId31"/>
    <p:sldId id="319" r:id="rId32"/>
    <p:sldId id="320" r:id="rId33"/>
    <p:sldId id="321" r:id="rId34"/>
    <p:sldId id="322" r:id="rId35"/>
    <p:sldId id="323" r:id="rId36"/>
    <p:sldId id="324" r:id="rId37"/>
    <p:sldId id="325" r:id="rId38"/>
    <p:sldId id="30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5AFE95-4E2A-4CA8-8008-CE0532F72EA4}"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0CF2F8-2EFD-4E5B-972C-8AA47B772F07}" type="slidenum">
              <a:rPr lang="en-US" smtClean="0"/>
              <a:t>‹#›</a:t>
            </a:fld>
            <a:endParaRPr lang="en-US"/>
          </a:p>
        </p:txBody>
      </p:sp>
    </p:spTree>
    <p:extLst>
      <p:ext uri="{BB962C8B-B14F-4D97-AF65-F5344CB8AC3E}">
        <p14:creationId xmlns:p14="http://schemas.microsoft.com/office/powerpoint/2010/main" val="283884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D0CF2F8-2EFD-4E5B-972C-8AA47B772F07}" type="slidenum">
              <a:rPr lang="en-US" smtClean="0"/>
              <a:t>20</a:t>
            </a:fld>
            <a:endParaRPr lang="en-US"/>
          </a:p>
        </p:txBody>
      </p:sp>
    </p:spTree>
    <p:extLst>
      <p:ext uri="{BB962C8B-B14F-4D97-AF65-F5344CB8AC3E}">
        <p14:creationId xmlns:p14="http://schemas.microsoft.com/office/powerpoint/2010/main" val="313934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DC3FA0-2910-44D9-BE92-C5934F9B6DFD}"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35437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6ABB43E-A56F-4411-85FD-48BB7FE8685A}"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679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AC1ADA-A2FE-48DC-AA97-A444177E9147}"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0784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0D251F3C-340D-4744-AA2B-C22198DD6694}"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31972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7B8029C2-AF35-45B3-9134-FD7F840F9189}"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93427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E2A91F1D-634D-4A6D-B128-57303868E113}"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97467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84F15A-6A7A-41DD-A03C-C9B3EE5A3B6F}"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66579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3A970F-C433-42E0-A799-D0C373B78696}"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840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CCEC3A-898D-4301-A3EE-CDEE7243284B}"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9645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F3A748-7A47-4155-8FD4-AB3644499BA7}"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6534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C723766-A4D6-4C7B-9C79-945A152239EF}"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1858871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E00834-1060-432E-9681-96A217E88040}" type="datetime1">
              <a:rPr lang="en-US" smtClean="0">
                <a:solidFill>
                  <a:prstClr val="black"/>
                </a:solidFill>
              </a:rPr>
              <a:t>1/14/2019</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7456979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CC83EC-A82C-40EB-8B7C-59C8C2F2C6E0}" type="datetime1">
              <a:rPr lang="en-US" smtClean="0">
                <a:solidFill>
                  <a:prstClr val="black"/>
                </a:solidFill>
              </a:rPr>
              <a:t>1/14/2019</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38428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29716D-12C2-481B-90A9-800E93F69CA7}" type="datetime1">
              <a:rPr lang="en-US" smtClean="0">
                <a:solidFill>
                  <a:prstClr val="black"/>
                </a:solidFill>
              </a:rPr>
              <a:t>1/14/2019</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74793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B76B646-B866-42E8-B20F-3B9833E1ABC4}"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62080368"/>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82FE5C0-5BB2-407C-8DA2-0E26D54AEF7D}" type="datetime1">
              <a:rPr lang="en-US" smtClean="0">
                <a:solidFill>
                  <a:prstClr val="black"/>
                </a:solidFill>
              </a:rPr>
              <a:t>1/14/2019</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2229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1A3DC74-FF08-4D30-96FF-7166457EE3B3}" type="datetime1">
              <a:rPr lang="en-US" smtClean="0">
                <a:solidFill>
                  <a:prstClr val="black"/>
                </a:solidFill>
              </a:rPr>
              <a:t>1/14/2019</a:t>
            </a:fld>
            <a:endParaRPr lang="en-US">
              <a:solidFill>
                <a:prstClr val="black"/>
              </a:solidFill>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solidFill>
                <a:prstClr val="black"/>
              </a:solidFill>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0BF317A-6C90-4234-A62C-4160C27F39FB}"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323723145"/>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 id="2147483851" r:id="rId13"/>
    <p:sldLayoutId id="2147483852" r:id="rId14"/>
    <p:sldLayoutId id="2147483853" r:id="rId15"/>
    <p:sldLayoutId id="2147483854"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uoh.blackboard.com/" TargetMode="External"/><Relationship Id="rId2" Type="http://schemas.openxmlformats.org/officeDocument/2006/relationships/hyperlink" Target="http://www.uoh.edu.sa/"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66F87-F2F6-4A12-AD62-09931314FBE0}"/>
              </a:ext>
            </a:extLst>
          </p:cNvPr>
          <p:cNvSpPr>
            <a:spLocks noGrp="1"/>
          </p:cNvSpPr>
          <p:nvPr>
            <p:ph type="ctrTitle"/>
          </p:nvPr>
        </p:nvSpPr>
        <p:spPr>
          <a:xfrm>
            <a:off x="2057400" y="1066800"/>
            <a:ext cx="6445251" cy="2472268"/>
          </a:xfrm>
        </p:spPr>
        <p:txBody>
          <a:bodyPr>
            <a:normAutofit fontScale="90000"/>
          </a:bodyPr>
          <a:lstStyle/>
          <a:p>
            <a:pPr algn="ctr"/>
            <a:r>
              <a:rPr lang="ar-JO" b="1" dirty="0"/>
              <a:t>الوحدة الأولى</a:t>
            </a:r>
            <a:r>
              <a:rPr lang="ar-SA" b="1" dirty="0"/>
              <a:t/>
            </a:r>
            <a:br>
              <a:rPr lang="ar-SA" b="1" dirty="0"/>
            </a:br>
            <a:r>
              <a:rPr lang="en-US" sz="1200" dirty="0"/>
              <a:t/>
            </a:r>
            <a:br>
              <a:rPr lang="en-US" sz="1200" dirty="0"/>
            </a:br>
            <a:r>
              <a:rPr lang="ar-JO" b="1" dirty="0"/>
              <a:t>مقدمة في التعليم الإلكتروني</a:t>
            </a:r>
            <a:endParaRPr lang="en-US" dirty="0"/>
          </a:p>
        </p:txBody>
      </p:sp>
      <p:pic>
        <p:nvPicPr>
          <p:cNvPr id="3" name="Picture 2"/>
          <p:cNvPicPr/>
          <p:nvPr/>
        </p:nvPicPr>
        <p:blipFill>
          <a:blip r:embed="rId2">
            <a:extLst>
              <a:ext uri="{28A0092B-C50C-407E-A947-70E740481C1C}">
                <a14:useLocalDpi xmlns:a14="http://schemas.microsoft.com/office/drawing/2010/main" val="0"/>
              </a:ext>
            </a:extLst>
          </a:blip>
          <a:stretch>
            <a:fillRect/>
          </a:stretch>
        </p:blipFill>
        <p:spPr>
          <a:xfrm>
            <a:off x="2057400" y="3733800"/>
            <a:ext cx="5943600" cy="2830195"/>
          </a:xfrm>
          <a:prstGeom prst="rect">
            <a:avLst/>
          </a:prstGeom>
        </p:spPr>
      </p:pic>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a:t>
            </a:fld>
            <a:endParaRPr lang="en-US" dirty="0">
              <a:solidFill>
                <a:schemeClr val="bg1"/>
              </a:solidFill>
            </a:endParaRPr>
          </a:p>
        </p:txBody>
      </p:sp>
    </p:spTree>
    <p:extLst>
      <p:ext uri="{BB962C8B-B14F-4D97-AF65-F5344CB8AC3E}">
        <p14:creationId xmlns:p14="http://schemas.microsoft.com/office/powerpoint/2010/main" val="928952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5.1	مزايا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r>
              <a:rPr lang="ar-SA" sz="1800" b="1" dirty="0" smtClean="0">
                <a:solidFill>
                  <a:srgbClr val="C00000"/>
                </a:solidFill>
                <a:latin typeface="Times New Roman" panose="02020603050405020304" pitchFamily="18" charset="0"/>
                <a:cs typeface="Times New Roman" panose="02020603050405020304" pitchFamily="18" charset="0"/>
              </a:rPr>
              <a:t>تابع</a:t>
            </a:r>
            <a:r>
              <a:rPr lang="ar-SA" sz="1800" b="1" dirty="0">
                <a:solidFill>
                  <a:srgbClr val="C00000"/>
                </a:solidFill>
                <a:latin typeface="Times New Roman" panose="02020603050405020304" pitchFamily="18" charset="0"/>
                <a:cs typeface="Times New Roman" panose="02020603050405020304" pitchFamily="18" charset="0"/>
              </a:rPr>
              <a:t>...</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endParaRPr lang="ar-SA"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4. زيادة </a:t>
            </a:r>
            <a:r>
              <a:rPr lang="ar-SA" sz="2200" dirty="0">
                <a:solidFill>
                  <a:schemeClr val="tx1"/>
                </a:solidFill>
                <a:latin typeface="Times New Roman" panose="02020603050405020304" pitchFamily="18" charset="0"/>
                <a:cs typeface="Times New Roman" panose="02020603050405020304" pitchFamily="18" charset="0"/>
              </a:rPr>
              <a:t>فعالية الاتصال بين الأكاديميين والطلبة، وبين الأكاديميين أنفسهم، وبين الطلبة أنفسهم من خلال المنتديات.</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5. </a:t>
            </a:r>
            <a:r>
              <a:rPr lang="ar-SA" sz="2200" dirty="0" smtClean="0">
                <a:solidFill>
                  <a:schemeClr val="tx1"/>
                </a:solidFill>
                <a:latin typeface="Times New Roman" panose="02020603050405020304" pitchFamily="18" charset="0"/>
                <a:cs typeface="Times New Roman" panose="02020603050405020304" pitchFamily="18" charset="0"/>
              </a:rPr>
              <a:t>توفير </a:t>
            </a:r>
            <a:r>
              <a:rPr lang="ar-SA" sz="2200" dirty="0">
                <a:solidFill>
                  <a:schemeClr val="tx1"/>
                </a:solidFill>
                <a:latin typeface="Times New Roman" panose="02020603050405020304" pitchFamily="18" charset="0"/>
                <a:cs typeface="Times New Roman" panose="02020603050405020304" pitchFamily="18" charset="0"/>
              </a:rPr>
              <a:t>إمكانية الاتصال والتفاعل للطلبة الذين تمنعهم بعض الظروف من التفاعل داخل الصف التقليدي؛ فمثلاً يوجد كثير من الطلاب يخجل من مناقشه المدرس أثناء المحاضره التقليدية، لكن عن طريق التقنية يستطيع الطالب التواصل مع المدرس عن طريق البريد الإلكتروني أو المحاضرات المباشرة أو المنتديات ويعبرعن رأيه بكل ثقة.</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6. </a:t>
            </a:r>
            <a:r>
              <a:rPr lang="ar-SA" sz="2200" dirty="0" smtClean="0">
                <a:solidFill>
                  <a:schemeClr val="tx1"/>
                </a:solidFill>
                <a:latin typeface="Times New Roman" panose="02020603050405020304" pitchFamily="18" charset="0"/>
                <a:cs typeface="Times New Roman" panose="02020603050405020304" pitchFamily="18" charset="0"/>
              </a:rPr>
              <a:t>تسهيل </a:t>
            </a:r>
            <a:r>
              <a:rPr lang="ar-SA" sz="2200" dirty="0">
                <a:solidFill>
                  <a:schemeClr val="tx1"/>
                </a:solidFill>
                <a:latin typeface="Times New Roman" panose="02020603050405020304" pitchFamily="18" charset="0"/>
                <a:cs typeface="Times New Roman" panose="02020603050405020304" pitchFamily="18" charset="0"/>
              </a:rPr>
              <a:t>مهمة إدارة العملية التعليمية وأساليب التقييم من خلال أنظمة إدارة التعلم الإلكتروني حيث تساعد المدرس على التواصل مع المتعلمين بشكل مباشر وميسر في أي وقت وأي مكان</a:t>
            </a:r>
            <a:r>
              <a:rPr lang="ar-SA" sz="2200" dirty="0" smtClean="0">
                <a:solidFill>
                  <a:schemeClr val="tx1"/>
                </a:solidFill>
                <a:latin typeface="Times New Roman" panose="02020603050405020304" pitchFamily="18" charset="0"/>
                <a:cs typeface="Times New Roman" panose="02020603050405020304" pitchFamily="18" charset="0"/>
              </a:rPr>
              <a:t>.</a:t>
            </a: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10</a:t>
            </a:fld>
            <a:endParaRPr lang="en-US" dirty="0">
              <a:solidFill>
                <a:schemeClr val="bg1"/>
              </a:solidFill>
            </a:endParaRPr>
          </a:p>
        </p:txBody>
      </p:sp>
    </p:spTree>
    <p:extLst>
      <p:ext uri="{BB962C8B-B14F-4D97-AF65-F5344CB8AC3E}">
        <p14:creationId xmlns:p14="http://schemas.microsoft.com/office/powerpoint/2010/main" val="1483708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6.1	سلبيات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       </a:t>
            </a:r>
            <a:endParaRPr lang="ar-SA" sz="3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762000"/>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كما أسلفنا الذكر، فأن لكل تقنية جديدة سلبيات كما لها إيجابيات، وكذلك التعليم الإلكتروني، ومن خلال فهمنا لتقنيات التعليم الإلكتروني يمكننا أن نلخص أهم السلبيات التي قد تواجه هذا النظام بما يلي:</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a:t>
            </a:r>
            <a:r>
              <a:rPr lang="ar-SA" sz="2200" dirty="0" smtClean="0">
                <a:solidFill>
                  <a:schemeClr val="tx1"/>
                </a:solidFill>
                <a:latin typeface="Times New Roman" panose="02020603050405020304" pitchFamily="18" charset="0"/>
                <a:cs typeface="Times New Roman" panose="02020603050405020304" pitchFamily="18" charset="0"/>
              </a:rPr>
              <a:t>عملية </a:t>
            </a:r>
            <a:r>
              <a:rPr lang="ar-SA" sz="2200" dirty="0">
                <a:solidFill>
                  <a:schemeClr val="tx1"/>
                </a:solidFill>
                <a:latin typeface="Times New Roman" panose="02020603050405020304" pitchFamily="18" charset="0"/>
                <a:cs typeface="Times New Roman" panose="02020603050405020304" pitchFamily="18" charset="0"/>
              </a:rPr>
              <a:t>إعداد المدرسين والمتعلمين من الناحية التقنية تحتاج لجهد كبير وبالتالي لن يكون من السهل القيام بتحول مباشر من عمليات التعليم التقليدي والذي يركز على جانب معرفي معين الى تعليم الكتروني والذي يحتاج الى الجانب المعرفي لبعض المهارات التقنية.</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a:t>
            </a:r>
            <a:r>
              <a:rPr lang="ar-SA" sz="2200" dirty="0" smtClean="0">
                <a:solidFill>
                  <a:schemeClr val="tx1"/>
                </a:solidFill>
                <a:latin typeface="Times New Roman" panose="02020603050405020304" pitchFamily="18" charset="0"/>
                <a:cs typeface="Times New Roman" panose="02020603050405020304" pitchFamily="18" charset="0"/>
              </a:rPr>
              <a:t>يتأثر </a:t>
            </a:r>
            <a:r>
              <a:rPr lang="ar-SA" sz="2200" dirty="0">
                <a:solidFill>
                  <a:schemeClr val="tx1"/>
                </a:solidFill>
                <a:latin typeface="Times New Roman" panose="02020603050405020304" pitchFamily="18" charset="0"/>
                <a:cs typeface="Times New Roman" panose="02020603050405020304" pitchFamily="18" charset="0"/>
              </a:rPr>
              <a:t>التعليم الإلكتروني بشكل مباشر بالعوامل التقنية المختلفة، أهمها شبكة الإنترنت والحاسوب وغيرها والتي في حال تدني جودتها قد تؤثر بشكل كبير على العملية التعليمية من خلال هذا النوع من التعليم</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3. </a:t>
            </a:r>
            <a:r>
              <a:rPr lang="ar-SA" sz="2200" dirty="0" smtClean="0">
                <a:solidFill>
                  <a:schemeClr val="tx1"/>
                </a:solidFill>
                <a:latin typeface="Times New Roman" panose="02020603050405020304" pitchFamily="18" charset="0"/>
                <a:cs typeface="Times New Roman" panose="02020603050405020304" pitchFamily="18" charset="0"/>
              </a:rPr>
              <a:t>أن </a:t>
            </a:r>
            <a:r>
              <a:rPr lang="ar-SA" sz="2200" dirty="0">
                <a:solidFill>
                  <a:schemeClr val="tx1"/>
                </a:solidFill>
                <a:latin typeface="Times New Roman" panose="02020603050405020304" pitchFamily="18" charset="0"/>
                <a:cs typeface="Times New Roman" panose="02020603050405020304" pitchFamily="18" charset="0"/>
              </a:rPr>
              <a:t>انتاج مواد ومصادر تعليمية إلكترونيه احياناً قد تحتاج تكلفة إضافية وذلك للحاجة للاستعانة بخبراء التكنولوجيا مثلاً لبرمجة وتصميم برمجيات تعليمية او حتى مواقع الكترونية على الشبكة او حتى شراء هذه المصادر او تطبيقاتها والتي بالغالب تكون مكلفة.</a:t>
            </a: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11</a:t>
            </a:fld>
            <a:endParaRPr lang="en-US" dirty="0">
              <a:solidFill>
                <a:schemeClr val="bg1"/>
              </a:solidFill>
            </a:endParaRPr>
          </a:p>
        </p:txBody>
      </p:sp>
    </p:spTree>
    <p:extLst>
      <p:ext uri="{BB962C8B-B14F-4D97-AF65-F5344CB8AC3E}">
        <p14:creationId xmlns:p14="http://schemas.microsoft.com/office/powerpoint/2010/main" val="283982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6.1	سلبيات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   </a:t>
            </a:r>
            <a:r>
              <a:rPr lang="ar-SA" sz="1800" b="1" dirty="0" smtClean="0">
                <a:solidFill>
                  <a:srgbClr val="C00000"/>
                </a:solidFill>
                <a:latin typeface="Times New Roman" panose="02020603050405020304" pitchFamily="18" charset="0"/>
                <a:cs typeface="Times New Roman" panose="02020603050405020304" pitchFamily="18" charset="0"/>
              </a:rPr>
              <a:t>تابع... </a:t>
            </a:r>
            <a:endParaRPr lang="ar-SA" sz="32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4. </a:t>
            </a:r>
            <a:r>
              <a:rPr lang="ar-SA" sz="2200" dirty="0" smtClean="0">
                <a:solidFill>
                  <a:schemeClr val="tx1"/>
                </a:solidFill>
                <a:latin typeface="Times New Roman" panose="02020603050405020304" pitchFamily="18" charset="0"/>
                <a:cs typeface="Times New Roman" panose="02020603050405020304" pitchFamily="18" charset="0"/>
              </a:rPr>
              <a:t>تكلفة </a:t>
            </a:r>
            <a:r>
              <a:rPr lang="ar-SA" sz="2200" dirty="0">
                <a:solidFill>
                  <a:schemeClr val="tx1"/>
                </a:solidFill>
                <a:latin typeface="Times New Roman" panose="02020603050405020304" pitchFamily="18" charset="0"/>
                <a:cs typeface="Times New Roman" panose="02020603050405020304" pitchFamily="18" charset="0"/>
              </a:rPr>
              <a:t>الصيانة الإضافية التي تحتاجها الوسائل والأدوات التكنولوجية، مثل صيانة أجهزة الحاسوب وملحقاتها.</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5. </a:t>
            </a:r>
            <a:r>
              <a:rPr lang="ar-SA" sz="2200" dirty="0" smtClean="0">
                <a:solidFill>
                  <a:schemeClr val="tx1"/>
                </a:solidFill>
                <a:latin typeface="Times New Roman" panose="02020603050405020304" pitchFamily="18" charset="0"/>
                <a:cs typeface="Times New Roman" panose="02020603050405020304" pitchFamily="18" charset="0"/>
              </a:rPr>
              <a:t>مع </a:t>
            </a:r>
            <a:r>
              <a:rPr lang="ar-SA" sz="2200" dirty="0">
                <a:solidFill>
                  <a:schemeClr val="tx1"/>
                </a:solidFill>
                <a:latin typeface="Times New Roman" panose="02020603050405020304" pitchFamily="18" charset="0"/>
                <a:cs typeface="Times New Roman" panose="02020603050405020304" pitchFamily="18" charset="0"/>
              </a:rPr>
              <a:t>انتشار استخدام أدوات التكنولوجيا بشكل كبير، قد يسبب كثرة استخدام التكنولوجيا الملل الكبير منها.</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6. </a:t>
            </a:r>
            <a:r>
              <a:rPr lang="ar-SA" sz="2200" dirty="0" smtClean="0">
                <a:solidFill>
                  <a:schemeClr val="tx1"/>
                </a:solidFill>
                <a:latin typeface="Times New Roman" panose="02020603050405020304" pitchFamily="18" charset="0"/>
                <a:cs typeface="Times New Roman" panose="02020603050405020304" pitchFamily="18" charset="0"/>
              </a:rPr>
              <a:t>بما </a:t>
            </a:r>
            <a:r>
              <a:rPr lang="ar-SA" sz="2200" dirty="0">
                <a:solidFill>
                  <a:schemeClr val="tx1"/>
                </a:solidFill>
                <a:latin typeface="Times New Roman" panose="02020603050405020304" pitchFamily="18" charset="0"/>
                <a:cs typeface="Times New Roman" panose="02020603050405020304" pitchFamily="18" charset="0"/>
              </a:rPr>
              <a:t>أن التعليم الإلكتروني غالباً يتم دون تواصل بشكل وجه لوجه بين المدرس والمتعلم، لذا يتأثر هذا النوع من التعليم بشكل سلبي من ناحية افتقاره للجوانب الإنسانية في التعليم التقليدي وخصوصا بعض الجوانب التربوية المباشرة التي لا تتحقق دون وجود تواصل وجه لوجه.</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7. </a:t>
            </a:r>
            <a:r>
              <a:rPr lang="ar-SA" sz="2200" dirty="0" smtClean="0">
                <a:solidFill>
                  <a:schemeClr val="tx1"/>
                </a:solidFill>
                <a:latin typeface="Times New Roman" panose="02020603050405020304" pitchFamily="18" charset="0"/>
                <a:cs typeface="Times New Roman" panose="02020603050405020304" pitchFamily="18" charset="0"/>
              </a:rPr>
              <a:t>قد </a:t>
            </a:r>
            <a:r>
              <a:rPr lang="ar-SA" sz="2200" dirty="0">
                <a:solidFill>
                  <a:schemeClr val="tx1"/>
                </a:solidFill>
                <a:latin typeface="Times New Roman" panose="02020603050405020304" pitchFamily="18" charset="0"/>
                <a:cs typeface="Times New Roman" panose="02020603050405020304" pitchFamily="18" charset="0"/>
              </a:rPr>
              <a:t>تكون أدوات التعليم الإلكتروني أدوات الهاء للطالب، حيث أن التعليم الإلكتروني يتم من خلال استخدام الإنترنت وأجهزة الحاسب او الهواتف الذكية، والذي عند توفرهم غالبا ما ينشغل الطالب بالتسلية بهم بدلا من متابعة العملية التعليمية بشكل أكبر.</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12</a:t>
            </a:fld>
            <a:endParaRPr lang="en-US" dirty="0">
              <a:solidFill>
                <a:schemeClr val="bg1"/>
              </a:solidFill>
            </a:endParaRPr>
          </a:p>
        </p:txBody>
      </p:sp>
    </p:spTree>
    <p:extLst>
      <p:ext uri="{BB962C8B-B14F-4D97-AF65-F5344CB8AC3E}">
        <p14:creationId xmlns:p14="http://schemas.microsoft.com/office/powerpoint/2010/main" val="3629556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685800"/>
          </a:xfrm>
        </p:spPr>
        <p:txBody>
          <a:bodyPr>
            <a:noAutofit/>
          </a:bodyPr>
          <a:lstStyle/>
          <a:p>
            <a:pPr algn="r" rtl="1"/>
            <a:r>
              <a:rPr lang="ar-SA" sz="3200" b="1" dirty="0">
                <a:solidFill>
                  <a:schemeClr val="tx1"/>
                </a:solidFill>
                <a:latin typeface="Times New Roman" panose="02020603050405020304" pitchFamily="18" charset="0"/>
                <a:cs typeface="Times New Roman" panose="02020603050405020304" pitchFamily="18" charset="0"/>
              </a:rPr>
              <a:t>7.1	الصعوبات التي </a:t>
            </a:r>
            <a:r>
              <a:rPr lang="ar-SA" sz="3200" b="1" dirty="0" smtClean="0">
                <a:solidFill>
                  <a:schemeClr val="tx1"/>
                </a:solidFill>
                <a:latin typeface="Times New Roman" panose="02020603050405020304" pitchFamily="18" charset="0"/>
                <a:cs typeface="Times New Roman" panose="02020603050405020304" pitchFamily="18" charset="0"/>
              </a:rPr>
              <a:t>تعيق </a:t>
            </a:r>
            <a:r>
              <a:rPr lang="ar-SA" sz="3200" b="1" dirty="0">
                <a:solidFill>
                  <a:schemeClr val="tx1"/>
                </a:solidFill>
                <a:latin typeface="Times New Roman" panose="02020603050405020304" pitchFamily="18" charset="0"/>
                <a:cs typeface="Times New Roman" panose="02020603050405020304" pitchFamily="18" charset="0"/>
              </a:rPr>
              <a:t>استخدام التعليم الإلكتروني</a:t>
            </a: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a:t>
            </a:r>
            <a:r>
              <a:rPr lang="ar-SA" sz="2200" dirty="0" smtClean="0">
                <a:solidFill>
                  <a:schemeClr val="tx1"/>
                </a:solidFill>
                <a:latin typeface="Times New Roman" panose="02020603050405020304" pitchFamily="18" charset="0"/>
                <a:cs typeface="Times New Roman" panose="02020603050405020304" pitchFamily="18" charset="0"/>
              </a:rPr>
              <a:t>التحدي </a:t>
            </a:r>
            <a:r>
              <a:rPr lang="ar-SA" sz="2200" dirty="0">
                <a:solidFill>
                  <a:schemeClr val="tx1"/>
                </a:solidFill>
                <a:latin typeface="Times New Roman" panose="02020603050405020304" pitchFamily="18" charset="0"/>
                <a:cs typeface="Times New Roman" panose="02020603050405020304" pitchFamily="18" charset="0"/>
              </a:rPr>
              <a:t>التقني: حيث يعتبر من أهم معوقات تطبيق التعليم الإلكتروني إما بعدم توفر التقنية كعدم توفر الإنترنت، أو بعدم إلمام الطالب بالتقنية أو بطء الوصول إلى المعلومات من شبكة الإنترنت أو خلل مفاجئ في الشبكة الداخلية أو الأجهزة.</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a:t>
            </a:r>
            <a:r>
              <a:rPr lang="ar-SA" sz="2200" dirty="0" smtClean="0">
                <a:solidFill>
                  <a:schemeClr val="tx1"/>
                </a:solidFill>
                <a:latin typeface="Times New Roman" panose="02020603050405020304" pitchFamily="18" charset="0"/>
                <a:cs typeface="Times New Roman" panose="02020603050405020304" pitchFamily="18" charset="0"/>
              </a:rPr>
              <a:t>التكلفة </a:t>
            </a:r>
            <a:r>
              <a:rPr lang="ar-SA" sz="2200" dirty="0">
                <a:solidFill>
                  <a:schemeClr val="tx1"/>
                </a:solidFill>
                <a:latin typeface="Times New Roman" panose="02020603050405020304" pitchFamily="18" charset="0"/>
                <a:cs typeface="Times New Roman" panose="02020603050405020304" pitchFamily="18" charset="0"/>
              </a:rPr>
              <a:t>المادية الأولية: لعل من أهم مميزات التعليم الإلكتروني أنه يوفر على الطالب والمؤسسات التعليمية التكلفة المادية الباهظة التي تكون في المدى الطويل للعملية التعليمية التقليدية، لكن يجب عدم اغفال أن المتعلم من خلال أنظمة التعليم الإلكتروني سيكون بحاجة لتوفير جهاز حاسب بمواصفات جيدة واتصال انترنت جيد الامر الذي سيحتاج تكلفة مادية أولية، والتي قد لا تتوفر للبعض.</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3. </a:t>
            </a:r>
            <a:r>
              <a:rPr lang="ar-SA" sz="2200" dirty="0" smtClean="0">
                <a:solidFill>
                  <a:schemeClr val="tx1"/>
                </a:solidFill>
                <a:latin typeface="Times New Roman" panose="02020603050405020304" pitchFamily="18" charset="0"/>
                <a:cs typeface="Times New Roman" panose="02020603050405020304" pitchFamily="18" charset="0"/>
              </a:rPr>
              <a:t>قلة </a:t>
            </a:r>
            <a:r>
              <a:rPr lang="ar-SA" sz="2200" dirty="0">
                <a:solidFill>
                  <a:schemeClr val="tx1"/>
                </a:solidFill>
                <a:latin typeface="Times New Roman" panose="02020603050405020304" pitchFamily="18" charset="0"/>
                <a:cs typeface="Times New Roman" panose="02020603050405020304" pitchFamily="18" charset="0"/>
              </a:rPr>
              <a:t>توافر الخبراء في إدارة التعلم الإلكتروني: أن المختصين بمجالات التعليم الإلكتروني كعلم مستقل والدارسين له لا يزالون قلة خصوصاً في العالم العربي، وبالتالي فأن عملية بناء نظام تكنولوجي لإدارة التعليم الإلكتروني قد تكون ضعيفة لأنه لن يعتمد على أسس علمية صحيحة.</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13</a:t>
            </a:fld>
            <a:endParaRPr lang="en-US" dirty="0">
              <a:solidFill>
                <a:schemeClr val="bg1"/>
              </a:solidFill>
            </a:endParaRPr>
          </a:p>
        </p:txBody>
      </p:sp>
    </p:spTree>
    <p:extLst>
      <p:ext uri="{BB962C8B-B14F-4D97-AF65-F5344CB8AC3E}">
        <p14:creationId xmlns:p14="http://schemas.microsoft.com/office/powerpoint/2010/main" val="3629556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077199" cy="685800"/>
          </a:xfrm>
        </p:spPr>
        <p:txBody>
          <a:bodyPr>
            <a:noAutofit/>
          </a:bodyPr>
          <a:lstStyle/>
          <a:p>
            <a:pPr algn="r" rtl="1"/>
            <a:r>
              <a:rPr lang="ar-SA" sz="3200" b="1" dirty="0">
                <a:solidFill>
                  <a:schemeClr val="tx1"/>
                </a:solidFill>
                <a:latin typeface="Times New Roman" panose="02020603050405020304" pitchFamily="18" charset="0"/>
                <a:cs typeface="Times New Roman" panose="02020603050405020304" pitchFamily="18" charset="0"/>
              </a:rPr>
              <a:t>7.1	الصعوبات التي تعيق استخدام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  </a:t>
            </a:r>
            <a:r>
              <a:rPr lang="ar-SA" sz="3200" b="1" dirty="0" smtClean="0">
                <a:solidFill>
                  <a:srgbClr val="C00000"/>
                </a:solidFill>
                <a:latin typeface="Times New Roman" panose="02020603050405020304" pitchFamily="18" charset="0"/>
                <a:cs typeface="Times New Roman" panose="02020603050405020304" pitchFamily="18" charset="0"/>
              </a:rPr>
              <a:t>تابع...</a:t>
            </a:r>
            <a:endParaRPr lang="ar-SA" sz="32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4. </a:t>
            </a:r>
            <a:r>
              <a:rPr lang="ar-SA" sz="2200" dirty="0" smtClean="0">
                <a:solidFill>
                  <a:schemeClr val="tx1"/>
                </a:solidFill>
                <a:latin typeface="Times New Roman" panose="02020603050405020304" pitchFamily="18" charset="0"/>
                <a:cs typeface="Times New Roman" panose="02020603050405020304" pitchFamily="18" charset="0"/>
              </a:rPr>
              <a:t>مقاومة </a:t>
            </a:r>
            <a:r>
              <a:rPr lang="ar-SA" sz="2200" dirty="0">
                <a:solidFill>
                  <a:schemeClr val="tx1"/>
                </a:solidFill>
                <a:latin typeface="Times New Roman" panose="02020603050405020304" pitchFamily="18" charset="0"/>
                <a:cs typeface="Times New Roman" panose="02020603050405020304" pitchFamily="18" charset="0"/>
              </a:rPr>
              <a:t>التغيير من قبل المدرسين والطلبة: حيث ان البعض لا يرغب بثقافة التغيير ويريد أن يبقى على أسلوبه التقليدي مما يولد رد فعل عكسي لدى المدرسين أو عدم استجابة الطلاب للتعليم الإلكتروني وتفاعلهم معه.</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5. </a:t>
            </a:r>
            <a:r>
              <a:rPr lang="ar-SA" sz="2200" dirty="0" smtClean="0">
                <a:solidFill>
                  <a:schemeClr val="tx1"/>
                </a:solidFill>
                <a:latin typeface="Times New Roman" panose="02020603050405020304" pitchFamily="18" charset="0"/>
                <a:cs typeface="Times New Roman" panose="02020603050405020304" pitchFamily="18" charset="0"/>
              </a:rPr>
              <a:t>قلة </a:t>
            </a:r>
            <a:r>
              <a:rPr lang="ar-SA" sz="2200" dirty="0">
                <a:solidFill>
                  <a:schemeClr val="tx1"/>
                </a:solidFill>
                <a:latin typeface="Times New Roman" panose="02020603050405020304" pitchFamily="18" charset="0"/>
                <a:cs typeface="Times New Roman" panose="02020603050405020304" pitchFamily="18" charset="0"/>
              </a:rPr>
              <a:t>الوقت (محدودية الوقت) لدى المدرسين للتخطيط وتنفيذ تلك الخطط: حيث أن التعليم الإلكتروني يحتاج الى الكثير من الاعداد المسبق من حيث تجهيز المادة العلمية والأدوات التقنية وتطبيق الخطط.</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6. </a:t>
            </a:r>
            <a:r>
              <a:rPr lang="ar-SA" sz="2200" dirty="0" smtClean="0">
                <a:solidFill>
                  <a:schemeClr val="tx1"/>
                </a:solidFill>
                <a:latin typeface="Times New Roman" panose="02020603050405020304" pitchFamily="18" charset="0"/>
                <a:cs typeface="Times New Roman" panose="02020603050405020304" pitchFamily="18" charset="0"/>
              </a:rPr>
              <a:t>عدم </a:t>
            </a:r>
            <a:r>
              <a:rPr lang="ar-SA" sz="2200" dirty="0">
                <a:solidFill>
                  <a:schemeClr val="tx1"/>
                </a:solidFill>
                <a:latin typeface="Times New Roman" panose="02020603050405020304" pitchFamily="18" charset="0"/>
                <a:cs typeface="Times New Roman" panose="02020603050405020304" pitchFamily="18" charset="0"/>
              </a:rPr>
              <a:t>وجود برمجيات جاهزة بمحتوى علمي قوي: إن البرمجيات الجاهزة المتوفرة للتعليم الإلكتروني لا تزال بحاجة للتطوير بشكل أكبر، وخصوصا الموجهة للمتعلمين العرب بشكل خاص، حيث يندر وجود مؤسسات أكاديمية تقوم بإنتاج برمجيات تعليمية قوية ومفيدة في العديد من المجالات التعليمية واقتصارها على انتاج برمجيات بسيطة للأطفال غالباً.</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14</a:t>
            </a:fld>
            <a:endParaRPr lang="en-US" dirty="0">
              <a:solidFill>
                <a:schemeClr val="bg1"/>
              </a:solidFill>
            </a:endParaRPr>
          </a:p>
        </p:txBody>
      </p:sp>
    </p:spTree>
    <p:extLst>
      <p:ext uri="{BB962C8B-B14F-4D97-AF65-F5344CB8AC3E}">
        <p14:creationId xmlns:p14="http://schemas.microsoft.com/office/powerpoint/2010/main" val="36295560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8.1	التفاعل في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endParaRPr lang="ar-SA" sz="3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غالبا ما يتم تصوير التفاعل داخل المقرر الإلكتروني بتواصل المشاركين مع بعضهم البعض، ويمكن أيضا أن يعرف التفاعل بالمشاركة في التعلم، حيث أن الهدف الرئيسي هو إشراك المتعلم في نشاط هادف يخدم تحقيق أهداف التعلم".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المقرر الإلكتروني يمكن أن يكون بداخله أنواع مختلفة من التفاعلات. </a:t>
            </a:r>
            <a:endParaRPr lang="ar-SA"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والأكثر </a:t>
            </a:r>
            <a:r>
              <a:rPr lang="ar-SA" sz="2200" dirty="0">
                <a:solidFill>
                  <a:schemeClr val="tx1"/>
                </a:solidFill>
                <a:latin typeface="Times New Roman" panose="02020603050405020304" pitchFamily="18" charset="0"/>
                <a:cs typeface="Times New Roman" panose="02020603050405020304" pitchFamily="18" charset="0"/>
              </a:rPr>
              <a:t>شيوعا هي:</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متزامن ((مباشر)) </a:t>
            </a:r>
            <a:r>
              <a:rPr lang="en-US" sz="2200" dirty="0">
                <a:solidFill>
                  <a:schemeClr val="tx1"/>
                </a:solidFill>
                <a:latin typeface="Times New Roman" panose="02020603050405020304" pitchFamily="18" charset="0"/>
                <a:cs typeface="Times New Roman" panose="02020603050405020304" pitchFamily="18" charset="0"/>
              </a:rPr>
              <a:t>Synchronous: </a:t>
            </a:r>
            <a:r>
              <a:rPr lang="ar-SA" sz="2200" dirty="0">
                <a:solidFill>
                  <a:schemeClr val="tx1"/>
                </a:solidFill>
                <a:latin typeface="Times New Roman" panose="02020603050405020304" pitchFamily="18" charset="0"/>
                <a:cs typeface="Times New Roman" panose="02020603050405020304" pitchFamily="18" charset="0"/>
              </a:rPr>
              <a:t>ويمكن تطبيقه من خلال </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الغرف </a:t>
            </a:r>
            <a:r>
              <a:rPr lang="ar-SA" sz="2200" dirty="0">
                <a:solidFill>
                  <a:schemeClr val="tx1"/>
                </a:solidFill>
                <a:latin typeface="Times New Roman" panose="02020603050405020304" pitchFamily="18" charset="0"/>
                <a:cs typeface="Times New Roman" panose="02020603050405020304" pitchFamily="18" charset="0"/>
              </a:rPr>
              <a:t>الصفية الافتراضية </a:t>
            </a:r>
            <a:r>
              <a:rPr lang="en-US" sz="2200" dirty="0">
                <a:solidFill>
                  <a:schemeClr val="tx1"/>
                </a:solidFill>
                <a:latin typeface="Times New Roman" panose="02020603050405020304" pitchFamily="18" charset="0"/>
                <a:cs typeface="Times New Roman" panose="02020603050405020304" pitchFamily="18" charset="0"/>
              </a:rPr>
              <a:t>Virtual Classroom.</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مؤتمرات </a:t>
            </a:r>
            <a:r>
              <a:rPr lang="ar-SA" sz="2200" dirty="0">
                <a:solidFill>
                  <a:schemeClr val="tx1"/>
                </a:solidFill>
                <a:latin typeface="Times New Roman" panose="02020603050405020304" pitchFamily="18" charset="0"/>
                <a:cs typeface="Times New Roman" panose="02020603050405020304" pitchFamily="18" charset="0"/>
              </a:rPr>
              <a:t>الفيديو </a:t>
            </a:r>
            <a:r>
              <a:rPr lang="en-US" sz="2200" dirty="0">
                <a:solidFill>
                  <a:schemeClr val="tx1"/>
                </a:solidFill>
                <a:latin typeface="Times New Roman" panose="02020603050405020304" pitchFamily="18" charset="0"/>
                <a:cs typeface="Times New Roman" panose="02020603050405020304" pitchFamily="18" charset="0"/>
              </a:rPr>
              <a:t>Video Conferences.</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الدردشة </a:t>
            </a:r>
            <a:r>
              <a:rPr lang="en-US" sz="2200" dirty="0">
                <a:solidFill>
                  <a:schemeClr val="tx1"/>
                </a:solidFill>
                <a:latin typeface="Times New Roman" panose="02020603050405020304" pitchFamily="18" charset="0"/>
                <a:cs typeface="Times New Roman" panose="02020603050405020304" pitchFamily="18" charset="0"/>
              </a:rPr>
              <a:t>Chatting.</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الألواح </a:t>
            </a:r>
            <a:r>
              <a:rPr lang="ar-SA" sz="2200" dirty="0">
                <a:solidFill>
                  <a:schemeClr val="tx1"/>
                </a:solidFill>
                <a:latin typeface="Times New Roman" panose="02020603050405020304" pitchFamily="18" charset="0"/>
                <a:cs typeface="Times New Roman" panose="02020603050405020304" pitchFamily="18" charset="0"/>
              </a:rPr>
              <a:t>البيضاء التشاركية </a:t>
            </a:r>
            <a:r>
              <a:rPr lang="en-US" sz="2200" dirty="0">
                <a:solidFill>
                  <a:schemeClr val="tx1"/>
                </a:solidFill>
                <a:latin typeface="Times New Roman" panose="02020603050405020304" pitchFamily="18" charset="0"/>
                <a:cs typeface="Times New Roman" panose="02020603050405020304" pitchFamily="18" charset="0"/>
              </a:rPr>
              <a:t>Shared Whiteboard.</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15</a:t>
            </a:fld>
            <a:endParaRPr lang="en-US" dirty="0">
              <a:solidFill>
                <a:schemeClr val="bg1"/>
              </a:solidFill>
            </a:endParaRPr>
          </a:p>
        </p:txBody>
      </p:sp>
    </p:spTree>
    <p:extLst>
      <p:ext uri="{BB962C8B-B14F-4D97-AF65-F5344CB8AC3E}">
        <p14:creationId xmlns:p14="http://schemas.microsoft.com/office/powerpoint/2010/main" val="3629556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8.1	التفاعل في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r>
              <a:rPr lang="ar-SA" sz="3200" b="1" dirty="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r>
              <a:rPr lang="ar-SA" sz="1800" b="1" dirty="0" smtClean="0">
                <a:solidFill>
                  <a:srgbClr val="C00000"/>
                </a:solidFill>
                <a:latin typeface="Times New Roman" panose="02020603050405020304" pitchFamily="18" charset="0"/>
                <a:cs typeface="Times New Roman" panose="02020603050405020304" pitchFamily="18" charset="0"/>
              </a:rPr>
              <a:t>تابع...</a:t>
            </a:r>
            <a:endParaRPr lang="ar-SA" sz="32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غير متزامن ((غير مباشر)) </a:t>
            </a:r>
            <a:r>
              <a:rPr lang="en-US" sz="2200" dirty="0">
                <a:solidFill>
                  <a:schemeClr val="tx1"/>
                </a:solidFill>
                <a:latin typeface="Times New Roman" panose="02020603050405020304" pitchFamily="18" charset="0"/>
                <a:cs typeface="Times New Roman" panose="02020603050405020304" pitchFamily="18" charset="0"/>
              </a:rPr>
              <a:t>Asynchronous: </a:t>
            </a:r>
            <a:r>
              <a:rPr lang="ar-SA" sz="2200" dirty="0">
                <a:solidFill>
                  <a:schemeClr val="tx1"/>
                </a:solidFill>
                <a:latin typeface="Times New Roman" panose="02020603050405020304" pitchFamily="18" charset="0"/>
                <a:cs typeface="Times New Roman" panose="02020603050405020304" pitchFamily="18" charset="0"/>
              </a:rPr>
              <a:t>ويمكن تطبيقه من خلال</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البريد </a:t>
            </a:r>
            <a:r>
              <a:rPr lang="ar-SA" sz="2200" dirty="0">
                <a:solidFill>
                  <a:schemeClr val="tx1"/>
                </a:solidFill>
                <a:latin typeface="Times New Roman" panose="02020603050405020304" pitchFamily="18" charset="0"/>
                <a:cs typeface="Times New Roman" panose="02020603050405020304" pitchFamily="18" charset="0"/>
              </a:rPr>
              <a:t>الإلكتروني </a:t>
            </a:r>
            <a:r>
              <a:rPr lang="en-US" sz="2200" dirty="0">
                <a:solidFill>
                  <a:schemeClr val="tx1"/>
                </a:solidFill>
                <a:latin typeface="Times New Roman" panose="02020603050405020304" pitchFamily="18" charset="0"/>
                <a:cs typeface="Times New Roman" panose="02020603050405020304" pitchFamily="18" charset="0"/>
              </a:rPr>
              <a:t>Email.</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المنتديات </a:t>
            </a:r>
            <a:r>
              <a:rPr lang="en-US" sz="2200" dirty="0">
                <a:solidFill>
                  <a:schemeClr val="tx1"/>
                </a:solidFill>
                <a:latin typeface="Times New Roman" panose="02020603050405020304" pitchFamily="18" charset="0"/>
                <a:cs typeface="Times New Roman" panose="02020603050405020304" pitchFamily="18" charset="0"/>
              </a:rPr>
              <a:t>Forums.</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لوحات </a:t>
            </a:r>
            <a:r>
              <a:rPr lang="ar-SA" sz="2200" dirty="0">
                <a:solidFill>
                  <a:schemeClr val="tx1"/>
                </a:solidFill>
                <a:latin typeface="Times New Roman" panose="02020603050405020304" pitchFamily="18" charset="0"/>
                <a:cs typeface="Times New Roman" panose="02020603050405020304" pitchFamily="18" charset="0"/>
              </a:rPr>
              <a:t>المناقشة </a:t>
            </a:r>
            <a:r>
              <a:rPr lang="en-US" sz="2200" dirty="0">
                <a:solidFill>
                  <a:schemeClr val="tx1"/>
                </a:solidFill>
                <a:latin typeface="Times New Roman" panose="02020603050405020304" pitchFamily="18" charset="0"/>
                <a:cs typeface="Times New Roman" panose="02020603050405020304" pitchFamily="18" charset="0"/>
              </a:rPr>
              <a:t>Discussion boards.</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المدونات </a:t>
            </a:r>
            <a:r>
              <a:rPr lang="en-US" sz="2200" dirty="0">
                <a:solidFill>
                  <a:schemeClr val="tx1"/>
                </a:solidFill>
                <a:latin typeface="Times New Roman" panose="02020603050405020304" pitchFamily="18" charset="0"/>
                <a:cs typeface="Times New Roman" panose="02020603050405020304" pitchFamily="18" charset="0"/>
              </a:rPr>
              <a:t>Blogs.</a:t>
            </a:r>
          </a:p>
          <a:p>
            <a:pPr algn="just" rtl="1">
              <a:buFont typeface="Wingdings" pitchFamily="2" charset="2"/>
              <a:buChar char="v"/>
            </a:pPr>
            <a:r>
              <a:rPr lang="ar-SA" sz="2200" dirty="0" smtClean="0">
                <a:solidFill>
                  <a:schemeClr val="tx1"/>
                </a:solidFill>
                <a:latin typeface="Times New Roman" panose="02020603050405020304" pitchFamily="18" charset="0"/>
                <a:cs typeface="Times New Roman" panose="02020603050405020304" pitchFamily="18" charset="0"/>
              </a:rPr>
              <a:t>المحاضرات </a:t>
            </a:r>
            <a:r>
              <a:rPr lang="ar-SA" sz="2200" dirty="0">
                <a:solidFill>
                  <a:schemeClr val="tx1"/>
                </a:solidFill>
                <a:latin typeface="Times New Roman" panose="02020603050405020304" pitchFamily="18" charset="0"/>
                <a:cs typeface="Times New Roman" panose="02020603050405020304" pitchFamily="18" charset="0"/>
              </a:rPr>
              <a:t>المسجلة </a:t>
            </a:r>
            <a:r>
              <a:rPr lang="en-US" sz="2200" dirty="0">
                <a:solidFill>
                  <a:schemeClr val="tx1"/>
                </a:solidFill>
                <a:latin typeface="Times New Roman" panose="02020603050405020304" pitchFamily="18" charset="0"/>
                <a:cs typeface="Times New Roman" panose="02020603050405020304" pitchFamily="18" charset="0"/>
              </a:rPr>
              <a:t>Captured &amp; recorded Classes.</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16</a:t>
            </a:fld>
            <a:endParaRPr lang="en-US" dirty="0">
              <a:solidFill>
                <a:schemeClr val="bg1"/>
              </a:solidFill>
            </a:endParaRPr>
          </a:p>
        </p:txBody>
      </p:sp>
    </p:spTree>
    <p:extLst>
      <p:ext uri="{BB962C8B-B14F-4D97-AF65-F5344CB8AC3E}">
        <p14:creationId xmlns:p14="http://schemas.microsoft.com/office/powerpoint/2010/main" val="28917249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927"/>
            <a:ext cx="8305799" cy="685800"/>
          </a:xfrm>
        </p:spPr>
        <p:txBody>
          <a:bodyPr>
            <a:noAutofit/>
          </a:bodyPr>
          <a:lstStyle/>
          <a:p>
            <a:pPr algn="r" rtl="1"/>
            <a:r>
              <a:rPr lang="ar-SA" sz="3200" b="1" dirty="0">
                <a:solidFill>
                  <a:schemeClr val="tx1"/>
                </a:solidFill>
                <a:latin typeface="Times New Roman" panose="02020603050405020304" pitchFamily="18" charset="0"/>
                <a:cs typeface="Times New Roman" panose="02020603050405020304" pitchFamily="18" charset="0"/>
              </a:rPr>
              <a:t>9.1	نماذج توظيف التعليم الإلكتروني في عملية التعلم والتعليم</a:t>
            </a: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أن مفهوم التعليم الإلكتروني الذي تم تعريفه سابقاً، قد تضمن أنه قد يتم توظيف بعض أدوات التعليم الإلكتروني في التعليم التقليدي، حيث أنه يتم استخدام التعليم الإلكتروني في التدريس وفقاً لثلاث نماذج حسب مقدار توظيف التعليم الإلكتروني في التدريس، وهي ما يلي:</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a:t>
            </a:r>
            <a:r>
              <a:rPr lang="ar-SA" sz="2200" dirty="0" smtClean="0">
                <a:solidFill>
                  <a:schemeClr val="tx1"/>
                </a:solidFill>
                <a:latin typeface="Times New Roman" panose="02020603050405020304" pitchFamily="18" charset="0"/>
                <a:cs typeface="Times New Roman" panose="02020603050405020304" pitchFamily="18" charset="0"/>
              </a:rPr>
              <a:t>النموذج </a:t>
            </a:r>
            <a:r>
              <a:rPr lang="ar-SA" sz="2200" dirty="0">
                <a:solidFill>
                  <a:schemeClr val="tx1"/>
                </a:solidFill>
                <a:latin typeface="Times New Roman" panose="02020603050405020304" pitchFamily="18" charset="0"/>
                <a:cs typeface="Times New Roman" panose="02020603050405020304" pitchFamily="18" charset="0"/>
              </a:rPr>
              <a:t>الداعم المساعد </a:t>
            </a:r>
            <a:r>
              <a:rPr lang="en-US" sz="2200" dirty="0" smtClean="0">
                <a:solidFill>
                  <a:schemeClr val="tx1"/>
                </a:solidFill>
                <a:latin typeface="Times New Roman" panose="02020603050405020304" pitchFamily="18" charset="0"/>
                <a:cs typeface="Times New Roman" panose="02020603050405020304" pitchFamily="18" charset="0"/>
              </a:rPr>
              <a:t>Supplementary)</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هو نموذج تعليمي يدمج بين مفهومي التعليم التقليدي والتعليم الإلكتروني، حيث يكون التعليم التقليدي هو الأسلوب الرئيسي المتبع، ويتم من خلاله استخدام بعض أدوات التعليم الإلكتروني، فتكون هذه الأدوات داعمة للعملية التعليمية وتثريها بتنوع مصادر المعرفة</a:t>
            </a:r>
            <a:r>
              <a:rPr lang="ar-SA" sz="2200" dirty="0" smtClean="0">
                <a:solidFill>
                  <a:schemeClr val="tx1"/>
                </a:solidFill>
                <a:latin typeface="Times New Roman" panose="02020603050405020304" pitchFamily="18" charset="0"/>
                <a:cs typeface="Times New Roman" panose="02020603050405020304" pitchFamily="18" charset="0"/>
              </a:rPr>
              <a:t>.</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ومن أمثلة تطبيقات النموذج الداعم المساعد، استخدام الإنترنت او الأقراص المدمجة لشرح جزء معين من درس ما يكون مخزن على شكل فيديو صوت وصورة خلال شرح الدرس بالطريقة </a:t>
            </a:r>
            <a:r>
              <a:rPr lang="ar-SA" sz="2200" dirty="0" smtClean="0">
                <a:solidFill>
                  <a:schemeClr val="tx1"/>
                </a:solidFill>
                <a:latin typeface="Times New Roman" panose="02020603050405020304" pitchFamily="18" charset="0"/>
                <a:cs typeface="Times New Roman" panose="02020603050405020304" pitchFamily="18" charset="0"/>
              </a:rPr>
              <a:t>التقليدية.</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17</a:t>
            </a:fld>
            <a:endParaRPr lang="en-US" dirty="0">
              <a:solidFill>
                <a:schemeClr val="bg1"/>
              </a:solidFill>
            </a:endParaRPr>
          </a:p>
        </p:txBody>
      </p:sp>
    </p:spTree>
    <p:extLst>
      <p:ext uri="{BB962C8B-B14F-4D97-AF65-F5344CB8AC3E}">
        <p14:creationId xmlns:p14="http://schemas.microsoft.com/office/powerpoint/2010/main" val="36295560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305800" cy="762000"/>
          </a:xfrm>
        </p:spPr>
        <p:txBody>
          <a:bodyPr>
            <a:noAutofit/>
          </a:bodyPr>
          <a:lstStyle/>
          <a:p>
            <a:pPr algn="ctr" rtl="1"/>
            <a:r>
              <a:rPr lang="ar-SA" sz="2800" b="1" dirty="0">
                <a:solidFill>
                  <a:schemeClr val="tx1"/>
                </a:solidFill>
                <a:latin typeface="Times New Roman" panose="02020603050405020304" pitchFamily="18" charset="0"/>
                <a:cs typeface="Times New Roman" panose="02020603050405020304" pitchFamily="18" charset="0"/>
              </a:rPr>
              <a:t>9.1	نماذج توظيف التعليم الإلكتروني في عملية التعلم </a:t>
            </a:r>
            <a:r>
              <a:rPr lang="ar-SA" sz="2800" b="1" dirty="0" smtClean="0">
                <a:solidFill>
                  <a:schemeClr val="tx1"/>
                </a:solidFill>
                <a:latin typeface="Times New Roman" panose="02020603050405020304" pitchFamily="18" charset="0"/>
                <a:cs typeface="Times New Roman" panose="02020603050405020304" pitchFamily="18" charset="0"/>
              </a:rPr>
              <a:t>والتعليم </a:t>
            </a:r>
            <a:r>
              <a:rPr lang="ar-SA" sz="1800" b="1" dirty="0" smtClean="0">
                <a:solidFill>
                  <a:srgbClr val="C00000"/>
                </a:solidFill>
                <a:latin typeface="Times New Roman" panose="02020603050405020304" pitchFamily="18" charset="0"/>
                <a:cs typeface="Times New Roman" panose="02020603050405020304" pitchFamily="18" charset="0"/>
              </a:rPr>
              <a:t>تابع...</a:t>
            </a:r>
            <a:endParaRPr lang="ar-SA" sz="28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838200"/>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a:t>
            </a:r>
            <a:r>
              <a:rPr lang="ar-SA" sz="2200" dirty="0" smtClean="0">
                <a:solidFill>
                  <a:schemeClr val="tx1"/>
                </a:solidFill>
                <a:latin typeface="Times New Roman" panose="02020603050405020304" pitchFamily="18" charset="0"/>
                <a:cs typeface="Times New Roman" panose="02020603050405020304" pitchFamily="18" charset="0"/>
              </a:rPr>
              <a:t>النموذج </a:t>
            </a:r>
            <a:r>
              <a:rPr lang="ar-SA" sz="2200" dirty="0">
                <a:solidFill>
                  <a:schemeClr val="tx1"/>
                </a:solidFill>
                <a:latin typeface="Times New Roman" panose="02020603050405020304" pitchFamily="18" charset="0"/>
                <a:cs typeface="Times New Roman" panose="02020603050405020304" pitchFamily="18" charset="0"/>
              </a:rPr>
              <a:t>المخلوط </a:t>
            </a:r>
            <a:r>
              <a:rPr lang="en-US" sz="2200" dirty="0" smtClean="0">
                <a:solidFill>
                  <a:schemeClr val="tx1"/>
                </a:solidFill>
                <a:latin typeface="Times New Roman" panose="02020603050405020304" pitchFamily="18" charset="0"/>
                <a:cs typeface="Times New Roman" panose="02020603050405020304" pitchFamily="18" charset="0"/>
              </a:rPr>
              <a:t>Blended)</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هو نوع من التعليم يتم فيه تطبيق التعليم الإلكتروني مع التعليم التقليدي في عمليتي التعليم والتعلم، بحيث يتم استخدام أدوات التعليم الإلكتروني لجزء من التعليم، والتعليم التقليدي يتم داخل قاعات الدرس الحقيقية، حيث يعتبر هذا النموذج حلاً وسطياً بين الاعتماد الكلي على أحد نوعي التعليم.</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ومن أمثلة تطبيقات النموذج المخلوط أن يتم تعليم درس معين أو أكثر، باستخدام التعليم التقليدي في قاعة تدريسية، وتدريس درس اخر أو أكثر من خلال الفصول الافتراضية مثلاً. </a:t>
            </a:r>
            <a:endParaRPr lang="ar-SA"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3. </a:t>
            </a:r>
            <a:r>
              <a:rPr lang="ar-SA" sz="2200" dirty="0" smtClean="0">
                <a:solidFill>
                  <a:schemeClr val="tx1"/>
                </a:solidFill>
                <a:latin typeface="Times New Roman" panose="02020603050405020304" pitchFamily="18" charset="0"/>
                <a:cs typeface="Times New Roman" panose="02020603050405020304" pitchFamily="18" charset="0"/>
              </a:rPr>
              <a:t>النموذج </a:t>
            </a:r>
            <a:r>
              <a:rPr lang="ar-SA" sz="2200" dirty="0">
                <a:solidFill>
                  <a:schemeClr val="tx1"/>
                </a:solidFill>
                <a:latin typeface="Times New Roman" panose="02020603050405020304" pitchFamily="18" charset="0"/>
                <a:cs typeface="Times New Roman" panose="02020603050405020304" pitchFamily="18" charset="0"/>
              </a:rPr>
              <a:t>المنفرد </a:t>
            </a:r>
            <a:r>
              <a:rPr lang="en-US" sz="2200" dirty="0" smtClean="0">
                <a:solidFill>
                  <a:schemeClr val="tx1"/>
                </a:solidFill>
                <a:latin typeface="Times New Roman" panose="02020603050405020304" pitchFamily="18" charset="0"/>
                <a:cs typeface="Times New Roman" panose="02020603050405020304" pitchFamily="18" charset="0"/>
              </a:rPr>
              <a:t>Totally </a:t>
            </a:r>
            <a:r>
              <a:rPr lang="en-US" sz="2200" dirty="0">
                <a:solidFill>
                  <a:schemeClr val="tx1"/>
                </a:solidFill>
                <a:latin typeface="Times New Roman" panose="02020603050405020304" pitchFamily="18" charset="0"/>
                <a:cs typeface="Times New Roman" panose="02020603050405020304" pitchFamily="18" charset="0"/>
              </a:rPr>
              <a:t>online</a:t>
            </a:r>
            <a:r>
              <a:rPr lang="en-US" sz="2200" dirty="0" smtClean="0">
                <a:solidFill>
                  <a:schemeClr val="tx1"/>
                </a:solidFill>
                <a:latin typeface="Times New Roman" panose="02020603050405020304" pitchFamily="18" charset="0"/>
                <a:cs typeface="Times New Roman" panose="02020603050405020304" pitchFamily="18" charset="0"/>
              </a:rPr>
              <a:t>)</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هي عملية تطبيق التعليم الإلكتروني وحده للتعليم والتعلم، حيث يتم استخدام أدوات التعليم الإلكتروني حصراً، دون الاعتماد على أي من أساليب او أدوات التعليم التقليدي، ويتم من خلال أنظمة التعليم الإلكتروني المتنوعة والتي تغطي جميع المهام التي قد يحتاجها المتعلم. ومن الأمثلة عليها، أن يدرس المتعلم لوحده مهارة ما عن طريق شبكة الإنترنت، مثلا ان يتعلم الطالب استخدام برنامج الفوتوشوب عن طريق متابعة مجموعة من فيديوهات على موقع </a:t>
            </a:r>
            <a:r>
              <a:rPr lang="ar-SA" sz="2200" dirty="0" smtClean="0">
                <a:solidFill>
                  <a:schemeClr val="tx1"/>
                </a:solidFill>
                <a:latin typeface="Times New Roman" panose="02020603050405020304" pitchFamily="18" charset="0"/>
                <a:cs typeface="Times New Roman" panose="02020603050405020304" pitchFamily="18" charset="0"/>
              </a:rPr>
              <a:t>اليوتيوب.</a:t>
            </a: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18</a:t>
            </a:fld>
            <a:endParaRPr lang="en-US" dirty="0">
              <a:solidFill>
                <a:schemeClr val="bg1"/>
              </a:solidFill>
            </a:endParaRPr>
          </a:p>
        </p:txBody>
      </p:sp>
    </p:spTree>
    <p:extLst>
      <p:ext uri="{BB962C8B-B14F-4D97-AF65-F5344CB8AC3E}">
        <p14:creationId xmlns:p14="http://schemas.microsoft.com/office/powerpoint/2010/main" val="2929445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305800" cy="7620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10.1	أنظمة التعليم الإلكتروني</a:t>
            </a:r>
            <a:endParaRPr lang="ar-SA" sz="32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838200"/>
            <a:ext cx="7543799" cy="5867400"/>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يعد وجود أنظمة للتعليم الإلكتروني ضرورة، </a:t>
            </a:r>
            <a:r>
              <a:rPr lang="ar-SA" sz="2200" dirty="0" smtClean="0">
                <a:solidFill>
                  <a:schemeClr val="tx1"/>
                </a:solidFill>
                <a:latin typeface="Times New Roman" panose="02020603050405020304" pitchFamily="18" charset="0"/>
                <a:cs typeface="Times New Roman" panose="02020603050405020304" pitchFamily="18" charset="0"/>
              </a:rPr>
              <a:t>حيث </a:t>
            </a:r>
            <a:r>
              <a:rPr lang="ar-SA" sz="2200" dirty="0">
                <a:solidFill>
                  <a:schemeClr val="tx1"/>
                </a:solidFill>
                <a:latin typeface="Times New Roman" panose="02020603050405020304" pitchFamily="18" charset="0"/>
                <a:cs typeface="Times New Roman" panose="02020603050405020304" pitchFamily="18" charset="0"/>
              </a:rPr>
              <a:t>من خلالها يتم تحويل التفاعل المباشر في العملية التعليمية التقليدية إلى وسائل تواصل الكترونية مع تطوير أساليب التدريس حتى تصبح أكثر تفاعلية ومرونة، ونقل هذه الخصائص إلى التعليم الإلكتروني. حيث تكون وظيفة هذه الأنظمة نقل المتعلم من الواقع الحقيقي بجميع خصائصه إلى الواقع الافتراضي باستثناء وجود المتعلم في مكان وزمان محدد. </a:t>
            </a:r>
            <a:endParaRPr lang="ar-SA"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ويمكن تقسيم أنظمة التعليم الإلكتروني حسب التالي:</a:t>
            </a: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1. نظام </a:t>
            </a:r>
            <a:r>
              <a:rPr lang="ar-SA" sz="2200" dirty="0">
                <a:solidFill>
                  <a:schemeClr val="tx1"/>
                </a:solidFill>
                <a:latin typeface="Times New Roman" panose="02020603050405020304" pitchFamily="18" charset="0"/>
                <a:cs typeface="Times New Roman" panose="02020603050405020304" pitchFamily="18" charset="0"/>
              </a:rPr>
              <a:t>إدارة التعلم (</a:t>
            </a:r>
            <a:r>
              <a:rPr lang="en-US" sz="2200" dirty="0">
                <a:solidFill>
                  <a:schemeClr val="tx1"/>
                </a:solidFill>
                <a:latin typeface="Times New Roman" panose="02020603050405020304" pitchFamily="18" charset="0"/>
                <a:cs typeface="Times New Roman" panose="02020603050405020304" pitchFamily="18" charset="0"/>
              </a:rPr>
              <a:t>Learning Management System): </a:t>
            </a:r>
            <a:r>
              <a:rPr lang="ar-SA" sz="2200" dirty="0">
                <a:solidFill>
                  <a:schemeClr val="tx1"/>
                </a:solidFill>
                <a:latin typeface="Times New Roman" panose="02020603050405020304" pitchFamily="18" charset="0"/>
                <a:cs typeface="Times New Roman" panose="02020603050405020304" pitchFamily="18" charset="0"/>
              </a:rPr>
              <a:t>ويمكن ان يستخدم في التعليم الإلكتروني أو كنظام مساعد للتعليم التقليدي. </a:t>
            </a: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2. نظام </a:t>
            </a:r>
            <a:r>
              <a:rPr lang="ar-SA" sz="2200" dirty="0">
                <a:solidFill>
                  <a:schemeClr val="tx1"/>
                </a:solidFill>
                <a:latin typeface="Times New Roman" panose="02020603050405020304" pitchFamily="18" charset="0"/>
                <a:cs typeface="Times New Roman" panose="02020603050405020304" pitchFamily="18" charset="0"/>
              </a:rPr>
              <a:t>الفصول الافتراضية التفاعلي (</a:t>
            </a:r>
            <a:r>
              <a:rPr lang="en-US" sz="2200" dirty="0">
                <a:solidFill>
                  <a:schemeClr val="tx1"/>
                </a:solidFill>
                <a:latin typeface="Times New Roman" panose="02020603050405020304" pitchFamily="18" charset="0"/>
                <a:cs typeface="Times New Roman" panose="02020603050405020304" pitchFamily="18" charset="0"/>
              </a:rPr>
              <a:t>Virtual Classroom): </a:t>
            </a:r>
            <a:r>
              <a:rPr lang="ar-SA" sz="2200" dirty="0">
                <a:solidFill>
                  <a:schemeClr val="tx1"/>
                </a:solidFill>
                <a:latin typeface="Times New Roman" panose="02020603050405020304" pitchFamily="18" charset="0"/>
                <a:cs typeface="Times New Roman" panose="02020603050405020304" pitchFamily="18" charset="0"/>
              </a:rPr>
              <a:t>من خلال هذا النظام يمكن أن تقام جميع نشاطات الفصل التقليدي بشكل الكتروني.</a:t>
            </a: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3. نظام </a:t>
            </a:r>
            <a:r>
              <a:rPr lang="ar-SA" sz="2200" dirty="0">
                <a:solidFill>
                  <a:schemeClr val="tx1"/>
                </a:solidFill>
                <a:latin typeface="Times New Roman" panose="02020603050405020304" pitchFamily="18" charset="0"/>
                <a:cs typeface="Times New Roman" panose="02020603050405020304" pitchFamily="18" charset="0"/>
              </a:rPr>
              <a:t>تسجيل المحاضرات (</a:t>
            </a:r>
            <a:r>
              <a:rPr lang="en-US" sz="2200" dirty="0">
                <a:solidFill>
                  <a:schemeClr val="tx1"/>
                </a:solidFill>
                <a:latin typeface="Times New Roman" panose="02020603050405020304" pitchFamily="18" charset="0"/>
                <a:cs typeface="Times New Roman" panose="02020603050405020304" pitchFamily="18" charset="0"/>
              </a:rPr>
              <a:t>Class Recording/Capturing tools): </a:t>
            </a:r>
            <a:r>
              <a:rPr lang="ar-SA" sz="2200" dirty="0">
                <a:solidFill>
                  <a:schemeClr val="tx1"/>
                </a:solidFill>
                <a:latin typeface="Times New Roman" panose="02020603050405020304" pitchFamily="18" charset="0"/>
                <a:cs typeface="Times New Roman" panose="02020603050405020304" pitchFamily="18" charset="0"/>
              </a:rPr>
              <a:t>يتم من خلال هذا النظام تسجيل المحاضرات بشكل صوتي او على شكل فيديو مع رفع هذه المحاضرات على موقع خاص او ارسالها بالبريد الإلكتروني او حتى على نظام إدارة التعلم او بأي وسيلة تناسب العملية التعليمية المطلوبة.</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19</a:t>
            </a:fld>
            <a:endParaRPr lang="en-US" dirty="0">
              <a:solidFill>
                <a:schemeClr val="bg1"/>
              </a:solidFill>
            </a:endParaRPr>
          </a:p>
        </p:txBody>
      </p:sp>
    </p:spTree>
    <p:extLst>
      <p:ext uri="{BB962C8B-B14F-4D97-AF65-F5344CB8AC3E}">
        <p14:creationId xmlns:p14="http://schemas.microsoft.com/office/powerpoint/2010/main" val="2543861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5371" y="152400"/>
            <a:ext cx="7091429" cy="685800"/>
          </a:xfrm>
        </p:spPr>
        <p:txBody>
          <a:bodyPr>
            <a:norm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1.1 مقدمة في التعليم الألكتروني</a:t>
            </a:r>
            <a:endParaRPr lang="ar-SA" sz="24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90600"/>
            <a:ext cx="7200897" cy="5105400"/>
          </a:xfrm>
        </p:spPr>
        <p:txBody>
          <a:bodyPr>
            <a:noAutofit/>
          </a:bodyPr>
          <a:lstStyle/>
          <a:p>
            <a:pPr algn="just" rtl="1">
              <a:buFont typeface="Wingdings" panose="05000000000000000000" pitchFamily="2" charset="2"/>
              <a:buChar char="q"/>
            </a:pPr>
            <a:r>
              <a:rPr lang="ar-SA" sz="2200" dirty="0">
                <a:solidFill>
                  <a:schemeClr val="tx1"/>
                </a:solidFill>
                <a:latin typeface="Times New Roman" panose="02020603050405020304" pitchFamily="18" charset="0"/>
                <a:cs typeface="Times New Roman" panose="02020603050405020304" pitchFamily="18" charset="0"/>
              </a:rPr>
              <a:t>يعتبر التعلم بالإنترنت أهم المستحدثات التي ظهرت خلال العقود الماضية، حيث كان أحد أهم الأسباب الرئيسية في إعادة تشكيل العديد من المفاهيم وأساليب الحياة السائدة قبل انتشار شبكة الإنترنت. في ظل التطور السريع الذي شهده العالم في مجالات التكنولوجيا وخصوصاً تكنولوجيا المعلومات والاتصالات، كان التعليم أحد أهم هذه الجوانب التي تأثرت بهذا التطور، حيث أصبح من الضروري البحث عن أساليب وطرق تعليمية جديدة لمواجهة العديد من التحديات على المستوى العالمي، منها زيادة الطلب على التعليم، وزيادة كم المعلومات في جميع فروع المعرفة المختلفة، فضلاً عن ضرورة الاستفادة من التطورات التقنية في مجال التربية والتعليم. ظهر مفهوم جديد سُمي بالتعليم الإلكتروني ليتيح للمتعلم تلقي العلم في المكان والزمان المناسب له، وذلك من خلال محتوى علمي يعتمد على الوسائط المتعددة،ويقدم من خلال الوسائط الإلكترونية مثل جهاز الحاسوب والإنترنت وغيرهما. يعد التعليم الإلكتروني نمطاً جديداً من أنماط التعليم</a:t>
            </a:r>
            <a:r>
              <a:rPr lang="ar-SA" sz="2200" dirty="0"/>
              <a:t>، </a:t>
            </a:r>
            <a:r>
              <a:rPr lang="ar-SA" sz="2200" dirty="0">
                <a:solidFill>
                  <a:schemeClr val="tx1"/>
                </a:solidFill>
                <a:latin typeface="Times New Roman" panose="02020603050405020304" pitchFamily="18" charset="0"/>
                <a:cs typeface="Times New Roman" panose="02020603050405020304" pitchFamily="18" charset="0"/>
              </a:rPr>
              <a:t>حيث أن الطرق والأساليب التقليدية المستخدمة في التعليم لم تعد قادرة على مسايرة ومواكبة التطورات والتغييرات العلمية والتكنولوجية التي يشهدها العالم.</a:t>
            </a: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2</a:t>
            </a:fld>
            <a:endParaRPr lang="en-US" dirty="0">
              <a:solidFill>
                <a:schemeClr val="bg1"/>
              </a:solidFill>
            </a:endParaRPr>
          </a:p>
        </p:txBody>
      </p:sp>
    </p:spTree>
    <p:extLst>
      <p:ext uri="{BB962C8B-B14F-4D97-AF65-F5344CB8AC3E}">
        <p14:creationId xmlns:p14="http://schemas.microsoft.com/office/powerpoint/2010/main" val="2671498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305800" cy="7620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10.1	أنظمة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	</a:t>
            </a:r>
            <a:r>
              <a:rPr lang="ar-SA" sz="2800" b="1" dirty="0" smtClean="0">
                <a:solidFill>
                  <a:schemeClr val="tx1"/>
                </a:solidFill>
                <a:latin typeface="Times New Roman" panose="02020603050405020304" pitchFamily="18" charset="0"/>
                <a:cs typeface="Times New Roman" panose="02020603050405020304" pitchFamily="18" charset="0"/>
              </a:rPr>
              <a:t>	</a:t>
            </a:r>
            <a:r>
              <a:rPr lang="ar-SA" sz="1800" b="1" dirty="0" smtClean="0">
                <a:solidFill>
                  <a:srgbClr val="C00000"/>
                </a:solidFill>
                <a:latin typeface="Times New Roman" panose="02020603050405020304" pitchFamily="18" charset="0"/>
                <a:cs typeface="Times New Roman" panose="02020603050405020304" pitchFamily="18" charset="0"/>
              </a:rPr>
              <a:t>تابع...</a:t>
            </a:r>
            <a:endParaRPr lang="ar-SA" sz="28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19200" y="1524000"/>
            <a:ext cx="7467599" cy="4038600"/>
          </a:xfrm>
        </p:spPr>
        <p:txBody>
          <a:bodyPr>
            <a:noAutofit/>
          </a:bodyPr>
          <a:lstStyle/>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4. نظام </a:t>
            </a:r>
            <a:r>
              <a:rPr lang="ar-SA" sz="2200" dirty="0">
                <a:solidFill>
                  <a:schemeClr val="tx1"/>
                </a:solidFill>
                <a:latin typeface="Times New Roman" panose="02020603050405020304" pitchFamily="18" charset="0"/>
                <a:cs typeface="Times New Roman" panose="02020603050405020304" pitchFamily="18" charset="0"/>
              </a:rPr>
              <a:t>الاختبارات الإلكترونية </a:t>
            </a:r>
            <a:r>
              <a:rPr lang="en-US" sz="2200" dirty="0" smtClean="0">
                <a:solidFill>
                  <a:schemeClr val="tx1"/>
                </a:solidFill>
                <a:latin typeface="Times New Roman" panose="02020603050405020304" pitchFamily="18" charset="0"/>
                <a:cs typeface="Times New Roman" panose="02020603050405020304" pitchFamily="18" charset="0"/>
              </a:rPr>
              <a:t> </a:t>
            </a:r>
            <a:r>
              <a:rPr lang="en-US" sz="2200" dirty="0">
                <a:solidFill>
                  <a:schemeClr val="tx1"/>
                </a:solidFill>
                <a:latin typeface="Times New Roman" panose="02020603050405020304" pitchFamily="18" charset="0"/>
                <a:cs typeface="Times New Roman" panose="02020603050405020304" pitchFamily="18" charset="0"/>
              </a:rPr>
              <a:t>:</a:t>
            </a:r>
            <a:r>
              <a:rPr lang="en-US" sz="2200" dirty="0" smtClean="0">
                <a:solidFill>
                  <a:schemeClr val="tx1"/>
                </a:solidFill>
                <a:latin typeface="Times New Roman" panose="02020603050405020304" pitchFamily="18" charset="0"/>
                <a:cs typeface="Times New Roman" panose="02020603050405020304" pitchFamily="18" charset="0"/>
              </a:rPr>
              <a:t>(Online </a:t>
            </a:r>
            <a:r>
              <a:rPr lang="en-US" sz="2200" dirty="0">
                <a:solidFill>
                  <a:schemeClr val="tx1"/>
                </a:solidFill>
                <a:latin typeface="Times New Roman" panose="02020603050405020304" pitchFamily="18" charset="0"/>
                <a:cs typeface="Times New Roman" panose="02020603050405020304" pitchFamily="18" charset="0"/>
              </a:rPr>
              <a:t>Exams) </a:t>
            </a:r>
            <a:r>
              <a:rPr lang="ar-SA" sz="2200" dirty="0">
                <a:solidFill>
                  <a:schemeClr val="tx1"/>
                </a:solidFill>
                <a:latin typeface="Times New Roman" panose="02020603050405020304" pitchFamily="18" charset="0"/>
                <a:cs typeface="Times New Roman" panose="02020603050405020304" pitchFamily="18" charset="0"/>
              </a:rPr>
              <a:t>يتم من خلاله تقييم المتعلم بشكل الكتروني  من خلال خضوع الطالب لإختبارات </a:t>
            </a:r>
            <a:r>
              <a:rPr lang="ar-SA" sz="2200" dirty="0" smtClean="0">
                <a:solidFill>
                  <a:schemeClr val="tx1"/>
                </a:solidFill>
                <a:latin typeface="Times New Roman" panose="02020603050405020304" pitchFamily="18" charset="0"/>
                <a:cs typeface="Times New Roman" panose="02020603050405020304" pitchFamily="18" charset="0"/>
              </a:rPr>
              <a:t>إلكترونية.</a:t>
            </a:r>
            <a:endParaRPr lang="ar-SA"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5. برامج </a:t>
            </a:r>
            <a:r>
              <a:rPr lang="ar-SA" sz="2200" dirty="0">
                <a:solidFill>
                  <a:schemeClr val="tx1"/>
                </a:solidFill>
                <a:latin typeface="Times New Roman" panose="02020603050405020304" pitchFamily="18" charset="0"/>
                <a:cs typeface="Times New Roman" panose="02020603050405020304" pitchFamily="18" charset="0"/>
              </a:rPr>
              <a:t>التأليف </a:t>
            </a:r>
            <a:r>
              <a:rPr lang="ar-SA" sz="2200" dirty="0" smtClean="0">
                <a:solidFill>
                  <a:schemeClr val="tx1"/>
                </a:solidFill>
                <a:latin typeface="Times New Roman" panose="02020603050405020304" pitchFamily="18" charset="0"/>
                <a:cs typeface="Times New Roman" panose="02020603050405020304" pitchFamily="18" charset="0"/>
              </a:rPr>
              <a:t>الإلكتروني</a:t>
            </a:r>
            <a:r>
              <a:rPr lang="en-US" sz="2200" dirty="0" smtClean="0">
                <a:solidFill>
                  <a:schemeClr val="tx1"/>
                </a:solidFill>
                <a:latin typeface="Times New Roman" panose="02020603050405020304" pitchFamily="18" charset="0"/>
                <a:cs typeface="Times New Roman" panose="02020603050405020304" pitchFamily="18" charset="0"/>
              </a:rPr>
              <a:t>e-content </a:t>
            </a:r>
            <a:r>
              <a:rPr lang="en-US" sz="2200" dirty="0">
                <a:solidFill>
                  <a:schemeClr val="tx1"/>
                </a:solidFill>
                <a:latin typeface="Times New Roman" panose="02020603050405020304" pitchFamily="18" charset="0"/>
                <a:cs typeface="Times New Roman" panose="02020603050405020304" pitchFamily="18" charset="0"/>
              </a:rPr>
              <a:t>Authoring </a:t>
            </a:r>
            <a:r>
              <a:rPr lang="en-US" sz="2200" dirty="0" smtClean="0">
                <a:solidFill>
                  <a:schemeClr val="tx1"/>
                </a:solidFill>
                <a:latin typeface="Times New Roman" panose="02020603050405020304" pitchFamily="18" charset="0"/>
                <a:cs typeface="Times New Roman" panose="02020603050405020304" pitchFamily="18" charset="0"/>
              </a:rPr>
              <a:t>Tool</a:t>
            </a:r>
            <a:r>
              <a:rPr lang="en-US" sz="2200" dirty="0">
                <a:solidFill>
                  <a:schemeClr val="tx1"/>
                </a:solidFill>
                <a:latin typeface="Times New Roman" panose="02020603050405020304" pitchFamily="18" charset="0"/>
                <a:cs typeface="Times New Roman" panose="02020603050405020304" pitchFamily="18" charset="0"/>
              </a:rPr>
              <a:t>)</a:t>
            </a:r>
            <a:r>
              <a:rPr lang="en-US" sz="2200" dirty="0" smtClean="0">
                <a:solidFill>
                  <a:schemeClr val="tx1"/>
                </a:solidFill>
                <a:latin typeface="Times New Roman" panose="02020603050405020304" pitchFamily="18" charset="0"/>
                <a:cs typeface="Times New Roman" panose="02020603050405020304" pitchFamily="18" charset="0"/>
              </a:rPr>
              <a:t> </a:t>
            </a:r>
            <a:r>
              <a:rPr lang="ar-SA" sz="2200" dirty="0" smtClean="0">
                <a:solidFill>
                  <a:schemeClr val="tx1"/>
                </a:solidFill>
                <a:latin typeface="Times New Roman" panose="02020603050405020304" pitchFamily="18" charset="0"/>
                <a:cs typeface="Times New Roman" panose="02020603050405020304" pitchFamily="18" charset="0"/>
              </a:rPr>
              <a:t>): ينشأ </a:t>
            </a:r>
            <a:r>
              <a:rPr lang="ar-SA" sz="2200" dirty="0">
                <a:solidFill>
                  <a:schemeClr val="tx1"/>
                </a:solidFill>
                <a:latin typeface="Times New Roman" panose="02020603050405020304" pitchFamily="18" charset="0"/>
                <a:cs typeface="Times New Roman" panose="02020603050405020304" pitchFamily="18" charset="0"/>
              </a:rPr>
              <a:t>من خلاله محتوى الكتروني يمكن ان يحتوي على النصوص والصور والفيديو وغيرها.</a:t>
            </a:r>
          </a:p>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6. نظام </a:t>
            </a:r>
            <a:r>
              <a:rPr lang="ar-SA" sz="2200" dirty="0">
                <a:solidFill>
                  <a:schemeClr val="tx1"/>
                </a:solidFill>
                <a:latin typeface="Times New Roman" panose="02020603050405020304" pitchFamily="18" charset="0"/>
                <a:cs typeface="Times New Roman" panose="02020603050405020304" pitchFamily="18" charset="0"/>
              </a:rPr>
              <a:t>إدارة المحتوى والارشفة والتخزين الرقمي (</a:t>
            </a:r>
            <a:r>
              <a:rPr lang="en-US" sz="2200" dirty="0">
                <a:solidFill>
                  <a:schemeClr val="tx1"/>
                </a:solidFill>
                <a:latin typeface="Times New Roman" panose="02020603050405020304" pitchFamily="18" charset="0"/>
                <a:cs typeface="Times New Roman" panose="02020603050405020304" pitchFamily="18" charset="0"/>
              </a:rPr>
              <a:t>Content </a:t>
            </a:r>
            <a:r>
              <a:rPr lang="en-US" sz="2200" dirty="0" smtClean="0">
                <a:solidFill>
                  <a:schemeClr val="tx1"/>
                </a:solidFill>
                <a:latin typeface="Times New Roman" panose="02020603050405020304" pitchFamily="18" charset="0"/>
                <a:cs typeface="Times New Roman" panose="02020603050405020304" pitchFamily="18" charset="0"/>
              </a:rPr>
              <a:t>management Archiving </a:t>
            </a:r>
            <a:r>
              <a:rPr lang="en-US" sz="2200" dirty="0">
                <a:solidFill>
                  <a:schemeClr val="tx1"/>
                </a:solidFill>
                <a:latin typeface="Times New Roman" panose="02020603050405020304" pitchFamily="18" charset="0"/>
                <a:cs typeface="Times New Roman" panose="02020603050405020304" pitchFamily="18" charset="0"/>
              </a:rPr>
              <a:t>&amp; Digital repository) </a:t>
            </a:r>
            <a:r>
              <a:rPr lang="ar-SA" sz="2200" dirty="0">
                <a:solidFill>
                  <a:schemeClr val="tx1"/>
                </a:solidFill>
                <a:latin typeface="Times New Roman" panose="02020603050405020304" pitchFamily="18" charset="0"/>
                <a:cs typeface="Times New Roman" panose="02020603050405020304" pitchFamily="18" charset="0"/>
              </a:rPr>
              <a:t>من خلاله يتم تحويل وتخزين الأرشيف الورقي والمحتوى الورقي بشكل الكتروني.</a:t>
            </a:r>
          </a:p>
        </p:txBody>
      </p:sp>
      <p:sp>
        <p:nvSpPr>
          <p:cNvPr id="4" name="Slide Number Placeholder 3"/>
          <p:cNvSpPr>
            <a:spLocks noGrp="1"/>
          </p:cNvSpPr>
          <p:nvPr>
            <p:ph type="sldNum" sz="quarter" idx="12"/>
          </p:nvPr>
        </p:nvSpPr>
        <p:spPr/>
        <p:txBody>
          <a:bodyPr/>
          <a:lstStyle/>
          <a:p>
            <a:fld id="{B3CE0FBC-0DB1-45C0-A93B-ACC42B02EC97}" type="slidenum">
              <a:rPr lang="en-US" smtClean="0">
                <a:solidFill>
                  <a:schemeClr val="bg1"/>
                </a:solidFill>
              </a:rPr>
              <a:t>20</a:t>
            </a:fld>
            <a:endParaRPr lang="en-US" dirty="0">
              <a:solidFill>
                <a:schemeClr val="bg1"/>
              </a:solidFill>
            </a:endParaRPr>
          </a:p>
        </p:txBody>
      </p:sp>
    </p:spTree>
    <p:extLst>
      <p:ext uri="{BB962C8B-B14F-4D97-AF65-F5344CB8AC3E}">
        <p14:creationId xmlns:p14="http://schemas.microsoft.com/office/powerpoint/2010/main" val="17011585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7200900" cy="1485900"/>
          </a:xfrm>
        </p:spPr>
        <p:txBody>
          <a:bodyPr>
            <a:normAutofit/>
          </a:bodyPr>
          <a:lstStyle/>
          <a:p>
            <a:pPr algn="ctr" rtl="1"/>
            <a:r>
              <a:rPr lang="ar-SA" sz="3200" b="1" dirty="0" smtClean="0">
                <a:solidFill>
                  <a:schemeClr val="tx1"/>
                </a:solidFill>
              </a:rPr>
              <a:t>11.1 </a:t>
            </a:r>
            <a:r>
              <a:rPr lang="ar-SA" sz="3200" b="1" dirty="0">
                <a:solidFill>
                  <a:schemeClr val="tx1"/>
                </a:solidFill>
              </a:rPr>
              <a:t>نظام البلاك بورد</a:t>
            </a:r>
            <a:endParaRPr lang="en-US" sz="3200" dirty="0">
              <a:solidFill>
                <a:schemeClr val="tx1"/>
              </a:solidFill>
            </a:endParaRPr>
          </a:p>
        </p:txBody>
      </p:sp>
      <p:sp>
        <p:nvSpPr>
          <p:cNvPr id="3" name="Content Placeholder 2"/>
          <p:cNvSpPr>
            <a:spLocks noGrp="1"/>
          </p:cNvSpPr>
          <p:nvPr>
            <p:ph idx="1"/>
          </p:nvPr>
        </p:nvSpPr>
        <p:spPr>
          <a:xfrm>
            <a:off x="1066800" y="1905000"/>
            <a:ext cx="7200900" cy="3581400"/>
          </a:xfrm>
        </p:spPr>
        <p:txBody>
          <a:bodyPr>
            <a:normAutofit/>
          </a:bodyPr>
          <a:lstStyle/>
          <a:p>
            <a:pPr algn="r" rtl="1">
              <a:buFont typeface="Wingdings" panose="05000000000000000000" pitchFamily="2" charset="2"/>
              <a:buChar char="q"/>
            </a:pPr>
            <a:r>
              <a:rPr lang="ar-JO" dirty="0">
                <a:solidFill>
                  <a:schemeClr val="tx1"/>
                </a:solidFill>
              </a:rPr>
              <a:t>ويمكن الوصول اليه باحدى الطريقتين التاليتين:</a:t>
            </a:r>
            <a:endParaRPr lang="ar-SA" dirty="0">
              <a:solidFill>
                <a:schemeClr val="tx1"/>
              </a:solidFill>
            </a:endParaRPr>
          </a:p>
          <a:p>
            <a:pPr marL="457200" lvl="0" indent="-457200" algn="r" rtl="1">
              <a:buFont typeface="+mj-lt"/>
              <a:buAutoNum type="arabicPeriod"/>
            </a:pPr>
            <a:r>
              <a:rPr lang="ar-SA" dirty="0">
                <a:solidFill>
                  <a:schemeClr val="tx1"/>
                </a:solidFill>
              </a:rPr>
              <a:t>من موقع جامعة حائل </a:t>
            </a:r>
            <a:r>
              <a:rPr lang="en-US" u="sng" dirty="0">
                <a:solidFill>
                  <a:schemeClr val="tx1"/>
                </a:solidFill>
                <a:hlinkClick r:id="rId2"/>
              </a:rPr>
              <a:t>www.uoh.edu.sa</a:t>
            </a:r>
            <a:r>
              <a:rPr lang="en-US" dirty="0">
                <a:solidFill>
                  <a:schemeClr val="tx1"/>
                </a:solidFill>
              </a:rPr>
              <a:t> </a:t>
            </a:r>
            <a:r>
              <a:rPr lang="ar-SA" dirty="0">
                <a:solidFill>
                  <a:schemeClr val="tx1"/>
                </a:solidFill>
              </a:rPr>
              <a:t> ومن ثم الدخول إلى بوابة الطلبة. </a:t>
            </a:r>
            <a:endParaRPr lang="en-US" dirty="0">
              <a:solidFill>
                <a:schemeClr val="tx1"/>
              </a:solidFill>
            </a:endParaRPr>
          </a:p>
          <a:p>
            <a:pPr marL="457200" lvl="0" indent="-457200" algn="r" rtl="1">
              <a:buFont typeface="+mj-lt"/>
              <a:buAutoNum type="arabicPeriod"/>
            </a:pPr>
            <a:r>
              <a:rPr lang="ar-SA" dirty="0">
                <a:solidFill>
                  <a:schemeClr val="tx1"/>
                </a:solidFill>
              </a:rPr>
              <a:t>مباشرة بكتابة الرابط </a:t>
            </a:r>
            <a:r>
              <a:rPr lang="en-US" u="sng" dirty="0">
                <a:solidFill>
                  <a:schemeClr val="tx1"/>
                </a:solidFill>
                <a:hlinkClick r:id="rId3"/>
              </a:rPr>
              <a:t>https://uoh.blackboard.com</a:t>
            </a:r>
            <a:r>
              <a:rPr lang="en-US" dirty="0">
                <a:solidFill>
                  <a:schemeClr val="tx1"/>
                </a:solidFill>
              </a:rPr>
              <a:t> </a:t>
            </a:r>
            <a:r>
              <a:rPr lang="ar-SA" dirty="0">
                <a:solidFill>
                  <a:schemeClr val="tx1"/>
                </a:solidFill>
              </a:rPr>
              <a:t> في شريط العنوان لصفحة الإنترنت. حسب الشكل (1).</a:t>
            </a:r>
            <a:endParaRPr lang="en-US" dirty="0">
              <a:solidFill>
                <a:schemeClr val="tx1"/>
              </a:solidFill>
            </a:endParaRPr>
          </a:p>
          <a:p>
            <a:pPr lvl="1" algn="r" rtl="1"/>
            <a:r>
              <a:rPr lang="ar-SA" dirty="0">
                <a:solidFill>
                  <a:schemeClr val="tx1"/>
                </a:solidFill>
              </a:rPr>
              <a:t>اكتب اسم المستخدم (</a:t>
            </a:r>
            <a:r>
              <a:rPr lang="en-US" dirty="0">
                <a:solidFill>
                  <a:schemeClr val="tx1"/>
                </a:solidFill>
              </a:rPr>
              <a:t>username</a:t>
            </a:r>
            <a:r>
              <a:rPr lang="ar-SA" dirty="0">
                <a:solidFill>
                  <a:schemeClr val="tx1"/>
                </a:solidFill>
              </a:rPr>
              <a:t>) وهو الرقم الجامعي مسبوقا بحرف </a:t>
            </a:r>
            <a:r>
              <a:rPr lang="en-US" dirty="0">
                <a:solidFill>
                  <a:schemeClr val="tx1"/>
                </a:solidFill>
              </a:rPr>
              <a:t>s</a:t>
            </a:r>
            <a:r>
              <a:rPr lang="ar-SA" dirty="0">
                <a:solidFill>
                  <a:schemeClr val="tx1"/>
                </a:solidFill>
              </a:rPr>
              <a:t>.</a:t>
            </a:r>
            <a:endParaRPr lang="en-US" dirty="0">
              <a:solidFill>
                <a:schemeClr val="tx1"/>
              </a:solidFill>
            </a:endParaRPr>
          </a:p>
          <a:p>
            <a:pPr lvl="1" algn="r" rtl="1"/>
            <a:r>
              <a:rPr lang="ar-SA" dirty="0">
                <a:solidFill>
                  <a:schemeClr val="tx1"/>
                </a:solidFill>
              </a:rPr>
              <a:t>اكتب كلمة المرور (</a:t>
            </a:r>
            <a:r>
              <a:rPr lang="en-US" dirty="0">
                <a:solidFill>
                  <a:schemeClr val="tx1"/>
                </a:solidFill>
              </a:rPr>
              <a:t>password</a:t>
            </a:r>
            <a:r>
              <a:rPr lang="ar-SA" dirty="0">
                <a:solidFill>
                  <a:schemeClr val="tx1"/>
                </a:solidFill>
              </a:rPr>
              <a:t>)</a:t>
            </a:r>
            <a:r>
              <a:rPr lang="en-US" dirty="0">
                <a:solidFill>
                  <a:schemeClr val="tx1"/>
                </a:solidFill>
              </a:rPr>
              <a:t>.</a:t>
            </a:r>
          </a:p>
          <a:p>
            <a:pPr lvl="1" algn="r" rtl="1"/>
            <a:r>
              <a:rPr lang="ar-SA" dirty="0">
                <a:solidFill>
                  <a:schemeClr val="tx1"/>
                </a:solidFill>
              </a:rPr>
              <a:t>انقر (</a:t>
            </a:r>
            <a:r>
              <a:rPr lang="en-US" dirty="0">
                <a:solidFill>
                  <a:schemeClr val="tx1"/>
                </a:solidFill>
              </a:rPr>
              <a:t>Login</a:t>
            </a:r>
            <a:r>
              <a:rPr lang="ar-SA" dirty="0">
                <a:solidFill>
                  <a:schemeClr val="tx1"/>
                </a:solidFill>
              </a:rPr>
              <a:t>)</a:t>
            </a:r>
            <a:r>
              <a:rPr lang="en-US" dirty="0">
                <a:solidFill>
                  <a:schemeClr val="tx1"/>
                </a:solidFill>
              </a:rPr>
              <a:t>.</a:t>
            </a:r>
          </a:p>
          <a:p>
            <a:pPr marL="0" indent="0" algn="r" rtl="1">
              <a:buNone/>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21</a:t>
            </a:fld>
            <a:endParaRPr lang="en-US"/>
          </a:p>
        </p:txBody>
      </p:sp>
    </p:spTree>
    <p:extLst>
      <p:ext uri="{BB962C8B-B14F-4D97-AF65-F5344CB8AC3E}">
        <p14:creationId xmlns:p14="http://schemas.microsoft.com/office/powerpoint/2010/main" val="13300043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914400"/>
          </a:xfrm>
        </p:spPr>
        <p:txBody>
          <a:bodyPr>
            <a:normAutofit/>
          </a:bodyPr>
          <a:lstStyle/>
          <a:p>
            <a:pPr algn="ctr" rtl="1"/>
            <a:r>
              <a:rPr lang="ar-SA" sz="3200" b="1" dirty="0" smtClean="0">
                <a:solidFill>
                  <a:schemeClr val="tx1"/>
                </a:solidFill>
              </a:rPr>
              <a:t>11.1 </a:t>
            </a:r>
            <a:r>
              <a:rPr lang="ar-SA" sz="3200" b="1" dirty="0">
                <a:solidFill>
                  <a:schemeClr val="tx1"/>
                </a:solidFill>
              </a:rPr>
              <a:t>نظام البلاك </a:t>
            </a:r>
            <a:r>
              <a:rPr lang="ar-SA" sz="3200" b="1" dirty="0" smtClean="0">
                <a:solidFill>
                  <a:schemeClr val="tx1"/>
                </a:solidFill>
              </a:rPr>
              <a:t>بورد  </a:t>
            </a:r>
            <a:r>
              <a:rPr lang="ar-SA" sz="1800" b="1" dirty="0" smtClean="0">
                <a:solidFill>
                  <a:srgbClr val="C00000"/>
                </a:solidFill>
              </a:rPr>
              <a:t>تابع...</a:t>
            </a:r>
            <a:endParaRPr lang="en-US" sz="1800" dirty="0">
              <a:solidFill>
                <a:srgbClr val="C00000"/>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22</a:t>
            </a:fld>
            <a:endParaRPr lang="en-US"/>
          </a:p>
        </p:txBody>
      </p:sp>
      <p:sp>
        <p:nvSpPr>
          <p:cNvPr id="6" name="TextBox 5"/>
          <p:cNvSpPr txBox="1"/>
          <p:nvPr/>
        </p:nvSpPr>
        <p:spPr>
          <a:xfrm>
            <a:off x="2259105" y="5189338"/>
            <a:ext cx="4568638" cy="507831"/>
          </a:xfrm>
          <a:prstGeom prst="rect">
            <a:avLst/>
          </a:prstGeom>
          <a:noFill/>
        </p:spPr>
        <p:txBody>
          <a:bodyPr wrap="square" rtlCol="0">
            <a:spAutoFit/>
          </a:bodyPr>
          <a:lstStyle/>
          <a:p>
            <a:pPr algn="ctr" rtl="1"/>
            <a:r>
              <a:rPr lang="ar-SA" sz="1350" dirty="0"/>
              <a:t>الشكل (1): الصفحة الرئيسية لنظام </a:t>
            </a:r>
            <a:r>
              <a:rPr lang="en-US" sz="1350" dirty="0"/>
              <a:t>Blackboard</a:t>
            </a:r>
            <a:r>
              <a:rPr lang="ar-SA" sz="1350" dirty="0"/>
              <a:t> على موقع جامعة حائل</a:t>
            </a:r>
            <a:endParaRPr lang="en-US" sz="1350" dirty="0"/>
          </a:p>
          <a:p>
            <a:pPr algn="ctr" rtl="1"/>
            <a:endParaRPr lang="en-US" sz="1350" dirty="0"/>
          </a:p>
        </p:txBody>
      </p:sp>
      <p:pic>
        <p:nvPicPr>
          <p:cNvPr id="7" name="Picture 6"/>
          <p:cNvPicPr/>
          <p:nvPr/>
        </p:nvPicPr>
        <p:blipFill>
          <a:blip r:embed="rId2"/>
          <a:stretch>
            <a:fillRect/>
          </a:stretch>
        </p:blipFill>
        <p:spPr>
          <a:xfrm>
            <a:off x="2400617" y="1840230"/>
            <a:ext cx="4342765" cy="3177540"/>
          </a:xfrm>
          <a:prstGeom prst="rect">
            <a:avLst/>
          </a:prstGeom>
        </p:spPr>
      </p:pic>
    </p:spTree>
    <p:extLst>
      <p:ext uri="{BB962C8B-B14F-4D97-AF65-F5344CB8AC3E}">
        <p14:creationId xmlns:p14="http://schemas.microsoft.com/office/powerpoint/2010/main" val="42694003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rPr>
              <a:t>11.1 نظام البلاك بورد  </a:t>
            </a:r>
            <a:r>
              <a:rPr lang="ar-SA" sz="1800" b="1" dirty="0">
                <a:solidFill>
                  <a:srgbClr val="C00000"/>
                </a:solidFill>
              </a:rPr>
              <a:t>تابع...</a:t>
            </a:r>
            <a:endParaRPr lang="en-US" sz="3200" dirty="0"/>
          </a:p>
        </p:txBody>
      </p:sp>
      <p:sp>
        <p:nvSpPr>
          <p:cNvPr id="4" name="Slide Number Placeholder 3"/>
          <p:cNvSpPr>
            <a:spLocks noGrp="1"/>
          </p:cNvSpPr>
          <p:nvPr>
            <p:ph type="sldNum" sz="quarter" idx="12"/>
          </p:nvPr>
        </p:nvSpPr>
        <p:spPr/>
        <p:txBody>
          <a:bodyPr/>
          <a:lstStyle/>
          <a:p>
            <a:fld id="{652760F9-A145-42EA-8184-9FD4EF295342}" type="slidenum">
              <a:rPr lang="en-US" smtClean="0"/>
              <a:t>23</a:t>
            </a:fld>
            <a:endParaRPr lang="en-US"/>
          </a:p>
        </p:txBody>
      </p:sp>
      <p:sp>
        <p:nvSpPr>
          <p:cNvPr id="6" name="TextBox 5"/>
          <p:cNvSpPr txBox="1"/>
          <p:nvPr/>
        </p:nvSpPr>
        <p:spPr>
          <a:xfrm>
            <a:off x="2259105" y="5189338"/>
            <a:ext cx="4568638" cy="523220"/>
          </a:xfrm>
          <a:prstGeom prst="rect">
            <a:avLst/>
          </a:prstGeom>
          <a:noFill/>
        </p:spPr>
        <p:txBody>
          <a:bodyPr wrap="square" rtlCol="0">
            <a:spAutoFit/>
          </a:bodyPr>
          <a:lstStyle/>
          <a:p>
            <a:pPr algn="ctr" rtl="1"/>
            <a:r>
              <a:rPr lang="ar-SA" sz="1350" dirty="0"/>
              <a:t>الشكل </a:t>
            </a:r>
            <a:r>
              <a:rPr lang="ar-SA" sz="1350" dirty="0" smtClean="0"/>
              <a:t>(2): </a:t>
            </a:r>
            <a:r>
              <a:rPr lang="ar-SA" sz="1400" dirty="0"/>
              <a:t>شاشة الدخول الى نظام بلاك بورد عبر بوابة الخدمات الإلكترونية لجامعة حائل</a:t>
            </a:r>
            <a:endParaRPr lang="en-US" sz="1350" dirty="0"/>
          </a:p>
        </p:txBody>
      </p:sp>
      <p:pic>
        <p:nvPicPr>
          <p:cNvPr id="8" name="Picture 7"/>
          <p:cNvPicPr/>
          <p:nvPr/>
        </p:nvPicPr>
        <p:blipFill>
          <a:blip r:embed="rId2"/>
          <a:stretch>
            <a:fillRect/>
          </a:stretch>
        </p:blipFill>
        <p:spPr>
          <a:xfrm>
            <a:off x="1885632" y="1743075"/>
            <a:ext cx="5372735" cy="3371850"/>
          </a:xfrm>
          <a:prstGeom prst="rect">
            <a:avLst/>
          </a:prstGeom>
        </p:spPr>
      </p:pic>
    </p:spTree>
    <p:extLst>
      <p:ext uri="{BB962C8B-B14F-4D97-AF65-F5344CB8AC3E}">
        <p14:creationId xmlns:p14="http://schemas.microsoft.com/office/powerpoint/2010/main" val="1571785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990600"/>
          </a:xfrm>
        </p:spPr>
        <p:txBody>
          <a:bodyPr>
            <a:normAutofit/>
          </a:bodyPr>
          <a:lstStyle/>
          <a:p>
            <a:pPr algn="ctr" rtl="1"/>
            <a:r>
              <a:rPr lang="ar-SA" sz="3200" b="1" dirty="0">
                <a:solidFill>
                  <a:schemeClr val="tx1"/>
                </a:solidFill>
              </a:rPr>
              <a:t>11.1 نظام البلاك بورد  </a:t>
            </a:r>
            <a:r>
              <a:rPr lang="ar-SA" sz="1800" b="1" dirty="0">
                <a:solidFill>
                  <a:schemeClr val="tx1"/>
                </a:solidFill>
              </a:rPr>
              <a:t>تابع...</a:t>
            </a:r>
            <a:endParaRPr lang="en-US" sz="3200" dirty="0">
              <a:solidFill>
                <a:schemeClr val="tx1"/>
              </a:solidFill>
            </a:endParaRPr>
          </a:p>
        </p:txBody>
      </p:sp>
      <p:sp>
        <p:nvSpPr>
          <p:cNvPr id="3" name="Content Placeholder 2"/>
          <p:cNvSpPr>
            <a:spLocks noGrp="1"/>
          </p:cNvSpPr>
          <p:nvPr>
            <p:ph idx="1"/>
          </p:nvPr>
        </p:nvSpPr>
        <p:spPr/>
        <p:txBody>
          <a:bodyPr/>
          <a:lstStyle/>
          <a:p>
            <a:pPr algn="r" rtl="1">
              <a:buFont typeface="Wingdings" panose="05000000000000000000" pitchFamily="2" charset="2"/>
              <a:buChar char="q"/>
            </a:pPr>
            <a:r>
              <a:rPr lang="ar-SA" dirty="0">
                <a:solidFill>
                  <a:schemeClr val="tx1"/>
                </a:solidFill>
              </a:rPr>
              <a:t>تغيير لغة نظام البلاك بورد</a:t>
            </a:r>
          </a:p>
          <a:p>
            <a:pPr marL="342900" indent="-342900" algn="r" rtl="1">
              <a:buFont typeface="+mj-lt"/>
              <a:buAutoNum type="arabicPeriod"/>
            </a:pPr>
            <a:r>
              <a:rPr lang="ar-SA" dirty="0">
                <a:solidFill>
                  <a:schemeClr val="tx1"/>
                </a:solidFill>
              </a:rPr>
              <a:t>من الصفحة الرئيسية (</a:t>
            </a:r>
            <a:r>
              <a:rPr lang="en-US" dirty="0">
                <a:solidFill>
                  <a:schemeClr val="tx1"/>
                </a:solidFill>
              </a:rPr>
              <a:t>Home Page</a:t>
            </a:r>
            <a:r>
              <a:rPr lang="ar-SA" dirty="0">
                <a:solidFill>
                  <a:schemeClr val="tx1"/>
                </a:solidFill>
              </a:rPr>
              <a:t>) انقر على "المعلومات الشخصية" (</a:t>
            </a:r>
            <a:r>
              <a:rPr lang="en-US" dirty="0">
                <a:solidFill>
                  <a:schemeClr val="tx1"/>
                </a:solidFill>
              </a:rPr>
              <a:t>Personal Information</a:t>
            </a:r>
            <a:r>
              <a:rPr lang="ar-SA" dirty="0">
                <a:solidFill>
                  <a:schemeClr val="tx1"/>
                </a:solidFill>
              </a:rPr>
              <a:t>).</a:t>
            </a:r>
          </a:p>
          <a:p>
            <a:pPr marL="342900" indent="-342900" algn="r" rtl="1">
              <a:buFont typeface="+mj-lt"/>
              <a:buAutoNum type="arabicPeriod"/>
            </a:pPr>
            <a:r>
              <a:rPr lang="ar-SA" dirty="0">
                <a:solidFill>
                  <a:schemeClr val="tx1"/>
                </a:solidFill>
              </a:rPr>
              <a:t>انقر على "تغيير الإعدادات الشخصية" (</a:t>
            </a:r>
            <a:r>
              <a:rPr lang="en-US" dirty="0">
                <a:solidFill>
                  <a:schemeClr val="tx1"/>
                </a:solidFill>
              </a:rPr>
              <a:t>Change Personal Settings</a:t>
            </a:r>
            <a:r>
              <a:rPr lang="ar-SA" dirty="0">
                <a:solidFill>
                  <a:schemeClr val="tx1"/>
                </a:solidFill>
              </a:rPr>
              <a:t>)</a:t>
            </a:r>
            <a:r>
              <a:rPr lang="en-US" dirty="0">
                <a:solidFill>
                  <a:schemeClr val="tx1"/>
                </a:solidFill>
              </a:rPr>
              <a:t>.</a:t>
            </a:r>
            <a:endParaRPr lang="ar-SA" dirty="0">
              <a:solidFill>
                <a:schemeClr val="tx1"/>
              </a:solidFill>
            </a:endParaRPr>
          </a:p>
          <a:p>
            <a:pPr marL="342900" indent="-342900" algn="r" rtl="1">
              <a:buFont typeface="+mj-lt"/>
              <a:buAutoNum type="arabicPeriod"/>
            </a:pPr>
            <a:r>
              <a:rPr lang="ar-SA" dirty="0">
                <a:solidFill>
                  <a:schemeClr val="tx1"/>
                </a:solidFill>
              </a:rPr>
              <a:t>اختر "اللغة المطلوبة" (</a:t>
            </a:r>
            <a:r>
              <a:rPr lang="en-US" dirty="0">
                <a:solidFill>
                  <a:schemeClr val="tx1"/>
                </a:solidFill>
              </a:rPr>
              <a:t>User Language Pack</a:t>
            </a:r>
            <a:r>
              <a:rPr lang="ar-SA" dirty="0">
                <a:solidFill>
                  <a:schemeClr val="tx1"/>
                </a:solidFill>
              </a:rPr>
              <a:t>)</a:t>
            </a:r>
            <a:r>
              <a:rPr lang="en-US" dirty="0">
                <a:solidFill>
                  <a:schemeClr val="tx1"/>
                </a:solidFill>
              </a:rPr>
              <a:t>  </a:t>
            </a:r>
            <a:r>
              <a:rPr lang="ar-SA" dirty="0">
                <a:solidFill>
                  <a:schemeClr val="tx1"/>
                </a:solidFill>
              </a:rPr>
              <a:t>،ثم انقر على "إرسال" (</a:t>
            </a:r>
            <a:r>
              <a:rPr lang="en-US" dirty="0">
                <a:solidFill>
                  <a:schemeClr val="tx1"/>
                </a:solidFill>
              </a:rPr>
              <a:t>Submit</a:t>
            </a:r>
            <a:r>
              <a:rPr lang="ar-SA" dirty="0">
                <a:solidFill>
                  <a:schemeClr val="tx1"/>
                </a:solidFill>
              </a:rPr>
              <a:t>)</a:t>
            </a:r>
            <a:r>
              <a:rPr lang="en-US" dirty="0">
                <a:solidFill>
                  <a:schemeClr val="tx1"/>
                </a:solidFill>
              </a:rPr>
              <a:t>.</a:t>
            </a:r>
          </a:p>
        </p:txBody>
      </p:sp>
      <p:sp>
        <p:nvSpPr>
          <p:cNvPr id="4" name="Slide Number Placeholder 3"/>
          <p:cNvSpPr>
            <a:spLocks noGrp="1"/>
          </p:cNvSpPr>
          <p:nvPr>
            <p:ph type="sldNum" sz="quarter" idx="12"/>
          </p:nvPr>
        </p:nvSpPr>
        <p:spPr/>
        <p:txBody>
          <a:bodyPr/>
          <a:lstStyle/>
          <a:p>
            <a:fld id="{652760F9-A145-42EA-8184-9FD4EF295342}" type="slidenum">
              <a:rPr lang="en-US" smtClean="0"/>
              <a:t>24</a:t>
            </a:fld>
            <a:endParaRPr lang="en-US"/>
          </a:p>
        </p:txBody>
      </p:sp>
    </p:spTree>
    <p:extLst>
      <p:ext uri="{BB962C8B-B14F-4D97-AF65-F5344CB8AC3E}">
        <p14:creationId xmlns:p14="http://schemas.microsoft.com/office/powerpoint/2010/main" val="20796255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066800"/>
          </a:xfrm>
        </p:spPr>
        <p:txBody>
          <a:bodyPr>
            <a:normAutofit/>
          </a:bodyPr>
          <a:lstStyle/>
          <a:p>
            <a:pPr algn="ctr" rtl="1"/>
            <a:r>
              <a:rPr lang="ar-SA" sz="3200" b="1" dirty="0" smtClean="0">
                <a:solidFill>
                  <a:schemeClr val="tx1"/>
                </a:solidFill>
              </a:rPr>
              <a:t>2.11.1 مكونات الصفحة الرئيسية لنظام البلاك بورد</a:t>
            </a:r>
            <a:endParaRPr lang="en-US" sz="3200" dirty="0">
              <a:solidFill>
                <a:schemeClr val="tx1"/>
              </a:solidFill>
            </a:endParaRPr>
          </a:p>
        </p:txBody>
      </p:sp>
      <p:sp>
        <p:nvSpPr>
          <p:cNvPr id="3" name="Content Placeholder 2"/>
          <p:cNvSpPr>
            <a:spLocks noGrp="1"/>
          </p:cNvSpPr>
          <p:nvPr>
            <p:ph idx="1"/>
          </p:nvPr>
        </p:nvSpPr>
        <p:spPr>
          <a:xfrm>
            <a:off x="838200" y="1828800"/>
            <a:ext cx="7696200" cy="3200400"/>
          </a:xfrm>
        </p:spPr>
        <p:txBody>
          <a:bodyPr>
            <a:normAutofit/>
          </a:bodyPr>
          <a:lstStyle/>
          <a:p>
            <a:pPr marL="0" indent="0" algn="r" rtl="1">
              <a:buNone/>
            </a:pPr>
            <a:r>
              <a:rPr lang="ar-SA" dirty="0" smtClean="0">
                <a:solidFill>
                  <a:schemeClr val="tx1"/>
                </a:solidFill>
              </a:rPr>
              <a:t>بعد </a:t>
            </a:r>
            <a:r>
              <a:rPr lang="ar-SA" dirty="0">
                <a:solidFill>
                  <a:schemeClr val="tx1"/>
                </a:solidFill>
              </a:rPr>
              <a:t>تسجيل الدخول بنجاح سيتمكن المتعلم من تصفح الصفحة والتي تحتوي على وحدات يمكن مسحها أو تغيير ترتيبها باستخدام خاصية السحب و الإفلات، ومن هذه الوحدات ما يلي (الشكل </a:t>
            </a:r>
            <a:r>
              <a:rPr lang="ar-SA" dirty="0" smtClean="0">
                <a:solidFill>
                  <a:schemeClr val="tx1"/>
                </a:solidFill>
              </a:rPr>
              <a:t>3):</a:t>
            </a:r>
            <a:endParaRPr lang="ar-SA" dirty="0">
              <a:solidFill>
                <a:schemeClr val="tx1"/>
              </a:solidFill>
            </a:endParaRPr>
          </a:p>
          <a:p>
            <a:pPr marL="0" indent="0" algn="r" rtl="1">
              <a:buNone/>
            </a:pPr>
            <a:r>
              <a:rPr lang="ar-SA" dirty="0" smtClean="0">
                <a:solidFill>
                  <a:schemeClr val="tx1"/>
                </a:solidFill>
              </a:rPr>
              <a:t>1. الأدوات </a:t>
            </a:r>
            <a:r>
              <a:rPr lang="en-US" dirty="0">
                <a:solidFill>
                  <a:schemeClr val="tx1"/>
                </a:solidFill>
              </a:rPr>
              <a:t>Tools : </a:t>
            </a:r>
            <a:r>
              <a:rPr lang="ar-SA" dirty="0">
                <a:solidFill>
                  <a:schemeClr val="tx1"/>
                </a:solidFill>
              </a:rPr>
              <a:t>يتمكن الطالب من خلالها الوصول إلى عدة أدوات مثل الاعلانات، والتقويم والمهام والمعلومات الشخصية وغيرها.</a:t>
            </a:r>
          </a:p>
          <a:p>
            <a:pPr marL="0" indent="0" algn="r" rtl="1">
              <a:buNone/>
            </a:pPr>
            <a:r>
              <a:rPr lang="ar-SA" dirty="0" smtClean="0">
                <a:solidFill>
                  <a:schemeClr val="tx1"/>
                </a:solidFill>
              </a:rPr>
              <a:t>2. إعلاناتي </a:t>
            </a:r>
            <a:r>
              <a:rPr lang="en-US" dirty="0">
                <a:solidFill>
                  <a:schemeClr val="tx1"/>
                </a:solidFill>
              </a:rPr>
              <a:t>My Announcements : </a:t>
            </a:r>
            <a:r>
              <a:rPr lang="ar-SA" dirty="0">
                <a:solidFill>
                  <a:schemeClr val="tx1"/>
                </a:solidFill>
              </a:rPr>
              <a:t>تعرض وحدة الإعلانات إعلانات الجامعة التي أضيفت مؤخرا.</a:t>
            </a:r>
          </a:p>
          <a:p>
            <a:pPr marL="0" indent="0" algn="r" rtl="1">
              <a:buNone/>
            </a:pPr>
            <a:r>
              <a:rPr lang="ar-SA" dirty="0" smtClean="0">
                <a:solidFill>
                  <a:schemeClr val="tx1"/>
                </a:solidFill>
              </a:rPr>
              <a:t>3. المقررات </a:t>
            </a:r>
            <a:r>
              <a:rPr lang="ar-SA" dirty="0">
                <a:solidFill>
                  <a:schemeClr val="tx1"/>
                </a:solidFill>
              </a:rPr>
              <a:t>الدراسية </a:t>
            </a:r>
            <a:r>
              <a:rPr lang="en-US" dirty="0">
                <a:solidFill>
                  <a:schemeClr val="tx1"/>
                </a:solidFill>
              </a:rPr>
              <a:t>My Courses : </a:t>
            </a:r>
            <a:r>
              <a:rPr lang="ar-SA" dirty="0">
                <a:solidFill>
                  <a:schemeClr val="tx1"/>
                </a:solidFill>
              </a:rPr>
              <a:t>تعرض وحدة المقررات قائمة المقررات المسجل بها خلال الفصل الدراسي الحالي والفصول الدراسية السابقة.</a:t>
            </a:r>
          </a:p>
        </p:txBody>
      </p:sp>
      <p:sp>
        <p:nvSpPr>
          <p:cNvPr id="4" name="Slide Number Placeholder 3"/>
          <p:cNvSpPr>
            <a:spLocks noGrp="1"/>
          </p:cNvSpPr>
          <p:nvPr>
            <p:ph type="sldNum" sz="quarter" idx="12"/>
          </p:nvPr>
        </p:nvSpPr>
        <p:spPr/>
        <p:txBody>
          <a:bodyPr/>
          <a:lstStyle/>
          <a:p>
            <a:fld id="{652760F9-A145-42EA-8184-9FD4EF295342}" type="slidenum">
              <a:rPr lang="en-US" smtClean="0"/>
              <a:t>25</a:t>
            </a:fld>
            <a:endParaRPr lang="en-US"/>
          </a:p>
        </p:txBody>
      </p:sp>
    </p:spTree>
    <p:extLst>
      <p:ext uri="{BB962C8B-B14F-4D97-AF65-F5344CB8AC3E}">
        <p14:creationId xmlns:p14="http://schemas.microsoft.com/office/powerpoint/2010/main" val="16909501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rPr>
              <a:t>2.11.1 مكونات الصفحة الرئيسية لنظام البلاك </a:t>
            </a:r>
            <a:r>
              <a:rPr lang="ar-SA" sz="3200" b="1" dirty="0" smtClean="0">
                <a:solidFill>
                  <a:schemeClr val="tx1"/>
                </a:solidFill>
              </a:rPr>
              <a:t>بورد      </a:t>
            </a:r>
            <a:r>
              <a:rPr lang="ar-SA" sz="1800" b="1" dirty="0" smtClean="0">
                <a:solidFill>
                  <a:srgbClr val="C00000"/>
                </a:solidFill>
              </a:rPr>
              <a:t>تابع...</a:t>
            </a:r>
            <a:endParaRPr lang="en-US" sz="3200" dirty="0">
              <a:solidFill>
                <a:srgbClr val="C00000"/>
              </a:solidFill>
            </a:endParaRPr>
          </a:p>
        </p:txBody>
      </p:sp>
      <p:sp>
        <p:nvSpPr>
          <p:cNvPr id="3" name="Content Placeholder 2"/>
          <p:cNvSpPr>
            <a:spLocks noGrp="1"/>
          </p:cNvSpPr>
          <p:nvPr>
            <p:ph idx="1"/>
          </p:nvPr>
        </p:nvSpPr>
        <p:spPr/>
        <p:txBody>
          <a:bodyPr>
            <a:normAutofit/>
          </a:bodyPr>
          <a:lstStyle/>
          <a:p>
            <a:pPr marL="0" indent="0" algn="just" rtl="1">
              <a:buNone/>
            </a:pPr>
            <a:r>
              <a:rPr lang="ar-SA" dirty="0" smtClean="0">
                <a:solidFill>
                  <a:schemeClr val="tx1"/>
                </a:solidFill>
              </a:rPr>
              <a:t>4. حلقات </a:t>
            </a:r>
            <a:r>
              <a:rPr lang="ar-SA" dirty="0">
                <a:solidFill>
                  <a:schemeClr val="tx1"/>
                </a:solidFill>
              </a:rPr>
              <a:t>تبادل </a:t>
            </a:r>
            <a:r>
              <a:rPr lang="ar-SA" dirty="0" smtClean="0">
                <a:solidFill>
                  <a:schemeClr val="tx1"/>
                </a:solidFill>
              </a:rPr>
              <a:t>المعلومات</a:t>
            </a:r>
            <a:r>
              <a:rPr lang="en-US" smtClean="0">
                <a:solidFill>
                  <a:schemeClr val="tx1"/>
                </a:solidFill>
              </a:rPr>
              <a:t>My Organizations </a:t>
            </a:r>
            <a:r>
              <a:rPr lang="ar-SA" smtClean="0">
                <a:solidFill>
                  <a:schemeClr val="tx1"/>
                </a:solidFill>
              </a:rPr>
              <a:t> </a:t>
            </a:r>
            <a:r>
              <a:rPr lang="ar-SA" dirty="0">
                <a:solidFill>
                  <a:schemeClr val="tx1"/>
                </a:solidFill>
              </a:rPr>
              <a:t>:تعرض هذه الوحدة المنتديات المشترك بها المتعلم.</a:t>
            </a:r>
          </a:p>
          <a:p>
            <a:pPr marL="0" indent="0" algn="just" rtl="1">
              <a:buNone/>
            </a:pPr>
            <a:r>
              <a:rPr lang="ar-SA" dirty="0" smtClean="0">
                <a:solidFill>
                  <a:schemeClr val="tx1"/>
                </a:solidFill>
              </a:rPr>
              <a:t>5. تعليمات </a:t>
            </a:r>
            <a:r>
              <a:rPr lang="ar-SA" dirty="0">
                <a:solidFill>
                  <a:schemeClr val="tx1"/>
                </a:solidFill>
              </a:rPr>
              <a:t>عند الطلب  </a:t>
            </a:r>
            <a:r>
              <a:rPr lang="en-US" dirty="0">
                <a:solidFill>
                  <a:schemeClr val="tx1"/>
                </a:solidFill>
              </a:rPr>
              <a:t>On Demand: </a:t>
            </a:r>
            <a:r>
              <a:rPr lang="ar-SA" dirty="0">
                <a:solidFill>
                  <a:schemeClr val="tx1"/>
                </a:solidFill>
              </a:rPr>
              <a:t>عند النقر على احد عناصرها يقوم بفتح صفحات تتضمن شرحاً تفصيلياً عن أي مهمة مطلوبة في </a:t>
            </a:r>
            <a:r>
              <a:rPr lang="ar-SA" dirty="0" smtClean="0">
                <a:solidFill>
                  <a:schemeClr val="tx1"/>
                </a:solidFill>
              </a:rPr>
              <a:t>البلاك </a:t>
            </a:r>
            <a:r>
              <a:rPr lang="ar-SA" dirty="0">
                <a:solidFill>
                  <a:schemeClr val="tx1"/>
                </a:solidFill>
              </a:rPr>
              <a:t>بورد.</a:t>
            </a:r>
          </a:p>
          <a:p>
            <a:pPr marL="0" indent="0" algn="just" rtl="1">
              <a:buNone/>
            </a:pPr>
            <a:r>
              <a:rPr lang="ar-SA" dirty="0" smtClean="0">
                <a:solidFill>
                  <a:schemeClr val="tx1"/>
                </a:solidFill>
              </a:rPr>
              <a:t>6. مهامي </a:t>
            </a:r>
            <a:r>
              <a:rPr lang="en-US" dirty="0">
                <a:solidFill>
                  <a:schemeClr val="tx1"/>
                </a:solidFill>
              </a:rPr>
              <a:t>Tasks : </a:t>
            </a:r>
            <a:r>
              <a:rPr lang="ar-SA" dirty="0">
                <a:solidFill>
                  <a:schemeClr val="tx1"/>
                </a:solidFill>
              </a:rPr>
              <a:t>تساعد الطالب على معرفة المهام الموكله له.</a:t>
            </a:r>
          </a:p>
          <a:p>
            <a:pPr marL="342900" indent="-342900" algn="r" rtl="1">
              <a:buFont typeface="+mj-lt"/>
              <a:buAutoNum type="arabicPeriod" startAt="4"/>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26</a:t>
            </a:fld>
            <a:endParaRPr lang="en-US"/>
          </a:p>
        </p:txBody>
      </p:sp>
    </p:spTree>
    <p:extLst>
      <p:ext uri="{BB962C8B-B14F-4D97-AF65-F5344CB8AC3E}">
        <p14:creationId xmlns:p14="http://schemas.microsoft.com/office/powerpoint/2010/main" val="18553647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57346"/>
            <a:ext cx="7200897" cy="977900"/>
          </a:xfrm>
        </p:spPr>
        <p:txBody>
          <a:bodyPr>
            <a:noAutofit/>
          </a:bodyPr>
          <a:lstStyle/>
          <a:p>
            <a:pPr algn="ctr" rtl="1"/>
            <a:r>
              <a:rPr lang="ar-SA" sz="3200" b="1" dirty="0">
                <a:solidFill>
                  <a:schemeClr val="tx1"/>
                </a:solidFill>
              </a:rPr>
              <a:t>2.11.1 مكونات الصفحة الرئيسية لنظام البلاك </a:t>
            </a:r>
            <a:r>
              <a:rPr lang="ar-SA" sz="3200" b="1" dirty="0" smtClean="0">
                <a:solidFill>
                  <a:schemeClr val="tx1"/>
                </a:solidFill>
              </a:rPr>
              <a:t>بورد </a:t>
            </a:r>
            <a:r>
              <a:rPr lang="ar-SA" sz="1800" b="1" dirty="0">
                <a:solidFill>
                  <a:srgbClr val="C00000"/>
                </a:solidFill>
              </a:rPr>
              <a:t>تابع...</a:t>
            </a:r>
            <a:endParaRPr lang="en-US" sz="1800" dirty="0"/>
          </a:p>
        </p:txBody>
      </p:sp>
      <p:pic>
        <p:nvPicPr>
          <p:cNvPr id="5"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9047" y="2523217"/>
            <a:ext cx="5265906" cy="2488406"/>
          </a:xfrm>
          <a:prstGeom prst="rect">
            <a:avLst/>
          </a:prstGeom>
          <a:noFill/>
          <a:ln>
            <a:noFill/>
          </a:ln>
        </p:spPr>
      </p:pic>
      <p:sp>
        <p:nvSpPr>
          <p:cNvPr id="4" name="Slide Number Placeholder 3"/>
          <p:cNvSpPr>
            <a:spLocks noGrp="1"/>
          </p:cNvSpPr>
          <p:nvPr>
            <p:ph type="sldNum" sz="quarter" idx="12"/>
          </p:nvPr>
        </p:nvSpPr>
        <p:spPr/>
        <p:txBody>
          <a:bodyPr/>
          <a:lstStyle/>
          <a:p>
            <a:fld id="{652760F9-A145-42EA-8184-9FD4EF295342}" type="slidenum">
              <a:rPr lang="en-US" smtClean="0"/>
              <a:t>27</a:t>
            </a:fld>
            <a:endParaRPr lang="en-US"/>
          </a:p>
        </p:txBody>
      </p:sp>
      <p:sp>
        <p:nvSpPr>
          <p:cNvPr id="6" name="TextBox 5"/>
          <p:cNvSpPr txBox="1"/>
          <p:nvPr/>
        </p:nvSpPr>
        <p:spPr>
          <a:xfrm>
            <a:off x="2370045" y="5011622"/>
            <a:ext cx="4104715" cy="507831"/>
          </a:xfrm>
          <a:prstGeom prst="rect">
            <a:avLst/>
          </a:prstGeom>
          <a:noFill/>
        </p:spPr>
        <p:txBody>
          <a:bodyPr wrap="square" rtlCol="0">
            <a:spAutoFit/>
          </a:bodyPr>
          <a:lstStyle/>
          <a:p>
            <a:pPr algn="ctr" rtl="1"/>
            <a:r>
              <a:rPr lang="ar-SA" sz="1350" dirty="0"/>
              <a:t>الشكل </a:t>
            </a:r>
            <a:r>
              <a:rPr lang="ar-SA" sz="1350" dirty="0" smtClean="0"/>
              <a:t>(3): </a:t>
            </a:r>
            <a:r>
              <a:rPr lang="ar-SA" sz="1350" dirty="0"/>
              <a:t>الصفحة الرئيسية لنظام </a:t>
            </a:r>
            <a:r>
              <a:rPr lang="en-US" sz="1350" dirty="0"/>
              <a:t>Blackboard</a:t>
            </a:r>
            <a:r>
              <a:rPr lang="ar-SA" sz="1350" dirty="0"/>
              <a:t> باللغة العربية</a:t>
            </a:r>
            <a:endParaRPr lang="en-US" sz="1350" dirty="0"/>
          </a:p>
        </p:txBody>
      </p:sp>
    </p:spTree>
    <p:extLst>
      <p:ext uri="{BB962C8B-B14F-4D97-AF65-F5344CB8AC3E}">
        <p14:creationId xmlns:p14="http://schemas.microsoft.com/office/powerpoint/2010/main" val="34955378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7769677" cy="838200"/>
          </a:xfrm>
        </p:spPr>
        <p:txBody>
          <a:bodyPr>
            <a:normAutofit/>
          </a:bodyPr>
          <a:lstStyle/>
          <a:p>
            <a:pPr algn="ctr" rtl="1"/>
            <a:r>
              <a:rPr lang="ar-SA" sz="3200" b="1" dirty="0">
                <a:solidFill>
                  <a:schemeClr val="tx1"/>
                </a:solidFill>
              </a:rPr>
              <a:t>3.11.1 للدخول إلى المقررات الدراسية</a:t>
            </a:r>
            <a:endParaRPr lang="en-US" sz="3200" b="1" dirty="0">
              <a:solidFill>
                <a:schemeClr val="tx1"/>
              </a:solidFill>
            </a:endParaRPr>
          </a:p>
        </p:txBody>
      </p:sp>
      <p:sp>
        <p:nvSpPr>
          <p:cNvPr id="3" name="Content Placeholder 2"/>
          <p:cNvSpPr>
            <a:spLocks noGrp="1"/>
          </p:cNvSpPr>
          <p:nvPr>
            <p:ph idx="1"/>
          </p:nvPr>
        </p:nvSpPr>
        <p:spPr>
          <a:xfrm>
            <a:off x="3759714" y="2653926"/>
            <a:ext cx="4412734" cy="2489202"/>
          </a:xfrm>
        </p:spPr>
        <p:txBody>
          <a:bodyPr>
            <a:normAutofit/>
          </a:bodyPr>
          <a:lstStyle/>
          <a:p>
            <a:pPr algn="r" rtl="1">
              <a:buFont typeface="Wingdings" panose="05000000000000000000" pitchFamily="2" charset="2"/>
              <a:buChar char="q"/>
            </a:pPr>
            <a:r>
              <a:rPr lang="ar-SA" b="1" dirty="0" smtClean="0">
                <a:solidFill>
                  <a:schemeClr val="tx1"/>
                </a:solidFill>
              </a:rPr>
              <a:t>للدخول إلى </a:t>
            </a:r>
            <a:r>
              <a:rPr lang="ar-SA" b="1" dirty="0">
                <a:solidFill>
                  <a:schemeClr val="tx1"/>
                </a:solidFill>
              </a:rPr>
              <a:t>المقررات الدراسية</a:t>
            </a:r>
            <a:endParaRPr lang="ar-SA" dirty="0">
              <a:solidFill>
                <a:schemeClr val="tx1"/>
              </a:solidFill>
            </a:endParaRPr>
          </a:p>
          <a:p>
            <a:pPr marL="342900" indent="-342900" algn="r" rtl="1">
              <a:buFont typeface="+mj-lt"/>
              <a:buAutoNum type="arabicPeriod"/>
            </a:pPr>
            <a:r>
              <a:rPr lang="ar-SA" dirty="0">
                <a:solidFill>
                  <a:schemeClr val="tx1"/>
                </a:solidFill>
              </a:rPr>
              <a:t>قم بإختيار تبويب المقررات الدراسية.</a:t>
            </a:r>
            <a:endParaRPr lang="en-US" dirty="0">
              <a:solidFill>
                <a:schemeClr val="tx1"/>
              </a:solidFill>
            </a:endParaRPr>
          </a:p>
          <a:p>
            <a:pPr marL="342900" indent="-342900" algn="r" rtl="1">
              <a:buFont typeface="+mj-lt"/>
              <a:buAutoNum type="arabicPeriod"/>
            </a:pPr>
            <a:r>
              <a:rPr lang="ar-SA" dirty="0">
                <a:solidFill>
                  <a:schemeClr val="tx1"/>
                </a:solidFill>
              </a:rPr>
              <a:t>من قائمة المقررات الدراسية، قم بإختيار المقرر الدراسي الذي ترغب بالوصول إليه.</a:t>
            </a:r>
          </a:p>
          <a:p>
            <a:pPr marL="342900" indent="-342900" algn="r" rtl="1">
              <a:buFont typeface="+mj-lt"/>
              <a:buAutoNum type="arabicPeriod"/>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28</a:t>
            </a:fld>
            <a:endParaRPr lang="en-US"/>
          </a:p>
        </p:txBody>
      </p:sp>
      <p:pic>
        <p:nvPicPr>
          <p:cNvPr id="5" name="Picture 4"/>
          <p:cNvPicPr/>
          <p:nvPr/>
        </p:nvPicPr>
        <p:blipFill>
          <a:blip r:embed="rId2">
            <a:extLst>
              <a:ext uri="{28A0092B-C50C-407E-A947-70E740481C1C}">
                <a14:useLocalDpi xmlns:a14="http://schemas.microsoft.com/office/drawing/2010/main" val="0"/>
              </a:ext>
            </a:extLst>
          </a:blip>
          <a:stretch>
            <a:fillRect/>
          </a:stretch>
        </p:blipFill>
        <p:spPr>
          <a:xfrm>
            <a:off x="807306" y="2792185"/>
            <a:ext cx="2960974" cy="2751365"/>
          </a:xfrm>
          <a:prstGeom prst="rect">
            <a:avLst/>
          </a:prstGeom>
        </p:spPr>
      </p:pic>
      <p:sp>
        <p:nvSpPr>
          <p:cNvPr id="7" name="Up Arrow 6"/>
          <p:cNvSpPr/>
          <p:nvPr/>
        </p:nvSpPr>
        <p:spPr>
          <a:xfrm>
            <a:off x="1883460" y="3069856"/>
            <a:ext cx="400050" cy="41433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rtl="1">
              <a:lnSpc>
                <a:spcPct val="107000"/>
              </a:lnSpc>
              <a:spcAft>
                <a:spcPts val="600"/>
              </a:spcAft>
            </a:pPr>
            <a:r>
              <a:rPr lang="ar-SA" sz="1200" dirty="0">
                <a:solidFill>
                  <a:srgbClr val="000000"/>
                </a:solidFill>
                <a:ea typeface="Calibri" panose="020F0502020204030204" pitchFamily="34" charset="0"/>
                <a:cs typeface="Arial" panose="020B0604020202020204" pitchFamily="34" charset="0"/>
              </a:rPr>
              <a:t>1</a:t>
            </a:r>
            <a:endParaRPr lang="en-US" sz="825" dirty="0">
              <a:ea typeface="Calibri" panose="020F0502020204030204" pitchFamily="34" charset="0"/>
              <a:cs typeface="Arial" panose="020B0604020202020204" pitchFamily="34" charset="0"/>
            </a:endParaRPr>
          </a:p>
        </p:txBody>
      </p:sp>
      <p:sp>
        <p:nvSpPr>
          <p:cNvPr id="8" name="Down Arrow 7"/>
          <p:cNvSpPr/>
          <p:nvPr/>
        </p:nvSpPr>
        <p:spPr>
          <a:xfrm>
            <a:off x="2283510" y="3509023"/>
            <a:ext cx="385763" cy="43576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pPr algn="ctr" rtl="1">
              <a:lnSpc>
                <a:spcPct val="107000"/>
              </a:lnSpc>
              <a:spcAft>
                <a:spcPts val="600"/>
              </a:spcAft>
            </a:pPr>
            <a:r>
              <a:rPr lang="ar-SA" sz="1200">
                <a:solidFill>
                  <a:srgbClr val="000000"/>
                </a:solidFill>
                <a:ea typeface="Calibri" panose="020F0502020204030204" pitchFamily="34" charset="0"/>
                <a:cs typeface="Arial" panose="020B0604020202020204" pitchFamily="34" charset="0"/>
              </a:rPr>
              <a:t>2</a:t>
            </a:r>
            <a:endParaRPr lang="en-US" sz="825">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004053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658097" cy="977900"/>
          </a:xfrm>
        </p:spPr>
        <p:txBody>
          <a:bodyPr>
            <a:noAutofit/>
          </a:bodyPr>
          <a:lstStyle/>
          <a:p>
            <a:pPr algn="ctr" rtl="1"/>
            <a:r>
              <a:rPr lang="ar-SA" sz="3200" b="1" dirty="0">
                <a:solidFill>
                  <a:schemeClr val="tx1"/>
                </a:solidFill>
              </a:rPr>
              <a:t>4.11.1 دخول محتوى المقرر الدراسي</a:t>
            </a:r>
            <a:endParaRPr lang="en-US" sz="3200" dirty="0">
              <a:solidFill>
                <a:schemeClr val="tx1"/>
              </a:solidFill>
            </a:endParaRPr>
          </a:p>
        </p:txBody>
      </p:sp>
      <p:sp>
        <p:nvSpPr>
          <p:cNvPr id="3" name="Content Placeholder 2"/>
          <p:cNvSpPr>
            <a:spLocks noGrp="1"/>
          </p:cNvSpPr>
          <p:nvPr>
            <p:ph idx="1"/>
          </p:nvPr>
        </p:nvSpPr>
        <p:spPr>
          <a:xfrm>
            <a:off x="1371600" y="1143000"/>
            <a:ext cx="7200900" cy="3581400"/>
          </a:xfrm>
        </p:spPr>
        <p:txBody>
          <a:bodyPr>
            <a:normAutofit/>
          </a:bodyPr>
          <a:lstStyle/>
          <a:p>
            <a:pPr algn="just" rtl="1"/>
            <a:r>
              <a:rPr lang="ar-SA" dirty="0" smtClean="0">
                <a:solidFill>
                  <a:schemeClr val="tx1"/>
                </a:solidFill>
              </a:rPr>
              <a:t>محتوى </a:t>
            </a:r>
            <a:r>
              <a:rPr lang="ar-SA" dirty="0">
                <a:solidFill>
                  <a:schemeClr val="tx1"/>
                </a:solidFill>
              </a:rPr>
              <a:t>المقرر الدراسي يحتوي على عناصر متعددة مثل المحاضرات والواجبات والاختبارات ومنتديات النقاش. ويقدم النظام دعماً لصيغ الملفات المختلفة كملفات برنامج</a:t>
            </a:r>
            <a:r>
              <a:rPr lang="en-US" dirty="0">
                <a:solidFill>
                  <a:schemeClr val="tx1"/>
                </a:solidFill>
              </a:rPr>
              <a:t>MS Word   </a:t>
            </a:r>
            <a:r>
              <a:rPr lang="ar-SA" dirty="0">
                <a:solidFill>
                  <a:schemeClr val="tx1"/>
                </a:solidFill>
              </a:rPr>
              <a:t>وصيغة ملفات </a:t>
            </a:r>
            <a:r>
              <a:rPr lang="en-US" dirty="0">
                <a:solidFill>
                  <a:schemeClr val="tx1"/>
                </a:solidFill>
              </a:rPr>
              <a:t>PDF </a:t>
            </a:r>
            <a:r>
              <a:rPr lang="ar-SA" dirty="0">
                <a:solidFill>
                  <a:schemeClr val="tx1"/>
                </a:solidFill>
              </a:rPr>
              <a:t> للنشر الالكتروني والصور وروابط لمواقع معينة. وللوصول إلى محتوى المقرر الدراسي قم بالدخول الى صفحة المقرر الدراسي ثم قم بإختيار المحتوى الموجود في قائمة المقرر (الشكل 4</a:t>
            </a:r>
            <a:r>
              <a:rPr lang="ar-SA" dirty="0" smtClean="0">
                <a:solidFill>
                  <a:schemeClr val="tx1"/>
                </a:solidFill>
              </a:rPr>
              <a: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29</a:t>
            </a:fld>
            <a:endParaRPr lang="en-US"/>
          </a:p>
        </p:txBody>
      </p:sp>
      <p:pic>
        <p:nvPicPr>
          <p:cNvPr id="5" name="Content Placeholder 4"/>
          <p:cNvPicPr>
            <a:picLocks/>
          </p:cNvPicPr>
          <p:nvPr/>
        </p:nvPicPr>
        <p:blipFill>
          <a:blip r:embed="rId2">
            <a:extLst>
              <a:ext uri="{28A0092B-C50C-407E-A947-70E740481C1C}">
                <a14:useLocalDpi xmlns:a14="http://schemas.microsoft.com/office/drawing/2010/main" val="0"/>
              </a:ext>
            </a:extLst>
          </a:blip>
          <a:stretch>
            <a:fillRect/>
          </a:stretch>
        </p:blipFill>
        <p:spPr>
          <a:xfrm>
            <a:off x="2743200" y="3124200"/>
            <a:ext cx="3236570" cy="2407780"/>
          </a:xfrm>
          <a:prstGeom prst="rect">
            <a:avLst/>
          </a:prstGeom>
        </p:spPr>
      </p:pic>
      <p:sp>
        <p:nvSpPr>
          <p:cNvPr id="6" name="TextBox 5"/>
          <p:cNvSpPr txBox="1"/>
          <p:nvPr/>
        </p:nvSpPr>
        <p:spPr>
          <a:xfrm>
            <a:off x="2532685" y="5715000"/>
            <a:ext cx="3657600" cy="300082"/>
          </a:xfrm>
          <a:prstGeom prst="rect">
            <a:avLst/>
          </a:prstGeom>
          <a:noFill/>
        </p:spPr>
        <p:txBody>
          <a:bodyPr wrap="square" rtlCol="0">
            <a:spAutoFit/>
          </a:bodyPr>
          <a:lstStyle/>
          <a:p>
            <a:pPr algn="ctr"/>
            <a:r>
              <a:rPr lang="ar-SA" sz="1350" dirty="0" smtClean="0"/>
              <a:t>الشكل(4): </a:t>
            </a:r>
            <a:r>
              <a:rPr lang="ar-SA" sz="1350" dirty="0"/>
              <a:t>الدخول إلى محتوى المقرر الدراسي</a:t>
            </a:r>
            <a:endParaRPr lang="en-US" sz="1350" dirty="0"/>
          </a:p>
        </p:txBody>
      </p:sp>
      <p:sp>
        <p:nvSpPr>
          <p:cNvPr id="7" name="Right Arrow 6"/>
          <p:cNvSpPr/>
          <p:nvPr/>
        </p:nvSpPr>
        <p:spPr>
          <a:xfrm>
            <a:off x="4876800" y="3810000"/>
            <a:ext cx="707231" cy="364331"/>
          </a:xfrm>
          <a:prstGeom prst="rightArrow">
            <a:avLst>
              <a:gd name="adj1" fmla="val 42156"/>
              <a:gd name="adj2" fmla="val 51961"/>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8580" tIns="34290" rIns="68580" bIns="34290" numCol="1" spcCol="0" rtlCol="0" fromWordArt="0" anchor="ctr" anchorCtr="0" forceAA="0" compatLnSpc="1">
            <a:prstTxWarp prst="textNoShape">
              <a:avLst/>
            </a:prstTxWarp>
            <a:noAutofit/>
          </a:bodyPr>
          <a:lstStyle/>
          <a:p>
            <a:endParaRPr lang="en-US" sz="1350" dirty="0"/>
          </a:p>
        </p:txBody>
      </p:sp>
    </p:spTree>
    <p:extLst>
      <p:ext uri="{BB962C8B-B14F-4D97-AF65-F5344CB8AC3E}">
        <p14:creationId xmlns:p14="http://schemas.microsoft.com/office/powerpoint/2010/main" val="1623812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48" y="-6927"/>
            <a:ext cx="8553452" cy="845127"/>
          </a:xfrm>
        </p:spPr>
        <p:txBody>
          <a:bodyPr>
            <a:noAutofit/>
          </a:bodyPr>
          <a:lstStyle/>
          <a:p>
            <a:pPr algn="r" rtl="1"/>
            <a:r>
              <a:rPr lang="ar-SA" sz="3200" b="1" dirty="0" smtClean="0">
                <a:solidFill>
                  <a:schemeClr val="tx1"/>
                </a:solidFill>
                <a:latin typeface="Times New Roman" panose="02020603050405020304" pitchFamily="18" charset="0"/>
                <a:cs typeface="Times New Roman" panose="02020603050405020304" pitchFamily="18" charset="0"/>
              </a:rPr>
              <a:t>          </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1</a:t>
            </a:r>
            <a:r>
              <a:rPr lang="en-US" sz="3200" b="1" dirty="0" smtClean="0">
                <a:solidFill>
                  <a:schemeClr val="tx1"/>
                </a:solidFill>
                <a:latin typeface="Times New Roman" panose="02020603050405020304" pitchFamily="18" charset="0"/>
                <a:cs typeface="Times New Roman" panose="02020603050405020304" pitchFamily="18" charset="0"/>
              </a:rPr>
              <a:t>2.</a:t>
            </a:r>
            <a:r>
              <a:rPr lang="ar-SA" sz="3200" b="1" dirty="0" smtClean="0">
                <a:solidFill>
                  <a:schemeClr val="tx1"/>
                </a:solidFill>
                <a:latin typeface="Times New Roman" panose="02020603050405020304" pitchFamily="18" charset="0"/>
                <a:cs typeface="Times New Roman" panose="02020603050405020304" pitchFamily="18" charset="0"/>
              </a:rPr>
              <a:t> مفهوم </a:t>
            </a:r>
            <a:r>
              <a:rPr lang="ar-SA" sz="3200" b="1" dirty="0">
                <a:solidFill>
                  <a:schemeClr val="tx1"/>
                </a:solidFill>
                <a:latin typeface="Times New Roman" panose="02020603050405020304" pitchFamily="18" charset="0"/>
                <a:cs typeface="Times New Roman" panose="02020603050405020304" pitchFamily="18" charset="0"/>
              </a:rPr>
              <a:t>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a:t>
            </a:r>
            <a:r>
              <a:rPr lang="ar-SA" sz="3200" b="1" dirty="0">
                <a:solidFill>
                  <a:schemeClr val="tx1"/>
                </a:solidFill>
                <a:latin typeface="Times New Roman" panose="02020603050405020304" pitchFamily="18" charset="0"/>
                <a:cs typeface="Times New Roman" panose="02020603050405020304" pitchFamily="18" charset="0"/>
              </a:rPr>
              <a:t>ي</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r>
            <a:br>
              <a:rPr lang="ar-SA" sz="3200" b="1" dirty="0" smtClean="0">
                <a:solidFill>
                  <a:schemeClr val="tx1"/>
                </a:solidFill>
                <a:latin typeface="Times New Roman" panose="02020603050405020304" pitchFamily="18" charset="0"/>
                <a:cs typeface="Times New Roman" panose="02020603050405020304" pitchFamily="18" charset="0"/>
              </a:rPr>
            </a:b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r>
              <a:rPr lang="en-US" sz="3200" b="1" dirty="0" smtClean="0">
                <a:solidFill>
                  <a:schemeClr val="tx1"/>
                </a:solidFill>
                <a:latin typeface="Times New Roman" panose="02020603050405020304" pitchFamily="18" charset="0"/>
                <a:cs typeface="Times New Roman" panose="02020603050405020304" pitchFamily="18" charset="0"/>
              </a:rPr>
              <a:t>     (Electronic </a:t>
            </a:r>
            <a:r>
              <a:rPr lang="en-US" sz="3200" b="1" dirty="0">
                <a:solidFill>
                  <a:schemeClr val="tx1"/>
                </a:solidFill>
                <a:latin typeface="Times New Roman" panose="02020603050405020304" pitchFamily="18" charset="0"/>
                <a:cs typeface="Times New Roman" panose="02020603050405020304" pitchFamily="18" charset="0"/>
              </a:rPr>
              <a:t>Learning – </a:t>
            </a:r>
            <a:r>
              <a:rPr lang="en-US" sz="3200" b="1" dirty="0" smtClean="0">
                <a:solidFill>
                  <a:schemeClr val="tx1"/>
                </a:solidFill>
                <a:latin typeface="Times New Roman" panose="02020603050405020304" pitchFamily="18" charset="0"/>
                <a:cs typeface="Times New Roman" panose="02020603050405020304" pitchFamily="18" charset="0"/>
              </a:rPr>
              <a:t>E-Learning)     </a:t>
            </a:r>
            <a:endParaRPr lang="ar-SA" sz="3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90600"/>
            <a:ext cx="7200897" cy="5029200"/>
          </a:xfrm>
        </p:spPr>
        <p:txBody>
          <a:bodyPr>
            <a:noAutofit/>
          </a:bodyPr>
          <a:lstStyle/>
          <a:p>
            <a:pPr algn="just" rtl="1">
              <a:buFont typeface="Wingdings" panose="05000000000000000000" pitchFamily="2" charset="2"/>
              <a:buChar char="q"/>
            </a:pPr>
            <a:r>
              <a:rPr lang="ar-SA" sz="2200" dirty="0">
                <a:solidFill>
                  <a:schemeClr val="tx1"/>
                </a:solidFill>
                <a:latin typeface="Times New Roman" panose="02020603050405020304" pitchFamily="18" charset="0"/>
                <a:cs typeface="Times New Roman" panose="02020603050405020304" pitchFamily="18" charset="0"/>
              </a:rPr>
              <a:t>يعتبر التعليم الإلكتروني طريقة أو وسيلة جديدة للحصول على التعليم من قبل الطالب، ويعتبر هذا المصطلح مستجد على المصطلحات التربوية التقليدية، فلا بد إذاً من معرفة ماذا يعني هذا المصطلح</a:t>
            </a:r>
            <a:r>
              <a:rPr lang="ar-SA" sz="2200" dirty="0" smtClean="0">
                <a:solidFill>
                  <a:schemeClr val="tx1"/>
                </a:solidFill>
                <a:latin typeface="Times New Roman" panose="02020603050405020304" pitchFamily="18" charset="0"/>
                <a:cs typeface="Times New Roman" panose="02020603050405020304" pitchFamily="18" charset="0"/>
              </a:rPr>
              <a:t>.</a:t>
            </a:r>
          </a:p>
          <a:p>
            <a:pPr marL="0" indent="0" algn="just" rtl="1">
              <a:buNone/>
            </a:pPr>
            <a:endParaRPr lang="ar-SA" sz="2200" dirty="0">
              <a:solidFill>
                <a:schemeClr val="tx1"/>
              </a:solidFill>
              <a:latin typeface="Times New Roman" panose="02020603050405020304" pitchFamily="18" charset="0"/>
              <a:cs typeface="Times New Roman" panose="02020603050405020304" pitchFamily="18" charset="0"/>
            </a:endParaRPr>
          </a:p>
          <a:p>
            <a:pPr algn="just" rtl="1">
              <a:buFont typeface="Wingdings" panose="05000000000000000000" pitchFamily="2" charset="2"/>
              <a:buChar char="q"/>
            </a:pPr>
            <a:r>
              <a:rPr lang="ar-SA" sz="2200" dirty="0">
                <a:solidFill>
                  <a:schemeClr val="tx1"/>
                </a:solidFill>
                <a:latin typeface="Times New Roman" panose="02020603050405020304" pitchFamily="18" charset="0"/>
                <a:cs typeface="Times New Roman" panose="02020603050405020304" pitchFamily="18" charset="0"/>
              </a:rPr>
              <a:t>يعرف التعليم الإلكتروني بأنه "طريقة للتعليم باستخدام التكنولوجيا وأدواتها من الحاسوب، والشبكات، والوسائط المتعددة (مثل صور، رسومات، فيديو، صوت)، وآليات بحث، ومكتبات إلكترونية، والإنترنت سواءً كان عن بعد أو في الفصل الدراسي". ويهدف هذا التعليم إلى إيجاد بيئة تفاعلية غنية بالتطبيقات المعتمدة على تقنيات الحاسب الآلي والإنترنت. وتمكن الطالب من الوصول إلى مصادر التعلم في أي وقت ومن أي مكان.</a:t>
            </a: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3</a:t>
            </a:fld>
            <a:endParaRPr lang="en-US" dirty="0">
              <a:solidFill>
                <a:schemeClr val="bg1"/>
              </a:solidFill>
            </a:endParaRPr>
          </a:p>
        </p:txBody>
      </p:sp>
    </p:spTree>
    <p:extLst>
      <p:ext uri="{BB962C8B-B14F-4D97-AF65-F5344CB8AC3E}">
        <p14:creationId xmlns:p14="http://schemas.microsoft.com/office/powerpoint/2010/main" val="11305328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762000"/>
          </a:xfrm>
        </p:spPr>
        <p:txBody>
          <a:bodyPr>
            <a:noAutofit/>
          </a:bodyPr>
          <a:lstStyle/>
          <a:p>
            <a:pPr algn="ctr" rtl="1"/>
            <a:r>
              <a:rPr lang="ar-SA" sz="3200" b="1" dirty="0">
                <a:solidFill>
                  <a:schemeClr val="tx1"/>
                </a:solidFill>
              </a:rPr>
              <a:t>5.11.1 الواجبات</a:t>
            </a:r>
            <a:endParaRPr lang="en-US" sz="3200" dirty="0">
              <a:solidFill>
                <a:schemeClr val="tx1"/>
              </a:solidFill>
            </a:endParaRPr>
          </a:p>
        </p:txBody>
      </p:sp>
      <p:sp>
        <p:nvSpPr>
          <p:cNvPr id="8" name="Content Placeholder 7"/>
          <p:cNvSpPr>
            <a:spLocks noGrp="1"/>
          </p:cNvSpPr>
          <p:nvPr>
            <p:ph idx="1"/>
          </p:nvPr>
        </p:nvSpPr>
        <p:spPr>
          <a:xfrm>
            <a:off x="1066800" y="1752600"/>
            <a:ext cx="7200900" cy="3581400"/>
          </a:xfrm>
        </p:spPr>
        <p:txBody>
          <a:bodyPr>
            <a:normAutofit/>
          </a:bodyPr>
          <a:lstStyle/>
          <a:p>
            <a:pPr algn="just" rtl="1"/>
            <a:r>
              <a:rPr lang="ar-SA" dirty="0" smtClean="0">
                <a:solidFill>
                  <a:schemeClr val="tx1"/>
                </a:solidFill>
              </a:rPr>
              <a:t>يتم </a:t>
            </a:r>
            <a:r>
              <a:rPr lang="ar-SA" dirty="0">
                <a:solidFill>
                  <a:schemeClr val="tx1"/>
                </a:solidFill>
              </a:rPr>
              <a:t>استخدام الواجبات لتقييم مدى تمكُن المتعلم من محتوى المقرر وأهدافه. و يمكن العثور على الواجبات في محتوى المقرر، أو وحدة تعليم نمطية، أو خطة درس، أو مجلد. </a:t>
            </a:r>
          </a:p>
          <a:p>
            <a:pPr algn="just" rtl="1"/>
            <a:r>
              <a:rPr lang="ar-SA" dirty="0">
                <a:solidFill>
                  <a:schemeClr val="tx1"/>
                </a:solidFill>
              </a:rPr>
              <a:t>ويقوم استاذ المقرر بتعيين قيم النقاط للواجبات.</a:t>
            </a:r>
            <a:r>
              <a:rPr lang="en-US" dirty="0">
                <a:solidFill>
                  <a:schemeClr val="tx1"/>
                </a:solidFill>
              </a:rPr>
              <a:t> </a:t>
            </a:r>
            <a:endParaRPr lang="ar-SA" dirty="0">
              <a:solidFill>
                <a:schemeClr val="tx1"/>
              </a:solidFill>
            </a:endParaRPr>
          </a:p>
          <a:p>
            <a:pPr algn="just" rtl="1"/>
            <a:r>
              <a:rPr lang="ar-SA" dirty="0">
                <a:solidFill>
                  <a:schemeClr val="tx1"/>
                </a:solidFill>
              </a:rPr>
              <a:t>ويتم تقديم الواجب المكتمل للتقدير ويتم تسجيل النتائج في "مركز التقديرات". ويمكنك رؤية الدرجات الخاصة بك عندما يقوم استاذ المقرر بإتاحتها.</a:t>
            </a:r>
            <a:endParaRPr lang="en-US" dirty="0">
              <a:solidFill>
                <a:schemeClr val="tx1"/>
              </a:solidFill>
            </a:endParaRPr>
          </a:p>
          <a:p>
            <a:pPr algn="just" rtl="1"/>
            <a:r>
              <a:rPr lang="ar-SA" dirty="0">
                <a:solidFill>
                  <a:schemeClr val="tx1"/>
                </a:solidFill>
              </a:rPr>
              <a:t>ويسمح أستاذ المقرر بمعرفة موعد إتاحتها من أجل المتعلمين.</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30</a:t>
            </a:fld>
            <a:endParaRPr lang="en-US"/>
          </a:p>
        </p:txBody>
      </p:sp>
    </p:spTree>
    <p:extLst>
      <p:ext uri="{BB962C8B-B14F-4D97-AF65-F5344CB8AC3E}">
        <p14:creationId xmlns:p14="http://schemas.microsoft.com/office/powerpoint/2010/main" val="51337646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914400"/>
          </a:xfrm>
        </p:spPr>
        <p:txBody>
          <a:bodyPr>
            <a:noAutofit/>
          </a:bodyPr>
          <a:lstStyle/>
          <a:p>
            <a:pPr algn="ctr" rtl="1"/>
            <a:r>
              <a:rPr lang="ar-SA" sz="3200" b="1" dirty="0">
                <a:solidFill>
                  <a:schemeClr val="tx1"/>
                </a:solidFill>
              </a:rPr>
              <a:t>5.11.1 </a:t>
            </a:r>
            <a:r>
              <a:rPr lang="ar-SA" sz="3200" b="1" dirty="0" smtClean="0">
                <a:solidFill>
                  <a:schemeClr val="tx1"/>
                </a:solidFill>
              </a:rPr>
              <a:t>الواجبات  </a:t>
            </a:r>
            <a:r>
              <a:rPr lang="ar-SA" sz="1800" b="1" dirty="0" smtClean="0">
                <a:solidFill>
                  <a:srgbClr val="FF0000"/>
                </a:solidFill>
              </a:rPr>
              <a:t>تابع...</a:t>
            </a:r>
            <a:endParaRPr lang="en-US" sz="1800" dirty="0">
              <a:solidFill>
                <a:srgbClr val="FF0000"/>
              </a:solidFill>
            </a:endParaRPr>
          </a:p>
        </p:txBody>
      </p:sp>
      <p:sp>
        <p:nvSpPr>
          <p:cNvPr id="8" name="Content Placeholder 7"/>
          <p:cNvSpPr>
            <a:spLocks noGrp="1"/>
          </p:cNvSpPr>
          <p:nvPr>
            <p:ph idx="1"/>
          </p:nvPr>
        </p:nvSpPr>
        <p:spPr/>
        <p:txBody>
          <a:bodyPr>
            <a:normAutofit/>
          </a:bodyPr>
          <a:lstStyle/>
          <a:p>
            <a:pPr algn="r" rtl="1"/>
            <a:r>
              <a:rPr lang="ar-SA" dirty="0">
                <a:solidFill>
                  <a:schemeClr val="tx1"/>
                </a:solidFill>
              </a:rPr>
              <a:t>تحميل (</a:t>
            </a:r>
            <a:r>
              <a:rPr lang="en-US" dirty="0">
                <a:solidFill>
                  <a:schemeClr val="tx1"/>
                </a:solidFill>
              </a:rPr>
              <a:t>download</a:t>
            </a:r>
            <a:r>
              <a:rPr lang="ar-SA" dirty="0">
                <a:solidFill>
                  <a:schemeClr val="tx1"/>
                </a:solidFill>
              </a:rPr>
              <a:t>) الواجب </a:t>
            </a:r>
            <a:r>
              <a:rPr lang="en-US" dirty="0">
                <a:solidFill>
                  <a:schemeClr val="tx1"/>
                </a:solidFill>
              </a:rPr>
              <a:t>:</a:t>
            </a:r>
            <a:endParaRPr lang="ar-SA" dirty="0">
              <a:solidFill>
                <a:schemeClr val="tx1"/>
              </a:solidFill>
            </a:endParaRPr>
          </a:p>
          <a:p>
            <a:pPr marL="342900" indent="-342900" algn="r" rtl="1">
              <a:buFont typeface="+mj-lt"/>
              <a:buAutoNum type="arabicPeriod"/>
            </a:pPr>
            <a:r>
              <a:rPr lang="ar-SA" dirty="0">
                <a:solidFill>
                  <a:schemeClr val="tx1"/>
                </a:solidFill>
              </a:rPr>
              <a:t>اذهب إلى المقرر المراد حل واجبه.</a:t>
            </a:r>
            <a:endParaRPr lang="en-US" dirty="0">
              <a:solidFill>
                <a:schemeClr val="tx1"/>
              </a:solidFill>
            </a:endParaRPr>
          </a:p>
          <a:p>
            <a:pPr marL="342900" indent="-342900" algn="r" rtl="1">
              <a:buFont typeface="+mj-lt"/>
              <a:buAutoNum type="arabicPeriod"/>
            </a:pPr>
            <a:r>
              <a:rPr lang="ar-SA" dirty="0">
                <a:solidFill>
                  <a:schemeClr val="tx1"/>
                </a:solidFill>
              </a:rPr>
              <a:t>اذهب إلى المحتوى الموجود في قائمة المقرر.</a:t>
            </a:r>
            <a:endParaRPr lang="en-US" dirty="0">
              <a:solidFill>
                <a:schemeClr val="tx1"/>
              </a:solidFill>
            </a:endParaRPr>
          </a:p>
          <a:p>
            <a:pPr marL="342900" indent="-342900" algn="r" rtl="1">
              <a:buFont typeface="+mj-lt"/>
              <a:buAutoNum type="arabicPeriod"/>
            </a:pPr>
            <a:r>
              <a:rPr lang="ar-SA" dirty="0">
                <a:solidFill>
                  <a:schemeClr val="tx1"/>
                </a:solidFill>
              </a:rPr>
              <a:t>انقر فوق رابط اسم الواجب.</a:t>
            </a:r>
            <a:endParaRPr lang="en-US" dirty="0">
              <a:solidFill>
                <a:schemeClr val="tx1"/>
              </a:solidFill>
            </a:endParaRPr>
          </a:p>
          <a:p>
            <a:pPr marL="342900" indent="-342900" algn="r" rtl="1">
              <a:buFont typeface="+mj-lt"/>
              <a:buAutoNum type="arabicPeriod"/>
            </a:pPr>
            <a:r>
              <a:rPr lang="ar-SA" dirty="0">
                <a:solidFill>
                  <a:schemeClr val="tx1"/>
                </a:solidFill>
              </a:rPr>
              <a:t>إذا كان الواجب موجود على شكل ملف، انقر على رابط الملف وقم بتخزينه على جهاز الحاسب.</a:t>
            </a:r>
            <a:endParaRPr lang="en-US" dirty="0">
              <a:solidFill>
                <a:schemeClr val="tx1"/>
              </a:solidFill>
            </a:endParaRPr>
          </a:p>
          <a:p>
            <a:pPr marL="342900" indent="-342900" algn="r" rtl="1">
              <a:buFont typeface="+mj-lt"/>
              <a:buAutoNum type="arabicPeriod"/>
            </a:pPr>
            <a:r>
              <a:rPr lang="ar-SA" dirty="0">
                <a:solidFill>
                  <a:schemeClr val="tx1"/>
                </a:solidFill>
              </a:rPr>
              <a:t>قم بحل الواجب على الملف الذي قمت بتحميله وذلك بإتباع تعليمات مدرس المقرر.</a:t>
            </a:r>
            <a:endParaRPr lang="en-US" dirty="0">
              <a:solidFill>
                <a:schemeClr val="tx1"/>
              </a:solidFill>
            </a:endParaRPr>
          </a:p>
          <a:p>
            <a:pPr algn="r" rtl="1"/>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31</a:t>
            </a:fld>
            <a:endParaRPr lang="en-US"/>
          </a:p>
        </p:txBody>
      </p:sp>
    </p:spTree>
    <p:extLst>
      <p:ext uri="{BB962C8B-B14F-4D97-AF65-F5344CB8AC3E}">
        <p14:creationId xmlns:p14="http://schemas.microsoft.com/office/powerpoint/2010/main" val="21639842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990600"/>
          </a:xfrm>
        </p:spPr>
        <p:txBody>
          <a:bodyPr>
            <a:noAutofit/>
          </a:bodyPr>
          <a:lstStyle/>
          <a:p>
            <a:pPr algn="ctr" rtl="1"/>
            <a:r>
              <a:rPr lang="ar-SA" sz="3200" b="1" dirty="0">
                <a:solidFill>
                  <a:schemeClr val="tx1"/>
                </a:solidFill>
              </a:rPr>
              <a:t>5.11.1 الواجبات  </a:t>
            </a:r>
            <a:r>
              <a:rPr lang="ar-SA" sz="1800" b="1" dirty="0">
                <a:solidFill>
                  <a:srgbClr val="C00000"/>
                </a:solidFill>
              </a:rPr>
              <a:t>تابع...</a:t>
            </a:r>
            <a:endParaRPr lang="en-US" sz="1800" dirty="0"/>
          </a:p>
        </p:txBody>
      </p:sp>
      <p:sp>
        <p:nvSpPr>
          <p:cNvPr id="8" name="Content Placeholder 7"/>
          <p:cNvSpPr>
            <a:spLocks noGrp="1"/>
          </p:cNvSpPr>
          <p:nvPr>
            <p:ph idx="1"/>
          </p:nvPr>
        </p:nvSpPr>
        <p:spPr>
          <a:xfrm>
            <a:off x="990600" y="1981200"/>
            <a:ext cx="7200900" cy="3581400"/>
          </a:xfrm>
        </p:spPr>
        <p:txBody>
          <a:bodyPr>
            <a:normAutofit/>
          </a:bodyPr>
          <a:lstStyle/>
          <a:p>
            <a:pPr marL="342900" indent="-342900" algn="just" rtl="1">
              <a:buFont typeface="+mj-lt"/>
              <a:buAutoNum type="arabicPeriod" startAt="6"/>
            </a:pPr>
            <a:r>
              <a:rPr lang="ar-SA" dirty="0">
                <a:solidFill>
                  <a:schemeClr val="tx1"/>
                </a:solidFill>
              </a:rPr>
              <a:t>بعد الإنتهاء من حل الواجب، قم بالعودة الى صفحة الواجب، ومن منطقة تقديم الواجب انقر على "استعراض جهاز الكمبيوتر" ثم ارفق ملف الواجب من جهاز الحاسب الحاسب.</a:t>
            </a:r>
            <a:endParaRPr lang="en-US" dirty="0">
              <a:solidFill>
                <a:schemeClr val="tx1"/>
              </a:solidFill>
            </a:endParaRPr>
          </a:p>
          <a:p>
            <a:pPr marL="342900" indent="-342900" algn="just" rtl="1">
              <a:buFont typeface="+mj-lt"/>
              <a:buAutoNum type="arabicPeriod" startAt="6"/>
            </a:pPr>
            <a:r>
              <a:rPr lang="ar-SA" dirty="0">
                <a:solidFill>
                  <a:schemeClr val="tx1"/>
                </a:solidFill>
              </a:rPr>
              <a:t>بعد تحميل الواجب، انقر على زر "تقديم".</a:t>
            </a:r>
            <a:endParaRPr lang="en-US" dirty="0">
              <a:solidFill>
                <a:schemeClr val="tx1"/>
              </a:solidFill>
            </a:endParaRPr>
          </a:p>
          <a:p>
            <a:pPr marL="342900" indent="-342900" algn="just" rtl="1">
              <a:buFont typeface="+mj-lt"/>
              <a:buAutoNum type="arabicPeriod" startAt="6"/>
            </a:pPr>
            <a:r>
              <a:rPr lang="ar-SA" dirty="0">
                <a:solidFill>
                  <a:schemeClr val="tx1"/>
                </a:solidFill>
              </a:rPr>
              <a:t>في حال كان الواجب يتطلب تقديم مباشر دون الحاجة لإرفاق ملف، انقر فوق "كتابة تقديم" لفتح مربع تحرير النص حيث يمكنك كتابة الحل، ويمكنك استخدام هذا المحرر في تنسيق النص وإضافة ملفات، وصور، وارتباطات، ووسائط متعددة، وتطبيقات. بعد الإنتهاء من حل الواجب قم بالنقر على زر "تقديم".</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32</a:t>
            </a:fld>
            <a:endParaRPr lang="en-US"/>
          </a:p>
        </p:txBody>
      </p:sp>
    </p:spTree>
    <p:extLst>
      <p:ext uri="{BB962C8B-B14F-4D97-AF65-F5344CB8AC3E}">
        <p14:creationId xmlns:p14="http://schemas.microsoft.com/office/powerpoint/2010/main" val="19959895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066800"/>
          </a:xfrm>
        </p:spPr>
        <p:txBody>
          <a:bodyPr>
            <a:noAutofit/>
          </a:bodyPr>
          <a:lstStyle/>
          <a:p>
            <a:pPr algn="ctr" rtl="1"/>
            <a:r>
              <a:rPr lang="ar-SA" sz="3200" b="1" dirty="0">
                <a:solidFill>
                  <a:schemeClr val="tx1"/>
                </a:solidFill>
              </a:rPr>
              <a:t>5.11.1 الواجبات  </a:t>
            </a:r>
            <a:r>
              <a:rPr lang="ar-SA" sz="1800" b="1" dirty="0">
                <a:solidFill>
                  <a:srgbClr val="C00000"/>
                </a:solidFill>
              </a:rPr>
              <a:t>تابع...</a:t>
            </a:r>
            <a:endParaRPr lang="en-US" sz="1800" dirty="0"/>
          </a:p>
        </p:txBody>
      </p:sp>
      <p:pic>
        <p:nvPicPr>
          <p:cNvPr id="5" name="Content Placeholder 4"/>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5351" y="2755177"/>
            <a:ext cx="6013298" cy="2488406"/>
          </a:xfrm>
          <a:prstGeom prst="rect">
            <a:avLst/>
          </a:prstGeom>
          <a:noFill/>
          <a:ln>
            <a:noFill/>
          </a:ln>
        </p:spPr>
      </p:pic>
      <p:sp>
        <p:nvSpPr>
          <p:cNvPr id="4" name="Slide Number Placeholder 3"/>
          <p:cNvSpPr>
            <a:spLocks noGrp="1"/>
          </p:cNvSpPr>
          <p:nvPr>
            <p:ph type="sldNum" sz="quarter" idx="12"/>
          </p:nvPr>
        </p:nvSpPr>
        <p:spPr/>
        <p:txBody>
          <a:bodyPr/>
          <a:lstStyle/>
          <a:p>
            <a:fld id="{652760F9-A145-42EA-8184-9FD4EF295342}" type="slidenum">
              <a:rPr lang="en-US" smtClean="0"/>
              <a:t>33</a:t>
            </a:fld>
            <a:endParaRPr lang="en-US"/>
          </a:p>
        </p:txBody>
      </p:sp>
    </p:spTree>
    <p:extLst>
      <p:ext uri="{BB962C8B-B14F-4D97-AF65-F5344CB8AC3E}">
        <p14:creationId xmlns:p14="http://schemas.microsoft.com/office/powerpoint/2010/main" val="3102130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SA" sz="3200" b="1" dirty="0">
                <a:solidFill>
                  <a:schemeClr val="tx1"/>
                </a:solidFill>
              </a:rPr>
              <a:t>6.11.1 الاختبارات</a:t>
            </a:r>
            <a:endParaRPr lang="en-US" sz="3200" dirty="0">
              <a:solidFill>
                <a:schemeClr val="tx1"/>
              </a:solidFill>
            </a:endParaRPr>
          </a:p>
        </p:txBody>
      </p:sp>
      <p:sp>
        <p:nvSpPr>
          <p:cNvPr id="3" name="Content Placeholder 2"/>
          <p:cNvSpPr>
            <a:spLocks noGrp="1"/>
          </p:cNvSpPr>
          <p:nvPr>
            <p:ph idx="1"/>
          </p:nvPr>
        </p:nvSpPr>
        <p:spPr/>
        <p:txBody>
          <a:bodyPr>
            <a:noAutofit/>
          </a:bodyPr>
          <a:lstStyle/>
          <a:p>
            <a:pPr algn="just" rtl="1"/>
            <a:r>
              <a:rPr lang="ar-SA" sz="2200" dirty="0" smtClean="0">
                <a:solidFill>
                  <a:schemeClr val="tx1"/>
                </a:solidFill>
              </a:rPr>
              <a:t>أثناء </a:t>
            </a:r>
            <a:r>
              <a:rPr lang="ar-SA" sz="2200" dirty="0">
                <a:solidFill>
                  <a:schemeClr val="tx1"/>
                </a:solidFill>
              </a:rPr>
              <a:t>أداء الإختبار لا تقم </a:t>
            </a:r>
            <a:r>
              <a:rPr lang="ar-SA" sz="2200" dirty="0" smtClean="0">
                <a:solidFill>
                  <a:schemeClr val="tx1"/>
                </a:solidFill>
              </a:rPr>
              <a:t>بإغلاق </a:t>
            </a:r>
            <a:r>
              <a:rPr lang="ar-SA" sz="2200" dirty="0">
                <a:solidFill>
                  <a:schemeClr val="tx1"/>
                </a:solidFill>
              </a:rPr>
              <a:t>الإطار، أو النقر فوق زر الرجوع الخاص بمتصفح الإنترنت. إذا واجهت مشاكل أثناء أداء الإختبار، يرجى إبلاغ إستاذ المقرر فوراً.</a:t>
            </a:r>
            <a:endParaRPr lang="en-US" sz="2200" dirty="0">
              <a:solidFill>
                <a:schemeClr val="tx1"/>
              </a:solidFill>
            </a:endParaRPr>
          </a:p>
          <a:p>
            <a:pPr algn="just" rtl="1"/>
            <a:r>
              <a:rPr lang="ar-SA" sz="2200" dirty="0">
                <a:solidFill>
                  <a:schemeClr val="tx1"/>
                </a:solidFill>
              </a:rPr>
              <a:t>كيفية أداء الإختبار:</a:t>
            </a:r>
            <a:endParaRPr lang="en-US" sz="2200" dirty="0">
              <a:solidFill>
                <a:schemeClr val="tx1"/>
              </a:solidFill>
            </a:endParaRPr>
          </a:p>
          <a:p>
            <a:pPr marL="342900" indent="-342900" algn="just" rtl="1">
              <a:buFont typeface="+mj-lt"/>
              <a:buAutoNum type="arabicPeriod"/>
            </a:pPr>
            <a:r>
              <a:rPr lang="ar-SA" sz="2200" dirty="0">
                <a:solidFill>
                  <a:schemeClr val="tx1"/>
                </a:solidFill>
              </a:rPr>
              <a:t>اذهب إلى المقرر المراد أداء الإختبار به.</a:t>
            </a:r>
            <a:endParaRPr lang="en-US" sz="2200" dirty="0">
              <a:solidFill>
                <a:schemeClr val="tx1"/>
              </a:solidFill>
            </a:endParaRPr>
          </a:p>
          <a:p>
            <a:pPr marL="342900" indent="-342900" algn="just" rtl="1">
              <a:buFont typeface="+mj-lt"/>
              <a:buAutoNum type="arabicPeriod"/>
            </a:pPr>
            <a:r>
              <a:rPr lang="ar-SA" sz="2200" dirty="0">
                <a:solidFill>
                  <a:schemeClr val="tx1"/>
                </a:solidFill>
              </a:rPr>
              <a:t>انتقل إلى المحتوى الموجود في قائمة المقرر.</a:t>
            </a:r>
            <a:endParaRPr lang="en-US" sz="2200" dirty="0">
              <a:solidFill>
                <a:schemeClr val="tx1"/>
              </a:solidFill>
            </a:endParaRPr>
          </a:p>
          <a:p>
            <a:pPr marL="342900" indent="-342900" algn="just" rtl="1">
              <a:buFont typeface="+mj-lt"/>
              <a:buAutoNum type="arabicPeriod"/>
            </a:pPr>
            <a:r>
              <a:rPr lang="ar-SA" sz="2200" dirty="0">
                <a:solidFill>
                  <a:schemeClr val="tx1"/>
                </a:solidFill>
              </a:rPr>
              <a:t>انقر فوق الإرتباط المقترن بإسم الإختبار</a:t>
            </a:r>
            <a:r>
              <a:rPr lang="ar-SA" sz="2200" dirty="0" smtClean="0">
                <a:solidFill>
                  <a:schemeClr val="tx1"/>
                </a:solidFill>
              </a:rPr>
              <a:t>.</a:t>
            </a:r>
            <a:endParaRPr lang="ar-SA" sz="2200"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34</a:t>
            </a:fld>
            <a:endParaRPr lang="en-US"/>
          </a:p>
        </p:txBody>
      </p:sp>
    </p:spTree>
    <p:extLst>
      <p:ext uri="{BB962C8B-B14F-4D97-AF65-F5344CB8AC3E}">
        <p14:creationId xmlns:p14="http://schemas.microsoft.com/office/powerpoint/2010/main" val="34668040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762000"/>
          </a:xfrm>
        </p:spPr>
        <p:txBody>
          <a:bodyPr>
            <a:normAutofit/>
          </a:bodyPr>
          <a:lstStyle/>
          <a:p>
            <a:pPr algn="ctr" rtl="1"/>
            <a:r>
              <a:rPr lang="ar-SA" sz="3200" b="1" dirty="0">
                <a:solidFill>
                  <a:schemeClr val="tx1"/>
                </a:solidFill>
              </a:rPr>
              <a:t>6.11.1 </a:t>
            </a:r>
            <a:r>
              <a:rPr lang="ar-SA" sz="3200" b="1" dirty="0" smtClean="0">
                <a:solidFill>
                  <a:schemeClr val="tx1"/>
                </a:solidFill>
              </a:rPr>
              <a:t>الاختبارات     </a:t>
            </a:r>
            <a:r>
              <a:rPr lang="ar-SA" sz="1800" b="1" dirty="0" smtClean="0">
                <a:solidFill>
                  <a:srgbClr val="C00000"/>
                </a:solidFill>
              </a:rPr>
              <a:t>تابع...</a:t>
            </a:r>
            <a:endParaRPr lang="en-US" sz="1800" dirty="0">
              <a:solidFill>
                <a:srgbClr val="C00000"/>
              </a:solidFill>
            </a:endParaRPr>
          </a:p>
        </p:txBody>
      </p:sp>
      <p:sp>
        <p:nvSpPr>
          <p:cNvPr id="3" name="Content Placeholder 2"/>
          <p:cNvSpPr>
            <a:spLocks noGrp="1"/>
          </p:cNvSpPr>
          <p:nvPr>
            <p:ph idx="1"/>
          </p:nvPr>
        </p:nvSpPr>
        <p:spPr/>
        <p:txBody>
          <a:bodyPr>
            <a:normAutofit/>
          </a:bodyPr>
          <a:lstStyle/>
          <a:p>
            <a:pPr marL="457200" indent="-457200" algn="just" rtl="1">
              <a:buFont typeface="+mj-lt"/>
              <a:buAutoNum type="arabicPeriod" startAt="4"/>
            </a:pPr>
            <a:r>
              <a:rPr lang="ar-SA" dirty="0">
                <a:solidFill>
                  <a:schemeClr val="tx1"/>
                </a:solidFill>
              </a:rPr>
              <a:t>عند الدخول إلى الإختبار، سيظهر وصف للإختبار قد يطلب منك فيه أن </a:t>
            </a:r>
            <a:r>
              <a:rPr lang="ar-SA" dirty="0" smtClean="0">
                <a:solidFill>
                  <a:schemeClr val="tx1"/>
                </a:solidFill>
              </a:rPr>
              <a:t>تقوم </a:t>
            </a:r>
            <a:r>
              <a:rPr lang="ar-SA" dirty="0">
                <a:solidFill>
                  <a:schemeClr val="tx1"/>
                </a:solidFill>
              </a:rPr>
              <a:t>بتنزيل ملف ما للتطبيق عليه، كما سيظهر إرشادات الإختبار، يتوجب عليك قراءتها جيداً</a:t>
            </a:r>
            <a:r>
              <a:rPr lang="ar-SA" dirty="0" smtClean="0">
                <a:solidFill>
                  <a:schemeClr val="tx1"/>
                </a:solidFill>
              </a:rPr>
              <a:t>.</a:t>
            </a:r>
          </a:p>
          <a:p>
            <a:pPr marL="342900" indent="-342900" algn="just" rtl="1">
              <a:buFont typeface="+mj-lt"/>
              <a:buAutoNum type="arabicPeriod" startAt="4"/>
            </a:pPr>
            <a:r>
              <a:rPr lang="ar-SA" dirty="0" smtClean="0">
                <a:solidFill>
                  <a:schemeClr val="tx1"/>
                </a:solidFill>
              </a:rPr>
              <a:t>قد </a:t>
            </a:r>
            <a:r>
              <a:rPr lang="ar-SA" dirty="0">
                <a:solidFill>
                  <a:schemeClr val="tx1"/>
                </a:solidFill>
              </a:rPr>
              <a:t>يختار استاذ المقرر أن تقوم بإدخال كلمة مرور لبدء الإختبار، اكتب كلمة المرور الصحيحة وانقر فوق "تقديم" لبدء الإختبار.</a:t>
            </a:r>
          </a:p>
          <a:p>
            <a:pPr marL="342900" indent="-342900" algn="just" rtl="1">
              <a:buFont typeface="+mj-lt"/>
              <a:buAutoNum type="arabicPeriod" startAt="4"/>
            </a:pPr>
            <a:r>
              <a:rPr lang="ar-SA" dirty="0">
                <a:solidFill>
                  <a:schemeClr val="tx1"/>
                </a:solidFill>
              </a:rPr>
              <a:t>أثناء قيامك بحل الأسئلة، يتم تلقائياً حفظ الإجابات ، أو يمكنك النقر فوق "حفظ الإجابة" الموجود بجوار كل سؤال.</a:t>
            </a:r>
            <a:endParaRPr lang="en-US" dirty="0">
              <a:solidFill>
                <a:schemeClr val="tx1"/>
              </a:solidFill>
            </a:endParaRPr>
          </a:p>
          <a:p>
            <a:pPr marL="342900" indent="-342900" algn="just" rtl="1">
              <a:buFont typeface="+mj-lt"/>
              <a:buAutoNum type="arabicPeriod" startAt="4"/>
            </a:pPr>
            <a:r>
              <a:rPr lang="ar-SA" dirty="0">
                <a:solidFill>
                  <a:schemeClr val="tx1"/>
                </a:solidFill>
              </a:rPr>
              <a:t>عند إكمالك من إجابة جميع الأسئلة، انقر فوق "حفظ وإرسال" الموجود عند آخر سؤال.</a:t>
            </a:r>
            <a:endParaRPr lang="en-US" dirty="0">
              <a:solidFill>
                <a:schemeClr val="tx1"/>
              </a:solidFill>
            </a:endParaRPr>
          </a:p>
          <a:p>
            <a:pPr marL="342900" indent="-342900" algn="just" rtl="1">
              <a:buFont typeface="+mj-lt"/>
              <a:buAutoNum type="arabicPeriod" startAt="4"/>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35</a:t>
            </a:fld>
            <a:endParaRPr lang="en-US"/>
          </a:p>
        </p:txBody>
      </p:sp>
    </p:spTree>
    <p:extLst>
      <p:ext uri="{BB962C8B-B14F-4D97-AF65-F5344CB8AC3E}">
        <p14:creationId xmlns:p14="http://schemas.microsoft.com/office/powerpoint/2010/main" val="10761138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1"/>
            <a:ext cx="7932963" cy="838200"/>
          </a:xfrm>
        </p:spPr>
        <p:txBody>
          <a:bodyPr>
            <a:noAutofit/>
          </a:bodyPr>
          <a:lstStyle/>
          <a:p>
            <a:pPr algn="ctr" rtl="1"/>
            <a:r>
              <a:rPr lang="ar-SA" sz="3200" b="1" dirty="0">
                <a:solidFill>
                  <a:schemeClr val="tx1"/>
                </a:solidFill>
              </a:rPr>
              <a:t>7.11.1 أدوات المقرر الدراسي</a:t>
            </a:r>
            <a:endParaRPr lang="en-US" sz="3200" dirty="0">
              <a:solidFill>
                <a:schemeClr val="tx1"/>
              </a:solidFill>
            </a:endParaRPr>
          </a:p>
        </p:txBody>
      </p:sp>
      <p:sp>
        <p:nvSpPr>
          <p:cNvPr id="3" name="Content Placeholder 2"/>
          <p:cNvSpPr>
            <a:spLocks noGrp="1"/>
          </p:cNvSpPr>
          <p:nvPr>
            <p:ph idx="1"/>
          </p:nvPr>
        </p:nvSpPr>
        <p:spPr>
          <a:xfrm>
            <a:off x="685800" y="1600200"/>
            <a:ext cx="8009467" cy="4114800"/>
          </a:xfrm>
        </p:spPr>
        <p:txBody>
          <a:bodyPr>
            <a:noAutofit/>
          </a:bodyPr>
          <a:lstStyle/>
          <a:p>
            <a:pPr algn="just" rtl="1"/>
            <a:r>
              <a:rPr lang="ar-SA" sz="2200" dirty="0" smtClean="0">
                <a:solidFill>
                  <a:schemeClr val="tx1"/>
                </a:solidFill>
              </a:rPr>
              <a:t>للوصول </a:t>
            </a:r>
            <a:r>
              <a:rPr lang="ar-SA" sz="2200" dirty="0">
                <a:solidFill>
                  <a:schemeClr val="tx1"/>
                </a:solidFill>
              </a:rPr>
              <a:t>إلى أدوات المقرر الدراسي من معلومات عن عضو هيئة التدريس و المدونات والمهام ولوحات المناقشات والإعلانات والمجموعات والمحاضرات المباشرة وإرسال بريد إلكتروني للمدرس أو للمتعلمين معك في نفس المقرر (الشكل 4)، قم بالخطوات التالية:</a:t>
            </a:r>
            <a:endParaRPr lang="en-US" sz="2200" dirty="0">
              <a:solidFill>
                <a:schemeClr val="tx1"/>
              </a:solidFill>
            </a:endParaRPr>
          </a:p>
          <a:p>
            <a:pPr marL="342900" indent="-342900" algn="just" rtl="1">
              <a:buFont typeface="+mj-lt"/>
              <a:buAutoNum type="arabicPeriod"/>
            </a:pPr>
            <a:r>
              <a:rPr lang="ar-SA" sz="2200" dirty="0">
                <a:solidFill>
                  <a:schemeClr val="tx1"/>
                </a:solidFill>
              </a:rPr>
              <a:t>من صفحة المقررات الدراسية قم بإختيار المقرر الدراسي المراد بالوصول إلى أدواته.</a:t>
            </a:r>
            <a:endParaRPr lang="en-US" sz="2200" dirty="0">
              <a:solidFill>
                <a:schemeClr val="tx1"/>
              </a:solidFill>
            </a:endParaRPr>
          </a:p>
          <a:p>
            <a:pPr marL="342900" indent="-342900" algn="just" rtl="1">
              <a:buFont typeface="+mj-lt"/>
              <a:buAutoNum type="arabicPeriod"/>
            </a:pPr>
            <a:r>
              <a:rPr lang="ar-SA" sz="2200" dirty="0">
                <a:solidFill>
                  <a:schemeClr val="tx1"/>
                </a:solidFill>
              </a:rPr>
              <a:t>أنقر على أدوات الموجودة في قائمة المقرر.</a:t>
            </a:r>
            <a:endParaRPr lang="en-US" sz="2200" dirty="0">
              <a:solidFill>
                <a:schemeClr val="tx1"/>
              </a:solidFill>
            </a:endParaRPr>
          </a:p>
          <a:p>
            <a:pPr marL="342900" indent="-342900" algn="just" rtl="1">
              <a:buFont typeface="+mj-lt"/>
              <a:buAutoNum type="arabicPeriod"/>
            </a:pPr>
            <a:r>
              <a:rPr lang="ar-SA" sz="2200" dirty="0">
                <a:solidFill>
                  <a:schemeClr val="tx1"/>
                </a:solidFill>
              </a:rPr>
              <a:t>أختر أي أداة من الأدوات التي تم ذكرها سابقاً.</a:t>
            </a:r>
            <a:endParaRPr lang="en-US" sz="2200" dirty="0">
              <a:solidFill>
                <a:schemeClr val="tx1"/>
              </a:solidFill>
            </a:endParaRPr>
          </a:p>
        </p:txBody>
      </p:sp>
      <p:sp>
        <p:nvSpPr>
          <p:cNvPr id="4" name="Slide Number Placeholder 3"/>
          <p:cNvSpPr>
            <a:spLocks noGrp="1"/>
          </p:cNvSpPr>
          <p:nvPr>
            <p:ph type="sldNum" sz="quarter" idx="12"/>
          </p:nvPr>
        </p:nvSpPr>
        <p:spPr/>
        <p:txBody>
          <a:bodyPr/>
          <a:lstStyle/>
          <a:p>
            <a:fld id="{652760F9-A145-42EA-8184-9FD4EF295342}" type="slidenum">
              <a:rPr lang="en-US" smtClean="0"/>
              <a:t>36</a:t>
            </a:fld>
            <a:endParaRPr lang="en-US"/>
          </a:p>
        </p:txBody>
      </p:sp>
    </p:spTree>
    <p:extLst>
      <p:ext uri="{BB962C8B-B14F-4D97-AF65-F5344CB8AC3E}">
        <p14:creationId xmlns:p14="http://schemas.microsoft.com/office/powerpoint/2010/main" val="3273035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780563" cy="977900"/>
          </a:xfrm>
        </p:spPr>
        <p:txBody>
          <a:bodyPr>
            <a:noAutofit/>
          </a:bodyPr>
          <a:lstStyle/>
          <a:p>
            <a:pPr algn="ctr" rtl="1"/>
            <a:r>
              <a:rPr lang="ar-SA" sz="3200" b="1" dirty="0">
                <a:solidFill>
                  <a:schemeClr val="tx1"/>
                </a:solidFill>
              </a:rPr>
              <a:t>7.11.1 أدوات المقرر الدراسي</a:t>
            </a:r>
            <a:endParaRPr lang="en-US" sz="3200" b="1" dirty="0">
              <a:solidFill>
                <a:schemeClr val="tx1"/>
              </a:solidFill>
            </a:endParaRPr>
          </a:p>
        </p:txBody>
      </p:sp>
      <p:pic>
        <p:nvPicPr>
          <p:cNvPr id="5" name="Content Placeholder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56257" y="2684581"/>
            <a:ext cx="4831487" cy="2488406"/>
          </a:xfrm>
          <a:prstGeom prst="rect">
            <a:avLst/>
          </a:prstGeom>
          <a:noFill/>
          <a:ln>
            <a:noFill/>
          </a:ln>
        </p:spPr>
      </p:pic>
      <p:sp>
        <p:nvSpPr>
          <p:cNvPr id="4" name="Slide Number Placeholder 3"/>
          <p:cNvSpPr>
            <a:spLocks noGrp="1"/>
          </p:cNvSpPr>
          <p:nvPr>
            <p:ph type="sldNum" sz="quarter" idx="12"/>
          </p:nvPr>
        </p:nvSpPr>
        <p:spPr/>
        <p:txBody>
          <a:bodyPr/>
          <a:lstStyle/>
          <a:p>
            <a:fld id="{652760F9-A145-42EA-8184-9FD4EF295342}" type="slidenum">
              <a:rPr lang="en-US" smtClean="0"/>
              <a:t>37</a:t>
            </a:fld>
            <a:endParaRPr lang="en-US"/>
          </a:p>
        </p:txBody>
      </p:sp>
      <p:sp>
        <p:nvSpPr>
          <p:cNvPr id="6" name="TextBox 5"/>
          <p:cNvSpPr txBox="1"/>
          <p:nvPr/>
        </p:nvSpPr>
        <p:spPr>
          <a:xfrm>
            <a:off x="2602006" y="5183842"/>
            <a:ext cx="3610535" cy="300082"/>
          </a:xfrm>
          <a:prstGeom prst="rect">
            <a:avLst/>
          </a:prstGeom>
          <a:noFill/>
        </p:spPr>
        <p:txBody>
          <a:bodyPr wrap="square" rtlCol="0">
            <a:spAutoFit/>
          </a:bodyPr>
          <a:lstStyle/>
          <a:p>
            <a:pPr algn="ctr"/>
            <a:r>
              <a:rPr lang="ar-SA" sz="1350" b="1" dirty="0"/>
              <a:t>الشكل </a:t>
            </a:r>
            <a:r>
              <a:rPr lang="ar-SA" sz="1350" b="1" dirty="0" smtClean="0"/>
              <a:t>5: </a:t>
            </a:r>
            <a:r>
              <a:rPr lang="ar-SA" sz="1350" b="1" dirty="0"/>
              <a:t>أدوات المقرر الدراسي</a:t>
            </a:r>
            <a:endParaRPr lang="en-US" sz="1350" b="1" dirty="0"/>
          </a:p>
        </p:txBody>
      </p:sp>
    </p:spTree>
    <p:extLst>
      <p:ext uri="{BB962C8B-B14F-4D97-AF65-F5344CB8AC3E}">
        <p14:creationId xmlns:p14="http://schemas.microsoft.com/office/powerpoint/2010/main" val="8792170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b="10193"/>
          <a:stretch/>
        </p:blipFill>
        <p:spPr>
          <a:xfrm>
            <a:off x="3048000" y="1676400"/>
            <a:ext cx="4020141" cy="3213242"/>
          </a:xfrm>
          <a:prstGeom prst="ellipse">
            <a:avLst/>
          </a:prstGeom>
          <a:ln>
            <a:noFill/>
          </a:ln>
          <a:effectLst>
            <a:softEdge rad="112500"/>
          </a:effectLst>
        </p:spPr>
      </p:pic>
      <p:sp>
        <p:nvSpPr>
          <p:cNvPr id="2" name="Slide Number Placeholder 1"/>
          <p:cNvSpPr>
            <a:spLocks noGrp="1"/>
          </p:cNvSpPr>
          <p:nvPr>
            <p:ph type="sldNum" sz="quarter" idx="12"/>
          </p:nvPr>
        </p:nvSpPr>
        <p:spPr/>
        <p:txBody>
          <a:bodyPr/>
          <a:lstStyle/>
          <a:p>
            <a:fld id="{D0BF317A-6C90-4234-A62C-4160C27F39FB}" type="slidenum">
              <a:rPr lang="en-US" smtClean="0">
                <a:solidFill>
                  <a:schemeClr val="bg1"/>
                </a:solidFill>
              </a:rPr>
              <a:pPr/>
              <a:t>38</a:t>
            </a:fld>
            <a:endParaRPr lang="en-US" dirty="0">
              <a:solidFill>
                <a:schemeClr val="bg1"/>
              </a:solidFill>
            </a:endParaRPr>
          </a:p>
        </p:txBody>
      </p:sp>
    </p:spTree>
    <p:extLst>
      <p:ext uri="{BB962C8B-B14F-4D97-AF65-F5344CB8AC3E}">
        <p14:creationId xmlns:p14="http://schemas.microsoft.com/office/powerpoint/2010/main" val="194428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838200"/>
          </a:xfrm>
        </p:spPr>
        <p:txBody>
          <a:bodyPr>
            <a:noAutofit/>
          </a:bodyPr>
          <a:lstStyle/>
          <a:p>
            <a:pPr algn="ctr" rtl="1"/>
            <a:r>
              <a:rPr lang="ar-SA" sz="3200" b="1" dirty="0" smtClean="0">
                <a:solidFill>
                  <a:schemeClr val="tx1"/>
                </a:solidFill>
                <a:latin typeface="Times New Roman" panose="02020603050405020304" pitchFamily="18" charset="0"/>
                <a:cs typeface="Times New Roman" panose="02020603050405020304" pitchFamily="18" charset="0"/>
              </a:rPr>
              <a:t>3.1</a:t>
            </a:r>
            <a:r>
              <a:rPr lang="ar-SA" sz="3200" b="1" dirty="0">
                <a:solidFill>
                  <a:schemeClr val="tx1"/>
                </a:solidFill>
                <a:latin typeface="Times New Roman" panose="02020603050405020304" pitchFamily="18" charset="0"/>
                <a:cs typeface="Times New Roman" panose="02020603050405020304" pitchFamily="18" charset="0"/>
              </a:rPr>
              <a:t>	الفرق بين التعليم الإلكتروني والتعليم </a:t>
            </a:r>
            <a:r>
              <a:rPr lang="ar-SA" sz="3200" b="1" dirty="0" smtClean="0">
                <a:solidFill>
                  <a:schemeClr val="tx1"/>
                </a:solidFill>
                <a:latin typeface="Times New Roman" panose="02020603050405020304" pitchFamily="18" charset="0"/>
                <a:cs typeface="Times New Roman" panose="02020603050405020304" pitchFamily="18" charset="0"/>
              </a:rPr>
              <a:t>التقليدي</a:t>
            </a:r>
            <a:endParaRPr lang="ar-SA"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90600"/>
            <a:ext cx="7200897" cy="5105400"/>
          </a:xfrm>
        </p:spPr>
        <p:txBody>
          <a:bodyPr>
            <a:noAutofit/>
          </a:bodyPr>
          <a:lstStyle/>
          <a:p>
            <a:pPr algn="just" rtl="1">
              <a:buFont typeface="Wingdings" panose="05000000000000000000" pitchFamily="2" charset="2"/>
              <a:buChar char="q"/>
            </a:pPr>
            <a:r>
              <a:rPr lang="ar-SA" sz="2200" dirty="0">
                <a:solidFill>
                  <a:schemeClr val="tx1"/>
                </a:solidFill>
                <a:latin typeface="Times New Roman" panose="02020603050405020304" pitchFamily="18" charset="0"/>
                <a:cs typeface="Times New Roman" panose="02020603050405020304" pitchFamily="18" charset="0"/>
              </a:rPr>
              <a:t>بعد توضيح مفهوم التعليم الإلكتروني، يمكننا اجراء مقارنة بينه وبين طرق التعليم التقليدية لتوضيح أبرز نقاط الاختلاف. ولعل الاختلاف بين طريقة التعليم التقليدي والتعليم الإلكتروني ينبع أساسا من الادوات والوسائل المستخدمة في العملية التعليمية، وبما انها على تباين واضح وكبير فإنه يوجد الكثير جداً من الاختلافات بين التعليمين، ونورد هنا أهم هذه الاختلافات في الجدول التالي</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4</a:t>
            </a:fld>
            <a:endParaRPr lang="en-US" dirty="0">
              <a:solidFill>
                <a:schemeClr val="bg1"/>
              </a:solidFill>
            </a:endParaRPr>
          </a:p>
        </p:txBody>
      </p:sp>
    </p:spTree>
    <p:extLst>
      <p:ext uri="{BB962C8B-B14F-4D97-AF65-F5344CB8AC3E}">
        <p14:creationId xmlns:p14="http://schemas.microsoft.com/office/powerpoint/2010/main" val="152996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286" y="152400"/>
            <a:ext cx="8023514" cy="685800"/>
          </a:xfrm>
        </p:spPr>
        <p:txBody>
          <a:bodyPr>
            <a:noAutofit/>
          </a:bodyPr>
          <a:lstStyle/>
          <a:p>
            <a:pPr algn="ctr" rtl="1"/>
            <a:r>
              <a:rPr lang="ar-SA" sz="3200" b="1" dirty="0" smtClean="0">
                <a:solidFill>
                  <a:schemeClr val="tx1"/>
                </a:solidFill>
                <a:latin typeface="Times New Roman" panose="02020603050405020304" pitchFamily="18" charset="0"/>
                <a:cs typeface="Times New Roman" panose="02020603050405020304" pitchFamily="18" charset="0"/>
              </a:rPr>
              <a:t>3.1</a:t>
            </a:r>
            <a:r>
              <a:rPr lang="ar-SA" sz="3200" b="1" dirty="0">
                <a:solidFill>
                  <a:schemeClr val="tx1"/>
                </a:solidFill>
                <a:latin typeface="Times New Roman" panose="02020603050405020304" pitchFamily="18" charset="0"/>
                <a:cs typeface="Times New Roman" panose="02020603050405020304" pitchFamily="18" charset="0"/>
              </a:rPr>
              <a:t>	الفرق بين التعليم الإلكتروني والتعليم التقليدي</a:t>
            </a:r>
            <a:r>
              <a:rPr lang="ar-SA" sz="3200" b="1" dirty="0" smtClean="0">
                <a:solidFill>
                  <a:schemeClr val="tx1"/>
                </a:solidFill>
                <a:latin typeface="Times New Roman" panose="02020603050405020304" pitchFamily="18" charset="0"/>
                <a:cs typeface="Times New Roman" panose="02020603050405020304" pitchFamily="18" charset="0"/>
              </a:rPr>
              <a:t>: </a:t>
            </a:r>
            <a:r>
              <a:rPr lang="ar-SA" sz="1800" b="1" dirty="0" smtClean="0">
                <a:solidFill>
                  <a:srgbClr val="C00000"/>
                </a:solidFill>
                <a:latin typeface="Times New Roman" panose="02020603050405020304" pitchFamily="18" charset="0"/>
                <a:cs typeface="Times New Roman" panose="02020603050405020304" pitchFamily="18" charset="0"/>
              </a:rPr>
              <a:t>تابع...</a:t>
            </a:r>
            <a:r>
              <a:rPr lang="en-US" sz="3200" b="1" dirty="0" smtClean="0">
                <a:solidFill>
                  <a:srgbClr val="C00000"/>
                </a:solidFill>
                <a:latin typeface="Times New Roman" panose="02020603050405020304" pitchFamily="18" charset="0"/>
                <a:cs typeface="Times New Roman" panose="02020603050405020304" pitchFamily="18" charset="0"/>
              </a:rPr>
              <a:t>  </a:t>
            </a:r>
            <a:endParaRPr lang="ar-SA" sz="3200" dirty="0">
              <a:solidFill>
                <a:srgbClr val="C00000"/>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2630166"/>
              </p:ext>
            </p:extLst>
          </p:nvPr>
        </p:nvGraphicFramePr>
        <p:xfrm>
          <a:off x="838201" y="990600"/>
          <a:ext cx="7673684" cy="5486400"/>
        </p:xfrm>
        <a:graphic>
          <a:graphicData uri="http://schemas.openxmlformats.org/drawingml/2006/table">
            <a:tbl>
              <a:tblPr rtl="1" firstRow="1" firstCol="1" bandRow="1">
                <a:tableStyleId>{5C22544A-7EE6-4342-B048-85BDC9FD1C3A}</a:tableStyleId>
              </a:tblPr>
              <a:tblGrid>
                <a:gridCol w="3837247">
                  <a:extLst>
                    <a:ext uri="{9D8B030D-6E8A-4147-A177-3AD203B41FA5}">
                      <a16:colId xmlns:a16="http://schemas.microsoft.com/office/drawing/2014/main" val="2517575076"/>
                    </a:ext>
                  </a:extLst>
                </a:gridCol>
                <a:gridCol w="3836437">
                  <a:extLst>
                    <a:ext uri="{9D8B030D-6E8A-4147-A177-3AD203B41FA5}">
                      <a16:colId xmlns:a16="http://schemas.microsoft.com/office/drawing/2014/main" val="3171378470"/>
                    </a:ext>
                  </a:extLst>
                </a:gridCol>
              </a:tblGrid>
              <a:tr h="304800">
                <a:tc>
                  <a:txBody>
                    <a:bodyPr/>
                    <a:lstStyle/>
                    <a:p>
                      <a:pPr algn="ctr" rtl="1">
                        <a:spcAft>
                          <a:spcPts val="0"/>
                        </a:spcAft>
                      </a:pPr>
                      <a:r>
                        <a:rPr lang="ar-SA" sz="1800" dirty="0">
                          <a:effectLst/>
                          <a:latin typeface="Times New Roman" panose="02020603050405020304" pitchFamily="18" charset="0"/>
                          <a:cs typeface="Times New Roman" panose="02020603050405020304" pitchFamily="18" charset="0"/>
                        </a:rPr>
                        <a:t>التعليم الإلكتروني</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ctr" rtl="1">
                        <a:spcAft>
                          <a:spcPts val="0"/>
                        </a:spcAft>
                      </a:pPr>
                      <a:r>
                        <a:rPr lang="ar-SA" sz="1800" dirty="0">
                          <a:effectLst/>
                          <a:latin typeface="Times New Roman" panose="02020603050405020304" pitchFamily="18" charset="0"/>
                          <a:cs typeface="Times New Roman" panose="02020603050405020304" pitchFamily="18" charset="0"/>
                        </a:rPr>
                        <a:t>التعليم التقليدي</a:t>
                      </a:r>
                      <a:endParaRPr lang="en-US" sz="1800" dirty="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241851229"/>
                  </a:ext>
                </a:extLst>
              </a:tr>
              <a:tr h="3048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المدرس هو موجه ومسهل لمصادر التعليم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المدرس هو المصدر الأساسي للتعلم </a:t>
                      </a:r>
                      <a:endParaRPr lang="en-US" sz="180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3761632770"/>
                  </a:ext>
                </a:extLst>
              </a:tr>
              <a:tr h="3048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المتعلم يتعلم عن طريق الممارسة والبحث الذاتي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المتعلم يستقبل المعرفة من المدرس</a:t>
                      </a:r>
                      <a:endParaRPr lang="en-US" sz="180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083541828"/>
                  </a:ext>
                </a:extLst>
              </a:tr>
              <a:tr h="6096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المتعلم يتعلم في مجموعة ويتفاعل مع الآخرين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غالبا يعمل المتعلم بشكل مستقل دون العمل في مجموعة </a:t>
                      </a:r>
                      <a:endParaRPr lang="en-US" sz="180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116123400"/>
                  </a:ext>
                </a:extLst>
              </a:tr>
              <a:tr h="6096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المتعلم يتعلم حسب ظروفه</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كل المتعلمين يتعلمون نفس المهارات وبنفس الوتيرة </a:t>
                      </a:r>
                      <a:endParaRPr lang="en-US" sz="1800" dirty="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85635422"/>
                  </a:ext>
                </a:extLst>
              </a:tr>
              <a:tr h="6096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تعلم مستمر أو متواصل حيث يبدأ بالتعلم الأولي ويستمر بدون انقطاع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المدرس يتحصل على تدريب أولي ومن ثم على تدريب عند الضرورة </a:t>
                      </a:r>
                      <a:endParaRPr lang="en-US" sz="1800" dirty="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1707055828"/>
                  </a:ext>
                </a:extLst>
              </a:tr>
              <a:tr h="6096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المتعلم له فرصة الحصول على التعليم والمعرفة بدون عوائق مكانية أو زمانية ومدى الحياة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المتعلم المتميز يستكشف ويعطي له الفرصة في تكميل تعليمه </a:t>
                      </a:r>
                      <a:endParaRPr lang="en-US" sz="180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3421898606"/>
                  </a:ext>
                </a:extLst>
              </a:tr>
              <a:tr h="304800">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معالجة المعرفة </a:t>
                      </a:r>
                      <a:endParaRPr lang="en-US" sz="1800" dirty="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إنتاج المعرفة </a:t>
                      </a:r>
                      <a:endParaRPr lang="en-US" sz="180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350357682"/>
                  </a:ext>
                </a:extLst>
              </a:tr>
              <a:tr h="914400">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يوظف المستحدثات التكنولوجية، حيث يعتمد على العروض الإلكترونية متعددة الوسائط، وأسلوب المناقشات وصفحات الويب.</a:t>
                      </a:r>
                      <a:endParaRPr lang="en-US" sz="180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يعتمد على الكتاب فلا يستخدم أي من الوسائل أو الأساليب التكنولوجية إلا في بعض الأحيان.</a:t>
                      </a:r>
                      <a:endParaRPr lang="en-US" sz="1800" dirty="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2774665763"/>
                  </a:ext>
                </a:extLst>
              </a:tr>
              <a:tr h="914400">
                <a:tc>
                  <a:txBody>
                    <a:bodyPr/>
                    <a:lstStyle/>
                    <a:p>
                      <a:pPr algn="just" rtl="1">
                        <a:spcAft>
                          <a:spcPts val="0"/>
                        </a:spcAft>
                      </a:pPr>
                      <a:r>
                        <a:rPr lang="ar-SA" sz="1800">
                          <a:effectLst/>
                          <a:latin typeface="Times New Roman" panose="02020603050405020304" pitchFamily="18" charset="0"/>
                          <a:cs typeface="Times New Roman" panose="02020603050405020304" pitchFamily="18" charset="0"/>
                        </a:rPr>
                        <a:t>يمكن تحديث مصادره بكل سهولة، وغير مكلف عند النشر، حيث انه يمكن أن يتم التعديل أو التحديث بعد النشر.</a:t>
                      </a:r>
                      <a:endParaRPr lang="en-US" sz="1800">
                        <a:effectLst/>
                        <a:latin typeface="Times New Roman" panose="02020603050405020304" pitchFamily="18" charset="0"/>
                        <a:cs typeface="Times New Roman" panose="02020603050405020304" pitchFamily="18" charset="0"/>
                      </a:endParaRPr>
                    </a:p>
                  </a:txBody>
                  <a:tcPr marL="67716" marR="67716" marT="0" marB="0"/>
                </a:tc>
                <a:tc>
                  <a:txBody>
                    <a:bodyPr/>
                    <a:lstStyle/>
                    <a:p>
                      <a:pPr algn="just" rtl="1">
                        <a:spcAft>
                          <a:spcPts val="0"/>
                        </a:spcAft>
                      </a:pPr>
                      <a:r>
                        <a:rPr lang="ar-SA" sz="1800" dirty="0">
                          <a:effectLst/>
                          <a:latin typeface="Times New Roman" panose="02020603050405020304" pitchFamily="18" charset="0"/>
                          <a:cs typeface="Times New Roman" panose="02020603050405020304" pitchFamily="18" charset="0"/>
                        </a:rPr>
                        <a:t>عملية التحديث غير متاحة لأنه عند طبع الكتب لا يمكن جمعه والتعديل عليه مرة أخرى بعد النشر.</a:t>
                      </a:r>
                      <a:endParaRPr lang="en-US" sz="1800" dirty="0">
                        <a:effectLst/>
                        <a:latin typeface="Times New Roman" panose="02020603050405020304" pitchFamily="18" charset="0"/>
                        <a:cs typeface="Times New Roman" panose="02020603050405020304" pitchFamily="18" charset="0"/>
                      </a:endParaRPr>
                    </a:p>
                  </a:txBody>
                  <a:tcPr marL="67716" marR="67716" marT="0" marB="0"/>
                </a:tc>
                <a:extLst>
                  <a:ext uri="{0D108BD9-81ED-4DB2-BD59-A6C34878D82A}">
                    <a16:rowId xmlns:a16="http://schemas.microsoft.com/office/drawing/2014/main" val="116111488"/>
                  </a:ext>
                </a:extLst>
              </a:tr>
            </a:tbl>
          </a:graphicData>
        </a:graphic>
      </p:graphicFrame>
      <p:sp>
        <p:nvSpPr>
          <p:cNvPr id="3" name="Slide Number Placeholder 2"/>
          <p:cNvSpPr>
            <a:spLocks noGrp="1"/>
          </p:cNvSpPr>
          <p:nvPr>
            <p:ph type="sldNum" sz="quarter" idx="12"/>
          </p:nvPr>
        </p:nvSpPr>
        <p:spPr/>
        <p:txBody>
          <a:bodyPr/>
          <a:lstStyle/>
          <a:p>
            <a:fld id="{D0BF317A-6C90-4234-A62C-4160C27F39FB}" type="slidenum">
              <a:rPr lang="en-US" smtClean="0">
                <a:solidFill>
                  <a:schemeClr val="bg1"/>
                </a:solidFill>
              </a:rPr>
              <a:pPr/>
              <a:t>5</a:t>
            </a:fld>
            <a:endParaRPr lang="en-US" dirty="0">
              <a:solidFill>
                <a:schemeClr val="bg1"/>
              </a:solidFill>
            </a:endParaRPr>
          </a:p>
        </p:txBody>
      </p:sp>
    </p:spTree>
    <p:extLst>
      <p:ext uri="{BB962C8B-B14F-4D97-AF65-F5344CB8AC3E}">
        <p14:creationId xmlns:p14="http://schemas.microsoft.com/office/powerpoint/2010/main" val="28111388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772400" cy="685800"/>
          </a:xfrm>
        </p:spPr>
        <p:txBody>
          <a:bodyPr>
            <a:noAutofit/>
          </a:bodyPr>
          <a:lstStyle/>
          <a:p>
            <a:pPr algn="ctr" rtl="1"/>
            <a:r>
              <a:rPr lang="ar-SA" sz="3200" b="1" dirty="0" smtClean="0">
                <a:solidFill>
                  <a:schemeClr val="tx1"/>
                </a:solidFill>
                <a:latin typeface="Times New Roman" panose="02020603050405020304" pitchFamily="18" charset="0"/>
                <a:cs typeface="Times New Roman" panose="02020603050405020304" pitchFamily="18" charset="0"/>
              </a:rPr>
              <a:t> 4.1</a:t>
            </a:r>
            <a:r>
              <a:rPr lang="ar-SA" sz="3200" b="1" dirty="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عناصر </a:t>
            </a:r>
            <a:r>
              <a:rPr lang="ar-SA" sz="3200" b="1" dirty="0">
                <a:solidFill>
                  <a:schemeClr val="tx1"/>
                </a:solidFill>
                <a:latin typeface="Times New Roman" panose="02020603050405020304" pitchFamily="18" charset="0"/>
                <a:cs typeface="Times New Roman" panose="02020603050405020304" pitchFamily="18" charset="0"/>
              </a:rPr>
              <a:t>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   </a:t>
            </a:r>
            <a:endParaRPr lang="ar-SA"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95400" y="762000"/>
            <a:ext cx="7200897" cy="5867400"/>
          </a:xfrm>
        </p:spPr>
        <p:txBody>
          <a:bodyPr>
            <a:noAutofit/>
          </a:bodyPr>
          <a:lstStyle/>
          <a:p>
            <a:pPr algn="just" rtl="1">
              <a:buFont typeface="Wingdings" panose="05000000000000000000" pitchFamily="2" charset="2"/>
              <a:buChar char="q"/>
            </a:pPr>
            <a:r>
              <a:rPr lang="ar-SA" sz="2200" dirty="0">
                <a:solidFill>
                  <a:schemeClr val="tx1"/>
                </a:solidFill>
                <a:latin typeface="Times New Roman" panose="02020603050405020304" pitchFamily="18" charset="0"/>
                <a:cs typeface="Times New Roman" panose="02020603050405020304" pitchFamily="18" charset="0"/>
              </a:rPr>
              <a:t>في الجزء الخاص بتعريف التعليم الإلكتروني الوارد سابقاً، أوضحنا أن هذا النوع من التعليم يعتمد على وسائط متعددة ويستخدم العديد من الأدوات اللازمة لتطبيقه، وهنا نورد ذكر أهم هذه الأدوات فيما يلي</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a:t>
            </a:r>
            <a:r>
              <a:rPr lang="ar-SA" sz="2200" dirty="0" smtClean="0">
                <a:solidFill>
                  <a:schemeClr val="tx1"/>
                </a:solidFill>
                <a:latin typeface="Times New Roman" panose="02020603050405020304" pitchFamily="18" charset="0"/>
                <a:cs typeface="Times New Roman" panose="02020603050405020304" pitchFamily="18" charset="0"/>
              </a:rPr>
              <a:t>أجهزة </a:t>
            </a:r>
            <a:r>
              <a:rPr lang="ar-SA" sz="2200" dirty="0">
                <a:solidFill>
                  <a:schemeClr val="tx1"/>
                </a:solidFill>
                <a:latin typeface="Times New Roman" panose="02020603050405020304" pitchFamily="18" charset="0"/>
                <a:cs typeface="Times New Roman" panose="02020603050405020304" pitchFamily="18" charset="0"/>
              </a:rPr>
              <a:t>الحاسوب</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إن وجود جهاز حاسوب هو أمر أساسي في التعليم الإلكتروني، حيث لا يمكن أن يتم تطبيق هذا النوع من التعليم دون وجود أجهزة الحواسيب، مع الاخذ بعين الاعتبار ان المقصود هنا بالحاسوب يشمل جميع أنواع </a:t>
            </a:r>
            <a:r>
              <a:rPr lang="ar-SA" sz="2200" dirty="0" smtClean="0">
                <a:solidFill>
                  <a:schemeClr val="tx1"/>
                </a:solidFill>
                <a:latin typeface="Times New Roman" panose="02020603050405020304" pitchFamily="18" charset="0"/>
                <a:cs typeface="Times New Roman" panose="02020603050405020304" pitchFamily="18" charset="0"/>
              </a:rPr>
              <a:t>الحواسيب</a:t>
            </a:r>
            <a:r>
              <a:rPr lang="en-US" sz="2200" dirty="0" smtClean="0">
                <a:solidFill>
                  <a:schemeClr val="tx1"/>
                </a:solidFill>
                <a:latin typeface="Times New Roman" panose="02020603050405020304" pitchFamily="18" charset="0"/>
                <a:cs typeface="Times New Roman" panose="02020603050405020304" pitchFamily="18" charset="0"/>
              </a:rPr>
              <a:t>.</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a:t>
            </a:r>
            <a:r>
              <a:rPr lang="ar-SA" sz="2200" dirty="0" smtClean="0">
                <a:solidFill>
                  <a:schemeClr val="tx1"/>
                </a:solidFill>
                <a:latin typeface="Times New Roman" panose="02020603050405020304" pitchFamily="18" charset="0"/>
                <a:cs typeface="Times New Roman" panose="02020603050405020304" pitchFamily="18" charset="0"/>
              </a:rPr>
              <a:t>شبكة </a:t>
            </a:r>
            <a:r>
              <a:rPr lang="ar-SA" sz="2200" dirty="0">
                <a:solidFill>
                  <a:schemeClr val="tx1"/>
                </a:solidFill>
                <a:latin typeface="Times New Roman" panose="02020603050405020304" pitchFamily="18" charset="0"/>
                <a:cs typeface="Times New Roman" panose="02020603050405020304" pitchFamily="18" charset="0"/>
              </a:rPr>
              <a:t>الإنترنت</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تعرف شبكة الإنترنت على أنها مجموعة كبيرة من الشبكات والحواسيب المترابطة مع بعضها البعض حول العالم، حيث يمكن استخدام الإنترنت في مجالات عديدة منها مجال التعليم الإلكتروني. ويعتمد التعليم الإلكتروني على العديد من العناصر التي يزودنا بها الإنترنت، وأهمها:</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‌أ.البريد الإلكتروني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‌ب.نقل الملفات</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‌ج.الويب</a:t>
            </a:r>
          </a:p>
          <a:p>
            <a:pPr marL="0" indent="0" algn="just" rtl="1">
              <a:buNone/>
            </a:pPr>
            <a:endParaRPr lang="en-US"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6</a:t>
            </a:fld>
            <a:endParaRPr lang="en-US" dirty="0">
              <a:solidFill>
                <a:schemeClr val="bg1"/>
              </a:solidFill>
            </a:endParaRPr>
          </a:p>
        </p:txBody>
      </p:sp>
    </p:spTree>
    <p:extLst>
      <p:ext uri="{BB962C8B-B14F-4D97-AF65-F5344CB8AC3E}">
        <p14:creationId xmlns:p14="http://schemas.microsoft.com/office/powerpoint/2010/main" val="197715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4.1	عناصر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r>
              <a:rPr lang="ar-SA" sz="3200" b="1" dirty="0">
                <a:solidFill>
                  <a:schemeClr val="tx1"/>
                </a:solidFill>
                <a:latin typeface="Times New Roman" panose="02020603050405020304" pitchFamily="18" charset="0"/>
                <a:cs typeface="Times New Roman" panose="02020603050405020304" pitchFamily="18" charset="0"/>
              </a:rPr>
              <a:t> </a:t>
            </a:r>
            <a:r>
              <a:rPr lang="ar-SA" sz="1800" b="1" dirty="0">
                <a:solidFill>
                  <a:srgbClr val="C00000"/>
                </a:solidFill>
                <a:latin typeface="Times New Roman" panose="02020603050405020304" pitchFamily="18" charset="0"/>
                <a:cs typeface="Times New Roman" panose="02020603050405020304" pitchFamily="18" charset="0"/>
              </a:rPr>
              <a:t>تابع...</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endParaRPr lang="ar-SA"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95400" y="533400"/>
            <a:ext cx="7543799" cy="6324600"/>
          </a:xfrm>
        </p:spPr>
        <p:txBody>
          <a:bodyPr>
            <a:noAutofit/>
          </a:bodyPr>
          <a:lstStyle/>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3</a:t>
            </a:r>
            <a:r>
              <a:rPr lang="ar-SA" sz="2200" dirty="0">
                <a:solidFill>
                  <a:schemeClr val="tx1"/>
                </a:solidFill>
                <a:latin typeface="Times New Roman" panose="02020603050405020304" pitchFamily="18" charset="0"/>
                <a:cs typeface="Times New Roman" panose="02020603050405020304" pitchFamily="18" charset="0"/>
              </a:rPr>
              <a:t>. </a:t>
            </a:r>
            <a:r>
              <a:rPr lang="ar-SA" sz="2200" dirty="0" smtClean="0">
                <a:solidFill>
                  <a:schemeClr val="tx1"/>
                </a:solidFill>
                <a:latin typeface="Times New Roman" panose="02020603050405020304" pitchFamily="18" charset="0"/>
                <a:cs typeface="Times New Roman" panose="02020603050405020304" pitchFamily="18" charset="0"/>
              </a:rPr>
              <a:t>الشبكة </a:t>
            </a:r>
            <a:r>
              <a:rPr lang="ar-SA" sz="2200" dirty="0">
                <a:solidFill>
                  <a:schemeClr val="tx1"/>
                </a:solidFill>
                <a:latin typeface="Times New Roman" panose="02020603050405020304" pitchFamily="18" charset="0"/>
                <a:cs typeface="Times New Roman" panose="02020603050405020304" pitchFamily="18" charset="0"/>
              </a:rPr>
              <a:t>المحلية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لاستخدام التعليم الإلكتروني داخل الفصول الدراسية التقليدية، يتم استخدام الشبكة المحلية لربط جميع أجهزة الحاسوب مع بعضها، ويمكن للمدرس إرسال المادة الدراسية إلى أجهزة المتعلمين باستخدام برامج خاصة، حيث يتحكم المدرس بواسطة جهاز الحاسب الخاص به بأجهزة الحاسب الخاصة بالمتعلمين كأن يضع نشاطا تعليمياً أو واجباً أو مشروعاً على أجهزتهم.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4. </a:t>
            </a:r>
            <a:r>
              <a:rPr lang="ar-SA" sz="2200" dirty="0" smtClean="0">
                <a:solidFill>
                  <a:schemeClr val="tx1"/>
                </a:solidFill>
                <a:latin typeface="Times New Roman" panose="02020603050405020304" pitchFamily="18" charset="0"/>
                <a:cs typeface="Times New Roman" panose="02020603050405020304" pitchFamily="18" charset="0"/>
              </a:rPr>
              <a:t>وسائط </a:t>
            </a:r>
            <a:r>
              <a:rPr lang="ar-SA" sz="2200" dirty="0">
                <a:solidFill>
                  <a:schemeClr val="tx1"/>
                </a:solidFill>
                <a:latin typeface="Times New Roman" panose="02020603050405020304" pitchFamily="18" charset="0"/>
                <a:cs typeface="Times New Roman" panose="02020603050405020304" pitchFamily="18" charset="0"/>
              </a:rPr>
              <a:t>التخزين الإلكترونية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تستخدم في تجهيز المواد العلمية والمراجع والمناهج الدراسية عليها، حيث يسهل على الطلاب تحميلها على أجهزتهم والرجوع إليها وقت الحاجة، ومن الأمثلة على هذه الوسائط الأقراص المدمجة </a:t>
            </a:r>
            <a:r>
              <a:rPr lang="ar-SA" sz="2200" dirty="0" smtClean="0">
                <a:solidFill>
                  <a:schemeClr val="tx1"/>
                </a:solidFill>
                <a:latin typeface="Times New Roman" panose="02020603050405020304" pitchFamily="18" charset="0"/>
                <a:cs typeface="Times New Roman" panose="02020603050405020304" pitchFamily="18" charset="0"/>
              </a:rPr>
              <a:t>(</a:t>
            </a:r>
            <a:r>
              <a:rPr lang="en-US" sz="2200" dirty="0" smtClean="0">
                <a:solidFill>
                  <a:schemeClr val="tx1"/>
                </a:solidFill>
                <a:latin typeface="Times New Roman" panose="02020603050405020304" pitchFamily="18" charset="0"/>
                <a:cs typeface="Times New Roman" panose="02020603050405020304" pitchFamily="18" charset="0"/>
              </a:rPr>
              <a:t> (CD</a:t>
            </a:r>
            <a:r>
              <a:rPr lang="ar-SA" sz="2200" dirty="0" smtClean="0">
                <a:solidFill>
                  <a:schemeClr val="tx1"/>
                </a:solidFill>
                <a:latin typeface="Times New Roman" panose="02020603050405020304" pitchFamily="18" charset="0"/>
                <a:cs typeface="Times New Roman" panose="02020603050405020304" pitchFamily="18" charset="0"/>
              </a:rPr>
              <a:t>وذاكرة الفلاش</a:t>
            </a:r>
            <a:r>
              <a:rPr lang="en-US" sz="2200" dirty="0" smtClean="0">
                <a:solidFill>
                  <a:schemeClr val="tx1"/>
                </a:solidFill>
                <a:latin typeface="Times New Roman" panose="02020603050405020304" pitchFamily="18" charset="0"/>
                <a:cs typeface="Times New Roman" panose="02020603050405020304" pitchFamily="18" charset="0"/>
              </a:rPr>
              <a:t> (Flash </a:t>
            </a:r>
            <a:r>
              <a:rPr lang="en-US" sz="2200" dirty="0">
                <a:solidFill>
                  <a:schemeClr val="tx1"/>
                </a:solidFill>
                <a:latin typeface="Times New Roman" panose="02020603050405020304" pitchFamily="18" charset="0"/>
                <a:cs typeface="Times New Roman" panose="02020603050405020304" pitchFamily="18" charset="0"/>
              </a:rPr>
              <a:t>Disk) </a:t>
            </a:r>
            <a:r>
              <a:rPr lang="ar-SA" sz="2200" dirty="0">
                <a:solidFill>
                  <a:schemeClr val="tx1"/>
                </a:solidFill>
                <a:latin typeface="Times New Roman" panose="02020603050405020304" pitchFamily="18" charset="0"/>
                <a:cs typeface="Times New Roman" panose="02020603050405020304" pitchFamily="18" charset="0"/>
              </a:rPr>
              <a:t>والاقراص الصلبة الخارجية المتنقلة </a:t>
            </a:r>
            <a:r>
              <a:rPr lang="ar-SA" sz="2200" dirty="0" smtClean="0">
                <a:solidFill>
                  <a:schemeClr val="tx1"/>
                </a:solidFill>
                <a:latin typeface="Times New Roman" panose="02020603050405020304" pitchFamily="18" charset="0"/>
                <a:cs typeface="Times New Roman" panose="02020603050405020304" pitchFamily="18" charset="0"/>
              </a:rPr>
              <a:t>(</a:t>
            </a:r>
            <a:r>
              <a:rPr lang="en-US" sz="2200" dirty="0" smtClean="0">
                <a:solidFill>
                  <a:schemeClr val="tx1"/>
                </a:solidFill>
                <a:latin typeface="Times New Roman" panose="02020603050405020304" pitchFamily="18" charset="0"/>
                <a:cs typeface="Times New Roman" panose="02020603050405020304" pitchFamily="18" charset="0"/>
              </a:rPr>
              <a:t>(External </a:t>
            </a:r>
            <a:r>
              <a:rPr lang="en-US" sz="2200" dirty="0">
                <a:solidFill>
                  <a:schemeClr val="tx1"/>
                </a:solidFill>
                <a:latin typeface="Times New Roman" panose="02020603050405020304" pitchFamily="18" charset="0"/>
                <a:cs typeface="Times New Roman" panose="02020603050405020304" pitchFamily="18" charset="0"/>
              </a:rPr>
              <a:t>Hard </a:t>
            </a:r>
            <a:r>
              <a:rPr lang="en-US" sz="2200" dirty="0" smtClean="0">
                <a:solidFill>
                  <a:schemeClr val="tx1"/>
                </a:solidFill>
                <a:latin typeface="Times New Roman" panose="02020603050405020304" pitchFamily="18" charset="0"/>
                <a:cs typeface="Times New Roman" panose="02020603050405020304" pitchFamily="18" charset="0"/>
              </a:rPr>
              <a:t>Disks</a:t>
            </a:r>
            <a:r>
              <a:rPr lang="ar-SA" sz="2200" dirty="0" smtClean="0">
                <a:solidFill>
                  <a:schemeClr val="tx1"/>
                </a:solidFill>
                <a:latin typeface="Times New Roman" panose="02020603050405020304" pitchFamily="18" charset="0"/>
                <a:cs typeface="Times New Roman" panose="02020603050405020304" pitchFamily="18" charset="0"/>
              </a:rPr>
              <a:t>.</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5. </a:t>
            </a:r>
            <a:r>
              <a:rPr lang="ar-SA" sz="2200" dirty="0" smtClean="0">
                <a:solidFill>
                  <a:schemeClr val="tx1"/>
                </a:solidFill>
                <a:latin typeface="Times New Roman" panose="02020603050405020304" pitchFamily="18" charset="0"/>
                <a:cs typeface="Times New Roman" panose="02020603050405020304" pitchFamily="18" charset="0"/>
              </a:rPr>
              <a:t>الكتاب </a:t>
            </a:r>
            <a:r>
              <a:rPr lang="ar-SA" sz="2200" dirty="0">
                <a:solidFill>
                  <a:schemeClr val="tx1"/>
                </a:solidFill>
                <a:latin typeface="Times New Roman" panose="02020603050405020304" pitchFamily="18" charset="0"/>
                <a:cs typeface="Times New Roman" panose="02020603050405020304" pitchFamily="18" charset="0"/>
              </a:rPr>
              <a:t>الإلكتروني </a:t>
            </a:r>
            <a:r>
              <a:rPr lang="en-US" sz="2200" dirty="0" smtClean="0">
                <a:solidFill>
                  <a:schemeClr val="tx1"/>
                </a:solidFill>
                <a:latin typeface="Times New Roman" panose="02020603050405020304" pitchFamily="18" charset="0"/>
                <a:cs typeface="Times New Roman" panose="02020603050405020304" pitchFamily="18" charset="0"/>
              </a:rPr>
              <a:t>E-Book)</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الكتاب الإلكتروني هو تحويل الأوراق التي تظهر بشكل الكتاب التقليدي في ملف الكتروني يمكن تخزينه على أحد وسائط التخزين مثل ذاكرة الفلاش أو الأقراص المدمجة، ويمتاز بتوفير الحيز أو المكان حيث أنه لا توجد هناك حاجة لتخصيص مكان للمكتبة، ويمكن رفعها على أجهزة الحاسب حتى يسهل الوصول اليها. </a:t>
            </a:r>
          </a:p>
          <a:p>
            <a:pPr marL="0" indent="0" algn="just" rtl="1">
              <a:buNone/>
            </a:pPr>
            <a:endParaRPr lang="en-US"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endParaRPr lang="ar-SA"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7</a:t>
            </a:fld>
            <a:endParaRPr lang="en-US" dirty="0">
              <a:solidFill>
                <a:schemeClr val="bg1"/>
              </a:solidFill>
            </a:endParaRPr>
          </a:p>
        </p:txBody>
      </p:sp>
    </p:spTree>
    <p:extLst>
      <p:ext uri="{BB962C8B-B14F-4D97-AF65-F5344CB8AC3E}">
        <p14:creationId xmlns:p14="http://schemas.microsoft.com/office/powerpoint/2010/main" val="2374380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4.1	عناصر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r>
              <a:rPr lang="ar-SA" sz="3200" b="1" dirty="0">
                <a:solidFill>
                  <a:schemeClr val="tx1"/>
                </a:solidFill>
                <a:latin typeface="Times New Roman" panose="02020603050405020304" pitchFamily="18" charset="0"/>
                <a:cs typeface="Times New Roman" panose="02020603050405020304" pitchFamily="18" charset="0"/>
              </a:rPr>
              <a:t> </a:t>
            </a:r>
            <a:r>
              <a:rPr lang="ar-SA" sz="1800" b="1" dirty="0">
                <a:solidFill>
                  <a:srgbClr val="C00000"/>
                </a:solidFill>
                <a:latin typeface="Times New Roman" panose="02020603050405020304" pitchFamily="18" charset="0"/>
                <a:cs typeface="Times New Roman" panose="02020603050405020304" pitchFamily="18" charset="0"/>
              </a:rPr>
              <a:t>تابع...</a:t>
            </a:r>
            <a:r>
              <a:rPr lang="en-US" sz="3200" b="1" dirty="0" smtClean="0">
                <a:solidFill>
                  <a:schemeClr val="tx1"/>
                </a:solidFill>
                <a:latin typeface="Times New Roman" panose="02020603050405020304" pitchFamily="18" charset="0"/>
                <a:cs typeface="Times New Roman" panose="02020603050405020304" pitchFamily="18" charset="0"/>
              </a:rPr>
              <a:t>  </a:t>
            </a:r>
            <a:r>
              <a:rPr lang="ar-SA" sz="3200" b="1" dirty="0" smtClean="0">
                <a:solidFill>
                  <a:schemeClr val="tx1"/>
                </a:solidFill>
                <a:latin typeface="Times New Roman" panose="02020603050405020304" pitchFamily="18" charset="0"/>
                <a:cs typeface="Times New Roman" panose="02020603050405020304" pitchFamily="18" charset="0"/>
              </a:rPr>
              <a:t>     </a:t>
            </a:r>
            <a:endParaRPr lang="ar-SA"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5867400"/>
          </a:xfrm>
        </p:spPr>
        <p:txBody>
          <a:bodyPr>
            <a:noAutofit/>
          </a:bodyPr>
          <a:lstStyle/>
          <a:p>
            <a:pPr marL="0" indent="0" algn="just" rtl="1">
              <a:buNone/>
            </a:pPr>
            <a:r>
              <a:rPr lang="ar-SA" sz="2200" dirty="0" smtClean="0">
                <a:solidFill>
                  <a:schemeClr val="tx1"/>
                </a:solidFill>
                <a:latin typeface="Times New Roman" panose="02020603050405020304" pitchFamily="18" charset="0"/>
                <a:cs typeface="Times New Roman" panose="02020603050405020304" pitchFamily="18" charset="0"/>
              </a:rPr>
              <a:t>6</a:t>
            </a:r>
            <a:r>
              <a:rPr lang="ar-SA" sz="2200" dirty="0">
                <a:solidFill>
                  <a:schemeClr val="tx1"/>
                </a:solidFill>
                <a:latin typeface="Times New Roman" panose="02020603050405020304" pitchFamily="18" charset="0"/>
                <a:cs typeface="Times New Roman" panose="02020603050405020304" pitchFamily="18" charset="0"/>
              </a:rPr>
              <a:t>. </a:t>
            </a:r>
            <a:r>
              <a:rPr lang="ar-SA" sz="2200" dirty="0" smtClean="0">
                <a:solidFill>
                  <a:schemeClr val="tx1"/>
                </a:solidFill>
                <a:latin typeface="Times New Roman" panose="02020603050405020304" pitchFamily="18" charset="0"/>
                <a:cs typeface="Times New Roman" panose="02020603050405020304" pitchFamily="18" charset="0"/>
              </a:rPr>
              <a:t>المكتبة </a:t>
            </a:r>
            <a:r>
              <a:rPr lang="ar-SA" sz="2200" dirty="0">
                <a:solidFill>
                  <a:schemeClr val="tx1"/>
                </a:solidFill>
                <a:latin typeface="Times New Roman" panose="02020603050405020304" pitchFamily="18" charset="0"/>
                <a:cs typeface="Times New Roman" panose="02020603050405020304" pitchFamily="18" charset="0"/>
              </a:rPr>
              <a:t>الإلكترونية – المكتبة </a:t>
            </a:r>
            <a:r>
              <a:rPr lang="ar-SA" sz="2200" dirty="0" smtClean="0">
                <a:solidFill>
                  <a:schemeClr val="tx1"/>
                </a:solidFill>
                <a:latin typeface="Times New Roman" panose="02020603050405020304" pitchFamily="18" charset="0"/>
                <a:cs typeface="Times New Roman" panose="02020603050405020304" pitchFamily="18" charset="0"/>
              </a:rPr>
              <a:t>الافتراضية:</a:t>
            </a:r>
            <a:endParaRPr lang="ar-SA"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هي استبدال لفكرة المكتبة التقليدية بحيث اصبحت على شكل موقع الكتروني يتم الوصول اليه من خلال شبكة الإنترنت او الشبكات المحلية، وتحتوي هذه المواقع مجموعة من المواد العلمية والتعليمية بأشكال مختلفة (مثل نصوص وصور وفيديو وغيرها) مخزنة بصيغة الكترونية ويمكن الوصول إليها عبر متصفحات الويب او تطبيقات خاصة بها.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7. </a:t>
            </a:r>
            <a:r>
              <a:rPr lang="ar-SA" sz="2200" dirty="0" smtClean="0">
                <a:solidFill>
                  <a:schemeClr val="tx1"/>
                </a:solidFill>
                <a:latin typeface="Times New Roman" panose="02020603050405020304" pitchFamily="18" charset="0"/>
                <a:cs typeface="Times New Roman" panose="02020603050405020304" pitchFamily="18" charset="0"/>
              </a:rPr>
              <a:t>المعامل الإلكترونية:</a:t>
            </a:r>
            <a:endParaRPr lang="ar-SA" sz="2200" dirty="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هي معامل مجهزة بمجموعة من أجهزة الحاسب الآلي، مرتبطة مع بعضها البعض من خلال شبكة داخلية لتبادل المعلومات فيما بينها، وتكون مزودة بالعديد من المعدات والأجهزة التي تسهل العملية التعليمية حسب الحاجة اليها، مثل الشبكات اللاسلكية والطابعات وأجهزة العرض والماسحات الضوئية.</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8. </a:t>
            </a:r>
            <a:r>
              <a:rPr lang="ar-SA" sz="2200" dirty="0" smtClean="0">
                <a:solidFill>
                  <a:schemeClr val="tx1"/>
                </a:solidFill>
                <a:latin typeface="Times New Roman" panose="02020603050405020304" pitchFamily="18" charset="0"/>
                <a:cs typeface="Times New Roman" panose="02020603050405020304" pitchFamily="18" charset="0"/>
              </a:rPr>
              <a:t>أخصائيو </a:t>
            </a:r>
            <a:r>
              <a:rPr lang="ar-SA" sz="2200" dirty="0">
                <a:solidFill>
                  <a:schemeClr val="tx1"/>
                </a:solidFill>
                <a:latin typeface="Times New Roman" panose="02020603050405020304" pitchFamily="18" charset="0"/>
                <a:cs typeface="Times New Roman" panose="02020603050405020304" pitchFamily="18" charset="0"/>
              </a:rPr>
              <a:t>تكنولوجيا التعليم:</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وهم القائمون على تدريب المدرسين والمتعلمين على مهارات دمج التكنولوجيا في العملية التعليمية.</a:t>
            </a: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8</a:t>
            </a:fld>
            <a:endParaRPr lang="en-US" dirty="0">
              <a:solidFill>
                <a:schemeClr val="bg1"/>
              </a:solidFill>
            </a:endParaRPr>
          </a:p>
        </p:txBody>
      </p:sp>
    </p:spTree>
    <p:extLst>
      <p:ext uri="{BB962C8B-B14F-4D97-AF65-F5344CB8AC3E}">
        <p14:creationId xmlns:p14="http://schemas.microsoft.com/office/powerpoint/2010/main" val="3983759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199" cy="685800"/>
          </a:xfrm>
        </p:spPr>
        <p:txBody>
          <a:bodyPr>
            <a:noAutofit/>
          </a:bodyPr>
          <a:lstStyle/>
          <a:p>
            <a:pPr algn="ctr" rtl="1"/>
            <a:r>
              <a:rPr lang="ar-SA" sz="3200" b="1" dirty="0">
                <a:solidFill>
                  <a:schemeClr val="tx1"/>
                </a:solidFill>
                <a:latin typeface="Times New Roman" panose="02020603050405020304" pitchFamily="18" charset="0"/>
                <a:cs typeface="Times New Roman" panose="02020603050405020304" pitchFamily="18" charset="0"/>
              </a:rPr>
              <a:t>5.1	مزايا التعليم </a:t>
            </a:r>
            <a:r>
              <a:rPr lang="ar-SA" sz="3200" b="1" dirty="0" smtClean="0">
                <a:solidFill>
                  <a:schemeClr val="tx1"/>
                </a:solidFill>
                <a:latin typeface="Times New Roman" panose="02020603050405020304" pitchFamily="18" charset="0"/>
                <a:cs typeface="Times New Roman" panose="02020603050405020304" pitchFamily="18" charset="0"/>
              </a:rPr>
              <a:t>الإلكتروني</a:t>
            </a:r>
            <a:endParaRPr lang="ar-SA" sz="32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43000" y="955964"/>
            <a:ext cx="7543799" cy="4454236"/>
          </a:xfrm>
        </p:spPr>
        <p:txBody>
          <a:bodyPr>
            <a:noAutofit/>
          </a:bodyPr>
          <a:lstStyle/>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ان ظهور أي تكنولوجيا جديدة في أي مجال ستجد لها المؤيدون وكذلك المعارضون، وبما أن التعليم الإلكتروني هو مفهوم مستجد على العملية التعليمية، فلا بد لنا من فهم مميزاته وعيوبه لترجيح أهمية استخدامه. من هذا المنطلق نستعرض أبرز مميزات التعليم الإلكتروني، وهي</a:t>
            </a:r>
            <a:r>
              <a:rPr lang="ar-SA" sz="2200" dirty="0" smtClean="0">
                <a:solidFill>
                  <a:schemeClr val="tx1"/>
                </a:solidFill>
                <a:latin typeface="Times New Roman" panose="02020603050405020304" pitchFamily="18" charset="0"/>
                <a:cs typeface="Times New Roman" panose="02020603050405020304" pitchFamily="18" charset="0"/>
              </a:rPr>
              <a:t>:</a:t>
            </a:r>
            <a:endParaRPr lang="en-US" sz="2200" dirty="0" smtClean="0">
              <a:solidFill>
                <a:schemeClr val="tx1"/>
              </a:solidFill>
              <a:latin typeface="Times New Roman" panose="02020603050405020304" pitchFamily="18" charset="0"/>
              <a:cs typeface="Times New Roman" panose="02020603050405020304" pitchFamily="18" charset="0"/>
            </a:endParaRP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1. </a:t>
            </a:r>
            <a:r>
              <a:rPr lang="ar-SA" sz="2200" dirty="0" smtClean="0">
                <a:solidFill>
                  <a:schemeClr val="tx1"/>
                </a:solidFill>
                <a:latin typeface="Times New Roman" panose="02020603050405020304" pitchFamily="18" charset="0"/>
                <a:cs typeface="Times New Roman" panose="02020603050405020304" pitchFamily="18" charset="0"/>
              </a:rPr>
              <a:t>جعل </a:t>
            </a:r>
            <a:r>
              <a:rPr lang="ar-SA" sz="2200" dirty="0">
                <a:solidFill>
                  <a:schemeClr val="tx1"/>
                </a:solidFill>
                <a:latin typeface="Times New Roman" panose="02020603050405020304" pitchFamily="18" charset="0"/>
                <a:cs typeface="Times New Roman" panose="02020603050405020304" pitchFamily="18" charset="0"/>
              </a:rPr>
              <a:t>التعليم أكثر مرونة من قيود الزمان والمكان.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2. </a:t>
            </a:r>
            <a:r>
              <a:rPr lang="ar-SA" sz="2200" dirty="0" smtClean="0">
                <a:solidFill>
                  <a:schemeClr val="tx1"/>
                </a:solidFill>
                <a:latin typeface="Times New Roman" panose="02020603050405020304" pitchFamily="18" charset="0"/>
                <a:cs typeface="Times New Roman" panose="02020603050405020304" pitchFamily="18" charset="0"/>
              </a:rPr>
              <a:t>مراعاة </a:t>
            </a:r>
            <a:r>
              <a:rPr lang="ar-SA" sz="2200" dirty="0">
                <a:solidFill>
                  <a:schemeClr val="tx1"/>
                </a:solidFill>
                <a:latin typeface="Times New Roman" panose="02020603050405020304" pitchFamily="18" charset="0"/>
                <a:cs typeface="Times New Roman" panose="02020603050405020304" pitchFamily="18" charset="0"/>
              </a:rPr>
              <a:t>الفروق الفردية بين الطلبة؛ حيث يوجد طالب يستطيع أن يستوعب من أول مرة يسمع فيها المحاضرة ويوجد طلاب يحتاجون لسماع المحاضرات أكثر من مرة لاستيعابها ففي التعليم الإلكتروني وعند وجود المحاضرة المسجلة يمكن للطالب أن يعيد الاستماع لها لأكثر من مرة بما يتناسب مع قدراته الفردية. </a:t>
            </a:r>
          </a:p>
          <a:p>
            <a:pPr marL="0" indent="0" algn="just" rtl="1">
              <a:buNone/>
            </a:pPr>
            <a:r>
              <a:rPr lang="ar-SA" sz="2200" dirty="0">
                <a:solidFill>
                  <a:schemeClr val="tx1"/>
                </a:solidFill>
                <a:latin typeface="Times New Roman" panose="02020603050405020304" pitchFamily="18" charset="0"/>
                <a:cs typeface="Times New Roman" panose="02020603050405020304" pitchFamily="18" charset="0"/>
              </a:rPr>
              <a:t>3. </a:t>
            </a:r>
            <a:r>
              <a:rPr lang="ar-SA" sz="2200" dirty="0" smtClean="0">
                <a:solidFill>
                  <a:schemeClr val="tx1"/>
                </a:solidFill>
                <a:latin typeface="Times New Roman" panose="02020603050405020304" pitchFamily="18" charset="0"/>
                <a:cs typeface="Times New Roman" panose="02020603050405020304" pitchFamily="18" charset="0"/>
              </a:rPr>
              <a:t>توفير </a:t>
            </a:r>
            <a:r>
              <a:rPr lang="ar-SA" sz="2200" dirty="0">
                <a:solidFill>
                  <a:schemeClr val="tx1"/>
                </a:solidFill>
                <a:latin typeface="Times New Roman" panose="02020603050405020304" pitchFamily="18" charset="0"/>
                <a:cs typeface="Times New Roman" panose="02020603050405020304" pitchFamily="18" charset="0"/>
              </a:rPr>
              <a:t>التعليم للأشخاص الذين لا تسمح لهم طبيعة عملهم وظروفهم الخاصة من الالتحاق بالجامعات كطلبة منتظمين</a:t>
            </a:r>
            <a:r>
              <a:rPr lang="ar-SA" sz="2200" dirty="0" smtClean="0">
                <a:solidFill>
                  <a:schemeClr val="tx1"/>
                </a:solidFill>
                <a:latin typeface="Times New Roman" panose="02020603050405020304" pitchFamily="18" charset="0"/>
                <a:cs typeface="Times New Roman" panose="02020603050405020304" pitchFamily="18" charset="0"/>
              </a:rPr>
              <a:t>.</a:t>
            </a:r>
            <a:endParaRPr lang="ar-SA" sz="22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0BF317A-6C90-4234-A62C-4160C27F39FB}" type="slidenum">
              <a:rPr lang="en-US" smtClean="0">
                <a:solidFill>
                  <a:schemeClr val="bg1"/>
                </a:solidFill>
              </a:rPr>
              <a:pPr/>
              <a:t>9</a:t>
            </a:fld>
            <a:endParaRPr lang="en-US" dirty="0">
              <a:solidFill>
                <a:schemeClr val="bg1"/>
              </a:solidFill>
            </a:endParaRPr>
          </a:p>
        </p:txBody>
      </p:sp>
    </p:spTree>
    <p:extLst>
      <p:ext uri="{BB962C8B-B14F-4D97-AF65-F5344CB8AC3E}">
        <p14:creationId xmlns:p14="http://schemas.microsoft.com/office/powerpoint/2010/main" val="218268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519</TotalTime>
  <Words>3335</Words>
  <Application>Microsoft Office PowerPoint</Application>
  <PresentationFormat>On-screen Show (4:3)</PresentationFormat>
  <Paragraphs>228</Paragraphs>
  <Slides>38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Century Gothic</vt:lpstr>
      <vt:lpstr>Tahoma</vt:lpstr>
      <vt:lpstr>Times New Roman</vt:lpstr>
      <vt:lpstr>Wingdings</vt:lpstr>
      <vt:lpstr>Wingdings 3</vt:lpstr>
      <vt:lpstr>Wisp</vt:lpstr>
      <vt:lpstr>الوحدة الأولى  مقدمة في التعليم الإلكتروني</vt:lpstr>
      <vt:lpstr>1.1 مقدمة في التعليم الألكتروني</vt:lpstr>
      <vt:lpstr>                       12. مفهوم التعليم الإلكتروني             (Electronic Learning – E-Learning)     </vt:lpstr>
      <vt:lpstr>3.1 الفرق بين التعليم الإلكتروني والتعليم التقليدي</vt:lpstr>
      <vt:lpstr>3.1 الفرق بين التعليم الإلكتروني والتعليم التقليدي: تابع...  </vt:lpstr>
      <vt:lpstr> 4.1  عناصر التعليم الإلكتروني   </vt:lpstr>
      <vt:lpstr>4.1 عناصر التعليم الإلكتروني تابع...       </vt:lpstr>
      <vt:lpstr>4.1 عناصر التعليم الإلكتروني تابع...       </vt:lpstr>
      <vt:lpstr>5.1 مزايا التعليم الإلكتروني</vt:lpstr>
      <vt:lpstr>5.1 مزايا التعليم الإلكتروني  تابع...   </vt:lpstr>
      <vt:lpstr>6.1 سلبيات التعليم الإلكتروني       </vt:lpstr>
      <vt:lpstr>6.1 سلبيات التعليم الإلكتروني   تابع... </vt:lpstr>
      <vt:lpstr>7.1 الصعوبات التي تعيق استخدام التعليم الإلكتروني</vt:lpstr>
      <vt:lpstr>7.1 الصعوبات التي تعيق استخدام التعليم الإلكتروني  تابع...</vt:lpstr>
      <vt:lpstr>8.1 التفاعل في التعليم الإلكتروني</vt:lpstr>
      <vt:lpstr>8.1 التفاعل في التعليم الإلكتروني   تابع...</vt:lpstr>
      <vt:lpstr>9.1 نماذج توظيف التعليم الإلكتروني في عملية التعلم والتعليم</vt:lpstr>
      <vt:lpstr>9.1 نماذج توظيف التعليم الإلكتروني في عملية التعلم والتعليم تابع...</vt:lpstr>
      <vt:lpstr>10.1 أنظمة التعليم الإلكتروني</vt:lpstr>
      <vt:lpstr>10.1 أنظمة التعليم الإلكتروني  تابع...</vt:lpstr>
      <vt:lpstr>11.1 نظام البلاك بورد</vt:lpstr>
      <vt:lpstr>11.1 نظام البلاك بورد  تابع...</vt:lpstr>
      <vt:lpstr>11.1 نظام البلاك بورد  تابع...</vt:lpstr>
      <vt:lpstr>11.1 نظام البلاك بورد  تابع...</vt:lpstr>
      <vt:lpstr>2.11.1 مكونات الصفحة الرئيسية لنظام البلاك بورد</vt:lpstr>
      <vt:lpstr>2.11.1 مكونات الصفحة الرئيسية لنظام البلاك بورد      تابع...</vt:lpstr>
      <vt:lpstr>2.11.1 مكونات الصفحة الرئيسية لنظام البلاك بورد تابع...</vt:lpstr>
      <vt:lpstr>3.11.1 للدخول إلى المقررات الدراسية</vt:lpstr>
      <vt:lpstr>4.11.1 دخول محتوى المقرر الدراسي</vt:lpstr>
      <vt:lpstr>5.11.1 الواجبات</vt:lpstr>
      <vt:lpstr>5.11.1 الواجبات  تابع...</vt:lpstr>
      <vt:lpstr>5.11.1 الواجبات  تابع...</vt:lpstr>
      <vt:lpstr>5.11.1 الواجبات  تابع...</vt:lpstr>
      <vt:lpstr>6.11.1 الاختبارات</vt:lpstr>
      <vt:lpstr>6.11.1 الاختبارات     تابع...</vt:lpstr>
      <vt:lpstr>7.11.1 أدوات المقرر الدراسي</vt:lpstr>
      <vt:lpstr>7.11.1 أدوات المقرر الدراسي</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رابعاً: أنواع التواصل في أنظمة التعليم الإلكتروني تكملة</dc:title>
  <dc:creator>Mohammad Al Zou'bi</dc:creator>
  <cp:lastModifiedBy>nnn</cp:lastModifiedBy>
  <cp:revision>43</cp:revision>
  <dcterms:created xsi:type="dcterms:W3CDTF">2017-12-11T07:49:30Z</dcterms:created>
  <dcterms:modified xsi:type="dcterms:W3CDTF">2019-01-14T10:45:41Z</dcterms:modified>
</cp:coreProperties>
</file>