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58" r:id="rId4"/>
    <p:sldId id="259" r:id="rId5"/>
    <p:sldId id="272" r:id="rId6"/>
    <p:sldId id="257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128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10/03/35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مربع نص 41"/>
          <p:cNvSpPr txBox="1"/>
          <p:nvPr/>
        </p:nvSpPr>
        <p:spPr>
          <a:xfrm>
            <a:off x="4956952" y="683880"/>
            <a:ext cx="39336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مثل البيانات التالية على خط الأعداد .</a:t>
            </a:r>
            <a:endParaRPr lang="ar-SA" sz="24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مستطيل 63"/>
          <p:cNvSpPr/>
          <p:nvPr/>
        </p:nvSpPr>
        <p:spPr>
          <a:xfrm>
            <a:off x="8044181" y="3105016"/>
            <a:ext cx="540000" cy="46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1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65" name="مستطيل 64"/>
          <p:cNvSpPr/>
          <p:nvPr/>
        </p:nvSpPr>
        <p:spPr>
          <a:xfrm>
            <a:off x="7352412" y="3105016"/>
            <a:ext cx="540000" cy="46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7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69" name="مستطيل 68"/>
          <p:cNvSpPr/>
          <p:nvPr/>
        </p:nvSpPr>
        <p:spPr>
          <a:xfrm>
            <a:off x="8044181" y="2499924"/>
            <a:ext cx="540000" cy="46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2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70" name="مستطيل 69"/>
          <p:cNvSpPr/>
          <p:nvPr/>
        </p:nvSpPr>
        <p:spPr>
          <a:xfrm>
            <a:off x="7352412" y="2499924"/>
            <a:ext cx="540000" cy="46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3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71" name="مستطيل 70"/>
          <p:cNvSpPr/>
          <p:nvPr/>
        </p:nvSpPr>
        <p:spPr>
          <a:xfrm>
            <a:off x="6653762" y="2499924"/>
            <a:ext cx="540000" cy="46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2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72" name="مستطيل 71"/>
          <p:cNvSpPr/>
          <p:nvPr/>
        </p:nvSpPr>
        <p:spPr>
          <a:xfrm>
            <a:off x="5955232" y="2499924"/>
            <a:ext cx="540000" cy="46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1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74" name="مستطيل 73"/>
          <p:cNvSpPr/>
          <p:nvPr/>
        </p:nvSpPr>
        <p:spPr>
          <a:xfrm>
            <a:off x="8044181" y="1887908"/>
            <a:ext cx="540000" cy="46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1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75" name="مستطيل 74"/>
          <p:cNvSpPr/>
          <p:nvPr/>
        </p:nvSpPr>
        <p:spPr>
          <a:xfrm>
            <a:off x="7352412" y="1887908"/>
            <a:ext cx="540000" cy="46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2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76" name="مستطيل 75"/>
          <p:cNvSpPr/>
          <p:nvPr/>
        </p:nvSpPr>
        <p:spPr>
          <a:xfrm>
            <a:off x="6653762" y="1887908"/>
            <a:ext cx="540000" cy="46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1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77" name="مستطيل 76"/>
          <p:cNvSpPr/>
          <p:nvPr/>
        </p:nvSpPr>
        <p:spPr>
          <a:xfrm>
            <a:off x="5955232" y="1887908"/>
            <a:ext cx="540000" cy="46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3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39" name="مجموعة 38"/>
          <p:cNvGrpSpPr/>
          <p:nvPr/>
        </p:nvGrpSpPr>
        <p:grpSpPr>
          <a:xfrm>
            <a:off x="1691680" y="4609618"/>
            <a:ext cx="6120680" cy="721207"/>
            <a:chOff x="2627784" y="4609618"/>
            <a:chExt cx="6120680" cy="721207"/>
          </a:xfrm>
        </p:grpSpPr>
        <p:sp>
          <p:nvSpPr>
            <p:cNvPr id="41" name="مربع نص 40"/>
            <p:cNvSpPr txBox="1"/>
            <p:nvPr/>
          </p:nvSpPr>
          <p:spPr>
            <a:xfrm>
              <a:off x="2990636" y="4869160"/>
              <a:ext cx="42642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cxnSp>
          <p:nvCxnSpPr>
            <p:cNvPr id="18" name="رابط مستقيم 17"/>
            <p:cNvCxnSpPr/>
            <p:nvPr/>
          </p:nvCxnSpPr>
          <p:spPr>
            <a:xfrm flipH="1">
              <a:off x="2627784" y="4725144"/>
              <a:ext cx="6120680" cy="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رابط مستقيم 37"/>
            <p:cNvCxnSpPr/>
            <p:nvPr/>
          </p:nvCxnSpPr>
          <p:spPr>
            <a:xfrm>
              <a:off x="8244408" y="4612095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رابط مستقيم 81"/>
            <p:cNvCxnSpPr/>
            <p:nvPr/>
          </p:nvCxnSpPr>
          <p:spPr>
            <a:xfrm>
              <a:off x="7526134" y="4617144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رابط مستقيم 82"/>
            <p:cNvCxnSpPr/>
            <p:nvPr/>
          </p:nvCxnSpPr>
          <p:spPr>
            <a:xfrm>
              <a:off x="6804248" y="4612095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رابط مستقيم 83"/>
            <p:cNvCxnSpPr/>
            <p:nvPr/>
          </p:nvCxnSpPr>
          <p:spPr>
            <a:xfrm>
              <a:off x="6085974" y="4617144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رابط مستقيم 84"/>
            <p:cNvCxnSpPr/>
            <p:nvPr/>
          </p:nvCxnSpPr>
          <p:spPr>
            <a:xfrm>
              <a:off x="5362282" y="4619083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رابط مستقيم 85"/>
            <p:cNvCxnSpPr/>
            <p:nvPr/>
          </p:nvCxnSpPr>
          <p:spPr>
            <a:xfrm>
              <a:off x="4644008" y="4609618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رابط مستقيم 86"/>
            <p:cNvCxnSpPr/>
            <p:nvPr/>
          </p:nvCxnSpPr>
          <p:spPr>
            <a:xfrm>
              <a:off x="3922122" y="4619083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رابط مستقيم 87"/>
            <p:cNvCxnSpPr/>
            <p:nvPr/>
          </p:nvCxnSpPr>
          <p:spPr>
            <a:xfrm>
              <a:off x="3203848" y="4609618"/>
              <a:ext cx="0" cy="21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مربع نص 88"/>
            <p:cNvSpPr txBox="1"/>
            <p:nvPr/>
          </p:nvSpPr>
          <p:spPr>
            <a:xfrm>
              <a:off x="3699015" y="4869160"/>
              <a:ext cx="42642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sp>
          <p:nvSpPr>
            <p:cNvPr id="90" name="مربع نص 89"/>
            <p:cNvSpPr txBox="1"/>
            <p:nvPr/>
          </p:nvSpPr>
          <p:spPr>
            <a:xfrm>
              <a:off x="4445310" y="4869160"/>
              <a:ext cx="42642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3</a:t>
              </a:r>
              <a:endParaRPr lang="ar-SA" sz="2400" b="1" dirty="0"/>
            </a:p>
          </p:txBody>
        </p:sp>
        <p:sp>
          <p:nvSpPr>
            <p:cNvPr id="91" name="مربع نص 90"/>
            <p:cNvSpPr txBox="1"/>
            <p:nvPr/>
          </p:nvSpPr>
          <p:spPr>
            <a:xfrm>
              <a:off x="5153689" y="4869160"/>
              <a:ext cx="42642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4</a:t>
              </a:r>
              <a:endParaRPr lang="ar-SA" sz="2400" b="1" dirty="0"/>
            </a:p>
          </p:txBody>
        </p:sp>
        <p:sp>
          <p:nvSpPr>
            <p:cNvPr id="92" name="مربع نص 91"/>
            <p:cNvSpPr txBox="1"/>
            <p:nvPr/>
          </p:nvSpPr>
          <p:spPr>
            <a:xfrm>
              <a:off x="5870956" y="4869160"/>
              <a:ext cx="42642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5</a:t>
              </a:r>
              <a:endParaRPr lang="ar-SA" sz="2400" b="1" dirty="0"/>
            </a:p>
          </p:txBody>
        </p:sp>
        <p:sp>
          <p:nvSpPr>
            <p:cNvPr id="93" name="مربع نص 92"/>
            <p:cNvSpPr txBox="1"/>
            <p:nvPr/>
          </p:nvSpPr>
          <p:spPr>
            <a:xfrm>
              <a:off x="6579335" y="4869160"/>
              <a:ext cx="42642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6</a:t>
              </a:r>
              <a:endParaRPr lang="ar-SA" sz="2400" b="1" dirty="0"/>
            </a:p>
          </p:txBody>
        </p:sp>
        <p:sp>
          <p:nvSpPr>
            <p:cNvPr id="94" name="مربع نص 93"/>
            <p:cNvSpPr txBox="1"/>
            <p:nvPr/>
          </p:nvSpPr>
          <p:spPr>
            <a:xfrm>
              <a:off x="7325630" y="4869160"/>
              <a:ext cx="42642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7</a:t>
              </a:r>
              <a:endParaRPr lang="ar-SA" sz="2400" b="1" dirty="0"/>
            </a:p>
          </p:txBody>
        </p:sp>
        <p:sp>
          <p:nvSpPr>
            <p:cNvPr id="95" name="مربع نص 94"/>
            <p:cNvSpPr txBox="1"/>
            <p:nvPr/>
          </p:nvSpPr>
          <p:spPr>
            <a:xfrm>
              <a:off x="8034009" y="4869160"/>
              <a:ext cx="42642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8</a:t>
              </a:r>
              <a:endParaRPr lang="ar-SA" sz="2400" b="1" dirty="0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1997744" y="2392422"/>
            <a:ext cx="540280" cy="2080642"/>
            <a:chOff x="1997744" y="2392422"/>
            <a:chExt cx="540280" cy="2080642"/>
          </a:xfrm>
        </p:grpSpPr>
        <p:sp>
          <p:nvSpPr>
            <p:cNvPr id="32" name="مستطيل 31"/>
            <p:cNvSpPr/>
            <p:nvPr/>
          </p:nvSpPr>
          <p:spPr>
            <a:xfrm>
              <a:off x="1997744" y="4005064"/>
              <a:ext cx="540000" cy="4680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1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32"/>
            <p:cNvSpPr/>
            <p:nvPr/>
          </p:nvSpPr>
          <p:spPr>
            <a:xfrm>
              <a:off x="1998024" y="3465056"/>
              <a:ext cx="540000" cy="4680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1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34" name="مستطيل 33"/>
            <p:cNvSpPr/>
            <p:nvPr/>
          </p:nvSpPr>
          <p:spPr>
            <a:xfrm>
              <a:off x="1997744" y="2932430"/>
              <a:ext cx="540000" cy="4680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1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مستطيل 34"/>
            <p:cNvSpPr/>
            <p:nvPr/>
          </p:nvSpPr>
          <p:spPr>
            <a:xfrm>
              <a:off x="1998024" y="2392422"/>
              <a:ext cx="540000" cy="4680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1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2706122" y="2924944"/>
            <a:ext cx="554514" cy="1548120"/>
            <a:chOff x="2706122" y="2924944"/>
            <a:chExt cx="554514" cy="1548120"/>
          </a:xfrm>
        </p:grpSpPr>
        <p:sp>
          <p:nvSpPr>
            <p:cNvPr id="36" name="مستطيل 35"/>
            <p:cNvSpPr/>
            <p:nvPr/>
          </p:nvSpPr>
          <p:spPr>
            <a:xfrm>
              <a:off x="2720636" y="4005064"/>
              <a:ext cx="540000" cy="46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2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مستطيل 36"/>
            <p:cNvSpPr/>
            <p:nvPr/>
          </p:nvSpPr>
          <p:spPr>
            <a:xfrm>
              <a:off x="2706122" y="3471980"/>
              <a:ext cx="540000" cy="46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2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0" name="مستطيل 39"/>
            <p:cNvSpPr/>
            <p:nvPr/>
          </p:nvSpPr>
          <p:spPr>
            <a:xfrm>
              <a:off x="2706122" y="2924944"/>
              <a:ext cx="540000" cy="46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2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3437904" y="3471980"/>
            <a:ext cx="540000" cy="1001084"/>
            <a:chOff x="3437904" y="3471980"/>
            <a:chExt cx="540000" cy="1001084"/>
          </a:xfrm>
        </p:grpSpPr>
        <p:sp>
          <p:nvSpPr>
            <p:cNvPr id="43" name="مستطيل 42"/>
            <p:cNvSpPr/>
            <p:nvPr/>
          </p:nvSpPr>
          <p:spPr>
            <a:xfrm>
              <a:off x="3437904" y="4005064"/>
              <a:ext cx="540000" cy="468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3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مستطيل 43"/>
            <p:cNvSpPr/>
            <p:nvPr/>
          </p:nvSpPr>
          <p:spPr>
            <a:xfrm>
              <a:off x="3437904" y="3471980"/>
              <a:ext cx="540000" cy="468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b="1" dirty="0" smtClean="0">
                  <a:solidFill>
                    <a:schemeClr val="tx1"/>
                  </a:solidFill>
                </a:rPr>
                <a:t>3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مستطيل 44"/>
          <p:cNvSpPr/>
          <p:nvPr/>
        </p:nvSpPr>
        <p:spPr>
          <a:xfrm>
            <a:off x="6322304" y="4005064"/>
            <a:ext cx="540000" cy="46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7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8044181" y="78630"/>
            <a:ext cx="855889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B050"/>
                </a:solidFill>
              </a:rPr>
              <a:t>تم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</a:rPr>
              <a:t>ه</a:t>
            </a: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يد</a:t>
            </a:r>
            <a:endParaRPr lang="ar-SA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9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4" grpId="0" animBg="1"/>
      <p:bldP spid="65" grpId="0" animBg="1"/>
      <p:bldP spid="69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4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260688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908720"/>
            <a:ext cx="1822189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 descr="C:\Users\4D11~1\AppData\Local\Temp\SNAGHTML11c99a2b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060848"/>
            <a:ext cx="7040488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71762"/>
            <a:ext cx="2592288" cy="1837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مربع نص 31"/>
          <p:cNvSpPr txBox="1"/>
          <p:nvPr/>
        </p:nvSpPr>
        <p:spPr>
          <a:xfrm>
            <a:off x="6317698" y="4189691"/>
            <a:ext cx="10187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المدى =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4802208" y="4189691"/>
            <a:ext cx="15123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5 ــ 0  =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4572000" y="4189691"/>
            <a:ext cx="5859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5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3576032" y="3015203"/>
            <a:ext cx="1798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  أو  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3659162" y="3584964"/>
            <a:ext cx="1798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3  أو  4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355976" y="5445224"/>
            <a:ext cx="38701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المدى </a:t>
            </a:r>
            <a:r>
              <a:rPr lang="ar-SA" sz="2400" b="1" dirty="0" smtClean="0">
                <a:solidFill>
                  <a:srgbClr val="FF0000"/>
                </a:solidFill>
              </a:rPr>
              <a:t>سوق يبقى ثابتا عند 5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22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71756"/>
            <a:ext cx="1235199" cy="4381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5901" y="908720"/>
            <a:ext cx="4819650" cy="3619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2"/>
            <a:ext cx="3672408" cy="2267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مربع نص 30"/>
          <p:cNvSpPr txBox="1"/>
          <p:nvPr/>
        </p:nvSpPr>
        <p:spPr>
          <a:xfrm>
            <a:off x="4956951" y="3212976"/>
            <a:ext cx="3933619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convex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مثل البيانات على خط الأعداد .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11680"/>
            <a:ext cx="7632848" cy="63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مربع نص 32"/>
          <p:cNvSpPr txBox="1"/>
          <p:nvPr/>
        </p:nvSpPr>
        <p:spPr>
          <a:xfrm>
            <a:off x="3675796" y="3284984"/>
            <a:ext cx="34916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/>
              <a:t>×</a:t>
            </a:r>
          </a:p>
        </p:txBody>
      </p:sp>
      <p:sp>
        <p:nvSpPr>
          <p:cNvPr id="5" name="شكل بيضاوي 4"/>
          <p:cNvSpPr/>
          <p:nvPr/>
        </p:nvSpPr>
        <p:spPr>
          <a:xfrm>
            <a:off x="2397808" y="1850885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/>
          <p:cNvSpPr txBox="1"/>
          <p:nvPr/>
        </p:nvSpPr>
        <p:spPr>
          <a:xfrm>
            <a:off x="1400236" y="4020045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36" name="مربع نص 35"/>
          <p:cNvSpPr txBox="1"/>
          <p:nvPr/>
        </p:nvSpPr>
        <p:spPr>
          <a:xfrm>
            <a:off x="2379652" y="3649562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37" name="مربع نص 36"/>
          <p:cNvSpPr txBox="1"/>
          <p:nvPr/>
        </p:nvSpPr>
        <p:spPr>
          <a:xfrm>
            <a:off x="2552696" y="3644098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38" name="مربع نص 37"/>
          <p:cNvSpPr txBox="1"/>
          <p:nvPr/>
        </p:nvSpPr>
        <p:spPr>
          <a:xfrm>
            <a:off x="2869194" y="4017040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39" name="مربع نص 38"/>
          <p:cNvSpPr txBox="1"/>
          <p:nvPr/>
        </p:nvSpPr>
        <p:spPr>
          <a:xfrm>
            <a:off x="3042238" y="3644098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40" name="مربع نص 39"/>
          <p:cNvSpPr txBox="1"/>
          <p:nvPr/>
        </p:nvSpPr>
        <p:spPr>
          <a:xfrm>
            <a:off x="3200768" y="3639802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41" name="مربع نص 40"/>
          <p:cNvSpPr txBox="1"/>
          <p:nvPr/>
        </p:nvSpPr>
        <p:spPr>
          <a:xfrm>
            <a:off x="3358736" y="3639802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61" name="مربع نص 60"/>
          <p:cNvSpPr txBox="1"/>
          <p:nvPr/>
        </p:nvSpPr>
        <p:spPr>
          <a:xfrm>
            <a:off x="3834326" y="4017040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62" name="مربع نص 61"/>
          <p:cNvSpPr txBox="1"/>
          <p:nvPr/>
        </p:nvSpPr>
        <p:spPr>
          <a:xfrm>
            <a:off x="4654318" y="3639802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63" name="مربع نص 62"/>
          <p:cNvSpPr txBox="1"/>
          <p:nvPr/>
        </p:nvSpPr>
        <p:spPr>
          <a:xfrm>
            <a:off x="5620012" y="4017040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64" name="مربع نص 63"/>
          <p:cNvSpPr txBox="1"/>
          <p:nvPr/>
        </p:nvSpPr>
        <p:spPr>
          <a:xfrm>
            <a:off x="6915594" y="4023648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65" name="شكل بيضاوي 64"/>
          <p:cNvSpPr/>
          <p:nvPr/>
        </p:nvSpPr>
        <p:spPr>
          <a:xfrm>
            <a:off x="1677202" y="2279333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6" name="شكل بيضاوي 65"/>
          <p:cNvSpPr/>
          <p:nvPr/>
        </p:nvSpPr>
        <p:spPr>
          <a:xfrm>
            <a:off x="236444" y="2678957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7" name="شكل بيضاوي 66"/>
          <p:cNvSpPr/>
          <p:nvPr/>
        </p:nvSpPr>
        <p:spPr>
          <a:xfrm>
            <a:off x="2368744" y="2275348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شكل بيضاوي 67"/>
          <p:cNvSpPr/>
          <p:nvPr/>
        </p:nvSpPr>
        <p:spPr>
          <a:xfrm>
            <a:off x="3096726" y="2275348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9" name="شكل بيضاوي 68"/>
          <p:cNvSpPr/>
          <p:nvPr/>
        </p:nvSpPr>
        <p:spPr>
          <a:xfrm>
            <a:off x="1677202" y="2675946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0" name="شكل بيضاوي 69"/>
          <p:cNvSpPr/>
          <p:nvPr/>
        </p:nvSpPr>
        <p:spPr>
          <a:xfrm>
            <a:off x="2368744" y="2686475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1" name="شكل بيضاوي 70"/>
          <p:cNvSpPr/>
          <p:nvPr/>
        </p:nvSpPr>
        <p:spPr>
          <a:xfrm>
            <a:off x="3096726" y="2686475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2" name="شكل بيضاوي 71"/>
          <p:cNvSpPr/>
          <p:nvPr/>
        </p:nvSpPr>
        <p:spPr>
          <a:xfrm>
            <a:off x="957648" y="2675946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3" name="شكل بيضاوي 72"/>
          <p:cNvSpPr/>
          <p:nvPr/>
        </p:nvSpPr>
        <p:spPr>
          <a:xfrm>
            <a:off x="236444" y="2271390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4" name="شكل بيضاوي 73"/>
          <p:cNvSpPr/>
          <p:nvPr/>
        </p:nvSpPr>
        <p:spPr>
          <a:xfrm>
            <a:off x="957648" y="2268379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5" name="شكل بيضاوي 74"/>
          <p:cNvSpPr/>
          <p:nvPr/>
        </p:nvSpPr>
        <p:spPr>
          <a:xfrm>
            <a:off x="1691757" y="1861799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6" name="شكل بيضاوي 75"/>
          <p:cNvSpPr/>
          <p:nvPr/>
        </p:nvSpPr>
        <p:spPr>
          <a:xfrm>
            <a:off x="3111281" y="1857814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7" name="شكل بيضاوي 76"/>
          <p:cNvSpPr/>
          <p:nvPr/>
        </p:nvSpPr>
        <p:spPr>
          <a:xfrm>
            <a:off x="250999" y="1853856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8" name="شكل بيضاوي 77"/>
          <p:cNvSpPr/>
          <p:nvPr/>
        </p:nvSpPr>
        <p:spPr>
          <a:xfrm>
            <a:off x="972203" y="1850845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5" name="شكل بيضاوي 84"/>
          <p:cNvSpPr/>
          <p:nvPr/>
        </p:nvSpPr>
        <p:spPr>
          <a:xfrm>
            <a:off x="2397808" y="1436951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6" name="شكل بيضاوي 85"/>
          <p:cNvSpPr/>
          <p:nvPr/>
        </p:nvSpPr>
        <p:spPr>
          <a:xfrm>
            <a:off x="1691757" y="1447865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شكل بيضاوي 86"/>
          <p:cNvSpPr/>
          <p:nvPr/>
        </p:nvSpPr>
        <p:spPr>
          <a:xfrm>
            <a:off x="3111281" y="1443880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8" name="شكل بيضاوي 87"/>
          <p:cNvSpPr/>
          <p:nvPr/>
        </p:nvSpPr>
        <p:spPr>
          <a:xfrm>
            <a:off x="250999" y="1439922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9" name="شكل بيضاوي 88"/>
          <p:cNvSpPr/>
          <p:nvPr/>
        </p:nvSpPr>
        <p:spPr>
          <a:xfrm>
            <a:off x="972203" y="1436911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6" name="مربع نص 55"/>
          <p:cNvSpPr txBox="1"/>
          <p:nvPr/>
        </p:nvSpPr>
        <p:spPr>
          <a:xfrm>
            <a:off x="5620012" y="1486694"/>
            <a:ext cx="32904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ما هي أصغر قيمة في الجدول ؟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7" name="مربع نص 56"/>
          <p:cNvSpPr txBox="1"/>
          <p:nvPr/>
        </p:nvSpPr>
        <p:spPr>
          <a:xfrm>
            <a:off x="5591966" y="2070100"/>
            <a:ext cx="32904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ما هي أكبر قيمة في الجدول ؟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5069379" y="1486694"/>
            <a:ext cx="582741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26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5285403" y="2070100"/>
            <a:ext cx="582741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0" name="مربع نص 59"/>
          <p:cNvSpPr txBox="1"/>
          <p:nvPr/>
        </p:nvSpPr>
        <p:spPr>
          <a:xfrm>
            <a:off x="4750426" y="2605769"/>
            <a:ext cx="4131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ارسم خط أعداد بفترات طول كل منها 5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203" y="5180037"/>
            <a:ext cx="7848269" cy="1273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550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/>
      <p:bldP spid="5" grpId="0" animBg="1"/>
      <p:bldP spid="5" grpId="1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61" grpId="0"/>
      <p:bldP spid="62" grpId="0"/>
      <p:bldP spid="63" grpId="0"/>
      <p:bldP spid="64" grpId="0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56" grpId="0"/>
      <p:bldP spid="57" grpId="0"/>
      <p:bldP spid="58" grpId="0"/>
      <p:bldP spid="59" grpId="0"/>
      <p:bldP spid="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24745"/>
            <a:ext cx="4320480" cy="157328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3626764" cy="15864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4" y="332656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شكل بيضاوي 44"/>
          <p:cNvSpPr/>
          <p:nvPr/>
        </p:nvSpPr>
        <p:spPr>
          <a:xfrm>
            <a:off x="2397808" y="1515654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شكل بيضاوي 45"/>
          <p:cNvSpPr/>
          <p:nvPr/>
        </p:nvSpPr>
        <p:spPr>
          <a:xfrm>
            <a:off x="1677202" y="1915074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شكل بيضاوي 46"/>
          <p:cNvSpPr/>
          <p:nvPr/>
        </p:nvSpPr>
        <p:spPr>
          <a:xfrm>
            <a:off x="236444" y="2314698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شكل بيضاوي 47"/>
          <p:cNvSpPr/>
          <p:nvPr/>
        </p:nvSpPr>
        <p:spPr>
          <a:xfrm>
            <a:off x="2368744" y="1911089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شكل بيضاوي 48"/>
          <p:cNvSpPr/>
          <p:nvPr/>
        </p:nvSpPr>
        <p:spPr>
          <a:xfrm>
            <a:off x="3096726" y="1911089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شكل بيضاوي 49"/>
          <p:cNvSpPr/>
          <p:nvPr/>
        </p:nvSpPr>
        <p:spPr>
          <a:xfrm>
            <a:off x="1677202" y="2311687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شكل بيضاوي 50"/>
          <p:cNvSpPr/>
          <p:nvPr/>
        </p:nvSpPr>
        <p:spPr>
          <a:xfrm>
            <a:off x="2368744" y="2322216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شكل بيضاوي 51"/>
          <p:cNvSpPr/>
          <p:nvPr/>
        </p:nvSpPr>
        <p:spPr>
          <a:xfrm>
            <a:off x="3096726" y="2322216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3" name="شكل بيضاوي 52"/>
          <p:cNvSpPr/>
          <p:nvPr/>
        </p:nvSpPr>
        <p:spPr>
          <a:xfrm>
            <a:off x="957648" y="2311687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شكل بيضاوي 53"/>
          <p:cNvSpPr/>
          <p:nvPr/>
        </p:nvSpPr>
        <p:spPr>
          <a:xfrm>
            <a:off x="236444" y="1907131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5" name="شكل بيضاوي 54"/>
          <p:cNvSpPr/>
          <p:nvPr/>
        </p:nvSpPr>
        <p:spPr>
          <a:xfrm>
            <a:off x="957648" y="1904120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6" name="شكل بيضاوي 55"/>
          <p:cNvSpPr/>
          <p:nvPr/>
        </p:nvSpPr>
        <p:spPr>
          <a:xfrm>
            <a:off x="1691757" y="1526568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7" name="شكل بيضاوي 56"/>
          <p:cNvSpPr/>
          <p:nvPr/>
        </p:nvSpPr>
        <p:spPr>
          <a:xfrm>
            <a:off x="3111281" y="1522583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شكل بيضاوي 57"/>
          <p:cNvSpPr/>
          <p:nvPr/>
        </p:nvSpPr>
        <p:spPr>
          <a:xfrm>
            <a:off x="250999" y="1518625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9" name="شكل بيضاوي 58"/>
          <p:cNvSpPr/>
          <p:nvPr/>
        </p:nvSpPr>
        <p:spPr>
          <a:xfrm>
            <a:off x="972203" y="1515614"/>
            <a:ext cx="648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1" name="مربع نص 60"/>
          <p:cNvSpPr txBox="1"/>
          <p:nvPr/>
        </p:nvSpPr>
        <p:spPr>
          <a:xfrm>
            <a:off x="842098" y="5423281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62" name="مربع نص 61"/>
          <p:cNvSpPr txBox="1"/>
          <p:nvPr/>
        </p:nvSpPr>
        <p:spPr>
          <a:xfrm>
            <a:off x="4485478" y="5043038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63" name="مربع نص 62"/>
          <p:cNvSpPr txBox="1"/>
          <p:nvPr/>
        </p:nvSpPr>
        <p:spPr>
          <a:xfrm>
            <a:off x="3358736" y="5409918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64" name="مربع نص 63"/>
          <p:cNvSpPr txBox="1"/>
          <p:nvPr/>
        </p:nvSpPr>
        <p:spPr>
          <a:xfrm>
            <a:off x="5158936" y="5412370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65" name="مربع نص 64"/>
          <p:cNvSpPr txBox="1"/>
          <p:nvPr/>
        </p:nvSpPr>
        <p:spPr>
          <a:xfrm>
            <a:off x="3502093" y="5414994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grpSp>
        <p:nvGrpSpPr>
          <p:cNvPr id="21" name="مجموعة 20"/>
          <p:cNvGrpSpPr/>
          <p:nvPr/>
        </p:nvGrpSpPr>
        <p:grpSpPr>
          <a:xfrm>
            <a:off x="79038" y="5746492"/>
            <a:ext cx="9072446" cy="706844"/>
            <a:chOff x="79038" y="5544982"/>
            <a:chExt cx="9072446" cy="706844"/>
          </a:xfrm>
        </p:grpSpPr>
        <p:sp>
          <p:nvSpPr>
            <p:cNvPr id="32" name="مربع نص 31"/>
            <p:cNvSpPr txBox="1"/>
            <p:nvPr/>
          </p:nvSpPr>
          <p:spPr>
            <a:xfrm>
              <a:off x="79038" y="5851716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50</a:t>
              </a:r>
              <a:endParaRPr lang="ar-SA" sz="2000" b="1" dirty="0"/>
            </a:p>
          </p:txBody>
        </p:sp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999" y="5544982"/>
              <a:ext cx="8713489" cy="330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9" name="مربع نص 68"/>
            <p:cNvSpPr txBox="1"/>
            <p:nvPr/>
          </p:nvSpPr>
          <p:spPr>
            <a:xfrm>
              <a:off x="769528" y="5848244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55</a:t>
              </a:r>
              <a:endParaRPr lang="ar-SA" sz="2000" b="1" dirty="0"/>
            </a:p>
          </p:txBody>
        </p:sp>
        <p:sp>
          <p:nvSpPr>
            <p:cNvPr id="70" name="مربع نص 69"/>
            <p:cNvSpPr txBox="1"/>
            <p:nvPr/>
          </p:nvSpPr>
          <p:spPr>
            <a:xfrm>
              <a:off x="1485404" y="5851716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60</a:t>
              </a:r>
              <a:endParaRPr lang="ar-SA" sz="2000" b="1" dirty="0"/>
            </a:p>
          </p:txBody>
        </p:sp>
        <p:sp>
          <p:nvSpPr>
            <p:cNvPr id="71" name="مربع نص 70"/>
            <p:cNvSpPr txBox="1"/>
            <p:nvPr/>
          </p:nvSpPr>
          <p:spPr>
            <a:xfrm>
              <a:off x="2175894" y="5848244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65</a:t>
              </a:r>
              <a:endParaRPr lang="ar-SA" sz="2000" b="1" dirty="0"/>
            </a:p>
          </p:txBody>
        </p:sp>
        <p:sp>
          <p:nvSpPr>
            <p:cNvPr id="72" name="مربع نص 71"/>
            <p:cNvSpPr txBox="1"/>
            <p:nvPr/>
          </p:nvSpPr>
          <p:spPr>
            <a:xfrm>
              <a:off x="2858322" y="5851028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70</a:t>
              </a:r>
              <a:endParaRPr lang="ar-SA" sz="2000" b="1" dirty="0"/>
            </a:p>
          </p:txBody>
        </p:sp>
        <p:sp>
          <p:nvSpPr>
            <p:cNvPr id="73" name="مربع نص 72"/>
            <p:cNvSpPr txBox="1"/>
            <p:nvPr/>
          </p:nvSpPr>
          <p:spPr>
            <a:xfrm>
              <a:off x="3548812" y="5847556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75</a:t>
              </a:r>
              <a:endParaRPr lang="ar-SA" sz="2000" b="1" dirty="0"/>
            </a:p>
          </p:txBody>
        </p:sp>
        <p:sp>
          <p:nvSpPr>
            <p:cNvPr id="74" name="مربع نص 73"/>
            <p:cNvSpPr txBox="1"/>
            <p:nvPr/>
          </p:nvSpPr>
          <p:spPr>
            <a:xfrm>
              <a:off x="4264688" y="5851028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80</a:t>
              </a:r>
              <a:endParaRPr lang="ar-SA" sz="2000" b="1" dirty="0"/>
            </a:p>
          </p:txBody>
        </p:sp>
        <p:sp>
          <p:nvSpPr>
            <p:cNvPr id="75" name="مربع نص 74"/>
            <p:cNvSpPr txBox="1"/>
            <p:nvPr/>
          </p:nvSpPr>
          <p:spPr>
            <a:xfrm>
              <a:off x="4955178" y="5847556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85</a:t>
              </a:r>
              <a:endParaRPr lang="ar-SA" sz="2000" b="1" dirty="0"/>
            </a:p>
          </p:txBody>
        </p:sp>
        <p:sp>
          <p:nvSpPr>
            <p:cNvPr id="76" name="مربع نص 75"/>
            <p:cNvSpPr txBox="1"/>
            <p:nvPr/>
          </p:nvSpPr>
          <p:spPr>
            <a:xfrm>
              <a:off x="5646792" y="5848245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90</a:t>
              </a:r>
              <a:endParaRPr lang="ar-SA" sz="2000" b="1" dirty="0"/>
            </a:p>
          </p:txBody>
        </p:sp>
        <p:sp>
          <p:nvSpPr>
            <p:cNvPr id="77" name="مربع نص 76"/>
            <p:cNvSpPr txBox="1"/>
            <p:nvPr/>
          </p:nvSpPr>
          <p:spPr>
            <a:xfrm>
              <a:off x="6329220" y="5851029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95</a:t>
              </a:r>
              <a:endParaRPr lang="ar-SA" sz="2000" b="1" dirty="0"/>
            </a:p>
          </p:txBody>
        </p:sp>
        <p:sp>
          <p:nvSpPr>
            <p:cNvPr id="78" name="مربع نص 77"/>
            <p:cNvSpPr txBox="1"/>
            <p:nvPr/>
          </p:nvSpPr>
          <p:spPr>
            <a:xfrm>
              <a:off x="7019710" y="5847557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100</a:t>
              </a:r>
              <a:endParaRPr lang="ar-SA" sz="2000" b="1" dirty="0"/>
            </a:p>
          </p:txBody>
        </p:sp>
        <p:sp>
          <p:nvSpPr>
            <p:cNvPr id="79" name="مربع نص 78"/>
            <p:cNvSpPr txBox="1"/>
            <p:nvPr/>
          </p:nvSpPr>
          <p:spPr>
            <a:xfrm>
              <a:off x="7735586" y="5851029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105</a:t>
              </a:r>
              <a:endParaRPr lang="ar-SA" sz="2000" b="1" dirty="0"/>
            </a:p>
          </p:txBody>
        </p:sp>
        <p:sp>
          <p:nvSpPr>
            <p:cNvPr id="80" name="مربع نص 79"/>
            <p:cNvSpPr txBox="1"/>
            <p:nvPr/>
          </p:nvSpPr>
          <p:spPr>
            <a:xfrm>
              <a:off x="8426076" y="5847557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110</a:t>
              </a:r>
              <a:endParaRPr lang="ar-SA" sz="2000" b="1" dirty="0"/>
            </a:p>
          </p:txBody>
        </p:sp>
      </p:grpSp>
      <p:sp>
        <p:nvSpPr>
          <p:cNvPr id="82" name="مربع نص 81"/>
          <p:cNvSpPr txBox="1"/>
          <p:nvPr/>
        </p:nvSpPr>
        <p:spPr>
          <a:xfrm>
            <a:off x="4194366" y="5414994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83" name="مربع نص 82"/>
          <p:cNvSpPr txBox="1"/>
          <p:nvPr/>
        </p:nvSpPr>
        <p:spPr>
          <a:xfrm>
            <a:off x="2941202" y="5414514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84" name="مربع نص 83"/>
          <p:cNvSpPr txBox="1"/>
          <p:nvPr/>
        </p:nvSpPr>
        <p:spPr>
          <a:xfrm>
            <a:off x="7391746" y="5414994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85" name="مربع نص 84"/>
          <p:cNvSpPr txBox="1"/>
          <p:nvPr/>
        </p:nvSpPr>
        <p:spPr>
          <a:xfrm>
            <a:off x="7549714" y="5414994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86" name="مربع نص 85"/>
          <p:cNvSpPr txBox="1"/>
          <p:nvPr/>
        </p:nvSpPr>
        <p:spPr>
          <a:xfrm>
            <a:off x="8644348" y="5417924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87" name="مربع نص 86"/>
          <p:cNvSpPr txBox="1"/>
          <p:nvPr/>
        </p:nvSpPr>
        <p:spPr>
          <a:xfrm>
            <a:off x="5590984" y="4306370"/>
            <a:ext cx="34916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/>
              <a:t>×</a:t>
            </a:r>
            <a:endParaRPr lang="ar-SA" sz="2400" b="1" dirty="0" smtClean="0"/>
          </a:p>
        </p:txBody>
      </p:sp>
      <p:sp>
        <p:nvSpPr>
          <p:cNvPr id="60" name="مربع نص 59"/>
          <p:cNvSpPr txBox="1"/>
          <p:nvPr/>
        </p:nvSpPr>
        <p:spPr>
          <a:xfrm>
            <a:off x="6156176" y="2887985"/>
            <a:ext cx="27542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أصغر قيمة في الجدول ؟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6" name="مربع نص 65"/>
          <p:cNvSpPr txBox="1"/>
          <p:nvPr/>
        </p:nvSpPr>
        <p:spPr>
          <a:xfrm>
            <a:off x="6128130" y="3471391"/>
            <a:ext cx="27542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أكبر قيمة في الجدول ؟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7" name="مربع نص 66"/>
          <p:cNvSpPr txBox="1"/>
          <p:nvPr/>
        </p:nvSpPr>
        <p:spPr>
          <a:xfrm>
            <a:off x="5789459" y="2887985"/>
            <a:ext cx="582741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54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5680166" y="3471391"/>
            <a:ext cx="836050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110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50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1" grpId="0"/>
      <p:bldP spid="62" grpId="0"/>
      <p:bldP spid="63" grpId="0"/>
      <p:bldP spid="64" grpId="0"/>
      <p:bldP spid="65" grpId="0"/>
      <p:bldP spid="82" grpId="0"/>
      <p:bldP spid="83" grpId="0"/>
      <p:bldP spid="84" grpId="0"/>
      <p:bldP spid="85" grpId="0"/>
      <p:bldP spid="86" grpId="0"/>
      <p:bldP spid="87" grpId="0"/>
      <p:bldP spid="60" grpId="0"/>
      <p:bldP spid="66" grpId="0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8072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309" y="1103265"/>
            <a:ext cx="4416326" cy="3922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25117"/>
            <a:ext cx="3019008" cy="169191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8" name="مجموعة 7"/>
          <p:cNvGrpSpPr/>
          <p:nvPr/>
        </p:nvGrpSpPr>
        <p:grpSpPr>
          <a:xfrm>
            <a:off x="216472" y="5349976"/>
            <a:ext cx="8604000" cy="743320"/>
            <a:chOff x="216472" y="5349976"/>
            <a:chExt cx="8604000" cy="74332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472" y="5349976"/>
              <a:ext cx="8604000" cy="311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4" name="مربع نص 53"/>
            <p:cNvSpPr txBox="1"/>
            <p:nvPr/>
          </p:nvSpPr>
          <p:spPr>
            <a:xfrm>
              <a:off x="467544" y="5689714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15</a:t>
              </a:r>
              <a:endParaRPr lang="ar-SA" sz="2000" b="1" dirty="0"/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1398320" y="5693186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20</a:t>
              </a:r>
              <a:endParaRPr lang="ar-SA" sz="2000" b="1" dirty="0"/>
            </a:p>
          </p:txBody>
        </p:sp>
        <p:sp>
          <p:nvSpPr>
            <p:cNvPr id="56" name="مربع نص 55"/>
            <p:cNvSpPr txBox="1"/>
            <p:nvPr/>
          </p:nvSpPr>
          <p:spPr>
            <a:xfrm>
              <a:off x="2320569" y="5689714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25</a:t>
              </a:r>
              <a:endParaRPr lang="ar-SA" sz="2000" b="1" dirty="0"/>
            </a:p>
          </p:txBody>
        </p:sp>
        <p:sp>
          <p:nvSpPr>
            <p:cNvPr id="58" name="مربع نص 57"/>
            <p:cNvSpPr txBox="1"/>
            <p:nvPr/>
          </p:nvSpPr>
          <p:spPr>
            <a:xfrm>
              <a:off x="3246828" y="5689026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30</a:t>
              </a:r>
              <a:endParaRPr lang="ar-SA" sz="2000" b="1" dirty="0"/>
            </a:p>
          </p:txBody>
        </p:sp>
        <p:sp>
          <p:nvSpPr>
            <p:cNvPr id="59" name="مربع نص 58"/>
            <p:cNvSpPr txBox="1"/>
            <p:nvPr/>
          </p:nvSpPr>
          <p:spPr>
            <a:xfrm>
              <a:off x="4134624" y="5692498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35</a:t>
              </a:r>
              <a:endParaRPr lang="ar-SA" sz="2000" b="1" dirty="0"/>
            </a:p>
          </p:txBody>
        </p:sp>
        <p:sp>
          <p:nvSpPr>
            <p:cNvPr id="61" name="مربع نص 60"/>
            <p:cNvSpPr txBox="1"/>
            <p:nvPr/>
          </p:nvSpPr>
          <p:spPr>
            <a:xfrm>
              <a:off x="5062201" y="5689715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40</a:t>
              </a:r>
              <a:endParaRPr lang="ar-SA" sz="2000" b="1" dirty="0"/>
            </a:p>
          </p:txBody>
        </p:sp>
        <p:sp>
          <p:nvSpPr>
            <p:cNvPr id="62" name="مربع نص 61"/>
            <p:cNvSpPr txBox="1"/>
            <p:nvPr/>
          </p:nvSpPr>
          <p:spPr>
            <a:xfrm>
              <a:off x="5999526" y="5692499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45</a:t>
              </a:r>
              <a:endParaRPr lang="ar-SA" sz="2000" b="1" dirty="0"/>
            </a:p>
          </p:txBody>
        </p:sp>
        <p:sp>
          <p:nvSpPr>
            <p:cNvPr id="63" name="مربع نص 62"/>
            <p:cNvSpPr txBox="1"/>
            <p:nvPr/>
          </p:nvSpPr>
          <p:spPr>
            <a:xfrm>
              <a:off x="6912493" y="5689027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50</a:t>
              </a:r>
              <a:endParaRPr lang="ar-SA" sz="2000" b="1" dirty="0"/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7807032" y="5692499"/>
              <a:ext cx="7254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55</a:t>
              </a:r>
              <a:endParaRPr lang="ar-SA" sz="2000" b="1" dirty="0"/>
            </a:p>
          </p:txBody>
        </p:sp>
      </p:grpSp>
      <p:sp>
        <p:nvSpPr>
          <p:cNvPr id="66" name="شكل بيضاوي 65"/>
          <p:cNvSpPr/>
          <p:nvPr/>
        </p:nvSpPr>
        <p:spPr>
          <a:xfrm>
            <a:off x="2678761" y="2482447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7" name="شكل بيضاوي 66"/>
          <p:cNvSpPr/>
          <p:nvPr/>
        </p:nvSpPr>
        <p:spPr>
          <a:xfrm>
            <a:off x="1930445" y="2915114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شكل بيضاوي 67"/>
          <p:cNvSpPr/>
          <p:nvPr/>
        </p:nvSpPr>
        <p:spPr>
          <a:xfrm>
            <a:off x="2677407" y="2911129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9" name="شكل بيضاوي 68"/>
          <p:cNvSpPr/>
          <p:nvPr/>
        </p:nvSpPr>
        <p:spPr>
          <a:xfrm>
            <a:off x="3405389" y="2911129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0" name="شكل بيضاوي 69"/>
          <p:cNvSpPr/>
          <p:nvPr/>
        </p:nvSpPr>
        <p:spPr>
          <a:xfrm>
            <a:off x="1907178" y="3320045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1" name="شكل بيضاوي 70"/>
          <p:cNvSpPr/>
          <p:nvPr/>
        </p:nvSpPr>
        <p:spPr>
          <a:xfrm>
            <a:off x="2677407" y="3316719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2" name="شكل بيضاوي 71"/>
          <p:cNvSpPr/>
          <p:nvPr/>
        </p:nvSpPr>
        <p:spPr>
          <a:xfrm>
            <a:off x="3405389" y="3316719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3" name="شكل بيضاوي 72"/>
          <p:cNvSpPr/>
          <p:nvPr/>
        </p:nvSpPr>
        <p:spPr>
          <a:xfrm>
            <a:off x="1187624" y="3320045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4" name="شكل بيضاوي 73"/>
          <p:cNvSpPr/>
          <p:nvPr/>
        </p:nvSpPr>
        <p:spPr>
          <a:xfrm>
            <a:off x="1210891" y="2904160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5" name="شكل بيضاوي 74"/>
          <p:cNvSpPr/>
          <p:nvPr/>
        </p:nvSpPr>
        <p:spPr>
          <a:xfrm>
            <a:off x="1909911" y="2493361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6" name="شكل بيضاوي 75"/>
          <p:cNvSpPr/>
          <p:nvPr/>
        </p:nvSpPr>
        <p:spPr>
          <a:xfrm>
            <a:off x="3392234" y="2489376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7" name="شكل بيضاوي 76"/>
          <p:cNvSpPr/>
          <p:nvPr/>
        </p:nvSpPr>
        <p:spPr>
          <a:xfrm>
            <a:off x="1190357" y="2482407"/>
            <a:ext cx="648000" cy="3560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9" name="مربع نص 78"/>
          <p:cNvSpPr txBox="1"/>
          <p:nvPr/>
        </p:nvSpPr>
        <p:spPr>
          <a:xfrm>
            <a:off x="5316807" y="4575941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80" name="مربع نص 79"/>
          <p:cNvSpPr txBox="1"/>
          <p:nvPr/>
        </p:nvSpPr>
        <p:spPr>
          <a:xfrm>
            <a:off x="2541921" y="4947897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81" name="مربع نص 80"/>
          <p:cNvSpPr txBox="1"/>
          <p:nvPr/>
        </p:nvSpPr>
        <p:spPr>
          <a:xfrm>
            <a:off x="7130862" y="3839273"/>
            <a:ext cx="34916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/>
              <a:t>×</a:t>
            </a:r>
            <a:endParaRPr lang="ar-SA" sz="2400" b="1" dirty="0" smtClean="0"/>
          </a:p>
        </p:txBody>
      </p:sp>
      <p:sp>
        <p:nvSpPr>
          <p:cNvPr id="82" name="مربع نص 81"/>
          <p:cNvSpPr txBox="1"/>
          <p:nvPr/>
        </p:nvSpPr>
        <p:spPr>
          <a:xfrm>
            <a:off x="6156176" y="2060848"/>
            <a:ext cx="27542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أصغر قيمة في الجدول ؟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3" name="مربع نص 82"/>
          <p:cNvSpPr txBox="1"/>
          <p:nvPr/>
        </p:nvSpPr>
        <p:spPr>
          <a:xfrm>
            <a:off x="6128130" y="2644254"/>
            <a:ext cx="27542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أكبر قيمة في الجدول ؟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4" name="مربع نص 83"/>
          <p:cNvSpPr txBox="1"/>
          <p:nvPr/>
        </p:nvSpPr>
        <p:spPr>
          <a:xfrm>
            <a:off x="5789459" y="2060848"/>
            <a:ext cx="582741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5" name="مربع نص 84"/>
          <p:cNvSpPr txBox="1"/>
          <p:nvPr/>
        </p:nvSpPr>
        <p:spPr>
          <a:xfrm>
            <a:off x="5680166" y="2644254"/>
            <a:ext cx="836050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50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6" name="مربع نص 85"/>
          <p:cNvSpPr txBox="1"/>
          <p:nvPr/>
        </p:nvSpPr>
        <p:spPr>
          <a:xfrm>
            <a:off x="1616939" y="4221088"/>
            <a:ext cx="34916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/>
              <a:t>×</a:t>
            </a:r>
            <a:endParaRPr lang="ar-SA" sz="2400" b="1" dirty="0" smtClean="0"/>
          </a:p>
        </p:txBody>
      </p:sp>
      <p:sp>
        <p:nvSpPr>
          <p:cNvPr id="87" name="مربع نص 86"/>
          <p:cNvSpPr txBox="1"/>
          <p:nvPr/>
        </p:nvSpPr>
        <p:spPr>
          <a:xfrm>
            <a:off x="3286728" y="4947897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88" name="مربع نص 87"/>
          <p:cNvSpPr txBox="1"/>
          <p:nvPr/>
        </p:nvSpPr>
        <p:spPr>
          <a:xfrm>
            <a:off x="6225201" y="4945273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</p:spTree>
    <p:extLst>
      <p:ext uri="{BB962C8B-B14F-4D97-AF65-F5344CB8AC3E}">
        <p14:creationId xmlns:p14="http://schemas.microsoft.com/office/powerpoint/2010/main" val="40940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8072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" name="مربع نص 78"/>
          <p:cNvSpPr txBox="1"/>
          <p:nvPr/>
        </p:nvSpPr>
        <p:spPr>
          <a:xfrm>
            <a:off x="4594753" y="4794754"/>
            <a:ext cx="3491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</p:txBody>
      </p:sp>
      <p:sp>
        <p:nvSpPr>
          <p:cNvPr id="81" name="مربع نص 80"/>
          <p:cNvSpPr txBox="1"/>
          <p:nvPr/>
        </p:nvSpPr>
        <p:spPr>
          <a:xfrm>
            <a:off x="3932826" y="4085796"/>
            <a:ext cx="34916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/>
              <a:t>×</a:t>
            </a:r>
            <a:endParaRPr lang="ar-SA" sz="2400" b="1" dirty="0" smtClean="0"/>
          </a:p>
        </p:txBody>
      </p:sp>
      <p:sp>
        <p:nvSpPr>
          <p:cNvPr id="82" name="مربع نص 81"/>
          <p:cNvSpPr txBox="1"/>
          <p:nvPr/>
        </p:nvSpPr>
        <p:spPr>
          <a:xfrm>
            <a:off x="6156176" y="2060848"/>
            <a:ext cx="27542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أصغر قيمة في الجدول ؟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3" name="مربع نص 82"/>
          <p:cNvSpPr txBox="1"/>
          <p:nvPr/>
        </p:nvSpPr>
        <p:spPr>
          <a:xfrm>
            <a:off x="6128130" y="2644254"/>
            <a:ext cx="27542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أكبر قيمة في الجدول ؟</a:t>
            </a:r>
            <a:endParaRPr lang="ar-S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4" name="مربع نص 83"/>
          <p:cNvSpPr txBox="1"/>
          <p:nvPr/>
        </p:nvSpPr>
        <p:spPr>
          <a:xfrm>
            <a:off x="5789459" y="2060848"/>
            <a:ext cx="582741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5" name="مربع نص 84"/>
          <p:cNvSpPr txBox="1"/>
          <p:nvPr/>
        </p:nvSpPr>
        <p:spPr>
          <a:xfrm>
            <a:off x="5652120" y="2644254"/>
            <a:ext cx="836050" cy="46166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11</a:t>
            </a:r>
            <a:endParaRPr lang="ar-S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6" name="مربع نص 85"/>
          <p:cNvSpPr txBox="1"/>
          <p:nvPr/>
        </p:nvSpPr>
        <p:spPr>
          <a:xfrm>
            <a:off x="3697231" y="4453756"/>
            <a:ext cx="34916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/>
              <a:t>×</a:t>
            </a:r>
            <a:endParaRPr lang="ar-SA" sz="2400" b="1" dirty="0" smtClean="0"/>
          </a:p>
        </p:txBody>
      </p:sp>
      <p:sp>
        <p:nvSpPr>
          <p:cNvPr id="87" name="مربع نص 86"/>
          <p:cNvSpPr txBox="1"/>
          <p:nvPr/>
        </p:nvSpPr>
        <p:spPr>
          <a:xfrm>
            <a:off x="3456480" y="5194420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sp>
        <p:nvSpPr>
          <p:cNvPr id="88" name="مربع نص 87"/>
          <p:cNvSpPr txBox="1"/>
          <p:nvPr/>
        </p:nvSpPr>
        <p:spPr>
          <a:xfrm>
            <a:off x="4821649" y="5177941"/>
            <a:ext cx="349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481" y="5589296"/>
            <a:ext cx="5233831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مربع نص 39"/>
          <p:cNvSpPr txBox="1"/>
          <p:nvPr/>
        </p:nvSpPr>
        <p:spPr>
          <a:xfrm>
            <a:off x="4132012" y="4084360"/>
            <a:ext cx="34916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/>
              <a:t>×</a:t>
            </a:r>
            <a:endParaRPr lang="ar-SA" sz="2400" b="1" dirty="0" smtClean="0"/>
          </a:p>
        </p:txBody>
      </p:sp>
      <p:sp>
        <p:nvSpPr>
          <p:cNvPr id="41" name="مربع نص 40"/>
          <p:cNvSpPr txBox="1"/>
          <p:nvPr/>
        </p:nvSpPr>
        <p:spPr>
          <a:xfrm>
            <a:off x="4375746" y="4439901"/>
            <a:ext cx="34916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×</a:t>
            </a:r>
          </a:p>
          <a:p>
            <a:r>
              <a:rPr lang="ar-SA" sz="2400" b="1" dirty="0" smtClean="0"/>
              <a:t>×</a:t>
            </a:r>
          </a:p>
          <a:p>
            <a:r>
              <a:rPr lang="ar-SA" sz="2400" b="1" dirty="0"/>
              <a:t>×</a:t>
            </a:r>
            <a:endParaRPr lang="ar-SA" sz="2400" b="1" dirty="0" smtClean="0"/>
          </a:p>
        </p:txBody>
      </p:sp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309" y="1103265"/>
            <a:ext cx="4416326" cy="3922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" name="مجموعة 1"/>
          <p:cNvGrpSpPr/>
          <p:nvPr/>
        </p:nvGrpSpPr>
        <p:grpSpPr>
          <a:xfrm>
            <a:off x="827583" y="2016550"/>
            <a:ext cx="3935813" cy="1725490"/>
            <a:chOff x="827583" y="2022549"/>
            <a:chExt cx="3935813" cy="172549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583" y="2022549"/>
              <a:ext cx="3935813" cy="1694483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93" name="مربع نص 92"/>
            <p:cNvSpPr txBox="1"/>
            <p:nvPr/>
          </p:nvSpPr>
          <p:spPr>
            <a:xfrm>
              <a:off x="2374271" y="3286374"/>
              <a:ext cx="34916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1</a:t>
              </a:r>
            </a:p>
          </p:txBody>
        </p:sp>
      </p:grpSp>
      <p:sp>
        <p:nvSpPr>
          <p:cNvPr id="44" name="شكل بيضاوي 43"/>
          <p:cNvSpPr/>
          <p:nvPr/>
        </p:nvSpPr>
        <p:spPr>
          <a:xfrm>
            <a:off x="3491944" y="2492317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شكل بيضاوي 44"/>
          <p:cNvSpPr/>
          <p:nvPr/>
        </p:nvSpPr>
        <p:spPr>
          <a:xfrm>
            <a:off x="2829317" y="2891737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شكل بيضاوي 45"/>
          <p:cNvSpPr/>
          <p:nvPr/>
        </p:nvSpPr>
        <p:spPr>
          <a:xfrm>
            <a:off x="1547028" y="3305216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شكل بيضاوي 46"/>
          <p:cNvSpPr/>
          <p:nvPr/>
        </p:nvSpPr>
        <p:spPr>
          <a:xfrm>
            <a:off x="3476735" y="2901607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شكل بيضاوي 47"/>
          <p:cNvSpPr/>
          <p:nvPr/>
        </p:nvSpPr>
        <p:spPr>
          <a:xfrm>
            <a:off x="4133769" y="2901607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شكل بيضاوي 48"/>
          <p:cNvSpPr/>
          <p:nvPr/>
        </p:nvSpPr>
        <p:spPr>
          <a:xfrm>
            <a:off x="2843172" y="3316060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شكل بيضاوي 49"/>
          <p:cNvSpPr/>
          <p:nvPr/>
        </p:nvSpPr>
        <p:spPr>
          <a:xfrm>
            <a:off x="3476735" y="3312734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شكل بيضاوي 50"/>
          <p:cNvSpPr/>
          <p:nvPr/>
        </p:nvSpPr>
        <p:spPr>
          <a:xfrm>
            <a:off x="4133769" y="3312734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شكل بيضاوي 51"/>
          <p:cNvSpPr/>
          <p:nvPr/>
        </p:nvSpPr>
        <p:spPr>
          <a:xfrm>
            <a:off x="2195100" y="3316060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3" name="شكل بيضاوي 52"/>
          <p:cNvSpPr/>
          <p:nvPr/>
        </p:nvSpPr>
        <p:spPr>
          <a:xfrm>
            <a:off x="1547028" y="2897649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7" name="شكل بيضاوي 56"/>
          <p:cNvSpPr/>
          <p:nvPr/>
        </p:nvSpPr>
        <p:spPr>
          <a:xfrm>
            <a:off x="2195100" y="2894638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0" name="شكل بيضاوي 59"/>
          <p:cNvSpPr/>
          <p:nvPr/>
        </p:nvSpPr>
        <p:spPr>
          <a:xfrm>
            <a:off x="2843872" y="2489376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5" name="شكل بيضاوي 64"/>
          <p:cNvSpPr/>
          <p:nvPr/>
        </p:nvSpPr>
        <p:spPr>
          <a:xfrm>
            <a:off x="4148324" y="2499246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8" name="شكل بيضاوي 77"/>
          <p:cNvSpPr/>
          <p:nvPr/>
        </p:nvSpPr>
        <p:spPr>
          <a:xfrm>
            <a:off x="1561583" y="2495288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9" name="شكل بيضاوي 88"/>
          <p:cNvSpPr/>
          <p:nvPr/>
        </p:nvSpPr>
        <p:spPr>
          <a:xfrm>
            <a:off x="2209655" y="2492277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0" name="شكل بيضاوي 89"/>
          <p:cNvSpPr/>
          <p:nvPr/>
        </p:nvSpPr>
        <p:spPr>
          <a:xfrm>
            <a:off x="902325" y="3304731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بيضاوي 90"/>
          <p:cNvSpPr/>
          <p:nvPr/>
        </p:nvSpPr>
        <p:spPr>
          <a:xfrm>
            <a:off x="902325" y="2897164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2" name="شكل بيضاوي 91"/>
          <p:cNvSpPr/>
          <p:nvPr/>
        </p:nvSpPr>
        <p:spPr>
          <a:xfrm>
            <a:off x="916880" y="2494803"/>
            <a:ext cx="576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255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40" grpId="0"/>
      <p:bldP spid="41" grpId="0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7" grpId="0" animBg="1"/>
      <p:bldP spid="57" grpId="1" animBg="1"/>
      <p:bldP spid="60" grpId="0" animBg="1"/>
      <p:bldP spid="60" grpId="1" animBg="1"/>
      <p:bldP spid="65" grpId="0" animBg="1"/>
      <p:bldP spid="65" grpId="1" animBg="1"/>
      <p:bldP spid="78" grpId="0" animBg="1"/>
      <p:bldP spid="7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926" y="2639293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71801"/>
            <a:ext cx="6114194" cy="324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 descr="C:\Users\4D11~1\AppData\Local\Temp\SNAGHTMLa88acf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975447"/>
            <a:ext cx="7704856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وسيلة شرح مستطيلة مستديرة الزوايا 29"/>
          <p:cNvSpPr/>
          <p:nvPr/>
        </p:nvSpPr>
        <p:spPr>
          <a:xfrm>
            <a:off x="6821514" y="3713184"/>
            <a:ext cx="816592" cy="709637"/>
          </a:xfrm>
          <a:prstGeom prst="wedgeRoundRectCallout">
            <a:avLst>
              <a:gd name="adj1" fmla="val 24144"/>
              <a:gd name="adj2" fmla="val 12999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فجوة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31" name="وسيلة شرح مستطيلة مستديرة الزوايا 30"/>
          <p:cNvSpPr/>
          <p:nvPr/>
        </p:nvSpPr>
        <p:spPr>
          <a:xfrm>
            <a:off x="5868144" y="3713843"/>
            <a:ext cx="816592" cy="709637"/>
          </a:xfrm>
          <a:prstGeom prst="wedgeRoundRectCallout">
            <a:avLst>
              <a:gd name="adj1" fmla="val 4592"/>
              <a:gd name="adj2" fmla="val 12386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فجوة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32" name="وسيلة شرح مستطيلة مستديرة الزوايا 31"/>
          <p:cNvSpPr/>
          <p:nvPr/>
        </p:nvSpPr>
        <p:spPr>
          <a:xfrm>
            <a:off x="1475656" y="3697858"/>
            <a:ext cx="816592" cy="709637"/>
          </a:xfrm>
          <a:prstGeom prst="wedgeRoundRectCallout">
            <a:avLst>
              <a:gd name="adj1" fmla="val 8147"/>
              <a:gd name="adj2" fmla="val 125905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فجوة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33" name="مجموعة 32"/>
          <p:cNvGrpSpPr/>
          <p:nvPr/>
        </p:nvGrpSpPr>
        <p:grpSpPr>
          <a:xfrm>
            <a:off x="2829128" y="3687415"/>
            <a:ext cx="1872000" cy="1415601"/>
            <a:chOff x="2785586" y="3597463"/>
            <a:chExt cx="1872000" cy="1415601"/>
          </a:xfrm>
        </p:grpSpPr>
        <p:sp>
          <p:nvSpPr>
            <p:cNvPr id="34" name="مستطيل 33"/>
            <p:cNvSpPr/>
            <p:nvPr/>
          </p:nvSpPr>
          <p:spPr>
            <a:xfrm>
              <a:off x="2785586" y="4005064"/>
              <a:ext cx="1872000" cy="1008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7" name="مربع نص 36"/>
            <p:cNvSpPr txBox="1"/>
            <p:nvPr/>
          </p:nvSpPr>
          <p:spPr>
            <a:xfrm>
              <a:off x="2902649" y="3597463"/>
              <a:ext cx="162580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العنقود أو التجمع</a:t>
              </a:r>
              <a:endParaRPr lang="ar-SA" sz="2000" b="1" dirty="0"/>
            </a:p>
          </p:txBody>
        </p:sp>
      </p:grpSp>
      <p:sp>
        <p:nvSpPr>
          <p:cNvPr id="38" name="وسيلة شرح مستطيلة مستديرة الزوايا 37"/>
          <p:cNvSpPr/>
          <p:nvPr/>
        </p:nvSpPr>
        <p:spPr>
          <a:xfrm>
            <a:off x="7697721" y="3697858"/>
            <a:ext cx="1265651" cy="709637"/>
          </a:xfrm>
          <a:prstGeom prst="wedgeRoundRectCallout">
            <a:avLst>
              <a:gd name="adj1" fmla="val -18909"/>
              <a:gd name="adj2" fmla="val 12181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قيمة متطرفة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39" name="مجموعة 38"/>
          <p:cNvGrpSpPr/>
          <p:nvPr/>
        </p:nvGrpSpPr>
        <p:grpSpPr>
          <a:xfrm>
            <a:off x="1259632" y="5271591"/>
            <a:ext cx="6840000" cy="396000"/>
            <a:chOff x="2339752" y="5697296"/>
            <a:chExt cx="5904656" cy="398496"/>
          </a:xfrm>
        </p:grpSpPr>
        <p:cxnSp>
          <p:nvCxnSpPr>
            <p:cNvPr id="40" name="رابط مستقيم 39"/>
            <p:cNvCxnSpPr/>
            <p:nvPr/>
          </p:nvCxnSpPr>
          <p:spPr>
            <a:xfrm flipH="1">
              <a:off x="2339757" y="6093296"/>
              <a:ext cx="588940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رابط مستقيم 40"/>
            <p:cNvCxnSpPr/>
            <p:nvPr/>
          </p:nvCxnSpPr>
          <p:spPr>
            <a:xfrm>
              <a:off x="8244408" y="5697296"/>
              <a:ext cx="0" cy="39600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رابط مستقيم 41"/>
            <p:cNvCxnSpPr/>
            <p:nvPr/>
          </p:nvCxnSpPr>
          <p:spPr>
            <a:xfrm>
              <a:off x="2339752" y="5699792"/>
              <a:ext cx="0" cy="39600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مربع نص 42"/>
          <p:cNvSpPr txBox="1"/>
          <p:nvPr/>
        </p:nvSpPr>
        <p:spPr>
          <a:xfrm>
            <a:off x="5065399" y="5775647"/>
            <a:ext cx="10187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المدى =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3491880" y="5775647"/>
            <a:ext cx="15703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73 ــ 17 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3083564" y="5775647"/>
            <a:ext cx="5859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56</a:t>
            </a:r>
            <a:endParaRPr lang="ar-SA" sz="2400" b="1" dirty="0"/>
          </a:p>
        </p:txBody>
      </p:sp>
      <p:sp>
        <p:nvSpPr>
          <p:cNvPr id="46" name="وسيلة شرح مستطيلة مستديرة الزوايا 45"/>
          <p:cNvSpPr/>
          <p:nvPr/>
        </p:nvSpPr>
        <p:spPr>
          <a:xfrm>
            <a:off x="66115" y="3740197"/>
            <a:ext cx="1265651" cy="709637"/>
          </a:xfrm>
          <a:prstGeom prst="wedgeRoundRectCallout">
            <a:avLst>
              <a:gd name="adj1" fmla="val 43017"/>
              <a:gd name="adj2" fmla="val 11567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قيمة متطرفة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801427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9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8" grpId="0" animBg="1"/>
      <p:bldP spid="43" grpId="0"/>
      <p:bldP spid="44" grpId="0"/>
      <p:bldP spid="45" grpId="0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926" y="1012726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مربع نص 39"/>
          <p:cNvSpPr txBox="1"/>
          <p:nvPr/>
        </p:nvSpPr>
        <p:spPr>
          <a:xfrm>
            <a:off x="5353431" y="4196529"/>
            <a:ext cx="10187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المدى =</a:t>
            </a:r>
            <a:endParaRPr lang="ar-SA" sz="24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3957565" y="4196529"/>
            <a:ext cx="13926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 ــ 6 =</a:t>
            </a:r>
            <a:endParaRPr lang="ar-SA" sz="2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3553983" y="4196529"/>
            <a:ext cx="5859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34</a:t>
            </a:r>
            <a:endParaRPr lang="ar-SA" sz="2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6762266" cy="86409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17575"/>
            <a:ext cx="6552728" cy="1359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وسيلة شرح مستطيلة مستديرة الزوايا 28"/>
          <p:cNvSpPr/>
          <p:nvPr/>
        </p:nvSpPr>
        <p:spPr>
          <a:xfrm>
            <a:off x="5796136" y="2262756"/>
            <a:ext cx="816592" cy="709637"/>
          </a:xfrm>
          <a:prstGeom prst="wedgeRoundRectCallout">
            <a:avLst>
              <a:gd name="adj1" fmla="val 20750"/>
              <a:gd name="adj2" fmla="val 92901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فجوة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30" name="مجموعة 29"/>
          <p:cNvGrpSpPr/>
          <p:nvPr/>
        </p:nvGrpSpPr>
        <p:grpSpPr>
          <a:xfrm>
            <a:off x="2988032" y="2060848"/>
            <a:ext cx="1872000" cy="1415601"/>
            <a:chOff x="2785586" y="3597463"/>
            <a:chExt cx="1872000" cy="1415601"/>
          </a:xfrm>
        </p:grpSpPr>
        <p:sp>
          <p:nvSpPr>
            <p:cNvPr id="31" name="مستطيل 30"/>
            <p:cNvSpPr/>
            <p:nvPr/>
          </p:nvSpPr>
          <p:spPr>
            <a:xfrm>
              <a:off x="2785586" y="4005064"/>
              <a:ext cx="1872000" cy="1008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2902649" y="3597463"/>
              <a:ext cx="162580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العنقود أو التجمع</a:t>
              </a:r>
              <a:endParaRPr lang="ar-SA" sz="2000" b="1" dirty="0"/>
            </a:p>
          </p:txBody>
        </p:sp>
      </p:grpSp>
      <p:sp>
        <p:nvSpPr>
          <p:cNvPr id="33" name="وسيلة شرح مستطيلة مستديرة الزوايا 32"/>
          <p:cNvSpPr/>
          <p:nvPr/>
        </p:nvSpPr>
        <p:spPr>
          <a:xfrm>
            <a:off x="7078425" y="2262756"/>
            <a:ext cx="1265651" cy="709637"/>
          </a:xfrm>
          <a:prstGeom prst="wedgeRoundRectCallout">
            <a:avLst>
              <a:gd name="adj1" fmla="val -20004"/>
              <a:gd name="adj2" fmla="val 86672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قيمة متطرفة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34" name="مجموعة 33"/>
          <p:cNvGrpSpPr/>
          <p:nvPr/>
        </p:nvGrpSpPr>
        <p:grpSpPr>
          <a:xfrm>
            <a:off x="2655494" y="3692473"/>
            <a:ext cx="4788000" cy="396000"/>
            <a:chOff x="2339752" y="5697296"/>
            <a:chExt cx="5904656" cy="398496"/>
          </a:xfrm>
        </p:grpSpPr>
        <p:cxnSp>
          <p:nvCxnSpPr>
            <p:cNvPr id="37" name="رابط مستقيم 36"/>
            <p:cNvCxnSpPr/>
            <p:nvPr/>
          </p:nvCxnSpPr>
          <p:spPr>
            <a:xfrm flipH="1">
              <a:off x="2339757" y="6093296"/>
              <a:ext cx="588940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رابط مستقيم 37"/>
            <p:cNvCxnSpPr/>
            <p:nvPr/>
          </p:nvCxnSpPr>
          <p:spPr>
            <a:xfrm>
              <a:off x="8244408" y="5697296"/>
              <a:ext cx="0" cy="39600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رابط مستقيم 38"/>
            <p:cNvCxnSpPr/>
            <p:nvPr/>
          </p:nvCxnSpPr>
          <p:spPr>
            <a:xfrm>
              <a:off x="2339752" y="5699792"/>
              <a:ext cx="0" cy="39600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631" y="4954116"/>
            <a:ext cx="6219825" cy="4191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647903"/>
            <a:ext cx="7200800" cy="877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35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29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4" y="944784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7620"/>
            <a:ext cx="6381818" cy="36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957512"/>
            <a:ext cx="5421817" cy="12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وسيلة شرح مستطيلة مستديرة الزوايا 30"/>
          <p:cNvSpPr/>
          <p:nvPr/>
        </p:nvSpPr>
        <p:spPr>
          <a:xfrm>
            <a:off x="5796136" y="2431331"/>
            <a:ext cx="816592" cy="709637"/>
          </a:xfrm>
          <a:prstGeom prst="wedgeRoundRectCallout">
            <a:avLst>
              <a:gd name="adj1" fmla="val -19969"/>
              <a:gd name="adj2" fmla="val 9094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فجوة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32" name="مجموعة 31"/>
          <p:cNvGrpSpPr/>
          <p:nvPr/>
        </p:nvGrpSpPr>
        <p:grpSpPr>
          <a:xfrm>
            <a:off x="2943526" y="2522101"/>
            <a:ext cx="1625809" cy="1131229"/>
            <a:chOff x="2741080" y="4058716"/>
            <a:chExt cx="1625809" cy="1131229"/>
          </a:xfrm>
        </p:grpSpPr>
        <p:sp>
          <p:nvSpPr>
            <p:cNvPr id="33" name="مستطيل 32"/>
            <p:cNvSpPr/>
            <p:nvPr/>
          </p:nvSpPr>
          <p:spPr>
            <a:xfrm>
              <a:off x="2896426" y="4469945"/>
              <a:ext cx="1332000" cy="7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" name="مربع نص 33"/>
            <p:cNvSpPr txBox="1"/>
            <p:nvPr/>
          </p:nvSpPr>
          <p:spPr>
            <a:xfrm>
              <a:off x="2741080" y="4058716"/>
              <a:ext cx="162580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العنقود أو التجمع</a:t>
              </a:r>
              <a:endParaRPr lang="ar-SA" sz="2000" b="1" dirty="0"/>
            </a:p>
          </p:txBody>
        </p:sp>
      </p:grpSp>
      <p:sp>
        <p:nvSpPr>
          <p:cNvPr id="37" name="وسيلة شرح مستطيلة مستديرة الزوايا 36"/>
          <p:cNvSpPr/>
          <p:nvPr/>
        </p:nvSpPr>
        <p:spPr>
          <a:xfrm>
            <a:off x="6732240" y="2431331"/>
            <a:ext cx="1265651" cy="709637"/>
          </a:xfrm>
          <a:prstGeom prst="wedgeRoundRectCallout">
            <a:avLst>
              <a:gd name="adj1" fmla="val -61601"/>
              <a:gd name="adj2" fmla="val 8862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قيمة متطرفة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38" name="وسيلة شرح مستطيلة مستديرة الزوايا 37"/>
          <p:cNvSpPr/>
          <p:nvPr/>
        </p:nvSpPr>
        <p:spPr>
          <a:xfrm>
            <a:off x="4860032" y="2431331"/>
            <a:ext cx="816592" cy="709637"/>
          </a:xfrm>
          <a:prstGeom prst="wedgeRoundRectCallout">
            <a:avLst>
              <a:gd name="adj1" fmla="val -8093"/>
              <a:gd name="adj2" fmla="val 92901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فجوة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337264"/>
            <a:ext cx="6362572" cy="468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9" name="مربع نص 38"/>
          <p:cNvSpPr txBox="1"/>
          <p:nvPr/>
        </p:nvSpPr>
        <p:spPr>
          <a:xfrm>
            <a:off x="4860032" y="6021288"/>
            <a:ext cx="39336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المدى يبقى ثابت عند 34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5245951" y="4409402"/>
            <a:ext cx="10187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المدى =</a:t>
            </a:r>
            <a:endParaRPr lang="ar-SA" sz="24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3730461" y="4409402"/>
            <a:ext cx="15123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60 ــ 26 =</a:t>
            </a:r>
            <a:endParaRPr lang="ar-SA" sz="2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3310249" y="4409402"/>
            <a:ext cx="5859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34</a:t>
            </a:r>
            <a:endParaRPr lang="ar-SA" sz="2400" b="1" dirty="0"/>
          </a:p>
        </p:txBody>
      </p:sp>
      <p:grpSp>
        <p:nvGrpSpPr>
          <p:cNvPr id="43" name="مجموعة 42"/>
          <p:cNvGrpSpPr/>
          <p:nvPr/>
        </p:nvGrpSpPr>
        <p:grpSpPr>
          <a:xfrm>
            <a:off x="2548014" y="3905346"/>
            <a:ext cx="3924000" cy="396000"/>
            <a:chOff x="2339752" y="5697296"/>
            <a:chExt cx="5904656" cy="398496"/>
          </a:xfrm>
        </p:grpSpPr>
        <p:cxnSp>
          <p:nvCxnSpPr>
            <p:cNvPr id="44" name="رابط مستقيم 43"/>
            <p:cNvCxnSpPr/>
            <p:nvPr/>
          </p:nvCxnSpPr>
          <p:spPr>
            <a:xfrm flipH="1">
              <a:off x="2339757" y="6093296"/>
              <a:ext cx="588940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رابط مستقيم 44"/>
            <p:cNvCxnSpPr/>
            <p:nvPr/>
          </p:nvCxnSpPr>
          <p:spPr>
            <a:xfrm>
              <a:off x="8244408" y="5697296"/>
              <a:ext cx="0" cy="39600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رابط مستقيم 45"/>
            <p:cNvCxnSpPr/>
            <p:nvPr/>
          </p:nvCxnSpPr>
          <p:spPr>
            <a:xfrm>
              <a:off x="2339752" y="5699792"/>
              <a:ext cx="0" cy="39600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697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7" grpId="0" animBg="1"/>
      <p:bldP spid="38" grpId="0" animBg="1"/>
      <p:bldP spid="39" grpId="0"/>
      <p:bldP spid="40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32" y="71756"/>
            <a:ext cx="2327442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7620"/>
            <a:ext cx="6381818" cy="36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908720"/>
            <a:ext cx="1822189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231" y="1844824"/>
            <a:ext cx="4850312" cy="22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وسيلة شرح مستطيلة مستديرة الزوايا 28"/>
          <p:cNvSpPr/>
          <p:nvPr/>
        </p:nvSpPr>
        <p:spPr>
          <a:xfrm>
            <a:off x="5228425" y="2252741"/>
            <a:ext cx="816592" cy="709637"/>
          </a:xfrm>
          <a:prstGeom prst="wedgeRoundRectCallout">
            <a:avLst>
              <a:gd name="adj1" fmla="val -19969"/>
              <a:gd name="adj2" fmla="val 9094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فجوة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30" name="مجموعة 29"/>
          <p:cNvGrpSpPr/>
          <p:nvPr/>
        </p:nvGrpSpPr>
        <p:grpSpPr>
          <a:xfrm>
            <a:off x="3234223" y="2060848"/>
            <a:ext cx="1625809" cy="1413892"/>
            <a:chOff x="2852239" y="3776053"/>
            <a:chExt cx="1625809" cy="1413892"/>
          </a:xfrm>
        </p:grpSpPr>
        <p:sp>
          <p:nvSpPr>
            <p:cNvPr id="31" name="مستطيل 30"/>
            <p:cNvSpPr/>
            <p:nvPr/>
          </p:nvSpPr>
          <p:spPr>
            <a:xfrm>
              <a:off x="2951845" y="4176163"/>
              <a:ext cx="1505793" cy="101378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2852239" y="3776053"/>
              <a:ext cx="162580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العنقود أو التجمع</a:t>
              </a:r>
              <a:endParaRPr lang="ar-SA" sz="2000" b="1" dirty="0"/>
            </a:p>
          </p:txBody>
        </p:sp>
      </p:grpSp>
      <p:sp>
        <p:nvSpPr>
          <p:cNvPr id="33" name="وسيلة شرح مستطيلة مستديرة الزوايا 32"/>
          <p:cNvSpPr/>
          <p:nvPr/>
        </p:nvSpPr>
        <p:spPr>
          <a:xfrm>
            <a:off x="6507558" y="2252741"/>
            <a:ext cx="1265651" cy="709637"/>
          </a:xfrm>
          <a:prstGeom prst="wedgeRoundRectCallout">
            <a:avLst>
              <a:gd name="adj1" fmla="val -61601"/>
              <a:gd name="adj2" fmla="val 8862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قيمة متطرفة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5025881" y="4221088"/>
            <a:ext cx="10187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المدى =</a:t>
            </a:r>
            <a:endParaRPr lang="ar-SA" sz="2400" b="1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3510391" y="4221088"/>
            <a:ext cx="15123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20 </a:t>
            </a:r>
            <a:r>
              <a:rPr lang="ar-SA" sz="2400" b="1" dirty="0" smtClean="0"/>
              <a:t>ــ </a:t>
            </a:r>
            <a:r>
              <a:rPr lang="ar-SA" sz="2400" b="1" dirty="0" smtClean="0"/>
              <a:t>4  =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3131840" y="4221088"/>
            <a:ext cx="5859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16</a:t>
            </a:r>
            <a:endParaRPr lang="ar-SA" sz="2400" b="1" dirty="0"/>
          </a:p>
        </p:txBody>
      </p:sp>
      <p:grpSp>
        <p:nvGrpSpPr>
          <p:cNvPr id="40" name="مجموعة 39"/>
          <p:cNvGrpSpPr/>
          <p:nvPr/>
        </p:nvGrpSpPr>
        <p:grpSpPr>
          <a:xfrm>
            <a:off x="3038119" y="3717032"/>
            <a:ext cx="3276000" cy="396000"/>
            <a:chOff x="2339752" y="5697296"/>
            <a:chExt cx="5904656" cy="398496"/>
          </a:xfrm>
        </p:grpSpPr>
        <p:cxnSp>
          <p:nvCxnSpPr>
            <p:cNvPr id="41" name="رابط مستقيم 40"/>
            <p:cNvCxnSpPr/>
            <p:nvPr/>
          </p:nvCxnSpPr>
          <p:spPr>
            <a:xfrm flipH="1">
              <a:off x="2339757" y="6093296"/>
              <a:ext cx="588940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رابط مستقيم 41"/>
            <p:cNvCxnSpPr/>
            <p:nvPr/>
          </p:nvCxnSpPr>
          <p:spPr>
            <a:xfrm>
              <a:off x="8244408" y="5697296"/>
              <a:ext cx="0" cy="39600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رابط مستقيم 42"/>
            <p:cNvCxnSpPr/>
            <p:nvPr/>
          </p:nvCxnSpPr>
          <p:spPr>
            <a:xfrm>
              <a:off x="2339752" y="5699792"/>
              <a:ext cx="0" cy="396000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3820" y="5013175"/>
            <a:ext cx="6116652" cy="468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مربع نص 43"/>
          <p:cNvSpPr txBox="1"/>
          <p:nvPr/>
        </p:nvSpPr>
        <p:spPr>
          <a:xfrm>
            <a:off x="7829609" y="5877272"/>
            <a:ext cx="10187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المدى 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6314119" y="5877272"/>
            <a:ext cx="15123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20 </a:t>
            </a:r>
            <a:r>
              <a:rPr lang="ar-SA" sz="2400" b="1" dirty="0" smtClean="0"/>
              <a:t>ــ </a:t>
            </a:r>
            <a:r>
              <a:rPr lang="ar-SA" sz="2400" b="1" dirty="0" smtClean="0"/>
              <a:t>3  =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5935568" y="5877272"/>
            <a:ext cx="5859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17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99023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3" grpId="0" animBg="1"/>
      <p:bldP spid="37" grpId="0"/>
      <p:bldP spid="38" grpId="0"/>
      <p:bldP spid="39" grpId="0"/>
      <p:bldP spid="44" grpId="0"/>
      <p:bldP spid="45" grpId="0"/>
      <p:bldP spid="4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283</Words>
  <Application>Microsoft Office PowerPoint</Application>
  <PresentationFormat>عرض على الشاشة (3:4)‏</PresentationFormat>
  <Paragraphs>176</Paragraphs>
  <Slides>10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81</cp:revision>
  <dcterms:created xsi:type="dcterms:W3CDTF">2013-12-12T20:17:43Z</dcterms:created>
  <dcterms:modified xsi:type="dcterms:W3CDTF">2014-01-11T06:33:46Z</dcterms:modified>
</cp:coreProperties>
</file>