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7" r:id="rId2"/>
  </p:sldMasterIdLst>
  <p:sldIdLst>
    <p:sldId id="256" r:id="rId3"/>
    <p:sldId id="263" r:id="rId4"/>
    <p:sldId id="264" r:id="rId5"/>
    <p:sldId id="265" r:id="rId6"/>
    <p:sldId id="378" r:id="rId7"/>
    <p:sldId id="379" r:id="rId8"/>
    <p:sldId id="380" r:id="rId9"/>
    <p:sldId id="381" r:id="rId10"/>
    <p:sldId id="382" r:id="rId11"/>
    <p:sldId id="383" r:id="rId12"/>
    <p:sldId id="384" r:id="rId13"/>
    <p:sldId id="385" r:id="rId14"/>
    <p:sldId id="386" r:id="rId15"/>
    <p:sldId id="387" r:id="rId16"/>
    <p:sldId id="266" r:id="rId17"/>
    <p:sldId id="257" r:id="rId18"/>
    <p:sldId id="267" r:id="rId19"/>
    <p:sldId id="268" r:id="rId20"/>
    <p:sldId id="269" r:id="rId21"/>
    <p:sldId id="270" r:id="rId22"/>
    <p:sldId id="271" r:id="rId23"/>
    <p:sldId id="272" r:id="rId24"/>
    <p:sldId id="273"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1" r:id="rId60"/>
    <p:sldId id="312" r:id="rId61"/>
    <p:sldId id="313" r:id="rId62"/>
    <p:sldId id="314" r:id="rId63"/>
    <p:sldId id="315" r:id="rId64"/>
    <p:sldId id="339" r:id="rId65"/>
    <p:sldId id="349" r:id="rId66"/>
    <p:sldId id="340" r:id="rId67"/>
    <p:sldId id="341" r:id="rId68"/>
    <p:sldId id="342" r:id="rId69"/>
    <p:sldId id="343" r:id="rId70"/>
    <p:sldId id="344" r:id="rId71"/>
    <p:sldId id="345" r:id="rId72"/>
    <p:sldId id="346" r:id="rId73"/>
    <p:sldId id="347" r:id="rId74"/>
    <p:sldId id="348" r:id="rId75"/>
    <p:sldId id="350" r:id="rId76"/>
    <p:sldId id="352" r:id="rId77"/>
    <p:sldId id="353" r:id="rId78"/>
    <p:sldId id="354" r:id="rId79"/>
    <p:sldId id="355" r:id="rId80"/>
    <p:sldId id="356" r:id="rId81"/>
    <p:sldId id="351"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38" r:id="rId104"/>
    <p:sldId id="258" r:id="rId105"/>
  </p:sldIdLst>
  <p:sldSz cx="9144000" cy="6858000" type="screen4x3"/>
  <p:notesSz cx="6858000" cy="9144000"/>
  <p:defaultTextStyle>
    <a:defPPr>
      <a:defRPr lang="zh-CN"/>
    </a:defPPr>
    <a:lvl1pPr algn="r" rtl="0" fontAlgn="base">
      <a:spcBef>
        <a:spcPct val="0"/>
      </a:spcBef>
      <a:spcAft>
        <a:spcPct val="0"/>
      </a:spcAft>
      <a:defRPr kern="1200">
        <a:solidFill>
          <a:schemeClr val="tx1"/>
        </a:solidFill>
        <a:latin typeface="Arial" pitchFamily="34" charset="0"/>
        <a:ea typeface="SimSun" pitchFamily="2" charset="-122"/>
        <a:cs typeface="+mn-cs"/>
      </a:defRPr>
    </a:lvl1pPr>
    <a:lvl2pPr marL="457200" algn="r" rtl="0" fontAlgn="base">
      <a:spcBef>
        <a:spcPct val="0"/>
      </a:spcBef>
      <a:spcAft>
        <a:spcPct val="0"/>
      </a:spcAft>
      <a:defRPr kern="1200">
        <a:solidFill>
          <a:schemeClr val="tx1"/>
        </a:solidFill>
        <a:latin typeface="Arial" pitchFamily="34" charset="0"/>
        <a:ea typeface="SimSun" pitchFamily="2" charset="-122"/>
        <a:cs typeface="+mn-cs"/>
      </a:defRPr>
    </a:lvl2pPr>
    <a:lvl3pPr marL="914400" algn="r"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r"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r"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p15:guide id="1" orient="horz" pos="2136">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44" autoAdjust="0"/>
  </p:normalViewPr>
  <p:slideViewPr>
    <p:cSldViewPr>
      <p:cViewPr varScale="1">
        <p:scale>
          <a:sx n="62" d="100"/>
          <a:sy n="62" d="100"/>
        </p:scale>
        <p:origin x="72" y="90"/>
      </p:cViewPr>
      <p:guideLst>
        <p:guide orient="horz" pos="2136"/>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C7548-A5FC-49A7-A081-74C96BD2C60F}" type="doc">
      <dgm:prSet loTypeId="urn:microsoft.com/office/officeart/2005/8/layout/venn1" loCatId="relationship" qsTypeId="urn:microsoft.com/office/officeart/2005/8/quickstyle/simple1" qsCatId="simple" csTypeId="urn:microsoft.com/office/officeart/2005/8/colors/accent1_2" csCatId="accent1" phldr="1"/>
      <dgm:spPr/>
    </dgm:pt>
    <dgm:pt modelId="{7927611C-672B-4216-8221-0F6C67FD0D9F}">
      <dgm:prSet phldrT="[Text]"/>
      <dgm:spPr/>
      <dgm:t>
        <a:bodyPr/>
        <a:lstStyle/>
        <a:p>
          <a:pPr rtl="1"/>
          <a:r>
            <a:rPr lang="ar-EG" dirty="0" smtClean="0"/>
            <a:t>قدراته</a:t>
          </a:r>
          <a:endParaRPr lang="ar-EG" dirty="0"/>
        </a:p>
      </dgm:t>
    </dgm:pt>
    <dgm:pt modelId="{7F712F72-AA45-4CCC-8B68-9FBA9A8061D9}" type="parTrans" cxnId="{145E481F-2D0E-4005-A891-98D1F8BAD16C}">
      <dgm:prSet/>
      <dgm:spPr/>
      <dgm:t>
        <a:bodyPr/>
        <a:lstStyle/>
        <a:p>
          <a:pPr rtl="1"/>
          <a:endParaRPr lang="ar-EG"/>
        </a:p>
      </dgm:t>
    </dgm:pt>
    <dgm:pt modelId="{9633A847-9147-4961-9F3D-94453B114394}" type="sibTrans" cxnId="{145E481F-2D0E-4005-A891-98D1F8BAD16C}">
      <dgm:prSet/>
      <dgm:spPr/>
      <dgm:t>
        <a:bodyPr/>
        <a:lstStyle/>
        <a:p>
          <a:pPr rtl="1"/>
          <a:endParaRPr lang="ar-EG"/>
        </a:p>
      </dgm:t>
    </dgm:pt>
    <dgm:pt modelId="{60D83A58-6C7C-4012-92DB-505E1070271C}">
      <dgm:prSet phldrT="[Text]"/>
      <dgm:spPr/>
      <dgm:t>
        <a:bodyPr/>
        <a:lstStyle/>
        <a:p>
          <a:pPr rtl="1"/>
          <a:r>
            <a:rPr lang="ar-EG" dirty="0" smtClean="0"/>
            <a:t>ظروفه</a:t>
          </a:r>
          <a:endParaRPr lang="ar-EG" dirty="0"/>
        </a:p>
      </dgm:t>
    </dgm:pt>
    <dgm:pt modelId="{A55CCB32-8F24-4348-828D-A2D1AEF29FA9}" type="parTrans" cxnId="{78C1DE67-CE80-4AF8-94E0-E47660E7728A}">
      <dgm:prSet/>
      <dgm:spPr/>
      <dgm:t>
        <a:bodyPr/>
        <a:lstStyle/>
        <a:p>
          <a:pPr rtl="1"/>
          <a:endParaRPr lang="ar-EG"/>
        </a:p>
      </dgm:t>
    </dgm:pt>
    <dgm:pt modelId="{FA289AF1-82BC-48D2-9B56-30A59C0634AB}" type="sibTrans" cxnId="{78C1DE67-CE80-4AF8-94E0-E47660E7728A}">
      <dgm:prSet/>
      <dgm:spPr/>
      <dgm:t>
        <a:bodyPr/>
        <a:lstStyle/>
        <a:p>
          <a:pPr rtl="1"/>
          <a:endParaRPr lang="ar-EG"/>
        </a:p>
      </dgm:t>
    </dgm:pt>
    <dgm:pt modelId="{DD47564B-189F-47E0-9582-1CB17E6BDB9C}">
      <dgm:prSet phldrT="[Text]"/>
      <dgm:spPr/>
      <dgm:t>
        <a:bodyPr/>
        <a:lstStyle/>
        <a:p>
          <a:pPr rtl="1"/>
          <a:r>
            <a:rPr lang="ar-EG" dirty="0" smtClean="0"/>
            <a:t>هدفه</a:t>
          </a:r>
          <a:endParaRPr lang="ar-EG" dirty="0"/>
        </a:p>
      </dgm:t>
    </dgm:pt>
    <dgm:pt modelId="{F27A4BAF-3AEA-4B67-A4A5-401C5C9AE231}" type="parTrans" cxnId="{5AADA263-1B94-45A8-BF17-A5CBE5803590}">
      <dgm:prSet/>
      <dgm:spPr/>
      <dgm:t>
        <a:bodyPr/>
        <a:lstStyle/>
        <a:p>
          <a:pPr rtl="1"/>
          <a:endParaRPr lang="ar-EG"/>
        </a:p>
      </dgm:t>
    </dgm:pt>
    <dgm:pt modelId="{E147DD9D-9458-43E4-B25B-A4109AEE4D4D}" type="sibTrans" cxnId="{5AADA263-1B94-45A8-BF17-A5CBE5803590}">
      <dgm:prSet/>
      <dgm:spPr/>
      <dgm:t>
        <a:bodyPr/>
        <a:lstStyle/>
        <a:p>
          <a:pPr rtl="1"/>
          <a:endParaRPr lang="ar-EG"/>
        </a:p>
      </dgm:t>
    </dgm:pt>
    <dgm:pt modelId="{01B1CC0C-8049-481D-A5CD-6593AAE0771E}" type="pres">
      <dgm:prSet presAssocID="{545C7548-A5FC-49A7-A081-74C96BD2C60F}" presName="compositeShape" presStyleCnt="0">
        <dgm:presLayoutVars>
          <dgm:chMax val="7"/>
          <dgm:dir/>
          <dgm:resizeHandles val="exact"/>
        </dgm:presLayoutVars>
      </dgm:prSet>
      <dgm:spPr/>
    </dgm:pt>
    <dgm:pt modelId="{D10BD8BC-BA20-46BD-AF08-91CE3E17A844}" type="pres">
      <dgm:prSet presAssocID="{7927611C-672B-4216-8221-0F6C67FD0D9F}" presName="circ1" presStyleLbl="vennNode1" presStyleIdx="0" presStyleCnt="3" custLinFactNeighborX="-5910" custLinFactNeighborY="-1423"/>
      <dgm:spPr/>
      <dgm:t>
        <a:bodyPr/>
        <a:lstStyle/>
        <a:p>
          <a:pPr rtl="1"/>
          <a:endParaRPr lang="ar-EG"/>
        </a:p>
      </dgm:t>
    </dgm:pt>
    <dgm:pt modelId="{44EA9EF8-2C12-40A6-80FD-55804EBD1B01}" type="pres">
      <dgm:prSet presAssocID="{7927611C-672B-4216-8221-0F6C67FD0D9F}" presName="circ1Tx" presStyleLbl="revTx" presStyleIdx="0" presStyleCnt="0">
        <dgm:presLayoutVars>
          <dgm:chMax val="0"/>
          <dgm:chPref val="0"/>
          <dgm:bulletEnabled val="1"/>
        </dgm:presLayoutVars>
      </dgm:prSet>
      <dgm:spPr/>
      <dgm:t>
        <a:bodyPr/>
        <a:lstStyle/>
        <a:p>
          <a:pPr rtl="1"/>
          <a:endParaRPr lang="ar-EG"/>
        </a:p>
      </dgm:t>
    </dgm:pt>
    <dgm:pt modelId="{AF429601-8B47-4B34-B5F7-59F2FDE527ED}" type="pres">
      <dgm:prSet presAssocID="{60D83A58-6C7C-4012-92DB-505E1070271C}" presName="circ2" presStyleLbl="vennNode1" presStyleIdx="1" presStyleCnt="3"/>
      <dgm:spPr/>
      <dgm:t>
        <a:bodyPr/>
        <a:lstStyle/>
        <a:p>
          <a:pPr rtl="1"/>
          <a:endParaRPr lang="ar-EG"/>
        </a:p>
      </dgm:t>
    </dgm:pt>
    <dgm:pt modelId="{A1BA2738-2392-430D-A019-0C731D3790BD}" type="pres">
      <dgm:prSet presAssocID="{60D83A58-6C7C-4012-92DB-505E1070271C}" presName="circ2Tx" presStyleLbl="revTx" presStyleIdx="0" presStyleCnt="0">
        <dgm:presLayoutVars>
          <dgm:chMax val="0"/>
          <dgm:chPref val="0"/>
          <dgm:bulletEnabled val="1"/>
        </dgm:presLayoutVars>
      </dgm:prSet>
      <dgm:spPr/>
      <dgm:t>
        <a:bodyPr/>
        <a:lstStyle/>
        <a:p>
          <a:pPr rtl="1"/>
          <a:endParaRPr lang="ar-EG"/>
        </a:p>
      </dgm:t>
    </dgm:pt>
    <dgm:pt modelId="{A6FDAD22-B04E-4D1A-B924-60CF880690ED}" type="pres">
      <dgm:prSet presAssocID="{DD47564B-189F-47E0-9582-1CB17E6BDB9C}" presName="circ3" presStyleLbl="vennNode1" presStyleIdx="2" presStyleCnt="3"/>
      <dgm:spPr/>
      <dgm:t>
        <a:bodyPr/>
        <a:lstStyle/>
        <a:p>
          <a:pPr rtl="1"/>
          <a:endParaRPr lang="ar-EG"/>
        </a:p>
      </dgm:t>
    </dgm:pt>
    <dgm:pt modelId="{A91C6C68-F8A2-48F8-9603-AB654B9C8CE5}" type="pres">
      <dgm:prSet presAssocID="{DD47564B-189F-47E0-9582-1CB17E6BDB9C}" presName="circ3Tx" presStyleLbl="revTx" presStyleIdx="0" presStyleCnt="0">
        <dgm:presLayoutVars>
          <dgm:chMax val="0"/>
          <dgm:chPref val="0"/>
          <dgm:bulletEnabled val="1"/>
        </dgm:presLayoutVars>
      </dgm:prSet>
      <dgm:spPr/>
      <dgm:t>
        <a:bodyPr/>
        <a:lstStyle/>
        <a:p>
          <a:pPr rtl="1"/>
          <a:endParaRPr lang="ar-EG"/>
        </a:p>
      </dgm:t>
    </dgm:pt>
  </dgm:ptLst>
  <dgm:cxnLst>
    <dgm:cxn modelId="{4261DDAD-AC43-40B5-B36B-649E43747A79}" type="presOf" srcId="{7927611C-672B-4216-8221-0F6C67FD0D9F}" destId="{44EA9EF8-2C12-40A6-80FD-55804EBD1B01}" srcOrd="1" destOrd="0" presId="urn:microsoft.com/office/officeart/2005/8/layout/venn1"/>
    <dgm:cxn modelId="{493E63B8-B872-471C-A1D4-CFD877C88912}" type="presOf" srcId="{7927611C-672B-4216-8221-0F6C67FD0D9F}" destId="{D10BD8BC-BA20-46BD-AF08-91CE3E17A844}" srcOrd="0" destOrd="0" presId="urn:microsoft.com/office/officeart/2005/8/layout/venn1"/>
    <dgm:cxn modelId="{E52370F1-FD0B-469A-9FBF-8C468B57BCB6}" type="presOf" srcId="{DD47564B-189F-47E0-9582-1CB17E6BDB9C}" destId="{A6FDAD22-B04E-4D1A-B924-60CF880690ED}" srcOrd="0" destOrd="0" presId="urn:microsoft.com/office/officeart/2005/8/layout/venn1"/>
    <dgm:cxn modelId="{B22371FB-DD22-485C-B892-F6611472991F}" type="presOf" srcId="{DD47564B-189F-47E0-9582-1CB17E6BDB9C}" destId="{A91C6C68-F8A2-48F8-9603-AB654B9C8CE5}" srcOrd="1" destOrd="0" presId="urn:microsoft.com/office/officeart/2005/8/layout/venn1"/>
    <dgm:cxn modelId="{FC1992D1-468B-429F-92CF-C57544FB19FF}" type="presOf" srcId="{545C7548-A5FC-49A7-A081-74C96BD2C60F}" destId="{01B1CC0C-8049-481D-A5CD-6593AAE0771E}" srcOrd="0" destOrd="0" presId="urn:microsoft.com/office/officeart/2005/8/layout/venn1"/>
    <dgm:cxn modelId="{78C1DE67-CE80-4AF8-94E0-E47660E7728A}" srcId="{545C7548-A5FC-49A7-A081-74C96BD2C60F}" destId="{60D83A58-6C7C-4012-92DB-505E1070271C}" srcOrd="1" destOrd="0" parTransId="{A55CCB32-8F24-4348-828D-A2D1AEF29FA9}" sibTransId="{FA289AF1-82BC-48D2-9B56-30A59C0634AB}"/>
    <dgm:cxn modelId="{145E481F-2D0E-4005-A891-98D1F8BAD16C}" srcId="{545C7548-A5FC-49A7-A081-74C96BD2C60F}" destId="{7927611C-672B-4216-8221-0F6C67FD0D9F}" srcOrd="0" destOrd="0" parTransId="{7F712F72-AA45-4CCC-8B68-9FBA9A8061D9}" sibTransId="{9633A847-9147-4961-9F3D-94453B114394}"/>
    <dgm:cxn modelId="{C9D60D6A-0BA5-48E7-98E3-93B1CEE161F0}" type="presOf" srcId="{60D83A58-6C7C-4012-92DB-505E1070271C}" destId="{AF429601-8B47-4B34-B5F7-59F2FDE527ED}" srcOrd="0" destOrd="0" presId="urn:microsoft.com/office/officeart/2005/8/layout/venn1"/>
    <dgm:cxn modelId="{5AADA263-1B94-45A8-BF17-A5CBE5803590}" srcId="{545C7548-A5FC-49A7-A081-74C96BD2C60F}" destId="{DD47564B-189F-47E0-9582-1CB17E6BDB9C}" srcOrd="2" destOrd="0" parTransId="{F27A4BAF-3AEA-4B67-A4A5-401C5C9AE231}" sibTransId="{E147DD9D-9458-43E4-B25B-A4109AEE4D4D}"/>
    <dgm:cxn modelId="{A9690893-762D-4D12-8AF2-C47FED63A3A1}" type="presOf" srcId="{60D83A58-6C7C-4012-92DB-505E1070271C}" destId="{A1BA2738-2392-430D-A019-0C731D3790BD}" srcOrd="1" destOrd="0" presId="urn:microsoft.com/office/officeart/2005/8/layout/venn1"/>
    <dgm:cxn modelId="{64EFCAE5-16DD-4C67-A45B-28279945925C}" type="presParOf" srcId="{01B1CC0C-8049-481D-A5CD-6593AAE0771E}" destId="{D10BD8BC-BA20-46BD-AF08-91CE3E17A844}" srcOrd="0" destOrd="0" presId="urn:microsoft.com/office/officeart/2005/8/layout/venn1"/>
    <dgm:cxn modelId="{697DE179-CE99-4466-B58E-DB034DCC0543}" type="presParOf" srcId="{01B1CC0C-8049-481D-A5CD-6593AAE0771E}" destId="{44EA9EF8-2C12-40A6-80FD-55804EBD1B01}" srcOrd="1" destOrd="0" presId="urn:microsoft.com/office/officeart/2005/8/layout/venn1"/>
    <dgm:cxn modelId="{E80B195E-FD87-4751-939E-D47B04030605}" type="presParOf" srcId="{01B1CC0C-8049-481D-A5CD-6593AAE0771E}" destId="{AF429601-8B47-4B34-B5F7-59F2FDE527ED}" srcOrd="2" destOrd="0" presId="urn:microsoft.com/office/officeart/2005/8/layout/venn1"/>
    <dgm:cxn modelId="{E3008250-872C-49CD-AE9C-F18A4A1F0681}" type="presParOf" srcId="{01B1CC0C-8049-481D-A5CD-6593AAE0771E}" destId="{A1BA2738-2392-430D-A019-0C731D3790BD}" srcOrd="3" destOrd="0" presId="urn:microsoft.com/office/officeart/2005/8/layout/venn1"/>
    <dgm:cxn modelId="{5B6E1EFA-F24E-4A20-A6D3-D87DF7FCA32F}" type="presParOf" srcId="{01B1CC0C-8049-481D-A5CD-6593AAE0771E}" destId="{A6FDAD22-B04E-4D1A-B924-60CF880690ED}" srcOrd="4" destOrd="0" presId="urn:microsoft.com/office/officeart/2005/8/layout/venn1"/>
    <dgm:cxn modelId="{5A8BC62D-3C9A-44FB-B2F6-6ABE73A5021F}" type="presParOf" srcId="{01B1CC0C-8049-481D-A5CD-6593AAE0771E}" destId="{A91C6C68-F8A2-48F8-9603-AB654B9C8CE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SA" sz="2200" dirty="0" smtClean="0"/>
            <a:t>وضوح الهدف وعدم كونه مبهمًا أو ضبابيًّا يعد من السمات المهمة للأهداف. كما أنه لا يكفي أن يكون الهدف واضحًا فحسب، بل لابد من تحديده ووصفه. ولتوضيح ذلك، أنظر الأمثلة التالية</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D6DC944D-06FE-45CE-A5F3-2DE8E7CF6EA4}" type="presOf" srcId="{75E8F7CA-4373-4A87-A0A0-6886AAAE7AFA}" destId="{48FE0E74-861D-486A-BD5E-31327FE148D7}" srcOrd="0" destOrd="0" presId="urn:microsoft.com/office/officeart/2008/layout/BendingPictureCaption"/>
    <dgm:cxn modelId="{4E2BB045-CD9C-4371-A6BD-C5E8B6F0BFA2}" type="presOf" srcId="{793E8408-314F-4AE1-A82C-0D50ACBDCB13}" destId="{8C44FA8E-66E1-420C-96E5-B183122E741E}" srcOrd="0" destOrd="0" presId="urn:microsoft.com/office/officeart/2008/layout/BendingPictureCaption"/>
    <dgm:cxn modelId="{6388FB97-B061-4FD8-BD2A-A21E397659BD}" type="presParOf" srcId="{48FE0E74-861D-486A-BD5E-31327FE148D7}" destId="{D96CF44A-54CE-4C1F-9235-88001D27FEE6}" srcOrd="0" destOrd="0" presId="urn:microsoft.com/office/officeart/2008/layout/BendingPictureCaption"/>
    <dgm:cxn modelId="{2906F64C-C0A2-4EE8-8F19-9B1DF976EEC7}" type="presParOf" srcId="{D96CF44A-54CE-4C1F-9235-88001D27FEE6}" destId="{71241A7F-BE6E-459B-9602-313C41AC8673}" srcOrd="0" destOrd="0" presId="urn:microsoft.com/office/officeart/2008/layout/BendingPictureCaption"/>
    <dgm:cxn modelId="{2CAF689A-8F08-40C9-B3E3-9D1145BBA4A4}"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المقصود من كون الأهداف مقاسة ومحسوبة هو القدرة على قياسها بشكل عملي وإمكانية حساب وتقييم مدى الإنجاز فيها، فعلى سبيل المثال</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DFD36237-7E21-4134-92DE-7690ECDC0228}" type="presOf" srcId="{793E8408-314F-4AE1-A82C-0D50ACBDCB13}" destId="{8C44FA8E-66E1-420C-96E5-B183122E741E}" srcOrd="0" destOrd="0" presId="urn:microsoft.com/office/officeart/2008/layout/BendingPictureCaption"/>
    <dgm:cxn modelId="{982E0109-0132-4074-A720-3C993002A10C}" type="presOf" srcId="{75E8F7CA-4373-4A87-A0A0-6886AAAE7AFA}" destId="{48FE0E74-861D-486A-BD5E-31327FE148D7}" srcOrd="0" destOrd="0" presId="urn:microsoft.com/office/officeart/2008/layout/BendingPictureCaption"/>
    <dgm:cxn modelId="{02B28B33-9923-49BA-AC06-7A6AE6502082}" type="presParOf" srcId="{48FE0E74-861D-486A-BD5E-31327FE148D7}" destId="{D96CF44A-54CE-4C1F-9235-88001D27FEE6}" srcOrd="0" destOrd="0" presId="urn:microsoft.com/office/officeart/2008/layout/BendingPictureCaption"/>
    <dgm:cxn modelId="{C7E9ED9A-3C21-45E2-A5C7-274598DB5FFD}" type="presParOf" srcId="{D96CF44A-54CE-4C1F-9235-88001D27FEE6}" destId="{71241A7F-BE6E-459B-9602-313C41AC8673}" srcOrd="0" destOrd="0" presId="urn:microsoft.com/office/officeart/2008/layout/BendingPictureCaption"/>
    <dgm:cxn modelId="{B663A90F-DF9A-4923-8A0A-638666384935}"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عندما نعين الأهداف الأكثر أهمية لنا، نبدأ بتحديد طرق جعلها تتشكل بطريقة صحيحة، فنقوم بتحسين مواقفنا وقدراتنا ومهاراتنا وإمكانياتنا المادية لتبلغ منزلة تلكم الأهداف، ونبدأ برؤية الفرص التي كانت قد فحصت مسبقًا لتقربك أكثر من تحقيق أهدافك. تستتطيع تنفيذ معظم الأهداف التي تضعها أيًّا كانت إذا قمت بالتخطيط الحكيم للخطوات وتأسيس إطار زمني يسمح بتنفيذ هذه الخطوات</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X="83644" custScaleY="58250"/>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X="117058" custScaleY="196587">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CA2CC8AB-271D-4492-8913-429EE2BF41A4}" type="presOf" srcId="{793E8408-314F-4AE1-A82C-0D50ACBDCB13}" destId="{8C44FA8E-66E1-420C-96E5-B183122E741E}" srcOrd="0" destOrd="0" presId="urn:microsoft.com/office/officeart/2008/layout/BendingPictureCaption"/>
    <dgm:cxn modelId="{508DCF25-CE20-48C1-B6C3-4C3AA63005B3}" type="presOf" srcId="{75E8F7CA-4373-4A87-A0A0-6886AAAE7AFA}" destId="{48FE0E74-861D-486A-BD5E-31327FE148D7}" srcOrd="0" destOrd="0" presId="urn:microsoft.com/office/officeart/2008/layout/BendingPictureCaption"/>
    <dgm:cxn modelId="{CF318552-C8D4-4303-B7CA-389FC0F1B4C1}" type="presParOf" srcId="{48FE0E74-861D-486A-BD5E-31327FE148D7}" destId="{D96CF44A-54CE-4C1F-9235-88001D27FEE6}" srcOrd="0" destOrd="0" presId="urn:microsoft.com/office/officeart/2008/layout/BendingPictureCaption"/>
    <dgm:cxn modelId="{A9C0F452-55A3-4D86-A8BE-12BBF6FE85A6}" type="presParOf" srcId="{D96CF44A-54CE-4C1F-9235-88001D27FEE6}" destId="{71241A7F-BE6E-459B-9602-313C41AC8673}" srcOrd="0" destOrd="0" presId="urn:microsoft.com/office/officeart/2008/layout/BendingPictureCaption"/>
    <dgm:cxn modelId="{F4D91FF8-2D38-4E5D-BECC-F734A8A63788}"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يجب أن تكون متأكدًا من أن الأهداف ملائمة وواقعية حتى يمكنك بلوغ ما تصبو إليه، وإذا لم تستطع تحقيق ذلك فقد تصاب بشيء من فقدان الحماس، وعندئذٍ قد تضطر للتخلي عنها</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A8438A64-C1D0-4937-8F8A-8B1534C7FF49}" type="presOf" srcId="{75E8F7CA-4373-4A87-A0A0-6886AAAE7AFA}" destId="{48FE0E74-861D-486A-BD5E-31327FE148D7}" srcOrd="0" destOrd="0" presId="urn:microsoft.com/office/officeart/2008/layout/BendingPictureCaption"/>
    <dgm:cxn modelId="{9F0FDF7F-D3FA-48D5-BC59-FED4F9C5A569}" type="presOf" srcId="{793E8408-314F-4AE1-A82C-0D50ACBDCB13}" destId="{8C44FA8E-66E1-420C-96E5-B183122E741E}" srcOrd="0" destOrd="0" presId="urn:microsoft.com/office/officeart/2008/layout/BendingPictureCaption"/>
    <dgm:cxn modelId="{FED62399-160C-4696-9E37-545742B6CB9A}" type="presParOf" srcId="{48FE0E74-861D-486A-BD5E-31327FE148D7}" destId="{D96CF44A-54CE-4C1F-9235-88001D27FEE6}" srcOrd="0" destOrd="0" presId="urn:microsoft.com/office/officeart/2008/layout/BendingPictureCaption"/>
    <dgm:cxn modelId="{4C049532-4C46-4EAE-83CB-A643F9F5F0D8}" type="presParOf" srcId="{D96CF44A-54CE-4C1F-9235-88001D27FEE6}" destId="{71241A7F-BE6E-459B-9602-313C41AC8673}" srcOrd="0" destOrd="0" presId="urn:microsoft.com/office/officeart/2008/layout/BendingPictureCaption"/>
    <dgm:cxn modelId="{3AB583B3-3FA3-484C-A721-40C3093D9536}"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لا يكفي أن يكون الهدف واضحًا ومحددًا فحسب، بل لا بد من تحديده بزمن مناسب حتى نتمكن من إنجازه وتنفيذه. فإذا لم يوضع للهدف فترة زمنية محددة لتنفيذه فسيبقى أملاً ورغبة وليس هدفًا له سمة الفاعلية والتطبيق. لاحظ الفرق بين كل هدف ونظيره في الأمثلة التالية وستجد أن الأهداف المنضبطة بزمن محدد من الممكن تحقيقها ووضع آلية دقيقة لذلك، أما الأهداف المفتوحة في مدة تحقيقها فمن الواضح أنه يمكن أن يطول بها الأمل دون أن تجد طريقها للتنفيذ</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X="83644" custScaleY="58250"/>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X="117058" custScaleY="196587">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3E42C27C-F029-4BD2-928A-45DD4D460783}" type="presOf" srcId="{75E8F7CA-4373-4A87-A0A0-6886AAAE7AFA}" destId="{48FE0E74-861D-486A-BD5E-31327FE148D7}" srcOrd="0" destOrd="0" presId="urn:microsoft.com/office/officeart/2008/layout/BendingPictureCaption"/>
    <dgm:cxn modelId="{AA07A732-EAA1-447E-A9FB-76E8C122A036}" type="presOf" srcId="{793E8408-314F-4AE1-A82C-0D50ACBDCB13}" destId="{8C44FA8E-66E1-420C-96E5-B183122E741E}" srcOrd="0" destOrd="0" presId="urn:microsoft.com/office/officeart/2008/layout/BendingPictureCaption"/>
    <dgm:cxn modelId="{13D63839-CF5E-41EE-97C2-CC5DBB431F43}" type="presParOf" srcId="{48FE0E74-861D-486A-BD5E-31327FE148D7}" destId="{D96CF44A-54CE-4C1F-9235-88001D27FEE6}" srcOrd="0" destOrd="0" presId="urn:microsoft.com/office/officeart/2008/layout/BendingPictureCaption"/>
    <dgm:cxn modelId="{0445062E-D49D-4253-A464-A65D11B408FE}" type="presParOf" srcId="{D96CF44A-54CE-4C1F-9235-88001D27FEE6}" destId="{71241A7F-BE6E-459B-9602-313C41AC8673}" srcOrd="0" destOrd="0" presId="urn:microsoft.com/office/officeart/2008/layout/BendingPictureCaption"/>
    <dgm:cxn modelId="{0D49BC26-2705-4751-BC31-772519738B9D}"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BD8BC-BA20-46BD-AF08-91CE3E17A844}">
      <dsp:nvSpPr>
        <dsp:cNvPr id="0" name=""/>
        <dsp:cNvSpPr/>
      </dsp:nvSpPr>
      <dsp:spPr>
        <a:xfrm>
          <a:off x="1889134" y="14277"/>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rtl="1">
            <a:lnSpc>
              <a:spcPct val="90000"/>
            </a:lnSpc>
            <a:spcBef>
              <a:spcPct val="0"/>
            </a:spcBef>
            <a:spcAft>
              <a:spcPct val="35000"/>
            </a:spcAft>
          </a:pPr>
          <a:r>
            <a:rPr lang="ar-EG" sz="4700" kern="1200" dirty="0" smtClean="0"/>
            <a:t>قدراته</a:t>
          </a:r>
          <a:endParaRPr lang="ar-EG" sz="4700" kern="1200" dirty="0"/>
        </a:p>
      </dsp:txBody>
      <dsp:txXfrm>
        <a:off x="2177424" y="392658"/>
        <a:ext cx="1585595" cy="972978"/>
      </dsp:txXfrm>
    </dsp:sp>
    <dsp:sp modelId="{AF429601-8B47-4B34-B5F7-59F2FDE527ED}">
      <dsp:nvSpPr>
        <dsp:cNvPr id="0" name=""/>
        <dsp:cNvSpPr/>
      </dsp:nvSpPr>
      <dsp:spPr>
        <a:xfrm>
          <a:off x="2797103" y="1396404"/>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rtl="1">
            <a:lnSpc>
              <a:spcPct val="90000"/>
            </a:lnSpc>
            <a:spcBef>
              <a:spcPct val="0"/>
            </a:spcBef>
            <a:spcAft>
              <a:spcPct val="35000"/>
            </a:spcAft>
          </a:pPr>
          <a:r>
            <a:rPr lang="ar-EG" sz="4700" kern="1200" dirty="0" smtClean="0"/>
            <a:t>ظروفه</a:t>
          </a:r>
          <a:endParaRPr lang="ar-EG" sz="4700" kern="1200" dirty="0"/>
        </a:p>
      </dsp:txBody>
      <dsp:txXfrm>
        <a:off x="3458369" y="1954966"/>
        <a:ext cx="1297305" cy="1189196"/>
      </dsp:txXfrm>
    </dsp:sp>
    <dsp:sp modelId="{A6FDAD22-B04E-4D1A-B924-60CF880690ED}">
      <dsp:nvSpPr>
        <dsp:cNvPr id="0" name=""/>
        <dsp:cNvSpPr/>
      </dsp:nvSpPr>
      <dsp:spPr>
        <a:xfrm>
          <a:off x="1236734" y="1396404"/>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rtl="1">
            <a:lnSpc>
              <a:spcPct val="90000"/>
            </a:lnSpc>
            <a:spcBef>
              <a:spcPct val="0"/>
            </a:spcBef>
            <a:spcAft>
              <a:spcPct val="35000"/>
            </a:spcAft>
          </a:pPr>
          <a:r>
            <a:rPr lang="ar-EG" sz="4700" kern="1200" dirty="0" smtClean="0"/>
            <a:t>هدفه</a:t>
          </a:r>
          <a:endParaRPr lang="ar-EG" sz="4700" kern="1200" dirty="0"/>
        </a:p>
      </dsp:txBody>
      <dsp:txXfrm>
        <a:off x="1440339" y="1954966"/>
        <a:ext cx="1297305" cy="118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388679" y="125168"/>
          <a:ext cx="4999522" cy="298924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1399221" y="2690881"/>
          <a:ext cx="4308099" cy="1247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SA" sz="2200" kern="1200" dirty="0" smtClean="0"/>
            <a:t>وضوح الهدف وعدم كونه مبهمًا أو ضبابيًّا يعد من السمات المهمة للأهداف. كما أنه لا يكفي أن يكون الهدف واضحًا فحسب، بل لابد من تحديده ووصفه. ولتوضيح ذلك، أنظر الأمثلة التالية</a:t>
          </a:r>
          <a:endParaRPr lang="ar-EG" sz="2200" kern="1200" dirty="0"/>
        </a:p>
      </dsp:txBody>
      <dsp:txXfrm>
        <a:off x="1399221" y="2690881"/>
        <a:ext cx="4308099" cy="1247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386080" y="123304"/>
          <a:ext cx="5004409" cy="299217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1397609" y="2691525"/>
          <a:ext cx="4312310" cy="1249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المقصود من كون الأهداف مقاسة ومحسوبة هو القدرة على قياسها بشكل عملي وإمكانية حساب وتقييم مدى الإنجاز فيها، فعلى سبيل المثال</a:t>
          </a:r>
          <a:endParaRPr lang="ar-EG" sz="2200" kern="1200" dirty="0"/>
        </a:p>
      </dsp:txBody>
      <dsp:txXfrm>
        <a:off x="1397609" y="2691525"/>
        <a:ext cx="4312310" cy="1249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82125" y="154686"/>
          <a:ext cx="4700467" cy="2419047"/>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345421" y="2125653"/>
          <a:ext cx="5668452" cy="228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عندما نعين الأهداف الأكثر أهمية لنا، نبدأ بتحديد طرق جعلها تتشكل بطريقة صحيحة، فنقوم بتحسين مواقفنا وقدراتنا ومهاراتنا وإمكانياتنا المادية لتبلغ منزلة تلكم الأهداف، ونبدأ برؤية الفرص التي كانت قد فحصت مسبقًا لتقربك أكثر من تحقيق أهدافك. تستتطيع تنفيذ معظم الأهداف التي تضعها أيًّا كانت إذا قمت بالتخطيط الحكيم للخطوات وتأسيس إطار زمني يسمح بتنفيذ هذه الخطوات</a:t>
          </a:r>
          <a:endParaRPr lang="ar-EG" sz="2200" kern="1200" dirty="0"/>
        </a:p>
      </dsp:txBody>
      <dsp:txXfrm>
        <a:off x="345421" y="2125653"/>
        <a:ext cx="5668452" cy="2287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388679" y="125168"/>
          <a:ext cx="4999522" cy="298924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1399221" y="2690881"/>
          <a:ext cx="4308099" cy="1247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يجب أن تكون متأكدًا من أن الأهداف ملائمة وواقعية حتى يمكنك بلوغ ما تصبو إليه، وإذا لم تستطع تحقيق ذلك فقد تصاب بشيء من فقدان الحماس، وعندئذٍ قد تضطر للتخلي عنها</a:t>
          </a:r>
          <a:endParaRPr lang="ar-EG" sz="2200" kern="1200" dirty="0"/>
        </a:p>
      </dsp:txBody>
      <dsp:txXfrm>
        <a:off x="1399221" y="2690881"/>
        <a:ext cx="4308099" cy="1247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1A7F-BE6E-459B-9602-313C41AC8673}">
      <dsp:nvSpPr>
        <dsp:cNvPr id="0" name=""/>
        <dsp:cNvSpPr/>
      </dsp:nvSpPr>
      <dsp:spPr>
        <a:xfrm>
          <a:off x="82125" y="154686"/>
          <a:ext cx="4700467" cy="2419047"/>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C44FA8E-66E1-420C-96E5-B183122E741E}">
      <dsp:nvSpPr>
        <dsp:cNvPr id="0" name=""/>
        <dsp:cNvSpPr/>
      </dsp:nvSpPr>
      <dsp:spPr>
        <a:xfrm>
          <a:off x="345421" y="2125653"/>
          <a:ext cx="5668452" cy="228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1">
            <a:lnSpc>
              <a:spcPct val="90000"/>
            </a:lnSpc>
            <a:spcBef>
              <a:spcPct val="0"/>
            </a:spcBef>
            <a:spcAft>
              <a:spcPct val="5000"/>
            </a:spcAft>
          </a:pPr>
          <a:r>
            <a:rPr lang="ar-EG" sz="2200" kern="1200" dirty="0" smtClean="0"/>
            <a:t>لا يكفي أن يكون الهدف واضحًا ومحددًا فحسب، بل لا بد من تحديده بزمن مناسب حتى نتمكن من إنجازه وتنفيذه. فإذا لم يوضع للهدف فترة زمنية محددة لتنفيذه فسيبقى أملاً ورغبة وليس هدفًا له سمة الفاعلية والتطبيق. لاحظ الفرق بين كل هدف ونظيره في الأمثلة التالية وستجد أن الأهداف المنضبطة بزمن محدد من الممكن تحقيقها ووضع آلية دقيقة لذلك، أما الأهداف المفتوحة في مدة تحقيقها فمن الواضح أنه يمكن أن يطول بها الأمل دون أن تجد طريقها للتنفيذ</a:t>
          </a:r>
          <a:endParaRPr lang="ar-EG" sz="2200" kern="1200" dirty="0"/>
        </a:p>
      </dsp:txBody>
      <dsp:txXfrm>
        <a:off x="345421" y="2125653"/>
        <a:ext cx="5668452" cy="22877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auto">
          <a:xfrm>
            <a:off x="-4763" y="0"/>
            <a:ext cx="4265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51" name="Rectangle 3"/>
          <p:cNvSpPr>
            <a:spLocks noGrp="1" noChangeArrowheads="1"/>
          </p:cNvSpPr>
          <p:nvPr>
            <p:ph type="dt" sz="half" idx="2"/>
          </p:nvPr>
        </p:nvSpPr>
        <p:spPr bwMode="auto">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endParaRPr lang="ar-EG" altLang="zh-CN"/>
          </a:p>
        </p:txBody>
      </p:sp>
      <p:sp>
        <p:nvSpPr>
          <p:cNvPr id="2052" name="Rectangle 4"/>
          <p:cNvSpPr>
            <a:spLocks noGrp="1" noChangeArrowheads="1"/>
          </p:cNvSpPr>
          <p:nvPr>
            <p:ph type="ftr" sz="quarter" idx="3"/>
          </p:nvPr>
        </p:nvSpPr>
        <p:spPr bwMode="auto">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ar-EG" altLang="zh-CN"/>
          </a:p>
        </p:txBody>
      </p:sp>
      <p:sp>
        <p:nvSpPr>
          <p:cNvPr id="2053" name="Rectangle 5"/>
          <p:cNvSpPr>
            <a:spLocks noGrp="1" noChangeArrowheads="1"/>
          </p:cNvSpPr>
          <p:nvPr>
            <p:ph type="sldNum" sz="quarter" idx="4"/>
          </p:nvPr>
        </p:nvSpPr>
        <p:spPr/>
        <p:txBody>
          <a:bodyPr/>
          <a:lstStyle>
            <a:lvl1pPr>
              <a:defRPr/>
            </a:lvl1pPr>
          </a:lstStyle>
          <a:p>
            <a:fld id="{92EAFD01-5884-41D5-AD6F-CE74781734B3}" type="slidenum">
              <a:rPr lang="ar-EG" altLang="zh-CN"/>
              <a:pPr/>
              <a:t>‹#›</a:t>
            </a:fld>
            <a:endParaRPr lang="ar-EG" altLang="zh-CN"/>
          </a:p>
        </p:txBody>
      </p:sp>
      <p:sp>
        <p:nvSpPr>
          <p:cNvPr id="2054" name="Rectangle 6"/>
          <p:cNvSpPr>
            <a:spLocks noGrp="1" noChangeArrowheads="1"/>
          </p:cNvSpPr>
          <p:nvPr>
            <p:ph type="ctrTitle"/>
          </p:nvPr>
        </p:nvSpPr>
        <p:spPr>
          <a:xfrm>
            <a:off x="4343400" y="2895600"/>
            <a:ext cx="4038600" cy="685800"/>
          </a:xfrm>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ctr">
              <a:defRPr sz="3600">
                <a:solidFill>
                  <a:schemeClr val="accent1"/>
                </a:solidFill>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4356100" y="3789363"/>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ctr">
              <a:buFont typeface="Wingdings" pitchFamily="2" charset="2"/>
              <a:buNone/>
              <a:defRPr sz="1600"/>
            </a:lvl1pPr>
          </a:lstStyle>
          <a:p>
            <a:pPr lvl="0"/>
            <a:r>
              <a:rPr lang="zh-CN" noProof="0" smtClean="0"/>
              <a:t>单击此处编辑母版副标题样式</a:t>
            </a:r>
          </a:p>
        </p:txBody>
      </p:sp>
      <p:sp>
        <p:nvSpPr>
          <p:cNvPr id="2056" name="AutoShape 8"/>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503CA202-9A39-47A8-82CA-97CA72007E44}" type="slidenum">
              <a:rPr lang="ar-EG" altLang="zh-CN"/>
              <a:pPr/>
              <a:t>‹#›</a:t>
            </a:fld>
            <a:endParaRPr lang="ar-EG" altLang="zh-CN"/>
          </a:p>
        </p:txBody>
      </p:sp>
    </p:spTree>
    <p:extLst>
      <p:ext uri="{BB962C8B-B14F-4D97-AF65-F5344CB8AC3E}">
        <p14:creationId xmlns:p14="http://schemas.microsoft.com/office/powerpoint/2010/main" val="113247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4375"/>
            <a:ext cx="2038350" cy="56102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14375"/>
            <a:ext cx="596265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05C82F8B-B5C4-4EEC-BED9-2B571E4D29AD}" type="slidenum">
              <a:rPr lang="ar-EG" altLang="zh-CN"/>
              <a:pPr/>
              <a:t>‹#›</a:t>
            </a:fld>
            <a:endParaRPr lang="ar-EG" altLang="zh-CN"/>
          </a:p>
        </p:txBody>
      </p:sp>
    </p:spTree>
    <p:extLst>
      <p:ext uri="{BB962C8B-B14F-4D97-AF65-F5344CB8AC3E}">
        <p14:creationId xmlns:p14="http://schemas.microsoft.com/office/powerpoint/2010/main" val="177698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auto">
          <a:xfrm>
            <a:off x="-4763" y="0"/>
            <a:ext cx="4265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51" name="Rectangle 3"/>
          <p:cNvSpPr>
            <a:spLocks noGrp="1" noChangeArrowheads="1"/>
          </p:cNvSpPr>
          <p:nvPr>
            <p:ph type="dt" sz="half" idx="2"/>
          </p:nvPr>
        </p:nvSpPr>
        <p:spPr bwMode="auto">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endParaRPr lang="ar-EG" altLang="zh-CN">
              <a:solidFill>
                <a:srgbClr val="FFFFFF"/>
              </a:solidFill>
            </a:endParaRPr>
          </a:p>
        </p:txBody>
      </p:sp>
      <p:sp>
        <p:nvSpPr>
          <p:cNvPr id="2052" name="Rectangle 4"/>
          <p:cNvSpPr>
            <a:spLocks noGrp="1" noChangeArrowheads="1"/>
          </p:cNvSpPr>
          <p:nvPr>
            <p:ph type="ftr" sz="quarter" idx="3"/>
          </p:nvPr>
        </p:nvSpPr>
        <p:spPr bwMode="auto">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ar-EG" altLang="zh-CN">
              <a:solidFill>
                <a:srgbClr val="30311D"/>
              </a:solidFill>
            </a:endParaRPr>
          </a:p>
        </p:txBody>
      </p:sp>
      <p:sp>
        <p:nvSpPr>
          <p:cNvPr id="2053" name="Rectangle 5"/>
          <p:cNvSpPr>
            <a:spLocks noGrp="1" noChangeArrowheads="1"/>
          </p:cNvSpPr>
          <p:nvPr>
            <p:ph type="sldNum" sz="quarter" idx="4"/>
          </p:nvPr>
        </p:nvSpPr>
        <p:spPr/>
        <p:txBody>
          <a:bodyPr/>
          <a:lstStyle>
            <a:lvl1pPr>
              <a:defRPr/>
            </a:lvl1pPr>
          </a:lstStyle>
          <a:p>
            <a:fld id="{92EAFD01-5884-41D5-AD6F-CE74781734B3}" type="slidenum">
              <a:rPr lang="ar-EG" altLang="zh-CN">
                <a:solidFill>
                  <a:srgbClr val="30311D"/>
                </a:solidFill>
              </a:rPr>
              <a:pPr/>
              <a:t>‹#›</a:t>
            </a:fld>
            <a:endParaRPr lang="ar-EG" altLang="zh-CN">
              <a:solidFill>
                <a:srgbClr val="30311D"/>
              </a:solidFill>
            </a:endParaRPr>
          </a:p>
        </p:txBody>
      </p:sp>
      <p:sp>
        <p:nvSpPr>
          <p:cNvPr id="2054" name="Rectangle 6"/>
          <p:cNvSpPr>
            <a:spLocks noGrp="1" noChangeArrowheads="1"/>
          </p:cNvSpPr>
          <p:nvPr>
            <p:ph type="ctrTitle"/>
          </p:nvPr>
        </p:nvSpPr>
        <p:spPr>
          <a:xfrm>
            <a:off x="4343400" y="2895600"/>
            <a:ext cx="4038600" cy="685800"/>
          </a:xfrm>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ctr">
              <a:defRPr sz="3600">
                <a:solidFill>
                  <a:schemeClr val="accent1"/>
                </a:solidFill>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4356100" y="3789363"/>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ctr">
              <a:buFont typeface="Wingdings" pitchFamily="2" charset="2"/>
              <a:buNone/>
              <a:defRPr sz="1600"/>
            </a:lvl1pPr>
          </a:lstStyle>
          <a:p>
            <a:pPr lvl="0"/>
            <a:r>
              <a:rPr lang="zh-CN" noProof="0" smtClean="0"/>
              <a:t>单击此处编辑母版副标题样式</a:t>
            </a:r>
          </a:p>
        </p:txBody>
      </p:sp>
      <p:sp>
        <p:nvSpPr>
          <p:cNvPr id="2056" name="AutoShape 8"/>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0311D"/>
              </a:solidFill>
            </a:endParaRPr>
          </a:p>
        </p:txBody>
      </p:sp>
    </p:spTree>
    <p:extLst>
      <p:ext uri="{BB962C8B-B14F-4D97-AF65-F5344CB8AC3E}">
        <p14:creationId xmlns:p14="http://schemas.microsoft.com/office/powerpoint/2010/main" val="1027329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F6A177F7-7666-4025-872F-95617CAFEC6B}"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51106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5AD51-8FFE-44E9-865C-759412988469}"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90785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Slide Number Placeholder 4"/>
          <p:cNvSpPr>
            <a:spLocks noGrp="1"/>
          </p:cNvSpPr>
          <p:nvPr>
            <p:ph type="sldNum" sz="quarter" idx="10"/>
          </p:nvPr>
        </p:nvSpPr>
        <p:spPr/>
        <p:txBody>
          <a:bodyPr/>
          <a:lstStyle>
            <a:lvl1pPr>
              <a:defRPr/>
            </a:lvl1pPr>
          </a:lstStyle>
          <a:p>
            <a:fld id="{33F17913-90FE-4C5F-A6E0-3C378CB8723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38197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Slide Number Placeholder 6"/>
          <p:cNvSpPr>
            <a:spLocks noGrp="1"/>
          </p:cNvSpPr>
          <p:nvPr>
            <p:ph type="sldNum" sz="quarter" idx="10"/>
          </p:nvPr>
        </p:nvSpPr>
        <p:spPr/>
        <p:txBody>
          <a:bodyPr/>
          <a:lstStyle>
            <a:lvl1pPr>
              <a:defRPr/>
            </a:lvl1pPr>
          </a:lstStyle>
          <a:p>
            <a:fld id="{57837FC1-082A-45E8-9BDE-9ABDE3471DC4}"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54034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Slide Number Placeholder 2"/>
          <p:cNvSpPr>
            <a:spLocks noGrp="1"/>
          </p:cNvSpPr>
          <p:nvPr>
            <p:ph type="sldNum" sz="quarter" idx="10"/>
          </p:nvPr>
        </p:nvSpPr>
        <p:spPr/>
        <p:txBody>
          <a:bodyPr/>
          <a:lstStyle>
            <a:lvl1pPr>
              <a:defRPr/>
            </a:lvl1pPr>
          </a:lstStyle>
          <a:p>
            <a:fld id="{F955FCC1-9B91-41E0-B88F-7A04E4D559B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35660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056BCE-7D09-4AA8-B1B7-C09553E58BE9}"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2863522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9012EF-1462-4AFC-9E94-F5654050E930}"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32970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F6A177F7-7666-4025-872F-95617CAFEC6B}" type="slidenum">
              <a:rPr lang="ar-EG" altLang="zh-CN"/>
              <a:pPr/>
              <a:t>‹#›</a:t>
            </a:fld>
            <a:endParaRPr lang="ar-EG" altLang="zh-CN"/>
          </a:p>
        </p:txBody>
      </p:sp>
    </p:spTree>
    <p:extLst>
      <p:ext uri="{BB962C8B-B14F-4D97-AF65-F5344CB8AC3E}">
        <p14:creationId xmlns:p14="http://schemas.microsoft.com/office/powerpoint/2010/main" val="194109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AD5626-0A2F-4BC6-8690-BE7A4B0B88C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00989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503CA202-9A39-47A8-82CA-97CA72007E44}"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63496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4375"/>
            <a:ext cx="2038350" cy="56102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14375"/>
            <a:ext cx="596265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05C82F8B-B5C4-4EEC-BED9-2B571E4D29AD}"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271444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5AD51-8FFE-44E9-865C-759412988469}" type="slidenum">
              <a:rPr lang="ar-EG" altLang="zh-CN"/>
              <a:pPr/>
              <a:t>‹#›</a:t>
            </a:fld>
            <a:endParaRPr lang="ar-EG" altLang="zh-CN"/>
          </a:p>
        </p:txBody>
      </p:sp>
    </p:spTree>
    <p:extLst>
      <p:ext uri="{BB962C8B-B14F-4D97-AF65-F5344CB8AC3E}">
        <p14:creationId xmlns:p14="http://schemas.microsoft.com/office/powerpoint/2010/main" val="309221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Slide Number Placeholder 4"/>
          <p:cNvSpPr>
            <a:spLocks noGrp="1"/>
          </p:cNvSpPr>
          <p:nvPr>
            <p:ph type="sldNum" sz="quarter" idx="10"/>
          </p:nvPr>
        </p:nvSpPr>
        <p:spPr/>
        <p:txBody>
          <a:bodyPr/>
          <a:lstStyle>
            <a:lvl1pPr>
              <a:defRPr/>
            </a:lvl1pPr>
          </a:lstStyle>
          <a:p>
            <a:fld id="{33F17913-90FE-4C5F-A6E0-3C378CB8723C}" type="slidenum">
              <a:rPr lang="ar-EG" altLang="zh-CN"/>
              <a:pPr/>
              <a:t>‹#›</a:t>
            </a:fld>
            <a:endParaRPr lang="ar-EG" altLang="zh-CN"/>
          </a:p>
        </p:txBody>
      </p:sp>
    </p:spTree>
    <p:extLst>
      <p:ext uri="{BB962C8B-B14F-4D97-AF65-F5344CB8AC3E}">
        <p14:creationId xmlns:p14="http://schemas.microsoft.com/office/powerpoint/2010/main" val="301857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Slide Number Placeholder 6"/>
          <p:cNvSpPr>
            <a:spLocks noGrp="1"/>
          </p:cNvSpPr>
          <p:nvPr>
            <p:ph type="sldNum" sz="quarter" idx="10"/>
          </p:nvPr>
        </p:nvSpPr>
        <p:spPr/>
        <p:txBody>
          <a:bodyPr/>
          <a:lstStyle>
            <a:lvl1pPr>
              <a:defRPr/>
            </a:lvl1pPr>
          </a:lstStyle>
          <a:p>
            <a:fld id="{57837FC1-082A-45E8-9BDE-9ABDE3471DC4}" type="slidenum">
              <a:rPr lang="ar-EG" altLang="zh-CN"/>
              <a:pPr/>
              <a:t>‹#›</a:t>
            </a:fld>
            <a:endParaRPr lang="ar-EG" altLang="zh-CN"/>
          </a:p>
        </p:txBody>
      </p:sp>
    </p:spTree>
    <p:extLst>
      <p:ext uri="{BB962C8B-B14F-4D97-AF65-F5344CB8AC3E}">
        <p14:creationId xmlns:p14="http://schemas.microsoft.com/office/powerpoint/2010/main" val="100211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Slide Number Placeholder 2"/>
          <p:cNvSpPr>
            <a:spLocks noGrp="1"/>
          </p:cNvSpPr>
          <p:nvPr>
            <p:ph type="sldNum" sz="quarter" idx="10"/>
          </p:nvPr>
        </p:nvSpPr>
        <p:spPr/>
        <p:txBody>
          <a:bodyPr/>
          <a:lstStyle>
            <a:lvl1pPr>
              <a:defRPr/>
            </a:lvl1pPr>
          </a:lstStyle>
          <a:p>
            <a:fld id="{F955FCC1-9B91-41E0-B88F-7A04E4D559BC}" type="slidenum">
              <a:rPr lang="ar-EG" altLang="zh-CN"/>
              <a:pPr/>
              <a:t>‹#›</a:t>
            </a:fld>
            <a:endParaRPr lang="ar-EG" altLang="zh-CN"/>
          </a:p>
        </p:txBody>
      </p:sp>
    </p:spTree>
    <p:extLst>
      <p:ext uri="{BB962C8B-B14F-4D97-AF65-F5344CB8AC3E}">
        <p14:creationId xmlns:p14="http://schemas.microsoft.com/office/powerpoint/2010/main" val="23472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056BCE-7D09-4AA8-B1B7-C09553E58BE9}" type="slidenum">
              <a:rPr lang="ar-EG" altLang="zh-CN"/>
              <a:pPr/>
              <a:t>‹#›</a:t>
            </a:fld>
            <a:endParaRPr lang="ar-EG" altLang="zh-CN"/>
          </a:p>
        </p:txBody>
      </p:sp>
    </p:spTree>
    <p:extLst>
      <p:ext uri="{BB962C8B-B14F-4D97-AF65-F5344CB8AC3E}">
        <p14:creationId xmlns:p14="http://schemas.microsoft.com/office/powerpoint/2010/main" val="301579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9012EF-1462-4AFC-9E94-F5654050E930}" type="slidenum">
              <a:rPr lang="ar-EG" altLang="zh-CN"/>
              <a:pPr/>
              <a:t>‹#›</a:t>
            </a:fld>
            <a:endParaRPr lang="ar-EG" altLang="zh-CN"/>
          </a:p>
        </p:txBody>
      </p:sp>
    </p:spTree>
    <p:extLst>
      <p:ext uri="{BB962C8B-B14F-4D97-AF65-F5344CB8AC3E}">
        <p14:creationId xmlns:p14="http://schemas.microsoft.com/office/powerpoint/2010/main" val="323848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AD5626-0A2F-4BC6-8690-BE7A4B0B88CC}" type="slidenum">
              <a:rPr lang="ar-EG" altLang="zh-CN"/>
              <a:pPr/>
              <a:t>‹#›</a:t>
            </a:fld>
            <a:endParaRPr lang="ar-EG" altLang="zh-CN"/>
          </a:p>
        </p:txBody>
      </p:sp>
    </p:spTree>
    <p:extLst>
      <p:ext uri="{BB962C8B-B14F-4D97-AF65-F5344CB8AC3E}">
        <p14:creationId xmlns:p14="http://schemas.microsoft.com/office/powerpoint/2010/main" val="373509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oleObject" Target="../embeddings/oleObject4.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1202" r:id="rId14" imgW="22857143" imgH="2819048" progId="">
                  <p:embed/>
                </p:oleObj>
              </mc:Choice>
              <mc:Fallback>
                <p:oleObj r:id="rId14" imgW="22857143" imgH="2819048" progId="">
                  <p:embed/>
                  <p:pic>
                    <p:nvPicPr>
                      <p:cNvPr id="0" name="Picture 17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effectLst/>
                      <a:extLst>
                        <a:ext uri="{909E8E84-426E-40DD-AFC4-6F175D3DCCD1}">
                          <a14:hiddenFill xmlns:a14="http://schemas.microsoft.com/office/drawing/2010/main">
                            <a:solidFill>
                              <a:srgbClr val="3FB564"/>
                            </a:solidFill>
                          </a14:hiddenFill>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1203" r:id="rId16" imgW="1494385" imgH="1182930" progId="">
                  <p:embed/>
                </p:oleObj>
              </mc:Choice>
              <mc:Fallback>
                <p:oleObj r:id="rId16" imgW="1494385" imgH="1182930" progId="">
                  <p:embed/>
                  <p:pic>
                    <p:nvPicPr>
                      <p:cNvPr id="0"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effectLst/>
                      <a:extLst>
                        <a:ext uri="{909E8E84-426E-40DD-AFC4-6F175D3DCCD1}">
                          <a14:hiddenFill xmlns:a14="http://schemas.microsoft.com/office/drawing/2010/main">
                            <a:solidFill>
                              <a:srgbClr val="3FB564"/>
                            </a:solidFill>
                          </a14:hiddenFill>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AutoShape 6"/>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31" name="Rectangle 7"/>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ar-EG" altLang="zh-CN" sz="1000"/>
          </a:p>
        </p:txBody>
      </p:sp>
      <p:sp>
        <p:nvSpPr>
          <p:cNvPr id="1032" name="Rectangle 8"/>
          <p:cNvSpPr>
            <a:spLocks noChangeArrowheads="1"/>
          </p:cNvSpPr>
          <p:nvPr/>
        </p:nvSpPr>
        <p:spPr bwMode="auto">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ar-EG" altLang="zh-CN" sz="1000"/>
          </a:p>
        </p:txBody>
      </p:sp>
      <p:sp>
        <p:nvSpPr>
          <p:cNvPr id="1033" name="Rectangle 9"/>
          <p:cNvSpPr>
            <a:spLocks noGrp="1" noChangeArrowheads="1"/>
          </p:cNvSpPr>
          <p:nvPr>
            <p:ph type="sldNum" sz="quarter" idx="4"/>
          </p:nvPr>
        </p:nvSpPr>
        <p:spPr bwMode="auto">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6343C6BC-2D6C-411B-887C-4927C57E45FC}"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2148" r:id="rId14" imgW="22857143" imgH="2819048" progId="">
                  <p:embed/>
                </p:oleObj>
              </mc:Choice>
              <mc:Fallback>
                <p:oleObj r:id="rId14" imgW="22857143" imgH="2819048" progId="">
                  <p:embed/>
                  <p:pic>
                    <p:nvPicPr>
                      <p:cNvPr id="0" name="Picture 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effectLst/>
                      <a:extLst>
                        <a:ext uri="{909E8E84-426E-40DD-AFC4-6F175D3DCCD1}">
                          <a14:hiddenFill xmlns:a14="http://schemas.microsoft.com/office/drawing/2010/main">
                            <a:solidFill>
                              <a:srgbClr val="3FB564"/>
                            </a:solidFill>
                          </a14:hiddenFill>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2149" r:id="rId16" imgW="1494385" imgH="1182930" progId="">
                  <p:embed/>
                </p:oleObj>
              </mc:Choice>
              <mc:Fallback>
                <p:oleObj r:id="rId16" imgW="1494385" imgH="1182930" progId="">
                  <p:embed/>
                  <p:pic>
                    <p:nvPicPr>
                      <p:cNvPr id="0" name="Picture 9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effectLst/>
                      <a:extLst>
                        <a:ext uri="{909E8E84-426E-40DD-AFC4-6F175D3DCCD1}">
                          <a14:hiddenFill xmlns:a14="http://schemas.microsoft.com/office/drawing/2010/main">
                            <a:solidFill>
                              <a:srgbClr val="3FB564"/>
                            </a:solidFill>
                          </a14:hiddenFill>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AutoShape 6"/>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0311D"/>
              </a:solidFill>
            </a:endParaRPr>
          </a:p>
        </p:txBody>
      </p:sp>
      <p:sp>
        <p:nvSpPr>
          <p:cNvPr id="1031" name="Rectangle 7"/>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ar-EG" altLang="zh-CN" sz="1000">
              <a:solidFill>
                <a:srgbClr val="30311D"/>
              </a:solidFill>
            </a:endParaRPr>
          </a:p>
        </p:txBody>
      </p:sp>
      <p:sp>
        <p:nvSpPr>
          <p:cNvPr id="1032" name="Rectangle 8"/>
          <p:cNvSpPr>
            <a:spLocks noChangeArrowheads="1"/>
          </p:cNvSpPr>
          <p:nvPr/>
        </p:nvSpPr>
        <p:spPr bwMode="auto">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ar-EG" altLang="zh-CN" sz="1000">
              <a:solidFill>
                <a:srgbClr val="30311D"/>
              </a:solidFill>
            </a:endParaRPr>
          </a:p>
        </p:txBody>
      </p:sp>
      <p:sp>
        <p:nvSpPr>
          <p:cNvPr id="1033" name="Rectangle 9"/>
          <p:cNvSpPr>
            <a:spLocks noGrp="1" noChangeArrowheads="1"/>
          </p:cNvSpPr>
          <p:nvPr>
            <p:ph type="sldNum" sz="quarter" idx="4"/>
          </p:nvPr>
        </p:nvSpPr>
        <p:spPr bwMode="auto">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6343C6BC-2D6C-411B-887C-4927C57E45F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3943509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343400" y="2895600"/>
            <a:ext cx="4405064" cy="685800"/>
          </a:xfrm>
        </p:spPr>
        <p:txBody>
          <a:bodyPr/>
          <a:lstStyle/>
          <a:p>
            <a:r>
              <a:rPr lang="ar-EG" sz="6000" dirty="0" smtClean="0"/>
              <a:t>استراتيجية التغيير الشخصى</a:t>
            </a:r>
            <a:endParaRPr lang="ar-EG" sz="6000" dirty="0"/>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10435340"/>
              </p:ext>
            </p:extLst>
          </p:nvPr>
        </p:nvGraphicFramePr>
        <p:xfrm>
          <a:off x="1463674" y="2001689"/>
          <a:ext cx="6196014" cy="3011487"/>
        </p:xfrm>
        <a:graphic>
          <a:graphicData uri="http://schemas.openxmlformats.org/drawingml/2006/table">
            <a:tbl>
              <a:tblPr rtl="1" firstRow="1" bandRow="1">
                <a:tableStyleId>{5C22544A-7EE6-4342-B048-85BDC9FD1C3A}</a:tableStyleId>
              </a:tblPr>
              <a:tblGrid>
                <a:gridCol w="3098007"/>
                <a:gridCol w="3098007"/>
              </a:tblGrid>
              <a:tr h="550487">
                <a:tc>
                  <a:txBody>
                    <a:bodyPr/>
                    <a:lstStyle/>
                    <a:p>
                      <a:pPr algn="ctr" rtl="1"/>
                      <a:r>
                        <a:rPr lang="ar-EG" sz="2800" dirty="0" smtClean="0"/>
                        <a:t>التخطيط</a:t>
                      </a:r>
                      <a:r>
                        <a:rPr lang="ar-EG" sz="2800" baseline="0" dirty="0" smtClean="0"/>
                        <a:t> التقليدى</a:t>
                      </a:r>
                      <a:endParaRPr lang="ar-EG" sz="2800" dirty="0"/>
                    </a:p>
                  </a:txBody>
                  <a:tcPr marT="45703" marB="45703"/>
                </a:tc>
                <a:tc>
                  <a:txBody>
                    <a:bodyPr/>
                    <a:lstStyle/>
                    <a:p>
                      <a:pPr algn="ctr" rtl="1"/>
                      <a:r>
                        <a:rPr lang="ar-EG" sz="2800" dirty="0" smtClean="0"/>
                        <a:t>التخطيط الاستراتيجى</a:t>
                      </a:r>
                      <a:endParaRPr lang="ar-EG" sz="2800" dirty="0"/>
                    </a:p>
                  </a:txBody>
                  <a:tcPr marT="45703" marB="45703"/>
                </a:tc>
              </a:tr>
              <a:tr h="615250">
                <a:tc>
                  <a:txBody>
                    <a:bodyPr/>
                    <a:lstStyle/>
                    <a:p>
                      <a:pPr algn="ctr" rtl="1"/>
                      <a:r>
                        <a:rPr lang="ar-EG" sz="3200" b="1" dirty="0" smtClean="0"/>
                        <a:t>تخطيط خطى </a:t>
                      </a:r>
                      <a:endParaRPr lang="ar-EG" sz="3200" b="1" dirty="0"/>
                    </a:p>
                  </a:txBody>
                  <a:tcPr marT="45703" marB="45703"/>
                </a:tc>
                <a:tc>
                  <a:txBody>
                    <a:bodyPr/>
                    <a:lstStyle/>
                    <a:p>
                      <a:pPr algn="ctr" rtl="1"/>
                      <a:r>
                        <a:rPr lang="ar-EG" sz="3200" b="1" dirty="0" smtClean="0"/>
                        <a:t>تخطيط تتابعى</a:t>
                      </a:r>
                      <a:endParaRPr lang="ar-EG" sz="3200" b="1" dirty="0"/>
                    </a:p>
                  </a:txBody>
                  <a:tcPr marT="45703" marB="45703"/>
                </a:tc>
              </a:tr>
              <a:tr h="615250">
                <a:tc>
                  <a:txBody>
                    <a:bodyPr/>
                    <a:lstStyle/>
                    <a:p>
                      <a:pPr algn="ctr" rtl="1"/>
                      <a:r>
                        <a:rPr lang="ar-EG" sz="3200" b="1" dirty="0" smtClean="0"/>
                        <a:t>تنفيذ صارم </a:t>
                      </a:r>
                      <a:endParaRPr lang="ar-EG" sz="3200" b="1" dirty="0"/>
                    </a:p>
                  </a:txBody>
                  <a:tcPr marT="45703" marB="45703"/>
                </a:tc>
                <a:tc>
                  <a:txBody>
                    <a:bodyPr/>
                    <a:lstStyle/>
                    <a:p>
                      <a:pPr algn="ctr" rtl="1"/>
                      <a:r>
                        <a:rPr lang="ar-EG" sz="3200" b="1" dirty="0" smtClean="0"/>
                        <a:t>تنفيذ مرن </a:t>
                      </a:r>
                      <a:endParaRPr lang="ar-EG" sz="3200" b="1" dirty="0"/>
                    </a:p>
                  </a:txBody>
                  <a:tcPr marT="45703" marB="45703"/>
                </a:tc>
              </a:tr>
              <a:tr h="615250">
                <a:tc>
                  <a:txBody>
                    <a:bodyPr/>
                    <a:lstStyle/>
                    <a:p>
                      <a:pPr algn="ctr" rtl="1"/>
                      <a:r>
                        <a:rPr lang="ar-EG" sz="3200" b="1" dirty="0" smtClean="0"/>
                        <a:t>محايد </a:t>
                      </a:r>
                      <a:endParaRPr lang="ar-EG" sz="3200" b="1" dirty="0"/>
                    </a:p>
                  </a:txBody>
                  <a:tcPr marT="45703" marB="45703"/>
                </a:tc>
                <a:tc>
                  <a:txBody>
                    <a:bodyPr/>
                    <a:lstStyle/>
                    <a:p>
                      <a:pPr algn="ctr" rtl="1"/>
                      <a:r>
                        <a:rPr lang="ar-EG" sz="3200" b="1" dirty="0" smtClean="0"/>
                        <a:t>اداة حشد وتعبئة</a:t>
                      </a:r>
                      <a:endParaRPr lang="ar-EG" sz="3200" b="1" dirty="0"/>
                    </a:p>
                  </a:txBody>
                  <a:tcPr marT="45703" marB="45703"/>
                </a:tc>
              </a:tr>
              <a:tr h="615250">
                <a:tc>
                  <a:txBody>
                    <a:bodyPr/>
                    <a:lstStyle/>
                    <a:p>
                      <a:pPr algn="ctr" rtl="1"/>
                      <a:r>
                        <a:rPr lang="ar-EG" sz="3200" b="1" dirty="0" smtClean="0"/>
                        <a:t>وثيقة الخطة </a:t>
                      </a:r>
                      <a:endParaRPr lang="ar-EG" sz="3200" b="1" dirty="0"/>
                    </a:p>
                  </a:txBody>
                  <a:tcPr marT="45703" marB="45703"/>
                </a:tc>
                <a:tc>
                  <a:txBody>
                    <a:bodyPr/>
                    <a:lstStyle/>
                    <a:p>
                      <a:pPr algn="ctr" rtl="1"/>
                      <a:r>
                        <a:rPr lang="ar-EG" sz="3200" b="1" dirty="0" smtClean="0"/>
                        <a:t>عملية تخطيط شاملة </a:t>
                      </a:r>
                      <a:endParaRPr lang="ar-EG" sz="3200" b="1" dirty="0"/>
                    </a:p>
                  </a:txBody>
                  <a:tcPr marT="45703" marB="45703"/>
                </a:tc>
              </a:tr>
            </a:tbl>
          </a:graphicData>
        </a:graphic>
      </p:graphicFrame>
    </p:spTree>
    <p:extLst>
      <p:ext uri="{BB962C8B-B14F-4D97-AF65-F5344CB8AC3E}">
        <p14:creationId xmlns:p14="http://schemas.microsoft.com/office/powerpoint/2010/main" val="41403041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6" name="Rectangle 3"/>
          <p:cNvSpPr txBox="1">
            <a:spLocks noChangeArrowheads="1"/>
          </p:cNvSpPr>
          <p:nvPr/>
        </p:nvSpPr>
        <p:spPr bwMode="auto">
          <a:xfrm>
            <a:off x="683568" y="1401763"/>
            <a:ext cx="7620645"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 rtl="1">
              <a:lnSpc>
                <a:spcPct val="90000"/>
              </a:lnSpc>
              <a:spcBef>
                <a:spcPct val="60000"/>
              </a:spcBef>
            </a:pPr>
            <a:r>
              <a:rPr lang="ar-SA" dirty="0" smtClean="0"/>
              <a:t>استعمل المذكرة التي وزعت في الدورة لتساعدك على فقرات التخطيط والإجابة على الأسئلة المطروحة.</a:t>
            </a:r>
          </a:p>
          <a:p>
            <a:pPr algn="just" rtl="1">
              <a:lnSpc>
                <a:spcPct val="90000"/>
              </a:lnSpc>
              <a:spcBef>
                <a:spcPct val="60000"/>
              </a:spcBef>
            </a:pPr>
            <a:r>
              <a:rPr lang="ar-SA" dirty="0" smtClean="0"/>
              <a:t>أكتب خطتك في صفحة واحدة تحتوي على:</a:t>
            </a:r>
          </a:p>
          <a:p>
            <a:pPr algn="just" rtl="1">
              <a:lnSpc>
                <a:spcPct val="90000"/>
              </a:lnSpc>
              <a:spcBef>
                <a:spcPct val="60000"/>
              </a:spcBef>
              <a:buFont typeface="Wingdings 2" pitchFamily="18" charset="2"/>
              <a:buNone/>
            </a:pPr>
            <a:r>
              <a:rPr lang="ar-EG" dirty="0" smtClean="0"/>
              <a:t>    </a:t>
            </a:r>
            <a:r>
              <a:rPr lang="ar-SA" dirty="0" smtClean="0"/>
              <a:t>أهم الدروس، منظور العام القادم، القيم، دور التركيز، أهم الأدوار، الأهداف و المشاريع.</a:t>
            </a:r>
          </a:p>
          <a:p>
            <a:pPr algn="just" rtl="1">
              <a:lnSpc>
                <a:spcPct val="90000"/>
              </a:lnSpc>
              <a:spcBef>
                <a:spcPct val="60000"/>
              </a:spcBef>
            </a:pPr>
            <a:r>
              <a:rPr lang="ar-SA" dirty="0" smtClean="0"/>
              <a:t>احتفظ بنسخة منها في جيبك، ملفاتك، علقها في الغرفة </a:t>
            </a:r>
            <a:r>
              <a:rPr lang="ar-EG" dirty="0" smtClean="0"/>
              <a:t/>
            </a:r>
            <a:br>
              <a:rPr lang="ar-EG" dirty="0" smtClean="0"/>
            </a:br>
            <a:r>
              <a:rPr lang="ar-SA" dirty="0" smtClean="0"/>
              <a:t>أو المكتب، و استفد منها في عملية التقييم والمراجعة الدورية و في نهاية العام.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869160"/>
            <a:ext cx="2847975" cy="1485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1894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هل تحققت أهداف الدورة؟؟؟</a:t>
            </a:r>
          </a:p>
        </p:txBody>
      </p:sp>
      <p:sp>
        <p:nvSpPr>
          <p:cNvPr id="9" name="Rectangle 3"/>
          <p:cNvSpPr txBox="1">
            <a:spLocks noChangeArrowheads="1"/>
          </p:cNvSpPr>
          <p:nvPr/>
        </p:nvSpPr>
        <p:spPr bwMode="auto">
          <a:xfrm>
            <a:off x="592138" y="1584226"/>
            <a:ext cx="7558087" cy="105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sz="4000" dirty="0" smtClean="0"/>
              <a:t>في بداية الدورة ذكرنا أنه بإذن الله، سيكون المتدرب في نهايتها قادراً على:</a:t>
            </a:r>
          </a:p>
        </p:txBody>
      </p:sp>
      <p:grpSp>
        <p:nvGrpSpPr>
          <p:cNvPr id="5" name="Group 3"/>
          <p:cNvGrpSpPr>
            <a:grpSpLocks/>
          </p:cNvGrpSpPr>
          <p:nvPr/>
        </p:nvGrpSpPr>
        <p:grpSpPr bwMode="auto">
          <a:xfrm>
            <a:off x="2647950" y="2708920"/>
            <a:ext cx="4770439" cy="685800"/>
            <a:chOff x="240" y="0"/>
            <a:chExt cx="3005" cy="432"/>
          </a:xfrm>
        </p:grpSpPr>
        <p:sp>
          <p:nvSpPr>
            <p:cNvPr id="6"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7"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8"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مفهوم التخطيط، أهميته، فوائده</a:t>
              </a:r>
            </a:p>
          </p:txBody>
        </p:sp>
        <p:sp>
          <p:nvSpPr>
            <p:cNvPr id="1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2" name="Group 8"/>
          <p:cNvGrpSpPr>
            <a:grpSpLocks/>
          </p:cNvGrpSpPr>
          <p:nvPr/>
        </p:nvGrpSpPr>
        <p:grpSpPr bwMode="auto">
          <a:xfrm>
            <a:off x="2647950" y="3547120"/>
            <a:ext cx="4770439" cy="685800"/>
            <a:chOff x="240" y="0"/>
            <a:chExt cx="3005" cy="432"/>
          </a:xfrm>
        </p:grpSpPr>
        <p:sp>
          <p:nvSpPr>
            <p:cNvPr id="1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خطوات التخطيط الناجح</a:t>
              </a:r>
            </a:p>
          </p:txBody>
        </p:sp>
        <p:sp>
          <p:nvSpPr>
            <p:cNvPr id="1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17" name="Group 13"/>
          <p:cNvGrpSpPr>
            <a:grpSpLocks/>
          </p:cNvGrpSpPr>
          <p:nvPr/>
        </p:nvGrpSpPr>
        <p:grpSpPr bwMode="auto">
          <a:xfrm>
            <a:off x="2647950" y="4385320"/>
            <a:ext cx="4770439" cy="685800"/>
            <a:chOff x="240" y="0"/>
            <a:chExt cx="3005" cy="432"/>
          </a:xfrm>
        </p:grpSpPr>
        <p:sp>
          <p:nvSpPr>
            <p:cNvPr id="1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رسم وإعداد خطة زمنية وعملية للمستقبل</a:t>
              </a:r>
            </a:p>
          </p:txBody>
        </p:sp>
        <p:sp>
          <p:nvSpPr>
            <p:cNvPr id="2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22" name="Group 18"/>
          <p:cNvGrpSpPr>
            <a:grpSpLocks/>
          </p:cNvGrpSpPr>
          <p:nvPr/>
        </p:nvGrpSpPr>
        <p:grpSpPr bwMode="auto">
          <a:xfrm>
            <a:off x="2647951" y="5299720"/>
            <a:ext cx="4770440" cy="685800"/>
            <a:chOff x="239" y="0"/>
            <a:chExt cx="3005" cy="432"/>
          </a:xfrm>
        </p:grpSpPr>
        <p:sp>
          <p:nvSpPr>
            <p:cNvPr id="2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وسائل التأكد من تنفيذ الخطة</a:t>
              </a:r>
            </a:p>
          </p:txBody>
        </p:sp>
        <p:sp>
          <p:nvSpPr>
            <p:cNvPr id="2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Tree>
    <p:extLst>
      <p:ext uri="{BB962C8B-B14F-4D97-AF65-F5344CB8AC3E}">
        <p14:creationId xmlns:p14="http://schemas.microsoft.com/office/powerpoint/2010/main" val="21595733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autoUpdateAnimBg="0"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المراجع</a:t>
            </a:r>
          </a:p>
        </p:txBody>
      </p:sp>
      <p:sp>
        <p:nvSpPr>
          <p:cNvPr id="9" name="Rectangle 3"/>
          <p:cNvSpPr txBox="1">
            <a:spLocks noChangeArrowheads="1"/>
          </p:cNvSpPr>
          <p:nvPr/>
        </p:nvSpPr>
        <p:spPr bwMode="auto">
          <a:xfrm>
            <a:off x="271462" y="1507257"/>
            <a:ext cx="8404993"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lnSpc>
                <a:spcPct val="80000"/>
              </a:lnSpc>
            </a:pPr>
            <a:r>
              <a:rPr lang="ar-SA" sz="3000" dirty="0" smtClean="0"/>
              <a:t>التخطيط أول خطوات النجاح - جيمس شيرمان - مترجم</a:t>
            </a:r>
          </a:p>
          <a:p>
            <a:pPr algn="r" rtl="1">
              <a:lnSpc>
                <a:spcPct val="80000"/>
              </a:lnSpc>
            </a:pPr>
            <a:r>
              <a:rPr lang="ar-SA" sz="3000" dirty="0" smtClean="0"/>
              <a:t>الإدارة الذاتية الناجحة – بول تيم – مترجم</a:t>
            </a:r>
          </a:p>
          <a:p>
            <a:pPr algn="r" rtl="1">
              <a:lnSpc>
                <a:spcPct val="80000"/>
              </a:lnSpc>
            </a:pPr>
            <a:r>
              <a:rPr lang="ar-SA" sz="3000" dirty="0" smtClean="0"/>
              <a:t>إدارة الذات – محمد أكرم العدلوني</a:t>
            </a:r>
          </a:p>
          <a:p>
            <a:pPr algn="r" rtl="1">
              <a:lnSpc>
                <a:spcPct val="80000"/>
              </a:lnSpc>
            </a:pPr>
            <a:r>
              <a:rPr lang="ar-SA" sz="3000" dirty="0" smtClean="0"/>
              <a:t>رتب حياتك – طارق السويدان – مجموعة أشرطة</a:t>
            </a:r>
          </a:p>
          <a:p>
            <a:pPr algn="r" rtl="1">
              <a:lnSpc>
                <a:spcPct val="80000"/>
              </a:lnSpc>
            </a:pPr>
            <a:r>
              <a:rPr lang="ar-SA" sz="3000" dirty="0" smtClean="0"/>
              <a:t>حتى لا تكون كلاً – عوض بن محمد القرني</a:t>
            </a:r>
          </a:p>
          <a:p>
            <a:pPr algn="r" rtl="1">
              <a:lnSpc>
                <a:spcPct val="80000"/>
              </a:lnSpc>
            </a:pPr>
            <a:r>
              <a:rPr lang="ar-SA" sz="3000" dirty="0" smtClean="0"/>
              <a:t>العادات السبع – ستيفن كوفي - مترجم</a:t>
            </a:r>
          </a:p>
          <a:p>
            <a:pPr algn="r" rtl="1">
              <a:lnSpc>
                <a:spcPct val="80000"/>
              </a:lnSpc>
            </a:pPr>
            <a:r>
              <a:rPr lang="ar-SA" sz="3000" dirty="0" smtClean="0"/>
              <a:t>أفضل سنة في عمرك الآن – جيني ديتزلر – مترجم</a:t>
            </a:r>
          </a:p>
          <a:p>
            <a:pPr algn="r" rtl="1">
              <a:lnSpc>
                <a:spcPct val="80000"/>
              </a:lnSpc>
            </a:pPr>
            <a:r>
              <a:rPr lang="ar-SA" sz="3000" dirty="0" smtClean="0"/>
              <a:t>كيف تدير وقتك – محمد فتحي</a:t>
            </a:r>
          </a:p>
          <a:p>
            <a:pPr algn="r" rtl="1">
              <a:lnSpc>
                <a:spcPct val="80000"/>
              </a:lnSpc>
            </a:pPr>
            <a:r>
              <a:rPr lang="ar-SA" sz="3000" dirty="0" smtClean="0"/>
              <a:t>أدارة الوقت – ماريون هاينز – مترجم</a:t>
            </a:r>
          </a:p>
          <a:p>
            <a:pPr algn="r" rtl="1">
              <a:lnSpc>
                <a:spcPct val="80000"/>
              </a:lnSpc>
            </a:pPr>
            <a:r>
              <a:rPr lang="ar-SA" sz="3000" dirty="0" smtClean="0"/>
              <a:t>فن إدارة الوقت – محمد ديماس</a:t>
            </a:r>
          </a:p>
        </p:txBody>
      </p:sp>
    </p:spTree>
    <p:extLst>
      <p:ext uri="{BB962C8B-B14F-4D97-AF65-F5344CB8AC3E}">
        <p14:creationId xmlns:p14="http://schemas.microsoft.com/office/powerpoint/2010/main" val="4754524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zh-CN" altLang="en-US" b="0" i="1">
                <a:solidFill>
                  <a:schemeClr val="tx1"/>
                </a:solidFill>
                <a:ea typeface="华文行楷" charset="-122"/>
              </a:rPr>
              <a:t>Thank You</a:t>
            </a: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على الفرد ان يؤام بين ........</a:t>
            </a:r>
            <a:endParaRPr lang="ar-EG" altLang="en-US" sz="4000" dirty="0">
              <a:ea typeface="SimSun" pitchFamily="2" charset="-122"/>
            </a:endParaRPr>
          </a:p>
        </p:txBody>
      </p:sp>
      <p:graphicFrame>
        <p:nvGraphicFramePr>
          <p:cNvPr id="6" name="Content Placeholder 3"/>
          <p:cNvGraphicFramePr>
            <a:graphicFrameLocks noGrp="1"/>
          </p:cNvGraphicFramePr>
          <p:nvPr>
            <p:ph idx="1"/>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7152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رؤية الفرد أو المؤسسة </a:t>
            </a:r>
            <a:endParaRPr lang="ar-EG" altLang="en-US" sz="4000" dirty="0">
              <a:ea typeface="SimSun" pitchFamily="2" charset="-122"/>
            </a:endParaRPr>
          </a:p>
        </p:txBody>
      </p:sp>
      <p:sp>
        <p:nvSpPr>
          <p:cNvPr id="5" name="Rectangle 4"/>
          <p:cNvSpPr/>
          <p:nvPr/>
        </p:nvSpPr>
        <p:spPr bwMode="auto">
          <a:xfrm>
            <a:off x="755576" y="227687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حلم تسعى الى تحقيقه فى الأجل الطويل ، صعب </a:t>
            </a:r>
            <a:r>
              <a:rPr lang="ar-SA" sz="2800" b="1" dirty="0" smtClean="0"/>
              <a:t>التحقيق</a:t>
            </a:r>
            <a:endParaRPr lang="ar-EG" sz="2800" b="1" dirty="0" smtClean="0"/>
          </a:p>
          <a:p>
            <a:pPr algn="ctr" rtl="1"/>
            <a:r>
              <a:rPr lang="ar-SA" sz="2800" b="1" dirty="0" smtClean="0"/>
              <a:t>و </a:t>
            </a:r>
            <a:r>
              <a:rPr lang="ar-SA" sz="2800" b="1" dirty="0"/>
              <a:t>لكنه ليس مستحيل </a:t>
            </a:r>
          </a:p>
        </p:txBody>
      </p:sp>
      <p:sp>
        <p:nvSpPr>
          <p:cNvPr id="7" name="Rectangle 6"/>
          <p:cNvSpPr/>
          <p:nvPr/>
        </p:nvSpPr>
        <p:spPr bwMode="auto">
          <a:xfrm>
            <a:off x="755576" y="371703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عبارة تحدد اسباب وجود الفرد او المؤسسة و اهدافه و ما يقدمه للاخرين و او لنفسه و كيف يقدمه و كيف يتميز فيه </a:t>
            </a:r>
          </a:p>
        </p:txBody>
      </p:sp>
    </p:spTree>
    <p:extLst>
      <p:ext uri="{BB962C8B-B14F-4D97-AF65-F5344CB8AC3E}">
        <p14:creationId xmlns:p14="http://schemas.microsoft.com/office/powerpoint/2010/main" val="26084388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الغايات النهائية </a:t>
            </a:r>
            <a:endParaRPr lang="ar-EG" altLang="en-US" sz="4000" dirty="0">
              <a:ea typeface="SimSun" pitchFamily="2" charset="-122"/>
            </a:endParaRPr>
          </a:p>
        </p:txBody>
      </p:sp>
      <p:sp>
        <p:nvSpPr>
          <p:cNvPr id="5" name="Rectangle 4"/>
          <p:cNvSpPr/>
          <p:nvPr/>
        </p:nvSpPr>
        <p:spPr bwMode="auto">
          <a:xfrm>
            <a:off x="755576" y="227687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هى النتائج النهايئة المطلوب تحقيقها فى الاجل الطويل وغالبا تكون الغاية مفتوحة النهاية و غير محددة بفترة </a:t>
            </a:r>
            <a:r>
              <a:rPr lang="ar-SA" sz="2800" b="1" dirty="0" smtClean="0"/>
              <a:t>زمنية</a:t>
            </a:r>
            <a:endParaRPr lang="ar-SA" sz="2800" b="1" dirty="0"/>
          </a:p>
        </p:txBody>
      </p:sp>
      <p:sp>
        <p:nvSpPr>
          <p:cNvPr id="7" name="Rectangle 6"/>
          <p:cNvSpPr/>
          <p:nvPr/>
        </p:nvSpPr>
        <p:spPr bwMode="auto">
          <a:xfrm>
            <a:off x="755576" y="371703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مثل </a:t>
            </a:r>
            <a:r>
              <a:rPr lang="ar-SA" sz="2800" b="1" dirty="0"/>
              <a:t>ان اكون طالبة متميز او معلمة متميزة </a:t>
            </a:r>
          </a:p>
        </p:txBody>
      </p:sp>
    </p:spTree>
    <p:extLst>
      <p:ext uri="{BB962C8B-B14F-4D97-AF65-F5344CB8AC3E}">
        <p14:creationId xmlns:p14="http://schemas.microsoft.com/office/powerpoint/2010/main" val="39859099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547664" y="2852936"/>
            <a:ext cx="5904656" cy="2088232"/>
          </a:xfrm>
          <a:prstGeom prst="wav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74320" indent="-274320" algn="ctr" rtl="1" eaLnBrk="1" fontAlgn="auto" hangingPunct="1">
              <a:spcAft>
                <a:spcPts val="0"/>
              </a:spcAft>
              <a:buFontTx/>
              <a:buNone/>
              <a:defRPr/>
            </a:pPr>
            <a:endParaRPr lang="ar-EG" b="1" dirty="0" smtClean="0">
              <a:solidFill>
                <a:schemeClr val="bg1"/>
              </a:solidFill>
              <a:effectLst>
                <a:outerShdw blurRad="38100" dist="38100" dir="2700000" algn="tl">
                  <a:srgbClr val="000000">
                    <a:alpha val="43137"/>
                  </a:srgbClr>
                </a:outerShdw>
              </a:effectLst>
            </a:endParaRPr>
          </a:p>
          <a:p>
            <a:pPr marL="274320" indent="-274320" algn="ctr" rtl="1" eaLnBrk="1" fontAlgn="auto" hangingPunct="1">
              <a:spcAft>
                <a:spcPts val="0"/>
              </a:spcAft>
              <a:buFontTx/>
              <a:buNone/>
              <a:defRPr/>
            </a:pPr>
            <a:r>
              <a:rPr lang="ar-EG" sz="3200" b="1" dirty="0" smtClean="0">
                <a:solidFill>
                  <a:schemeClr val="bg1"/>
                </a:solidFill>
                <a:effectLst>
                  <a:outerShdw blurRad="38100" dist="38100" dir="2700000" algn="tl">
                    <a:srgbClr val="000000">
                      <a:alpha val="43137"/>
                    </a:srgbClr>
                  </a:outerShdw>
                </a:effectLst>
              </a:rPr>
              <a:t>الأعمال </a:t>
            </a:r>
            <a:r>
              <a:rPr lang="ar-EG" sz="3200" b="1" dirty="0">
                <a:solidFill>
                  <a:schemeClr val="bg1"/>
                </a:solidFill>
                <a:effectLst>
                  <a:outerShdw blurRad="38100" dist="38100" dir="2700000" algn="tl">
                    <a:srgbClr val="000000">
                      <a:alpha val="43137"/>
                    </a:srgbClr>
                  </a:outerShdw>
                </a:effectLst>
              </a:rPr>
              <a:t>العظيمة لا تؤدى بالقوة بل بالمثابرة</a:t>
            </a:r>
            <a:endParaRPr lang="en-US" sz="3200"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8931841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مقدمة في التخطيط</a:t>
            </a:r>
            <a:endParaRPr lang="ar-EG" altLang="en-US" sz="4000" dirty="0">
              <a:ea typeface="SimSun" pitchFamily="2" charset="-122"/>
            </a:endParaRPr>
          </a:p>
        </p:txBody>
      </p:sp>
      <p:sp>
        <p:nvSpPr>
          <p:cNvPr id="2" name="Rectangle 1"/>
          <p:cNvSpPr/>
          <p:nvPr/>
        </p:nvSpPr>
        <p:spPr>
          <a:xfrm>
            <a:off x="3131840" y="1628800"/>
            <a:ext cx="494558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بعض الناس، ان لم يكن الكثير منهم </a:t>
            </a:r>
          </a:p>
        </p:txBody>
      </p:sp>
      <p:sp>
        <p:nvSpPr>
          <p:cNvPr id="3" name="Rectangle 2"/>
          <p:cNvSpPr/>
          <p:nvPr/>
        </p:nvSpPr>
        <p:spPr bwMode="auto">
          <a:xfrm>
            <a:off x="755576" y="2420888"/>
            <a:ext cx="7488832" cy="57606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لا يعرفون إلى أين هم ذاهبون في الحياة بل ولا يبالوا بهذا الأمر</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5" name="Rectangle 24"/>
          <p:cNvSpPr/>
          <p:nvPr/>
        </p:nvSpPr>
        <p:spPr bwMode="auto">
          <a:xfrm>
            <a:off x="755576" y="3284984"/>
            <a:ext cx="7488832" cy="57606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يحبطون عندما لا يجدون الطريق الموصل لهم إلى مستقبل زاهر</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6" name="Rectangle 25"/>
          <p:cNvSpPr/>
          <p:nvPr/>
        </p:nvSpPr>
        <p:spPr bwMode="auto">
          <a:xfrm>
            <a:off x="755576" y="4221088"/>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يودون مواصلة مشوار الحياة وارتقاء سلم النجاح </a:t>
            </a:r>
            <a:r>
              <a:rPr lang="ar-EG" sz="2800" b="1" dirty="0" smtClean="0"/>
              <a:t/>
            </a:r>
            <a:br>
              <a:rPr lang="ar-EG" sz="2800" b="1" dirty="0" smtClean="0"/>
            </a:br>
            <a:r>
              <a:rPr lang="ar-SA" sz="2800" b="1" dirty="0" smtClean="0"/>
              <a:t>ولكن </a:t>
            </a:r>
            <a:r>
              <a:rPr lang="ar-SA" sz="2800" b="1" dirty="0"/>
              <a:t>لا يستطيعون</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7" name="Rectangle 26"/>
          <p:cNvSpPr/>
          <p:nvPr/>
        </p:nvSpPr>
        <p:spPr bwMode="auto">
          <a:xfrm>
            <a:off x="755576" y="5445224"/>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يحاولون محاكاة أفعال الناجحين بالقراءة والتدريب </a:t>
            </a:r>
            <a:r>
              <a:rPr lang="ar-SA" sz="2800" b="1" dirty="0" smtClean="0"/>
              <a:t>ويخيل </a:t>
            </a:r>
            <a:r>
              <a:rPr lang="ar-SA" sz="2800" b="1" dirty="0"/>
              <a:t>لهم أنهم يتخطون العقبات وفي الواقع هم</a:t>
            </a:r>
            <a:r>
              <a:rPr lang="en-US" sz="2800" b="1" dirty="0"/>
              <a:t> </a:t>
            </a:r>
            <a:r>
              <a:rPr lang="ar-SA" sz="2800" b="1" dirty="0"/>
              <a:t>جامدون</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12233158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374985"/>
            <a:ext cx="5097556" cy="3214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Cloud Callout 24"/>
          <p:cNvSpPr/>
          <p:nvPr/>
        </p:nvSpPr>
        <p:spPr bwMode="auto">
          <a:xfrm>
            <a:off x="5148064" y="1556792"/>
            <a:ext cx="3816424" cy="1500013"/>
          </a:xfrm>
          <a:prstGeom prst="cloudCallout">
            <a:avLst>
              <a:gd name="adj1" fmla="val -35274"/>
              <a:gd name="adj2" fmla="val 95903"/>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latinLnBrk="1"/>
            <a:endParaRPr lang="en-US" sz="1050" dirty="0" smtClean="0">
              <a:solidFill>
                <a:schemeClr val="tx1"/>
              </a:solidFill>
              <a:latin typeface="Gulim" panose="020B0600000101010101" pitchFamily="34" charset="-127"/>
              <a:ea typeface="Gulim" panose="020B0600000101010101" pitchFamily="34" charset="-127"/>
            </a:endParaRPr>
          </a:p>
          <a:p>
            <a:pPr algn="ctr" latinLnBrk="1"/>
            <a:r>
              <a:rPr lang="ar-EG" sz="3300" dirty="0">
                <a:solidFill>
                  <a:schemeClr val="tx1"/>
                </a:solidFill>
                <a:latin typeface="Gulim" panose="020B0600000101010101" pitchFamily="34" charset="-127"/>
                <a:ea typeface="Gulim" panose="020B0600000101010101" pitchFamily="34" charset="-127"/>
              </a:rPr>
              <a:t>لماذا كل هذا؟</a:t>
            </a:r>
          </a:p>
        </p:txBody>
      </p:sp>
      <p:sp>
        <p:nvSpPr>
          <p:cNvPr id="3" name="Explosion 2 2"/>
          <p:cNvSpPr/>
          <p:nvPr/>
        </p:nvSpPr>
        <p:spPr bwMode="auto">
          <a:xfrm>
            <a:off x="107504" y="2852937"/>
            <a:ext cx="3816424" cy="3530586"/>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buFont typeface="Wingdings 2" pitchFamily="18" charset="2"/>
              <a:buNone/>
            </a:pPr>
            <a:endParaRPr kumimoji="0" lang="ar-EG" sz="1800" b="0" i="0" u="none" strike="noStrike" cap="none" normalizeH="0" baseline="0" dirty="0" smtClean="0">
              <a:ln>
                <a:noFill/>
              </a:ln>
              <a:solidFill>
                <a:schemeClr val="accent4"/>
              </a:solidFill>
              <a:effectLst/>
            </a:endParaRPr>
          </a:p>
        </p:txBody>
      </p:sp>
      <p:sp>
        <p:nvSpPr>
          <p:cNvPr id="4" name="TextBox 3"/>
          <p:cNvSpPr txBox="1"/>
          <p:nvPr/>
        </p:nvSpPr>
        <p:spPr>
          <a:xfrm>
            <a:off x="539552" y="4077072"/>
            <a:ext cx="2664296" cy="1200329"/>
          </a:xfrm>
          <a:prstGeom prst="rect">
            <a:avLst/>
          </a:prstGeom>
          <a:noFill/>
        </p:spPr>
        <p:txBody>
          <a:bodyPr wrap="square" rtlCol="1">
            <a:spAutoFit/>
          </a:bodyPr>
          <a:lstStyle/>
          <a:p>
            <a:pPr algn="ctr" rtl="1">
              <a:buFont typeface="Wingdings 2" pitchFamily="18" charset="2"/>
              <a:buNone/>
            </a:pPr>
            <a:r>
              <a:rPr lang="ar-SA" b="1" dirty="0">
                <a:solidFill>
                  <a:schemeClr val="accent4"/>
                </a:solidFill>
              </a:rPr>
              <a:t>لأنهم يعيشون </a:t>
            </a:r>
            <a:r>
              <a:rPr lang="ar-SA" b="1" dirty="0" smtClean="0">
                <a:solidFill>
                  <a:schemeClr val="accent4"/>
                </a:solidFill>
              </a:rPr>
              <a:t>دون </a:t>
            </a:r>
            <a:endParaRPr lang="ar-EG" b="1" dirty="0" smtClean="0">
              <a:solidFill>
                <a:schemeClr val="accent4"/>
              </a:solidFill>
            </a:endParaRPr>
          </a:p>
          <a:p>
            <a:pPr algn="ctr" rtl="1">
              <a:buFont typeface="Wingdings 2" pitchFamily="18" charset="2"/>
              <a:buNone/>
            </a:pPr>
            <a:r>
              <a:rPr lang="ar-SA" sz="3600" b="1" dirty="0" smtClean="0">
                <a:solidFill>
                  <a:schemeClr val="tx2"/>
                </a:solidFill>
              </a:rPr>
              <a:t>خطة مكتوبة</a:t>
            </a:r>
            <a:endParaRPr lang="ar-EG" sz="3600" b="1" dirty="0" smtClean="0">
              <a:solidFill>
                <a:schemeClr val="tx2"/>
              </a:solidFill>
            </a:endParaRPr>
          </a:p>
          <a:p>
            <a:pPr algn="ctr" rtl="1">
              <a:buFont typeface="Wingdings 2" pitchFamily="18" charset="2"/>
              <a:buNone/>
            </a:pPr>
            <a:r>
              <a:rPr lang="ar-SA" b="1" dirty="0" smtClean="0">
                <a:solidFill>
                  <a:schemeClr val="accent4"/>
                </a:solidFill>
              </a:rPr>
              <a:t> ولا </a:t>
            </a:r>
            <a:r>
              <a:rPr lang="ar-SA" b="1" dirty="0">
                <a:solidFill>
                  <a:schemeClr val="accent4"/>
                </a:solidFill>
              </a:rPr>
              <a:t>يعرفون كيف يضعونها</a:t>
            </a:r>
            <a:endParaRPr lang="ar-EG" b="1" dirty="0">
              <a:solidFill>
                <a:schemeClr val="accent4"/>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دراسة</a:t>
            </a:r>
            <a:endParaRPr lang="ar-EG" altLang="en-US" sz="4000" dirty="0">
              <a:ea typeface="SimSun" pitchFamily="2" charset="-122"/>
            </a:endParaRPr>
          </a:p>
        </p:txBody>
      </p:sp>
      <p:sp>
        <p:nvSpPr>
          <p:cNvPr id="8" name="Rectangle 3"/>
          <p:cNvSpPr txBox="1">
            <a:spLocks noChangeArrowheads="1"/>
          </p:cNvSpPr>
          <p:nvPr/>
        </p:nvSpPr>
        <p:spPr bwMode="auto">
          <a:xfrm>
            <a:off x="827584" y="1483890"/>
            <a:ext cx="7806953"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buFont typeface="Wingdings 2" pitchFamily="18" charset="2"/>
              <a:buNone/>
            </a:pPr>
            <a:r>
              <a:rPr lang="ar-SA" sz="3000" dirty="0" smtClean="0"/>
              <a:t>في الخمسينات من القرن الماضي أجريت الدراسة على عينة من 100 طالب السنة النهائية بجامعة هارفارد.</a:t>
            </a:r>
            <a:endParaRPr lang="en-US" sz="3000" dirty="0" smtClean="0"/>
          </a:p>
          <a:p>
            <a:pPr algn="r" rtl="1"/>
            <a:r>
              <a:rPr lang="ar-SA" dirty="0" smtClean="0"/>
              <a:t>تم سؤالهم عما يود كل واحد أن يكون بعد 10 سنوات؟.</a:t>
            </a:r>
            <a:endParaRPr lang="en-US" dirty="0" smtClean="0"/>
          </a:p>
          <a:p>
            <a:pPr algn="r" rtl="1"/>
            <a:r>
              <a:rPr lang="ar-SA" dirty="0" smtClean="0"/>
              <a:t>كان جواب الجميع أن يكونوا أغنياء وناجحين ومؤثرين في عالم المال والأعمال.</a:t>
            </a:r>
            <a:endParaRPr lang="en-US" dirty="0" smtClean="0"/>
          </a:p>
          <a:p>
            <a:pPr algn="r" rtl="1"/>
            <a:r>
              <a:rPr lang="ar-SA" dirty="0" smtClean="0"/>
              <a:t>فقط 10 % (10 طلاب) وضعوا أهدافا محددة وفصلوها</a:t>
            </a:r>
            <a:r>
              <a:rPr lang="ar-EG" dirty="0" smtClean="0"/>
              <a:t> .</a:t>
            </a:r>
            <a:endParaRPr lang="en-US" dirty="0" smtClean="0"/>
          </a:p>
          <a:p>
            <a:pPr algn="r" rtl="1"/>
            <a:r>
              <a:rPr lang="ar-SA" dirty="0" smtClean="0"/>
              <a:t>بعد 10 سنوات وجدت الدراسة أن ثروة هؤلاء العشرة تعادل 96% من إجمالي الثروة التي يملكها المائة في تلك العينة.</a:t>
            </a:r>
            <a:endParaRPr lang="en-US" dirty="0"/>
          </a:p>
        </p:txBody>
      </p:sp>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016" y="4653135"/>
            <a:ext cx="1475656"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830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إلى أين تقودك خطواتك؟!</a:t>
            </a:r>
            <a:endParaRPr lang="ar-EG" altLang="en-US" sz="4000" dirty="0">
              <a:ea typeface="SimSun" pitchFamily="2" charset="-122"/>
            </a:endParaRPr>
          </a:p>
        </p:txBody>
      </p:sp>
      <p:sp>
        <p:nvSpPr>
          <p:cNvPr id="3" name="Rectangle 2"/>
          <p:cNvSpPr/>
          <p:nvPr/>
        </p:nvSpPr>
        <p:spPr bwMode="auto">
          <a:xfrm>
            <a:off x="2987824" y="1844824"/>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smtClean="0"/>
              <a:t>هل </a:t>
            </a:r>
            <a:r>
              <a:rPr lang="ar-SA" sz="2800" b="1" dirty="0"/>
              <a:t>تريد أن تكون أفضل مما أنت عليه؟</a:t>
            </a:r>
          </a:p>
        </p:txBody>
      </p:sp>
      <p:sp>
        <p:nvSpPr>
          <p:cNvPr id="9" name="Rectangle 8"/>
          <p:cNvSpPr/>
          <p:nvPr/>
        </p:nvSpPr>
        <p:spPr bwMode="auto">
          <a:xfrm>
            <a:off x="2987824" y="3068960"/>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rtl="1"/>
            <a:endParaRPr lang="ar-EG" sz="1100" b="1" dirty="0" smtClean="0"/>
          </a:p>
          <a:p>
            <a:pPr algn="ctr" rtl="1"/>
            <a:r>
              <a:rPr lang="ar-SA" sz="2800" b="1" dirty="0"/>
              <a:t>هل تريد أن تحقق أحلامك وآمالك؟</a:t>
            </a:r>
          </a:p>
        </p:txBody>
      </p:sp>
      <p:sp>
        <p:nvSpPr>
          <p:cNvPr id="11" name="Rectangle 10"/>
          <p:cNvSpPr/>
          <p:nvPr/>
        </p:nvSpPr>
        <p:spPr bwMode="auto">
          <a:xfrm>
            <a:off x="2987824" y="4365104"/>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rtl="1"/>
            <a:endParaRPr lang="ar-EG" sz="1050" b="1" dirty="0" smtClean="0"/>
          </a:p>
          <a:p>
            <a:pPr algn="ctr" rtl="1"/>
            <a:r>
              <a:rPr lang="ar-SA" sz="2800" b="1" dirty="0" smtClean="0"/>
              <a:t>هل </a:t>
            </a:r>
            <a:r>
              <a:rPr lang="ar-SA" sz="2800" b="1" dirty="0"/>
              <a:t>تعرف أين أنت الآن، وإلى أين تريد الوصول؟</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24482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880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تمرين</a:t>
            </a:r>
            <a:endParaRPr lang="ar-EG" altLang="en-US" sz="4000" dirty="0">
              <a:ea typeface="SimSun" pitchFamily="2" charset="-122"/>
            </a:endParaRPr>
          </a:p>
        </p:txBody>
      </p:sp>
      <p:sp>
        <p:nvSpPr>
          <p:cNvPr id="2" name="Rectangle 1"/>
          <p:cNvSpPr/>
          <p:nvPr/>
        </p:nvSpPr>
        <p:spPr>
          <a:xfrm>
            <a:off x="1907704" y="5229200"/>
            <a:ext cx="5472608" cy="424732"/>
          </a:xfrm>
          <a:prstGeom prst="rect">
            <a:avLst/>
          </a:prstGeom>
        </p:spPr>
        <p:txBody>
          <a:bodyPr wrap="square">
            <a:spAutoFit/>
          </a:bodyPr>
          <a:lstStyle/>
          <a:p>
            <a:pPr rtl="1">
              <a:lnSpc>
                <a:spcPct val="90000"/>
              </a:lnSpc>
              <a:buFont typeface="Wingdings 2" pitchFamily="18" charset="2"/>
              <a:buNone/>
            </a:pPr>
            <a:r>
              <a:rPr lang="ar-SA" sz="2400" b="1" dirty="0" smtClean="0">
                <a:solidFill>
                  <a:schemeClr val="tx2">
                    <a:lumMod val="50000"/>
                  </a:schemeClr>
                </a:solidFill>
              </a:rPr>
              <a:t>أي</a:t>
            </a:r>
            <a:r>
              <a:rPr lang="ar-SA" sz="2400" b="1" dirty="0">
                <a:solidFill>
                  <a:schemeClr val="tx2">
                    <a:lumMod val="50000"/>
                  </a:schemeClr>
                </a:solidFill>
              </a:rPr>
              <a:t>: كيف تصل إلى هدفك و ما الذى عليك عمله لذلك؟</a:t>
            </a:r>
            <a:endParaRPr lang="en-US" sz="2400" b="1" dirty="0">
              <a:solidFill>
                <a:schemeClr val="tx2">
                  <a:lumMod val="50000"/>
                </a:schemeClr>
              </a:solidFill>
            </a:endParaRPr>
          </a:p>
        </p:txBody>
      </p:sp>
      <p:sp>
        <p:nvSpPr>
          <p:cNvPr id="10" name="Rectangle 9"/>
          <p:cNvSpPr/>
          <p:nvPr/>
        </p:nvSpPr>
        <p:spPr bwMode="auto">
          <a:xfrm>
            <a:off x="1835696" y="1844824"/>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أكتب الوضع الحالي لك الآن، وسمها النقطة </a:t>
            </a:r>
          </a:p>
        </p:txBody>
      </p:sp>
      <p:sp>
        <p:nvSpPr>
          <p:cNvPr id="4" name="Right Arrow Callout 3"/>
          <p:cNvSpPr/>
          <p:nvPr/>
        </p:nvSpPr>
        <p:spPr bwMode="auto">
          <a:xfrm>
            <a:off x="611560" y="1916832"/>
            <a:ext cx="1080120" cy="792088"/>
          </a:xfrm>
          <a:prstGeom prst="right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5400" b="0" i="0" u="none" strike="noStrike" cap="none" normalizeH="0" baseline="0" dirty="0" smtClean="0">
                <a:ln>
                  <a:noFill/>
                </a:ln>
                <a:solidFill>
                  <a:schemeClr val="tx1"/>
                </a:solidFill>
                <a:effectLst/>
                <a:latin typeface="Arial" pitchFamily="34" charset="0"/>
                <a:ea typeface="SimSun" pitchFamily="2" charset="-122"/>
              </a:rPr>
              <a:t>أ</a:t>
            </a:r>
          </a:p>
        </p:txBody>
      </p:sp>
      <p:sp>
        <p:nvSpPr>
          <p:cNvPr id="12" name="Rectangle 11"/>
          <p:cNvSpPr/>
          <p:nvPr/>
        </p:nvSpPr>
        <p:spPr bwMode="auto">
          <a:xfrm>
            <a:off x="1835696" y="2996952"/>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أكتب الوضع تتمنى أن تكون عليه مستقبلا، وسمها النقطة </a:t>
            </a:r>
          </a:p>
        </p:txBody>
      </p:sp>
      <p:sp>
        <p:nvSpPr>
          <p:cNvPr id="13" name="Right Arrow Callout 12"/>
          <p:cNvSpPr/>
          <p:nvPr/>
        </p:nvSpPr>
        <p:spPr bwMode="auto">
          <a:xfrm>
            <a:off x="611560" y="3068960"/>
            <a:ext cx="1080120" cy="792088"/>
          </a:xfrm>
          <a:prstGeom prst="right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5400" b="0" i="0" u="none" strike="noStrike" cap="none" normalizeH="0" baseline="0" dirty="0" smtClean="0">
                <a:ln>
                  <a:noFill/>
                </a:ln>
                <a:solidFill>
                  <a:schemeClr val="tx1"/>
                </a:solidFill>
                <a:effectLst/>
                <a:latin typeface="Arial" pitchFamily="34" charset="0"/>
                <a:ea typeface="SimSun" pitchFamily="2" charset="-122"/>
              </a:rPr>
              <a:t>ب</a:t>
            </a:r>
          </a:p>
        </p:txBody>
      </p:sp>
      <p:sp>
        <p:nvSpPr>
          <p:cNvPr id="5" name="Rectangle 4"/>
          <p:cNvSpPr/>
          <p:nvPr/>
        </p:nvSpPr>
        <p:spPr>
          <a:xfrm>
            <a:off x="-180528" y="4278229"/>
            <a:ext cx="9144000" cy="424732"/>
          </a:xfrm>
          <a:prstGeom prst="rect">
            <a:avLst/>
          </a:prstGeom>
        </p:spPr>
        <p:txBody>
          <a:bodyPr wrap="square">
            <a:spAutoFit/>
          </a:bodyPr>
          <a:lstStyle/>
          <a:p>
            <a:pPr rtl="1">
              <a:lnSpc>
                <a:spcPct val="90000"/>
              </a:lnSpc>
            </a:pPr>
            <a:r>
              <a:rPr lang="ar-SA" sz="2400" b="1" dirty="0">
                <a:solidFill>
                  <a:schemeClr val="tx2">
                    <a:lumMod val="50000"/>
                  </a:schemeClr>
                </a:solidFill>
              </a:rPr>
              <a:t>أن ما تحتاجه للانتقال من النقطة (أ) إلى النقطة (ب) هو معرفة التخطيط الصحيح وأدواته</a:t>
            </a:r>
            <a:endParaRPr lang="en-US" sz="2400" b="1" dirty="0">
              <a:solidFill>
                <a:schemeClr val="tx2">
                  <a:lumMod val="50000"/>
                </a:schemeClr>
              </a:solidFill>
            </a:endParaRPr>
          </a:p>
        </p:txBody>
      </p:sp>
    </p:spTree>
    <p:extLst>
      <p:ext uri="{BB962C8B-B14F-4D97-AF65-F5344CB8AC3E}">
        <p14:creationId xmlns:p14="http://schemas.microsoft.com/office/powerpoint/2010/main" val="19452635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أهداف الدورة</a:t>
            </a:r>
            <a:endParaRPr lang="ar-EG" altLang="en-US" sz="4000" dirty="0">
              <a:ea typeface="SimSun" pitchFamily="2" charset="-122"/>
            </a:endParaRPr>
          </a:p>
        </p:txBody>
      </p:sp>
      <p:grpSp>
        <p:nvGrpSpPr>
          <p:cNvPr id="6147" name="Group 3"/>
          <p:cNvGrpSpPr>
            <a:grpSpLocks/>
          </p:cNvGrpSpPr>
          <p:nvPr/>
        </p:nvGrpSpPr>
        <p:grpSpPr bwMode="auto">
          <a:xfrm>
            <a:off x="2647950"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مفهوم التخطيط، أهميته، فوائده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647950"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خطوات التخطيط الناجح</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647950"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رسم وإعداد خطة زمنية وعملية للمستقبل</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6162" name="Group 18"/>
          <p:cNvGrpSpPr>
            <a:grpSpLocks/>
          </p:cNvGrpSpPr>
          <p:nvPr/>
        </p:nvGrpSpPr>
        <p:grpSpPr bwMode="auto">
          <a:xfrm>
            <a:off x="2647951" y="5191472"/>
            <a:ext cx="4770440" cy="685800"/>
            <a:chOff x="239" y="0"/>
            <a:chExt cx="3005" cy="432"/>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وسائل التأكد من تنفيذ الخطة</a:t>
              </a:r>
            </a:p>
          </p:txBody>
        </p:sp>
        <p:sp>
          <p:nvSpPr>
            <p:cNvPr id="616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
        <p:nvSpPr>
          <p:cNvPr id="2" name="Rectangle 1"/>
          <p:cNvSpPr/>
          <p:nvPr/>
        </p:nvSpPr>
        <p:spPr>
          <a:xfrm>
            <a:off x="3131840" y="1628800"/>
            <a:ext cx="517000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بإذن الله، ستكون في النهاية قادراً </a:t>
            </a:r>
            <a:r>
              <a:rPr lang="ar-SA" sz="3200" dirty="0" smtClean="0">
                <a:solidFill>
                  <a:schemeClr val="accent4"/>
                </a:solidFill>
              </a:rPr>
              <a:t>على</a:t>
            </a:r>
            <a:endParaRPr lang="ar-SA" sz="3200" dirty="0">
              <a:solidFill>
                <a:schemeClr val="accent4"/>
              </a:solidFill>
            </a:endParaRPr>
          </a:p>
        </p:txBody>
      </p:sp>
    </p:spTree>
    <p:extLst>
      <p:ext uri="{BB962C8B-B14F-4D97-AF65-F5344CB8AC3E}">
        <p14:creationId xmlns:p14="http://schemas.microsoft.com/office/powerpoint/2010/main" val="11590495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ما هو التخطيط ؟!</a:t>
            </a:r>
            <a:endParaRPr lang="ar-EG" altLang="en-US" sz="4000" dirty="0">
              <a:ea typeface="SimSun" pitchFamily="2" charset="-122"/>
            </a:endParaRPr>
          </a:p>
        </p:txBody>
      </p:sp>
      <p:sp>
        <p:nvSpPr>
          <p:cNvPr id="12" name="Rectangle 11"/>
          <p:cNvSpPr/>
          <p:nvPr/>
        </p:nvSpPr>
        <p:spPr bwMode="auto">
          <a:xfrm>
            <a:off x="1115616" y="5229200"/>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تصميم المستقبل المؤمل وتطوير  الخطوات الفعالة لتحقيقه</a:t>
            </a:r>
          </a:p>
        </p:txBody>
      </p:sp>
      <p:sp>
        <p:nvSpPr>
          <p:cNvPr id="3" name="Round Diagonal Corner Rectangle 2"/>
          <p:cNvSpPr/>
          <p:nvPr/>
        </p:nvSpPr>
        <p:spPr bwMode="auto">
          <a:xfrm>
            <a:off x="5796136" y="2780928"/>
            <a:ext cx="3024336" cy="792088"/>
          </a:xfrm>
          <a:prstGeom prst="round2Diag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3200" b="1" dirty="0"/>
              <a:t>تعريف التخطيط </a:t>
            </a:r>
            <a:endParaRPr kumimoji="0" lang="ar-EG" sz="3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59818"/>
            <a:ext cx="4762500"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387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فوائد التخطيط</a:t>
            </a:r>
            <a:endParaRPr lang="ar-EG" altLang="en-US" sz="4000" dirty="0">
              <a:ea typeface="SimSun" pitchFamily="2" charset="-122"/>
            </a:endParaRPr>
          </a:p>
        </p:txBody>
      </p:sp>
      <p:sp>
        <p:nvSpPr>
          <p:cNvPr id="2" name="Folded Corner 1"/>
          <p:cNvSpPr/>
          <p:nvPr/>
        </p:nvSpPr>
        <p:spPr bwMode="auto">
          <a:xfrm>
            <a:off x="694826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يحدد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الإتجاه</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6" name="Folded Corner 5"/>
          <p:cNvSpPr/>
          <p:nvPr/>
        </p:nvSpPr>
        <p:spPr bwMode="auto">
          <a:xfrm>
            <a:off x="478802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ينسق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المجهودات</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7" name="Folded Corner 6"/>
          <p:cNvSpPr/>
          <p:nvPr/>
        </p:nvSpPr>
        <p:spPr bwMode="auto">
          <a:xfrm>
            <a:off x="269979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يوفر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المعايير</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8" name="Folded Corner 7"/>
          <p:cNvSpPr/>
          <p:nvPr/>
        </p:nvSpPr>
        <p:spPr bwMode="auto">
          <a:xfrm>
            <a:off x="5395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يوضح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معالم الطريق</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Tree>
    <p:extLst>
      <p:ext uri="{BB962C8B-B14F-4D97-AF65-F5344CB8AC3E}">
        <p14:creationId xmlns:p14="http://schemas.microsoft.com/office/powerpoint/2010/main" val="5656140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فوائد التخطيط</a:t>
            </a:r>
            <a:endParaRPr lang="ar-EG" altLang="en-US" sz="4000" dirty="0">
              <a:ea typeface="SimSun" pitchFamily="2" charset="-122"/>
            </a:endParaRPr>
          </a:p>
        </p:txBody>
      </p:sp>
      <p:sp>
        <p:nvSpPr>
          <p:cNvPr id="2" name="Folded Corner 1"/>
          <p:cNvSpPr/>
          <p:nvPr/>
        </p:nvSpPr>
        <p:spPr bwMode="auto">
          <a:xfrm>
            <a:off x="694826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يجهز المرء</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6" name="Folded Corner 5"/>
          <p:cNvSpPr/>
          <p:nvPr/>
        </p:nvSpPr>
        <p:spPr bwMode="auto">
          <a:xfrm>
            <a:off x="478802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يكشف الوضع</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7" name="Folded Corner 6"/>
          <p:cNvSpPr/>
          <p:nvPr/>
        </p:nvSpPr>
        <p:spPr bwMode="auto">
          <a:xfrm>
            <a:off x="269979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يساعد على التحفيز</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8" name="Folded Corner 7"/>
          <p:cNvSpPr/>
          <p:nvPr/>
        </p:nvSpPr>
        <p:spPr bwMode="auto">
          <a:xfrm>
            <a:off x="5395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وفي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كل هذا يزيد من الانتاجية</a:t>
            </a:r>
          </a:p>
        </p:txBody>
      </p:sp>
    </p:spTree>
    <p:extLst>
      <p:ext uri="{BB962C8B-B14F-4D97-AF65-F5344CB8AC3E}">
        <p14:creationId xmlns:p14="http://schemas.microsoft.com/office/powerpoint/2010/main" val="962222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لماذا لا يخطط الناس ؟</a:t>
            </a:r>
            <a:endParaRPr lang="ar-EG" altLang="en-US" sz="4000" dirty="0">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التفاؤل المفرط عن الوضع الحالي</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عدم القدرة على رسم خطة</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عدم معرفة الأولويات وترتيبها حسب الأهمية</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2555776" y="1628800"/>
            <a:ext cx="6272871"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انطباعات ومواقف سلبية وخاطئة عن </a:t>
            </a:r>
            <a:r>
              <a:rPr lang="ar-SA" sz="3200" dirty="0" smtClean="0">
                <a:solidFill>
                  <a:schemeClr val="accent4"/>
                </a:solidFill>
              </a:rPr>
              <a:t>التخطيط</a:t>
            </a:r>
            <a:endParaRPr lang="ar-SA" sz="3200" dirty="0">
              <a:solidFill>
                <a:schemeClr val="accent4"/>
              </a:solidFill>
            </a:endParaRPr>
          </a:p>
        </p:txBody>
      </p:sp>
    </p:spTree>
    <p:extLst>
      <p:ext uri="{BB962C8B-B14F-4D97-AF65-F5344CB8AC3E}">
        <p14:creationId xmlns:p14="http://schemas.microsoft.com/office/powerpoint/2010/main" val="1669475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صفات المخططين الناجحين</a:t>
            </a:r>
            <a:endParaRPr lang="ar-EG" altLang="en-US" sz="4000" dirty="0">
              <a:ea typeface="SimSun" pitchFamily="2" charset="-122"/>
            </a:endParaRPr>
          </a:p>
        </p:txBody>
      </p:sp>
      <p:sp>
        <p:nvSpPr>
          <p:cNvPr id="3" name="Hexagon 2"/>
          <p:cNvSpPr/>
          <p:nvPr/>
        </p:nvSpPr>
        <p:spPr bwMode="auto">
          <a:xfrm>
            <a:off x="2267744" y="4005064"/>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200" b="1" dirty="0">
              <a:cs typeface="AL-Mohanad" pitchFamily="2" charset="-78"/>
            </a:endParaRPr>
          </a:p>
          <a:p>
            <a:pPr algn="ctr" rtl="1"/>
            <a:r>
              <a:rPr lang="ar-SA" sz="2000" b="1" dirty="0" smtClean="0">
                <a:cs typeface="AL-Mohanad" pitchFamily="2" charset="-78"/>
              </a:rPr>
              <a:t>المثابرة</a:t>
            </a:r>
            <a:endParaRPr kumimoji="0" lang="ar-EG" sz="2000" b="1" i="0" u="none" strike="noStrike" cap="none" normalizeH="0" baseline="0" dirty="0" smtClean="0">
              <a:ln>
                <a:noFill/>
              </a:ln>
              <a:effectLst/>
            </a:endParaRPr>
          </a:p>
        </p:txBody>
      </p:sp>
      <p:sp>
        <p:nvSpPr>
          <p:cNvPr id="20" name="Hexagon 19"/>
          <p:cNvSpPr/>
          <p:nvPr/>
        </p:nvSpPr>
        <p:spPr bwMode="auto">
          <a:xfrm>
            <a:off x="5329258" y="2060848"/>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r>
              <a:rPr lang="ar-SA" sz="2000" b="1" dirty="0" smtClean="0">
                <a:cs typeface="AL-Mohanad" pitchFamily="2" charset="-78"/>
              </a:rPr>
              <a:t>القدرة </a:t>
            </a:r>
            <a:r>
              <a:rPr lang="ar-SA" sz="2000" b="1" dirty="0">
                <a:cs typeface="AL-Mohanad" pitchFamily="2" charset="-78"/>
              </a:rPr>
              <a:t>على المنافسة</a:t>
            </a:r>
            <a:endParaRPr lang="en-US" sz="2000" b="1" dirty="0">
              <a:cs typeface="AL-Mohanad" pitchFamily="2" charset="-78"/>
            </a:endParaRPr>
          </a:p>
        </p:txBody>
      </p:sp>
      <p:sp>
        <p:nvSpPr>
          <p:cNvPr id="21" name="Hexagon 20"/>
          <p:cNvSpPr/>
          <p:nvPr/>
        </p:nvSpPr>
        <p:spPr bwMode="auto">
          <a:xfrm>
            <a:off x="6804248" y="3068960"/>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endParaRPr lang="ar-EG" sz="200" b="1" dirty="0">
              <a:cs typeface="AL-Mohanad" pitchFamily="2" charset="-78"/>
            </a:endParaRPr>
          </a:p>
          <a:p>
            <a:pPr algn="ctr" rtl="1">
              <a:spcBef>
                <a:spcPct val="20000"/>
              </a:spcBef>
              <a:buClr>
                <a:srgbClr val="9191FF"/>
              </a:buClr>
              <a:buSzPct val="70000"/>
            </a:pPr>
            <a:r>
              <a:rPr lang="ar-SA" sz="2000" b="1" dirty="0" smtClean="0">
                <a:cs typeface="AL-Mohanad" pitchFamily="2" charset="-78"/>
              </a:rPr>
              <a:t>حب </a:t>
            </a:r>
            <a:r>
              <a:rPr lang="ar-SA" sz="2000" b="1" dirty="0">
                <a:cs typeface="AL-Mohanad" pitchFamily="2" charset="-78"/>
              </a:rPr>
              <a:t>الاستطلاع</a:t>
            </a:r>
            <a:endParaRPr lang="en-US" sz="2000" b="1" dirty="0">
              <a:cs typeface="AL-Mohanad" pitchFamily="2" charset="-78"/>
            </a:endParaRPr>
          </a:p>
        </p:txBody>
      </p:sp>
      <p:sp>
        <p:nvSpPr>
          <p:cNvPr id="22" name="Hexagon 21"/>
          <p:cNvSpPr/>
          <p:nvPr/>
        </p:nvSpPr>
        <p:spPr bwMode="auto">
          <a:xfrm>
            <a:off x="755576" y="299695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800" b="1" dirty="0">
              <a:cs typeface="AL-Mohanad" pitchFamily="2" charset="-78"/>
            </a:endParaRPr>
          </a:p>
          <a:p>
            <a:pPr algn="ctr" rtl="1"/>
            <a:r>
              <a:rPr lang="ar-SA" sz="2000" b="1" dirty="0" smtClean="0">
                <a:cs typeface="AL-Mohanad" pitchFamily="2" charset="-78"/>
              </a:rPr>
              <a:t>الحكمة</a:t>
            </a:r>
            <a:endParaRPr kumimoji="0" lang="ar-EG" sz="2000" b="1" i="0" u="none" strike="noStrike" cap="none" normalizeH="0" baseline="0" dirty="0" smtClean="0">
              <a:ln>
                <a:noFill/>
              </a:ln>
              <a:effectLst/>
            </a:endParaRPr>
          </a:p>
        </p:txBody>
      </p:sp>
      <p:sp>
        <p:nvSpPr>
          <p:cNvPr id="23" name="Hexagon 22"/>
          <p:cNvSpPr/>
          <p:nvPr/>
        </p:nvSpPr>
        <p:spPr bwMode="auto">
          <a:xfrm>
            <a:off x="2267744" y="2060848"/>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endParaRPr lang="ar-EG" sz="400" b="1" dirty="0">
              <a:cs typeface="AL-Mohanad" pitchFamily="2" charset="-78"/>
            </a:endParaRPr>
          </a:p>
          <a:p>
            <a:pPr algn="ctr" rtl="1">
              <a:spcBef>
                <a:spcPct val="20000"/>
              </a:spcBef>
              <a:buClr>
                <a:srgbClr val="9191FF"/>
              </a:buClr>
              <a:buSzPct val="70000"/>
            </a:pPr>
            <a:r>
              <a:rPr lang="ar-SA" sz="2000" b="1" dirty="0" smtClean="0">
                <a:cs typeface="AL-Mohanad" pitchFamily="2" charset="-78"/>
              </a:rPr>
              <a:t>الثقة </a:t>
            </a:r>
            <a:r>
              <a:rPr lang="ar-SA" sz="2000" b="1" dirty="0">
                <a:cs typeface="AL-Mohanad" pitchFamily="2" charset="-78"/>
              </a:rPr>
              <a:t>بالنفس</a:t>
            </a:r>
            <a:endParaRPr lang="en-US" sz="2000" b="1" dirty="0">
              <a:cs typeface="AL-Mohanad" pitchFamily="2" charset="-78"/>
            </a:endParaRPr>
          </a:p>
        </p:txBody>
      </p:sp>
      <p:sp>
        <p:nvSpPr>
          <p:cNvPr id="24" name="Hexagon 23"/>
          <p:cNvSpPr/>
          <p:nvPr/>
        </p:nvSpPr>
        <p:spPr bwMode="auto">
          <a:xfrm>
            <a:off x="3779912" y="299695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1200" b="1" dirty="0" smtClean="0">
              <a:cs typeface="AL-Mohanad" pitchFamily="2" charset="-78"/>
            </a:endParaRPr>
          </a:p>
          <a:p>
            <a:pPr algn="ctr" rtl="1">
              <a:spcBef>
                <a:spcPct val="20000"/>
              </a:spcBef>
              <a:buClr>
                <a:srgbClr val="9191FF"/>
              </a:buClr>
              <a:buSzPct val="70000"/>
            </a:pPr>
            <a:r>
              <a:rPr lang="ar-SA" sz="2000" b="1" dirty="0" smtClean="0">
                <a:cs typeface="AL-Mohanad" pitchFamily="2" charset="-78"/>
              </a:rPr>
              <a:t>العملية</a:t>
            </a:r>
            <a:r>
              <a:rPr lang="ar-EG" sz="2000" b="1" dirty="0" smtClean="0">
                <a:cs typeface="AL-Mohanad" pitchFamily="2" charset="-78"/>
              </a:rPr>
              <a:t> </a:t>
            </a:r>
            <a:r>
              <a:rPr lang="ar-SA" sz="2000" b="1" dirty="0" smtClean="0">
                <a:cs typeface="AL-Mohanad" pitchFamily="2" charset="-78"/>
              </a:rPr>
              <a:t>(شخص </a:t>
            </a:r>
            <a:r>
              <a:rPr lang="ar-SA" sz="2000" b="1" dirty="0">
                <a:cs typeface="AL-Mohanad" pitchFamily="2" charset="-78"/>
              </a:rPr>
              <a:t>عملي)</a:t>
            </a:r>
            <a:endParaRPr lang="en-US" sz="2000" b="1" dirty="0">
              <a:cs typeface="AL-Mohanad" pitchFamily="2" charset="-78"/>
            </a:endParaRPr>
          </a:p>
        </p:txBody>
      </p:sp>
      <p:sp>
        <p:nvSpPr>
          <p:cNvPr id="25" name="Hexagon 24"/>
          <p:cNvSpPr/>
          <p:nvPr/>
        </p:nvSpPr>
        <p:spPr bwMode="auto">
          <a:xfrm>
            <a:off x="5292080" y="407707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900" b="1" dirty="0">
              <a:cs typeface="AL-Mohanad" pitchFamily="2" charset="-78"/>
            </a:endParaRPr>
          </a:p>
          <a:p>
            <a:pPr algn="ctr" rtl="1"/>
            <a:r>
              <a:rPr lang="ar-SA" sz="2000" b="1" dirty="0" smtClean="0">
                <a:cs typeface="AL-Mohanad" pitchFamily="2" charset="-78"/>
              </a:rPr>
              <a:t>الإبداع</a:t>
            </a:r>
            <a:endParaRPr kumimoji="0" lang="ar-EG" sz="2000" b="1" i="0" u="none" strike="noStrike" cap="none" normalizeH="0" baseline="0" dirty="0" smtClean="0">
              <a:ln>
                <a:noFill/>
              </a:ln>
              <a:effectLst/>
            </a:endParaRPr>
          </a:p>
        </p:txBody>
      </p:sp>
    </p:spTree>
    <p:extLst>
      <p:ext uri="{BB962C8B-B14F-4D97-AF65-F5344CB8AC3E}">
        <p14:creationId xmlns:p14="http://schemas.microsoft.com/office/powerpoint/2010/main" val="9463990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80">
                                          <p:stCondLst>
                                            <p:cond delay="0"/>
                                          </p:stCondLst>
                                        </p:cTn>
                                        <p:tgtEl>
                                          <p:spTgt spid="23"/>
                                        </p:tgtEl>
                                      </p:cBhvr>
                                    </p:animEffect>
                                    <p:anim calcmode="lin" valueType="num">
                                      <p:cBhvr>
                                        <p:cTn id="4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9" dur="26">
                                          <p:stCondLst>
                                            <p:cond delay="650"/>
                                          </p:stCondLst>
                                        </p:cTn>
                                        <p:tgtEl>
                                          <p:spTgt spid="23"/>
                                        </p:tgtEl>
                                      </p:cBhvr>
                                      <p:to x="100000" y="60000"/>
                                    </p:animScale>
                                    <p:animScale>
                                      <p:cBhvr>
                                        <p:cTn id="50" dur="166" decel="50000">
                                          <p:stCondLst>
                                            <p:cond delay="676"/>
                                          </p:stCondLst>
                                        </p:cTn>
                                        <p:tgtEl>
                                          <p:spTgt spid="23"/>
                                        </p:tgtEl>
                                      </p:cBhvr>
                                      <p:to x="100000" y="100000"/>
                                    </p:animScale>
                                    <p:animScale>
                                      <p:cBhvr>
                                        <p:cTn id="51" dur="26">
                                          <p:stCondLst>
                                            <p:cond delay="1312"/>
                                          </p:stCondLst>
                                        </p:cTn>
                                        <p:tgtEl>
                                          <p:spTgt spid="23"/>
                                        </p:tgtEl>
                                      </p:cBhvr>
                                      <p:to x="100000" y="80000"/>
                                    </p:animScale>
                                    <p:animScale>
                                      <p:cBhvr>
                                        <p:cTn id="52" dur="166" decel="50000">
                                          <p:stCondLst>
                                            <p:cond delay="1338"/>
                                          </p:stCondLst>
                                        </p:cTn>
                                        <p:tgtEl>
                                          <p:spTgt spid="23"/>
                                        </p:tgtEl>
                                      </p:cBhvr>
                                      <p:to x="100000" y="100000"/>
                                    </p:animScale>
                                    <p:animScale>
                                      <p:cBhvr>
                                        <p:cTn id="53" dur="26">
                                          <p:stCondLst>
                                            <p:cond delay="1642"/>
                                          </p:stCondLst>
                                        </p:cTn>
                                        <p:tgtEl>
                                          <p:spTgt spid="23"/>
                                        </p:tgtEl>
                                      </p:cBhvr>
                                      <p:to x="100000" y="90000"/>
                                    </p:animScale>
                                    <p:animScale>
                                      <p:cBhvr>
                                        <p:cTn id="54" dur="166" decel="50000">
                                          <p:stCondLst>
                                            <p:cond delay="1668"/>
                                          </p:stCondLst>
                                        </p:cTn>
                                        <p:tgtEl>
                                          <p:spTgt spid="23"/>
                                        </p:tgtEl>
                                      </p:cBhvr>
                                      <p:to x="100000" y="100000"/>
                                    </p:animScale>
                                    <p:animScale>
                                      <p:cBhvr>
                                        <p:cTn id="55" dur="26">
                                          <p:stCondLst>
                                            <p:cond delay="1808"/>
                                          </p:stCondLst>
                                        </p:cTn>
                                        <p:tgtEl>
                                          <p:spTgt spid="23"/>
                                        </p:tgtEl>
                                      </p:cBhvr>
                                      <p:to x="100000" y="95000"/>
                                    </p:animScale>
                                    <p:animScale>
                                      <p:cBhvr>
                                        <p:cTn id="56" dur="166" decel="50000">
                                          <p:stCondLst>
                                            <p:cond delay="1834"/>
                                          </p:stCondLst>
                                        </p:cTn>
                                        <p:tgtEl>
                                          <p:spTgt spid="2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80">
                                          <p:stCondLst>
                                            <p:cond delay="0"/>
                                          </p:stCondLst>
                                        </p:cTn>
                                        <p:tgtEl>
                                          <p:spTgt spid="25"/>
                                        </p:tgtEl>
                                      </p:cBhvr>
                                    </p:animEffect>
                                    <p:anim calcmode="lin" valueType="num">
                                      <p:cBhvr>
                                        <p:cTn id="6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7" dur="26">
                                          <p:stCondLst>
                                            <p:cond delay="650"/>
                                          </p:stCondLst>
                                        </p:cTn>
                                        <p:tgtEl>
                                          <p:spTgt spid="25"/>
                                        </p:tgtEl>
                                      </p:cBhvr>
                                      <p:to x="100000" y="60000"/>
                                    </p:animScale>
                                    <p:animScale>
                                      <p:cBhvr>
                                        <p:cTn id="68" dur="166" decel="50000">
                                          <p:stCondLst>
                                            <p:cond delay="676"/>
                                          </p:stCondLst>
                                        </p:cTn>
                                        <p:tgtEl>
                                          <p:spTgt spid="25"/>
                                        </p:tgtEl>
                                      </p:cBhvr>
                                      <p:to x="100000" y="100000"/>
                                    </p:animScale>
                                    <p:animScale>
                                      <p:cBhvr>
                                        <p:cTn id="69" dur="26">
                                          <p:stCondLst>
                                            <p:cond delay="1312"/>
                                          </p:stCondLst>
                                        </p:cTn>
                                        <p:tgtEl>
                                          <p:spTgt spid="25"/>
                                        </p:tgtEl>
                                      </p:cBhvr>
                                      <p:to x="100000" y="80000"/>
                                    </p:animScale>
                                    <p:animScale>
                                      <p:cBhvr>
                                        <p:cTn id="70" dur="166" decel="50000">
                                          <p:stCondLst>
                                            <p:cond delay="1338"/>
                                          </p:stCondLst>
                                        </p:cTn>
                                        <p:tgtEl>
                                          <p:spTgt spid="25"/>
                                        </p:tgtEl>
                                      </p:cBhvr>
                                      <p:to x="100000" y="100000"/>
                                    </p:animScale>
                                    <p:animScale>
                                      <p:cBhvr>
                                        <p:cTn id="71" dur="26">
                                          <p:stCondLst>
                                            <p:cond delay="1642"/>
                                          </p:stCondLst>
                                        </p:cTn>
                                        <p:tgtEl>
                                          <p:spTgt spid="25"/>
                                        </p:tgtEl>
                                      </p:cBhvr>
                                      <p:to x="100000" y="90000"/>
                                    </p:animScale>
                                    <p:animScale>
                                      <p:cBhvr>
                                        <p:cTn id="72" dur="166" decel="50000">
                                          <p:stCondLst>
                                            <p:cond delay="1668"/>
                                          </p:stCondLst>
                                        </p:cTn>
                                        <p:tgtEl>
                                          <p:spTgt spid="25"/>
                                        </p:tgtEl>
                                      </p:cBhvr>
                                      <p:to x="100000" y="100000"/>
                                    </p:animScale>
                                    <p:animScale>
                                      <p:cBhvr>
                                        <p:cTn id="73" dur="26">
                                          <p:stCondLst>
                                            <p:cond delay="1808"/>
                                          </p:stCondLst>
                                        </p:cTn>
                                        <p:tgtEl>
                                          <p:spTgt spid="25"/>
                                        </p:tgtEl>
                                      </p:cBhvr>
                                      <p:to x="100000" y="95000"/>
                                    </p:animScale>
                                    <p:animScale>
                                      <p:cBhvr>
                                        <p:cTn id="74" dur="166" decel="50000">
                                          <p:stCondLst>
                                            <p:cond delay="1834"/>
                                          </p:stCondLst>
                                        </p:cTn>
                                        <p:tgtEl>
                                          <p:spTgt spid="2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80">
                                          <p:stCondLst>
                                            <p:cond delay="0"/>
                                          </p:stCondLst>
                                        </p:cTn>
                                        <p:tgtEl>
                                          <p:spTgt spid="20"/>
                                        </p:tgtEl>
                                      </p:cBhvr>
                                    </p:animEffect>
                                    <p:anim calcmode="lin" valueType="num">
                                      <p:cBhvr>
                                        <p:cTn id="8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5" dur="26">
                                          <p:stCondLst>
                                            <p:cond delay="650"/>
                                          </p:stCondLst>
                                        </p:cTn>
                                        <p:tgtEl>
                                          <p:spTgt spid="20"/>
                                        </p:tgtEl>
                                      </p:cBhvr>
                                      <p:to x="100000" y="60000"/>
                                    </p:animScale>
                                    <p:animScale>
                                      <p:cBhvr>
                                        <p:cTn id="86" dur="166" decel="50000">
                                          <p:stCondLst>
                                            <p:cond delay="676"/>
                                          </p:stCondLst>
                                        </p:cTn>
                                        <p:tgtEl>
                                          <p:spTgt spid="20"/>
                                        </p:tgtEl>
                                      </p:cBhvr>
                                      <p:to x="100000" y="100000"/>
                                    </p:animScale>
                                    <p:animScale>
                                      <p:cBhvr>
                                        <p:cTn id="87" dur="26">
                                          <p:stCondLst>
                                            <p:cond delay="1312"/>
                                          </p:stCondLst>
                                        </p:cTn>
                                        <p:tgtEl>
                                          <p:spTgt spid="20"/>
                                        </p:tgtEl>
                                      </p:cBhvr>
                                      <p:to x="100000" y="80000"/>
                                    </p:animScale>
                                    <p:animScale>
                                      <p:cBhvr>
                                        <p:cTn id="88" dur="166" decel="50000">
                                          <p:stCondLst>
                                            <p:cond delay="1338"/>
                                          </p:stCondLst>
                                        </p:cTn>
                                        <p:tgtEl>
                                          <p:spTgt spid="20"/>
                                        </p:tgtEl>
                                      </p:cBhvr>
                                      <p:to x="100000" y="100000"/>
                                    </p:animScale>
                                    <p:animScale>
                                      <p:cBhvr>
                                        <p:cTn id="89" dur="26">
                                          <p:stCondLst>
                                            <p:cond delay="1642"/>
                                          </p:stCondLst>
                                        </p:cTn>
                                        <p:tgtEl>
                                          <p:spTgt spid="20"/>
                                        </p:tgtEl>
                                      </p:cBhvr>
                                      <p:to x="100000" y="90000"/>
                                    </p:animScale>
                                    <p:animScale>
                                      <p:cBhvr>
                                        <p:cTn id="90" dur="166" decel="50000">
                                          <p:stCondLst>
                                            <p:cond delay="1668"/>
                                          </p:stCondLst>
                                        </p:cTn>
                                        <p:tgtEl>
                                          <p:spTgt spid="20"/>
                                        </p:tgtEl>
                                      </p:cBhvr>
                                      <p:to x="100000" y="100000"/>
                                    </p:animScale>
                                    <p:animScale>
                                      <p:cBhvr>
                                        <p:cTn id="91" dur="26">
                                          <p:stCondLst>
                                            <p:cond delay="1808"/>
                                          </p:stCondLst>
                                        </p:cTn>
                                        <p:tgtEl>
                                          <p:spTgt spid="20"/>
                                        </p:tgtEl>
                                      </p:cBhvr>
                                      <p:to x="100000" y="95000"/>
                                    </p:animScale>
                                    <p:animScale>
                                      <p:cBhvr>
                                        <p:cTn id="92" dur="166" decel="50000">
                                          <p:stCondLst>
                                            <p:cond delay="1834"/>
                                          </p:stCondLst>
                                        </p:cTn>
                                        <p:tgtEl>
                                          <p:spTgt spid="2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80">
                                          <p:stCondLst>
                                            <p:cond delay="0"/>
                                          </p:stCondLst>
                                        </p:cTn>
                                        <p:tgtEl>
                                          <p:spTgt spid="3"/>
                                        </p:tgtEl>
                                      </p:cBhvr>
                                    </p:animEffect>
                                    <p:anim calcmode="lin" valueType="num">
                                      <p:cBhvr>
                                        <p:cTn id="9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gtEl>
                                      </p:cBhvr>
                                      <p:to x="100000" y="60000"/>
                                    </p:animScale>
                                    <p:animScale>
                                      <p:cBhvr>
                                        <p:cTn id="104" dur="166" decel="50000">
                                          <p:stCondLst>
                                            <p:cond delay="676"/>
                                          </p:stCondLst>
                                        </p:cTn>
                                        <p:tgtEl>
                                          <p:spTgt spid="3"/>
                                        </p:tgtEl>
                                      </p:cBhvr>
                                      <p:to x="100000" y="100000"/>
                                    </p:animScale>
                                    <p:animScale>
                                      <p:cBhvr>
                                        <p:cTn id="105" dur="26">
                                          <p:stCondLst>
                                            <p:cond delay="1312"/>
                                          </p:stCondLst>
                                        </p:cTn>
                                        <p:tgtEl>
                                          <p:spTgt spid="3"/>
                                        </p:tgtEl>
                                      </p:cBhvr>
                                      <p:to x="100000" y="80000"/>
                                    </p:animScale>
                                    <p:animScale>
                                      <p:cBhvr>
                                        <p:cTn id="106" dur="166" decel="50000">
                                          <p:stCondLst>
                                            <p:cond delay="1338"/>
                                          </p:stCondLst>
                                        </p:cTn>
                                        <p:tgtEl>
                                          <p:spTgt spid="3"/>
                                        </p:tgtEl>
                                      </p:cBhvr>
                                      <p:to x="100000" y="100000"/>
                                    </p:animScale>
                                    <p:animScale>
                                      <p:cBhvr>
                                        <p:cTn id="107" dur="26">
                                          <p:stCondLst>
                                            <p:cond delay="1642"/>
                                          </p:stCondLst>
                                        </p:cTn>
                                        <p:tgtEl>
                                          <p:spTgt spid="3"/>
                                        </p:tgtEl>
                                      </p:cBhvr>
                                      <p:to x="100000" y="90000"/>
                                    </p:animScale>
                                    <p:animScale>
                                      <p:cBhvr>
                                        <p:cTn id="108" dur="166" decel="50000">
                                          <p:stCondLst>
                                            <p:cond delay="1668"/>
                                          </p:stCondLst>
                                        </p:cTn>
                                        <p:tgtEl>
                                          <p:spTgt spid="3"/>
                                        </p:tgtEl>
                                      </p:cBhvr>
                                      <p:to x="100000" y="100000"/>
                                    </p:animScale>
                                    <p:animScale>
                                      <p:cBhvr>
                                        <p:cTn id="109" dur="26">
                                          <p:stCondLst>
                                            <p:cond delay="1808"/>
                                          </p:stCondLst>
                                        </p:cTn>
                                        <p:tgtEl>
                                          <p:spTgt spid="3"/>
                                        </p:tgtEl>
                                      </p:cBhvr>
                                      <p:to x="100000" y="95000"/>
                                    </p:animScale>
                                    <p:animScale>
                                      <p:cBhvr>
                                        <p:cTn id="110" dur="166" decel="50000">
                                          <p:stCondLst>
                                            <p:cond delay="1834"/>
                                          </p:stCondLst>
                                        </p:cTn>
                                        <p:tgtEl>
                                          <p:spTgt spid="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80">
                                          <p:stCondLst>
                                            <p:cond delay="0"/>
                                          </p:stCondLst>
                                        </p:cTn>
                                        <p:tgtEl>
                                          <p:spTgt spid="24"/>
                                        </p:tgtEl>
                                      </p:cBhvr>
                                    </p:animEffect>
                                    <p:anim calcmode="lin" valueType="num">
                                      <p:cBhvr>
                                        <p:cTn id="11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1" dur="26">
                                          <p:stCondLst>
                                            <p:cond delay="650"/>
                                          </p:stCondLst>
                                        </p:cTn>
                                        <p:tgtEl>
                                          <p:spTgt spid="24"/>
                                        </p:tgtEl>
                                      </p:cBhvr>
                                      <p:to x="100000" y="60000"/>
                                    </p:animScale>
                                    <p:animScale>
                                      <p:cBhvr>
                                        <p:cTn id="122" dur="166" decel="50000">
                                          <p:stCondLst>
                                            <p:cond delay="676"/>
                                          </p:stCondLst>
                                        </p:cTn>
                                        <p:tgtEl>
                                          <p:spTgt spid="24"/>
                                        </p:tgtEl>
                                      </p:cBhvr>
                                      <p:to x="100000" y="100000"/>
                                    </p:animScale>
                                    <p:animScale>
                                      <p:cBhvr>
                                        <p:cTn id="123" dur="26">
                                          <p:stCondLst>
                                            <p:cond delay="1312"/>
                                          </p:stCondLst>
                                        </p:cTn>
                                        <p:tgtEl>
                                          <p:spTgt spid="24"/>
                                        </p:tgtEl>
                                      </p:cBhvr>
                                      <p:to x="100000" y="80000"/>
                                    </p:animScale>
                                    <p:animScale>
                                      <p:cBhvr>
                                        <p:cTn id="124" dur="166" decel="50000">
                                          <p:stCondLst>
                                            <p:cond delay="1338"/>
                                          </p:stCondLst>
                                        </p:cTn>
                                        <p:tgtEl>
                                          <p:spTgt spid="24"/>
                                        </p:tgtEl>
                                      </p:cBhvr>
                                      <p:to x="100000" y="100000"/>
                                    </p:animScale>
                                    <p:animScale>
                                      <p:cBhvr>
                                        <p:cTn id="125" dur="26">
                                          <p:stCondLst>
                                            <p:cond delay="1642"/>
                                          </p:stCondLst>
                                        </p:cTn>
                                        <p:tgtEl>
                                          <p:spTgt spid="24"/>
                                        </p:tgtEl>
                                      </p:cBhvr>
                                      <p:to x="100000" y="90000"/>
                                    </p:animScale>
                                    <p:animScale>
                                      <p:cBhvr>
                                        <p:cTn id="126" dur="166" decel="50000">
                                          <p:stCondLst>
                                            <p:cond delay="1668"/>
                                          </p:stCondLst>
                                        </p:cTn>
                                        <p:tgtEl>
                                          <p:spTgt spid="24"/>
                                        </p:tgtEl>
                                      </p:cBhvr>
                                      <p:to x="100000" y="100000"/>
                                    </p:animScale>
                                    <p:animScale>
                                      <p:cBhvr>
                                        <p:cTn id="127" dur="26">
                                          <p:stCondLst>
                                            <p:cond delay="1808"/>
                                          </p:stCondLst>
                                        </p:cTn>
                                        <p:tgtEl>
                                          <p:spTgt spid="24"/>
                                        </p:tgtEl>
                                      </p:cBhvr>
                                      <p:to x="100000" y="95000"/>
                                    </p:animScale>
                                    <p:animScale>
                                      <p:cBhvr>
                                        <p:cTn id="12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تمرين</a:t>
            </a:r>
            <a:endParaRPr lang="ar-EG" altLang="en-US" sz="4000" dirty="0">
              <a:ea typeface="SimSun" pitchFamily="2" charset="-122"/>
            </a:endParaRPr>
          </a:p>
        </p:txBody>
      </p:sp>
      <p:sp>
        <p:nvSpPr>
          <p:cNvPr id="10" name="Rectangle 9"/>
          <p:cNvSpPr/>
          <p:nvPr/>
        </p:nvSpPr>
        <p:spPr bwMode="auto">
          <a:xfrm>
            <a:off x="683568" y="2924944"/>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قرر ما إذا كانت الصفات السابقة عالية ،متوسطة،أو ضعيفة عندك؟</a:t>
            </a:r>
          </a:p>
        </p:txBody>
      </p:sp>
      <p:sp>
        <p:nvSpPr>
          <p:cNvPr id="12" name="Rectangle 11"/>
          <p:cNvSpPr/>
          <p:nvPr/>
        </p:nvSpPr>
        <p:spPr bwMode="auto">
          <a:xfrm>
            <a:off x="683568" y="4077072"/>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حدد أنك تنوي الزيادة في </a:t>
            </a:r>
            <a:r>
              <a:rPr lang="ar-SA" sz="2800" b="1" dirty="0" smtClean="0"/>
              <a:t>الصفات</a:t>
            </a:r>
            <a:endParaRPr lang="ar-SA" sz="2800" b="1" dirty="0"/>
          </a:p>
        </p:txBody>
      </p:sp>
    </p:spTree>
    <p:extLst>
      <p:ext uri="{BB962C8B-B14F-4D97-AF65-F5344CB8AC3E}">
        <p14:creationId xmlns:p14="http://schemas.microsoft.com/office/powerpoint/2010/main" val="29642260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grpSp>
        <p:nvGrpSpPr>
          <p:cNvPr id="6147" name="Group 3"/>
          <p:cNvGrpSpPr>
            <a:grpSpLocks/>
          </p:cNvGrpSpPr>
          <p:nvPr/>
        </p:nvGrpSpPr>
        <p:grpSpPr bwMode="auto">
          <a:xfrm>
            <a:off x="1149545" y="2060848"/>
            <a:ext cx="6662813" cy="882650"/>
            <a:chOff x="240" y="0"/>
            <a:chExt cx="3005" cy="556"/>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قائمة بالأعمال و المهام اليومية وتنفيذها وتعديلها كل يوم بيومه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1149545" y="2899048"/>
            <a:ext cx="6662813"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الجدولة الزمنية للأعمال خلال اليوم</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1149545" y="3737248"/>
            <a:ext cx="6662813"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إدارة الأولويات حسب أهميتها</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6162" name="Group 18"/>
          <p:cNvGrpSpPr>
            <a:grpSpLocks/>
          </p:cNvGrpSpPr>
          <p:nvPr/>
        </p:nvGrpSpPr>
        <p:grpSpPr bwMode="auto">
          <a:xfrm>
            <a:off x="1149546" y="4651648"/>
            <a:ext cx="6662814" cy="882650"/>
            <a:chOff x="239" y="0"/>
            <a:chExt cx="3005" cy="556"/>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إدارة العمر أي برمجة الحياة بدلاً من برمجة الساعة</a:t>
              </a:r>
            </a:p>
          </p:txBody>
        </p:sp>
        <p:sp>
          <p:nvSpPr>
            <p:cNvPr id="616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
        <p:nvSpPr>
          <p:cNvPr id="2" name="Rectangle 1"/>
          <p:cNvSpPr/>
          <p:nvPr/>
        </p:nvSpPr>
        <p:spPr>
          <a:xfrm>
            <a:off x="3131840" y="1628800"/>
            <a:ext cx="5400837"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 يتبع الناس طرق متعددة لبرمجة </a:t>
            </a:r>
            <a:r>
              <a:rPr lang="ar-SA" sz="3200" dirty="0" smtClean="0">
                <a:solidFill>
                  <a:schemeClr val="accent4"/>
                </a:solidFill>
              </a:rPr>
              <a:t>حياتهم</a:t>
            </a:r>
            <a:endParaRPr lang="ar-SA" sz="3200" dirty="0">
              <a:solidFill>
                <a:schemeClr val="accent4"/>
              </a:solidFill>
            </a:endParaRPr>
          </a:p>
        </p:txBody>
      </p:sp>
      <p:sp>
        <p:nvSpPr>
          <p:cNvPr id="24" name="Rectangle 23"/>
          <p:cNvSpPr/>
          <p:nvPr/>
        </p:nvSpPr>
        <p:spPr bwMode="auto">
          <a:xfrm>
            <a:off x="1187624" y="5445224"/>
            <a:ext cx="684076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في </a:t>
            </a:r>
            <a:r>
              <a:rPr lang="ar-SA" sz="2800" b="1" dirty="0"/>
              <a:t>هذا البرنامج نجمع بين إدارة الأولويات و إدارة العمر والخطوات العملية اللازمة لذلك</a:t>
            </a:r>
          </a:p>
        </p:txBody>
      </p:sp>
    </p:spTree>
    <p:extLst>
      <p:ext uri="{BB962C8B-B14F-4D97-AF65-F5344CB8AC3E}">
        <p14:creationId xmlns:p14="http://schemas.microsoft.com/office/powerpoint/2010/main" val="25990334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3131840" y="1556792"/>
            <a:ext cx="555953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 نريد أن تجيب على أربعة أسئلة هامة </a:t>
            </a:r>
            <a:r>
              <a:rPr lang="ar-SA" sz="3200" dirty="0" smtClean="0">
                <a:solidFill>
                  <a:schemeClr val="accent4"/>
                </a:solidFill>
              </a:rPr>
              <a:t>هي</a:t>
            </a:r>
            <a:endParaRPr lang="ar-SA" sz="3200" dirty="0">
              <a:solidFill>
                <a:schemeClr val="accent4"/>
              </a:solidFill>
            </a:endParaRPr>
          </a:p>
        </p:txBody>
      </p:sp>
      <p:sp>
        <p:nvSpPr>
          <p:cNvPr id="24" name="Rectangle 23"/>
          <p:cNvSpPr/>
          <p:nvPr/>
        </p:nvSpPr>
        <p:spPr bwMode="auto">
          <a:xfrm>
            <a:off x="4211960" y="2060848"/>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لماذا </a:t>
            </a:r>
            <a:r>
              <a:rPr lang="ar-SA" sz="2800" b="1" dirty="0"/>
              <a:t>أحيا وأعيش؟ </a:t>
            </a:r>
          </a:p>
        </p:txBody>
      </p:sp>
      <p:sp>
        <p:nvSpPr>
          <p:cNvPr id="25" name="Rectangle 24"/>
          <p:cNvSpPr/>
          <p:nvPr/>
        </p:nvSpPr>
        <p:spPr bwMode="auto">
          <a:xfrm>
            <a:off x="4211960" y="3212976"/>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ماذا أنجزت في حياتي؟ </a:t>
            </a:r>
          </a:p>
        </p:txBody>
      </p:sp>
      <p:sp>
        <p:nvSpPr>
          <p:cNvPr id="26" name="Rectangle 25"/>
          <p:cNvSpPr/>
          <p:nvPr/>
        </p:nvSpPr>
        <p:spPr bwMode="auto">
          <a:xfrm>
            <a:off x="4211960" y="4365104"/>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هل أنا سعيد؟ </a:t>
            </a:r>
          </a:p>
        </p:txBody>
      </p:sp>
      <p:sp>
        <p:nvSpPr>
          <p:cNvPr id="27" name="Rectangle 26"/>
          <p:cNvSpPr/>
          <p:nvPr/>
        </p:nvSpPr>
        <p:spPr bwMode="auto">
          <a:xfrm>
            <a:off x="4211960" y="5517232"/>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هل أنت صادق مع نفسك و الآخرين؟ </a:t>
            </a:r>
          </a:p>
        </p:txBody>
      </p:sp>
      <p:sp>
        <p:nvSpPr>
          <p:cNvPr id="3" name="Right Arrow Callout 2"/>
          <p:cNvSpPr/>
          <p:nvPr/>
        </p:nvSpPr>
        <p:spPr bwMode="auto">
          <a:xfrm>
            <a:off x="251520" y="2060848"/>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رضا الله و عبادته و الفوز بالجنة ولكن..</a:t>
            </a:r>
          </a:p>
        </p:txBody>
      </p:sp>
      <p:sp>
        <p:nvSpPr>
          <p:cNvPr id="29" name="Right Arrow Callout 28"/>
          <p:cNvSpPr/>
          <p:nvPr/>
        </p:nvSpPr>
        <p:spPr bwMode="auto">
          <a:xfrm>
            <a:off x="251520" y="3212976"/>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200" b="1" dirty="0"/>
              <a:t>تخيل عند الممات... هل تركت أثراً، هل أنت راضٍ، هل حققت نتائج...</a:t>
            </a:r>
          </a:p>
        </p:txBody>
      </p:sp>
      <p:sp>
        <p:nvSpPr>
          <p:cNvPr id="30" name="Right Arrow Callout 29"/>
          <p:cNvSpPr/>
          <p:nvPr/>
        </p:nvSpPr>
        <p:spPr bwMode="auto">
          <a:xfrm>
            <a:off x="251520" y="4365104"/>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400" b="1" dirty="0" smtClean="0"/>
              <a:t>فعلاً </a:t>
            </a:r>
            <a:r>
              <a:rPr lang="ar-EG" sz="2400" b="1" dirty="0"/>
              <a:t>و بصدق مع النفس....</a:t>
            </a:r>
          </a:p>
        </p:txBody>
      </p:sp>
      <p:sp>
        <p:nvSpPr>
          <p:cNvPr id="31" name="Right Arrow Callout 30"/>
          <p:cNvSpPr/>
          <p:nvPr/>
        </p:nvSpPr>
        <p:spPr bwMode="auto">
          <a:xfrm>
            <a:off x="251520" y="5517232"/>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ليس ظاهرياً و لكن من الأعماق و السريرة...</a:t>
            </a:r>
          </a:p>
        </p:txBody>
      </p:sp>
    </p:spTree>
    <p:extLst>
      <p:ext uri="{BB962C8B-B14F-4D97-AF65-F5344CB8AC3E}">
        <p14:creationId xmlns:p14="http://schemas.microsoft.com/office/powerpoint/2010/main" val="31473512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064388" y="2600908"/>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300949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400" b="1" dirty="0">
                <a:solidFill>
                  <a:srgbClr val="7030A0"/>
                </a:solidFill>
                <a:latin typeface="Arial" pitchFamily="34" charset="0"/>
                <a:ea typeface="SimSun" pitchFamily="2" charset="-122"/>
              </a:rPr>
              <a:t>إن الإجابة على هذه الأسئلة يحتاج إلى وقت طويل </a:t>
            </a:r>
            <a:endParaRPr lang="ar-EG" sz="2400" b="1" dirty="0" smtClean="0">
              <a:solidFill>
                <a:srgbClr val="7030A0"/>
              </a:solidFill>
              <a:latin typeface="Arial" pitchFamily="34" charset="0"/>
              <a:ea typeface="SimSun" pitchFamily="2" charset="-122"/>
            </a:endParaRPr>
          </a:p>
          <a:p>
            <a:pPr algn="ctr" rtl="1"/>
            <a:r>
              <a:rPr lang="ar-EG" sz="2400" b="1" dirty="0" smtClean="0">
                <a:solidFill>
                  <a:srgbClr val="7030A0"/>
                </a:solidFill>
                <a:latin typeface="Arial" pitchFamily="34" charset="0"/>
                <a:ea typeface="SimSun" pitchFamily="2" charset="-122"/>
              </a:rPr>
              <a:t>و </a:t>
            </a:r>
            <a:r>
              <a:rPr lang="ar-EG" sz="2400" b="1" dirty="0">
                <a:solidFill>
                  <a:srgbClr val="7030A0"/>
                </a:solidFill>
                <a:latin typeface="Arial" pitchFamily="34" charset="0"/>
                <a:ea typeface="SimSun" pitchFamily="2" charset="-122"/>
              </a:rPr>
              <a:t>تأمل و تركيز و صدق مع النفس في أوقات صفاء ذهني ورغبة في تشخيص النفس </a:t>
            </a:r>
            <a:endParaRPr lang="ar-EG" sz="2400" b="1" dirty="0" smtClean="0">
              <a:solidFill>
                <a:srgbClr val="7030A0"/>
              </a:solidFill>
              <a:latin typeface="Arial" pitchFamily="34" charset="0"/>
              <a:ea typeface="SimSun" pitchFamily="2" charset="-122"/>
            </a:endParaRPr>
          </a:p>
          <a:p>
            <a:pPr algn="ctr" rtl="1"/>
            <a:r>
              <a:rPr lang="ar-EG" sz="2400" b="1" dirty="0" smtClean="0">
                <a:solidFill>
                  <a:srgbClr val="7030A0"/>
                </a:solidFill>
                <a:latin typeface="Arial" pitchFamily="34" charset="0"/>
                <a:ea typeface="SimSun" pitchFamily="2" charset="-122"/>
              </a:rPr>
              <a:t>والتهديف </a:t>
            </a:r>
            <a:r>
              <a:rPr lang="ar-EG" sz="2400" b="1" dirty="0">
                <a:solidFill>
                  <a:srgbClr val="7030A0"/>
                </a:solidFill>
                <a:latin typeface="Arial" pitchFamily="34" charset="0"/>
                <a:ea typeface="SimSun" pitchFamily="2" charset="-122"/>
              </a:rPr>
              <a:t>للمستقبل</a:t>
            </a:r>
            <a:endParaRPr kumimoji="0" lang="ar-EG" sz="2400" b="1" i="0" u="none" strike="noStrike" cap="none" normalizeH="0" baseline="0" dirty="0" smtClean="0">
              <a:ln>
                <a:noFill/>
              </a:ln>
              <a:solidFill>
                <a:srgbClr val="7030A0"/>
              </a:solidFill>
              <a:effectLst/>
              <a:latin typeface="Arial" pitchFamily="34" charset="0"/>
              <a:ea typeface="SimSun" pitchFamily="2" charset="-122"/>
            </a:endParaRPr>
          </a:p>
        </p:txBody>
      </p:sp>
    </p:spTree>
    <p:extLst>
      <p:ext uri="{BB962C8B-B14F-4D97-AF65-F5344CB8AC3E}">
        <p14:creationId xmlns:p14="http://schemas.microsoft.com/office/powerpoint/2010/main" val="15225045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الهدف </a:t>
            </a:r>
            <a:r>
              <a:rPr lang="ar-EG" altLang="zh-CN" sz="4000" dirty="0" smtClean="0">
                <a:ea typeface="SimSun" pitchFamily="2" charset="-122"/>
              </a:rPr>
              <a:t>الرئيس للدورة</a:t>
            </a:r>
            <a:endParaRPr lang="ar-EG" altLang="en-US" sz="4000" dirty="0">
              <a:ea typeface="SimSun" pitchFamily="2" charset="-122"/>
            </a:endParaRPr>
          </a:p>
        </p:txBody>
      </p:sp>
      <p:sp>
        <p:nvSpPr>
          <p:cNvPr id="2" name="Rectangle 1"/>
          <p:cNvSpPr/>
          <p:nvPr/>
        </p:nvSpPr>
        <p:spPr>
          <a:xfrm>
            <a:off x="1231204" y="3416759"/>
            <a:ext cx="7066358"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تدريب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 على وضع خطة مستقبلية لأنفسهم</a:t>
            </a:r>
          </a:p>
        </p:txBody>
      </p:sp>
    </p:spTree>
    <p:extLst>
      <p:ext uri="{BB962C8B-B14F-4D97-AF65-F5344CB8AC3E}">
        <p14:creationId xmlns:p14="http://schemas.microsoft.com/office/powerpoint/2010/main" val="6735982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488832" cy="4619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6564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Flowchart: Document 1"/>
          <p:cNvSpPr/>
          <p:nvPr/>
        </p:nvSpPr>
        <p:spPr bwMode="auto">
          <a:xfrm>
            <a:off x="2195736" y="2564904"/>
            <a:ext cx="4536504" cy="2448272"/>
          </a:xfrm>
          <a:prstGeom prst="flowChartDocumen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l" rtl="1"/>
            <a:endParaRPr lang="ar-EG" sz="1050" b="1" dirty="0" smtClean="0"/>
          </a:p>
          <a:p>
            <a:pPr algn="l" rtl="1"/>
            <a:endParaRPr lang="ar-EG" sz="4000" b="1" dirty="0" smtClean="0"/>
          </a:p>
          <a:p>
            <a:pPr algn="ctr" rtl="1"/>
            <a:r>
              <a:rPr lang="ar-EG" sz="4000" b="1" dirty="0" smtClean="0"/>
              <a:t>الخطوة </a:t>
            </a:r>
            <a:r>
              <a:rPr lang="ar-EG" sz="4000" b="1" dirty="0"/>
              <a:t>الأولى: التشخيص</a:t>
            </a:r>
          </a:p>
        </p:txBody>
      </p:sp>
    </p:spTree>
    <p:extLst>
      <p:ext uri="{BB962C8B-B14F-4D97-AF65-F5344CB8AC3E}">
        <p14:creationId xmlns:p14="http://schemas.microsoft.com/office/powerpoint/2010/main" val="11654757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الأول: ماذا أنجزت وما الذي حققت؟</a:t>
            </a:r>
          </a:p>
          <a:p>
            <a:pPr marL="609600" indent="-609600" algn="r" rtl="1">
              <a:lnSpc>
                <a:spcPct val="80000"/>
              </a:lnSpc>
              <a:buFont typeface="Wingdings 2" pitchFamily="18" charset="2"/>
              <a:buNone/>
            </a:pPr>
            <a:endParaRPr lang="ar-SA" sz="4400" dirty="0" smtClean="0">
              <a:solidFill>
                <a:srgbClr val="99CC00"/>
              </a:solidFill>
              <a:cs typeface="AL-Mohanad Bold" pitchFamily="2" charset="-78"/>
            </a:endParaRPr>
          </a:p>
          <a:p>
            <a:pPr marL="609600" indent="-609600" algn="r" rtl="1">
              <a:lnSpc>
                <a:spcPct val="80000"/>
              </a:lnSpc>
            </a:pPr>
            <a:r>
              <a:rPr lang="ar-SA" dirty="0" smtClean="0">
                <a:cs typeface="AL-Mohanad Bold" pitchFamily="2" charset="-78"/>
              </a:rPr>
              <a:t>ما أهم المشاريع التي أنجزتها في الأعوام الماضية القريبة؟</a:t>
            </a:r>
          </a:p>
          <a:p>
            <a:pPr marL="609600" indent="-609600" algn="r" rtl="1">
              <a:lnSpc>
                <a:spcPct val="80000"/>
              </a:lnSpc>
            </a:pPr>
            <a:r>
              <a:rPr lang="ar-SA" dirty="0" smtClean="0">
                <a:cs typeface="AL-Mohanad Bold" pitchFamily="2" charset="-78"/>
              </a:rPr>
              <a:t>ما الأعمال التي استمتعت عند القيام بها؟</a:t>
            </a:r>
          </a:p>
          <a:p>
            <a:pPr marL="609600" indent="-609600" algn="r" rtl="1">
              <a:lnSpc>
                <a:spcPct val="80000"/>
              </a:lnSpc>
            </a:pPr>
            <a:r>
              <a:rPr lang="ar-SA" dirty="0" smtClean="0">
                <a:cs typeface="AL-Mohanad Bold" pitchFamily="2" charset="-78"/>
              </a:rPr>
              <a:t>ما أسعد اللحظات؟ </a:t>
            </a:r>
          </a:p>
          <a:p>
            <a:pPr marL="609600" indent="-609600" algn="r" rtl="1">
              <a:lnSpc>
                <a:spcPct val="80000"/>
              </a:lnSpc>
            </a:pPr>
            <a:r>
              <a:rPr lang="ar-SA" dirty="0" smtClean="0">
                <a:cs typeface="AL-Mohanad Bold" pitchFamily="2" charset="-78"/>
              </a:rPr>
              <a:t>كم من المال ربحت؟ </a:t>
            </a:r>
          </a:p>
          <a:p>
            <a:pPr marL="609600" indent="-609600" algn="r" rtl="1">
              <a:lnSpc>
                <a:spcPct val="80000"/>
              </a:lnSpc>
            </a:pPr>
            <a:r>
              <a:rPr lang="ar-SA" dirty="0" smtClean="0">
                <a:cs typeface="AL-Mohanad Bold" pitchFamily="2" charset="-78"/>
              </a:rPr>
              <a:t>ما الدرجات التي حققتها؟ </a:t>
            </a:r>
          </a:p>
          <a:p>
            <a:pPr marL="609600" indent="-609600" algn="r" rtl="1">
              <a:lnSpc>
                <a:spcPct val="80000"/>
              </a:lnSpc>
            </a:pPr>
            <a:r>
              <a:rPr lang="ar-SA" dirty="0" smtClean="0">
                <a:cs typeface="AL-Mohanad Bold" pitchFamily="2" charset="-78"/>
              </a:rPr>
              <a:t>هل اقتنيت أشياء مفيدة أو تخلصت من أمور سيئة؟ </a:t>
            </a:r>
          </a:p>
          <a:p>
            <a:pPr marL="609600" indent="-609600" algn="r" rtl="1">
              <a:lnSpc>
                <a:spcPct val="80000"/>
              </a:lnSpc>
            </a:pPr>
            <a:r>
              <a:rPr lang="ar-SA" dirty="0" smtClean="0">
                <a:cs typeface="AL-Mohanad Bold" pitchFamily="2" charset="-78"/>
              </a:rPr>
              <a:t>هل قمت بشيء مميز صحي أو رياضي أ و ثقافي أو على مستوى العلاقات مع الأسرة و الاصدقاء؟</a:t>
            </a:r>
          </a:p>
          <a:p>
            <a:pPr marL="609600" indent="-609600" algn="r" rtl="1">
              <a:lnSpc>
                <a:spcPct val="80000"/>
              </a:lnSpc>
              <a:buFont typeface="Wingdings 2" pitchFamily="18" charset="2"/>
              <a:buAutoNum type="arabicPeriod"/>
            </a:pPr>
            <a:endParaRPr lang="ar-SA" sz="2000" dirty="0" smtClean="0"/>
          </a:p>
        </p:txBody>
      </p:sp>
    </p:spTree>
    <p:extLst>
      <p:ext uri="{BB962C8B-B14F-4D97-AF65-F5344CB8AC3E}">
        <p14:creationId xmlns:p14="http://schemas.microsoft.com/office/powerpoint/2010/main" val="9255752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3800" dirty="0" smtClean="0">
                <a:solidFill>
                  <a:srgbClr val="99CC00"/>
                </a:solidFill>
                <a:cs typeface="AL-Mohanad Bold" pitchFamily="2" charset="-78"/>
              </a:rPr>
              <a:t>السؤال الثاني: ما الأمور التي كانت مخيبة لآمالي؟</a:t>
            </a:r>
          </a:p>
          <a:p>
            <a:pPr marL="609600" indent="-609600" algn="r" rtl="1">
              <a:lnSpc>
                <a:spcPct val="90000"/>
              </a:lnSpc>
              <a:buFont typeface="Wingdings 2" pitchFamily="18" charset="2"/>
              <a:buNone/>
            </a:pPr>
            <a:endParaRPr lang="ar-SA" sz="3800" dirty="0" smtClean="0">
              <a:solidFill>
                <a:srgbClr val="FFFFCC"/>
              </a:solidFill>
              <a:cs typeface="AL-Mohanad Bold" pitchFamily="2" charset="-78"/>
            </a:endParaRPr>
          </a:p>
          <a:p>
            <a:pPr marL="609600" indent="-609600" algn="r" rtl="1">
              <a:lnSpc>
                <a:spcPct val="90000"/>
              </a:lnSpc>
            </a:pPr>
            <a:r>
              <a:rPr lang="ar-SA" dirty="0" smtClean="0">
                <a:cs typeface="AL-Mohanad Bold" pitchFamily="2" charset="-78"/>
              </a:rPr>
              <a:t>ماذا كنت تأمل أن تفعل و لم تقم به؟</a:t>
            </a:r>
          </a:p>
          <a:p>
            <a:pPr marL="609600" indent="-609600" algn="r" rtl="1">
              <a:lnSpc>
                <a:spcPct val="90000"/>
              </a:lnSpc>
            </a:pPr>
            <a:r>
              <a:rPr lang="ar-SA" dirty="0" smtClean="0">
                <a:cs typeface="AL-Mohanad Bold" pitchFamily="2" charset="-78"/>
              </a:rPr>
              <a:t>ما الأحلام التي لم تتحقق و الآمال التي لم تنجز؟</a:t>
            </a:r>
          </a:p>
          <a:p>
            <a:pPr marL="609600" indent="-609600" algn="r" rtl="1">
              <a:lnSpc>
                <a:spcPct val="90000"/>
              </a:lnSpc>
            </a:pPr>
            <a:r>
              <a:rPr lang="ar-SA" dirty="0" smtClean="0">
                <a:cs typeface="AL-Mohanad Bold" pitchFamily="2" charset="-78"/>
              </a:rPr>
              <a:t>هل تعهدت بالتخلص من أمور أو القيام بها، ولم تفعل؟</a:t>
            </a:r>
          </a:p>
          <a:p>
            <a:pPr marL="609600" indent="-609600" algn="r" rtl="1">
              <a:lnSpc>
                <a:spcPct val="90000"/>
              </a:lnSpc>
            </a:pPr>
            <a:r>
              <a:rPr lang="ar-SA" dirty="0" smtClean="0">
                <a:cs typeface="AL-Mohanad Bold" pitchFamily="2" charset="-78"/>
              </a:rPr>
              <a:t>هل فقدت عزيزاً عليك؟</a:t>
            </a:r>
          </a:p>
          <a:p>
            <a:pPr marL="609600" indent="-609600" algn="r" rtl="1">
              <a:lnSpc>
                <a:spcPct val="90000"/>
              </a:lnSpc>
            </a:pPr>
            <a:r>
              <a:rPr lang="ar-SA" dirty="0" smtClean="0">
                <a:cs typeface="AL-Mohanad Bold" pitchFamily="2" charset="-78"/>
              </a:rPr>
              <a:t>هل فكرت في الزواج بجد ولم يتحقق؟ هل ساءت العلاقة مع الأسرة؟</a:t>
            </a:r>
          </a:p>
          <a:p>
            <a:pPr marL="609600" indent="-609600" algn="r" rtl="1">
              <a:lnSpc>
                <a:spcPct val="90000"/>
              </a:lnSpc>
            </a:pPr>
            <a:r>
              <a:rPr lang="ar-SA" dirty="0" smtClean="0">
                <a:cs typeface="AL-Mohanad Bold" pitchFamily="2" charset="-78"/>
              </a:rPr>
              <a:t>هل حققت معدلاً  دراسياً أقل بكثير مما توقعت؟</a:t>
            </a:r>
          </a:p>
          <a:p>
            <a:pPr marL="609600" indent="-609600" algn="r" rtl="1">
              <a:lnSpc>
                <a:spcPct val="90000"/>
              </a:lnSpc>
            </a:pPr>
            <a:r>
              <a:rPr lang="ar-SA" dirty="0" smtClean="0">
                <a:cs typeface="AL-Mohanad Bold" pitchFamily="2" charset="-78"/>
              </a:rPr>
              <a:t>هل حصل لك حادث أو أمر سيء؟ .....</a:t>
            </a:r>
          </a:p>
        </p:txBody>
      </p:sp>
    </p:spTree>
    <p:extLst>
      <p:ext uri="{BB962C8B-B14F-4D97-AF65-F5344CB8AC3E}">
        <p14:creationId xmlns:p14="http://schemas.microsoft.com/office/powerpoint/2010/main" val="3715939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endParaRPr lang="ar-EG" sz="2400" b="1" dirty="0">
              <a:solidFill>
                <a:srgbClr val="7030A0"/>
              </a:solidFill>
              <a:latin typeface="Arial" pitchFamily="34" charset="0"/>
              <a:ea typeface="SimSun" pitchFamily="2" charset="-122"/>
            </a:endParaRPr>
          </a:p>
        </p:txBody>
      </p:sp>
      <p:sp>
        <p:nvSpPr>
          <p:cNvPr id="3" name="TextBox 2"/>
          <p:cNvSpPr txBox="1"/>
          <p:nvPr/>
        </p:nvSpPr>
        <p:spPr>
          <a:xfrm>
            <a:off x="1403648" y="3563724"/>
            <a:ext cx="6120680" cy="584775"/>
          </a:xfrm>
          <a:prstGeom prst="rect">
            <a:avLst/>
          </a:prstGeom>
          <a:noFill/>
        </p:spPr>
        <p:txBody>
          <a:bodyPr wrap="square" rtlCol="1">
            <a:spAutoFit/>
          </a:bodyPr>
          <a:lstStyle/>
          <a:p>
            <a:pPr algn="ctr" rtl="1"/>
            <a:r>
              <a:rPr lang="ar-EG" sz="3200" b="1" dirty="0">
                <a:solidFill>
                  <a:srgbClr val="7030A0"/>
                </a:solidFill>
              </a:rPr>
              <a:t>“يبلغ الصالحون الحكمة من خلال الإخفاق</a:t>
            </a:r>
            <a:r>
              <a:rPr lang="ar-EG" sz="3200" b="1" dirty="0" smtClean="0">
                <a:solidFill>
                  <a:srgbClr val="7030A0"/>
                </a:solidFill>
              </a:rPr>
              <a:t>“</a:t>
            </a:r>
            <a:endParaRPr lang="ar-EG" sz="3200" b="1" dirty="0">
              <a:solidFill>
                <a:srgbClr val="7030A0"/>
              </a:solidFill>
            </a:endParaRPr>
          </a:p>
        </p:txBody>
      </p:sp>
    </p:spTree>
    <p:extLst>
      <p:ext uri="{BB962C8B-B14F-4D97-AF65-F5344CB8AC3E}">
        <p14:creationId xmlns:p14="http://schemas.microsoft.com/office/powerpoint/2010/main" val="21666787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ما السبب في كون تلك اللحظات سعيدة؟ </a:t>
            </a:r>
          </a:p>
          <a:p>
            <a:pPr marL="609600" indent="-609600" algn="r" rtl="1"/>
            <a:r>
              <a:rPr lang="ar-SA" dirty="0" smtClean="0">
                <a:cs typeface="AL-Mohanad Bold" pitchFamily="2" charset="-78"/>
              </a:rPr>
              <a:t>ما سر نجاحي؟  </a:t>
            </a:r>
          </a:p>
          <a:p>
            <a:pPr marL="609600" indent="-609600" algn="r" rtl="1"/>
            <a:r>
              <a:rPr lang="ar-SA" dirty="0" smtClean="0">
                <a:cs typeface="AL-Mohanad Bold" pitchFamily="2" charset="-78"/>
              </a:rPr>
              <a:t>ما الطرق المجدية؟ </a:t>
            </a:r>
          </a:p>
          <a:p>
            <a:pPr marL="609600" indent="-609600" algn="r" rtl="1"/>
            <a:r>
              <a:rPr lang="ar-SA" dirty="0" smtClean="0">
                <a:cs typeface="AL-Mohanad Bold" pitchFamily="2" charset="-78"/>
              </a:rPr>
              <a:t>لماذا استطعت تحقيق ذلك؟</a:t>
            </a:r>
          </a:p>
          <a:p>
            <a:pPr marL="609600" indent="-609600" algn="r" rtl="1"/>
            <a:r>
              <a:rPr lang="ar-SA" dirty="0" smtClean="0">
                <a:cs typeface="AL-Mohanad Bold" pitchFamily="2" charset="-78"/>
              </a:rPr>
              <a:t>ما الذي كان يمكن أن يكون أكثر نفعاً؟</a:t>
            </a:r>
          </a:p>
          <a:p>
            <a:pPr marL="609600" indent="-609600" algn="r" rtl="1"/>
            <a:r>
              <a:rPr lang="ar-SA" dirty="0" smtClean="0">
                <a:cs typeface="AL-Mohanad Bold" pitchFamily="2" charset="-78"/>
              </a:rPr>
              <a:t>ما الدرس المستفاد و هل تعلمته؟ و ما الدليل على ذلك؟</a:t>
            </a:r>
          </a:p>
          <a:p>
            <a:pPr marL="609600" indent="-609600" algn="r" rtl="1"/>
            <a:r>
              <a:rPr lang="ar-SA" dirty="0" smtClean="0">
                <a:cs typeface="AL-Mohanad Bold" pitchFamily="2" charset="-78"/>
              </a:rPr>
              <a:t>ما النصائح التي أقدمها لنفسي كي لا أكرر الخطأ؟</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10955713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ما التغيير الذي أحتاجه؟</a:t>
            </a:r>
          </a:p>
          <a:p>
            <a:pPr marL="609600" indent="-609600" algn="r" rtl="1"/>
            <a:r>
              <a:rPr lang="ar-SA" dirty="0" smtClean="0">
                <a:cs typeface="AL-Mohanad Bold" pitchFamily="2" charset="-78"/>
              </a:rPr>
              <a:t>كيف أؤدي الأمور بشكل مختلف؟</a:t>
            </a:r>
          </a:p>
          <a:p>
            <a:pPr marL="609600" indent="-609600" algn="r" rtl="1"/>
            <a:r>
              <a:rPr lang="ar-SA" dirty="0" smtClean="0">
                <a:cs typeface="AL-Mohanad Bold" pitchFamily="2" charset="-78"/>
              </a:rPr>
              <a:t>هل سارعت بمواجهة المشكلات وحلها؟</a:t>
            </a:r>
          </a:p>
          <a:p>
            <a:pPr marL="609600" indent="-609600" algn="r" rtl="1"/>
            <a:r>
              <a:rPr lang="ar-SA" dirty="0" smtClean="0">
                <a:cs typeface="AL-Mohanad Bold" pitchFamily="2" charset="-78"/>
              </a:rPr>
              <a:t>هل احتاج إلى المزيد من الانضباط؟</a:t>
            </a:r>
          </a:p>
          <a:p>
            <a:pPr marL="609600" indent="-609600" algn="r" rtl="1"/>
            <a:r>
              <a:rPr lang="ar-SA" dirty="0" smtClean="0">
                <a:cs typeface="AL-Mohanad Bold" pitchFamily="2" charset="-78"/>
              </a:rPr>
              <a:t>هل أحتاج إلى قدرات وإمكانيات ومهارات؟</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34052982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242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راجع قائمة الدروس الآن بدقة</a:t>
            </a:r>
          </a:p>
          <a:p>
            <a:pPr marL="609600" indent="-609600" algn="r" rtl="1"/>
            <a:r>
              <a:rPr lang="ar-SA" dirty="0" smtClean="0">
                <a:cs typeface="AL-Mohanad Bold" pitchFamily="2" charset="-78"/>
              </a:rPr>
              <a:t>ما الاختلاف الذي يمكن أن يحدث و الفوائد إذا تعلمت هذا الدرس العام القادم؟</a:t>
            </a:r>
          </a:p>
          <a:p>
            <a:pPr marL="609600" indent="-609600" algn="r" rtl="1">
              <a:buFont typeface="Wingdings 2" pitchFamily="18" charset="2"/>
              <a:buNone/>
            </a:pPr>
            <a:endParaRPr lang="ar-SA" dirty="0" smtClean="0">
              <a:solidFill>
                <a:srgbClr val="FFFFCC"/>
              </a:solidFill>
              <a:cs typeface="AL-Mohanad Bold" pitchFamily="2" charset="-78"/>
            </a:endParaRPr>
          </a:p>
          <a:p>
            <a:pPr marL="609600" indent="-609600" algn="r" rtl="1">
              <a:buFont typeface="Wingdings 2" pitchFamily="18" charset="2"/>
              <a:buNone/>
            </a:pPr>
            <a:endParaRPr lang="ar-SA" sz="4000" dirty="0" smtClean="0">
              <a:solidFill>
                <a:srgbClr val="99CC00"/>
              </a:solidFill>
              <a:cs typeface="AL-Mohanad Bold" pitchFamily="2" charset="-78"/>
            </a:endParaRPr>
          </a:p>
        </p:txBody>
      </p:sp>
      <p:sp>
        <p:nvSpPr>
          <p:cNvPr id="3" name="Rectangle 2"/>
          <p:cNvSpPr/>
          <p:nvPr/>
        </p:nvSpPr>
        <p:spPr>
          <a:xfrm>
            <a:off x="3096344" y="4365104"/>
            <a:ext cx="4572000" cy="1323439"/>
          </a:xfrm>
          <a:prstGeom prst="rect">
            <a:avLst/>
          </a:prstGeom>
        </p:spPr>
        <p:txBody>
          <a:bodyPr>
            <a:spAutoFit/>
          </a:bodyPr>
          <a:lstStyle/>
          <a:p>
            <a:pPr marL="609600" lvl="0" indent="-609600" rtl="1"/>
            <a:r>
              <a:rPr lang="ar-SA" sz="4000" b="1" dirty="0">
                <a:solidFill>
                  <a:srgbClr val="99CC00"/>
                </a:solidFill>
                <a:cs typeface="AL-Mohanad Bold" pitchFamily="2" charset="-78"/>
              </a:rPr>
              <a:t>اختر أهم ثلاثة دروس.</a:t>
            </a:r>
          </a:p>
          <a:p>
            <a:pPr marL="609600" lvl="0" indent="-609600" rtl="1"/>
            <a:r>
              <a:rPr lang="ar-SA" sz="4000" b="1" dirty="0">
                <a:solidFill>
                  <a:srgbClr val="99CC00"/>
                </a:solidFill>
                <a:cs typeface="AL-Mohanad Bold" pitchFamily="2" charset="-78"/>
              </a:rPr>
              <a:t>لا تنس البقية!!</a:t>
            </a:r>
          </a:p>
        </p:txBody>
      </p:sp>
    </p:spTree>
    <p:extLst>
      <p:ext uri="{BB962C8B-B14F-4D97-AF65-F5344CB8AC3E}">
        <p14:creationId xmlns:p14="http://schemas.microsoft.com/office/powerpoint/2010/main" val="4346612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400" dirty="0" smtClean="0">
                <a:solidFill>
                  <a:srgbClr val="99CC00"/>
                </a:solidFill>
                <a:cs typeface="AL-Mohanad Bold" pitchFamily="2" charset="-78"/>
              </a:rPr>
              <a:t>السؤال الرابع: كيف أضع حدوداً لنفسي، وكيف أتوقف؟</a:t>
            </a:r>
          </a:p>
          <a:p>
            <a:pPr marL="609600" indent="-609600" algn="r" rtl="1">
              <a:buFont typeface="Wingdings 2" pitchFamily="18" charset="2"/>
              <a:buNone/>
            </a:pPr>
            <a:endParaRPr lang="ar-SA" sz="3400" dirty="0" smtClean="0">
              <a:solidFill>
                <a:srgbClr val="99CC00"/>
              </a:solidFill>
              <a:cs typeface="AL-Mohanad Bold" pitchFamily="2" charset="-78"/>
            </a:endParaRPr>
          </a:p>
          <a:p>
            <a:pPr marL="609600" indent="-609600" algn="r" rtl="1"/>
            <a:r>
              <a:rPr lang="ar-SA" dirty="0" smtClean="0">
                <a:cs typeface="AL-Mohanad Bold" pitchFamily="2" charset="-78"/>
              </a:rPr>
              <a:t>تأكد أن الطريقة التي تفكر بها عن نفسك وأهدافك تمكنك من النجاح.</a:t>
            </a:r>
          </a:p>
          <a:p>
            <a:pPr marL="609600" indent="-609600" algn="r" rtl="1"/>
            <a:r>
              <a:rPr lang="ar-SA" dirty="0" smtClean="0">
                <a:cs typeface="AL-Mohanad Bold" pitchFamily="2" charset="-78"/>
              </a:rPr>
              <a:t>التحول يحدث عندما تضع نفسك الهدف وليس ما حولك من المؤثرات. </a:t>
            </a:r>
          </a:p>
          <a:p>
            <a:pPr marL="609600" indent="-609600" algn="r" rtl="1"/>
            <a:r>
              <a:rPr lang="ar-SA" dirty="0" smtClean="0">
                <a:cs typeface="AL-Mohanad Bold" pitchFamily="2" charset="-78"/>
              </a:rPr>
              <a:t>لاحظ الشكل التالي: </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21051284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grpSp>
        <p:nvGrpSpPr>
          <p:cNvPr id="57" name="Group 24"/>
          <p:cNvGrpSpPr>
            <a:grpSpLocks/>
          </p:cNvGrpSpPr>
          <p:nvPr/>
        </p:nvGrpSpPr>
        <p:grpSpPr bwMode="auto">
          <a:xfrm>
            <a:off x="3643312" y="3284984"/>
            <a:ext cx="1504949" cy="1500188"/>
            <a:chOff x="2295" y="1926"/>
            <a:chExt cx="948" cy="945"/>
          </a:xfrm>
        </p:grpSpPr>
        <p:sp>
          <p:nvSpPr>
            <p:cNvPr id="58" name="Oval 9"/>
            <p:cNvSpPr>
              <a:spLocks noChangeArrowheads="1"/>
            </p:cNvSpPr>
            <p:nvPr/>
          </p:nvSpPr>
          <p:spPr bwMode="auto">
            <a:xfrm>
              <a:off x="2295" y="1926"/>
              <a:ext cx="945" cy="945"/>
            </a:xfrm>
            <a:prstGeom prst="ellipse">
              <a:avLst/>
            </a:prstGeom>
            <a:noFill/>
            <a:ln w="76200">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9" name="Text Box 13"/>
            <p:cNvSpPr txBox="1">
              <a:spLocks noChangeArrowheads="1"/>
            </p:cNvSpPr>
            <p:nvPr/>
          </p:nvSpPr>
          <p:spPr bwMode="auto">
            <a:xfrm>
              <a:off x="2336" y="2190"/>
              <a:ext cx="9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sz="3200" dirty="0"/>
                <a:t>من أكون؟</a:t>
              </a:r>
              <a:endParaRPr lang="en-GB" sz="3200" dirty="0"/>
            </a:p>
          </p:txBody>
        </p:sp>
      </p:grpSp>
      <p:grpSp>
        <p:nvGrpSpPr>
          <p:cNvPr id="60" name="Group 25"/>
          <p:cNvGrpSpPr>
            <a:grpSpLocks/>
          </p:cNvGrpSpPr>
          <p:nvPr/>
        </p:nvGrpSpPr>
        <p:grpSpPr bwMode="auto">
          <a:xfrm>
            <a:off x="2628900" y="2555082"/>
            <a:ext cx="3543300" cy="3002756"/>
            <a:chOff x="1656" y="1269"/>
            <a:chExt cx="2232" cy="2232"/>
          </a:xfrm>
        </p:grpSpPr>
        <p:sp>
          <p:nvSpPr>
            <p:cNvPr id="61" name="Oval 10"/>
            <p:cNvSpPr>
              <a:spLocks noChangeArrowheads="1"/>
            </p:cNvSpPr>
            <p:nvPr/>
          </p:nvSpPr>
          <p:spPr bwMode="auto">
            <a:xfrm>
              <a:off x="1656" y="1269"/>
              <a:ext cx="2232" cy="2232"/>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62" name="Text Box 14"/>
            <p:cNvSpPr txBox="1">
              <a:spLocks noChangeArrowheads="1"/>
            </p:cNvSpPr>
            <p:nvPr/>
          </p:nvSpPr>
          <p:spPr bwMode="auto">
            <a:xfrm>
              <a:off x="1977" y="2964"/>
              <a:ext cx="15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chemeClr val="accent1"/>
                  </a:solidFill>
                </a:rPr>
                <a:t>من أخاف أن أكون مثله؟</a:t>
              </a:r>
              <a:endParaRPr lang="en-GB">
                <a:solidFill>
                  <a:schemeClr val="accent1"/>
                </a:solidFill>
              </a:endParaRPr>
            </a:p>
          </p:txBody>
        </p:sp>
        <p:sp>
          <p:nvSpPr>
            <p:cNvPr id="63" name="Text Box 15"/>
            <p:cNvSpPr txBox="1">
              <a:spLocks noChangeArrowheads="1"/>
            </p:cNvSpPr>
            <p:nvPr/>
          </p:nvSpPr>
          <p:spPr bwMode="auto">
            <a:xfrm>
              <a:off x="2410" y="1427"/>
              <a:ext cx="6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الخوف</a:t>
              </a:r>
              <a:endParaRPr lang="en-GB" sz="3200">
                <a:solidFill>
                  <a:schemeClr val="accent1"/>
                </a:solidFill>
              </a:endParaRPr>
            </a:p>
          </p:txBody>
        </p:sp>
        <p:sp>
          <p:nvSpPr>
            <p:cNvPr id="64" name="Text Box 16"/>
            <p:cNvSpPr txBox="1">
              <a:spLocks noChangeArrowheads="1"/>
            </p:cNvSpPr>
            <p:nvPr/>
          </p:nvSpPr>
          <p:spPr bwMode="auto">
            <a:xfrm>
              <a:off x="3300" y="2173"/>
              <a:ext cx="56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القلق</a:t>
              </a:r>
              <a:endParaRPr lang="en-GB" sz="3200">
                <a:solidFill>
                  <a:schemeClr val="accent1"/>
                </a:solidFill>
              </a:endParaRPr>
            </a:p>
          </p:txBody>
        </p:sp>
        <p:sp>
          <p:nvSpPr>
            <p:cNvPr id="65" name="Text Box 17"/>
            <p:cNvSpPr txBox="1">
              <a:spLocks noChangeArrowheads="1"/>
            </p:cNvSpPr>
            <p:nvPr/>
          </p:nvSpPr>
          <p:spPr bwMode="auto">
            <a:xfrm>
              <a:off x="1708" y="2219"/>
              <a:ext cx="56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الشك</a:t>
              </a:r>
              <a:endParaRPr lang="en-GB" sz="3200">
                <a:solidFill>
                  <a:schemeClr val="accent1"/>
                </a:solidFill>
              </a:endParaRPr>
            </a:p>
          </p:txBody>
        </p:sp>
      </p:grpSp>
      <p:grpSp>
        <p:nvGrpSpPr>
          <p:cNvPr id="66" name="Group 26"/>
          <p:cNvGrpSpPr>
            <a:grpSpLocks/>
          </p:cNvGrpSpPr>
          <p:nvPr/>
        </p:nvGrpSpPr>
        <p:grpSpPr bwMode="auto">
          <a:xfrm>
            <a:off x="1714500" y="1601787"/>
            <a:ext cx="5372100" cy="4884738"/>
            <a:chOff x="1080" y="702"/>
            <a:chExt cx="3384" cy="3384"/>
          </a:xfrm>
        </p:grpSpPr>
        <p:sp>
          <p:nvSpPr>
            <p:cNvPr id="67" name="Oval 11"/>
            <p:cNvSpPr>
              <a:spLocks noChangeArrowheads="1"/>
            </p:cNvSpPr>
            <p:nvPr/>
          </p:nvSpPr>
          <p:spPr bwMode="auto">
            <a:xfrm>
              <a:off x="1080" y="702"/>
              <a:ext cx="3384" cy="3384"/>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68" name="Text Box 18"/>
            <p:cNvSpPr txBox="1">
              <a:spLocks noChangeArrowheads="1"/>
            </p:cNvSpPr>
            <p:nvPr/>
          </p:nvSpPr>
          <p:spPr bwMode="auto">
            <a:xfrm>
              <a:off x="2312" y="788"/>
              <a:ext cx="821"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السلوك</a:t>
              </a:r>
              <a:endParaRPr lang="en-GB" sz="4000" dirty="0">
                <a:solidFill>
                  <a:srgbClr val="002060"/>
                </a:solidFill>
              </a:endParaRPr>
            </a:p>
          </p:txBody>
        </p:sp>
        <p:sp>
          <p:nvSpPr>
            <p:cNvPr id="69" name="Text Box 19"/>
            <p:cNvSpPr txBox="1">
              <a:spLocks noChangeArrowheads="1"/>
            </p:cNvSpPr>
            <p:nvPr/>
          </p:nvSpPr>
          <p:spPr bwMode="auto">
            <a:xfrm rot="16200000">
              <a:off x="931" y="2131"/>
              <a:ext cx="92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dirty="0">
                  <a:solidFill>
                    <a:srgbClr val="002060"/>
                  </a:solidFill>
                </a:rPr>
                <a:t>التصرف</a:t>
              </a:r>
              <a:endParaRPr lang="en-GB" sz="3200" dirty="0">
                <a:solidFill>
                  <a:srgbClr val="002060"/>
                </a:solidFill>
              </a:endParaRPr>
            </a:p>
          </p:txBody>
        </p:sp>
        <p:sp>
          <p:nvSpPr>
            <p:cNvPr id="70" name="Text Box 20"/>
            <p:cNvSpPr txBox="1">
              <a:spLocks noChangeArrowheads="1"/>
            </p:cNvSpPr>
            <p:nvPr/>
          </p:nvSpPr>
          <p:spPr bwMode="auto">
            <a:xfrm rot="16200000">
              <a:off x="3669" y="2116"/>
              <a:ext cx="98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التظاهر</a:t>
              </a:r>
              <a:endParaRPr lang="en-GB" sz="4000" dirty="0">
                <a:solidFill>
                  <a:srgbClr val="002060"/>
                </a:solidFill>
              </a:endParaRPr>
            </a:p>
          </p:txBody>
        </p:sp>
        <p:sp>
          <p:nvSpPr>
            <p:cNvPr id="71" name="Text Box 21"/>
            <p:cNvSpPr txBox="1">
              <a:spLocks noChangeArrowheads="1"/>
            </p:cNvSpPr>
            <p:nvPr/>
          </p:nvSpPr>
          <p:spPr bwMode="auto">
            <a:xfrm>
              <a:off x="2281" y="3497"/>
              <a:ext cx="1205"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بمن أتشبه؟</a:t>
              </a:r>
              <a:endParaRPr lang="en-GB" sz="4000" dirty="0">
                <a:solidFill>
                  <a:srgbClr val="002060"/>
                </a:solidFill>
              </a:endParaRPr>
            </a:p>
          </p:txBody>
        </p:sp>
      </p:grpSp>
      <p:sp>
        <p:nvSpPr>
          <p:cNvPr id="72" name="Text Box 22"/>
          <p:cNvSpPr txBox="1">
            <a:spLocks noChangeArrowheads="1"/>
          </p:cNvSpPr>
          <p:nvPr/>
        </p:nvSpPr>
        <p:spPr bwMode="auto">
          <a:xfrm>
            <a:off x="7480300" y="1947604"/>
            <a:ext cx="1398588" cy="3785652"/>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dirty="0" smtClean="0">
                <a:cs typeface="AL-Mohanad" pitchFamily="2" charset="-78"/>
              </a:rPr>
              <a:t>اكتشافنا</a:t>
            </a:r>
            <a:endParaRPr lang="ar-EG" dirty="0" smtClean="0">
              <a:cs typeface="AL-Mohanad" pitchFamily="2" charset="-78"/>
            </a:endParaRPr>
          </a:p>
          <a:p>
            <a:pPr algn="ctr" rtl="1" eaLnBrk="1" hangingPunct="1"/>
            <a:r>
              <a:rPr lang="ar-SA" dirty="0" smtClean="0">
                <a:cs typeface="AL-Mohanad" pitchFamily="2" charset="-78"/>
              </a:rPr>
              <a:t>لكيفية وضعنا</a:t>
            </a:r>
            <a:endParaRPr lang="ar-EG" dirty="0" smtClean="0">
              <a:cs typeface="AL-Mohanad" pitchFamily="2" charset="-78"/>
            </a:endParaRPr>
          </a:p>
          <a:p>
            <a:pPr algn="ctr" rtl="1" eaLnBrk="1" hangingPunct="1"/>
            <a:r>
              <a:rPr lang="ar-SA" dirty="0" smtClean="0">
                <a:cs typeface="AL-Mohanad" pitchFamily="2" charset="-78"/>
              </a:rPr>
              <a:t>للحدود أمام</a:t>
            </a:r>
            <a:endParaRPr lang="ar-EG" dirty="0" smtClean="0">
              <a:cs typeface="AL-Mohanad" pitchFamily="2" charset="-78"/>
            </a:endParaRPr>
          </a:p>
          <a:p>
            <a:pPr algn="ctr" rtl="1" eaLnBrk="1" hangingPunct="1"/>
            <a:r>
              <a:rPr lang="ar-SA" dirty="0" smtClean="0">
                <a:cs typeface="AL-Mohanad" pitchFamily="2" charset="-78"/>
              </a:rPr>
              <a:t>أنفسنا</a:t>
            </a:r>
            <a:endParaRPr lang="ar-EG" dirty="0" smtClean="0">
              <a:cs typeface="AL-Mohanad" pitchFamily="2" charset="-78"/>
            </a:endParaRPr>
          </a:p>
          <a:p>
            <a:pPr algn="ctr" rtl="1" eaLnBrk="1" hangingPunct="1"/>
            <a:r>
              <a:rPr lang="ar-SA" dirty="0" smtClean="0">
                <a:cs typeface="AL-Mohanad" pitchFamily="2" charset="-78"/>
              </a:rPr>
              <a:t>يساعدنا </a:t>
            </a:r>
            <a:r>
              <a:rPr lang="ar-SA" dirty="0">
                <a:cs typeface="AL-Mohanad" pitchFamily="2" charset="-78"/>
              </a:rPr>
              <a:t>على الكشف عن </a:t>
            </a:r>
            <a:r>
              <a:rPr lang="ar-SA" dirty="0" smtClean="0">
                <a:cs typeface="AL-Mohanad" pitchFamily="2" charset="-78"/>
              </a:rPr>
              <a:t>شكوكنا</a:t>
            </a:r>
            <a:endParaRPr lang="ar-EG" dirty="0" smtClean="0">
              <a:cs typeface="AL-Mohanad" pitchFamily="2" charset="-78"/>
            </a:endParaRPr>
          </a:p>
          <a:p>
            <a:pPr algn="ctr" rtl="1" eaLnBrk="1" hangingPunct="1"/>
            <a:r>
              <a:rPr lang="ar-SA" dirty="0" smtClean="0">
                <a:cs typeface="AL-Mohanad" pitchFamily="2" charset="-78"/>
              </a:rPr>
              <a:t>و مخاوفنا</a:t>
            </a:r>
            <a:endParaRPr lang="ar-EG" dirty="0" smtClean="0">
              <a:cs typeface="AL-Mohanad" pitchFamily="2" charset="-78"/>
            </a:endParaRPr>
          </a:p>
          <a:p>
            <a:pPr algn="ctr" rtl="1" eaLnBrk="1" hangingPunct="1"/>
            <a:r>
              <a:rPr lang="ar-SA" dirty="0" smtClean="0">
                <a:cs typeface="AL-Mohanad" pitchFamily="2" charset="-78"/>
              </a:rPr>
              <a:t>ومحو آثارها</a:t>
            </a:r>
            <a:endParaRPr lang="ar-EG" dirty="0" smtClean="0">
              <a:cs typeface="AL-Mohanad" pitchFamily="2" charset="-78"/>
            </a:endParaRPr>
          </a:p>
          <a:p>
            <a:pPr algn="ctr" rtl="1" eaLnBrk="1" hangingPunct="1"/>
            <a:r>
              <a:rPr lang="ar-SA" dirty="0" smtClean="0">
                <a:cs typeface="AL-Mohanad" pitchFamily="2" charset="-78"/>
              </a:rPr>
              <a:t>علينا</a:t>
            </a:r>
            <a:endParaRPr lang="en-US" dirty="0">
              <a:cs typeface="AL-Mohanad" pitchFamily="2" charset="-78"/>
            </a:endParaRPr>
          </a:p>
        </p:txBody>
      </p:sp>
      <p:sp>
        <p:nvSpPr>
          <p:cNvPr id="73" name="Text Box 23"/>
          <p:cNvSpPr txBox="1">
            <a:spLocks noChangeArrowheads="1"/>
          </p:cNvSpPr>
          <p:nvPr/>
        </p:nvSpPr>
        <p:spPr bwMode="auto">
          <a:xfrm>
            <a:off x="180975" y="2003425"/>
            <a:ext cx="1370013" cy="3785652"/>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dirty="0">
                <a:cs typeface="AL-Mohanad" pitchFamily="2" charset="-78"/>
              </a:rPr>
              <a:t>أنقل </a:t>
            </a:r>
            <a:r>
              <a:rPr lang="ar-SA" dirty="0" smtClean="0">
                <a:cs typeface="AL-Mohanad" pitchFamily="2" charset="-78"/>
              </a:rPr>
              <a:t>وعيك</a:t>
            </a:r>
            <a:endParaRPr lang="ar-EG" dirty="0" smtClean="0">
              <a:cs typeface="AL-Mohanad" pitchFamily="2" charset="-78"/>
            </a:endParaRPr>
          </a:p>
          <a:p>
            <a:pPr algn="ctr" rtl="1" eaLnBrk="1" hangingPunct="1"/>
            <a:r>
              <a:rPr lang="ar-SA" dirty="0" smtClean="0">
                <a:cs typeface="AL-Mohanad" pitchFamily="2" charset="-78"/>
              </a:rPr>
              <a:t>دائماً إلى</a:t>
            </a:r>
            <a:endParaRPr lang="ar-EG" dirty="0" smtClean="0">
              <a:cs typeface="AL-Mohanad" pitchFamily="2" charset="-78"/>
            </a:endParaRPr>
          </a:p>
          <a:p>
            <a:pPr algn="ctr" rtl="1" eaLnBrk="1" hangingPunct="1"/>
            <a:r>
              <a:rPr lang="ar-SA" dirty="0" smtClean="0">
                <a:cs typeface="AL-Mohanad" pitchFamily="2" charset="-78"/>
              </a:rPr>
              <a:t>المركز </a:t>
            </a:r>
            <a:r>
              <a:rPr lang="ar-SA" dirty="0">
                <a:cs typeface="AL-Mohanad" pitchFamily="2" charset="-78"/>
              </a:rPr>
              <a:t>، إلى </a:t>
            </a:r>
            <a:r>
              <a:rPr lang="ar-SA" dirty="0" smtClean="0">
                <a:cs typeface="AL-Mohanad" pitchFamily="2" charset="-78"/>
              </a:rPr>
              <a:t>طاقتك</a:t>
            </a:r>
            <a:endParaRPr lang="ar-EG" dirty="0" smtClean="0">
              <a:cs typeface="AL-Mohanad" pitchFamily="2" charset="-78"/>
            </a:endParaRPr>
          </a:p>
          <a:p>
            <a:pPr algn="ctr" rtl="1" eaLnBrk="1" hangingPunct="1"/>
            <a:r>
              <a:rPr lang="ar-SA" dirty="0" smtClean="0">
                <a:cs typeface="AL-Mohanad" pitchFamily="2" charset="-78"/>
              </a:rPr>
              <a:t>و قوتك</a:t>
            </a:r>
            <a:endParaRPr lang="ar-EG" dirty="0" smtClean="0">
              <a:cs typeface="AL-Mohanad" pitchFamily="2" charset="-78"/>
            </a:endParaRPr>
          </a:p>
          <a:p>
            <a:pPr algn="ctr" rtl="1" eaLnBrk="1" hangingPunct="1"/>
            <a:r>
              <a:rPr lang="ar-SA" dirty="0" smtClean="0">
                <a:cs typeface="AL-Mohanad" pitchFamily="2" charset="-78"/>
              </a:rPr>
              <a:t>الكامنتين،</a:t>
            </a:r>
            <a:endParaRPr lang="ar-EG" dirty="0" smtClean="0">
              <a:cs typeface="AL-Mohanad" pitchFamily="2" charset="-78"/>
            </a:endParaRPr>
          </a:p>
          <a:p>
            <a:pPr algn="ctr" rtl="1" eaLnBrk="1" hangingPunct="1"/>
            <a:r>
              <a:rPr lang="ar-SA" dirty="0" smtClean="0">
                <a:cs typeface="AL-Mohanad" pitchFamily="2" charset="-78"/>
              </a:rPr>
              <a:t>وستجد أنك</a:t>
            </a:r>
            <a:endParaRPr lang="ar-EG" dirty="0" smtClean="0">
              <a:cs typeface="AL-Mohanad" pitchFamily="2" charset="-78"/>
            </a:endParaRPr>
          </a:p>
          <a:p>
            <a:pPr algn="ctr" rtl="1" eaLnBrk="1" hangingPunct="1"/>
            <a:r>
              <a:rPr lang="ar-SA" dirty="0" smtClean="0">
                <a:cs typeface="AL-Mohanad" pitchFamily="2" charset="-78"/>
              </a:rPr>
              <a:t>تتواصل مع</a:t>
            </a:r>
            <a:endParaRPr lang="ar-EG" dirty="0" smtClean="0">
              <a:cs typeface="AL-Mohanad" pitchFamily="2" charset="-78"/>
            </a:endParaRPr>
          </a:p>
          <a:p>
            <a:pPr algn="ctr" rtl="1" eaLnBrk="1" hangingPunct="1"/>
            <a:r>
              <a:rPr lang="ar-SA" dirty="0" smtClean="0">
                <a:cs typeface="AL-Mohanad" pitchFamily="2" charset="-78"/>
              </a:rPr>
              <a:t>نفسك</a:t>
            </a:r>
            <a:endParaRPr lang="ar-EG" dirty="0" smtClean="0">
              <a:cs typeface="AL-Mohanad" pitchFamily="2" charset="-78"/>
            </a:endParaRPr>
          </a:p>
          <a:p>
            <a:pPr algn="ctr" rtl="1" eaLnBrk="1" hangingPunct="1"/>
            <a:r>
              <a:rPr lang="ar-SA" smtClean="0">
                <a:cs typeface="AL-Mohanad" pitchFamily="2" charset="-78"/>
              </a:rPr>
              <a:t>الحقيقية</a:t>
            </a:r>
            <a:endParaRPr lang="en-US" dirty="0">
              <a:cs typeface="AL-Mohanad" pitchFamily="2" charset="-78"/>
            </a:endParaRPr>
          </a:p>
        </p:txBody>
      </p:sp>
    </p:spTree>
    <p:extLst>
      <p:ext uri="{BB962C8B-B14F-4D97-AF65-F5344CB8AC3E}">
        <p14:creationId xmlns:p14="http://schemas.microsoft.com/office/powerpoint/2010/main" val="4100276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2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2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20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صورة وتعليق</a:t>
            </a:r>
            <a:endParaRPr lang="ar-EG" altLang="en-US" sz="4000" dirty="0">
              <a:ea typeface="SimSun" pitchFamily="2" charset="-122"/>
            </a:endParaRPr>
          </a:p>
        </p:txBody>
      </p:sp>
      <p:pic>
        <p:nvPicPr>
          <p:cNvPr id="2050" name="Picture 2" descr="http://www.touchesvelvet.com/wp-content/uploads/2011/09/17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16832"/>
            <a:ext cx="3574554" cy="34099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1"/>
            <a:ext cx="3600400" cy="34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2461097" y="5562873"/>
            <a:ext cx="4055120" cy="818455"/>
          </a:xfrm>
          <a:prstGeom prst="rect">
            <a:avLst/>
          </a:prstGeom>
        </p:spPr>
        <p:txBody>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lnSpc>
                <a:spcPct val="90000"/>
              </a:lnSpc>
              <a:buFont typeface="Wingdings 2" pitchFamily="18" charset="2"/>
              <a:buNone/>
            </a:pPr>
            <a:r>
              <a:rPr lang="ar-SA" sz="5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قارن وحلل</a:t>
            </a:r>
            <a:endParaRPr lang="en-US" sz="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218835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3600" dirty="0" smtClean="0">
                <a:solidFill>
                  <a:srgbClr val="99CC00"/>
                </a:solidFill>
                <a:cs typeface="AL-Mohanad Bold" pitchFamily="2" charset="-78"/>
              </a:rPr>
              <a:t>السؤال الرابع: كيف أضع حدوداً لنفسي، وكيف أتوقف؟</a:t>
            </a:r>
          </a:p>
          <a:p>
            <a:pPr marL="609600" indent="-609600" algn="r" rtl="1">
              <a:lnSpc>
                <a:spcPct val="90000"/>
              </a:lnSpc>
              <a:buFont typeface="Wingdings 2" pitchFamily="18" charset="2"/>
              <a:buNone/>
            </a:pPr>
            <a:endParaRPr lang="ar-SA" sz="3000" dirty="0" smtClean="0">
              <a:solidFill>
                <a:srgbClr val="99CC00"/>
              </a:solidFill>
              <a:cs typeface="AL-Mohanad Bold" pitchFamily="2" charset="-78"/>
            </a:endParaRPr>
          </a:p>
          <a:p>
            <a:pPr marL="609600" indent="-609600" algn="r" rtl="1">
              <a:lnSpc>
                <a:spcPct val="90000"/>
              </a:lnSpc>
            </a:pPr>
            <a:r>
              <a:rPr lang="ar-SA" sz="2400" dirty="0" smtClean="0">
                <a:cs typeface="AL-Mohanad Bold" pitchFamily="2" charset="-78"/>
              </a:rPr>
              <a:t>إكتشف كيف تضع حدوداً لنفسك وتحملها مسؤولية ما حدث لك حتى الآن.</a:t>
            </a:r>
          </a:p>
          <a:p>
            <a:pPr marL="609600" indent="-609600" algn="r" rtl="1">
              <a:lnSpc>
                <a:spcPct val="90000"/>
              </a:lnSpc>
            </a:pPr>
            <a:r>
              <a:rPr lang="ar-SA" sz="2100" dirty="0" smtClean="0">
                <a:cs typeface="AL-Mohanad Bold" pitchFamily="2" charset="-78"/>
              </a:rPr>
              <a:t>الاعتقاد الخاطيء بأننا ضحايا بدلاً من محاسبة أنفسنا عادة قوية جداً عندنا.</a:t>
            </a:r>
          </a:p>
          <a:p>
            <a:pPr marL="609600" indent="-609600" algn="r" rtl="1">
              <a:lnSpc>
                <a:spcPct val="90000"/>
              </a:lnSpc>
            </a:pPr>
            <a:r>
              <a:rPr lang="ar-SA" sz="2400" dirty="0" smtClean="0">
                <a:cs typeface="AL-Mohanad Bold" pitchFamily="2" charset="-78"/>
              </a:rPr>
              <a:t>كيف أضع حدوداً لنفسي .........</a:t>
            </a:r>
          </a:p>
          <a:p>
            <a:pPr marL="609600" indent="-609600" algn="r" rtl="1">
              <a:lnSpc>
                <a:spcPct val="90000"/>
              </a:lnSpc>
            </a:pPr>
            <a:r>
              <a:rPr lang="ar-SA" sz="2400" dirty="0" smtClean="0">
                <a:cs typeface="AL-Mohanad Bold" pitchFamily="2" charset="-78"/>
              </a:rPr>
              <a:t>ماذا كبّدني ذلك؟</a:t>
            </a:r>
          </a:p>
          <a:p>
            <a:pPr marL="609600" indent="-609600" algn="r" rtl="1">
              <a:lnSpc>
                <a:spcPct val="90000"/>
              </a:lnSpc>
            </a:pPr>
            <a:r>
              <a:rPr lang="ar-SA" sz="2400" dirty="0" smtClean="0">
                <a:cs typeface="AL-Mohanad Bold" pitchFamily="2" charset="-78"/>
              </a:rPr>
              <a:t>ربما يذكرك هذا بالإخفاقات, استخدم هذا لتدعم وعيك بالصلة بين فكرك ونتائجك.</a:t>
            </a:r>
          </a:p>
          <a:p>
            <a:pPr marL="609600" indent="-609600" algn="r" rtl="1">
              <a:lnSpc>
                <a:spcPct val="90000"/>
              </a:lnSpc>
            </a:pPr>
            <a:r>
              <a:rPr lang="ar-SA" sz="2400" dirty="0" smtClean="0">
                <a:cs typeface="AL-Mohanad Bold" pitchFamily="2" charset="-78"/>
              </a:rPr>
              <a:t>أجب الآن بنعم أو لا ..... إذا عرفت الكيفية، هل  أنا مستعد لوضع حدود لنفسي؟ </a:t>
            </a:r>
          </a:p>
        </p:txBody>
      </p:sp>
    </p:spTree>
    <p:extLst>
      <p:ext uri="{BB962C8B-B14F-4D97-AF65-F5344CB8AC3E}">
        <p14:creationId xmlns:p14="http://schemas.microsoft.com/office/powerpoint/2010/main" val="1043405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3600" dirty="0" smtClean="0">
                <a:solidFill>
                  <a:srgbClr val="99CC00"/>
                </a:solidFill>
                <a:cs typeface="AL-Mohanad Bold" pitchFamily="2" charset="-78"/>
              </a:rPr>
              <a:t>السؤال الرابع: كيف أضع حدوداً لنفسي، وكيف أتوقف؟</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 المجالات الحياتية التي لا أحقق فيها ما أريده؟</a:t>
            </a:r>
          </a:p>
          <a:p>
            <a:pPr marL="609600" indent="-609600" algn="r" rtl="1">
              <a:lnSpc>
                <a:spcPct val="80000"/>
              </a:lnSpc>
              <a:buFont typeface="Wingdings 2" pitchFamily="18" charset="2"/>
              <a:buNone/>
            </a:pPr>
            <a:r>
              <a:rPr lang="ar-SA" dirty="0" smtClean="0">
                <a:cs typeface="AL-Mohanad Bold" pitchFamily="2" charset="-78"/>
              </a:rPr>
              <a:t>العبادة، الصحة، المال، العلاقات، ....... مثلاً</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ماذا أقول عن نفسي لكي أفسر هذه الاخفاقات؟</a:t>
            </a:r>
          </a:p>
          <a:p>
            <a:pPr marL="609600" indent="-609600" algn="r" rtl="1">
              <a:lnSpc>
                <a:spcPct val="80000"/>
              </a:lnSpc>
              <a:buFont typeface="Wingdings 2" pitchFamily="18" charset="2"/>
              <a:buNone/>
            </a:pPr>
            <a:r>
              <a:rPr lang="ar-SA" dirty="0" smtClean="0">
                <a:cs typeface="AL-Mohanad Bold" pitchFamily="2" charset="-78"/>
              </a:rPr>
              <a:t>أنا مشغول، مهما حاولت لا أحقق،..... مثلاً</a:t>
            </a:r>
          </a:p>
          <a:p>
            <a:pPr marL="609600" indent="-609600" algn="r" rtl="1">
              <a:lnSpc>
                <a:spcPct val="80000"/>
              </a:lnSpc>
              <a:buFont typeface="Wingdings 2" pitchFamily="18" charset="2"/>
              <a:buNone/>
            </a:pPr>
            <a:r>
              <a:rPr lang="ar-SA" dirty="0" smtClean="0">
                <a:solidFill>
                  <a:srgbClr val="FFFFCC"/>
                </a:solidFill>
                <a:cs typeface="AL-Mohanad Bold" pitchFamily="2" charset="-78"/>
              </a:rPr>
              <a:t> </a:t>
            </a:r>
          </a:p>
          <a:p>
            <a:pPr marL="609600" indent="-609600" algn="r" rtl="1">
              <a:lnSpc>
                <a:spcPct val="80000"/>
              </a:lnSpc>
              <a:buFont typeface="Wingdings 2" pitchFamily="18" charset="2"/>
              <a:buNone/>
            </a:pPr>
            <a:r>
              <a:rPr lang="ar-SA" dirty="0" smtClean="0">
                <a:cs typeface="AL-Mohanad Bold" pitchFamily="2" charset="-78"/>
              </a:rPr>
              <a:t>اكتشف منظورك الجديد، اجعله ثابتاً لديك، يزيد من قوتك، تفادى الرجوع إلى منظورك القديم. </a:t>
            </a:r>
          </a:p>
          <a:p>
            <a:pPr marL="609600" indent="-609600" algn="r" rtl="1">
              <a:lnSpc>
                <a:spcPct val="80000"/>
              </a:lnSpc>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1043405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الخامس: ما قيمي الشخصية؟</a:t>
            </a:r>
          </a:p>
          <a:p>
            <a:pPr marL="609600" indent="-609600" algn="r" rtl="1">
              <a:lnSpc>
                <a:spcPct val="80000"/>
              </a:lnSpc>
            </a:pPr>
            <a:endParaRPr lang="ar-SA" sz="3600" dirty="0" smtClean="0">
              <a:solidFill>
                <a:srgbClr val="99CC00"/>
              </a:solidFill>
              <a:cs typeface="AL-Mohanad Bold" pitchFamily="2" charset="-78"/>
            </a:endParaRPr>
          </a:p>
          <a:p>
            <a:pPr marL="609600" indent="-609600" algn="r" rtl="1">
              <a:lnSpc>
                <a:spcPct val="80000"/>
              </a:lnSpc>
            </a:pPr>
            <a:r>
              <a:rPr lang="ar-SA" dirty="0" smtClean="0">
                <a:cs typeface="AL-Mohanad Bold" pitchFamily="2" charset="-78"/>
              </a:rPr>
              <a:t>ما اهتماماتي في الحياة؟</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 أهم المبادئ التي أعيش وفقها؟</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من وجهة نظري، ما أهم نقاط قوتي؟</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كيف أستفيد من نقاط قوتي في مشاريعي؟</a:t>
            </a:r>
          </a:p>
        </p:txBody>
      </p:sp>
    </p:spTree>
    <p:extLst>
      <p:ext uri="{BB962C8B-B14F-4D97-AF65-F5344CB8AC3E}">
        <p14:creationId xmlns:p14="http://schemas.microsoft.com/office/powerpoint/2010/main" val="16806558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30188" y="1428750"/>
            <a:ext cx="809942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r" rtl="1">
              <a:lnSpc>
                <a:spcPct val="90000"/>
              </a:lnSpc>
            </a:pPr>
            <a:r>
              <a:rPr lang="ar-SA" dirty="0" smtClean="0"/>
              <a:t>ما هي من وجهة نظري أهم نقاط ضعفي؟</a:t>
            </a:r>
          </a:p>
          <a:p>
            <a:pPr marL="533400" indent="-533400" algn="r" rtl="1">
              <a:lnSpc>
                <a:spcPct val="90000"/>
              </a:lnSpc>
            </a:pPr>
            <a:endParaRPr lang="ar-SA" dirty="0" smtClean="0"/>
          </a:p>
          <a:p>
            <a:pPr marL="533400" indent="-533400" algn="r" rtl="1">
              <a:lnSpc>
                <a:spcPct val="90000"/>
              </a:lnSpc>
            </a:pPr>
            <a:r>
              <a:rPr lang="ar-SA" dirty="0" smtClean="0"/>
              <a:t>ما هي أسباب وجود نقاط الضعف لدي؟</a:t>
            </a:r>
          </a:p>
          <a:p>
            <a:pPr marL="533400" indent="-533400" algn="r" rtl="1">
              <a:lnSpc>
                <a:spcPct val="90000"/>
              </a:lnSpc>
            </a:pPr>
            <a:endParaRPr lang="ar-SA" dirty="0" smtClean="0"/>
          </a:p>
          <a:p>
            <a:pPr marL="533400" indent="-533400" algn="r" rtl="1">
              <a:lnSpc>
                <a:spcPct val="90000"/>
              </a:lnSpc>
            </a:pPr>
            <a:r>
              <a:rPr lang="ar-SA" dirty="0" smtClean="0"/>
              <a:t>هل هناك طريقة في معالجة هذه النقاط مثل .. (الدراسة,التدريب,تعويد النفس على بعض الطباع)؟</a:t>
            </a:r>
          </a:p>
          <a:p>
            <a:pPr marL="533400" indent="-533400" algn="r" rtl="1">
              <a:lnSpc>
                <a:spcPct val="90000"/>
              </a:lnSpc>
            </a:pPr>
            <a:endParaRPr lang="ar-SA" dirty="0" smtClean="0"/>
          </a:p>
          <a:p>
            <a:pPr marL="533400" indent="-533400" algn="r" rtl="1">
              <a:lnSpc>
                <a:spcPct val="90000"/>
              </a:lnSpc>
            </a:pPr>
            <a:r>
              <a:rPr lang="ar-SA" dirty="0" smtClean="0"/>
              <a:t>هل أستطيع وضع مخطط زمني لمعالجة نقاط ضعفي؟</a:t>
            </a:r>
            <a:endParaRPr lang="en-US" dirty="0" smtClean="0"/>
          </a:p>
        </p:txBody>
      </p:sp>
    </p:spTree>
    <p:extLst>
      <p:ext uri="{BB962C8B-B14F-4D97-AF65-F5344CB8AC3E}">
        <p14:creationId xmlns:p14="http://schemas.microsoft.com/office/powerpoint/2010/main" val="32453405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647700" y="1600671"/>
            <a:ext cx="7681913"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r" rtl="1">
              <a:lnSpc>
                <a:spcPct val="90000"/>
              </a:lnSpc>
            </a:pPr>
            <a:r>
              <a:rPr lang="ar-SA" dirty="0" smtClean="0"/>
              <a:t>ما هي الصفات التي تعجبني جداً في الآخرين؟</a:t>
            </a:r>
          </a:p>
          <a:p>
            <a:pPr marL="533400" indent="-533400" algn="r" rtl="1">
              <a:lnSpc>
                <a:spcPct val="90000"/>
              </a:lnSpc>
            </a:pPr>
            <a:r>
              <a:rPr lang="ar-SA" dirty="0" smtClean="0"/>
              <a:t> </a:t>
            </a:r>
            <a:r>
              <a:rPr lang="ar-SA" sz="3600" dirty="0" smtClean="0"/>
              <a:t>من هم الأشخاص الذين أعجب بهم؟</a:t>
            </a:r>
          </a:p>
          <a:p>
            <a:pPr marL="914400" lvl="1" indent="-457200" algn="r" rtl="1">
              <a:lnSpc>
                <a:spcPct val="90000"/>
              </a:lnSpc>
            </a:pPr>
            <a:r>
              <a:rPr lang="ar-SA" sz="2400" b="1" dirty="0" smtClean="0">
                <a:solidFill>
                  <a:srgbClr val="002060"/>
                </a:solidFill>
              </a:rPr>
              <a:t>(أ) شخصيات تاريخية:</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buFont typeface="Wingdings 2" pitchFamily="18" charset="2"/>
              <a:buNone/>
            </a:pPr>
            <a:r>
              <a:rPr lang="ar-SA" sz="2000" b="1" dirty="0" smtClean="0">
                <a:solidFill>
                  <a:srgbClr val="002060"/>
                </a:solidFill>
              </a:rPr>
              <a:t>ما هي أسباب الإعجاب بهم؟</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pPr>
            <a:r>
              <a:rPr lang="ar-SA" sz="2400" b="1" dirty="0" smtClean="0">
                <a:solidFill>
                  <a:srgbClr val="002060"/>
                </a:solidFill>
              </a:rPr>
              <a:t>(ب) شخصيات معاصرة:</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buFont typeface="Wingdings 2" pitchFamily="18" charset="2"/>
              <a:buNone/>
            </a:pPr>
            <a:r>
              <a:rPr lang="ar-SA" sz="2000" b="1" dirty="0" smtClean="0">
                <a:solidFill>
                  <a:srgbClr val="002060"/>
                </a:solidFill>
              </a:rPr>
              <a:t>ما هي أسباب الإعجاب بهم؟</a:t>
            </a:r>
          </a:p>
          <a:p>
            <a:pPr marL="914400" lvl="1" indent="-457200" algn="r" rtl="1">
              <a:lnSpc>
                <a:spcPct val="90000"/>
              </a:lnSpc>
              <a:buFont typeface="Wingdings 2" pitchFamily="18" charset="2"/>
              <a:buNone/>
            </a:pPr>
            <a:r>
              <a:rPr lang="ar-SA" b="1" dirty="0" smtClean="0">
                <a:solidFill>
                  <a:srgbClr val="002060"/>
                </a:solidFill>
              </a:rPr>
              <a:t>1-                      2-                      3-</a:t>
            </a:r>
          </a:p>
        </p:txBody>
      </p:sp>
    </p:spTree>
    <p:extLst>
      <p:ext uri="{BB962C8B-B14F-4D97-AF65-F5344CB8AC3E}">
        <p14:creationId xmlns:p14="http://schemas.microsoft.com/office/powerpoint/2010/main" val="37321088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176213" y="1441450"/>
            <a:ext cx="8220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r>
              <a:rPr lang="ar-SA" dirty="0" smtClean="0"/>
              <a:t>من هو الشخص الذي كان له أكبر الأثر في حياتي؟</a:t>
            </a:r>
          </a:p>
          <a:p>
            <a:pPr marL="609600" indent="-609600" algn="r" rtl="1"/>
            <a:endParaRPr lang="ar-SA" dirty="0" smtClean="0"/>
          </a:p>
          <a:p>
            <a:pPr marL="609600" indent="-609600" algn="r" rtl="1"/>
            <a:r>
              <a:rPr lang="ar-SA" dirty="0" smtClean="0"/>
              <a:t>لماذا كان لهذا الشخص ذلك التأثير الكبير في حياتي؟</a:t>
            </a:r>
          </a:p>
          <a:p>
            <a:pPr marL="609600" indent="-609600" algn="r" rtl="1"/>
            <a:endParaRPr lang="ar-SA" dirty="0" smtClean="0"/>
          </a:p>
        </p:txBody>
      </p:sp>
    </p:spTree>
    <p:extLst>
      <p:ext uri="{BB962C8B-B14F-4D97-AF65-F5344CB8AC3E}">
        <p14:creationId xmlns:p14="http://schemas.microsoft.com/office/powerpoint/2010/main" val="8461713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467544" y="1762472"/>
            <a:ext cx="856895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dirty="0" smtClean="0"/>
              <a:t>لو كان لدي موارد غير محددة, ما الأعمال التي سأختار القيام بها؟</a:t>
            </a:r>
          </a:p>
          <a:p>
            <a:pPr marL="609600" indent="-609600" algn="r" rtl="1">
              <a:lnSpc>
                <a:spcPct val="80000"/>
              </a:lnSpc>
            </a:pPr>
            <a:endParaRPr lang="en-US" dirty="0" smtClean="0"/>
          </a:p>
          <a:p>
            <a:pPr marL="609600" indent="-609600" algn="r" rtl="1">
              <a:lnSpc>
                <a:spcPct val="80000"/>
              </a:lnSpc>
            </a:pPr>
            <a:r>
              <a:rPr lang="ar-SA" dirty="0" smtClean="0"/>
              <a:t>لو لم يبق من عمري سوى ستة أشهر ماذا سأنجز فيها؟</a:t>
            </a:r>
          </a:p>
          <a:p>
            <a:pPr marL="609600" indent="-609600" algn="r" rtl="1">
              <a:lnSpc>
                <a:spcPct val="80000"/>
              </a:lnSpc>
            </a:pPr>
            <a:endParaRPr lang="ar-SA" dirty="0" smtClean="0"/>
          </a:p>
          <a:p>
            <a:pPr marL="609600" indent="-609600" algn="r" rtl="1">
              <a:lnSpc>
                <a:spcPct val="80000"/>
              </a:lnSpc>
            </a:pPr>
            <a:r>
              <a:rPr lang="ar-SA" dirty="0" smtClean="0"/>
              <a:t>ما هي أهم ثلاثة أو أربعة أمور في حياتي؟</a:t>
            </a:r>
          </a:p>
          <a:p>
            <a:pPr marL="609600" indent="-609600" algn="r" rtl="1">
              <a:lnSpc>
                <a:spcPct val="80000"/>
              </a:lnSpc>
            </a:pPr>
            <a:endParaRPr lang="ar-SA" dirty="0" smtClean="0"/>
          </a:p>
          <a:p>
            <a:pPr marL="609600" indent="-609600" algn="r" rtl="1">
              <a:lnSpc>
                <a:spcPct val="80000"/>
              </a:lnSpc>
            </a:pPr>
            <a:r>
              <a:rPr lang="ar-SA" dirty="0" smtClean="0"/>
              <a:t>عندما أنظر إلى عملي الذي أمارسه كل يوم ما هو أهم عمل عملته؟</a:t>
            </a:r>
            <a:endParaRPr lang="en-US" dirty="0" smtClean="0"/>
          </a:p>
        </p:txBody>
      </p:sp>
    </p:spTree>
    <p:extLst>
      <p:ext uri="{BB962C8B-B14F-4D97-AF65-F5344CB8AC3E}">
        <p14:creationId xmlns:p14="http://schemas.microsoft.com/office/powerpoint/2010/main" val="36136913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3" name="Rectangle 3"/>
          <p:cNvSpPr txBox="1">
            <a:spLocks noChangeArrowheads="1"/>
          </p:cNvSpPr>
          <p:nvPr/>
        </p:nvSpPr>
        <p:spPr bwMode="auto">
          <a:xfrm>
            <a:off x="165100" y="1428750"/>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ما الأعمال اليومية التي أستمتع بأدائها؟</a:t>
            </a:r>
          </a:p>
          <a:p>
            <a:pPr marL="609600" indent="-609600" algn="r" rtl="1">
              <a:lnSpc>
                <a:spcPct val="90000"/>
              </a:lnSpc>
            </a:pPr>
            <a:endParaRPr lang="ar-SA" dirty="0" smtClean="0"/>
          </a:p>
          <a:p>
            <a:pPr marL="609600" indent="-609600" algn="r" rtl="1">
              <a:lnSpc>
                <a:spcPct val="90000"/>
              </a:lnSpc>
            </a:pPr>
            <a:r>
              <a:rPr lang="ar-SA" dirty="0" smtClean="0"/>
              <a:t>ما أعمالي التي لها الأثر الأكبر في حياتي؟</a:t>
            </a:r>
          </a:p>
          <a:p>
            <a:pPr marL="609600" indent="-609600" algn="r" rtl="1">
              <a:lnSpc>
                <a:spcPct val="90000"/>
              </a:lnSpc>
            </a:pPr>
            <a:endParaRPr lang="ar-SA" dirty="0" smtClean="0"/>
          </a:p>
          <a:p>
            <a:pPr marL="609600" indent="-609600" algn="r" rtl="1">
              <a:lnSpc>
                <a:spcPct val="90000"/>
              </a:lnSpc>
            </a:pPr>
            <a:r>
              <a:rPr lang="ar-SA" dirty="0" smtClean="0"/>
              <a:t>ما مدى شعوري بالرضا عن انجازاتي؟ </a:t>
            </a:r>
            <a:endParaRPr lang="en-US" dirty="0" smtClean="0"/>
          </a:p>
          <a:p>
            <a:pPr marL="609600" indent="-609600" algn="r" rtl="1">
              <a:lnSpc>
                <a:spcPct val="90000"/>
              </a:lnSpc>
            </a:pPr>
            <a:endParaRPr lang="ar-SA" dirty="0" smtClean="0"/>
          </a:p>
          <a:p>
            <a:pPr marL="609600" indent="-609600" algn="r" rtl="1">
              <a:lnSpc>
                <a:spcPct val="90000"/>
              </a:lnSpc>
            </a:pPr>
            <a:r>
              <a:rPr lang="ar-SA" dirty="0" smtClean="0"/>
              <a:t>كم الفجوة بين ما أريد وما أنا عليه الآن؟</a:t>
            </a:r>
            <a:endParaRPr lang="en-US" dirty="0" smtClean="0"/>
          </a:p>
          <a:p>
            <a:pPr marL="609600" indent="-609600" algn="r" rtl="1">
              <a:lnSpc>
                <a:spcPct val="90000"/>
              </a:lnSpc>
            </a:pPr>
            <a:endParaRPr lang="ar-SA" dirty="0" smtClean="0"/>
          </a:p>
          <a:p>
            <a:pPr marL="609600" indent="-609600" algn="r" rtl="1">
              <a:lnSpc>
                <a:spcPct val="90000"/>
              </a:lnSpc>
            </a:pPr>
            <a:r>
              <a:rPr lang="ar-SA" dirty="0" smtClean="0"/>
              <a:t>ما هي الإجراءات التي أضعها لعلاج هذه الفجوة؟</a:t>
            </a:r>
          </a:p>
          <a:p>
            <a:pPr marL="609600" indent="-609600" algn="r" rtl="1">
              <a:lnSpc>
                <a:spcPct val="90000"/>
              </a:lnSpc>
            </a:pPr>
            <a:endParaRPr lang="en-US" dirty="0" smtClean="0"/>
          </a:p>
        </p:txBody>
      </p:sp>
    </p:spTree>
    <p:extLst>
      <p:ext uri="{BB962C8B-B14F-4D97-AF65-F5344CB8AC3E}">
        <p14:creationId xmlns:p14="http://schemas.microsoft.com/office/powerpoint/2010/main" val="14938478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3" name="Rectangle 3"/>
          <p:cNvSpPr txBox="1">
            <a:spLocks noChangeArrowheads="1"/>
          </p:cNvSpPr>
          <p:nvPr/>
        </p:nvSpPr>
        <p:spPr bwMode="auto">
          <a:xfrm>
            <a:off x="295919" y="1546448"/>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إن قيمنا الشخصية هي الدافع الأقوى للتغيير </a:t>
            </a:r>
            <a:r>
              <a:rPr lang="ar-EG" dirty="0" smtClean="0"/>
              <a:t/>
            </a:r>
            <a:br>
              <a:rPr lang="ar-EG" dirty="0" smtClean="0"/>
            </a:br>
            <a:r>
              <a:rPr lang="ar-SA" dirty="0" smtClean="0"/>
              <a:t>و تحقيق الأهداف.</a:t>
            </a:r>
          </a:p>
          <a:p>
            <a:pPr marL="609600" indent="-609600" algn="r" rtl="1">
              <a:lnSpc>
                <a:spcPct val="90000"/>
              </a:lnSpc>
            </a:pPr>
            <a:endParaRPr lang="ar-SA" dirty="0" smtClean="0"/>
          </a:p>
          <a:p>
            <a:pPr marL="609600" indent="-609600" algn="r" rtl="1">
              <a:lnSpc>
                <a:spcPct val="90000"/>
              </a:lnSpc>
            </a:pPr>
            <a:r>
              <a:rPr lang="ar-SA" dirty="0" smtClean="0"/>
              <a:t>حاول أن تتذكر هذه القيم و المبادئ التي تحكمك في الحياة</a:t>
            </a:r>
            <a:r>
              <a:rPr lang="en-US" dirty="0" smtClean="0"/>
              <a:t> </a:t>
            </a:r>
            <a:r>
              <a:rPr lang="ar-SA" dirty="0" smtClean="0"/>
              <a:t> وأنت تصيغ أهدافك، و ترسم خطتك.</a:t>
            </a:r>
          </a:p>
          <a:p>
            <a:pPr marL="609600" indent="-609600" algn="r" rtl="1">
              <a:lnSpc>
                <a:spcPct val="90000"/>
              </a:lnSpc>
            </a:pPr>
            <a:endParaRPr lang="en-US" dirty="0" smtClean="0"/>
          </a:p>
        </p:txBody>
      </p:sp>
    </p:spTree>
    <p:extLst>
      <p:ext uri="{BB962C8B-B14F-4D97-AF65-F5344CB8AC3E}">
        <p14:creationId xmlns:p14="http://schemas.microsoft.com/office/powerpoint/2010/main" val="40506635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165100" y="1428750"/>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4000" dirty="0">
                <a:solidFill>
                  <a:srgbClr val="99CC00"/>
                </a:solidFill>
                <a:cs typeface="AL-Mohanad Bold" pitchFamily="2" charset="-78"/>
              </a:rPr>
              <a:t>السؤال السادس : ما الأدوار التي أقوم بها في حياتي؟</a:t>
            </a:r>
          </a:p>
          <a:p>
            <a:pPr marL="609600" indent="-609600" algn="r" rtl="1">
              <a:lnSpc>
                <a:spcPct val="90000"/>
              </a:lnSpc>
            </a:pPr>
            <a:r>
              <a:rPr lang="ar-SA" dirty="0" smtClean="0"/>
              <a:t>أكتب قائمة كاملة بجميع الأدوار التي تقوم بها حالياً أو ستقوم بها العام القادم.  </a:t>
            </a:r>
          </a:p>
          <a:p>
            <a:pPr marL="609600" indent="-609600" algn="r" rtl="1">
              <a:lnSpc>
                <a:spcPct val="90000"/>
              </a:lnSpc>
              <a:buFont typeface="Wingdings 2" pitchFamily="18" charset="2"/>
              <a:buNone/>
            </a:pPr>
            <a:r>
              <a:rPr lang="en-US" dirty="0" smtClean="0"/>
              <a:t>     </a:t>
            </a:r>
            <a:r>
              <a:rPr lang="ar-SA" dirty="0" smtClean="0"/>
              <a:t>مثال: دورك كطالب، إبن، زوج، أب، موظف، صديق،كاتب، محترف، رياضي،.... </a:t>
            </a:r>
          </a:p>
          <a:p>
            <a:pPr marL="609600" indent="-609600" algn="r" rtl="1">
              <a:lnSpc>
                <a:spcPct val="90000"/>
              </a:lnSpc>
              <a:buFont typeface="Wingdings 2" pitchFamily="18" charset="2"/>
              <a:buNone/>
            </a:pPr>
            <a:r>
              <a:rPr lang="ar-SA" dirty="0" smtClean="0"/>
              <a:t> </a:t>
            </a:r>
          </a:p>
          <a:p>
            <a:pPr marL="609600" indent="-609600" algn="r" rtl="1">
              <a:lnSpc>
                <a:spcPct val="90000"/>
              </a:lnSpc>
            </a:pPr>
            <a:r>
              <a:rPr lang="ar-SA" dirty="0" smtClean="0"/>
              <a:t>حاول أن تحصر أدوارك في ثمانية أو أقل بدمج بعضها إن استطعت.</a:t>
            </a:r>
            <a:endParaRPr lang="en-US" dirty="0" smtClean="0"/>
          </a:p>
        </p:txBody>
      </p:sp>
    </p:spTree>
    <p:extLst>
      <p:ext uri="{BB962C8B-B14F-4D97-AF65-F5344CB8AC3E}">
        <p14:creationId xmlns:p14="http://schemas.microsoft.com/office/powerpoint/2010/main" val="18650547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endParaRPr lang="ar-EG" sz="2400" b="1" dirty="0">
              <a:solidFill>
                <a:srgbClr val="7030A0"/>
              </a:solidFill>
              <a:latin typeface="Arial" pitchFamily="34" charset="0"/>
              <a:ea typeface="SimSun" pitchFamily="2" charset="-122"/>
            </a:endParaRPr>
          </a:p>
        </p:txBody>
      </p:sp>
      <p:sp>
        <p:nvSpPr>
          <p:cNvPr id="3" name="TextBox 2"/>
          <p:cNvSpPr txBox="1"/>
          <p:nvPr/>
        </p:nvSpPr>
        <p:spPr>
          <a:xfrm>
            <a:off x="1403648" y="3563724"/>
            <a:ext cx="6120680" cy="584775"/>
          </a:xfrm>
          <a:prstGeom prst="rect">
            <a:avLst/>
          </a:prstGeom>
          <a:noFill/>
        </p:spPr>
        <p:txBody>
          <a:bodyPr wrap="square" rtlCol="1">
            <a:spAutoFit/>
          </a:bodyPr>
          <a:lstStyle/>
          <a:p>
            <a:pPr algn="ctr" rtl="1"/>
            <a:r>
              <a:rPr lang="ar-EG" sz="3200" b="1" dirty="0">
                <a:solidFill>
                  <a:srgbClr val="7030A0"/>
                </a:solidFill>
              </a:rPr>
              <a:t>المستحيل لا وجود له إلا فى عقول العاجزين </a:t>
            </a:r>
          </a:p>
        </p:txBody>
      </p:sp>
    </p:spTree>
    <p:extLst>
      <p:ext uri="{BB962C8B-B14F-4D97-AF65-F5344CB8AC3E}">
        <p14:creationId xmlns:p14="http://schemas.microsoft.com/office/powerpoint/2010/main" val="26616670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3645024"/>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يقع كثير من الناس في فخ الدولاب (الإطار غير المتوازن)</a:t>
            </a:r>
          </a:p>
        </p:txBody>
      </p:sp>
      <p:sp>
        <p:nvSpPr>
          <p:cNvPr id="6" name="Rectangle 5"/>
          <p:cNvSpPr/>
          <p:nvPr/>
        </p:nvSpPr>
        <p:spPr bwMode="auto">
          <a:xfrm>
            <a:off x="683568" y="4797152"/>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التركيز </a:t>
            </a:r>
            <a:r>
              <a:rPr lang="ar-SA" sz="2800" b="1" dirty="0"/>
              <a:t>على بعض الجوانب في الحياة وإهمال جوانب أخرى ذات أهمية (العمل ، الأسرة ، العبادة ، ....)</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0676" y="1484784"/>
            <a:ext cx="396044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1928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2780928"/>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تصور إطاراً له أسلاك مختلفة الطول .كيف يكون إتزانه؟!</a:t>
            </a:r>
          </a:p>
        </p:txBody>
      </p:sp>
      <p:sp>
        <p:nvSpPr>
          <p:cNvPr id="6" name="Rectangle 5"/>
          <p:cNvSpPr/>
          <p:nvPr/>
        </p:nvSpPr>
        <p:spPr bwMode="auto">
          <a:xfrm>
            <a:off x="683568" y="4149080"/>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في </a:t>
            </a:r>
            <a:r>
              <a:rPr lang="ar-SA" sz="2800" b="1" dirty="0"/>
              <a:t>حياة الإنسان الحد الأدنى ثلاثة أسلاك:</a:t>
            </a:r>
          </a:p>
        </p:txBody>
      </p:sp>
    </p:spTree>
    <p:extLst>
      <p:ext uri="{BB962C8B-B14F-4D97-AF65-F5344CB8AC3E}">
        <p14:creationId xmlns:p14="http://schemas.microsoft.com/office/powerpoint/2010/main" val="8588564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7" name="Rectangle 6"/>
          <p:cNvSpPr/>
          <p:nvPr/>
        </p:nvSpPr>
        <p:spPr bwMode="auto">
          <a:xfrm>
            <a:off x="6228184" y="2060848"/>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الحياة الشخصية </a:t>
            </a:r>
          </a:p>
        </p:txBody>
      </p:sp>
      <p:sp>
        <p:nvSpPr>
          <p:cNvPr id="8" name="Rectangle 7"/>
          <p:cNvSpPr/>
          <p:nvPr/>
        </p:nvSpPr>
        <p:spPr bwMode="auto">
          <a:xfrm>
            <a:off x="6228184" y="3212976"/>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800" b="1" dirty="0" smtClean="0"/>
              <a:t>ا</a:t>
            </a:r>
            <a:r>
              <a:rPr lang="ar-SA" sz="2800" b="1" dirty="0" smtClean="0"/>
              <a:t>لعلاقات</a:t>
            </a:r>
            <a:endParaRPr lang="ar-SA" sz="2800" b="1" dirty="0"/>
          </a:p>
        </p:txBody>
      </p:sp>
      <p:sp>
        <p:nvSpPr>
          <p:cNvPr id="9" name="Rectangle 8"/>
          <p:cNvSpPr/>
          <p:nvPr/>
        </p:nvSpPr>
        <p:spPr bwMode="auto">
          <a:xfrm>
            <a:off x="6228184" y="4365104"/>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العمل والمهنة </a:t>
            </a:r>
          </a:p>
        </p:txBody>
      </p:sp>
      <p:sp>
        <p:nvSpPr>
          <p:cNvPr id="10" name="Right Arrow Callout 9"/>
          <p:cNvSpPr/>
          <p:nvPr/>
        </p:nvSpPr>
        <p:spPr bwMode="auto">
          <a:xfrm>
            <a:off x="251520" y="2060848"/>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EG" sz="2400" b="1" dirty="0" smtClean="0"/>
              <a:t>(</a:t>
            </a:r>
            <a:r>
              <a:rPr lang="ar-EG" sz="2400" b="1" dirty="0"/>
              <a:t>العبادة ، الصحة ، النفسية ...)</a:t>
            </a:r>
          </a:p>
        </p:txBody>
      </p:sp>
      <p:sp>
        <p:nvSpPr>
          <p:cNvPr id="11" name="Right Arrow Callout 10"/>
          <p:cNvSpPr/>
          <p:nvPr/>
        </p:nvSpPr>
        <p:spPr bwMode="auto">
          <a:xfrm>
            <a:off x="251520" y="3212976"/>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2200" b="1" dirty="0" smtClean="0"/>
              <a:t>(</a:t>
            </a:r>
            <a:r>
              <a:rPr lang="ar-EG" sz="2200" b="1" dirty="0"/>
              <a:t>الأسرة ، الأصدقاء ، المجتمع ...)</a:t>
            </a:r>
          </a:p>
        </p:txBody>
      </p:sp>
      <p:sp>
        <p:nvSpPr>
          <p:cNvPr id="12" name="Right Arrow Callout 11"/>
          <p:cNvSpPr/>
          <p:nvPr/>
        </p:nvSpPr>
        <p:spPr bwMode="auto">
          <a:xfrm>
            <a:off x="251520" y="4365104"/>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a:t>
            </a:r>
            <a:r>
              <a:rPr lang="ar-EG" sz="2400" b="1" dirty="0"/>
              <a:t>الجهود المبذولة ذات القيمة الإنسانية </a:t>
            </a:r>
            <a:r>
              <a:rPr lang="ar-EG" sz="2400" b="1" dirty="0" smtClean="0"/>
              <a:t/>
            </a:r>
            <a:br>
              <a:rPr lang="ar-EG" sz="2400" b="1" dirty="0" smtClean="0"/>
            </a:br>
            <a:r>
              <a:rPr lang="ar-EG" sz="2400" b="1" dirty="0" smtClean="0"/>
              <a:t>والمردود </a:t>
            </a:r>
            <a:r>
              <a:rPr lang="ar-EG" sz="2400" b="1" dirty="0"/>
              <a:t>المالي)</a:t>
            </a:r>
          </a:p>
        </p:txBody>
      </p:sp>
    </p:spTree>
    <p:extLst>
      <p:ext uri="{BB962C8B-B14F-4D97-AF65-F5344CB8AC3E}">
        <p14:creationId xmlns:p14="http://schemas.microsoft.com/office/powerpoint/2010/main" val="4124200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7" name="Diamond 6"/>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r>
              <a:rPr lang="ar-EG" sz="8000" b="1" dirty="0" smtClean="0">
                <a:solidFill>
                  <a:srgbClr val="7030A0"/>
                </a:solidFill>
                <a:latin typeface="Arial" pitchFamily="34" charset="0"/>
                <a:ea typeface="SimSun" pitchFamily="2" charset="-122"/>
              </a:rPr>
              <a:t>تمرين</a:t>
            </a:r>
            <a:endParaRPr kumimoji="0" lang="ar-EG" sz="8000" b="1" i="0" u="none" strike="noStrike" cap="none" normalizeH="0" baseline="0" dirty="0" smtClean="0">
              <a:ln>
                <a:noFill/>
              </a:ln>
              <a:solidFill>
                <a:srgbClr val="7030A0"/>
              </a:solidFill>
              <a:effectLst/>
              <a:latin typeface="Arial" pitchFamily="34" charset="0"/>
              <a:ea typeface="SimSun" pitchFamily="2" charset="-122"/>
            </a:endParaRPr>
          </a:p>
        </p:txBody>
      </p:sp>
    </p:spTree>
    <p:extLst>
      <p:ext uri="{BB962C8B-B14F-4D97-AF65-F5344CB8AC3E}">
        <p14:creationId xmlns:p14="http://schemas.microsoft.com/office/powerpoint/2010/main" val="24594221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1988840"/>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ضع </a:t>
            </a:r>
            <a:r>
              <a:rPr lang="ar-SA" sz="2800" b="1" dirty="0"/>
              <a:t>درجة الرضا على كل سلك بحيث يمثل صف مركز الإطار </a:t>
            </a:r>
            <a:endParaRPr lang="ar-EG" sz="2800" b="1" dirty="0" smtClean="0"/>
          </a:p>
          <a:p>
            <a:pPr algn="ctr" rtl="1"/>
            <a:r>
              <a:rPr lang="ar-SA" sz="2800" b="1" dirty="0" smtClean="0"/>
              <a:t>(</a:t>
            </a:r>
            <a:r>
              <a:rPr lang="ar-SA" sz="2800" b="1" dirty="0"/>
              <a:t>عدم الرضا) و10 نهاية سلك (الرضا التام</a:t>
            </a:r>
            <a:r>
              <a:rPr lang="ar-SA" sz="2800" b="1" dirty="0" smtClean="0"/>
              <a:t>)</a:t>
            </a:r>
            <a:endParaRPr lang="ar-SA" sz="2800" b="1" dirty="0"/>
          </a:p>
        </p:txBody>
      </p:sp>
      <p:sp>
        <p:nvSpPr>
          <p:cNvPr id="6" name="Rectangle 5"/>
          <p:cNvSpPr/>
          <p:nvPr/>
        </p:nvSpPr>
        <p:spPr bwMode="auto">
          <a:xfrm>
            <a:off x="683568" y="4221088"/>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صل </a:t>
            </a:r>
            <a:r>
              <a:rPr lang="ar-SA" sz="2800" b="1" dirty="0"/>
              <a:t>النقاط التي وضعت على الأسلاك واكتشف </a:t>
            </a:r>
            <a:endParaRPr lang="ar-EG" sz="2800" b="1" dirty="0" smtClean="0"/>
          </a:p>
          <a:p>
            <a:pPr algn="ctr" rtl="1"/>
            <a:r>
              <a:rPr lang="ar-SA" sz="2800" b="1" dirty="0" smtClean="0"/>
              <a:t>هل </a:t>
            </a:r>
            <a:r>
              <a:rPr lang="ar-SA" sz="2800" b="1" dirty="0"/>
              <a:t>إطارك مستدير أم منبعج ؟!</a:t>
            </a:r>
          </a:p>
        </p:txBody>
      </p:sp>
    </p:spTree>
    <p:extLst>
      <p:ext uri="{BB962C8B-B14F-4D97-AF65-F5344CB8AC3E}">
        <p14:creationId xmlns:p14="http://schemas.microsoft.com/office/powerpoint/2010/main" val="19474312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1988840"/>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smtClean="0"/>
              <a:t>حلل </a:t>
            </a:r>
            <a:r>
              <a:rPr lang="ar-SA" sz="2800" b="1" dirty="0"/>
              <a:t>الإطار من حيث جوانب لقصور والرضا</a:t>
            </a:r>
          </a:p>
        </p:txBody>
      </p:sp>
      <p:sp>
        <p:nvSpPr>
          <p:cNvPr id="6" name="Rectangle 5"/>
          <p:cNvSpPr/>
          <p:nvPr/>
        </p:nvSpPr>
        <p:spPr bwMode="auto">
          <a:xfrm>
            <a:off x="683568" y="3356992"/>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a:t>حدد الجوانب التي تحتاج إلى مزيد من التركيز</a:t>
            </a:r>
            <a:endParaRPr lang="ar-EG" sz="2800" b="1" dirty="0" smtClean="0"/>
          </a:p>
        </p:txBody>
      </p:sp>
      <p:sp>
        <p:nvSpPr>
          <p:cNvPr id="7" name="Rectangle 6"/>
          <p:cNvSpPr/>
          <p:nvPr/>
        </p:nvSpPr>
        <p:spPr bwMode="auto">
          <a:xfrm>
            <a:off x="683568" y="4725144"/>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a:t>أعد هذا التمرين وكرره دورياً ،( شهريا مثلا)</a:t>
            </a:r>
          </a:p>
        </p:txBody>
      </p:sp>
    </p:spTree>
    <p:extLst>
      <p:ext uri="{BB962C8B-B14F-4D97-AF65-F5344CB8AC3E}">
        <p14:creationId xmlns:p14="http://schemas.microsoft.com/office/powerpoint/2010/main" val="8854059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عجلة التوازن</a:t>
            </a:r>
            <a:endParaRPr lang="ar-EG" altLang="en-US" sz="4000" dirty="0">
              <a:ea typeface="SimSun" pitchFamily="2" charset="-122"/>
            </a:endParaRPr>
          </a:p>
        </p:txBody>
      </p:sp>
      <p:grpSp>
        <p:nvGrpSpPr>
          <p:cNvPr id="8" name="Group 22"/>
          <p:cNvGrpSpPr>
            <a:grpSpLocks/>
          </p:cNvGrpSpPr>
          <p:nvPr/>
        </p:nvGrpSpPr>
        <p:grpSpPr bwMode="auto">
          <a:xfrm>
            <a:off x="4848225" y="1892300"/>
            <a:ext cx="3482975" cy="3584575"/>
            <a:chOff x="2778" y="1184"/>
            <a:chExt cx="2194" cy="2258"/>
          </a:xfrm>
        </p:grpSpPr>
        <p:sp>
          <p:nvSpPr>
            <p:cNvPr id="9" name="Rectangle 6"/>
            <p:cNvSpPr>
              <a:spLocks noChangeArrowheads="1"/>
            </p:cNvSpPr>
            <p:nvPr/>
          </p:nvSpPr>
          <p:spPr bwMode="auto">
            <a:xfrm>
              <a:off x="2778"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العبادة                                                      المال</a:t>
              </a:r>
              <a:endParaRPr lang="en-US" sz="1800" dirty="0">
                <a:cs typeface="AL-Mohanad Bold" pitchFamily="2" charset="-78"/>
              </a:endParaRPr>
            </a:p>
          </p:txBody>
        </p:sp>
        <p:sp>
          <p:nvSpPr>
            <p:cNvPr id="10" name="Rectangle 10"/>
            <p:cNvSpPr>
              <a:spLocks noChangeArrowheads="1"/>
            </p:cNvSpPr>
            <p:nvPr/>
          </p:nvSpPr>
          <p:spPr bwMode="auto">
            <a:xfrm rot="-2843455">
              <a:off x="2762"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الأسرة                                                  الوالدين</a:t>
              </a:r>
              <a:endParaRPr lang="en-US" sz="1800" dirty="0">
                <a:cs typeface="AL-Mohanad Bold" pitchFamily="2" charset="-78"/>
              </a:endParaRPr>
            </a:p>
          </p:txBody>
        </p:sp>
        <p:sp>
          <p:nvSpPr>
            <p:cNvPr id="11" name="Rectangle 11"/>
            <p:cNvSpPr>
              <a:spLocks noChangeArrowheads="1"/>
            </p:cNvSpPr>
            <p:nvPr/>
          </p:nvSpPr>
          <p:spPr bwMode="auto">
            <a:xfrm rot="-5400000">
              <a:off x="2727" y="2238"/>
              <a:ext cx="2258" cy="149"/>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العلاقات                                                 الصحة</a:t>
              </a:r>
              <a:endParaRPr lang="en-US" sz="1800" dirty="0">
                <a:cs typeface="AL-Mohanad Bold" pitchFamily="2" charset="-78"/>
              </a:endParaRPr>
            </a:p>
          </p:txBody>
        </p:sp>
        <p:sp>
          <p:nvSpPr>
            <p:cNvPr id="12" name="Rectangle 12"/>
            <p:cNvSpPr>
              <a:spLocks noChangeArrowheads="1"/>
            </p:cNvSpPr>
            <p:nvPr/>
          </p:nvSpPr>
          <p:spPr bwMode="auto">
            <a:xfrm rot="2700000">
              <a:off x="2772" y="2235"/>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العمل                                           خدمة المجتمع</a:t>
              </a:r>
              <a:endParaRPr lang="en-US" sz="1800" dirty="0">
                <a:cs typeface="AL-Mohanad Bold" pitchFamily="2" charset="-78"/>
              </a:endParaRPr>
            </a:p>
          </p:txBody>
        </p:sp>
      </p:grpSp>
      <p:grpSp>
        <p:nvGrpSpPr>
          <p:cNvPr id="13" name="Group 23"/>
          <p:cNvGrpSpPr>
            <a:grpSpLocks/>
          </p:cNvGrpSpPr>
          <p:nvPr/>
        </p:nvGrpSpPr>
        <p:grpSpPr bwMode="auto">
          <a:xfrm>
            <a:off x="4449763" y="1577975"/>
            <a:ext cx="4321175" cy="4387850"/>
            <a:chOff x="2527" y="978"/>
            <a:chExt cx="2722" cy="2764"/>
          </a:xfrm>
        </p:grpSpPr>
        <p:sp>
          <p:nvSpPr>
            <p:cNvPr id="14" name="Oval 5"/>
            <p:cNvSpPr>
              <a:spLocks noChangeArrowheads="1"/>
            </p:cNvSpPr>
            <p:nvPr/>
          </p:nvSpPr>
          <p:spPr bwMode="auto">
            <a:xfrm>
              <a:off x="2777" y="1192"/>
              <a:ext cx="2170" cy="2225"/>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3"/>
            <p:cNvSpPr txBox="1">
              <a:spLocks noChangeArrowheads="1"/>
            </p:cNvSpPr>
            <p:nvPr/>
          </p:nvSpPr>
          <p:spPr bwMode="auto">
            <a:xfrm>
              <a:off x="3746" y="2153"/>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t>0</a:t>
              </a:r>
              <a:endParaRPr lang="en-US"/>
            </a:p>
          </p:txBody>
        </p:sp>
        <p:sp>
          <p:nvSpPr>
            <p:cNvPr id="16" name="Text Box 14"/>
            <p:cNvSpPr txBox="1">
              <a:spLocks noChangeArrowheads="1"/>
            </p:cNvSpPr>
            <p:nvPr/>
          </p:nvSpPr>
          <p:spPr bwMode="auto">
            <a:xfrm>
              <a:off x="4931" y="216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7" name="Text Box 15"/>
            <p:cNvSpPr txBox="1">
              <a:spLocks noChangeArrowheads="1"/>
            </p:cNvSpPr>
            <p:nvPr/>
          </p:nvSpPr>
          <p:spPr bwMode="auto">
            <a:xfrm>
              <a:off x="2849" y="1351"/>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8" name="Text Box 16"/>
            <p:cNvSpPr txBox="1">
              <a:spLocks noChangeArrowheads="1"/>
            </p:cNvSpPr>
            <p:nvPr/>
          </p:nvSpPr>
          <p:spPr bwMode="auto">
            <a:xfrm>
              <a:off x="2527" y="2164"/>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9" name="Text Box 17"/>
            <p:cNvSpPr txBox="1">
              <a:spLocks noChangeArrowheads="1"/>
            </p:cNvSpPr>
            <p:nvPr/>
          </p:nvSpPr>
          <p:spPr bwMode="auto">
            <a:xfrm>
              <a:off x="2835" y="300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0" name="Text Box 18"/>
            <p:cNvSpPr txBox="1">
              <a:spLocks noChangeArrowheads="1"/>
            </p:cNvSpPr>
            <p:nvPr/>
          </p:nvSpPr>
          <p:spPr bwMode="auto">
            <a:xfrm>
              <a:off x="3729" y="3454"/>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1" name="Text Box 19"/>
            <p:cNvSpPr txBox="1">
              <a:spLocks noChangeArrowheads="1"/>
            </p:cNvSpPr>
            <p:nvPr/>
          </p:nvSpPr>
          <p:spPr bwMode="auto">
            <a:xfrm>
              <a:off x="4568" y="303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2" name="Text Box 20"/>
            <p:cNvSpPr txBox="1">
              <a:spLocks noChangeArrowheads="1"/>
            </p:cNvSpPr>
            <p:nvPr/>
          </p:nvSpPr>
          <p:spPr bwMode="auto">
            <a:xfrm>
              <a:off x="3714" y="97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3" name="Text Box 21"/>
            <p:cNvSpPr txBox="1">
              <a:spLocks noChangeArrowheads="1"/>
            </p:cNvSpPr>
            <p:nvPr/>
          </p:nvSpPr>
          <p:spPr bwMode="auto">
            <a:xfrm>
              <a:off x="4480" y="130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sp>
        <p:nvSpPr>
          <p:cNvPr id="24" name="Freeform 56"/>
          <p:cNvSpPr>
            <a:spLocks/>
          </p:cNvSpPr>
          <p:nvPr/>
        </p:nvSpPr>
        <p:spPr bwMode="auto">
          <a:xfrm>
            <a:off x="1033463" y="2490788"/>
            <a:ext cx="2498725" cy="2395537"/>
          </a:xfrm>
          <a:custGeom>
            <a:avLst/>
            <a:gdLst>
              <a:gd name="T0" fmla="*/ 546874700 w 1574"/>
              <a:gd name="T1" fmla="*/ 100806229 h 1509"/>
              <a:gd name="T2" fmla="*/ 526713450 w 1574"/>
              <a:gd name="T3" fmla="*/ 398184604 h 1509"/>
              <a:gd name="T4" fmla="*/ 367942813 w 1574"/>
              <a:gd name="T5" fmla="*/ 519152079 h 1509"/>
              <a:gd name="T6" fmla="*/ 148690013 w 1574"/>
              <a:gd name="T7" fmla="*/ 756046717 h 1509"/>
              <a:gd name="T8" fmla="*/ 108367513 w 1574"/>
              <a:gd name="T9" fmla="*/ 877014192 h 1509"/>
              <a:gd name="T10" fmla="*/ 90725625 w 1574"/>
              <a:gd name="T11" fmla="*/ 934976980 h 1509"/>
              <a:gd name="T12" fmla="*/ 70564375 w 1574"/>
              <a:gd name="T13" fmla="*/ 995460717 h 1509"/>
              <a:gd name="T14" fmla="*/ 307459063 w 1574"/>
              <a:gd name="T15" fmla="*/ 2028724564 h 1509"/>
              <a:gd name="T16" fmla="*/ 347781563 w 1574"/>
              <a:gd name="T17" fmla="*/ 2147483647 h 1509"/>
              <a:gd name="T18" fmla="*/ 965220638 w 1574"/>
              <a:gd name="T19" fmla="*/ 2147483647 h 1509"/>
              <a:gd name="T20" fmla="*/ 1282760325 w 1574"/>
              <a:gd name="T21" fmla="*/ 2147483647 h 1509"/>
              <a:gd name="T22" fmla="*/ 2147483647 w 1574"/>
              <a:gd name="T23" fmla="*/ 2147483647 h 1509"/>
              <a:gd name="T24" fmla="*/ 2147483647 w 1574"/>
              <a:gd name="T25" fmla="*/ 2147483647 h 1509"/>
              <a:gd name="T26" fmla="*/ 2147483647 w 1574"/>
              <a:gd name="T27" fmla="*/ 2147483647 h 1509"/>
              <a:gd name="T28" fmla="*/ 2147483647 w 1574"/>
              <a:gd name="T29" fmla="*/ 2147483647 h 1509"/>
              <a:gd name="T30" fmla="*/ 2147483647 w 1574"/>
              <a:gd name="T31" fmla="*/ 2147483647 h 1509"/>
              <a:gd name="T32" fmla="*/ 2147483647 w 1574"/>
              <a:gd name="T33" fmla="*/ 1552415926 h 1509"/>
              <a:gd name="T34" fmla="*/ 2147483647 w 1574"/>
              <a:gd name="T35" fmla="*/ 1313000338 h 1509"/>
              <a:gd name="T36" fmla="*/ 2147483647 w 1574"/>
              <a:gd name="T37" fmla="*/ 934976980 h 1509"/>
              <a:gd name="T38" fmla="*/ 2147483647 w 1574"/>
              <a:gd name="T39" fmla="*/ 698082342 h 1509"/>
              <a:gd name="T40" fmla="*/ 2147483647 w 1574"/>
              <a:gd name="T41" fmla="*/ 458668342 h 1509"/>
              <a:gd name="T42" fmla="*/ 2147483647 w 1574"/>
              <a:gd name="T43" fmla="*/ 0 h 1509"/>
              <a:gd name="T44" fmla="*/ 2147483647 w 1574"/>
              <a:gd name="T45" fmla="*/ 40322492 h 1509"/>
              <a:gd name="T46" fmla="*/ 2147483647 w 1574"/>
              <a:gd name="T47" fmla="*/ 120967475 h 1509"/>
              <a:gd name="T48" fmla="*/ 2038807200 w 1574"/>
              <a:gd name="T49" fmla="*/ 378023359 h 1509"/>
              <a:gd name="T50" fmla="*/ 1738907813 w 1574"/>
              <a:gd name="T51" fmla="*/ 577114867 h 1509"/>
              <a:gd name="T52" fmla="*/ 1063505938 w 1574"/>
              <a:gd name="T53" fmla="*/ 418345850 h 1509"/>
              <a:gd name="T54" fmla="*/ 546874700 w 1574"/>
              <a:gd name="T55" fmla="*/ 100806229 h 15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74" h="1509">
                <a:moveTo>
                  <a:pt x="217" y="40"/>
                </a:moveTo>
                <a:cubicBezTo>
                  <a:pt x="214" y="79"/>
                  <a:pt x="225" y="122"/>
                  <a:pt x="209" y="158"/>
                </a:cubicBezTo>
                <a:cubicBezTo>
                  <a:pt x="199" y="182"/>
                  <a:pt x="167" y="190"/>
                  <a:pt x="146" y="206"/>
                </a:cubicBezTo>
                <a:cubicBezTo>
                  <a:pt x="112" y="232"/>
                  <a:pt x="89" y="270"/>
                  <a:pt x="59" y="300"/>
                </a:cubicBezTo>
                <a:cubicBezTo>
                  <a:pt x="54" y="316"/>
                  <a:pt x="48" y="332"/>
                  <a:pt x="43" y="348"/>
                </a:cubicBezTo>
                <a:cubicBezTo>
                  <a:pt x="41" y="356"/>
                  <a:pt x="38" y="363"/>
                  <a:pt x="36" y="371"/>
                </a:cubicBezTo>
                <a:cubicBezTo>
                  <a:pt x="33" y="379"/>
                  <a:pt x="28" y="395"/>
                  <a:pt x="28" y="395"/>
                </a:cubicBezTo>
                <a:cubicBezTo>
                  <a:pt x="33" y="584"/>
                  <a:pt x="0" y="683"/>
                  <a:pt x="122" y="805"/>
                </a:cubicBezTo>
                <a:cubicBezTo>
                  <a:pt x="165" y="935"/>
                  <a:pt x="122" y="798"/>
                  <a:pt x="138" y="1160"/>
                </a:cubicBezTo>
                <a:cubicBezTo>
                  <a:pt x="143" y="1285"/>
                  <a:pt x="273" y="1417"/>
                  <a:pt x="383" y="1460"/>
                </a:cubicBezTo>
                <a:cubicBezTo>
                  <a:pt x="408" y="1470"/>
                  <a:pt x="502" y="1476"/>
                  <a:pt x="509" y="1476"/>
                </a:cubicBezTo>
                <a:cubicBezTo>
                  <a:pt x="651" y="1480"/>
                  <a:pt x="793" y="1481"/>
                  <a:pt x="935" y="1484"/>
                </a:cubicBezTo>
                <a:cubicBezTo>
                  <a:pt x="988" y="1505"/>
                  <a:pt x="1002" y="1509"/>
                  <a:pt x="1061" y="1500"/>
                </a:cubicBezTo>
                <a:cubicBezTo>
                  <a:pt x="1124" y="1460"/>
                  <a:pt x="1172" y="1406"/>
                  <a:pt x="1235" y="1366"/>
                </a:cubicBezTo>
                <a:cubicBezTo>
                  <a:pt x="1255" y="1305"/>
                  <a:pt x="1301" y="1253"/>
                  <a:pt x="1338" y="1200"/>
                </a:cubicBezTo>
                <a:cubicBezTo>
                  <a:pt x="1366" y="1105"/>
                  <a:pt x="1345" y="1005"/>
                  <a:pt x="1338" y="908"/>
                </a:cubicBezTo>
                <a:cubicBezTo>
                  <a:pt x="1343" y="808"/>
                  <a:pt x="1333" y="657"/>
                  <a:pt x="1456" y="616"/>
                </a:cubicBezTo>
                <a:cubicBezTo>
                  <a:pt x="1481" y="583"/>
                  <a:pt x="1510" y="554"/>
                  <a:pt x="1535" y="521"/>
                </a:cubicBezTo>
                <a:cubicBezTo>
                  <a:pt x="1552" y="471"/>
                  <a:pt x="1565" y="424"/>
                  <a:pt x="1574" y="371"/>
                </a:cubicBezTo>
                <a:cubicBezTo>
                  <a:pt x="1572" y="354"/>
                  <a:pt x="1568" y="300"/>
                  <a:pt x="1558" y="277"/>
                </a:cubicBezTo>
                <a:cubicBezTo>
                  <a:pt x="1528" y="206"/>
                  <a:pt x="1416" y="189"/>
                  <a:pt x="1353" y="182"/>
                </a:cubicBezTo>
                <a:cubicBezTo>
                  <a:pt x="1255" y="114"/>
                  <a:pt x="1147" y="30"/>
                  <a:pt x="1030" y="0"/>
                </a:cubicBezTo>
                <a:cubicBezTo>
                  <a:pt x="1025" y="0"/>
                  <a:pt x="939" y="0"/>
                  <a:pt x="911" y="16"/>
                </a:cubicBezTo>
                <a:cubicBezTo>
                  <a:pt x="894" y="25"/>
                  <a:pt x="864" y="48"/>
                  <a:pt x="864" y="48"/>
                </a:cubicBezTo>
                <a:cubicBezTo>
                  <a:pt x="841" y="82"/>
                  <a:pt x="832" y="117"/>
                  <a:pt x="809" y="150"/>
                </a:cubicBezTo>
                <a:cubicBezTo>
                  <a:pt x="790" y="206"/>
                  <a:pt x="736" y="207"/>
                  <a:pt x="690" y="229"/>
                </a:cubicBezTo>
                <a:cubicBezTo>
                  <a:pt x="568" y="222"/>
                  <a:pt x="519" y="223"/>
                  <a:pt x="422" y="166"/>
                </a:cubicBezTo>
                <a:cubicBezTo>
                  <a:pt x="360" y="130"/>
                  <a:pt x="304" y="11"/>
                  <a:pt x="217" y="40"/>
                </a:cubicBez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ar-EG"/>
          </a:p>
        </p:txBody>
      </p:sp>
      <p:grpSp>
        <p:nvGrpSpPr>
          <p:cNvPr id="25" name="Group 60"/>
          <p:cNvGrpSpPr>
            <a:grpSpLocks/>
          </p:cNvGrpSpPr>
          <p:nvPr/>
        </p:nvGrpSpPr>
        <p:grpSpPr bwMode="auto">
          <a:xfrm>
            <a:off x="0" y="1576388"/>
            <a:ext cx="4383088" cy="4387850"/>
            <a:chOff x="0" y="993"/>
            <a:chExt cx="2761" cy="2764"/>
          </a:xfrm>
        </p:grpSpPr>
        <p:sp>
          <p:nvSpPr>
            <p:cNvPr id="26" name="Text Box 50"/>
            <p:cNvSpPr txBox="1">
              <a:spLocks noChangeArrowheads="1"/>
            </p:cNvSpPr>
            <p:nvPr/>
          </p:nvSpPr>
          <p:spPr bwMode="auto">
            <a:xfrm>
              <a:off x="0" y="2171"/>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nvGrpSpPr>
            <p:cNvPr id="27" name="Group 40"/>
            <p:cNvGrpSpPr>
              <a:grpSpLocks/>
            </p:cNvGrpSpPr>
            <p:nvPr/>
          </p:nvGrpSpPr>
          <p:grpSpPr bwMode="auto">
            <a:xfrm>
              <a:off x="290" y="1199"/>
              <a:ext cx="2194" cy="2258"/>
              <a:chOff x="2778" y="1184"/>
              <a:chExt cx="2194" cy="2258"/>
            </a:xfrm>
          </p:grpSpPr>
          <p:sp>
            <p:nvSpPr>
              <p:cNvPr id="36" name="Rectangle 41"/>
              <p:cNvSpPr>
                <a:spLocks noChangeArrowheads="1"/>
              </p:cNvSpPr>
              <p:nvPr/>
            </p:nvSpPr>
            <p:spPr bwMode="auto">
              <a:xfrm>
                <a:off x="2778"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العبادة                                                      المال</a:t>
                </a:r>
                <a:endParaRPr lang="en-US" sz="1800" dirty="0">
                  <a:cs typeface="AL-Mohanad Bold" pitchFamily="2" charset="-78"/>
                </a:endParaRPr>
              </a:p>
            </p:txBody>
          </p:sp>
          <p:sp>
            <p:nvSpPr>
              <p:cNvPr id="37" name="Rectangle 42"/>
              <p:cNvSpPr>
                <a:spLocks noChangeArrowheads="1"/>
              </p:cNvSpPr>
              <p:nvPr/>
            </p:nvSpPr>
            <p:spPr bwMode="auto">
              <a:xfrm rot="-2843455">
                <a:off x="2762" y="2233"/>
                <a:ext cx="2194" cy="14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1800" dirty="0">
                    <a:cs typeface="AL-Mohanad Bold" pitchFamily="2" charset="-78"/>
                  </a:rPr>
                  <a:t>الأسرة                                                  الوالدين</a:t>
                </a:r>
                <a:endParaRPr lang="en-US" sz="1800" dirty="0">
                  <a:cs typeface="AL-Mohanad Bold" pitchFamily="2" charset="-78"/>
                </a:endParaRPr>
              </a:p>
            </p:txBody>
          </p:sp>
          <p:sp>
            <p:nvSpPr>
              <p:cNvPr id="38" name="Rectangle 43"/>
              <p:cNvSpPr>
                <a:spLocks noChangeArrowheads="1"/>
              </p:cNvSpPr>
              <p:nvPr/>
            </p:nvSpPr>
            <p:spPr bwMode="auto">
              <a:xfrm rot="-5400000">
                <a:off x="2727" y="2238"/>
                <a:ext cx="2258" cy="149"/>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العلاقات                                                 الصحة</a:t>
                </a:r>
                <a:endParaRPr lang="en-US" sz="1800" dirty="0">
                  <a:cs typeface="AL-Mohanad Bold" pitchFamily="2" charset="-78"/>
                </a:endParaRPr>
              </a:p>
            </p:txBody>
          </p:sp>
          <p:sp>
            <p:nvSpPr>
              <p:cNvPr id="39" name="Rectangle 44"/>
              <p:cNvSpPr>
                <a:spLocks noChangeArrowheads="1"/>
              </p:cNvSpPr>
              <p:nvPr/>
            </p:nvSpPr>
            <p:spPr bwMode="auto">
              <a:xfrm rot="2700000">
                <a:off x="2772" y="2235"/>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العمل                                           خدمة المجتمع</a:t>
                </a:r>
                <a:endParaRPr lang="en-US" sz="1800" dirty="0">
                  <a:cs typeface="AL-Mohanad Bold" pitchFamily="2" charset="-78"/>
                </a:endParaRPr>
              </a:p>
            </p:txBody>
          </p:sp>
        </p:grpSp>
        <p:sp>
          <p:nvSpPr>
            <p:cNvPr id="28" name="Text Box 47"/>
            <p:cNvSpPr txBox="1">
              <a:spLocks noChangeArrowheads="1"/>
            </p:cNvSpPr>
            <p:nvPr/>
          </p:nvSpPr>
          <p:spPr bwMode="auto">
            <a:xfrm>
              <a:off x="1258" y="216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t>0</a:t>
              </a:r>
              <a:endParaRPr lang="en-US"/>
            </a:p>
          </p:txBody>
        </p:sp>
        <p:sp>
          <p:nvSpPr>
            <p:cNvPr id="29" name="Text Box 48"/>
            <p:cNvSpPr txBox="1">
              <a:spLocks noChangeArrowheads="1"/>
            </p:cNvSpPr>
            <p:nvPr/>
          </p:nvSpPr>
          <p:spPr bwMode="auto">
            <a:xfrm>
              <a:off x="2443" y="217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0" name="Text Box 49"/>
            <p:cNvSpPr txBox="1">
              <a:spLocks noChangeArrowheads="1"/>
            </p:cNvSpPr>
            <p:nvPr/>
          </p:nvSpPr>
          <p:spPr bwMode="auto">
            <a:xfrm>
              <a:off x="361" y="1366"/>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1" name="Text Box 51"/>
            <p:cNvSpPr txBox="1">
              <a:spLocks noChangeArrowheads="1"/>
            </p:cNvSpPr>
            <p:nvPr/>
          </p:nvSpPr>
          <p:spPr bwMode="auto">
            <a:xfrm>
              <a:off x="347" y="301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2" name="Text Box 52"/>
            <p:cNvSpPr txBox="1">
              <a:spLocks noChangeArrowheads="1"/>
            </p:cNvSpPr>
            <p:nvPr/>
          </p:nvSpPr>
          <p:spPr bwMode="auto">
            <a:xfrm>
              <a:off x="1241" y="3469"/>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3" name="Text Box 53"/>
            <p:cNvSpPr txBox="1">
              <a:spLocks noChangeArrowheads="1"/>
            </p:cNvSpPr>
            <p:nvPr/>
          </p:nvSpPr>
          <p:spPr bwMode="auto">
            <a:xfrm>
              <a:off x="2080" y="3053"/>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4" name="Text Box 54"/>
            <p:cNvSpPr txBox="1">
              <a:spLocks noChangeArrowheads="1"/>
            </p:cNvSpPr>
            <p:nvPr/>
          </p:nvSpPr>
          <p:spPr bwMode="auto">
            <a:xfrm>
              <a:off x="1226" y="993"/>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5" name="Text Box 55"/>
            <p:cNvSpPr txBox="1">
              <a:spLocks noChangeArrowheads="1"/>
            </p:cNvSpPr>
            <p:nvPr/>
          </p:nvSpPr>
          <p:spPr bwMode="auto">
            <a:xfrm>
              <a:off x="1992" y="131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spTree>
    <p:extLst>
      <p:ext uri="{BB962C8B-B14F-4D97-AF65-F5344CB8AC3E}">
        <p14:creationId xmlns:p14="http://schemas.microsoft.com/office/powerpoint/2010/main" val="29130934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604572" cy="4846638"/>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السابع: على أي دور أركز العام القادم؟</a:t>
            </a:r>
          </a:p>
          <a:p>
            <a:pPr marL="609600" indent="-609600" algn="r" rtl="1">
              <a:lnSpc>
                <a:spcPct val="80000"/>
              </a:lnSpc>
              <a:buFont typeface="Wingdings 2" pitchFamily="18" charset="2"/>
              <a:buNone/>
            </a:pPr>
            <a:endParaRPr lang="ar-SA" dirty="0" smtClean="0">
              <a:solidFill>
                <a:srgbClr val="99CC00"/>
              </a:solidFill>
              <a:cs typeface="AL-Mohanad Bold" pitchFamily="2" charset="-78"/>
            </a:endParaRPr>
          </a:p>
          <a:p>
            <a:pPr marL="609600" indent="-609600" algn="r" rtl="1">
              <a:lnSpc>
                <a:spcPct val="80000"/>
              </a:lnSpc>
              <a:buFont typeface="Wingdings 2" pitchFamily="18" charset="2"/>
              <a:buNone/>
            </a:pPr>
            <a:r>
              <a:rPr lang="ar-SA" dirty="0" smtClean="0">
                <a:cs typeface="AL-Mohanad Bold" pitchFamily="2" charset="-78"/>
              </a:rPr>
              <a:t>حاول أن تحدد الدور الذي تريد أن تركز عليه العام القادم.</a:t>
            </a:r>
          </a:p>
          <a:p>
            <a:pPr marL="609600" indent="-609600" algn="r" rtl="1">
              <a:lnSpc>
                <a:spcPct val="80000"/>
              </a:lnSpc>
              <a:buFont typeface="Wingdings 2" pitchFamily="18" charset="2"/>
              <a:buNone/>
            </a:pPr>
            <a:r>
              <a:rPr lang="ar-SA" dirty="0" smtClean="0">
                <a:cs typeface="AL-Mohanad Bold" pitchFamily="2" charset="-78"/>
              </a:rPr>
              <a:t>ولا تنس ترتيب الأدوار الأخرى حسب أولويتها.</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buFont typeface="Wingdings 2" pitchFamily="18" charset="2"/>
              <a:buNone/>
            </a:pPr>
            <a:r>
              <a:rPr lang="ar-SA" dirty="0" smtClean="0">
                <a:solidFill>
                  <a:srgbClr val="A50021"/>
                </a:solidFill>
                <a:cs typeface="AL-Mohanad Bold" pitchFamily="2" charset="-78"/>
              </a:rPr>
              <a:t>و بهذا تنتهي مرحلة التشخيص و التي تعتبر خطوة هامة على طريق التخطيط السليم بمعرفة ذاتك عن صدق وقرب.</a:t>
            </a:r>
          </a:p>
          <a:p>
            <a:pPr marL="609600" indent="-609600" algn="r" rtl="1">
              <a:lnSpc>
                <a:spcPct val="80000"/>
              </a:lnSpc>
              <a:buFont typeface="Wingdings 2" pitchFamily="18" charset="2"/>
              <a:buNone/>
            </a:pPr>
            <a:endParaRPr lang="ar-SA" dirty="0" smtClean="0">
              <a:solidFill>
                <a:srgbClr val="A50021"/>
              </a:solidFill>
              <a:cs typeface="AL-Mohanad Bold" pitchFamily="2" charset="-78"/>
            </a:endParaRPr>
          </a:p>
        </p:txBody>
      </p:sp>
    </p:spTree>
    <p:extLst>
      <p:ext uri="{BB962C8B-B14F-4D97-AF65-F5344CB8AC3E}">
        <p14:creationId xmlns:p14="http://schemas.microsoft.com/office/powerpoint/2010/main" val="35205096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064388" y="3573016"/>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42142901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المجال الذي سأعمل به وأتجه إليه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رؤيتي و رسالتي في الحياة</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أدواري وأهدافي الشخصية</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2555776" y="1628800"/>
            <a:ext cx="5646097"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التهديف: أين أريد أن أكون؟ يستلزم تحديد:</a:t>
            </a:r>
          </a:p>
        </p:txBody>
      </p:sp>
      <p:pic>
        <p:nvPicPr>
          <p:cNvPr id="4098" name="Picture 2" descr="https://encrypted-tbn3.gstatic.com/images?q=tbn:ANd9GcR380svX2GEVEPEXvXmiI9CM6u821t9_rCU32GR21XFhGXsat8IE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4277071"/>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786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التخطيط الاستراتيجى</a:t>
            </a:r>
            <a:endParaRPr lang="ar-EG" altLang="en-US" sz="4000" dirty="0">
              <a:ea typeface="SimSun" pitchFamily="2" charset="-122"/>
            </a:endParaRPr>
          </a:p>
        </p:txBody>
      </p:sp>
      <p:sp>
        <p:nvSpPr>
          <p:cNvPr id="2" name="Rectangle 1"/>
          <p:cNvSpPr/>
          <p:nvPr/>
        </p:nvSpPr>
        <p:spPr>
          <a:xfrm>
            <a:off x="4572000" y="1772122"/>
            <a:ext cx="4387474" cy="4031873"/>
          </a:xfrm>
          <a:prstGeom prst="rect">
            <a:avLst/>
          </a:prstGeom>
        </p:spPr>
        <p:txBody>
          <a:bodyPr wrap="square">
            <a:spAutoFit/>
          </a:bodyPr>
          <a:lstStyle/>
          <a:p>
            <a:pPr algn="justLow" rtl="1">
              <a:spcBef>
                <a:spcPts val="0"/>
              </a:spcBef>
              <a:spcAft>
                <a:spcPts val="0"/>
              </a:spcAft>
            </a:pPr>
            <a:r>
              <a:rPr lang="ar-SA" sz="3200" dirty="0">
                <a:solidFill>
                  <a:schemeClr val="accent4"/>
                </a:solidFill>
              </a:rPr>
              <a:t>التنبؤ بالمستقبل و الاستعداد له انطلاقا من تحليل </a:t>
            </a:r>
            <a:r>
              <a:rPr lang="ar-SA" sz="3200" dirty="0" smtClean="0">
                <a:solidFill>
                  <a:schemeClr val="accent4"/>
                </a:solidFill>
              </a:rPr>
              <a:t>الحاضر</a:t>
            </a:r>
            <a:r>
              <a:rPr lang="ar-EG" sz="3200" dirty="0" smtClean="0">
                <a:solidFill>
                  <a:schemeClr val="accent4"/>
                </a:solidFill>
              </a:rPr>
              <a:t/>
            </a:r>
            <a:br>
              <a:rPr lang="ar-EG" sz="3200" dirty="0" smtClean="0">
                <a:solidFill>
                  <a:schemeClr val="accent4"/>
                </a:solidFill>
              </a:rPr>
            </a:br>
            <a:r>
              <a:rPr lang="ar-SA" sz="3200" dirty="0" smtClean="0">
                <a:solidFill>
                  <a:schemeClr val="accent4"/>
                </a:solidFill>
              </a:rPr>
              <a:t>و </a:t>
            </a:r>
            <a:r>
              <a:rPr lang="ar-SA" sz="3200" dirty="0">
                <a:solidFill>
                  <a:schemeClr val="accent4"/>
                </a:solidFill>
              </a:rPr>
              <a:t>توقعات اتجاهات المستقبل لتحديد الاهداف المرغوب تحقيقها </a:t>
            </a:r>
            <a:r>
              <a:rPr lang="ar-SA" sz="3200" dirty="0" smtClean="0">
                <a:solidFill>
                  <a:schemeClr val="accent4"/>
                </a:solidFill>
              </a:rPr>
              <a:t>، </a:t>
            </a:r>
            <a:r>
              <a:rPr lang="ar-SA" sz="3200" dirty="0">
                <a:solidFill>
                  <a:schemeClr val="accent4"/>
                </a:solidFill>
              </a:rPr>
              <a:t>وتحديد الاساليب والوسائل المناسبة لتحقيق هذه الاهداف بكفاءة وفاعلية وفقا لاولويات وجدول زمنى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33922"/>
            <a:ext cx="3429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4618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أهمية وجود الأهداف</a:t>
            </a:r>
            <a:endParaRPr lang="ar-EG" altLang="en-US" sz="4000" dirty="0">
              <a:solidFill>
                <a:schemeClr val="tx2"/>
              </a:solidFill>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الاتجاه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وضع الرؤى العامة في إطار قابل للتحقيق</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المساعدة على معرفة الإنجاز الذي تم</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5830551" y="1628800"/>
            <a:ext cx="2989921"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الاهداف تساعد على :</a:t>
            </a: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4651721"/>
            <a:ext cx="1855885" cy="167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281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السمات الضرورية في الأهداف </a:t>
            </a:r>
            <a:endParaRPr lang="ar-EG" altLang="en-US" sz="4000" dirty="0">
              <a:ea typeface="SimSun" pitchFamily="2" charset="-122"/>
            </a:endParaRPr>
          </a:p>
        </p:txBody>
      </p:sp>
      <p:sp>
        <p:nvSpPr>
          <p:cNvPr id="5" name="Rectangle 4"/>
          <p:cNvSpPr/>
          <p:nvPr/>
        </p:nvSpPr>
        <p:spPr bwMode="auto">
          <a:xfrm>
            <a:off x="683568" y="1988840"/>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أن </a:t>
            </a:r>
            <a:r>
              <a:rPr lang="ar-SA" sz="2800" b="1" dirty="0"/>
              <a:t>تكون محددة وواضحة وصادرة عن إرادة واقتناع</a:t>
            </a:r>
          </a:p>
        </p:txBody>
      </p:sp>
      <p:sp>
        <p:nvSpPr>
          <p:cNvPr id="8" name="Rectangle 7"/>
          <p:cNvSpPr/>
          <p:nvPr/>
        </p:nvSpPr>
        <p:spPr bwMode="auto">
          <a:xfrm>
            <a:off x="683568" y="2996952"/>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اتفاقها مع القيم الدينية والاجتماعية</a:t>
            </a:r>
          </a:p>
        </p:txBody>
      </p:sp>
      <p:sp>
        <p:nvSpPr>
          <p:cNvPr id="9" name="Rectangle 8"/>
          <p:cNvSpPr/>
          <p:nvPr/>
        </p:nvSpPr>
        <p:spPr bwMode="auto">
          <a:xfrm>
            <a:off x="683568" y="4005064"/>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واقعيتها وقابليتها للتحقيق ضمن فترة زمنية محددة</a:t>
            </a:r>
          </a:p>
        </p:txBody>
      </p:sp>
      <p:sp>
        <p:nvSpPr>
          <p:cNvPr id="10" name="Rectangle 9"/>
          <p:cNvSpPr/>
          <p:nvPr/>
        </p:nvSpPr>
        <p:spPr bwMode="auto">
          <a:xfrm>
            <a:off x="683568" y="5013176"/>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تسلسلها المنطقي في الأولويات ، ومراعاتها للزمان والمكان</a:t>
            </a:r>
          </a:p>
        </p:txBody>
      </p:sp>
    </p:spTree>
    <p:extLst>
      <p:ext uri="{BB962C8B-B14F-4D97-AF65-F5344CB8AC3E}">
        <p14:creationId xmlns:p14="http://schemas.microsoft.com/office/powerpoint/2010/main" val="20703203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السمات الضرورية في الأهداف </a:t>
            </a:r>
            <a:endParaRPr lang="ar-EG" altLang="en-US" sz="4000" dirty="0">
              <a:ea typeface="SimSun" pitchFamily="2" charset="-122"/>
            </a:endParaRPr>
          </a:p>
        </p:txBody>
      </p:sp>
      <p:sp>
        <p:nvSpPr>
          <p:cNvPr id="5" name="Rectangle 4"/>
          <p:cNvSpPr/>
          <p:nvPr/>
        </p:nvSpPr>
        <p:spPr bwMode="auto">
          <a:xfrm>
            <a:off x="683568" y="1988840"/>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أن تكون موجهة نحو التحسين والتطوير ، ونابعة من منطلق النتائج والمخرجات</a:t>
            </a:r>
          </a:p>
        </p:txBody>
      </p:sp>
      <p:sp>
        <p:nvSpPr>
          <p:cNvPr id="8" name="Rectangle 7"/>
          <p:cNvSpPr/>
          <p:nvPr/>
        </p:nvSpPr>
        <p:spPr bwMode="auto">
          <a:xfrm>
            <a:off x="683568" y="3356992"/>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أن تكون محققة لأقصى عائد ممكن ، وموحية باستغلال أمثل للإمكانات المتاحة</a:t>
            </a:r>
          </a:p>
        </p:txBody>
      </p:sp>
      <p:sp>
        <p:nvSpPr>
          <p:cNvPr id="9" name="Rectangle 8"/>
          <p:cNvSpPr/>
          <p:nvPr/>
        </p:nvSpPr>
        <p:spPr bwMode="auto">
          <a:xfrm>
            <a:off x="683568" y="4725144"/>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تضمنها قدراً من </a:t>
            </a:r>
            <a:r>
              <a:rPr lang="ar-SA" sz="2800" b="1" dirty="0">
                <a:solidFill>
                  <a:schemeClr val="tx2"/>
                </a:solidFill>
              </a:rPr>
              <a:t>التحدّي </a:t>
            </a:r>
            <a:r>
              <a:rPr lang="ar-SA" sz="2800" b="1" dirty="0" smtClean="0">
                <a:solidFill>
                  <a:schemeClr val="tx2"/>
                </a:solidFill>
              </a:rPr>
              <a:t>للقدرات</a:t>
            </a:r>
            <a:r>
              <a:rPr lang="ar-EG" sz="2800" b="1" dirty="0" smtClean="0">
                <a:solidFill>
                  <a:schemeClr val="tx2"/>
                </a:solidFill>
              </a:rPr>
              <a:t> </a:t>
            </a:r>
            <a:r>
              <a:rPr lang="ar-SA" sz="2800" b="1" dirty="0" smtClean="0"/>
              <a:t>، </a:t>
            </a:r>
            <a:r>
              <a:rPr lang="ar-SA" sz="2800" b="1" dirty="0"/>
              <a:t>مع وجود مرونة كافية تجعلها قابلة للتغيير ، والتطوير في الاتجاه المطلوب</a:t>
            </a:r>
          </a:p>
        </p:txBody>
      </p:sp>
    </p:spTree>
    <p:extLst>
      <p:ext uri="{BB962C8B-B14F-4D97-AF65-F5344CB8AC3E}">
        <p14:creationId xmlns:p14="http://schemas.microsoft.com/office/powerpoint/2010/main" val="1227094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2051720" y="1556792"/>
            <a:ext cx="5112568" cy="4392488"/>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6" name="TextBox 5"/>
          <p:cNvSpPr txBox="1"/>
          <p:nvPr/>
        </p:nvSpPr>
        <p:spPr>
          <a:xfrm>
            <a:off x="1187624" y="3359314"/>
            <a:ext cx="7056784" cy="861774"/>
          </a:xfrm>
          <a:prstGeom prst="rect">
            <a:avLst/>
          </a:prstGeom>
          <a:noFill/>
        </p:spPr>
        <p:txBody>
          <a:bodyPr wrap="square" rtlCol="1">
            <a:spAutoFit/>
          </a:bodyPr>
          <a:lstStyle/>
          <a:p>
            <a:pPr algn="ctr"/>
            <a:r>
              <a:rPr lang="en-US" sz="5000" dirty="0" smtClean="0"/>
              <a:t>SAMRT</a:t>
            </a:r>
            <a:endParaRPr lang="ar-EG" sz="5000" dirty="0"/>
          </a:p>
        </p:txBody>
      </p:sp>
    </p:spTree>
    <p:extLst>
      <p:ext uri="{BB962C8B-B14F-4D97-AF65-F5344CB8AC3E}">
        <p14:creationId xmlns:p14="http://schemas.microsoft.com/office/powerpoint/2010/main" val="2525779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dirty="0">
                <a:ea typeface="SimSun" pitchFamily="2" charset="-122"/>
              </a:rPr>
              <a:t>خصائص الأهداف الذكية </a:t>
            </a:r>
            <a:r>
              <a:rPr lang="en-US" altLang="zh-CN" dirty="0" smtClean="0">
                <a:ea typeface="SimSun" pitchFamily="2" charset="-122"/>
              </a:rPr>
              <a:t>SMART </a:t>
            </a:r>
            <a:r>
              <a:rPr lang="en-US" altLang="zh-CN" dirty="0">
                <a:ea typeface="SimSun" pitchFamily="2" charset="-122"/>
              </a:rPr>
              <a:t>GOOLS </a:t>
            </a:r>
            <a:r>
              <a:rPr lang="en-US" altLang="zh-CN" dirty="0" smtClean="0">
                <a:ea typeface="SimSun" pitchFamily="2" charset="-122"/>
              </a:rPr>
              <a:t>)</a:t>
            </a:r>
            <a:r>
              <a:rPr lang="ar-EG" altLang="zh-CN" dirty="0" smtClean="0">
                <a:ea typeface="SimSun" pitchFamily="2" charset="-122"/>
              </a:rPr>
              <a:t>)</a:t>
            </a:r>
            <a:endParaRPr lang="ar-EG" altLang="en-US" dirty="0">
              <a:ea typeface="SimSun" pitchFamily="2" charset="-122"/>
            </a:endParaRPr>
          </a:p>
        </p:txBody>
      </p:sp>
      <p:sp>
        <p:nvSpPr>
          <p:cNvPr id="2" name="Hexagon 1"/>
          <p:cNvSpPr/>
          <p:nvPr/>
        </p:nvSpPr>
        <p:spPr bwMode="auto">
          <a:xfrm>
            <a:off x="4139952" y="450912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200" b="1" dirty="0" smtClean="0">
              <a:solidFill>
                <a:schemeClr val="bg1"/>
              </a:solidFill>
              <a:latin typeface="Staccato222 BT" pitchFamily="66" charset="0"/>
            </a:endParaRPr>
          </a:p>
          <a:p>
            <a:endParaRPr lang="en-US" sz="1000" b="1" dirty="0">
              <a:solidFill>
                <a:schemeClr val="bg1"/>
              </a:solidFill>
              <a:latin typeface="Staccato222 BT" pitchFamily="66" charset="0"/>
            </a:endParaRPr>
          </a:p>
          <a:p>
            <a:r>
              <a:rPr lang="en-US" sz="1200" b="1" dirty="0" smtClean="0">
                <a:solidFill>
                  <a:schemeClr val="bg1"/>
                </a:solidFill>
                <a:latin typeface="Staccato222 BT" pitchFamily="66" charset="0"/>
              </a:rPr>
              <a:t>ATTAINABLE</a:t>
            </a:r>
            <a:endParaRPr kumimoji="0" lang="ar-EG" sz="1200" b="0" i="0" u="none" strike="noStrike" cap="none" normalizeH="0" baseline="0" dirty="0" smtClean="0">
              <a:ln>
                <a:noFill/>
              </a:ln>
              <a:solidFill>
                <a:schemeClr val="bg1"/>
              </a:solidFill>
              <a:effectLst/>
            </a:endParaRPr>
          </a:p>
        </p:txBody>
      </p:sp>
      <p:sp>
        <p:nvSpPr>
          <p:cNvPr id="7" name="Hexagon 6"/>
          <p:cNvSpPr/>
          <p:nvPr/>
        </p:nvSpPr>
        <p:spPr bwMode="auto">
          <a:xfrm>
            <a:off x="5292080" y="242088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مقاس </a:t>
            </a:r>
            <a:endParaRPr kumimoji="0" lang="ar-EG" sz="2800" b="0" i="0" u="none" strike="noStrike" cap="none" normalizeH="0" baseline="0" dirty="0" smtClean="0">
              <a:ln>
                <a:noFill/>
              </a:ln>
              <a:effectLst/>
            </a:endParaRPr>
          </a:p>
        </p:txBody>
      </p:sp>
      <p:sp>
        <p:nvSpPr>
          <p:cNvPr id="10" name="Hexagon 9"/>
          <p:cNvSpPr/>
          <p:nvPr/>
        </p:nvSpPr>
        <p:spPr bwMode="auto">
          <a:xfrm>
            <a:off x="4114900" y="314096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latin typeface="Staccato222 BT" pitchFamily="66" charset="0"/>
            </a:endParaRPr>
          </a:p>
          <a:p>
            <a:pPr algn="ctr" rtl="1"/>
            <a:r>
              <a:rPr lang="ar-SA" sz="2800" b="1" dirty="0" smtClean="0">
                <a:latin typeface="Staccato222 BT" pitchFamily="66" charset="0"/>
              </a:rPr>
              <a:t>مزمّن</a:t>
            </a:r>
            <a:endParaRPr kumimoji="0" lang="ar-EG" sz="2800" b="0" i="0" u="none" strike="noStrike" cap="none" normalizeH="0" baseline="0" dirty="0" smtClean="0">
              <a:ln>
                <a:noFill/>
              </a:ln>
              <a:effectLst/>
            </a:endParaRPr>
          </a:p>
        </p:txBody>
      </p:sp>
      <p:sp>
        <p:nvSpPr>
          <p:cNvPr id="11" name="Hexagon 10"/>
          <p:cNvSpPr/>
          <p:nvPr/>
        </p:nvSpPr>
        <p:spPr bwMode="auto">
          <a:xfrm>
            <a:off x="2962772" y="386104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050" b="1" dirty="0" smtClean="0">
              <a:solidFill>
                <a:schemeClr val="bg1"/>
              </a:solidFill>
              <a:latin typeface="Staccato222 BT" pitchFamily="66" charset="0"/>
            </a:endParaRPr>
          </a:p>
          <a:p>
            <a:endParaRPr lang="en-US" sz="500" b="1" dirty="0" smtClean="0">
              <a:solidFill>
                <a:schemeClr val="bg1"/>
              </a:solidFill>
              <a:latin typeface="Staccato222 BT" pitchFamily="66" charset="0"/>
            </a:endParaRPr>
          </a:p>
          <a:p>
            <a:r>
              <a:rPr lang="en-US" sz="2300" b="1" dirty="0" smtClean="0">
                <a:solidFill>
                  <a:schemeClr val="bg1"/>
                </a:solidFill>
                <a:latin typeface="Staccato222 BT" pitchFamily="66" charset="0"/>
              </a:rPr>
              <a:t>TIMED</a:t>
            </a:r>
            <a:endParaRPr kumimoji="0" lang="ar-EG" sz="2300" b="0" i="0" u="none" strike="noStrike" cap="none" normalizeH="0" baseline="0" dirty="0" smtClean="0">
              <a:ln>
                <a:noFill/>
              </a:ln>
              <a:solidFill>
                <a:schemeClr val="bg1"/>
              </a:solidFill>
              <a:effectLst/>
            </a:endParaRPr>
          </a:p>
        </p:txBody>
      </p:sp>
      <p:sp>
        <p:nvSpPr>
          <p:cNvPr id="12" name="Hexagon 11"/>
          <p:cNvSpPr/>
          <p:nvPr/>
        </p:nvSpPr>
        <p:spPr bwMode="auto">
          <a:xfrm>
            <a:off x="1835696" y="458112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100" b="1" dirty="0" smtClean="0">
              <a:solidFill>
                <a:schemeClr val="bg1"/>
              </a:solidFill>
              <a:latin typeface="Staccato222 BT" pitchFamily="66" charset="0"/>
            </a:endParaRPr>
          </a:p>
          <a:p>
            <a:endParaRPr lang="en-US" sz="1100" b="1" dirty="0">
              <a:solidFill>
                <a:schemeClr val="bg1"/>
              </a:solidFill>
              <a:latin typeface="Staccato222 BT" pitchFamily="66" charset="0"/>
            </a:endParaRPr>
          </a:p>
          <a:p>
            <a:r>
              <a:rPr lang="en-US" sz="1100" b="1" dirty="0" smtClean="0">
                <a:solidFill>
                  <a:schemeClr val="bg1"/>
                </a:solidFill>
                <a:latin typeface="Staccato222 BT" pitchFamily="66" charset="0"/>
              </a:rPr>
              <a:t>MEASURABLE</a:t>
            </a:r>
            <a:endParaRPr kumimoji="0" lang="ar-EG" sz="1100" b="0" i="0" u="none" strike="noStrike" cap="none" normalizeH="0" baseline="0" dirty="0" smtClean="0">
              <a:ln>
                <a:noFill/>
              </a:ln>
              <a:solidFill>
                <a:schemeClr val="bg1"/>
              </a:solidFill>
              <a:effectLst/>
            </a:endParaRPr>
          </a:p>
        </p:txBody>
      </p:sp>
      <p:sp>
        <p:nvSpPr>
          <p:cNvPr id="13" name="Hexagon 12"/>
          <p:cNvSpPr/>
          <p:nvPr/>
        </p:nvSpPr>
        <p:spPr bwMode="auto">
          <a:xfrm>
            <a:off x="1763688" y="321297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ممكن</a:t>
            </a:r>
            <a:endParaRPr kumimoji="0" lang="ar-EG" sz="2800" b="0" i="0" u="none" strike="noStrike" cap="none" normalizeH="0" baseline="0" dirty="0" smtClean="0">
              <a:ln>
                <a:noFill/>
              </a:ln>
              <a:effectLst/>
            </a:endParaRPr>
          </a:p>
        </p:txBody>
      </p:sp>
      <p:sp>
        <p:nvSpPr>
          <p:cNvPr id="14" name="Hexagon 13"/>
          <p:cNvSpPr/>
          <p:nvPr/>
        </p:nvSpPr>
        <p:spPr bwMode="auto">
          <a:xfrm>
            <a:off x="2915816" y="249289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100" b="1" dirty="0" smtClean="0">
              <a:latin typeface="Staccato222 BT" pitchFamily="66" charset="0"/>
            </a:endParaRPr>
          </a:p>
          <a:p>
            <a:pPr algn="ctr" rtl="1"/>
            <a:r>
              <a:rPr lang="ar-SA" sz="2800" b="1" dirty="0" smtClean="0">
                <a:latin typeface="Staccato222 BT" pitchFamily="66" charset="0"/>
              </a:rPr>
              <a:t>محقق </a:t>
            </a:r>
            <a:endParaRPr kumimoji="0" lang="ar-EG" sz="2800" b="0" i="0" u="none" strike="noStrike" cap="none" normalizeH="0" baseline="0" dirty="0" smtClean="0">
              <a:ln>
                <a:noFill/>
              </a:ln>
              <a:effectLst/>
            </a:endParaRPr>
          </a:p>
        </p:txBody>
      </p:sp>
      <p:sp>
        <p:nvSpPr>
          <p:cNvPr id="15" name="Hexagon 14"/>
          <p:cNvSpPr/>
          <p:nvPr/>
        </p:nvSpPr>
        <p:spPr bwMode="auto">
          <a:xfrm>
            <a:off x="4067944" y="177281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محدد</a:t>
            </a:r>
            <a:endParaRPr kumimoji="0" lang="ar-EG" sz="2800" b="0" i="0" u="none" strike="noStrike" cap="none" normalizeH="0" baseline="0" dirty="0" smtClean="0">
              <a:ln>
                <a:noFill/>
              </a:ln>
              <a:effectLst/>
            </a:endParaRPr>
          </a:p>
        </p:txBody>
      </p:sp>
      <p:sp>
        <p:nvSpPr>
          <p:cNvPr id="16" name="Hexagon 15"/>
          <p:cNvSpPr/>
          <p:nvPr/>
        </p:nvSpPr>
        <p:spPr bwMode="auto">
          <a:xfrm>
            <a:off x="3000350" y="522920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2000" b="1" dirty="0" smtClean="0">
              <a:solidFill>
                <a:schemeClr val="bg1"/>
              </a:solidFill>
              <a:latin typeface="Staccato222 BT" pitchFamily="66" charset="0"/>
            </a:endParaRPr>
          </a:p>
          <a:p>
            <a:r>
              <a:rPr lang="en-US" sz="1600" b="1" dirty="0" smtClean="0">
                <a:solidFill>
                  <a:schemeClr val="bg1"/>
                </a:solidFill>
                <a:latin typeface="Staccato222 BT" pitchFamily="66" charset="0"/>
              </a:rPr>
              <a:t>SPECIFIC</a:t>
            </a:r>
            <a:endParaRPr kumimoji="0" lang="ar-EG" sz="1600" b="0" i="0" u="none" strike="noStrike" cap="none" normalizeH="0" baseline="0" dirty="0" smtClean="0">
              <a:ln>
                <a:noFill/>
              </a:ln>
              <a:solidFill>
                <a:schemeClr val="bg1"/>
              </a:solidFill>
              <a:effectLst/>
            </a:endParaRPr>
          </a:p>
        </p:txBody>
      </p:sp>
      <p:sp>
        <p:nvSpPr>
          <p:cNvPr id="17" name="Hexagon 16"/>
          <p:cNvSpPr/>
          <p:nvPr/>
        </p:nvSpPr>
        <p:spPr bwMode="auto">
          <a:xfrm>
            <a:off x="5292080" y="378904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endParaRPr lang="en-US" b="1" dirty="0" smtClean="0">
              <a:solidFill>
                <a:schemeClr val="bg1"/>
              </a:solidFill>
              <a:latin typeface="Staccato222 BT" pitchFamily="66" charset="0"/>
            </a:endParaRPr>
          </a:p>
          <a:p>
            <a:pPr algn="ctr"/>
            <a:r>
              <a:rPr lang="en-US" sz="1500" b="1" dirty="0" smtClean="0">
                <a:solidFill>
                  <a:schemeClr val="bg1"/>
                </a:solidFill>
                <a:latin typeface="Staccato222 BT" pitchFamily="66" charset="0"/>
              </a:rPr>
              <a:t>REALISTIC</a:t>
            </a:r>
            <a:endParaRPr kumimoji="0" lang="ar-EG" sz="15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7905744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80">
                                          <p:stCondLst>
                                            <p:cond delay="0"/>
                                          </p:stCondLst>
                                        </p:cTn>
                                        <p:tgtEl>
                                          <p:spTgt spid="2"/>
                                        </p:tgtEl>
                                      </p:cBhvr>
                                    </p:animEffect>
                                    <p:anim calcmode="lin" valueType="num">
                                      <p:cBhvr>
                                        <p:cTn id="7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gtEl>
                                      </p:cBhvr>
                                      <p:to x="100000" y="60000"/>
                                    </p:animScale>
                                    <p:animScale>
                                      <p:cBhvr>
                                        <p:cTn id="82" dur="166" decel="50000">
                                          <p:stCondLst>
                                            <p:cond delay="676"/>
                                          </p:stCondLst>
                                        </p:cTn>
                                        <p:tgtEl>
                                          <p:spTgt spid="2"/>
                                        </p:tgtEl>
                                      </p:cBhvr>
                                      <p:to x="100000" y="100000"/>
                                    </p:animScale>
                                    <p:animScale>
                                      <p:cBhvr>
                                        <p:cTn id="83" dur="26">
                                          <p:stCondLst>
                                            <p:cond delay="1312"/>
                                          </p:stCondLst>
                                        </p:cTn>
                                        <p:tgtEl>
                                          <p:spTgt spid="2"/>
                                        </p:tgtEl>
                                      </p:cBhvr>
                                      <p:to x="100000" y="80000"/>
                                    </p:animScale>
                                    <p:animScale>
                                      <p:cBhvr>
                                        <p:cTn id="84" dur="166" decel="50000">
                                          <p:stCondLst>
                                            <p:cond delay="1338"/>
                                          </p:stCondLst>
                                        </p:cTn>
                                        <p:tgtEl>
                                          <p:spTgt spid="2"/>
                                        </p:tgtEl>
                                      </p:cBhvr>
                                      <p:to x="100000" y="100000"/>
                                    </p:animScale>
                                    <p:animScale>
                                      <p:cBhvr>
                                        <p:cTn id="85" dur="26">
                                          <p:stCondLst>
                                            <p:cond delay="1642"/>
                                          </p:stCondLst>
                                        </p:cTn>
                                        <p:tgtEl>
                                          <p:spTgt spid="2"/>
                                        </p:tgtEl>
                                      </p:cBhvr>
                                      <p:to x="100000" y="90000"/>
                                    </p:animScale>
                                    <p:animScale>
                                      <p:cBhvr>
                                        <p:cTn id="86" dur="166" decel="50000">
                                          <p:stCondLst>
                                            <p:cond delay="1668"/>
                                          </p:stCondLst>
                                        </p:cTn>
                                        <p:tgtEl>
                                          <p:spTgt spid="2"/>
                                        </p:tgtEl>
                                      </p:cBhvr>
                                      <p:to x="100000" y="100000"/>
                                    </p:animScale>
                                    <p:animScale>
                                      <p:cBhvr>
                                        <p:cTn id="87" dur="26">
                                          <p:stCondLst>
                                            <p:cond delay="1808"/>
                                          </p:stCondLst>
                                        </p:cTn>
                                        <p:tgtEl>
                                          <p:spTgt spid="2"/>
                                        </p:tgtEl>
                                      </p:cBhvr>
                                      <p:to x="100000" y="95000"/>
                                    </p:animScale>
                                    <p:animScale>
                                      <p:cBhvr>
                                        <p:cTn id="88" dur="166" decel="50000">
                                          <p:stCondLst>
                                            <p:cond delay="1834"/>
                                          </p:stCondLst>
                                        </p:cTn>
                                        <p:tgtEl>
                                          <p:spTgt spid="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80">
                                          <p:stCondLst>
                                            <p:cond delay="0"/>
                                          </p:stCondLst>
                                        </p:cTn>
                                        <p:tgtEl>
                                          <p:spTgt spid="13"/>
                                        </p:tgtEl>
                                      </p:cBhvr>
                                    </p:animEffect>
                                    <p:anim calcmode="lin" valueType="num">
                                      <p:cBhvr>
                                        <p:cTn id="1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1" dur="26">
                                          <p:stCondLst>
                                            <p:cond delay="650"/>
                                          </p:stCondLst>
                                        </p:cTn>
                                        <p:tgtEl>
                                          <p:spTgt spid="13"/>
                                        </p:tgtEl>
                                      </p:cBhvr>
                                      <p:to x="100000" y="60000"/>
                                    </p:animScale>
                                    <p:animScale>
                                      <p:cBhvr>
                                        <p:cTn id="132" dur="166" decel="50000">
                                          <p:stCondLst>
                                            <p:cond delay="676"/>
                                          </p:stCondLst>
                                        </p:cTn>
                                        <p:tgtEl>
                                          <p:spTgt spid="13"/>
                                        </p:tgtEl>
                                      </p:cBhvr>
                                      <p:to x="100000" y="100000"/>
                                    </p:animScale>
                                    <p:animScale>
                                      <p:cBhvr>
                                        <p:cTn id="133" dur="26">
                                          <p:stCondLst>
                                            <p:cond delay="1312"/>
                                          </p:stCondLst>
                                        </p:cTn>
                                        <p:tgtEl>
                                          <p:spTgt spid="13"/>
                                        </p:tgtEl>
                                      </p:cBhvr>
                                      <p:to x="100000" y="80000"/>
                                    </p:animScale>
                                    <p:animScale>
                                      <p:cBhvr>
                                        <p:cTn id="134" dur="166" decel="50000">
                                          <p:stCondLst>
                                            <p:cond delay="1338"/>
                                          </p:stCondLst>
                                        </p:cTn>
                                        <p:tgtEl>
                                          <p:spTgt spid="13"/>
                                        </p:tgtEl>
                                      </p:cBhvr>
                                      <p:to x="100000" y="100000"/>
                                    </p:animScale>
                                    <p:animScale>
                                      <p:cBhvr>
                                        <p:cTn id="135" dur="26">
                                          <p:stCondLst>
                                            <p:cond delay="1642"/>
                                          </p:stCondLst>
                                        </p:cTn>
                                        <p:tgtEl>
                                          <p:spTgt spid="13"/>
                                        </p:tgtEl>
                                      </p:cBhvr>
                                      <p:to x="100000" y="90000"/>
                                    </p:animScale>
                                    <p:animScale>
                                      <p:cBhvr>
                                        <p:cTn id="136" dur="166" decel="50000">
                                          <p:stCondLst>
                                            <p:cond delay="1668"/>
                                          </p:stCondLst>
                                        </p:cTn>
                                        <p:tgtEl>
                                          <p:spTgt spid="13"/>
                                        </p:tgtEl>
                                      </p:cBhvr>
                                      <p:to x="100000" y="100000"/>
                                    </p:animScale>
                                    <p:animScale>
                                      <p:cBhvr>
                                        <p:cTn id="137" dur="26">
                                          <p:stCondLst>
                                            <p:cond delay="1808"/>
                                          </p:stCondLst>
                                        </p:cTn>
                                        <p:tgtEl>
                                          <p:spTgt spid="13"/>
                                        </p:tgtEl>
                                      </p:cBhvr>
                                      <p:to x="100000" y="95000"/>
                                    </p:animScale>
                                    <p:animScale>
                                      <p:cBhvr>
                                        <p:cTn id="138" dur="166" decel="50000">
                                          <p:stCondLst>
                                            <p:cond delay="1834"/>
                                          </p:stCondLst>
                                        </p:cTn>
                                        <p:tgtEl>
                                          <p:spTgt spid="13"/>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down)">
                                      <p:cBhvr>
                                        <p:cTn id="143" dur="580">
                                          <p:stCondLst>
                                            <p:cond delay="0"/>
                                          </p:stCondLst>
                                        </p:cTn>
                                        <p:tgtEl>
                                          <p:spTgt spid="11"/>
                                        </p:tgtEl>
                                      </p:cBhvr>
                                    </p:animEffect>
                                    <p:anim calcmode="lin" valueType="num">
                                      <p:cBhvr>
                                        <p:cTn id="1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49" dur="26">
                                          <p:stCondLst>
                                            <p:cond delay="650"/>
                                          </p:stCondLst>
                                        </p:cTn>
                                        <p:tgtEl>
                                          <p:spTgt spid="11"/>
                                        </p:tgtEl>
                                      </p:cBhvr>
                                      <p:to x="100000" y="60000"/>
                                    </p:animScale>
                                    <p:animScale>
                                      <p:cBhvr>
                                        <p:cTn id="150" dur="166" decel="50000">
                                          <p:stCondLst>
                                            <p:cond delay="676"/>
                                          </p:stCondLst>
                                        </p:cTn>
                                        <p:tgtEl>
                                          <p:spTgt spid="11"/>
                                        </p:tgtEl>
                                      </p:cBhvr>
                                      <p:to x="100000" y="100000"/>
                                    </p:animScale>
                                    <p:animScale>
                                      <p:cBhvr>
                                        <p:cTn id="151" dur="26">
                                          <p:stCondLst>
                                            <p:cond delay="1312"/>
                                          </p:stCondLst>
                                        </p:cTn>
                                        <p:tgtEl>
                                          <p:spTgt spid="11"/>
                                        </p:tgtEl>
                                      </p:cBhvr>
                                      <p:to x="100000" y="80000"/>
                                    </p:animScale>
                                    <p:animScale>
                                      <p:cBhvr>
                                        <p:cTn id="152" dur="166" decel="50000">
                                          <p:stCondLst>
                                            <p:cond delay="1338"/>
                                          </p:stCondLst>
                                        </p:cTn>
                                        <p:tgtEl>
                                          <p:spTgt spid="11"/>
                                        </p:tgtEl>
                                      </p:cBhvr>
                                      <p:to x="100000" y="100000"/>
                                    </p:animScale>
                                    <p:animScale>
                                      <p:cBhvr>
                                        <p:cTn id="153" dur="26">
                                          <p:stCondLst>
                                            <p:cond delay="1642"/>
                                          </p:stCondLst>
                                        </p:cTn>
                                        <p:tgtEl>
                                          <p:spTgt spid="11"/>
                                        </p:tgtEl>
                                      </p:cBhvr>
                                      <p:to x="100000" y="90000"/>
                                    </p:animScale>
                                    <p:animScale>
                                      <p:cBhvr>
                                        <p:cTn id="154" dur="166" decel="50000">
                                          <p:stCondLst>
                                            <p:cond delay="1668"/>
                                          </p:stCondLst>
                                        </p:cTn>
                                        <p:tgtEl>
                                          <p:spTgt spid="11"/>
                                        </p:tgtEl>
                                      </p:cBhvr>
                                      <p:to x="100000" y="100000"/>
                                    </p:animScale>
                                    <p:animScale>
                                      <p:cBhvr>
                                        <p:cTn id="155" dur="26">
                                          <p:stCondLst>
                                            <p:cond delay="1808"/>
                                          </p:stCondLst>
                                        </p:cTn>
                                        <p:tgtEl>
                                          <p:spTgt spid="11"/>
                                        </p:tgtEl>
                                      </p:cBhvr>
                                      <p:to x="100000" y="95000"/>
                                    </p:animScale>
                                    <p:animScale>
                                      <p:cBhvr>
                                        <p:cTn id="156" dur="166" decel="50000">
                                          <p:stCondLst>
                                            <p:cond delay="1834"/>
                                          </p:stCondLst>
                                        </p:cTn>
                                        <p:tgtEl>
                                          <p:spTgt spid="11"/>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wipe(down)">
                                      <p:cBhvr>
                                        <p:cTn id="159" dur="580">
                                          <p:stCondLst>
                                            <p:cond delay="0"/>
                                          </p:stCondLst>
                                        </p:cTn>
                                        <p:tgtEl>
                                          <p:spTgt spid="10"/>
                                        </p:tgtEl>
                                      </p:cBhvr>
                                    </p:animEffect>
                                    <p:anim calcmode="lin" valueType="num">
                                      <p:cBhvr>
                                        <p:cTn id="16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65" dur="26">
                                          <p:stCondLst>
                                            <p:cond delay="650"/>
                                          </p:stCondLst>
                                        </p:cTn>
                                        <p:tgtEl>
                                          <p:spTgt spid="10"/>
                                        </p:tgtEl>
                                      </p:cBhvr>
                                      <p:to x="100000" y="60000"/>
                                    </p:animScale>
                                    <p:animScale>
                                      <p:cBhvr>
                                        <p:cTn id="166" dur="166" decel="50000">
                                          <p:stCondLst>
                                            <p:cond delay="676"/>
                                          </p:stCondLst>
                                        </p:cTn>
                                        <p:tgtEl>
                                          <p:spTgt spid="10"/>
                                        </p:tgtEl>
                                      </p:cBhvr>
                                      <p:to x="100000" y="100000"/>
                                    </p:animScale>
                                    <p:animScale>
                                      <p:cBhvr>
                                        <p:cTn id="167" dur="26">
                                          <p:stCondLst>
                                            <p:cond delay="1312"/>
                                          </p:stCondLst>
                                        </p:cTn>
                                        <p:tgtEl>
                                          <p:spTgt spid="10"/>
                                        </p:tgtEl>
                                      </p:cBhvr>
                                      <p:to x="100000" y="80000"/>
                                    </p:animScale>
                                    <p:animScale>
                                      <p:cBhvr>
                                        <p:cTn id="168" dur="166" decel="50000">
                                          <p:stCondLst>
                                            <p:cond delay="1338"/>
                                          </p:stCondLst>
                                        </p:cTn>
                                        <p:tgtEl>
                                          <p:spTgt spid="10"/>
                                        </p:tgtEl>
                                      </p:cBhvr>
                                      <p:to x="100000" y="100000"/>
                                    </p:animScale>
                                    <p:animScale>
                                      <p:cBhvr>
                                        <p:cTn id="169" dur="26">
                                          <p:stCondLst>
                                            <p:cond delay="1642"/>
                                          </p:stCondLst>
                                        </p:cTn>
                                        <p:tgtEl>
                                          <p:spTgt spid="10"/>
                                        </p:tgtEl>
                                      </p:cBhvr>
                                      <p:to x="100000" y="90000"/>
                                    </p:animScale>
                                    <p:animScale>
                                      <p:cBhvr>
                                        <p:cTn id="170" dur="166" decel="50000">
                                          <p:stCondLst>
                                            <p:cond delay="1668"/>
                                          </p:stCondLst>
                                        </p:cTn>
                                        <p:tgtEl>
                                          <p:spTgt spid="10"/>
                                        </p:tgtEl>
                                      </p:cBhvr>
                                      <p:to x="100000" y="100000"/>
                                    </p:animScale>
                                    <p:animScale>
                                      <p:cBhvr>
                                        <p:cTn id="171" dur="26">
                                          <p:stCondLst>
                                            <p:cond delay="1808"/>
                                          </p:stCondLst>
                                        </p:cTn>
                                        <p:tgtEl>
                                          <p:spTgt spid="10"/>
                                        </p:tgtEl>
                                      </p:cBhvr>
                                      <p:to x="100000" y="95000"/>
                                    </p:animScale>
                                    <p:animScale>
                                      <p:cBhvr>
                                        <p:cTn id="17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الدقة والتحديد</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765532774"/>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0335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على الدقة </a:t>
            </a:r>
            <a:r>
              <a:rPr lang="ar-EG" altLang="zh-CN" sz="4000" dirty="0">
                <a:ea typeface="SimSun" pitchFamily="2" charset="-122"/>
              </a:rPr>
              <a:t>والتحديد</a:t>
            </a:r>
            <a:endParaRPr lang="ar-EG" altLang="en-US" sz="4000" dirty="0">
              <a:ea typeface="SimSun" pitchFamily="2" charset="-122"/>
            </a:endParaRPr>
          </a:p>
        </p:txBody>
      </p:sp>
      <p:sp>
        <p:nvSpPr>
          <p:cNvPr id="2" name="Rectangle 1"/>
          <p:cNvSpPr/>
          <p:nvPr/>
        </p:nvSpPr>
        <p:spPr>
          <a:xfrm>
            <a:off x="550353" y="2393593"/>
            <a:ext cx="8043294" cy="1323439"/>
          </a:xfrm>
          <a:prstGeom prst="rect">
            <a:avLst/>
          </a:prstGeom>
        </p:spPr>
        <p:txBody>
          <a:bodyPr wrap="square">
            <a:spAutoFit/>
          </a:bodyPr>
          <a:lstStyle/>
          <a:p>
            <a:pPr algn="justLow" rtl="1"/>
            <a:r>
              <a:rPr lang="ar-EG" sz="2000" b="1" dirty="0" smtClean="0"/>
              <a:t>- </a:t>
            </a:r>
            <a:r>
              <a:rPr lang="ar-EG" sz="2000" b="1" dirty="0"/>
              <a:t>أريد أن أصبح مهندسًا متخصصًا في هندسة البترول خلال 4 سنوات والعمل في شركة أرامكو </a:t>
            </a:r>
            <a:r>
              <a:rPr lang="ar-EG" sz="2000" b="1" dirty="0" smtClean="0"/>
              <a:t/>
            </a:r>
            <a:br>
              <a:rPr lang="ar-EG" sz="2000" b="1" dirty="0" smtClean="0"/>
            </a:br>
            <a:r>
              <a:rPr lang="ar-EG" sz="2000" b="1" dirty="0" smtClean="0"/>
              <a:t>  السعودية للإسهام </a:t>
            </a:r>
            <a:r>
              <a:rPr lang="ar-EG" sz="2000" b="1" dirty="0"/>
              <a:t>في تطوير إنتاج المملكة لحقولها البترولية الضخمة. </a:t>
            </a:r>
            <a:endParaRPr lang="ar-EG" sz="2000" b="1" dirty="0" smtClean="0"/>
          </a:p>
          <a:p>
            <a:pPr algn="justLow" rtl="1"/>
            <a:r>
              <a:rPr lang="ar-EG" sz="2000" b="1" dirty="0" smtClean="0"/>
              <a:t>- </a:t>
            </a:r>
            <a:r>
              <a:rPr lang="ar-EG" sz="2000" b="1" dirty="0"/>
              <a:t>أريد أن أحصل على شهادة في الحاسب الآلي من جامعة الملك فهد للبترول والمعادن من أجل </a:t>
            </a:r>
            <a:r>
              <a:rPr lang="ar-EG" sz="2000" b="1" dirty="0" smtClean="0"/>
              <a:t>  </a:t>
            </a:r>
            <a:br>
              <a:rPr lang="ar-EG" sz="2000" b="1" dirty="0" smtClean="0"/>
            </a:br>
            <a:r>
              <a:rPr lang="ar-EG" sz="2000" b="1" dirty="0" smtClean="0"/>
              <a:t>  إدارة وتطوير أعمال شركة </a:t>
            </a:r>
            <a:r>
              <a:rPr lang="ar-EG" sz="2000" b="1" dirty="0"/>
              <a:t>والدي الخاصة</a:t>
            </a:r>
            <a:r>
              <a:rPr lang="ar-EG" sz="2000" b="1" dirty="0" smtClean="0"/>
              <a:t>.</a:t>
            </a:r>
            <a:endParaRPr lang="ar-EG" sz="2000" b="1" dirty="0"/>
          </a:p>
        </p:txBody>
      </p:sp>
      <p:sp>
        <p:nvSpPr>
          <p:cNvPr id="4" name="Rectangle 3"/>
          <p:cNvSpPr/>
          <p:nvPr/>
        </p:nvSpPr>
        <p:spPr>
          <a:xfrm>
            <a:off x="5693621" y="1628800"/>
            <a:ext cx="2828018" cy="523220"/>
          </a:xfrm>
          <a:prstGeom prst="rect">
            <a:avLst/>
          </a:prstGeom>
        </p:spPr>
        <p:txBody>
          <a:bodyPr wrap="none">
            <a:spAutoFit/>
          </a:bodyPr>
          <a:lstStyle/>
          <a:p>
            <a:r>
              <a:rPr lang="ar-EG" sz="2800" b="1" dirty="0">
                <a:solidFill>
                  <a:schemeClr val="accent5">
                    <a:lumMod val="50000"/>
                  </a:schemeClr>
                </a:solidFill>
              </a:rPr>
              <a:t>أهداف محددة وواضحة</a:t>
            </a:r>
          </a:p>
        </p:txBody>
      </p:sp>
      <p:sp>
        <p:nvSpPr>
          <p:cNvPr id="5" name="Rectangle 4"/>
          <p:cNvSpPr/>
          <p:nvPr/>
        </p:nvSpPr>
        <p:spPr>
          <a:xfrm>
            <a:off x="3960440" y="5014917"/>
            <a:ext cx="4572000" cy="707886"/>
          </a:xfrm>
          <a:prstGeom prst="rect">
            <a:avLst/>
          </a:prstGeom>
        </p:spPr>
        <p:txBody>
          <a:bodyPr>
            <a:spAutoFit/>
          </a:bodyPr>
          <a:lstStyle/>
          <a:p>
            <a:pPr rtl="1"/>
            <a:r>
              <a:rPr lang="ar-EG" sz="2000" b="1" dirty="0" smtClean="0"/>
              <a:t>- أريد </a:t>
            </a:r>
            <a:r>
              <a:rPr lang="ar-EG" sz="2000" b="1" dirty="0"/>
              <a:t>أن أكون مهندس بترول لأحصل على وظيفة. </a:t>
            </a:r>
            <a:endParaRPr lang="ar-EG" sz="2000" b="1" dirty="0" smtClean="0"/>
          </a:p>
          <a:p>
            <a:pPr rtl="1"/>
            <a:r>
              <a:rPr lang="ar-EG" sz="2000" b="1" dirty="0" smtClean="0"/>
              <a:t>- </a:t>
            </a:r>
            <a:r>
              <a:rPr lang="ar-EG" sz="2000" b="1" dirty="0"/>
              <a:t>أريد أن أحصل على شهادة جامعية</a:t>
            </a:r>
          </a:p>
        </p:txBody>
      </p:sp>
      <p:sp>
        <p:nvSpPr>
          <p:cNvPr id="7" name="Rectangle 6"/>
          <p:cNvSpPr/>
          <p:nvPr/>
        </p:nvSpPr>
        <p:spPr>
          <a:xfrm>
            <a:off x="7011163" y="4365104"/>
            <a:ext cx="1582484" cy="523220"/>
          </a:xfrm>
          <a:prstGeom prst="rect">
            <a:avLst/>
          </a:prstGeom>
        </p:spPr>
        <p:txBody>
          <a:bodyPr wrap="none">
            <a:spAutoFit/>
          </a:bodyPr>
          <a:lstStyle/>
          <a:p>
            <a:r>
              <a:rPr lang="ar-EG" sz="2800" b="1" dirty="0">
                <a:solidFill>
                  <a:schemeClr val="accent5">
                    <a:lumMod val="50000"/>
                  </a:schemeClr>
                </a:solidFill>
              </a:rPr>
              <a:t>أهداف عامة</a:t>
            </a:r>
          </a:p>
        </p:txBody>
      </p:sp>
    </p:spTree>
    <p:extLst>
      <p:ext uri="{BB962C8B-B14F-4D97-AF65-F5344CB8AC3E}">
        <p14:creationId xmlns:p14="http://schemas.microsoft.com/office/powerpoint/2010/main" val="16511672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القابلية للقياس</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1308054539"/>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9253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القابلية للقياس</a:t>
            </a:r>
            <a:endParaRPr lang="ar-EG" altLang="en-US" sz="4000" dirty="0">
              <a:ea typeface="SimSun" pitchFamily="2" charset="-122"/>
            </a:endParaRPr>
          </a:p>
        </p:txBody>
      </p:sp>
      <p:sp>
        <p:nvSpPr>
          <p:cNvPr id="2" name="Rectangle 1"/>
          <p:cNvSpPr/>
          <p:nvPr/>
        </p:nvSpPr>
        <p:spPr>
          <a:xfrm>
            <a:off x="550353" y="2393593"/>
            <a:ext cx="8043294" cy="1323439"/>
          </a:xfrm>
          <a:prstGeom prst="rect">
            <a:avLst/>
          </a:prstGeom>
        </p:spPr>
        <p:txBody>
          <a:bodyPr wrap="square">
            <a:spAutoFit/>
          </a:bodyPr>
          <a:lstStyle/>
          <a:p>
            <a:pPr algn="justLow" rtl="1"/>
            <a:r>
              <a:rPr lang="ar-EG" sz="2000" b="1" dirty="0" smtClean="0"/>
              <a:t>- يجب </a:t>
            </a:r>
            <a:r>
              <a:rPr lang="ar-EG" sz="2000" b="1" dirty="0"/>
              <a:t>أن أحضر جميع حصص مقرر الرياضيات طوال هذا الفصل الدراسي كي أحصل على </a:t>
            </a:r>
            <a:r>
              <a:rPr lang="ar-EG" sz="2000" b="1" dirty="0" smtClean="0"/>
              <a:t/>
            </a:r>
            <a:br>
              <a:rPr lang="ar-EG" sz="2000" b="1" dirty="0" smtClean="0"/>
            </a:br>
            <a:r>
              <a:rPr lang="ar-EG" sz="2000" b="1" dirty="0" smtClean="0"/>
              <a:t>  تقدير </a:t>
            </a:r>
            <a:r>
              <a:rPr lang="ar-EG" sz="2000" b="1" dirty="0"/>
              <a:t>امتياز فيها. </a:t>
            </a:r>
            <a:endParaRPr lang="ar-EG" sz="2000" b="1" dirty="0" smtClean="0"/>
          </a:p>
          <a:p>
            <a:pPr algn="justLow" rtl="1"/>
            <a:r>
              <a:rPr lang="ar-EG" sz="2000" b="1" dirty="0" smtClean="0"/>
              <a:t>- </a:t>
            </a:r>
            <a:r>
              <a:rPr lang="ar-EG" sz="2000" b="1" dirty="0"/>
              <a:t>يجب أن أذاكر ساعتين كل خميس للإعداد لاختبار مستوى اللغة الإنجليزية (التوفل) كي </a:t>
            </a:r>
            <a:r>
              <a:rPr lang="ar-EG" sz="2000" b="1" dirty="0" smtClean="0"/>
              <a:t/>
            </a:r>
            <a:br>
              <a:rPr lang="ar-EG" sz="2000" b="1" dirty="0" smtClean="0"/>
            </a:br>
            <a:r>
              <a:rPr lang="ar-EG" sz="2000" b="1" dirty="0" smtClean="0"/>
              <a:t>  أحصل </a:t>
            </a:r>
            <a:r>
              <a:rPr lang="ar-EG" sz="2000" b="1" dirty="0"/>
              <a:t>على 550 نقطة لأتمكن من الالتحاق ببرنامج الدراسات العليا</a:t>
            </a:r>
          </a:p>
        </p:txBody>
      </p:sp>
      <p:sp>
        <p:nvSpPr>
          <p:cNvPr id="4" name="Rectangle 3"/>
          <p:cNvSpPr/>
          <p:nvPr/>
        </p:nvSpPr>
        <p:spPr>
          <a:xfrm>
            <a:off x="6798090" y="1628800"/>
            <a:ext cx="1723549" cy="523220"/>
          </a:xfrm>
          <a:prstGeom prst="rect">
            <a:avLst/>
          </a:prstGeom>
        </p:spPr>
        <p:txBody>
          <a:bodyPr wrap="none">
            <a:spAutoFit/>
          </a:bodyPr>
          <a:lstStyle/>
          <a:p>
            <a:r>
              <a:rPr lang="ar-EG" sz="2800" b="1" dirty="0">
                <a:solidFill>
                  <a:schemeClr val="accent5">
                    <a:lumMod val="50000"/>
                  </a:schemeClr>
                </a:solidFill>
              </a:rPr>
              <a:t>أهداف مقاسة</a:t>
            </a:r>
          </a:p>
        </p:txBody>
      </p:sp>
      <p:sp>
        <p:nvSpPr>
          <p:cNvPr id="5" name="Rectangle 4"/>
          <p:cNvSpPr/>
          <p:nvPr/>
        </p:nvSpPr>
        <p:spPr>
          <a:xfrm>
            <a:off x="1691680" y="5014917"/>
            <a:ext cx="6840760" cy="707886"/>
          </a:xfrm>
          <a:prstGeom prst="rect">
            <a:avLst/>
          </a:prstGeom>
        </p:spPr>
        <p:txBody>
          <a:bodyPr wrap="square">
            <a:spAutoFit/>
          </a:bodyPr>
          <a:lstStyle/>
          <a:p>
            <a:pPr rtl="1"/>
            <a:r>
              <a:rPr lang="ar-EG" sz="2000" b="1" dirty="0" smtClean="0"/>
              <a:t>- علي </a:t>
            </a:r>
            <a:r>
              <a:rPr lang="ar-EG" sz="2000" b="1" dirty="0"/>
              <a:t>أن أحضر معظم الحصص في مقرر الرياضيات كي أنجح فيه. </a:t>
            </a:r>
            <a:endParaRPr lang="ar-EG" sz="2000" b="1" dirty="0" smtClean="0"/>
          </a:p>
          <a:p>
            <a:pPr rtl="1"/>
            <a:r>
              <a:rPr lang="ar-EG" sz="2000" b="1" dirty="0" smtClean="0"/>
              <a:t>- </a:t>
            </a:r>
            <a:r>
              <a:rPr lang="ar-EG" sz="2000" b="1" dirty="0"/>
              <a:t>أريد أن أرفع من قدرتي في اللغة الإنجليزية بشكل كبير</a:t>
            </a:r>
          </a:p>
        </p:txBody>
      </p:sp>
      <p:sp>
        <p:nvSpPr>
          <p:cNvPr id="7" name="Rectangle 6"/>
          <p:cNvSpPr/>
          <p:nvPr/>
        </p:nvSpPr>
        <p:spPr>
          <a:xfrm>
            <a:off x="6323474" y="4365104"/>
            <a:ext cx="2270173" cy="523220"/>
          </a:xfrm>
          <a:prstGeom prst="rect">
            <a:avLst/>
          </a:prstGeom>
        </p:spPr>
        <p:txBody>
          <a:bodyPr wrap="none">
            <a:spAutoFit/>
          </a:bodyPr>
          <a:lstStyle/>
          <a:p>
            <a:r>
              <a:rPr lang="ar-EG" sz="2800" b="1" dirty="0">
                <a:solidFill>
                  <a:schemeClr val="accent5">
                    <a:lumMod val="50000"/>
                  </a:schemeClr>
                </a:solidFill>
              </a:rPr>
              <a:t>أهداف غير مقاسة</a:t>
            </a:r>
          </a:p>
        </p:txBody>
      </p:sp>
    </p:spTree>
    <p:extLst>
      <p:ext uri="{BB962C8B-B14F-4D97-AF65-F5344CB8AC3E}">
        <p14:creationId xmlns:p14="http://schemas.microsoft.com/office/powerpoint/2010/main" val="28322648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القابلية للإنجاز</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412444078"/>
              </p:ext>
            </p:extLst>
          </p:nvPr>
        </p:nvGraphicFramePr>
        <p:xfrm>
          <a:off x="1524000" y="1813272"/>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0497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التخطيط الاستراتيجى</a:t>
            </a:r>
            <a:endParaRPr lang="ar-EG" altLang="en-US" sz="4000" dirty="0">
              <a:ea typeface="SimSun" pitchFamily="2" charset="-122"/>
            </a:endParaRPr>
          </a:p>
        </p:txBody>
      </p:sp>
      <p:sp>
        <p:nvSpPr>
          <p:cNvPr id="2" name="Rectangle 1"/>
          <p:cNvSpPr/>
          <p:nvPr/>
        </p:nvSpPr>
        <p:spPr>
          <a:xfrm>
            <a:off x="4211960" y="2602647"/>
            <a:ext cx="4747514" cy="2554545"/>
          </a:xfrm>
          <a:prstGeom prst="rect">
            <a:avLst/>
          </a:prstGeom>
        </p:spPr>
        <p:txBody>
          <a:bodyPr wrap="square">
            <a:spAutoFit/>
          </a:bodyPr>
          <a:lstStyle/>
          <a:p>
            <a:pPr algn="justLow" rtl="1">
              <a:spcBef>
                <a:spcPts val="0"/>
              </a:spcBef>
              <a:spcAft>
                <a:spcPts val="0"/>
              </a:spcAft>
            </a:pPr>
            <a:r>
              <a:rPr lang="ar-EG" sz="3200" dirty="0" smtClean="0">
                <a:solidFill>
                  <a:schemeClr val="accent4"/>
                </a:solidFill>
              </a:rPr>
              <a:t>* </a:t>
            </a:r>
            <a:r>
              <a:rPr lang="ar-SA" sz="3200" dirty="0" smtClean="0">
                <a:solidFill>
                  <a:schemeClr val="accent4"/>
                </a:solidFill>
              </a:rPr>
              <a:t>جهد </a:t>
            </a:r>
            <a:r>
              <a:rPr lang="ar-SA" sz="3200" dirty="0">
                <a:solidFill>
                  <a:schemeClr val="accent4"/>
                </a:solidFill>
              </a:rPr>
              <a:t>منظم لصنع قرارات </a:t>
            </a:r>
            <a:r>
              <a:rPr lang="ar-EG" sz="3200" dirty="0" smtClean="0">
                <a:solidFill>
                  <a:schemeClr val="accent4"/>
                </a:solidFill>
              </a:rPr>
              <a:t> </a:t>
            </a:r>
            <a:br>
              <a:rPr lang="ar-EG" sz="3200" dirty="0" smtClean="0">
                <a:solidFill>
                  <a:schemeClr val="accent4"/>
                </a:solidFill>
              </a:rPr>
            </a:br>
            <a:r>
              <a:rPr lang="ar-EG" sz="3200" dirty="0" smtClean="0">
                <a:solidFill>
                  <a:schemeClr val="accent4"/>
                </a:solidFill>
              </a:rPr>
              <a:t>  </a:t>
            </a:r>
            <a:r>
              <a:rPr lang="ar-SA" sz="3200" dirty="0" smtClean="0">
                <a:solidFill>
                  <a:schemeClr val="accent4"/>
                </a:solidFill>
              </a:rPr>
              <a:t>جوهرية </a:t>
            </a:r>
            <a:r>
              <a:rPr lang="ar-SA" sz="3200" dirty="0">
                <a:solidFill>
                  <a:schemeClr val="accent4"/>
                </a:solidFill>
              </a:rPr>
              <a:t>تشكل </a:t>
            </a:r>
            <a:r>
              <a:rPr lang="ar-SA" sz="3200" dirty="0" smtClean="0">
                <a:solidFill>
                  <a:schemeClr val="accent4"/>
                </a:solidFill>
              </a:rPr>
              <a:t>و </a:t>
            </a:r>
            <a:r>
              <a:rPr lang="ar-SA" sz="3200" dirty="0">
                <a:solidFill>
                  <a:schemeClr val="accent4"/>
                </a:solidFill>
              </a:rPr>
              <a:t>توجه </a:t>
            </a:r>
            <a:r>
              <a:rPr lang="ar-SA" sz="3200" dirty="0" smtClean="0">
                <a:solidFill>
                  <a:schemeClr val="accent4"/>
                </a:solidFill>
              </a:rPr>
              <a:t>أداء</a:t>
            </a:r>
            <a:r>
              <a:rPr lang="ar-EG" sz="3200" dirty="0" smtClean="0">
                <a:solidFill>
                  <a:schemeClr val="accent4"/>
                </a:solidFill>
              </a:rPr>
              <a:t/>
            </a:r>
            <a:br>
              <a:rPr lang="ar-EG" sz="3200" dirty="0" smtClean="0">
                <a:solidFill>
                  <a:schemeClr val="accent4"/>
                </a:solidFill>
              </a:rPr>
            </a:br>
            <a:r>
              <a:rPr lang="ar-EG" sz="3200" dirty="0" smtClean="0">
                <a:solidFill>
                  <a:schemeClr val="accent4"/>
                </a:solidFill>
              </a:rPr>
              <a:t>  </a:t>
            </a:r>
            <a:r>
              <a:rPr lang="ar-SA" sz="3200" dirty="0" smtClean="0">
                <a:solidFill>
                  <a:schemeClr val="accent4"/>
                </a:solidFill>
              </a:rPr>
              <a:t>الفرد </a:t>
            </a:r>
            <a:r>
              <a:rPr lang="ar-SA" sz="3200" dirty="0">
                <a:solidFill>
                  <a:schemeClr val="accent4"/>
                </a:solidFill>
              </a:rPr>
              <a:t>او المؤسسة .</a:t>
            </a:r>
          </a:p>
          <a:p>
            <a:pPr algn="justLow" rtl="1">
              <a:spcBef>
                <a:spcPts val="0"/>
              </a:spcBef>
              <a:spcAft>
                <a:spcPts val="0"/>
              </a:spcAft>
            </a:pPr>
            <a:endParaRPr lang="ar-EG" sz="3200" dirty="0" smtClean="0">
              <a:solidFill>
                <a:schemeClr val="accent4"/>
              </a:solidFill>
            </a:endParaRPr>
          </a:p>
          <a:p>
            <a:pPr algn="justLow" rtl="1">
              <a:spcBef>
                <a:spcPts val="0"/>
              </a:spcBef>
              <a:spcAft>
                <a:spcPts val="0"/>
              </a:spcAft>
            </a:pPr>
            <a:r>
              <a:rPr lang="ar-EG" sz="3200" dirty="0" smtClean="0">
                <a:solidFill>
                  <a:schemeClr val="accent4"/>
                </a:solidFill>
              </a:rPr>
              <a:t>*</a:t>
            </a:r>
            <a:r>
              <a:rPr lang="ar-SA" sz="3200" dirty="0" smtClean="0">
                <a:solidFill>
                  <a:schemeClr val="accent4"/>
                </a:solidFill>
              </a:rPr>
              <a:t>عملية </a:t>
            </a:r>
            <a:r>
              <a:rPr lang="ar-SA" sz="3200" dirty="0">
                <a:solidFill>
                  <a:schemeClr val="accent4"/>
                </a:solidFill>
              </a:rPr>
              <a:t>بناء تخطيط طويل المدى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33922"/>
            <a:ext cx="3429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828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الواقعية</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735638463"/>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359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الواقعية</a:t>
            </a:r>
            <a:endParaRPr lang="ar-EG" altLang="en-US" sz="4000" dirty="0">
              <a:ea typeface="SimSun" pitchFamily="2" charset="-122"/>
            </a:endParaRPr>
          </a:p>
        </p:txBody>
      </p:sp>
      <p:sp>
        <p:nvSpPr>
          <p:cNvPr id="2" name="Rectangle 1"/>
          <p:cNvSpPr/>
          <p:nvPr/>
        </p:nvSpPr>
        <p:spPr>
          <a:xfrm>
            <a:off x="550353" y="2393593"/>
            <a:ext cx="8043294" cy="1631216"/>
          </a:xfrm>
          <a:prstGeom prst="rect">
            <a:avLst/>
          </a:prstGeom>
        </p:spPr>
        <p:txBody>
          <a:bodyPr wrap="square">
            <a:spAutoFit/>
          </a:bodyPr>
          <a:lstStyle/>
          <a:p>
            <a:pPr algn="justLow" rtl="1"/>
            <a:r>
              <a:rPr lang="ar-EG" sz="2000" b="1" dirty="0" smtClean="0"/>
              <a:t>- ليس </a:t>
            </a:r>
            <a:r>
              <a:rPr lang="ar-EG" sz="2000" b="1" dirty="0"/>
              <a:t>من المعقول أن تحقق هدفك لتصبح مهندسًا متميزًا وأنت ضعيف في مادة الرياضيات </a:t>
            </a:r>
            <a:r>
              <a:rPr lang="ar-EG" sz="2000" b="1" dirty="0" smtClean="0"/>
              <a:t/>
            </a:r>
            <a:br>
              <a:rPr lang="ar-EG" sz="2000" b="1" dirty="0" smtClean="0"/>
            </a:br>
            <a:r>
              <a:rPr lang="ar-EG" sz="2000" b="1" dirty="0" smtClean="0"/>
              <a:t>  أو </a:t>
            </a:r>
            <a:r>
              <a:rPr lang="ar-EG" sz="2000" b="1" dirty="0"/>
              <a:t>لا تحبها، </a:t>
            </a:r>
            <a:endParaRPr lang="ar-EG" sz="2000" b="1" dirty="0" smtClean="0"/>
          </a:p>
          <a:p>
            <a:pPr algn="justLow" rtl="1"/>
            <a:r>
              <a:rPr lang="ar-EG" sz="2000" b="1" dirty="0" smtClean="0"/>
              <a:t>- أو </a:t>
            </a:r>
            <a:r>
              <a:rPr lang="ar-EG" sz="2000" b="1" dirty="0"/>
              <a:t>تقرر أن تكون طبيبًا وأنت تكره رؤية </a:t>
            </a:r>
            <a:r>
              <a:rPr lang="ar-EG" sz="2000" b="1" dirty="0" smtClean="0"/>
              <a:t>الدم</a:t>
            </a:r>
          </a:p>
          <a:p>
            <a:pPr algn="justLow" rtl="1"/>
            <a:r>
              <a:rPr lang="ar-EG" sz="2000" b="1" dirty="0" smtClean="0"/>
              <a:t>  لذلك </a:t>
            </a:r>
            <a:r>
              <a:rPr lang="ar-EG" sz="2000" b="1" dirty="0"/>
              <a:t>من الضروري أن تبحث عن مكامن القوة لديك وتوظفها في مكانها الصحيح لتحقيق </a:t>
            </a:r>
            <a:r>
              <a:rPr lang="ar-EG" sz="2000" b="1" dirty="0" smtClean="0"/>
              <a:t>  </a:t>
            </a:r>
            <a:br>
              <a:rPr lang="ar-EG" sz="2000" b="1" dirty="0" smtClean="0"/>
            </a:br>
            <a:r>
              <a:rPr lang="ar-EG" sz="2000" b="1" dirty="0" smtClean="0"/>
              <a:t>  الأهداف </a:t>
            </a:r>
            <a:r>
              <a:rPr lang="ar-EG" sz="2000" b="1" dirty="0"/>
              <a:t>الواقعية.</a:t>
            </a:r>
          </a:p>
        </p:txBody>
      </p:sp>
    </p:spTree>
    <p:extLst>
      <p:ext uri="{BB962C8B-B14F-4D97-AF65-F5344CB8AC3E}">
        <p14:creationId xmlns:p14="http://schemas.microsoft.com/office/powerpoint/2010/main" val="2724543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الارتباط ببعد زمني</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432561607"/>
              </p:ext>
            </p:extLst>
          </p:nvPr>
        </p:nvGraphicFramePr>
        <p:xfrm>
          <a:off x="1524000" y="1813272"/>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2204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الارتباط ببعد زمني</a:t>
            </a:r>
            <a:endParaRPr lang="ar-EG" altLang="en-US" sz="4000" dirty="0">
              <a:ea typeface="SimSun" pitchFamily="2" charset="-122"/>
            </a:endParaRPr>
          </a:p>
        </p:txBody>
      </p:sp>
      <p:sp>
        <p:nvSpPr>
          <p:cNvPr id="2" name="Rectangle 1"/>
          <p:cNvSpPr/>
          <p:nvPr/>
        </p:nvSpPr>
        <p:spPr>
          <a:xfrm>
            <a:off x="550353" y="2393593"/>
            <a:ext cx="8043294" cy="1015663"/>
          </a:xfrm>
          <a:prstGeom prst="rect">
            <a:avLst/>
          </a:prstGeom>
        </p:spPr>
        <p:txBody>
          <a:bodyPr wrap="square">
            <a:spAutoFit/>
          </a:bodyPr>
          <a:lstStyle/>
          <a:p>
            <a:pPr algn="justLow" rtl="1"/>
            <a:r>
              <a:rPr lang="ar-EG" sz="2000" b="1" dirty="0" smtClean="0"/>
              <a:t>- سوف </a:t>
            </a:r>
            <a:r>
              <a:rPr lang="ar-EG" sz="2000" b="1" dirty="0"/>
              <a:t>أدخر أربعمائة ريالاً خلال خمسة الشهور القادمة حتى نهاية شهر ذي الحجة لشراء جهاز </a:t>
            </a:r>
            <a:r>
              <a:rPr lang="ar-EG" sz="2000" b="1" dirty="0" smtClean="0"/>
              <a:t> </a:t>
            </a:r>
            <a:br>
              <a:rPr lang="ar-EG" sz="2000" b="1" dirty="0" smtClean="0"/>
            </a:br>
            <a:r>
              <a:rPr lang="ar-EG" sz="2000" b="1" dirty="0" smtClean="0"/>
              <a:t>  حاسب </a:t>
            </a:r>
            <a:r>
              <a:rPr lang="ar-EG" sz="2000" b="1" dirty="0"/>
              <a:t>آلي بألفي ريال</a:t>
            </a:r>
            <a:r>
              <a:rPr lang="ar-EG" sz="2000" b="1" dirty="0" smtClean="0"/>
              <a:t>.</a:t>
            </a:r>
          </a:p>
          <a:p>
            <a:pPr algn="justLow" rtl="1"/>
            <a:r>
              <a:rPr lang="ar-EG" sz="2000" b="1" dirty="0" smtClean="0"/>
              <a:t>- </a:t>
            </a:r>
            <a:r>
              <a:rPr lang="ar-EG" sz="2000" b="1" dirty="0"/>
              <a:t>يجب أن أحقق معدلاً تراكميًّا لا يقل عن 3 من 4 في هذا الفصل.</a:t>
            </a:r>
          </a:p>
        </p:txBody>
      </p:sp>
      <p:sp>
        <p:nvSpPr>
          <p:cNvPr id="4" name="Rectangle 3"/>
          <p:cNvSpPr/>
          <p:nvPr/>
        </p:nvSpPr>
        <p:spPr>
          <a:xfrm>
            <a:off x="5983765" y="1628800"/>
            <a:ext cx="2537874" cy="523220"/>
          </a:xfrm>
          <a:prstGeom prst="rect">
            <a:avLst/>
          </a:prstGeom>
        </p:spPr>
        <p:txBody>
          <a:bodyPr wrap="none">
            <a:spAutoFit/>
          </a:bodyPr>
          <a:lstStyle/>
          <a:p>
            <a:r>
              <a:rPr lang="ar-EG" sz="2800" b="1" dirty="0">
                <a:solidFill>
                  <a:schemeClr val="accent5">
                    <a:lumMod val="50000"/>
                  </a:schemeClr>
                </a:solidFill>
              </a:rPr>
              <a:t>أهداف مرتبطة بزمن</a:t>
            </a:r>
          </a:p>
        </p:txBody>
      </p:sp>
      <p:sp>
        <p:nvSpPr>
          <p:cNvPr id="5" name="Rectangle 4"/>
          <p:cNvSpPr/>
          <p:nvPr/>
        </p:nvSpPr>
        <p:spPr>
          <a:xfrm>
            <a:off x="755576" y="3861048"/>
            <a:ext cx="7776864" cy="2246769"/>
          </a:xfrm>
          <a:prstGeom prst="rect">
            <a:avLst/>
          </a:prstGeom>
        </p:spPr>
        <p:txBody>
          <a:bodyPr wrap="square">
            <a:spAutoFit/>
          </a:bodyPr>
          <a:lstStyle/>
          <a:p>
            <a:pPr rtl="1"/>
            <a:r>
              <a:rPr lang="ar-EG" sz="2000" b="1" dirty="0"/>
              <a:t>سوف أسعى لادخار مبلغ ألفي ريال لشراء جهاز حاسب آلي</a:t>
            </a:r>
            <a:r>
              <a:rPr lang="ar-EG" sz="2000" b="1" dirty="0" smtClean="0"/>
              <a:t>.</a:t>
            </a:r>
          </a:p>
          <a:p>
            <a:pPr rtl="1"/>
            <a:r>
              <a:rPr lang="ar-EG" sz="2000" b="1" dirty="0" smtClean="0"/>
              <a:t>- يجب </a:t>
            </a:r>
            <a:r>
              <a:rPr lang="ar-EG" sz="2000" b="1" dirty="0"/>
              <a:t>أن أحقق معدلاً تراكميًّا مرتفعًا بأسرع وقت ممكن. </a:t>
            </a:r>
            <a:endParaRPr lang="ar-EG" sz="2000" b="1" dirty="0" smtClean="0"/>
          </a:p>
          <a:p>
            <a:pPr algn="justLow" rtl="1"/>
            <a:r>
              <a:rPr lang="ar-EG" sz="2000" b="1" dirty="0" smtClean="0"/>
              <a:t>ويجدر </a:t>
            </a:r>
            <a:r>
              <a:rPr lang="ar-EG" sz="2000" b="1" dirty="0"/>
              <a:t>التنبيه أنه من المهم إعادة النظر مرة أخرى في المدة الزمنية التي حددتها للهدف إذا ظهر لك أنك لن تتمكن من تحقيقه فيها وللوصول إلى الزمن المناسب والواقعي لإنجاز </a:t>
            </a:r>
            <a:r>
              <a:rPr lang="ar-EG" sz="2000" b="1" dirty="0" smtClean="0"/>
              <a:t/>
            </a:r>
            <a:br>
              <a:rPr lang="ar-EG" sz="2000" b="1" dirty="0" smtClean="0"/>
            </a:br>
            <a:r>
              <a:rPr lang="ar-EG" sz="2000" b="1" dirty="0" smtClean="0"/>
              <a:t>المهمة </a:t>
            </a:r>
            <a:r>
              <a:rPr lang="ar-EG" sz="2000" b="1" dirty="0"/>
              <a:t>المطلوبة. </a:t>
            </a:r>
            <a:endParaRPr lang="ar-EG" sz="2000" b="1" dirty="0" smtClean="0"/>
          </a:p>
          <a:p>
            <a:pPr algn="justLow" rtl="1"/>
            <a:r>
              <a:rPr lang="ar-EG" sz="2000" b="1" dirty="0" smtClean="0"/>
              <a:t>ولكن </a:t>
            </a:r>
            <a:r>
              <a:rPr lang="ar-EG" sz="2000" b="1" dirty="0"/>
              <a:t>يجب أن تكون قبل ذلك قد وضعت برنامجًا واضحًا ودقيقًا لتحقيق الهدف حتى لا تتعود على تمديد المدة الزمنية للأهداف والتأجيل فيها كلما رغبت في ذلك</a:t>
            </a:r>
          </a:p>
        </p:txBody>
      </p:sp>
      <p:sp>
        <p:nvSpPr>
          <p:cNvPr id="7" name="Rectangle 6"/>
          <p:cNvSpPr/>
          <p:nvPr/>
        </p:nvSpPr>
        <p:spPr>
          <a:xfrm>
            <a:off x="5509148" y="3429000"/>
            <a:ext cx="3084499" cy="523220"/>
          </a:xfrm>
          <a:prstGeom prst="rect">
            <a:avLst/>
          </a:prstGeom>
        </p:spPr>
        <p:txBody>
          <a:bodyPr wrap="none">
            <a:spAutoFit/>
          </a:bodyPr>
          <a:lstStyle/>
          <a:p>
            <a:r>
              <a:rPr lang="ar-EG" sz="2800" b="1" dirty="0">
                <a:solidFill>
                  <a:schemeClr val="accent5">
                    <a:lumMod val="50000"/>
                  </a:schemeClr>
                </a:solidFill>
              </a:rPr>
              <a:t>أهداف غير مرتبطة بزمن</a:t>
            </a:r>
          </a:p>
        </p:txBody>
      </p:sp>
    </p:spTree>
    <p:extLst>
      <p:ext uri="{BB962C8B-B14F-4D97-AF65-F5344CB8AC3E}">
        <p14:creationId xmlns:p14="http://schemas.microsoft.com/office/powerpoint/2010/main" val="39819057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2051720" y="1556792"/>
            <a:ext cx="5112568" cy="4392488"/>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6" name="TextBox 5"/>
          <p:cNvSpPr txBox="1"/>
          <p:nvPr/>
        </p:nvSpPr>
        <p:spPr>
          <a:xfrm>
            <a:off x="1187624" y="3359314"/>
            <a:ext cx="7056784" cy="861774"/>
          </a:xfrm>
          <a:prstGeom prst="rect">
            <a:avLst/>
          </a:prstGeom>
          <a:noFill/>
        </p:spPr>
        <p:txBody>
          <a:bodyPr wrap="square" rtlCol="1">
            <a:spAutoFit/>
          </a:bodyPr>
          <a:lstStyle/>
          <a:p>
            <a:pPr algn="ctr"/>
            <a:r>
              <a:rPr lang="en-US" sz="5000" dirty="0"/>
              <a:t>SWOT</a:t>
            </a:r>
            <a:endParaRPr lang="ar-EG" sz="5000" dirty="0"/>
          </a:p>
        </p:txBody>
      </p:sp>
    </p:spTree>
    <p:extLst>
      <p:ext uri="{BB962C8B-B14F-4D97-AF65-F5344CB8AC3E}">
        <p14:creationId xmlns:p14="http://schemas.microsoft.com/office/powerpoint/2010/main" val="20409592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نقاط القـوة </a:t>
            </a:r>
            <a:r>
              <a:rPr lang="en-US" altLang="zh-CN" sz="4000" dirty="0">
                <a:ea typeface="SimSun" pitchFamily="2" charset="-122"/>
              </a:rPr>
              <a:t>Strengths </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إمكانيات داخلية ذاتية موجودة فعلاً تساعد على استغلال الفرص المتاحة والممكنة وعلى مكافحة التهديدات. يمكن التطرق للأسئلة التالية:</a:t>
            </a:r>
          </a:p>
        </p:txBody>
      </p:sp>
      <p:grpSp>
        <p:nvGrpSpPr>
          <p:cNvPr id="8" name="Group 3"/>
          <p:cNvGrpSpPr>
            <a:grpSpLocks/>
          </p:cNvGrpSpPr>
          <p:nvPr/>
        </p:nvGrpSpPr>
        <p:grpSpPr bwMode="auto">
          <a:xfrm>
            <a:off x="2177825" y="2867000"/>
            <a:ext cx="4770439" cy="685800"/>
            <a:chOff x="240" y="0"/>
            <a:chExt cx="3005" cy="432"/>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نقاط القوة؟ </a:t>
              </a:r>
            </a:p>
          </p:txBody>
        </p:sp>
        <p:sp>
          <p:nvSpPr>
            <p:cNvPr id="12"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3" name="Group 8"/>
          <p:cNvGrpSpPr>
            <a:grpSpLocks/>
          </p:cNvGrpSpPr>
          <p:nvPr/>
        </p:nvGrpSpPr>
        <p:grpSpPr bwMode="auto">
          <a:xfrm>
            <a:off x="2177825" y="3705199"/>
            <a:ext cx="4770439" cy="1393140"/>
            <a:chOff x="240" y="0"/>
            <a:chExt cx="3005" cy="533"/>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87"/>
              <a:ext cx="25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الحسنات والمميزات الإيجابية </a:t>
              </a:r>
              <a:endParaRPr lang="ar-EG" altLang="zh-CN" sz="2000" b="1" dirty="0" smtClean="0"/>
            </a:p>
            <a:p>
              <a:pPr algn="ctr" rtl="1" eaLnBrk="0" hangingPunct="0"/>
              <a:r>
                <a:rPr lang="ar-EG" altLang="zh-CN" sz="2000" b="1" dirty="0" smtClean="0"/>
                <a:t>(</a:t>
              </a:r>
              <a:r>
                <a:rPr lang="ar-EG" altLang="zh-CN" sz="2000" b="1" dirty="0"/>
                <a:t>مواهب، مهارات، تصرفات، أقوال)؟ </a:t>
              </a:r>
            </a:p>
          </p:txBody>
        </p:sp>
        <p:sp>
          <p:nvSpPr>
            <p:cNvPr id="17" name="Text Box 12"/>
            <p:cNvSpPr txBox="1">
              <a:spLocks noChangeArrowheads="1"/>
            </p:cNvSpPr>
            <p:nvPr/>
          </p:nvSpPr>
          <p:spPr bwMode="auto">
            <a:xfrm>
              <a:off x="2916" y="62"/>
              <a:ext cx="21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105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2</a:t>
              </a:r>
              <a:endParaRPr lang="en-US" sz="2400" dirty="0">
                <a:solidFill>
                  <a:schemeClr val="bg1"/>
                </a:solidFill>
                <a:latin typeface="SimHei" pitchFamily="49" charset="-122"/>
                <a:ea typeface="SimHei" pitchFamily="49" charset="-122"/>
              </a:endParaRPr>
            </a:p>
          </p:txBody>
        </p:sp>
      </p:grpSp>
      <p:grpSp>
        <p:nvGrpSpPr>
          <p:cNvPr id="18" name="Group 13"/>
          <p:cNvGrpSpPr>
            <a:grpSpLocks/>
          </p:cNvGrpSpPr>
          <p:nvPr/>
        </p:nvGrpSpPr>
        <p:grpSpPr bwMode="auto">
          <a:xfrm>
            <a:off x="2177825" y="5047456"/>
            <a:ext cx="4770439" cy="685800"/>
            <a:chOff x="240" y="0"/>
            <a:chExt cx="3005" cy="43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مصادر القوة؟</a:t>
              </a:r>
            </a:p>
          </p:txBody>
        </p:sp>
        <p:sp>
          <p:nvSpPr>
            <p:cNvPr id="22"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Tree>
    <p:extLst>
      <p:ext uri="{BB962C8B-B14F-4D97-AF65-F5344CB8AC3E}">
        <p14:creationId xmlns:p14="http://schemas.microsoft.com/office/powerpoint/2010/main" val="21705709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نقاط الضعف </a:t>
            </a:r>
            <a:r>
              <a:rPr lang="en-US" altLang="zh-CN" sz="4000" dirty="0">
                <a:ea typeface="SimSun" pitchFamily="2" charset="-122"/>
              </a:rPr>
              <a:t>Weaknesses</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وعوامل نقص داخلية موجودة فعلاً تعيق من القدرة على استغلال الفرص. يمكن التطرق للأسئلة </a:t>
            </a:r>
            <a:r>
              <a:rPr lang="ar-EG" sz="2400" b="1" dirty="0" smtClean="0"/>
              <a:t>التالية :</a:t>
            </a:r>
            <a:endParaRPr lang="ar-EG" sz="2400" b="1" dirty="0"/>
          </a:p>
        </p:txBody>
      </p:sp>
      <p:grpSp>
        <p:nvGrpSpPr>
          <p:cNvPr id="8" name="Group 3"/>
          <p:cNvGrpSpPr>
            <a:grpSpLocks/>
          </p:cNvGrpSpPr>
          <p:nvPr/>
        </p:nvGrpSpPr>
        <p:grpSpPr bwMode="auto">
          <a:xfrm>
            <a:off x="2177825" y="2867000"/>
            <a:ext cx="4770439" cy="685800"/>
            <a:chOff x="240" y="0"/>
            <a:chExt cx="3005" cy="432"/>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نقاط الضعف؟</a:t>
              </a:r>
            </a:p>
          </p:txBody>
        </p:sp>
        <p:sp>
          <p:nvSpPr>
            <p:cNvPr id="12"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3" name="Group 8"/>
          <p:cNvGrpSpPr>
            <a:grpSpLocks/>
          </p:cNvGrpSpPr>
          <p:nvPr/>
        </p:nvGrpSpPr>
        <p:grpSpPr bwMode="auto">
          <a:xfrm>
            <a:off x="2177825" y="3705200"/>
            <a:ext cx="4770439" cy="685800"/>
            <a:chOff x="240" y="0"/>
            <a:chExt cx="3005" cy="432"/>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المزعجة أو المخلة بالإتزان؟</a:t>
              </a:r>
            </a:p>
          </p:txBody>
        </p:sp>
        <p:sp>
          <p:nvSpPr>
            <p:cNvPr id="17"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18" name="Group 13"/>
          <p:cNvGrpSpPr>
            <a:grpSpLocks/>
          </p:cNvGrpSpPr>
          <p:nvPr/>
        </p:nvGrpSpPr>
        <p:grpSpPr bwMode="auto">
          <a:xfrm>
            <a:off x="2177825" y="4543400"/>
            <a:ext cx="4770439" cy="1252304"/>
            <a:chOff x="240" y="0"/>
            <a:chExt cx="3005" cy="52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76"/>
              <a:ext cx="267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تحتاج إلى معالجة، متابعة، دعم وتقوية؟ </a:t>
              </a:r>
            </a:p>
          </p:txBody>
        </p:sp>
        <p:sp>
          <p:nvSpPr>
            <p:cNvPr id="22" name="Text Box 17"/>
            <p:cNvSpPr txBox="1">
              <a:spLocks noChangeArrowheads="1"/>
            </p:cNvSpPr>
            <p:nvPr/>
          </p:nvSpPr>
          <p:spPr bwMode="auto">
            <a:xfrm>
              <a:off x="2916" y="62"/>
              <a:ext cx="213"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8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3</a:t>
              </a:r>
              <a:endParaRPr lang="en-US" sz="2400" dirty="0">
                <a:solidFill>
                  <a:schemeClr val="bg1"/>
                </a:solidFill>
                <a:latin typeface="SimHei" pitchFamily="49" charset="-122"/>
                <a:ea typeface="SimHei" pitchFamily="49" charset="-122"/>
              </a:endParaRPr>
            </a:p>
          </p:txBody>
        </p:sp>
      </p:grpSp>
    </p:spTree>
    <p:extLst>
      <p:ext uri="{BB962C8B-B14F-4D97-AF65-F5344CB8AC3E}">
        <p14:creationId xmlns:p14="http://schemas.microsoft.com/office/powerpoint/2010/main" val="5347504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الفـــرص </a:t>
            </a:r>
            <a:r>
              <a:rPr lang="en-US" altLang="zh-CN" sz="4000" dirty="0">
                <a:ea typeface="SimSun" pitchFamily="2" charset="-122"/>
              </a:rPr>
              <a:t>Threats </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أو اتجاهات خارجية ذات أثر إيجابي تمكـّن أو مكنت فرصة للتطور والنمو. يمكن التطرق للأسئلة التالية:</a:t>
            </a:r>
          </a:p>
        </p:txBody>
      </p:sp>
      <p:grpSp>
        <p:nvGrpSpPr>
          <p:cNvPr id="8" name="Group 3"/>
          <p:cNvGrpSpPr>
            <a:grpSpLocks/>
          </p:cNvGrpSpPr>
          <p:nvPr/>
        </p:nvGrpSpPr>
        <p:grpSpPr bwMode="auto">
          <a:xfrm>
            <a:off x="2177825" y="2866999"/>
            <a:ext cx="4770439" cy="1393825"/>
            <a:chOff x="240" y="0"/>
            <a:chExt cx="3005" cy="556"/>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التغيرات أو الظروف الخارجية التي ساعدت؟</a:t>
              </a:r>
            </a:p>
          </p:txBody>
        </p:sp>
        <p:sp>
          <p:nvSpPr>
            <p:cNvPr id="12" name="Text Box 7"/>
            <p:cNvSpPr txBox="1">
              <a:spLocks noChangeArrowheads="1"/>
            </p:cNvSpPr>
            <p:nvPr/>
          </p:nvSpPr>
          <p:spPr bwMode="auto">
            <a:xfrm>
              <a:off x="2938" y="62"/>
              <a:ext cx="2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7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1</a:t>
              </a:r>
              <a:endParaRPr lang="en-US" sz="2400" dirty="0">
                <a:solidFill>
                  <a:schemeClr val="bg1"/>
                </a:solidFill>
                <a:latin typeface="SimHei" pitchFamily="49" charset="-122"/>
                <a:ea typeface="SimHei" pitchFamily="49" charset="-122"/>
              </a:endParaRPr>
            </a:p>
          </p:txBody>
        </p:sp>
      </p:grpSp>
      <p:grpSp>
        <p:nvGrpSpPr>
          <p:cNvPr id="13" name="Group 8"/>
          <p:cNvGrpSpPr>
            <a:grpSpLocks/>
          </p:cNvGrpSpPr>
          <p:nvPr/>
        </p:nvGrpSpPr>
        <p:grpSpPr bwMode="auto">
          <a:xfrm>
            <a:off x="2177825" y="3930674"/>
            <a:ext cx="4770439" cy="1321899"/>
            <a:chOff x="240" y="0"/>
            <a:chExt cx="3005" cy="539"/>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93"/>
              <a:ext cx="25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تمّ استغلالها أو يمكن استغلالها للتقدم والنمو؟ </a:t>
              </a:r>
            </a:p>
          </p:txBody>
        </p:sp>
        <p:sp>
          <p:nvSpPr>
            <p:cNvPr id="17" name="Text Box 12"/>
            <p:cNvSpPr txBox="1">
              <a:spLocks noChangeArrowheads="1"/>
            </p:cNvSpPr>
            <p:nvPr/>
          </p:nvSpPr>
          <p:spPr bwMode="auto">
            <a:xfrm>
              <a:off x="2916" y="62"/>
              <a:ext cx="213"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7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2</a:t>
              </a:r>
              <a:endParaRPr lang="en-US" sz="2400" dirty="0">
                <a:solidFill>
                  <a:schemeClr val="bg1"/>
                </a:solidFill>
                <a:latin typeface="SimHei" pitchFamily="49" charset="-122"/>
                <a:ea typeface="SimHei" pitchFamily="49" charset="-122"/>
              </a:endParaRPr>
            </a:p>
          </p:txBody>
        </p:sp>
      </p:grpSp>
      <p:grpSp>
        <p:nvGrpSpPr>
          <p:cNvPr id="18" name="Group 13"/>
          <p:cNvGrpSpPr>
            <a:grpSpLocks/>
          </p:cNvGrpSpPr>
          <p:nvPr/>
        </p:nvGrpSpPr>
        <p:grpSpPr bwMode="auto">
          <a:xfrm>
            <a:off x="2177825" y="4984898"/>
            <a:ext cx="4770439" cy="1036390"/>
            <a:chOff x="240" y="0"/>
            <a:chExt cx="3005" cy="43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76"/>
              <a:ext cx="2670"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ساهمت في عملية التطور والتقدم؟</a:t>
              </a:r>
            </a:p>
          </p:txBody>
        </p:sp>
        <p:sp>
          <p:nvSpPr>
            <p:cNvPr id="22" name="Text Box 17"/>
            <p:cNvSpPr txBox="1">
              <a:spLocks noChangeArrowheads="1"/>
            </p:cNvSpPr>
            <p:nvPr/>
          </p:nvSpPr>
          <p:spPr bwMode="auto">
            <a:xfrm>
              <a:off x="2916" y="62"/>
              <a:ext cx="21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800" dirty="0" smtClean="0">
                <a:solidFill>
                  <a:schemeClr val="bg1"/>
                </a:solidFill>
                <a:latin typeface="SimHei" pitchFamily="49" charset="-122"/>
                <a:ea typeface="SimHei" pitchFamily="49" charset="-122"/>
              </a:endParaRPr>
            </a:p>
            <a:p>
              <a:pPr algn="ctr" eaLnBrk="0" hangingPunct="0"/>
              <a:endParaRPr lang="en-US" sz="1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3</a:t>
              </a:r>
              <a:endParaRPr lang="en-US" sz="2400" dirty="0">
                <a:solidFill>
                  <a:schemeClr val="bg1"/>
                </a:solidFill>
                <a:latin typeface="SimHei" pitchFamily="49" charset="-122"/>
                <a:ea typeface="SimHei" pitchFamily="49" charset="-122"/>
              </a:endParaRPr>
            </a:p>
          </p:txBody>
        </p:sp>
      </p:grpSp>
    </p:spTree>
    <p:extLst>
      <p:ext uri="{BB962C8B-B14F-4D97-AF65-F5344CB8AC3E}">
        <p14:creationId xmlns:p14="http://schemas.microsoft.com/office/powerpoint/2010/main" val="30448245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التهديــدات </a:t>
            </a:r>
            <a:r>
              <a:rPr lang="en-US" altLang="zh-CN" sz="4000" dirty="0">
                <a:ea typeface="SimSun" pitchFamily="2" charset="-122"/>
              </a:rPr>
              <a:t>Opportunities</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أو اتجاهات خارجية قد تؤثر سلباً أو أثرت بشكل سلبي وهي عامل مهدد أو قد تسبب خسارة وضرر. يمكن التطرق للأسئلة التالية:</a:t>
            </a:r>
          </a:p>
        </p:txBody>
      </p:sp>
      <p:grpSp>
        <p:nvGrpSpPr>
          <p:cNvPr id="23" name="Group 3"/>
          <p:cNvGrpSpPr>
            <a:grpSpLocks/>
          </p:cNvGrpSpPr>
          <p:nvPr/>
        </p:nvGrpSpPr>
        <p:grpSpPr bwMode="auto">
          <a:xfrm>
            <a:off x="2177825" y="3155032"/>
            <a:ext cx="4770439" cy="685800"/>
            <a:chOff x="240" y="0"/>
            <a:chExt cx="3005" cy="432"/>
          </a:xfrm>
        </p:grpSpPr>
        <p:sp>
          <p:nvSpPr>
            <p:cNvPr id="24"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5"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6"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التهديدات والمخاطر المحيطة؟</a:t>
              </a:r>
            </a:p>
          </p:txBody>
        </p:sp>
        <p:sp>
          <p:nvSpPr>
            <p:cNvPr id="27"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28" name="Group 8"/>
          <p:cNvGrpSpPr>
            <a:grpSpLocks/>
          </p:cNvGrpSpPr>
          <p:nvPr/>
        </p:nvGrpSpPr>
        <p:grpSpPr bwMode="auto">
          <a:xfrm>
            <a:off x="1834925" y="3993232"/>
            <a:ext cx="5113339" cy="685800"/>
            <a:chOff x="24" y="0"/>
            <a:chExt cx="3221" cy="432"/>
          </a:xfrm>
        </p:grpSpPr>
        <p:sp>
          <p:nvSpPr>
            <p:cNvPr id="29"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30"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31" name="Text Box 11"/>
            <p:cNvSpPr txBox="1">
              <a:spLocks noChangeArrowheads="1"/>
            </p:cNvSpPr>
            <p:nvPr/>
          </p:nvSpPr>
          <p:spPr bwMode="auto">
            <a:xfrm>
              <a:off x="24" y="110"/>
              <a:ext cx="300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التغيرات التي أثرت أو قد تؤثر بشكل سلبي؟</a:t>
              </a:r>
            </a:p>
          </p:txBody>
        </p:sp>
        <p:sp>
          <p:nvSpPr>
            <p:cNvPr id="32"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33" name="Group 13"/>
          <p:cNvGrpSpPr>
            <a:grpSpLocks/>
          </p:cNvGrpSpPr>
          <p:nvPr/>
        </p:nvGrpSpPr>
        <p:grpSpPr bwMode="auto">
          <a:xfrm>
            <a:off x="2177825" y="4831432"/>
            <a:ext cx="4770439" cy="685800"/>
            <a:chOff x="240" y="0"/>
            <a:chExt cx="3005" cy="432"/>
          </a:xfrm>
        </p:grpSpPr>
        <p:sp>
          <p:nvSpPr>
            <p:cNvPr id="34"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35"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36"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كيف تمّ التعامل مع هذه التهديدات؟</a:t>
              </a:r>
            </a:p>
          </p:txBody>
        </p:sp>
        <p:sp>
          <p:nvSpPr>
            <p:cNvPr id="37"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Tree>
    <p:extLst>
      <p:ext uri="{BB962C8B-B14F-4D97-AF65-F5344CB8AC3E}">
        <p14:creationId xmlns:p14="http://schemas.microsoft.com/office/powerpoint/2010/main" val="37028948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9620690"/>
              </p:ext>
            </p:extLst>
          </p:nvPr>
        </p:nvGraphicFramePr>
        <p:xfrm>
          <a:off x="661035" y="1412776"/>
          <a:ext cx="7745730" cy="5178552"/>
        </p:xfrm>
        <a:graphic>
          <a:graphicData uri="http://schemas.openxmlformats.org/drawingml/2006/table">
            <a:tbl>
              <a:tblPr firstRow="1" firstCol="1" bandRow="1">
                <a:tableStyleId>{5C22544A-7EE6-4342-B048-85BDC9FD1C3A}</a:tableStyleId>
              </a:tblPr>
              <a:tblGrid>
                <a:gridCol w="3872865"/>
                <a:gridCol w="3872865"/>
              </a:tblGrid>
              <a:tr h="0">
                <a:tc gridSpan="2">
                  <a:txBody>
                    <a:bodyPr/>
                    <a:lstStyle/>
                    <a:p>
                      <a:pPr algn="ctr" rtl="0">
                        <a:lnSpc>
                          <a:spcPct val="115000"/>
                        </a:lnSpc>
                        <a:spcAft>
                          <a:spcPts val="750"/>
                        </a:spcAft>
                      </a:pPr>
                      <a:r>
                        <a:rPr lang="ar-SA" sz="1600" dirty="0">
                          <a:effectLst/>
                        </a:rPr>
                        <a:t>عوامل داخلية</a:t>
                      </a:r>
                      <a:endParaRPr lang="en-US" sz="1400" dirty="0">
                        <a:effectLst/>
                        <a:latin typeface="Calibri"/>
                        <a:ea typeface="Times New Roman"/>
                        <a:cs typeface="Arial"/>
                      </a:endParaRPr>
                    </a:p>
                  </a:txBody>
                  <a:tcPr marL="9525" marR="9525" marT="9525" marB="9525" anchor="ctr"/>
                </a:tc>
                <a:tc hMerge="1">
                  <a:txBody>
                    <a:bodyPr/>
                    <a:lstStyle/>
                    <a:p>
                      <a:pPr rtl="1"/>
                      <a:endParaRPr lang="ar-EG"/>
                    </a:p>
                  </a:txBody>
                  <a:tcPr/>
                </a:tc>
              </a:tr>
              <a:tr h="0">
                <a:tc>
                  <a:txBody>
                    <a:bodyPr/>
                    <a:lstStyle/>
                    <a:p>
                      <a:pPr algn="ctr" rtl="0">
                        <a:lnSpc>
                          <a:spcPct val="115000"/>
                        </a:lnSpc>
                        <a:spcAft>
                          <a:spcPts val="750"/>
                        </a:spcAft>
                      </a:pPr>
                      <a:r>
                        <a:rPr lang="ar-SA" sz="1600">
                          <a:effectLst/>
                        </a:rPr>
                        <a:t>مواطن ونقاط القوة</a:t>
                      </a:r>
                      <a:r>
                        <a:rPr lang="en-US" sz="1600">
                          <a:effectLst/>
                        </a:rPr>
                        <a:t> Strengths</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ar-SA" sz="1200">
                          <a:effectLst/>
                        </a:rPr>
                        <a:t>مواطن ونقاط الضعف</a:t>
                      </a:r>
                      <a:r>
                        <a:rPr lang="en-US" sz="1200">
                          <a:effectLst/>
                        </a:rPr>
                        <a:t> Weaknesses</a:t>
                      </a:r>
                      <a:endParaRPr lang="en-US" sz="1100">
                        <a:effectLst/>
                        <a:latin typeface="Calibri"/>
                        <a:ea typeface="Times New Roman"/>
                        <a:cs typeface="Arial"/>
                      </a:endParaRPr>
                    </a:p>
                  </a:txBody>
                  <a:tcPr marL="9525" marR="9525" marT="9525" marB="9525" anchor="ctr"/>
                </a:tc>
              </a:tr>
              <a:tr h="0">
                <a:tc>
                  <a:txBody>
                    <a:bodyPr/>
                    <a:lstStyle/>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1200"/>
                        </a:spcAft>
                      </a:pPr>
                      <a:r>
                        <a:rPr lang="en-US" sz="1600">
                          <a:effectLst/>
                        </a:rPr>
                        <a:t/>
                      </a:r>
                      <a:br>
                        <a:rPr lang="en-US" sz="1600">
                          <a:effectLst/>
                        </a:rPr>
                      </a:b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en-US" sz="1200">
                          <a:effectLst/>
                        </a:rPr>
                        <a:t> </a:t>
                      </a:r>
                      <a:endParaRPr lang="en-US" sz="1100">
                        <a:effectLst/>
                        <a:latin typeface="Calibri"/>
                        <a:ea typeface="Times New Roman"/>
                        <a:cs typeface="Arial"/>
                      </a:endParaRPr>
                    </a:p>
                  </a:txBody>
                  <a:tcPr marL="9525" marR="9525" marT="9525" marB="9525" anchor="ctr"/>
                </a:tc>
              </a:tr>
              <a:tr h="0">
                <a:tc gridSpan="2">
                  <a:txBody>
                    <a:bodyPr/>
                    <a:lstStyle/>
                    <a:p>
                      <a:pPr algn="ctr" rtl="0">
                        <a:lnSpc>
                          <a:spcPct val="115000"/>
                        </a:lnSpc>
                        <a:spcAft>
                          <a:spcPts val="750"/>
                        </a:spcAft>
                      </a:pPr>
                      <a:r>
                        <a:rPr lang="ar-SA" sz="1600">
                          <a:effectLst/>
                        </a:rPr>
                        <a:t>التحليل الإستراتيجي الرباعي</a:t>
                      </a:r>
                      <a:r>
                        <a:rPr lang="en-US" sz="1600">
                          <a:effectLst/>
                        </a:rPr>
                        <a:t/>
                      </a:r>
                      <a:br>
                        <a:rPr lang="en-US" sz="1600">
                          <a:effectLst/>
                        </a:rPr>
                      </a:br>
                      <a:r>
                        <a:rPr lang="en-US" sz="1600">
                          <a:effectLst/>
                        </a:rPr>
                        <a:t>SWOT Analysis</a:t>
                      </a:r>
                      <a:endParaRPr lang="en-US" sz="1400">
                        <a:effectLst/>
                        <a:latin typeface="Calibri"/>
                        <a:ea typeface="Times New Roman"/>
                        <a:cs typeface="Arial"/>
                      </a:endParaRPr>
                    </a:p>
                  </a:txBody>
                  <a:tcPr marL="9525" marR="9525" marT="9525" marB="9525" anchor="ctr"/>
                </a:tc>
                <a:tc hMerge="1">
                  <a:txBody>
                    <a:bodyPr/>
                    <a:lstStyle/>
                    <a:p>
                      <a:pPr rtl="1"/>
                      <a:endParaRPr lang="ar-EG"/>
                    </a:p>
                  </a:txBody>
                  <a:tcPr/>
                </a:tc>
              </a:tr>
              <a:tr h="0">
                <a:tc>
                  <a:txBody>
                    <a:bodyPr/>
                    <a:lstStyle/>
                    <a:p>
                      <a:pPr>
                        <a:lnSpc>
                          <a:spcPct val="115000"/>
                        </a:lnSpc>
                      </a:pPr>
                      <a:endParaRPr lang="en-US" sz="1400">
                        <a:effectLst/>
                        <a:latin typeface="Calibri"/>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tr>
              <a:tr h="0">
                <a:tc>
                  <a:txBody>
                    <a:bodyPr/>
                    <a:lstStyle/>
                    <a:p>
                      <a:pPr algn="ctr" rtl="0">
                        <a:lnSpc>
                          <a:spcPct val="115000"/>
                        </a:lnSpc>
                        <a:spcAft>
                          <a:spcPts val="750"/>
                        </a:spcAft>
                      </a:pPr>
                      <a:r>
                        <a:rPr lang="ar-SA" sz="1600">
                          <a:effectLst/>
                        </a:rPr>
                        <a:t>فرص</a:t>
                      </a:r>
                      <a:r>
                        <a:rPr lang="en-US" sz="1600">
                          <a:effectLst/>
                        </a:rPr>
                        <a:t> Opportunities</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ar-SA" sz="1200">
                          <a:effectLst/>
                        </a:rPr>
                        <a:t>تهديدات</a:t>
                      </a:r>
                      <a:r>
                        <a:rPr lang="en-US" sz="1200">
                          <a:effectLst/>
                        </a:rPr>
                        <a:t> Threats</a:t>
                      </a:r>
                      <a:endParaRPr lang="en-US" sz="1100">
                        <a:effectLst/>
                        <a:latin typeface="Calibri"/>
                        <a:ea typeface="Times New Roman"/>
                        <a:cs typeface="Arial"/>
                      </a:endParaRPr>
                    </a:p>
                  </a:txBody>
                  <a:tcPr marL="9525" marR="9525" marT="9525" marB="9525" anchor="ctr"/>
                </a:tc>
              </a:tr>
              <a:tr h="0">
                <a:tc>
                  <a:txBody>
                    <a:bodyPr/>
                    <a:lstStyle/>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en-US" sz="1200">
                          <a:effectLst/>
                        </a:rPr>
                        <a:t> </a:t>
                      </a:r>
                      <a:endParaRPr lang="en-US" sz="1100">
                        <a:effectLst/>
                        <a:latin typeface="Calibri"/>
                        <a:ea typeface="Times New Roman"/>
                        <a:cs typeface="Arial"/>
                      </a:endParaRPr>
                    </a:p>
                  </a:txBody>
                  <a:tcPr marL="9525" marR="9525" marT="9525" marB="9525" anchor="ctr"/>
                </a:tc>
              </a:tr>
              <a:tr h="0">
                <a:tc gridSpan="2">
                  <a:txBody>
                    <a:bodyPr/>
                    <a:lstStyle/>
                    <a:p>
                      <a:pPr algn="ctr" rtl="0">
                        <a:lnSpc>
                          <a:spcPct val="115000"/>
                        </a:lnSpc>
                        <a:spcAft>
                          <a:spcPts val="750"/>
                        </a:spcAft>
                      </a:pPr>
                      <a:r>
                        <a:rPr lang="ar-SA" sz="1600" dirty="0">
                          <a:effectLst/>
                        </a:rPr>
                        <a:t>عوامل خارجية</a:t>
                      </a:r>
                      <a:endParaRPr lang="en-US" sz="1400" dirty="0">
                        <a:effectLst/>
                        <a:latin typeface="Calibri"/>
                        <a:ea typeface="Times New Roman"/>
                        <a:cs typeface="Arial"/>
                      </a:endParaRPr>
                    </a:p>
                  </a:txBody>
                  <a:tcPr marL="9525" marR="9525" marT="9525" marB="9525" anchor="ctr"/>
                </a:tc>
                <a:tc hMerge="1">
                  <a:txBody>
                    <a:bodyPr/>
                    <a:lstStyle/>
                    <a:p>
                      <a:pPr rtl="1"/>
                      <a:endParaRPr lang="ar-EG"/>
                    </a:p>
                  </a:txBody>
                  <a:tcPr/>
                </a:tc>
              </a:tr>
            </a:tbl>
          </a:graphicData>
        </a:graphic>
      </p:graphicFrame>
    </p:spTree>
    <p:extLst>
      <p:ext uri="{BB962C8B-B14F-4D97-AF65-F5344CB8AC3E}">
        <p14:creationId xmlns:p14="http://schemas.microsoft.com/office/powerpoint/2010/main" val="7740770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sp>
        <p:nvSpPr>
          <p:cNvPr id="5" name="Folded Corner 4"/>
          <p:cNvSpPr/>
          <p:nvPr/>
        </p:nvSpPr>
        <p:spPr bwMode="auto">
          <a:xfrm>
            <a:off x="59401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المضمون </a:t>
            </a:r>
          </a:p>
        </p:txBody>
      </p:sp>
      <p:sp>
        <p:nvSpPr>
          <p:cNvPr id="6" name="Folded Corner 5"/>
          <p:cNvSpPr/>
          <p:nvPr/>
        </p:nvSpPr>
        <p:spPr bwMode="auto">
          <a:xfrm>
            <a:off x="377991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البعد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الزمنى</a:t>
            </a:r>
          </a:p>
        </p:txBody>
      </p:sp>
      <p:sp>
        <p:nvSpPr>
          <p:cNvPr id="7" name="Folded Corner 6"/>
          <p:cNvSpPr/>
          <p:nvPr/>
        </p:nvSpPr>
        <p:spPr bwMode="auto">
          <a:xfrm>
            <a:off x="1691680"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المسئولية</a:t>
            </a:r>
            <a:endPar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721936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692696"/>
            <a:ext cx="6659562" cy="533400"/>
          </a:xfrm>
        </p:spPr>
        <p:txBody>
          <a:bodyPr/>
          <a:lstStyle/>
          <a:p>
            <a:pPr algn="ctr" rtl="1"/>
            <a:r>
              <a:rPr lang="ar-EG" altLang="zh-CN" sz="4000" dirty="0">
                <a:ea typeface="SimSun" pitchFamily="2" charset="-122"/>
              </a:rPr>
              <a:t>خصائص </a:t>
            </a:r>
            <a:r>
              <a:rPr lang="ar-EG" altLang="zh-CN" sz="4000" dirty="0" smtClean="0">
                <a:ea typeface="SimSun" pitchFamily="2" charset="-122"/>
              </a:rPr>
              <a:t>تحليل </a:t>
            </a:r>
            <a:r>
              <a:rPr lang="en-US" altLang="zh-CN" sz="4000" dirty="0" smtClean="0">
                <a:ea typeface="SimSun" pitchFamily="2" charset="-122"/>
              </a:rPr>
              <a:t>SWOT)</a:t>
            </a:r>
            <a:r>
              <a:rPr lang="ar-EG" altLang="zh-CN" sz="4000" dirty="0" smtClean="0">
                <a:ea typeface="SimSun" pitchFamily="2" charset="-122"/>
              </a:rPr>
              <a:t>)</a:t>
            </a:r>
            <a:endParaRPr lang="ar-EG" altLang="en-US" sz="4000" dirty="0">
              <a:ea typeface="SimSun" pitchFamily="2" charset="-122"/>
            </a:endParaRPr>
          </a:p>
        </p:txBody>
      </p:sp>
      <p:sp>
        <p:nvSpPr>
          <p:cNvPr id="2" name="Hexagon 1"/>
          <p:cNvSpPr/>
          <p:nvPr/>
        </p:nvSpPr>
        <p:spPr bwMode="auto">
          <a:xfrm>
            <a:off x="4139952" y="450912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900" b="1" dirty="0" smtClean="0">
              <a:solidFill>
                <a:schemeClr val="bg1"/>
              </a:solidFill>
              <a:latin typeface="Staccato222 BT" pitchFamily="66" charset="0"/>
            </a:endParaRPr>
          </a:p>
          <a:p>
            <a:endParaRPr lang="en-US" sz="1000" b="1" dirty="0">
              <a:solidFill>
                <a:schemeClr val="bg1"/>
              </a:solidFill>
              <a:latin typeface="Staccato222 BT" pitchFamily="66" charset="0"/>
            </a:endParaRPr>
          </a:p>
          <a:p>
            <a:r>
              <a:rPr lang="en-US" sz="2000" b="1" dirty="0">
                <a:solidFill>
                  <a:schemeClr val="bg1"/>
                </a:solidFill>
                <a:latin typeface="Staccato222 BT" pitchFamily="66" charset="0"/>
              </a:rPr>
              <a:t>Threats</a:t>
            </a:r>
            <a:endParaRPr kumimoji="0" lang="ar-EG" sz="1200" b="0" i="0" u="none" strike="noStrike" cap="none" normalizeH="0" baseline="0" dirty="0" smtClean="0">
              <a:ln>
                <a:noFill/>
              </a:ln>
              <a:solidFill>
                <a:schemeClr val="bg1"/>
              </a:solidFill>
              <a:effectLst/>
            </a:endParaRPr>
          </a:p>
        </p:txBody>
      </p:sp>
      <p:sp>
        <p:nvSpPr>
          <p:cNvPr id="7" name="Hexagon 6"/>
          <p:cNvSpPr/>
          <p:nvPr/>
        </p:nvSpPr>
        <p:spPr bwMode="auto">
          <a:xfrm>
            <a:off x="5292080" y="242088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600" b="1" dirty="0" smtClean="0">
                <a:latin typeface="Staccato222 BT" pitchFamily="66" charset="0"/>
              </a:rPr>
              <a:t>نقاط </a:t>
            </a:r>
            <a:r>
              <a:rPr lang="ar-SA" sz="2600" b="1" dirty="0" smtClean="0">
                <a:latin typeface="Staccato222 BT" pitchFamily="66" charset="0"/>
              </a:rPr>
              <a:t>الضعف</a:t>
            </a:r>
            <a:endParaRPr kumimoji="0" lang="ar-EG" sz="2600" b="0" i="0" u="none" strike="noStrike" cap="none" normalizeH="0" baseline="0" dirty="0" smtClean="0">
              <a:ln>
                <a:noFill/>
              </a:ln>
              <a:effectLst/>
            </a:endParaRPr>
          </a:p>
        </p:txBody>
      </p:sp>
      <p:sp>
        <p:nvSpPr>
          <p:cNvPr id="10" name="Hexagon 9"/>
          <p:cNvSpPr/>
          <p:nvPr/>
        </p:nvSpPr>
        <p:spPr bwMode="auto">
          <a:xfrm>
            <a:off x="4114900" y="314096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latin typeface="Staccato222 BT" pitchFamily="66" charset="0"/>
            </a:endParaRPr>
          </a:p>
          <a:p>
            <a:pPr algn="ctr" rtl="1"/>
            <a:r>
              <a:rPr lang="ar-EG" sz="2100" b="1" dirty="0" smtClean="0">
                <a:latin typeface="Staccato222 BT" pitchFamily="66" charset="0"/>
              </a:rPr>
              <a:t>التهديدات</a:t>
            </a:r>
            <a:endParaRPr kumimoji="0" lang="ar-EG" sz="2100" b="0" i="0" u="none" strike="noStrike" cap="none" normalizeH="0" baseline="0" dirty="0" smtClean="0">
              <a:ln>
                <a:noFill/>
              </a:ln>
              <a:effectLst/>
            </a:endParaRPr>
          </a:p>
        </p:txBody>
      </p:sp>
      <p:sp>
        <p:nvSpPr>
          <p:cNvPr id="11" name="Hexagon 10"/>
          <p:cNvSpPr/>
          <p:nvPr/>
        </p:nvSpPr>
        <p:spPr bwMode="auto">
          <a:xfrm>
            <a:off x="2962772" y="386104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050" b="1" dirty="0" smtClean="0">
              <a:solidFill>
                <a:schemeClr val="bg1"/>
              </a:solidFill>
              <a:latin typeface="Staccato222 BT" pitchFamily="66" charset="0"/>
            </a:endParaRPr>
          </a:p>
          <a:p>
            <a:endParaRPr lang="en-US" sz="500" b="1" dirty="0" smtClean="0">
              <a:solidFill>
                <a:schemeClr val="bg1"/>
              </a:solidFill>
              <a:latin typeface="Staccato222 BT" pitchFamily="66" charset="0"/>
            </a:endParaRPr>
          </a:p>
          <a:p>
            <a:endParaRPr lang="en-US" sz="500" b="1" dirty="0">
              <a:solidFill>
                <a:schemeClr val="bg1"/>
              </a:solidFill>
              <a:latin typeface="Staccato222 BT" pitchFamily="66" charset="0"/>
            </a:endParaRPr>
          </a:p>
          <a:p>
            <a:endParaRPr lang="en-US" sz="400" b="1" dirty="0" smtClean="0">
              <a:solidFill>
                <a:schemeClr val="bg1"/>
              </a:solidFill>
              <a:latin typeface="Staccato222 BT" pitchFamily="66" charset="0"/>
            </a:endParaRPr>
          </a:p>
          <a:p>
            <a:r>
              <a:rPr lang="en-US" sz="1100" b="1" dirty="0">
                <a:solidFill>
                  <a:schemeClr val="bg1"/>
                </a:solidFill>
                <a:latin typeface="Staccato222 BT" pitchFamily="66" charset="0"/>
              </a:rPr>
              <a:t>Opportunities</a:t>
            </a:r>
            <a:endParaRPr kumimoji="0" lang="ar-EG" sz="2300" b="0" i="0" u="none" strike="noStrike" cap="none" normalizeH="0" baseline="0" dirty="0" smtClean="0">
              <a:ln>
                <a:noFill/>
              </a:ln>
              <a:solidFill>
                <a:schemeClr val="bg1"/>
              </a:solidFill>
              <a:effectLst/>
            </a:endParaRPr>
          </a:p>
        </p:txBody>
      </p:sp>
      <p:sp>
        <p:nvSpPr>
          <p:cNvPr id="12" name="Hexagon 11"/>
          <p:cNvSpPr/>
          <p:nvPr/>
        </p:nvSpPr>
        <p:spPr bwMode="auto">
          <a:xfrm>
            <a:off x="1835696" y="458112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100" b="1" dirty="0" smtClean="0">
              <a:solidFill>
                <a:schemeClr val="bg1"/>
              </a:solidFill>
              <a:latin typeface="Staccato222 BT" pitchFamily="66" charset="0"/>
            </a:endParaRPr>
          </a:p>
          <a:p>
            <a:endParaRPr lang="en-US" sz="1100" b="1" dirty="0">
              <a:solidFill>
                <a:schemeClr val="bg1"/>
              </a:solidFill>
              <a:latin typeface="Staccato222 BT" pitchFamily="66" charset="0"/>
            </a:endParaRPr>
          </a:p>
          <a:p>
            <a:r>
              <a:rPr lang="en-US" sz="1200" b="1" dirty="0">
                <a:solidFill>
                  <a:schemeClr val="bg1"/>
                </a:solidFill>
                <a:latin typeface="Staccato222 BT" pitchFamily="66" charset="0"/>
              </a:rPr>
              <a:t>Weaknesses</a:t>
            </a:r>
            <a:endParaRPr kumimoji="0" lang="ar-EG" sz="1100" b="0" i="0" u="none" strike="noStrike" cap="none" normalizeH="0" baseline="0" dirty="0" smtClean="0">
              <a:ln>
                <a:noFill/>
              </a:ln>
              <a:solidFill>
                <a:schemeClr val="bg1"/>
              </a:solidFill>
              <a:effectLst/>
            </a:endParaRPr>
          </a:p>
        </p:txBody>
      </p:sp>
      <p:sp>
        <p:nvSpPr>
          <p:cNvPr id="14" name="Hexagon 13"/>
          <p:cNvSpPr/>
          <p:nvPr/>
        </p:nvSpPr>
        <p:spPr bwMode="auto">
          <a:xfrm>
            <a:off x="2915816" y="249289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100" b="1" dirty="0" smtClean="0">
              <a:latin typeface="Staccato222 BT" pitchFamily="66" charset="0"/>
            </a:endParaRPr>
          </a:p>
          <a:p>
            <a:pPr algn="ctr" rtl="1"/>
            <a:r>
              <a:rPr lang="ar-SA" sz="2700" b="1" dirty="0" smtClean="0">
                <a:latin typeface="Staccato222 BT" pitchFamily="66" charset="0"/>
              </a:rPr>
              <a:t>الف</a:t>
            </a:r>
            <a:r>
              <a:rPr lang="ar-EG" sz="2700" b="1" dirty="0">
                <a:latin typeface="Staccato222 BT" pitchFamily="66" charset="0"/>
              </a:rPr>
              <a:t>ر</a:t>
            </a:r>
            <a:r>
              <a:rPr lang="ar-SA" sz="2700" b="1" dirty="0" smtClean="0">
                <a:latin typeface="Staccato222 BT" pitchFamily="66" charset="0"/>
              </a:rPr>
              <a:t>ص</a:t>
            </a:r>
            <a:endParaRPr kumimoji="0" lang="ar-EG" sz="2700" b="0" i="0" u="none" strike="noStrike" cap="none" normalizeH="0" baseline="0" dirty="0" smtClean="0">
              <a:ln>
                <a:noFill/>
              </a:ln>
              <a:effectLst/>
            </a:endParaRPr>
          </a:p>
        </p:txBody>
      </p:sp>
      <p:sp>
        <p:nvSpPr>
          <p:cNvPr id="15" name="Hexagon 14"/>
          <p:cNvSpPr/>
          <p:nvPr/>
        </p:nvSpPr>
        <p:spPr bwMode="auto">
          <a:xfrm>
            <a:off x="4067944" y="177281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SA" sz="2800" b="1" dirty="0" smtClean="0">
                <a:latin typeface="Staccato222 BT" pitchFamily="66" charset="0"/>
              </a:rPr>
              <a:t>نقبط الق</a:t>
            </a:r>
            <a:r>
              <a:rPr lang="ar-EG" sz="2800" b="1" dirty="0" smtClean="0">
                <a:latin typeface="Staccato222 BT" pitchFamily="66" charset="0"/>
              </a:rPr>
              <a:t>وة</a:t>
            </a:r>
            <a:endParaRPr kumimoji="0" lang="ar-EG" sz="2800" b="0" i="0" u="none" strike="noStrike" cap="none" normalizeH="0" baseline="0" dirty="0" smtClean="0">
              <a:ln>
                <a:noFill/>
              </a:ln>
              <a:effectLst/>
            </a:endParaRPr>
          </a:p>
        </p:txBody>
      </p:sp>
      <p:sp>
        <p:nvSpPr>
          <p:cNvPr id="16" name="Hexagon 15"/>
          <p:cNvSpPr/>
          <p:nvPr/>
        </p:nvSpPr>
        <p:spPr bwMode="auto">
          <a:xfrm>
            <a:off x="3000350" y="522920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2000" b="1" dirty="0" smtClean="0">
              <a:solidFill>
                <a:schemeClr val="bg1"/>
              </a:solidFill>
              <a:latin typeface="Staccato222 BT" pitchFamily="66" charset="0"/>
            </a:endParaRPr>
          </a:p>
          <a:p>
            <a:r>
              <a:rPr lang="en-US" sz="1600" b="1" dirty="0">
                <a:solidFill>
                  <a:schemeClr val="bg1"/>
                </a:solidFill>
                <a:latin typeface="Staccato222 BT" pitchFamily="66" charset="0"/>
              </a:rPr>
              <a:t>Strengths</a:t>
            </a:r>
            <a:endParaRPr kumimoji="0" lang="ar-EG" sz="16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8650377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80">
                                          <p:stCondLst>
                                            <p:cond delay="0"/>
                                          </p:stCondLst>
                                        </p:cTn>
                                        <p:tgtEl>
                                          <p:spTgt spid="2"/>
                                        </p:tgtEl>
                                      </p:cBhvr>
                                    </p:animEffect>
                                    <p:anim calcmode="lin" valueType="num">
                                      <p:cBhvr>
                                        <p:cTn id="7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gtEl>
                                      </p:cBhvr>
                                      <p:to x="100000" y="60000"/>
                                    </p:animScale>
                                    <p:animScale>
                                      <p:cBhvr>
                                        <p:cTn id="82" dur="166" decel="50000">
                                          <p:stCondLst>
                                            <p:cond delay="676"/>
                                          </p:stCondLst>
                                        </p:cTn>
                                        <p:tgtEl>
                                          <p:spTgt spid="2"/>
                                        </p:tgtEl>
                                      </p:cBhvr>
                                      <p:to x="100000" y="100000"/>
                                    </p:animScale>
                                    <p:animScale>
                                      <p:cBhvr>
                                        <p:cTn id="83" dur="26">
                                          <p:stCondLst>
                                            <p:cond delay="1312"/>
                                          </p:stCondLst>
                                        </p:cTn>
                                        <p:tgtEl>
                                          <p:spTgt spid="2"/>
                                        </p:tgtEl>
                                      </p:cBhvr>
                                      <p:to x="100000" y="80000"/>
                                    </p:animScale>
                                    <p:animScale>
                                      <p:cBhvr>
                                        <p:cTn id="84" dur="166" decel="50000">
                                          <p:stCondLst>
                                            <p:cond delay="1338"/>
                                          </p:stCondLst>
                                        </p:cTn>
                                        <p:tgtEl>
                                          <p:spTgt spid="2"/>
                                        </p:tgtEl>
                                      </p:cBhvr>
                                      <p:to x="100000" y="100000"/>
                                    </p:animScale>
                                    <p:animScale>
                                      <p:cBhvr>
                                        <p:cTn id="85" dur="26">
                                          <p:stCondLst>
                                            <p:cond delay="1642"/>
                                          </p:stCondLst>
                                        </p:cTn>
                                        <p:tgtEl>
                                          <p:spTgt spid="2"/>
                                        </p:tgtEl>
                                      </p:cBhvr>
                                      <p:to x="100000" y="90000"/>
                                    </p:animScale>
                                    <p:animScale>
                                      <p:cBhvr>
                                        <p:cTn id="86" dur="166" decel="50000">
                                          <p:stCondLst>
                                            <p:cond delay="1668"/>
                                          </p:stCondLst>
                                        </p:cTn>
                                        <p:tgtEl>
                                          <p:spTgt spid="2"/>
                                        </p:tgtEl>
                                      </p:cBhvr>
                                      <p:to x="100000" y="100000"/>
                                    </p:animScale>
                                    <p:animScale>
                                      <p:cBhvr>
                                        <p:cTn id="87" dur="26">
                                          <p:stCondLst>
                                            <p:cond delay="1808"/>
                                          </p:stCondLst>
                                        </p:cTn>
                                        <p:tgtEl>
                                          <p:spTgt spid="2"/>
                                        </p:tgtEl>
                                      </p:cBhvr>
                                      <p:to x="100000" y="95000"/>
                                    </p:animScale>
                                    <p:animScale>
                                      <p:cBhvr>
                                        <p:cTn id="88" dur="166" decel="50000">
                                          <p:stCondLst>
                                            <p:cond delay="1834"/>
                                          </p:stCondLst>
                                        </p:cTn>
                                        <p:tgtEl>
                                          <p:spTgt spid="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80">
                                          <p:stCondLst>
                                            <p:cond delay="0"/>
                                          </p:stCondLst>
                                        </p:cTn>
                                        <p:tgtEl>
                                          <p:spTgt spid="11"/>
                                        </p:tgtEl>
                                      </p:cBhvr>
                                    </p:animEffect>
                                    <p:anim calcmode="lin" valueType="num">
                                      <p:cBhvr>
                                        <p:cTn id="1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5" dur="26">
                                          <p:stCondLst>
                                            <p:cond delay="650"/>
                                          </p:stCondLst>
                                        </p:cTn>
                                        <p:tgtEl>
                                          <p:spTgt spid="11"/>
                                        </p:tgtEl>
                                      </p:cBhvr>
                                      <p:to x="100000" y="60000"/>
                                    </p:animScale>
                                    <p:animScale>
                                      <p:cBhvr>
                                        <p:cTn id="116" dur="166" decel="50000">
                                          <p:stCondLst>
                                            <p:cond delay="676"/>
                                          </p:stCondLst>
                                        </p:cTn>
                                        <p:tgtEl>
                                          <p:spTgt spid="11"/>
                                        </p:tgtEl>
                                      </p:cBhvr>
                                      <p:to x="100000" y="100000"/>
                                    </p:animScale>
                                    <p:animScale>
                                      <p:cBhvr>
                                        <p:cTn id="117" dur="26">
                                          <p:stCondLst>
                                            <p:cond delay="1312"/>
                                          </p:stCondLst>
                                        </p:cTn>
                                        <p:tgtEl>
                                          <p:spTgt spid="11"/>
                                        </p:tgtEl>
                                      </p:cBhvr>
                                      <p:to x="100000" y="80000"/>
                                    </p:animScale>
                                    <p:animScale>
                                      <p:cBhvr>
                                        <p:cTn id="118" dur="166" decel="50000">
                                          <p:stCondLst>
                                            <p:cond delay="1338"/>
                                          </p:stCondLst>
                                        </p:cTn>
                                        <p:tgtEl>
                                          <p:spTgt spid="11"/>
                                        </p:tgtEl>
                                      </p:cBhvr>
                                      <p:to x="100000" y="100000"/>
                                    </p:animScale>
                                    <p:animScale>
                                      <p:cBhvr>
                                        <p:cTn id="119" dur="26">
                                          <p:stCondLst>
                                            <p:cond delay="1642"/>
                                          </p:stCondLst>
                                        </p:cTn>
                                        <p:tgtEl>
                                          <p:spTgt spid="11"/>
                                        </p:tgtEl>
                                      </p:cBhvr>
                                      <p:to x="100000" y="90000"/>
                                    </p:animScale>
                                    <p:animScale>
                                      <p:cBhvr>
                                        <p:cTn id="120" dur="166" decel="50000">
                                          <p:stCondLst>
                                            <p:cond delay="1668"/>
                                          </p:stCondLst>
                                        </p:cTn>
                                        <p:tgtEl>
                                          <p:spTgt spid="11"/>
                                        </p:tgtEl>
                                      </p:cBhvr>
                                      <p:to x="100000" y="100000"/>
                                    </p:animScale>
                                    <p:animScale>
                                      <p:cBhvr>
                                        <p:cTn id="121" dur="26">
                                          <p:stCondLst>
                                            <p:cond delay="1808"/>
                                          </p:stCondLst>
                                        </p:cTn>
                                        <p:tgtEl>
                                          <p:spTgt spid="11"/>
                                        </p:tgtEl>
                                      </p:cBhvr>
                                      <p:to x="100000" y="95000"/>
                                    </p:animScale>
                                    <p:animScale>
                                      <p:cBhvr>
                                        <p:cTn id="122" dur="166" decel="50000">
                                          <p:stCondLst>
                                            <p:cond delay="1834"/>
                                          </p:stCondLst>
                                        </p:cTn>
                                        <p:tgtEl>
                                          <p:spTgt spid="11"/>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wipe(down)">
                                      <p:cBhvr>
                                        <p:cTn id="125" dur="580">
                                          <p:stCondLst>
                                            <p:cond delay="0"/>
                                          </p:stCondLst>
                                        </p:cTn>
                                        <p:tgtEl>
                                          <p:spTgt spid="10"/>
                                        </p:tgtEl>
                                      </p:cBhvr>
                                    </p:animEffect>
                                    <p:anim calcmode="lin" valueType="num">
                                      <p:cBhvr>
                                        <p:cTn id="1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1" dur="26">
                                          <p:stCondLst>
                                            <p:cond delay="650"/>
                                          </p:stCondLst>
                                        </p:cTn>
                                        <p:tgtEl>
                                          <p:spTgt spid="10"/>
                                        </p:tgtEl>
                                      </p:cBhvr>
                                      <p:to x="100000" y="60000"/>
                                    </p:animScale>
                                    <p:animScale>
                                      <p:cBhvr>
                                        <p:cTn id="132" dur="166" decel="50000">
                                          <p:stCondLst>
                                            <p:cond delay="676"/>
                                          </p:stCondLst>
                                        </p:cTn>
                                        <p:tgtEl>
                                          <p:spTgt spid="10"/>
                                        </p:tgtEl>
                                      </p:cBhvr>
                                      <p:to x="100000" y="100000"/>
                                    </p:animScale>
                                    <p:animScale>
                                      <p:cBhvr>
                                        <p:cTn id="133" dur="26">
                                          <p:stCondLst>
                                            <p:cond delay="1312"/>
                                          </p:stCondLst>
                                        </p:cTn>
                                        <p:tgtEl>
                                          <p:spTgt spid="10"/>
                                        </p:tgtEl>
                                      </p:cBhvr>
                                      <p:to x="100000" y="80000"/>
                                    </p:animScale>
                                    <p:animScale>
                                      <p:cBhvr>
                                        <p:cTn id="134" dur="166" decel="50000">
                                          <p:stCondLst>
                                            <p:cond delay="1338"/>
                                          </p:stCondLst>
                                        </p:cTn>
                                        <p:tgtEl>
                                          <p:spTgt spid="10"/>
                                        </p:tgtEl>
                                      </p:cBhvr>
                                      <p:to x="100000" y="100000"/>
                                    </p:animScale>
                                    <p:animScale>
                                      <p:cBhvr>
                                        <p:cTn id="135" dur="26">
                                          <p:stCondLst>
                                            <p:cond delay="1642"/>
                                          </p:stCondLst>
                                        </p:cTn>
                                        <p:tgtEl>
                                          <p:spTgt spid="10"/>
                                        </p:tgtEl>
                                      </p:cBhvr>
                                      <p:to x="100000" y="90000"/>
                                    </p:animScale>
                                    <p:animScale>
                                      <p:cBhvr>
                                        <p:cTn id="136" dur="166" decel="50000">
                                          <p:stCondLst>
                                            <p:cond delay="1668"/>
                                          </p:stCondLst>
                                        </p:cTn>
                                        <p:tgtEl>
                                          <p:spTgt spid="10"/>
                                        </p:tgtEl>
                                      </p:cBhvr>
                                      <p:to x="100000" y="100000"/>
                                    </p:animScale>
                                    <p:animScale>
                                      <p:cBhvr>
                                        <p:cTn id="137" dur="26">
                                          <p:stCondLst>
                                            <p:cond delay="1808"/>
                                          </p:stCondLst>
                                        </p:cTn>
                                        <p:tgtEl>
                                          <p:spTgt spid="10"/>
                                        </p:tgtEl>
                                      </p:cBhvr>
                                      <p:to x="100000" y="95000"/>
                                    </p:animScale>
                                    <p:animScale>
                                      <p:cBhvr>
                                        <p:cTn id="1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4" grpId="0" animBg="1"/>
      <p:bldP spid="15"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20" name="Rectangle 3"/>
          <p:cNvSpPr txBox="1">
            <a:spLocks noChangeArrowheads="1"/>
          </p:cNvSpPr>
          <p:nvPr/>
        </p:nvSpPr>
        <p:spPr bwMode="auto">
          <a:xfrm>
            <a:off x="647700" y="1632297"/>
            <a:ext cx="7681913"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كيف أرفع مستوى الإيماني و العبادي؟</a:t>
            </a:r>
          </a:p>
          <a:p>
            <a:pPr marL="609600" indent="-609600" algn="r" rtl="1">
              <a:lnSpc>
                <a:spcPct val="90000"/>
              </a:lnSpc>
            </a:pPr>
            <a:endParaRPr lang="ar-SA" dirty="0" smtClean="0"/>
          </a:p>
          <a:p>
            <a:pPr marL="609600" indent="-609600" algn="r" rtl="1">
              <a:lnSpc>
                <a:spcPct val="90000"/>
              </a:lnSpc>
            </a:pPr>
            <a:r>
              <a:rPr lang="ar-SA" dirty="0" smtClean="0"/>
              <a:t>كيف أنمي مستواي العملي والثقافي؟</a:t>
            </a:r>
          </a:p>
          <a:p>
            <a:pPr marL="609600" indent="-609600" algn="r" rtl="1">
              <a:lnSpc>
                <a:spcPct val="90000"/>
              </a:lnSpc>
            </a:pPr>
            <a:endParaRPr lang="ar-SA" dirty="0" smtClean="0"/>
          </a:p>
          <a:p>
            <a:pPr marL="609600" indent="-609600" algn="r" rtl="1">
              <a:lnSpc>
                <a:spcPct val="90000"/>
              </a:lnSpc>
            </a:pPr>
            <a:r>
              <a:rPr lang="ar-SA" dirty="0" smtClean="0"/>
              <a:t>ما هي الكتب التي أريد أن أقرأها.. (50% في تخصصي و50% في مجالات هامة يجب أن أحسن فيها)؟</a:t>
            </a:r>
            <a:endParaRPr lang="en-US" dirty="0" smtClean="0"/>
          </a:p>
        </p:txBody>
      </p:sp>
    </p:spTree>
    <p:extLst>
      <p:ext uri="{BB962C8B-B14F-4D97-AF65-F5344CB8AC3E}">
        <p14:creationId xmlns:p14="http://schemas.microsoft.com/office/powerpoint/2010/main" val="5781778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647700" y="1428750"/>
            <a:ext cx="76819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كيف أنمي علاقاتي؟</a:t>
            </a:r>
          </a:p>
          <a:p>
            <a:pPr marL="1371600" lvl="2" indent="-457200" algn="r" rtl="1">
              <a:lnSpc>
                <a:spcPct val="90000"/>
              </a:lnSpc>
              <a:buFontTx/>
              <a:buBlip>
                <a:blip r:embed="rId2"/>
              </a:buBlip>
            </a:pPr>
            <a:r>
              <a:rPr lang="ar-SA" sz="2800" dirty="0" smtClean="0"/>
              <a:t>مع أهلي:</a:t>
            </a:r>
          </a:p>
          <a:p>
            <a:pPr marL="1371600" lvl="2" indent="-457200" algn="r" rtl="1">
              <a:lnSpc>
                <a:spcPct val="90000"/>
              </a:lnSpc>
              <a:buFontTx/>
              <a:buBlip>
                <a:blip r:embed="rId2"/>
              </a:buBlip>
            </a:pPr>
            <a:r>
              <a:rPr lang="ar-SA" sz="2800" dirty="0" smtClean="0"/>
              <a:t>مع أصحابي:</a:t>
            </a:r>
          </a:p>
          <a:p>
            <a:pPr marL="1371600" lvl="2" indent="-457200" algn="r" rtl="1">
              <a:lnSpc>
                <a:spcPct val="90000"/>
              </a:lnSpc>
              <a:buFontTx/>
              <a:buBlip>
                <a:blip r:embed="rId2"/>
              </a:buBlip>
            </a:pPr>
            <a:r>
              <a:rPr lang="ar-SA" sz="2800" dirty="0" smtClean="0"/>
              <a:t>مع المحيطين بي:</a:t>
            </a:r>
          </a:p>
          <a:p>
            <a:pPr marL="609600" indent="-609600" algn="r" rtl="1">
              <a:lnSpc>
                <a:spcPct val="90000"/>
              </a:lnSpc>
            </a:pPr>
            <a:r>
              <a:rPr lang="ar-SA" dirty="0" smtClean="0"/>
              <a:t>كيف أنمي نفسي صحياً وجسدياً؟</a:t>
            </a:r>
          </a:p>
          <a:p>
            <a:pPr marL="609600" indent="-609600" algn="r" rtl="1">
              <a:lnSpc>
                <a:spcPct val="90000"/>
              </a:lnSpc>
            </a:pPr>
            <a:r>
              <a:rPr lang="ar-SA" dirty="0" smtClean="0"/>
              <a:t>كيف أنمي أوضاعي المالية؟</a:t>
            </a:r>
          </a:p>
          <a:p>
            <a:pPr marL="609600" indent="-609600" algn="r" rtl="1">
              <a:lnSpc>
                <a:spcPct val="90000"/>
              </a:lnSpc>
            </a:pPr>
            <a:r>
              <a:rPr lang="ar-SA" dirty="0" smtClean="0"/>
              <a:t>كيف أضع مخطط عملي مرتبط بزمن محدد يسهم في تنفيذ ذلك؟</a:t>
            </a:r>
            <a:endParaRPr lang="en-US" dirty="0" smtClean="0"/>
          </a:p>
        </p:txBody>
      </p:sp>
      <p:pic>
        <p:nvPicPr>
          <p:cNvPr id="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1428751"/>
            <a:ext cx="3744415" cy="257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816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7" name="Rectangle 3"/>
          <p:cNvSpPr txBox="1">
            <a:spLocks noChangeArrowheads="1"/>
          </p:cNvSpPr>
          <p:nvPr/>
        </p:nvSpPr>
        <p:spPr bwMode="auto">
          <a:xfrm>
            <a:off x="395536" y="1542950"/>
            <a:ext cx="8352928"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r>
              <a:rPr lang="ar-SA" dirty="0" smtClean="0"/>
              <a:t>ما هي عيوبي التي تمنعني من تحقيق النمو في هذه الجوانب؟</a:t>
            </a:r>
          </a:p>
          <a:p>
            <a:pPr marL="609600" indent="-609600" algn="r" rtl="1"/>
            <a:r>
              <a:rPr lang="ar-SA" dirty="0" smtClean="0"/>
              <a:t>كيف أعالج هذه العيوب و أتجاوزها؟</a:t>
            </a:r>
          </a:p>
          <a:p>
            <a:pPr marL="609600" indent="-609600" algn="r" rtl="1"/>
            <a:r>
              <a:rPr lang="ar-SA" dirty="0" smtClean="0"/>
              <a:t>تذكر أدوارك في الحياة التي وصلت إليها من الخطوة الأولى (مرحلة </a:t>
            </a:r>
            <a:r>
              <a:rPr lang="ar-SA" dirty="0" smtClean="0">
                <a:solidFill>
                  <a:schemeClr val="tx2"/>
                </a:solidFill>
              </a:rPr>
              <a:t>التشخيص</a:t>
            </a:r>
            <a:r>
              <a:rPr lang="ar-SA" dirty="0" smtClean="0"/>
              <a:t>)، ماذا أستطيع أن أفعل ليكون أدائي أفضل تجاه كل مما يلي وغيرها: </a:t>
            </a:r>
          </a:p>
          <a:p>
            <a:pPr marL="609600" indent="-609600" algn="r" rtl="1">
              <a:lnSpc>
                <a:spcPct val="50000"/>
              </a:lnSpc>
              <a:buFont typeface="Wingdings 2" pitchFamily="18" charset="2"/>
              <a:buNone/>
            </a:pPr>
            <a:endParaRPr lang="ar-EG" dirty="0" smtClean="0">
              <a:solidFill>
                <a:schemeClr val="accent1"/>
              </a:solidFill>
            </a:endParaRPr>
          </a:p>
          <a:p>
            <a:pPr marL="609600" indent="-609600" algn="r" rtl="1">
              <a:lnSpc>
                <a:spcPct val="50000"/>
              </a:lnSpc>
              <a:buFont typeface="Wingdings 2" pitchFamily="18" charset="2"/>
              <a:buNone/>
            </a:pPr>
            <a:endParaRPr lang="ar-EG" dirty="0">
              <a:solidFill>
                <a:schemeClr val="accent1"/>
              </a:solidFill>
            </a:endParaRPr>
          </a:p>
          <a:p>
            <a:pPr marL="609600" indent="-609600" algn="r" rtl="1">
              <a:lnSpc>
                <a:spcPct val="50000"/>
              </a:lnSpc>
              <a:buFont typeface="Wingdings 2" pitchFamily="18" charset="2"/>
              <a:buNone/>
            </a:pPr>
            <a:r>
              <a:rPr lang="ar-SA" dirty="0" smtClean="0">
                <a:solidFill>
                  <a:schemeClr val="accent1"/>
                </a:solidFill>
              </a:rPr>
              <a:t>أنظر </a:t>
            </a:r>
          </a:p>
          <a:p>
            <a:pPr marL="609600" indent="-609600" algn="r" rtl="1">
              <a:lnSpc>
                <a:spcPct val="50000"/>
              </a:lnSpc>
              <a:buFont typeface="Wingdings 2" pitchFamily="18" charset="2"/>
              <a:buNone/>
            </a:pPr>
            <a:r>
              <a:rPr lang="ar-SA" dirty="0" smtClean="0">
                <a:solidFill>
                  <a:schemeClr val="accent1"/>
                </a:solidFill>
              </a:rPr>
              <a:t>الجدول </a:t>
            </a:r>
          </a:p>
          <a:p>
            <a:pPr marL="609600" indent="-609600" algn="r" rtl="1">
              <a:lnSpc>
                <a:spcPct val="50000"/>
              </a:lnSpc>
              <a:buFont typeface="Wingdings 2" pitchFamily="18" charset="2"/>
              <a:buNone/>
            </a:pPr>
            <a:r>
              <a:rPr lang="ar-SA" dirty="0" smtClean="0">
                <a:solidFill>
                  <a:schemeClr val="accent1"/>
                </a:solidFill>
              </a:rPr>
              <a:t>التالي</a:t>
            </a:r>
          </a:p>
        </p:txBody>
      </p:sp>
      <p:graphicFrame>
        <p:nvGraphicFramePr>
          <p:cNvPr id="8" name="Group 75"/>
          <p:cNvGraphicFramePr>
            <a:graphicFrameLocks noGrp="1"/>
          </p:cNvGraphicFramePr>
          <p:nvPr>
            <p:extLst>
              <p:ext uri="{D42A27DB-BD31-4B8C-83A1-F6EECF244321}">
                <p14:modId xmlns:p14="http://schemas.microsoft.com/office/powerpoint/2010/main" val="3280737585"/>
              </p:ext>
            </p:extLst>
          </p:nvPr>
        </p:nvGraphicFramePr>
        <p:xfrm>
          <a:off x="3783013" y="4576763"/>
          <a:ext cx="3152775" cy="1836736"/>
        </p:xfrm>
        <a:graphic>
          <a:graphicData uri="http://schemas.openxmlformats.org/drawingml/2006/table">
            <a:tbl>
              <a:tblPr>
                <a:tableStyleId>{08FB837D-C827-4EFA-A057-4D05807E0F7C}</a:tableStyleId>
              </a:tblPr>
              <a:tblGrid>
                <a:gridCol w="1855787"/>
                <a:gridCol w="1296988"/>
              </a:tblGrid>
              <a:tr h="373192">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dirty="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الله</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anchor="ct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الوالدين</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الزوجة</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الأولاد</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العمل</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marT="45736" marB="45736" horzOverflow="overflow"/>
                </a:tc>
              </a:tr>
            </a:tbl>
          </a:graphicData>
        </a:graphic>
      </p:graphicFrame>
      <p:graphicFrame>
        <p:nvGraphicFramePr>
          <p:cNvPr id="9" name="Group 55"/>
          <p:cNvGraphicFramePr>
            <a:graphicFrameLocks noGrp="1"/>
          </p:cNvGraphicFramePr>
          <p:nvPr>
            <p:extLst>
              <p:ext uri="{D42A27DB-BD31-4B8C-83A1-F6EECF244321}">
                <p14:modId xmlns:p14="http://schemas.microsoft.com/office/powerpoint/2010/main" val="4035911919"/>
              </p:ext>
            </p:extLst>
          </p:nvPr>
        </p:nvGraphicFramePr>
        <p:xfrm>
          <a:off x="400050" y="4603750"/>
          <a:ext cx="3152775" cy="1828800"/>
        </p:xfrm>
        <a:graphic>
          <a:graphicData uri="http://schemas.openxmlformats.org/drawingml/2006/table">
            <a:tbl>
              <a:tblPr>
                <a:tableStyleId>{08FB837D-C827-4EFA-A057-4D05807E0F7C}</a:tableStyleId>
              </a:tblPr>
              <a:tblGrid>
                <a:gridCol w="1855788"/>
                <a:gridCol w="1296987"/>
              </a:tblGrid>
              <a:tr h="333375">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dirty="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المعلمين</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350838">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الأصدقاء</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90513">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فكري</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82575">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مالي</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55588">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اجتماعي</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horzOverflow="overflow"/>
                </a:tc>
              </a:tr>
            </a:tbl>
          </a:graphicData>
        </a:graphic>
      </p:graphicFrame>
    </p:spTree>
    <p:extLst>
      <p:ext uri="{BB962C8B-B14F-4D97-AF65-F5344CB8AC3E}">
        <p14:creationId xmlns:p14="http://schemas.microsoft.com/office/powerpoint/2010/main" val="24330588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100392" y="4509120"/>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8694915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التنظيم</a:t>
            </a:r>
            <a:endParaRPr lang="ar-EG" altLang="en-US" sz="4000" dirty="0">
              <a:solidFill>
                <a:schemeClr val="tx2"/>
              </a:solidFill>
              <a:ea typeface="SimSun" pitchFamily="2" charset="-122"/>
            </a:endParaRPr>
          </a:p>
        </p:txBody>
      </p:sp>
      <p:sp>
        <p:nvSpPr>
          <p:cNvPr id="6" name="Rectangle 3"/>
          <p:cNvSpPr txBox="1">
            <a:spLocks noChangeArrowheads="1"/>
          </p:cNvSpPr>
          <p:nvPr/>
        </p:nvSpPr>
        <p:spPr bwMode="auto">
          <a:xfrm>
            <a:off x="503238" y="1428750"/>
            <a:ext cx="8245226"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buFont typeface="Wingdings 2" pitchFamily="18" charset="2"/>
              <a:buNone/>
            </a:pPr>
            <a:r>
              <a:rPr lang="ar-SA" sz="4000" dirty="0" smtClean="0">
                <a:solidFill>
                  <a:srgbClr val="0070C0"/>
                </a:solidFill>
              </a:rPr>
              <a:t>التنظيم</a:t>
            </a:r>
            <a:r>
              <a:rPr lang="ar-SA" sz="4000" dirty="0" smtClean="0"/>
              <a:t>: كيف أصل إلى ما أريد؟</a:t>
            </a:r>
          </a:p>
          <a:p>
            <a:pPr algn="r" rtl="1"/>
            <a:endParaRPr lang="ar-EG" dirty="0" smtClean="0"/>
          </a:p>
          <a:p>
            <a:pPr algn="r" rtl="1"/>
            <a:r>
              <a:rPr lang="ar-SA" dirty="0" smtClean="0"/>
              <a:t>وضع خطة زمنية مدروسة ( سنوية، شهرية، أسبوعية، يومية)</a:t>
            </a:r>
          </a:p>
          <a:p>
            <a:pPr algn="r" rtl="1"/>
            <a:r>
              <a:rPr lang="ar-SA" dirty="0" smtClean="0"/>
              <a:t>اختيار القرارات و المواقف حسب الأولويات.</a:t>
            </a:r>
          </a:p>
          <a:p>
            <a:pPr algn="r" rtl="1"/>
            <a:r>
              <a:rPr lang="ar-SA" dirty="0" smtClean="0"/>
              <a:t>تنظيم وإدارة الوقت</a:t>
            </a:r>
            <a:endParaRPr lang="en-US" dirty="0" smtClean="0"/>
          </a:p>
        </p:txBody>
      </p:sp>
    </p:spTree>
    <p:extLst>
      <p:ext uri="{BB962C8B-B14F-4D97-AF65-F5344CB8AC3E}">
        <p14:creationId xmlns:p14="http://schemas.microsoft.com/office/powerpoint/2010/main" val="849746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التنظيم</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539553" y="1618456"/>
            <a:ext cx="82089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Low" rtl="1">
              <a:lnSpc>
                <a:spcPct val="80000"/>
              </a:lnSpc>
              <a:buFont typeface="Wingdings 2" pitchFamily="18" charset="2"/>
              <a:buNone/>
            </a:pPr>
            <a:r>
              <a:rPr lang="ar-SA" dirty="0" smtClean="0"/>
              <a:t>بعد تحديدك ما تريد أن تقوم به ضمن أدوارك في العام القادم، </a:t>
            </a:r>
            <a:r>
              <a:rPr lang="ar-EG" dirty="0" smtClean="0"/>
              <a:t/>
            </a:r>
            <a:br>
              <a:rPr lang="ar-EG" dirty="0" smtClean="0"/>
            </a:br>
            <a:r>
              <a:rPr lang="ar-SA" dirty="0" smtClean="0"/>
              <a:t>قم بجدولة و إسقاط هذه المشاريع إلى أعمالك خلال:</a:t>
            </a:r>
            <a:endParaRPr lang="ar-EG" dirty="0" smtClean="0"/>
          </a:p>
          <a:p>
            <a:pPr algn="justLow" rtl="1">
              <a:lnSpc>
                <a:spcPct val="80000"/>
              </a:lnSpc>
              <a:buFont typeface="Wingdings 2" pitchFamily="18" charset="2"/>
              <a:buNone/>
            </a:pPr>
            <a:endParaRPr lang="ar-SA" dirty="0" smtClean="0"/>
          </a:p>
          <a:p>
            <a:pPr algn="r" rtl="1">
              <a:lnSpc>
                <a:spcPct val="80000"/>
              </a:lnSpc>
            </a:pPr>
            <a:r>
              <a:rPr lang="ar-SA" dirty="0" smtClean="0"/>
              <a:t>أشهر </a:t>
            </a:r>
          </a:p>
          <a:p>
            <a:pPr algn="r" rtl="1">
              <a:lnSpc>
                <a:spcPct val="80000"/>
              </a:lnSpc>
            </a:pPr>
            <a:r>
              <a:rPr lang="ar-SA" dirty="0" smtClean="0"/>
              <a:t>ثم إلى أسابيع</a:t>
            </a:r>
          </a:p>
          <a:p>
            <a:pPr algn="r" rtl="1">
              <a:lnSpc>
                <a:spcPct val="80000"/>
              </a:lnSpc>
            </a:pPr>
            <a:r>
              <a:rPr lang="ar-SA" dirty="0" smtClean="0"/>
              <a:t>ثم إلى أيام</a:t>
            </a:r>
          </a:p>
          <a:p>
            <a:pPr algn="r" rtl="1">
              <a:lnSpc>
                <a:spcPct val="80000"/>
              </a:lnSpc>
            </a:pPr>
            <a:endParaRPr lang="ar-SA" dirty="0" smtClean="0"/>
          </a:p>
          <a:p>
            <a:pPr algn="r" rtl="1">
              <a:lnSpc>
                <a:spcPct val="80000"/>
              </a:lnSpc>
              <a:buFont typeface="Wingdings 2" pitchFamily="18" charset="2"/>
              <a:buNone/>
            </a:pPr>
            <a:r>
              <a:rPr lang="ar-SA" dirty="0" smtClean="0"/>
              <a:t>بقي أن نعرف كي ندير أوقاتنا في اليوم والليلة وهو موضوع حلقة إدارة الوقت</a:t>
            </a:r>
            <a:endParaRPr lang="en-US" dirty="0" smtClean="0"/>
          </a:p>
        </p:txBody>
      </p:sp>
    </p:spTree>
    <p:extLst>
      <p:ext uri="{BB962C8B-B14F-4D97-AF65-F5344CB8AC3E}">
        <p14:creationId xmlns:p14="http://schemas.microsoft.com/office/powerpoint/2010/main" val="41416196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100392" y="5410794"/>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2702552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749051" y="1501675"/>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sz="4000" dirty="0" smtClean="0">
                <a:solidFill>
                  <a:srgbClr val="0070C0"/>
                </a:solidFill>
              </a:rPr>
              <a:t>التنفيذ</a:t>
            </a:r>
            <a:r>
              <a:rPr lang="ar-SA" sz="4000" dirty="0" smtClean="0"/>
              <a:t>: كيف أعرف أني وصلت؟</a:t>
            </a:r>
            <a:endParaRPr lang="ar-EG" sz="4000" dirty="0" smtClean="0"/>
          </a:p>
          <a:p>
            <a:pPr marL="609600" indent="-609600" algn="r" rtl="1">
              <a:lnSpc>
                <a:spcPct val="80000"/>
              </a:lnSpc>
            </a:pPr>
            <a:endParaRPr lang="ar-SA" sz="4000" dirty="0" smtClean="0"/>
          </a:p>
          <a:p>
            <a:pPr marL="609600" indent="-609600" algn="r" rtl="1">
              <a:lnSpc>
                <a:spcPct val="80000"/>
              </a:lnSpc>
              <a:buFont typeface="Wingdings 2" pitchFamily="18" charset="2"/>
              <a:buNone/>
            </a:pPr>
            <a:r>
              <a:rPr lang="ar-SA" dirty="0" smtClean="0"/>
              <a:t>1- توفير متطلبات تنفيذ الخطة</a:t>
            </a:r>
          </a:p>
          <a:p>
            <a:pPr marL="609600" indent="-609600" algn="r" rtl="1">
              <a:lnSpc>
                <a:spcPct val="80000"/>
              </a:lnSpc>
              <a:buFont typeface="Wingdings 2" pitchFamily="18" charset="2"/>
              <a:buNone/>
            </a:pPr>
            <a:r>
              <a:rPr lang="ar-SA" dirty="0" smtClean="0"/>
              <a:t>المتطلبات : تحفيز – تعليم – تركيز – اتصال – إنجاز</a:t>
            </a:r>
          </a:p>
          <a:p>
            <a:pPr marL="609600" indent="-609600" algn="r" rtl="1">
              <a:lnSpc>
                <a:spcPct val="80000"/>
              </a:lnSpc>
              <a:buFont typeface="Wingdings 2" pitchFamily="18" charset="2"/>
              <a:buNone/>
            </a:pPr>
            <a:endParaRPr lang="ar-SA" dirty="0" smtClean="0"/>
          </a:p>
          <a:p>
            <a:pPr marL="609600" indent="-609600" algn="r" rtl="1">
              <a:lnSpc>
                <a:spcPct val="80000"/>
              </a:lnSpc>
              <a:buFont typeface="Wingdings 2" pitchFamily="18" charset="2"/>
              <a:buNone/>
            </a:pPr>
            <a:r>
              <a:rPr lang="ar-SA" dirty="0" smtClean="0"/>
              <a:t>2- نقد ذاتي و تقويم لمنجزاتي:  </a:t>
            </a:r>
            <a:endParaRPr lang="en-US" dirty="0" smtClean="0"/>
          </a:p>
          <a:p>
            <a:pPr marL="609600" indent="-609600" algn="ctr" rtl="1">
              <a:lnSpc>
                <a:spcPct val="80000"/>
              </a:lnSpc>
              <a:buFont typeface="Wingdings 2" pitchFamily="18" charset="2"/>
              <a:buNone/>
            </a:pPr>
            <a:r>
              <a:rPr lang="ar-SA" dirty="0" smtClean="0"/>
              <a:t>(ولا أقسم بالنفس اللوامة)</a:t>
            </a:r>
          </a:p>
          <a:p>
            <a:pPr marL="609600" indent="-609600" algn="r" rtl="1">
              <a:lnSpc>
                <a:spcPct val="80000"/>
              </a:lnSpc>
              <a:buFont typeface="Wingdings 2" pitchFamily="18" charset="2"/>
              <a:buNone/>
            </a:pPr>
            <a:r>
              <a:rPr lang="ar-SA" dirty="0" smtClean="0"/>
              <a:t>في نهاية اليوم – الأسبوع – الشهر – السنة يجب أن تقوم بتقييم ما مضى لكي تنظم ما يلي من الوقت. </a:t>
            </a:r>
          </a:p>
          <a:p>
            <a:pPr marL="609600" indent="-609600" algn="r" rtl="1">
              <a:lnSpc>
                <a:spcPct val="80000"/>
              </a:lnSpc>
              <a:buFont typeface="Wingdings 2" pitchFamily="18" charset="2"/>
              <a:buNone/>
            </a:pPr>
            <a:r>
              <a:rPr lang="ar-SA" dirty="0" smtClean="0"/>
              <a:t>حاول أن تسأل , تجيب , و تحلل التالي:</a:t>
            </a:r>
            <a:endParaRPr lang="en-US" dirty="0" smtClean="0"/>
          </a:p>
        </p:txBody>
      </p:sp>
      <p:pic>
        <p:nvPicPr>
          <p:cNvPr id="5" name="Picture 4" descr="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25773"/>
            <a:ext cx="1905000" cy="142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9017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6" name="Rectangle 3"/>
          <p:cNvSpPr txBox="1">
            <a:spLocks noChangeArrowheads="1"/>
          </p:cNvSpPr>
          <p:nvPr/>
        </p:nvSpPr>
        <p:spPr bwMode="auto">
          <a:xfrm>
            <a:off x="373063" y="1573683"/>
            <a:ext cx="7999412"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ما هي الأهداف التي حققتها؟</a:t>
            </a:r>
          </a:p>
          <a:p>
            <a:pPr marL="609600" indent="-609600" algn="r" rtl="1">
              <a:lnSpc>
                <a:spcPct val="90000"/>
              </a:lnSpc>
            </a:pPr>
            <a:r>
              <a:rPr lang="ar-SA" dirty="0" smtClean="0"/>
              <a:t>ما هي التحديات التي تغلبت عليها؟</a:t>
            </a:r>
          </a:p>
          <a:p>
            <a:pPr marL="609600" indent="-609600" algn="r" rtl="1">
              <a:lnSpc>
                <a:spcPct val="90000"/>
              </a:lnSpc>
            </a:pPr>
            <a:r>
              <a:rPr lang="ar-SA" dirty="0" smtClean="0"/>
              <a:t>ما هي القرارات التي اتخذتها؟</a:t>
            </a:r>
          </a:p>
          <a:p>
            <a:pPr marL="609600" indent="-609600" algn="r" rtl="1">
              <a:lnSpc>
                <a:spcPct val="90000"/>
              </a:lnSpc>
            </a:pPr>
            <a:r>
              <a:rPr lang="ar-SA" dirty="0" smtClean="0"/>
              <a:t>هل وضعت الهام أولاً؟</a:t>
            </a:r>
          </a:p>
          <a:p>
            <a:pPr marL="609600" indent="-609600" algn="r" rtl="1">
              <a:lnSpc>
                <a:spcPct val="90000"/>
              </a:lnSpc>
            </a:pPr>
            <a:r>
              <a:rPr lang="ar-SA" dirty="0" smtClean="0"/>
              <a:t>ما هي الأهداف التي لم احققها؟</a:t>
            </a:r>
          </a:p>
          <a:p>
            <a:pPr marL="609600" indent="-609600" algn="r" rtl="1">
              <a:lnSpc>
                <a:spcPct val="90000"/>
              </a:lnSpc>
            </a:pPr>
            <a:r>
              <a:rPr lang="ar-SA" dirty="0" smtClean="0"/>
              <a:t>ما الذي منعني من تحقيقها؟</a:t>
            </a:r>
          </a:p>
          <a:p>
            <a:pPr marL="609600" indent="-609600" algn="r" rtl="1">
              <a:lnSpc>
                <a:spcPct val="90000"/>
              </a:lnSpc>
            </a:pPr>
            <a:r>
              <a:rPr lang="ar-SA" dirty="0" smtClean="0"/>
              <a:t>هل قمت بعملية التجديد الداخلي و التأمل و تأكيد العزم؟</a:t>
            </a:r>
          </a:p>
          <a:p>
            <a:pPr marL="609600" indent="-609600" algn="r" rtl="1">
              <a:lnSpc>
                <a:spcPct val="90000"/>
              </a:lnSpc>
            </a:pPr>
            <a:r>
              <a:rPr lang="ar-SA" dirty="0" smtClean="0"/>
              <a:t>هل قمت يشحذ المنشار بشكل يومي؟</a:t>
            </a:r>
            <a:endParaRPr lang="en-US" dirty="0" smtClean="0"/>
          </a:p>
        </p:txBody>
      </p:sp>
    </p:spTree>
    <p:extLst>
      <p:ext uri="{BB962C8B-B14F-4D97-AF65-F5344CB8AC3E}">
        <p14:creationId xmlns:p14="http://schemas.microsoft.com/office/powerpoint/2010/main" val="22375320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graphicFrame>
        <p:nvGraphicFramePr>
          <p:cNvPr id="8" name="Content Placeholder 3"/>
          <p:cNvGraphicFramePr>
            <a:graphicFrameLocks noGrp="1"/>
          </p:cNvGraphicFramePr>
          <p:nvPr>
            <p:ph idx="1"/>
          </p:nvPr>
        </p:nvGraphicFramePr>
        <p:xfrm>
          <a:off x="1463674" y="1752600"/>
          <a:ext cx="6196014" cy="4481514"/>
        </p:xfrm>
        <a:graphic>
          <a:graphicData uri="http://schemas.openxmlformats.org/drawingml/2006/table">
            <a:tbl>
              <a:tblPr rtl="1" firstRow="1" bandRow="1">
                <a:tableStyleId>{5C22544A-7EE6-4342-B048-85BDC9FD1C3A}</a:tableStyleId>
              </a:tblPr>
              <a:tblGrid>
                <a:gridCol w="3098007"/>
                <a:gridCol w="3098007"/>
              </a:tblGrid>
              <a:tr h="497946">
                <a:tc>
                  <a:txBody>
                    <a:bodyPr/>
                    <a:lstStyle/>
                    <a:p>
                      <a:pPr algn="ctr" rtl="1"/>
                      <a:r>
                        <a:rPr lang="ar-EG" sz="2400" dirty="0" smtClean="0"/>
                        <a:t>التخطيط</a:t>
                      </a:r>
                      <a:r>
                        <a:rPr lang="ar-EG" sz="2400" baseline="0" dirty="0" smtClean="0"/>
                        <a:t> التقليدى</a:t>
                      </a:r>
                      <a:endParaRPr lang="ar-EG" sz="2400" dirty="0"/>
                    </a:p>
                  </a:txBody>
                  <a:tcPr/>
                </a:tc>
                <a:tc>
                  <a:txBody>
                    <a:bodyPr/>
                    <a:lstStyle/>
                    <a:p>
                      <a:pPr algn="ctr" rtl="1"/>
                      <a:r>
                        <a:rPr lang="ar-EG" sz="2400" dirty="0" smtClean="0"/>
                        <a:t>التخطيط الاستراتيجى</a:t>
                      </a:r>
                      <a:endParaRPr lang="ar-EG" sz="2400" dirty="0"/>
                    </a:p>
                  </a:txBody>
                  <a:tcPr/>
                </a:tc>
              </a:tr>
              <a:tr h="497946">
                <a:tc>
                  <a:txBody>
                    <a:bodyPr/>
                    <a:lstStyle/>
                    <a:p>
                      <a:pPr algn="ctr" rtl="1"/>
                      <a:r>
                        <a:rPr lang="ar-EG" sz="2400" b="1" dirty="0" smtClean="0"/>
                        <a:t>نظام مغلق</a:t>
                      </a:r>
                      <a:endParaRPr lang="ar-EG" sz="2400" b="1" dirty="0"/>
                    </a:p>
                  </a:txBody>
                  <a:tcPr/>
                </a:tc>
                <a:tc>
                  <a:txBody>
                    <a:bodyPr/>
                    <a:lstStyle/>
                    <a:p>
                      <a:pPr algn="ctr" rtl="1"/>
                      <a:r>
                        <a:rPr lang="ar-EG" sz="2400" b="1" dirty="0" smtClean="0"/>
                        <a:t>نظام مفتوح</a:t>
                      </a:r>
                      <a:endParaRPr lang="ar-EG" sz="2400" b="1" dirty="0"/>
                    </a:p>
                  </a:txBody>
                  <a:tcPr/>
                </a:tc>
              </a:tr>
              <a:tr h="497946">
                <a:tc>
                  <a:txBody>
                    <a:bodyPr/>
                    <a:lstStyle/>
                    <a:p>
                      <a:pPr algn="ctr" rtl="1"/>
                      <a:r>
                        <a:rPr lang="ar-EG" sz="2400" b="1" dirty="0" smtClean="0"/>
                        <a:t>البيئة الداخلية </a:t>
                      </a:r>
                      <a:endParaRPr lang="ar-EG" sz="2400" b="1" dirty="0"/>
                    </a:p>
                  </a:txBody>
                  <a:tcPr/>
                </a:tc>
                <a:tc>
                  <a:txBody>
                    <a:bodyPr/>
                    <a:lstStyle/>
                    <a:p>
                      <a:pPr algn="ctr" rtl="1"/>
                      <a:r>
                        <a:rPr lang="ar-EG" sz="2400" b="1" dirty="0" smtClean="0"/>
                        <a:t>البيئة الداخلية و الخارجية </a:t>
                      </a:r>
                      <a:endParaRPr lang="ar-EG" sz="2400" b="1" dirty="0"/>
                    </a:p>
                  </a:txBody>
                  <a:tcPr/>
                </a:tc>
              </a:tr>
              <a:tr h="497946">
                <a:tc>
                  <a:txBody>
                    <a:bodyPr/>
                    <a:lstStyle/>
                    <a:p>
                      <a:pPr algn="ctr" rtl="1"/>
                      <a:r>
                        <a:rPr lang="ar-EG" sz="2400" b="1" dirty="0" smtClean="0"/>
                        <a:t>بيانات متاحة </a:t>
                      </a:r>
                      <a:endParaRPr lang="ar-EG" sz="2400" b="1" dirty="0"/>
                    </a:p>
                  </a:txBody>
                  <a:tcPr/>
                </a:tc>
                <a:tc>
                  <a:txBody>
                    <a:bodyPr/>
                    <a:lstStyle/>
                    <a:p>
                      <a:pPr algn="ctr" rtl="1"/>
                      <a:r>
                        <a:rPr lang="ar-EG" sz="2400" b="1" dirty="0" smtClean="0"/>
                        <a:t>اتجاهات حديثة </a:t>
                      </a:r>
                      <a:endParaRPr lang="ar-EG" sz="2400" b="1" dirty="0"/>
                    </a:p>
                  </a:txBody>
                  <a:tcPr/>
                </a:tc>
              </a:tr>
              <a:tr h="497946">
                <a:tc>
                  <a:txBody>
                    <a:bodyPr/>
                    <a:lstStyle/>
                    <a:p>
                      <a:pPr algn="ctr" rtl="1"/>
                      <a:r>
                        <a:rPr lang="ar-EG" sz="2400" b="1" dirty="0" smtClean="0"/>
                        <a:t>بيانات متصلة و مترابطة </a:t>
                      </a:r>
                      <a:endParaRPr lang="ar-EG" sz="2400" b="1" dirty="0"/>
                    </a:p>
                  </a:txBody>
                  <a:tcPr/>
                </a:tc>
                <a:tc>
                  <a:txBody>
                    <a:bodyPr/>
                    <a:lstStyle/>
                    <a:p>
                      <a:pPr algn="ctr" rtl="1"/>
                      <a:r>
                        <a:rPr lang="ar-EG" sz="2400" b="1" dirty="0" smtClean="0"/>
                        <a:t>القرار الابداعى</a:t>
                      </a:r>
                      <a:endParaRPr lang="ar-EG" sz="2400" b="1" dirty="0"/>
                    </a:p>
                  </a:txBody>
                  <a:tcPr/>
                </a:tc>
              </a:tr>
              <a:tr h="497946">
                <a:tc>
                  <a:txBody>
                    <a:bodyPr/>
                    <a:lstStyle/>
                    <a:p>
                      <a:pPr algn="ctr" rtl="1"/>
                      <a:r>
                        <a:rPr lang="ar-EG" sz="2400" b="1" dirty="0" smtClean="0"/>
                        <a:t>الفردية </a:t>
                      </a:r>
                      <a:endParaRPr lang="ar-EG" sz="2400" b="1" dirty="0"/>
                    </a:p>
                  </a:txBody>
                  <a:tcPr/>
                </a:tc>
                <a:tc>
                  <a:txBody>
                    <a:bodyPr/>
                    <a:lstStyle/>
                    <a:p>
                      <a:pPr algn="ctr" rtl="1"/>
                      <a:r>
                        <a:rPr lang="ar-EG" sz="2400" b="1" dirty="0" smtClean="0"/>
                        <a:t>الديمقراطية </a:t>
                      </a:r>
                      <a:endParaRPr lang="ar-EG" sz="2400" b="1" dirty="0"/>
                    </a:p>
                  </a:txBody>
                  <a:tcPr/>
                </a:tc>
              </a:tr>
              <a:tr h="497946">
                <a:tc>
                  <a:txBody>
                    <a:bodyPr/>
                    <a:lstStyle/>
                    <a:p>
                      <a:pPr algn="ctr" rtl="1"/>
                      <a:r>
                        <a:rPr lang="ar-EG" sz="2400" b="1" dirty="0" smtClean="0"/>
                        <a:t>المدخلات</a:t>
                      </a:r>
                      <a:endParaRPr lang="ar-EG" sz="2400" b="1" dirty="0"/>
                    </a:p>
                  </a:txBody>
                  <a:tcPr/>
                </a:tc>
                <a:tc>
                  <a:txBody>
                    <a:bodyPr/>
                    <a:lstStyle/>
                    <a:p>
                      <a:pPr algn="ctr" rtl="1"/>
                      <a:r>
                        <a:rPr lang="ar-EG" sz="2400" b="1" dirty="0" smtClean="0"/>
                        <a:t>النتائج</a:t>
                      </a:r>
                      <a:endParaRPr lang="ar-EG" sz="2400" b="1" dirty="0"/>
                    </a:p>
                  </a:txBody>
                  <a:tcPr/>
                </a:tc>
              </a:tr>
              <a:tr h="497946">
                <a:tc>
                  <a:txBody>
                    <a:bodyPr/>
                    <a:lstStyle/>
                    <a:p>
                      <a:pPr algn="ctr" rtl="1"/>
                      <a:r>
                        <a:rPr lang="ar-EG" sz="2400" b="1" dirty="0" smtClean="0"/>
                        <a:t>الروتين</a:t>
                      </a:r>
                      <a:endParaRPr lang="ar-EG" sz="2400" b="1" dirty="0"/>
                    </a:p>
                  </a:txBody>
                  <a:tcPr/>
                </a:tc>
                <a:tc>
                  <a:txBody>
                    <a:bodyPr/>
                    <a:lstStyle/>
                    <a:p>
                      <a:pPr algn="ctr" rtl="1"/>
                      <a:r>
                        <a:rPr lang="ar-EG" sz="2400" b="1" dirty="0" smtClean="0"/>
                        <a:t> التغيير</a:t>
                      </a:r>
                      <a:endParaRPr lang="ar-EG" sz="2400" b="1" dirty="0"/>
                    </a:p>
                  </a:txBody>
                  <a:tcPr/>
                </a:tc>
              </a:tr>
              <a:tr h="497946">
                <a:tc>
                  <a:txBody>
                    <a:bodyPr/>
                    <a:lstStyle/>
                    <a:p>
                      <a:pPr algn="ctr" rtl="1"/>
                      <a:r>
                        <a:rPr lang="ar-EG" sz="2400" b="1" dirty="0" smtClean="0"/>
                        <a:t>التقويم النهائى </a:t>
                      </a:r>
                      <a:endParaRPr lang="ar-EG" sz="2400" b="1" dirty="0"/>
                    </a:p>
                  </a:txBody>
                  <a:tcPr/>
                </a:tc>
                <a:tc>
                  <a:txBody>
                    <a:bodyPr/>
                    <a:lstStyle/>
                    <a:p>
                      <a:pPr algn="ctr" rtl="1"/>
                      <a:r>
                        <a:rPr lang="ar-EG" sz="2400" b="1" dirty="0" smtClean="0"/>
                        <a:t>المتابعة المستمرة</a:t>
                      </a:r>
                      <a:endParaRPr lang="ar-EG" sz="2400" b="1" dirty="0"/>
                    </a:p>
                  </a:txBody>
                  <a:tcPr/>
                </a:tc>
              </a:tr>
            </a:tbl>
          </a:graphicData>
        </a:graphic>
      </p:graphicFrame>
    </p:spTree>
    <p:extLst>
      <p:ext uri="{BB962C8B-B14F-4D97-AF65-F5344CB8AC3E}">
        <p14:creationId xmlns:p14="http://schemas.microsoft.com/office/powerpoint/2010/main" val="24208914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821059" y="1573683"/>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dirty="0" smtClean="0"/>
              <a:t>من خلال عملية التقويم هذه :</a:t>
            </a:r>
          </a:p>
          <a:p>
            <a:pPr marL="609600" indent="-609600" algn="r" rtl="1"/>
            <a:r>
              <a:rPr lang="ar-SA" dirty="0" smtClean="0"/>
              <a:t>نرفع مستوى الإدراك الذاتي</a:t>
            </a:r>
          </a:p>
          <a:p>
            <a:pPr marL="609600" indent="-609600" algn="r" rtl="1"/>
            <a:r>
              <a:rPr lang="ar-SA" dirty="0" smtClean="0"/>
              <a:t>تنمية الضمير</a:t>
            </a:r>
          </a:p>
          <a:p>
            <a:pPr marL="609600" indent="-609600" algn="r" rtl="1"/>
            <a:r>
              <a:rPr lang="ar-SA" dirty="0" smtClean="0"/>
              <a:t>بناء العادات الفعالة</a:t>
            </a:r>
          </a:p>
          <a:p>
            <a:pPr marL="609600" indent="-609600" algn="r" rtl="1">
              <a:buFont typeface="Wingdings 2" pitchFamily="18" charset="2"/>
              <a:buNone/>
            </a:pPr>
            <a:endParaRPr lang="ar-SA" sz="1600" dirty="0" smtClean="0"/>
          </a:p>
          <a:p>
            <a:pPr marL="609600" indent="-609600" algn="r" rtl="1">
              <a:buFont typeface="Wingdings 2" pitchFamily="18" charset="2"/>
              <a:buNone/>
            </a:pPr>
            <a:r>
              <a:rPr lang="ar-SA" dirty="0" smtClean="0"/>
              <a:t>تذكر وجرّب قيمة الخلوة مع النفس لفترات: </a:t>
            </a:r>
          </a:p>
          <a:p>
            <a:pPr marL="609600" indent="-609600" algn="r" rtl="1"/>
            <a:r>
              <a:rPr lang="ar-SA" dirty="0" smtClean="0"/>
              <a:t>التأمل – التفكر – الخلو بالنفس</a:t>
            </a:r>
          </a:p>
          <a:p>
            <a:pPr marL="609600" indent="-609600" algn="r" rtl="1"/>
            <a:r>
              <a:rPr lang="ar-SA" dirty="0" smtClean="0"/>
              <a:t>سجل في مفكرة تجربة كل أسبوع - شهر</a:t>
            </a:r>
            <a:endParaRPr lang="en-US" dirty="0" smtClean="0"/>
          </a:p>
        </p:txBody>
      </p:sp>
    </p:spTree>
    <p:extLst>
      <p:ext uri="{BB962C8B-B14F-4D97-AF65-F5344CB8AC3E}">
        <p14:creationId xmlns:p14="http://schemas.microsoft.com/office/powerpoint/2010/main" val="32755259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5" name="Rectangle 3"/>
          <p:cNvSpPr txBox="1">
            <a:spLocks noChangeArrowheads="1"/>
          </p:cNvSpPr>
          <p:nvPr/>
        </p:nvSpPr>
        <p:spPr bwMode="auto">
          <a:xfrm>
            <a:off x="893067" y="1484784"/>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dirty="0" smtClean="0"/>
              <a:t>من خلال عملية التقويم هذه ... </a:t>
            </a:r>
          </a:p>
          <a:p>
            <a:pPr marL="609600" indent="-609600" algn="r" rtl="1">
              <a:buFont typeface="Wingdings 2" pitchFamily="18" charset="2"/>
              <a:buNone/>
            </a:pPr>
            <a:r>
              <a:rPr lang="ar-SA" dirty="0" smtClean="0"/>
              <a:t>هل وصلت إلى ما أريد؟ كيف أعرف ذلك؟</a:t>
            </a:r>
          </a:p>
          <a:p>
            <a:pPr marL="609600" indent="-609600" algn="r" rtl="1"/>
            <a:r>
              <a:rPr lang="ar-SA" dirty="0" smtClean="0"/>
              <a:t>هل حققت الرضا الداخلي - التوافق الاجتماعي – المنجزات المادية- عادات عمل جديدة ؟</a:t>
            </a:r>
          </a:p>
          <a:p>
            <a:pPr marL="609600" indent="-609600" algn="r" rtl="1"/>
            <a:r>
              <a:rPr lang="ar-SA" dirty="0" smtClean="0"/>
              <a:t>هل نضجت شخصيتي؟</a:t>
            </a:r>
          </a:p>
          <a:p>
            <a:pPr marL="609600" indent="-609600" algn="r" rtl="1"/>
            <a:r>
              <a:rPr lang="ar-SA" dirty="0" smtClean="0"/>
              <a:t>هل أمتلك زمام حياتي و أبادر باتخاذ قراراتي؟</a:t>
            </a:r>
          </a:p>
          <a:p>
            <a:pPr marL="609600" indent="-609600" algn="r" rtl="1"/>
            <a:r>
              <a:rPr lang="ar-SA" dirty="0" smtClean="0"/>
              <a:t>هل تخلصت من القيود و الأو هام؟</a:t>
            </a:r>
            <a:endParaRPr lang="en-US" dirty="0" smtClean="0"/>
          </a:p>
        </p:txBody>
      </p:sp>
    </p:spTree>
    <p:extLst>
      <p:ext uri="{BB962C8B-B14F-4D97-AF65-F5344CB8AC3E}">
        <p14:creationId xmlns:p14="http://schemas.microsoft.com/office/powerpoint/2010/main" val="41300471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WordArt 7"/>
          <p:cNvSpPr>
            <a:spLocks noChangeArrowheads="1" noChangeShapeType="1" noTextEdit="1"/>
          </p:cNvSpPr>
          <p:nvPr/>
        </p:nvSpPr>
        <p:spPr bwMode="auto">
          <a:xfrm>
            <a:off x="1385888" y="2708920"/>
            <a:ext cx="6053137" cy="1577975"/>
          </a:xfrm>
          <a:prstGeom prst="rect">
            <a:avLst/>
          </a:prstGeom>
        </p:spPr>
        <p:txBody>
          <a:bodyPr wrap="none" fromWordArt="1">
            <a:prstTxWarp prst="textPlain">
              <a:avLst>
                <a:gd name="adj" fmla="val 50014"/>
              </a:avLst>
            </a:prstTxWarp>
            <a:scene3d>
              <a:camera prst="legacyPerspectiveFront">
                <a:rot lat="18900000" lon="0" rev="0"/>
              </a:camera>
              <a:lightRig rig="legacyFlat2" dir="b"/>
            </a:scene3d>
            <a:sp3d extrusionH="227000" prstMaterial="legacyPlastic">
              <a:extrusionClr>
                <a:schemeClr val="accent1"/>
              </a:extrusionClr>
            </a:sp3d>
          </a:bodyPr>
          <a:lstStyle/>
          <a:p>
            <a:pPr algn="ctr" rtl="1"/>
            <a:r>
              <a:rPr lang="ar-EG" sz="3600" kern="10" dirty="0">
                <a:ln w="9525">
                  <a:round/>
                  <a:headEnd/>
                  <a:tailEnd/>
                </a:ln>
                <a:solidFill>
                  <a:schemeClr val="accent1"/>
                </a:solidFill>
                <a:latin typeface="Times New Roman"/>
                <a:cs typeface="Times New Roman"/>
              </a:rPr>
              <a:t>إدارة الوقت</a:t>
            </a:r>
          </a:p>
        </p:txBody>
      </p:sp>
    </p:spTree>
    <p:extLst>
      <p:ext uri="{BB962C8B-B14F-4D97-AF65-F5344CB8AC3E}">
        <p14:creationId xmlns:p14="http://schemas.microsoft.com/office/powerpoint/2010/main" val="23575001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 calcmode="lin" valueType="num">
                                      <p:cBhvr>
                                        <p:cTn id="7" dur="1000" fill="hold"/>
                                        <p:tgtEl>
                                          <p:spTgt spid="92167"/>
                                        </p:tgtEl>
                                        <p:attrNameLst>
                                          <p:attrName>ppt_w</p:attrName>
                                        </p:attrNameLst>
                                      </p:cBhvr>
                                      <p:tavLst>
                                        <p:tav tm="0">
                                          <p:val>
                                            <p:fltVal val="0"/>
                                          </p:val>
                                        </p:tav>
                                        <p:tav tm="100000">
                                          <p:val>
                                            <p:strVal val="#ppt_w"/>
                                          </p:val>
                                        </p:tav>
                                      </p:tavLst>
                                    </p:anim>
                                    <p:anim calcmode="lin" valueType="num">
                                      <p:cBhvr>
                                        <p:cTn id="8" dur="1000" fill="hold"/>
                                        <p:tgtEl>
                                          <p:spTgt spid="92167"/>
                                        </p:tgtEl>
                                        <p:attrNameLst>
                                          <p:attrName>ppt_h</p:attrName>
                                        </p:attrNameLst>
                                      </p:cBhvr>
                                      <p:tavLst>
                                        <p:tav tm="0">
                                          <p:val>
                                            <p:fltVal val="0"/>
                                          </p:val>
                                        </p:tav>
                                        <p:tav tm="100000">
                                          <p:val>
                                            <p:strVal val="#ppt_h"/>
                                          </p:val>
                                        </p:tav>
                                      </p:tavLst>
                                    </p:anim>
                                    <p:anim calcmode="lin" valueType="num">
                                      <p:cBhvr>
                                        <p:cTn id="9" dur="1000" fill="hold"/>
                                        <p:tgtEl>
                                          <p:spTgt spid="921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إدارة الوقت</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767084" y="1834480"/>
            <a:ext cx="80533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lnSpc>
                <a:spcPct val="120000"/>
              </a:lnSpc>
            </a:pPr>
            <a:r>
              <a:rPr lang="ar-SA" dirty="0" smtClean="0">
                <a:cs typeface="AL-Mohanad Bold" pitchFamily="2" charset="-78"/>
              </a:rPr>
              <a:t>إدارة الوقت جزء من إدارة الحياة.</a:t>
            </a:r>
          </a:p>
          <a:p>
            <a:pPr algn="r" rtl="1">
              <a:lnSpc>
                <a:spcPct val="120000"/>
              </a:lnSpc>
            </a:pPr>
            <a:r>
              <a:rPr lang="ar-SA" dirty="0" smtClean="0">
                <a:cs typeface="AL-Mohanad Bold" pitchFamily="2" charset="-78"/>
              </a:rPr>
              <a:t>بعد وضع الخطة و رسمها تحتاج إلى معرفة كيف تدير وقتك بفاعلية حتى تتأكد من تنفيذها بنجاح.</a:t>
            </a:r>
          </a:p>
          <a:p>
            <a:pPr algn="r" rtl="1">
              <a:lnSpc>
                <a:spcPct val="120000"/>
              </a:lnSpc>
            </a:pPr>
            <a:r>
              <a:rPr lang="ar-SA" dirty="0" smtClean="0">
                <a:cs typeface="AL-Mohanad Bold" pitchFamily="2" charset="-78"/>
              </a:rPr>
              <a:t>ينصح بحضور دورة أو الاطلاع على وسائل الإدارة الناجحة للوقت.</a:t>
            </a:r>
          </a:p>
          <a:p>
            <a:pPr algn="r" rtl="1">
              <a:lnSpc>
                <a:spcPct val="120000"/>
              </a:lnSpc>
            </a:pPr>
            <a:r>
              <a:rPr lang="ar-SA" dirty="0" smtClean="0">
                <a:cs typeface="AL-Mohanad Bold" pitchFamily="2" charset="-78"/>
              </a:rPr>
              <a:t>سنذكر هنا باختصار بعض الوسائل المفيدة لذلك.</a:t>
            </a:r>
            <a:endParaRPr lang="en-US" dirty="0" smtClean="0">
              <a:cs typeface="AL-Mohanad Bold"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40325"/>
            <a:ext cx="2304255" cy="216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3498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الأهداف</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إعداد جدول زمني ( فصلي ، أسبوعي ، يومي ) </a:t>
              </a:r>
              <a:r>
                <a:rPr lang="ar-EG" altLang="zh-CN" sz="2000" b="1" dirty="0" smtClean="0"/>
                <a:t>” </a:t>
              </a:r>
              <a:r>
                <a:rPr lang="ar-EG" altLang="zh-CN" sz="2000" b="1" dirty="0"/>
                <a:t>التخطيط المسبق”</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الاستعانة بالمفكرة</a:t>
              </a:r>
            </a:p>
          </p:txBody>
        </p:sp>
      </p:grpSp>
      <p:grpSp>
        <p:nvGrpSpPr>
          <p:cNvPr id="6162" name="Group 18"/>
          <p:cNvGrpSpPr>
            <a:grpSpLocks/>
          </p:cNvGrpSpPr>
          <p:nvPr/>
        </p:nvGrpSpPr>
        <p:grpSpPr bwMode="auto">
          <a:xfrm>
            <a:off x="1629284" y="5083696"/>
            <a:ext cx="6112980" cy="457200"/>
            <a:chOff x="239" y="75"/>
            <a:chExt cx="2737" cy="288"/>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الاستعانة بالساعة </a:t>
              </a:r>
            </a:p>
          </p:txBody>
        </p:sp>
      </p:grpSp>
    </p:spTree>
    <p:extLst>
      <p:ext uri="{BB962C8B-B14F-4D97-AF65-F5344CB8AC3E}">
        <p14:creationId xmlns:p14="http://schemas.microsoft.com/office/powerpoint/2010/main" val="839041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تنظيم المكان </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تنظيم وترتيب المعلومات والسجلات </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رتيب الاولويات (التفريق بين هام وعاجل) </a:t>
              </a:r>
            </a:p>
          </p:txBody>
        </p:sp>
      </p:grpSp>
      <p:grpSp>
        <p:nvGrpSpPr>
          <p:cNvPr id="6162" name="Group 18"/>
          <p:cNvGrpSpPr>
            <a:grpSpLocks/>
          </p:cNvGrpSpPr>
          <p:nvPr/>
        </p:nvGrpSpPr>
        <p:grpSpPr bwMode="auto">
          <a:xfrm>
            <a:off x="1629284" y="5083696"/>
            <a:ext cx="6112980" cy="457200"/>
            <a:chOff x="239" y="75"/>
            <a:chExt cx="2737" cy="288"/>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محاولة عمل بعض الانشطة بطريقة أخرى</a:t>
              </a:r>
            </a:p>
          </p:txBody>
        </p:sp>
      </p:grpSp>
    </p:spTree>
    <p:extLst>
      <p:ext uri="{BB962C8B-B14F-4D97-AF65-F5344CB8AC3E}">
        <p14:creationId xmlns:p14="http://schemas.microsoft.com/office/powerpoint/2010/main" val="1379755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محاولة عمل بعض الانشطة في وقت آخر</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عمل اكثر من مهمة في رحلة واحدة </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تسجيل جميع الطلبات في قائمة </a:t>
              </a:r>
            </a:p>
          </p:txBody>
        </p:sp>
      </p:grpSp>
    </p:spTree>
    <p:extLst>
      <p:ext uri="{BB962C8B-B14F-4D97-AF65-F5344CB8AC3E}">
        <p14:creationId xmlns:p14="http://schemas.microsoft.com/office/powerpoint/2010/main" val="26433347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نموذج جدول يومي</a:t>
            </a:r>
          </a:p>
        </p:txBody>
      </p:sp>
      <p:graphicFrame>
        <p:nvGraphicFramePr>
          <p:cNvPr id="2" name="Table 1"/>
          <p:cNvGraphicFramePr>
            <a:graphicFrameLocks noGrp="1"/>
          </p:cNvGraphicFramePr>
          <p:nvPr>
            <p:extLst>
              <p:ext uri="{D42A27DB-BD31-4B8C-83A1-F6EECF244321}">
                <p14:modId xmlns:p14="http://schemas.microsoft.com/office/powerpoint/2010/main" val="660346468"/>
              </p:ext>
            </p:extLst>
          </p:nvPr>
        </p:nvGraphicFramePr>
        <p:xfrm>
          <a:off x="899593" y="1902440"/>
          <a:ext cx="7488832" cy="3657600"/>
        </p:xfrm>
        <a:graphic>
          <a:graphicData uri="http://schemas.openxmlformats.org/drawingml/2006/table">
            <a:tbl>
              <a:tblPr rtl="1" firstRow="1" bandRow="1">
                <a:tableStyleId>{5C22544A-7EE6-4342-B048-85BDC9FD1C3A}</a:tableStyleId>
              </a:tblPr>
              <a:tblGrid>
                <a:gridCol w="2909503"/>
                <a:gridCol w="2083052"/>
                <a:gridCol w="2496277"/>
              </a:tblGrid>
              <a:tr h="370840">
                <a:tc>
                  <a:txBody>
                    <a:bodyPr/>
                    <a:lstStyle/>
                    <a:p>
                      <a:pPr algn="ctr" rtl="1"/>
                      <a:r>
                        <a:rPr lang="ar-SA" sz="2400" dirty="0" smtClean="0">
                          <a:cs typeface="Akhbar MT" pitchFamily="2" charset="-78"/>
                        </a:rPr>
                        <a:t>قائمة الأعمال و المهام</a:t>
                      </a:r>
                      <a:endParaRPr lang="ar-EG" sz="2400" dirty="0"/>
                    </a:p>
                  </a:txBody>
                  <a:tcPr/>
                </a:tc>
                <a:tc>
                  <a:txBody>
                    <a:bodyPr/>
                    <a:lstStyle/>
                    <a:p>
                      <a:pPr algn="ctr" rtl="1"/>
                      <a:r>
                        <a:rPr lang="ar-SA" sz="2400" dirty="0" smtClean="0">
                          <a:cs typeface="Akhbar MT" pitchFamily="2" charset="-78"/>
                        </a:rPr>
                        <a:t>الوقت </a:t>
                      </a:r>
                      <a:endParaRPr lang="ar-EG" sz="2400" dirty="0"/>
                    </a:p>
                  </a:txBody>
                  <a:tcPr/>
                </a:tc>
                <a:tc>
                  <a:txBody>
                    <a:bodyPr/>
                    <a:lstStyle/>
                    <a:p>
                      <a:pPr algn="ctr" rtl="1"/>
                      <a:r>
                        <a:rPr lang="ar-SA" sz="2400" dirty="0" smtClean="0">
                          <a:cs typeface="Akhbar MT" pitchFamily="2" charset="-78"/>
                        </a:rPr>
                        <a:t>تمت</a:t>
                      </a:r>
                      <a:endParaRPr lang="ar-EG" sz="2400" dirty="0"/>
                    </a:p>
                  </a:txBody>
                  <a:tcPr/>
                </a:tc>
              </a:tr>
              <a:tr h="370840">
                <a:tc>
                  <a:txBody>
                    <a:bodyPr/>
                    <a:lstStyle/>
                    <a:p>
                      <a:pPr algn="ctr" rtl="1"/>
                      <a:r>
                        <a:rPr lang="ar-EG" sz="2400" b="1" dirty="0" smtClean="0">
                          <a:solidFill>
                            <a:schemeClr val="tx1"/>
                          </a:solidFill>
                        </a:rPr>
                        <a:t>حل واجب المادة ..</a:t>
                      </a:r>
                    </a:p>
                  </a:txBody>
                  <a:tcPr/>
                </a:tc>
                <a:tc>
                  <a:txBody>
                    <a:bodyPr/>
                    <a:lstStyle/>
                    <a:p>
                      <a:pPr rtl="1"/>
                      <a:endParaRPr lang="ar-EG"/>
                    </a:p>
                  </a:txBody>
                  <a:tcPr/>
                </a:tc>
                <a:tc>
                  <a:txBody>
                    <a:bodyPr/>
                    <a:lstStyle/>
                    <a:p>
                      <a:pPr rtl="1"/>
                      <a:endParaRPr lang="ar-EG" dirty="0"/>
                    </a:p>
                  </a:txBody>
                  <a:tcPr/>
                </a:tc>
              </a:tr>
              <a:tr h="370840">
                <a:tc>
                  <a:txBody>
                    <a:bodyPr/>
                    <a:lstStyle/>
                    <a:p>
                      <a:pPr algn="ctr" rtl="1"/>
                      <a:r>
                        <a:rPr lang="ar-EG" sz="2400" b="1" dirty="0" smtClean="0">
                          <a:solidFill>
                            <a:schemeClr val="tx1"/>
                          </a:solidFill>
                        </a:rPr>
                        <a:t>قرآة التقرير</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التحضير للاختبار</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تغيير زيت السيارة</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زيارة صديق</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شراء مستلزمات البيت</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a:t>
                      </a:r>
                      <a:endParaRPr lang="ar-EG" sz="2400" b="1" dirty="0">
                        <a:solidFill>
                          <a:schemeClr val="tx1"/>
                        </a:solidFill>
                      </a:endParaRPr>
                    </a:p>
                  </a:txBody>
                  <a:tcPr/>
                </a:tc>
                <a:tc>
                  <a:txBody>
                    <a:bodyPr/>
                    <a:lstStyle/>
                    <a:p>
                      <a:pPr rtl="1"/>
                      <a:endParaRPr lang="ar-EG" dirty="0"/>
                    </a:p>
                  </a:txBody>
                  <a:tcPr/>
                </a:tc>
                <a:tc>
                  <a:txBody>
                    <a:bodyPr/>
                    <a:lstStyle/>
                    <a:p>
                      <a:pPr rtl="1"/>
                      <a:endParaRPr lang="ar-EG" dirty="0"/>
                    </a:p>
                  </a:txBody>
                  <a:tcPr/>
                </a:tc>
              </a:tr>
            </a:tbl>
          </a:graphicData>
        </a:graphic>
      </p:graphicFrame>
    </p:spTree>
    <p:extLst>
      <p:ext uri="{BB962C8B-B14F-4D97-AF65-F5344CB8AC3E}">
        <p14:creationId xmlns:p14="http://schemas.microsoft.com/office/powerpoint/2010/main" val="4284354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4" name="Rectangle 3"/>
          <p:cNvSpPr txBox="1">
            <a:spLocks noChangeArrowheads="1"/>
          </p:cNvSpPr>
          <p:nvPr/>
        </p:nvSpPr>
        <p:spPr bwMode="auto">
          <a:xfrm>
            <a:off x="285750" y="1171575"/>
            <a:ext cx="808513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just" rtl="1">
              <a:lnSpc>
                <a:spcPct val="90000"/>
              </a:lnSpc>
              <a:spcBef>
                <a:spcPct val="30000"/>
              </a:spcBef>
              <a:spcAft>
                <a:spcPct val="10000"/>
              </a:spcAft>
              <a:buFont typeface="Wingdings 2" pitchFamily="18" charset="2"/>
              <a:buNone/>
            </a:pPr>
            <a:r>
              <a:rPr lang="ar-SA" dirty="0" smtClean="0"/>
              <a:t>  </a:t>
            </a:r>
          </a:p>
          <a:p>
            <a:pPr marL="533400" indent="-533400" algn="just" rtl="1">
              <a:lnSpc>
                <a:spcPct val="90000"/>
              </a:lnSpc>
              <a:spcBef>
                <a:spcPct val="30000"/>
              </a:spcBef>
              <a:spcAft>
                <a:spcPct val="10000"/>
              </a:spcAft>
            </a:pPr>
            <a:r>
              <a:rPr lang="ar-SA" dirty="0" smtClean="0"/>
              <a:t>الأسئلة التي ذكرناها تعد استراتيجية وبعيدة المدى بالنسبة لمستقبلك الشخصي وعليك أن تسعى لمعرفة كيف تخطط للحياة. </a:t>
            </a:r>
          </a:p>
          <a:p>
            <a:pPr marL="533400" indent="-533400" algn="just" rtl="1">
              <a:lnSpc>
                <a:spcPct val="90000"/>
              </a:lnSpc>
              <a:spcBef>
                <a:spcPct val="30000"/>
              </a:spcBef>
              <a:spcAft>
                <a:spcPct val="10000"/>
              </a:spcAft>
            </a:pPr>
            <a:r>
              <a:rPr lang="ar-SA" dirty="0" smtClean="0"/>
              <a:t>حتى تستطيع أن تخطط لمستقبلك على مدى بعيد، يجب أن تعرف كيف تخطط في البداية لعام واحد أو عامين.</a:t>
            </a:r>
          </a:p>
          <a:p>
            <a:pPr marL="533400" indent="-533400" algn="just" rtl="1">
              <a:lnSpc>
                <a:spcPct val="90000"/>
              </a:lnSpc>
              <a:spcBef>
                <a:spcPct val="30000"/>
              </a:spcBef>
              <a:spcAft>
                <a:spcPct val="10000"/>
              </a:spcAft>
            </a:pPr>
            <a:r>
              <a:rPr lang="ar-SA" dirty="0" smtClean="0"/>
              <a:t>لقد ركّزنا في هذا العرض على التخطيط لعام واحد. </a:t>
            </a:r>
            <a:endParaRPr lang="ar-SA" sz="20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37112"/>
            <a:ext cx="3571875" cy="18051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6800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5" name="Rectangle 3"/>
          <p:cNvSpPr txBox="1">
            <a:spLocks noChangeArrowheads="1"/>
          </p:cNvSpPr>
          <p:nvPr/>
        </p:nvSpPr>
        <p:spPr bwMode="auto">
          <a:xfrm>
            <a:off x="611560" y="1689795"/>
            <a:ext cx="7992888" cy="310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 rtl="1">
              <a:lnSpc>
                <a:spcPct val="90000"/>
              </a:lnSpc>
              <a:spcBef>
                <a:spcPct val="60000"/>
              </a:spcBef>
            </a:pPr>
            <a:r>
              <a:rPr lang="ar-SA" dirty="0" smtClean="0"/>
              <a:t>إن الإجابة على الأسئلة يحتاج إلى وقت طويل و تأمل و تركيز </a:t>
            </a:r>
            <a:r>
              <a:rPr lang="ar-EG" dirty="0" smtClean="0"/>
              <a:t/>
            </a:r>
            <a:br>
              <a:rPr lang="ar-EG" dirty="0" smtClean="0"/>
            </a:br>
            <a:r>
              <a:rPr lang="ar-SA" dirty="0" smtClean="0"/>
              <a:t>و صدق مع النفس في أوقات صفاء ذهني ورغبة في تشخيص النفس و التهديف للمستقبل. </a:t>
            </a:r>
          </a:p>
          <a:p>
            <a:pPr algn="just" rtl="1">
              <a:lnSpc>
                <a:spcPct val="90000"/>
              </a:lnSpc>
              <a:spcBef>
                <a:spcPct val="60000"/>
              </a:spcBef>
            </a:pPr>
            <a:r>
              <a:rPr lang="ar-SA" dirty="0" smtClean="0"/>
              <a:t>أن تخصص وقتاً لهذا الغرض وبحد أدنى ثلاث ساعات في أقرب وقت للقيام بعملية التخطيط.</a:t>
            </a:r>
          </a:p>
          <a:p>
            <a:pPr algn="just" rtl="1">
              <a:lnSpc>
                <a:spcPct val="90000"/>
              </a:lnSpc>
              <a:spcBef>
                <a:spcPct val="60000"/>
              </a:spcBef>
            </a:pPr>
            <a:r>
              <a:rPr lang="ar-SA" dirty="0" smtClean="0"/>
              <a:t>إذا خططت فابدأ بالتنفيذ و استمر في التقييم.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09120"/>
            <a:ext cx="3240360" cy="1656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3668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植物发芽">
  <a:themeElements>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植物发芽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植物发芽">
  <a:themeElements>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植物发芽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植物发芽spraut</Template>
  <TotalTime>527</TotalTime>
  <Pages>0</Pages>
  <Words>3758</Words>
  <Characters>0</Characters>
  <Application>Microsoft Office PowerPoint</Application>
  <DocSecurity>0</DocSecurity>
  <PresentationFormat>عرض على الشاشة (3:4)‏</PresentationFormat>
  <Lines>0</Lines>
  <Paragraphs>792</Paragraphs>
  <Slides>103</Slides>
  <Notes>0</Notes>
  <HiddenSlides>0</HiddenSlides>
  <MMClips>0</MMClips>
  <ScaleCrop>false</ScaleCrop>
  <HeadingPairs>
    <vt:vector size="8" baseType="variant">
      <vt:variant>
        <vt:lpstr>الخطوط المستخدمة</vt:lpstr>
      </vt:variant>
      <vt:variant>
        <vt:i4>14</vt:i4>
      </vt:variant>
      <vt:variant>
        <vt:lpstr>نسق</vt:lpstr>
      </vt:variant>
      <vt:variant>
        <vt:i4>2</vt:i4>
      </vt:variant>
      <vt:variant>
        <vt:lpstr>خوادم OLE مضمنة</vt:lpstr>
      </vt:variant>
      <vt:variant>
        <vt:i4>0</vt:i4>
      </vt:variant>
      <vt:variant>
        <vt:lpstr>عناوين الشرائح</vt:lpstr>
      </vt:variant>
      <vt:variant>
        <vt:i4>103</vt:i4>
      </vt:variant>
    </vt:vector>
  </HeadingPairs>
  <TitlesOfParts>
    <vt:vector size="119" baseType="lpstr">
      <vt:lpstr>Gulim</vt:lpstr>
      <vt:lpstr>SimHei</vt:lpstr>
      <vt:lpstr>SimSun</vt:lpstr>
      <vt:lpstr>Akhbar MT</vt:lpstr>
      <vt:lpstr>AL-Mohanad</vt:lpstr>
      <vt:lpstr>AL-Mohanad Bold</vt:lpstr>
      <vt:lpstr>Arial</vt:lpstr>
      <vt:lpstr>Calibri</vt:lpstr>
      <vt:lpstr>Staccato222 BT</vt:lpstr>
      <vt:lpstr>华文行楷</vt:lpstr>
      <vt:lpstr>Times New Roman</vt:lpstr>
      <vt:lpstr>Verdana</vt:lpstr>
      <vt:lpstr>Wingdings</vt:lpstr>
      <vt:lpstr>Wingdings 2</vt:lpstr>
      <vt:lpstr>植物发芽</vt:lpstr>
      <vt:lpstr>1_植物发芽</vt:lpstr>
      <vt:lpstr>استراتيجية التغيير الشخصى</vt:lpstr>
      <vt:lpstr>أهداف الدورة</vt:lpstr>
      <vt:lpstr>الهدف الرئيس للدورة</vt:lpstr>
      <vt:lpstr>صورة وتعليق</vt:lpstr>
      <vt:lpstr>عرض تقديمي في PowerPoint</vt:lpstr>
      <vt:lpstr>مفهوم التخطيط الاستراتيجى</vt:lpstr>
      <vt:lpstr>مفهوم التخطيط الاستراتيجى</vt:lpstr>
      <vt:lpstr>الفرق بين التخطيط التقليدى و التخطيط الاستراتيجى</vt:lpstr>
      <vt:lpstr>الفرق بين التخطيط التقليدى و التخطيط الاستراتيجى</vt:lpstr>
      <vt:lpstr>الفرق بين التخطيط التقليدى و التخطيط الاستراتيجى</vt:lpstr>
      <vt:lpstr>على الفرد ان يؤام بين ........</vt:lpstr>
      <vt:lpstr>رؤية الفرد أو المؤسسة </vt:lpstr>
      <vt:lpstr>الغايات النهائية </vt:lpstr>
      <vt:lpstr>عرض تقديمي في PowerPoint</vt:lpstr>
      <vt:lpstr>مقدمة في التخطيط</vt:lpstr>
      <vt:lpstr>عرض تقديمي في PowerPoint</vt:lpstr>
      <vt:lpstr>دراسة</vt:lpstr>
      <vt:lpstr>إلى أين تقودك خطواتك؟!</vt:lpstr>
      <vt:lpstr>تمرين</vt:lpstr>
      <vt:lpstr>ما هو التخطيط ؟!</vt:lpstr>
      <vt:lpstr>فوائد التخطيط</vt:lpstr>
      <vt:lpstr>فوائد التخطيط</vt:lpstr>
      <vt:lpstr>لماذا لا يخطط الناس ؟</vt:lpstr>
      <vt:lpstr>صفات المخططين الناجحين</vt:lpstr>
      <vt:lpstr>تمرين</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التوازن في الحياة</vt:lpstr>
      <vt:lpstr>التوازن في الحياة</vt:lpstr>
      <vt:lpstr>التوازن في الحياة</vt:lpstr>
      <vt:lpstr>التوازن في الحياة</vt:lpstr>
      <vt:lpstr>التوازن في الحياة</vt:lpstr>
      <vt:lpstr>التوازن في الحياة</vt:lpstr>
      <vt:lpstr>عجلة التوازن</vt:lpstr>
      <vt:lpstr>خطوات وضع خطة ناجحة</vt:lpstr>
      <vt:lpstr>خطوات وضع خطة ناجحة</vt:lpstr>
      <vt:lpstr>خطوات وضع خطة ناجحة - التهديف</vt:lpstr>
      <vt:lpstr>أهمية وجود الأهداف</vt:lpstr>
      <vt:lpstr>السمات الضرورية في الأهداف </vt:lpstr>
      <vt:lpstr>السمات الضرورية في الأهداف </vt:lpstr>
      <vt:lpstr>عرض تقديمي في PowerPoint</vt:lpstr>
      <vt:lpstr>خصائص الأهداف الذكية SMART GOOLS ))</vt:lpstr>
      <vt:lpstr>الدقة والتحديد</vt:lpstr>
      <vt:lpstr>مثال على الدقة والتحديد</vt:lpstr>
      <vt:lpstr>القابلية للقياس</vt:lpstr>
      <vt:lpstr>مثال على القابلية للقياس</vt:lpstr>
      <vt:lpstr>القابلية للإنجاز</vt:lpstr>
      <vt:lpstr>الواقعية</vt:lpstr>
      <vt:lpstr>مثال على الواقعية</vt:lpstr>
      <vt:lpstr>الارتباط ببعد زمني</vt:lpstr>
      <vt:lpstr>مثال على الارتباط ببعد زمني</vt:lpstr>
      <vt:lpstr>عرض تقديمي في PowerPoint</vt:lpstr>
      <vt:lpstr>نقاط القـوة Strengths </vt:lpstr>
      <vt:lpstr>نقاط الضعف Weaknesses</vt:lpstr>
      <vt:lpstr>الفـــرص Threats </vt:lpstr>
      <vt:lpstr>التهديــدات Opportunities</vt:lpstr>
      <vt:lpstr>عرض تقديمي في PowerPoint</vt:lpstr>
      <vt:lpstr>خصائص تحليل SWOT))</vt:lpstr>
      <vt:lpstr>خطوات وضع خطة ناجحة - التهديف</vt:lpstr>
      <vt:lpstr>خطوات وضع خطة ناجحة - التهديف</vt:lpstr>
      <vt:lpstr>خطوات وضع خطة ناجحة - التهديف</vt:lpstr>
      <vt:lpstr>خطوات وضع خطة ناجحة</vt:lpstr>
      <vt:lpstr>خطوات وضع خطة ناجحة - التنظيم</vt:lpstr>
      <vt:lpstr>خطوات وضع خطة ناجحة - التنظيم</vt:lpstr>
      <vt:lpstr>خطوات وضع خطة ناجحة</vt:lpstr>
      <vt:lpstr>خطوات وضع خطة ناجحة - التنفيذ</vt:lpstr>
      <vt:lpstr>خطوات وضع خطة ناجحة - التنفيذ</vt:lpstr>
      <vt:lpstr>خطوات وضع خطة ناجحة - التنفيذ</vt:lpstr>
      <vt:lpstr>خطوات وضع خطة ناجحة - التنفيذ</vt:lpstr>
      <vt:lpstr>عرض تقديمي في PowerPoint</vt:lpstr>
      <vt:lpstr>إدارة الوقت</vt:lpstr>
      <vt:lpstr>الوسائل المفيدة لاستثمار الوقت</vt:lpstr>
      <vt:lpstr>الوسائل المفيدة لاستثمار الوقت</vt:lpstr>
      <vt:lpstr>الوسائل المفيدة لاستثمار الوقت</vt:lpstr>
      <vt:lpstr>نموذج جدول يومي</vt:lpstr>
      <vt:lpstr>تذكر </vt:lpstr>
      <vt:lpstr>تذكر </vt:lpstr>
      <vt:lpstr>تذكر </vt:lpstr>
      <vt:lpstr>هل تحققت أهداف الدورة؟؟؟</vt:lpstr>
      <vt:lpstr>المراجع</vt:lpstr>
      <vt:lpstr>Thank You</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Nahed Alremy</cp:lastModifiedBy>
  <cp:revision>87</cp:revision>
  <cp:lastPrinted>1899-12-30T00:00:00Z</cp:lastPrinted>
  <dcterms:created xsi:type="dcterms:W3CDTF">2008-10-30T06:49:45Z</dcterms:created>
  <dcterms:modified xsi:type="dcterms:W3CDTF">2015-04-23T09:53:33Z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1033-8.1.0.3377</vt:lpwstr>
  </property>
</Properties>
</file>