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25" r:id="rId3"/>
    <p:sldId id="311" r:id="rId4"/>
    <p:sldId id="355" r:id="rId5"/>
    <p:sldId id="296" r:id="rId6"/>
    <p:sldId id="298" r:id="rId7"/>
    <p:sldId id="356" r:id="rId8"/>
    <p:sldId id="362" r:id="rId9"/>
    <p:sldId id="359" r:id="rId10"/>
    <p:sldId id="363" r:id="rId11"/>
    <p:sldId id="358" r:id="rId12"/>
    <p:sldId id="360" r:id="rId13"/>
    <p:sldId id="361" r:id="rId14"/>
    <p:sldId id="354" r:id="rId15"/>
    <p:sldId id="32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31" autoAdjust="0"/>
    <p:restoredTop sz="94660"/>
  </p:normalViewPr>
  <p:slideViewPr>
    <p:cSldViewPr snapToGrid="0">
      <p:cViewPr varScale="1">
        <p:scale>
          <a:sx n="72" d="100"/>
          <a:sy n="72" d="100"/>
        </p:scale>
        <p:origin x="72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DF867A2C-93C7-458C-8EDB-94CB365715D2}" type="datetimeFigureOut">
              <a:rPr lang="en-US" smtClean="0"/>
              <a:t>9/17/2020</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95E7EEB7-7186-499B-A38B-1AAFFAA2C1F2}" type="slidenum">
              <a:rPr lang="en-US" smtClean="0"/>
              <a:t>‹#›</a:t>
            </a:fld>
            <a:endParaRPr lang="en-US"/>
          </a:p>
        </p:txBody>
      </p:sp>
    </p:spTree>
    <p:extLst>
      <p:ext uri="{BB962C8B-B14F-4D97-AF65-F5344CB8AC3E}">
        <p14:creationId xmlns:p14="http://schemas.microsoft.com/office/powerpoint/2010/main" val="8525590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9</a:t>
            </a:fld>
            <a:endParaRPr lang="en-GB"/>
          </a:p>
        </p:txBody>
      </p:sp>
    </p:spTree>
    <p:extLst>
      <p:ext uri="{BB962C8B-B14F-4D97-AF65-F5344CB8AC3E}">
        <p14:creationId xmlns:p14="http://schemas.microsoft.com/office/powerpoint/2010/main" val="403720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10</a:t>
            </a:fld>
            <a:endParaRPr lang="en-GB"/>
          </a:p>
        </p:txBody>
      </p:sp>
    </p:spTree>
    <p:extLst>
      <p:ext uri="{BB962C8B-B14F-4D97-AF65-F5344CB8AC3E}">
        <p14:creationId xmlns:p14="http://schemas.microsoft.com/office/powerpoint/2010/main" val="332508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11</a:t>
            </a:fld>
            <a:endParaRPr lang="en-GB"/>
          </a:p>
        </p:txBody>
      </p:sp>
    </p:spTree>
    <p:extLst>
      <p:ext uri="{BB962C8B-B14F-4D97-AF65-F5344CB8AC3E}">
        <p14:creationId xmlns:p14="http://schemas.microsoft.com/office/powerpoint/2010/main" val="403720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12</a:t>
            </a:fld>
            <a:endParaRPr lang="en-GB"/>
          </a:p>
        </p:txBody>
      </p:sp>
    </p:spTree>
    <p:extLst>
      <p:ext uri="{BB962C8B-B14F-4D97-AF65-F5344CB8AC3E}">
        <p14:creationId xmlns:p14="http://schemas.microsoft.com/office/powerpoint/2010/main" val="712277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13</a:t>
            </a:fld>
            <a:endParaRPr lang="en-GB"/>
          </a:p>
        </p:txBody>
      </p:sp>
    </p:spTree>
    <p:extLst>
      <p:ext uri="{BB962C8B-B14F-4D97-AF65-F5344CB8AC3E}">
        <p14:creationId xmlns:p14="http://schemas.microsoft.com/office/powerpoint/2010/main" val="423746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14</a:t>
            </a:fld>
            <a:endParaRPr lang="en-GB"/>
          </a:p>
        </p:txBody>
      </p:sp>
    </p:spTree>
    <p:extLst>
      <p:ext uri="{BB962C8B-B14F-4D97-AF65-F5344CB8AC3E}">
        <p14:creationId xmlns:p14="http://schemas.microsoft.com/office/powerpoint/2010/main" val="423746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2119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1783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85899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BB54EE-DF0D-4FA1-B48F-C292469C25C4}"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4130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198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4488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0573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025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2754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04046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986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37040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1103910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514600" y="306445"/>
            <a:ext cx="7162800" cy="1182210"/>
          </a:xfrm>
          <a:prstGeom prst="rect">
            <a:avLst/>
          </a:prstGeom>
        </p:spPr>
      </p:pic>
      <p:sp>
        <p:nvSpPr>
          <p:cNvPr id="6" name="Title 3">
            <a:extLst>
              <a:ext uri="{FF2B5EF4-FFF2-40B4-BE49-F238E27FC236}">
                <a16:creationId xmlns:a16="http://schemas.microsoft.com/office/drawing/2014/main" id="{C92AB2D9-8460-49FE-A3B3-E886CB62FA3B}"/>
              </a:ext>
            </a:extLst>
          </p:cNvPr>
          <p:cNvSpPr>
            <a:spLocks noGrp="1"/>
          </p:cNvSpPr>
          <p:nvPr>
            <p:ph type="ctrTitle"/>
          </p:nvPr>
        </p:nvSpPr>
        <p:spPr>
          <a:xfrm>
            <a:off x="2212531" y="3005582"/>
            <a:ext cx="7766936" cy="1577340"/>
          </a:xfrm>
        </p:spPr>
        <p:txBody>
          <a:bodyPr anchor="ctr">
            <a:normAutofit/>
          </a:bodyPr>
          <a:lstStyle/>
          <a:p>
            <a:pPr algn="ctr"/>
            <a:r>
              <a:rPr lang="ar-BH" sz="5400" b="1" dirty="0">
                <a:solidFill>
                  <a:srgbClr val="FF0000"/>
                </a:solidFill>
                <a:latin typeface="Sakkal Majalla" panose="02000000000000000000" pitchFamily="2" charset="-78"/>
                <a:ea typeface="+mn-ea"/>
                <a:cs typeface="Sakkal Majalla" panose="02000000000000000000" pitchFamily="2" charset="-78"/>
              </a:rPr>
              <a:t>الوَطَنُ الصَّغيرُ</a:t>
            </a:r>
          </a:p>
        </p:txBody>
      </p:sp>
      <p:sp>
        <p:nvSpPr>
          <p:cNvPr id="7" name="Subtitle 4">
            <a:extLst>
              <a:ext uri="{FF2B5EF4-FFF2-40B4-BE49-F238E27FC236}">
                <a16:creationId xmlns:a16="http://schemas.microsoft.com/office/drawing/2014/main" id="{48024BBA-7773-4B10-B6BC-A451E95D5C08}"/>
              </a:ext>
            </a:extLst>
          </p:cNvPr>
          <p:cNvSpPr>
            <a:spLocks noGrp="1"/>
          </p:cNvSpPr>
          <p:nvPr>
            <p:ph type="subTitle" idx="1"/>
          </p:nvPr>
        </p:nvSpPr>
        <p:spPr>
          <a:xfrm>
            <a:off x="2600632" y="4777742"/>
            <a:ext cx="6990735" cy="920694"/>
          </a:xfrm>
        </p:spPr>
        <p:txBody>
          <a:bodyPr anchor="ctr">
            <a:normAutofit/>
          </a:bodyPr>
          <a:lstStyle/>
          <a:p>
            <a:pPr algn="ctr" rtl="1"/>
            <a:r>
              <a:rPr lang="ar-BH" sz="3600" b="1" dirty="0">
                <a:latin typeface="Sakkal Majalla" panose="02000000000000000000" pitchFamily="2" charset="-78"/>
                <a:cs typeface="Sakkal Majalla" panose="02000000000000000000" pitchFamily="2" charset="-78"/>
              </a:rPr>
              <a:t>الص</a:t>
            </a:r>
            <a:r>
              <a:rPr lang="ar-SA" sz="3600" b="1" dirty="0">
                <a:latin typeface="Sakkal Majalla" panose="02000000000000000000" pitchFamily="2" charset="-78"/>
                <a:cs typeface="Sakkal Majalla" panose="02000000000000000000" pitchFamily="2" charset="-78"/>
              </a:rPr>
              <a:t>ّ</a:t>
            </a:r>
            <a:r>
              <a:rPr lang="ar-BH" sz="3600" b="1" dirty="0">
                <a:latin typeface="Sakkal Majalla" panose="02000000000000000000" pitchFamily="2" charset="-78"/>
                <a:cs typeface="Sakkal Majalla" panose="02000000000000000000" pitchFamily="2" charset="-78"/>
              </a:rPr>
              <a:t>َف</a:t>
            </a:r>
            <a:r>
              <a:rPr lang="ar-SA" sz="3600" b="1" dirty="0">
                <a:latin typeface="Sakkal Majalla" panose="02000000000000000000" pitchFamily="2" charset="-78"/>
                <a:cs typeface="Sakkal Majalla" panose="02000000000000000000" pitchFamily="2" charset="-78"/>
              </a:rPr>
              <a:t>ّ</a:t>
            </a:r>
            <a:r>
              <a:rPr lang="ar-BH" sz="3600" b="1" dirty="0">
                <a:latin typeface="Sakkal Majalla" panose="02000000000000000000" pitchFamily="2" charset="-78"/>
                <a:cs typeface="Sakkal Majalla" panose="02000000000000000000" pitchFamily="2" charset="-78"/>
              </a:rPr>
              <a:t>ُ الرَّابعُ الابتدائي</a:t>
            </a:r>
            <a:r>
              <a:rPr lang="ar-SA" sz="3600" b="1" dirty="0">
                <a:latin typeface="Sakkal Majalla" panose="02000000000000000000" pitchFamily="2" charset="-78"/>
                <a:cs typeface="Sakkal Majalla" panose="02000000000000000000" pitchFamily="2" charset="-78"/>
              </a:rPr>
              <a:t>ّ</a:t>
            </a:r>
            <a:r>
              <a:rPr lang="ar-BH" sz="3600" b="1" dirty="0">
                <a:latin typeface="Sakkal Majalla" panose="02000000000000000000" pitchFamily="2" charset="-78"/>
                <a:cs typeface="Sakkal Majalla" panose="02000000000000000000" pitchFamily="2" charset="-78"/>
              </a:rPr>
              <a:t>ُ</a:t>
            </a:r>
          </a:p>
        </p:txBody>
      </p:sp>
      <p:sp>
        <p:nvSpPr>
          <p:cNvPr id="8" name="مربع نص 7">
            <a:extLst>
              <a:ext uri="{FF2B5EF4-FFF2-40B4-BE49-F238E27FC236}">
                <a16:creationId xmlns:a16="http://schemas.microsoft.com/office/drawing/2014/main" id="{5BA305D1-C304-46EB-B4B1-426C2825E1C4}"/>
              </a:ext>
            </a:extLst>
          </p:cNvPr>
          <p:cNvSpPr txBox="1"/>
          <p:nvPr/>
        </p:nvSpPr>
        <p:spPr>
          <a:xfrm>
            <a:off x="1022014" y="1855753"/>
            <a:ext cx="10358983" cy="1754326"/>
          </a:xfrm>
          <a:prstGeom prst="rect">
            <a:avLst/>
          </a:prstGeom>
          <a:noFill/>
        </p:spPr>
        <p:txBody>
          <a:bodyPr wrap="square" rtlCol="0">
            <a:spAutoFit/>
          </a:bodyPr>
          <a:lstStyle/>
          <a:p>
            <a:pPr algn="ctr"/>
            <a:r>
              <a:rPr lang="ar-BH" sz="3600" b="1" dirty="0">
                <a:solidFill>
                  <a:srgbClr val="7030A0"/>
                </a:solidFill>
                <a:latin typeface="Sakkal Majalla" panose="02000000000000000000" pitchFamily="2" charset="-78"/>
                <a:cs typeface="Sakkal Majalla" panose="02000000000000000000" pitchFamily="2" charset="-78"/>
              </a:rPr>
              <a:t>درسٌ في ماد</a:t>
            </a:r>
            <a:r>
              <a:rPr lang="ar-SA" sz="3600" b="1" dirty="0">
                <a:solidFill>
                  <a:srgbClr val="7030A0"/>
                </a:solidFill>
                <a:latin typeface="Sakkal Majalla" panose="02000000000000000000" pitchFamily="2" charset="-78"/>
                <a:cs typeface="Sakkal Majalla" panose="02000000000000000000" pitchFamily="2" charset="-78"/>
              </a:rPr>
              <a:t>ّ</a:t>
            </a:r>
            <a:r>
              <a:rPr lang="ar-BH" sz="3600" b="1" dirty="0">
                <a:solidFill>
                  <a:srgbClr val="7030A0"/>
                </a:solidFill>
                <a:latin typeface="Sakkal Majalla" panose="02000000000000000000" pitchFamily="2" charset="-78"/>
                <a:cs typeface="Sakkal Majalla" panose="02000000000000000000" pitchFamily="2" charset="-78"/>
              </a:rPr>
              <a:t>َةِ الل</a:t>
            </a:r>
            <a:r>
              <a:rPr lang="ar-SA" sz="3600" b="1" dirty="0">
                <a:solidFill>
                  <a:srgbClr val="7030A0"/>
                </a:solidFill>
                <a:latin typeface="Sakkal Majalla" panose="02000000000000000000" pitchFamily="2" charset="-78"/>
                <a:cs typeface="Sakkal Majalla" panose="02000000000000000000" pitchFamily="2" charset="-78"/>
              </a:rPr>
              <a:t>ّ</a:t>
            </a:r>
            <a:r>
              <a:rPr lang="ar-BH" sz="3600" b="1" dirty="0">
                <a:solidFill>
                  <a:srgbClr val="7030A0"/>
                </a:solidFill>
                <a:latin typeface="Sakkal Majalla" panose="02000000000000000000" pitchFamily="2" charset="-78"/>
                <a:cs typeface="Sakkal Majalla" panose="02000000000000000000" pitchFamily="2" charset="-78"/>
              </a:rPr>
              <a:t>ُغة العربيَّةِ</a:t>
            </a:r>
          </a:p>
          <a:p>
            <a:pPr algn="ctr" rtl="1"/>
            <a:r>
              <a:rPr lang="ar-BH" sz="3600" b="1" dirty="0">
                <a:solidFill>
                  <a:srgbClr val="7030A0"/>
                </a:solidFill>
                <a:latin typeface="Sakkal Majalla" panose="02000000000000000000" pitchFamily="2" charset="-78"/>
                <a:cs typeface="Sakkal Majalla" panose="02000000000000000000" pitchFamily="2" charset="-78"/>
              </a:rPr>
              <a:t>القراءة – الفصل الدراسي الأوّل</a:t>
            </a:r>
            <a:br>
              <a:rPr lang="ar-BH" sz="3600" dirty="0">
                <a:solidFill>
                  <a:srgbClr val="7030A0"/>
                </a:solidFill>
                <a:latin typeface="Traditional Arabic" panose="02020603050405020304" pitchFamily="18" charset="-78"/>
                <a:cs typeface="Traditional Arabic" panose="02020603050405020304" pitchFamily="18" charset="-78"/>
              </a:rPr>
            </a:br>
            <a:endParaRPr lang="en-US" sz="3600" b="1" dirty="0">
              <a:solidFill>
                <a:srgbClr val="7030A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11" y="1267416"/>
            <a:ext cx="11525377" cy="5427783"/>
          </a:xfrm>
        </p:spPr>
        <p:txBody>
          <a:bodyPr>
            <a:normAutofit/>
          </a:bodyPr>
          <a:lstStyle/>
          <a:p>
            <a:pPr marL="0" indent="0">
              <a:buNone/>
            </a:pPr>
            <a:r>
              <a:rPr lang="ar-BH" sz="3200" b="1" dirty="0">
                <a:latin typeface="Sakkal Majalla" panose="02000000000000000000" pitchFamily="2" charset="-78"/>
                <a:cs typeface="Sakkal Majalla" panose="02000000000000000000" pitchFamily="2" charset="-78"/>
              </a:rPr>
              <a:t>3: أَذكرُ رَغْبَاتِ لَيْلَى الّتي طَلبتْها مِن رُسومِها.</a:t>
            </a: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r>
              <a:rPr lang="ar-BH" sz="3200" b="1" dirty="0">
                <a:latin typeface="Sakkal Majalla" panose="02000000000000000000" pitchFamily="2" charset="-78"/>
                <a:cs typeface="Sakkal Majalla" panose="02000000000000000000" pitchFamily="2" charset="-78"/>
              </a:rPr>
              <a:t> 4: ما الرَّغْبةُ الّتي تَكَرَّرتْ عِندَ لَيْلَى في نِهايةِ كُلّ رِحْلَةٍ؟</a:t>
            </a: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endParaRPr lang="ar-BH" sz="3100" b="1" dirty="0">
              <a:solidFill>
                <a:srgbClr val="00B050"/>
              </a:solidFill>
              <a:latin typeface="Sakkal Majalla" panose="02000000000000000000" pitchFamily="2" charset="-78"/>
              <a:cs typeface="Sakkal Majalla" panose="02000000000000000000" pitchFamily="2" charset="-78"/>
            </a:endParaRPr>
          </a:p>
          <a:p>
            <a:pPr marL="0" indent="0">
              <a:buNone/>
            </a:pPr>
            <a:endParaRPr lang="ar-BH" sz="3100" b="1" dirty="0">
              <a:solidFill>
                <a:srgbClr val="00B050"/>
              </a:solidFill>
              <a:latin typeface="Sakkal Majalla" panose="02000000000000000000" pitchFamily="2" charset="-78"/>
              <a:cs typeface="Sakkal Majalla" panose="02000000000000000000" pitchFamily="2" charset="-78"/>
            </a:endParaRPr>
          </a:p>
        </p:txBody>
      </p:sp>
      <p:sp>
        <p:nvSpPr>
          <p:cNvPr id="6" name="Title 1">
            <a:extLst>
              <a:ext uri="{FF2B5EF4-FFF2-40B4-BE49-F238E27FC236}">
                <a16:creationId xmlns:a16="http://schemas.microsoft.com/office/drawing/2014/main" id="{C3DEA09E-20B8-48EB-890C-A2BA6480C4B8}"/>
              </a:ext>
            </a:extLst>
          </p:cNvPr>
          <p:cNvSpPr txBox="1">
            <a:spLocks/>
          </p:cNvSpPr>
          <p:nvPr/>
        </p:nvSpPr>
        <p:spPr>
          <a:xfrm>
            <a:off x="10658764" y="1129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EEBD55B9-F5E8-4E63-B190-3FD07C581192}"/>
              </a:ext>
            </a:extLst>
          </p:cNvPr>
          <p:cNvSpPr txBox="1"/>
          <p:nvPr/>
        </p:nvSpPr>
        <p:spPr>
          <a:xfrm>
            <a:off x="5450417" y="1918808"/>
            <a:ext cx="6108700" cy="1648785"/>
          </a:xfrm>
          <a:prstGeom prst="rect">
            <a:avLst/>
          </a:prstGeom>
          <a:noFill/>
        </p:spPr>
        <p:txBody>
          <a:bodyPr wrap="square">
            <a:spAutoFit/>
          </a:bodyPr>
          <a:lstStyle/>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ar-BH" sz="31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طَلبتْ مِنَ الحِصانِ السّفرَ إلى بلادِ العالمِ.</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ar-BH" sz="31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طَلبتْ مِنَ الطّائر أنْ يُحلِّقَ بها عاليًا. </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ar-BH" sz="31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طَلبتْ مِنَ السّمكةِ أنْ تغوصَ بها في أعماقِ البحارِ. </a:t>
            </a:r>
          </a:p>
        </p:txBody>
      </p:sp>
      <p:sp>
        <p:nvSpPr>
          <p:cNvPr id="8" name="TextBox 7">
            <a:extLst>
              <a:ext uri="{FF2B5EF4-FFF2-40B4-BE49-F238E27FC236}">
                <a16:creationId xmlns:a16="http://schemas.microsoft.com/office/drawing/2014/main" id="{4881644A-A379-43D7-88E3-201C299A52E4}"/>
              </a:ext>
            </a:extLst>
          </p:cNvPr>
          <p:cNvSpPr txBox="1"/>
          <p:nvPr/>
        </p:nvSpPr>
        <p:spPr>
          <a:xfrm>
            <a:off x="5331884" y="4662145"/>
            <a:ext cx="6108700" cy="547842"/>
          </a:xfrm>
          <a:prstGeom prst="rect">
            <a:avLst/>
          </a:prstGeom>
          <a:noFill/>
        </p:spPr>
        <p:txBody>
          <a:bodyPr wrap="square">
            <a:spAutoFit/>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العودةُ إلى البَيْتِ . </a:t>
            </a:r>
          </a:p>
        </p:txBody>
      </p:sp>
      <p:sp>
        <p:nvSpPr>
          <p:cNvPr id="9" name="مستطيل 5">
            <a:extLst>
              <a:ext uri="{FF2B5EF4-FFF2-40B4-BE49-F238E27FC236}">
                <a16:creationId xmlns:a16="http://schemas.microsoft.com/office/drawing/2014/main" id="{E19B019B-51A6-42CD-A147-7C457CC90C30}"/>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180644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608" y="768814"/>
            <a:ext cx="10900610" cy="5722490"/>
          </a:xfrm>
        </p:spPr>
        <p:txBody>
          <a:bodyPr>
            <a:normAutofit/>
          </a:bodyPr>
          <a:lstStyle/>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r>
              <a:rPr lang="ar-BH" sz="3200" b="1" dirty="0">
                <a:latin typeface="Sakkal Majalla" panose="02000000000000000000" pitchFamily="2" charset="-78"/>
                <a:cs typeface="Sakkal Majalla" panose="02000000000000000000" pitchFamily="2" charset="-78"/>
              </a:rPr>
              <a:t>5: أَستخرجُ مِنْ النَّصّ السَّابِقِ مُرادِفَ كُلّ كلمةٍ مِمَّا يَأْتي: </a:t>
            </a:r>
          </a:p>
          <a:p>
            <a:pPr marL="0" indent="0">
              <a:buNone/>
            </a:pPr>
            <a:r>
              <a:rPr lang="ar-BH" sz="3200" b="1" dirty="0">
                <a:latin typeface="Traditional Arabic" panose="02020603050405020304" pitchFamily="18" charset="-78"/>
                <a:cs typeface="Traditional Arabic" panose="02020603050405020304" pitchFamily="18" charset="-78"/>
              </a:rPr>
              <a:t>أ</a:t>
            </a:r>
            <a:r>
              <a:rPr lang="ar-BH" sz="3200" b="1" dirty="0">
                <a:latin typeface="Sakkal Majalla" panose="02000000000000000000" pitchFamily="2" charset="-78"/>
                <a:cs typeface="Sakkal Majalla" panose="02000000000000000000" pitchFamily="2" charset="-78"/>
              </a:rPr>
              <a:t>. مدَّ جناحَه:                </a:t>
            </a:r>
          </a:p>
          <a:p>
            <a:pPr marL="0" indent="0">
              <a:buNone/>
            </a:pPr>
            <a:r>
              <a:rPr lang="ar-BH" sz="3200" b="1" dirty="0">
                <a:latin typeface="Sakkal Majalla" panose="02000000000000000000" pitchFamily="2" charset="-78"/>
                <a:cs typeface="Sakkal Majalla" panose="02000000000000000000" pitchFamily="2" charset="-78"/>
              </a:rPr>
              <a:t>ب. نلجأُ إليه:                 </a:t>
            </a:r>
          </a:p>
          <a:p>
            <a:pPr marL="0" indent="0">
              <a:buNone/>
            </a:pPr>
            <a:r>
              <a:rPr lang="ar-BH" sz="3200" b="1" dirty="0">
                <a:latin typeface="Sakkal Majalla" panose="02000000000000000000" pitchFamily="2" charset="-78"/>
                <a:cs typeface="Sakkal Majalla" panose="02000000000000000000" pitchFamily="2" charset="-78"/>
              </a:rPr>
              <a:t>ج. الواسعُ:                   </a:t>
            </a:r>
          </a:p>
          <a:p>
            <a:pPr marL="0" indent="0">
              <a:buNone/>
            </a:pPr>
            <a:r>
              <a:rPr lang="ar-BH" sz="3200" b="1" dirty="0">
                <a:latin typeface="Sakkal Majalla" panose="02000000000000000000" pitchFamily="2" charset="-78"/>
                <a:cs typeface="Sakkal Majalla" panose="02000000000000000000" pitchFamily="2" charset="-78"/>
              </a:rPr>
              <a:t>د. مزاولةُ:                  </a:t>
            </a: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r>
              <a:rPr lang="ar-BH" sz="3200" b="1" dirty="0">
                <a:latin typeface="Sakkal Majalla" panose="02000000000000000000" pitchFamily="2" charset="-78"/>
                <a:cs typeface="Sakkal Majalla" panose="02000000000000000000" pitchFamily="2" charset="-78"/>
              </a:rPr>
              <a:t>6: أُحَدِّدُ صِفَتَينِ لِلَيلى: </a:t>
            </a:r>
          </a:p>
          <a:p>
            <a:pPr marL="0" indent="0">
              <a:buNone/>
            </a:pPr>
            <a:endParaRPr lang="ar-BH" sz="3200" b="1" dirty="0">
              <a:latin typeface="Traditional Arabic" panose="02020603050405020304" pitchFamily="18" charset="-78"/>
              <a:cs typeface="Traditional Arabic" panose="02020603050405020304" pitchFamily="18" charset="-78"/>
            </a:endParaRPr>
          </a:p>
          <a:p>
            <a:pPr marL="0" indent="0">
              <a:buNone/>
            </a:pPr>
            <a:endParaRPr lang="ar-BH" sz="3200" b="1" dirty="0">
              <a:latin typeface="Traditional Arabic" panose="02020603050405020304" pitchFamily="18" charset="-78"/>
              <a:cs typeface="Traditional Arabic" panose="02020603050405020304" pitchFamily="18" charset="-78"/>
            </a:endParaRPr>
          </a:p>
        </p:txBody>
      </p:sp>
      <p:sp>
        <p:nvSpPr>
          <p:cNvPr id="6" name="Title 1">
            <a:extLst>
              <a:ext uri="{FF2B5EF4-FFF2-40B4-BE49-F238E27FC236}">
                <a16:creationId xmlns:a16="http://schemas.microsoft.com/office/drawing/2014/main" id="{C3DEA09E-20B8-48EB-890C-A2BA6480C4B8}"/>
              </a:ext>
            </a:extLst>
          </p:cNvPr>
          <p:cNvSpPr txBox="1">
            <a:spLocks/>
          </p:cNvSpPr>
          <p:nvPr/>
        </p:nvSpPr>
        <p:spPr>
          <a:xfrm>
            <a:off x="10778036" y="7755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650CE786-CE28-4A62-9591-884EF72CCB42}"/>
              </a:ext>
            </a:extLst>
          </p:cNvPr>
          <p:cNvSpPr txBox="1"/>
          <p:nvPr/>
        </p:nvSpPr>
        <p:spPr>
          <a:xfrm>
            <a:off x="8658395" y="1842211"/>
            <a:ext cx="899583" cy="584775"/>
          </a:xfrm>
          <a:prstGeom prst="rect">
            <a:avLst/>
          </a:prstGeom>
          <a:noFill/>
        </p:spPr>
        <p:txBody>
          <a:bodyPr wrap="square">
            <a:spAutoFit/>
          </a:bodyPr>
          <a:lstStyle/>
          <a:p>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بَسَطَ.</a:t>
            </a:r>
            <a:endParaRPr lang="en-US" dirty="0"/>
          </a:p>
        </p:txBody>
      </p:sp>
      <p:sp>
        <p:nvSpPr>
          <p:cNvPr id="14" name="TextBox 13">
            <a:extLst>
              <a:ext uri="{FF2B5EF4-FFF2-40B4-BE49-F238E27FC236}">
                <a16:creationId xmlns:a16="http://schemas.microsoft.com/office/drawing/2014/main" id="{1D8577D0-C55A-4E03-AE9F-5EC57DAFCA8E}"/>
              </a:ext>
            </a:extLst>
          </p:cNvPr>
          <p:cNvSpPr txBox="1"/>
          <p:nvPr/>
        </p:nvSpPr>
        <p:spPr>
          <a:xfrm>
            <a:off x="8815733" y="2385150"/>
            <a:ext cx="1242269" cy="584775"/>
          </a:xfrm>
          <a:prstGeom prst="rect">
            <a:avLst/>
          </a:prstGeom>
          <a:noFill/>
        </p:spPr>
        <p:txBody>
          <a:bodyPr wrap="square">
            <a:spAutoFit/>
          </a:bodyPr>
          <a:lstStyle/>
          <a:p>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نَأوِي.</a:t>
            </a:r>
            <a:endParaRPr lang="en-US" dirty="0"/>
          </a:p>
        </p:txBody>
      </p:sp>
      <p:sp>
        <p:nvSpPr>
          <p:cNvPr id="16" name="TextBox 15">
            <a:extLst>
              <a:ext uri="{FF2B5EF4-FFF2-40B4-BE49-F238E27FC236}">
                <a16:creationId xmlns:a16="http://schemas.microsoft.com/office/drawing/2014/main" id="{86C32472-9F7E-4E89-8FE0-D49181440E84}"/>
              </a:ext>
            </a:extLst>
          </p:cNvPr>
          <p:cNvSpPr txBox="1"/>
          <p:nvPr/>
        </p:nvSpPr>
        <p:spPr>
          <a:xfrm>
            <a:off x="8878351" y="2967921"/>
            <a:ext cx="1242268" cy="584775"/>
          </a:xfrm>
          <a:prstGeom prst="rect">
            <a:avLst/>
          </a:prstGeom>
          <a:noFill/>
        </p:spPr>
        <p:txBody>
          <a:bodyPr wrap="square">
            <a:spAutoFit/>
          </a:bodyPr>
          <a:lstStyle/>
          <a:p>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الرّحبُ.</a:t>
            </a:r>
            <a:endParaRPr lang="en-US" dirty="0"/>
          </a:p>
        </p:txBody>
      </p:sp>
      <p:sp>
        <p:nvSpPr>
          <p:cNvPr id="18" name="TextBox 17">
            <a:extLst>
              <a:ext uri="{FF2B5EF4-FFF2-40B4-BE49-F238E27FC236}">
                <a16:creationId xmlns:a16="http://schemas.microsoft.com/office/drawing/2014/main" id="{BEA95B58-D335-4E05-A8CD-86C31E621705}"/>
              </a:ext>
            </a:extLst>
          </p:cNvPr>
          <p:cNvSpPr txBox="1"/>
          <p:nvPr/>
        </p:nvSpPr>
        <p:spPr>
          <a:xfrm>
            <a:off x="8897293" y="3500383"/>
            <a:ext cx="1204383" cy="584775"/>
          </a:xfrm>
          <a:prstGeom prst="rect">
            <a:avLst/>
          </a:prstGeom>
          <a:noFill/>
        </p:spPr>
        <p:txBody>
          <a:bodyPr wrap="square">
            <a:spAutoFit/>
          </a:bodyPr>
          <a:lstStyle/>
          <a:p>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مُمارَسَةُ.</a:t>
            </a:r>
            <a:endParaRPr lang="en-US" dirty="0"/>
          </a:p>
        </p:txBody>
      </p:sp>
      <p:sp>
        <p:nvSpPr>
          <p:cNvPr id="20" name="TextBox 19">
            <a:extLst>
              <a:ext uri="{FF2B5EF4-FFF2-40B4-BE49-F238E27FC236}">
                <a16:creationId xmlns:a16="http://schemas.microsoft.com/office/drawing/2014/main" id="{D92B25DF-2871-46A0-B19A-68E7C1211890}"/>
              </a:ext>
            </a:extLst>
          </p:cNvPr>
          <p:cNvSpPr txBox="1"/>
          <p:nvPr/>
        </p:nvSpPr>
        <p:spPr>
          <a:xfrm>
            <a:off x="4869904" y="5357683"/>
            <a:ext cx="6108700" cy="584775"/>
          </a:xfrm>
          <a:prstGeom prst="rect">
            <a:avLst/>
          </a:prstGeom>
          <a:noFill/>
        </p:spPr>
        <p:txBody>
          <a:bodyPr wrap="square">
            <a:spAutoFit/>
          </a:bodyPr>
          <a:lstStyle/>
          <a:p>
            <a:pPr algn="r" rtl="1"/>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تهوى الرَّسمَ/ </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تُحِبُّ السّفرَ / شديدةُ التّعلُّقِ ببيتِهَا. </a:t>
            </a:r>
            <a:endParaRPr lang="en-US" dirty="0"/>
          </a:p>
        </p:txBody>
      </p:sp>
      <p:sp>
        <p:nvSpPr>
          <p:cNvPr id="11" name="مستطيل 5">
            <a:extLst>
              <a:ext uri="{FF2B5EF4-FFF2-40B4-BE49-F238E27FC236}">
                <a16:creationId xmlns:a16="http://schemas.microsoft.com/office/drawing/2014/main" id="{07B5B013-64C9-43FF-83A4-900EC33FAFE1}"/>
              </a:ext>
            </a:extLst>
          </p:cNvPr>
          <p:cNvSpPr/>
          <p:nvPr/>
        </p:nvSpPr>
        <p:spPr>
          <a:xfrm>
            <a:off x="164430" y="19173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229640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31A70B-0B40-454F-BEEC-97CF1C38C916}"/>
              </a:ext>
            </a:extLst>
          </p:cNvPr>
          <p:cNvSpPr txBox="1">
            <a:spLocks/>
          </p:cNvSpPr>
          <p:nvPr/>
        </p:nvSpPr>
        <p:spPr>
          <a:xfrm>
            <a:off x="10658764" y="1129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أحلّل</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4" name="Content Placeholder 3"/>
          <p:cNvSpPr>
            <a:spLocks noGrp="1"/>
          </p:cNvSpPr>
          <p:nvPr>
            <p:ph idx="1"/>
          </p:nvPr>
        </p:nvSpPr>
        <p:spPr>
          <a:xfrm>
            <a:off x="518404" y="642100"/>
            <a:ext cx="11389894" cy="5758700"/>
          </a:xfrm>
        </p:spPr>
        <p:txBody>
          <a:bodyPr>
            <a:normAutofit/>
          </a:bodyPr>
          <a:lstStyle/>
          <a:p>
            <a:pPr marL="0" lvl="0" indent="0">
              <a:buNone/>
            </a:pPr>
            <a:endParaRPr lang="ar-BH" sz="3200" b="1" dirty="0">
              <a:latin typeface="Traditional Arabic" panose="02020603050405020304" pitchFamily="18" charset="-78"/>
              <a:cs typeface="Traditional Arabic" panose="02020603050405020304" pitchFamily="18" charset="-78"/>
            </a:endParaRPr>
          </a:p>
          <a:p>
            <a:pPr marL="0" lvl="0" indent="0">
              <a:buNone/>
            </a:pPr>
            <a:r>
              <a:rPr lang="ar-BH" sz="3200" b="1" dirty="0">
                <a:latin typeface="Sakkal Majalla" panose="02000000000000000000" pitchFamily="2" charset="-78"/>
                <a:cs typeface="Sakkal Majalla" panose="02000000000000000000" pitchFamily="2" charset="-78"/>
              </a:rPr>
              <a:t>1: أُعلِّلُ ما يأتي: </a:t>
            </a:r>
          </a:p>
          <a:p>
            <a:pPr marL="0" indent="0">
              <a:lnSpc>
                <a:spcPct val="100000"/>
              </a:lnSpc>
              <a:buNone/>
            </a:pPr>
            <a:r>
              <a:rPr lang="ar-BH" sz="3200" b="1" dirty="0">
                <a:latin typeface="Sakkal Majalla" panose="02000000000000000000" pitchFamily="2" charset="-78"/>
                <a:cs typeface="Sakkal Majalla" panose="02000000000000000000" pitchFamily="2" charset="-78"/>
              </a:rPr>
              <a:t>أ. استخدامُ الكاتِبِ الخيالَ في القصّةِ. </a:t>
            </a:r>
          </a:p>
          <a:p>
            <a:pPr marL="0" lvl="0" indent="0">
              <a:lnSpc>
                <a:spcPct val="100000"/>
              </a:lnSpc>
              <a:buNone/>
            </a:pPr>
            <a:endParaRPr lang="ar-BH" sz="1800" b="1" dirty="0">
              <a:latin typeface="Sakkal Majalla" panose="02000000000000000000" pitchFamily="2" charset="-78"/>
              <a:cs typeface="Sakkal Majalla" panose="02000000000000000000" pitchFamily="2" charset="-78"/>
            </a:endParaRPr>
          </a:p>
          <a:p>
            <a:pPr marL="0" lvl="0" indent="0">
              <a:lnSpc>
                <a:spcPct val="100000"/>
              </a:lnSpc>
              <a:buNone/>
            </a:pPr>
            <a:r>
              <a:rPr lang="ar-BH" sz="3200" b="1" dirty="0">
                <a:latin typeface="Sakkal Majalla" panose="02000000000000000000" pitchFamily="2" charset="-78"/>
                <a:cs typeface="Sakkal Majalla" panose="02000000000000000000" pitchFamily="2" charset="-78"/>
              </a:rPr>
              <a:t>ب. شعورُ لَيْلَى بالشّوقِ إلى البيْتِ كُلّما ذهبتْ بعيدًا. </a:t>
            </a:r>
          </a:p>
          <a:p>
            <a:pPr marL="0" lvl="0" indent="0">
              <a:lnSpc>
                <a:spcPct val="100000"/>
              </a:lnSpc>
              <a:buNone/>
            </a:pPr>
            <a:endParaRPr lang="ar-BH" sz="2000" b="1" dirty="0">
              <a:latin typeface="Traditional Arabic" panose="02020603050405020304" pitchFamily="18" charset="-78"/>
              <a:cs typeface="Traditional Arabic" panose="02020603050405020304" pitchFamily="18" charset="-78"/>
            </a:endParaRPr>
          </a:p>
          <a:p>
            <a:pPr marL="0" lvl="0" indent="0">
              <a:lnSpc>
                <a:spcPct val="100000"/>
              </a:lnSpc>
              <a:buNone/>
            </a:pPr>
            <a:r>
              <a:rPr lang="ar-BH" sz="3200" b="1" dirty="0">
                <a:latin typeface="Sakkal Majalla" panose="02000000000000000000" pitchFamily="2" charset="-78"/>
                <a:cs typeface="Sakkal Majalla" panose="02000000000000000000" pitchFamily="2" charset="-78"/>
              </a:rPr>
              <a:t>2: </a:t>
            </a:r>
            <a:r>
              <a:rPr lang="en-US"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البيْتُ يا بنَتِي هو الوَطَنُ الصّغيرُ </a:t>
            </a:r>
            <a:r>
              <a:rPr lang="en-US"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a:p>
            <a:pPr marL="0" lvl="0" indent="0">
              <a:lnSpc>
                <a:spcPct val="100000"/>
              </a:lnSpc>
              <a:buNone/>
            </a:pPr>
            <a:r>
              <a:rPr lang="ar-BH" sz="3200" b="1" dirty="0">
                <a:latin typeface="Sakkal Majalla" panose="02000000000000000000" pitchFamily="2" charset="-78"/>
                <a:cs typeface="Sakkal Majalla" panose="02000000000000000000" pitchFamily="2" charset="-78"/>
              </a:rPr>
              <a:t>أوضِّحُ المقصودَ مِن هذهِ العبارةِ. </a:t>
            </a:r>
          </a:p>
          <a:p>
            <a:pPr marL="0" lvl="0" indent="0">
              <a:buNone/>
            </a:pPr>
            <a:endParaRPr lang="ar-BH" b="1" dirty="0">
              <a:latin typeface="Traditional Arabic" panose="02020603050405020304" pitchFamily="18" charset="-78"/>
              <a:cs typeface="Traditional Arabic" panose="02020603050405020304" pitchFamily="18" charset="-78"/>
            </a:endParaRPr>
          </a:p>
        </p:txBody>
      </p:sp>
      <p:sp>
        <p:nvSpPr>
          <p:cNvPr id="12" name="TextBox 11">
            <a:extLst>
              <a:ext uri="{FF2B5EF4-FFF2-40B4-BE49-F238E27FC236}">
                <a16:creationId xmlns:a16="http://schemas.microsoft.com/office/drawing/2014/main" id="{9C7F0252-FBEB-46E7-89DF-49ECECBC1F3A}"/>
              </a:ext>
            </a:extLst>
          </p:cNvPr>
          <p:cNvSpPr txBox="1"/>
          <p:nvPr/>
        </p:nvSpPr>
        <p:spPr>
          <a:xfrm>
            <a:off x="1802296" y="2233994"/>
            <a:ext cx="9799808"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لِإضْفَاءِ</a:t>
            </a:r>
            <a:r>
              <a:rPr kumimoji="0" lang="ar-BH" sz="3200" b="1" i="0" u="none" strike="noStrike" kern="1200" cap="none" spc="0" normalizeH="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 </a:t>
            </a: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التّشويقِ على القصّةِ مِنْ أجلِ إثارَةِ القارئِ وجذبِهِ لقراءتِها</a:t>
            </a:r>
            <a:r>
              <a:rPr lang="ar-BH" sz="3200" b="1" dirty="0">
                <a:solidFill>
                  <a:srgbClr val="00B050"/>
                </a:solidFill>
                <a:latin typeface="Sakkal Majalla" panose="02000000000000000000" pitchFamily="2" charset="-78"/>
                <a:cs typeface="Sakkal Majalla" panose="02000000000000000000" pitchFamily="2" charset="-78"/>
              </a:rPr>
              <a:t>.</a:t>
            </a:r>
            <a:endPar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endParaRPr>
          </a:p>
        </p:txBody>
      </p:sp>
      <p:sp>
        <p:nvSpPr>
          <p:cNvPr id="14" name="TextBox 13">
            <a:extLst>
              <a:ext uri="{FF2B5EF4-FFF2-40B4-BE49-F238E27FC236}">
                <a16:creationId xmlns:a16="http://schemas.microsoft.com/office/drawing/2014/main" id="{AC21FA93-6E80-4F26-9115-BD05EDBCB2A4}"/>
              </a:ext>
            </a:extLst>
          </p:cNvPr>
          <p:cNvSpPr txBox="1"/>
          <p:nvPr/>
        </p:nvSpPr>
        <p:spPr>
          <a:xfrm>
            <a:off x="1473200" y="3313907"/>
            <a:ext cx="10128904"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لأنَّ الإنسانَ لا يستطيعُ أنْ يستغنِيَ عَنْ بيتِه الّذي يُشعِرُه بالأمانِ والاطمئنانِ. </a:t>
            </a:r>
          </a:p>
        </p:txBody>
      </p:sp>
      <p:sp>
        <p:nvSpPr>
          <p:cNvPr id="16" name="TextBox 15">
            <a:extLst>
              <a:ext uri="{FF2B5EF4-FFF2-40B4-BE49-F238E27FC236}">
                <a16:creationId xmlns:a16="http://schemas.microsoft.com/office/drawing/2014/main" id="{9A4329E0-DDD0-461D-9A35-658F105533C4}"/>
              </a:ext>
            </a:extLst>
          </p:cNvPr>
          <p:cNvSpPr txBox="1"/>
          <p:nvPr/>
        </p:nvSpPr>
        <p:spPr>
          <a:xfrm>
            <a:off x="230540" y="4965902"/>
            <a:ext cx="11677758" cy="1569660"/>
          </a:xfrm>
          <a:prstGeom prst="rect">
            <a:avLst/>
          </a:prstGeom>
          <a:noFill/>
        </p:spPr>
        <p:txBody>
          <a:bodyPr wrap="square">
            <a:spAutoFit/>
          </a:bodyPr>
          <a:lstStyle/>
          <a:p>
            <a:pPr lvl="0" algn="r" rtl="1">
              <a:spcBef>
                <a:spcPts val="1000"/>
              </a:spcBef>
              <a:defRPr/>
            </a:pP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البيتُ مثلُ الوطنِ؛ فالإنسانُ مهما سافرَ،</a:t>
            </a:r>
            <a:r>
              <a:rPr kumimoji="0" lang="ar-BH" sz="3200" b="1" i="0" u="none" strike="noStrike" kern="1200" cap="none" spc="0" normalizeH="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 </a:t>
            </a: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وزَارَ مِن البلدان فإنّه في نهايةِ الأمرِ يرجِعُ إلى وطنِه، كما يحتاجُ أيضًا الرّجوعَ إلى </a:t>
            </a:r>
            <a:r>
              <a:rPr lang="ar-BH" sz="3200" b="1" dirty="0">
                <a:solidFill>
                  <a:srgbClr val="00B050"/>
                </a:solidFill>
                <a:latin typeface="Sakkal Majalla" panose="02000000000000000000" pitchFamily="2" charset="-78"/>
                <a:cs typeface="Sakkal Majalla" panose="02000000000000000000" pitchFamily="2" charset="-78"/>
              </a:rPr>
              <a:t>بيتِه في نهايةِ اليومِ. </a:t>
            </a: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فالوطنُ والبيتُ فيهما الأهلُ، وهما يُوفّرانِ للإنسانِ الأمانَ والاستقرارَ والحبَّ والطّمَأنينَةَ.  </a:t>
            </a:r>
          </a:p>
        </p:txBody>
      </p:sp>
      <p:sp>
        <p:nvSpPr>
          <p:cNvPr id="8" name="مستطيل 5">
            <a:extLst>
              <a:ext uri="{FF2B5EF4-FFF2-40B4-BE49-F238E27FC236}">
                <a16:creationId xmlns:a16="http://schemas.microsoft.com/office/drawing/2014/main" id="{CAFEA395-D313-49D5-981A-1513306FC215}"/>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157793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108134"/>
            <a:ext cx="10515600" cy="5024583"/>
          </a:xfrm>
        </p:spPr>
        <p:txBody>
          <a:bodyPr>
            <a:normAutofit/>
          </a:bodyPr>
          <a:lstStyle/>
          <a:p>
            <a:pPr marL="0" lvl="0" indent="0">
              <a:spcBef>
                <a:spcPct val="0"/>
              </a:spcBef>
              <a:buNone/>
            </a:pPr>
            <a:endParaRPr lang="ar-BH" sz="3200" b="1" dirty="0">
              <a:latin typeface="Sakkal Majalla" panose="02000000000000000000" pitchFamily="2" charset="-78"/>
              <a:cs typeface="Sakkal Majalla" panose="02000000000000000000" pitchFamily="2" charset="-78"/>
            </a:endParaRPr>
          </a:p>
          <a:p>
            <a:pPr marL="0" indent="0">
              <a:spcBef>
                <a:spcPct val="0"/>
              </a:spcBef>
              <a:buNone/>
            </a:pPr>
            <a:r>
              <a:rPr lang="ar-BH" sz="3200" b="1" dirty="0">
                <a:latin typeface="Sakkal Majalla" panose="02000000000000000000" pitchFamily="2" charset="-78"/>
                <a:cs typeface="Sakkal Majalla" panose="02000000000000000000" pitchFamily="2" charset="-78"/>
              </a:rPr>
              <a:t>3: أضعُ علامةَ (√) أمامَ الفكرة الواردةِ في النّصّ:</a:t>
            </a:r>
          </a:p>
          <a:p>
            <a:pPr marL="0" lvl="0" indent="0">
              <a:spcBef>
                <a:spcPct val="0"/>
              </a:spcBef>
              <a:buNone/>
            </a:pPr>
            <a:endParaRPr lang="ar-BH" sz="3200" b="1" dirty="0">
              <a:latin typeface="Sakkal Majalla" panose="02000000000000000000" pitchFamily="2" charset="-78"/>
              <a:cs typeface="Sakkal Majalla" panose="02000000000000000000" pitchFamily="2" charset="-78"/>
            </a:endParaRPr>
          </a:p>
          <a:p>
            <a:pPr marL="0" lvl="0" indent="0">
              <a:buNone/>
            </a:pPr>
            <a:endParaRPr lang="ar-BH" sz="3000" b="1" dirty="0">
              <a:latin typeface="Sakkal Majalla" panose="02000000000000000000" pitchFamily="2" charset="-78"/>
              <a:cs typeface="Sakkal Majalla" panose="02000000000000000000" pitchFamily="2" charset="-78"/>
            </a:endParaRPr>
          </a:p>
          <a:p>
            <a:pPr marL="0" lvl="0" indent="0">
              <a:buNone/>
            </a:pPr>
            <a:endParaRPr lang="ar-BH" sz="3600" b="1" dirty="0">
              <a:latin typeface="Sakkal Majalla" panose="02000000000000000000" pitchFamily="2" charset="-78"/>
              <a:cs typeface="Sakkal Majalla" panose="02000000000000000000" pitchFamily="2" charset="-78"/>
            </a:endParaRPr>
          </a:p>
          <a:p>
            <a:pPr marL="0" lvl="0" indent="0">
              <a:buNone/>
            </a:pPr>
            <a:endParaRPr lang="ar-BH" sz="3600" b="1" dirty="0">
              <a:latin typeface="Sakkal Majalla" panose="02000000000000000000" pitchFamily="2" charset="-78"/>
              <a:cs typeface="Sakkal Majalla" panose="02000000000000000000" pitchFamily="2" charset="-78"/>
            </a:endParaRPr>
          </a:p>
          <a:p>
            <a:endParaRPr lang="ar-BH" dirty="0"/>
          </a:p>
        </p:txBody>
      </p:sp>
      <p:graphicFrame>
        <p:nvGraphicFramePr>
          <p:cNvPr id="2" name="Table 1"/>
          <p:cNvGraphicFramePr>
            <a:graphicFrameLocks noGrp="1"/>
          </p:cNvGraphicFramePr>
          <p:nvPr>
            <p:extLst>
              <p:ext uri="{D42A27DB-BD31-4B8C-83A1-F6EECF244321}">
                <p14:modId xmlns:p14="http://schemas.microsoft.com/office/powerpoint/2010/main" val="3158171267"/>
              </p:ext>
            </p:extLst>
          </p:nvPr>
        </p:nvGraphicFramePr>
        <p:xfrm>
          <a:off x="2028093" y="2513296"/>
          <a:ext cx="8882185" cy="2333024"/>
        </p:xfrm>
        <a:graphic>
          <a:graphicData uri="http://schemas.openxmlformats.org/drawingml/2006/table">
            <a:tbl>
              <a:tblPr firstRow="1" bandRow="1">
                <a:tableStyleId>{BC89EF96-8CEA-46FF-86C4-4CE0E7609802}</a:tableStyleId>
              </a:tblPr>
              <a:tblGrid>
                <a:gridCol w="8229600">
                  <a:extLst>
                    <a:ext uri="{9D8B030D-6E8A-4147-A177-3AD203B41FA5}">
                      <a16:colId xmlns:a16="http://schemas.microsoft.com/office/drawing/2014/main" val="20000"/>
                    </a:ext>
                  </a:extLst>
                </a:gridCol>
                <a:gridCol w="652585">
                  <a:extLst>
                    <a:ext uri="{9D8B030D-6E8A-4147-A177-3AD203B41FA5}">
                      <a16:colId xmlns:a16="http://schemas.microsoft.com/office/drawing/2014/main" val="20001"/>
                    </a:ext>
                  </a:extLst>
                </a:gridCol>
              </a:tblGrid>
              <a:tr h="370840">
                <a:tc>
                  <a:txBody>
                    <a:bodyPr/>
                    <a:lstStyle/>
                    <a:p>
                      <a:r>
                        <a:rPr lang="ar-BH" sz="3200" b="1" kern="1200" dirty="0">
                          <a:solidFill>
                            <a:schemeClr val="tx1"/>
                          </a:solidFill>
                          <a:latin typeface="Sakkal Majalla" panose="02000000000000000000" pitchFamily="2" charset="-78"/>
                          <a:ea typeface="+mn-ea"/>
                          <a:cs typeface="Sakkal Majalla" panose="02000000000000000000" pitchFamily="2" charset="-78"/>
                        </a:rPr>
                        <a:t>تحبُ لَيْلَى ركوبَ الخيلِ، لأنَّها هوايتُها المفضلةُ.  </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ar-BH" sz="3200" b="1" kern="1200" dirty="0">
                          <a:solidFill>
                            <a:schemeClr val="tx1"/>
                          </a:solidFill>
                          <a:latin typeface="Sakkal Majalla" panose="02000000000000000000" pitchFamily="2" charset="-78"/>
                          <a:ea typeface="+mn-ea"/>
                          <a:cs typeface="Sakkal Majalla" panose="02000000000000000000" pitchFamily="2" charset="-78"/>
                        </a:rPr>
                        <a:t>رَسَمتْ لَيْلَى</a:t>
                      </a:r>
                      <a:r>
                        <a:rPr lang="ar-BH" sz="3200" b="1" kern="1200" baseline="0" dirty="0">
                          <a:solidFill>
                            <a:schemeClr val="tx1"/>
                          </a:solidFill>
                          <a:latin typeface="Sakkal Majalla" panose="02000000000000000000" pitchFamily="2" charset="-78"/>
                          <a:ea typeface="+mn-ea"/>
                          <a:cs typeface="Sakkal Majalla" panose="02000000000000000000" pitchFamily="2" charset="-78"/>
                        </a:rPr>
                        <a:t> فيلًا وطَلبتْ منه أنْ يذهبَ بها إلى الغابةِ.  </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endParaRPr lang="en-US"/>
                    </a:p>
                  </a:txBody>
                  <a:tcPr/>
                </a:tc>
                <a:extLst>
                  <a:ext uri="{0D108BD9-81ED-4DB2-BD59-A6C34878D82A}">
                    <a16:rowId xmlns:a16="http://schemas.microsoft.com/office/drawing/2014/main" val="10001"/>
                  </a:ext>
                </a:extLst>
              </a:tr>
              <a:tr h="59566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3200" b="1" kern="1200" baseline="0" dirty="0">
                          <a:solidFill>
                            <a:schemeClr val="tx1"/>
                          </a:solidFill>
                          <a:latin typeface="Sakkal Majalla" panose="02000000000000000000" pitchFamily="2" charset="-78"/>
                          <a:ea typeface="+mn-ea"/>
                          <a:cs typeface="Sakkal Majalla" panose="02000000000000000000" pitchFamily="2" charset="-78"/>
                        </a:rPr>
                        <a:t>عِندَ الغُروبِ أحسَّتْ </a:t>
                      </a:r>
                      <a:r>
                        <a:rPr lang="ar-BH" sz="3200" b="1" kern="1200" dirty="0">
                          <a:solidFill>
                            <a:schemeClr val="tx1"/>
                          </a:solidFill>
                          <a:latin typeface="Sakkal Majalla" panose="02000000000000000000" pitchFamily="2" charset="-78"/>
                          <a:ea typeface="+mn-ea"/>
                          <a:cs typeface="Sakkal Majalla" panose="02000000000000000000" pitchFamily="2" charset="-78"/>
                        </a:rPr>
                        <a:t>لَيْلَى</a:t>
                      </a:r>
                      <a:r>
                        <a:rPr lang="ar-BH" sz="3200" b="1" kern="1200" baseline="0" dirty="0">
                          <a:solidFill>
                            <a:schemeClr val="tx1"/>
                          </a:solidFill>
                          <a:latin typeface="Sakkal Majalla" panose="02000000000000000000" pitchFamily="2" charset="-78"/>
                          <a:ea typeface="+mn-ea"/>
                          <a:cs typeface="Sakkal Majalla" panose="02000000000000000000" pitchFamily="2" charset="-78"/>
                        </a:rPr>
                        <a:t> بالتَّعبِ فرَجتِ السّمكةَ أنْ تُعيدها. </a:t>
                      </a:r>
                      <a:endParaRPr lang="en-US" sz="3200" b="1" kern="1200" baseline="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a:endParaRPr lang="en-US" sz="2800" b="1" dirty="0">
                        <a:solidFill>
                          <a:srgbClr val="00B050"/>
                        </a:solidFill>
                      </a:endParaRPr>
                    </a:p>
                  </a:txBody>
                  <a:tcPr/>
                </a:tc>
                <a:extLst>
                  <a:ext uri="{0D108BD9-81ED-4DB2-BD59-A6C34878D82A}">
                    <a16:rowId xmlns:a16="http://schemas.microsoft.com/office/drawing/2014/main" val="10002"/>
                  </a:ext>
                </a:extLst>
              </a:tr>
              <a:tr h="370840">
                <a:tc>
                  <a:txBody>
                    <a:bodyPr/>
                    <a:lstStyle/>
                    <a:p>
                      <a:r>
                        <a:rPr lang="ar-BH" sz="3200" b="1" kern="1200" baseline="0" dirty="0">
                          <a:solidFill>
                            <a:schemeClr val="tx1"/>
                          </a:solidFill>
                          <a:latin typeface="Sakkal Majalla" panose="02000000000000000000" pitchFamily="2" charset="-78"/>
                          <a:ea typeface="+mn-ea"/>
                          <a:cs typeface="Sakkal Majalla" panose="02000000000000000000" pitchFamily="2" charset="-78"/>
                        </a:rPr>
                        <a:t>سَأَلتْ لَيْلَى أُمَّها عن سببِ حُبِّها العَوْدَةَ إلى البيْتِ. </a:t>
                      </a:r>
                      <a:endParaRPr lang="en-US" sz="3200" b="1" kern="1200" baseline="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10" name="Title 1">
            <a:extLst>
              <a:ext uri="{FF2B5EF4-FFF2-40B4-BE49-F238E27FC236}">
                <a16:creationId xmlns:a16="http://schemas.microsoft.com/office/drawing/2014/main" id="{D6FE609F-7C28-459E-BDB5-BEB14B9FEECE}"/>
              </a:ext>
            </a:extLst>
          </p:cNvPr>
          <p:cNvSpPr txBox="1">
            <a:spLocks/>
          </p:cNvSpPr>
          <p:nvPr/>
        </p:nvSpPr>
        <p:spPr>
          <a:xfrm>
            <a:off x="10910278" y="14831"/>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أحلّل</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B90C0FEF-BD5A-4A01-85FC-35ABD2DB4ECD}"/>
              </a:ext>
            </a:extLst>
          </p:cNvPr>
          <p:cNvSpPr txBox="1"/>
          <p:nvPr/>
        </p:nvSpPr>
        <p:spPr>
          <a:xfrm>
            <a:off x="10296939" y="3688443"/>
            <a:ext cx="410817" cy="584775"/>
          </a:xfrm>
          <a:prstGeom prst="rect">
            <a:avLst/>
          </a:prstGeom>
          <a:noFill/>
        </p:spPr>
        <p:txBody>
          <a:bodyPr wrap="square" rtlCol="0">
            <a:spAutoFit/>
          </a:bodyPr>
          <a:lstStyle/>
          <a:p>
            <a:pPr algn="ctr"/>
            <a:r>
              <a:rPr lang="ar-BH" sz="3200" b="1" dirty="0">
                <a:solidFill>
                  <a:srgbClr val="00B050"/>
                </a:solidFill>
                <a:latin typeface="Sakkal Majalla" panose="02000000000000000000" pitchFamily="2" charset="-78"/>
                <a:cs typeface="Sakkal Majalla" panose="02000000000000000000" pitchFamily="2" charset="-78"/>
              </a:rPr>
              <a:t>√</a:t>
            </a:r>
            <a:endParaRPr lang="en-US" sz="2400" b="1" dirty="0">
              <a:solidFill>
                <a:srgbClr val="00B050"/>
              </a:solidFill>
            </a:endParaRPr>
          </a:p>
        </p:txBody>
      </p:sp>
      <p:sp>
        <p:nvSpPr>
          <p:cNvPr id="7" name="مستطيل 5">
            <a:extLst>
              <a:ext uri="{FF2B5EF4-FFF2-40B4-BE49-F238E27FC236}">
                <a16:creationId xmlns:a16="http://schemas.microsoft.com/office/drawing/2014/main" id="{10F91040-68B5-4601-9196-BF75B9203159}"/>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48447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5C50B1-15EF-422A-9288-3702986DC999}"/>
              </a:ext>
            </a:extLst>
          </p:cNvPr>
          <p:cNvSpPr txBox="1">
            <a:spLocks/>
          </p:cNvSpPr>
          <p:nvPr/>
        </p:nvSpPr>
        <p:spPr>
          <a:xfrm>
            <a:off x="9759491" y="162802"/>
            <a:ext cx="2148807"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fontScale="92500"/>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نشاط ختاميّ</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4" name="Content Placeholder 3"/>
          <p:cNvSpPr>
            <a:spLocks noGrp="1"/>
          </p:cNvSpPr>
          <p:nvPr>
            <p:ph idx="1"/>
          </p:nvPr>
        </p:nvSpPr>
        <p:spPr>
          <a:xfrm>
            <a:off x="296333" y="333193"/>
            <a:ext cx="11599334" cy="6091511"/>
          </a:xfrm>
        </p:spPr>
        <p:txBody>
          <a:bodyPr>
            <a:normAutofit/>
          </a:bodyPr>
          <a:lstStyle/>
          <a:p>
            <a:pPr marL="0" lvl="0" indent="0">
              <a:buNone/>
            </a:pPr>
            <a:endParaRPr lang="ar-BH" sz="3200" b="1" dirty="0">
              <a:latin typeface="Traditional Arabic" panose="02020603050405020304" pitchFamily="18" charset="-78"/>
              <a:cs typeface="Traditional Arabic" panose="02020603050405020304" pitchFamily="18" charset="-78"/>
            </a:endParaRPr>
          </a:p>
          <a:p>
            <a:pPr marL="0" lvl="0" indent="0">
              <a:spcBef>
                <a:spcPct val="0"/>
              </a:spcBef>
              <a:buNone/>
            </a:pPr>
            <a:endParaRPr lang="ar-BH" sz="3200" b="1" dirty="0">
              <a:latin typeface="Sakkal Majalla" panose="02000000000000000000" pitchFamily="2" charset="-78"/>
              <a:cs typeface="Sakkal Majalla" panose="02000000000000000000" pitchFamily="2" charset="-78"/>
            </a:endParaRPr>
          </a:p>
          <a:p>
            <a:pPr marL="0" lvl="0" indent="0">
              <a:buNone/>
            </a:pPr>
            <a:r>
              <a:rPr lang="ar-BH" sz="3800" b="1" dirty="0">
                <a:latin typeface="Sakkal Majalla" panose="02000000000000000000" pitchFamily="2" charset="-78"/>
                <a:cs typeface="Sakkal Majalla" panose="02000000000000000000" pitchFamily="2" charset="-78"/>
              </a:rPr>
              <a:t>1: أُبَيِّنُ رِسَالَةَ الكَاتِبِ مِنْ خِلالِ النَّصّ.</a:t>
            </a:r>
          </a:p>
          <a:p>
            <a:pPr marL="0" lvl="0" indent="0">
              <a:buNone/>
            </a:pPr>
            <a:r>
              <a:rPr lang="ar-BH" sz="3800" b="1" dirty="0">
                <a:latin typeface="Sakkal Majalla" panose="02000000000000000000" pitchFamily="2" charset="-78"/>
                <a:cs typeface="Sakkal Majalla" panose="02000000000000000000" pitchFamily="2" charset="-78"/>
              </a:rPr>
              <a:t> </a:t>
            </a:r>
          </a:p>
          <a:p>
            <a:pPr marL="0" lvl="0" indent="0">
              <a:buNone/>
            </a:pPr>
            <a:r>
              <a:rPr lang="ar-BH" sz="3000" b="1" dirty="0">
                <a:latin typeface="Sakkal Majalla" panose="02000000000000000000" pitchFamily="2" charset="-78"/>
                <a:cs typeface="Sakkal Majalla" panose="02000000000000000000" pitchFamily="2" charset="-78"/>
              </a:rPr>
              <a:t> </a:t>
            </a:r>
          </a:p>
          <a:p>
            <a:pPr marL="0" lvl="0" indent="0">
              <a:buNone/>
            </a:pPr>
            <a:endParaRPr lang="ar-BH" sz="3000" b="1" dirty="0">
              <a:latin typeface="Sakkal Majalla" panose="02000000000000000000" pitchFamily="2" charset="-78"/>
              <a:cs typeface="Sakkal Majalla" panose="02000000000000000000" pitchFamily="2" charset="-78"/>
            </a:endParaRPr>
          </a:p>
          <a:p>
            <a:pPr marL="0" lvl="0" indent="0">
              <a:buNone/>
            </a:pPr>
            <a:r>
              <a:rPr lang="ar-BH" sz="3200" b="1" dirty="0">
                <a:latin typeface="Sakkal Majalla" panose="02000000000000000000" pitchFamily="2" charset="-78"/>
                <a:cs typeface="Sakkal Majalla" panose="02000000000000000000" pitchFamily="2" charset="-78"/>
              </a:rPr>
              <a:t>2: اختارَتْ ليلى حصانًا، وسمكةً، وطائرًا للتجوّلِ حولَ العالمِ. </a:t>
            </a:r>
          </a:p>
          <a:p>
            <a:pPr marL="0" lvl="0" indent="0">
              <a:buNone/>
            </a:pPr>
            <a:r>
              <a:rPr lang="ar-BH" sz="3200" b="1" dirty="0">
                <a:latin typeface="Sakkal Majalla" panose="02000000000000000000" pitchFamily="2" charset="-78"/>
                <a:cs typeface="Sakkal Majalla" panose="02000000000000000000" pitchFamily="2" charset="-78"/>
              </a:rPr>
              <a:t>أختارُ الوسيلةَ المناسبةَ لي للسَّفرِ ومشاهدةِ العالمِ مَعَ التعليلِ. </a:t>
            </a:r>
          </a:p>
          <a:p>
            <a:pPr marL="0" lvl="0" indent="0">
              <a:buNone/>
            </a:pPr>
            <a:endParaRPr lang="ar-BH" sz="3600" b="1" dirty="0">
              <a:latin typeface="Sakkal Majalla" panose="02000000000000000000" pitchFamily="2" charset="-78"/>
              <a:cs typeface="Sakkal Majalla" panose="02000000000000000000" pitchFamily="2" charset="-78"/>
            </a:endParaRPr>
          </a:p>
          <a:p>
            <a:endParaRPr lang="ar-BH" dirty="0"/>
          </a:p>
        </p:txBody>
      </p:sp>
      <p:sp>
        <p:nvSpPr>
          <p:cNvPr id="12" name="TextBox 11">
            <a:extLst>
              <a:ext uri="{FF2B5EF4-FFF2-40B4-BE49-F238E27FC236}">
                <a16:creationId xmlns:a16="http://schemas.microsoft.com/office/drawing/2014/main" id="{0D7A7D13-AE26-47A5-B39D-55D08EEA78B6}"/>
              </a:ext>
            </a:extLst>
          </p:cNvPr>
          <p:cNvSpPr txBox="1"/>
          <p:nvPr/>
        </p:nvSpPr>
        <p:spPr>
          <a:xfrm>
            <a:off x="296333" y="1876999"/>
            <a:ext cx="11201399" cy="1434239"/>
          </a:xfrm>
          <a:prstGeom prst="rect">
            <a:avLst/>
          </a:prstGeom>
          <a:noFill/>
        </p:spPr>
        <p:txBody>
          <a:bodyPr wrap="square">
            <a:spAutoFit/>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إنَّ الإنسانَ لا يستطيعُ أنْ يستغنيَ عَنْ بيتهِ ووطنِهِ، فَمَهما كانتْ الأشياءُ جميلةً خارجَ البيتِ والوطنِ، فإنَّهَا لا توفِّرُ  للإنسانَ ما يوفِّرُهُ لهُ البيتُ والوطنُ </a:t>
            </a:r>
            <a:r>
              <a:rPr kumimoji="0" lang="ar-BH" sz="3200" b="1" i="0" u="none" strike="noStrike" kern="1200" cap="none" spc="0" normalizeH="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مِنْ إحساسٍ بالرّاحَةِ والاطمئنانِ والأمانِ</a:t>
            </a: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 </a:t>
            </a:r>
          </a:p>
        </p:txBody>
      </p:sp>
      <p:sp>
        <p:nvSpPr>
          <p:cNvPr id="14" name="TextBox 13">
            <a:extLst>
              <a:ext uri="{FF2B5EF4-FFF2-40B4-BE49-F238E27FC236}">
                <a16:creationId xmlns:a16="http://schemas.microsoft.com/office/drawing/2014/main" id="{C22E574F-18E8-4748-8566-BC459FC979E1}"/>
              </a:ext>
            </a:extLst>
          </p:cNvPr>
          <p:cNvSpPr txBox="1"/>
          <p:nvPr/>
        </p:nvSpPr>
        <p:spPr>
          <a:xfrm>
            <a:off x="74116" y="4855044"/>
            <a:ext cx="11645831" cy="1569660"/>
          </a:xfrm>
          <a:prstGeom prst="rect">
            <a:avLst/>
          </a:prstGeom>
          <a:noFill/>
        </p:spPr>
        <p:txBody>
          <a:bodyPr wrap="square">
            <a:spAutoFit/>
          </a:bodyPr>
          <a:lstStyle/>
          <a:p>
            <a:pPr marL="0" lvl="0" indent="0" algn="r" rtl="1">
              <a:buNone/>
            </a:pPr>
            <a:r>
              <a:rPr lang="ar-BH" sz="3200" b="1" dirty="0">
                <a:solidFill>
                  <a:srgbClr val="00B050"/>
                </a:solidFill>
                <a:latin typeface="Sakkal Majalla" panose="02000000000000000000" pitchFamily="2" charset="-78"/>
                <a:cs typeface="Sakkal Majalla" panose="02000000000000000000" pitchFamily="2" charset="-78"/>
              </a:rPr>
              <a:t>احتمال 1:  أختارُ الوسائلَ الحديثةَ مثلَ الطائرةِ والقطارِ  والسُّفنِ الكبيرةِ، لأنَّها مجهَّزةٌ بأدواتِ الأمنِ والسَّلامةِ وملتزِمةٌ بقوانينِ السَّفرِ.</a:t>
            </a:r>
          </a:p>
          <a:p>
            <a:pPr marL="0" lvl="0" indent="0" algn="r" rtl="1">
              <a:buNone/>
            </a:pPr>
            <a:r>
              <a:rPr lang="ar-BH" sz="3200" b="1" dirty="0">
                <a:solidFill>
                  <a:srgbClr val="00B050"/>
                </a:solidFill>
                <a:latin typeface="Sakkal Majalla" panose="02000000000000000000" pitchFamily="2" charset="-78"/>
                <a:cs typeface="Sakkal Majalla" panose="02000000000000000000" pitchFamily="2" charset="-78"/>
              </a:rPr>
              <a:t>احتمال 2: أختارُ ،مثلَ ليلى، إحدَى الوسائِلِ الخياليَّةِ، لأنَّها ممتِعةٌ ومثيرةٌ  وتجعلُنِي أعيشُ مُغامرَةً. </a:t>
            </a:r>
          </a:p>
        </p:txBody>
      </p:sp>
      <p:sp>
        <p:nvSpPr>
          <p:cNvPr id="7" name="مستطيل 5">
            <a:extLst>
              <a:ext uri="{FF2B5EF4-FFF2-40B4-BE49-F238E27FC236}">
                <a16:creationId xmlns:a16="http://schemas.microsoft.com/office/drawing/2014/main" id="{E2AE669D-191B-4AF4-9219-FFE6FE1A8DE4}"/>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296680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97CC3879-3E1E-4F0D-B1DB-6923CE5968C9}"/>
              </a:ext>
            </a:extLst>
          </p:cNvPr>
          <p:cNvSpPr txBox="1">
            <a:spLocks/>
          </p:cNvSpPr>
          <p:nvPr/>
        </p:nvSpPr>
        <p:spPr>
          <a:xfrm>
            <a:off x="828040" y="2358943"/>
            <a:ext cx="10515600" cy="1344984"/>
          </a:xfrm>
          <a:prstGeom prst="rect">
            <a:avLst/>
          </a:prstGeom>
          <a:solidFill>
            <a:schemeClr val="bg1">
              <a:lumMod val="95000"/>
            </a:schemeClr>
          </a:solidFill>
        </p:spPr>
        <p:txBody>
          <a:bodyPr vert="horz" wrap="square" lIns="91440" tIns="45720" rIns="91440" bIns="45720" rtlCol="0">
            <a:spAutoFit/>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lgn="ctr"/>
            <a:r>
              <a:rPr lang="ar-BH" sz="8800" dirty="0">
                <a:solidFill>
                  <a:srgbClr val="FF0000"/>
                </a:solidFill>
                <a:latin typeface="Sakkal Majalla" panose="02000000000000000000" pitchFamily="2" charset="-78"/>
                <a:cs typeface="Sakkal Majalla" panose="02000000000000000000" pitchFamily="2" charset="-78"/>
              </a:rPr>
              <a:t>انتهى الدّرسُ</a:t>
            </a:r>
            <a:endParaRPr lang="en-US" sz="8800" dirty="0">
              <a:solidFill>
                <a:srgbClr val="FF0000"/>
              </a:solidFill>
              <a:latin typeface="Sakkal Majalla" panose="02000000000000000000" pitchFamily="2" charset="-78"/>
              <a:cs typeface="Sakkal Majalla" panose="02000000000000000000" pitchFamily="2" charset="-78"/>
            </a:endParaRPr>
          </a:p>
        </p:txBody>
      </p:sp>
      <p:sp>
        <p:nvSpPr>
          <p:cNvPr id="6" name="مستطيل 5">
            <a:extLst>
              <a:ext uri="{FF2B5EF4-FFF2-40B4-BE49-F238E27FC236}">
                <a16:creationId xmlns:a16="http://schemas.microsoft.com/office/drawing/2014/main" id="{28971962-C505-4212-BDFC-62FDE9779940}"/>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Tree>
    <p:custDataLst>
      <p:tags r:id="rId1"/>
    </p:custDataLst>
    <p:extLst>
      <p:ext uri="{BB962C8B-B14F-4D97-AF65-F5344CB8AC3E}">
        <p14:creationId xmlns:p14="http://schemas.microsoft.com/office/powerpoint/2010/main" val="5362610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6FFC3F-B80E-4629-BC63-F1F9933D5B3B}"/>
              </a:ext>
            </a:extLst>
          </p:cNvPr>
          <p:cNvSpPr/>
          <p:nvPr/>
        </p:nvSpPr>
        <p:spPr>
          <a:xfrm>
            <a:off x="832338" y="2518089"/>
            <a:ext cx="10374924" cy="806296"/>
          </a:xfrm>
          <a:prstGeom prst="rect">
            <a:avLst/>
          </a:prstGeom>
          <a:solidFill>
            <a:srgbClr val="FFFFCC"/>
          </a:solidFill>
          <a:ln w="57150">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BH" sz="3600" b="1" dirty="0">
                <a:solidFill>
                  <a:srgbClr val="FF0000"/>
                </a:solidFill>
                <a:latin typeface="Sakkal Majalla" panose="02000000000000000000" pitchFamily="2" charset="-78"/>
                <a:cs typeface="Sakkal Majalla" panose="02000000000000000000" pitchFamily="2" charset="-78"/>
              </a:rPr>
              <a:t>الهدفُ الأوَّل: </a:t>
            </a:r>
            <a:r>
              <a:rPr lang="ar-BH" sz="3600" b="1" dirty="0">
                <a:solidFill>
                  <a:srgbClr val="002060"/>
                </a:solidFill>
                <a:latin typeface="Sakkal Majalla" panose="02000000000000000000" pitchFamily="2" charset="-78"/>
                <a:cs typeface="Sakkal Majalla" panose="02000000000000000000" pitchFamily="2" charset="-78"/>
              </a:rPr>
              <a:t>تفسيرُ  معانِي المفرداتِ تفسيرًا صحيحًا. </a:t>
            </a:r>
          </a:p>
        </p:txBody>
      </p:sp>
      <p:sp>
        <p:nvSpPr>
          <p:cNvPr id="10" name="Rectangle 9">
            <a:extLst>
              <a:ext uri="{FF2B5EF4-FFF2-40B4-BE49-F238E27FC236}">
                <a16:creationId xmlns:a16="http://schemas.microsoft.com/office/drawing/2014/main" id="{C5F0BFDC-230F-412E-B90F-C57409A305F9}"/>
              </a:ext>
            </a:extLst>
          </p:cNvPr>
          <p:cNvSpPr/>
          <p:nvPr/>
        </p:nvSpPr>
        <p:spPr>
          <a:xfrm>
            <a:off x="832338" y="3667027"/>
            <a:ext cx="10374924" cy="806296"/>
          </a:xfrm>
          <a:prstGeom prst="rect">
            <a:avLst/>
          </a:prstGeom>
          <a:solidFill>
            <a:srgbClr val="FFFFCC"/>
          </a:solidFill>
          <a:ln w="57150">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BH" sz="3600" b="1" dirty="0">
                <a:solidFill>
                  <a:srgbClr val="FF0000"/>
                </a:solidFill>
                <a:latin typeface="Sakkal Majalla" panose="02000000000000000000" pitchFamily="2" charset="-78"/>
                <a:cs typeface="Sakkal Majalla" panose="02000000000000000000" pitchFamily="2" charset="-78"/>
              </a:rPr>
              <a:t>الهدَفُ الثّاني: </a:t>
            </a:r>
            <a:r>
              <a:rPr lang="ar-BH" sz="3600" b="1" dirty="0">
                <a:solidFill>
                  <a:schemeClr val="accent5">
                    <a:lumMod val="50000"/>
                  </a:schemeClr>
                </a:solidFill>
                <a:latin typeface="Sakkal Majalla" panose="02000000000000000000" pitchFamily="2" charset="-78"/>
                <a:cs typeface="Sakkal Majalla" panose="02000000000000000000" pitchFamily="2" charset="-78"/>
              </a:rPr>
              <a:t>تحليلُ النصِّ تحليلًا وافيًا وفقًا لعناصرِ القصّةِ. </a:t>
            </a:r>
          </a:p>
        </p:txBody>
      </p:sp>
      <p:sp>
        <p:nvSpPr>
          <p:cNvPr id="3" name="Rectangle 2"/>
          <p:cNvSpPr/>
          <p:nvPr/>
        </p:nvSpPr>
        <p:spPr>
          <a:xfrm>
            <a:off x="4691074" y="1001584"/>
            <a:ext cx="3294530" cy="9199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800" b="1" dirty="0">
                <a:solidFill>
                  <a:schemeClr val="bg1"/>
                </a:solidFill>
                <a:latin typeface="Sakkal Majalla" panose="02000000000000000000" pitchFamily="2" charset="-78"/>
                <a:cs typeface="Sakkal Majalla" panose="02000000000000000000" pitchFamily="2" charset="-78"/>
              </a:rPr>
              <a:t>أهْدافُ الدَّرْسِ</a:t>
            </a:r>
            <a:endParaRPr lang="en-US" sz="4800" b="1" dirty="0">
              <a:solidFill>
                <a:schemeClr val="bg1"/>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C5F0BFDC-230F-412E-B90F-C57409A305F9}"/>
              </a:ext>
            </a:extLst>
          </p:cNvPr>
          <p:cNvSpPr/>
          <p:nvPr/>
        </p:nvSpPr>
        <p:spPr>
          <a:xfrm>
            <a:off x="832338" y="4698304"/>
            <a:ext cx="10374924" cy="806296"/>
          </a:xfrm>
          <a:prstGeom prst="rect">
            <a:avLst/>
          </a:prstGeom>
          <a:solidFill>
            <a:srgbClr val="FFFFCC"/>
          </a:solidFill>
          <a:ln w="57150">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BH" sz="3600" b="1" dirty="0">
                <a:solidFill>
                  <a:srgbClr val="FF0000"/>
                </a:solidFill>
                <a:latin typeface="Sakkal Majalla" panose="02000000000000000000" pitchFamily="2" charset="-78"/>
                <a:cs typeface="Sakkal Majalla" panose="02000000000000000000" pitchFamily="2" charset="-78"/>
              </a:rPr>
              <a:t>الهدَفُ الثالث: </a:t>
            </a:r>
            <a:r>
              <a:rPr lang="ar-BH" sz="3600" b="1" dirty="0">
                <a:solidFill>
                  <a:schemeClr val="accent5">
                    <a:lumMod val="50000"/>
                  </a:schemeClr>
                </a:solidFill>
                <a:latin typeface="Sakkal Majalla" panose="02000000000000000000" pitchFamily="2" charset="-78"/>
                <a:cs typeface="Sakkal Majalla" panose="02000000000000000000" pitchFamily="2" charset="-78"/>
              </a:rPr>
              <a:t>إبداءُ الرأيِ في معاني النصِّ وأبعاده.</a:t>
            </a:r>
          </a:p>
        </p:txBody>
      </p:sp>
      <p:pic>
        <p:nvPicPr>
          <p:cNvPr id="7" name="Picture 5">
            <a:extLst>
              <a:ext uri="{FF2B5EF4-FFF2-40B4-BE49-F238E27FC236}">
                <a16:creationId xmlns:a16="http://schemas.microsoft.com/office/drawing/2014/main" id="{210017C7-7EDF-4A55-924F-965684993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030" y="134238"/>
            <a:ext cx="1733994" cy="1268068"/>
          </a:xfrm>
          <a:prstGeom prst="rect">
            <a:avLst/>
          </a:prstGeom>
        </p:spPr>
      </p:pic>
      <p:sp>
        <p:nvSpPr>
          <p:cNvPr id="8" name="مستطيل 7">
            <a:extLst>
              <a:ext uri="{FF2B5EF4-FFF2-40B4-BE49-F238E27FC236}">
                <a16:creationId xmlns:a16="http://schemas.microsoft.com/office/drawing/2014/main" id="{EC1180D5-4527-4273-B6CF-E3782724B4E5}"/>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3894942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69A42E-2F99-476D-90FA-C289343FCA5A}"/>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2" name="TextBox 1"/>
          <p:cNvSpPr txBox="1"/>
          <p:nvPr/>
        </p:nvSpPr>
        <p:spPr>
          <a:xfrm>
            <a:off x="2614246" y="246356"/>
            <a:ext cx="7579937" cy="707886"/>
          </a:xfrm>
          <a:prstGeom prst="rect">
            <a:avLst/>
          </a:prstGeom>
          <a:noFill/>
        </p:spPr>
        <p:txBody>
          <a:bodyPr wrap="square" rtlCol="0">
            <a:spAutoFit/>
          </a:bodyPr>
          <a:lstStyle/>
          <a:p>
            <a:pPr algn="r"/>
            <a:r>
              <a:rPr lang="ar-BH" sz="4000" b="1" dirty="0">
                <a:solidFill>
                  <a:srgbClr val="FF0000"/>
                </a:solidFill>
                <a:latin typeface="Sakkal Majalla" panose="02000000000000000000" pitchFamily="2" charset="-78"/>
                <a:cs typeface="Sakkal Majalla" panose="02000000000000000000" pitchFamily="2" charset="-78"/>
              </a:rPr>
              <a:t>اقرأُ النّصّ بِتمعُّنٍ: </a:t>
            </a:r>
            <a:endParaRPr lang="en-US" sz="4000" b="1" dirty="0">
              <a:solidFill>
                <a:srgbClr val="FF0000"/>
              </a:solidFill>
              <a:latin typeface="Sakkal Majalla" panose="02000000000000000000" pitchFamily="2" charset="-78"/>
              <a:cs typeface="Sakkal Majalla" panose="02000000000000000000" pitchFamily="2" charset="-78"/>
            </a:endParaRPr>
          </a:p>
        </p:txBody>
      </p:sp>
      <p:pic>
        <p:nvPicPr>
          <p:cNvPr id="1026" name="Picture 2" descr="C:\Users\Villaggio\Desktop\page0016.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53" t="55729" r="29114" b="8616"/>
          <a:stretch/>
        </p:blipFill>
        <p:spPr bwMode="auto">
          <a:xfrm>
            <a:off x="1207477" y="954242"/>
            <a:ext cx="8862646" cy="5270712"/>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a:extLst>
              <a:ext uri="{FF2B5EF4-FFF2-40B4-BE49-F238E27FC236}">
                <a16:creationId xmlns:a16="http://schemas.microsoft.com/office/drawing/2014/main" id="{AB13E9CD-84BC-4091-8A42-C6C33344675F}"/>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366401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69A42E-2F99-476D-90FA-C289343FCA5A}"/>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pic>
        <p:nvPicPr>
          <p:cNvPr id="2050" name="Picture 2" descr="C:\Users\Villaggio\Desktop\page0017.jpg"/>
          <p:cNvPicPr>
            <a:picLocks noChangeAspect="1" noChangeArrowheads="1"/>
          </p:cNvPicPr>
          <p:nvPr/>
        </p:nvPicPr>
        <p:blipFill rotWithShape="1">
          <a:blip r:embed="rId2">
            <a:extLst>
              <a:ext uri="{28A0092B-C50C-407E-A947-70E740481C1C}">
                <a14:useLocalDpi xmlns:a14="http://schemas.microsoft.com/office/drawing/2010/main" val="0"/>
              </a:ext>
            </a:extLst>
          </a:blip>
          <a:srcRect l="8179" t="12838" r="13250" b="44876"/>
          <a:stretch/>
        </p:blipFill>
        <p:spPr bwMode="auto">
          <a:xfrm>
            <a:off x="1160585" y="829992"/>
            <a:ext cx="8944707" cy="5582531"/>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5">
            <a:extLst>
              <a:ext uri="{FF2B5EF4-FFF2-40B4-BE49-F238E27FC236}">
                <a16:creationId xmlns:a16="http://schemas.microsoft.com/office/drawing/2014/main" id="{741DA3BB-9058-412E-82D0-ACB034B21B59}"/>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4262699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CC1180-42EE-4433-AD25-68DB06F7C12E}"/>
              </a:ext>
            </a:extLst>
          </p:cNvPr>
          <p:cNvSpPr txBox="1">
            <a:spLocks/>
          </p:cNvSpPr>
          <p:nvPr/>
        </p:nvSpPr>
        <p:spPr>
          <a:xfrm>
            <a:off x="1713828" y="134235"/>
            <a:ext cx="8596668" cy="13208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6000" b="1" dirty="0">
              <a:latin typeface="Traditional Arabic" panose="02020603050405020304" pitchFamily="18" charset="-78"/>
              <a:cs typeface="Traditional Arabic" panose="02020603050405020304" pitchFamily="18" charset="-78"/>
            </a:endParaRPr>
          </a:p>
        </p:txBody>
      </p:sp>
      <p:sp>
        <p:nvSpPr>
          <p:cNvPr id="4" name="مربع نص 3">
            <a:extLst>
              <a:ext uri="{FF2B5EF4-FFF2-40B4-BE49-F238E27FC236}">
                <a16:creationId xmlns:a16="http://schemas.microsoft.com/office/drawing/2014/main" id="{A73D69AF-4C52-4910-8A39-AF20FFF67942}"/>
              </a:ext>
            </a:extLst>
          </p:cNvPr>
          <p:cNvSpPr txBox="1"/>
          <p:nvPr/>
        </p:nvSpPr>
        <p:spPr>
          <a:xfrm>
            <a:off x="4094337" y="1226652"/>
            <a:ext cx="4164037" cy="830997"/>
          </a:xfrm>
          <a:prstGeom prst="rect">
            <a:avLst/>
          </a:prstGeom>
          <a:noFill/>
        </p:spPr>
        <p:txBody>
          <a:bodyPr wrap="square" rtlCol="0">
            <a:spAutoFit/>
          </a:bodyPr>
          <a:lstStyle/>
          <a:p>
            <a:pPr algn="ctr"/>
            <a:r>
              <a:rPr lang="ar-BH" sz="4800" b="1" dirty="0">
                <a:solidFill>
                  <a:srgbClr val="FF0000"/>
                </a:solidFill>
                <a:latin typeface="Sakkal Majalla" panose="02000000000000000000" pitchFamily="2" charset="-78"/>
                <a:cs typeface="Sakkal Majalla" panose="02000000000000000000" pitchFamily="2" charset="-78"/>
              </a:rPr>
              <a:t>تفسيرُ المُفرَداتِ</a:t>
            </a:r>
            <a:endParaRPr lang="en-US" sz="4000" b="1" dirty="0">
              <a:solidFill>
                <a:srgbClr val="FF0000"/>
              </a:solidFill>
              <a:latin typeface="Traditional Arabic" panose="02020603050405020304" pitchFamily="18" charset="-78"/>
              <a:cs typeface="Traditional Arabic" panose="02020603050405020304" pitchFamily="18" charset="-78"/>
            </a:endParaRPr>
          </a:p>
        </p:txBody>
      </p:sp>
      <p:graphicFrame>
        <p:nvGraphicFramePr>
          <p:cNvPr id="5" name="جدول 7">
            <a:extLst>
              <a:ext uri="{FF2B5EF4-FFF2-40B4-BE49-F238E27FC236}">
                <a16:creationId xmlns:a16="http://schemas.microsoft.com/office/drawing/2014/main" id="{10A6DA25-2237-401E-8FBF-ABA4578DE813}"/>
              </a:ext>
            </a:extLst>
          </p:cNvPr>
          <p:cNvGraphicFramePr>
            <a:graphicFrameLocks noGrp="1"/>
          </p:cNvGraphicFramePr>
          <p:nvPr>
            <p:extLst>
              <p:ext uri="{D42A27DB-BD31-4B8C-83A1-F6EECF244321}">
                <p14:modId xmlns:p14="http://schemas.microsoft.com/office/powerpoint/2010/main" val="3395524978"/>
              </p:ext>
            </p:extLst>
          </p:nvPr>
        </p:nvGraphicFramePr>
        <p:xfrm>
          <a:off x="954157" y="2283332"/>
          <a:ext cx="8965225" cy="3535680"/>
        </p:xfrm>
        <a:graphic>
          <a:graphicData uri="http://schemas.openxmlformats.org/drawingml/2006/table">
            <a:tbl>
              <a:tblPr firstRow="1" bandRow="1">
                <a:tableStyleId>{5C22544A-7EE6-4342-B048-85BDC9FD1C3A}</a:tableStyleId>
              </a:tblPr>
              <a:tblGrid>
                <a:gridCol w="6664006">
                  <a:extLst>
                    <a:ext uri="{9D8B030D-6E8A-4147-A177-3AD203B41FA5}">
                      <a16:colId xmlns:a16="http://schemas.microsoft.com/office/drawing/2014/main" val="1147244517"/>
                    </a:ext>
                  </a:extLst>
                </a:gridCol>
                <a:gridCol w="2301219">
                  <a:extLst>
                    <a:ext uri="{9D8B030D-6E8A-4147-A177-3AD203B41FA5}">
                      <a16:colId xmlns:a16="http://schemas.microsoft.com/office/drawing/2014/main" val="2651125887"/>
                    </a:ext>
                  </a:extLst>
                </a:gridCol>
              </a:tblGrid>
              <a:tr h="589230">
                <a:tc>
                  <a:txBody>
                    <a:bodyPr/>
                    <a:lstStyle/>
                    <a:p>
                      <a:pPr marL="0" algn="ctr" defTabSz="914400" rtl="0" eaLnBrk="1" latinLnBrk="0" hangingPunct="1"/>
                      <a:r>
                        <a:rPr lang="ar-BH" sz="3600" b="1" kern="1200" dirty="0">
                          <a:solidFill>
                            <a:schemeClr val="bg1"/>
                          </a:solidFill>
                          <a:latin typeface="Sakkal Majalla" panose="02000000000000000000" pitchFamily="2" charset="-78"/>
                          <a:ea typeface="+mn-ea"/>
                          <a:cs typeface="Sakkal Majalla" panose="02000000000000000000" pitchFamily="2" charset="-78"/>
                        </a:rPr>
                        <a:t>التفسير</a:t>
                      </a:r>
                      <a:endParaRPr lang="en-US" sz="36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0" eaLnBrk="1" latinLnBrk="0" hangingPunct="1"/>
                      <a:r>
                        <a:rPr lang="ar-BH" sz="3600" b="1" kern="1200" dirty="0">
                          <a:solidFill>
                            <a:schemeClr val="bg1"/>
                          </a:solidFill>
                          <a:latin typeface="Sakkal Majalla" panose="02000000000000000000" pitchFamily="2" charset="-78"/>
                          <a:ea typeface="+mn-ea"/>
                          <a:cs typeface="Sakkal Majalla" panose="02000000000000000000" pitchFamily="2" charset="-78"/>
                        </a:rPr>
                        <a:t>الكلمةُ</a:t>
                      </a:r>
                      <a:endParaRPr lang="en-US" sz="3600" b="1" kern="1200" dirty="0">
                        <a:solidFill>
                          <a:schemeClr val="bg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2300562839"/>
                  </a:ext>
                </a:extLst>
              </a:tr>
              <a:tr h="256355">
                <a:tc>
                  <a:txBody>
                    <a:bodyPr/>
                    <a:lstStyle/>
                    <a:p>
                      <a:pPr marL="0" algn="ctr" defTabSz="914400" rtl="1" eaLnBrk="1" latinLnBrk="0" hangingPunct="1"/>
                      <a:endParaRPr lang="en-US" sz="3200" b="1" kern="1200" dirty="0">
                        <a:solidFill>
                          <a:srgbClr val="00B050"/>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0" eaLnBrk="1" latinLnBrk="0" hangingPunct="1"/>
                      <a:r>
                        <a:rPr lang="ar-BH" sz="3200" b="1" kern="1200" dirty="0">
                          <a:solidFill>
                            <a:schemeClr val="tx1"/>
                          </a:solidFill>
                          <a:latin typeface="Sakkal Majalla" panose="02000000000000000000" pitchFamily="2" charset="-78"/>
                          <a:ea typeface="+mn-ea"/>
                          <a:cs typeface="Sakkal Majalla" panose="02000000000000000000" pitchFamily="2" charset="-78"/>
                        </a:rPr>
                        <a:t>هِوايةٌ</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2556677987"/>
                  </a:ext>
                </a:extLst>
              </a:tr>
              <a:tr h="256355">
                <a:tc>
                  <a:txBody>
                    <a:bodyPr/>
                    <a:lstStyle/>
                    <a:p>
                      <a:pPr marL="0" algn="ctr" defTabSz="914400" rtl="0" eaLnBrk="1" latinLnBrk="0" hangingPunct="1"/>
                      <a:endParaRPr lang="en-US" sz="3200" b="1" kern="1200" dirty="0">
                        <a:solidFill>
                          <a:srgbClr val="00B050"/>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0" eaLnBrk="1" latinLnBrk="0" hangingPunct="1"/>
                      <a:r>
                        <a:rPr lang="ar-BH" sz="3200" b="1" kern="1200" dirty="0">
                          <a:solidFill>
                            <a:schemeClr val="tx1"/>
                          </a:solidFill>
                          <a:latin typeface="Sakkal Majalla" panose="02000000000000000000" pitchFamily="2" charset="-78"/>
                          <a:ea typeface="+mn-ea"/>
                          <a:cs typeface="Sakkal Majalla" panose="02000000000000000000" pitchFamily="2" charset="-78"/>
                        </a:rPr>
                        <a:t>مُمارَسَةٌ</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2"/>
                  </a:ext>
                </a:extLst>
              </a:tr>
              <a:tr h="336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rgbClr val="00B050"/>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0" eaLnBrk="1" latinLnBrk="0" hangingPunct="1"/>
                      <a:r>
                        <a:rPr lang="ar-BH" sz="3200" b="1" kern="1200" dirty="0">
                          <a:solidFill>
                            <a:schemeClr val="tx1"/>
                          </a:solidFill>
                          <a:latin typeface="Sakkal Majalla" panose="02000000000000000000" pitchFamily="2" charset="-78"/>
                          <a:ea typeface="+mn-ea"/>
                          <a:cs typeface="Sakkal Majalla" panose="02000000000000000000" pitchFamily="2" charset="-78"/>
                        </a:rPr>
                        <a:t>رغبةٌ</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936542323"/>
                  </a:ext>
                </a:extLst>
              </a:tr>
              <a:tr h="336054">
                <a:tc>
                  <a:txBody>
                    <a:bodyPr/>
                    <a:lstStyle/>
                    <a:p>
                      <a:pPr marL="0" algn="ctr" defTabSz="914400" rtl="0" eaLnBrk="1" latinLnBrk="0" hangingPunct="1"/>
                      <a:endParaRPr lang="en-US" sz="3200" b="1" kern="1200" dirty="0">
                        <a:solidFill>
                          <a:srgbClr val="00B050"/>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0" eaLnBrk="1" latinLnBrk="0" hangingPunct="1"/>
                      <a:r>
                        <a:rPr lang="ar-BH" sz="3200" b="1" kern="1200" dirty="0">
                          <a:solidFill>
                            <a:schemeClr val="tx1"/>
                          </a:solidFill>
                          <a:latin typeface="Sakkal Majalla" panose="02000000000000000000" pitchFamily="2" charset="-78"/>
                          <a:ea typeface="+mn-ea"/>
                          <a:cs typeface="Sakkal Majalla" panose="02000000000000000000" pitchFamily="2" charset="-78"/>
                        </a:rPr>
                        <a:t>لبَّتْ</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4"/>
                  </a:ext>
                </a:extLst>
              </a:tr>
              <a:tr h="336054">
                <a:tc>
                  <a:txBody>
                    <a:bodyPr/>
                    <a:lstStyle/>
                    <a:p>
                      <a:pPr marL="0" algn="ctr" defTabSz="914400" rtl="0" eaLnBrk="1" latinLnBrk="0" hangingPunct="1"/>
                      <a:endParaRPr lang="en-US" sz="3200" b="1" kern="1200" dirty="0">
                        <a:solidFill>
                          <a:srgbClr val="00B050"/>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0" eaLnBrk="1" latinLnBrk="0" hangingPunct="1"/>
                      <a:r>
                        <a:rPr lang="ar-BH" sz="3200" b="1" kern="1200" dirty="0">
                          <a:solidFill>
                            <a:schemeClr val="tx1"/>
                          </a:solidFill>
                          <a:latin typeface="Sakkal Majalla" panose="02000000000000000000" pitchFamily="2" charset="-78"/>
                          <a:ea typeface="+mn-ea"/>
                          <a:cs typeface="Sakkal Majalla" panose="02000000000000000000" pitchFamily="2" charset="-78"/>
                        </a:rPr>
                        <a:t>نَأْوِي</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5"/>
                  </a:ext>
                </a:extLst>
              </a:tr>
            </a:tbl>
          </a:graphicData>
        </a:graphic>
      </p:graphicFrame>
      <p:sp>
        <p:nvSpPr>
          <p:cNvPr id="8" name="Title 1">
            <a:extLst>
              <a:ext uri="{FF2B5EF4-FFF2-40B4-BE49-F238E27FC236}">
                <a16:creationId xmlns:a16="http://schemas.microsoft.com/office/drawing/2014/main" id="{C3DBFD17-A38A-4577-AF4B-BCE2EAF6FC04}"/>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2" name="مستطيل 5">
            <a:extLst>
              <a:ext uri="{FF2B5EF4-FFF2-40B4-BE49-F238E27FC236}">
                <a16:creationId xmlns:a16="http://schemas.microsoft.com/office/drawing/2014/main" id="{B554D054-3A92-48E4-BBF9-6A336E7A4F8A}"/>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
        <p:nvSpPr>
          <p:cNvPr id="9" name="مربع نص 8">
            <a:extLst>
              <a:ext uri="{FF2B5EF4-FFF2-40B4-BE49-F238E27FC236}">
                <a16:creationId xmlns:a16="http://schemas.microsoft.com/office/drawing/2014/main" id="{3845E13B-CFB9-4A89-BC11-16C5DD96CD7F}"/>
              </a:ext>
            </a:extLst>
          </p:cNvPr>
          <p:cNvSpPr txBox="1"/>
          <p:nvPr/>
        </p:nvSpPr>
        <p:spPr>
          <a:xfrm>
            <a:off x="649356" y="2885946"/>
            <a:ext cx="7394713" cy="619272"/>
          </a:xfrm>
          <a:prstGeom prst="rect">
            <a:avLst/>
          </a:prstGeom>
          <a:noFill/>
        </p:spPr>
        <p:txBody>
          <a:bodyPr wrap="square" rtlCol="0">
            <a:spAutoFit/>
          </a:bodyPr>
          <a:lstStyle/>
          <a:p>
            <a:pPr algn="ctr" rtl="1">
              <a:lnSpc>
                <a:spcPct val="107000"/>
              </a:lnSpc>
            </a:pPr>
            <a:r>
              <a:rPr lang="ar-BH" sz="3200" b="1" dirty="0">
                <a:solidFill>
                  <a:srgbClr val="00B050"/>
                </a:solidFill>
                <a:latin typeface="Sakkal Majalla" panose="02000000000000000000" pitchFamily="2" charset="-78"/>
                <a:cs typeface="Sakkal Majalla" panose="02000000000000000000" pitchFamily="2" charset="-78"/>
              </a:rPr>
              <a:t>عملٌ يُحِبُّهُ الشّخصُ ويقضي أوقات فراغِهِ في القيامِ به. </a:t>
            </a:r>
            <a:endParaRPr lang="en-US" sz="3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مربع نص 9">
            <a:extLst>
              <a:ext uri="{FF2B5EF4-FFF2-40B4-BE49-F238E27FC236}">
                <a16:creationId xmlns:a16="http://schemas.microsoft.com/office/drawing/2014/main" id="{75E04CFA-4996-4D34-B7A6-0F09DFF8974E}"/>
              </a:ext>
            </a:extLst>
          </p:cNvPr>
          <p:cNvSpPr txBox="1"/>
          <p:nvPr/>
        </p:nvSpPr>
        <p:spPr>
          <a:xfrm>
            <a:off x="2044146" y="5247320"/>
            <a:ext cx="4605130" cy="584775"/>
          </a:xfrm>
          <a:prstGeom prst="rect">
            <a:avLst/>
          </a:prstGeom>
          <a:noFill/>
        </p:spPr>
        <p:txBody>
          <a:bodyPr wrap="square" rtlCol="0">
            <a:spAutoFit/>
          </a:bodyPr>
          <a:lstStyle/>
          <a:p>
            <a:pPr algn="ctr"/>
            <a:r>
              <a:rPr lang="ar-BH" sz="3200" b="1" dirty="0">
                <a:solidFill>
                  <a:srgbClr val="00B050"/>
                </a:solidFill>
                <a:latin typeface="Sakkal Majalla" panose="02000000000000000000" pitchFamily="2" charset="-78"/>
                <a:cs typeface="Sakkal Majalla" panose="02000000000000000000" pitchFamily="2" charset="-78"/>
              </a:rPr>
              <a:t>نلجأُ إليهِ، نعودُ إليهِ. </a:t>
            </a:r>
            <a:endParaRPr lang="en-US" sz="3200" b="1" dirty="0">
              <a:solidFill>
                <a:srgbClr val="00B050"/>
              </a:solidFill>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E8EE3A18-CCF5-4884-BD86-9DFC9E4D96B4}"/>
              </a:ext>
            </a:extLst>
          </p:cNvPr>
          <p:cNvSpPr txBox="1"/>
          <p:nvPr/>
        </p:nvSpPr>
        <p:spPr>
          <a:xfrm>
            <a:off x="2914986" y="4700191"/>
            <a:ext cx="2863451" cy="584775"/>
          </a:xfrm>
          <a:prstGeom prst="rect">
            <a:avLst/>
          </a:prstGeom>
          <a:noFill/>
        </p:spPr>
        <p:txBody>
          <a:bodyPr wrap="square" rtlCol="0">
            <a:spAutoFit/>
          </a:bodyPr>
          <a:lstStyle/>
          <a:p>
            <a:pPr algn="ctr"/>
            <a:r>
              <a:rPr lang="ar-BH" sz="3200" b="1" dirty="0">
                <a:solidFill>
                  <a:srgbClr val="00B050"/>
                </a:solidFill>
                <a:latin typeface="Sakkal Majalla" panose="02000000000000000000" pitchFamily="2" charset="-78"/>
                <a:cs typeface="Sakkal Majalla" panose="02000000000000000000" pitchFamily="2" charset="-78"/>
              </a:rPr>
              <a:t>استجابَتْ</a:t>
            </a:r>
            <a:endParaRPr lang="en-US" sz="3200" b="1" dirty="0">
              <a:solidFill>
                <a:srgbClr val="00B050"/>
              </a:solidFill>
              <a:latin typeface="Sakkal Majalla" panose="02000000000000000000" pitchFamily="2" charset="-78"/>
              <a:cs typeface="Sakkal Majalla" panose="02000000000000000000" pitchFamily="2" charset="-78"/>
            </a:endParaRPr>
          </a:p>
        </p:txBody>
      </p:sp>
      <p:sp>
        <p:nvSpPr>
          <p:cNvPr id="12" name="مربع نص 11">
            <a:extLst>
              <a:ext uri="{FF2B5EF4-FFF2-40B4-BE49-F238E27FC236}">
                <a16:creationId xmlns:a16="http://schemas.microsoft.com/office/drawing/2014/main" id="{B6E87604-73D0-4F27-9D85-B957F4A019B9}"/>
              </a:ext>
            </a:extLst>
          </p:cNvPr>
          <p:cNvSpPr txBox="1"/>
          <p:nvPr/>
        </p:nvSpPr>
        <p:spPr>
          <a:xfrm>
            <a:off x="2994008" y="4077339"/>
            <a:ext cx="2705408" cy="584775"/>
          </a:xfrm>
          <a:prstGeom prst="rect">
            <a:avLst/>
          </a:prstGeom>
          <a:noFill/>
        </p:spPr>
        <p:txBody>
          <a:bodyPr wrap="square" rtlCol="0">
            <a:spAutoFit/>
          </a:bodyPr>
          <a:lstStyle/>
          <a:p>
            <a:pPr algn="ctr">
              <a:defRPr/>
            </a:pPr>
            <a:r>
              <a:rPr lang="ar-BH" sz="3200" b="1" dirty="0">
                <a:solidFill>
                  <a:srgbClr val="00B050"/>
                </a:solidFill>
                <a:latin typeface="Sakkal Majalla" panose="02000000000000000000" pitchFamily="2" charset="-78"/>
                <a:cs typeface="Sakkal Majalla" panose="02000000000000000000" pitchFamily="2" charset="-78"/>
              </a:rPr>
              <a:t>مَيْلٌ</a:t>
            </a:r>
            <a:endParaRPr lang="en-US" sz="3200" b="1" dirty="0">
              <a:solidFill>
                <a:srgbClr val="00B050"/>
              </a:solidFill>
              <a:latin typeface="Sakkal Majalla" panose="02000000000000000000" pitchFamily="2" charset="-78"/>
              <a:cs typeface="Sakkal Majalla" panose="02000000000000000000" pitchFamily="2" charset="-78"/>
            </a:endParaRPr>
          </a:p>
        </p:txBody>
      </p:sp>
      <p:sp>
        <p:nvSpPr>
          <p:cNvPr id="13" name="مربع نص 12">
            <a:extLst>
              <a:ext uri="{FF2B5EF4-FFF2-40B4-BE49-F238E27FC236}">
                <a16:creationId xmlns:a16="http://schemas.microsoft.com/office/drawing/2014/main" id="{76E14E42-C13C-4653-9844-636938ACEDD6}"/>
              </a:ext>
            </a:extLst>
          </p:cNvPr>
          <p:cNvSpPr txBox="1"/>
          <p:nvPr/>
        </p:nvSpPr>
        <p:spPr>
          <a:xfrm>
            <a:off x="2372139" y="3466397"/>
            <a:ext cx="4605130" cy="584775"/>
          </a:xfrm>
          <a:prstGeom prst="rect">
            <a:avLst/>
          </a:prstGeom>
          <a:noFill/>
        </p:spPr>
        <p:txBody>
          <a:bodyPr wrap="square" rtlCol="0">
            <a:spAutoFit/>
          </a:bodyPr>
          <a:lstStyle/>
          <a:p>
            <a:pPr algn="ctr"/>
            <a:r>
              <a:rPr lang="ar-BH" sz="3200" b="1" dirty="0">
                <a:solidFill>
                  <a:srgbClr val="00B050"/>
                </a:solidFill>
                <a:latin typeface="Sakkal Majalla" panose="02000000000000000000" pitchFamily="2" charset="-78"/>
                <a:cs typeface="Sakkal Majalla" panose="02000000000000000000" pitchFamily="2" charset="-78"/>
              </a:rPr>
              <a:t>مُزاولة، وهي: القيامُ بالعملِ.</a:t>
            </a:r>
            <a:endParaRPr lang="en-US" sz="3200" b="1" dirty="0">
              <a:solidFill>
                <a:srgbClr val="00B05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523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CC1180-42EE-4433-AD25-68DB06F7C12E}"/>
              </a:ext>
            </a:extLst>
          </p:cNvPr>
          <p:cNvSpPr txBox="1">
            <a:spLocks/>
          </p:cNvSpPr>
          <p:nvPr/>
        </p:nvSpPr>
        <p:spPr>
          <a:xfrm>
            <a:off x="2375099" y="156095"/>
            <a:ext cx="8596668" cy="13208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4400" b="1" dirty="0">
              <a:latin typeface="Traditional Arabic" panose="02020603050405020304" pitchFamily="18" charset="-78"/>
              <a:cs typeface="Traditional Arabic" panose="02020603050405020304" pitchFamily="18" charset="-78"/>
            </a:endParaRPr>
          </a:p>
        </p:txBody>
      </p:sp>
      <p:sp>
        <p:nvSpPr>
          <p:cNvPr id="9" name="Title 1">
            <a:extLst>
              <a:ext uri="{FF2B5EF4-FFF2-40B4-BE49-F238E27FC236}">
                <a16:creationId xmlns:a16="http://schemas.microsoft.com/office/drawing/2014/main" id="{621FCD70-F59E-42A4-98FA-559742EC3518}"/>
              </a:ext>
            </a:extLst>
          </p:cNvPr>
          <p:cNvSpPr txBox="1">
            <a:spLocks/>
          </p:cNvSpPr>
          <p:nvPr/>
        </p:nvSpPr>
        <p:spPr>
          <a:xfrm>
            <a:off x="10229352" y="-23875"/>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4" name="Rectangle 3"/>
          <p:cNvSpPr/>
          <p:nvPr/>
        </p:nvSpPr>
        <p:spPr>
          <a:xfrm>
            <a:off x="7165455" y="494415"/>
            <a:ext cx="2292615" cy="769441"/>
          </a:xfrm>
          <a:prstGeom prst="rect">
            <a:avLst/>
          </a:prstGeom>
        </p:spPr>
        <p:txBody>
          <a:bodyPr wrap="none">
            <a:spAutoFit/>
          </a:bodyPr>
          <a:lstStyle/>
          <a:p>
            <a:r>
              <a:rPr lang="ar-BH" sz="4400" b="1" dirty="0">
                <a:solidFill>
                  <a:srgbClr val="FF0000"/>
                </a:solidFill>
                <a:latin typeface="Sakkal Majalla" panose="02000000000000000000" pitchFamily="2" charset="-78"/>
                <a:cs typeface="Sakkal Majalla" panose="02000000000000000000" pitchFamily="2" charset="-78"/>
              </a:rPr>
              <a:t>تحليلُ النَّصِّ:</a:t>
            </a:r>
            <a:endParaRPr lang="en-US" sz="4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436140759"/>
              </p:ext>
            </p:extLst>
          </p:nvPr>
        </p:nvGraphicFramePr>
        <p:xfrm>
          <a:off x="326751" y="1406838"/>
          <a:ext cx="11616716" cy="4647278"/>
        </p:xfrm>
        <a:graphic>
          <a:graphicData uri="http://schemas.openxmlformats.org/drawingml/2006/table">
            <a:tbl>
              <a:tblPr firstRow="1" bandRow="1">
                <a:tableStyleId>{5C22544A-7EE6-4342-B048-85BDC9FD1C3A}</a:tableStyleId>
              </a:tblPr>
              <a:tblGrid>
                <a:gridCol w="9260185">
                  <a:extLst>
                    <a:ext uri="{9D8B030D-6E8A-4147-A177-3AD203B41FA5}">
                      <a16:colId xmlns:a16="http://schemas.microsoft.com/office/drawing/2014/main" val="20000"/>
                    </a:ext>
                  </a:extLst>
                </a:gridCol>
                <a:gridCol w="2356531">
                  <a:extLst>
                    <a:ext uri="{9D8B030D-6E8A-4147-A177-3AD203B41FA5}">
                      <a16:colId xmlns:a16="http://schemas.microsoft.com/office/drawing/2014/main" val="20001"/>
                    </a:ext>
                  </a:extLst>
                </a:gridCol>
              </a:tblGrid>
              <a:tr h="523835">
                <a:tc>
                  <a:txBody>
                    <a:bodyPr/>
                    <a:lstStyle/>
                    <a:p>
                      <a:pPr algn="ctr"/>
                      <a:r>
                        <a:rPr lang="ar-BH" sz="2900" b="1" kern="1200" dirty="0">
                          <a:solidFill>
                            <a:schemeClr val="bg1"/>
                          </a:solidFill>
                          <a:latin typeface="Sakkal Majalla" panose="02000000000000000000" pitchFamily="2" charset="-78"/>
                          <a:ea typeface="+mn-ea"/>
                          <a:cs typeface="Sakkal Majalla" panose="02000000000000000000" pitchFamily="2" charset="-78"/>
                        </a:rPr>
                        <a:t>التَّحليلُ</a:t>
                      </a:r>
                      <a:endParaRPr lang="en-US" sz="29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2900" b="1" kern="1200" dirty="0">
                          <a:solidFill>
                            <a:schemeClr val="bg1"/>
                          </a:solidFill>
                          <a:latin typeface="Sakkal Majalla" panose="02000000000000000000" pitchFamily="2" charset="-78"/>
                          <a:ea typeface="+mn-ea"/>
                          <a:cs typeface="Sakkal Majalla" panose="02000000000000000000" pitchFamily="2" charset="-78"/>
                        </a:rPr>
                        <a:t>عناصرُ القصَّةِ</a:t>
                      </a:r>
                      <a:endParaRPr lang="en-US" sz="2900" b="1" kern="1200" dirty="0">
                        <a:solidFill>
                          <a:schemeClr val="bg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0"/>
                  </a:ext>
                </a:extLst>
              </a:tr>
              <a:tr h="891392">
                <a:tc>
                  <a:txBody>
                    <a:bodyPr/>
                    <a:lstStyle/>
                    <a:p>
                      <a:endParaRPr lang="en-US" sz="29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a:endParaRPr lang="ar-BH" sz="2900" b="1" kern="1200" dirty="0">
                        <a:solidFill>
                          <a:schemeClr val="tx1"/>
                        </a:solidFill>
                        <a:latin typeface="Sakkal Majalla" panose="02000000000000000000" pitchFamily="2" charset="-78"/>
                        <a:ea typeface="+mn-ea"/>
                        <a:cs typeface="Sakkal Majalla" panose="02000000000000000000" pitchFamily="2" charset="-78"/>
                      </a:endParaRPr>
                    </a:p>
                    <a:p>
                      <a:pPr algn="ctr"/>
                      <a:r>
                        <a:rPr lang="ar-BH" sz="2900" b="1" kern="1200" dirty="0">
                          <a:solidFill>
                            <a:schemeClr val="tx1"/>
                          </a:solidFill>
                          <a:latin typeface="Sakkal Majalla" panose="02000000000000000000" pitchFamily="2" charset="-78"/>
                          <a:ea typeface="+mn-ea"/>
                          <a:cs typeface="Sakkal Majalla" panose="02000000000000000000" pitchFamily="2" charset="-78"/>
                        </a:rPr>
                        <a:t>الشَّخصياتُ</a:t>
                      </a:r>
                      <a:endParaRPr lang="en-US" sz="29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1"/>
                  </a:ext>
                </a:extLst>
              </a:tr>
              <a:tr h="487480">
                <a:tc>
                  <a:txBody>
                    <a:bodyPr/>
                    <a:lstStyle/>
                    <a:p>
                      <a:endParaRPr lang="en-US" sz="29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2900" b="1" kern="1200" dirty="0">
                          <a:solidFill>
                            <a:schemeClr val="tx1"/>
                          </a:solidFill>
                          <a:latin typeface="Sakkal Majalla" panose="02000000000000000000" pitchFamily="2" charset="-78"/>
                          <a:ea typeface="+mn-ea"/>
                          <a:cs typeface="Sakkal Majalla" panose="02000000000000000000" pitchFamily="2" charset="-78"/>
                        </a:rPr>
                        <a:t>الزَّمانُ والمكانُ</a:t>
                      </a:r>
                      <a:endParaRPr lang="en-US" sz="29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2"/>
                  </a:ext>
                </a:extLst>
              </a:tr>
              <a:tr h="2605118">
                <a:tc>
                  <a:txBody>
                    <a:bodyPr/>
                    <a:lstStyle/>
                    <a:p>
                      <a:endParaRPr lang="en-US" sz="29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2900" b="1" kern="1200" dirty="0">
                          <a:solidFill>
                            <a:schemeClr val="tx1"/>
                          </a:solidFill>
                          <a:latin typeface="Sakkal Majalla" panose="02000000000000000000" pitchFamily="2" charset="-78"/>
                          <a:ea typeface="+mn-ea"/>
                          <a:cs typeface="Sakkal Majalla" panose="02000000000000000000" pitchFamily="2" charset="-78"/>
                        </a:rPr>
                        <a:t>المقَدّمةُ</a:t>
                      </a:r>
                    </a:p>
                    <a:p>
                      <a:pPr algn="ctr"/>
                      <a:endParaRPr lang="ar-BH" sz="2900" b="1" kern="1200" dirty="0">
                        <a:solidFill>
                          <a:schemeClr val="tx1"/>
                        </a:solidFill>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BH" sz="2900" b="1" kern="1200" dirty="0">
                          <a:solidFill>
                            <a:schemeClr val="tx1"/>
                          </a:solidFill>
                          <a:latin typeface="Sakkal Majalla" panose="02000000000000000000" pitchFamily="2" charset="-78"/>
                          <a:ea typeface="+mn-ea"/>
                          <a:cs typeface="Sakkal Majalla" panose="02000000000000000000" pitchFamily="2" charset="-78"/>
                        </a:rPr>
                        <a:t>"الرَّسمُ هِوايةُ</a:t>
                      </a:r>
                      <a:r>
                        <a:rPr lang="ar-BH" sz="2900" b="1" kern="1200" baseline="0" dirty="0">
                          <a:solidFill>
                            <a:schemeClr val="tx1"/>
                          </a:solidFill>
                          <a:latin typeface="Sakkal Majalla" panose="02000000000000000000" pitchFamily="2" charset="-78"/>
                          <a:ea typeface="+mn-ea"/>
                          <a:cs typeface="Sakkal Majalla" panose="02000000000000000000" pitchFamily="2" charset="-78"/>
                        </a:rPr>
                        <a:t> لَيْلَى ......  أحلامَها . </a:t>
                      </a:r>
                      <a:r>
                        <a:rPr lang="ar-BH" sz="2900" b="1" kern="1200" dirty="0">
                          <a:solidFill>
                            <a:schemeClr val="tx1"/>
                          </a:solidFill>
                          <a:latin typeface="Sakkal Majalla" panose="02000000000000000000" pitchFamily="2" charset="-78"/>
                          <a:ea typeface="+mn-ea"/>
                          <a:cs typeface="Sakkal Majalla" panose="02000000000000000000" pitchFamily="2" charset="-78"/>
                        </a:rPr>
                        <a:t>"</a:t>
                      </a:r>
                      <a:endParaRPr lang="en-US" sz="29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3"/>
                  </a:ext>
                </a:extLst>
              </a:tr>
            </a:tbl>
          </a:graphicData>
        </a:graphic>
      </p:graphicFrame>
      <p:sp>
        <p:nvSpPr>
          <p:cNvPr id="8" name="مستطيل 5">
            <a:extLst>
              <a:ext uri="{FF2B5EF4-FFF2-40B4-BE49-F238E27FC236}">
                <a16:creationId xmlns:a16="http://schemas.microsoft.com/office/drawing/2014/main" id="{B8B5FD9A-388E-4E18-9B35-E545B2E0C0D4}"/>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
        <p:nvSpPr>
          <p:cNvPr id="10" name="مربع نص 9">
            <a:extLst>
              <a:ext uri="{FF2B5EF4-FFF2-40B4-BE49-F238E27FC236}">
                <a16:creationId xmlns:a16="http://schemas.microsoft.com/office/drawing/2014/main" id="{5F5F2711-6D0D-4A06-B009-31EE825DCB16}"/>
              </a:ext>
            </a:extLst>
          </p:cNvPr>
          <p:cNvSpPr txBox="1"/>
          <p:nvPr/>
        </p:nvSpPr>
        <p:spPr>
          <a:xfrm>
            <a:off x="1814884" y="1975990"/>
            <a:ext cx="7394713" cy="1077218"/>
          </a:xfrm>
          <a:prstGeom prst="rect">
            <a:avLst/>
          </a:prstGeom>
          <a:noFill/>
        </p:spPr>
        <p:txBody>
          <a:bodyPr wrap="square" rtlCol="0">
            <a:spAutoFit/>
          </a:bodyPr>
          <a:lstStyle/>
          <a:p>
            <a:pPr lvl="8" algn="r"/>
            <a:r>
              <a:rPr lang="ar-BH" sz="3200" b="1" dirty="0">
                <a:latin typeface="Sakkal Majalla" panose="02000000000000000000" pitchFamily="2" charset="-78"/>
                <a:cs typeface="Sakkal Majalla" panose="02000000000000000000" pitchFamily="2" charset="-78"/>
              </a:rPr>
              <a:t>الشَّخصيّةُ الرَّئيسةُ: لَيْلَى. </a:t>
            </a:r>
          </a:p>
          <a:p>
            <a:pPr algn="r" rtl="1"/>
            <a:r>
              <a:rPr lang="ar-BH" sz="3200" b="1" dirty="0">
                <a:latin typeface="Sakkal Majalla" panose="02000000000000000000" pitchFamily="2" charset="-78"/>
                <a:cs typeface="Sakkal Majalla" panose="02000000000000000000" pitchFamily="2" charset="-78"/>
              </a:rPr>
              <a:t>الشَّخصياتُ المسَانِدةُ: الحِصانُ، الطَائِرُ، السَمَكَةُ، الجَدَّةُ. </a:t>
            </a:r>
            <a:endParaRPr lang="en-US" sz="3200" b="1" dirty="0">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860CF87A-3393-421C-BDE7-500C09BD172A}"/>
              </a:ext>
            </a:extLst>
          </p:cNvPr>
          <p:cNvSpPr txBox="1"/>
          <p:nvPr/>
        </p:nvSpPr>
        <p:spPr>
          <a:xfrm>
            <a:off x="463827" y="3655334"/>
            <a:ext cx="8752102" cy="2323713"/>
          </a:xfrm>
          <a:prstGeom prst="rect">
            <a:avLst/>
          </a:prstGeom>
          <a:noFill/>
        </p:spPr>
        <p:txBody>
          <a:bodyPr wrap="square" rtlCol="0">
            <a:spAutoFit/>
          </a:bodyPr>
          <a:lstStyle/>
          <a:p>
            <a:pPr algn="r" rtl="1"/>
            <a:r>
              <a:rPr lang="ar-BH" sz="2900" b="1" dirty="0">
                <a:latin typeface="Sakkal Majalla" panose="02000000000000000000" pitchFamily="2" charset="-78"/>
                <a:cs typeface="Sakkal Majalla" panose="02000000000000000000" pitchFamily="2" charset="-78"/>
              </a:rPr>
              <a:t>يكشفُ لنا الكاتِبُ في المُقدمةِ الشَّخصيَّةَ المحوريّةَ في القصّةِ، وهي لَيْلَى، وهوايَتَها المُفضّلةَ ( الرَّسْم) الّتي سَتَكونُ هي العُنصرَ المُهِمَّ الّذي سيوجِّهُ لَيْلَى في بقيّةِ الأحداثِ. </a:t>
            </a:r>
          </a:p>
          <a:p>
            <a:pPr algn="r" rtl="1"/>
            <a:r>
              <a:rPr lang="ar-BH" sz="2900" b="1" dirty="0">
                <a:latin typeface="Sakkal Majalla" panose="02000000000000000000" pitchFamily="2" charset="-78"/>
                <a:cs typeface="Sakkal Majalla" panose="02000000000000000000" pitchFamily="2" charset="-78"/>
              </a:rPr>
              <a:t>كما أضَافَ الكاتِبُ عُنصُرَ الخيالِ حِينَما جَعلَ للَيْلَى القدرةَ عَلَى التَّحدُّثِ مع الرُّسومِ الّتي تَسْتمِعُ إلى لَيْلَى وتُلبّي جميعَ رغباتِها. وعُنصُرُ الخيالِ يضفِي على القِصَّةِ التّشويقَ والجذبَ والإثارة. </a:t>
            </a:r>
            <a:endParaRPr lang="en-US" sz="2900" b="1" dirty="0">
              <a:latin typeface="Sakkal Majalla" panose="02000000000000000000" pitchFamily="2" charset="-78"/>
              <a:cs typeface="Sakkal Majalla" panose="02000000000000000000" pitchFamily="2" charset="-78"/>
            </a:endParaRPr>
          </a:p>
        </p:txBody>
      </p:sp>
      <p:sp>
        <p:nvSpPr>
          <p:cNvPr id="12" name="مربع نص 11">
            <a:extLst>
              <a:ext uri="{FF2B5EF4-FFF2-40B4-BE49-F238E27FC236}">
                <a16:creationId xmlns:a16="http://schemas.microsoft.com/office/drawing/2014/main" id="{9ADCD74D-7F6F-4067-9F60-35ED892F5F37}"/>
              </a:ext>
            </a:extLst>
          </p:cNvPr>
          <p:cNvSpPr txBox="1"/>
          <p:nvPr/>
        </p:nvSpPr>
        <p:spPr>
          <a:xfrm>
            <a:off x="1814883" y="2957592"/>
            <a:ext cx="7394713" cy="538609"/>
          </a:xfrm>
          <a:prstGeom prst="rect">
            <a:avLst/>
          </a:prstGeom>
          <a:noFill/>
        </p:spPr>
        <p:txBody>
          <a:bodyPr wrap="square" rtlCol="0">
            <a:spAutoFit/>
          </a:bodyPr>
          <a:lstStyle/>
          <a:p>
            <a:pPr algn="r" rtl="1"/>
            <a:r>
              <a:rPr lang="ar-BH" sz="2900" b="1" dirty="0">
                <a:latin typeface="Sakkal Majalla" panose="02000000000000000000" pitchFamily="2" charset="-78"/>
                <a:cs typeface="Sakkal Majalla" panose="02000000000000000000" pitchFamily="2" charset="-78"/>
              </a:rPr>
              <a:t>تنطلقُ ليلى من البيتِ إلى مختلِفِ بِلادِ العالَمِ. </a:t>
            </a:r>
            <a:endParaRPr lang="en-US" sz="29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278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CC1180-42EE-4433-AD25-68DB06F7C12E}"/>
              </a:ext>
            </a:extLst>
          </p:cNvPr>
          <p:cNvSpPr txBox="1">
            <a:spLocks/>
          </p:cNvSpPr>
          <p:nvPr/>
        </p:nvSpPr>
        <p:spPr>
          <a:xfrm>
            <a:off x="2375099" y="156095"/>
            <a:ext cx="8596668" cy="13208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4400" b="1" dirty="0">
              <a:latin typeface="Traditional Arabic" panose="02020603050405020304" pitchFamily="18" charset="-78"/>
              <a:cs typeface="Traditional Arabic" panose="02020603050405020304" pitchFamily="18" charset="-78"/>
            </a:endParaRPr>
          </a:p>
        </p:txBody>
      </p:sp>
      <p:sp>
        <p:nvSpPr>
          <p:cNvPr id="9" name="Title 1">
            <a:extLst>
              <a:ext uri="{FF2B5EF4-FFF2-40B4-BE49-F238E27FC236}">
                <a16:creationId xmlns:a16="http://schemas.microsoft.com/office/drawing/2014/main" id="{621FCD70-F59E-42A4-98FA-559742EC3518}"/>
              </a:ext>
            </a:extLst>
          </p:cNvPr>
          <p:cNvSpPr txBox="1">
            <a:spLocks/>
          </p:cNvSpPr>
          <p:nvPr/>
        </p:nvSpPr>
        <p:spPr>
          <a:xfrm>
            <a:off x="10583591" y="89786"/>
            <a:ext cx="1517173" cy="774152"/>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316535869"/>
              </p:ext>
            </p:extLst>
          </p:nvPr>
        </p:nvGraphicFramePr>
        <p:xfrm>
          <a:off x="182880" y="1483601"/>
          <a:ext cx="11563643" cy="4268806"/>
        </p:xfrm>
        <a:graphic>
          <a:graphicData uri="http://schemas.openxmlformats.org/drawingml/2006/table">
            <a:tbl>
              <a:tblPr firstRow="1" bandRow="1">
                <a:tableStyleId>{5C22544A-7EE6-4342-B048-85BDC9FD1C3A}</a:tableStyleId>
              </a:tblPr>
              <a:tblGrid>
                <a:gridCol w="9592413">
                  <a:extLst>
                    <a:ext uri="{9D8B030D-6E8A-4147-A177-3AD203B41FA5}">
                      <a16:colId xmlns:a16="http://schemas.microsoft.com/office/drawing/2014/main" val="20000"/>
                    </a:ext>
                  </a:extLst>
                </a:gridCol>
                <a:gridCol w="1971230">
                  <a:extLst>
                    <a:ext uri="{9D8B030D-6E8A-4147-A177-3AD203B41FA5}">
                      <a16:colId xmlns:a16="http://schemas.microsoft.com/office/drawing/2014/main" val="20001"/>
                    </a:ext>
                  </a:extLst>
                </a:gridCol>
              </a:tblGrid>
              <a:tr h="573315">
                <a:tc>
                  <a:txBody>
                    <a:bodyPr/>
                    <a:lstStyle/>
                    <a:p>
                      <a:pPr algn="ctr"/>
                      <a:r>
                        <a:rPr lang="ar-BH" sz="2900" b="1" kern="1200" dirty="0">
                          <a:solidFill>
                            <a:schemeClr val="bg1"/>
                          </a:solidFill>
                          <a:latin typeface="Sakkal Majalla" panose="02000000000000000000" pitchFamily="2" charset="-78"/>
                          <a:ea typeface="+mn-ea"/>
                          <a:cs typeface="Sakkal Majalla" panose="02000000000000000000" pitchFamily="2" charset="-78"/>
                        </a:rPr>
                        <a:t>التحليل</a:t>
                      </a:r>
                      <a:endParaRPr lang="en-US" sz="29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2900" b="1" kern="1200" dirty="0">
                          <a:solidFill>
                            <a:schemeClr val="bg1"/>
                          </a:solidFill>
                          <a:latin typeface="Sakkal Majalla" panose="02000000000000000000" pitchFamily="2" charset="-78"/>
                          <a:ea typeface="+mn-ea"/>
                          <a:cs typeface="Sakkal Majalla" panose="02000000000000000000" pitchFamily="2" charset="-78"/>
                        </a:rPr>
                        <a:t>عناصرالقصة</a:t>
                      </a:r>
                      <a:endParaRPr lang="en-US" sz="2900" b="1" kern="1200" dirty="0">
                        <a:solidFill>
                          <a:schemeClr val="bg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0"/>
                  </a:ext>
                </a:extLst>
              </a:tr>
              <a:tr h="3695491">
                <a:tc>
                  <a:txBody>
                    <a:bodyPr/>
                    <a:lstStyle/>
                    <a:p>
                      <a:endParaRPr lang="en-US" sz="29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2900" b="1" kern="1200" dirty="0">
                          <a:solidFill>
                            <a:schemeClr val="tx1"/>
                          </a:solidFill>
                          <a:latin typeface="Sakkal Majalla" panose="02000000000000000000" pitchFamily="2" charset="-78"/>
                          <a:ea typeface="+mn-ea"/>
                          <a:cs typeface="Sakkal Majalla" panose="02000000000000000000" pitchFamily="2" charset="-78"/>
                        </a:rPr>
                        <a:t>العرض</a:t>
                      </a:r>
                    </a:p>
                    <a:p>
                      <a:pPr algn="ctr"/>
                      <a:r>
                        <a:rPr lang="ar-BH" sz="2900" b="1" kern="1200" dirty="0">
                          <a:solidFill>
                            <a:schemeClr val="tx1"/>
                          </a:solidFill>
                          <a:latin typeface="Sakkal Majalla" panose="02000000000000000000" pitchFamily="2" charset="-78"/>
                          <a:ea typeface="+mn-ea"/>
                          <a:cs typeface="Sakkal Majalla" panose="02000000000000000000" pitchFamily="2" charset="-78"/>
                        </a:rPr>
                        <a:t>(الأحداث)</a:t>
                      </a:r>
                    </a:p>
                    <a:p>
                      <a:pPr algn="ctr"/>
                      <a:endParaRPr lang="ar-BH" sz="2900" b="1" kern="1200" dirty="0">
                        <a:solidFill>
                          <a:schemeClr val="tx1"/>
                        </a:solidFill>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BH" sz="2900" b="1" kern="1200" dirty="0">
                          <a:solidFill>
                            <a:schemeClr val="tx1"/>
                          </a:solidFill>
                          <a:latin typeface="Sakkal Majalla" panose="02000000000000000000" pitchFamily="2" charset="-78"/>
                          <a:ea typeface="+mn-ea"/>
                          <a:cs typeface="Sakkal Majalla" panose="02000000000000000000" pitchFamily="2" charset="-78"/>
                        </a:rPr>
                        <a:t>"ذاتَ مرَّةٍ </a:t>
                      </a:r>
                      <a:r>
                        <a:rPr lang="ar-BH" sz="2900" b="1" kern="1200" baseline="0" dirty="0">
                          <a:solidFill>
                            <a:schemeClr val="tx1"/>
                          </a:solidFill>
                          <a:latin typeface="Sakkal Majalla" panose="02000000000000000000" pitchFamily="2" charset="-78"/>
                          <a:ea typeface="+mn-ea"/>
                          <a:cs typeface="Sakkal Majalla" panose="02000000000000000000" pitchFamily="2" charset="-78"/>
                        </a:rPr>
                        <a:t>.................. إلى البيتِ، فَفَعلتْ. "</a:t>
                      </a:r>
                    </a:p>
                    <a:p>
                      <a:pPr algn="ctr"/>
                      <a:endParaRPr lang="en-US" sz="29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1"/>
                  </a:ext>
                </a:extLst>
              </a:tr>
            </a:tbl>
          </a:graphicData>
        </a:graphic>
      </p:graphicFrame>
      <p:sp>
        <p:nvSpPr>
          <p:cNvPr id="6" name="مستطيل 5">
            <a:extLst>
              <a:ext uri="{FF2B5EF4-FFF2-40B4-BE49-F238E27FC236}">
                <a16:creationId xmlns:a16="http://schemas.microsoft.com/office/drawing/2014/main" id="{118F3448-402E-41EC-9809-A224BFA9E74B}"/>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
        <p:nvSpPr>
          <p:cNvPr id="8" name="مربع نص 7">
            <a:extLst>
              <a:ext uri="{FF2B5EF4-FFF2-40B4-BE49-F238E27FC236}">
                <a16:creationId xmlns:a16="http://schemas.microsoft.com/office/drawing/2014/main" id="{4E106420-E227-4E90-9921-F56C0B5EADB5}"/>
              </a:ext>
            </a:extLst>
          </p:cNvPr>
          <p:cNvSpPr txBox="1"/>
          <p:nvPr/>
        </p:nvSpPr>
        <p:spPr>
          <a:xfrm>
            <a:off x="283702" y="2096572"/>
            <a:ext cx="9334416" cy="3216265"/>
          </a:xfrm>
          <a:prstGeom prst="rect">
            <a:avLst/>
          </a:prstGeom>
          <a:noFill/>
        </p:spPr>
        <p:txBody>
          <a:bodyPr wrap="square" rtlCol="0">
            <a:spAutoFit/>
          </a:bodyPr>
          <a:lstStyle/>
          <a:p>
            <a:pPr algn="r" rtl="1"/>
            <a:r>
              <a:rPr lang="ar-BH" sz="2900" b="1" dirty="0">
                <a:latin typeface="Sakkal Majalla" panose="02000000000000000000" pitchFamily="2" charset="-78"/>
                <a:cs typeface="Sakkal Majalla" panose="02000000000000000000" pitchFamily="2" charset="-78"/>
              </a:rPr>
              <a:t>ينطلقُ الكاتِبُ في تطويرِ الأحداثِ عندما طَلبَت لَيْلَى من رسوماتِها السفرَ بعيدًا كي ترى العالمَ. </a:t>
            </a:r>
          </a:p>
          <a:p>
            <a:pPr algn="r" rtl="1"/>
            <a:r>
              <a:rPr lang="ar-BH" sz="2900" b="1" dirty="0">
                <a:latin typeface="Sakkal Majalla" panose="02000000000000000000" pitchFamily="2" charset="-78"/>
                <a:cs typeface="Sakkal Majalla" panose="02000000000000000000" pitchFamily="2" charset="-78"/>
              </a:rPr>
              <a:t>فتارةً ترسمُ حصانًا وتصعدُ على ظهرِه، وتارةً أخرى ترسمُ طائرًا كبيرًا يحلّقُ بها في السَّماءِ، ومرّةً ترسمُ سمكةً كبيرةً تغوصُ بها في أعماقِ البحارِ.</a:t>
            </a:r>
          </a:p>
          <a:p>
            <a:pPr algn="r" rtl="1"/>
            <a:r>
              <a:rPr lang="ar-BH" sz="2900" b="1" dirty="0">
                <a:latin typeface="Sakkal Majalla" panose="02000000000000000000" pitchFamily="2" charset="-78"/>
                <a:cs typeface="Sakkal Majalla" panose="02000000000000000000" pitchFamily="2" charset="-78"/>
              </a:rPr>
              <a:t>فَقَدْ استطاعَتْ ليلى السفرَ برًّا، وجوًّا، وبحرًا، واستطاعَتْ بمساعدةِ رسوماتِها أنْ ترى العالمَ كلَّه بعجائبِه وغرائبِه ومناظرِه المبهرةِ، ولكنْ رغمَ ذلك نرَاهَا في كلّ مرةٍ تطلبُ العودةَ إلى البيتِ في نهايةِ الرَّحلةِ، وهوَ ما  يتكررُ معهم جميعًا رغمَ جمالِ الرحلةِ.   </a:t>
            </a:r>
            <a:endParaRPr lang="en-US" sz="29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7023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CC1180-42EE-4433-AD25-68DB06F7C12E}"/>
              </a:ext>
            </a:extLst>
          </p:cNvPr>
          <p:cNvSpPr txBox="1">
            <a:spLocks/>
          </p:cNvSpPr>
          <p:nvPr/>
        </p:nvSpPr>
        <p:spPr>
          <a:xfrm>
            <a:off x="2375099" y="156095"/>
            <a:ext cx="8596668" cy="13208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4400" b="1" dirty="0">
              <a:latin typeface="Traditional Arabic" panose="02020603050405020304" pitchFamily="18" charset="-78"/>
              <a:cs typeface="Traditional Arabic" panose="02020603050405020304" pitchFamily="18" charset="-78"/>
            </a:endParaRPr>
          </a:p>
        </p:txBody>
      </p:sp>
      <p:sp>
        <p:nvSpPr>
          <p:cNvPr id="9" name="Title 1">
            <a:extLst>
              <a:ext uri="{FF2B5EF4-FFF2-40B4-BE49-F238E27FC236}">
                <a16:creationId xmlns:a16="http://schemas.microsoft.com/office/drawing/2014/main" id="{621FCD70-F59E-42A4-98FA-559742EC3518}"/>
              </a:ext>
            </a:extLst>
          </p:cNvPr>
          <p:cNvSpPr txBox="1">
            <a:spLocks/>
          </p:cNvSpPr>
          <p:nvPr/>
        </p:nvSpPr>
        <p:spPr>
          <a:xfrm>
            <a:off x="10517329" y="121501"/>
            <a:ext cx="1517173" cy="774152"/>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750705785"/>
              </p:ext>
            </p:extLst>
          </p:nvPr>
        </p:nvGraphicFramePr>
        <p:xfrm>
          <a:off x="525833" y="1564498"/>
          <a:ext cx="11301046" cy="4189828"/>
        </p:xfrm>
        <a:graphic>
          <a:graphicData uri="http://schemas.openxmlformats.org/drawingml/2006/table">
            <a:tbl>
              <a:tblPr firstRow="1" bandRow="1">
                <a:tableStyleId>{5C22544A-7EE6-4342-B048-85BDC9FD1C3A}</a:tableStyleId>
              </a:tblPr>
              <a:tblGrid>
                <a:gridCol w="9474333">
                  <a:extLst>
                    <a:ext uri="{9D8B030D-6E8A-4147-A177-3AD203B41FA5}">
                      <a16:colId xmlns:a16="http://schemas.microsoft.com/office/drawing/2014/main" val="20000"/>
                    </a:ext>
                  </a:extLst>
                </a:gridCol>
                <a:gridCol w="1826713">
                  <a:extLst>
                    <a:ext uri="{9D8B030D-6E8A-4147-A177-3AD203B41FA5}">
                      <a16:colId xmlns:a16="http://schemas.microsoft.com/office/drawing/2014/main" val="20001"/>
                    </a:ext>
                  </a:extLst>
                </a:gridCol>
              </a:tblGrid>
              <a:tr h="562708">
                <a:tc>
                  <a:txBody>
                    <a:bodyPr/>
                    <a:lstStyle/>
                    <a:p>
                      <a:pPr algn="ctr"/>
                      <a:r>
                        <a:rPr lang="ar-BH" sz="2900" b="1" kern="1200" dirty="0">
                          <a:solidFill>
                            <a:schemeClr val="bg1"/>
                          </a:solidFill>
                          <a:latin typeface="Sakkal Majalla" panose="02000000000000000000" pitchFamily="2" charset="-78"/>
                          <a:ea typeface="+mn-ea"/>
                          <a:cs typeface="Sakkal Majalla" panose="02000000000000000000" pitchFamily="2" charset="-78"/>
                        </a:rPr>
                        <a:t>التحليل</a:t>
                      </a:r>
                      <a:endParaRPr lang="en-US" sz="29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2900" b="1" kern="1200" dirty="0">
                          <a:solidFill>
                            <a:schemeClr val="bg1"/>
                          </a:solidFill>
                          <a:latin typeface="Sakkal Majalla" panose="02000000000000000000" pitchFamily="2" charset="-78"/>
                          <a:ea typeface="+mn-ea"/>
                          <a:cs typeface="Sakkal Majalla" panose="02000000000000000000" pitchFamily="2" charset="-78"/>
                        </a:rPr>
                        <a:t>عناصرالقصة</a:t>
                      </a:r>
                      <a:endParaRPr lang="en-US" sz="2900" b="1" kern="1200" dirty="0">
                        <a:solidFill>
                          <a:schemeClr val="bg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0"/>
                  </a:ext>
                </a:extLst>
              </a:tr>
              <a:tr h="370840">
                <a:tc>
                  <a:txBody>
                    <a:bodyPr/>
                    <a:lstStyle/>
                    <a:p>
                      <a:endParaRPr lang="ar-BH" sz="2900" b="1" kern="1200" dirty="0">
                        <a:solidFill>
                          <a:schemeClr val="tx1"/>
                        </a:solidFill>
                        <a:latin typeface="Sakkal Majalla" panose="02000000000000000000" pitchFamily="2" charset="-78"/>
                        <a:ea typeface="+mn-ea"/>
                        <a:cs typeface="Sakkal Majalla" panose="02000000000000000000" pitchFamily="2" charset="-78"/>
                      </a:endParaRPr>
                    </a:p>
                    <a:p>
                      <a:endParaRPr lang="ar-BH" sz="2900" b="1" kern="1200" dirty="0">
                        <a:solidFill>
                          <a:schemeClr val="tx1"/>
                        </a:solidFill>
                        <a:latin typeface="Sakkal Majalla" panose="02000000000000000000" pitchFamily="2" charset="-78"/>
                        <a:ea typeface="+mn-ea"/>
                        <a:cs typeface="Sakkal Majalla" panose="02000000000000000000" pitchFamily="2" charset="-78"/>
                      </a:endParaRPr>
                    </a:p>
                    <a:p>
                      <a:endParaRPr lang="ar-BH" sz="2900" b="1" kern="1200" dirty="0">
                        <a:solidFill>
                          <a:schemeClr val="tx1"/>
                        </a:solidFill>
                        <a:latin typeface="Sakkal Majalla" panose="02000000000000000000" pitchFamily="2" charset="-78"/>
                        <a:ea typeface="+mn-ea"/>
                        <a:cs typeface="Sakkal Majalla" panose="02000000000000000000" pitchFamily="2" charset="-78"/>
                      </a:endParaRPr>
                    </a:p>
                    <a:p>
                      <a:endParaRPr lang="ar-BH" sz="2900" b="1" kern="1200" dirty="0">
                        <a:solidFill>
                          <a:schemeClr val="tx1"/>
                        </a:solidFill>
                        <a:latin typeface="Sakkal Majalla" panose="02000000000000000000" pitchFamily="2" charset="-78"/>
                        <a:ea typeface="+mn-ea"/>
                        <a:cs typeface="Sakkal Majalla" panose="02000000000000000000" pitchFamily="2" charset="-78"/>
                      </a:endParaRPr>
                    </a:p>
                    <a:p>
                      <a:endParaRPr lang="ar-BH" sz="2900" b="1" kern="1200" dirty="0">
                        <a:solidFill>
                          <a:schemeClr val="tx1"/>
                        </a:solidFill>
                        <a:latin typeface="Sakkal Majalla" panose="02000000000000000000" pitchFamily="2" charset="-78"/>
                        <a:ea typeface="+mn-ea"/>
                        <a:cs typeface="Sakkal Majalla" panose="02000000000000000000" pitchFamily="2" charset="-78"/>
                      </a:endParaRPr>
                    </a:p>
                    <a:p>
                      <a:endParaRPr lang="ar-BH" sz="2900" b="1" kern="1200" dirty="0">
                        <a:solidFill>
                          <a:schemeClr val="tx1"/>
                        </a:solidFill>
                        <a:latin typeface="Sakkal Majalla" panose="02000000000000000000" pitchFamily="2" charset="-78"/>
                        <a:ea typeface="+mn-ea"/>
                        <a:cs typeface="Sakkal Majalla" panose="02000000000000000000" pitchFamily="2" charset="-78"/>
                      </a:endParaRPr>
                    </a:p>
                    <a:p>
                      <a:endParaRPr lang="ar-BH" sz="2900" b="1" kern="1200" dirty="0">
                        <a:solidFill>
                          <a:schemeClr val="tx1"/>
                        </a:solidFill>
                        <a:latin typeface="Sakkal Majalla" panose="02000000000000000000" pitchFamily="2" charset="-78"/>
                        <a:ea typeface="+mn-ea"/>
                        <a:cs typeface="Sakkal Majalla" panose="02000000000000000000" pitchFamily="2" charset="-78"/>
                      </a:endParaRPr>
                    </a:p>
                    <a:p>
                      <a:endParaRPr lang="en-US" sz="29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2900" b="1" kern="1200" dirty="0">
                          <a:solidFill>
                            <a:schemeClr val="tx1"/>
                          </a:solidFill>
                          <a:latin typeface="Sakkal Majalla" panose="02000000000000000000" pitchFamily="2" charset="-78"/>
                          <a:ea typeface="+mn-ea"/>
                          <a:cs typeface="Sakkal Majalla" panose="02000000000000000000" pitchFamily="2" charset="-78"/>
                        </a:rPr>
                        <a:t>الخاتمة</a:t>
                      </a:r>
                    </a:p>
                    <a:p>
                      <a:pPr algn="ctr"/>
                      <a:endParaRPr lang="ar-BH" sz="2900" b="1" kern="1200" dirty="0">
                        <a:solidFill>
                          <a:schemeClr val="tx1"/>
                        </a:solidFill>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BH" sz="2900" b="1" kern="1200" dirty="0">
                          <a:solidFill>
                            <a:schemeClr val="tx1"/>
                          </a:solidFill>
                          <a:latin typeface="Sakkal Majalla" panose="02000000000000000000" pitchFamily="2" charset="-78"/>
                          <a:ea typeface="+mn-ea"/>
                          <a:cs typeface="Sakkal Majalla" panose="02000000000000000000" pitchFamily="2" charset="-78"/>
                        </a:rPr>
                        <a:t>"أخذتْ </a:t>
                      </a:r>
                      <a:r>
                        <a:rPr lang="ar-BH" sz="2900" b="1" kern="1200" baseline="0" dirty="0">
                          <a:solidFill>
                            <a:schemeClr val="tx1"/>
                          </a:solidFill>
                          <a:latin typeface="Sakkal Majalla" panose="02000000000000000000" pitchFamily="2" charset="-78"/>
                          <a:ea typeface="+mn-ea"/>
                          <a:cs typeface="Sakkal Majalla" panose="02000000000000000000" pitchFamily="2" charset="-78"/>
                        </a:rPr>
                        <a:t>لَيْلَى تُفكِّرُ .............. الاطمِئنانِ . </a:t>
                      </a:r>
                      <a:r>
                        <a:rPr lang="ar-BH" sz="2900" b="1" kern="1200" dirty="0">
                          <a:solidFill>
                            <a:schemeClr val="tx1"/>
                          </a:solidFill>
                          <a:latin typeface="Sakkal Majalla" panose="02000000000000000000" pitchFamily="2" charset="-78"/>
                          <a:ea typeface="+mn-ea"/>
                          <a:cs typeface="Sakkal Majalla" panose="02000000000000000000" pitchFamily="2" charset="-78"/>
                        </a:rPr>
                        <a:t>"</a:t>
                      </a:r>
                      <a:endParaRPr lang="en-US" sz="29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2"/>
                  </a:ext>
                </a:extLst>
              </a:tr>
            </a:tbl>
          </a:graphicData>
        </a:graphic>
      </p:graphicFrame>
      <p:sp>
        <p:nvSpPr>
          <p:cNvPr id="6" name="مستطيل 5">
            <a:extLst>
              <a:ext uri="{FF2B5EF4-FFF2-40B4-BE49-F238E27FC236}">
                <a16:creationId xmlns:a16="http://schemas.microsoft.com/office/drawing/2014/main" id="{E14C9516-2961-44D5-8E93-0E60DB752154}"/>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
        <p:nvSpPr>
          <p:cNvPr id="8" name="مربع نص 7">
            <a:extLst>
              <a:ext uri="{FF2B5EF4-FFF2-40B4-BE49-F238E27FC236}">
                <a16:creationId xmlns:a16="http://schemas.microsoft.com/office/drawing/2014/main" id="{B1B6855C-C715-4039-B99E-A3FC4D62682F}"/>
              </a:ext>
            </a:extLst>
          </p:cNvPr>
          <p:cNvSpPr txBox="1"/>
          <p:nvPr/>
        </p:nvSpPr>
        <p:spPr>
          <a:xfrm>
            <a:off x="562000" y="2224141"/>
            <a:ext cx="9334416" cy="3216265"/>
          </a:xfrm>
          <a:prstGeom prst="rect">
            <a:avLst/>
          </a:prstGeom>
          <a:noFill/>
        </p:spPr>
        <p:txBody>
          <a:bodyPr wrap="square" rtlCol="0">
            <a:spAutoFit/>
          </a:bodyPr>
          <a:lstStyle/>
          <a:p>
            <a:pPr algn="r"/>
            <a:r>
              <a:rPr lang="ar-BH" sz="2900" b="1" dirty="0">
                <a:latin typeface="Sakkal Majalla" panose="02000000000000000000" pitchFamily="2" charset="-78"/>
                <a:cs typeface="Sakkal Majalla" panose="02000000000000000000" pitchFamily="2" charset="-78"/>
              </a:rPr>
              <a:t>يستخدمُ الكاتبُ أسلوبَ الحوارِ، فنجدُ ليلى تسألُ نفسَها في حيرةٍ عَنْ سببِ تكرارِ طلبِها للرّجوعِ إلى البيتِ رغمَ جمالِ الرحلةِ وما بها مِن مناظرَ مدهشةٍ، ورغمَ حبّها للسَّفرِ . </a:t>
            </a:r>
          </a:p>
          <a:p>
            <a:pPr algn="r"/>
            <a:r>
              <a:rPr lang="ar-BH" sz="2900" b="1" dirty="0">
                <a:latin typeface="Sakkal Majalla" panose="02000000000000000000" pitchFamily="2" charset="-78"/>
                <a:cs typeface="Sakkal Majalla" panose="02000000000000000000" pitchFamily="2" charset="-78"/>
              </a:rPr>
              <a:t>فَتأتي الجدّةُ صاحِبَةُ الخبرةِ في الحياةِ وتجيبُ عن السؤالِ المحيّرِ، بأنَّ الإنسانَ لا يستطيعُ أنْ يفارقَ بيتَه ومسكنَه، فمهما شاهدْنَا من جمالٍ، يظلُّ البيتُ هوَ المكانَ الذي نعودُ له لنشعرَ بالاستقرارِ والأمانِ. </a:t>
            </a:r>
          </a:p>
          <a:p>
            <a:pPr algn="r"/>
            <a:r>
              <a:rPr lang="ar-BH" sz="2900" b="1" dirty="0">
                <a:latin typeface="Sakkal Majalla" panose="02000000000000000000" pitchFamily="2" charset="-78"/>
                <a:cs typeface="Sakkal Majalla" panose="02000000000000000000" pitchFamily="2" charset="-78"/>
              </a:rPr>
              <a:t>وقد شبَّهتْ الجدّةُ البيتَ بالوطنِ الصَّغيرِ لأنَّه يُعطي الإحساسَ بالأمانِ والاستقرارِ، ولأنَّ البيتَ مثلُ الوطنِ الذي ننتمي إليه ولَيسَ لغيرِه. </a:t>
            </a:r>
            <a:endParaRPr lang="en-US" sz="29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055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11" y="1267416"/>
            <a:ext cx="11525377" cy="5427783"/>
          </a:xfrm>
        </p:spPr>
        <p:txBody>
          <a:bodyPr>
            <a:noAutofit/>
          </a:bodyPr>
          <a:lstStyle/>
          <a:p>
            <a:pPr marL="0" indent="0" algn="r" rtl="1">
              <a:buNone/>
            </a:pPr>
            <a:r>
              <a:rPr lang="ar-BH" sz="3200" b="1" dirty="0">
                <a:latin typeface="Sakkal Majalla" panose="02000000000000000000" pitchFamily="2" charset="-78"/>
                <a:cs typeface="Sakkal Majalla" panose="02000000000000000000" pitchFamily="2" charset="-78"/>
              </a:rPr>
              <a:t>1: أَضعُ عنوانًا جديدًا للقصَّة.</a:t>
            </a:r>
            <a:endParaRPr lang="ar-BH" sz="800" b="1" dirty="0">
              <a:latin typeface="Traditional Arabic" panose="02020603050405020304" pitchFamily="18" charset="-78"/>
              <a:cs typeface="Traditional Arabic" panose="02020603050405020304" pitchFamily="18" charset="-78"/>
            </a:endParaRPr>
          </a:p>
          <a:p>
            <a:pPr marL="0" indent="0">
              <a:buNone/>
            </a:pPr>
            <a:endParaRPr lang="ar-BH" sz="800" b="1" dirty="0">
              <a:latin typeface="Traditional Arabic" panose="02020603050405020304" pitchFamily="18" charset="-78"/>
              <a:cs typeface="Traditional Arabic" panose="02020603050405020304" pitchFamily="18" charset="-78"/>
            </a:endParaRPr>
          </a:p>
          <a:p>
            <a:pPr marL="0" indent="0">
              <a:buNone/>
            </a:pPr>
            <a:endParaRPr lang="ar-BH" sz="800" b="1" dirty="0">
              <a:latin typeface="Traditional Arabic" panose="02020603050405020304" pitchFamily="18" charset="-78"/>
              <a:cs typeface="Traditional Arabic" panose="02020603050405020304" pitchFamily="18" charset="-78"/>
            </a:endParaRPr>
          </a:p>
          <a:p>
            <a:pPr marL="0" indent="0">
              <a:buNone/>
            </a:pPr>
            <a:r>
              <a:rPr lang="ar-BH" sz="3200" dirty="0">
                <a:latin typeface="Traditional Arabic" panose="02020603050405020304" pitchFamily="18" charset="-78"/>
                <a:cs typeface="Traditional Arabic" panose="02020603050405020304" pitchFamily="18" charset="-78"/>
              </a:rPr>
              <a:t>2</a:t>
            </a:r>
            <a:r>
              <a:rPr lang="ar-BH" sz="3200" b="1" dirty="0">
                <a:latin typeface="Sakkal Majalla" panose="02000000000000000000" pitchFamily="2" charset="-78"/>
                <a:cs typeface="Sakkal Majalla" panose="02000000000000000000" pitchFamily="2" charset="-78"/>
              </a:rPr>
              <a:t>: أُحَدِّدُ في النَّصِ مَا يَأْتي: </a:t>
            </a:r>
          </a:p>
          <a:p>
            <a:pPr marL="0" indent="0">
              <a:buNone/>
            </a:pPr>
            <a:r>
              <a:rPr lang="ar-BH" sz="3200" b="1" dirty="0">
                <a:latin typeface="Sakkal Majalla" panose="02000000000000000000" pitchFamily="2" charset="-78"/>
                <a:cs typeface="Sakkal Majalla" panose="02000000000000000000" pitchFamily="2" charset="-78"/>
              </a:rPr>
              <a:t>أ. مَكانَ الأَحْدَاثِ: </a:t>
            </a: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r>
              <a:rPr lang="ar-BH" sz="3200" b="1" dirty="0">
                <a:latin typeface="Sakkal Majalla" panose="02000000000000000000" pitchFamily="2" charset="-78"/>
                <a:cs typeface="Sakkal Majalla" panose="02000000000000000000" pitchFamily="2" charset="-78"/>
              </a:rPr>
              <a:t>ب. الشَّخصِيَّاتِ: </a:t>
            </a:r>
          </a:p>
        </p:txBody>
      </p:sp>
      <p:sp>
        <p:nvSpPr>
          <p:cNvPr id="6" name="Title 1">
            <a:extLst>
              <a:ext uri="{FF2B5EF4-FFF2-40B4-BE49-F238E27FC236}">
                <a16:creationId xmlns:a16="http://schemas.microsoft.com/office/drawing/2014/main" id="{C3DEA09E-20B8-48EB-890C-A2BA6480C4B8}"/>
              </a:ext>
            </a:extLst>
          </p:cNvPr>
          <p:cNvSpPr txBox="1">
            <a:spLocks/>
          </p:cNvSpPr>
          <p:nvPr/>
        </p:nvSpPr>
        <p:spPr>
          <a:xfrm>
            <a:off x="10658764" y="1129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97133411-B8BE-403F-8058-4B3B47730FA5}"/>
              </a:ext>
            </a:extLst>
          </p:cNvPr>
          <p:cNvSpPr txBox="1"/>
          <p:nvPr/>
        </p:nvSpPr>
        <p:spPr>
          <a:xfrm>
            <a:off x="5433483" y="1867278"/>
            <a:ext cx="6108700" cy="547842"/>
          </a:xfrm>
          <a:prstGeom prst="rect">
            <a:avLst/>
          </a:prstGeom>
          <a:noFill/>
        </p:spPr>
        <p:txBody>
          <a:bodyPr wrap="square">
            <a:spAutoFit/>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لا مكان</a:t>
            </a:r>
            <a:r>
              <a:rPr lang="ar-BH" sz="3200" b="1" dirty="0">
                <a:solidFill>
                  <a:srgbClr val="00B050"/>
                </a:solidFill>
                <a:latin typeface="Sakkal Majalla" panose="02000000000000000000" pitchFamily="2" charset="-78"/>
                <a:cs typeface="Sakkal Majalla" panose="02000000000000000000" pitchFamily="2" charset="-78"/>
              </a:rPr>
              <a:t>َ</a:t>
            </a: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 كَبيتي / حضنٌ أشتاقُ إليهِ. </a:t>
            </a:r>
          </a:p>
        </p:txBody>
      </p:sp>
      <p:sp>
        <p:nvSpPr>
          <p:cNvPr id="14" name="TextBox 13">
            <a:extLst>
              <a:ext uri="{FF2B5EF4-FFF2-40B4-BE49-F238E27FC236}">
                <a16:creationId xmlns:a16="http://schemas.microsoft.com/office/drawing/2014/main" id="{C2DE360E-AF4F-4E8D-B586-E50D7BCD2028}"/>
              </a:ext>
            </a:extLst>
          </p:cNvPr>
          <p:cNvSpPr txBox="1"/>
          <p:nvPr/>
        </p:nvSpPr>
        <p:spPr>
          <a:xfrm>
            <a:off x="5002928" y="3433465"/>
            <a:ext cx="6572250" cy="547842"/>
          </a:xfrm>
          <a:prstGeom prst="rect">
            <a:avLst/>
          </a:prstGeom>
          <a:noFill/>
        </p:spPr>
        <p:txBody>
          <a:bodyPr wrap="square">
            <a:spAutoFit/>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بيْتُ لَيْلَى الّذي تنطلقُ منه إلى العالمِ برًّا وبحرًا وجوًّا. </a:t>
            </a:r>
          </a:p>
        </p:txBody>
      </p:sp>
      <p:sp>
        <p:nvSpPr>
          <p:cNvPr id="16" name="TextBox 15">
            <a:extLst>
              <a:ext uri="{FF2B5EF4-FFF2-40B4-BE49-F238E27FC236}">
                <a16:creationId xmlns:a16="http://schemas.microsoft.com/office/drawing/2014/main" id="{2EFB8827-5F28-46E9-BFDC-7E06829208E8}"/>
              </a:ext>
            </a:extLst>
          </p:cNvPr>
          <p:cNvSpPr txBox="1"/>
          <p:nvPr/>
        </p:nvSpPr>
        <p:spPr>
          <a:xfrm>
            <a:off x="2708461" y="4581169"/>
            <a:ext cx="8866717" cy="1119281"/>
          </a:xfrm>
          <a:prstGeom prst="rect">
            <a:avLst/>
          </a:prstGeom>
          <a:noFill/>
        </p:spPr>
        <p:txBody>
          <a:bodyPr wrap="square">
            <a:spAutoFit/>
          </a:body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الشّخصِيةُ الرَّئيسةُ: لَيْلَى. </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BH"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الشّخصِيّاتُ المُسانِدةُ: الحِصانُ، الطَّائِرُ، السَّمَكَةُ، الجَدَّةُ. </a:t>
            </a:r>
            <a:endParaRPr kumimoji="0" lang="en-US"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endParaRPr>
          </a:p>
        </p:txBody>
      </p:sp>
      <p:sp>
        <p:nvSpPr>
          <p:cNvPr id="8" name="مستطيل 5">
            <a:extLst>
              <a:ext uri="{FF2B5EF4-FFF2-40B4-BE49-F238E27FC236}">
                <a16:creationId xmlns:a16="http://schemas.microsoft.com/office/drawing/2014/main" id="{DB34AF13-20EC-48E6-A2DD-FE7EAF570917}"/>
              </a:ext>
            </a:extLst>
          </p:cNvPr>
          <p:cNvSpPr/>
          <p:nvPr/>
        </p:nvSpPr>
        <p:spPr>
          <a:xfrm>
            <a:off x="283702" y="162802"/>
            <a:ext cx="4063011" cy="340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000" b="1" dirty="0">
                <a:latin typeface="Sakkal Majalla" panose="02000000000000000000" pitchFamily="2" charset="-78"/>
                <a:cs typeface="Sakkal Majalla" panose="02000000000000000000" pitchFamily="2" charset="-78"/>
              </a:rPr>
              <a:t>الوَطَنُ الصّغيرُ</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اللّغة العربيَة –</a:t>
            </a:r>
            <a:r>
              <a:rPr lang="ar-SA" sz="2000" b="1" dirty="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2143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2.4|2.3|1.4"/>
</p:tagLst>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الدروس</Template>
  <TotalTime>2794</TotalTime>
  <Words>1043</Words>
  <Application>Microsoft Office PowerPoint</Application>
  <PresentationFormat>شاشة عريضة</PresentationFormat>
  <Paragraphs>165</Paragraphs>
  <Slides>15</Slides>
  <Notes>6</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15</vt:i4>
      </vt:variant>
    </vt:vector>
  </HeadingPairs>
  <TitlesOfParts>
    <vt:vector size="22" baseType="lpstr">
      <vt:lpstr>Arial</vt:lpstr>
      <vt:lpstr>Calibri</vt:lpstr>
      <vt:lpstr>Calibri Light</vt:lpstr>
      <vt:lpstr>Sakkal Majalla</vt:lpstr>
      <vt:lpstr>Traditional Arabic</vt:lpstr>
      <vt:lpstr>Wingdings</vt:lpstr>
      <vt:lpstr>قالب الدروس</vt:lpstr>
      <vt:lpstr>الوَطَنُ الصَّغيرُ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بِيئتُنَا...حَيَاتُنَا (للحفظ 1-6)</dc:title>
  <dc:creator>Hatem bin Saleh Darwish</dc:creator>
  <cp:lastModifiedBy>Hatem bin Saleh Darwish</cp:lastModifiedBy>
  <cp:revision>252</cp:revision>
  <dcterms:created xsi:type="dcterms:W3CDTF">2020-03-04T09:54:10Z</dcterms:created>
  <dcterms:modified xsi:type="dcterms:W3CDTF">2020-09-17T07:42:42Z</dcterms:modified>
</cp:coreProperties>
</file>