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9" r:id="rId12"/>
    <p:sldId id="271" r:id="rId13"/>
    <p:sldId id="273" r:id="rId14"/>
    <p:sldId id="274" r:id="rId15"/>
    <p:sldId id="275" r:id="rId16"/>
    <p:sldId id="277" r:id="rId17"/>
    <p:sldId id="278" r:id="rId18"/>
    <p:sldId id="279" r:id="rId19"/>
    <p:sldId id="280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1" r:id="rId29"/>
    <p:sldId id="292" r:id="rId30"/>
    <p:sldId id="294" r:id="rId31"/>
    <p:sldId id="295" r:id="rId32"/>
    <p:sldId id="296" r:id="rId33"/>
    <p:sldId id="297" r:id="rId34"/>
    <p:sldId id="298" r:id="rId35"/>
    <p:sldId id="300" r:id="rId36"/>
    <p:sldId id="301" r:id="rId37"/>
    <p:sldId id="306" r:id="rId38"/>
    <p:sldId id="307" r:id="rId39"/>
    <p:sldId id="308" r:id="rId40"/>
    <p:sldId id="309" r:id="rId41"/>
    <p:sldId id="310" r:id="rId42"/>
    <p:sldId id="311" r:id="rId43"/>
    <p:sldId id="312" r:id="rId44"/>
    <p:sldId id="313" r:id="rId45"/>
    <p:sldId id="314" r:id="rId46"/>
    <p:sldId id="303" r:id="rId47"/>
    <p:sldId id="315" r:id="rId48"/>
    <p:sldId id="316" r:id="rId49"/>
    <p:sldId id="268" r:id="rId50"/>
    <p:sldId id="317" r:id="rId51"/>
    <p:sldId id="270" r:id="rId52"/>
    <p:sldId id="272" r:id="rId53"/>
    <p:sldId id="318" r:id="rId54"/>
    <p:sldId id="319" r:id="rId55"/>
    <p:sldId id="320" r:id="rId56"/>
    <p:sldId id="321" r:id="rId57"/>
    <p:sldId id="322" r:id="rId58"/>
    <p:sldId id="323" r:id="rId59"/>
    <p:sldId id="324" r:id="rId60"/>
    <p:sldId id="325" r:id="rId61"/>
    <p:sldId id="290" r:id="rId62"/>
    <p:sldId id="326" r:id="rId63"/>
    <p:sldId id="327" r:id="rId64"/>
    <p:sldId id="293" r:id="rId65"/>
    <p:sldId id="328" r:id="rId66"/>
    <p:sldId id="329" r:id="rId67"/>
    <p:sldId id="330" r:id="rId68"/>
    <p:sldId id="331" r:id="rId69"/>
    <p:sldId id="304" r:id="rId70"/>
    <p:sldId id="332" r:id="rId71"/>
    <p:sldId id="333" r:id="rId72"/>
    <p:sldId id="334" r:id="rId73"/>
    <p:sldId id="335" r:id="rId74"/>
    <p:sldId id="336" r:id="rId75"/>
    <p:sldId id="337" r:id="rId76"/>
    <p:sldId id="338" r:id="rId77"/>
    <p:sldId id="339" r:id="rId78"/>
    <p:sldId id="340" r:id="rId79"/>
    <p:sldId id="341" r:id="rId80"/>
    <p:sldId id="342" r:id="rId81"/>
    <p:sldId id="343" r:id="rId82"/>
    <p:sldId id="344" r:id="rId83"/>
    <p:sldId id="345" r:id="rId84"/>
    <p:sldId id="346" r:id="rId85"/>
    <p:sldId id="276" r:id="rId86"/>
    <p:sldId id="347" r:id="rId87"/>
    <p:sldId id="348" r:id="rId88"/>
    <p:sldId id="349" r:id="rId89"/>
    <p:sldId id="351" r:id="rId90"/>
    <p:sldId id="352" r:id="rId91"/>
    <p:sldId id="353" r:id="rId92"/>
    <p:sldId id="354" r:id="rId93"/>
    <p:sldId id="355" r:id="rId94"/>
    <p:sldId id="356" r:id="rId95"/>
    <p:sldId id="357" r:id="rId96"/>
    <p:sldId id="358" r:id="rId97"/>
    <p:sldId id="359" r:id="rId98"/>
    <p:sldId id="360" r:id="rId99"/>
    <p:sldId id="299" r:id="rId100"/>
    <p:sldId id="361" r:id="rId101"/>
    <p:sldId id="362" r:id="rId102"/>
    <p:sldId id="363" r:id="rId103"/>
    <p:sldId id="364" r:id="rId104"/>
    <p:sldId id="365" r:id="rId105"/>
    <p:sldId id="258" r:id="rId106"/>
    <p:sldId id="259" r:id="rId107"/>
    <p:sldId id="366" r:id="rId108"/>
    <p:sldId id="367" r:id="rId109"/>
    <p:sldId id="368" r:id="rId110"/>
    <p:sldId id="369" r:id="rId111"/>
    <p:sldId id="370" r:id="rId112"/>
    <p:sldId id="371" r:id="rId113"/>
    <p:sldId id="372" r:id="rId114"/>
    <p:sldId id="373" r:id="rId115"/>
    <p:sldId id="374" r:id="rId116"/>
    <p:sldId id="375" r:id="rId117"/>
    <p:sldId id="376" r:id="rId118"/>
    <p:sldId id="377" r:id="rId119"/>
    <p:sldId id="378" r:id="rId120"/>
    <p:sldId id="379" r:id="rId121"/>
    <p:sldId id="380" r:id="rId122"/>
    <p:sldId id="381" r:id="rId123"/>
    <p:sldId id="382" r:id="rId124"/>
    <p:sldId id="383" r:id="rId125"/>
    <p:sldId id="384" r:id="rId126"/>
    <p:sldId id="385" r:id="rId127"/>
    <p:sldId id="386" r:id="rId128"/>
    <p:sldId id="387" r:id="rId129"/>
    <p:sldId id="388" r:id="rId130"/>
    <p:sldId id="389" r:id="rId131"/>
    <p:sldId id="281" r:id="rId132"/>
    <p:sldId id="390" r:id="rId133"/>
    <p:sldId id="391" r:id="rId134"/>
    <p:sldId id="392" r:id="rId135"/>
    <p:sldId id="393" r:id="rId136"/>
    <p:sldId id="394" r:id="rId137"/>
    <p:sldId id="395" r:id="rId138"/>
    <p:sldId id="396" r:id="rId139"/>
    <p:sldId id="397" r:id="rId140"/>
    <p:sldId id="398" r:id="rId141"/>
    <p:sldId id="399" r:id="rId142"/>
    <p:sldId id="400" r:id="rId143"/>
    <p:sldId id="401" r:id="rId144"/>
    <p:sldId id="402" r:id="rId145"/>
    <p:sldId id="403" r:id="rId146"/>
    <p:sldId id="404" r:id="rId147"/>
    <p:sldId id="405" r:id="rId148"/>
    <p:sldId id="406" r:id="rId149"/>
    <p:sldId id="407" r:id="rId150"/>
    <p:sldId id="408" r:id="rId151"/>
    <p:sldId id="409" r:id="rId152"/>
    <p:sldId id="410" r:id="rId153"/>
    <p:sldId id="411" r:id="rId154"/>
    <p:sldId id="412" r:id="rId155"/>
    <p:sldId id="302" r:id="rId156"/>
    <p:sldId id="413" r:id="rId157"/>
    <p:sldId id="414" r:id="rId158"/>
    <p:sldId id="305" r:id="rId159"/>
    <p:sldId id="415" r:id="rId160"/>
    <p:sldId id="416" r:id="rId161"/>
    <p:sldId id="417" r:id="rId162"/>
    <p:sldId id="418" r:id="rId163"/>
    <p:sldId id="419" r:id="rId164"/>
    <p:sldId id="420" r:id="rId165"/>
    <p:sldId id="421" r:id="rId166"/>
    <p:sldId id="422" r:id="rId167"/>
    <p:sldId id="423" r:id="rId168"/>
    <p:sldId id="424" r:id="rId169"/>
    <p:sldId id="425" r:id="rId170"/>
    <p:sldId id="426" r:id="rId171"/>
    <p:sldId id="427" r:id="rId172"/>
    <p:sldId id="428" r:id="rId173"/>
    <p:sldId id="429" r:id="rId174"/>
    <p:sldId id="430" r:id="rId175"/>
    <p:sldId id="431" r:id="rId176"/>
    <p:sldId id="432" r:id="rId177"/>
    <p:sldId id="433" r:id="rId178"/>
    <p:sldId id="434" r:id="rId179"/>
    <p:sldId id="435" r:id="rId180"/>
    <p:sldId id="436" r:id="rId181"/>
    <p:sldId id="437" r:id="rId182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نمط فاتح 3 - تمييز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presProps" Target="pres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viewProps" Target="viewProp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tableStyles" Target="tableStyles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" Type="http://schemas.openxmlformats.org/officeDocument/2006/relationships/slideMaster" Target="slideMasters/slideMaster1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316B-FA19-435E-8C3D-756B1C92E167}" type="datetimeFigureOut">
              <a:rPr lang="ar-SA" smtClean="0"/>
              <a:t>27 محرم، 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0F9F-1145-4147-8471-56F2DC4873A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01245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316B-FA19-435E-8C3D-756B1C92E167}" type="datetimeFigureOut">
              <a:rPr lang="ar-SA" smtClean="0"/>
              <a:t>27 محرم، 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0F9F-1145-4147-8471-56F2DC4873A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05359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316B-FA19-435E-8C3D-756B1C92E167}" type="datetimeFigureOut">
              <a:rPr lang="ar-SA" smtClean="0"/>
              <a:t>27 محرم، 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0F9F-1145-4147-8471-56F2DC4873A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97287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316B-FA19-435E-8C3D-756B1C92E167}" type="datetimeFigureOut">
              <a:rPr lang="ar-SA" smtClean="0"/>
              <a:t>27 محرم، 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0F9F-1145-4147-8471-56F2DC4873A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29091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316B-FA19-435E-8C3D-756B1C92E167}" type="datetimeFigureOut">
              <a:rPr lang="ar-SA" smtClean="0"/>
              <a:t>27 محرم، 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0F9F-1145-4147-8471-56F2DC4873A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91510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316B-FA19-435E-8C3D-756B1C92E167}" type="datetimeFigureOut">
              <a:rPr lang="ar-SA" smtClean="0"/>
              <a:t>27 محرم، 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0F9F-1145-4147-8471-56F2DC4873A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49621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316B-FA19-435E-8C3D-756B1C92E167}" type="datetimeFigureOut">
              <a:rPr lang="ar-SA" smtClean="0"/>
              <a:t>27 محرم، 1445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0F9F-1145-4147-8471-56F2DC4873A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54770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316B-FA19-435E-8C3D-756B1C92E167}" type="datetimeFigureOut">
              <a:rPr lang="ar-SA" smtClean="0"/>
              <a:t>27 محرم، 1445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0F9F-1145-4147-8471-56F2DC4873A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46814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316B-FA19-435E-8C3D-756B1C92E167}" type="datetimeFigureOut">
              <a:rPr lang="ar-SA" smtClean="0"/>
              <a:t>27 محرم، 1445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0F9F-1145-4147-8471-56F2DC4873A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2201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316B-FA19-435E-8C3D-756B1C92E167}" type="datetimeFigureOut">
              <a:rPr lang="ar-SA" smtClean="0"/>
              <a:t>27 محرم، 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0F9F-1145-4147-8471-56F2DC4873A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58683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316B-FA19-435E-8C3D-756B1C92E167}" type="datetimeFigureOut">
              <a:rPr lang="ar-SA" smtClean="0"/>
              <a:t>27 محرم، 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70F9F-1145-4147-8471-56F2DC4873A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05814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F316B-FA19-435E-8C3D-756B1C92E167}" type="datetimeFigureOut">
              <a:rPr lang="ar-SA" smtClean="0"/>
              <a:t>27 محرم، 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D70F9F-1145-4147-8471-56F2DC4873A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24227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emf"/><Relationship Id="rId4" Type="http://schemas.microsoft.com/office/2007/relationships/hdphoto" Target="../media/hdphoto1.wdp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12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emf"/><Relationship Id="rId4" Type="http://schemas.microsoft.com/office/2007/relationships/hdphoto" Target="../media/hdphoto1.wdp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emf"/><Relationship Id="rId4" Type="http://schemas.microsoft.com/office/2007/relationships/hdphoto" Target="../media/hdphoto1.wdp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emf"/><Relationship Id="rId4" Type="http://schemas.microsoft.com/office/2007/relationships/hdphoto" Target="../media/hdphoto1.wdp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jpg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emf"/><Relationship Id="rId4" Type="http://schemas.microsoft.com/office/2007/relationships/hdphoto" Target="../media/hdphoto1.wdp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emf"/><Relationship Id="rId4" Type="http://schemas.microsoft.com/office/2007/relationships/hdphoto" Target="../media/hdphoto1.wdp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emf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26.emf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4" Type="http://schemas.microsoft.com/office/2007/relationships/hdphoto" Target="../media/hdphoto1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emf"/><Relationship Id="rId4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emf"/><Relationship Id="rId4" Type="http://schemas.microsoft.com/office/2007/relationships/hdphoto" Target="../media/hdphoto1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emf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31.emf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emf"/><Relationship Id="rId5" Type="http://schemas.openxmlformats.org/officeDocument/2006/relationships/image" Target="../media/image29.emf"/><Relationship Id="rId4" Type="http://schemas.microsoft.com/office/2007/relationships/hdphoto" Target="../media/hdphoto1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emf"/><Relationship Id="rId4" Type="http://schemas.microsoft.com/office/2007/relationships/hdphoto" Target="../media/hdphoto1.wdp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emf"/><Relationship Id="rId4" Type="http://schemas.microsoft.com/office/2007/relationships/hdphoto" Target="../media/hdphoto1.wdp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emf"/><Relationship Id="rId4" Type="http://schemas.microsoft.com/office/2007/relationships/hdphoto" Target="../media/hdphoto1.wdp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emf"/><Relationship Id="rId4" Type="http://schemas.microsoft.com/office/2007/relationships/hdphoto" Target="../media/hdphoto1.wdp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emf"/><Relationship Id="rId4" Type="http://schemas.microsoft.com/office/2007/relationships/hdphoto" Target="../media/hdphoto1.wdp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emf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emf"/><Relationship Id="rId4" Type="http://schemas.microsoft.com/office/2007/relationships/hdphoto" Target="../media/hdphoto1.wdp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39.emf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emf"/><Relationship Id="rId5" Type="http://schemas.openxmlformats.org/officeDocument/2006/relationships/image" Target="../media/image37.emf"/><Relationship Id="rId4" Type="http://schemas.microsoft.com/office/2007/relationships/hdphoto" Target="../media/hdphoto1.wdp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7" Type="http://schemas.microsoft.com/office/2007/relationships/hdphoto" Target="../media/hdphoto1.wdp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42.emf"/><Relationship Id="rId4" Type="http://schemas.openxmlformats.org/officeDocument/2006/relationships/image" Target="../media/image41.e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emf"/><Relationship Id="rId4" Type="http://schemas.microsoft.com/office/2007/relationships/hdphoto" Target="../media/hdphoto1.wdp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emf"/><Relationship Id="rId4" Type="http://schemas.microsoft.com/office/2007/relationships/hdphoto" Target="../media/hdphoto1.wdp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emf"/><Relationship Id="rId4" Type="http://schemas.microsoft.com/office/2007/relationships/hdphoto" Target="../media/hdphoto1.wdp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emf"/><Relationship Id="rId4" Type="http://schemas.microsoft.com/office/2007/relationships/hdphoto" Target="../media/hdphoto1.wdp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emf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emf"/><Relationship Id="rId4" Type="http://schemas.microsoft.com/office/2007/relationships/hdphoto" Target="../media/hdphoto1.wdp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emf"/><Relationship Id="rId4" Type="http://schemas.microsoft.com/office/2007/relationships/hdphoto" Target="../media/hdphoto1.wdp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emf"/><Relationship Id="rId4" Type="http://schemas.microsoft.com/office/2007/relationships/hdphoto" Target="../media/hdphoto1.wdp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emf"/><Relationship Id="rId4" Type="http://schemas.microsoft.com/office/2007/relationships/hdphoto" Target="../media/hdphoto1.wdp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emf"/><Relationship Id="rId4" Type="http://schemas.microsoft.com/office/2007/relationships/hdphoto" Target="../media/hdphoto1.wdp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emf"/><Relationship Id="rId4" Type="http://schemas.microsoft.com/office/2007/relationships/hdphoto" Target="../media/hdphoto1.wdp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emf"/><Relationship Id="rId4" Type="http://schemas.microsoft.com/office/2007/relationships/hdphoto" Target="../media/hdphoto1.wdp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emf"/><Relationship Id="rId3" Type="http://schemas.openxmlformats.org/officeDocument/2006/relationships/image" Target="../media/image10.png"/><Relationship Id="rId7" Type="http://schemas.openxmlformats.org/officeDocument/2006/relationships/image" Target="../media/image56.emf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emf"/><Relationship Id="rId5" Type="http://schemas.openxmlformats.org/officeDocument/2006/relationships/image" Target="../media/image54.emf"/><Relationship Id="rId4" Type="http://schemas.microsoft.com/office/2007/relationships/hdphoto" Target="../media/hdphoto1.wdp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emf"/><Relationship Id="rId4" Type="http://schemas.microsoft.com/office/2007/relationships/hdphoto" Target="../media/hdphoto1.wdp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emf"/><Relationship Id="rId4" Type="http://schemas.microsoft.com/office/2007/relationships/hdphoto" Target="../media/hdphoto1.wdp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emf"/><Relationship Id="rId4" Type="http://schemas.microsoft.com/office/2007/relationships/hdphoto" Target="../media/hdphoto1.wdp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265F72-6B8A-FB4E-A3D3-A8E2BABFF73F}"/>
              </a:ext>
            </a:extLst>
          </p:cNvPr>
          <p:cNvSpPr/>
          <p:nvPr/>
        </p:nvSpPr>
        <p:spPr>
          <a:xfrm>
            <a:off x="2105433" y="1043480"/>
            <a:ext cx="7981133" cy="164370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موسوعة مادة الدراسات الإسلامية</a:t>
            </a:r>
          </a:p>
          <a:p>
            <a:pPr algn="ctr"/>
            <a:r>
              <a:rPr lang="ar-SA" sz="4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الصف الثاني متوسط </a:t>
            </a:r>
          </a:p>
        </p:txBody>
      </p:sp>
      <p:sp>
        <p:nvSpPr>
          <p:cNvPr id="7" name="عملية 6">
            <a:extLst>
              <a:ext uri="{FF2B5EF4-FFF2-40B4-BE49-F238E27FC236}">
                <a16:creationId xmlns:a16="http://schemas.microsoft.com/office/drawing/2014/main" id="{18F4364D-91BC-ED68-D54A-752981BD6F1C}"/>
              </a:ext>
            </a:extLst>
          </p:cNvPr>
          <p:cNvSpPr/>
          <p:nvPr/>
        </p:nvSpPr>
        <p:spPr>
          <a:xfrm>
            <a:off x="3224282" y="2904779"/>
            <a:ext cx="5368767" cy="499197"/>
          </a:xfrm>
          <a:prstGeom prst="flowChartProcess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0070C0"/>
                </a:solidFill>
              </a:rPr>
              <a:t>الفصل الدراسي الأول-1445</a:t>
            </a:r>
          </a:p>
        </p:txBody>
      </p:sp>
      <p:pic>
        <p:nvPicPr>
          <p:cNvPr id="4" name="صورة 4">
            <a:extLst>
              <a:ext uri="{FF2B5EF4-FFF2-40B4-BE49-F238E27FC236}">
                <a16:creationId xmlns:a16="http://schemas.microsoft.com/office/drawing/2014/main" id="{BD63AC62-8CC6-F08B-11F3-EA616EE554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1972" y="2809959"/>
            <a:ext cx="741559" cy="6190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عملية 9">
            <a:extLst>
              <a:ext uri="{FF2B5EF4-FFF2-40B4-BE49-F238E27FC236}">
                <a16:creationId xmlns:a16="http://schemas.microsoft.com/office/drawing/2014/main" id="{7EE5D805-9064-4622-3E84-B510FC34A296}"/>
              </a:ext>
            </a:extLst>
          </p:cNvPr>
          <p:cNvSpPr/>
          <p:nvPr/>
        </p:nvSpPr>
        <p:spPr>
          <a:xfrm>
            <a:off x="3224282" y="3711264"/>
            <a:ext cx="5368767" cy="499197"/>
          </a:xfrm>
          <a:prstGeom prst="flowChartProcess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FF0000"/>
                </a:solidFill>
              </a:rPr>
              <a:t> أسئلة شاملة لمفردات المنهج </a:t>
            </a:r>
          </a:p>
        </p:txBody>
      </p:sp>
      <p:pic>
        <p:nvPicPr>
          <p:cNvPr id="8" name="صورة 8">
            <a:extLst>
              <a:ext uri="{FF2B5EF4-FFF2-40B4-BE49-F238E27FC236}">
                <a16:creationId xmlns:a16="http://schemas.microsoft.com/office/drawing/2014/main" id="{FEB21B99-C6EB-E184-17E8-773A9695F2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4111" y="3390625"/>
            <a:ext cx="1219495" cy="8275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عملية 11">
            <a:extLst>
              <a:ext uri="{FF2B5EF4-FFF2-40B4-BE49-F238E27FC236}">
                <a16:creationId xmlns:a16="http://schemas.microsoft.com/office/drawing/2014/main" id="{0CC39C67-4528-6672-5796-0CF7F658378A}"/>
              </a:ext>
            </a:extLst>
          </p:cNvPr>
          <p:cNvSpPr/>
          <p:nvPr/>
        </p:nvSpPr>
        <p:spPr>
          <a:xfrm>
            <a:off x="3224281" y="4332732"/>
            <a:ext cx="5368767" cy="499197"/>
          </a:xfrm>
          <a:prstGeom prst="flowChartProcess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accent6">
                    <a:lumMod val="75000"/>
                  </a:schemeClr>
                </a:solidFill>
              </a:rPr>
              <a:t>تستخدم </a:t>
            </a:r>
            <a:r>
              <a:rPr lang="ar-SA" sz="2400" b="1">
                <a:solidFill>
                  <a:schemeClr val="accent6">
                    <a:lumMod val="75000"/>
                  </a:schemeClr>
                </a:solidFill>
              </a:rPr>
              <a:t>في الحصة </a:t>
            </a:r>
            <a:r>
              <a:rPr lang="ar-SA" sz="2400" b="1" dirty="0">
                <a:solidFill>
                  <a:schemeClr val="accent6">
                    <a:lumMod val="75000"/>
                  </a:schemeClr>
                </a:solidFill>
              </a:rPr>
              <a:t>لصياغة الأسئلة وعناصر الدرس</a:t>
            </a:r>
          </a:p>
        </p:txBody>
      </p:sp>
      <p:pic>
        <p:nvPicPr>
          <p:cNvPr id="6" name="صورة 6">
            <a:extLst>
              <a:ext uri="{FF2B5EF4-FFF2-40B4-BE49-F238E27FC236}">
                <a16:creationId xmlns:a16="http://schemas.microsoft.com/office/drawing/2014/main" id="{D849BFFA-14B6-0ECA-1761-98FB9D01E0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8541852" y="4261969"/>
            <a:ext cx="723345" cy="7233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عملية 16">
            <a:extLst>
              <a:ext uri="{FF2B5EF4-FFF2-40B4-BE49-F238E27FC236}">
                <a16:creationId xmlns:a16="http://schemas.microsoft.com/office/drawing/2014/main" id="{1FF9FCAB-80CC-9033-F23D-3D810147BCDF}"/>
              </a:ext>
            </a:extLst>
          </p:cNvPr>
          <p:cNvSpPr/>
          <p:nvPr/>
        </p:nvSpPr>
        <p:spPr>
          <a:xfrm>
            <a:off x="3224281" y="4982904"/>
            <a:ext cx="5368767" cy="499197"/>
          </a:xfrm>
          <a:prstGeom prst="flowChartProcess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00B050"/>
                </a:solidFill>
              </a:rPr>
              <a:t>أسئلة متنوعة و متعددة و إثرائية وشاملة </a:t>
            </a:r>
          </a:p>
        </p:txBody>
      </p:sp>
      <p:pic>
        <p:nvPicPr>
          <p:cNvPr id="15" name="صورة 15">
            <a:extLst>
              <a:ext uri="{FF2B5EF4-FFF2-40B4-BE49-F238E27FC236}">
                <a16:creationId xmlns:a16="http://schemas.microsoft.com/office/drawing/2014/main" id="{410AC070-F431-D465-D9C9-C22385373F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78509">
            <a:off x="8457733" y="4799501"/>
            <a:ext cx="952837" cy="9528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8" name="صورة 18">
            <a:extLst>
              <a:ext uri="{FF2B5EF4-FFF2-40B4-BE49-F238E27FC236}">
                <a16:creationId xmlns:a16="http://schemas.microsoft.com/office/drawing/2014/main" id="{11E5093E-FB29-FD91-7789-026388A3D9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8943" y="1032924"/>
            <a:ext cx="1664819" cy="166481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3" name="عملية 12">
            <a:extLst>
              <a:ext uri="{FF2B5EF4-FFF2-40B4-BE49-F238E27FC236}">
                <a16:creationId xmlns:a16="http://schemas.microsoft.com/office/drawing/2014/main" id="{0DD7F9B7-DC1D-B8D7-D2BA-FF98C33AB113}"/>
              </a:ext>
            </a:extLst>
          </p:cNvPr>
          <p:cNvSpPr/>
          <p:nvPr/>
        </p:nvSpPr>
        <p:spPr>
          <a:xfrm>
            <a:off x="3224281" y="5606406"/>
            <a:ext cx="5368767" cy="499197"/>
          </a:xfrm>
          <a:prstGeom prst="flowChartProcess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accent1"/>
                </a:solidFill>
              </a:rPr>
              <a:t>مرجع للمعلم في وضع الأسئلة</a:t>
            </a:r>
          </a:p>
        </p:txBody>
      </p:sp>
      <p:sp>
        <p:nvSpPr>
          <p:cNvPr id="16" name="عملية 15">
            <a:extLst>
              <a:ext uri="{FF2B5EF4-FFF2-40B4-BE49-F238E27FC236}">
                <a16:creationId xmlns:a16="http://schemas.microsoft.com/office/drawing/2014/main" id="{7D607D1F-E644-85C3-DC30-E4F9400544DE}"/>
              </a:ext>
            </a:extLst>
          </p:cNvPr>
          <p:cNvSpPr/>
          <p:nvPr/>
        </p:nvSpPr>
        <p:spPr>
          <a:xfrm>
            <a:off x="3224281" y="6190625"/>
            <a:ext cx="5368767" cy="499197"/>
          </a:xfrm>
          <a:prstGeom prst="flowChartProcess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FF0000"/>
                </a:solidFill>
              </a:rPr>
              <a:t>تقويم ذاتي لطالب </a:t>
            </a:r>
          </a:p>
        </p:txBody>
      </p:sp>
      <p:pic>
        <p:nvPicPr>
          <p:cNvPr id="9" name="صورة 10">
            <a:extLst>
              <a:ext uri="{FF2B5EF4-FFF2-40B4-BE49-F238E27FC236}">
                <a16:creationId xmlns:a16="http://schemas.microsoft.com/office/drawing/2014/main" id="{C346E20C-A17B-DA06-B294-9C3623D901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5326" y="6078550"/>
            <a:ext cx="723345" cy="7233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9F5EA088-9B28-A9D4-C445-4C1193B2E9B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1915" y="5370803"/>
            <a:ext cx="750166" cy="750166"/>
          </a:xfrm>
          <a:prstGeom prst="rect">
            <a:avLst/>
          </a:prstGeom>
          <a:ln>
            <a:noFill/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4057655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8209089"/>
              </p:ext>
            </p:extLst>
          </p:nvPr>
        </p:nvGraphicFramePr>
        <p:xfrm>
          <a:off x="1060940" y="1450655"/>
          <a:ext cx="9817101" cy="369908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الاعتقاد الصحيح  في الأنبياء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الاستغاثة بهم في قبورهم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بناء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المساجد على القبور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الصلاة والسلام عليهم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497" y="344928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227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صلى العشاء في جماعة فكأنما: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قام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الليل كله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قام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نصف الليل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قام ليلتان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437" y="29908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147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397" y="4041775"/>
            <a:ext cx="2143125" cy="2143125"/>
          </a:xfrm>
          <a:prstGeom prst="rect">
            <a:avLst/>
          </a:prstGeom>
        </p:spPr>
      </p:pic>
      <p:sp>
        <p:nvSpPr>
          <p:cNvPr id="2" name="مستطيل مستدير الزوايا 1"/>
          <p:cNvSpPr/>
          <p:nvPr/>
        </p:nvSpPr>
        <p:spPr>
          <a:xfrm>
            <a:off x="2609850" y="2324100"/>
            <a:ext cx="6972300" cy="15367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عددي ثمرات التوكل على الله   ؟</a:t>
            </a:r>
          </a:p>
        </p:txBody>
      </p:sp>
    </p:spTree>
    <p:extLst>
      <p:ext uri="{BB962C8B-B14F-4D97-AF65-F5344CB8AC3E}">
        <p14:creationId xmlns:p14="http://schemas.microsoft.com/office/powerpoint/2010/main" val="283921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69900"/>
            <a:ext cx="12192000" cy="7327900"/>
          </a:xfr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397" y="4041775"/>
            <a:ext cx="2143125" cy="2143125"/>
          </a:xfrm>
          <a:prstGeom prst="rect">
            <a:avLst/>
          </a:prstGeom>
        </p:spPr>
      </p:pic>
      <p:sp>
        <p:nvSpPr>
          <p:cNvPr id="2" name="مستطيل مستدير الزوايا 1"/>
          <p:cNvSpPr/>
          <p:nvPr/>
        </p:nvSpPr>
        <p:spPr>
          <a:xfrm>
            <a:off x="2810841" y="1657350"/>
            <a:ext cx="6972300" cy="15367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ماهو</a:t>
            </a:r>
            <a:r>
              <a:rPr lang="ar-SA" sz="4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 دعاء الخروج من المنزل   ؟</a:t>
            </a:r>
          </a:p>
        </p:txBody>
      </p:sp>
    </p:spTree>
    <p:extLst>
      <p:ext uri="{BB962C8B-B14F-4D97-AF65-F5344CB8AC3E}">
        <p14:creationId xmlns:p14="http://schemas.microsoft.com/office/powerpoint/2010/main" val="2788377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ربع نص 5"/>
          <p:cNvSpPr txBox="1"/>
          <p:nvPr/>
        </p:nvSpPr>
        <p:spPr>
          <a:xfrm>
            <a:off x="317958" y="1282243"/>
            <a:ext cx="11174506" cy="304698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9600" b="1" dirty="0">
                <a:ln w="0"/>
                <a:solidFill>
                  <a:schemeClr val="accent6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  <a:reflection blurRad="6350" stA="55000" endA="300" endPos="45500" dir="5400000" sy="-100000" algn="bl" rotWithShape="0"/>
                </a:effectLst>
                <a:cs typeface="Akhbar MT" pitchFamily="2" charset="-78"/>
              </a:rPr>
              <a:t>موسوعة س و ج </a:t>
            </a:r>
          </a:p>
          <a:p>
            <a:pPr algn="ctr"/>
            <a:endParaRPr lang="ar-SA" sz="9600" b="1" dirty="0">
              <a:ln w="0"/>
              <a:solidFill>
                <a:schemeClr val="accent6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  <a:reflection blurRad="6350" stA="55000" endA="300" endPos="45500" dir="5400000" sy="-100000" algn="bl" rotWithShape="0"/>
              </a:effectLst>
              <a:cs typeface="Akhbar MT" pitchFamily="2" charset="-78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1936376" y="3254188"/>
            <a:ext cx="7678271" cy="258532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أسئلة لمادة الفقه </a:t>
            </a:r>
          </a:p>
          <a:p>
            <a:pPr algn="ctr"/>
            <a:r>
              <a:rPr lang="ar-SA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الصف الثاني متوسط </a:t>
            </a:r>
          </a:p>
          <a:p>
            <a:pPr algn="ctr"/>
            <a:r>
              <a:rPr lang="ar-SA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(الزكاة – الصوم )</a:t>
            </a:r>
          </a:p>
        </p:txBody>
      </p:sp>
      <p:pic>
        <p:nvPicPr>
          <p:cNvPr id="2" name="صورة 2">
            <a:extLst>
              <a:ext uri="{FF2B5EF4-FFF2-40B4-BE49-F238E27FC236}">
                <a16:creationId xmlns:a16="http://schemas.microsoft.com/office/drawing/2014/main" id="{239F577C-EC6E-1263-C821-CC771BD235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483" y="4329231"/>
            <a:ext cx="2826582" cy="1332532"/>
          </a:xfrm>
          <a:prstGeom prst="rect">
            <a:avLst/>
          </a:prstGeom>
        </p:spPr>
      </p:pic>
      <p:pic>
        <p:nvPicPr>
          <p:cNvPr id="3" name="صورة 3">
            <a:extLst>
              <a:ext uri="{FF2B5EF4-FFF2-40B4-BE49-F238E27FC236}">
                <a16:creationId xmlns:a16="http://schemas.microsoft.com/office/drawing/2014/main" id="{071D5458-CDE8-7F1C-82D9-E3CF34800C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5565" y="936944"/>
            <a:ext cx="1587500" cy="1587500"/>
          </a:xfrm>
          <a:prstGeom prst="rect">
            <a:avLst/>
          </a:prstGeom>
        </p:spPr>
      </p:pic>
      <p:pic>
        <p:nvPicPr>
          <p:cNvPr id="4" name="صورة 4">
            <a:extLst>
              <a:ext uri="{FF2B5EF4-FFF2-40B4-BE49-F238E27FC236}">
                <a16:creationId xmlns:a16="http://schemas.microsoft.com/office/drawing/2014/main" id="{788DF328-849C-6968-E6EF-A349B273D9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97" y="3057753"/>
            <a:ext cx="2781758" cy="2781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921266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2528047" y="4343400"/>
            <a:ext cx="7059706" cy="82027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1991659" y="1432360"/>
          <a:ext cx="8128000" cy="391570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- حق واجب شرعا ,في أموال محدودة  لطائفة مخصوصة . تعريف لـ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زكاة الفطر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 صدقة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التطوع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زكاة الأموال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0A88A4C6-EA64-7D6B-8F2D-2051ECAE6B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5790" y="5425640"/>
            <a:ext cx="2826582" cy="1332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161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2554942" y="3603812"/>
            <a:ext cx="7059706" cy="82027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1789953" y="1538382"/>
          <a:ext cx="8128000" cy="391570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- (</a:t>
                      </a:r>
                      <a:r>
                        <a:rPr lang="ar-SA" sz="32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فأخبرهم أن الله قد</a:t>
                      </a:r>
                      <a:r>
                        <a:rPr lang="ar-SA" sz="3200" b="1" u="sng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فرض </a:t>
                      </a:r>
                      <a:r>
                        <a:rPr lang="ar-SA" sz="32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عليهم صدقة تؤخذ من </a:t>
                      </a:r>
                      <a:r>
                        <a:rPr lang="ar-SA" sz="3200" b="1" baseline="0" dirty="0" err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أغنيائهم</a:t>
                      </a:r>
                      <a:r>
                        <a:rPr lang="ar-SA" sz="32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فترد على فقرائهم ) . ما هي الصدقة المقصودة ؟</a:t>
                      </a:r>
                      <a:endParaRPr lang="ar-SA" sz="32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زكاة الفطر .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2-الزكاة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المفروضة.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صدقة التطوع.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F5B3E057-E36A-7475-DE23-E0A42902BF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3215" y="5525468"/>
            <a:ext cx="2826582" cy="1332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45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748118" y="2084295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1748118" y="959299"/>
          <a:ext cx="8128000" cy="5430196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شروط وجوب زكاة الأموال: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1-الملك-مضي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الحول-الإسلام-بلوغ النصاب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مضي الحول- بلوغ النصاب –تمام الملك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بلوغ النصاب – تمام الملك 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7C191698-464E-D766-D0D0-15093DB9B3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562" y="2518538"/>
            <a:ext cx="2037399" cy="1332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172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2041712" y="5287286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1671451" y="1309645"/>
          <a:ext cx="9387445" cy="4663440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93874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21482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من</a:t>
                      </a:r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الأموال التي لا يشترط لها مضي الحول: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079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1-بهيمة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الأنعام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079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عروض التجارة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079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الحبوب و الثمار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2DDE6849-A03F-E031-75A1-699D02D596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523" y="2762734"/>
            <a:ext cx="2826582" cy="1332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805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516666" y="2268479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1274416" y="1140632"/>
          <a:ext cx="9278470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9278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حكم زكاة الأموال على من بلغ نصابا: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1-واجب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2-مستحب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سنة مؤكدة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E67AD7A2-0C8C-2FB8-9878-5EB5E316AB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483" y="4329231"/>
            <a:ext cx="2826582" cy="1332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735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13011" y="3646207"/>
            <a:ext cx="10515600" cy="1325563"/>
          </a:xfrm>
          <a:ln w="762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ar-SA" sz="9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زكاة بهيمة الأنعام </a:t>
            </a: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9589" y="1035422"/>
            <a:ext cx="2250140" cy="2344271"/>
          </a:xfrm>
          <a:prstGeom prst="rect">
            <a:avLst/>
          </a:prstGeom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1157" y="699247"/>
            <a:ext cx="2073546" cy="20735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65327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1986545"/>
              </p:ext>
            </p:extLst>
          </p:nvPr>
        </p:nvGraphicFramePr>
        <p:xfrm>
          <a:off x="1060940" y="1450655"/>
          <a:ext cx="9817101" cy="347472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الواجب علينا تجاه نبينا محمد صلى الله عليه وسلم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شد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الرحال إلى قبره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إحياء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سنته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التبرك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بقيره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297" y="33337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394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987313" y="3855232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1402365" y="1766494"/>
          <a:ext cx="9278470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9278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يقصد ببهيمة الأنعام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1-الحيوانات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عموما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2-الإبل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و البقر و الغنم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</a:t>
                      </a:r>
                      <a:r>
                        <a:rPr lang="ar-SA" sz="5400" b="1" baseline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الحيوانت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و الطيور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175A6097-26CB-BF8E-C5AC-F8F0AC7215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1157" y="699247"/>
            <a:ext cx="2073546" cy="20735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67761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371600" y="2241586"/>
            <a:ext cx="9746267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1025846" y="1134482"/>
          <a:ext cx="10404153" cy="4642472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تكون الزكاة في بهيمة الأنعام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 السائمة و المعدة للاستفادة من ألبانها و أصوافها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التي يعلفها صاحبها و ترى بعض العام.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المعدة للحرث و ترى بعض العام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7D971EBE-A181-2E71-53C2-29C0CFEED5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5445" y="699247"/>
            <a:ext cx="1189257" cy="11892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33710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718371" y="4124174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1025846" y="1134482"/>
          <a:ext cx="10404153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مقدار نصاب الإبل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 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ثلاثون من الإبل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أربعون من الإبل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خمس من الإبل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08C2A7CB-D749-C950-B1DB-8285CB69C1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1157" y="699247"/>
            <a:ext cx="2073546" cy="20735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311096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718371" y="2268480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1025846" y="1134482"/>
          <a:ext cx="10404153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مقدار نصاب البقر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 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ثلاثون من البقر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أربعون من البقر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خمس من البقر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381A6077-7310-BD2C-15B4-CAF73591D6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6325" y="699247"/>
            <a:ext cx="1438377" cy="14383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51596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2538642" y="3505609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1146870" y="1363082"/>
          <a:ext cx="10404153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مقدار نصاب الغنم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 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ثلاثون من الغنم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أربعون من الغنم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خمس من الغنم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D61745F9-8643-8EE2-1946-7D041ABC15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1157" y="699247"/>
            <a:ext cx="2073546" cy="20735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82935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13011" y="3646207"/>
            <a:ext cx="10515600" cy="1325563"/>
          </a:xfrm>
          <a:ln w="762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ar-SA" sz="9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زكاة الحبوب و الثمار </a:t>
            </a: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9589" y="1035422"/>
            <a:ext cx="2250140" cy="2344271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423" y="1035422"/>
            <a:ext cx="3048000" cy="17145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340957173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866289" y="2752574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852970" y="1632023"/>
          <a:ext cx="10404153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شروط زكاة الحبوب و الثمار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 الادخار-مما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يكال-بلوغ النصاب و ملكه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مضي الحول – تمام الملك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كل زرع يكال و يوزن – و يبلغ نصابا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" name="صورة 2">
            <a:extLst>
              <a:ext uri="{FF2B5EF4-FFF2-40B4-BE49-F238E27FC236}">
                <a16:creationId xmlns:a16="http://schemas.microsoft.com/office/drawing/2014/main" id="{A7D591CA-1864-B759-6CCD-82F02A3EB2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60" y="441355"/>
            <a:ext cx="1652257" cy="16522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03912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893183" y="4648609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852970" y="1632023"/>
          <a:ext cx="10404153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حددي ما تجب له الزكاة فيما يلي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 الخس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الرمان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الشعير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9C4CFC47-3BAB-47EF-86F6-25F0239E51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60" y="441355"/>
            <a:ext cx="1652257" cy="16522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18703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476325" y="2766021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852970" y="1632023"/>
          <a:ext cx="10404153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نصاب الزكاة في الحبوب و الثمار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900 جرام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595 جرام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85 جرام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E1123D1C-BD33-0DC8-FAFB-5D4A449AA4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60" y="441355"/>
            <a:ext cx="1652257" cy="16522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99349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637690" y="3545951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812628" y="1511000"/>
          <a:ext cx="10404153" cy="47691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مقدار الزكاة الواجب في الحبوب و الثمار لما سقي بكلفة بالآلات و الحيوانات: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5%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10 %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6 %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587EB90F-499A-D703-A435-A6EFF82EE0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60" y="441355"/>
            <a:ext cx="1652257" cy="16522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79659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5190066"/>
              </p:ext>
            </p:extLst>
          </p:nvPr>
        </p:nvGraphicFramePr>
        <p:xfrm>
          <a:off x="1060940" y="1450655"/>
          <a:ext cx="9817101" cy="420624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4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الردود على أنه صلى الله عليه وسلم نفى عن نفسه الألوهية </a:t>
                      </a:r>
                    </a:p>
                    <a:p>
                      <a:pPr algn="ctr" rtl="1"/>
                      <a:endParaRPr lang="ar-SA" sz="4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أنه</a:t>
                      </a:r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بشر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أنه لا</a:t>
                      </a:r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يملك نفعا و لا ضرا  لأقاربه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أنه نهى عن الغلو في</a:t>
                      </a:r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نفسه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062" y="4788885"/>
            <a:ext cx="2143125" cy="2143125"/>
          </a:xfrm>
          <a:prstGeom prst="rect">
            <a:avLst/>
          </a:prstGeo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2853309" y="2094275"/>
            <a:ext cx="6036691" cy="639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427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812501" y="4473798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812628" y="1511000"/>
          <a:ext cx="10404153" cy="47691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مزارع يعتمد في سقي زرعه على </a:t>
                      </a:r>
                      <a:r>
                        <a:rPr lang="ar-SA" sz="6000" b="1" u="sng" baseline="0" dirty="0" err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مياة</a:t>
                      </a:r>
                      <a:r>
                        <a:rPr lang="ar-SA" sz="6000" b="1" u="sng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الأمطار </a:t>
                      </a:r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فمقدار زكاته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5%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10 %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6 %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BFA912B3-611E-0C04-2B69-C7135B6CF5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076" y="5188166"/>
            <a:ext cx="1652257" cy="16522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93984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745266" y="2900492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995083" y="847650"/>
          <a:ext cx="10404153" cy="47691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u="none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رجل يملك نخيلا يسقيها من </a:t>
                      </a:r>
                      <a:r>
                        <a:rPr lang="ar-SA" sz="6000" b="1" u="sng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ماء المنزل </a:t>
                      </a:r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فمقدار زكاته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5%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10 %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6 %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38228BCA-2925-AE99-DD7B-9491310156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483" y="3986876"/>
            <a:ext cx="1652257" cy="16522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21097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106270" y="3847913"/>
            <a:ext cx="5719482" cy="1325563"/>
          </a:xfrm>
          <a:ln w="762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ar-SA" sz="9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زكاة الأثمان </a:t>
            </a: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9589" y="1035422"/>
            <a:ext cx="2250140" cy="2344271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012" y="1409887"/>
            <a:ext cx="2847975" cy="1600200"/>
          </a:xfrm>
          <a:prstGeom prst="rect">
            <a:avLst/>
          </a:prstGeom>
        </p:spPr>
      </p:pic>
      <p:pic>
        <p:nvPicPr>
          <p:cNvPr id="3" name="صورة 3">
            <a:extLst>
              <a:ext uri="{FF2B5EF4-FFF2-40B4-BE49-F238E27FC236}">
                <a16:creationId xmlns:a16="http://schemas.microsoft.com/office/drawing/2014/main" id="{0FDACAD5-2565-2F78-F73D-E510D4CC0B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0792" y="1131493"/>
            <a:ext cx="1878594" cy="18785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32821384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973865" y="4809974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1035424" y="1802391"/>
          <a:ext cx="10404153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u="none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يقصد بـ (الأثمان)</a:t>
                      </a:r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الذهب و الفضة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المعادن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الذهب و الفضة و الأوراق النقدية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3">
            <a:extLst>
              <a:ext uri="{FF2B5EF4-FFF2-40B4-BE49-F238E27FC236}">
                <a16:creationId xmlns:a16="http://schemas.microsoft.com/office/drawing/2014/main" id="{12FBE32E-ABFB-AAA7-14FE-A1B540DCAD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7982" y="2615255"/>
            <a:ext cx="1878594" cy="18785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72853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678030" y="2887045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995083" y="847650"/>
          <a:ext cx="10404153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u="none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مقدار نصاب الذهب</a:t>
                      </a:r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595 جرام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85 جرام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900 جرام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3">
            <a:extLst>
              <a:ext uri="{FF2B5EF4-FFF2-40B4-BE49-F238E27FC236}">
                <a16:creationId xmlns:a16="http://schemas.microsoft.com/office/drawing/2014/main" id="{A65405DB-9295-6798-CCB8-E3D6553B22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4356" y="1008451"/>
            <a:ext cx="1878594" cy="18785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11919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866289" y="1972645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995083" y="847650"/>
          <a:ext cx="10404153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u="none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مقدار نصاب الفضة</a:t>
                      </a:r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595 جرام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85 جرام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900 جرام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3">
            <a:extLst>
              <a:ext uri="{FF2B5EF4-FFF2-40B4-BE49-F238E27FC236}">
                <a16:creationId xmlns:a16="http://schemas.microsoft.com/office/drawing/2014/main" id="{55542809-6088-65CE-776C-F77FC2F169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5567" y="2823804"/>
            <a:ext cx="1878594" cy="18785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51051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637689" y="1959199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995083" y="847650"/>
          <a:ext cx="10404153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u="none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مقدار نصاب الأوراق النقدية</a:t>
                      </a:r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595 جرام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85 جرام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900 جرام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3">
            <a:extLst>
              <a:ext uri="{FF2B5EF4-FFF2-40B4-BE49-F238E27FC236}">
                <a16:creationId xmlns:a16="http://schemas.microsoft.com/office/drawing/2014/main" id="{98288118-A259-DF63-E2D1-C35FA3CEC0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485" y="2644998"/>
            <a:ext cx="1878594" cy="18785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86092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933524" y="2940833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995083" y="847650"/>
          <a:ext cx="10404153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رجل يملك (1000) ريال فزكاته: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150 ريال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250 ريال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350 ريال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" name="صورة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152" y="4959779"/>
            <a:ext cx="2334746" cy="1616112"/>
          </a:xfrm>
          <a:prstGeom prst="rect">
            <a:avLst/>
          </a:prstGeom>
        </p:spPr>
      </p:pic>
      <p:sp>
        <p:nvSpPr>
          <p:cNvPr id="3" name="مستطيل مستدير الزوايا 2"/>
          <p:cNvSpPr/>
          <p:nvPr/>
        </p:nvSpPr>
        <p:spPr>
          <a:xfrm>
            <a:off x="2891118" y="4959779"/>
            <a:ext cx="6279776" cy="1481362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</a:rPr>
              <a:t>المقدار تقسيم 40 </a:t>
            </a:r>
          </a:p>
        </p:txBody>
      </p:sp>
      <p:pic>
        <p:nvPicPr>
          <p:cNvPr id="7" name="صورة 3">
            <a:extLst>
              <a:ext uri="{FF2B5EF4-FFF2-40B4-BE49-F238E27FC236}">
                <a16:creationId xmlns:a16="http://schemas.microsoft.com/office/drawing/2014/main" id="{A0A00A26-B1DA-FFC2-58F7-1AC3C7840E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0642" y="4300984"/>
            <a:ext cx="1878594" cy="18785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87460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799054" y="3895575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995083" y="847650"/>
          <a:ext cx="10404153" cy="47691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امرأة تملك وزن (1000) من الذهب فزكاتها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10 جرام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20 جرام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25 جرام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مستطيل مستدير الزوايا 4"/>
          <p:cNvSpPr/>
          <p:nvPr/>
        </p:nvSpPr>
        <p:spPr>
          <a:xfrm>
            <a:off x="2891118" y="4959779"/>
            <a:ext cx="6279776" cy="1481362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</a:rPr>
              <a:t>المقدار تقسيم 40 </a:t>
            </a:r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152" y="4959779"/>
            <a:ext cx="2334746" cy="1616112"/>
          </a:xfrm>
          <a:prstGeom prst="rect">
            <a:avLst/>
          </a:prstGeom>
        </p:spPr>
      </p:pic>
      <p:pic>
        <p:nvPicPr>
          <p:cNvPr id="3" name="صورة 3">
            <a:extLst>
              <a:ext uri="{FF2B5EF4-FFF2-40B4-BE49-F238E27FC236}">
                <a16:creationId xmlns:a16="http://schemas.microsoft.com/office/drawing/2014/main" id="{E319E596-4219-986E-82CB-A1AD92122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693" y="1810503"/>
            <a:ext cx="1878594" cy="18785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85746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106270" y="3847913"/>
            <a:ext cx="5719482" cy="1325563"/>
          </a:xfrm>
          <a:ln w="762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ar-SA" sz="9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زكاة عروض التجارة </a:t>
            </a: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9589" y="1035422"/>
            <a:ext cx="2250140" cy="2344271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944" y="1182498"/>
            <a:ext cx="3028950" cy="20501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صورة 5">
            <a:extLst>
              <a:ext uri="{FF2B5EF4-FFF2-40B4-BE49-F238E27FC236}">
                <a16:creationId xmlns:a16="http://schemas.microsoft.com/office/drawing/2014/main" id="{591282D4-F104-559A-5452-0E640C7B79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156" y="888345"/>
            <a:ext cx="3750834" cy="23442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471695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4655479"/>
              </p:ext>
            </p:extLst>
          </p:nvPr>
        </p:nvGraphicFramePr>
        <p:xfrm>
          <a:off x="1060940" y="1450655"/>
          <a:ext cx="9817101" cy="420624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4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المعتقد الصحيح في عيسى عليه السلام ما يلي ويدل على : </a:t>
                      </a:r>
                    </a:p>
                    <a:p>
                      <a:pPr algn="ctr" rtl="1"/>
                      <a:endParaRPr lang="ar-SA" sz="4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  <a:p>
                      <a:pPr algn="ctr" rtl="1"/>
                      <a:endParaRPr lang="ar-SA" sz="4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أنه</a:t>
                      </a:r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بشر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أنه</a:t>
                      </a:r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لم بقتل و لم يصلب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أنه</a:t>
                      </a:r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ولد من غير أب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96" y="3780360"/>
            <a:ext cx="2143125" cy="2143125"/>
          </a:xfrm>
          <a:prstGeom prst="rect">
            <a:avLst/>
          </a:prstGeo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4349219" y="2235536"/>
            <a:ext cx="3308881" cy="1092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957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2041101" y="2927387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995083" y="847650"/>
          <a:ext cx="10404153" cy="47691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ما أعد للبيع و الشراء من أجل الربح تجب فيه الزكاة و يسمى 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عروض التجارة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الخارج من الأرض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الأثمان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5">
            <a:extLst>
              <a:ext uri="{FF2B5EF4-FFF2-40B4-BE49-F238E27FC236}">
                <a16:creationId xmlns:a16="http://schemas.microsoft.com/office/drawing/2014/main" id="{BDB6CA35-7879-D768-A7A6-715DBA3012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0298" y="4601265"/>
            <a:ext cx="2009366" cy="1255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23460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879735" y="2900492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995083" y="847650"/>
          <a:ext cx="10404153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شرط وجوب الزكاة في عروض التجارة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التجارة لأجل </a:t>
                      </a:r>
                      <a:r>
                        <a:rPr lang="ar-SA" sz="5400" b="1" baseline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الإدخار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التجارة لأجل الربح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التجارة لأجل سد الحاجة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5">
            <a:extLst>
              <a:ext uri="{FF2B5EF4-FFF2-40B4-BE49-F238E27FC236}">
                <a16:creationId xmlns:a16="http://schemas.microsoft.com/office/drawing/2014/main" id="{1395FADB-FFB8-096E-D8E6-523D20F7EA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0298" y="4601265"/>
            <a:ext cx="2009366" cy="1255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3919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691477" y="1945751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995083" y="847650"/>
          <a:ext cx="10404153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مقدار نصاب عروض التجارة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595 جرام من الفضة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85 جرام من الذهب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900 جرام من الحبوب 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5">
            <a:extLst>
              <a:ext uri="{FF2B5EF4-FFF2-40B4-BE49-F238E27FC236}">
                <a16:creationId xmlns:a16="http://schemas.microsoft.com/office/drawing/2014/main" id="{50D98673-3CB4-B96C-EB9C-48B04E1F03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0298" y="4601265"/>
            <a:ext cx="2009366" cy="1255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73923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920077" y="3707315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941295" y="1631652"/>
          <a:ext cx="10404153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المقدار الواجب في عروض التجارة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5 % نصف العشر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2,5 % ربع العشر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10 % العشر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5">
            <a:extLst>
              <a:ext uri="{FF2B5EF4-FFF2-40B4-BE49-F238E27FC236}">
                <a16:creationId xmlns:a16="http://schemas.microsoft.com/office/drawing/2014/main" id="{5FE9DD83-B9E1-0303-1985-2C59F6CE21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0298" y="4601265"/>
            <a:ext cx="2009366" cy="1255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58344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731818" y="3666974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941295" y="1631652"/>
          <a:ext cx="10404153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العروض المعدة للإيجار تكون الزكاة في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قيمة العقار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أجرة العقار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قيمة و أجرة العقار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5">
            <a:extLst>
              <a:ext uri="{FF2B5EF4-FFF2-40B4-BE49-F238E27FC236}">
                <a16:creationId xmlns:a16="http://schemas.microsoft.com/office/drawing/2014/main" id="{5869DBBC-B419-BF28-D8AA-2675959273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0298" y="4601265"/>
            <a:ext cx="2009366" cy="1255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73093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973865" y="2766021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1305948" y="724346"/>
          <a:ext cx="10404153" cy="47691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(المضارب ) في الأسهم للتجارة بيعا و شراء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تجب عليه الزكاة في رأس المال و الربح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تجب في رأس المال فقط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تجب في الربح فقط 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5">
            <a:extLst>
              <a:ext uri="{FF2B5EF4-FFF2-40B4-BE49-F238E27FC236}">
                <a16:creationId xmlns:a16="http://schemas.microsoft.com/office/drawing/2014/main" id="{FF8B2992-5A7A-7F87-83DC-70E716BBC2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3862" y="4877800"/>
            <a:ext cx="2009366" cy="1255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78850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637689" y="4662057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941295" y="1631652"/>
          <a:ext cx="10404153" cy="47691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(المستثمر ) في الأسهم للاستفادة من الربح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تجب عليه الزكاة رأس المال و الربح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تجب في الربح فقط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تجب في الربح فقط 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5">
            <a:extLst>
              <a:ext uri="{FF2B5EF4-FFF2-40B4-BE49-F238E27FC236}">
                <a16:creationId xmlns:a16="http://schemas.microsoft.com/office/drawing/2014/main" id="{08F8DF1B-2E53-58FF-76D5-1CA5032270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487" y="5635326"/>
            <a:ext cx="2009366" cy="1255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66785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651136" y="2766021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1117335" y="724346"/>
          <a:ext cx="10404153" cy="47691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تجب الزكاة على (الدائن ) إذ كان الدين عند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غني قادر على دفعه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معسر يعجز عن دفعه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السارق و الغاصب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5">
            <a:extLst>
              <a:ext uri="{FF2B5EF4-FFF2-40B4-BE49-F238E27FC236}">
                <a16:creationId xmlns:a16="http://schemas.microsoft.com/office/drawing/2014/main" id="{15A1BAE2-A58C-53A2-47E0-8D5713C7F8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823" y="4237640"/>
            <a:ext cx="2009366" cy="1255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68418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489771" y="3640080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941295" y="1631652"/>
          <a:ext cx="10404153" cy="3819512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تجب الزكاة على (المدين ) في ماله و في الدين الذي عليه 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العبارة صحيحة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العبارة خاطئة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صورة 5">
            <a:extLst>
              <a:ext uri="{FF2B5EF4-FFF2-40B4-BE49-F238E27FC236}">
                <a16:creationId xmlns:a16="http://schemas.microsoft.com/office/drawing/2014/main" id="{7A7A29DA-6FB4-75B9-7AEE-353917A467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576" y="4823237"/>
            <a:ext cx="2009366" cy="1255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54464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78423" y="3928595"/>
            <a:ext cx="7803776" cy="1325563"/>
          </a:xfrm>
          <a:ln w="762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ar-SA" sz="9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إخراج الزكاة و مصارفها </a:t>
            </a: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9589" y="1035422"/>
            <a:ext cx="2250140" cy="2344271"/>
          </a:xfrm>
          <a:prstGeom prst="rect">
            <a:avLst/>
          </a:prstGeom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8232" y="1035422"/>
            <a:ext cx="3603227" cy="22495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2459395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6190904"/>
              </p:ext>
            </p:extLst>
          </p:nvPr>
        </p:nvGraphicFramePr>
        <p:xfrm>
          <a:off x="1060940" y="1450655"/>
          <a:ext cx="9817101" cy="420624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4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المعتقد الصحيح في عيسى عليه السلام ما يلي ويدل على : </a:t>
                      </a:r>
                    </a:p>
                    <a:p>
                      <a:pPr algn="ctr" rtl="1"/>
                      <a:endParaRPr lang="ar-SA" sz="4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  <a:p>
                      <a:pPr algn="ctr" rtl="1"/>
                      <a:endParaRPr lang="ar-SA" sz="4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أنه</a:t>
                      </a:r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ينزل في آخر الزمان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أنه</a:t>
                      </a:r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لم بقتل و لم يصلب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أنه</a:t>
                      </a:r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ولد من غير أب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0596" y="3894660"/>
            <a:ext cx="2143125" cy="2143125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1396715" y="2375945"/>
            <a:ext cx="9085413" cy="804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557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530112" y="2362609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739590" y="1252952"/>
          <a:ext cx="10404153" cy="2905112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يجوز تقديم إخراج الزكاة لحولين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العبارة صحيحة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العبارة خاطئة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" name="صورة 2">
            <a:extLst>
              <a:ext uri="{FF2B5EF4-FFF2-40B4-BE49-F238E27FC236}">
                <a16:creationId xmlns:a16="http://schemas.microsoft.com/office/drawing/2014/main" id="{14067812-D3C6-2648-C1DB-E6697C937B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5940" y="4730309"/>
            <a:ext cx="156210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224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758712" y="5388198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941295" y="1631652"/>
          <a:ext cx="10404153" cy="5556872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40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الأفضل إخراج الزكاة للأقربين في المكان إلا في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إن كان له قريب محتاج في بلد آخر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هناك مصلحة تتوجب نقلها كإخراجها للبلاد المنكوبة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جميع ما سبق 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2E52583B-C9DC-B42D-7C49-173371D124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484" y="2502439"/>
            <a:ext cx="959605" cy="795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324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896354" y="3086100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454522" y="1044425"/>
          <a:ext cx="10780672" cy="47691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780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u="sng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الواجب</a:t>
                      </a:r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على المسلم عند إخراج الزكاة أن تكون من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أوسط ماله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أحسن ماله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ردئ ماله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750D3E09-2925-64C1-D4C1-E68A334FEA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5009" y="4602339"/>
            <a:ext cx="1910353" cy="1584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11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732341" y="4226279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828799" y="1221808"/>
          <a:ext cx="10780672" cy="47691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780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u="sng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الأفضل</a:t>
                      </a:r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للمسلم عند إخراج الزكاة أن تكون من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أوسط ماله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أحسن ماله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ردئ ماله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E1CCDF68-06B8-D7FB-394F-D6064DD278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484" y="2502439"/>
            <a:ext cx="959605" cy="795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729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2041712" y="5293457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705663" y="1370249"/>
          <a:ext cx="10780672" cy="47691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780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u="sng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يحرم</a:t>
                      </a:r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على المسلم عند إخراج الزكاة أن تكون من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أوسط ماله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أحسن ماله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ردئ ماله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6B6E4B41-19EC-4B40-D4C0-D410B037DB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484" y="2502439"/>
            <a:ext cx="959605" cy="795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603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435981" y="4191410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605119" y="1228240"/>
          <a:ext cx="10780672" cy="47691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780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يجوز للمسلم أن يخرج الزكاة من رديء ماله إذا كان ماله كله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من أوسط مال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رديء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بعضه رديء و بعضه جيد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C4F1F504-E164-BC0E-A443-E015333856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484" y="2502439"/>
            <a:ext cx="959605" cy="795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757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78423" y="3928595"/>
            <a:ext cx="7803776" cy="1325563"/>
          </a:xfrm>
          <a:ln w="762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ar-SA" sz="9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أهل الزكاة  </a:t>
            </a: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9589" y="1035422"/>
            <a:ext cx="2250140" cy="2344271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6294" y="777686"/>
            <a:ext cx="4061011" cy="22843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00892710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847979" y="3981104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575114" y="996439"/>
          <a:ext cx="11041771" cy="5577840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10417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60330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قال تعالى : (إنما الصدقات للفقراء و المساكين و العاملين عليها..) يقصد بالصدقات هنا: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220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الزكاة المفروضة في الأموال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220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زكاة الفطر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220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صدقة التطوع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D3A1B273-B349-B40C-E6C0-18D3403199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3522" y="2876896"/>
            <a:ext cx="1554696" cy="8745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93888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624241" y="4258645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591671" y="1268582"/>
          <a:ext cx="10780672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780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الزكاة المفروضة في الأموال تدفع لـ: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لأي طائفة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للفقراء و المساكين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لثمانية أصناف محددة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8546966D-8395-FED7-CDB9-3059EEDA26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2928" y="5366599"/>
            <a:ext cx="1554696" cy="8745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82088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583899" y="5025127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618565" y="1120664"/>
          <a:ext cx="10780672" cy="47691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780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ممن تدفع لهم الزكاة قوم يرجى بعطيتهم إسلامهم .فسمتهم الآية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في الرقاب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الغارمين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المؤلفة قلوبهم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E2A93618-F1A5-F3BA-E7EC-481BC2ABA2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3522" y="2876896"/>
            <a:ext cx="1554696" cy="8745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04238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6190904"/>
              </p:ext>
            </p:extLst>
          </p:nvPr>
        </p:nvGraphicFramePr>
        <p:xfrm>
          <a:off x="1060940" y="1450655"/>
          <a:ext cx="9817101" cy="420624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4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المعتقد الصحيح في عيسى عليه السلام ما يلي ويدل على : </a:t>
                      </a:r>
                    </a:p>
                    <a:p>
                      <a:pPr algn="ctr" rtl="1"/>
                      <a:endParaRPr lang="ar-SA" sz="4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  <a:p>
                      <a:pPr algn="ctr" rtl="1"/>
                      <a:endParaRPr lang="ar-SA" sz="4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أنه</a:t>
                      </a:r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ينزل في آخر الزمان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أنه</a:t>
                      </a:r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لم بقتل و لم يصلب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أنه</a:t>
                      </a:r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ولد من غير أب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696" y="3663950"/>
            <a:ext cx="2143125" cy="2143125"/>
          </a:xfrm>
          <a:prstGeom prst="rect">
            <a:avLst/>
          </a:prstGeo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1033247" y="2296779"/>
            <a:ext cx="9882618" cy="80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672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435981" y="4070385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618565" y="1120664"/>
          <a:ext cx="10780672" cy="47691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780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ممن تدفع لهم الزكاة (قوم تكلفوا بجمع الزكاة و إيصالها) .فسمتهم الآية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في الرقاب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العاملون عليها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المؤلفة قلوبهم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2BFAE7E2-98EC-2134-12AA-6D9C38E24F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760" y="5452553"/>
            <a:ext cx="1554696" cy="8745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00768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1758711" y="4110727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551329" y="1147930"/>
          <a:ext cx="10780672" cy="47691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780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ممن تدفع لهم الزكاة (المملوك الذي اشترى نفسه من سيده) .فسمته الآية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ابن السبيل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و في الرقاب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المؤلفة قلوبهم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ECD0D697-580F-1ECA-2BF9-A64682D96D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760" y="5452553"/>
            <a:ext cx="1554696" cy="8745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50399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1072911" y="3048409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537882" y="1006734"/>
          <a:ext cx="10780672" cy="47691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780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ممن تدفع لهم الزكاة (المجاهدون في سبيل الله ) .فسمتهم الآية 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و في سبيل الله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و في الرقاب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المؤلفة قلوبهم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3BF4DC2C-EBBF-2ED5-2D10-FCBDD2CEFB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760" y="5452553"/>
            <a:ext cx="1554696" cy="8745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2824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989729" y="3968936"/>
            <a:ext cx="6297705" cy="1325563"/>
          </a:xfrm>
          <a:ln w="762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ar-SA" sz="9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زكاة الفطر  </a:t>
            </a: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9589" y="1035422"/>
            <a:ext cx="2250140" cy="2344271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114" y="1283632"/>
            <a:ext cx="2466975" cy="18478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" name="صورة 3">
            <a:extLst>
              <a:ext uri="{FF2B5EF4-FFF2-40B4-BE49-F238E27FC236}">
                <a16:creationId xmlns:a16="http://schemas.microsoft.com/office/drawing/2014/main" id="{DD332828-9954-DA01-63D7-403C4990A4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893" y="1035422"/>
            <a:ext cx="2063067" cy="2192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270094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2041712" y="3086100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1072679" y="860366"/>
          <a:ext cx="10343524" cy="5324699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3435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143925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الصدقة الواجبة في ختام شهر رمضان تسمى: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0258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زكاة الفطر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0258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زكاة الأموال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0258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صدقة التطوع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70E1D846-EDE2-906A-426D-6CA645C3DB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346" y="4149783"/>
            <a:ext cx="2466975" cy="18478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89975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731817" y="4231750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591671" y="1268582"/>
          <a:ext cx="10780672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780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فرضت زكاة الفطر في السنة: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الأولى من الهجرة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قبل الهجرة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الثانية من الهجرة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88670BA9-088E-44FE-33AF-E516A25B97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5614" y="2380321"/>
            <a:ext cx="1908694" cy="14296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61230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435981" y="5226833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591671" y="1268582"/>
          <a:ext cx="10780672" cy="47691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780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( فرض رسول الله..................... صاع من تمر) أكملي الفراغ: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صدقة التطوع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زكاة الأموال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زكاة الفطر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535FCD82-49E8-2CEA-273B-CFC92A116F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5614" y="2380321"/>
            <a:ext cx="1908694" cy="14296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57690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624240" y="3680421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416859" y="744889"/>
          <a:ext cx="10780672" cy="56835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780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في الحديث : (على الحر و العبد و الصغير و الكبير و أمر بها أن تؤدى قبل أن يخرج الناس إلى الصلاة ) المقصود: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زكاة الفطر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زكاة الأموال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صدقة التطوع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EA6AC69D-F403-49CC-6997-0A53899D51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8468" y="4682489"/>
            <a:ext cx="1908694" cy="14296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07998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704923" y="2389504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591671" y="1268582"/>
          <a:ext cx="10780672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780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الواجب في وقت إخراج زكاة الفطر: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بغروب شمس آخر يوم من رمضان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قبل الخروج لصلاة العيد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قبل العيد بيوم أو يومين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F317B56C-E7C1-EA55-3C87-9D00EC3C3D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8782" y="4517945"/>
            <a:ext cx="1908694" cy="14296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1466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718370" y="3344245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591671" y="1268582"/>
          <a:ext cx="10780672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780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المستحب في وقت إخراج زكاة الفطر: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غروب شمس آخر يوم من رمضان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قبل الخروج لصلاة العيد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قبل العيد بيوم أو يومين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07D8D52E-E54F-54EB-EB6F-7F5EB02900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762" y="4555668"/>
            <a:ext cx="1908694" cy="14296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43355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8667485"/>
              </p:ext>
            </p:extLst>
          </p:nvPr>
        </p:nvGraphicFramePr>
        <p:xfrm>
          <a:off x="1060940" y="1450655"/>
          <a:ext cx="9817101" cy="452204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صور الغلو في عيسى عليه السلام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اعتقاد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أنه لم يصلب و لم يقتل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اعتقاد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أنه كان يحي الموتى بإذن الله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اعتقاد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أنه ولد الله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497" y="36639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15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516664" y="4285539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591671" y="1268582"/>
          <a:ext cx="10780672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780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الجائز في وقت إخراج زكاة الفطر: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غروب شمس آخر يوم من رمضان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قبل الخروج لصلاة العيد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قبل العيد بيوم أو يومين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ED748982-18C1-F0E2-9487-F6B7177F8D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989" y="4874579"/>
            <a:ext cx="1908694" cy="14296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25654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530111" y="2389503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591671" y="1268582"/>
          <a:ext cx="10780672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780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المقدار الواجب في  زكاة الفطر: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صاع 3 كيلو جرام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595 جرام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85 جرام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352CD448-A514-F733-4DD0-77838A3588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5812" y="4408491"/>
            <a:ext cx="1908694" cy="14296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58480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731817" y="4312434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820272" y="1237615"/>
          <a:ext cx="10780672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780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الأصناف التي تخرج منها زكاة الفطر: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اللحوم و الخضار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الملابس و المباني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الأرز و التمر و الشعير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مستطيل مستدير الزوايا 4"/>
          <p:cNvSpPr/>
          <p:nvPr/>
        </p:nvSpPr>
        <p:spPr>
          <a:xfrm>
            <a:off x="1949823" y="5443873"/>
            <a:ext cx="5876364" cy="94348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</a:rPr>
              <a:t>طعام يدخر وقت لأهل البلد</a:t>
            </a: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7870" y="5274636"/>
            <a:ext cx="1281953" cy="1281953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D68417F9-D128-EE47-2807-E0E372BADA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5614" y="2380321"/>
            <a:ext cx="1908694" cy="14296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5641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718370" y="2376056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591671" y="1268582"/>
          <a:ext cx="10780672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780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تصرف زكاة الفطر: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للفقراء و المساكين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للمؤلفة قلوبهم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لأي طائفة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4074FBD4-6B99-8911-DC99-5BF5631D8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598" y="3549726"/>
            <a:ext cx="1908694" cy="14296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87927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610793" y="5159597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591671" y="1268582"/>
          <a:ext cx="10780672" cy="47691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780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 err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ماهو</a:t>
                      </a:r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المقدار الواجب في زكاة الفطر لأسرة مكونة من (6) أشخاص: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12 كيلو من الأرز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24 كيلو من الأرز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18 كيلو من الأرز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" name="صورة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340" y="215151"/>
            <a:ext cx="1457395" cy="1008809"/>
          </a:xfrm>
          <a:prstGeom prst="rect">
            <a:avLst/>
          </a:prstGeom>
        </p:spPr>
      </p:pic>
      <p:sp>
        <p:nvSpPr>
          <p:cNvPr id="7" name="مستطيل مستدير الزوايا 6"/>
          <p:cNvSpPr/>
          <p:nvPr/>
        </p:nvSpPr>
        <p:spPr>
          <a:xfrm>
            <a:off x="2525192" y="520360"/>
            <a:ext cx="6279776" cy="59574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</a:rPr>
              <a:t>ضرب العدد في (3) كيلو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7F89371-D526-F200-D9F0-9F28DEF880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0466" y="2938317"/>
            <a:ext cx="1908694" cy="14296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132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2210991" y="3429000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957707" y="1531619"/>
          <a:ext cx="10615142" cy="4480560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6151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60349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أي مما يأتي أخرج زكاة الفطر في الوقت المستحب :</a:t>
                      </a:r>
                      <a:endParaRPr lang="ar-SA" sz="54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646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فهد أخرجها قبل صلاة العيد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646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أحمد أخرجها قبل العيد بيوم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646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خالد أخرجها ظهر يوم العيد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3B15F9DB-78D6-3572-021C-3881AB21E1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46" y="2229429"/>
            <a:ext cx="1908694" cy="14296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1444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989729" y="3968936"/>
            <a:ext cx="6297705" cy="1325563"/>
          </a:xfrm>
          <a:ln w="762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ar-SA" sz="9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صدقة التطوع</a:t>
            </a: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9589" y="1035422"/>
            <a:ext cx="2250140" cy="2344271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581" y="1125068"/>
            <a:ext cx="3253382" cy="21649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صورة 6">
            <a:extLst>
              <a:ext uri="{FF2B5EF4-FFF2-40B4-BE49-F238E27FC236}">
                <a16:creationId xmlns:a16="http://schemas.microsoft.com/office/drawing/2014/main" id="{991BCF41-3A57-6FC4-6697-9E4CCAE6A3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4107" y="1496357"/>
            <a:ext cx="1422400" cy="142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810509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624241" y="3371139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591671" y="1268582"/>
          <a:ext cx="10780672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780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الصدقة المستحبة في أي وقت تسمى: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الزكاة المفروضة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صدقة التطوع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زكاة الفطر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26563BE3-16BF-A194-E5E7-9C13434DCC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372" y="4595563"/>
            <a:ext cx="1871412" cy="12453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03947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588816" y="4827493"/>
            <a:ext cx="10760501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354919" y="1107217"/>
          <a:ext cx="11497234" cy="458626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14972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المعنى الذي يدل عليه حديث : (من صام رمضانا إيمانا و احتسابا) :</a:t>
                      </a:r>
                      <a:endParaRPr lang="ar-SA" sz="54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رغبة في الخير و الذكر الحسن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موافقة لمن حوله من الناس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انقيادا لوجوب صومه و طلبا لثواب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655A2DC6-DF52-C785-56DA-2AA547D6AA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68" y="2183660"/>
            <a:ext cx="1871412" cy="12453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11041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544083" y="5410144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529821" y="1466504"/>
          <a:ext cx="10780672" cy="47691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780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قال تعالى : ( و أن تصدقوا خير لكم ) المقصود: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الزكاة المفروضة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زكاة الفطر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صدقة التطوع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9BD846F1-5B25-F010-4E89-443E0EEAC7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6412" y="3665068"/>
            <a:ext cx="1871412" cy="12453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5123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7479108"/>
              </p:ext>
            </p:extLst>
          </p:nvPr>
        </p:nvGraphicFramePr>
        <p:xfrm>
          <a:off x="1060940" y="1450655"/>
          <a:ext cx="9817101" cy="429768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دل النص على صفة من صفات الملائكة ما هي؟</a:t>
                      </a:r>
                    </a:p>
                    <a:p>
                      <a:pPr algn="ctr" rtl="1"/>
                      <a:endParaRPr lang="ar-SA" sz="5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عظم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خلقهم و قوتهم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جمالهم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عبادتهم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197" y="3816350"/>
            <a:ext cx="2143125" cy="2143125"/>
          </a:xfrm>
          <a:prstGeom prst="rect">
            <a:avLst/>
          </a:prstGeo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2758900" y="2282825"/>
            <a:ext cx="5858602" cy="723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550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277470" y="4245198"/>
            <a:ext cx="9114251" cy="79744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591671" y="1268582"/>
          <a:ext cx="10780672" cy="3854748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780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60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من مجالات دفع صدقة التطوع:</a:t>
                      </a:r>
                      <a:endParaRPr lang="ar-SA" sz="6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الأصناف الثمانية المحددة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صاع من بر للفقراء و المساكين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</a:t>
                      </a:r>
                      <a:r>
                        <a:rPr lang="ar-SA" sz="5400" b="1" baseline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حفرالآبار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و بناء المساجد و كفالة الأيتام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60B651C0-BA53-C4EC-602F-CB51C79580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0669" y="5299721"/>
            <a:ext cx="1871412" cy="12453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95602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2041712" y="3562571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663072" y="883896"/>
          <a:ext cx="11120164" cy="5357349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11201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1369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من الآداب المستفادة من هذا الحديث عن دفع الصدقات الواجبة و المستحبة (إنما الأعمال بالنيات):</a:t>
                      </a:r>
                      <a:endParaRPr lang="ar-SA" sz="54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2343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الإخلاص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2343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اجتناب المن و الأذى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2343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الصدقة في الخفاء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527DE32B-A0FD-D8BF-8209-0D2577208B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3343" y="4622137"/>
            <a:ext cx="1871412" cy="12453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50907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953927" y="3698636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590388" y="919571"/>
          <a:ext cx="10835651" cy="5558130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8356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630799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من الآداب المستفادة من هذا الآية عن دفع الصدقات الواجبة و المستحبة (لن تنالوا البر حتى تنفقوا مما تحبون ):</a:t>
                      </a:r>
                      <a:endParaRPr lang="ar-SA" sz="54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577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 الصدقة من مال طيب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577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اجتناب المن و الأذى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577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الصدقة في الخفاء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51422853-0523-46E5-FC88-0051B0C712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6796" y="4985365"/>
            <a:ext cx="1871412" cy="12453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59013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1355299" y="4097280"/>
            <a:ext cx="8108575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470648" y="1134111"/>
          <a:ext cx="10780672" cy="3798544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0780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أفضل الصدقات المستحبة ما كان في :</a:t>
                      </a:r>
                      <a:endParaRPr lang="ar-SA" sz="54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الجار القريب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الصديق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الرحم المسكين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2">
            <a:extLst>
              <a:ext uri="{FF2B5EF4-FFF2-40B4-BE49-F238E27FC236}">
                <a16:creationId xmlns:a16="http://schemas.microsoft.com/office/drawing/2014/main" id="{17E70BD5-EB24-53C7-2D70-AE9A65C913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9778" y="2410713"/>
            <a:ext cx="1871412" cy="12453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46851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164977" y="3968936"/>
            <a:ext cx="8184775" cy="1325563"/>
          </a:xfrm>
          <a:ln w="762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ar-SA" sz="9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فضل الصوم و شروط و جوبه</a:t>
            </a: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9589" y="1035422"/>
            <a:ext cx="2250140" cy="2344271"/>
          </a:xfrm>
          <a:prstGeom prst="rect">
            <a:avLst/>
          </a:prstGeom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918" y="1035422"/>
            <a:ext cx="4200338" cy="210016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" name="صورة 5">
            <a:extLst>
              <a:ext uri="{FF2B5EF4-FFF2-40B4-BE49-F238E27FC236}">
                <a16:creationId xmlns:a16="http://schemas.microsoft.com/office/drawing/2014/main" id="{771FD2E2-8FB6-D65C-DF20-AD4D999FA0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1099" y="1222364"/>
            <a:ext cx="1970386" cy="1970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432838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736733" y="3334870"/>
            <a:ext cx="10760501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456124" y="504865"/>
          <a:ext cx="11497234" cy="6161716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14972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التعريف الصحيح لمصطلح (الصيام) :</a:t>
                      </a:r>
                      <a:endParaRPr lang="ar-SA" sz="54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الإمساك عن المفطرات من شروق الشمس إلى غروبها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الإمساك عن المفطرات من طلوع الفجر إلى غروب الشمس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الإمساك عن المفطرات من منتصف الليل إلى غروب الشمس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" name="صورة 5">
            <a:extLst>
              <a:ext uri="{FF2B5EF4-FFF2-40B4-BE49-F238E27FC236}">
                <a16:creationId xmlns:a16="http://schemas.microsoft.com/office/drawing/2014/main" id="{56E3603B-BAEE-2635-D0DA-680CE2773B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727" y="339505"/>
            <a:ext cx="1295149" cy="1295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387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709839" y="3106269"/>
            <a:ext cx="10760501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354919" y="1107217"/>
          <a:ext cx="11497234" cy="3798544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14972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فرض الصيام في السنة :</a:t>
                      </a:r>
                      <a:endParaRPr lang="ar-SA" sz="54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الأولى من الهجرة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الثانية من الهجرة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الثالثة من الهجرة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5">
            <a:extLst>
              <a:ext uri="{FF2B5EF4-FFF2-40B4-BE49-F238E27FC236}">
                <a16:creationId xmlns:a16="http://schemas.microsoft.com/office/drawing/2014/main" id="{616F4E1A-A146-0E9D-116C-D879F75C3A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727" y="339505"/>
            <a:ext cx="1295149" cy="1295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366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723286" y="4061011"/>
            <a:ext cx="10760501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354919" y="1107217"/>
          <a:ext cx="11497234" cy="3798544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14972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صام النبي صلى الله عليه وسلم :</a:t>
                      </a:r>
                      <a:endParaRPr lang="ar-SA" sz="54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ست رمضانات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سبع رمضانات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تسع رمضانات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5">
            <a:extLst>
              <a:ext uri="{FF2B5EF4-FFF2-40B4-BE49-F238E27FC236}">
                <a16:creationId xmlns:a16="http://schemas.microsoft.com/office/drawing/2014/main" id="{FCA855C2-5E02-F557-E87C-807C51CB23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727" y="339505"/>
            <a:ext cx="1295149" cy="1295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163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736733" y="2191868"/>
            <a:ext cx="10760501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354919" y="1107217"/>
          <a:ext cx="11497234" cy="3798544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14972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أي مما يأتي لا يجب عليه الصيام :</a:t>
                      </a:r>
                      <a:endParaRPr lang="ar-SA" sz="54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طفل يبلغ ثمان أعوام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المسلم البالغ العاقل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البالغ القادر على الصيام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5">
            <a:extLst>
              <a:ext uri="{FF2B5EF4-FFF2-40B4-BE49-F238E27FC236}">
                <a16:creationId xmlns:a16="http://schemas.microsoft.com/office/drawing/2014/main" id="{276D933F-8401-E1B4-A336-B217DDFE6C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727" y="339505"/>
            <a:ext cx="1295149" cy="1295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37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736733" y="2191868"/>
            <a:ext cx="10760501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354919" y="1107217"/>
          <a:ext cx="11497234" cy="3798544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14972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يثبت دخول شهر رمضان بأحد أمرين :</a:t>
                      </a:r>
                      <a:endParaRPr lang="ar-SA" sz="54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كلا الأمرين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رؤية الهلال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إكمال شعبان ٣٠ يوما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5">
            <a:extLst>
              <a:ext uri="{FF2B5EF4-FFF2-40B4-BE49-F238E27FC236}">
                <a16:creationId xmlns:a16="http://schemas.microsoft.com/office/drawing/2014/main" id="{159B4537-6A4D-CD5A-42FE-FBBE23DCFC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727" y="339505"/>
            <a:ext cx="1295149" cy="1295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3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7479108"/>
              </p:ext>
            </p:extLst>
          </p:nvPr>
        </p:nvGraphicFramePr>
        <p:xfrm>
          <a:off x="1060940" y="1450655"/>
          <a:ext cx="9817101" cy="429768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دل النص على صفة من صفات الملائكة ما هي؟</a:t>
                      </a:r>
                    </a:p>
                    <a:p>
                      <a:pPr algn="ctr" rtl="1"/>
                      <a:endParaRPr lang="ar-SA" sz="5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عظم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خلقهم و قوتهم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جمالهم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عبادتهم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097" y="3778250"/>
            <a:ext cx="2143125" cy="2143125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4462304" y="2203180"/>
            <a:ext cx="2802096" cy="82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223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مستدير الزوايا 4"/>
          <p:cNvSpPr/>
          <p:nvPr/>
        </p:nvSpPr>
        <p:spPr>
          <a:xfrm>
            <a:off x="763625" y="3148849"/>
            <a:ext cx="10760501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مستدير الزوايا 6"/>
          <p:cNvSpPr/>
          <p:nvPr/>
        </p:nvSpPr>
        <p:spPr>
          <a:xfrm>
            <a:off x="763626" y="2200834"/>
            <a:ext cx="10760501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763624" y="4103585"/>
            <a:ext cx="10760501" cy="68579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354919" y="1107217"/>
          <a:ext cx="11497234" cy="5373992"/>
        </p:xfrm>
        <a:graphic>
          <a:graphicData uri="http://schemas.openxmlformats.org/drawingml/2006/table">
            <a:tbl>
              <a:tblPr rtl="1" firstRow="1" bandRow="1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14972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حكم الصوم واجب يدل عليه :</a:t>
                      </a:r>
                      <a:endParaRPr lang="ar-SA" sz="54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1-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(فمن شهد منكم الشهر فليصمه)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2-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( كتب عليكم الصيام كما كتب على الذين من قبلكم )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9636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3-</a:t>
                      </a:r>
                      <a:r>
                        <a:rPr lang="ar-SA" sz="5400" b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khbar MT" pitchFamily="2" charset="-78"/>
                        </a:rPr>
                        <a:t> (بني الإسلام على خمس : وذكر ...صوم رمضان) </a:t>
                      </a:r>
                      <a:endParaRPr lang="ar-SA" sz="5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Akhbar MT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صورة 5">
            <a:extLst>
              <a:ext uri="{FF2B5EF4-FFF2-40B4-BE49-F238E27FC236}">
                <a16:creationId xmlns:a16="http://schemas.microsoft.com/office/drawing/2014/main" id="{FC929246-6C30-AE7D-7FB2-D04F3361FD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727" y="339505"/>
            <a:ext cx="1295149" cy="1295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782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6" grpId="0" animBg="1"/>
    </p:bld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57606" y="3995830"/>
            <a:ext cx="9139516" cy="1325563"/>
          </a:xfrm>
          <a:ln w="762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ar-SA" sz="9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الحمد لله الذي بفضله تتم الصالحات</a:t>
            </a:r>
          </a:p>
        </p:txBody>
      </p:sp>
      <p:pic>
        <p:nvPicPr>
          <p:cNvPr id="3" name="صورة 3">
            <a:extLst>
              <a:ext uri="{FF2B5EF4-FFF2-40B4-BE49-F238E27FC236}">
                <a16:creationId xmlns:a16="http://schemas.microsoft.com/office/drawing/2014/main" id="{746C5D43-BF7A-4E4B-466E-56F7DAAAA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744" y="1310489"/>
            <a:ext cx="2118511" cy="2118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3312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4521184"/>
              </p:ext>
            </p:extLst>
          </p:nvPr>
        </p:nvGraphicFramePr>
        <p:xfrm>
          <a:off x="1060940" y="1450655"/>
          <a:ext cx="9817101" cy="429768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دل النص على صفة من صفات الملائكة ما هي؟</a:t>
                      </a:r>
                    </a:p>
                    <a:p>
                      <a:pPr algn="ctr" rtl="1"/>
                      <a:endParaRPr lang="ar-SA" sz="5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عظم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خلقهم و قوتهم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جمالهم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دوام العبادة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897" y="3663950"/>
            <a:ext cx="2143125" cy="2143125"/>
          </a:xfrm>
          <a:prstGeom prst="rect">
            <a:avLst/>
          </a:prstGeo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3680102" y="2193925"/>
            <a:ext cx="4168497" cy="913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324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2827735" y="-1109268"/>
            <a:ext cx="6625433" cy="9029703"/>
          </a:xfrm>
          <a:prstGeom prst="rect">
            <a:avLst/>
          </a:prstGeom>
        </p:spPr>
      </p:pic>
      <p:sp>
        <p:nvSpPr>
          <p:cNvPr id="5" name="مستطيل مستدير الزوايا 4"/>
          <p:cNvSpPr/>
          <p:nvPr/>
        </p:nvSpPr>
        <p:spPr>
          <a:xfrm>
            <a:off x="2997200" y="1155700"/>
            <a:ext cx="6604000" cy="1689100"/>
          </a:xfrm>
          <a:prstGeom prst="round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دفتر مهاراتي </a:t>
            </a:r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2838451" y="3405583"/>
            <a:ext cx="6604000" cy="1689100"/>
          </a:xfrm>
          <a:prstGeom prst="roundRect">
            <a:avLst/>
          </a:prstGeom>
          <a:noFill/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قسم التوحيد</a:t>
            </a:r>
          </a:p>
          <a:p>
            <a:pPr algn="ctr"/>
            <a:r>
              <a:rPr lang="ar-SA" sz="60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الصف الثاني متوسط</a:t>
            </a:r>
          </a:p>
          <a:p>
            <a:pPr algn="ctr"/>
            <a:r>
              <a:rPr lang="ar-SA" sz="60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الفصل الدراسي الأول</a:t>
            </a:r>
          </a:p>
        </p:txBody>
      </p:sp>
    </p:spTree>
    <p:extLst>
      <p:ext uri="{BB962C8B-B14F-4D97-AF65-F5344CB8AC3E}">
        <p14:creationId xmlns:p14="http://schemas.microsoft.com/office/powerpoint/2010/main" val="23967276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7006592"/>
              </p:ext>
            </p:extLst>
          </p:nvPr>
        </p:nvGraphicFramePr>
        <p:xfrm>
          <a:off x="1060940" y="1450655"/>
          <a:ext cx="9817101" cy="429768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صور الغلو في الملائكة:</a:t>
                      </a:r>
                    </a:p>
                    <a:p>
                      <a:pPr algn="ctr" rtl="1"/>
                      <a:endParaRPr lang="ar-SA" sz="5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تصديق ما ورد فيهم من صفات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الاستغاثة بهم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الايمان بوجودهم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697" y="3900487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507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8371242"/>
              </p:ext>
            </p:extLst>
          </p:nvPr>
        </p:nvGraphicFramePr>
        <p:xfrm>
          <a:off x="1060940" y="1450655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كل من كان لله مؤمنا تقيا .. يسمى:</a:t>
                      </a:r>
                    </a:p>
                    <a:p>
                      <a:pPr algn="ctr" rtl="1"/>
                      <a:endParaRPr lang="ar-SA" sz="5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نبي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ملك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ولي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697" y="36639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705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8435390"/>
              </p:ext>
            </p:extLst>
          </p:nvPr>
        </p:nvGraphicFramePr>
        <p:xfrm>
          <a:off x="1060940" y="1450655"/>
          <a:ext cx="9817101" cy="369908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للأولياء و الصالحين منزلة رفيعة وهي::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لا خوف عليهم ولاهم يحزنون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جعلهم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واسطة بين العبد وربه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التبرك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بقبورهم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3297" y="36639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960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675128"/>
              </p:ext>
            </p:extLst>
          </p:nvPr>
        </p:nvGraphicFramePr>
        <p:xfrm>
          <a:off x="1060940" y="1450655"/>
          <a:ext cx="9817101" cy="347472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مبدأ الغلو في (الأولياء و الصالحين ) في قوم: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موسى عليه السلام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نوح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عليه السلام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عيسى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عليه السلام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097" y="39941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078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996135"/>
              </p:ext>
            </p:extLst>
          </p:nvPr>
        </p:nvGraphicFramePr>
        <p:xfrm>
          <a:off x="1060940" y="1450655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شبهة المشركين في عبادة  (الأولياء و الصالحين ) 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136" y="3351212"/>
            <a:ext cx="2143125" cy="2143125"/>
          </a:xfrm>
          <a:prstGeom prst="rect">
            <a:avLst/>
          </a:prstGeo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7556499" y="2789992"/>
            <a:ext cx="3200399" cy="6263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6">
            <a:lum bright="-20000" contrast="40000"/>
          </a:blip>
          <a:stretch>
            <a:fillRect/>
          </a:stretch>
        </p:blipFill>
        <p:spPr>
          <a:xfrm>
            <a:off x="4474098" y="2726492"/>
            <a:ext cx="3082401" cy="6898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7">
            <a:lum bright="-20000" contrast="40000"/>
          </a:blip>
          <a:stretch>
            <a:fillRect/>
          </a:stretch>
        </p:blipFill>
        <p:spPr>
          <a:xfrm>
            <a:off x="1121299" y="2789992"/>
            <a:ext cx="3176546" cy="6263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96438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0961847"/>
              </p:ext>
            </p:extLst>
          </p:nvPr>
        </p:nvGraphicFramePr>
        <p:xfrm>
          <a:off x="1060940" y="1450655"/>
          <a:ext cx="9817101" cy="512064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شروط قبول العبادة قوله تعالى .:</a:t>
                      </a:r>
                    </a:p>
                    <a:p>
                      <a:pPr algn="ctr" rtl="1"/>
                      <a:endParaRPr lang="ar-SA" sz="5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الإخلاص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المتابعة لرسول صلى الله عليه وسلم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الاقتداء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بالأنبياء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3297" y="4071937"/>
            <a:ext cx="2143125" cy="2143125"/>
          </a:xfrm>
          <a:prstGeom prst="rect">
            <a:avLst/>
          </a:prstGeo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3485302" y="2191351"/>
            <a:ext cx="4898797" cy="7677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2833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0295440"/>
              </p:ext>
            </p:extLst>
          </p:nvPr>
        </p:nvGraphicFramePr>
        <p:xfrm>
          <a:off x="1060940" y="1450655"/>
          <a:ext cx="9817101" cy="512064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شروط قبول العبادة قوله تعالى .:</a:t>
                      </a:r>
                    </a:p>
                    <a:p>
                      <a:pPr algn="ctr" rtl="1"/>
                      <a:endParaRPr lang="ar-SA" sz="5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الإخلاص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المتابعة لرسول صلى الله عليه وسلم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ترك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الشرك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437" y="3779837"/>
            <a:ext cx="2143125" cy="2143125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3399953" y="2255721"/>
            <a:ext cx="4964641" cy="70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356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9457467"/>
              </p:ext>
            </p:extLst>
          </p:nvPr>
        </p:nvGraphicFramePr>
        <p:xfrm>
          <a:off x="1060940" y="1450655"/>
          <a:ext cx="9817101" cy="369908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(رجل ضحى بفرس) هنا لم يكن متابعا لسنة النبي صلى الله عليه وسلم لأنه فقد شرط المتابعة في: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السبب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الكيفية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الجنس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437" y="3767137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874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5204680"/>
              </p:ext>
            </p:extLst>
          </p:nvPr>
        </p:nvGraphicFramePr>
        <p:xfrm>
          <a:off x="1060940" y="1450655"/>
          <a:ext cx="9817101" cy="369908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(زيادة ركعة في الظهر تعبدا) هنا لم يكن متابعا لسنة النبي صلى الله عليه وسلم لأنه فقد شرط المتابعة في: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السبب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القدر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الجنس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137" y="3538537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073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5774462"/>
              </p:ext>
            </p:extLst>
          </p:nvPr>
        </p:nvGraphicFramePr>
        <p:xfrm>
          <a:off x="1060940" y="1450655"/>
          <a:ext cx="9817101" cy="369908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(صوم رجب بدلا عن رمضان) هنا لم يكن متابعا لسنة النبي صلى الله عليه وسلم لأنه فقد شرط المتابعة في: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الزمان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القدر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الجنس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8037" y="36639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08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1344856"/>
              </p:ext>
            </p:extLst>
          </p:nvPr>
        </p:nvGraphicFramePr>
        <p:xfrm>
          <a:off x="1028699" y="1646766"/>
          <a:ext cx="9817101" cy="324188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تمام استحقاقه تعالى للعبادة من الآية </a:t>
                      </a:r>
                    </a:p>
                    <a:p>
                      <a:pPr algn="ctr" rtl="1"/>
                      <a:endParaRPr lang="ar-SA" sz="4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  <a:p>
                      <a:pPr algn="ctr" rtl="1"/>
                      <a:endParaRPr lang="ar-SA" sz="4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السمع الواسع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+mn-cs"/>
                        </a:rPr>
                        <a:t>الخلق</a:t>
                      </a:r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 و الايجاد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+mn-cs"/>
                        </a:rPr>
                        <a:t>الملك</a:t>
                      </a:r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 المطلق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697" y="3992562"/>
            <a:ext cx="2143125" cy="2143125"/>
          </a:xfrm>
          <a:prstGeom prst="rect">
            <a:avLst/>
          </a:prstGeom>
        </p:spPr>
      </p:pic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5">
            <a:lum bright="-20000" contrast="40000"/>
          </a:blip>
          <a:srcRect b="30236"/>
          <a:stretch/>
        </p:blipFill>
        <p:spPr>
          <a:xfrm>
            <a:off x="3474130" y="2340933"/>
            <a:ext cx="4714261" cy="948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114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634358"/>
              </p:ext>
            </p:extLst>
          </p:nvPr>
        </p:nvGraphicFramePr>
        <p:xfrm>
          <a:off x="1060940" y="1450655"/>
          <a:ext cx="9817101" cy="2277534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حقق شروط العبادة فهو: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مبتدع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مشرك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متبع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137" y="30797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43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1644530"/>
              </p:ext>
            </p:extLst>
          </p:nvPr>
        </p:nvGraphicFramePr>
        <p:xfrm>
          <a:off x="1060940" y="1450655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كان مخلصا ولكن لم يعبد الله بالطريقة الصحيحة فهو: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مبتدع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مشرك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متبع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3737" y="36639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097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4223621"/>
              </p:ext>
            </p:extLst>
          </p:nvPr>
        </p:nvGraphicFramePr>
        <p:xfrm>
          <a:off x="1060940" y="1450655"/>
          <a:ext cx="9817101" cy="2277534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صرف العبادة لغير الله فهو: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مبتدع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مشرك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متبع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437" y="31178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19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7957744"/>
              </p:ext>
            </p:extLst>
          </p:nvPr>
        </p:nvGraphicFramePr>
        <p:xfrm>
          <a:off x="1060940" y="1450655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عمل قلبي معناه التصفية من الشوائب وابتغاء وجه الله: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الخوف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الرجاء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الإخلاص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137" y="34099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964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6255040"/>
              </p:ext>
            </p:extLst>
          </p:nvPr>
        </p:nvGraphicFramePr>
        <p:xfrm>
          <a:off x="1060940" y="1450655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كل عمل لم يكن فيه إخلاص فهو باطل يدل على ذلك: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7062" y="3943943"/>
            <a:ext cx="2143125" cy="2143125"/>
          </a:xfrm>
          <a:prstGeom prst="rect">
            <a:avLst/>
          </a:prstGeo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4526650" y="3450038"/>
            <a:ext cx="2699138" cy="774912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6">
            <a:lum bright="-20000" contrast="40000"/>
          </a:blip>
          <a:stretch>
            <a:fillRect/>
          </a:stretch>
        </p:blipFill>
        <p:spPr>
          <a:xfrm>
            <a:off x="7803734" y="3122266"/>
            <a:ext cx="2887764" cy="1225557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7">
            <a:lum bright="-20000" contrast="40000"/>
          </a:blip>
          <a:stretch>
            <a:fillRect/>
          </a:stretch>
        </p:blipFill>
        <p:spPr>
          <a:xfrm>
            <a:off x="1311549" y="3319604"/>
            <a:ext cx="2837900" cy="905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081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6587479"/>
              </p:ext>
            </p:extLst>
          </p:nvPr>
        </p:nvGraphicFramePr>
        <p:xfrm>
          <a:off x="1060940" y="1450655"/>
          <a:ext cx="9817101" cy="2277534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يسمى الرياء: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الكفر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الأصغر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الشرك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الخفي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الطيرة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437" y="33845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661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0715734"/>
              </p:ext>
            </p:extLst>
          </p:nvPr>
        </p:nvGraphicFramePr>
        <p:xfrm>
          <a:off x="1060940" y="1450655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أن يسمع الناس شيئا من الخير ليثنوا عليه يسمى: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السمعة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الذكر الطيب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المشاركة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437" y="33083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381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3039575"/>
              </p:ext>
            </p:extLst>
          </p:nvPr>
        </p:nvGraphicFramePr>
        <p:xfrm>
          <a:off x="1060940" y="1450655"/>
          <a:ext cx="9817101" cy="534500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أي مما يأتي ليس من صور الرياء: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إطلاع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زملاء العمل على </a:t>
                      </a:r>
                      <a:r>
                        <a:rPr lang="ar-SA" sz="5400" b="1" baseline="0" dirty="0" err="1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المنجرات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لتبادل الخبرات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نشر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العلم لزيادة عدد المتابعين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نشر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العلم </a:t>
                      </a:r>
                    </a:p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ليمدح بالصلاح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637" y="40322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58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1804954"/>
              </p:ext>
            </p:extLst>
          </p:nvPr>
        </p:nvGraphicFramePr>
        <p:xfrm>
          <a:off x="1060940" y="1450655"/>
          <a:ext cx="9817101" cy="369908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(ترك سنة الظهر خوفا من الرياء) ما رأيك: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هذا من إخلاص العمل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ترك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العمل خوف الرياء وهذا صحيح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مخطئ بل يجب عليه دفع الوسواس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737" y="36639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680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9522595"/>
              </p:ext>
            </p:extLst>
          </p:nvPr>
        </p:nvGraphicFramePr>
        <p:xfrm>
          <a:off x="1060940" y="1450655"/>
          <a:ext cx="9817101" cy="347472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صور إرادة الدنيا بعمل الآخر ..كمن جاهد لـ: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حماية الضعفاء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الغنيمة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إعلاء كلمة الله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337" y="32575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775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0553337"/>
              </p:ext>
            </p:extLst>
          </p:nvPr>
        </p:nvGraphicFramePr>
        <p:xfrm>
          <a:off x="1028699" y="1646766"/>
          <a:ext cx="9817101" cy="324188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تمام استحقاقه تعالى للعبادة من الآية </a:t>
                      </a:r>
                    </a:p>
                    <a:p>
                      <a:pPr algn="ctr" rtl="1"/>
                      <a:endParaRPr lang="ar-SA" sz="4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  <a:p>
                      <a:pPr algn="ctr" rtl="1"/>
                      <a:endParaRPr lang="ar-SA" sz="4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السمع الواسع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+mn-cs"/>
                        </a:rPr>
                        <a:t>الخلق</a:t>
                      </a:r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 و الايجاد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+mn-cs"/>
                        </a:rPr>
                        <a:t>الملك</a:t>
                      </a:r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 الكامل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9997" y="4005262"/>
            <a:ext cx="2143125" cy="2143125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2350974" y="2533466"/>
            <a:ext cx="7059146" cy="781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903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5914401"/>
              </p:ext>
            </p:extLst>
          </p:nvPr>
        </p:nvGraphicFramePr>
        <p:xfrm>
          <a:off x="1060940" y="1450655"/>
          <a:ext cx="9817101" cy="366860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32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الآية تحذر من :</a:t>
                      </a:r>
                    </a:p>
                    <a:p>
                      <a:pPr algn="ctr" rtl="1"/>
                      <a:endParaRPr lang="ar-SA" sz="32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  <a:p>
                      <a:pPr algn="ctr" rtl="1"/>
                      <a:endParaRPr lang="ar-SA" sz="32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  <a:p>
                      <a:pPr algn="ctr" rtl="1"/>
                      <a:endParaRPr lang="ar-SA" sz="32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  <a:p>
                      <a:pPr algn="ctr" rtl="1"/>
                      <a:endParaRPr lang="ar-SA" sz="32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النهي</a:t>
                      </a:r>
                      <a:r>
                        <a:rPr lang="ar-SA" sz="32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عن إرادة الدنيا بعمل الآخرة</a:t>
                      </a:r>
                      <a:endParaRPr lang="ar-SA" sz="32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صرف</a:t>
                      </a:r>
                      <a:r>
                        <a:rPr lang="ar-SA" sz="32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العبادة لغير الله</a:t>
                      </a:r>
                      <a:endParaRPr lang="ar-SA" sz="32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الشرك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8337" y="4424362"/>
            <a:ext cx="2143125" cy="2143125"/>
          </a:xfrm>
          <a:prstGeom prst="rect">
            <a:avLst/>
          </a:prstGeo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2598883" y="2012744"/>
            <a:ext cx="6994234" cy="1651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39557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2827735" y="-1109268"/>
            <a:ext cx="6625433" cy="9029703"/>
          </a:xfrm>
          <a:prstGeom prst="rect">
            <a:avLst/>
          </a:prstGeom>
        </p:spPr>
      </p:pic>
      <p:sp>
        <p:nvSpPr>
          <p:cNvPr id="5" name="مستطيل مستدير الزوايا 4"/>
          <p:cNvSpPr/>
          <p:nvPr/>
        </p:nvSpPr>
        <p:spPr>
          <a:xfrm>
            <a:off x="2997200" y="1155700"/>
            <a:ext cx="6604000" cy="1689100"/>
          </a:xfrm>
          <a:prstGeom prst="round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دفتر مهاراتي </a:t>
            </a:r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2838451" y="3405583"/>
            <a:ext cx="6604000" cy="1689100"/>
          </a:xfrm>
          <a:prstGeom prst="roundRect">
            <a:avLst/>
          </a:prstGeom>
          <a:noFill/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قسم التفسير</a:t>
            </a:r>
          </a:p>
          <a:p>
            <a:pPr algn="ctr"/>
            <a:r>
              <a:rPr lang="ar-SA" sz="60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الصف الثاني متوسط</a:t>
            </a:r>
          </a:p>
          <a:p>
            <a:pPr algn="ctr"/>
            <a:r>
              <a:rPr lang="ar-SA" sz="60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الفصل الدراسي الأول</a:t>
            </a:r>
          </a:p>
        </p:txBody>
      </p:sp>
    </p:spTree>
    <p:extLst>
      <p:ext uri="{BB962C8B-B14F-4D97-AF65-F5344CB8AC3E}">
        <p14:creationId xmlns:p14="http://schemas.microsoft.com/office/powerpoint/2010/main" val="335861977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من أسماء الله معناه (المنزه عن كل نقص ) . فهو </a:t>
                      </a:r>
                      <a:endParaRPr lang="ar-SA" sz="5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الملك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+mn-cs"/>
                        </a:rPr>
                        <a:t>القدوس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+mn-cs"/>
                        </a:rPr>
                        <a:t>الحكيم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697" y="399256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599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من أسماء الله معناه (الذي يضع الأمور في موضعها) . فهو </a:t>
                      </a:r>
                      <a:endParaRPr lang="ar-SA" sz="5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الملك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+mn-cs"/>
                        </a:rPr>
                        <a:t>القدوس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+mn-cs"/>
                        </a:rPr>
                        <a:t>الحكيم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797" y="36639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126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من أسماء الله معناه (القوي الذي لا يغلب) . فهو </a:t>
                      </a:r>
                      <a:endParaRPr lang="ar-SA" sz="5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العزيز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+mn-cs"/>
                        </a:rPr>
                        <a:t>القدوس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+mn-cs"/>
                        </a:rPr>
                        <a:t>الحكيم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997" y="36639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635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369908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هم الأميين :</a:t>
                      </a:r>
                    </a:p>
                    <a:p>
                      <a:pPr algn="ctr" rtl="1"/>
                      <a:endParaRPr lang="ar-SA" sz="5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</a:t>
                      </a:r>
                      <a:endParaRPr lang="ar-SA" sz="5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اليهود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+mn-cs"/>
                        </a:rPr>
                        <a:t>العرب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+mn-cs"/>
                        </a:rPr>
                        <a:t>النصارى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497" y="4227525"/>
            <a:ext cx="2143125" cy="2143125"/>
          </a:xfrm>
          <a:prstGeom prst="rect">
            <a:avLst/>
          </a:prstGeo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3098308" y="2706700"/>
            <a:ext cx="5995384" cy="9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688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353568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4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في من يضرب هذا المثل  :</a:t>
                      </a:r>
                    </a:p>
                    <a:p>
                      <a:pPr algn="ctr" rtl="1"/>
                      <a:endParaRPr lang="ar-SA" sz="4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  <a:p>
                      <a:pPr algn="ctr" rtl="1"/>
                      <a:r>
                        <a:rPr lang="ar-SA" sz="4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</a:t>
                      </a:r>
                      <a:endParaRPr lang="ar-SA" sz="4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اليهود الذين لم يعملوا بالعلم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+mn-cs"/>
                        </a:rPr>
                        <a:t>ضعف</a:t>
                      </a:r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 معبودات المشركين</a:t>
                      </a:r>
                      <a:r>
                        <a:rPr lang="ar-SA" sz="4400" b="1" dirty="0">
                          <a:solidFill>
                            <a:srgbClr val="FF0000"/>
                          </a:solidFill>
                          <a:cs typeface="+mn-cs"/>
                        </a:rPr>
                        <a:t> 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قرب الجنة والنار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897" y="3973525"/>
            <a:ext cx="2143125" cy="2143125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3637003" y="2580528"/>
            <a:ext cx="5000283" cy="670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305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451104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endParaRPr lang="ar-SA" sz="5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من دعته نفسه لترك الخير فليذكرها بعظيم ثواب</a:t>
                      </a:r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الله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+mn-cs"/>
                        </a:rPr>
                        <a:t> </a:t>
                      </a:r>
                      <a:r>
                        <a:rPr lang="ar-SA" sz="3600" b="1" dirty="0">
                          <a:solidFill>
                            <a:srgbClr val="FF0000"/>
                          </a:solidFill>
                          <a:cs typeface="+mn-cs"/>
                        </a:rPr>
                        <a:t>لا يمنع الانشغال بذكر الله من ممارسة</a:t>
                      </a:r>
                      <a:r>
                        <a:rPr lang="ar-SA" sz="36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 الأعمال الدنيوية</a:t>
                      </a:r>
                      <a:endParaRPr lang="ar-SA" sz="3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تحريم البيع بعد النداء الثاني 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4515" y="4341825"/>
            <a:ext cx="2143125" cy="2143125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2229222" y="1909329"/>
            <a:ext cx="7196856" cy="135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994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الطريقة التي استخدمها المنافقون لحماية أنفسهم هي: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الحلف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+mn-cs"/>
                        </a:rPr>
                        <a:t>الصدقة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 </a:t>
                      </a:r>
                      <a:endParaRPr lang="ar-SA" sz="3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دفع الجزية 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4815" y="3787775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764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l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معنى جنة أي:</a:t>
                      </a:r>
                    </a:p>
                    <a:p>
                      <a:pPr algn="ctr" rtl="1"/>
                      <a:endParaRPr lang="ar-SA" sz="5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محبة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+mn-cs"/>
                        </a:rPr>
                        <a:t>وقاية</a:t>
                      </a:r>
                      <a:endParaRPr lang="ar-SA" sz="3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تقربا 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837" y="3960193"/>
            <a:ext cx="2143125" cy="2143125"/>
          </a:xfrm>
          <a:prstGeom prst="rect">
            <a:avLst/>
          </a:prstGeo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4922837" y="1825804"/>
            <a:ext cx="4544298" cy="1107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970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0553337"/>
              </p:ext>
            </p:extLst>
          </p:nvPr>
        </p:nvGraphicFramePr>
        <p:xfrm>
          <a:off x="1028699" y="1646766"/>
          <a:ext cx="9817101" cy="324188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تمام استحقاقه تعالى للعبادة من الآية </a:t>
                      </a:r>
                    </a:p>
                    <a:p>
                      <a:pPr algn="ctr" rtl="1"/>
                      <a:endParaRPr lang="ar-SA" sz="4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  <a:p>
                      <a:pPr algn="ctr" rtl="1"/>
                      <a:endParaRPr lang="ar-SA" sz="4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السمع الواسع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+mn-cs"/>
                        </a:rPr>
                        <a:t>الخلق</a:t>
                      </a:r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 و الايجاد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+mn-cs"/>
                        </a:rPr>
                        <a:t>الملك</a:t>
                      </a:r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 الكامل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0597" y="4106862"/>
            <a:ext cx="2143125" cy="2143125"/>
          </a:xfrm>
          <a:prstGeom prst="rect">
            <a:avLst/>
          </a:prstGeo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2499623" y="2444652"/>
            <a:ext cx="6822993" cy="92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799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صفات المنافقين الرعب و علمهم بحقيقة حالهم لأجل ذلك: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3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248" y="3795093"/>
            <a:ext cx="2143125" cy="2143125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1446167" y="3594100"/>
            <a:ext cx="2656113" cy="675378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6">
            <a:lum bright="-20000" contrast="40000"/>
          </a:blip>
          <a:stretch>
            <a:fillRect/>
          </a:stretch>
        </p:blipFill>
        <p:spPr>
          <a:xfrm>
            <a:off x="7687871" y="3515632"/>
            <a:ext cx="2979110" cy="753846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7">
            <a:lum bright="-20000" contrast="40000"/>
          </a:blip>
          <a:stretch>
            <a:fillRect/>
          </a:stretch>
        </p:blipFill>
        <p:spPr>
          <a:xfrm>
            <a:off x="4299479" y="3436134"/>
            <a:ext cx="2939534" cy="833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467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endParaRPr lang="ar-SA" sz="5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  <a:p>
                      <a:pPr algn="ctr" rtl="1"/>
                      <a:endParaRPr lang="ar-SA" sz="5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3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" name="صورة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6454" y="1846892"/>
            <a:ext cx="7014746" cy="777783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4">
            <a:lum bright="-20000" contrast="40000"/>
          </a:blip>
          <a:stretch>
            <a:fillRect/>
          </a:stretch>
        </p:blipFill>
        <p:spPr>
          <a:xfrm>
            <a:off x="7653599" y="3537723"/>
            <a:ext cx="3082401" cy="792977"/>
          </a:xfrm>
          <a:prstGeom prst="rect">
            <a:avLst/>
          </a:prstGeom>
        </p:spPr>
      </p:pic>
      <p:pic>
        <p:nvPicPr>
          <p:cNvPr id="10" name="صورة 9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1781310" y="3484716"/>
            <a:ext cx="4895579" cy="911972"/>
          </a:xfrm>
          <a:prstGeom prst="rect">
            <a:avLst/>
          </a:prstGeo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348" y="3719168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178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endParaRPr lang="ar-SA" sz="5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  <a:p>
                      <a:pPr algn="ctr" rtl="1"/>
                      <a:endParaRPr lang="ar-SA" sz="5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استكبارا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خوفا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لهوا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948" y="3982748"/>
            <a:ext cx="2143125" cy="2143125"/>
          </a:xfrm>
          <a:prstGeom prst="rect">
            <a:avLst/>
          </a:prstGeo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2680953" y="1981513"/>
            <a:ext cx="6031247" cy="109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397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429768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l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الدرس المستفاد :</a:t>
                      </a:r>
                    </a:p>
                    <a:p>
                      <a:pPr algn="ctr" rtl="1"/>
                      <a:endParaRPr lang="ar-SA" sz="5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الحث على المبادرة بالطاعات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الصدقة من أجل الطاعات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كل نفس قد قدر أجلها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548" y="4066047"/>
            <a:ext cx="2143125" cy="2143125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5345562" y="1989021"/>
            <a:ext cx="5093838" cy="95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825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429768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موضوع الآية:</a:t>
                      </a:r>
                    </a:p>
                    <a:p>
                      <a:pPr algn="ctr" rtl="1"/>
                      <a:endParaRPr lang="ar-SA" sz="5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الحث على المبادرة بالطاعات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التحذير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من اتباع المضلين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أهوال يوم القيامة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533" y="4182709"/>
            <a:ext cx="2143125" cy="2143125"/>
          </a:xfrm>
          <a:prstGeom prst="rect">
            <a:avLst/>
          </a:prstGeo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3030096" y="2455135"/>
            <a:ext cx="5377304" cy="725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410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2277534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حال الناس يوم القيامة مثل: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السكارى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الحامل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المرضع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9933" y="36639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353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2277534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معنى العاكف 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المقيم فيه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القادم إليه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المسافر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إليه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541" y="3557548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65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معنى الباد  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المقيم فيه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القادم إليه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المستوطن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فيه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941" y="3354348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444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429768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endParaRPr lang="ar-SA" sz="5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ما المقصود بها: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الأواخر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من رمضان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عاشوراء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من الشهر المحرم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عشر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ذي الحجة و أيام التشريق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5708" y="3964828"/>
            <a:ext cx="2143125" cy="2143125"/>
          </a:xfrm>
          <a:prstGeom prst="rect">
            <a:avLst/>
          </a:prstGeo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3351065" y="1818528"/>
            <a:ext cx="4885143" cy="734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38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429768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endParaRPr lang="ar-SA" sz="5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</a:t>
                      </a:r>
                    </a:p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ما المقصود بها: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الحلق و التقصير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ذبح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الهدي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طواف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الوداع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308" y="4633165"/>
            <a:ext cx="2143125" cy="2143125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3838833" y="2126818"/>
            <a:ext cx="4095660" cy="999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527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0542210"/>
              </p:ext>
            </p:extLst>
          </p:nvPr>
        </p:nvGraphicFramePr>
        <p:xfrm>
          <a:off x="1028699" y="1646766"/>
          <a:ext cx="9817101" cy="324188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تمام استحقاقه تعالى للعبادة من الآية </a:t>
                      </a:r>
                    </a:p>
                    <a:p>
                      <a:pPr algn="ctr" rtl="1"/>
                      <a:endParaRPr lang="ar-SA" sz="4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  <a:p>
                      <a:pPr algn="ctr" rtl="1"/>
                      <a:endParaRPr lang="ar-SA" sz="4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السمع الواسع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العلم الكامل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+mn-cs"/>
                        </a:rPr>
                        <a:t>الملك</a:t>
                      </a:r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 الكامل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8797" y="3914773"/>
            <a:ext cx="2143125" cy="2143125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1590578" y="2592448"/>
            <a:ext cx="8487778" cy="873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732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347472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endParaRPr lang="ar-SA" sz="5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معنى (ضامر):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مشيا على الأقدام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البعير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خفيف اللحم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بهيمة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الأنعام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6246" y="4556965"/>
            <a:ext cx="2143125" cy="2143125"/>
          </a:xfrm>
          <a:prstGeom prst="rect">
            <a:avLst/>
          </a:prstGeo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4220111" y="1875309"/>
            <a:ext cx="3920589" cy="75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727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l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تفيد الآية: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وجوب الحج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يجب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إتمام الحج والعمرة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جواز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التجارة في الحج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346" y="3833065"/>
            <a:ext cx="2143125" cy="2143125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4357895" y="1677563"/>
            <a:ext cx="3219825" cy="970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961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l" rtl="1"/>
                      <a:endParaRPr lang="ar-SA" sz="5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  <a:p>
                      <a:pPr algn="l" rtl="1"/>
                      <a:endParaRPr lang="ar-SA" sz="5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تقريب المعنى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تبيين الحقائق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جميع ما سبق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2346" y="4089590"/>
            <a:ext cx="2143125" cy="2143125"/>
          </a:xfrm>
          <a:prstGeom prst="rect">
            <a:avLst/>
          </a:prstGeo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2786300" y="1968305"/>
            <a:ext cx="6619399" cy="102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34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l" rtl="1"/>
                      <a:endParaRPr lang="ar-SA" sz="5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قال القرطبي :خص الذباب بالذكر...........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لطيرانه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لمهانته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لقلته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437" y="4244974"/>
            <a:ext cx="2143125" cy="2143125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3667713" y="1941875"/>
            <a:ext cx="4528549" cy="57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556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l" rtl="1"/>
                      <a:endParaRPr lang="ar-SA" sz="5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معنى (حرج)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إثم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مسؤولية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تشدد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687" y="3830637"/>
            <a:ext cx="2143125" cy="2143125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4015812" y="1777570"/>
            <a:ext cx="4202386" cy="69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84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l" rtl="1"/>
                      <a:endParaRPr lang="ar-SA" sz="5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المقصود بالمطلوب.............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الذباب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المعبودات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المشركون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737" y="3887792"/>
            <a:ext cx="2143125" cy="2143125"/>
          </a:xfrm>
          <a:prstGeom prst="rect">
            <a:avLst/>
          </a:prstGeo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3438802" y="1719386"/>
            <a:ext cx="4905097" cy="87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740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2277534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l" rtl="1"/>
                      <a:endParaRPr lang="ar-SA" sz="5400" b="1" baseline="0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437" y="3663950"/>
            <a:ext cx="2143125" cy="2143125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3079840" y="1780428"/>
            <a:ext cx="5479960" cy="759510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6">
            <a:lum bright="-20000" contrast="40000"/>
          </a:blip>
          <a:stretch>
            <a:fillRect/>
          </a:stretch>
        </p:blipFill>
        <p:spPr>
          <a:xfrm>
            <a:off x="8059737" y="2930592"/>
            <a:ext cx="2393394" cy="790507"/>
          </a:xfrm>
          <a:prstGeom prst="rect">
            <a:avLst/>
          </a:prstGeom>
        </p:spPr>
      </p:pic>
      <p:pic>
        <p:nvPicPr>
          <p:cNvPr id="9" name="صورة 8"/>
          <p:cNvPicPr>
            <a:picLocks noChangeAspect="1"/>
          </p:cNvPicPr>
          <p:nvPr/>
        </p:nvPicPr>
        <p:blipFill>
          <a:blip r:embed="rId7">
            <a:lum bright="-20000" contrast="40000"/>
          </a:blip>
          <a:stretch>
            <a:fillRect/>
          </a:stretch>
        </p:blipFill>
        <p:spPr>
          <a:xfrm>
            <a:off x="4519983" y="2930591"/>
            <a:ext cx="2877521" cy="790507"/>
          </a:xfrm>
          <a:prstGeom prst="rect">
            <a:avLst/>
          </a:prstGeom>
        </p:spPr>
      </p:pic>
      <p:pic>
        <p:nvPicPr>
          <p:cNvPr id="10" name="صورة 9"/>
          <p:cNvPicPr>
            <a:picLocks noChangeAspect="1"/>
          </p:cNvPicPr>
          <p:nvPr/>
        </p:nvPicPr>
        <p:blipFill>
          <a:blip r:embed="rId8">
            <a:lum bright="-20000" contrast="40000"/>
          </a:blip>
          <a:stretch>
            <a:fillRect/>
          </a:stretch>
        </p:blipFill>
        <p:spPr>
          <a:xfrm>
            <a:off x="1517143" y="2930590"/>
            <a:ext cx="2340607" cy="733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745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97" y="4714875"/>
            <a:ext cx="2143125" cy="2143125"/>
          </a:xfrm>
          <a:prstGeom prst="rect">
            <a:avLst/>
          </a:prstGeom>
        </p:spPr>
      </p:pic>
      <p:sp>
        <p:nvSpPr>
          <p:cNvPr id="2" name="مستطيل مستدير الزوايا 1"/>
          <p:cNvSpPr/>
          <p:nvPr/>
        </p:nvSpPr>
        <p:spPr>
          <a:xfrm>
            <a:off x="3403600" y="3835400"/>
            <a:ext cx="5346700" cy="15367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مثلي لأنواع المنافع المستفاد في الحج  ؟</a:t>
            </a:r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3361554" y="1652162"/>
            <a:ext cx="5388746" cy="16244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58426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97" y="4714875"/>
            <a:ext cx="2143125" cy="2143125"/>
          </a:xfrm>
          <a:prstGeom prst="rect">
            <a:avLst/>
          </a:prstGeom>
        </p:spPr>
      </p:pic>
      <p:sp>
        <p:nvSpPr>
          <p:cNvPr id="2" name="مستطيل مستدير الزوايا 1"/>
          <p:cNvSpPr/>
          <p:nvPr/>
        </p:nvSpPr>
        <p:spPr>
          <a:xfrm>
            <a:off x="3073400" y="2235199"/>
            <a:ext cx="5346700" cy="247967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صفي أحوال الناس يوم القيامة؟</a:t>
            </a:r>
          </a:p>
        </p:txBody>
      </p:sp>
    </p:spTree>
    <p:extLst>
      <p:ext uri="{BB962C8B-B14F-4D97-AF65-F5344CB8AC3E}">
        <p14:creationId xmlns:p14="http://schemas.microsoft.com/office/powerpoint/2010/main" val="3517345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97" y="4714875"/>
            <a:ext cx="2143125" cy="2143125"/>
          </a:xfrm>
          <a:prstGeom prst="rect">
            <a:avLst/>
          </a:prstGeom>
        </p:spPr>
      </p:pic>
      <p:sp>
        <p:nvSpPr>
          <p:cNvPr id="2" name="مستطيل مستدير الزوايا 1"/>
          <p:cNvSpPr/>
          <p:nvPr/>
        </p:nvSpPr>
        <p:spPr>
          <a:xfrm>
            <a:off x="3073400" y="2235199"/>
            <a:ext cx="5346700" cy="247967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عددي صفات المؤمنين من سورة المؤمنون؟</a:t>
            </a:r>
          </a:p>
        </p:txBody>
      </p:sp>
    </p:spTree>
    <p:extLst>
      <p:ext uri="{BB962C8B-B14F-4D97-AF65-F5344CB8AC3E}">
        <p14:creationId xmlns:p14="http://schemas.microsoft.com/office/powerpoint/2010/main" val="2145256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3218898"/>
              </p:ext>
            </p:extLst>
          </p:nvPr>
        </p:nvGraphicFramePr>
        <p:xfrm>
          <a:off x="1060940" y="1450655"/>
          <a:ext cx="9817101" cy="353568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بيني</a:t>
                      </a:r>
                      <a:r>
                        <a:rPr lang="ar-SA" sz="4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مكانة الأنبياء من خلال النص التالي </a:t>
                      </a:r>
                    </a:p>
                    <a:p>
                      <a:pPr algn="ctr" rtl="1"/>
                      <a:endParaRPr lang="ar-SA" sz="4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  <a:p>
                      <a:pPr algn="ctr" rtl="1"/>
                      <a:endParaRPr lang="ar-SA" sz="4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أفضل الناس و سادة البشر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دعوتهم</a:t>
                      </a:r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واحدة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+mn-cs"/>
                        </a:rPr>
                        <a:t>لا</a:t>
                      </a:r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 يطلبون على دعوتهم أجرا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897" y="3800473"/>
            <a:ext cx="2143125" cy="2143125"/>
          </a:xfrm>
          <a:prstGeom prst="rect">
            <a:avLst/>
          </a:prstGeom>
        </p:spPr>
      </p:pic>
      <p:pic>
        <p:nvPicPr>
          <p:cNvPr id="2" name="صورة 1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1805262" y="2346706"/>
            <a:ext cx="8328458" cy="8409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75830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>
            <a:off x="2827735" y="-1109268"/>
            <a:ext cx="6625433" cy="9029703"/>
          </a:xfrm>
          <a:prstGeom prst="rect">
            <a:avLst/>
          </a:prstGeom>
        </p:spPr>
      </p:pic>
      <p:sp>
        <p:nvSpPr>
          <p:cNvPr id="5" name="مستطيل مستدير الزوايا 4"/>
          <p:cNvSpPr/>
          <p:nvPr/>
        </p:nvSpPr>
        <p:spPr>
          <a:xfrm>
            <a:off x="2997200" y="1155700"/>
            <a:ext cx="6604000" cy="1689100"/>
          </a:xfrm>
          <a:prstGeom prst="round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80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دفتر مهاراتي </a:t>
            </a:r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2838451" y="3405583"/>
            <a:ext cx="6604000" cy="1689100"/>
          </a:xfrm>
          <a:prstGeom prst="roundRect">
            <a:avLst/>
          </a:prstGeom>
          <a:noFill/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قسم الحديث الشريف</a:t>
            </a:r>
          </a:p>
          <a:p>
            <a:pPr algn="ctr"/>
            <a:r>
              <a:rPr lang="ar-SA" sz="60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الصف الثاني متوسط</a:t>
            </a:r>
          </a:p>
          <a:p>
            <a:pPr algn="ctr"/>
            <a:r>
              <a:rPr lang="ar-SA" sz="60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الفصل الدراسي الأول</a:t>
            </a:r>
          </a:p>
        </p:txBody>
      </p:sp>
    </p:spTree>
    <p:extLst>
      <p:ext uri="{BB962C8B-B14F-4D97-AF65-F5344CB8AC3E}">
        <p14:creationId xmlns:p14="http://schemas.microsoft.com/office/powerpoint/2010/main" val="190599583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عدد شعب الإيمان </a:t>
                      </a:r>
                      <a:endParaRPr lang="ar-SA" sz="5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6 شعب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+mn-cs"/>
                        </a:rPr>
                        <a:t>بضع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 وسبعون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+mn-cs"/>
                        </a:rPr>
                        <a:t>خمس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 شعب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697" y="399256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2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2277534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أعلى شعب الإيمان</a:t>
                      </a:r>
                      <a:endParaRPr lang="ar-SA" sz="5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لا إله إلا الله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+mn-cs"/>
                        </a:rPr>
                        <a:t>الحياء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+mn-cs"/>
                        </a:rPr>
                        <a:t>إماطة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 الأذى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9797" y="344646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061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2277534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أدنى شعب الإيمان</a:t>
                      </a:r>
                      <a:endParaRPr lang="ar-SA" sz="5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لا إله إلا الله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+mn-cs"/>
                        </a:rPr>
                        <a:t>الحياء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+mn-cs"/>
                        </a:rPr>
                        <a:t>إماطة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 الأذى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097" y="314166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753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اعتقاد </a:t>
                      </a:r>
                      <a:r>
                        <a:rPr lang="ar-SA" sz="5400" b="1" baseline="0" dirty="0" err="1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باللقلب</a:t>
                      </a:r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و قول باللسان و عمل بالجوارح </a:t>
                      </a:r>
                      <a:endParaRPr lang="ar-SA" sz="5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الإيمان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+mn-cs"/>
                        </a:rPr>
                        <a:t>الحياء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+mn-cs"/>
                        </a:rPr>
                        <a:t>الأخلاق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797" y="353536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286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2277534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خلق يبعث على فعل الجميل و ترك القبيح </a:t>
                      </a:r>
                      <a:endParaRPr lang="ar-SA" sz="5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الإيمان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+mn-cs"/>
                        </a:rPr>
                        <a:t>الحياء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+mn-cs"/>
                        </a:rPr>
                        <a:t>الصدق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437" y="315436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842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2277534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(الخوف و الرجاء ) من شعب الإيمان بـ</a:t>
                      </a:r>
                      <a:endParaRPr lang="ar-SA" sz="5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الجوارح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+mn-cs"/>
                        </a:rPr>
                        <a:t>اللسان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+mn-cs"/>
                        </a:rPr>
                        <a:t>القلب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237" y="321786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903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2277534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من شعب الإيمان بـالجوارح </a:t>
                      </a:r>
                      <a:endParaRPr lang="ar-SA" sz="5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أداء الأمانة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الذكر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الإخلاص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037" y="36639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946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2277534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من شعب الإيمان بـاللسان </a:t>
                      </a:r>
                      <a:endParaRPr lang="ar-SA" sz="5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أداء الأمانة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الذكر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الإخلاص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437" y="32829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540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2277534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 من شعب الإيمان بـالقلب </a:t>
                      </a:r>
                      <a:endParaRPr lang="ar-SA" sz="5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أداء الأمانة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الذكر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الإخلاص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837" y="31813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556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5799791"/>
              </p:ext>
            </p:extLst>
          </p:nvPr>
        </p:nvGraphicFramePr>
        <p:xfrm>
          <a:off x="1060940" y="1450655"/>
          <a:ext cx="9817101" cy="420624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4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المقصود من النص السابق </a:t>
                      </a:r>
                    </a:p>
                    <a:p>
                      <a:pPr algn="ctr" rtl="1"/>
                      <a:endParaRPr lang="ar-SA" sz="4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  <a:p>
                      <a:pPr algn="ctr" rtl="1"/>
                      <a:endParaRPr lang="ar-SA" sz="4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أن الأنبياء دينهم واحد و الشرائع متعددة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دينهم</a:t>
                      </a:r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متعدد و شرائعهم واحدة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+mn-cs"/>
                        </a:rPr>
                        <a:t>دينهم</a:t>
                      </a:r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+mn-cs"/>
                        </a:rPr>
                        <a:t> وشرائعهم متعددة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400" y="4274782"/>
            <a:ext cx="2143125" cy="2143125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1694246" y="2311045"/>
            <a:ext cx="8838359" cy="724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014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347472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صحابي جليل (حافظ الأمة ) رضي الله عنه هو: </a:t>
                      </a:r>
                      <a:endParaRPr lang="ar-SA" sz="5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عبد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الرحمن بن صخر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عبدالله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بن مسعود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عبدالله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بن عمر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637" y="39560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881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347472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صحابي كانت صلاته أشبه بصلاة النبي صلى الله عليه وسلم : </a:t>
                      </a:r>
                      <a:endParaRPr lang="ar-SA" sz="5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عبد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الرحمن بن صخر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معاوية بن أبي سفيان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عبدالله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بن عمر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437" y="40576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706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1576446"/>
              </p:ext>
            </p:extLst>
          </p:nvPr>
        </p:nvGraphicFramePr>
        <p:xfrm>
          <a:off x="1028699" y="1646766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ثمرات العلم في الدنيا  : </a:t>
                      </a:r>
                      <a:endParaRPr lang="ar-SA" sz="5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يفقهه في الدين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علو المنزلة على الناس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الأفضلية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على الغير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1937" y="38798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439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2277534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الهيبة من الله و الخضوع و التذلل  : </a:t>
                      </a:r>
                      <a:endParaRPr lang="ar-SA" sz="5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الاخلاص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الرجاء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الخوف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037" y="36639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010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2277534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الطمع في كرم الله و فضله  : </a:t>
                      </a:r>
                      <a:endParaRPr lang="ar-SA" sz="5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الاخلاص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الرجاء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الخوف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837" y="34480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936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الخوف الذي لا يدفع إلى العمل و إنما إلى اليأس يسمى   : </a:t>
                      </a:r>
                      <a:endParaRPr lang="ar-SA" sz="5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القنوط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الرجاء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الخوف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4237" y="36639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581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429768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شبه النبي صلى الله عليه وسلم قرب الجنة والنار: </a:t>
                      </a:r>
                      <a:endParaRPr lang="ar-SA" sz="5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كفضل البدر على سائر الكواكب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كقرب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شراك النعل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كالنهر يغتسل منه خمس مرات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5537" y="33337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423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369908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اشتهر جابر بن عبدالله  رضي الله عنه أنه: </a:t>
                      </a:r>
                      <a:endParaRPr lang="ar-SA" sz="5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</a:t>
                      </a:r>
                      <a:r>
                        <a:rPr lang="ar-SA" sz="36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اللهم علمه</a:t>
                      </a:r>
                      <a:r>
                        <a:rPr lang="ar-SA" sz="36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الكتاب و الحساب</a:t>
                      </a:r>
                      <a:endParaRPr lang="ar-SA" sz="3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جسن الصوت بالقراءة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كان له حلقة في المسجد النبوي 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913" y="3829050"/>
            <a:ext cx="2143125" cy="2143125"/>
          </a:xfrm>
          <a:prstGeom prst="rect">
            <a:avLst/>
          </a:prstGeom>
        </p:spPr>
      </p:pic>
      <p:sp>
        <p:nvSpPr>
          <p:cNvPr id="2" name="مستطيل مستدير الزوايا 1"/>
          <p:cNvSpPr/>
          <p:nvPr/>
        </p:nvSpPr>
        <p:spPr>
          <a:xfrm>
            <a:off x="7708900" y="4425950"/>
            <a:ext cx="2819400" cy="133985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</a:rPr>
              <a:t>معاوية بن أبي سفيان رضي الله عنه </a:t>
            </a:r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4559300" y="4425950"/>
            <a:ext cx="2819400" cy="133985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</a:rPr>
              <a:t> عبدالله بن مسعود </a:t>
            </a:r>
          </a:p>
          <a:p>
            <a:pPr algn="ctr"/>
            <a:r>
              <a:rPr lang="ar-SA" sz="2800" b="1" dirty="0">
                <a:solidFill>
                  <a:schemeClr val="tx1"/>
                </a:solidFill>
              </a:rPr>
              <a:t>رضي الله عنه</a:t>
            </a:r>
          </a:p>
        </p:txBody>
      </p:sp>
    </p:spTree>
    <p:extLst>
      <p:ext uri="{BB962C8B-B14F-4D97-AF65-F5344CB8AC3E}">
        <p14:creationId xmlns:p14="http://schemas.microsoft.com/office/powerpoint/2010/main" val="3279220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429768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دعا له النبي صلى الله عليه وسلم (اللهم أكثر ماله وولده و أدخله الجنة )رضي الله عنه : </a:t>
                      </a:r>
                      <a:endParaRPr lang="ar-SA" sz="5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أبو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هريرة </a:t>
                      </a:r>
                      <a:endParaRPr lang="ar-SA" sz="36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أنس بن مالك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جابر بن عبدالله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825" y="3622675"/>
            <a:ext cx="2143125" cy="2143125"/>
          </a:xfrm>
          <a:prstGeom prst="rect">
            <a:avLst/>
          </a:prstGeom>
        </p:spPr>
      </p:pic>
      <p:sp>
        <p:nvSpPr>
          <p:cNvPr id="2" name="مستطيل مستدير الزوايا 1"/>
          <p:cNvSpPr/>
          <p:nvPr/>
        </p:nvSpPr>
        <p:spPr>
          <a:xfrm>
            <a:off x="7708900" y="4425950"/>
            <a:ext cx="2819400" cy="133985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</a:rPr>
              <a:t>دعا له بالحفظ</a:t>
            </a:r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1317626" y="4248150"/>
            <a:ext cx="2819400" cy="133985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</a:rPr>
              <a:t>استغفر له ليلة البعير 25 مرة</a:t>
            </a:r>
          </a:p>
        </p:txBody>
      </p:sp>
    </p:spTree>
    <p:extLst>
      <p:ext uri="{BB962C8B-B14F-4D97-AF65-F5344CB8AC3E}">
        <p14:creationId xmlns:p14="http://schemas.microsoft.com/office/powerpoint/2010/main" val="2803024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429768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الدروس المستفادة من حديث : </a:t>
                      </a:r>
                    </a:p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(الجنة أقرب إلى أحدكم من شراك نعله ..) </a:t>
                      </a:r>
                      <a:endParaRPr lang="ar-SA" sz="5400" b="1" dirty="0">
                        <a:solidFill>
                          <a:schemeClr val="tx1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لا تحتقر شيئا من المعروف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لا تتهاون بشيء من المعاصي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يجب ترك المعاصي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237" y="42354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298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5875494"/>
              </p:ext>
            </p:extLst>
          </p:nvPr>
        </p:nvGraphicFramePr>
        <p:xfrm>
          <a:off x="1060940" y="1450655"/>
          <a:ext cx="9817101" cy="369908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صور الغلو في الأنبياء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الاقتداء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بهم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بناء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المساجد على القبور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الصلاة والسلام عليهم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437" y="375408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577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2277534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حسن الظن بالله عند الدعاء أنه: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سيتأخر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سيرده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سيستجيب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037" y="37528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212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سوء الظن بالله عند عمل الطاعات 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القنوط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من قبول العمل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سيغفر الله النقص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سيقبلها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الله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1637" y="36639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94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في أوقات الشدة و الازمات ينبغي للمسلم 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الخوف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و القنوط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حسن الظن والرجاء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اليأس و توقع </a:t>
                      </a:r>
                      <a:r>
                        <a:rPr lang="ar-SA" sz="5400" b="1" baseline="0" dirty="0" err="1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الأسوء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437" y="39560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08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324188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4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صحابي جليل كان له خطان أسودان من البكاء: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عمر</a:t>
                      </a:r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بن الخطاب رضي الله عنه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معاوية بن أبي سفيان رضي الله عنه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عبدالله بن مسعود رضي الله عنه</a:t>
                      </a:r>
                      <a:endParaRPr lang="ar-SA" sz="4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437" y="38671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449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429768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صحابي جليل  حفر بئر رومة وجهز جيش العسرة: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عمر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بن الخطاب رضي الله عنه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عثمان بن عفان رضي الله عنه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عبدالله بن مسعود رضي الله عنه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4737" y="3968750"/>
            <a:ext cx="2143125" cy="2143125"/>
          </a:xfrm>
          <a:prstGeom prst="rect">
            <a:avLst/>
          </a:prstGeom>
        </p:spPr>
      </p:pic>
      <p:sp>
        <p:nvSpPr>
          <p:cNvPr id="6" name="مستطيل مستدير الزوايا 5"/>
          <p:cNvSpPr/>
          <p:nvPr/>
        </p:nvSpPr>
        <p:spPr>
          <a:xfrm>
            <a:off x="4546599" y="2752725"/>
            <a:ext cx="2819400" cy="133985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</a:rPr>
              <a:t>لقب بذي النورين لأنه تزوج بنتي الرسول صلى الله عليه وسلم</a:t>
            </a:r>
          </a:p>
        </p:txBody>
      </p:sp>
    </p:spTree>
    <p:extLst>
      <p:ext uri="{BB962C8B-B14F-4D97-AF65-F5344CB8AC3E}">
        <p14:creationId xmlns:p14="http://schemas.microsoft.com/office/powerpoint/2010/main" val="3199964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اعتماد القلب على الله في جميل الأمور الدينية و الدنيوية: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الرجاء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التوكل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المحبة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437" y="37909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145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2277534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التوكل على الله يلزم منه 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السعي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ترك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العمل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ترك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الأسباب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537" y="33972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330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347472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ما الذنوب التي لا يشملها التكفير بالوضوء 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عدم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رد السلام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عقوق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الوالدين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عدم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تشميت العاطس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437" y="33210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74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يتطهر المسلم من الذنوب قبل الدخول في الصلاة حسيا ويكون بـ 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الاخلاص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الخشوع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الوضوء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637" y="38417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86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27900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028699" y="1646766"/>
          <a:ext cx="9817101" cy="2876127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23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38767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chemeClr val="tx1"/>
                          </a:solidFill>
                          <a:cs typeface="Akhbar MT" pitchFamily="2" charset="-78"/>
                        </a:rPr>
                        <a:t>من صلى الفجر في جماعة فكأنما: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767"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قام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الليل كله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قام</a:t>
                      </a:r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 نصف الليل 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5400" b="1" baseline="0" dirty="0">
                          <a:solidFill>
                            <a:srgbClr val="FF0000"/>
                          </a:solidFill>
                          <a:cs typeface="Akhbar MT" pitchFamily="2" charset="-78"/>
                        </a:rPr>
                        <a:t>قام ليلتان</a:t>
                      </a:r>
                      <a:endParaRPr lang="ar-SA" sz="5400" b="1" dirty="0">
                        <a:solidFill>
                          <a:srgbClr val="FF0000"/>
                        </a:solidFill>
                        <a:cs typeface="Akhbar MT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صورة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67" b="100000" l="0" r="99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837" y="334645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747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1001</Words>
  <Application>Microsoft Office PowerPoint</Application>
  <PresentationFormat>شاشة عريضة</PresentationFormat>
  <Paragraphs>237</Paragraphs>
  <Slides>181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181</vt:i4>
      </vt:variant>
    </vt:vector>
  </HeadingPairs>
  <TitlesOfParts>
    <vt:vector size="182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زكاة بهيمة الأنعام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زكاة الحبوب و الثمار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زكاة الأثمان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زكاة عروض التجارة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إخراج الزكاة و مصارفها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أهل الزكاة 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زكاة الفطر 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صدقة التطوع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فضل الصوم و شروط و جوبه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الحمد لله الذي بفضله تتم الصالحات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Afaaq</dc:creator>
  <cp:lastModifiedBy>sharifah12356@outlook.sa</cp:lastModifiedBy>
  <cp:revision>28</cp:revision>
  <dcterms:created xsi:type="dcterms:W3CDTF">2021-10-08T05:04:37Z</dcterms:created>
  <dcterms:modified xsi:type="dcterms:W3CDTF">2023-08-13T19:21:09Z</dcterms:modified>
</cp:coreProperties>
</file>