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1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03" r:id="rId47"/>
    <p:sldId id="315" r:id="rId48"/>
    <p:sldId id="316" r:id="rId49"/>
    <p:sldId id="268" r:id="rId50"/>
    <p:sldId id="317" r:id="rId51"/>
    <p:sldId id="270" r:id="rId52"/>
    <p:sldId id="272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290" r:id="rId62"/>
    <p:sldId id="326" r:id="rId63"/>
    <p:sldId id="327" r:id="rId64"/>
    <p:sldId id="293" r:id="rId65"/>
    <p:sldId id="328" r:id="rId66"/>
    <p:sldId id="329" r:id="rId67"/>
    <p:sldId id="330" r:id="rId68"/>
    <p:sldId id="331" r:id="rId69"/>
    <p:sldId id="304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276" r:id="rId86"/>
    <p:sldId id="347" r:id="rId87"/>
    <p:sldId id="348" r:id="rId88"/>
    <p:sldId id="349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299" r:id="rId100"/>
    <p:sldId id="361" r:id="rId101"/>
    <p:sldId id="362" r:id="rId102"/>
    <p:sldId id="363" r:id="rId103"/>
    <p:sldId id="364" r:id="rId104"/>
    <p:sldId id="365" r:id="rId105"/>
    <p:sldId id="258" r:id="rId106"/>
    <p:sldId id="259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281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  <p:sldId id="408" r:id="rId151"/>
    <p:sldId id="409" r:id="rId152"/>
    <p:sldId id="410" r:id="rId153"/>
    <p:sldId id="411" r:id="rId154"/>
    <p:sldId id="412" r:id="rId155"/>
    <p:sldId id="302" r:id="rId156"/>
    <p:sldId id="413" r:id="rId157"/>
    <p:sldId id="414" r:id="rId158"/>
    <p:sldId id="305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24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3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2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0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62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7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81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0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6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58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16B-FA19-435E-8C3D-756B1C92E167}" type="datetimeFigureOut">
              <a:rPr lang="ar-SA" smtClean="0"/>
              <a:t>27 محرم، 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70F9F-1145-4147-8471-56F2DC487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42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microsoft.com/office/2007/relationships/hdphoto" Target="../media/hdphoto1.wdp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microsoft.com/office/2007/relationships/hdphoto" Target="../media/hdphoto1.wdp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9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10.png"/><Relationship Id="rId7" Type="http://schemas.openxmlformats.org/officeDocument/2006/relationships/image" Target="../media/image5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1265F72-6B8A-FB4E-A3D3-A8E2BABFF73F}"/>
              </a:ext>
            </a:extLst>
          </p:cNvPr>
          <p:cNvSpPr/>
          <p:nvPr/>
        </p:nvSpPr>
        <p:spPr>
          <a:xfrm>
            <a:off x="2105433" y="1043480"/>
            <a:ext cx="7981133" cy="1643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موسوعة مادة الدراسات الإسلامية</a:t>
            </a:r>
          </a:p>
          <a:p>
            <a:pPr algn="ctr"/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الصف الثاني متوسط </a:t>
            </a:r>
          </a:p>
        </p:txBody>
      </p:sp>
      <p:sp>
        <p:nvSpPr>
          <p:cNvPr id="7" name="عملية 6">
            <a:extLst>
              <a:ext uri="{FF2B5EF4-FFF2-40B4-BE49-F238E27FC236}">
                <a16:creationId xmlns:a16="http://schemas.microsoft.com/office/drawing/2014/main" id="{18F4364D-91BC-ED68-D54A-752981BD6F1C}"/>
              </a:ext>
            </a:extLst>
          </p:cNvPr>
          <p:cNvSpPr/>
          <p:nvPr/>
        </p:nvSpPr>
        <p:spPr>
          <a:xfrm>
            <a:off x="3224282" y="2904779"/>
            <a:ext cx="5368767" cy="49919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الفصل الدراسي الأول-1445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63AC62-8CC6-F08B-11F3-EA616EE5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72" y="2809959"/>
            <a:ext cx="741559" cy="619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عملية 9">
            <a:extLst>
              <a:ext uri="{FF2B5EF4-FFF2-40B4-BE49-F238E27FC236}">
                <a16:creationId xmlns:a16="http://schemas.microsoft.com/office/drawing/2014/main" id="{7EE5D805-9064-4622-3E84-B510FC34A296}"/>
              </a:ext>
            </a:extLst>
          </p:cNvPr>
          <p:cNvSpPr/>
          <p:nvPr/>
        </p:nvSpPr>
        <p:spPr>
          <a:xfrm>
            <a:off x="3224282" y="3711264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 أسئلة شاملة لمفردات المنهج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FEB21B99-C6EB-E184-17E8-773A9695F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11" y="3390625"/>
            <a:ext cx="1219495" cy="827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عملية 11">
            <a:extLst>
              <a:ext uri="{FF2B5EF4-FFF2-40B4-BE49-F238E27FC236}">
                <a16:creationId xmlns:a16="http://schemas.microsoft.com/office/drawing/2014/main" id="{0CC39C67-4528-6672-5796-0CF7F658378A}"/>
              </a:ext>
            </a:extLst>
          </p:cNvPr>
          <p:cNvSpPr/>
          <p:nvPr/>
        </p:nvSpPr>
        <p:spPr>
          <a:xfrm>
            <a:off x="3224281" y="4332732"/>
            <a:ext cx="5368767" cy="499197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تستخدم </a:t>
            </a:r>
            <a:r>
              <a:rPr lang="ar-SA" sz="2400" b="1">
                <a:solidFill>
                  <a:schemeClr val="accent6">
                    <a:lumMod val="75000"/>
                  </a:schemeClr>
                </a:solidFill>
              </a:rPr>
              <a:t>في الحصة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لصياغة الأسئلة وعناصر الدرس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D849BFFA-14B6-0ECA-1761-98FB9D01E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41852" y="4261969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عملية 16">
            <a:extLst>
              <a:ext uri="{FF2B5EF4-FFF2-40B4-BE49-F238E27FC236}">
                <a16:creationId xmlns:a16="http://schemas.microsoft.com/office/drawing/2014/main" id="{1FF9FCAB-80CC-9033-F23D-3D810147BCDF}"/>
              </a:ext>
            </a:extLst>
          </p:cNvPr>
          <p:cNvSpPr/>
          <p:nvPr/>
        </p:nvSpPr>
        <p:spPr>
          <a:xfrm>
            <a:off x="3224281" y="4982904"/>
            <a:ext cx="5368767" cy="49919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أسئلة متنوعة و متعددة و إثرائية وشاملة </a:t>
            </a:r>
          </a:p>
        </p:txBody>
      </p:sp>
      <p:pic>
        <p:nvPicPr>
          <p:cNvPr id="15" name="صورة 15">
            <a:extLst>
              <a:ext uri="{FF2B5EF4-FFF2-40B4-BE49-F238E27FC236}">
                <a16:creationId xmlns:a16="http://schemas.microsoft.com/office/drawing/2014/main" id="{410AC070-F431-D465-D9C9-C22385373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509">
            <a:off x="8457733" y="4799501"/>
            <a:ext cx="952837" cy="95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11E5093E-FB29-FD91-7789-026388A3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3" y="1032924"/>
            <a:ext cx="1664819" cy="16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عملية 12">
            <a:extLst>
              <a:ext uri="{FF2B5EF4-FFF2-40B4-BE49-F238E27FC236}">
                <a16:creationId xmlns:a16="http://schemas.microsoft.com/office/drawing/2014/main" id="{0DD7F9B7-DC1D-B8D7-D2BA-FF98C33AB113}"/>
              </a:ext>
            </a:extLst>
          </p:cNvPr>
          <p:cNvSpPr/>
          <p:nvPr/>
        </p:nvSpPr>
        <p:spPr>
          <a:xfrm>
            <a:off x="3224281" y="5606406"/>
            <a:ext cx="5368767" cy="49919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1"/>
                </a:solidFill>
              </a:rPr>
              <a:t>مرجع للمعلم في وضع الأسئلة</a:t>
            </a:r>
          </a:p>
        </p:txBody>
      </p:sp>
      <p:sp>
        <p:nvSpPr>
          <p:cNvPr id="16" name="عملية 15">
            <a:extLst>
              <a:ext uri="{FF2B5EF4-FFF2-40B4-BE49-F238E27FC236}">
                <a16:creationId xmlns:a16="http://schemas.microsoft.com/office/drawing/2014/main" id="{7D607D1F-E644-85C3-DC30-E4F9400544DE}"/>
              </a:ext>
            </a:extLst>
          </p:cNvPr>
          <p:cNvSpPr/>
          <p:nvPr/>
        </p:nvSpPr>
        <p:spPr>
          <a:xfrm>
            <a:off x="3224281" y="6190625"/>
            <a:ext cx="5368767" cy="499197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تقويم ذاتي لطالب </a:t>
            </a:r>
          </a:p>
        </p:txBody>
      </p:sp>
      <p:pic>
        <p:nvPicPr>
          <p:cNvPr id="9" name="صورة 10">
            <a:extLst>
              <a:ext uri="{FF2B5EF4-FFF2-40B4-BE49-F238E27FC236}">
                <a16:creationId xmlns:a16="http://schemas.microsoft.com/office/drawing/2014/main" id="{C346E20C-A17B-DA06-B294-9C3623D90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26" y="6078550"/>
            <a:ext cx="723345" cy="723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F5EA088-9B28-A9D4-C445-4C1193B2E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915" y="5370803"/>
            <a:ext cx="750166" cy="750166"/>
          </a:xfrm>
          <a:prstGeom prst="rect">
            <a:avLst/>
          </a:prstGeom>
          <a:ln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57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09089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الاعتقاد الصحيح 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 في قبورهم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7" y="34492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العشاء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90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97" y="40417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609850" y="2324100"/>
            <a:ext cx="69723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عددي ثمرات التوكل على الله   ؟</a:t>
            </a:r>
          </a:p>
        </p:txBody>
      </p:sp>
    </p:spTree>
    <p:extLst>
      <p:ext uri="{BB962C8B-B14F-4D97-AF65-F5344CB8AC3E}">
        <p14:creationId xmlns:p14="http://schemas.microsoft.com/office/powerpoint/2010/main" val="2839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97" y="40417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2810841" y="1657350"/>
            <a:ext cx="69723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ماهو</a:t>
            </a:r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دعاء الخروج من المنزل   ؟</a:t>
            </a:r>
          </a:p>
        </p:txBody>
      </p:sp>
    </p:spTree>
    <p:extLst>
      <p:ext uri="{BB962C8B-B14F-4D97-AF65-F5344CB8AC3E}">
        <p14:creationId xmlns:p14="http://schemas.microsoft.com/office/powerpoint/2010/main" val="27883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17958" y="1282243"/>
            <a:ext cx="111745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 w="0"/>
                <a:solidFill>
                  <a:schemeClr val="accent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cs typeface="Akhbar MT" pitchFamily="2" charset="-78"/>
              </a:rPr>
              <a:t>موسوعة س و ج </a:t>
            </a:r>
          </a:p>
          <a:p>
            <a:pPr algn="ctr"/>
            <a:endParaRPr lang="ar-SA" sz="9600" b="1" dirty="0">
              <a:ln w="0"/>
              <a:solidFill>
                <a:schemeClr val="accent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36376" y="3254188"/>
            <a:ext cx="767827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أسئلة لمادة الفقه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الصف الثاني متوسط 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(الزكاة – الصوم )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239F577C-EC6E-1263-C821-CC771BD2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71D5458-CDE8-7F1C-82D9-E3CF34800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5" y="936944"/>
            <a:ext cx="1587500" cy="15875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788DF328-849C-6968-E6EF-A349B273D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" y="3057753"/>
            <a:ext cx="2781758" cy="27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212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28047" y="4343400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991659" y="1432360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حق واجب شرعا ,في أموال محدودة  لطائفة مخصوصة . تعريف لـ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 صدقة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التطوع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A88A4C6-EA64-7D6B-8F2D-2051ECAE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90" y="5425640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54942" y="3603812"/>
            <a:ext cx="7059706" cy="8202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89953" y="1538382"/>
          <a:ext cx="8128000" cy="391570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- (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فأخبرهم أن الله قد</a:t>
                      </a:r>
                      <a:r>
                        <a:rPr lang="ar-SA" sz="32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فرض 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عليهم صدقة تؤخذ من </a:t>
                      </a:r>
                      <a:r>
                        <a:rPr lang="ar-SA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أغنيائهم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فترد على فقرائهم ) . ما هي الصدقة المقصودة ؟</a:t>
                      </a:r>
                      <a:endParaRPr lang="ar-SA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 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2-الزكاة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المفروضة.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التطوع.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5B3E057-E36A-7475-DE23-E0A42902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215" y="5525468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8118" y="208429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748118" y="959299"/>
          <a:ext cx="8128000" cy="543019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شروط وجوب زكاة الأموال: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1-الملك-مضي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الحول-الإسلام-بلوغ النصاب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الحول- بلوغ النصاب –تمام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بلوغ النصاب – تمام الملك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C191698-464E-D766-D0D0-15093DB9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62" y="2518538"/>
            <a:ext cx="2037399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8728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671451" y="1309645"/>
          <a:ext cx="9387445" cy="46634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38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1482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الأموال التي لا يشترط لها مضي الحول: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1-بهيمة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7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الحبوب و الثمار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DDE6849-A03F-E031-75A1-699D02D59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3" y="2762734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0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6" y="22684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274416" y="1140632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زكاة الأموال على من بلغ نصابا: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1-واجب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2-مستحب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سنة مؤكدة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67AD7A2-0C8C-2FB8-9878-5EB5E316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83" y="4329231"/>
            <a:ext cx="2826582" cy="13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بهيمة الأنعام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3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654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الواجب علينا تجاه نبينا محمد صلى الله عليه وسلم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الرحال إلى قبره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إحياء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سنته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بقيره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97" y="3333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87313" y="385523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402365" y="1766494"/>
          <a:ext cx="9278470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927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1-الحيوانات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عموما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2-الإبل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البقر و الغنم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الحيوانت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الطيور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5A6097-26CB-BF8E-C5AC-F8F0AC721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77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71600" y="2241586"/>
            <a:ext cx="9746267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46424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تكون الزكاة في بهيمة الأنعام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السائمة و المعدة للاستفادة من ألبانها و أصوافها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التي يعلفها صاحبها و ترى بعض العام.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المعدة للحرث و ترى بعض العام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D971EBE-A181-2E71-53C2-29C0CFEED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445" y="699247"/>
            <a:ext cx="1189257" cy="1189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7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41241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الإبل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الإبل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8C2A7CB-D749-C950-B1DB-8285CB69C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10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1" y="22684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25846" y="11344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البقر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البقر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1A6077-7310-BD2C-15B4-CAF73591D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25" y="699247"/>
            <a:ext cx="1438377" cy="143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5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538642" y="3505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46870" y="136308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الغنم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ثلاثون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أربعون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خمس من الغنم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61745F9-8643-8EE2-1946-7D041ABC1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7" y="699247"/>
            <a:ext cx="2073546" cy="2073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9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13011" y="3646207"/>
            <a:ext cx="10515600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الحبوب و الثمار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23" y="1035422"/>
            <a:ext cx="3048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09571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27525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شروط زكاة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الادخار-مما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يكال-بلوغ النصاب و ملكه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مضي الحول – تمام الملك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 زرع يكال و يوزن – و يبلغ نصابا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A7D591CA-1864-B759-6CCD-82F02A3EB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9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3183" y="4648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حددي ما تجب له الزكاة فيما يلي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 الخس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الرمان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C4CFC47-3BAB-47EF-86F6-25F0239E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7632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52970" y="1632023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نصاب الزكاة في الحبوب و الثمار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123D1C-BD33-0DC8-FAFB-5D4A449A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3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90" y="35459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الزكاة الواجب في الحبوب و الثمار لما سقي بكلفة بالآلات و الحيوانات: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87EB90F-499A-D703-A435-A6EFF82E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" y="441355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6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90066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الردود على أنه صلى الله عليه وسلم نفى عن نفسه الألوهية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يملك نفعا و لا ضرا  لأقاربه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 نهى عن الغلو 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نفسه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62" y="478888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853309" y="2094275"/>
            <a:ext cx="6036691" cy="6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12501" y="44737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12628" y="151100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مزارع يعتمد في سقي زرعه على </a:t>
                      </a:r>
                      <a:r>
                        <a:rPr lang="ar-SA" sz="6000" b="1" u="sng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مياة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الأمطار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BFA912B3-611E-0C04-2B69-C7135B6CF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76" y="518816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9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45266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رجل يملك نخيلا يسقيها من </a:t>
                      </a:r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ماء المنزل 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فمقدار زكاته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5%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6 %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8228BCA-2925-AE99-DD7B-949131015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3" y="3986876"/>
            <a:ext cx="1652257" cy="1652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0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الأثمان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409887"/>
            <a:ext cx="2847975" cy="16002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0FDACAD5-2565-2F78-F73D-E510D4CC0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2" y="113149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8213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4809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35424" y="1802391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يقصد بـ (الأثمان)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الذهب و الفضة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المعادن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الذهب و الفضة و الأوراق النقدية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12FBE32E-ABFB-AAA7-14FE-A1B540DC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82" y="2615255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78030" y="28870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الذهب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A65405DB-9295-6798-CCB8-E3D6553B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56" y="1008451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66289" y="1972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الفضة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55542809-6088-65CE-776C-F77FC2F16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67" y="282380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195919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الأوراق النقدية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3">
            <a:extLst>
              <a:ext uri="{FF2B5EF4-FFF2-40B4-BE49-F238E27FC236}">
                <a16:creationId xmlns:a16="http://schemas.microsoft.com/office/drawing/2014/main" id="{98288118-A259-DF63-E2D1-C35FA3CEC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5" y="2644998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0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33524" y="2940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رجل يملك (1000) ريال فزكاته: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250 ريال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350 ريال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3">
            <a:extLst>
              <a:ext uri="{FF2B5EF4-FFF2-40B4-BE49-F238E27FC236}">
                <a16:creationId xmlns:a16="http://schemas.microsoft.com/office/drawing/2014/main" id="{A0A00A26-B1DA-FFC2-58F7-1AC3C7840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642" y="4300984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4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99054" y="389557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امرأة تملك وزن (1000) من الذهب فزكاتها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20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2891118" y="4959779"/>
            <a:ext cx="6279776" cy="148136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المقدار تقسيم 40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2" y="4959779"/>
            <a:ext cx="2334746" cy="1616112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319E596-4219-986E-82CB-A1AD92122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93" y="1810503"/>
            <a:ext cx="1878594" cy="1878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6270" y="3847913"/>
            <a:ext cx="5719482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عروض التجارة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44" y="1182498"/>
            <a:ext cx="3028950" cy="205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صورة 5">
            <a:extLst>
              <a:ext uri="{FF2B5EF4-FFF2-40B4-BE49-F238E27FC236}">
                <a16:creationId xmlns:a16="http://schemas.microsoft.com/office/drawing/2014/main" id="{591282D4-F104-559A-5452-0E640C7B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56" y="888345"/>
            <a:ext cx="3750834" cy="234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16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55479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96" y="378036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49219" y="2235536"/>
            <a:ext cx="3308881" cy="1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101" y="292738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 أعد للبيع و الشراء من أجل الربح تجب فيه الزكاة و يسمى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عروض التجارة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الخارج من الأرض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الأثمان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BDB6CA35-7879-D768-A7A6-715DBA30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34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79735" y="2900492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شرط وجوب الزكاة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التجارة لأجل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الإدخار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التجارة لأجل سد الحاجة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395FADB-FFB8-096E-D8E6-523D20F7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91477" y="194575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95083" y="847650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مقدار نصاب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595 جرام من الفضة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من الذهب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900 جرام من الحبوب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0D98673-3CB4-B96C-EB9C-48B04E1F0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9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0077" y="370731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عروض التجارة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5 % نصف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2,5 % ربع العشر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10 % العشر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FE9DD83-B9E1-0303-1985-2C59F6CE2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3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8" y="366697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العروض المعدة للإيجار تكون الزكاة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قيمة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قيمة و أجرة العقار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5869DBBC-B419-BF28-D8AA-267595927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98" y="4601265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0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73865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305948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(المضارب ) في الأسهم للتجارة بيعا و شراء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في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رأس المال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F8B2992-5A7A-7F87-83DC-70E716BBC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62" y="487780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88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37689" y="46620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(المستثمر ) في الأسهم للاستفادة من الربح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تجب عليه الزكاة رأس المال و الربح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تجب في الربح فقط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08F8DF1B-2E53-58FF-76D5-1CA50322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7" y="5635326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7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51136" y="27660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117335" y="724346"/>
          <a:ext cx="10404153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(الدائن ) إذ كان الدين عند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غني قادر على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معسر يعجز عن دفعه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السارق و الغاصب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A1BAE2-A58C-53A2-47E0-8D5713C7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23" y="4237640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89771" y="36400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38195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تجب الزكاة على (المدين ) في ماله و في الدين الذي عليه 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7A7A29DA-6FB4-75B9-7AEE-353917A4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576" y="4823237"/>
            <a:ext cx="2009366" cy="125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4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إخراج الزكاة و مصارفها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2" y="1035422"/>
            <a:ext cx="3603227" cy="2249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93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96" y="389466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396715" y="2375945"/>
            <a:ext cx="9085413" cy="8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2" y="23626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39590" y="1252952"/>
          <a:ext cx="10404153" cy="290511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تقديم إخراج الزكاة لحولين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العبارة صحيحة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العبارة خاطئة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صورة 2">
            <a:extLst>
              <a:ext uri="{FF2B5EF4-FFF2-40B4-BE49-F238E27FC236}">
                <a16:creationId xmlns:a16="http://schemas.microsoft.com/office/drawing/2014/main" id="{14067812-D3C6-2648-C1DB-E6697C93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40" y="4730309"/>
            <a:ext cx="1562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58712" y="5388198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41295" y="1631652"/>
          <a:ext cx="10404153" cy="555687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404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 إخراج الزكاة للأقربين في المكان إلا في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إن كان له قريب محتاج في بلد آخر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هناك مصلحة تتوجب نقلها كإخراجها للبلاد المنكوبة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جميع ما سبق 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E52583B-C9DC-B42D-7C49-173371D1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96354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4522" y="1044425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50D3E09-2925-64C1-D4C1-E68A334F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009" y="4602339"/>
            <a:ext cx="1910353" cy="15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2341" y="422627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8799" y="1221808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الأفضل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1CCDF68-06B8-D7FB-394F-D6064DD27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529345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705663" y="1370249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u="sng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يحرم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على المسلم عند إخراج الزكاة أن تكون من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أوسط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أحسن ماله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ردئ ماله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B6E4B41-19EC-4B40-D4C0-D410B037D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19141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05119" y="122824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يجوز للمسلم أن يخرج الزكاة من رديء ماله إذا كان ماله كله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من أوسط مال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رديء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بعضه رديء و بعضه جيد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C4F1F504-E164-BC0E-A443-E0153338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484" y="2502439"/>
            <a:ext cx="959605" cy="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78423" y="3928595"/>
            <a:ext cx="780377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أهل الزكاة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777686"/>
            <a:ext cx="4061011" cy="228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8927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847979" y="39811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5114" y="996439"/>
          <a:ext cx="11041771" cy="55778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04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330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قال تعالى : (إنما الصدقات للفقراء و المساكين و العاملين عليها..) يقصد بالصدقات هنا: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في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20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D3A1B273-B349-B40C-E6C0-18D3403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8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42586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الزكاة المفروضة في الأموال تدفع لـ: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لثمانية أصناف 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546966D-8395-FED7-CDB9-3059EEDA2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28" y="5366599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0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83899" y="50251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قوم يرجى بعطيتهم إسلامهم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الغارمين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2A93618-F1A5-F3BA-E7EC-481BC2ABA2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22" y="2876896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2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90904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المعتقد الصحيح في عيسى عليه السلام ما يلي ويدل على :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ينزل في آخر الزمان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لم بقتل و لم يصلب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أنه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ولد من غير أب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6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033247" y="2296779"/>
            <a:ext cx="9882618" cy="8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407038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18565" y="112066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(قوم تكلفوا بجمع الزكاة و إيصالها)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العاملون عليها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BFAE7E2-98EC-2134-12AA-6D9C38E24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76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758711" y="411072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51329" y="1147930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(المملوك الذي اشترى نفسه من سيده) .فسمته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ابن السبيل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CD0D697-580F-1ECA-2BF9-A64682D96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39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2911" y="304840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37882" y="100673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ممن تدفع لهم الزكاة (المجاهدون في سبيل الله ) .فسمتهم الآية 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و في سبيل الله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في الرقاب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F4DC2C-EBBF-2ED5-2D10-FCBDD2C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760" y="5452553"/>
            <a:ext cx="1554696" cy="874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82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زكاة الفطر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4" y="1283632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DD332828-9954-DA01-63D7-403C4990A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3" y="1035422"/>
            <a:ext cx="2063067" cy="219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00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0861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072679" y="860366"/>
          <a:ext cx="10343524" cy="532469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34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925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الواجبة في ختام شهر رمضان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258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70E1D846-EDE2-906A-426D-6CA645C3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46" y="414978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99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23175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فرضت زكاة الفطر في السنة: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8670BA9-088E-44FE-33AF-E516A25B9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2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435981" y="522683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( فرض رسول الله..................... صاع من تمر) أكملي الفراغ: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35FCD82-49E8-2CEA-273B-CFC92A11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6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0" y="368042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6859" y="744889"/>
          <a:ext cx="10780672" cy="56835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في الحديث : (على الحر و العبد و الصغير و الكبير و أمر بها أن تؤدى قبل أن يخرج الناس إلى الصلاة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الأموال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A6AC69D-F403-49CC-6997-0A53899D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68" y="468248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9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04923" y="238950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الواجب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بغروب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317B56C-E7C1-EA55-3C87-9D00EC3C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782" y="4517945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3344245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المستحب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07D8D52E-E54F-54EB-EB6F-7F5EB029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62" y="4555668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3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7485"/>
              </p:ext>
            </p:extLst>
          </p:nvPr>
        </p:nvGraphicFramePr>
        <p:xfrm>
          <a:off x="1060940" y="1450655"/>
          <a:ext cx="9817101" cy="45220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عيسى عليه السلام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لم يصلب و لم يقتل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كان يحي الموتى بإذن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اعتقاد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أنه ولد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16664" y="42855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الجائز في وقت إخراج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غروب شمس آخر يوم من رمضان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الخروج لصلاة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قبل العيد بيوم أو يومين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ED748982-18C1-F0E2-9487-F6B7177F8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89" y="487457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30111" y="2389503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المقدار الواجب في 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3 كيلو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595 جرام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85 جرام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52CD448-A514-F733-4DD0-77838A358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2" y="440849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4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31817" y="431243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820272" y="1237615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الأصناف التي تخرج منها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اللحوم و الخضار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الملابس و المباني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الأرز و التمر و الشعير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1949823" y="5443873"/>
            <a:ext cx="5876364" cy="9434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طعام يدخر وقت لأهل البلد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870" y="5274636"/>
            <a:ext cx="1281953" cy="12819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68417F9-D128-EE47-2807-E0E372BA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14" y="2380321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6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18370" y="237605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تصرف زكاة الفطر: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للمؤلفة قلوبهم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لأي طائفة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074FBD4-6B99-8911-DC99-5BF5631D8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98" y="3549726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9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10793" y="5159597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ماهو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المقدار الواجب في زكاة الفطر لأسرة مكونة من (6) أشخاص: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12 كيلو من الأرز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24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18 كيلو من الأرز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215151"/>
            <a:ext cx="1457395" cy="1008809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2525192" y="520360"/>
            <a:ext cx="6279776" cy="5957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ضرب العدد في (3) كيلو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F89371-D526-F200-D9F0-9F28DEF88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466" y="2938317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2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210991" y="342900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57707" y="1531619"/>
          <a:ext cx="10615142" cy="448056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61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49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أخرج زكاة الفطر في الوقت المستحب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فهد أخرجها قبل صلاة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أحمد أخرجها قبل العيد بيوم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46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خالد أخرجها ظهر يوم العيد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3B15F9DB-78D6-3572-021C-3881AB21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6" y="2229429"/>
            <a:ext cx="1908694" cy="142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89729" y="3968936"/>
            <a:ext cx="629770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صدقة التطوع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81" y="1125068"/>
            <a:ext cx="3253382" cy="216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991BCF41-3A57-6FC4-6697-9E4CCAE6A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07" y="149635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050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624241" y="3371139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الصدقة المستحبة في أي وقت تسمى: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26563BE3-16BF-A194-E5E7-9C13434D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72" y="459556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9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588816" y="4827493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45862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المعنى الذي يدل عليه حديث : (من صام رمضانا إيمانا و احتسابا)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رغبة في الخير و الذكر الحسن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موافقة لمن حوله من الناس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انقيادا لوجوب صومه و طلبا لثواب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55A2DC6-DF52-C785-56DA-2AA547D6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8" y="2183660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0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544083" y="5410144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29821" y="1466504"/>
          <a:ext cx="10780672" cy="47691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قال تعالى : ( و أن تصدقوا خير لكم ) المقصود: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الزكاة المفروضة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زكاة الفطر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صدقة التطوع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9BD846F1-5B25-F010-4E89-443E0EEA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12" y="3665068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12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97" y="38163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58900" y="2282825"/>
            <a:ext cx="5858602" cy="7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277470" y="4245198"/>
            <a:ext cx="9114251" cy="7974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1671" y="1268582"/>
          <a:ext cx="10780672" cy="385474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مجالات دفع صدقة التطوع:</a:t>
                      </a:r>
                      <a:endParaRPr lang="ar-SA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الأصناف الثمانية المحددة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صاع من بر للفقراء و المساكين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</a:t>
                      </a:r>
                      <a:r>
                        <a:rPr lang="ar-SA" sz="54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حفرالآبار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و بناء المساجد و كفالة الأيتام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60B651C0-BA53-C4EC-602F-CB51C7958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669" y="5299721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041712" y="3562571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63072" y="883896"/>
          <a:ext cx="11120164" cy="5357349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12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36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الحديث عن دفع الصدقات الواجبة و المستحبة (إنما الأعمال بالنيات):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الإخلاص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343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27DE32B-A0FD-D8BF-8209-0D2577208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43" y="4622137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09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53927" y="3698636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90388" y="919571"/>
          <a:ext cx="10835651" cy="555813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83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30799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من الآداب المستفادة من هذا الآية عن دفع الصدقات الواجبة و المستحبة (لن تنالوا البر حتى تنفقوا مما تحبون ):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 الصدقة من مال طيب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اجتناب المن و الأذى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77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الصدقة في الخفاء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51422853-0523-46E5-FC88-0051B0C7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96" y="4985365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0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355299" y="4097280"/>
            <a:ext cx="8108575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70648" y="1134111"/>
          <a:ext cx="10780672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780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أفضل الصدقات المستحبة ما كان في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الجار القريب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الصديق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الرحم المسكين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17E70BD5-EB24-53C7-2D70-AE9A65C91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778" y="2410713"/>
            <a:ext cx="1871412" cy="12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8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64977" y="3968936"/>
            <a:ext cx="8184775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فضل الصوم و شروط و جوبه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589" y="1035422"/>
            <a:ext cx="2250140" cy="234427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8" y="1035422"/>
            <a:ext cx="4200338" cy="210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771FD2E2-8FB6-D65C-DF20-AD4D999FA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99" y="1222364"/>
            <a:ext cx="1970386" cy="19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2838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3334870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56124" y="504865"/>
          <a:ext cx="11497234" cy="6161716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التعريف الصحيح لمصطلح (الصيام)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شروق الشمس إلى غروبها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طلوع الفجر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الإمساك عن المفطرات من منتصف الليل إلى غروب الشمس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صورة 5">
            <a:extLst>
              <a:ext uri="{FF2B5EF4-FFF2-40B4-BE49-F238E27FC236}">
                <a16:creationId xmlns:a16="http://schemas.microsoft.com/office/drawing/2014/main" id="{56E3603B-BAEE-2635-D0DA-680CE277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09839" y="310626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فرض الصيام في السنة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الأولى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الثانية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الثالثة من الهجرة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616F4E1A-A146-0E9D-116C-D879F75C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23286" y="4061011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صام النبي صلى الله عليه وسلم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ست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سبع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تسع رمضانات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A855C2-5E02-F557-E87C-807C51CB2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أي مما يأتي لا يجب عليه الصيام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طفل يبلغ ثمان أعوام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المسلم البالغ العاقل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البالغ القادر على الصيام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276D933F-8401-E1B4-A336-B217DDFE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736733" y="2191868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379854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يثبت دخول شهر رمضان بأحد أمرين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كلا الأمرين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رؤية الهلال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إكمال شعبان ٣٠ يوما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159B4537-6A4D-CD5A-42FE-FBBE23DCF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08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عبادتهم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778250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462304" y="2203180"/>
            <a:ext cx="2802096" cy="8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63625" y="3148849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3626" y="2200834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63624" y="4103585"/>
            <a:ext cx="10760501" cy="6857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4919" y="1107217"/>
          <a:ext cx="11497234" cy="537399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49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حكم الصوم واجب يدل عليه :</a:t>
                      </a:r>
                      <a:endParaRPr lang="ar-SA" sz="5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1-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(فمن شهد منكم الشهر فليصمه)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2-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 كتب عليكم الصيام كما كتب على الذين من قبلكم )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636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3-</a:t>
                      </a:r>
                      <a:r>
                        <a:rPr lang="ar-SA" sz="5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khbar MT" pitchFamily="2" charset="-78"/>
                        </a:rPr>
                        <a:t> (بني الإسلام على خمس : وذكر ...صوم رمضان) </a:t>
                      </a:r>
                      <a:endParaRPr lang="ar-SA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khbar MT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صورة 5">
            <a:extLst>
              <a:ext uri="{FF2B5EF4-FFF2-40B4-BE49-F238E27FC236}">
                <a16:creationId xmlns:a16="http://schemas.microsoft.com/office/drawing/2014/main" id="{FC929246-6C30-AE7D-7FB2-D04F3361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27" y="339505"/>
            <a:ext cx="1295149" cy="12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3995830"/>
            <a:ext cx="9139516" cy="1325563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44" y="1310489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21184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دل النص على صفة من صفات الملائكة ما هي؟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عظم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خلقهم و قوتهم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جمالهم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دوام العبادة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97" y="366395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80102" y="2193925"/>
            <a:ext cx="4168497" cy="9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2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التوحيد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396727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06592"/>
              </p:ext>
            </p:extLst>
          </p:nvPr>
        </p:nvGraphicFramePr>
        <p:xfrm>
          <a:off x="1060940" y="1450655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الملائكة: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تصديق ما ورد فيهم من صفات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الاستغاثة بهم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الايمان بوجودهم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004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71242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من كان لله مؤمنا تقيا .. يسمى: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نبي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ملك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3539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للأولياء و الصالحين منزلة رفيعة وهي::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خوف عليهم ولاهم يحزنون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جعلهم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واسطة بين العبد وربه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التبرك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بقبورهم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5128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مبدأ الغلو في (الأولياء و الصالحين ) في قوم: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موسى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نوح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عيسى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عليه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97" y="3994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96135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شبهة المشركين في عبادة  (الأولياء و الصالحين 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335121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556499" y="2789992"/>
            <a:ext cx="3200399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474098" y="2726492"/>
            <a:ext cx="3082401" cy="68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121299" y="2789992"/>
            <a:ext cx="3176546" cy="62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4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61847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بالأنبياء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97" y="4071937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85302" y="2191351"/>
            <a:ext cx="4898797" cy="767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95440"/>
              </p:ext>
            </p:extLst>
          </p:nvPr>
        </p:nvGraphicFramePr>
        <p:xfrm>
          <a:off x="1060940" y="1450655"/>
          <a:ext cx="9817101" cy="51206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شروط قبول العبادة قوله تعالى .: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المتابعة لرسول صلى الله عليه وسلم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7983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99953" y="2255721"/>
            <a:ext cx="4964641" cy="7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57467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(رجل ضحى بفرس)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الكيفية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37671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04680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(زيادة ركعة في الظهر تعبدا)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السبب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7" y="35385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7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74462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(صوم رجب بدلا عن رمضان) هنا لم يكن متابعا لسنة النبي صلى الله عليه وسلم لأنه فقد شرط المتابعة في: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الزمان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القدر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الجنس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44856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المطلق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lum bright="-20000" contrast="40000"/>
          </a:blip>
          <a:srcRect b="30236"/>
          <a:stretch/>
        </p:blipFill>
        <p:spPr>
          <a:xfrm>
            <a:off x="3474130" y="2340933"/>
            <a:ext cx="4714261" cy="9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358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حقق شروط العبادة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07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453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كان مخلصا ولكن لم يعبد الله بالطريقة الصحيحة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23621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صرف العبادة لغير الله فهو: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مبتدع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متبع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17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774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عمل قلبي معناه التصفية من الشوائب وابتغاء وجه الله: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3409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55040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كل عمل لم يكن فيه إخلاص فهو باطل يدل على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62" y="394394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526650" y="3450038"/>
            <a:ext cx="2699138" cy="77491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803734" y="3122266"/>
            <a:ext cx="2887764" cy="12255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1311549" y="3319604"/>
            <a:ext cx="2837900" cy="9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87479"/>
              </p:ext>
            </p:extLst>
          </p:nvPr>
        </p:nvGraphicFramePr>
        <p:xfrm>
          <a:off x="1060940" y="1450655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يسمى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الأصغر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الشرك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الخفي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الطيرة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384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15734"/>
              </p:ext>
            </p:extLst>
          </p:nvPr>
        </p:nvGraphicFramePr>
        <p:xfrm>
          <a:off x="1060940" y="1450655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أن يسمع الناس شيئا من الخير ليثنوا عليه يسمى: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 الطيب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37" y="3308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9575"/>
              </p:ext>
            </p:extLst>
          </p:nvPr>
        </p:nvGraphicFramePr>
        <p:xfrm>
          <a:off x="1060940" y="1450655"/>
          <a:ext cx="9817101" cy="53450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أي مما يأتي ليس من صور الرياء: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إطلاع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زملاء العمل على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المنجرات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لتبادل الخبرات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لزيادة عدد المتابعين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نشر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ليمدح بالصلاح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4032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0495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(ترك سنة الظهر خوفا من الرياء) ما رأيك: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هذا من إخلاص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 خوف الرياء وهذا صحيح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مخطئ بل يجب عليه دفع الوسواس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2595"/>
              </p:ext>
            </p:extLst>
          </p:nvPr>
        </p:nvGraphicFramePr>
        <p:xfrm>
          <a:off x="1060940" y="1450655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إرادة الدنيا بعمل الآخر ..كمن جاهد لـ: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حماية الضعفاء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الغنيمة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إعلاء كلمة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32575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97" y="400526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350974" y="2533466"/>
            <a:ext cx="7059146" cy="7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14401"/>
              </p:ext>
            </p:extLst>
          </p:nvPr>
        </p:nvGraphicFramePr>
        <p:xfrm>
          <a:off x="1060940" y="1450655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الآية تحذر من :</a:t>
                      </a: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32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النهي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عن إرادة الدنيا بعمل الآخرة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صرف</a:t>
                      </a:r>
                      <a:r>
                        <a:rPr lang="ar-SA" sz="3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العبادة لغير الله</a:t>
                      </a:r>
                      <a:endParaRPr lang="ar-SA" sz="3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الشرك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37" y="44243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598883" y="2012744"/>
            <a:ext cx="6994234" cy="165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5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3358619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(المنزه عن كل نقص 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(الذي يضع الأمور في موضعها)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أسماء الله معناه (القوي الذي لا يغلب) . فهو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العزيز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القدوس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الحكيم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هم الأميين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العرب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النصارى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97" y="422752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98308" y="2706700"/>
            <a:ext cx="5995384" cy="9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من يضرب هذا المثل 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اليهود الذين لم يعملوا بالعلم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ضعف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معبودات المشركين</a:t>
                      </a:r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قرب الجنة والنار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7" y="3973525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37003" y="2580528"/>
            <a:ext cx="5000283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5110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من دعته نفسه لترك الخير فليذكرها بعظيم ثواب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+mn-cs"/>
                        </a:rPr>
                        <a:t>لا يمنع الانشغال بذكر الله من ممارسة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الأعمال الدنيوية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تحريم البيع بعد النداء الثاني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15" y="434182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229222" y="1909329"/>
            <a:ext cx="7196856" cy="13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الطريقة التي استخدمها المنافقون لحماية أنفسهم هي: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دفع الجزية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5" y="3787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جنة أي: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محبة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وقاية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تقربا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7" y="396019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922837" y="1825804"/>
            <a:ext cx="4544298" cy="11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53337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الخلق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 الايجاد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97" y="410686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499623" y="2444652"/>
            <a:ext cx="6822993" cy="9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صفات المنافقين الرعب و علمهم بحقيقة حالهم لأجل ذلك: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8" y="379509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446167" y="3594100"/>
            <a:ext cx="2656113" cy="6753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687871" y="3515632"/>
            <a:ext cx="2979110" cy="7538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299479" y="3436134"/>
            <a:ext cx="2939534" cy="8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54" y="1846892"/>
            <a:ext cx="7014746" cy="77778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653599" y="3537723"/>
            <a:ext cx="3082401" cy="79297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781310" y="3484716"/>
            <a:ext cx="4895579" cy="91197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48" y="3719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استكبارا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خوفا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لهوا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48" y="398274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80953" y="1981513"/>
            <a:ext cx="6031247" cy="10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9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الصدقة من أجل 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كل نفس قد قدر أجلها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8" y="4066047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345562" y="1989021"/>
            <a:ext cx="5093838" cy="9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الآية:</a:t>
                      </a:r>
                    </a:p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الحث على المبادرة بالطاعات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التحذير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اتباع المضلين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أهوال يوم القيامة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33" y="4182709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30096" y="2455135"/>
            <a:ext cx="5377304" cy="7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حال الناس يوم القيامة مثل: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السكارى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المرضع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33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العاكف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المسافر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إليه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1" y="35575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الباد 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المقيم فيه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القادم إليه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المستوطن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فيه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1" y="33543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الأواخر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رمضان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عاشوراء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الشهر المحرم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عشر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ذي الحجة و أيام التشريق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3964828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51065" y="1818528"/>
            <a:ext cx="4885143" cy="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بها: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الحلق و التقصير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ذبح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الهدي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طواف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الوداع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08" y="46331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838833" y="2126818"/>
            <a:ext cx="4095660" cy="9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42210"/>
              </p:ext>
            </p:extLst>
          </p:nvPr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تمام استحقاقه تعالى للعبادة من الآية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السمع الواسع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العلم الكامل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الملك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الكامل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97" y="3914773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590578" y="2592448"/>
            <a:ext cx="8487778" cy="8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معنى (ضامر):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مشيا على الأقدام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البعير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خفيف اللحم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بهيمة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الأنعام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46" y="4556965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220111" y="1875309"/>
            <a:ext cx="3920589" cy="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تفيد الآية: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وجوب الحج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إتمام الحج والعمرة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جواز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التجارة في الحج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46" y="3833065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357895" y="1677563"/>
            <a:ext cx="3219825" cy="9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تقريب المعنى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تبيين الحقائق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جميع ما سبق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6" y="4089590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786300" y="1968305"/>
            <a:ext cx="6619399" cy="10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قال القرطبي :خص الذباب بالذكر...........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لطيرانه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لمهانته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لقلته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244974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667713" y="1941875"/>
            <a:ext cx="4528549" cy="5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(حرج)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إثم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مسؤولية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تشدد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87" y="3830637"/>
            <a:ext cx="2143125" cy="21431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015812" y="1777570"/>
            <a:ext cx="4202386" cy="6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بالمطلوب.............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المعبودات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المشركون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37" y="3887792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38802" y="1719386"/>
            <a:ext cx="4905097" cy="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l" rtl="1"/>
                      <a:endParaRPr lang="ar-SA" sz="5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63950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079840" y="1780428"/>
            <a:ext cx="5479960" cy="75951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8059737" y="2930592"/>
            <a:ext cx="2393394" cy="7905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519983" y="2930591"/>
            <a:ext cx="2877521" cy="79050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517143" y="2930590"/>
            <a:ext cx="2340607" cy="7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403600" y="3835400"/>
            <a:ext cx="5346700" cy="15367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مثلي لأنواع المنافع المستفاد في الحج  ؟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61554" y="1652162"/>
            <a:ext cx="5388746" cy="16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صفي أحوال الناس يوم القيامة؟</a:t>
            </a:r>
          </a:p>
        </p:txBody>
      </p:sp>
    </p:spTree>
    <p:extLst>
      <p:ext uri="{BB962C8B-B14F-4D97-AF65-F5344CB8AC3E}">
        <p14:creationId xmlns:p14="http://schemas.microsoft.com/office/powerpoint/2010/main" val="35173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47148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3073400" y="2235199"/>
            <a:ext cx="5346700" cy="2479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عددي صفات المؤمنين من سورة المؤمنون؟</a:t>
            </a:r>
          </a:p>
        </p:txBody>
      </p:sp>
    </p:spTree>
    <p:extLst>
      <p:ext uri="{BB962C8B-B14F-4D97-AF65-F5344CB8AC3E}">
        <p14:creationId xmlns:p14="http://schemas.microsoft.com/office/powerpoint/2010/main" val="21452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18898"/>
              </p:ext>
            </p:extLst>
          </p:nvPr>
        </p:nvGraphicFramePr>
        <p:xfrm>
          <a:off x="1060940" y="1450655"/>
          <a:ext cx="9817101" cy="3535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بيني</a:t>
                      </a:r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مكانة الأنبياء من خلال النص التالي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أفضل الناس و سادة البشر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دعوتهم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لا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يطلبون على دعوتهم أجرا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97" y="3800473"/>
            <a:ext cx="2143125" cy="214312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805262" y="2346706"/>
            <a:ext cx="8328458" cy="84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قسم الحديث الشريف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الثاني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19059958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عدد شعب الإيمان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6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بضع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وسبعون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خمس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شعب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7" y="39925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أعلى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97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أدنى شعب الإيمان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لا إله إلا الله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إماطة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الأذى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97" y="31416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اعتقاد </a:t>
                      </a:r>
                      <a:r>
                        <a:rPr lang="ar-SA" sz="5400" b="1" baseline="0" dirty="0" err="1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باللقلب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و قول باللسان و عمل بالجوارح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الأخلاق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797" y="3535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خلق يبعث على فعل الجميل و ترك القبيح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الإيمان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الحياء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الصدق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543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(الخوف و الرجاء ) من شعب الإيمان بـ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الجوارح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اللسان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+mn-cs"/>
                        </a:rPr>
                        <a:t>القلب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7" y="32178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بـالجوارح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بـاللسان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282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شعب الإيمان بـالقلب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أداء الأمانة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الذكر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الإخلاص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7" y="318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99791"/>
              </p:ext>
            </p:extLst>
          </p:nvPr>
        </p:nvGraphicFramePr>
        <p:xfrm>
          <a:off x="1060940" y="1450655"/>
          <a:ext cx="9817101" cy="42062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المقصود من النص السابق </a:t>
                      </a: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أن الأنبياء دينهم واحد و الشرائع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متعدد و شرائعهم واحدة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+mn-cs"/>
                        </a:rPr>
                        <a:t>دينهم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+mn-cs"/>
                        </a:rPr>
                        <a:t> وشرائعهم متعددة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00" y="4274782"/>
            <a:ext cx="2143125" cy="21431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694246" y="2311045"/>
            <a:ext cx="8838359" cy="7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(حافظ الأمة ) رضي الله عنه هو: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مسعود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37" y="3956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كانت صلاته أشبه بصلاة النبي صلى الله عليه وسلم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الرحمن بن صخر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عمر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57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76446"/>
              </p:ext>
            </p:extLst>
          </p:nvPr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ثمرات العلم في الدنيا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يفقهه في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علو المنزلة على الناس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الأفضلية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على الغير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37" y="3879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الهيبة من الله و الخضوع و التذلل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الطمع في كرم الله و فضله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الاخلاص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3448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الخوف الذي لا يدفع إلى العمل و إنما إلى اليأس يسمى  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شبه النبي صلى الله عليه وسلم قرب الجنة والنار: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كفضل البدر على سائر الكواكب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كقرب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شراك النعل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كالنهر يغتسل منه خمس مرات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37" y="3333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اشتهر جابر بن عبدالله  رضي الله عنه أنه: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اللهم علمه</a:t>
                      </a:r>
                      <a:r>
                        <a:rPr lang="ar-SA" sz="36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الكتاب و الحساب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جسن الصوت بالقراءة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كان له حلقة في المسجد النبوي 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3" y="3829050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معاوية بن أبي سفيان رضي الله عنه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593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عبدالله بن مسعود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رضي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32792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دعا له النبي صلى الله عليه وسلم (اللهم أكثر ماله وولده و أدخله الجنة )رضي الله عنه :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أبو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هريرة </a:t>
                      </a:r>
                      <a:endParaRPr lang="ar-SA" sz="3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أنس بن مالك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جابر بن عبدالله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3622675"/>
            <a:ext cx="2143125" cy="2143125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7708900" y="44259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دعا له بالحفظ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317626" y="4248150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استغفر له ليلة البعير 25 مرة</a:t>
            </a:r>
          </a:p>
        </p:txBody>
      </p:sp>
    </p:spTree>
    <p:extLst>
      <p:ext uri="{BB962C8B-B14F-4D97-AF65-F5344CB8AC3E}">
        <p14:creationId xmlns:p14="http://schemas.microsoft.com/office/powerpoint/2010/main" val="28030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الدروس المستفادة من حديث : </a:t>
                      </a:r>
                    </a:p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(الجنة أقرب إلى أحدكم من شراك نعله ..)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لا تحتقر شيئا من المعروف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تتهاون بشيء من المعاصي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يجب ترك المعاصي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7" y="4235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75494"/>
              </p:ext>
            </p:extLst>
          </p:nvPr>
        </p:nvGraphicFramePr>
        <p:xfrm>
          <a:off x="1060940" y="1450655"/>
          <a:ext cx="9817101" cy="36990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صور الغلو في الأنبياء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الاقتداء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بهم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بناء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المساجد على القبور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الصلاة والسلام عليهم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540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حسن الظن بالله عند الدعاء أنه: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سيتأخر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سيرده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سيستجيب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7" y="37528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سوء الظن بالله عند عمل الطاعات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القنوط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من قبول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سيغفر الله النقص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سيقبلها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37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في أوقات الشدة و الازمات ينبغي للمسلم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الخوف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و القنوط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حسن الظن والرجاء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اليأس و توقع </a:t>
                      </a:r>
                      <a:r>
                        <a:rPr lang="ar-SA" sz="54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الأسوء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956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كان له خطان أسودان من البكاء: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معاوية بن أبي سفيان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7" y="38671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4297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صحابي جليل  حفر بئر رومة وجهز جيش العسرة: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عمر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الخطاب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عثمان بن عفان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عبدالله بن مسعود رضي الله عنه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7" y="3968750"/>
            <a:ext cx="2143125" cy="214312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546599" y="2752725"/>
            <a:ext cx="2819400" cy="13398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لقب بذي النورين لأنه تزوج بنتي الرسول صلى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31999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اعتماد القلب على الله في جميل الأمور الدينية و الدنيوية: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الرجاء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التوكل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المحبة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90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التوكل على الله يلزم منه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العمل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ترك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الأسباب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37" y="3397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34747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الذنوب التي لا يشملها التكفير بالوضوء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رد السلام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عقوق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الوالدين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عدم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تشميت العاطس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3210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يتطهر المسلم من الذنوب قبل الدخول في الصلاة حسيا ويكون بـ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الخشوع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الوضوء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7" y="3841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028699" y="1646766"/>
          <a:ext cx="9817101" cy="287612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34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صلى الفجر في جماعة فكأنما: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الليل كله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</a:t>
                      </a:r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نصف الليل 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قام ليلتان</a:t>
                      </a:r>
                      <a:endParaRPr lang="ar-SA" sz="5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37" y="33464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1001</Words>
  <Application>Microsoft Office PowerPoint</Application>
  <PresentationFormat>شاشة عريضة</PresentationFormat>
  <Paragraphs>237</Paragraphs>
  <Slides>181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181</vt:i4>
      </vt:variant>
    </vt:vector>
  </HeadingPairs>
  <TitlesOfParts>
    <vt:vector size="18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بهيمة الأنعام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الحبوب و الثمار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الأثمان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عروض التجارة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إخراج الزكاة و مصارفها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أهل الزكاة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زكاة الفطر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صدقة التطوع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فضل الصوم و شروط و جوبه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sharifah12356@outlook.sa</cp:lastModifiedBy>
  <cp:revision>28</cp:revision>
  <dcterms:created xsi:type="dcterms:W3CDTF">2021-10-08T05:04:37Z</dcterms:created>
  <dcterms:modified xsi:type="dcterms:W3CDTF">2023-08-13T19:21:09Z</dcterms:modified>
</cp:coreProperties>
</file>