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310" r:id="rId4"/>
    <p:sldId id="312" r:id="rId5"/>
    <p:sldId id="313" r:id="rId6"/>
    <p:sldId id="321" r:id="rId7"/>
    <p:sldId id="322" r:id="rId8"/>
    <p:sldId id="327" r:id="rId9"/>
    <p:sldId id="323" r:id="rId10"/>
    <p:sldId id="324" r:id="rId11"/>
    <p:sldId id="325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17" r:id="rId20"/>
    <p:sldId id="334" r:id="rId21"/>
    <p:sldId id="274" r:id="rId22"/>
    <p:sldId id="335" r:id="rId23"/>
    <p:sldId id="290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67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الثامن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96944" cy="2952328"/>
          </a:xfrm>
        </p:spPr>
        <p:txBody>
          <a:bodyPr>
            <a:normAutofit lnSpcReduction="10000"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الأنسجة الحيوانية</a:t>
            </a:r>
          </a:p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(الجزء الثاني</a:t>
            </a:r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)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1296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3- الصفائح الدموية: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4675" indent="-233363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أجسام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صغيرة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تنتج عن تفتت نوع من الخلايا الموجودة في نخاع العظام تعرف بالخلايا كبيرة النواه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تقوم بدور هام في تجلط الدم عند حدوث الجروح.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Wael Documents\AA محاضرات\الأحياء العامة\صور\الأنسجة الحيوانية\New folder\20171020_233535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652120" y="1505150"/>
            <a:ext cx="3392438" cy="1923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E:\Wael Documents\AA محاضرات\الأحياء العامة\صور\الأنسجة الحيوانية\New folder\20171020_23364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651"/>
          <a:stretch>
            <a:fillRect/>
          </a:stretch>
        </p:blipFill>
        <p:spPr bwMode="auto">
          <a:xfrm>
            <a:off x="35496" y="3500848"/>
            <a:ext cx="6840760" cy="3312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Autofit/>
          </a:bodyPr>
          <a:lstStyle/>
          <a:p>
            <a:pPr marL="573088" indent="-573088">
              <a:buFont typeface="+mj-lt"/>
              <a:buAutoNum type="arabicPeriod" startAt="3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الدم </a:t>
            </a:r>
            <a:r>
              <a:rPr lang="ar-SA" sz="5400" b="1" u="sng" dirty="0" err="1" smtClean="0">
                <a:latin typeface="Times New Roman" pitchFamily="18" charset="0"/>
                <a:cs typeface="Times New Roman" pitchFamily="18" charset="0"/>
              </a:rPr>
              <a:t>والليمف</a:t>
            </a:r>
            <a:endParaRPr lang="ar-SA" sz="5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836712"/>
            <a:ext cx="4536504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ar-SA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ثانياً: </a:t>
            </a:r>
            <a:r>
              <a:rPr lang="ar-SA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الليمف</a:t>
            </a:r>
            <a:endParaRPr lang="ar-SA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سائل شفاف لزج يتحرك داخل أوعية ليمفاوية.</a:t>
            </a:r>
          </a:p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يشبه البلازما في تركيز الأملاح ومواد أخرى.</a:t>
            </a:r>
          </a:p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لا توجد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خلايا حمراء ولكن يحتوي على خلايا بيضاء.</a:t>
            </a:r>
          </a:p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الخلايا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الليمفية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أكثر أنواع الخلايا البيضاء في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الليمف.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يتم نقل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الليمف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بواسطة أوعية ليمفاوية عبر الجهاز الوريدي إلى القلب.</a:t>
            </a:r>
          </a:p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له دور كبير في التوصيل بين الأنسجة والدم وأيضاً في المناعة وحماية الجسم.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Wael Documents\AA محاضرات\الأحياء العامة\صور\الأنسجة الحيوانية\New folder\2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marL="573088" lvl="0" indent="-573088" algn="ctr">
              <a:buFont typeface="+mj-lt"/>
              <a:buAutoNum type="arabicPeriod" startAt="4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الأنسجة العضلية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253452"/>
            <a:ext cx="878497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ar-S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الوظيفة:</a:t>
            </a:r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31775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(تعمل على حركة الجسم أو حركة الأعضاء المختلفة داخل الجسم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9113" indent="-231775" algn="just"/>
            <a:r>
              <a:rPr lang="ar-SA" sz="2800" b="1" spc="-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800" b="1" spc="-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تعمل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على حركة الجسم.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تساعد الأعضاء المختلفة على الانقباض والانبساط.</a:t>
            </a:r>
          </a:p>
          <a:p>
            <a:pPr marL="519113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31775" indent="-231775" algn="just">
              <a:spcBef>
                <a:spcPts val="1800"/>
              </a:spcBef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لها ثلاثة </a:t>
            </a:r>
            <a:r>
              <a:rPr lang="ar-S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أنواع:</a:t>
            </a:r>
            <a:endParaRPr lang="ar-S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أ- الأنسجة العضلية الملساء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ب- الأنسجة العضلية المخططة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جـ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- الأنسجة العضلية القلبية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الأنسجة العضلية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الملساء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اللا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 إرادية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908720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indent="-2317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خلايا مغزلية رفيعة على هيئة حزم وتوجد النواه في منتصف الخلية.</a:t>
            </a:r>
          </a:p>
          <a:p>
            <a:pPr marL="341313" indent="-231775" algn="just">
              <a:buFont typeface="Arial" pitchFamily="34" charset="0"/>
              <a:buChar char="•"/>
            </a:pP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يوجد في </a:t>
            </a:r>
            <a:r>
              <a:rPr lang="ar-SA" sz="2800" spc="-100" dirty="0" err="1" smtClean="0">
                <a:latin typeface="Times New Roman" pitchFamily="18" charset="0"/>
                <a:cs typeface="Times New Roman" pitchFamily="18" charset="0"/>
              </a:rPr>
              <a:t>سيتوبلازم</a:t>
            </a: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 هذه الخلايا </a:t>
            </a:r>
            <a:r>
              <a:rPr lang="ar-SA" sz="2800" spc="-100" dirty="0" err="1" smtClean="0">
                <a:latin typeface="Times New Roman" pitchFamily="18" charset="0"/>
                <a:cs typeface="Times New Roman" pitchFamily="18" charset="0"/>
              </a:rPr>
              <a:t>لييفات</a:t>
            </a: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 عضلية غير </a:t>
            </a:r>
            <a:r>
              <a:rPr lang="ar-SA" sz="2800" spc="-100" dirty="0" err="1" smtClean="0">
                <a:latin typeface="Times New Roman" pitchFamily="18" charset="0"/>
                <a:cs typeface="Times New Roman" pitchFamily="18" charset="0"/>
              </a:rPr>
              <a:t>واضحة </a:t>
            </a: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(غير مخططة</a:t>
            </a:r>
            <a:r>
              <a:rPr lang="ar-SA" sz="2800" spc="-1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800" spc="-1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2317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تعمل هذه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اللييفات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على انقباض العضلة وانبساطها.</a:t>
            </a:r>
          </a:p>
          <a:p>
            <a:pPr marL="341313" indent="-2317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توجد هذه العضلات في جميع الأعضاء التي تتحرك حركة لا إرادية مثل المعدة والأمعاء.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43" r="2885" b="20086"/>
          <a:stretch>
            <a:fillRect/>
          </a:stretch>
        </p:blipFill>
        <p:spPr bwMode="auto">
          <a:xfrm>
            <a:off x="1043608" y="3340472"/>
            <a:ext cx="6912768" cy="332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الأنسجة العضلية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المخططة (الإرادية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- الهيكلية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92080" y="908720"/>
            <a:ext cx="3672408" cy="58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7338" indent="-233363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تتكون هذه الأنسجة من ألياف عضلية.</a:t>
            </a:r>
          </a:p>
          <a:p>
            <a:pPr marL="287338" indent="-233363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تتكون كل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ليفة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عضلية من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لييفات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عضلية بها أحزمة داكنة وفاتحة مما يعطى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الليفة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العضلية الشكل المخطط أو المقلم.</a:t>
            </a:r>
          </a:p>
          <a:p>
            <a:pPr marL="287338" indent="-233363" algn="just">
              <a:buFont typeface="Arial" pitchFamily="34" charset="0"/>
              <a:buChar char="•"/>
            </a:pPr>
            <a:r>
              <a:rPr lang="ar-SA" sz="2400" spc="-100" dirty="0" smtClean="0">
                <a:latin typeface="Times New Roman" pitchFamily="18" charset="0"/>
                <a:cs typeface="Times New Roman" pitchFamily="18" charset="0"/>
              </a:rPr>
              <a:t>تقع </a:t>
            </a:r>
            <a:r>
              <a:rPr lang="ar-SA" sz="2400" spc="-100" dirty="0" err="1" smtClean="0">
                <a:latin typeface="Times New Roman" pitchFamily="18" charset="0"/>
                <a:cs typeface="Times New Roman" pitchFamily="18" charset="0"/>
              </a:rPr>
              <a:t>الأنوية</a:t>
            </a:r>
            <a:r>
              <a:rPr lang="ar-SA" sz="2400" spc="-100" dirty="0" smtClean="0">
                <a:latin typeface="Times New Roman" pitchFamily="18" charset="0"/>
                <a:cs typeface="Times New Roman" pitchFamily="18" charset="0"/>
              </a:rPr>
              <a:t> بالقرب من السطح الخارجي للألـياف العضلية مما يجعلها خلية متعددة </a:t>
            </a:r>
            <a:r>
              <a:rPr lang="ar-SA" sz="2400" spc="-100" dirty="0" err="1" smtClean="0">
                <a:latin typeface="Times New Roman" pitchFamily="18" charset="0"/>
                <a:cs typeface="Times New Roman" pitchFamily="18" charset="0"/>
              </a:rPr>
              <a:t>الأنوية.</a:t>
            </a:r>
            <a:endParaRPr lang="ar-SA" sz="2400" spc="-1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3363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تعرف هذه العضلات بالعضلات الإرادية أو الهيكلية حيث تساعد على الحركة الإرادية للجسم ودائما ما تتصل بالهيكل العظمي مثل العضلات الموجودة باليدين والقدمين.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3652"/>
          <a:stretch>
            <a:fillRect/>
          </a:stretch>
        </p:blipFill>
        <p:spPr bwMode="auto">
          <a:xfrm>
            <a:off x="66278" y="980728"/>
            <a:ext cx="5105520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ج-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الأنسجة العضلية القلبية</a:t>
            </a: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904652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توجد في القلب فقط لذا تسمى العضلات القلبية وتنقبض بشكل لا إرادي منتظم.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تتكون من ألياف عضلية مخططة تتفرع وتتشابك مع بعضها البعض.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التخطيط في هذه العضلات غير واضح كما في العضلات المخططة.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تتكون كل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ليفة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عضلية من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لييفات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عضلية كما في العضلات المخططة.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تقع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الانوية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فى وسط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الليفة.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تقسم كل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ليفة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إلى أقسام بواسطة أقراص بينية كل قسم يوجد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نواة واحدة.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98" r="3374" b="15121"/>
          <a:stretch>
            <a:fillRect/>
          </a:stretch>
        </p:blipFill>
        <p:spPr bwMode="auto">
          <a:xfrm>
            <a:off x="871683" y="3284984"/>
            <a:ext cx="7516741" cy="3474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Wael Documents\AA محاضرات\الأحياء العامة\صور\الأنسجة الحيوانية\New folder\20171019_010440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977" t="1370" r="22675" b="2740"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Autofit/>
          </a:bodyPr>
          <a:lstStyle/>
          <a:p>
            <a:pPr marL="573088" indent="-573088"/>
            <a:r>
              <a:rPr lang="ar-SA" sz="4800" b="1" u="sng" dirty="0" smtClean="0"/>
              <a:t>ملخص الأنسجة العضلية</a:t>
            </a:r>
            <a:endParaRPr lang="en-US" sz="4800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marL="573088" lvl="0" indent="-573088" algn="ctr">
              <a:buFont typeface="+mj-lt"/>
              <a:buAutoNum type="arabicPeriod" startAt="5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الأنسجة العصبية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just">
              <a:spcBef>
                <a:spcPts val="1800"/>
              </a:spcBef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لها </a:t>
            </a:r>
            <a:r>
              <a:rPr lang="ar-S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نوعان:</a:t>
            </a:r>
            <a:endParaRPr lang="ar-S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أ- الخلايا العصبية: </a:t>
            </a: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تعمل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على توليد وتوصيل الإشارات العصبية داخل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الجسم.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463550"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ب- خلايا الغراء العصبي: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تدعم النسيج العصبي وتكون الجزء بين الخلوي للأنسجة العصبية.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Wael Documents\AA محاضرات\الأحياء العامة\صور\صور الكتاب\الانسجة الحيوانية\5-29 - Copy.jpg"/>
          <p:cNvPicPr>
            <a:picLocks noChangeAspect="1" noChangeArrowheads="1"/>
          </p:cNvPicPr>
          <p:nvPr/>
        </p:nvPicPr>
        <p:blipFill>
          <a:blip r:embed="rId2" cstate="print"/>
          <a:srcRect l="4036" t="1734" r="5165"/>
          <a:stretch>
            <a:fillRect/>
          </a:stretch>
        </p:blipFill>
        <p:spPr bwMode="auto">
          <a:xfrm>
            <a:off x="1278381" y="2852936"/>
            <a:ext cx="6245947" cy="3933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الخلية العصبية</a:t>
            </a: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75856" y="660752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تتكون من جسم الخلية العصبية يتفرع منه محور واحد طويل وعدة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زوائد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شجرية قصيرة.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يتوسط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السيتوبلازم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نواة كبيرة نسبياً.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تسري التيارات العصبية من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الزوائد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الشجرية إلى جسم الخلية ومنه إلى المحور.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يغطى المحور بالغمد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النخاعي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(غمد ميلين) ولا يوجد هذا الغمد عند عقد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رانفيية.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يتكون الغمد النخاعي بواسطة خلايا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شوان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وهي نوع من خلايا الغراء العصبي للدعامة والحماية.</a:t>
            </a:r>
          </a:p>
        </p:txBody>
      </p:sp>
      <p:pic>
        <p:nvPicPr>
          <p:cNvPr id="7171" name="Picture 3" descr="E:\Wael Documents\AA محاضرات\الأحياء العامة\صور\الأنسجة الحيوانية\Picture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2036" y="836712"/>
            <a:ext cx="2962968" cy="5616624"/>
          </a:xfrm>
          <a:prstGeom prst="rect">
            <a:avLst/>
          </a:prstGeom>
          <a:noFill/>
        </p:spPr>
      </p:pic>
      <p:pic>
        <p:nvPicPr>
          <p:cNvPr id="7172" name="Picture 4" descr="E:\Wael Documents\AA محاضرات\الأحياء العامة\صور\صور الكتاب\الانسجة الحيوانية\5-2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5405532" cy="2657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"/>
          </a:xfrm>
        </p:spPr>
        <p:txBody>
          <a:bodyPr>
            <a:normAutofit lnSpcReduction="10000"/>
          </a:bodyPr>
          <a:lstStyle/>
          <a:p>
            <a:pPr marL="395288" indent="-395288" algn="just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أكمل الجدول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484784"/>
          <a:ext cx="8496946" cy="500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804"/>
                <a:gridCol w="2210804"/>
                <a:gridCol w="2210804"/>
                <a:gridCol w="1864534"/>
              </a:tblGrid>
              <a:tr h="5343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الأنسجة العضلية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القلبية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الأنسجة العضلية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المخططة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الأنسجة العضلية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الملساء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الوظيفة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مكان وجودها بالجسم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إرادية أو لا إرادية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موقع النواه داخل الخلية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مخططة أو غير مخططة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000" b="1" dirty="0" smtClean="0">
                <a:cs typeface="+mj-cs"/>
              </a:rPr>
              <a:t>توجد </a:t>
            </a:r>
            <a:r>
              <a:rPr lang="ar-SA" sz="4000" b="1" dirty="0" smtClean="0">
                <a:solidFill>
                  <a:srgbClr val="FF0000"/>
                </a:solidFill>
                <a:cs typeface="+mj-cs"/>
              </a:rPr>
              <a:t>خمسة أنواع رئيسية </a:t>
            </a:r>
            <a:r>
              <a:rPr lang="ar-SA" sz="4000" b="1" dirty="0" smtClean="0">
                <a:cs typeface="+mj-cs"/>
              </a:rPr>
              <a:t>من الأنسجة الحيوانية </a:t>
            </a:r>
            <a:r>
              <a:rPr lang="ar-SA" sz="4000" b="1" dirty="0" err="1" smtClean="0">
                <a:cs typeface="+mj-cs"/>
              </a:rPr>
              <a:t>وهى:</a:t>
            </a:r>
            <a:endParaRPr lang="ar-SA" sz="4000" dirty="0" smtClean="0">
              <a:cs typeface="+mj-cs"/>
            </a:endParaRP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solidFill>
                  <a:srgbClr val="FF0000"/>
                </a:solidFill>
                <a:cs typeface="+mj-cs"/>
              </a:rPr>
              <a:t>الأنسجة </a:t>
            </a:r>
            <a:r>
              <a:rPr lang="ar-SA" sz="4000" b="1" dirty="0" err="1" smtClean="0">
                <a:solidFill>
                  <a:srgbClr val="FF0000"/>
                </a:solidFill>
                <a:cs typeface="+mj-cs"/>
              </a:rPr>
              <a:t>الطلائية</a:t>
            </a:r>
            <a:endParaRPr lang="ar-SA" sz="4000" b="1" dirty="0" smtClean="0">
              <a:solidFill>
                <a:srgbClr val="FF0000"/>
              </a:solidFill>
              <a:cs typeface="+mj-cs"/>
            </a:endParaRP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solidFill>
                  <a:srgbClr val="FF0000"/>
                </a:solidFill>
                <a:cs typeface="+mj-cs"/>
              </a:rPr>
              <a:t>الأنسجة </a:t>
            </a:r>
            <a:r>
              <a:rPr lang="ar-SA" sz="4000" b="1" dirty="0" err="1" smtClean="0">
                <a:solidFill>
                  <a:srgbClr val="FF0000"/>
                </a:solidFill>
                <a:cs typeface="+mj-cs"/>
              </a:rPr>
              <a:t>الضامة</a:t>
            </a:r>
            <a:r>
              <a:rPr lang="ar-SA" sz="4000" b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الدم </a:t>
            </a:r>
            <a:r>
              <a:rPr lang="ar-SA" sz="4000" b="1" dirty="0" err="1" smtClean="0">
                <a:cs typeface="+mj-cs"/>
              </a:rPr>
              <a:t>والليمف</a:t>
            </a:r>
            <a:endParaRPr lang="ar-SA" sz="4000" b="1" dirty="0" smtClean="0">
              <a:cs typeface="+mj-cs"/>
            </a:endParaRP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الأنسجة العضلية</a:t>
            </a: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الأنسجة العصبية</a:t>
            </a:r>
            <a:endParaRPr lang="en-US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أكتب فرق واحد بين كل مما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يلي: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8424" y="1196752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أ -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9240" y="4140369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>
                <a:latin typeface="Arial" pitchFamily="34" charset="0"/>
                <a:cs typeface="Arial" pitchFamily="34" charset="0"/>
              </a:rPr>
              <a:t>د </a:t>
            </a:r>
            <a:r>
              <a:rPr lang="ar-SA" sz="3200" b="1" dirty="0" err="1" smtClean="0"/>
              <a:t>-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28013" y="1260049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ج -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05460" y="4077072"/>
            <a:ext cx="73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err="1" smtClean="0"/>
              <a:t>ب -</a:t>
            </a:r>
            <a:endParaRPr lang="en-US" sz="32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932040" y="980728"/>
          <a:ext cx="3413496" cy="171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48"/>
                <a:gridCol w="1706748"/>
              </a:tblGrid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العظم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الأنسجة الغضروفية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23528" y="992149"/>
          <a:ext cx="3413496" cy="130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48"/>
                <a:gridCol w="1706748"/>
              </a:tblGrid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الليمف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الدم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32040" y="3573016"/>
          <a:ext cx="3413496" cy="171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48"/>
                <a:gridCol w="1706748"/>
              </a:tblGrid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خلايا الدم البيضاء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خلايا الدم الحمراء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3528" y="3573016"/>
          <a:ext cx="3413496" cy="171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48"/>
                <a:gridCol w="1706748"/>
              </a:tblGrid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خلايا الغراء العصبي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الخلايا العصبية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أكتب اسم النسيج المعروض في الصور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التالية: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9605" y="1916832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أ -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92145" y="4365104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>
                <a:latin typeface="Arial" pitchFamily="34" charset="0"/>
                <a:cs typeface="Arial" pitchFamily="34" charset="0"/>
              </a:rPr>
              <a:t>د </a:t>
            </a:r>
            <a:r>
              <a:rPr lang="ar-SA" sz="3200" b="1" dirty="0" err="1" smtClean="0"/>
              <a:t>-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02599" y="2060848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ج -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28384" y="4428401"/>
            <a:ext cx="73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err="1" smtClean="0"/>
              <a:t>ب -</a:t>
            </a:r>
            <a:endParaRPr lang="en-US" sz="3200" b="1" dirty="0"/>
          </a:p>
        </p:txBody>
      </p:sp>
      <p:pic>
        <p:nvPicPr>
          <p:cNvPr id="20" name="Picture 2" descr="E:\Wael Documents\AA محاضرات\الأحياء العامة\صور\الأنسجة الحيوانية\5-18.jpg"/>
          <p:cNvPicPr>
            <a:picLocks noChangeAspect="1" noChangeArrowheads="1"/>
          </p:cNvPicPr>
          <p:nvPr/>
        </p:nvPicPr>
        <p:blipFill>
          <a:blip r:embed="rId2" cstate="print"/>
          <a:srcRect r="35475" b="18464"/>
          <a:stretch>
            <a:fillRect/>
          </a:stretch>
        </p:blipFill>
        <p:spPr bwMode="auto">
          <a:xfrm>
            <a:off x="5178265" y="1484784"/>
            <a:ext cx="2778111" cy="2088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63762" t="14225" r="2885" b="20086"/>
          <a:stretch>
            <a:fillRect/>
          </a:stretch>
        </p:blipFill>
        <p:spPr bwMode="auto">
          <a:xfrm>
            <a:off x="5148064" y="3789040"/>
            <a:ext cx="288032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2218" r="48418" b="77065"/>
          <a:stretch>
            <a:fillRect/>
          </a:stretch>
        </p:blipFill>
        <p:spPr bwMode="auto">
          <a:xfrm>
            <a:off x="323528" y="1484783"/>
            <a:ext cx="3024336" cy="2419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l="1724" t="18504" r="53001" b="30588"/>
          <a:stretch>
            <a:fillRect/>
          </a:stretch>
        </p:blipFill>
        <p:spPr bwMode="auto">
          <a:xfrm>
            <a:off x="323528" y="4149079"/>
            <a:ext cx="3067664" cy="2377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ضع عنواناً مناسباً للشكل التالي وأكمل البيانات على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الرسم: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4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Wael Documents\AA محاضرات\الأحياء العامة\صور\الأنسجة الحيوانية\New folder\الخلية العصب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76229" cy="457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448272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rabicPeriod" startAt="5"/>
            </a:pPr>
            <a:r>
              <a:rPr lang="ar-SA" sz="4000" b="1" dirty="0" smtClean="0">
                <a:latin typeface="Times New Roman" pitchFamily="18" charset="0"/>
                <a:cs typeface="Times New Roman" pitchFamily="18" charset="0"/>
              </a:rPr>
              <a:t>افحص العينات المعروضة أمامك وقم بعمل رسم مبسط لها يوضح اسم الأنسجة التي تعرفت عليها وقم بكتابة البيانات على الرسم.</a:t>
            </a:r>
          </a:p>
          <a:p>
            <a:pPr marL="514350" indent="-514350" algn="just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marL="627063" lvl="0" indent="-627063" algn="ctr">
              <a:buFont typeface="+mj-lt"/>
              <a:buAutoNum type="arabicPeriod" startAt="2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lang="ar-SA" sz="5400" b="1" u="sng" dirty="0" err="1" smtClean="0">
                <a:latin typeface="Times New Roman" pitchFamily="18" charset="0"/>
                <a:cs typeface="Times New Roman" pitchFamily="18" charset="0"/>
              </a:rPr>
              <a:t>الضامة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124744"/>
            <a:ext cx="8784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ar-SA" sz="3200" b="1" dirty="0" err="1" smtClean="0">
                <a:solidFill>
                  <a:srgbClr val="FF0000"/>
                </a:solidFill>
                <a:cs typeface="+mj-cs"/>
              </a:rPr>
              <a:t>الوظيفة:</a:t>
            </a:r>
            <a:endParaRPr lang="ar-SA" sz="3200" dirty="0" smtClean="0">
              <a:solidFill>
                <a:srgbClr val="FF0000"/>
              </a:solidFill>
              <a:cs typeface="+mj-cs"/>
            </a:endParaRPr>
          </a:p>
          <a:p>
            <a:pPr marL="519113" indent="-231775" algn="just"/>
            <a:r>
              <a:rPr lang="ar-SA" sz="2800" b="1" spc="-100" dirty="0" smtClean="0">
                <a:cs typeface="+mj-cs"/>
              </a:rPr>
              <a:t>-  </a:t>
            </a:r>
            <a:r>
              <a:rPr lang="ar-SA" sz="2800" spc="-100" dirty="0" smtClean="0">
                <a:cs typeface="+mj-cs"/>
              </a:rPr>
              <a:t>ربط وتدعيم تراكيب الجسم </a:t>
            </a:r>
            <a:r>
              <a:rPr lang="ar-SA" sz="2800" spc="-100" dirty="0" err="1" smtClean="0">
                <a:cs typeface="+mj-cs"/>
              </a:rPr>
              <a:t>المختلفة </a:t>
            </a:r>
            <a:r>
              <a:rPr lang="ar-SA" sz="2800" spc="-100" dirty="0" smtClean="0">
                <a:cs typeface="+mj-cs"/>
              </a:rPr>
              <a:t>(</a:t>
            </a:r>
            <a:r>
              <a:rPr lang="ar-SA" sz="2800" spc="-100" dirty="0" smtClean="0">
                <a:solidFill>
                  <a:srgbClr val="FF0000"/>
                </a:solidFill>
                <a:cs typeface="+mj-cs"/>
              </a:rPr>
              <a:t>تضم</a:t>
            </a:r>
            <a:r>
              <a:rPr lang="ar-SA" sz="2800" spc="-100" dirty="0" smtClean="0">
                <a:cs typeface="+mj-cs"/>
              </a:rPr>
              <a:t> الأعضاء المختلفة وتملأ الفراغات</a:t>
            </a:r>
            <a:r>
              <a:rPr lang="ar-SA" sz="2800" spc="-100" dirty="0" err="1" smtClean="0">
                <a:cs typeface="+mj-cs"/>
              </a:rPr>
              <a:t>).</a:t>
            </a:r>
            <a:endParaRPr lang="ar-SA" sz="2800" spc="-100" dirty="0" smtClean="0">
              <a:cs typeface="+mj-cs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ar-SA" sz="3200" b="1" dirty="0" err="1" smtClean="0">
                <a:solidFill>
                  <a:srgbClr val="FF0000"/>
                </a:solidFill>
                <a:cs typeface="+mj-cs"/>
              </a:rPr>
              <a:t>الخصائص:</a:t>
            </a:r>
            <a:endParaRPr lang="ar-SA" sz="3200" dirty="0" smtClean="0">
              <a:solidFill>
                <a:srgbClr val="FF0000"/>
              </a:solidFill>
              <a:cs typeface="+mj-cs"/>
            </a:endParaRPr>
          </a:p>
          <a:p>
            <a:pPr marL="519113" indent="-231775" algn="just"/>
            <a:r>
              <a:rPr lang="ar-SA" sz="2800" dirty="0" smtClean="0">
                <a:cs typeface="+mj-cs"/>
              </a:rPr>
              <a:t>- عدد قليل من الخلايا.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cs typeface="+mj-cs"/>
              </a:rPr>
              <a:t>المادة بين الخلوية تكون الجزء الأكبر من هذا النسيج.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cs typeface="+mj-cs"/>
              </a:rPr>
              <a:t>غنية بالأوعية الدموية.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cs typeface="+mj-cs"/>
              </a:rPr>
              <a:t>نادراً ما توجد على الأسطح الخارجية أو الداخلية للجسم.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الأنواع: </a:t>
            </a:r>
            <a:r>
              <a:rPr lang="ar-SA" sz="2800" dirty="0" smtClean="0">
                <a:cs typeface="+mj-cs"/>
              </a:rPr>
              <a:t>نوعان رئيسيان</a:t>
            </a:r>
          </a:p>
          <a:p>
            <a:pPr marL="804863" indent="-355600">
              <a:buFont typeface="+mj-lt"/>
              <a:buAutoNum type="arabicPeriod"/>
              <a:tabLst>
                <a:tab pos="860425" algn="l"/>
              </a:tabLst>
            </a:pPr>
            <a:r>
              <a:rPr lang="ar-SA" sz="3200" b="1" dirty="0" smtClean="0">
                <a:cs typeface="+mj-cs"/>
              </a:rPr>
              <a:t>الأنسجة </a:t>
            </a:r>
            <a:r>
              <a:rPr lang="ar-SA" sz="3200" b="1" dirty="0" err="1" smtClean="0">
                <a:cs typeface="+mj-cs"/>
              </a:rPr>
              <a:t>الضامة</a:t>
            </a:r>
            <a:r>
              <a:rPr lang="ar-SA" sz="3200" b="1" dirty="0" smtClean="0">
                <a:cs typeface="+mj-cs"/>
              </a:rPr>
              <a:t> الأصيلة</a:t>
            </a:r>
          </a:p>
          <a:p>
            <a:pPr marL="804863" indent="-355600">
              <a:buFont typeface="+mj-lt"/>
              <a:buAutoNum type="arabicPeriod"/>
              <a:tabLst>
                <a:tab pos="860425" algn="l"/>
              </a:tabLst>
            </a:pPr>
            <a:r>
              <a:rPr lang="ar-SA" sz="3200" b="1" dirty="0" smtClean="0">
                <a:cs typeface="+mj-cs"/>
              </a:rPr>
              <a:t>الأنسجة </a:t>
            </a:r>
            <a:r>
              <a:rPr lang="ar-SA" sz="3200" b="1" dirty="0" err="1" smtClean="0">
                <a:cs typeface="+mj-cs"/>
              </a:rPr>
              <a:t>الضامة</a:t>
            </a:r>
            <a:r>
              <a:rPr lang="ar-SA" sz="3200" b="1" dirty="0" smtClean="0">
                <a:cs typeface="+mj-cs"/>
              </a:rPr>
              <a:t> </a:t>
            </a:r>
            <a:r>
              <a:rPr lang="ar-SA" sz="3200" b="1" dirty="0" err="1" smtClean="0">
                <a:cs typeface="+mj-cs"/>
              </a:rPr>
              <a:t>الصلبة </a:t>
            </a:r>
            <a:r>
              <a:rPr lang="ar-SA" sz="3200" b="1" dirty="0" smtClean="0">
                <a:cs typeface="+mj-cs"/>
              </a:rPr>
              <a:t>(الهيكلية</a:t>
            </a:r>
            <a:r>
              <a:rPr lang="ar-SA" sz="3200" b="1" dirty="0" err="1" smtClean="0">
                <a:cs typeface="+mj-cs"/>
              </a:rPr>
              <a:t>)</a:t>
            </a:r>
            <a:endParaRPr lang="en-US" sz="32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marL="573088" indent="-573088">
              <a:buFont typeface="+mj-lt"/>
              <a:buAutoNum type="arabicPeriod" startAt="2"/>
            </a:pPr>
            <a:r>
              <a:rPr lang="ar-SA" sz="5400" b="1" u="sng" dirty="0" smtClean="0"/>
              <a:t>الأنسجة </a:t>
            </a:r>
            <a:r>
              <a:rPr lang="ar-SA" sz="5400" b="1" u="sng" dirty="0" err="1" smtClean="0"/>
              <a:t>الضامة</a:t>
            </a:r>
            <a:r>
              <a:rPr lang="ar-SA" sz="5400" b="1" u="sng" dirty="0" smtClean="0"/>
              <a:t> </a:t>
            </a:r>
            <a:r>
              <a:rPr lang="ar-SA" sz="5400" b="1" u="sng" dirty="0" err="1" smtClean="0"/>
              <a:t>الصلبة </a:t>
            </a:r>
            <a:r>
              <a:rPr lang="ar-SA" sz="5400" b="1" u="sng" dirty="0" smtClean="0"/>
              <a:t>(الهيكلية</a:t>
            </a:r>
            <a:r>
              <a:rPr lang="ar-SA" sz="5400" b="1" u="sng" dirty="0" err="1" smtClean="0"/>
              <a:t>)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/>
          <a:lstStyle/>
          <a:p>
            <a:pPr marL="231775" indent="-231775" algn="just"/>
            <a:r>
              <a:rPr lang="ar-SA" spc="-1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spc="-100" dirty="0" smtClean="0">
                <a:latin typeface="Times New Roman" pitchFamily="18" charset="0"/>
                <a:cs typeface="Times New Roman" pitchFamily="18" charset="0"/>
              </a:rPr>
              <a:t> مادة بين خلوية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شبه صلبة أو صلبة</a:t>
            </a:r>
            <a:r>
              <a:rPr lang="ar-SA" spc="-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يوجد منه </a:t>
            </a:r>
            <a:r>
              <a:rPr lang="ar-S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نوعين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marL="573088" indent="-395288">
              <a:buNone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أ- الأنسجة الغضروفية: </a:t>
            </a:r>
            <a:r>
              <a:rPr lang="ar-SA" spc="-1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spc="-100" dirty="0" smtClean="0">
                <a:latin typeface="Times New Roman" pitchFamily="18" charset="0"/>
                <a:cs typeface="Times New Roman" pitchFamily="18" charset="0"/>
              </a:rPr>
              <a:t> مادة بين خلوية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شبه صلبة.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73088" indent="-395288">
              <a:buNone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ب- العظم: </a:t>
            </a:r>
            <a:r>
              <a:rPr lang="ar-SA" spc="-1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spc="-100" dirty="0" smtClean="0">
                <a:latin typeface="Times New Roman" pitchFamily="18" charset="0"/>
                <a:cs typeface="Times New Roman" pitchFamily="18" charset="0"/>
              </a:rPr>
              <a:t> مادة بين خلوية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صلبة.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27063" indent="-395288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pPr marL="519113" indent="-519113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الأنسجة الغضروفية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0405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لها ثلاث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أنواع: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أ‌- 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الغضروف الزجاجي: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الخلايا الغضروفية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تقع في محافظ محاطة بمادة بين خلوية شبه صلبة شفافة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3550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يسمى زجاجي لأنه شفاف ولا يوجد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ألياف.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يغطي رؤوس العظام عند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المفاصل.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الغضروف الليفي الأبيض: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نفس تكوين الغضروف الزجاجي يضاف إليه وجود ألياف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بيضاء.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يغطي رؤوس عظام الفقرات.</a:t>
            </a:r>
          </a:p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ج- 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الغضروف الليفي الأصفر: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233363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نفس تكوين الغضروف الزجاجي يضاف إليه وجود ألياف صفراء.</a:t>
            </a:r>
          </a:p>
          <a:p>
            <a:pPr marL="463550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في الأذن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الخارجية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(صوان الأذن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el Documents\AA محاضرات\الأحياء العامة\صور\الأنسجة الحيوانية\5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2968"/>
            <a:ext cx="5245100" cy="3120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E:\Wael Documents\AA محاضرات\الأحياء العامة\صور\الأنسجة الحيوانية\5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131" y="3338656"/>
            <a:ext cx="5511229" cy="3474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E:\Wael Documents\AA محاضرات\الأحياء العامة\صور\الأنسجة الحيوانية\5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5152"/>
            <a:ext cx="3635764" cy="3147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pPr marL="573088" indent="-573088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العظم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2232248"/>
          </a:xfrm>
        </p:spPr>
        <p:txBody>
          <a:bodyPr>
            <a:normAutofit fontScale="92500" lnSpcReduction="20000"/>
          </a:bodyPr>
          <a:lstStyle/>
          <a:p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يتكون من وحدات متكررة تعرف بجهاز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هافرس.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يتكون جهاز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هافرس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من: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buFont typeface="+mj-lt"/>
              <a:buAutoNum type="arabicPeriod"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قناة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هافرس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في المنتصف وتحتوي على أوعية دموية وأعصاب.</a:t>
            </a:r>
          </a:p>
          <a:p>
            <a:pPr marL="341313" indent="-341313">
              <a:buFont typeface="+mj-lt"/>
              <a:buAutoNum type="arabicPeriod"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الصفائح العظمية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وتعتبر المادة بين الخلوية ويعزى لها صلابة العظام.</a:t>
            </a:r>
          </a:p>
          <a:p>
            <a:pPr marL="341313" indent="-341313">
              <a:buFont typeface="+mj-lt"/>
              <a:buAutoNum type="arabicPeriod"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الخلايا العظمية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داخل محافظ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1313" indent="-341313">
              <a:buFont typeface="+mj-lt"/>
              <a:buAutoNum type="arabicPeriod"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قنيات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دقيقة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في كل الاتجاهات تعمل على توصيل المحافظ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ببعضها.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24" r="3198" b="12562"/>
          <a:stretch>
            <a:fillRect/>
          </a:stretch>
        </p:blipFill>
        <p:spPr bwMode="auto">
          <a:xfrm>
            <a:off x="1763688" y="2977673"/>
            <a:ext cx="6048672" cy="3834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778098"/>
          </a:xfrm>
        </p:spPr>
        <p:txBody>
          <a:bodyPr>
            <a:noAutofit/>
          </a:bodyPr>
          <a:lstStyle/>
          <a:p>
            <a:pPr marL="573088" indent="-573088"/>
            <a:r>
              <a:rPr lang="ar-SA" sz="4800" b="1" u="sng" dirty="0" smtClean="0"/>
              <a:t>ملخص الأنسجة </a:t>
            </a:r>
            <a:r>
              <a:rPr lang="ar-SA" sz="4800" b="1" u="sng" dirty="0" err="1" smtClean="0"/>
              <a:t>الضامة</a:t>
            </a:r>
            <a:r>
              <a:rPr lang="ar-SA" sz="4800" b="1" u="sng" dirty="0" smtClean="0"/>
              <a:t> </a:t>
            </a:r>
            <a:r>
              <a:rPr lang="ar-SA" sz="4800" b="1" u="sng" dirty="0" err="1" smtClean="0"/>
              <a:t>الصلبة </a:t>
            </a:r>
            <a:r>
              <a:rPr lang="ar-SA" sz="4800" b="1" u="sng" dirty="0" smtClean="0"/>
              <a:t>(الهيكلية</a:t>
            </a:r>
            <a:r>
              <a:rPr lang="ar-SA" sz="4800" b="1" u="sng" dirty="0" err="1" smtClean="0"/>
              <a:t>)</a:t>
            </a:r>
            <a:endParaRPr lang="en-US" sz="4800" u="sng" dirty="0"/>
          </a:p>
        </p:txBody>
      </p:sp>
      <p:pic>
        <p:nvPicPr>
          <p:cNvPr id="2051" name="Picture 3" descr="E:\Wael Documents\AA محاضرات\الأحياء العامة\صور\الأنسجة الحيوانية\New folder\20171019_010406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79512" y="1124744"/>
            <a:ext cx="878497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Autofit/>
          </a:bodyPr>
          <a:lstStyle/>
          <a:p>
            <a:pPr marL="573088" indent="-573088">
              <a:buFont typeface="+mj-lt"/>
              <a:buAutoNum type="arabicPeriod" startAt="3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الدم </a:t>
            </a:r>
            <a:r>
              <a:rPr lang="ar-SA" sz="5400" b="1" u="sng" dirty="0" err="1" smtClean="0">
                <a:latin typeface="Times New Roman" pitchFamily="18" charset="0"/>
                <a:cs typeface="Times New Roman" pitchFamily="18" charset="0"/>
              </a:rPr>
              <a:t>والليمف</a:t>
            </a:r>
            <a:endParaRPr lang="ar-SA" sz="5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6021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ar-SA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أولاً: الدم يتكون </a:t>
            </a:r>
            <a:r>
              <a:rPr lang="ar-SA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من:</a:t>
            </a:r>
            <a:endParaRPr lang="ar-SA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SA" sz="2300" b="1" dirty="0" err="1" smtClean="0">
                <a:latin typeface="Times New Roman" pitchFamily="18" charset="0"/>
                <a:cs typeface="Times New Roman" pitchFamily="18" charset="0"/>
              </a:rPr>
              <a:t>البلازما:</a:t>
            </a: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3550" indent="-231775" algn="just"/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تمثل المادة بين الخلوية وهي حوالي 50% من الدم.</a:t>
            </a:r>
          </a:p>
          <a:p>
            <a:pPr marL="463550" indent="-231775" algn="just"/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سائل لزج تسبح فيه خلايا الدم والصفائح الدموية.</a:t>
            </a:r>
          </a:p>
          <a:p>
            <a:pPr marL="463550" indent="-231775" algn="just"/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تتكون من 90%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ماء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بروتينات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مختلفة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أملاح غير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عضوية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- مواد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عضوية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غازات مذابة مثل الأكسجين وثاني أكسيد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الكربون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هرمونات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 – إنزيمات.</a:t>
            </a:r>
          </a:p>
          <a:p>
            <a:pPr algn="just">
              <a:buNone/>
            </a:pP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2- خلايا الدم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أ‌- خلايا الدم الحمراء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/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مقعرة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ومستديرة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عديمة النواة في معظم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الكائنات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الهيموجلوبين الموجود بها يقوم بحمل الأكسجين.</a:t>
            </a:r>
          </a:p>
          <a:p>
            <a:pPr algn="just">
              <a:buNone/>
            </a:pP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ب‌- خلايا الدم </a:t>
            </a:r>
            <a:r>
              <a:rPr lang="ar-SA" sz="2300" b="1" dirty="0" err="1" smtClean="0">
                <a:latin typeface="Times New Roman" pitchFamily="18" charset="0"/>
                <a:cs typeface="Times New Roman" pitchFamily="18" charset="0"/>
              </a:rPr>
              <a:t>البيضاء:</a:t>
            </a: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5138" indent="-233363" algn="just"/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وظيفتها المناعة وحماية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الجسم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كل أنواعها بها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نواه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وهي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نوعان:</a:t>
            </a:r>
            <a:endParaRPr lang="ar-SA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684213" indent="-452438" algn="just">
              <a:buNone/>
            </a:pP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1- الخلايا المحببة: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سيتوبلازم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محبب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نواة مفصصة.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algn="just">
              <a:buNone/>
            </a:pPr>
            <a:r>
              <a:rPr lang="ar-SA" sz="2300" b="1" dirty="0" smtClean="0">
                <a:latin typeface="Times New Roman" pitchFamily="18" charset="0"/>
                <a:cs typeface="Times New Roman" pitchFamily="18" charset="0"/>
              </a:rPr>
              <a:t>2- الخلايا غير المحببة: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سيتوبلازم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 غير </a:t>
            </a: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محبب 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– نواه كبيرة كروية.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902</Words>
  <Application>Microsoft Office PowerPoint</Application>
  <PresentationFormat>عرض على الشاشة (3:4)‏</PresentationFormat>
  <Paragraphs>162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المعمل الثامن</vt:lpstr>
      <vt:lpstr>الشريحة 2</vt:lpstr>
      <vt:lpstr>الشريحة 3</vt:lpstr>
      <vt:lpstr>الأنسجة الضامة الصلبة (الهيكلية)</vt:lpstr>
      <vt:lpstr>أ- الأنسجة الغضروفية</vt:lpstr>
      <vt:lpstr>الشريحة 6</vt:lpstr>
      <vt:lpstr>ب- العظم</vt:lpstr>
      <vt:lpstr>ملخص الأنسجة الضامة الصلبة (الهيكلية)</vt:lpstr>
      <vt:lpstr>الدم والليمف</vt:lpstr>
      <vt:lpstr>الشريحة 10</vt:lpstr>
      <vt:lpstr>الدم والليمف</vt:lpstr>
      <vt:lpstr>الشريحة 12</vt:lpstr>
      <vt:lpstr>الشريحة 13</vt:lpstr>
      <vt:lpstr>الشريحة 14</vt:lpstr>
      <vt:lpstr>الشريحة 15</vt:lpstr>
      <vt:lpstr>ملخص الأنسجة العضلية</vt:lpstr>
      <vt:lpstr>الشريحة 17</vt:lpstr>
      <vt:lpstr>الشريحة 18</vt:lpstr>
      <vt:lpstr>الجزء العملي</vt:lpstr>
      <vt:lpstr>الشريحة 20</vt:lpstr>
      <vt:lpstr>الجزء العملي</vt:lpstr>
      <vt:lpstr>الجزء العملي</vt:lpstr>
      <vt:lpstr>الجزء العملي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asd</cp:lastModifiedBy>
  <cp:revision>412</cp:revision>
  <dcterms:created xsi:type="dcterms:W3CDTF">2017-09-24T20:35:31Z</dcterms:created>
  <dcterms:modified xsi:type="dcterms:W3CDTF">2020-09-12T23:24:58Z</dcterms:modified>
</cp:coreProperties>
</file>