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1" r:id="rId2"/>
    <p:sldId id="258" r:id="rId3"/>
    <p:sldId id="259" r:id="rId4"/>
    <p:sldId id="282" r:id="rId5"/>
    <p:sldId id="264" r:id="rId6"/>
    <p:sldId id="274" r:id="rId7"/>
    <p:sldId id="275" r:id="rId8"/>
    <p:sldId id="278" r:id="rId9"/>
    <p:sldId id="279" r:id="rId10"/>
    <p:sldId id="280" r:id="rId11"/>
    <p:sldId id="270" r:id="rId12"/>
    <p:sldId id="27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115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89371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9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4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3" y="266700"/>
            <a:ext cx="7162801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4650" y="376238"/>
            <a:ext cx="16383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9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media8.m4a"/><Relationship Id="rId7" Type="http://schemas.openxmlformats.org/officeDocument/2006/relationships/image" Target="../media/image9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audio" Target="../media/media3.m4a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microsoft.com/office/2007/relationships/media" Target="../media/media3.m4a"/><Relationship Id="rId16" Type="http://schemas.openxmlformats.org/officeDocument/2006/relationships/image" Target="../media/image16.png"/><Relationship Id="rId20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15" Type="http://schemas.microsoft.com/office/2007/relationships/hdphoto" Target="../media/hdphoto4.wdp"/><Relationship Id="rId10" Type="http://schemas.microsoft.com/office/2007/relationships/hdphoto" Target="../media/hdphoto2.wdp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audio" Target="../media/media4.m4a"/><Relationship Id="rId21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microsoft.com/office/2007/relationships/media" Target="../media/media4.m4a"/><Relationship Id="rId16" Type="http://schemas.openxmlformats.org/officeDocument/2006/relationships/image" Target="../media/image16.png"/><Relationship Id="rId20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5" Type="http://schemas.microsoft.com/office/2007/relationships/hdphoto" Target="../media/hdphoto4.wdp"/><Relationship Id="rId10" Type="http://schemas.microsoft.com/office/2007/relationships/hdphoto" Target="../media/hdphoto2.wdp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5.m4a"/><Relationship Id="rId7" Type="http://schemas.openxmlformats.org/officeDocument/2006/relationships/hyperlink" Target="http://openclipart.org/detail/167549/green-tick---simple-by-kliponius" TargetMode="External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hyperlink" Target="http://openclipart.org/detail/167549/green-tick---simple-by-kliponi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68" y="-9901"/>
            <a:ext cx="7180189" cy="11460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D8568471-F60C-4105-A610-4B237D127401}"/>
              </a:ext>
            </a:extLst>
          </p:cNvPr>
          <p:cNvGrpSpPr/>
          <p:nvPr/>
        </p:nvGrpSpPr>
        <p:grpSpPr>
          <a:xfrm>
            <a:off x="7891975" y="2926081"/>
            <a:ext cx="3990536" cy="3193366"/>
            <a:chOff x="6467106" y="1983545"/>
            <a:chExt cx="5724894" cy="4916658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3980F89-5EFC-412B-9C9F-825009390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"/>
                </a:ext>
              </a:extLst>
            </a:blip>
            <a:stretch>
              <a:fillRect/>
            </a:stretch>
          </p:blipFill>
          <p:spPr>
            <a:xfrm>
              <a:off x="6467106" y="1983545"/>
              <a:ext cx="5169320" cy="4916658"/>
            </a:xfrm>
            <a:prstGeom prst="rect">
              <a:avLst/>
            </a:prstGeom>
          </p:spPr>
        </p:pic>
        <p:pic>
          <p:nvPicPr>
            <p:cNvPr id="8" name="Picture 7" descr="A picture containing yellow, phone&#10;&#10;Description automatically generated">
              <a:extLst>
                <a:ext uri="{FF2B5EF4-FFF2-40B4-BE49-F238E27FC236}">
                  <a16:creationId xmlns:a16="http://schemas.microsoft.com/office/drawing/2014/main" id="{1CE4B2C6-AAF7-49A3-9D55-1A561D0C8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"/>
                </a:ext>
              </a:extLst>
            </a:blip>
            <a:stretch>
              <a:fillRect/>
            </a:stretch>
          </p:blipFill>
          <p:spPr>
            <a:xfrm>
              <a:off x="9617931" y="2199836"/>
              <a:ext cx="2574069" cy="266283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17341" y="1671078"/>
            <a:ext cx="10794610" cy="4637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/>
              <a:t>Family and Friends 2-Grade 2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>
                <a:solidFill>
                  <a:srgbClr val="0070C0"/>
                </a:solidFill>
              </a:rPr>
              <a:t>Unit 8</a:t>
            </a:r>
            <a:r>
              <a:rPr lang="en-US" sz="3600" dirty="0"/>
              <a:t> </a:t>
            </a:r>
          </a:p>
          <a:p>
            <a:r>
              <a:rPr lang="en-US" sz="6600" b="1" dirty="0">
                <a:solidFill>
                  <a:srgbClr val="FF0066"/>
                </a:solidFill>
              </a:rPr>
              <a:t>Tidy up!</a:t>
            </a:r>
          </a:p>
          <a:p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Lesson 5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 76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4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DABA5B-97B3-4743-AF63-FB185176F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7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216" y="2500876"/>
            <a:ext cx="10515600" cy="706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4- There are _______ stars on my rug.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title"/>
          </p:nvPr>
        </p:nvSpPr>
        <p:spPr>
          <a:xfrm>
            <a:off x="328791" y="432156"/>
            <a:ext cx="994118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>
              <a:buNone/>
            </a:pPr>
            <a:r>
              <a:rPr lang="en-US" sz="3600" dirty="0">
                <a:ln w="22225" cap="flat">
                  <a:noFill/>
                  <a:prstDash val="solid"/>
                  <a:round/>
                </a:ln>
                <a:solidFill>
                  <a:srgbClr val="C00000"/>
                </a:solidFill>
                <a:effectLst/>
              </a:rPr>
              <a:t>Read again and choose the correct answer.</a:t>
            </a:r>
          </a:p>
        </p:txBody>
      </p:sp>
      <p:grpSp>
        <p:nvGrpSpPr>
          <p:cNvPr id="9" name="Diagram 6"/>
          <p:cNvGrpSpPr/>
          <p:nvPr/>
        </p:nvGrpSpPr>
        <p:grpSpPr>
          <a:xfrm>
            <a:off x="1458499" y="3958066"/>
            <a:ext cx="9275013" cy="1292662"/>
            <a:chOff x="0" y="45821"/>
            <a:chExt cx="9275012" cy="1292660"/>
          </a:xfrm>
        </p:grpSpPr>
        <p:grpSp>
          <p:nvGrpSpPr>
            <p:cNvPr id="10" name="Group"/>
            <p:cNvGrpSpPr/>
            <p:nvPr/>
          </p:nvGrpSpPr>
          <p:grpSpPr>
            <a:xfrm>
              <a:off x="0" y="45821"/>
              <a:ext cx="4541146" cy="1292660"/>
              <a:chOff x="0" y="45821"/>
              <a:chExt cx="4541145" cy="1292659"/>
            </a:xfrm>
          </p:grpSpPr>
          <p:sp>
            <p:nvSpPr>
              <p:cNvPr id="14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meat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pink</a:t>
                </a:r>
                <a:endParaRPr dirty="0"/>
              </a:p>
            </p:txBody>
          </p:sp>
        </p:grpSp>
        <p:grpSp>
          <p:nvGrpSpPr>
            <p:cNvPr id="11" name="Group"/>
            <p:cNvGrpSpPr/>
            <p:nvPr/>
          </p:nvGrpSpPr>
          <p:grpSpPr>
            <a:xfrm>
              <a:off x="4733865" y="45821"/>
              <a:ext cx="4541147" cy="1292660"/>
              <a:chOff x="0" y="45821"/>
              <a:chExt cx="4541145" cy="1292659"/>
            </a:xfrm>
          </p:grpSpPr>
          <p:sp>
            <p:nvSpPr>
              <p:cNvPr id="12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bread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yellow</a:t>
                </a:r>
                <a:endParaRPr dirty="0"/>
              </a:p>
            </p:txBody>
          </p:sp>
        </p:grpSp>
      </p:grpSp>
      <p:sp>
        <p:nvSpPr>
          <p:cNvPr id="16" name="Rectangle 5"/>
          <p:cNvSpPr/>
          <p:nvPr/>
        </p:nvSpPr>
        <p:spPr>
          <a:xfrm>
            <a:off x="7241463" y="3849683"/>
            <a:ext cx="2442950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424422" y="6394401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73" y="281538"/>
            <a:ext cx="1184636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19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/>
          <p:nvPr/>
        </p:nvSpPr>
        <p:spPr>
          <a:xfrm>
            <a:off x="464233" y="2013691"/>
            <a:ext cx="1172776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 rtl="1">
              <a:buNone/>
            </a:pPr>
            <a:r>
              <a:rPr lang="en-US" sz="4800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rgbClr val="E6B9B8"/>
                </a:solidFill>
                <a:effectLst/>
              </a:rPr>
              <a:t>Open your workbook </a:t>
            </a:r>
            <a:r>
              <a:rPr lang="en-US" sz="4800" u="sng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P. 74 </a:t>
            </a:r>
            <a:r>
              <a:rPr lang="en-US" sz="4800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rgbClr val="E6B9B8"/>
                </a:solidFill>
                <a:effectLst/>
              </a:rPr>
              <a:t>and answer the questions.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24422" y="60960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27C96A-0782-4F27-9F3B-41A6020364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80" y="3583351"/>
            <a:ext cx="2381120" cy="2355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73" y="281538"/>
            <a:ext cx="1184636" cy="8921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7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"/>
          <p:cNvSpPr txBox="1"/>
          <p:nvPr/>
        </p:nvSpPr>
        <p:spPr>
          <a:xfrm>
            <a:off x="740207" y="1691639"/>
            <a:ext cx="6775359" cy="112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600" b="1">
                <a:ln w="12700" cap="flat">
                  <a:solidFill>
                    <a:srgbClr val="4F6228"/>
                  </a:solidFill>
                  <a:prstDash val="solid"/>
                  <a:round/>
                </a:ln>
                <a:blipFill rotWithShape="1">
                  <a:blip r:embed="rId5"/>
                  <a:srcRect/>
                  <a:tile tx="0" ty="0" sx="100000" sy="100000" flip="none" algn="tl"/>
                </a:blip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Well Done Kids ! </a:t>
            </a:r>
          </a:p>
        </p:txBody>
      </p:sp>
      <p:sp>
        <p:nvSpPr>
          <p:cNvPr id="242" name="Rectangle 5"/>
          <p:cNvSpPr txBox="1"/>
          <p:nvPr/>
        </p:nvSpPr>
        <p:spPr>
          <a:xfrm>
            <a:off x="1288260" y="3429000"/>
            <a:ext cx="4973052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400" b="1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rgbClr val="E6B9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End of lesson 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034208-78F2-4230-B527-828D8CC0F3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Footer Placeholder 2"/>
          <p:cNvSpPr txBox="1">
            <a:spLocks/>
          </p:cNvSpPr>
          <p:nvPr/>
        </p:nvSpPr>
        <p:spPr>
          <a:xfrm>
            <a:off x="424422" y="60960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73" y="281538"/>
            <a:ext cx="1184636" cy="89216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0D62B7-DDA7-493E-B732-34EA843C77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66" y="1747158"/>
            <a:ext cx="4676434" cy="44309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7"/>
          <p:cNvSpPr txBox="1"/>
          <p:nvPr/>
        </p:nvSpPr>
        <p:spPr>
          <a:xfrm>
            <a:off x="678995" y="836878"/>
            <a:ext cx="3035442" cy="76943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400" b="1">
                <a:ln w="12700" cap="flat">
                  <a:solidFill>
                    <a:srgbClr val="4F6228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tx1"/>
                </a:solidFill>
                <a:sym typeface="Calibri"/>
              </a:rPr>
              <a:t>O</a:t>
            </a:r>
            <a:r>
              <a:rPr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tx1"/>
                </a:solidFill>
                <a:sym typeface="Calibri"/>
              </a:rPr>
              <a:t>bjective</a:t>
            </a:r>
            <a:r>
              <a:rPr lang="en-US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tx1"/>
                </a:solidFill>
                <a:sym typeface="Calibri"/>
              </a:rPr>
              <a:t>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3" name="Rectangle 11"/>
          <p:cNvSpPr txBox="1"/>
          <p:nvPr/>
        </p:nvSpPr>
        <p:spPr>
          <a:xfrm>
            <a:off x="678995" y="2165624"/>
            <a:ext cx="8198474" cy="218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5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800" dirty="0">
                <a:solidFill>
                  <a:srgbClr val="CC0066"/>
                </a:solidFill>
              </a:rPr>
              <a:t>1) Read the text.</a:t>
            </a:r>
            <a:endParaRPr lang="en-US" sz="4800" dirty="0">
              <a:solidFill>
                <a:srgbClr val="CC0066"/>
              </a:solidFill>
            </a:endParaRPr>
          </a:p>
          <a:p>
            <a:pPr>
              <a:defRPr sz="5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4000" dirty="0">
              <a:solidFill>
                <a:srgbClr val="CC0066"/>
              </a:solidFill>
            </a:endParaRPr>
          </a:p>
          <a:p>
            <a:pPr>
              <a:defRPr sz="5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800" dirty="0">
                <a:solidFill>
                  <a:schemeClr val="accent1">
                    <a:lumMod val="50000"/>
                  </a:schemeClr>
                </a:solidFill>
              </a:rPr>
              <a:t>2) Answer the questions.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402742" y="6155874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Picture 2" descr="A picture containing room, umbrella&#10;&#10;Description automatically generated">
            <a:extLst>
              <a:ext uri="{FF2B5EF4-FFF2-40B4-BE49-F238E27FC236}">
                <a16:creationId xmlns:a16="http://schemas.microsoft.com/office/drawing/2014/main" id="{5951E96F-DEE7-4F9A-BE35-7ED6EE1A48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5808" y="3357676"/>
            <a:ext cx="2194586" cy="253749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1F5F35-1DDD-41E6-AD22-86F483075B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682" y="190727"/>
            <a:ext cx="1184636" cy="892169"/>
          </a:xfrm>
          <a:prstGeom prst="rect">
            <a:avLst/>
          </a:prstGeom>
        </p:spPr>
      </p:pic>
    </p:spTree>
  </p:cSld>
  <p:clrMapOvr>
    <a:masterClrMapping/>
  </p:clrMapOvr>
  <p:transition spd="med" advTm="9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3"/>
          <p:cNvSpPr txBox="1"/>
          <p:nvPr/>
        </p:nvSpPr>
        <p:spPr>
          <a:xfrm>
            <a:off x="109112" y="110577"/>
            <a:ext cx="538063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 algn="l">
              <a:buNone/>
            </a:pPr>
            <a:r>
              <a:rPr sz="4000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accent5"/>
                </a:solidFill>
                <a:effectLst/>
              </a:rPr>
              <a:t>Look</a:t>
            </a:r>
            <a:r>
              <a:rPr lang="en-US" sz="4000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accent5"/>
                </a:solidFill>
                <a:effectLst/>
              </a:rPr>
              <a:t>, listen then read</a:t>
            </a:r>
            <a:endParaRPr sz="2800" dirty="0">
              <a:solidFill>
                <a:schemeClr val="accent5"/>
              </a:solidFill>
            </a:endParaRPr>
          </a:p>
        </p:txBody>
      </p:sp>
      <p:sp>
        <p:nvSpPr>
          <p:cNvPr id="139" name="Rectangle 6"/>
          <p:cNvSpPr txBox="1"/>
          <p:nvPr/>
        </p:nvSpPr>
        <p:spPr>
          <a:xfrm>
            <a:off x="2600914" y="1843458"/>
            <a:ext cx="373252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4918993" y="1479827"/>
            <a:ext cx="7082473" cy="4562949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Dear kids magazine,</a:t>
            </a: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My name is Khalid. I’m from Bahrain.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This is a picture of my bedroom.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There’s a </a:t>
            </a:r>
            <a:r>
              <a:rPr lang="en-US" sz="2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bed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in my bedroom.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There are lots of stars on my </a:t>
            </a:r>
            <a:r>
              <a:rPr lang="en-US" sz="2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blanket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There are yellow stars on my </a:t>
            </a:r>
            <a:r>
              <a:rPr lang="en-US" sz="2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rug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too!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697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79" y="1134560"/>
            <a:ext cx="1872180" cy="23341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8364" y="4046185"/>
            <a:ext cx="1305009" cy="2052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6969" y1="8614" x2="66969" y2="8614"/>
                        <a14:backgroundMark x1="89111" y1="5993" x2="89111" y2="5993"/>
                        <a14:backgroundMark x1="5263" y1="5993" x2="5263" y2="5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9" y="2136664"/>
            <a:ext cx="1463076" cy="19318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5000"/>
              </a:srgbClr>
            </a:outerShdw>
            <a:softEdge rad="0"/>
          </a:effectLst>
        </p:spPr>
      </p:pic>
      <p:grpSp>
        <p:nvGrpSpPr>
          <p:cNvPr id="27" name="Group 26"/>
          <p:cNvGrpSpPr/>
          <p:nvPr/>
        </p:nvGrpSpPr>
        <p:grpSpPr>
          <a:xfrm>
            <a:off x="282835" y="1227717"/>
            <a:ext cx="2318079" cy="1073930"/>
            <a:chOff x="5880999" y="1597972"/>
            <a:chExt cx="2473904" cy="102631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999" y="2136475"/>
              <a:ext cx="2473904" cy="4878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638">
              <a:off x="7813338" y="1618270"/>
              <a:ext cx="464656" cy="65004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638">
              <a:off x="6007375" y="1597972"/>
              <a:ext cx="464656" cy="65004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264320" y="1616415"/>
              <a:ext cx="1648335" cy="651904"/>
              <a:chOff x="6264320" y="1616415"/>
              <a:chExt cx="1648335" cy="65190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2387">
                <a:off x="7353396" y="1674753"/>
                <a:ext cx="559259" cy="5560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100000" l="0" r="9826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83394">
                <a:off x="6910183" y="1704310"/>
                <a:ext cx="504488" cy="50157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2387">
                <a:off x="6559495" y="1616415"/>
                <a:ext cx="464032" cy="621471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9638">
                <a:off x="6264320" y="1618270"/>
                <a:ext cx="464656" cy="650049"/>
              </a:xfrm>
              <a:prstGeom prst="rect">
                <a:avLst/>
              </a:prstGeom>
            </p:spPr>
          </p:pic>
        </p:grpSp>
      </p:grpSp>
      <p:sp>
        <p:nvSpPr>
          <p:cNvPr id="38" name="Footer Placeholder 2"/>
          <p:cNvSpPr txBox="1">
            <a:spLocks/>
          </p:cNvSpPr>
          <p:nvPr/>
        </p:nvSpPr>
        <p:spPr>
          <a:xfrm>
            <a:off x="424422" y="6394401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EAA7F8-380D-4941-B362-80BE89E3E47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9638">
            <a:off x="2361075" y="1258888"/>
            <a:ext cx="435389" cy="68020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41427CE-0F08-4F2D-8645-CAA33DDFAC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93" y="183219"/>
            <a:ext cx="1124214" cy="8466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53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6"/>
          <p:cNvSpPr txBox="1"/>
          <p:nvPr/>
        </p:nvSpPr>
        <p:spPr>
          <a:xfrm>
            <a:off x="2600914" y="1843458"/>
            <a:ext cx="373252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4973353" y="1198019"/>
            <a:ext cx="7082473" cy="5107779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There’s a green 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cupboard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in my bedroom.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There’s a 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shelf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I’ve got seven books on my 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shelf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 like my bedroom.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Bye!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From Khalid (age 8)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697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91" y="1134560"/>
            <a:ext cx="1872180" cy="23341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2887" y="4012201"/>
            <a:ext cx="1305009" cy="2052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6969" y1="8614" x2="66969" y2="8614"/>
                        <a14:backgroundMark x1="89111" y1="5993" x2="89111" y2="5993"/>
                        <a14:backgroundMark x1="5263" y1="5993" x2="5263" y2="5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5" y="2139185"/>
            <a:ext cx="1463076" cy="19318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5000"/>
              </a:srgbClr>
            </a:outerShdw>
            <a:softEdge rad="0"/>
          </a:effectLst>
        </p:spPr>
      </p:pic>
      <p:grpSp>
        <p:nvGrpSpPr>
          <p:cNvPr id="27" name="Group 26"/>
          <p:cNvGrpSpPr/>
          <p:nvPr/>
        </p:nvGrpSpPr>
        <p:grpSpPr>
          <a:xfrm>
            <a:off x="282835" y="1227717"/>
            <a:ext cx="2318079" cy="1073930"/>
            <a:chOff x="5880999" y="1597972"/>
            <a:chExt cx="2473904" cy="102631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999" y="2136475"/>
              <a:ext cx="2473904" cy="4878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638">
              <a:off x="7813338" y="1618270"/>
              <a:ext cx="464656" cy="65004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638">
              <a:off x="6007375" y="1597972"/>
              <a:ext cx="464656" cy="65004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264320" y="1616415"/>
              <a:ext cx="1648335" cy="651904"/>
              <a:chOff x="6264320" y="1616415"/>
              <a:chExt cx="1648335" cy="65190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2387">
                <a:off x="7353396" y="1674753"/>
                <a:ext cx="559259" cy="5560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100000" l="0" r="9826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83394">
                <a:off x="6910183" y="1704310"/>
                <a:ext cx="504488" cy="50157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2387">
                <a:off x="6559495" y="1616415"/>
                <a:ext cx="464032" cy="621471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9638">
                <a:off x="6264320" y="1618270"/>
                <a:ext cx="464656" cy="650049"/>
              </a:xfrm>
              <a:prstGeom prst="rect">
                <a:avLst/>
              </a:prstGeom>
            </p:spPr>
          </p:pic>
        </p:grpSp>
      </p:grpSp>
      <p:sp>
        <p:nvSpPr>
          <p:cNvPr id="38" name="Footer Placeholder 2"/>
          <p:cNvSpPr txBox="1">
            <a:spLocks/>
          </p:cNvSpPr>
          <p:nvPr/>
        </p:nvSpPr>
        <p:spPr>
          <a:xfrm>
            <a:off x="424422" y="6394401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EAA7F8-380D-4941-B362-80BE89E3E47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9638">
            <a:off x="2361075" y="1258888"/>
            <a:ext cx="435389" cy="680207"/>
          </a:xfrm>
          <a:prstGeom prst="rect">
            <a:avLst/>
          </a:prstGeom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11C8BE35-BE3F-4C62-A3FE-539D73F299EC}"/>
              </a:ext>
            </a:extLst>
          </p:cNvPr>
          <p:cNvSpPr txBox="1"/>
          <p:nvPr/>
        </p:nvSpPr>
        <p:spPr>
          <a:xfrm>
            <a:off x="88299" y="56649"/>
            <a:ext cx="538063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 algn="l">
              <a:buNone/>
            </a:pPr>
            <a:r>
              <a:rPr sz="4000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accent5"/>
                </a:solidFill>
                <a:effectLst/>
              </a:rPr>
              <a:t>Look</a:t>
            </a:r>
            <a:r>
              <a:rPr lang="en-US" sz="4000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accent5"/>
                </a:solidFill>
                <a:effectLst/>
              </a:rPr>
              <a:t>, listen then read</a:t>
            </a:r>
            <a:endParaRPr sz="2800" dirty="0">
              <a:solidFill>
                <a:schemeClr val="accent5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9EBD73-68EC-4DA5-A8C4-CF90C0BF09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682" y="233695"/>
            <a:ext cx="1184636" cy="892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043908"/>
      </p:ext>
    </p:extLst>
  </p:cSld>
  <p:clrMapOvr>
    <a:masterClrMapping/>
  </p:clrMapOvr>
  <p:transition spd="med" advTm="27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Table 4"/>
          <p:cNvGraphicFramePr/>
          <p:nvPr>
            <p:extLst>
              <p:ext uri="{D42A27DB-BD31-4B8C-83A1-F6EECF244321}">
                <p14:modId xmlns:p14="http://schemas.microsoft.com/office/powerpoint/2010/main" val="3871638041"/>
              </p:ext>
            </p:extLst>
          </p:nvPr>
        </p:nvGraphicFramePr>
        <p:xfrm>
          <a:off x="424422" y="1859850"/>
          <a:ext cx="9624666" cy="405562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846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503"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sym typeface="Calibri"/>
                        </a:rPr>
                        <a:t>1- There are</a:t>
                      </a:r>
                      <a:r>
                        <a:rPr kumimoji="0" lang="en-US" sz="280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sym typeface="Calibri"/>
                        </a:rPr>
                        <a:t> lots of footballs on the blanket. 	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>
                          <a:sym typeface="Helvetica"/>
                        </a:defRPr>
                      </a:pPr>
                      <a:r>
                        <a:rPr lang="en-US" dirty="0"/>
                        <a:t>  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503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solidFill>
                            <a:schemeClr val="accent5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2-</a:t>
                      </a:r>
                      <a:r>
                        <a:rPr lang="en-US" sz="2800" b="1" baseline="0" dirty="0">
                          <a:solidFill>
                            <a:schemeClr val="accent5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There are stars on the rug.</a:t>
                      </a:r>
                      <a:endParaRPr sz="2800" b="1" dirty="0">
                        <a:solidFill>
                          <a:schemeClr val="accent5"/>
                        </a:solidFill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42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3-</a:t>
                      </a:r>
                      <a:r>
                        <a:rPr lang="en-US" sz="2800" b="1" baseline="0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Khalid has got seven books on his shelf.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503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solidFill>
                            <a:schemeClr val="accent5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4-</a:t>
                      </a:r>
                      <a:r>
                        <a:rPr lang="en-US" sz="2800" b="1" baseline="0" dirty="0">
                          <a:solidFill>
                            <a:schemeClr val="accent5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Khalid doesn’t like his bedroom.</a:t>
                      </a:r>
                      <a:endParaRPr sz="2800" b="1" dirty="0">
                        <a:solidFill>
                          <a:schemeClr val="accent5"/>
                        </a:solidFill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266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5-</a:t>
                      </a:r>
                      <a:r>
                        <a:rPr lang="en-US" sz="2800" b="1" baseline="0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Khalid likes reading.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503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solidFill>
                            <a:schemeClr val="accent5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6- There’s</a:t>
                      </a:r>
                      <a:r>
                        <a:rPr lang="en-US" sz="2800" b="1" baseline="0" dirty="0">
                          <a:solidFill>
                            <a:schemeClr val="accent5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a red cupboard in his bedroom.</a:t>
                      </a:r>
                      <a:endParaRPr sz="2800" b="1" dirty="0">
                        <a:solidFill>
                          <a:schemeClr val="accent5"/>
                        </a:solidFill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424422" y="6394401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8" name="Content Placeholder 3" descr="Content Placeholder 3">
            <a:extLst>
              <a:ext uri="{FF2B5EF4-FFF2-40B4-BE49-F238E27FC236}">
                <a16:creationId xmlns:a16="http://schemas.microsoft.com/office/drawing/2014/main" id="{72532506-0B4A-43A8-ACD3-BFA6975272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6803" t="15713" r="6066" b="10946"/>
          <a:stretch>
            <a:fillRect/>
          </a:stretch>
        </p:blipFill>
        <p:spPr>
          <a:xfrm>
            <a:off x="7589183" y="356508"/>
            <a:ext cx="1288393" cy="939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5633BE3A-E1D8-4BBF-B404-D7E4392DB171}"/>
              </a:ext>
            </a:extLst>
          </p:cNvPr>
          <p:cNvSpPr txBox="1"/>
          <p:nvPr/>
        </p:nvSpPr>
        <p:spPr>
          <a:xfrm>
            <a:off x="-640080" y="180591"/>
            <a:ext cx="851095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>
              <a:buNone/>
            </a:pPr>
            <a:r>
              <a:rPr sz="3600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After reading, </a:t>
            </a:r>
            <a:r>
              <a:rPr lang="en-US" sz="3600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write T (true   ) or                  F (false    ) on your mini-board.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E8036B-EEE8-4AD5-B7E6-E480E0158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25458" y="328378"/>
            <a:ext cx="341084" cy="520505"/>
          </a:xfrm>
          <a:prstGeom prst="rect">
            <a:avLst/>
          </a:prstGeom>
        </p:spPr>
      </p:pic>
      <p:sp>
        <p:nvSpPr>
          <p:cNvPr id="14" name="Multiplication Sign 4">
            <a:extLst>
              <a:ext uri="{FF2B5EF4-FFF2-40B4-BE49-F238E27FC236}">
                <a16:creationId xmlns:a16="http://schemas.microsoft.com/office/drawing/2014/main" id="{CA843125-181A-498F-B8BE-6D57114F970F}"/>
              </a:ext>
            </a:extLst>
          </p:cNvPr>
          <p:cNvSpPr/>
          <p:nvPr/>
        </p:nvSpPr>
        <p:spPr>
          <a:xfrm>
            <a:off x="1805601" y="825500"/>
            <a:ext cx="478301" cy="524404"/>
          </a:xfrm>
          <a:prstGeom prst="mathMultiply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130056-0A57-4A43-8B3B-29356E109B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73" y="281538"/>
            <a:ext cx="1184636" cy="8921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6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Table 4"/>
          <p:cNvGraphicFramePr/>
          <p:nvPr>
            <p:extLst>
              <p:ext uri="{D42A27DB-BD31-4B8C-83A1-F6EECF244321}">
                <p14:modId xmlns:p14="http://schemas.microsoft.com/office/powerpoint/2010/main" val="3220899493"/>
              </p:ext>
            </p:extLst>
          </p:nvPr>
        </p:nvGraphicFramePr>
        <p:xfrm>
          <a:off x="988772" y="1976880"/>
          <a:ext cx="9624666" cy="39629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846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503"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sym typeface="Calibri"/>
                        </a:rPr>
                        <a:t>1- There are</a:t>
                      </a:r>
                      <a:r>
                        <a:rPr kumimoji="0" lang="en-US" sz="280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entury Gothic" panose="020B0502020202020204" pitchFamily="34" charset="0"/>
                          <a:sym typeface="Calibri"/>
                        </a:rPr>
                        <a:t> lots of footballs on the blanket. 	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sym typeface="Helvetica"/>
                        </a:defRPr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endParaRPr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503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  <a:sym typeface="Helvetica"/>
                        </a:rPr>
                        <a:t>2-</a:t>
                      </a:r>
                      <a:r>
                        <a:rPr lang="en-US" sz="2800" b="1" baseline="0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  <a:sym typeface="Helvetica"/>
                        </a:rPr>
                        <a:t> There are stars on the rug.</a:t>
                      </a:r>
                      <a:endParaRPr sz="2800" b="1" dirty="0">
                        <a:solidFill>
                          <a:schemeClr val="accent5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42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latin typeface="Century Gothic" panose="020B0502020202020204" pitchFamily="34" charset="0"/>
                          <a:ea typeface="+mj-ea"/>
                          <a:cs typeface="+mj-cs"/>
                          <a:sym typeface="Helvetica"/>
                        </a:rPr>
                        <a:t>3-</a:t>
                      </a:r>
                      <a:r>
                        <a:rPr lang="en-US" sz="2800" b="1" baseline="0" dirty="0">
                          <a:latin typeface="Century Gothic" panose="020B0502020202020204" pitchFamily="34" charset="0"/>
                          <a:ea typeface="+mj-ea"/>
                          <a:cs typeface="+mj-cs"/>
                          <a:sym typeface="Helvetica"/>
                        </a:rPr>
                        <a:t> Khalid has got seven books on his shelf.</a:t>
                      </a:r>
                      <a:endParaRPr sz="2800" b="1" dirty="0">
                        <a:latin typeface="Century Gothic" panose="020B0502020202020204" pitchFamily="34" charset="0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503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  <a:sym typeface="Helvetica"/>
                        </a:rPr>
                        <a:t>4-</a:t>
                      </a:r>
                      <a:r>
                        <a:rPr lang="en-US" sz="2800" b="1" baseline="0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  <a:sym typeface="Helvetica"/>
                        </a:rPr>
                        <a:t> Khalid doesn’t like his bedroom.</a:t>
                      </a:r>
                      <a:endParaRPr sz="2800" b="1" dirty="0">
                        <a:solidFill>
                          <a:schemeClr val="accent5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en-US" sz="3200" b="1" i="0" u="none" strike="noStrike" cap="none" spc="0" baseline="0" dirty="0">
                          <a:solidFill>
                            <a:srgbClr val="FF0000"/>
                          </a:solidFill>
                          <a:uFillTx/>
                          <a:latin typeface="Century Gothic" panose="020B0502020202020204" pitchFamily="34" charset="0"/>
                          <a:ea typeface="Calibri"/>
                          <a:cs typeface="Calibri"/>
                          <a:sym typeface="Helvetica"/>
                        </a:rPr>
                        <a:t>F</a:t>
                      </a:r>
                      <a:endParaRPr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586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latin typeface="Century Gothic" panose="020B0502020202020204" pitchFamily="34" charset="0"/>
                          <a:ea typeface="+mj-ea"/>
                          <a:cs typeface="+mj-cs"/>
                          <a:sym typeface="Helvetica"/>
                        </a:rPr>
                        <a:t>5-</a:t>
                      </a:r>
                      <a:r>
                        <a:rPr lang="en-US" sz="2800" b="1" baseline="0" dirty="0">
                          <a:latin typeface="Century Gothic" panose="020B0502020202020204" pitchFamily="34" charset="0"/>
                          <a:ea typeface="+mj-ea"/>
                          <a:cs typeface="+mj-cs"/>
                          <a:sym typeface="Helvetica"/>
                        </a:rPr>
                        <a:t> Khalid likes reading.</a:t>
                      </a:r>
                      <a:endParaRPr sz="2800" b="1" dirty="0">
                        <a:latin typeface="Century Gothic" panose="020B0502020202020204" pitchFamily="34" charset="0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503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  <a:sym typeface="Helvetica"/>
                        </a:rPr>
                        <a:t>6- There’s</a:t>
                      </a:r>
                      <a:r>
                        <a:rPr lang="en-US" sz="2800" b="1" baseline="0" dirty="0">
                          <a:solidFill>
                            <a:schemeClr val="accent5"/>
                          </a:solidFill>
                          <a:latin typeface="Century Gothic" panose="020B0502020202020204" pitchFamily="34" charset="0"/>
                          <a:ea typeface="+mj-ea"/>
                          <a:cs typeface="+mj-cs"/>
                          <a:sym typeface="Helvetica"/>
                        </a:rPr>
                        <a:t> a red cupboard in his bedroom.</a:t>
                      </a:r>
                      <a:endParaRPr sz="2800" b="1" dirty="0">
                        <a:solidFill>
                          <a:schemeClr val="accent5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en-US" sz="3200" b="1" i="0" u="none" strike="noStrike" cap="none" spc="0" baseline="0" dirty="0">
                          <a:solidFill>
                            <a:srgbClr val="FF0000"/>
                          </a:solidFill>
                          <a:uFillTx/>
                          <a:latin typeface="Century Gothic" panose="020B0502020202020204" pitchFamily="34" charset="0"/>
                          <a:ea typeface="Calibri"/>
                          <a:cs typeface="Calibri"/>
                          <a:sym typeface="Helvetica"/>
                        </a:rPr>
                        <a:t>F</a:t>
                      </a:r>
                      <a:endParaRPr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ooter Placeholder 2"/>
          <p:cNvSpPr txBox="1">
            <a:spLocks/>
          </p:cNvSpPr>
          <p:nvPr/>
        </p:nvSpPr>
        <p:spPr>
          <a:xfrm>
            <a:off x="424422" y="6394401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17255A5F-DFB8-424E-AC5C-806E8D2F79D2}"/>
              </a:ext>
            </a:extLst>
          </p:cNvPr>
          <p:cNvSpPr/>
          <p:nvPr/>
        </p:nvSpPr>
        <p:spPr>
          <a:xfrm>
            <a:off x="1834875" y="860698"/>
            <a:ext cx="478301" cy="524404"/>
          </a:xfrm>
          <a:prstGeom prst="mathMultiply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2D386F-C90E-4E4A-BA5A-CDCF1AF00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83929" y="465874"/>
            <a:ext cx="278782" cy="319063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B1B981F-DC1F-4BA8-93B4-6BB7520D80BD}"/>
              </a:ext>
            </a:extLst>
          </p:cNvPr>
          <p:cNvSpPr txBox="1"/>
          <p:nvPr/>
        </p:nvSpPr>
        <p:spPr>
          <a:xfrm>
            <a:off x="-626849" y="184773"/>
            <a:ext cx="851095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>
              <a:buNone/>
            </a:pPr>
            <a:r>
              <a:rPr sz="3600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After reading, </a:t>
            </a:r>
            <a:r>
              <a:rPr lang="en-US" sz="3600" dirty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write T (true   ) or                  F (false    ) on your mini-board.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73" y="281538"/>
            <a:ext cx="1184636" cy="892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113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216" y="2500876"/>
            <a:ext cx="10515600" cy="706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1- There are lots of_________ on my blanket.</a:t>
            </a:r>
            <a:endParaRPr lang="en-US" sz="3600" b="1" dirty="0"/>
          </a:p>
        </p:txBody>
      </p:sp>
      <p:sp>
        <p:nvSpPr>
          <p:cNvPr id="4" name="Rectangle 3"/>
          <p:cNvSpPr txBox="1">
            <a:spLocks noGrp="1"/>
          </p:cNvSpPr>
          <p:nvPr>
            <p:ph type="title"/>
          </p:nvPr>
        </p:nvSpPr>
        <p:spPr>
          <a:xfrm>
            <a:off x="9983" y="766273"/>
            <a:ext cx="10723529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>
              <a:buNone/>
            </a:pPr>
            <a:r>
              <a:rPr lang="en-US" sz="3600" dirty="0">
                <a:ln w="22225" cap="flat">
                  <a:noFill/>
                  <a:prstDash val="solid"/>
                  <a:round/>
                </a:ln>
                <a:solidFill>
                  <a:srgbClr val="C00000"/>
                </a:solidFill>
                <a:effectLst/>
              </a:rPr>
              <a:t>Read again and choose the correct answer.</a:t>
            </a:r>
          </a:p>
        </p:txBody>
      </p:sp>
      <p:grpSp>
        <p:nvGrpSpPr>
          <p:cNvPr id="9" name="Diagram 6"/>
          <p:cNvGrpSpPr/>
          <p:nvPr/>
        </p:nvGrpSpPr>
        <p:grpSpPr>
          <a:xfrm>
            <a:off x="1458499" y="3958067"/>
            <a:ext cx="9275013" cy="1292662"/>
            <a:chOff x="0" y="45821"/>
            <a:chExt cx="9275012" cy="1292660"/>
          </a:xfrm>
        </p:grpSpPr>
        <p:grpSp>
          <p:nvGrpSpPr>
            <p:cNvPr id="10" name="Group"/>
            <p:cNvGrpSpPr/>
            <p:nvPr/>
          </p:nvGrpSpPr>
          <p:grpSpPr>
            <a:xfrm>
              <a:off x="0" y="45821"/>
              <a:ext cx="4541146" cy="1292660"/>
              <a:chOff x="0" y="45821"/>
              <a:chExt cx="4541145" cy="1292659"/>
            </a:xfrm>
          </p:grpSpPr>
          <p:sp>
            <p:nvSpPr>
              <p:cNvPr id="14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meat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Stars</a:t>
                </a:r>
                <a:endParaRPr dirty="0"/>
              </a:p>
            </p:txBody>
          </p:sp>
        </p:grpSp>
        <p:grpSp>
          <p:nvGrpSpPr>
            <p:cNvPr id="11" name="Group"/>
            <p:cNvGrpSpPr/>
            <p:nvPr/>
          </p:nvGrpSpPr>
          <p:grpSpPr>
            <a:xfrm>
              <a:off x="4733865" y="45821"/>
              <a:ext cx="4541147" cy="1292660"/>
              <a:chOff x="0" y="45821"/>
              <a:chExt cx="4541145" cy="1292659"/>
            </a:xfrm>
          </p:grpSpPr>
          <p:sp>
            <p:nvSpPr>
              <p:cNvPr id="12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bread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Footballs</a:t>
                </a:r>
                <a:endParaRPr dirty="0"/>
              </a:p>
            </p:txBody>
          </p:sp>
        </p:grpSp>
      </p:grpSp>
      <p:sp>
        <p:nvSpPr>
          <p:cNvPr id="16" name="Rectangle 5"/>
          <p:cNvSpPr/>
          <p:nvPr/>
        </p:nvSpPr>
        <p:spPr>
          <a:xfrm>
            <a:off x="2507597" y="3849684"/>
            <a:ext cx="2442950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424422" y="6394401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CB647D-F6C6-41D5-98E7-702684A571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73" y="281538"/>
            <a:ext cx="1184636" cy="892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4170258"/>
      </p:ext>
    </p:extLst>
  </p:cSld>
  <p:clrMapOvr>
    <a:masterClrMapping/>
  </p:clrMapOvr>
  <p:transition spd="med" advTm="30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 animBg="1"/>
      <p:bldP spid="1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4565" y="2467045"/>
            <a:ext cx="10515600" cy="706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2- Khalid has got _________ books on his shelf.</a:t>
            </a:r>
            <a:endParaRPr lang="en-US" sz="3600" b="1" dirty="0"/>
          </a:p>
        </p:txBody>
      </p:sp>
      <p:sp>
        <p:nvSpPr>
          <p:cNvPr id="4" name="Rectangle 3"/>
          <p:cNvSpPr txBox="1">
            <a:spLocks noGrp="1"/>
          </p:cNvSpPr>
          <p:nvPr>
            <p:ph type="title"/>
          </p:nvPr>
        </p:nvSpPr>
        <p:spPr>
          <a:xfrm>
            <a:off x="0" y="732440"/>
            <a:ext cx="994118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>
              <a:buNone/>
            </a:pPr>
            <a:r>
              <a:rPr lang="en-US" sz="3600" dirty="0">
                <a:ln w="22225" cap="flat">
                  <a:noFill/>
                  <a:prstDash val="solid"/>
                  <a:round/>
                </a:ln>
                <a:solidFill>
                  <a:srgbClr val="C00000"/>
                </a:solidFill>
                <a:effectLst/>
              </a:rPr>
              <a:t>Read again and choose the correct answer.</a:t>
            </a:r>
          </a:p>
        </p:txBody>
      </p:sp>
      <p:grpSp>
        <p:nvGrpSpPr>
          <p:cNvPr id="9" name="Diagram 6"/>
          <p:cNvGrpSpPr/>
          <p:nvPr/>
        </p:nvGrpSpPr>
        <p:grpSpPr>
          <a:xfrm>
            <a:off x="1458499" y="3958066"/>
            <a:ext cx="9275013" cy="1292662"/>
            <a:chOff x="0" y="45821"/>
            <a:chExt cx="9275012" cy="1292660"/>
          </a:xfrm>
        </p:grpSpPr>
        <p:grpSp>
          <p:nvGrpSpPr>
            <p:cNvPr id="10" name="Group"/>
            <p:cNvGrpSpPr/>
            <p:nvPr/>
          </p:nvGrpSpPr>
          <p:grpSpPr>
            <a:xfrm>
              <a:off x="0" y="45821"/>
              <a:ext cx="4541146" cy="1292660"/>
              <a:chOff x="0" y="45821"/>
              <a:chExt cx="4541145" cy="1292659"/>
            </a:xfrm>
          </p:grpSpPr>
          <p:sp>
            <p:nvSpPr>
              <p:cNvPr id="14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meat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four</a:t>
                </a:r>
                <a:endParaRPr dirty="0"/>
              </a:p>
            </p:txBody>
          </p:sp>
        </p:grpSp>
        <p:grpSp>
          <p:nvGrpSpPr>
            <p:cNvPr id="11" name="Group"/>
            <p:cNvGrpSpPr/>
            <p:nvPr/>
          </p:nvGrpSpPr>
          <p:grpSpPr>
            <a:xfrm>
              <a:off x="4733865" y="45821"/>
              <a:ext cx="4541147" cy="1292660"/>
              <a:chOff x="0" y="45821"/>
              <a:chExt cx="4541145" cy="1292659"/>
            </a:xfrm>
          </p:grpSpPr>
          <p:sp>
            <p:nvSpPr>
              <p:cNvPr id="12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bread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seven</a:t>
                </a:r>
                <a:endParaRPr dirty="0"/>
              </a:p>
            </p:txBody>
          </p:sp>
        </p:grpSp>
      </p:grpSp>
      <p:sp>
        <p:nvSpPr>
          <p:cNvPr id="16" name="Rectangle 5"/>
          <p:cNvSpPr/>
          <p:nvPr/>
        </p:nvSpPr>
        <p:spPr>
          <a:xfrm>
            <a:off x="7241463" y="3849683"/>
            <a:ext cx="2442950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424422" y="6394401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512" y="286356"/>
            <a:ext cx="1184636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10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216" y="2500876"/>
            <a:ext cx="10515600" cy="706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3- There’s a _______ cupboard in my bedroom.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title"/>
          </p:nvPr>
        </p:nvSpPr>
        <p:spPr>
          <a:xfrm>
            <a:off x="379760" y="436974"/>
            <a:ext cx="994118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>
              <a:buNone/>
            </a:pPr>
            <a:r>
              <a:rPr lang="en-US" sz="3600" dirty="0">
                <a:ln w="22225" cap="flat">
                  <a:noFill/>
                  <a:prstDash val="solid"/>
                  <a:round/>
                </a:ln>
                <a:solidFill>
                  <a:srgbClr val="C00000"/>
                </a:solidFill>
                <a:effectLst/>
              </a:rPr>
              <a:t>Read again and choose the correct answer.</a:t>
            </a:r>
          </a:p>
        </p:txBody>
      </p:sp>
      <p:grpSp>
        <p:nvGrpSpPr>
          <p:cNvPr id="9" name="Diagram 6"/>
          <p:cNvGrpSpPr/>
          <p:nvPr/>
        </p:nvGrpSpPr>
        <p:grpSpPr>
          <a:xfrm>
            <a:off x="1458499" y="3958066"/>
            <a:ext cx="9275013" cy="1292662"/>
            <a:chOff x="0" y="45821"/>
            <a:chExt cx="9275012" cy="1292660"/>
          </a:xfrm>
        </p:grpSpPr>
        <p:grpSp>
          <p:nvGrpSpPr>
            <p:cNvPr id="10" name="Group"/>
            <p:cNvGrpSpPr/>
            <p:nvPr/>
          </p:nvGrpSpPr>
          <p:grpSpPr>
            <a:xfrm>
              <a:off x="0" y="45821"/>
              <a:ext cx="4541146" cy="1292660"/>
              <a:chOff x="0" y="45821"/>
              <a:chExt cx="4541145" cy="1292659"/>
            </a:xfrm>
          </p:grpSpPr>
          <p:sp>
            <p:nvSpPr>
              <p:cNvPr id="14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meat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green</a:t>
                </a:r>
                <a:endParaRPr dirty="0"/>
              </a:p>
            </p:txBody>
          </p:sp>
        </p:grpSp>
        <p:grpSp>
          <p:nvGrpSpPr>
            <p:cNvPr id="11" name="Group"/>
            <p:cNvGrpSpPr/>
            <p:nvPr/>
          </p:nvGrpSpPr>
          <p:grpSpPr>
            <a:xfrm>
              <a:off x="4733865" y="45821"/>
              <a:ext cx="4541147" cy="1292660"/>
              <a:chOff x="0" y="45821"/>
              <a:chExt cx="4541145" cy="1292659"/>
            </a:xfrm>
          </p:grpSpPr>
          <p:sp>
            <p:nvSpPr>
              <p:cNvPr id="12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bread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blue</a:t>
                </a:r>
                <a:endParaRPr dirty="0"/>
              </a:p>
            </p:txBody>
          </p:sp>
        </p:grpSp>
      </p:grpSp>
      <p:sp>
        <p:nvSpPr>
          <p:cNvPr id="16" name="Rectangle 5"/>
          <p:cNvSpPr/>
          <p:nvPr/>
        </p:nvSpPr>
        <p:spPr>
          <a:xfrm>
            <a:off x="2507597" y="3849683"/>
            <a:ext cx="2442950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424422" y="6394401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512" y="286356"/>
            <a:ext cx="1184636" cy="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96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402</Words>
  <Application>Microsoft Office PowerPoint</Application>
  <PresentationFormat>Widescreen</PresentationFormat>
  <Paragraphs>86</Paragraphs>
  <Slides>12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Helvetica</vt:lpstr>
      <vt:lpstr>Helvetica Neue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again and choose the correct answer.</vt:lpstr>
      <vt:lpstr>Read again and choose the correct answer.</vt:lpstr>
      <vt:lpstr>Read again and choose the correct answer.</vt:lpstr>
      <vt:lpstr>Read again and choose the correct answer.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Nayla alkaabi</cp:lastModifiedBy>
  <cp:revision>52</cp:revision>
  <dcterms:modified xsi:type="dcterms:W3CDTF">2020-04-06T21:01:29Z</dcterms:modified>
</cp:coreProperties>
</file>