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6" r:id="rId10"/>
    <p:sldId id="267" r:id="rId11"/>
    <p:sldId id="268" r:id="rId12"/>
    <p:sldId id="265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0EBAD-4FB0-418B-9107-C6CDFB6F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D598-4C98-4579-82B1-7F23A4D91D6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D6E-FA20-4744-B4AD-941B090F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8017-FEC8-4BD8-B335-9918569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F1FAC-FD6D-48DC-886B-127A67EA512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75848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B793-6AF4-419C-B7CF-AC40151E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5443-9B8C-43D6-B37F-F345337640B0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C0313-EE13-4F3E-AA6A-A317B281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B5660-FCCA-4951-88F0-5E0A011A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1550A-CD0A-4EF1-90AF-48A597F6ED6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6060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44882-A617-417B-A9B6-04C5F434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D7A3-0D4D-4CF3-A3D2-96C0DD0FBE28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AF87-6342-4DD0-9A19-2D5E591C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669B-DE90-4A6D-91D0-E3A6C7FB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A56E7-5DDE-4CFB-A503-F52A0C858A7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6354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6C05-E918-49AA-90CA-C03EC541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9CFA-9F56-4CA7-8AD6-99EB08B1189F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25EC-04BC-4BB0-86DF-CFB76A22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9A0C-BED5-405A-B4C7-174FA863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F855-C260-4552-BE39-3458D3C562E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17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428B-C53D-458B-8384-DDEC1BCE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CF91-C82C-4E6E-BB71-7941EEA3364B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3F20-0B06-4B55-9F5E-ECE81173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50F2C-EC55-4147-B81C-B7B2FEC1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016D6-D82F-4B0B-ADE9-FF391742549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489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89EA2D-1F15-4333-BE15-02AF2866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9823-B3A9-4F35-9152-9528F67BFFB7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AF1D1-559D-47DF-9D7A-FB2E70C5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C6C6DC-7501-46D2-BAAA-5446BF85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E3378-9B0D-4B53-9FF7-078F7C88E48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259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325D31-0D85-4AF6-A209-823DDAA6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4EF7-6D8A-4D5B-A0D1-A0645A021C8C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57F37C-69CD-4042-8D4F-DE57AF5F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7D4E84-F22C-4EE1-A28A-22F10296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2E8F-59E2-4F51-BBE3-50847C3F373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05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78F1CC-133B-48F0-B848-02BBD991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5A62-7C9D-4EFF-8D33-44A2E3863FF4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6A7171-9026-4ACD-B2CC-8B270F5C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D9A3A3-A4D1-49FC-958F-B7DDFBE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03AF-836E-4DE0-8FF8-F75CA231C0C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8325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DD84EF-2890-4472-8D80-F5E1F924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19E-F6B1-413A-BF48-29DF2E6E327C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DD82B9-CFBE-4495-83FB-A4703D8F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874DAC-A2F2-4860-BF0C-5CA6465A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99EF-C92C-411A-8871-6A0C4C47905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1561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AAE444-5F98-4DD1-AA18-C84E5102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C324-AAEB-4837-94A9-6A98B7ED7165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072AE3-260D-461B-BC1C-4CEFD3A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29B45-CBBF-472B-995A-802352F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0194F-3F82-4B2D-B1E1-56648DE2636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9779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7C3386-687B-4AC7-970F-D02A9E68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9033-07CB-4EE3-90ED-74C259B3E3A6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43257-4632-4B85-8B0A-F1046D5B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246864-DDD5-4EF4-B205-5291645A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ACD0-296B-4319-BDE5-C4FC621C626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16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2F0023-8A32-497D-A33D-5E60BF386F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C0A61B-BB80-4448-B369-128B8762D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3CB3-A2C8-4458-AB99-53AD64CC5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0E16A-4CBF-4423-A545-A47698383773}" type="datetimeFigureOut">
              <a:rPr lang="ar-SA"/>
              <a:pPr>
                <a:defRPr/>
              </a:pPr>
              <a:t>21/03/42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D4624-4934-4832-8080-4B5EFF04F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349A-0FAF-4381-BA62-959C9AB24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BD8ED0-6324-4DF3-9BE8-C68E94E5965E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98BA150-92DA-4140-93A5-BEAB250E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1701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5606F7F6-025E-4A6E-9724-4D9BC322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214813"/>
            <a:ext cx="3686176" cy="2643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637CAF92-1A9B-4A14-93FD-14A097BF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3813"/>
            <a:ext cx="29289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6545F9B-D88D-45EB-BC53-C78A8C16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124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9826B51F-3AA5-4621-B498-923F65BA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85800"/>
            <a:ext cx="39243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B447C3A9-CC9B-4BDC-9E54-F530DEBC47ED}"/>
              </a:ext>
            </a:extLst>
          </p:cNvPr>
          <p:cNvSpPr/>
          <p:nvPr/>
        </p:nvSpPr>
        <p:spPr>
          <a:xfrm rot="5400000">
            <a:off x="4143376" y="-973138"/>
            <a:ext cx="571500" cy="7858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CF5BB-BCDA-42E2-9C63-26202AC4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46438"/>
            <a:ext cx="381635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</a:rPr>
              <a:t>9-4</a:t>
            </a:r>
            <a:r>
              <a:rPr lang="en-GB" altLang="ar-SA" sz="2400"/>
              <a:t> </a:t>
            </a:r>
            <a:r>
              <a:rPr lang="en-GB" altLang="ar-SA" sz="2400">
                <a:solidFill>
                  <a:srgbClr val="0070C0"/>
                </a:solidFill>
              </a:rPr>
              <a:t>Linear Momentum of a single particle</a:t>
            </a:r>
            <a:endParaRPr lang="ar-SA" altLang="ar-SA" sz="240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65B9D-8CC0-4522-840E-3994A32E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246438"/>
            <a:ext cx="381635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</a:rPr>
              <a:t>9-5</a:t>
            </a:r>
            <a:r>
              <a:rPr lang="en-GB" altLang="ar-SA" sz="2400"/>
              <a:t> </a:t>
            </a:r>
            <a:r>
              <a:rPr lang="en-GB" altLang="ar-SA" sz="2400">
                <a:solidFill>
                  <a:srgbClr val="0070C0"/>
                </a:solidFill>
              </a:rPr>
              <a:t>Linear Momentum of a system of particles</a:t>
            </a:r>
            <a:endParaRPr lang="ar-SA" altLang="ar-SA" sz="2400">
              <a:solidFill>
                <a:srgbClr val="0070C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E319416-2DD4-4E75-8FE3-F48264D0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085975"/>
            <a:ext cx="37988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>
            <a:extLst>
              <a:ext uri="{FF2B5EF4-FFF2-40B4-BE49-F238E27FC236}">
                <a16:creationId xmlns:a16="http://schemas.microsoft.com/office/drawing/2014/main" id="{CF0A1A44-E502-47E4-9DAD-3C041B85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50"/>
            <a:ext cx="6192838" cy="46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</a:rPr>
              <a:t>9-4</a:t>
            </a:r>
            <a:r>
              <a:rPr lang="en-GB" altLang="ar-SA" sz="2400"/>
              <a:t> </a:t>
            </a:r>
            <a:r>
              <a:rPr lang="en-GB" altLang="ar-SA" sz="2400">
                <a:solidFill>
                  <a:srgbClr val="0070C0"/>
                </a:solidFill>
              </a:rPr>
              <a:t>Linear Momentum of a single particle</a:t>
            </a:r>
            <a:endParaRPr lang="ar-SA" altLang="ar-SA" sz="2400">
              <a:solidFill>
                <a:srgbClr val="0070C0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CFA8579-0423-4C5C-9A78-8F62127C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5613"/>
            <a:ext cx="1584325" cy="83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6B9153B8-5FF5-4522-A5CC-B260B228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12913"/>
            <a:ext cx="295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39D30-A2D4-42DF-B4F9-275ED5DC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00213"/>
            <a:ext cx="4681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GB" altLang="ar-SA" sz="2000"/>
              <a:t> </a:t>
            </a:r>
            <a:r>
              <a:rPr lang="en-GB" altLang="ar-SA" sz="2000" i="1"/>
              <a:t>      </a:t>
            </a:r>
            <a:r>
              <a:rPr lang="en-GB" altLang="ar-SA" sz="2000"/>
              <a:t>  is a vector quantity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GB" altLang="ar-SA" sz="2000"/>
              <a:t> SI unit is </a:t>
            </a:r>
            <a:endParaRPr lang="ar-SA" altLang="ar-SA" sz="200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5765536-3198-434B-97CD-15AB564A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1247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86D37-5A0B-4E5C-9469-2AC8654F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36838"/>
            <a:ext cx="583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 u="sng">
                <a:solidFill>
                  <a:srgbClr val="C00000"/>
                </a:solidFill>
              </a:rPr>
              <a:t>Newton’s 2</a:t>
            </a:r>
            <a:r>
              <a:rPr lang="en-GB" altLang="ar-SA" sz="2400" u="sng" baseline="30000">
                <a:solidFill>
                  <a:srgbClr val="C00000"/>
                </a:solidFill>
              </a:rPr>
              <a:t>nd </a:t>
            </a:r>
            <a:r>
              <a:rPr lang="en-GB" altLang="ar-SA" sz="2400" u="sng">
                <a:solidFill>
                  <a:srgbClr val="C00000"/>
                </a:solidFill>
              </a:rPr>
              <a:t> Law in terms of Momentum</a:t>
            </a:r>
            <a:r>
              <a:rPr lang="en-GB" altLang="ar-SA" sz="2400" u="sng" baseline="30000">
                <a:solidFill>
                  <a:srgbClr val="C00000"/>
                </a:solidFill>
              </a:rPr>
              <a:t>    </a:t>
            </a:r>
            <a:endParaRPr lang="ar-SA" altLang="ar-SA" sz="2400" u="sng">
              <a:solidFill>
                <a:srgbClr val="C00000"/>
              </a:solidFill>
            </a:endParaRP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9BEEBD83-3A03-43A9-B64E-831367A2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86042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E064FB1C-3806-46FC-9ED9-C94A43D2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65588"/>
            <a:ext cx="1512887" cy="80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6AE6432A-07BB-4D13-B7A4-9F75F378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151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EC709F29-37D5-4EA5-85B1-C7C39822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070475"/>
            <a:ext cx="158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13325182-A505-4DE7-873C-416F092D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46663"/>
            <a:ext cx="1285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6F27AFFA-74F5-4119-93EF-ADE19CB2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178425"/>
            <a:ext cx="1009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>
            <a:extLst>
              <a:ext uri="{FF2B5EF4-FFF2-40B4-BE49-F238E27FC236}">
                <a16:creationId xmlns:a16="http://schemas.microsoft.com/office/drawing/2014/main" id="{83402CBE-7404-4090-9122-6A5397131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247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>
            <a:extLst>
              <a:ext uri="{FF2B5EF4-FFF2-40B4-BE49-F238E27FC236}">
                <a16:creationId xmlns:a16="http://schemas.microsoft.com/office/drawing/2014/main" id="{E38B03DA-A4FB-4717-87C4-AF35639A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021388"/>
            <a:ext cx="87487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34472CD9-38FD-47E4-801B-F20F135E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4450"/>
            <a:ext cx="6408738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</a:rPr>
              <a:t>9-5</a:t>
            </a:r>
            <a:r>
              <a:rPr lang="en-GB" altLang="ar-SA" sz="2400"/>
              <a:t> </a:t>
            </a:r>
            <a:r>
              <a:rPr lang="en-GB" altLang="ar-SA" sz="2400">
                <a:solidFill>
                  <a:srgbClr val="0070C0"/>
                </a:solidFill>
              </a:rPr>
              <a:t>Linear Momentum of a system of particles</a:t>
            </a:r>
            <a:endParaRPr lang="ar-SA" altLang="ar-SA" sz="2400">
              <a:solidFill>
                <a:srgbClr val="0070C0"/>
              </a:solidFill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26E8071-0858-4B49-9943-84781B93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086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F50C060C-502B-449B-A232-FDC24248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73238"/>
            <a:ext cx="510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C4FC183C-9A29-4A77-BF51-3A0F6E70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33763"/>
            <a:ext cx="8731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0D51D1E-FECC-4ADD-9690-1E2FE2CB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636838"/>
            <a:ext cx="1666875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26206AA2-B559-46CA-9D6C-CED72552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46600"/>
            <a:ext cx="3771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D422ADFE-1519-464D-8379-CBA1F66A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319588"/>
            <a:ext cx="3609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BAAD10CA-5B90-4E05-A9BD-D4C8505B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16550"/>
            <a:ext cx="5762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41282408-EBD4-4FC5-991B-61B33BB1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516563"/>
            <a:ext cx="1123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1">
            <a:extLst>
              <a:ext uri="{FF2B5EF4-FFF2-40B4-BE49-F238E27FC236}">
                <a16:creationId xmlns:a16="http://schemas.microsoft.com/office/drawing/2014/main" id="{F0DB6A21-96B3-4475-9937-DFAFAE736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445125"/>
            <a:ext cx="201612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  <a:p>
            <a:pPr eaLnBrk="1" hangingPunct="1"/>
            <a:endParaRPr lang="ar-SA" altLang="ar-SA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F192200-D861-4AFB-93FB-DD80586714D6}"/>
              </a:ext>
            </a:extLst>
          </p:cNvPr>
          <p:cNvSpPr/>
          <p:nvPr/>
        </p:nvSpPr>
        <p:spPr>
          <a:xfrm>
            <a:off x="2771775" y="5661025"/>
            <a:ext cx="10080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85D15B2D-68D8-4F22-9ECC-83A283145430}"/>
              </a:ext>
            </a:extLst>
          </p:cNvPr>
          <p:cNvSpPr/>
          <p:nvPr/>
        </p:nvSpPr>
        <p:spPr>
          <a:xfrm rot="5400000">
            <a:off x="3582194" y="-445293"/>
            <a:ext cx="571500" cy="5872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4C93C-A3EC-41DE-B149-16D15CAD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781300"/>
            <a:ext cx="381635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 u="sng">
                <a:solidFill>
                  <a:srgbClr val="FF0000"/>
                </a:solidFill>
              </a:rPr>
              <a:t>Isolated</a:t>
            </a:r>
            <a:r>
              <a:rPr lang="en-GB" altLang="ar-SA" sz="2400"/>
              <a:t>: When the net external forces acting on a system of particles is zero</a:t>
            </a:r>
            <a:endParaRPr lang="ar-SA" altLang="ar-SA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28D8C-ECFA-4BE7-9FC1-66E43D034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38163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 u="sng">
                <a:solidFill>
                  <a:srgbClr val="FF0000"/>
                </a:solidFill>
              </a:rPr>
              <a:t>Closed</a:t>
            </a:r>
            <a:r>
              <a:rPr lang="en-GB" altLang="ar-SA" sz="2400" u="sng"/>
              <a:t>: </a:t>
            </a:r>
            <a:r>
              <a:rPr lang="en-GB" altLang="ar-SA" sz="2400"/>
              <a:t>When no particles leave or enter the system</a:t>
            </a:r>
            <a:endParaRPr lang="ar-SA" altLang="ar-SA" sz="2400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2DBD7-90D0-4B01-B79F-48BE31BA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773238"/>
            <a:ext cx="439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 u="sng">
                <a:solidFill>
                  <a:srgbClr val="FF0000"/>
                </a:solidFill>
              </a:rPr>
              <a:t>The system is said to be </a:t>
            </a:r>
            <a:endParaRPr lang="ar-SA" altLang="ar-SA" sz="2400" u="sng">
              <a:solidFill>
                <a:srgbClr val="FF0000"/>
              </a:solidFill>
            </a:endParaRP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4CABC726-97BF-4674-A93A-FA53DC84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5838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AC4EB544-90AF-48F7-B069-5B027DD7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151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594ADFAD-04FC-408F-9A2B-81FAFA33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268788"/>
            <a:ext cx="7159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D4F87D-6A82-4DD5-AC9F-F82E1EE1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365625"/>
            <a:ext cx="82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/>
              <a:t>then</a:t>
            </a:r>
            <a:endParaRPr lang="ar-SA" altLang="ar-SA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2BF5C-A32D-414D-9286-7ABFEDE8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437063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ar-SA"/>
              <a:t>0</a:t>
            </a:r>
            <a:endParaRPr lang="ar-SA" altLang="ar-S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79FDC-23A8-4AA9-B677-04FBD955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08476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/>
              <a:t>= 0</a:t>
            </a:r>
            <a:endParaRPr lang="ar-SA" altLang="ar-S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D53C32-93D6-4851-84DE-F998DF19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5056188"/>
            <a:ext cx="82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/>
              <a:t>then</a:t>
            </a:r>
            <a:endParaRPr lang="ar-SA" altLang="ar-SA" sz="240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E90BEA3-906B-4010-958E-BE3787BF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5030788"/>
            <a:ext cx="4330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C20E3E2D-DA70-4F1F-8BA4-0A126E4C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2463"/>
            <a:ext cx="7639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6484D302-83D6-4FED-8128-BA28358A9162}"/>
              </a:ext>
            </a:extLst>
          </p:cNvPr>
          <p:cNvSpPr/>
          <p:nvPr/>
        </p:nvSpPr>
        <p:spPr>
          <a:xfrm>
            <a:off x="1116013" y="4076700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C88AE39-D96A-4187-97E4-A9FFFCD7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8424862" cy="665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3B319F1C-BD3D-4FFC-9EC2-C62F8DC1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56013"/>
            <a:ext cx="4413250" cy="565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3DE18E3A-3EE6-4EB7-8175-8518335D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365625"/>
            <a:ext cx="7753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1DF93-A612-4908-8687-5F6E26F5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4330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92928940-885D-4675-B9DC-1AFF29AFFDAA}"/>
              </a:ext>
            </a:extLst>
          </p:cNvPr>
          <p:cNvSpPr/>
          <p:nvPr/>
        </p:nvSpPr>
        <p:spPr>
          <a:xfrm>
            <a:off x="3203575" y="1989138"/>
            <a:ext cx="1444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6391" name="Picture 6">
            <a:extLst>
              <a:ext uri="{FF2B5EF4-FFF2-40B4-BE49-F238E27FC236}">
                <a16:creationId xmlns:a16="http://schemas.microsoft.com/office/drawing/2014/main" id="{B43C181A-D475-438F-A627-2BF9BC34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24175"/>
            <a:ext cx="2571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>
            <a:extLst>
              <a:ext uri="{FF2B5EF4-FFF2-40B4-BE49-F238E27FC236}">
                <a16:creationId xmlns:a16="http://schemas.microsoft.com/office/drawing/2014/main" id="{C1ECA828-1649-493F-8864-305EFE311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1633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/>
              <a:t>or</a:t>
            </a:r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6B8FB30D-D81D-48FA-9AAB-12ABE28A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2653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1A2CC44B-C6C8-4830-B4BD-75F168B0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09800"/>
            <a:ext cx="9109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8010F411-F73E-459C-979C-4A26B86C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 u="sng">
                <a:solidFill>
                  <a:srgbClr val="FF0000"/>
                </a:solidFill>
              </a:rPr>
              <a:t>Rem:</a:t>
            </a:r>
            <a:endParaRPr lang="ar-SA" altLang="ar-SA" sz="2400" u="sng">
              <a:solidFill>
                <a:srgbClr val="FF0000"/>
              </a:solidFill>
            </a:endParaRP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1F10EE5D-F6A6-4A4B-B302-2EFCD72F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8064500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/>
              <a:t>Rem:        is a vector quantity and it has components, don’t forget </a:t>
            </a:r>
            <a:r>
              <a:rPr lang="en-GB" altLang="ar-SA">
                <a:solidFill>
                  <a:srgbClr val="FF0000"/>
                </a:solidFill>
              </a:rPr>
              <a:t>signs</a:t>
            </a:r>
            <a:r>
              <a:rPr lang="en-GB" altLang="ar-SA"/>
              <a:t> when </a:t>
            </a:r>
          </a:p>
          <a:p>
            <a:pPr algn="l" rtl="0" eaLnBrk="1" hangingPunct="1"/>
            <a:endParaRPr lang="en-GB" altLang="ar-SA"/>
          </a:p>
          <a:p>
            <a:pPr algn="l" rtl="0" eaLnBrk="1" hangingPunct="1"/>
            <a:r>
              <a:rPr lang="en-GB" altLang="ar-SA"/>
              <a:t>you deal with it’s components.  </a:t>
            </a:r>
            <a:endParaRPr lang="ar-SA" altLang="ar-SA"/>
          </a:p>
        </p:txBody>
      </p:sp>
      <p:pic>
        <p:nvPicPr>
          <p:cNvPr id="17414" name="Picture 5">
            <a:extLst>
              <a:ext uri="{FF2B5EF4-FFF2-40B4-BE49-F238E27FC236}">
                <a16:creationId xmlns:a16="http://schemas.microsoft.com/office/drawing/2014/main" id="{EB1AD382-EEFD-402A-BAE2-68F8BE42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581525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63ADFC8-52E2-462A-8EC0-FA9A02EF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00213"/>
            <a:ext cx="5419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22B5A2F9-002D-496E-BA08-44D1D085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4686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C7FC049-EE8C-4DD3-87E5-56AC2CD9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00313"/>
            <a:ext cx="8569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6">
            <a:extLst>
              <a:ext uri="{FF2B5EF4-FFF2-40B4-BE49-F238E27FC236}">
                <a16:creationId xmlns:a16="http://schemas.microsoft.com/office/drawing/2014/main" id="{D24CFDDE-9B5A-4E14-A550-2002197B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28875"/>
            <a:ext cx="35718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6C5063E-E085-4038-9192-85C244E79D11}"/>
              </a:ext>
            </a:extLst>
          </p:cNvPr>
          <p:cNvSpPr/>
          <p:nvPr/>
        </p:nvSpPr>
        <p:spPr>
          <a:xfrm>
            <a:off x="357188" y="2571750"/>
            <a:ext cx="3214687" cy="1428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9D4DAF82-3B2C-439C-A4C5-BDE16B20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643313"/>
            <a:ext cx="680561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862B78-8121-4A7D-A6A3-8B9E5357DD8B}"/>
              </a:ext>
            </a:extLst>
          </p:cNvPr>
          <p:cNvCxnSpPr/>
          <p:nvPr/>
        </p:nvCxnSpPr>
        <p:spPr>
          <a:xfrm>
            <a:off x="4714875" y="3357563"/>
            <a:ext cx="1857375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93CADA-7CC1-418A-B66D-0821287C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67088"/>
            <a:ext cx="35337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F03A6C4-495F-4CC4-AA6A-301EDF21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3676650" cy="54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515D8-00B6-44BD-91AA-819C69CB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928813"/>
            <a:ext cx="550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Q. What is the center of mass (COM)?</a:t>
            </a:r>
            <a:endParaRPr lang="ar-SA" altLang="ar-SA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2F42DD1-6ECE-4D4F-90F6-9FF2DE5A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571750"/>
            <a:ext cx="7581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249C9-8558-45C6-BFF4-0998FA2795AC}"/>
              </a:ext>
            </a:extLst>
          </p:cNvPr>
          <p:cNvCxnSpPr/>
          <p:nvPr/>
        </p:nvCxnSpPr>
        <p:spPr>
          <a:xfrm>
            <a:off x="6715125" y="2928938"/>
            <a:ext cx="85725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59A2B2-E7BE-44BB-8367-6957EBF613A7}"/>
              </a:ext>
            </a:extLst>
          </p:cNvPr>
          <p:cNvCxnSpPr/>
          <p:nvPr/>
        </p:nvCxnSpPr>
        <p:spPr>
          <a:xfrm>
            <a:off x="142875" y="3213100"/>
            <a:ext cx="35004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C1A0D-0A8E-46F5-BDDC-E102395888F4}"/>
              </a:ext>
            </a:extLst>
          </p:cNvPr>
          <p:cNvCxnSpPr/>
          <p:nvPr/>
        </p:nvCxnSpPr>
        <p:spPr>
          <a:xfrm>
            <a:off x="4071938" y="3213100"/>
            <a:ext cx="350043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>
            <a:extLst>
              <a:ext uri="{FF2B5EF4-FFF2-40B4-BE49-F238E27FC236}">
                <a16:creationId xmlns:a16="http://schemas.microsoft.com/office/drawing/2014/main" id="{EA629201-0C04-42E8-8DAF-AC8D5E39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357563"/>
            <a:ext cx="364807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322C5C4-E314-4BB7-8409-D9CF5EC99B6E}"/>
              </a:ext>
            </a:extLst>
          </p:cNvPr>
          <p:cNvSpPr/>
          <p:nvPr/>
        </p:nvSpPr>
        <p:spPr>
          <a:xfrm flipH="1">
            <a:off x="7308850" y="62865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4E6805-345B-4EB3-B78A-E44456AD5C00}"/>
              </a:ext>
            </a:extLst>
          </p:cNvPr>
          <p:cNvSpPr/>
          <p:nvPr/>
        </p:nvSpPr>
        <p:spPr>
          <a:xfrm flipH="1">
            <a:off x="7235825" y="407193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C4D16B-3FF9-43CB-BD93-DD93DE0C96BD}"/>
              </a:ext>
            </a:extLst>
          </p:cNvPr>
          <p:cNvCxnSpPr/>
          <p:nvPr/>
        </p:nvCxnSpPr>
        <p:spPr>
          <a:xfrm>
            <a:off x="1116013" y="3213100"/>
            <a:ext cx="431800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D9760E-C304-4F77-8B7F-45A793731DCB}"/>
              </a:ext>
            </a:extLst>
          </p:cNvPr>
          <p:cNvCxnSpPr/>
          <p:nvPr/>
        </p:nvCxnSpPr>
        <p:spPr>
          <a:xfrm>
            <a:off x="4572000" y="3213100"/>
            <a:ext cx="2376488" cy="266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EACC7-34E8-49AD-8EB9-9F5A2028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85938"/>
            <a:ext cx="828675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Q. Why do we study the center of mass (COM) of a system of particles?</a:t>
            </a:r>
          </a:p>
          <a:p>
            <a:pPr algn="l" rtl="0" eaLnBrk="1" hangingPunct="1"/>
            <a:endParaRPr lang="en-GB" altLang="ar-SA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 rtl="0" eaLnBrk="1" hangingPunct="1"/>
            <a:r>
              <a:rPr lang="en-GB" altLang="ar-SA" sz="2400">
                <a:latin typeface="Calibri" panose="020F0502020204030204" pitchFamily="34" charset="0"/>
              </a:rPr>
              <a:t>A. We study the (COM) in order to predict the possible motion of the system.</a:t>
            </a:r>
            <a:endParaRPr lang="ar-SA" altLang="ar-SA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8D283E9B-ACC0-443F-8577-A685F5550C4D}"/>
              </a:ext>
            </a:extLst>
          </p:cNvPr>
          <p:cNvSpPr/>
          <p:nvPr/>
        </p:nvSpPr>
        <p:spPr>
          <a:xfrm rot="5400000">
            <a:off x="4143376" y="-1357313"/>
            <a:ext cx="571500" cy="7858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BBC35-E178-4035-A443-7E3EDBEB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98613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When we study the motion we usually consider two kinds of systems</a:t>
            </a:r>
            <a:endParaRPr lang="ar-SA" altLang="ar-SA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39465-531D-4A1C-A8CD-A7CB1D44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857500"/>
            <a:ext cx="3429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>
                <a:latin typeface="Calibri" panose="020F0502020204030204" pitchFamily="34" charset="0"/>
              </a:rPr>
              <a:t>System contains one particle such as : ball – box - bead</a:t>
            </a:r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5A1A6-DCC9-447B-B80A-6BF23EA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857500"/>
            <a:ext cx="3429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>
                <a:latin typeface="Calibri" panose="020F0502020204030204" pitchFamily="34" charset="0"/>
              </a:rPr>
              <a:t>System contains  more than one particle  such as : ballerina – car – baseball bat</a:t>
            </a:r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21E8A6-8164-47E8-913E-3E2785CD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973513"/>
            <a:ext cx="135731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BB314E-C699-44DB-AD9D-8EEAD67BC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143375"/>
            <a:ext cx="2714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ar-SA">
                <a:latin typeface="Calibri" panose="020F0502020204030204" pitchFamily="34" charset="0"/>
              </a:rPr>
              <a:t>It’s motion is more complicated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ar-SA">
                <a:latin typeface="Calibri" panose="020F0502020204030204" pitchFamily="34" charset="0"/>
              </a:rPr>
              <a:t>Every part of the object moves differently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ar-SA">
                <a:latin typeface="Calibri" panose="020F0502020204030204" pitchFamily="34" charset="0"/>
              </a:rPr>
              <a:t>There are one point (COM) that moves in the simple parabolic path.</a:t>
            </a:r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709790-4887-456B-A354-1648A09F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357813"/>
            <a:ext cx="1387475" cy="1357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30E0AF-E7B3-42AD-85DC-D72EBAB7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643563"/>
            <a:ext cx="307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>
                <a:latin typeface="Calibri" panose="020F0502020204030204" pitchFamily="34" charset="0"/>
              </a:rPr>
              <a:t>It’s motion is simple motion which we discussed before</a:t>
            </a:r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DCCC362-8261-4F0D-8F87-70CCC696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786188"/>
            <a:ext cx="24542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B8CA0AD0-37B5-46AC-8EBC-33A5C329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5938"/>
            <a:ext cx="67151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Q. How do we find the center of mass (COM)?</a:t>
            </a:r>
            <a:endParaRPr lang="ar-SA" altLang="ar-SA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B7166-B543-42A3-9352-9C24666E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933700"/>
            <a:ext cx="5214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System of two particles on x-axis </a:t>
            </a:r>
            <a:endParaRPr lang="ar-SA" altLang="ar-SA" sz="240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AA1D9-8CB4-43B2-8B9E-1BF85F7A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357438"/>
            <a:ext cx="28003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70843881-DE0B-40EA-A0A7-A6EA0B62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633788"/>
            <a:ext cx="2422525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E5A7ADA-1823-42BC-A0F7-AEEE68DE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643438"/>
            <a:ext cx="30241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E1F6DB9A-13E3-46D8-9A6D-4CF562FF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38663"/>
            <a:ext cx="2209800" cy="604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1D77A6-1C50-4E17-A794-554CA469F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681538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ar-SA">
                <a:latin typeface="Calibri" panose="020F0502020204030204" pitchFamily="34" charset="0"/>
              </a:rPr>
              <a:t>or</a:t>
            </a:r>
            <a:endParaRPr lang="ar-SA" altLang="ar-SA"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EA629-99C1-46F4-BFF8-1516C290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3451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>
                <a:latin typeface="Calibri" panose="020F0502020204030204" pitchFamily="34" charset="0"/>
              </a:rPr>
              <a:t>Where  </a:t>
            </a:r>
            <a:endParaRPr lang="ar-SA" altLang="ar-SA"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4845F0-428E-4C41-9445-D3255482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5376863"/>
            <a:ext cx="1573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246D30-8B0A-4062-AE5F-463894A1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643563"/>
            <a:ext cx="3929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>
                <a:latin typeface="Calibri" panose="020F0502020204030204" pitchFamily="34" charset="0"/>
              </a:rPr>
              <a:t>and x</a:t>
            </a:r>
            <a:r>
              <a:rPr lang="en-GB" altLang="ar-SA" baseline="-25000">
                <a:latin typeface="Calibri" panose="020F0502020204030204" pitchFamily="34" charset="0"/>
              </a:rPr>
              <a:t>1</a:t>
            </a:r>
            <a:r>
              <a:rPr lang="en-GB" altLang="ar-SA">
                <a:latin typeface="Calibri" panose="020F0502020204030204" pitchFamily="34" charset="0"/>
              </a:rPr>
              <a:t> , x</a:t>
            </a:r>
            <a:r>
              <a:rPr lang="en-GB" altLang="ar-SA" baseline="-25000">
                <a:latin typeface="Calibri" panose="020F0502020204030204" pitchFamily="34" charset="0"/>
              </a:rPr>
              <a:t>2</a:t>
            </a:r>
            <a:r>
              <a:rPr lang="en-GB" altLang="ar-SA">
                <a:latin typeface="Calibri" panose="020F0502020204030204" pitchFamily="34" charset="0"/>
              </a:rPr>
              <a:t> are the position of particles m</a:t>
            </a:r>
            <a:r>
              <a:rPr lang="en-GB" altLang="ar-SA" baseline="-25000">
                <a:latin typeface="Calibri" panose="020F0502020204030204" pitchFamily="34" charset="0"/>
              </a:rPr>
              <a:t>1</a:t>
            </a:r>
            <a:r>
              <a:rPr lang="en-GB" altLang="ar-SA">
                <a:latin typeface="Calibri" panose="020F0502020204030204" pitchFamily="34" charset="0"/>
              </a:rPr>
              <a:t> and m</a:t>
            </a:r>
            <a:r>
              <a:rPr lang="en-GB" altLang="ar-SA" baseline="-25000">
                <a:latin typeface="Calibri" panose="020F0502020204030204" pitchFamily="34" charset="0"/>
              </a:rPr>
              <a:t>2</a:t>
            </a:r>
            <a:r>
              <a:rPr lang="en-GB" altLang="ar-SA">
                <a:latin typeface="Calibri" panose="020F0502020204030204" pitchFamily="34" charset="0"/>
              </a:rPr>
              <a:t> respectively from the origin</a:t>
            </a:r>
            <a:endParaRPr lang="ar-SA" altLang="ar-SA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95095-6E0C-448C-9578-763A0325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824038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2. </a:t>
            </a:r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System of n particles along x- axis: </a:t>
            </a:r>
            <a:endParaRPr lang="ar-SA" altLang="ar-SA" sz="240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AF2401-8297-4B94-A5E3-8D63F49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4572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2718D-4328-4171-9C6C-3DE63429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500563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GB" altLang="ar-SA" sz="2400">
                <a:solidFill>
                  <a:srgbClr val="FF0000"/>
                </a:solidFill>
                <a:latin typeface="Calibri" panose="020F0502020204030204" pitchFamily="34" charset="0"/>
              </a:rPr>
              <a:t>3. </a:t>
            </a:r>
            <a:r>
              <a:rPr lang="en-GB" altLang="ar-SA" sz="2400" u="sng">
                <a:solidFill>
                  <a:srgbClr val="FF0000"/>
                </a:solidFill>
                <a:latin typeface="Calibri" panose="020F0502020204030204" pitchFamily="34" charset="0"/>
              </a:rPr>
              <a:t>System of n particles distributed in 3D: </a:t>
            </a:r>
            <a:endParaRPr lang="ar-SA" altLang="ar-SA" sz="240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53277AA-B28E-4B41-98BA-F6BDCF34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72063"/>
            <a:ext cx="6408738" cy="714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464EA03-4F49-4921-A8FF-A591E49B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00750"/>
            <a:ext cx="3611562" cy="500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518CCD6-F500-4B19-BA2C-277DA92D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184650"/>
            <a:ext cx="24288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B4CB1E-124C-4F99-8B87-B8C77B2DD0D7}"/>
              </a:ext>
            </a:extLst>
          </p:cNvPr>
          <p:cNvSpPr txBox="1"/>
          <p:nvPr/>
        </p:nvSpPr>
        <p:spPr>
          <a:xfrm>
            <a:off x="142875" y="3967163"/>
            <a:ext cx="6000750" cy="46196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0000"/>
                </a:solidFill>
                <a:latin typeface="+mn-lt"/>
                <a:cs typeface="+mn-cs"/>
              </a:rPr>
              <a:t>Rem</a:t>
            </a:r>
            <a:r>
              <a:rPr lang="en-GB" sz="2400" dirty="0">
                <a:latin typeface="+mn-lt"/>
                <a:cs typeface="+mn-cs"/>
              </a:rPr>
              <a:t>: put x</a:t>
            </a:r>
            <a:r>
              <a:rPr lang="en-GB" sz="2400" baseline="-25000" dirty="0">
                <a:latin typeface="+mn-lt"/>
                <a:cs typeface="+mn-cs"/>
              </a:rPr>
              <a:t>1</a:t>
            </a:r>
            <a:r>
              <a:rPr lang="en-GB" sz="2400" dirty="0">
                <a:latin typeface="+mn-lt"/>
                <a:cs typeface="+mn-cs"/>
              </a:rPr>
              <a:t> , x</a:t>
            </a:r>
            <a:r>
              <a:rPr lang="en-GB" sz="2400" baseline="-25000" dirty="0">
                <a:latin typeface="+mn-lt"/>
                <a:cs typeface="+mn-cs"/>
              </a:rPr>
              <a:t>2 </a:t>
            </a:r>
            <a:r>
              <a:rPr lang="en-GB" sz="2400" dirty="0">
                <a:latin typeface="+mn-lt"/>
                <a:cs typeface="+mn-cs"/>
              </a:rPr>
              <a:t> ....etc, with their signs </a:t>
            </a:r>
            <a:endParaRPr lang="ar-SA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202BEDF-4EF8-4C98-BDCC-F87C9696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5010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8FC0B85A-FB21-4AB2-9599-97D9D9BD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485900"/>
            <a:ext cx="3019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4">
            <a:extLst>
              <a:ext uri="{FF2B5EF4-FFF2-40B4-BE49-F238E27FC236}">
                <a16:creationId xmlns:a16="http://schemas.microsoft.com/office/drawing/2014/main" id="{ABDB319C-AFA1-4DB9-BB0A-7ED7305F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126163"/>
            <a:ext cx="99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rgbClr val="006600"/>
                </a:solidFill>
                <a:latin typeface="Calibri" panose="020F0502020204030204" pitchFamily="34" charset="0"/>
              </a:rPr>
              <a:t>(9-4)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82746CCC-1880-4DAD-87E3-B6C3648E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395538"/>
            <a:ext cx="2190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8F4CFEC9-F1B7-43D3-8F34-7293F690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86138"/>
            <a:ext cx="7935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5ACDEC3C-2389-4FFB-A595-6D98A156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8138"/>
            <a:ext cx="8618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403FF3BC-0E10-496C-A51C-87B88F7A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062538"/>
            <a:ext cx="7202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278C44F5-F9B1-4DCA-B17E-2963AF7A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824538"/>
            <a:ext cx="6534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4">
            <a:extLst>
              <a:ext uri="{FF2B5EF4-FFF2-40B4-BE49-F238E27FC236}">
                <a16:creationId xmlns:a16="http://schemas.microsoft.com/office/drawing/2014/main" id="{73B3CC1B-7030-48F2-92A6-BA71A08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126163"/>
            <a:ext cx="99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>
                <a:solidFill>
                  <a:srgbClr val="006600"/>
                </a:solidFill>
                <a:latin typeface="Calibri" panose="020F0502020204030204" pitchFamily="34" charset="0"/>
              </a:rPr>
              <a:t>(9-5)</a:t>
            </a:r>
          </a:p>
        </p:txBody>
      </p:sp>
      <p:pic>
        <p:nvPicPr>
          <p:cNvPr id="10248" name="Picture 2">
            <a:extLst>
              <a:ext uri="{FF2B5EF4-FFF2-40B4-BE49-F238E27FC236}">
                <a16:creationId xmlns:a16="http://schemas.microsoft.com/office/drawing/2014/main" id="{237833B2-4D32-4E58-9F54-72455CFF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6391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305</Words>
  <Application>Microsoft Office PowerPoint</Application>
  <PresentationFormat>عرض على الشاشة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Lubna Sindi</dc:creator>
  <cp:lastModifiedBy>ن</cp:lastModifiedBy>
  <cp:revision>42</cp:revision>
  <dcterms:created xsi:type="dcterms:W3CDTF">2013-05-03T18:58:56Z</dcterms:created>
  <dcterms:modified xsi:type="dcterms:W3CDTF">2020-11-06T11:48:18Z</dcterms:modified>
</cp:coreProperties>
</file>