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80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E83DA-8F47-43D7-BBCC-EBA3C0067230}" type="datetimeFigureOut">
              <a:rPr lang="ar-SA" smtClean="0"/>
              <a:pPr/>
              <a:t>06/03/1432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7862F-01FC-42DA-B4F0-EDD1DF9712E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prstTxWarp prst="textTriangle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i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{ المفصليات } 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6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مدرس المادة </a:t>
            </a:r>
          </a:p>
          <a:p>
            <a:r>
              <a:rPr lang="ar-SA" sz="36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مشبب </a:t>
            </a:r>
            <a:r>
              <a:rPr lang="ar-SA" sz="3600" b="1" spc="3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الشهراني</a:t>
            </a:r>
            <a:endParaRPr lang="ar-SA" sz="36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143504" y="357166"/>
            <a:ext cx="378621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i="1" spc="300" dirty="0" smtClean="0">
                <a:solidFill>
                  <a:srgbClr val="FFFF00"/>
                </a:solidFill>
              </a:rPr>
              <a:t>المملكة العربية السعودية </a:t>
            </a:r>
          </a:p>
          <a:p>
            <a:pPr algn="ctr"/>
            <a:r>
              <a:rPr lang="ar-SA" b="1" i="1" spc="300" dirty="0" smtClean="0">
                <a:solidFill>
                  <a:srgbClr val="FFFF00"/>
                </a:solidFill>
              </a:rPr>
              <a:t>وزارة التربية والتعليم</a:t>
            </a:r>
          </a:p>
          <a:p>
            <a:pPr algn="ctr"/>
            <a:r>
              <a:rPr lang="ar-SA" b="1" i="1" spc="300" dirty="0" smtClean="0">
                <a:solidFill>
                  <a:srgbClr val="FFFF00"/>
                </a:solidFill>
              </a:rPr>
              <a:t>ثانوية </a:t>
            </a:r>
            <a:r>
              <a:rPr lang="ar-SA" b="1" i="1" spc="300" dirty="0" err="1" smtClean="0">
                <a:solidFill>
                  <a:srgbClr val="FFFF00"/>
                </a:solidFill>
              </a:rPr>
              <a:t>الامير</a:t>
            </a:r>
            <a:r>
              <a:rPr lang="ar-SA" b="1" i="1" spc="300" dirty="0" smtClean="0">
                <a:solidFill>
                  <a:srgbClr val="FFFF00"/>
                </a:solidFill>
              </a:rPr>
              <a:t> </a:t>
            </a:r>
            <a:r>
              <a:rPr lang="ar-SA" b="1" i="1" spc="300" dirty="0" err="1" smtClean="0">
                <a:solidFill>
                  <a:srgbClr val="FFFF00"/>
                </a:solidFill>
              </a:rPr>
              <a:t>عبدالمجيد</a:t>
            </a:r>
            <a:r>
              <a:rPr lang="ar-SA" b="1" i="1" spc="300" dirty="0" smtClean="0">
                <a:solidFill>
                  <a:srgbClr val="FFFF00"/>
                </a:solidFill>
              </a:rPr>
              <a:t> بن </a:t>
            </a:r>
            <a:r>
              <a:rPr lang="ar-SA" b="1" i="1" spc="300" dirty="0" err="1" smtClean="0">
                <a:solidFill>
                  <a:srgbClr val="FFFF00"/>
                </a:solidFill>
              </a:rPr>
              <a:t>عبدالعزيز</a:t>
            </a:r>
            <a:endParaRPr lang="ar-SA" b="1" i="1" spc="300" dirty="0">
              <a:solidFill>
                <a:srgbClr val="FFFF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3214710" cy="65403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ar-S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ar-SA" sz="4000" b="1" i="1" spc="3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{ </a:t>
            </a:r>
            <a:r>
              <a:rPr lang="ar-SA" sz="4000" b="1" i="1" spc="30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المفصليات }</a:t>
            </a:r>
            <a: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ar-SA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/>
          <a:lstStyle/>
          <a:p>
            <a:pPr>
              <a:buNone/>
            </a:pPr>
            <a:r>
              <a:rPr lang="ar-SA" sz="24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أغلب المفصليات حشرات </a:t>
            </a:r>
            <a:r>
              <a:rPr lang="ar-SA" sz="24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مثل(عثة الملابس,الفراش,الخنافس ,الذباب, النحل,الجراد </a:t>
            </a:r>
            <a:r>
              <a:rPr lang="ar-SA" sz="24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...الخ</a:t>
            </a:r>
            <a:r>
              <a:rPr lang="ar-SA" sz="24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2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800" b="1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i="1" u="sng" spc="300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خصائصها *</a:t>
            </a:r>
            <a:endParaRPr lang="en-US" sz="2800" i="1" u="sng" spc="300" dirty="0"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1-أجسامها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مقسمة إلى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قطع.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2-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هيكل خارجي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صلب.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3- زوائد مفصلية للحركة.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4-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ذات تناظر </a:t>
            </a: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جانبي.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5- لها </a:t>
            </a:r>
            <a:r>
              <a:rPr lang="ar-SA" sz="28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تجويف جسمي حقيقي وفم بدائي </a:t>
            </a:r>
            <a:r>
              <a:rPr lang="ar-SA" sz="28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4357686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429124" y="214290"/>
            <a:ext cx="4500594" cy="65008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ar-SA" sz="2800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التجزؤ ( التقسيم </a:t>
            </a:r>
            <a:r>
              <a:rPr lang="ar-SA" sz="28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*</a:t>
            </a:r>
            <a:endParaRPr lang="en-US" sz="2800" i="1" u="sng" spc="300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يتركب الجسم من ثلاث مناطق هي :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</a:t>
            </a:r>
            <a:r>
              <a:rPr lang="ar-SA" sz="28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sz="2800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الرأس :</a:t>
            </a:r>
            <a:r>
              <a:rPr lang="ar-SA" sz="2800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يحتوي </a:t>
            </a:r>
            <a:r>
              <a:rPr lang="ar-SA" sz="2800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على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(أجزاء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الفم وعيون مختلفة ,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ولبعضها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قرون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أستشعار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تحتوي على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خلاياحساسة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للشم واللمس).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ar-SA" sz="28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الصدر:</a:t>
            </a:r>
            <a:endParaRPr lang="ar-SA" sz="2800" b="1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هو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الجزء الأوسط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ويتكون من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ثلاث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قطع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ملتحمة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ويحتوي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على (أرجل وأجنحة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أحياناً)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 </a:t>
            </a:r>
            <a:r>
              <a:rPr lang="ar-SA" sz="2800" b="1" i="1" spc="300" dirty="0" err="1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البطن: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مجموعة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 القطع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الملتحمة يحتوي على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أعضاء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الهضم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والتكاثر</a:t>
            </a:r>
          </a:p>
          <a:p>
            <a:pPr>
              <a:buNone/>
            </a:pPr>
            <a:r>
              <a:rPr lang="ar-SA" sz="28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ملاحظة: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قد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يلتحم الرأس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والصدر في بعض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المفصليات مثل(جراد البحر) مكونا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 الرأس </a:t>
            </a:r>
            <a:endParaRPr lang="ar-SA" sz="28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صدر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4643438" cy="26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28670"/>
            <a:ext cx="464343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000"/>
                            </p:stCondLst>
                            <p:childTnLst>
                              <p:par>
                                <p:cTn id="8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000"/>
                            </p:stCondLst>
                            <p:childTnLst>
                              <p:par>
                                <p:cTn id="9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722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sz="2800" b="1" i="1" u="sng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الهيكل الخارجي </a:t>
            </a:r>
            <a:r>
              <a:rPr lang="ar-SA" sz="28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sz="2800" i="1" u="sng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أـ</a:t>
            </a:r>
            <a:r>
              <a:rPr lang="ar-SA" sz="28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هيكل صلب للحماية وتقليل تبخر الماء في المفصليات التي تعيش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على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اليابسة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800" b="1" i="1" u="sng" spc="300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8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800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يتركب الهيكل الخارجي من مادة:</a:t>
            </a:r>
            <a:endParaRPr lang="en-US" sz="2800" b="1" i="1" u="sng" spc="300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الكايتين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(عبارة سكر عديد متحد مع بروتين) كما في معظم الحشرات 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أملاح الكالسيوم ( يعطيه صلابة إضافية </a:t>
            </a:r>
            <a:r>
              <a:rPr lang="ar-SA" sz="28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كما في جراد البحر .</a:t>
            </a:r>
            <a:r>
              <a:rPr lang="ar-SA" sz="28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ar-SA" sz="2800" b="1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b="1" i="1" u="sng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الزوائد </a:t>
            </a:r>
            <a:r>
              <a:rPr lang="ar-SA" sz="28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المفصلية *</a:t>
            </a:r>
            <a:endParaRPr lang="en-US" sz="2800" b="1" i="1" u="sng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هي زوائد مفصلية تنمو من جسم الحيوان يستخدمها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</a:t>
            </a: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(الحركة </a:t>
            </a:r>
            <a:r>
              <a:rPr lang="ar-SA" sz="24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السباحة </a:t>
            </a:r>
            <a:r>
              <a:rPr lang="ar-SA" sz="24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التزاوج </a:t>
            </a:r>
            <a:r>
              <a:rPr lang="ar-SA" sz="24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الإحساس </a:t>
            </a:r>
            <a:r>
              <a:rPr lang="ar-SA" sz="24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الحصول على </a:t>
            </a: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الغذاء)</a:t>
            </a:r>
          </a:p>
          <a:p>
            <a:pPr>
              <a:buNone/>
            </a:pPr>
            <a:r>
              <a:rPr lang="ar-SA" sz="2800" b="1" i="1" u="sng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الانسلاخ *</a:t>
            </a:r>
            <a:endParaRPr lang="en-US" sz="2800" b="1" i="1" u="sng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الهيكل الخارجي صلب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ويتكون من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مادة غير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حية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لذلك فهو لا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ينمو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مع الحيوان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لذلك يلجأ الحيوان </a:t>
            </a:r>
            <a:endParaRPr lang="ar-SA" sz="28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لطرحه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بعملية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تسمى الانسلاخ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sz="28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sz="28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43248"/>
            <a:ext cx="278605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2" y="4857760"/>
            <a:ext cx="29622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5500726" cy="654032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4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/>
            </a:r>
            <a:br>
              <a:rPr lang="ar-SA" sz="4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ar-SA" sz="4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* </a:t>
            </a:r>
            <a:r>
              <a:rPr lang="ar-SA" sz="4000" b="1" spc="3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تركيب جسم المفصليات </a:t>
            </a:r>
            <a:r>
              <a:rPr lang="en-US" sz="40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*</a:t>
            </a:r>
            <a:r>
              <a:rPr lang="en-US" b="1" spc="3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/>
            </a:r>
            <a:br>
              <a:rPr lang="en-US" b="1" spc="30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</a:br>
            <a:endParaRPr lang="ar-SA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75057" dist="38100" dir="5400000" sy="-20000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857232"/>
            <a:ext cx="8786874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أجهزة وأعضاء معقدة ( تنفسية </a:t>
            </a:r>
            <a:r>
              <a:rPr lang="ar-SA" sz="24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عصبية ....الخ ) مكنتها من العيش في بيئات </a:t>
            </a: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متنوعة</a:t>
            </a:r>
          </a:p>
          <a:p>
            <a:pPr algn="ctr">
              <a:buNone/>
            </a:pPr>
            <a:r>
              <a:rPr lang="ar-SA" sz="2400" b="1" i="1" u="sng" spc="300" dirty="0" smtClean="0">
                <a:solidFill>
                  <a:srgbClr val="C00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الوظائف الحيوية في المفصليات </a:t>
            </a:r>
          </a:p>
          <a:p>
            <a:pPr algn="ctr">
              <a:buNone/>
            </a:pPr>
            <a:r>
              <a:rPr lang="ar-SA" sz="2400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1* </a:t>
            </a:r>
            <a:r>
              <a:rPr lang="ar-SA" sz="2400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التغذية والهضم *</a:t>
            </a:r>
            <a:endParaRPr lang="en-US" sz="2400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أ- لها 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جهاز هضمي لها فتحتان فم </a:t>
            </a:r>
            <a:r>
              <a:rPr lang="ar-SA" sz="24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شرج ويحتوي على أعضاء وغدد مختلفة </a:t>
            </a: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لإفراز</a:t>
            </a: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الأنزيمات وهضم 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الطعام .</a:t>
            </a:r>
            <a:endParaRPr lang="en-US" sz="24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4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ب- </a:t>
            </a: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معظم 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المفصليات لها فم ذو زوج من الزوائد الفكية القاضمة تسمى ( </a:t>
            </a:r>
            <a:r>
              <a:rPr lang="ar-SA" sz="24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الفقيم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</a:t>
            </a: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تستخدم</a:t>
            </a: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إما 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للسع </a:t>
            </a: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أو 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اللدغ أو القص ....الخ </a:t>
            </a:r>
            <a:endParaRPr lang="en-US" sz="24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4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ج- </a:t>
            </a: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قد 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تكون المفصليات إما آكلات أعشاب أو لحوم </a:t>
            </a:r>
            <a:r>
              <a:rPr lang="ar-SA" sz="24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أوالاثنين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معا ( قارته ) أو متطفلة </a:t>
            </a: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أو</a:t>
            </a:r>
          </a:p>
          <a:p>
            <a:pPr>
              <a:buNone/>
            </a:pPr>
            <a:r>
              <a:rPr lang="ar-SA" sz="24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تتغذى بالترشيح </a:t>
            </a:r>
            <a:r>
              <a:rPr lang="ar-SA" sz="24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4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sz="2400" i="1" u="sng" spc="3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4572008"/>
            <a:ext cx="5629301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00430" y="214290"/>
            <a:ext cx="5500726" cy="66437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sz="26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2* </a:t>
            </a:r>
            <a:r>
              <a:rPr lang="ar-SA" sz="2600" b="1" i="1" u="sng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التنفس *</a:t>
            </a:r>
            <a:r>
              <a:rPr lang="ar-SA" sz="2600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2600" i="1" u="sng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لا تعتمد مفصليات اليابسة على جهاز الدوران في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نقل</a:t>
            </a: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الأكسجين وتحصل المفصليات على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الأكسجين </a:t>
            </a:r>
            <a:endParaRPr lang="ar-SA" sz="26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باستعمال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أحد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التراكيب وهي :</a:t>
            </a:r>
            <a:endParaRPr lang="en-US" sz="26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b="1" i="1" u="sng" spc="300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</a:t>
            </a:r>
            <a:r>
              <a:rPr lang="ar-SA" sz="2600" b="1" i="1" u="sng" spc="300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6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600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الخياشيم </a:t>
            </a:r>
            <a:r>
              <a:rPr lang="ar-SA" sz="26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تستخدمها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المفصليات المائية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وتعتمد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على </a:t>
            </a:r>
            <a:r>
              <a:rPr lang="ar-SA" sz="26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جهازالدوران</a:t>
            </a:r>
            <a:endParaRPr lang="ar-SA" sz="26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نقل الأكسجين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 الخلايا).</a:t>
            </a:r>
            <a:endParaRPr lang="en-US" sz="26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sz="2600" b="1" i="1" u="sng" spc="300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600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القصبات </a:t>
            </a:r>
            <a:r>
              <a:rPr lang="ar-SA" sz="26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الهوائية:</a:t>
            </a:r>
            <a:endParaRPr lang="ar-SA" sz="2600" b="1" i="1" u="sng" spc="300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تستخدمها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مفصليات اليابسة حيث تتفرع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القصبات</a:t>
            </a: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الهوائية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 أنابيب أصغر منها لتوصيل الأكسجين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</a:t>
            </a: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خلايا ولا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تعتمد على جهاز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الدوران.</a:t>
            </a:r>
            <a:endParaRPr lang="en-US" sz="26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 </a:t>
            </a:r>
            <a:r>
              <a:rPr lang="ar-SA" sz="2600" b="1" i="1" u="sng" spc="300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sz="2600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الرئات </a:t>
            </a:r>
            <a:r>
              <a:rPr lang="ar-SA" sz="2600" b="1" i="1" u="sng" spc="300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الكتبية</a:t>
            </a:r>
            <a:r>
              <a:rPr lang="ar-SA" sz="2600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تستخدمها مفصليات اليابسة وهي جيوب ذات </a:t>
            </a:r>
            <a:r>
              <a:rPr lang="ar-SA" sz="26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ثنيات</a:t>
            </a:r>
            <a:endParaRPr lang="ar-SA" sz="26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جدارية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كثيرة تشبه صفحات الكتاب لزيادة كفاءة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تبادل</a:t>
            </a: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الغازات ولا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تعتمد على جهاز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الدوران.</a:t>
            </a:r>
            <a:endParaRPr lang="en-US" sz="26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600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*ـ </a:t>
            </a:r>
            <a:r>
              <a:rPr lang="ar-SA" sz="2600" b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ملاحظة :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القصبات الهوائية والرئات </a:t>
            </a:r>
            <a:r>
              <a:rPr lang="ar-SA" sz="26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الكتبية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تتصل</a:t>
            </a:r>
          </a:p>
          <a:p>
            <a:pPr>
              <a:buNone/>
            </a:pP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بالبيئة </a:t>
            </a:r>
            <a:r>
              <a:rPr lang="ar-SA" sz="26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الخارجية بواسطة فتحات </a:t>
            </a:r>
            <a:r>
              <a:rPr lang="ar-SA" sz="26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تسمى(الثغور التنفسية) </a:t>
            </a:r>
            <a:r>
              <a:rPr lang="ar-SA" sz="2600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600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470" y="714356"/>
            <a:ext cx="371474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1470" y="2714620"/>
            <a:ext cx="371477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1470" y="4572008"/>
            <a:ext cx="371474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52"/>
            <a:ext cx="9001156" cy="65008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ar-SA" sz="28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3* </a:t>
            </a:r>
            <a:r>
              <a:rPr lang="ar-SA" sz="2800" b="1" i="1" u="sng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جهاز الدوران </a:t>
            </a:r>
            <a:r>
              <a:rPr lang="ar-SA" sz="28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sz="2800" i="1" u="sng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أكثر المفصليات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لاتعتمد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عليه في توزيع الأكسجين ولكنها تعتمد عليه في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نقل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المواد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الغذائية والتخلص من الفضلات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sz="28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4* </a:t>
            </a:r>
            <a:r>
              <a:rPr lang="ar-SA" sz="2800" b="1" i="1" u="sng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الإخراج </a:t>
            </a:r>
            <a:r>
              <a:rPr lang="ar-SA" sz="28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sz="2800" i="1" u="sng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أنابيب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ملبيجي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: ( في معظم المفصليات ) وهي أنابيب متصلة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بالأمعاء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تجمع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الفضلات من الجسم وتصبها في الأمعاء 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النفريديا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(في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القشريات وبعض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المفصليات)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تشبه </a:t>
            </a:r>
            <a:r>
              <a:rPr lang="ar-SA" sz="2800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النفريديا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في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الديدان الحلقية 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sz="28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5* </a:t>
            </a:r>
            <a:r>
              <a:rPr lang="ar-SA" sz="2800" b="1" i="1" u="sng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الحركة </a:t>
            </a:r>
            <a:r>
              <a:rPr lang="ar-SA" sz="2800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sz="2800" i="1" u="sng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المفصليات حيوانات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نشيطة وسريعة </a:t>
            </a:r>
            <a:endParaRPr lang="ar-SA" sz="2800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قادرة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على الزحف والمشي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السريع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endParaRPr lang="ar-SA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التسلق </a:t>
            </a:r>
            <a:r>
              <a:rPr lang="ar-SA" sz="2800" dirty="0" err="1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والحفروالسباحة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والطيران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بسبب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وجود ( العضلات والزوائد المفصلية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</a:p>
          <a:p>
            <a:pPr>
              <a:buNone/>
            </a:pP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والتي </a:t>
            </a:r>
            <a:r>
              <a:rPr lang="ar-SA" sz="2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بانقباضها وانبساطها يتحرك </a:t>
            </a:r>
            <a:r>
              <a:rPr lang="ar-SA" sz="2800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الحيوان.</a:t>
            </a:r>
            <a:endParaRPr lang="en-US" sz="2800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071942"/>
            <a:ext cx="371477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ar-SA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6* </a:t>
            </a:r>
            <a:r>
              <a:rPr lang="ar-SA" b="1" i="1" u="sng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الاستجابة للمثيرات </a:t>
            </a:r>
            <a:r>
              <a:rPr lang="ar-SA" b="1" i="1" u="sng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b="1" i="1" u="sng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المفصليات لها </a:t>
            </a:r>
            <a:r>
              <a:rPr lang="ar-SA" dirty="0"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جهاز عصبي يتكون من :</a:t>
            </a:r>
            <a:endParaRPr lang="en-US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دماغ ( عبارة عن اندماج عقدتين عصبيتين في الرأس )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سلسلة مزدوجة من العقد تمتد على طول السطح </a:t>
            </a:r>
            <a:r>
              <a:rPr lang="ar-SA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البطني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للجسم .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تتحكم العقد في تنظيم سلوكها من تغذية وحركة وغيرها ويتحكم الدماغ في هذه العقد العصبية .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أ) الإبصار/</a:t>
            </a:r>
            <a:endParaRPr lang="en-US" b="1" i="1" u="sng" spc="300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يساعد الإبصار الحشرة على الطيران والهروب من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الأعداء.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والعيون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المفصليات نوعان هما :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مركبة : تحتوي على سطوح عديدة سداسية . كل سطح </a:t>
            </a:r>
            <a:endParaRPr lang="ar-SA" dirty="0" smtClean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يرى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جزء من الصورة ثم يتم جمع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أجزاء الصورة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الدماغ .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2-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بسيطة : لكل عين عدسة للتمييز بين الضوء والظلام .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ب) السمع/</a:t>
            </a:r>
            <a:r>
              <a:rPr lang="ar-SA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i="1" spc="300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غشاء مسطح يستعمل للسمع يسمى ( الطبلة ) وتوجد الطبلة  إما على ( الأرجل الأمامية كما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صرصور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الليل أو البطن كما في الجندب أو الصدر كما في بعض الحشرات مثل </a:t>
            </a:r>
            <a:r>
              <a:rPr lang="ar-SA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العث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ج) </a:t>
            </a:r>
            <a:r>
              <a:rPr lang="ar-SA" b="1" i="1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المواد الكيميائية </a:t>
            </a:r>
            <a:r>
              <a:rPr lang="ar-SA" b="1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/</a:t>
            </a:r>
            <a:endParaRPr lang="en-US" b="1" i="1" spc="300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تفرز العديد من الحيوانات ومنها مادة كيميائية تسمى ( </a:t>
            </a:r>
            <a:r>
              <a:rPr lang="ar-SA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الفرمونات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تؤثر في سلوك الحيوان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من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النوع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نفسه في التكاثر والتغذية .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يستخدم النمل قرون الاستشعار لتحسس رائحة </a:t>
            </a:r>
            <a:r>
              <a:rPr lang="ar-SA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الفرمون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) .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3571868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500"/>
                            </p:stCondLst>
                            <p:childTnLst>
                              <p:par>
                                <p:cTn id="9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72296"/>
          </a:xfrm>
        </p:spPr>
        <p:txBody>
          <a:bodyPr/>
          <a:lstStyle/>
          <a:p>
            <a:pPr>
              <a:buNone/>
            </a:pPr>
            <a:r>
              <a:rPr lang="ar-SA" sz="3600" b="1" i="1" u="sng" spc="300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7* </a:t>
            </a:r>
            <a:r>
              <a:rPr lang="ar-SA" sz="3600" b="1" i="1" u="sng" spc="300" dirty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التكاثر </a:t>
            </a:r>
            <a:r>
              <a:rPr lang="ar-SA" sz="3600" b="1" i="1" u="sng" spc="300" dirty="0" smtClean="0"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sz="3600" i="1" u="sng" spc="300" dirty="0"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6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sz="36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معظم المفصليات تتكاثر جنسيا .</a:t>
            </a:r>
            <a:endParaRPr lang="en-US" sz="36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6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sz="36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معظم المفصليات منفصلة الجنس وبعضها </a:t>
            </a:r>
            <a:r>
              <a:rPr lang="ar-SA" sz="3600" dirty="0" err="1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خنثى</a:t>
            </a:r>
            <a:r>
              <a:rPr lang="ar-SA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sz="36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6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</a:t>
            </a:r>
            <a:r>
              <a:rPr lang="ar-SA" sz="36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معظم القشريات لا ترعى صغارها .</a:t>
            </a:r>
            <a:endParaRPr lang="en-US" sz="3600" dirty="0"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sz="3600" b="1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</a:t>
            </a:r>
            <a:r>
              <a:rPr lang="ar-SA" sz="36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sz="3600" dirty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بعض العناكب والحشرات تحضن بيضها وبعضها </a:t>
            </a:r>
            <a:r>
              <a:rPr lang="ar-SA" sz="36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يرعى</a:t>
            </a:r>
          </a:p>
          <a:p>
            <a:pPr>
              <a:buNone/>
            </a:pPr>
            <a:r>
              <a:rPr lang="ar-SA" sz="3600" dirty="0" smtClean="0"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صغاره كالنحل</a:t>
            </a:r>
          </a:p>
          <a:p>
            <a:pPr>
              <a:buNone/>
            </a:pPr>
            <a:endParaRPr lang="en-US" sz="2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en-US" sz="24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753</Words>
  <Application>Microsoft Office PowerPoint</Application>
  <PresentationFormat>عرض على الشاشة (3:4)‏</PresentationFormat>
  <Paragraphs>112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  { المفصليات }  </vt:lpstr>
      <vt:lpstr> { المفصليات } </vt:lpstr>
      <vt:lpstr>الشريحة 3</vt:lpstr>
      <vt:lpstr>الشريحة 4</vt:lpstr>
      <vt:lpstr> * تركيب جسم المفصليات * </vt:lpstr>
      <vt:lpstr>الشريحة 6</vt:lpstr>
      <vt:lpstr>الشريحة 7</vt:lpstr>
      <vt:lpstr>الشريحة 8</vt:lpstr>
      <vt:lpstr>الشريحة 9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User</dc:creator>
  <cp:lastModifiedBy>User</cp:lastModifiedBy>
  <cp:revision>52</cp:revision>
  <dcterms:created xsi:type="dcterms:W3CDTF">2011-02-08T15:44:16Z</dcterms:created>
  <dcterms:modified xsi:type="dcterms:W3CDTF">2011-02-09T18:17:07Z</dcterms:modified>
</cp:coreProperties>
</file>