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31" r:id="rId3"/>
    <p:sldId id="287" r:id="rId4"/>
    <p:sldId id="332" r:id="rId5"/>
    <p:sldId id="278" r:id="rId6"/>
    <p:sldId id="329" r:id="rId7"/>
    <p:sldId id="336" r:id="rId8"/>
    <p:sldId id="333" r:id="rId9"/>
    <p:sldId id="335" r:id="rId10"/>
    <p:sldId id="324" r:id="rId11"/>
    <p:sldId id="334" r:id="rId12"/>
    <p:sldId id="33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295D6-2EFE-4AFC-BA9B-2E0D1C1638BD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98529-C437-4C10-BCF2-601D3101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8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2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7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xmlns="" id="{640D4C09-C6A8-468D-9990-58CB03677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0137" y="1735488"/>
            <a:ext cx="9553307" cy="4913791"/>
          </a:xfrm>
        </p:spPr>
        <p:txBody>
          <a:bodyPr>
            <a:normAutofit fontScale="90000"/>
          </a:bodyPr>
          <a:lstStyle/>
          <a:p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مادّة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اللّغة العربيّة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الإملاء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)- </a:t>
            </a:r>
            <a:r>
              <a:rPr lang="ar-JO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الفَصْلُ الدّراسِيُّ الأوَ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JO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التَّاءُ المَفْتوحَةُ في آخرِ الفِعْلِ </a:t>
            </a:r>
            <a:b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التَّاءُ المَرْبوطَةُ في آخرِ الاسْم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الصّفّ </a:t>
            </a:r>
            <a:r>
              <a:rPr lang="ar-BH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الرّابع </a:t>
            </a:r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الابتدائيّ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BH" sz="4800" b="1" dirty="0">
              <a:solidFill>
                <a:schemeClr val="tx1">
                  <a:lumMod val="95000"/>
                  <a:lumOff val="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9793357" y="29499"/>
            <a:ext cx="2398643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>
                <a:solidFill>
                  <a:prstClr val="white"/>
                </a:solidFill>
              </a:rPr>
              <a:t>نشاط ختامي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8891" y="916672"/>
            <a:ext cx="8125943" cy="102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أملَأ </a:t>
            </a:r>
            <a:r>
              <a:rPr lang="ar-SA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الفِقْرَة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الآتيةَ</a:t>
            </a:r>
            <a:r>
              <a:rPr lang="ar-SA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بما 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يناسِبُها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الكلماتِ المعطاةِ</a:t>
            </a:r>
            <a:r>
              <a:rPr lang="ar-BH" sz="4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ar-SA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1770" y="147231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334" y="3386783"/>
            <a:ext cx="107232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 أَميرَةُ في .............. ثقافِيَّةٍ فكَتَبَتْ قِصَّةً .............. . </a:t>
            </a:r>
          </a:p>
          <a:p>
            <a:pPr algn="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نالت القِصَّةُ إعْجابَ الجَميعِ، و .............. في إحْدَى الصُّحُفِ .............. . </a:t>
            </a:r>
          </a:p>
          <a:p>
            <a:pPr algn="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 أَميرَةُ بِجائِزَةٍ </a:t>
            </a:r>
            <a:r>
              <a:rPr lang="ar-BH" sz="40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 ،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و.............. على اشْتِراكٍ مَجانِيّ في إحْدَى مَجَلاتِ </a:t>
            </a:r>
            <a:r>
              <a:rPr lang="ar-BH" sz="40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الأطْفالِ.   </a:t>
            </a:r>
            <a:endParaRPr lang="en-US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xmlns="" id="{6828B9AD-F882-4516-AB0A-43D0C23C4AA7}"/>
              </a:ext>
            </a:extLst>
          </p:cNvPr>
          <p:cNvSpPr/>
          <p:nvPr/>
        </p:nvSpPr>
        <p:spPr>
          <a:xfrm>
            <a:off x="0" y="271875"/>
            <a:ext cx="5492878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E636EDA-C702-4304-AD92-E7AA04BB74DC}"/>
              </a:ext>
            </a:extLst>
          </p:cNvPr>
          <p:cNvSpPr txBox="1"/>
          <p:nvPr/>
        </p:nvSpPr>
        <p:spPr>
          <a:xfrm>
            <a:off x="1261533" y="2112047"/>
            <a:ext cx="1026607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نُشِرَتْ – ثَمينةٍ – شارَكَتْ – </a:t>
            </a:r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قَصيرَةً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فازَتْ – اليَوْمِيَّةِ – حَصَلَتْ – مُسابَقَةٍ     </a:t>
            </a:r>
            <a:endParaRPr lang="en-US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910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9133" y="1239811"/>
            <a:ext cx="8125942" cy="102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أملَأ </a:t>
            </a:r>
            <a:r>
              <a:rPr lang="ar-SA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الفِقْرَة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الآتيةَ</a:t>
            </a:r>
            <a:r>
              <a:rPr lang="ar-SA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بما 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يُناسِبُها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الكلماتِ المعطاةِ</a:t>
            </a:r>
            <a:r>
              <a:rPr lang="ar-BH" sz="4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ar-SA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32257" y="285003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1101" y="2514600"/>
            <a:ext cx="103634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شارَكَتْ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أَميرَةُ في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مُسابَقَةٍ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ثقافِيَّةٍ فكَتَبَتْ قِصَّةً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قَصيرَة</a:t>
            </a:r>
            <a:r>
              <a:rPr lang="ar-JO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نالت</a:t>
            </a:r>
            <a:r>
              <a:rPr lang="ar-JO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القِصَّةُ إعْجابَ الجَميعِ،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ونُشِرَتْ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إحْدَى </a:t>
            </a:r>
            <a:r>
              <a:rPr lang="ar-BH" sz="4000" b="1">
                <a:latin typeface="Sakkal Majalla" panose="02000000000000000000" pitchFamily="2" charset="-78"/>
                <a:cs typeface="Sakkal Majalla" panose="02000000000000000000" pitchFamily="2" charset="-78"/>
              </a:rPr>
              <a:t>الصُّحُفِ </a:t>
            </a:r>
            <a:r>
              <a:rPr lang="ar-BH" sz="4000" b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اليَوْمِيَّةِ</a:t>
            </a:r>
            <a:r>
              <a:rPr lang="ar-BH" sz="4000" b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فازَتْ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أَميرَةُ بِجائِزَةٍ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ثَمينةٍ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وحَصَلَتْ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اشْتِراكٍ مَجانِيّ في إحْدَى مَجَلاتِ الأطْفالِ.   </a:t>
            </a:r>
            <a:endParaRPr lang="en-US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xmlns="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64638" y="537677"/>
            <a:ext cx="1992761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xmlns="" id="{9B219665-8D58-498E-BA53-74A350F022FE}"/>
              </a:ext>
            </a:extLst>
          </p:cNvPr>
          <p:cNvSpPr/>
          <p:nvPr/>
        </p:nvSpPr>
        <p:spPr>
          <a:xfrm>
            <a:off x="0" y="187146"/>
            <a:ext cx="5425145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xmlns="" id="{CD702909-24F3-4645-948F-5479CD2E82BC}"/>
              </a:ext>
            </a:extLst>
          </p:cNvPr>
          <p:cNvSpPr txBox="1">
            <a:spLocks/>
          </p:cNvSpPr>
          <p:nvPr/>
        </p:nvSpPr>
        <p:spPr>
          <a:xfrm>
            <a:off x="9793357" y="29499"/>
            <a:ext cx="2398643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>
                <a:solidFill>
                  <a:prstClr val="white"/>
                </a:solidFill>
              </a:rPr>
              <a:t>نشاط ختامي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3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0" y="23336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JO" sz="66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الدَّرْسُ</a:t>
            </a:r>
            <a:endParaRPr lang="en-US" sz="66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:a16="http://schemas.microsoft.com/office/drawing/2014/main" xmlns="" id="{2E51B497-ACB5-48D3-BF26-BDAF98A06330}"/>
              </a:ext>
            </a:extLst>
          </p:cNvPr>
          <p:cNvSpPr/>
          <p:nvPr/>
        </p:nvSpPr>
        <p:spPr>
          <a:xfrm>
            <a:off x="0" y="268465"/>
            <a:ext cx="5348945" cy="4935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35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6FFC3F-B80E-4629-BC63-F1F9933D5B3B}"/>
              </a:ext>
            </a:extLst>
          </p:cNvPr>
          <p:cNvSpPr/>
          <p:nvPr/>
        </p:nvSpPr>
        <p:spPr>
          <a:xfrm>
            <a:off x="744846" y="2729997"/>
            <a:ext cx="11049588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الأوَّل: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التمييز بين </a:t>
            </a:r>
            <a:r>
              <a:rPr lang="ar-BH" sz="3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التّاءِ المفتوحةِ والتاءِ المربوطةِ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آخر </a:t>
            </a:r>
            <a:r>
              <a:rPr lang="ar-BH" sz="3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ِكلّ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الفِعْلِ </a:t>
            </a:r>
            <a:r>
              <a:rPr lang="ar-BH" sz="3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والاسْم.</a:t>
            </a:r>
            <a:endParaRPr lang="ar-BH" sz="3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5F0BFDC-230F-412E-B90F-C57409A305F9}"/>
              </a:ext>
            </a:extLst>
          </p:cNvPr>
          <p:cNvSpPr/>
          <p:nvPr/>
        </p:nvSpPr>
        <p:spPr>
          <a:xfrm>
            <a:off x="797854" y="4634066"/>
            <a:ext cx="10946295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توظيف القاعدة الإملائية في الأنشطة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 الإنتاجِ الكِتابِي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25982" y="1452739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 الدَّرْس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xmlns="" id="{3A5C55C8-DEB7-4C09-8E65-BE2DBFC6D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8" name="مستطيل 4">
            <a:extLst>
              <a:ext uri="{FF2B5EF4-FFF2-40B4-BE49-F238E27FC236}">
                <a16:creationId xmlns:a16="http://schemas.microsoft.com/office/drawing/2014/main" xmlns="" id="{24042875-C92C-4685-B300-E6A62AD732F3}"/>
              </a:ext>
            </a:extLst>
          </p:cNvPr>
          <p:cNvSpPr/>
          <p:nvPr/>
        </p:nvSpPr>
        <p:spPr>
          <a:xfrm>
            <a:off x="0" y="160216"/>
            <a:ext cx="5670678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119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8504" y="2843546"/>
            <a:ext cx="10767595" cy="464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الّتي تَحْتَها خَطٌّ في الجُمَلِ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السَّابِقَةِ: 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ما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نَوْعُ هذه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الكَلِماتِ؟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 الحَرْفُ 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اتّصَلَ بآخِرِ كُلّ كَلِمَة</a:t>
            </a:r>
            <a:r>
              <a:rPr lang="ar-JO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كَيْفَ كُتِبْتِ التّاءُ في آخِرِ هذه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الكَلِماتِ؟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الّتي تَحْتَها خَطّان في الجُمَلِ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السَّابِقَةِ:  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ما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نَوْعُ هذه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الكَلِماتِ؟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 الحَرْفُ الّذي اتّصَلَ بآخِرِ كُلّ كَلِمَة</a:t>
            </a:r>
            <a:r>
              <a:rPr lang="ar-JO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وكَيْفَ كُتِبْتِ التّاءُ في آخِرِ هذه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الكَلِماتِ؟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1" indent="-457200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33800" y="264765"/>
            <a:ext cx="6633411" cy="909920"/>
          </a:xfrm>
        </p:spPr>
        <p:txBody>
          <a:bodyPr>
            <a:normAutofit/>
          </a:bodyPr>
          <a:lstStyle/>
          <a:p>
            <a:pPr algn="r"/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أَقرَأُ وأُلاحِظُ: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32113"/>
              </p:ext>
            </p:extLst>
          </p:nvPr>
        </p:nvGraphicFramePr>
        <p:xfrm>
          <a:off x="2057400" y="1049866"/>
          <a:ext cx="8128000" cy="17007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40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الجُمْل</a:t>
                      </a:r>
                      <a:r>
                        <a:rPr lang="ar-JO" sz="40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40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en-US" sz="40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أُحِبُ وطَني، لأنّي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على أَرْضِهِ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نَشَأتُ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وتَرَبَّيْتُ</a:t>
                      </a:r>
                      <a:r>
                        <a:rPr lang="ar-BH" sz="3200" b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يا رَب</a:t>
                      </a:r>
                      <a:r>
                        <a:rPr lang="ar-JO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اجَعَلْ وَطني </a:t>
                      </a:r>
                      <a:r>
                        <a:rPr lang="ar-BH" sz="3200" b="1" u="sng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أُمَّةً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واحِدةً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تَنْعَمُ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بالحُرَّيّةِ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والكَرامَةِ</a:t>
                      </a:r>
                      <a:r>
                        <a:rPr lang="ar-BH" sz="32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7188200" y="2730500"/>
            <a:ext cx="3683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00800" y="27432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0600" y="2755900"/>
            <a:ext cx="850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3800" y="2768600"/>
            <a:ext cx="977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مستطيل 4">
            <a:extLst>
              <a:ext uri="{FF2B5EF4-FFF2-40B4-BE49-F238E27FC236}">
                <a16:creationId xmlns:a16="http://schemas.microsoft.com/office/drawing/2014/main" xmlns="" id="{CCA44676-81CE-4774-A84A-530CB43E7005}"/>
              </a:ext>
            </a:extLst>
          </p:cNvPr>
          <p:cNvSpPr/>
          <p:nvPr/>
        </p:nvSpPr>
        <p:spPr>
          <a:xfrm>
            <a:off x="0" y="243092"/>
            <a:ext cx="5463245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773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8504" y="2843546"/>
            <a:ext cx="10767595" cy="5249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الّتي تَحْتَها خَطٌّ في الجُمَلِ السَّابِقَةِ :  </a:t>
            </a: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-ما نَوْعُ هذه الكَلِماتِ ؟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أفعال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 الحَرْفُ 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اتّ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صَلَ بآخِرِ كُلّ كَلِمَة ؟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اتّصَلَ بآخِرِها تاء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وكَيْفَ كُتِبْتِ التّاءُ في آخِرِ هذه الكَلِماتِ ؟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مفتوحة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الّتي تَحْتَها خَطّان في الجُمَلِ السَّابِقَةِ :  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en-US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نَوْعُ هذه الكَلِماتِ ؟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أسماء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2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 الحَرْفُ الّذي اتّصَلَ بآخِرِ كُلّ كَلِمَة ؟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اتّصَلَ بآخِرِها تاء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وكَيْفَ كُتِبْتِ التّاءُ في آخِرِ هذه الكَلِماتِ ؟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مربوطة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1" indent="-457200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33800" y="242793"/>
            <a:ext cx="6633411" cy="909920"/>
          </a:xfrm>
        </p:spPr>
        <p:txBody>
          <a:bodyPr>
            <a:normAutofit/>
          </a:bodyPr>
          <a:lstStyle/>
          <a:p>
            <a:pPr algn="r"/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أَقرَأُ وأُلاحِظُ: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609553"/>
              </p:ext>
            </p:extLst>
          </p:nvPr>
        </p:nvGraphicFramePr>
        <p:xfrm>
          <a:off x="2679700" y="1042416"/>
          <a:ext cx="8128000" cy="17007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40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الجُمْل </a:t>
                      </a:r>
                      <a:endParaRPr lang="en-US" sz="40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أُحِب</a:t>
                      </a:r>
                      <a:r>
                        <a:rPr lang="ar-JO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ُّ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وطَني، لأنّي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على أَرْضِهِ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نَشَأتُ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وتَرَبَّيْتُ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. </a:t>
                      </a:r>
                      <a:endParaRPr lang="en-US" sz="3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defTabSz="914400" rtl="1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يا رَب</a:t>
                      </a:r>
                      <a:r>
                        <a:rPr lang="ar-JO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اجَعَلْ وَطني </a:t>
                      </a:r>
                      <a:r>
                        <a:rPr lang="ar-BH" sz="3200" b="1" u="sng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أُمَّةً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واحِدةً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تَنْعَمُ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بالحُرَّيّةِ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u="sng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والكَرامَةِ</a:t>
                      </a:r>
                      <a:r>
                        <a:rPr lang="ar-BH" sz="32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7958909" y="2689134"/>
            <a:ext cx="3683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145383" y="2702923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636623" y="2689134"/>
            <a:ext cx="850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85345" y="2702923"/>
            <a:ext cx="9779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4">
            <a:extLst>
              <a:ext uri="{FF2B5EF4-FFF2-40B4-BE49-F238E27FC236}">
                <a16:creationId xmlns:a16="http://schemas.microsoft.com/office/drawing/2014/main" xmlns="" id="{C4005C21-E7F1-4B11-B9D9-2D7A40E1CB55}"/>
              </a:ext>
            </a:extLst>
          </p:cNvPr>
          <p:cNvSpPr/>
          <p:nvPr/>
        </p:nvSpPr>
        <p:spPr>
          <a:xfrm>
            <a:off x="0" y="215870"/>
            <a:ext cx="5463245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xmlns="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0" y="999235"/>
            <a:ext cx="2065867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9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 rtl="0"/>
            <a:r>
              <a:rPr lang="ar-SA" sz="6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6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60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889000" y="1803400"/>
            <a:ext cx="10807700" cy="3987800"/>
          </a:xfrm>
          <a:prstGeom prst="round2Diag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BH" sz="6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BH" sz="6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التَّاءُ مَفْتوحَةً في آخرِ الفِعْلِ مِثْل:</a:t>
            </a:r>
          </a:p>
          <a:p>
            <a:pPr algn="ctr"/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نَشَأتُ</a:t>
            </a:r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-   </a:t>
            </a:r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تَرَبَّيْتُ</a:t>
            </a:r>
            <a:endParaRPr lang="ar-BH" sz="4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2- تُكْتَبُ التَّاءُ مربوطةً في آخرِ بَعْضِ الأسْماءِ مِثْل:</a:t>
            </a:r>
          </a:p>
          <a:p>
            <a:pPr algn="ctr"/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أُمَّةً    -   واحِدةً </a:t>
            </a:r>
            <a:endParaRPr lang="ar-BH" sz="4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endParaRPr lang="en-US" sz="6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Oval 1"/>
          <p:cNvSpPr/>
          <p:nvPr/>
        </p:nvSpPr>
        <p:spPr>
          <a:xfrm>
            <a:off x="6477000" y="3187700"/>
            <a:ext cx="4826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24400" y="3187700"/>
            <a:ext cx="4826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45300" y="4584700"/>
            <a:ext cx="4826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87900" y="4610100"/>
            <a:ext cx="4826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xmlns="" id="{134069BF-76D9-4F79-B300-0AAE0453034D}"/>
              </a:ext>
            </a:extLst>
          </p:cNvPr>
          <p:cNvSpPr/>
          <p:nvPr/>
        </p:nvSpPr>
        <p:spPr>
          <a:xfrm>
            <a:off x="0" y="222637"/>
            <a:ext cx="5450545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53823" y="12503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200" y="1028700"/>
            <a:ext cx="1162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أُصَنّفُ الكَلِماتِ في الجُمَلِ الآتِيةِ بِحَسَبِ ما هو مَطْلوبٌ في الجدْوَلِ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التَّالي: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886657"/>
              </p:ext>
            </p:extLst>
          </p:nvPr>
        </p:nvGraphicFramePr>
        <p:xfrm>
          <a:off x="952500" y="2332566"/>
          <a:ext cx="10592037" cy="3017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674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أسْماءٌ تَنْتَهي بِتاءٍ مَرْبوطة</a:t>
                      </a:r>
                      <a:endParaRPr lang="en-US" sz="28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أفْعالٌ تَنْتَهي بِتاءٍ مَفْتوحَة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سُرِرتُ بِالمشاركةِ في مسابقة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تحدي القراءة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الع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ربي</a:t>
                      </a:r>
                      <a:r>
                        <a:rPr lang="ar-JO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هَلْ حَضَرْت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حَف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البحرين 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أولًا؟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سافرت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في 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الإجازةِ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الصيفية</a:t>
                      </a:r>
                      <a:r>
                        <a:rPr lang="ar-JO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مستطيل 4">
            <a:extLst>
              <a:ext uri="{FF2B5EF4-FFF2-40B4-BE49-F238E27FC236}">
                <a16:creationId xmlns:a16="http://schemas.microsoft.com/office/drawing/2014/main" xmlns="" id="{DCA7386B-A775-4ED9-90D8-492DFD2AFB21}"/>
              </a:ext>
            </a:extLst>
          </p:cNvPr>
          <p:cNvSpPr/>
          <p:nvPr/>
        </p:nvSpPr>
        <p:spPr>
          <a:xfrm>
            <a:off x="0" y="332343"/>
            <a:ext cx="5484412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606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53823" y="12503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536700"/>
            <a:ext cx="1162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أُصَنّفُ الكَلِماتِ في الجُمَلِ الآتِيةِ بِحَسَبِ ما هو مَطْلوبٌ في الجدْوَلِ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التَّالي: 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847834"/>
              </p:ext>
            </p:extLst>
          </p:nvPr>
        </p:nvGraphicFramePr>
        <p:xfrm>
          <a:off x="952500" y="2332566"/>
          <a:ext cx="10592037" cy="3505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674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أسْماءٌ تَنْتَهي بِتاءٍ مَرْبوطة</a:t>
                      </a:r>
                      <a:endParaRPr lang="en-US" sz="28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أفْعالٌ تَنْتَهي بِتاءٍ مَفْتوحَة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مسابقة </a:t>
                      </a:r>
                    </a:p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القراءة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سُرِرتُ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سُرِرتُ بِالمشاركةِ في مسابقة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تحدي القراءة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العربي</a:t>
                      </a:r>
                      <a:r>
                        <a:rPr lang="ar-JO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حَضَرْت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هَلْ حَضَرْت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حَف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البحرين 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أولًا؟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الإجازة </a:t>
                      </a:r>
                    </a:p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الصيفية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سافرت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سافرت</a:t>
                      </a:r>
                      <a:r>
                        <a:rPr lang="ar-JO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في الإجازة </a:t>
                      </a:r>
                      <a:r>
                        <a:rPr lang="ar-BH" sz="32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الصيفية.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0" y="475719"/>
            <a:ext cx="2065867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xmlns="" id="{751BAE03-E336-49D3-A28E-76AAB38DB2DA}"/>
              </a:ext>
            </a:extLst>
          </p:cNvPr>
          <p:cNvSpPr/>
          <p:nvPr/>
        </p:nvSpPr>
        <p:spPr>
          <a:xfrm>
            <a:off x="0" y="120893"/>
            <a:ext cx="5416678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096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537243"/>
            <a:ext cx="11569700" cy="1325563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أكتبُ اسْمَ الصّورةِ، ثُمَّ أَجعلُ الكَلِمةَ فِي جملةٍ مفيدةٍ مُوظ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فًا قاعدةَ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الدَّرسِ</a:t>
            </a:r>
            <a:r>
              <a:rPr lang="ar-BH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ar-BH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274814"/>
              </p:ext>
            </p:extLst>
          </p:nvPr>
        </p:nvGraphicFramePr>
        <p:xfrm>
          <a:off x="685801" y="3500966"/>
          <a:ext cx="11163300" cy="166581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29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61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389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31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51417">
                <a:tc>
                  <a:txBody>
                    <a:bodyPr/>
                    <a:lstStyle/>
                    <a:p>
                      <a:pPr algn="ctr"/>
                      <a:endParaRPr lang="en-US" sz="3600" b="1" kern="1200" dirty="0">
                        <a:solidFill>
                          <a:srgbClr val="00B050"/>
                        </a:solidFill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</a:t>
                      </a:r>
                      <a:r>
                        <a:rPr lang="ar-JO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en-US" sz="3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14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الجملة</a:t>
                      </a:r>
                      <a:r>
                        <a:rPr lang="ar-JO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en-US" sz="3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Villaggio\Desktop\page00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1524000"/>
            <a:ext cx="1654175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illaggio\Desktop\page00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974" y="1524002"/>
            <a:ext cx="2105025" cy="181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illaggio\Desktop\page001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014" y="1524002"/>
            <a:ext cx="2071686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9153823" y="12503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xmlns="" id="{78A7E963-8F8E-4B37-ABC6-7ADFE79E2AB2}"/>
              </a:ext>
            </a:extLst>
          </p:cNvPr>
          <p:cNvSpPr/>
          <p:nvPr/>
        </p:nvSpPr>
        <p:spPr>
          <a:xfrm>
            <a:off x="0" y="182417"/>
            <a:ext cx="5518278" cy="354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75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12" y="1095256"/>
            <a:ext cx="11569700" cy="1325563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أكتبُ اسْمَ الصّورةِ، ثُمَّ أَجعلُ الكَلِمةَ فِي جملةٍ مفيدةٍ مُوظفًا قاعدةَ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الدَّرسِ</a:t>
            </a:r>
            <a:r>
              <a:rPr lang="ar-BH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ar-BH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249160"/>
              </p:ext>
            </p:extLst>
          </p:nvPr>
        </p:nvGraphicFramePr>
        <p:xfrm>
          <a:off x="768349" y="4212166"/>
          <a:ext cx="11163300" cy="17373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295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61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389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31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51417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عالجت – طبيبة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سيارة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رسمت – فاطمة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endParaRPr lang="ar-B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</a:t>
                      </a:r>
                      <a:r>
                        <a:rPr lang="ar-JO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en-US" sz="3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1417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عالجت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الطبيبة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المريض</a:t>
                      </a:r>
                      <a:r>
                        <a:rPr lang="ar-JO" sz="2800" b="1" kern="1200" dirty="0" smtClean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2800" b="1" kern="1200" dirty="0" smtClean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انطلقت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الس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يارةُ بسرعةٍ كبيرةٍ في الس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lang="ar-BH" sz="2800" b="1" kern="1200" dirty="0" smtClean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باقِ.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رس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lang="ar-JO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2800" b="1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فاطمةُ لوحةً </a:t>
                      </a:r>
                      <a:r>
                        <a:rPr lang="ar-BH" sz="2800" b="1" kern="1200" dirty="0" smtClean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جميلةً. </a:t>
                      </a:r>
                      <a:endParaRPr lang="en-US" sz="28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الجملة</a:t>
                      </a:r>
                      <a:r>
                        <a:rPr lang="ar-JO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BH" sz="3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endParaRPr lang="en-US" sz="3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Villaggio\Desktop\page00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2133600"/>
            <a:ext cx="1654175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illaggio\Desktop\page00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774" y="2260602"/>
            <a:ext cx="2105025" cy="181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illaggio\Desktop\page001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980" y="2260602"/>
            <a:ext cx="2071686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9153823" y="12503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87788" y="688934"/>
            <a:ext cx="2003479" cy="6911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3" name="مستطيل 4">
            <a:extLst>
              <a:ext uri="{FF2B5EF4-FFF2-40B4-BE49-F238E27FC236}">
                <a16:creationId xmlns:a16="http://schemas.microsoft.com/office/drawing/2014/main" xmlns="" id="{36260C0E-7326-41FA-8045-00089049BD79}"/>
              </a:ext>
            </a:extLst>
          </p:cNvPr>
          <p:cNvSpPr/>
          <p:nvPr/>
        </p:nvSpPr>
        <p:spPr>
          <a:xfrm>
            <a:off x="87789" y="154930"/>
            <a:ext cx="5449412" cy="39853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الفعل  والتاء المربوطة في آخر الاسم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234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1020</TotalTime>
  <Words>784</Words>
  <Application>Microsoft Office PowerPoint</Application>
  <PresentationFormat>Widescreen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            درس في مادّة اللّغة العربيّة (الإملاء)- الفَصْلُ الدّراسِيُّ الأوَّل  التَّاءُ المَفْتوحَةُ في آخرِ الفِعْلِ  و التَّاءُ المَرْبوطَةُ في آخرِ الاسْم  الصّفّ الرّابع الابتدائيّ </vt:lpstr>
      <vt:lpstr>PowerPoint Presentation</vt:lpstr>
      <vt:lpstr>أَقرَأُ وأُلاحِظُ:</vt:lpstr>
      <vt:lpstr>أَقرَأُ وأُلاحِظُ:</vt:lpstr>
      <vt:lpstr>PowerPoint Presentation</vt:lpstr>
      <vt:lpstr>PowerPoint Presentation</vt:lpstr>
      <vt:lpstr>PowerPoint Presentation</vt:lpstr>
      <vt:lpstr>أكتبُ اسْمَ الصّورةِ، ثُمَّ أَجعلُ الكَلِمةَ فِي جملةٍ مفيدةٍ مُوظِفًا قاعدةَ الدَّرسِ:</vt:lpstr>
      <vt:lpstr>أكتبُ اسْمَ الصّورةِ، ثُمَّ أَجعلُ الكَلِمةَ فِي جملةٍ مفيدةٍ مُوظفًا قاعدةَ الدَّرسِ:</vt:lpstr>
      <vt:lpstr>PowerPoint Presentation</vt:lpstr>
      <vt:lpstr>PowerPoint Presentation</vt:lpstr>
      <vt:lpstr>انتهى الدَّرْسُ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الإملاء  الهمزة الـمتوسِّطَةُ الـمَكْسُورَةُ</dc:title>
  <dc:creator>Tufik Ben Saleh Aldaaji</dc:creator>
  <cp:lastModifiedBy>Mohamed Salameh Mfadi Alsalimeh</cp:lastModifiedBy>
  <cp:revision>141</cp:revision>
  <dcterms:created xsi:type="dcterms:W3CDTF">2020-03-04T09:59:30Z</dcterms:created>
  <dcterms:modified xsi:type="dcterms:W3CDTF">2020-08-26T05:15:36Z</dcterms:modified>
</cp:coreProperties>
</file>