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044" r:id="rId1"/>
  </p:sldMasterIdLst>
  <p:notesMasterIdLst>
    <p:notesMasterId r:id="rId16"/>
  </p:notes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3" d="100"/>
          <a:sy n="63" d="100"/>
        </p:scale>
        <p:origin x="-15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12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7F667821-2FFA-45D4-A210-A09A192D622B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D2EC2F4-A6D7-461C-81C6-6B8FDF4B625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2EC2F4-A6D7-461C-81C6-6B8FDF4B625D}" type="slidenum">
              <a:rPr lang="ar-SA" smtClean="0"/>
              <a:pPr/>
              <a:t>2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F75AC19-AF07-49E6-A71D-264438ED62C0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ar-S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411D709B-B0B1-4778-80C2-6DC63F24431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AC19-AF07-49E6-A71D-264438ED62C0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709B-B0B1-4778-80C2-6DC63F24431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AC19-AF07-49E6-A71D-264438ED62C0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709B-B0B1-4778-80C2-6DC63F24431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75AC19-AF07-49E6-A71D-264438ED62C0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11D709B-B0B1-4778-80C2-6DC63F2443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F75AC19-AF07-49E6-A71D-264438ED62C0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ar-S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411D709B-B0B1-4778-80C2-6DC63F24431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AC19-AF07-49E6-A71D-264438ED62C0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709B-B0B1-4778-80C2-6DC63F2443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AC19-AF07-49E6-A71D-264438ED62C0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709B-B0B1-4778-80C2-6DC63F2443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75AC19-AF07-49E6-A71D-264438ED62C0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11D709B-B0B1-4778-80C2-6DC63F2443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5AC19-AF07-49E6-A71D-264438ED62C0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1D709B-B0B1-4778-80C2-6DC63F24431E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F75AC19-AF07-49E6-A71D-264438ED62C0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411D709B-B0B1-4778-80C2-6DC63F2443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F75AC19-AF07-49E6-A71D-264438ED62C0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11D709B-B0B1-4778-80C2-6DC63F24431E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F75AC19-AF07-49E6-A71D-264438ED62C0}" type="datetimeFigureOut">
              <a:rPr lang="ar-SA" smtClean="0"/>
              <a:pPr/>
              <a:t>06/08/38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11D709B-B0B1-4778-80C2-6DC63F24431E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ar-SA" sz="4000" dirty="0" smtClean="0"/>
              <a:t>السلامة في الحافلة المدرسية </a:t>
            </a:r>
            <a:endParaRPr lang="ar-SA" sz="4000" dirty="0"/>
          </a:p>
        </p:txBody>
      </p:sp>
      <p:pic>
        <p:nvPicPr>
          <p:cNvPr id="3" name="Picture 2" descr="باص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685800"/>
            <a:ext cx="6182751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 smtClean="0"/>
              <a:t>مسؤوليات المدرسة والبيت :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ar-SA" b="1" dirty="0"/>
              <a:t> </a:t>
            </a:r>
            <a:r>
              <a:rPr lang="ar-SA" sz="3200" b="1" dirty="0" smtClean="0">
                <a:solidFill>
                  <a:schemeClr val="accent2">
                    <a:lumMod val="75000"/>
                  </a:schemeClr>
                </a:solidFill>
              </a:rPr>
              <a:t>أولا</a:t>
            </a:r>
            <a:r>
              <a:rPr lang="ar-SA" sz="3200" b="1" dirty="0" smtClean="0"/>
              <a:t> </a:t>
            </a:r>
            <a:r>
              <a:rPr lang="ar-SA" b="1" dirty="0" smtClean="0"/>
              <a:t>:  دور الإدارة المدرسية :</a:t>
            </a:r>
          </a:p>
          <a:p>
            <a:pPr>
              <a:buNone/>
            </a:pPr>
            <a:endParaRPr lang="ar-SA" dirty="0" smtClean="0"/>
          </a:p>
          <a:p>
            <a:r>
              <a:rPr lang="ar-SA" dirty="0" smtClean="0"/>
              <a:t> تقوم بإعداد إحصائيات عن كل طالب تتضمن الآتي : ( اسم الحي - رقم </a:t>
            </a:r>
            <a:r>
              <a:rPr lang="ar-SA" dirty="0" err="1" smtClean="0"/>
              <a:t>او</a:t>
            </a:r>
            <a:r>
              <a:rPr lang="ar-SA" dirty="0" smtClean="0"/>
              <a:t> اسم الشارع  - رقم المنزل ) .</a:t>
            </a:r>
          </a:p>
          <a:p>
            <a:r>
              <a:rPr lang="ar-SA" dirty="0" smtClean="0"/>
              <a:t>تحديد موقف المركبة في الحي وإبلاغ ولي أمر </a:t>
            </a:r>
            <a:r>
              <a:rPr lang="ar-SA" dirty="0" err="1" smtClean="0"/>
              <a:t>الطالبه</a:t>
            </a:r>
            <a:r>
              <a:rPr lang="ar-SA" dirty="0" smtClean="0"/>
              <a:t> </a:t>
            </a:r>
            <a:r>
              <a:rPr lang="ar-SA" dirty="0" err="1" smtClean="0"/>
              <a:t>به</a:t>
            </a:r>
            <a:r>
              <a:rPr lang="ar-SA" dirty="0" smtClean="0"/>
              <a:t> .</a:t>
            </a:r>
          </a:p>
          <a:p>
            <a:r>
              <a:rPr lang="ar-SA" dirty="0" smtClean="0"/>
              <a:t>تحديد وقت مرور المركبة على </a:t>
            </a:r>
            <a:r>
              <a:rPr lang="ar-SA" dirty="0" err="1" smtClean="0"/>
              <a:t>االطالبات</a:t>
            </a:r>
            <a:r>
              <a:rPr lang="ar-SA" dirty="0" smtClean="0"/>
              <a:t> .</a:t>
            </a:r>
          </a:p>
          <a:p>
            <a:r>
              <a:rPr lang="ar-SA" dirty="0" smtClean="0"/>
              <a:t>تطبيق لائحة العقوبات على الطالبات المخالفات لتعليمات استخدام وركوب وسائل النقل .</a:t>
            </a:r>
          </a:p>
          <a:p>
            <a:r>
              <a:rPr lang="ar-SA" dirty="0" smtClean="0"/>
              <a:t>تكريم سائقي المركبات المتميزين في نهاية كل فصل دراسي .</a:t>
            </a:r>
          </a:p>
          <a:p>
            <a:r>
              <a:rPr lang="ar-SA" dirty="0" smtClean="0"/>
              <a:t>التوعية من خلال الإذاعة المدرسية وحصص النشاط والتربية الفنية .</a:t>
            </a:r>
          </a:p>
          <a:p>
            <a:r>
              <a:rPr lang="ar-SA" dirty="0" smtClean="0"/>
              <a:t>تنفيذ تجريه الإخلاء من الحافلة في حال وقوع حادث لا قدر الله .</a:t>
            </a:r>
          </a:p>
        </p:txBody>
      </p:sp>
      <p:pic>
        <p:nvPicPr>
          <p:cNvPr id="4" name="Picture 3" descr="1376985468-351c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52600" y="228600"/>
            <a:ext cx="2057400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4572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ar-SA" dirty="0" smtClean="0"/>
          </a:p>
          <a:p>
            <a:pPr>
              <a:buNone/>
            </a:pPr>
            <a:endParaRPr lang="ar-SA" dirty="0"/>
          </a:p>
          <a:p>
            <a:pPr>
              <a:buNone/>
            </a:pPr>
            <a:r>
              <a:rPr lang="ar-SA" dirty="0" smtClean="0"/>
              <a:t> </a:t>
            </a:r>
          </a:p>
          <a:p>
            <a:pPr>
              <a:buNone/>
            </a:pPr>
            <a:r>
              <a:rPr lang="ar-SA" b="1" dirty="0" smtClean="0"/>
              <a:t>       </a:t>
            </a:r>
            <a:r>
              <a:rPr lang="ar-SA" sz="3200" b="1" dirty="0" smtClean="0">
                <a:solidFill>
                  <a:schemeClr val="accent2">
                    <a:lumMod val="75000"/>
                  </a:schemeClr>
                </a:solidFill>
              </a:rPr>
              <a:t>ثانيا</a:t>
            </a:r>
            <a:r>
              <a:rPr lang="ar-SA" sz="3200" b="1" dirty="0" smtClean="0"/>
              <a:t> </a:t>
            </a:r>
            <a:r>
              <a:rPr lang="ar-SA" b="1" dirty="0" smtClean="0"/>
              <a:t>: دور </a:t>
            </a:r>
            <a:r>
              <a:rPr lang="ar-SA" b="1" dirty="0" err="1" smtClean="0"/>
              <a:t>المرشده</a:t>
            </a:r>
            <a:r>
              <a:rPr lang="ar-SA" b="1" dirty="0" smtClean="0"/>
              <a:t> </a:t>
            </a:r>
            <a:r>
              <a:rPr lang="ar-SA" b="1" dirty="0" err="1" smtClean="0"/>
              <a:t>الطلابيه</a:t>
            </a:r>
            <a:r>
              <a:rPr lang="ar-SA" b="1" dirty="0" smtClean="0"/>
              <a:t> </a:t>
            </a:r>
            <a:r>
              <a:rPr lang="ar-SA" b="1" dirty="0" smtClean="0"/>
              <a:t>: </a:t>
            </a:r>
          </a:p>
          <a:p>
            <a:pPr>
              <a:buNone/>
            </a:pPr>
            <a:endParaRPr lang="ar-SA" dirty="0" smtClean="0"/>
          </a:p>
          <a:p>
            <a:pPr marL="514350" indent="-514350"/>
            <a:r>
              <a:rPr lang="ar-SA" dirty="0" smtClean="0"/>
              <a:t>اختيار عريف من الطلاب لكل مركبة .</a:t>
            </a:r>
          </a:p>
          <a:p>
            <a:pPr marL="514350" indent="-514350"/>
            <a:r>
              <a:rPr lang="ar-SA" dirty="0" smtClean="0"/>
              <a:t>الاجتماع مع </a:t>
            </a:r>
            <a:r>
              <a:rPr lang="ar-SA" dirty="0" err="1" smtClean="0"/>
              <a:t>عريفات</a:t>
            </a:r>
            <a:r>
              <a:rPr lang="ar-SA" dirty="0" smtClean="0"/>
              <a:t> المركبات أسبوعيا خلال الفسحة .</a:t>
            </a:r>
          </a:p>
          <a:p>
            <a:pPr marL="514350" indent="-514350"/>
            <a:endParaRPr lang="ar-SA" dirty="0"/>
          </a:p>
          <a:p>
            <a:pPr marL="514350" indent="-514350">
              <a:buNone/>
            </a:pPr>
            <a:r>
              <a:rPr lang="ar-SA" dirty="0" smtClean="0"/>
              <a:t> </a:t>
            </a:r>
          </a:p>
          <a:p>
            <a:endParaRPr lang="ar-SA" dirty="0"/>
          </a:p>
        </p:txBody>
      </p:sp>
      <p:pic>
        <p:nvPicPr>
          <p:cNvPr id="4" name="Picture 3" descr="العوامل-التنظيمية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0" y="3886200"/>
            <a:ext cx="3881438" cy="19396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096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ar-SA" dirty="0" smtClean="0"/>
          </a:p>
          <a:p>
            <a:pPr algn="ctr">
              <a:buNone/>
            </a:pPr>
            <a:endParaRPr lang="ar-SA" dirty="0" smtClean="0"/>
          </a:p>
          <a:p>
            <a:pPr>
              <a:buNone/>
            </a:pPr>
            <a:r>
              <a:rPr lang="ar-SA" sz="3200" b="1" dirty="0" smtClean="0">
                <a:solidFill>
                  <a:schemeClr val="accent2">
                    <a:lumMod val="75000"/>
                  </a:schemeClr>
                </a:solidFill>
              </a:rPr>
              <a:t>ثالثا</a:t>
            </a:r>
            <a:r>
              <a:rPr lang="ar-SA" sz="3200" b="1" dirty="0" smtClean="0"/>
              <a:t> </a:t>
            </a:r>
            <a:r>
              <a:rPr lang="ar-SA" b="1" dirty="0" smtClean="0"/>
              <a:t>: دور </a:t>
            </a:r>
            <a:r>
              <a:rPr lang="ar-SA" b="1" dirty="0" err="1" smtClean="0"/>
              <a:t>المسؤول</a:t>
            </a:r>
            <a:r>
              <a:rPr lang="ar-SA" b="1" dirty="0" smtClean="0"/>
              <a:t> على </a:t>
            </a:r>
            <a:r>
              <a:rPr lang="ar-SA" b="1" dirty="0" smtClean="0"/>
              <a:t>الإشراف على وسائل نقل الطالبات :</a:t>
            </a:r>
          </a:p>
          <a:p>
            <a:pPr>
              <a:buNone/>
            </a:pPr>
            <a:endParaRPr lang="ar-SA" dirty="0" smtClean="0"/>
          </a:p>
          <a:p>
            <a:r>
              <a:rPr lang="ar-SA" dirty="0" smtClean="0"/>
              <a:t>حث الطالبات  للمحافظة على نظافة المركبة .</a:t>
            </a:r>
          </a:p>
          <a:p>
            <a:r>
              <a:rPr lang="ar-SA" dirty="0" smtClean="0"/>
              <a:t>حث الطالبات على عدم المشاجرة خارج وداخل المركبة .</a:t>
            </a:r>
          </a:p>
          <a:p>
            <a:r>
              <a:rPr lang="ar-SA" dirty="0" smtClean="0"/>
              <a:t>التأكد من عدم وجود الكتب والحقائب في ممر المركبة .</a:t>
            </a:r>
          </a:p>
          <a:p>
            <a:r>
              <a:rPr lang="ar-SA" dirty="0" smtClean="0"/>
              <a:t>حث </a:t>
            </a:r>
            <a:r>
              <a:rPr lang="ar-SA" dirty="0" err="1" smtClean="0"/>
              <a:t>االطالبات</a:t>
            </a:r>
            <a:r>
              <a:rPr lang="ar-SA" dirty="0" smtClean="0"/>
              <a:t> على الهدوء في المركبة وعدم مضايقة السائق .</a:t>
            </a:r>
            <a:endParaRPr lang="ar-SA" dirty="0"/>
          </a:p>
        </p:txBody>
      </p:sp>
      <p:pic>
        <p:nvPicPr>
          <p:cNvPr id="4" name="Picture 3" descr="Untitled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4572000"/>
            <a:ext cx="4434840" cy="20939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 smtClean="0"/>
              <a:t>مسؤوليات قائد الحافلة :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التأكد من أنه لا يوجد أي من الطالبات حول الحافلة قبل أن يبدأ بالسير .</a:t>
            </a:r>
          </a:p>
          <a:p>
            <a:r>
              <a:rPr lang="ar-SA" dirty="0" smtClean="0"/>
              <a:t>التأكد من وجود جميع وسائل السلامة مثل طفاية الحريق والمثلث والعاكس .</a:t>
            </a:r>
          </a:p>
          <a:p>
            <a:r>
              <a:rPr lang="ar-SA" dirty="0" smtClean="0"/>
              <a:t>التأكد من صلاحية الباب الخلفي وأن يكون جاهزا للاستخدام في حالة الطوارئ لا قدر الله .</a:t>
            </a:r>
          </a:p>
          <a:p>
            <a:r>
              <a:rPr lang="ar-SA" dirty="0" smtClean="0"/>
              <a:t>التأكد من جلوس جميع الطالبات في مقاعدهم قبل أن تتحرك الحافلة .</a:t>
            </a:r>
          </a:p>
          <a:p>
            <a:r>
              <a:rPr lang="ar-SA" dirty="0" smtClean="0"/>
              <a:t>عدم السماح للطالبات بوضع حقائبهم في ممر داخل الحافلة.</a:t>
            </a:r>
            <a:endParaRPr lang="ar-SA" dirty="0"/>
          </a:p>
        </p:txBody>
      </p:sp>
      <p:pic>
        <p:nvPicPr>
          <p:cNvPr id="4" name="Picture 3" descr="images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0" y="304801"/>
            <a:ext cx="2971800" cy="18287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ar-SA" sz="10700" dirty="0" smtClean="0">
                <a:solidFill>
                  <a:schemeClr val="bg2">
                    <a:lumMod val="10000"/>
                  </a:schemeClr>
                </a:solidFill>
                <a:cs typeface="AF_Diwani" pitchFamily="2" charset="-78"/>
              </a:rPr>
              <a:t>شكرا</a:t>
            </a:r>
            <a:r>
              <a:rPr lang="ar-SA" sz="4000" dirty="0" smtClean="0">
                <a:solidFill>
                  <a:schemeClr val="bg2">
                    <a:lumMod val="10000"/>
                  </a:schemeClr>
                </a:solidFill>
              </a:rPr>
              <a:t> .. </a:t>
            </a:r>
            <a:br>
              <a:rPr lang="ar-SA" sz="4000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ar-SA" sz="4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ar-SA" sz="2400" b="0" dirty="0" smtClean="0">
                <a:solidFill>
                  <a:srgbClr val="FF0000"/>
                </a:solidFill>
              </a:rPr>
              <a:t>إعداد/</a:t>
            </a:r>
            <a:br>
              <a:rPr lang="ar-SA" sz="2400" b="0" dirty="0" smtClean="0">
                <a:solidFill>
                  <a:srgbClr val="FF0000"/>
                </a:solidFill>
              </a:rPr>
            </a:br>
            <a:r>
              <a:rPr lang="ar-SA" sz="4800" dirty="0" smtClean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ثريا </a:t>
            </a:r>
            <a:r>
              <a:rPr lang="ar-SA" sz="4800" dirty="0" smtClean="0">
                <a:solidFill>
                  <a:schemeClr val="accent2">
                    <a:lumMod val="75000"/>
                  </a:schemeClr>
                </a:solidFill>
                <a:cs typeface="AGA Aladdin Regular" pitchFamily="2" charset="-78"/>
              </a:rPr>
              <a:t>المنصور </a:t>
            </a:r>
            <a:endParaRPr lang="ar-SA" sz="2400" dirty="0">
              <a:solidFill>
                <a:schemeClr val="accent2">
                  <a:lumMod val="75000"/>
                </a:schemeClr>
              </a:solidFill>
              <a:cs typeface="AGA Aladdin Regula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/>
          </a:bodyPr>
          <a:lstStyle/>
          <a:p>
            <a:endParaRPr lang="ar-SA" dirty="0" smtClean="0"/>
          </a:p>
          <a:p>
            <a:endParaRPr lang="ar-SA" dirty="0" smtClean="0"/>
          </a:p>
          <a:p>
            <a:r>
              <a:rPr lang="ar-SA" dirty="0" smtClean="0"/>
              <a:t>لا تركضي , وسيري بهدوء</a:t>
            </a:r>
          </a:p>
          <a:p>
            <a:r>
              <a:rPr lang="ar-SA" dirty="0" smtClean="0"/>
              <a:t>عند انتظارك للمركبة قفي على الرصيف وليس بالشارع .</a:t>
            </a:r>
          </a:p>
          <a:p>
            <a:r>
              <a:rPr lang="ar-SA" dirty="0" smtClean="0"/>
              <a:t>أمسكي بالمقبض عند الصعود أو النزول كي لا تنزلق .</a:t>
            </a:r>
          </a:p>
          <a:p>
            <a:r>
              <a:rPr lang="ar-SA" dirty="0" smtClean="0"/>
              <a:t>اجلسي بمجرد دخولك للمركبة كي لا تسقط عند تحركها .</a:t>
            </a:r>
          </a:p>
          <a:p>
            <a:r>
              <a:rPr lang="ar-SA" dirty="0" smtClean="0"/>
              <a:t>حجزك الممر بالكتب والحقائب أو بمد الأقدام والأرجل أو أي أشياء أخرى يعيق زملائك عند النزول .</a:t>
            </a:r>
          </a:p>
          <a:p>
            <a:r>
              <a:rPr lang="ar-SA" sz="2000" b="1" dirty="0" smtClean="0"/>
              <a:t>عندما لا تجدي مقعدا قفي حيث يمكنك الإمساك بأحد المقابض حتى تتجنبي السقوط .</a:t>
            </a:r>
          </a:p>
          <a:p>
            <a:r>
              <a:rPr lang="ar-SA" dirty="0" smtClean="0"/>
              <a:t>استأذني من السائق قبل فتح نافذة المركبة .</a:t>
            </a:r>
          </a:p>
          <a:p>
            <a:r>
              <a:rPr lang="ar-SA" dirty="0" smtClean="0"/>
              <a:t>اتركي المركبة نظيفة كما وجدتيها بوضع العلب الفارغة والفضلات الأخرى في سلة المهملات .</a:t>
            </a:r>
          </a:p>
          <a:p>
            <a:endParaRPr lang="ar-SA" dirty="0" smtClean="0"/>
          </a:p>
          <a:p>
            <a:endParaRPr lang="ar-SA" dirty="0" smtClean="0"/>
          </a:p>
        </p:txBody>
      </p:sp>
      <p:pic>
        <p:nvPicPr>
          <p:cNvPr id="5" name="Picture 4" descr="4651201112201064836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381000"/>
            <a:ext cx="2273968" cy="205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SA" sz="3200" b="1" dirty="0" smtClean="0"/>
              <a:t>سلوكيات وإرشادات في استخدام وسائل نقل الطالبات :</a:t>
            </a:r>
            <a:endParaRPr lang="ar-SA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التزمي الهدوء داخل الحافلة .</a:t>
            </a:r>
          </a:p>
          <a:p>
            <a:r>
              <a:rPr lang="ar-SA" dirty="0" smtClean="0"/>
              <a:t>اتبعي إرشادات سائق الحافلة .</a:t>
            </a:r>
          </a:p>
          <a:p>
            <a:r>
              <a:rPr lang="ar-SA" dirty="0" smtClean="0"/>
              <a:t>لا تعيقي الممر داخل الحافلة .</a:t>
            </a:r>
          </a:p>
          <a:p>
            <a:r>
              <a:rPr lang="ar-SA" dirty="0" smtClean="0"/>
              <a:t>تجنبي الوقوف في الممر أو وضع حقيبتك فيها .</a:t>
            </a:r>
          </a:p>
          <a:p>
            <a:r>
              <a:rPr lang="ar-SA" dirty="0" smtClean="0"/>
              <a:t>البقاء جالسة في المقعد أثناء سير الحافلة و عدم التلويح باليدين وإخراج الرأس من خلال نافذة الحافلة .</a:t>
            </a:r>
          </a:p>
          <a:p>
            <a:r>
              <a:rPr lang="ar-SA" dirty="0" smtClean="0"/>
              <a:t>الابتعاد عن الحافلة بعد الخروج منها وعدم التقاط أي شي يسقط تحت الحافلة .</a:t>
            </a:r>
          </a:p>
          <a:p>
            <a:r>
              <a:rPr lang="ar-SA" dirty="0" smtClean="0"/>
              <a:t>كوني حذرة عند الاتجاه من وإلى الحافلة , استخدمي المناطق المخصصة لعبور المشاة . </a:t>
            </a:r>
          </a:p>
          <a:p>
            <a:endParaRPr lang="ar-SA" dirty="0"/>
          </a:p>
        </p:txBody>
      </p:sp>
      <p:pic>
        <p:nvPicPr>
          <p:cNvPr id="4" name="Picture 3" descr="123847456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447800"/>
            <a:ext cx="1676400" cy="17708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/>
          </a:bodyPr>
          <a:lstStyle/>
          <a:p>
            <a:endParaRPr lang="ar-SA" dirty="0" smtClean="0"/>
          </a:p>
          <a:p>
            <a:r>
              <a:rPr lang="ar-SA" dirty="0" smtClean="0"/>
              <a:t>كوني هادئة </a:t>
            </a:r>
            <a:r>
              <a:rPr lang="ar-SA" dirty="0" err="1" smtClean="0"/>
              <a:t>ولاتزعجي</a:t>
            </a:r>
            <a:r>
              <a:rPr lang="ar-SA" dirty="0" smtClean="0"/>
              <a:t> السائق ليتمكن من متابعة حركة المرور .</a:t>
            </a:r>
          </a:p>
          <a:p>
            <a:r>
              <a:rPr lang="ar-SA" dirty="0" smtClean="0"/>
              <a:t>تجنبي التنقل بين المقاعد أثناء سير المركبة حتى لا تتعرضي  للإصابة عند المغادرة .</a:t>
            </a:r>
          </a:p>
          <a:p>
            <a:r>
              <a:rPr lang="ar-SA" dirty="0" smtClean="0"/>
              <a:t>عند مغادرة المركبة يجب الخروج في صف واحد والابتعاد المباشر عن المركبة .</a:t>
            </a:r>
          </a:p>
          <a:p>
            <a:r>
              <a:rPr lang="ar-SA" sz="2000" b="1" dirty="0" smtClean="0"/>
              <a:t>إذا سقط شيء من يدك أثناء الصعود أو النزول من المركبة  لا تحاولي أن تلتقطه .</a:t>
            </a:r>
          </a:p>
          <a:p>
            <a:r>
              <a:rPr lang="ar-SA" dirty="0" smtClean="0"/>
              <a:t>تأكد بأن باب المركبة لم يغلق على حقيبتك أو جزء من ملابسك عند النزول من المركبة .</a:t>
            </a:r>
          </a:p>
          <a:p>
            <a:r>
              <a:rPr lang="ar-SA" dirty="0" smtClean="0"/>
              <a:t>إذا أردت عبور الشارع قبل تحرك المركبة فاترك مسافة ثلاثة أمتار أمام المركبة حتى يراك السائق . </a:t>
            </a:r>
          </a:p>
          <a:p>
            <a:r>
              <a:rPr lang="ar-SA" dirty="0" smtClean="0"/>
              <a:t>التزمي </a:t>
            </a:r>
            <a:r>
              <a:rPr lang="ar-SA" dirty="0" smtClean="0"/>
              <a:t>بتوجيهات السائق كالتزامك بتعليمات المعلم في الفصل .</a:t>
            </a:r>
          </a:p>
          <a:p>
            <a:endParaRPr lang="ar-SA" dirty="0" smtClean="0"/>
          </a:p>
        </p:txBody>
      </p:sp>
      <p:pic>
        <p:nvPicPr>
          <p:cNvPr id="4" name="Picture 3" descr="school_bus5548888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5279597"/>
            <a:ext cx="3657600" cy="13498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b="1" dirty="0" smtClean="0"/>
              <a:t>سلوكيات خاطئة في وسائل النقل :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النزول إلى الشارع والمزاح والتزاحم عند انتظار المركبة .</a:t>
            </a:r>
          </a:p>
          <a:p>
            <a:r>
              <a:rPr lang="ar-SA" dirty="0" smtClean="0"/>
              <a:t>التدافع عند الدخول إلى المركبة .</a:t>
            </a:r>
          </a:p>
          <a:p>
            <a:r>
              <a:rPr lang="ar-SA" dirty="0" smtClean="0"/>
              <a:t>الدخول العشوائي وغير المنتظم إلى المركبة .</a:t>
            </a:r>
          </a:p>
          <a:p>
            <a:r>
              <a:rPr lang="ar-SA" dirty="0" smtClean="0"/>
              <a:t>التقاط الحاجيات من جانب المركبة قبل الصعود أو النزول .</a:t>
            </a:r>
          </a:p>
          <a:p>
            <a:r>
              <a:rPr lang="ar-SA" dirty="0" smtClean="0"/>
              <a:t>العبث في المعدات وأجهزة تسيير المركبة .</a:t>
            </a:r>
          </a:p>
          <a:p>
            <a:r>
              <a:rPr lang="ar-SA" dirty="0" smtClean="0"/>
              <a:t>إعاقة حركة المرور في داخل المركبة .</a:t>
            </a:r>
          </a:p>
          <a:p>
            <a:r>
              <a:rPr lang="ar-SA" dirty="0" smtClean="0"/>
              <a:t>المزاح داخل المركبة أو من خلال النافذة .</a:t>
            </a:r>
          </a:p>
          <a:p>
            <a:endParaRPr lang="ar-SA" dirty="0" smtClean="0"/>
          </a:p>
        </p:txBody>
      </p:sp>
      <p:pic>
        <p:nvPicPr>
          <p:cNvPr id="4" name="Picture 3" descr="19570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4324574"/>
            <a:ext cx="3352800" cy="222862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b="1" dirty="0" smtClean="0"/>
              <a:t>عبارات في السلامة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حزام  الأمان سلامة وأمان .</a:t>
            </a:r>
          </a:p>
          <a:p>
            <a:r>
              <a:rPr lang="ar-SA" dirty="0" smtClean="0"/>
              <a:t>لا تسرع فالموت أسرع .</a:t>
            </a:r>
          </a:p>
          <a:p>
            <a:r>
              <a:rPr lang="ar-SA" dirty="0" smtClean="0"/>
              <a:t>السرعة قاتلة .</a:t>
            </a:r>
          </a:p>
          <a:p>
            <a:r>
              <a:rPr lang="ar-SA" dirty="0" smtClean="0"/>
              <a:t>السرعة وراء أكثر الحوادث المرورية .</a:t>
            </a:r>
          </a:p>
          <a:p>
            <a:r>
              <a:rPr lang="ar-SA" dirty="0" smtClean="0"/>
              <a:t>السرعة اقصر الطريق إلى الموت .</a:t>
            </a:r>
          </a:p>
          <a:p>
            <a:r>
              <a:rPr lang="ar-SA" dirty="0" smtClean="0"/>
              <a:t>كلما زادت السرعة زاد حجم الإصابة .</a:t>
            </a:r>
          </a:p>
          <a:p>
            <a:r>
              <a:rPr lang="ar-SA" dirty="0" smtClean="0"/>
              <a:t>تجاوز الإشارة الحمراء خطورة بالغة .</a:t>
            </a:r>
          </a:p>
          <a:p>
            <a:r>
              <a:rPr lang="ar-SA" dirty="0" smtClean="0"/>
              <a:t>الإشارات الضوئية لغة الطريق .</a:t>
            </a:r>
          </a:p>
          <a:p>
            <a:r>
              <a:rPr lang="ar-SA" dirty="0" smtClean="0"/>
              <a:t>احترامك للإشارات الضوئية دليل وعيك .</a:t>
            </a:r>
          </a:p>
          <a:p>
            <a:endParaRPr lang="ar-SA" dirty="0" smtClean="0"/>
          </a:p>
        </p:txBody>
      </p:sp>
      <p:pic>
        <p:nvPicPr>
          <p:cNvPr id="5" name="Picture 4" descr="road-safety-kit-bilingual-english-arabic-language_4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1219891"/>
            <a:ext cx="2667000" cy="190430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b="1" dirty="0" smtClean="0"/>
              <a:t>السلامة في ركوب وسائل نقل الطالبات :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انتظام الطالبات  أثناء  خروجهم من المدرسة في صف واحد .</a:t>
            </a:r>
          </a:p>
          <a:p>
            <a:r>
              <a:rPr lang="ar-SA" dirty="0" smtClean="0"/>
              <a:t>انتظار الحافلة بانتظام في صف واحد .</a:t>
            </a:r>
          </a:p>
          <a:p>
            <a:r>
              <a:rPr lang="ar-SA" dirty="0" smtClean="0"/>
              <a:t>الصعود للحافلة بنظام .</a:t>
            </a:r>
          </a:p>
          <a:p>
            <a:r>
              <a:rPr lang="ar-SA" dirty="0" smtClean="0"/>
              <a:t>الصعود للحافلة بانتظام مع ترك مسافة بينك وبين زميلتك .</a:t>
            </a:r>
          </a:p>
          <a:p>
            <a:r>
              <a:rPr lang="ar-SA" dirty="0" smtClean="0"/>
              <a:t>الجلوس في الحافلة بالوضع الصحيح .</a:t>
            </a:r>
          </a:p>
          <a:p>
            <a:r>
              <a:rPr lang="ar-SA" dirty="0" smtClean="0"/>
              <a:t>النوافذ مغلقة والحقائب في الوضع الصحيح .</a:t>
            </a:r>
          </a:p>
          <a:p>
            <a:r>
              <a:rPr lang="ar-SA" dirty="0" smtClean="0"/>
              <a:t>النزول من الحافلة بانتظام .</a:t>
            </a:r>
          </a:p>
          <a:p>
            <a:r>
              <a:rPr lang="ar-SA" dirty="0" smtClean="0"/>
              <a:t>الاصطفاف بعد النزول من الحافلة والاستعداد للدخول للمدرسة .</a:t>
            </a:r>
            <a:endParaRPr lang="ar-SA" dirty="0"/>
          </a:p>
        </p:txBody>
      </p:sp>
      <p:pic>
        <p:nvPicPr>
          <p:cNvPr id="5" name="Picture 4" descr="download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5334000"/>
            <a:ext cx="49530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b="1" dirty="0" smtClean="0"/>
              <a:t>المسؤوليات في وسائل نقل الطالبات ( توصيات السلامة ) :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لا تقفي في المنطقة المخصصة لوقوف الحافلات المدرسية أو مسار المشاة .</a:t>
            </a:r>
          </a:p>
          <a:p>
            <a:r>
              <a:rPr lang="ar-SA" dirty="0" smtClean="0"/>
              <a:t>لا تقفي أمام بوابة المدرسة ولا تغادري سيارتك .</a:t>
            </a:r>
            <a:endParaRPr lang="ar-SA" dirty="0"/>
          </a:p>
        </p:txBody>
      </p:sp>
      <p:pic>
        <p:nvPicPr>
          <p:cNvPr id="5" name="Picture 4" descr="download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57400" y="3657600"/>
            <a:ext cx="2438400" cy="24060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SA" b="1" dirty="0" smtClean="0"/>
              <a:t>مسؤوليات </a:t>
            </a:r>
            <a:r>
              <a:rPr lang="ar-SA" b="1" dirty="0" err="1" smtClean="0"/>
              <a:t>المرشده</a:t>
            </a:r>
            <a:r>
              <a:rPr lang="ar-SA" b="1" dirty="0" smtClean="0"/>
              <a:t> </a:t>
            </a:r>
            <a:r>
              <a:rPr lang="ar-SA" b="1" dirty="0" err="1" smtClean="0"/>
              <a:t>الطلابيه</a:t>
            </a:r>
            <a:r>
              <a:rPr lang="ar-SA" b="1" dirty="0" smtClean="0"/>
              <a:t> والمدرسات :</a:t>
            </a:r>
            <a:endParaRPr lang="ar-SA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توعية الطالبات بسبل السلامة أثناء ركوب الحافلة من وإلى المدرسة .</a:t>
            </a:r>
          </a:p>
          <a:p>
            <a:r>
              <a:rPr lang="ar-SA" dirty="0" smtClean="0"/>
              <a:t>التعاون مع أولياء أمور الطالبات وحل المشاكل التي قد تطرأ وعدم السماح بالمشاجرة أو المزاح داخل الحافلة .</a:t>
            </a:r>
          </a:p>
          <a:p>
            <a:r>
              <a:rPr lang="ar-SA" dirty="0" smtClean="0"/>
              <a:t>ملاحظة الحركة قبل وفي نهاية اليوم الدراسي للتأكيد من التزام الجميع بأمور السلامة .</a:t>
            </a:r>
          </a:p>
        </p:txBody>
      </p:sp>
      <p:pic>
        <p:nvPicPr>
          <p:cNvPr id="4" name="Picture 3" descr="3b4dffcf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4419600"/>
            <a:ext cx="67818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427</TotalTime>
  <Words>764</Words>
  <Application>Microsoft Office PowerPoint</Application>
  <PresentationFormat>عرض على الشاشة (3:4)‏</PresentationFormat>
  <Paragraphs>101</Paragraphs>
  <Slides>14</Slides>
  <Notes>1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Oriel</vt:lpstr>
      <vt:lpstr>السلامة في الحافلة المدرسية </vt:lpstr>
      <vt:lpstr>الشريحة 2</vt:lpstr>
      <vt:lpstr>سلوكيات وإرشادات في استخدام وسائل نقل الطالبات :</vt:lpstr>
      <vt:lpstr>الشريحة 4</vt:lpstr>
      <vt:lpstr>سلوكيات خاطئة في وسائل النقل :</vt:lpstr>
      <vt:lpstr>عبارات في السلامة</vt:lpstr>
      <vt:lpstr>السلامة في ركوب وسائل نقل الطالبات :</vt:lpstr>
      <vt:lpstr>المسؤوليات في وسائل نقل الطالبات ( توصيات السلامة ) :</vt:lpstr>
      <vt:lpstr>مسؤوليات المرشده الطلابيه والمدرسات :</vt:lpstr>
      <vt:lpstr>مسؤوليات المدرسة والبيت :</vt:lpstr>
      <vt:lpstr>الشريحة 11</vt:lpstr>
      <vt:lpstr>الشريحة 12</vt:lpstr>
      <vt:lpstr>مسؤوليات قائد الحافلة :</vt:lpstr>
      <vt:lpstr>شكرا ..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السلامة في الحافلة المدرسية</dc:title>
  <dc:creator>Admin</dc:creator>
  <cp:lastModifiedBy>Toshiba</cp:lastModifiedBy>
  <cp:revision>46</cp:revision>
  <dcterms:created xsi:type="dcterms:W3CDTF">2017-02-28T08:54:01Z</dcterms:created>
  <dcterms:modified xsi:type="dcterms:W3CDTF">2017-05-02T05:02:33Z</dcterms:modified>
</cp:coreProperties>
</file>