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66" r:id="rId3"/>
    <p:sldId id="258" r:id="rId4"/>
    <p:sldId id="257" r:id="rId5"/>
    <p:sldId id="263" r:id="rId6"/>
    <p:sldId id="265" r:id="rId7"/>
    <p:sldId id="281" r:id="rId8"/>
    <p:sldId id="264" r:id="rId9"/>
    <p:sldId id="277" r:id="rId10"/>
    <p:sldId id="267" r:id="rId11"/>
    <p:sldId id="274" r:id="rId12"/>
    <p:sldId id="279" r:id="rId13"/>
    <p:sldId id="280" r:id="rId14"/>
    <p:sldId id="278" r:id="rId15"/>
  </p:sldIdLst>
  <p:sldSz cx="7772400" cy="10058400"/>
  <p:notesSz cx="6858000" cy="9144000"/>
  <p:embeddedFontLst>
    <p:embeddedFont>
      <p:font typeface="29LT Bukra" panose="020B0604020202020204" charset="-78"/>
      <p:regular r:id="rId16"/>
    </p:embeddedFont>
    <p:embeddedFont>
      <p:font typeface="Calibri" panose="020F0502020204030204" pitchFamily="34" charset="0"/>
      <p:regular r:id="rId17"/>
      <p:bold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نمط متوسط 2 - تميي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01" autoAdjust="0"/>
    <p:restoredTop sz="92912" autoAdjust="0"/>
  </p:normalViewPr>
  <p:slideViewPr>
    <p:cSldViewPr>
      <p:cViewPr>
        <p:scale>
          <a:sx n="64" d="100"/>
          <a:sy n="64" d="100"/>
        </p:scale>
        <p:origin x="32"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3" Type="http://schemas.openxmlformats.org/officeDocument/2006/relationships/image" Target="../media/image4.svg"/><Relationship Id="rId7" Type="http://schemas.openxmlformats.org/officeDocument/2006/relationships/image" Target="../media/image9.svg"/><Relationship Id="rId12"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5" Type="http://schemas.openxmlformats.org/officeDocument/2006/relationships/image" Target="../media/image1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 Id="rId1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3.png"/><Relationship Id="rId3" Type="http://schemas.openxmlformats.org/officeDocument/2006/relationships/image" Target="../media/image4.svg"/><Relationship Id="rId7" Type="http://schemas.openxmlformats.org/officeDocument/2006/relationships/image" Target="../media/image19.svg"/><Relationship Id="rId12" Type="http://schemas.openxmlformats.org/officeDocument/2006/relationships/hyperlink" Target="https://drive.google.com/file/d/1gQ_HmnEj3MYH_5TPba-cvN96jM_YFDTF/view" TargetMode="Externa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2.png"/><Relationship Id="rId5" Type="http://schemas.openxmlformats.org/officeDocument/2006/relationships/image" Target="../media/image7.svg"/><Relationship Id="rId15" Type="http://schemas.openxmlformats.org/officeDocument/2006/relationships/image" Target="../media/image24.png"/><Relationship Id="rId10" Type="http://schemas.openxmlformats.org/officeDocument/2006/relationships/hyperlink" Target="https://drive.google.com/file/d/1stU7B3BcyBWa9QBexg7WpsTu_ZBE1qOK/view" TargetMode="External"/><Relationship Id="rId4" Type="http://schemas.openxmlformats.org/officeDocument/2006/relationships/image" Target="../media/image6.png"/><Relationship Id="rId9" Type="http://schemas.openxmlformats.org/officeDocument/2006/relationships/image" Target="../media/image21.svg"/><Relationship Id="rId14" Type="http://schemas.openxmlformats.org/officeDocument/2006/relationships/hyperlink" Target="https://drive.google.com/file/d/1a376FsvQrgMZBY4n943lE2nO5g2rTOUm/view"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77240" y="777240"/>
            <a:ext cx="6217920" cy="8012167"/>
            <a:chOff x="0" y="0"/>
            <a:chExt cx="2167467" cy="2792912"/>
          </a:xfrm>
        </p:grpSpPr>
        <p:sp>
          <p:nvSpPr>
            <p:cNvPr id="3" name="Freeform 3"/>
            <p:cNvSpPr/>
            <p:nvPr/>
          </p:nvSpPr>
          <p:spPr>
            <a:xfrm>
              <a:off x="0" y="0"/>
              <a:ext cx="2167467" cy="2792912"/>
            </a:xfrm>
            <a:custGeom>
              <a:avLst/>
              <a:gdLst/>
              <a:ahLst/>
              <a:cxnLst/>
              <a:rect l="l" t="t" r="r" b="b"/>
              <a:pathLst>
                <a:path w="2167467" h="2792912">
                  <a:moveTo>
                    <a:pt x="0" y="0"/>
                  </a:moveTo>
                  <a:lnTo>
                    <a:pt x="2167467" y="0"/>
                  </a:lnTo>
                  <a:lnTo>
                    <a:pt x="2167467" y="2792912"/>
                  </a:lnTo>
                  <a:lnTo>
                    <a:pt x="0" y="2792912"/>
                  </a:lnTo>
                  <a:close/>
                </a:path>
              </a:pathLst>
            </a:custGeom>
            <a:solidFill>
              <a:srgbClr val="000000">
                <a:alpha val="0"/>
              </a:srgbClr>
            </a:solidFill>
            <a:ln w="95250" cap="sq">
              <a:solidFill>
                <a:srgbClr val="000000"/>
              </a:solidFill>
              <a:prstDash val="solid"/>
              <a:miter/>
            </a:ln>
          </p:spPr>
          <p:txBody>
            <a:bodyPr/>
            <a:lstStyle/>
            <a:p>
              <a:endParaRPr lang="ar-SA"/>
            </a:p>
          </p:txBody>
        </p:sp>
        <p:sp>
          <p:nvSpPr>
            <p:cNvPr id="4" name="TextBox 4"/>
            <p:cNvSpPr txBox="1"/>
            <p:nvPr/>
          </p:nvSpPr>
          <p:spPr>
            <a:xfrm>
              <a:off x="0" y="-38100"/>
              <a:ext cx="2167467" cy="2831012"/>
            </a:xfrm>
            <a:prstGeom prst="rect">
              <a:avLst/>
            </a:prstGeom>
          </p:spPr>
          <p:txBody>
            <a:bodyPr lIns="50800" tIns="50800" rIns="50800" bIns="50800" rtlCol="0" anchor="ctr"/>
            <a:lstStyle/>
            <a:p>
              <a:pPr algn="ctr">
                <a:lnSpc>
                  <a:spcPts val="2100"/>
                </a:lnSpc>
              </a:pPr>
              <a:endParaRPr/>
            </a:p>
          </p:txBody>
        </p:sp>
      </p:grpSp>
      <p:sp>
        <p:nvSpPr>
          <p:cNvPr id="5" name="TextBox 5"/>
          <p:cNvSpPr txBox="1"/>
          <p:nvPr/>
        </p:nvSpPr>
        <p:spPr>
          <a:xfrm>
            <a:off x="116952" y="2866073"/>
            <a:ext cx="7538495" cy="2122184"/>
          </a:xfrm>
          <a:prstGeom prst="rect">
            <a:avLst/>
          </a:prstGeom>
        </p:spPr>
        <p:txBody>
          <a:bodyPr lIns="0" tIns="0" rIns="0" bIns="0" rtlCol="0" anchor="t">
            <a:spAutoFit/>
          </a:bodyPr>
          <a:lstStyle/>
          <a:p>
            <a:pPr algn="ctr">
              <a:lnSpc>
                <a:spcPts val="4234"/>
              </a:lnSpc>
            </a:pPr>
            <a:r>
              <a:rPr lang="ar-SA" sz="3024" dirty="0">
                <a:solidFill>
                  <a:srgbClr val="000000"/>
                </a:solidFill>
              </a:rPr>
              <a:t>ملف </a:t>
            </a:r>
            <a:r>
              <a:rPr lang="en-US" sz="3024" dirty="0" err="1">
                <a:solidFill>
                  <a:srgbClr val="000000"/>
                </a:solidFill>
              </a:rPr>
              <a:t>الخطة</a:t>
            </a:r>
            <a:r>
              <a:rPr lang="en-US" sz="3024" dirty="0">
                <a:solidFill>
                  <a:srgbClr val="000000"/>
                </a:solidFill>
              </a:rPr>
              <a:t> </a:t>
            </a:r>
            <a:r>
              <a:rPr lang="en-US" sz="3024" dirty="0" err="1">
                <a:solidFill>
                  <a:srgbClr val="000000"/>
                </a:solidFill>
              </a:rPr>
              <a:t>العلاجية</a:t>
            </a:r>
            <a:r>
              <a:rPr lang="en-US" sz="3024" dirty="0">
                <a:solidFill>
                  <a:srgbClr val="000000"/>
                </a:solidFill>
              </a:rPr>
              <a:t> </a:t>
            </a:r>
            <a:r>
              <a:rPr lang="en-US" sz="3024" dirty="0" err="1">
                <a:solidFill>
                  <a:srgbClr val="000000"/>
                </a:solidFill>
              </a:rPr>
              <a:t>لاختبار</a:t>
            </a:r>
            <a:r>
              <a:rPr lang="en-US" sz="3024" dirty="0">
                <a:solidFill>
                  <a:srgbClr val="000000"/>
                </a:solidFill>
              </a:rPr>
              <a:t> </a:t>
            </a:r>
            <a:r>
              <a:rPr lang="en-US" sz="3024" dirty="0" err="1">
                <a:solidFill>
                  <a:srgbClr val="000000"/>
                </a:solidFill>
              </a:rPr>
              <a:t>نافس</a:t>
            </a:r>
            <a:r>
              <a:rPr lang="en-US" sz="3024" dirty="0">
                <a:solidFill>
                  <a:srgbClr val="000000"/>
                </a:solidFill>
              </a:rPr>
              <a:t> </a:t>
            </a:r>
          </a:p>
          <a:p>
            <a:pPr algn="ctr">
              <a:lnSpc>
                <a:spcPts val="4234"/>
              </a:lnSpc>
            </a:pPr>
            <a:r>
              <a:rPr lang="en-US" sz="3024" dirty="0">
                <a:solidFill>
                  <a:srgbClr val="000000"/>
                </a:solidFill>
              </a:rPr>
              <a:t> </a:t>
            </a:r>
            <a:r>
              <a:rPr lang="ar-SA" sz="3024" dirty="0">
                <a:solidFill>
                  <a:srgbClr val="000000"/>
                </a:solidFill>
              </a:rPr>
              <a:t>القراءة“</a:t>
            </a:r>
            <a:r>
              <a:rPr lang="en-US" sz="3024" dirty="0">
                <a:solidFill>
                  <a:srgbClr val="000000"/>
                </a:solidFill>
              </a:rPr>
              <a:t>”</a:t>
            </a:r>
          </a:p>
          <a:p>
            <a:pPr algn="ctr">
              <a:lnSpc>
                <a:spcPts val="4234"/>
              </a:lnSpc>
            </a:pPr>
            <a:r>
              <a:rPr lang="en-US" sz="3024" dirty="0" err="1">
                <a:solidFill>
                  <a:srgbClr val="000000"/>
                </a:solidFill>
              </a:rPr>
              <a:t>للصف</a:t>
            </a:r>
            <a:r>
              <a:rPr lang="en-US" sz="3024" dirty="0">
                <a:solidFill>
                  <a:srgbClr val="000000"/>
                </a:solidFill>
              </a:rPr>
              <a:t> </a:t>
            </a:r>
            <a:r>
              <a:rPr lang="en-US" sz="3024" dirty="0" err="1">
                <a:solidFill>
                  <a:srgbClr val="000000"/>
                </a:solidFill>
              </a:rPr>
              <a:t>السادس</a:t>
            </a:r>
            <a:r>
              <a:rPr lang="en-US" sz="3024" dirty="0">
                <a:solidFill>
                  <a:srgbClr val="000000"/>
                </a:solidFill>
              </a:rPr>
              <a:t> </a:t>
            </a:r>
            <a:r>
              <a:rPr lang="en-US" sz="3024" dirty="0" err="1">
                <a:solidFill>
                  <a:srgbClr val="000000"/>
                </a:solidFill>
              </a:rPr>
              <a:t>الإبتدائي</a:t>
            </a:r>
            <a:endParaRPr lang="en-US" sz="3024" dirty="0">
              <a:solidFill>
                <a:srgbClr val="000000"/>
              </a:solidFill>
            </a:endParaRPr>
          </a:p>
          <a:p>
            <a:pPr algn="ctr">
              <a:lnSpc>
                <a:spcPts val="4234"/>
              </a:lnSpc>
              <a:spcBef>
                <a:spcPct val="0"/>
              </a:spcBef>
            </a:pPr>
            <a:endParaRPr lang="en-US" sz="3024" dirty="0">
              <a:solidFill>
                <a:srgbClr val="000000"/>
              </a:solidFill>
            </a:endParaRPr>
          </a:p>
        </p:txBody>
      </p:sp>
      <p:sp>
        <p:nvSpPr>
          <p:cNvPr id="6" name="Freeform 6"/>
          <p:cNvSpPr/>
          <p:nvPr/>
        </p:nvSpPr>
        <p:spPr>
          <a:xfrm>
            <a:off x="0" y="7192327"/>
            <a:ext cx="7772400" cy="2866072"/>
          </a:xfrm>
          <a:custGeom>
            <a:avLst/>
            <a:gdLst/>
            <a:ahLst/>
            <a:cxnLst/>
            <a:rect l="l" t="t" r="r" b="b"/>
            <a:pathLst>
              <a:path w="7772400" h="2866072">
                <a:moveTo>
                  <a:pt x="0" y="0"/>
                </a:moveTo>
                <a:lnTo>
                  <a:pt x="7772400" y="0"/>
                </a:lnTo>
                <a:lnTo>
                  <a:pt x="7772400" y="2866073"/>
                </a:lnTo>
                <a:lnTo>
                  <a:pt x="0" y="286607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ar-SA"/>
          </a:p>
        </p:txBody>
      </p:sp>
      <p:sp>
        <p:nvSpPr>
          <p:cNvPr id="7" name="Freeform 7"/>
          <p:cNvSpPr/>
          <p:nvPr/>
        </p:nvSpPr>
        <p:spPr>
          <a:xfrm>
            <a:off x="4953000" y="1086932"/>
            <a:ext cx="1835076" cy="1435968"/>
          </a:xfrm>
          <a:custGeom>
            <a:avLst/>
            <a:gdLst/>
            <a:ahLst/>
            <a:cxnLst/>
            <a:rect l="l" t="t" r="r" b="b"/>
            <a:pathLst>
              <a:path w="1958647" h="1699067">
                <a:moveTo>
                  <a:pt x="0" y="0"/>
                </a:moveTo>
                <a:lnTo>
                  <a:pt x="1958647" y="0"/>
                </a:lnTo>
                <a:lnTo>
                  <a:pt x="1958647" y="1699067"/>
                </a:lnTo>
                <a:lnTo>
                  <a:pt x="0" y="169906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dirty="0"/>
          </a:p>
        </p:txBody>
      </p:sp>
      <p:sp>
        <p:nvSpPr>
          <p:cNvPr id="8" name="TextBox 8"/>
          <p:cNvSpPr txBox="1"/>
          <p:nvPr/>
        </p:nvSpPr>
        <p:spPr>
          <a:xfrm>
            <a:off x="116953" y="4933950"/>
            <a:ext cx="7538495" cy="679994"/>
          </a:xfrm>
          <a:prstGeom prst="rect">
            <a:avLst/>
          </a:prstGeom>
        </p:spPr>
        <p:txBody>
          <a:bodyPr lIns="0" tIns="0" rIns="0" bIns="0" rtlCol="0" anchor="t">
            <a:spAutoFit/>
          </a:bodyPr>
          <a:lstStyle/>
          <a:p>
            <a:pPr algn="ctr" rtl="1">
              <a:lnSpc>
                <a:spcPts val="2694"/>
              </a:lnSpc>
            </a:pPr>
            <a:r>
              <a:rPr lang="en-US" sz="1924" dirty="0" err="1">
                <a:solidFill>
                  <a:srgbClr val="000000"/>
                </a:solidFill>
              </a:rPr>
              <a:t>إعداد</a:t>
            </a:r>
            <a:r>
              <a:rPr lang="en-US" sz="1924" dirty="0">
                <a:solidFill>
                  <a:srgbClr val="000000"/>
                </a:solidFill>
              </a:rPr>
              <a:t> </a:t>
            </a:r>
            <a:r>
              <a:rPr lang="en-US" sz="1924" dirty="0" err="1">
                <a:solidFill>
                  <a:srgbClr val="000000"/>
                </a:solidFill>
              </a:rPr>
              <a:t>المعلم</a:t>
            </a:r>
            <a:r>
              <a:rPr lang="en-US" sz="1924" dirty="0">
                <a:solidFill>
                  <a:srgbClr val="000000"/>
                </a:solidFill>
              </a:rPr>
              <a:t>/ـة:.........................</a:t>
            </a:r>
          </a:p>
          <a:p>
            <a:pPr algn="ctr" rtl="1">
              <a:lnSpc>
                <a:spcPts val="2694"/>
              </a:lnSpc>
              <a:spcBef>
                <a:spcPct val="0"/>
              </a:spcBef>
            </a:pPr>
            <a:r>
              <a:rPr lang="en-US" sz="1924" dirty="0" err="1">
                <a:solidFill>
                  <a:srgbClr val="000000"/>
                </a:solidFill>
              </a:rPr>
              <a:t>مدير</a:t>
            </a:r>
            <a:r>
              <a:rPr lang="en-US" sz="1924" dirty="0">
                <a:solidFill>
                  <a:srgbClr val="000000"/>
                </a:solidFill>
              </a:rPr>
              <a:t>/ة </a:t>
            </a:r>
            <a:r>
              <a:rPr lang="en-US" sz="1924" dirty="0" err="1">
                <a:solidFill>
                  <a:srgbClr val="000000"/>
                </a:solidFill>
              </a:rPr>
              <a:t>المدرسة</a:t>
            </a:r>
            <a:r>
              <a:rPr lang="en-US" sz="1924" dirty="0">
                <a:solidFill>
                  <a:srgbClr val="000000"/>
                </a:solidFill>
              </a:rPr>
              <a:t>:.........................</a:t>
            </a:r>
          </a:p>
        </p:txBody>
      </p:sp>
      <p:sp>
        <p:nvSpPr>
          <p:cNvPr id="9" name="Rectangle 3">
            <a:extLst>
              <a:ext uri="{FF2B5EF4-FFF2-40B4-BE49-F238E27FC236}">
                <a16:creationId xmlns:a16="http://schemas.microsoft.com/office/drawing/2014/main" id="{D5554E56-3F6F-ADBF-B057-C2DA7AE4CECC}"/>
              </a:ext>
            </a:extLst>
          </p:cNvPr>
          <p:cNvSpPr>
            <a:spLocks noChangeArrowheads="1"/>
          </p:cNvSpPr>
          <p:nvPr/>
        </p:nvSpPr>
        <p:spPr bwMode="auto">
          <a:xfrm>
            <a:off x="5403734" y="0"/>
            <a:ext cx="2533142" cy="977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988" tIns="41494" rIns="82988" bIns="41494" numCol="1" anchor="ctr" anchorCtr="0" compatLnSpc="1">
            <a:prstTxWarp prst="textNoShape">
              <a:avLst/>
            </a:prstTxWarp>
            <a:spAutoFit/>
          </a:bodyPr>
          <a:lstStyle>
            <a:lvl1pPr eaLnBrk="0" fontAlgn="base" hangingPunct="0">
              <a:spcBef>
                <a:spcPct val="0"/>
              </a:spcBef>
              <a:spcAft>
                <a:spcPct val="0"/>
              </a:spcAft>
              <a:tabLst>
                <a:tab pos="2971800" algn="ctr"/>
                <a:tab pos="5829300" algn="l"/>
                <a:tab pos="5943600" algn="r"/>
              </a:tabLst>
              <a:defRPr>
                <a:solidFill>
                  <a:schemeClr val="tx1"/>
                </a:solidFill>
                <a:latin typeface="Arial" panose="020B0604020202020204" pitchFamily="34" charset="0"/>
              </a:defRPr>
            </a:lvl1pPr>
            <a:lvl2pPr eaLnBrk="0" fontAlgn="base" hangingPunct="0">
              <a:spcBef>
                <a:spcPct val="0"/>
              </a:spcBef>
              <a:spcAft>
                <a:spcPct val="0"/>
              </a:spcAft>
              <a:tabLst>
                <a:tab pos="2971800" algn="ctr"/>
                <a:tab pos="5829300" algn="l"/>
                <a:tab pos="5943600" algn="r"/>
              </a:tabLst>
              <a:defRPr>
                <a:solidFill>
                  <a:schemeClr val="tx1"/>
                </a:solidFill>
                <a:latin typeface="Arial" panose="020B0604020202020204" pitchFamily="34" charset="0"/>
              </a:defRPr>
            </a:lvl2pPr>
            <a:lvl3pPr eaLnBrk="0" fontAlgn="base" hangingPunct="0">
              <a:spcBef>
                <a:spcPct val="0"/>
              </a:spcBef>
              <a:spcAft>
                <a:spcPct val="0"/>
              </a:spcAft>
              <a:tabLst>
                <a:tab pos="2971800" algn="ctr"/>
                <a:tab pos="5829300" algn="l"/>
                <a:tab pos="5943600" algn="r"/>
              </a:tabLst>
              <a:defRPr>
                <a:solidFill>
                  <a:schemeClr val="tx1"/>
                </a:solidFill>
                <a:latin typeface="Arial" panose="020B0604020202020204" pitchFamily="34" charset="0"/>
              </a:defRPr>
            </a:lvl3pPr>
            <a:lvl4pPr eaLnBrk="0" fontAlgn="base" hangingPunct="0">
              <a:spcBef>
                <a:spcPct val="0"/>
              </a:spcBef>
              <a:spcAft>
                <a:spcPct val="0"/>
              </a:spcAft>
              <a:tabLst>
                <a:tab pos="2971800" algn="ctr"/>
                <a:tab pos="5829300" algn="l"/>
                <a:tab pos="5943600" algn="r"/>
              </a:tabLst>
              <a:defRPr>
                <a:solidFill>
                  <a:schemeClr val="tx1"/>
                </a:solidFill>
                <a:latin typeface="Arial" panose="020B0604020202020204" pitchFamily="34" charset="0"/>
              </a:defRPr>
            </a:lvl4pPr>
            <a:lvl5pPr eaLnBrk="0" fontAlgn="base" hangingPunct="0">
              <a:spcBef>
                <a:spcPct val="0"/>
              </a:spcBef>
              <a:spcAft>
                <a:spcPct val="0"/>
              </a:spcAft>
              <a:tabLst>
                <a:tab pos="2971800" algn="ctr"/>
                <a:tab pos="5829300" algn="l"/>
                <a:tab pos="5943600" algn="r"/>
              </a:tabLst>
              <a:defRPr>
                <a:solidFill>
                  <a:schemeClr val="tx1"/>
                </a:solidFill>
                <a:latin typeface="Arial" panose="020B0604020202020204" pitchFamily="34" charset="0"/>
              </a:defRPr>
            </a:lvl5pPr>
            <a:lvl6pPr eaLnBrk="0" fontAlgn="base" hangingPunct="0">
              <a:spcBef>
                <a:spcPct val="0"/>
              </a:spcBef>
              <a:spcAft>
                <a:spcPct val="0"/>
              </a:spcAft>
              <a:tabLst>
                <a:tab pos="2971800" algn="ctr"/>
                <a:tab pos="5829300" algn="l"/>
                <a:tab pos="5943600" algn="r"/>
              </a:tabLst>
              <a:defRPr>
                <a:solidFill>
                  <a:schemeClr val="tx1"/>
                </a:solidFill>
                <a:latin typeface="Arial" panose="020B0604020202020204" pitchFamily="34" charset="0"/>
              </a:defRPr>
            </a:lvl6pPr>
            <a:lvl7pPr eaLnBrk="0" fontAlgn="base" hangingPunct="0">
              <a:spcBef>
                <a:spcPct val="0"/>
              </a:spcBef>
              <a:spcAft>
                <a:spcPct val="0"/>
              </a:spcAft>
              <a:tabLst>
                <a:tab pos="2971800" algn="ctr"/>
                <a:tab pos="5829300" algn="l"/>
                <a:tab pos="5943600" algn="r"/>
              </a:tabLst>
              <a:defRPr>
                <a:solidFill>
                  <a:schemeClr val="tx1"/>
                </a:solidFill>
                <a:latin typeface="Arial" panose="020B0604020202020204" pitchFamily="34" charset="0"/>
              </a:defRPr>
            </a:lvl7pPr>
            <a:lvl8pPr eaLnBrk="0" fontAlgn="base" hangingPunct="0">
              <a:spcBef>
                <a:spcPct val="0"/>
              </a:spcBef>
              <a:spcAft>
                <a:spcPct val="0"/>
              </a:spcAft>
              <a:tabLst>
                <a:tab pos="2971800" algn="ctr"/>
                <a:tab pos="5829300" algn="l"/>
                <a:tab pos="5943600" algn="r"/>
              </a:tabLst>
              <a:defRPr>
                <a:solidFill>
                  <a:schemeClr val="tx1"/>
                </a:solidFill>
                <a:latin typeface="Arial" panose="020B0604020202020204" pitchFamily="34" charset="0"/>
              </a:defRPr>
            </a:lvl8pPr>
            <a:lvl9pPr eaLnBrk="0" fontAlgn="base" hangingPunct="0">
              <a:spcBef>
                <a:spcPct val="0"/>
              </a:spcBef>
              <a:spcAft>
                <a:spcPct val="0"/>
              </a:spcAft>
              <a:tabLst>
                <a:tab pos="2971800" algn="ctr"/>
                <a:tab pos="5829300" algn="l"/>
                <a:tab pos="5943600" algn="r"/>
              </a:tabLst>
              <a:defRPr>
                <a:solidFill>
                  <a:schemeClr val="tx1"/>
                </a:solidFill>
                <a:latin typeface="Arial" panose="020B0604020202020204" pitchFamily="34" charset="0"/>
              </a:defRPr>
            </a:lvl9pPr>
          </a:lstStyle>
          <a:p>
            <a:pPr algn="ctr" defTabSz="829909" rtl="1">
              <a:tabLst>
                <a:tab pos="2697206" algn="ctr"/>
                <a:tab pos="5290673" algn="l"/>
                <a:tab pos="5394411" algn="r"/>
              </a:tabLst>
            </a:pPr>
            <a:r>
              <a:rPr lang="ar-SA" altLang="ar-SA" sz="1452" b="1" dirty="0">
                <a:latin typeface="Calibri" panose="020F0502020204030204" pitchFamily="34" charset="0"/>
                <a:ea typeface="Calibri" panose="020F0502020204030204" pitchFamily="34" charset="0"/>
                <a:cs typeface="Arial" panose="020B0604020202020204" pitchFamily="34" charset="0"/>
              </a:rPr>
              <a:t>المملكة العربية السعودية         </a:t>
            </a:r>
            <a:endParaRPr lang="en-US" altLang="ar-SA" sz="1452" dirty="0"/>
          </a:p>
          <a:p>
            <a:pPr algn="ctr" defTabSz="829909" rtl="1">
              <a:tabLst>
                <a:tab pos="2697206" algn="ctr"/>
                <a:tab pos="5290673" algn="l"/>
                <a:tab pos="5394411" algn="r"/>
              </a:tabLst>
            </a:pPr>
            <a:r>
              <a:rPr lang="ar-SA" altLang="ar-SA" sz="1452" b="1" dirty="0">
                <a:latin typeface="Calibri" panose="020F0502020204030204" pitchFamily="34" charset="0"/>
                <a:ea typeface="Calibri" panose="020F0502020204030204" pitchFamily="34" charset="0"/>
                <a:cs typeface="Arial" panose="020B0604020202020204" pitchFamily="34" charset="0"/>
              </a:rPr>
              <a:t>وزارة التعليم </a:t>
            </a:r>
            <a:endParaRPr lang="en-US" altLang="ar-SA" sz="1452" dirty="0"/>
          </a:p>
          <a:p>
            <a:pPr algn="ctr" rtl="1"/>
            <a:r>
              <a:rPr lang="ar-SA" altLang="ar-SA" sz="1452" b="1" dirty="0">
                <a:latin typeface="Calibri" panose="020F0502020204030204" pitchFamily="34" charset="0"/>
                <a:ea typeface="Calibri" panose="020F0502020204030204" pitchFamily="34" charset="0"/>
                <a:cs typeface="Arial" panose="020B0604020202020204" pitchFamily="34" charset="0"/>
              </a:rPr>
              <a:t>المدرسة................</a:t>
            </a:r>
            <a:endParaRPr lang="ar-SA" sz="1452" b="1" dirty="0"/>
          </a:p>
          <a:p>
            <a:pPr algn="ctr" defTabSz="829909" rtl="1">
              <a:tabLst>
                <a:tab pos="2697206" algn="ctr"/>
                <a:tab pos="5290673" algn="l"/>
                <a:tab pos="5394411" algn="r"/>
              </a:tabLst>
            </a:pPr>
            <a:endParaRPr lang="ar-SA" altLang="ar-SA" sz="1452" dirty="0">
              <a:cs typeface="Arial" panose="020B0604020202020204" pitchFamily="34" charset="0"/>
            </a:endParaRPr>
          </a:p>
        </p:txBody>
      </p:sp>
      <p:pic>
        <p:nvPicPr>
          <p:cNvPr id="10" name="صورة 9">
            <a:extLst>
              <a:ext uri="{FF2B5EF4-FFF2-40B4-BE49-F238E27FC236}">
                <a16:creationId xmlns:a16="http://schemas.microsoft.com/office/drawing/2014/main" id="{CD40BD9C-8687-D08E-EF5C-7102226E58F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3744" y="1950"/>
            <a:ext cx="1330910" cy="71311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6">
            <a:extLst>
              <a:ext uri="{FF2B5EF4-FFF2-40B4-BE49-F238E27FC236}">
                <a16:creationId xmlns:a16="http://schemas.microsoft.com/office/drawing/2014/main" id="{BDC33333-5A63-B9B5-D14A-23E498F6BF49}"/>
              </a:ext>
            </a:extLst>
          </p:cNvPr>
          <p:cNvSpPr>
            <a:spLocks noChangeArrowheads="1"/>
          </p:cNvSpPr>
          <p:nvPr/>
        </p:nvSpPr>
        <p:spPr bwMode="auto">
          <a:xfrm>
            <a:off x="1581150" y="838122"/>
            <a:ext cx="4610100" cy="571500"/>
          </a:xfrm>
          <a:prstGeom prst="roundRect">
            <a:avLst>
              <a:gd name="adj" fmla="val 16667"/>
            </a:avLst>
          </a:prstGeom>
          <a:solidFill>
            <a:schemeClr val="bg1">
              <a:lumMod val="85000"/>
            </a:schemeClr>
          </a:solidFill>
          <a:ln>
            <a:headEnd/>
            <a:tailEnd/>
          </a:ln>
        </p:spPr>
        <p:style>
          <a:lnRef idx="1">
            <a:schemeClr val="accent4"/>
          </a:lnRef>
          <a:fillRef idx="2">
            <a:schemeClr val="accent4"/>
          </a:fillRef>
          <a:effectRef idx="1">
            <a:schemeClr val="accent4"/>
          </a:effectRef>
          <a:fontRef idx="minor">
            <a:schemeClr val="dk1"/>
          </a:fontRef>
        </p:style>
        <p:txBody>
          <a:bodyPr rot="0" vert="horz" wrap="square" lIns="91440" tIns="45720" rIns="91440" bIns="45720" anchor="t" anchorCtr="0" upright="1">
            <a:noAutofit/>
          </a:bodyPr>
          <a:lstStyle/>
          <a:p>
            <a:pPr algn="ctr" rtl="1">
              <a:lnSpc>
                <a:spcPct val="115000"/>
              </a:lnSpc>
              <a:spcAft>
                <a:spcPts val="1000"/>
              </a:spcAft>
            </a:pPr>
            <a:r>
              <a:rPr lang="ar-SA" sz="2400" dirty="0">
                <a:effectLst/>
                <a:latin typeface="29LT Bukra" panose="020B0604020202020204" charset="-78"/>
                <a:ea typeface="Times New Roman" panose="02020603050405020304" pitchFamily="18" charset="0"/>
              </a:rPr>
              <a:t>استمارة تنفيذ الخطة العلاجية للفهم القرائي</a:t>
            </a:r>
            <a:endParaRPr lang="en-US" sz="2400" dirty="0">
              <a:effectLst/>
              <a:latin typeface="29LT Bukra" panose="020B0604020202020204" charset="-78"/>
              <a:ea typeface="Times New Roman" panose="02020603050405020304" pitchFamily="18" charset="0"/>
            </a:endParaRPr>
          </a:p>
        </p:txBody>
      </p:sp>
      <p:graphicFrame>
        <p:nvGraphicFramePr>
          <p:cNvPr id="3" name="جدول 2">
            <a:extLst>
              <a:ext uri="{FF2B5EF4-FFF2-40B4-BE49-F238E27FC236}">
                <a16:creationId xmlns:a16="http://schemas.microsoft.com/office/drawing/2014/main" id="{0E6527E5-5926-3D16-FC19-223CAA5B0200}"/>
              </a:ext>
            </a:extLst>
          </p:cNvPr>
          <p:cNvGraphicFramePr>
            <a:graphicFrameLocks noGrp="1"/>
          </p:cNvGraphicFramePr>
          <p:nvPr>
            <p:extLst>
              <p:ext uri="{D42A27DB-BD31-4B8C-83A1-F6EECF244321}">
                <p14:modId xmlns:p14="http://schemas.microsoft.com/office/powerpoint/2010/main" val="2603339801"/>
              </p:ext>
            </p:extLst>
          </p:nvPr>
        </p:nvGraphicFramePr>
        <p:xfrm>
          <a:off x="533399" y="1600201"/>
          <a:ext cx="7063741" cy="7519388"/>
        </p:xfrm>
        <a:graphic>
          <a:graphicData uri="http://schemas.openxmlformats.org/drawingml/2006/table">
            <a:tbl>
              <a:tblPr rtl="1" firstRow="1" bandRow="1">
                <a:tableStyleId>{00A15C55-8517-42AA-B614-E9B94910E393}</a:tableStyleId>
              </a:tblPr>
              <a:tblGrid>
                <a:gridCol w="1193012">
                  <a:extLst>
                    <a:ext uri="{9D8B030D-6E8A-4147-A177-3AD203B41FA5}">
                      <a16:colId xmlns:a16="http://schemas.microsoft.com/office/drawing/2014/main" val="257723396"/>
                    </a:ext>
                  </a:extLst>
                </a:gridCol>
                <a:gridCol w="1050025">
                  <a:extLst>
                    <a:ext uri="{9D8B030D-6E8A-4147-A177-3AD203B41FA5}">
                      <a16:colId xmlns:a16="http://schemas.microsoft.com/office/drawing/2014/main" val="2305615768"/>
                    </a:ext>
                  </a:extLst>
                </a:gridCol>
                <a:gridCol w="1659939">
                  <a:extLst>
                    <a:ext uri="{9D8B030D-6E8A-4147-A177-3AD203B41FA5}">
                      <a16:colId xmlns:a16="http://schemas.microsoft.com/office/drawing/2014/main" val="553746371"/>
                    </a:ext>
                  </a:extLst>
                </a:gridCol>
                <a:gridCol w="1177693">
                  <a:extLst>
                    <a:ext uri="{9D8B030D-6E8A-4147-A177-3AD203B41FA5}">
                      <a16:colId xmlns:a16="http://schemas.microsoft.com/office/drawing/2014/main" val="1859424427"/>
                    </a:ext>
                  </a:extLst>
                </a:gridCol>
                <a:gridCol w="1983072">
                  <a:extLst>
                    <a:ext uri="{9D8B030D-6E8A-4147-A177-3AD203B41FA5}">
                      <a16:colId xmlns:a16="http://schemas.microsoft.com/office/drawing/2014/main" val="256254952"/>
                    </a:ext>
                  </a:extLst>
                </a:gridCol>
              </a:tblGrid>
              <a:tr h="360204">
                <a:tc>
                  <a:txBody>
                    <a:bodyPr/>
                    <a:lstStyle/>
                    <a:p>
                      <a:pPr algn="ctr" rtl="1">
                        <a:lnSpc>
                          <a:spcPct val="115000"/>
                        </a:lnSpc>
                        <a:spcAft>
                          <a:spcPts val="1000"/>
                        </a:spcAft>
                        <a:tabLst>
                          <a:tab pos="1045210" algn="l"/>
                        </a:tabLst>
                      </a:pPr>
                      <a:r>
                        <a:rPr lang="ar-SA" sz="1200" dirty="0">
                          <a:solidFill>
                            <a:sysClr val="windowText" lastClr="000000"/>
                          </a:solidFill>
                          <a:effectLst/>
                        </a:rPr>
                        <a:t>اليوم والتاريخ</a:t>
                      </a:r>
                      <a:endParaRPr lang="en-US" sz="1200" dirty="0">
                        <a:solidFill>
                          <a:sysClr val="windowText" lastClr="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60223" marR="60223"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rtl="1">
                        <a:lnSpc>
                          <a:spcPct val="115000"/>
                        </a:lnSpc>
                        <a:spcAft>
                          <a:spcPts val="1000"/>
                        </a:spcAft>
                        <a:tabLst>
                          <a:tab pos="1045210" algn="l"/>
                        </a:tabLst>
                      </a:pPr>
                      <a:r>
                        <a:rPr lang="ar-SA" sz="1200" dirty="0">
                          <a:solidFill>
                            <a:sysClr val="windowText" lastClr="000000"/>
                          </a:solidFill>
                          <a:effectLst/>
                        </a:rPr>
                        <a:t>الحصة</a:t>
                      </a:r>
                      <a:endParaRPr lang="en-US" sz="1200" dirty="0">
                        <a:solidFill>
                          <a:sysClr val="windowText" lastClr="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60223" marR="60223"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rtl="1">
                        <a:lnSpc>
                          <a:spcPct val="115000"/>
                        </a:lnSpc>
                        <a:spcAft>
                          <a:spcPts val="1000"/>
                        </a:spcAft>
                        <a:tabLst>
                          <a:tab pos="1045210" algn="l"/>
                        </a:tabLst>
                      </a:pPr>
                      <a:r>
                        <a:rPr lang="ar-SA" sz="1200" dirty="0">
                          <a:solidFill>
                            <a:sysClr val="windowText" lastClr="000000"/>
                          </a:solidFill>
                          <a:effectLst/>
                        </a:rPr>
                        <a:t>عنوان النص</a:t>
                      </a:r>
                      <a:endParaRPr lang="en-US" sz="1200" dirty="0">
                        <a:solidFill>
                          <a:sysClr val="windowText" lastClr="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60223" marR="60223"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rtl="1">
                        <a:lnSpc>
                          <a:spcPct val="115000"/>
                        </a:lnSpc>
                        <a:spcAft>
                          <a:spcPts val="1000"/>
                        </a:spcAft>
                        <a:tabLst>
                          <a:tab pos="1045210" algn="l"/>
                        </a:tabLst>
                      </a:pPr>
                      <a:r>
                        <a:rPr lang="ar-SA" sz="1200" dirty="0">
                          <a:solidFill>
                            <a:sysClr val="windowText" lastClr="000000"/>
                          </a:solidFill>
                          <a:effectLst/>
                        </a:rPr>
                        <a:t>عدد الطلاب المنفذين</a:t>
                      </a:r>
                      <a:endParaRPr lang="en-US" sz="1200" dirty="0">
                        <a:solidFill>
                          <a:sysClr val="windowText" lastClr="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60223" marR="60223"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rtl="1">
                        <a:lnSpc>
                          <a:spcPct val="115000"/>
                        </a:lnSpc>
                        <a:spcAft>
                          <a:spcPts val="1000"/>
                        </a:spcAft>
                        <a:tabLst>
                          <a:tab pos="1045210" algn="l"/>
                        </a:tabLst>
                      </a:pPr>
                      <a:r>
                        <a:rPr lang="ar-SA" sz="1200" dirty="0">
                          <a:solidFill>
                            <a:sysClr val="windowText" lastClr="000000"/>
                          </a:solidFill>
                          <a:effectLst/>
                        </a:rPr>
                        <a:t>ملاحظات</a:t>
                      </a:r>
                      <a:endParaRPr lang="en-US" sz="1200" dirty="0">
                        <a:solidFill>
                          <a:sysClr val="windowText" lastClr="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60223" marR="60223"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2628876622"/>
                  </a:ext>
                </a:extLst>
              </a:tr>
              <a:tr h="775856">
                <a:tc>
                  <a:txBody>
                    <a:bodyPr/>
                    <a:lstStyle/>
                    <a:p>
                      <a:pPr algn="ctr" rtl="1">
                        <a:lnSpc>
                          <a:spcPct val="115000"/>
                        </a:lnSpc>
                        <a:spcAft>
                          <a:spcPts val="1000"/>
                        </a:spcAft>
                        <a:tabLst>
                          <a:tab pos="1045210" algn="l"/>
                        </a:tabLst>
                      </a:pPr>
                      <a:r>
                        <a:rPr lang="ar-SA" sz="1100" dirty="0">
                          <a:solidFill>
                            <a:sysClr val="windowText" lastClr="000000"/>
                          </a:solidFill>
                          <a:effectLst/>
                        </a:rPr>
                        <a:t> </a:t>
                      </a:r>
                      <a:endParaRPr lang="en-US" sz="1000" dirty="0">
                        <a:solidFill>
                          <a:sysClr val="windowText" lastClr="000000"/>
                        </a:solidFill>
                        <a:effectLst/>
                      </a:endParaRPr>
                    </a:p>
                    <a:p>
                      <a:pPr algn="ctr" rtl="1">
                        <a:lnSpc>
                          <a:spcPct val="115000"/>
                        </a:lnSpc>
                        <a:spcAft>
                          <a:spcPts val="1000"/>
                        </a:spcAft>
                        <a:tabLst>
                          <a:tab pos="1045210" algn="l"/>
                        </a:tabLst>
                      </a:pPr>
                      <a:r>
                        <a:rPr lang="ar-SA" sz="1100" dirty="0">
                          <a:solidFill>
                            <a:sysClr val="windowText" lastClr="000000"/>
                          </a:solidFill>
                          <a:effectLst/>
                        </a:rPr>
                        <a:t> </a:t>
                      </a:r>
                      <a:endParaRPr lang="en-US" sz="1000" dirty="0">
                        <a:solidFill>
                          <a:sysClr val="windowText" lastClr="000000"/>
                        </a:solidFill>
                        <a:effectLst/>
                      </a:endParaRPr>
                    </a:p>
                    <a:p>
                      <a:pPr algn="ctr" rtl="1">
                        <a:lnSpc>
                          <a:spcPct val="115000"/>
                        </a:lnSpc>
                        <a:spcAft>
                          <a:spcPts val="1000"/>
                        </a:spcAft>
                        <a:tabLst>
                          <a:tab pos="1045210" algn="l"/>
                        </a:tabLst>
                      </a:pPr>
                      <a:r>
                        <a:rPr lang="ar-SA" sz="1100" dirty="0">
                          <a:solidFill>
                            <a:sysClr val="windowText" lastClr="000000"/>
                          </a:solidFill>
                          <a:effectLst/>
                        </a:rPr>
                        <a:t> </a:t>
                      </a:r>
                      <a:endParaRPr lang="en-US" sz="1000" dirty="0">
                        <a:solidFill>
                          <a:sysClr val="windowText" lastClr="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60223" marR="60223"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rtl="1">
                        <a:lnSpc>
                          <a:spcPct val="115000"/>
                        </a:lnSpc>
                        <a:spcAft>
                          <a:spcPts val="1000"/>
                        </a:spcAft>
                        <a:tabLst>
                          <a:tab pos="1045210" algn="l"/>
                        </a:tabLst>
                      </a:pPr>
                      <a:r>
                        <a:rPr lang="ar-SA" sz="1100" dirty="0">
                          <a:solidFill>
                            <a:sysClr val="windowText" lastClr="000000"/>
                          </a:solidFill>
                          <a:effectLst/>
                        </a:rPr>
                        <a:t> </a:t>
                      </a:r>
                      <a:endParaRPr lang="en-US" sz="1000" dirty="0">
                        <a:solidFill>
                          <a:sysClr val="windowText" lastClr="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60223" marR="60223"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rtl="1">
                        <a:lnSpc>
                          <a:spcPct val="115000"/>
                        </a:lnSpc>
                        <a:spcAft>
                          <a:spcPts val="1000"/>
                        </a:spcAft>
                        <a:tabLst>
                          <a:tab pos="1045210" algn="l"/>
                        </a:tabLst>
                      </a:pPr>
                      <a:r>
                        <a:rPr lang="ar-SA" sz="1200" b="1" dirty="0">
                          <a:solidFill>
                            <a:sysClr val="windowText" lastClr="000000"/>
                          </a:solidFill>
                          <a:effectLst/>
                        </a:rPr>
                        <a:t>حنكة طفل </a:t>
                      </a:r>
                      <a:endParaRPr lang="en-US" sz="1200" b="1" dirty="0">
                        <a:solidFill>
                          <a:sysClr val="windowText" lastClr="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60223" marR="60223"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rtl="1">
                        <a:lnSpc>
                          <a:spcPct val="115000"/>
                        </a:lnSpc>
                        <a:spcAft>
                          <a:spcPts val="1000"/>
                        </a:spcAft>
                      </a:pPr>
                      <a:r>
                        <a:rPr lang="ar-SA" sz="1100" dirty="0">
                          <a:solidFill>
                            <a:sysClr val="windowText" lastClr="000000"/>
                          </a:solidFill>
                          <a:effectLst/>
                        </a:rPr>
                        <a:t> </a:t>
                      </a:r>
                      <a:endParaRPr lang="en-US" sz="1000" dirty="0">
                        <a:solidFill>
                          <a:sysClr val="windowText" lastClr="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60223" marR="60223"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rtl="1">
                        <a:lnSpc>
                          <a:spcPct val="115000"/>
                        </a:lnSpc>
                        <a:spcAft>
                          <a:spcPts val="1000"/>
                        </a:spcAft>
                        <a:tabLst>
                          <a:tab pos="1045210" algn="l"/>
                        </a:tabLst>
                      </a:pPr>
                      <a:r>
                        <a:rPr lang="ar-SA" sz="1100" dirty="0">
                          <a:solidFill>
                            <a:sysClr val="windowText" lastClr="000000"/>
                          </a:solidFill>
                          <a:effectLst/>
                        </a:rPr>
                        <a:t> </a:t>
                      </a:r>
                      <a:endParaRPr lang="en-US" sz="1000" dirty="0">
                        <a:solidFill>
                          <a:sysClr val="windowText" lastClr="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60223" marR="60223"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31608376"/>
                  </a:ext>
                </a:extLst>
              </a:tr>
              <a:tr h="775856">
                <a:tc>
                  <a:txBody>
                    <a:bodyPr/>
                    <a:lstStyle/>
                    <a:p>
                      <a:pPr algn="ctr" rtl="1">
                        <a:lnSpc>
                          <a:spcPct val="115000"/>
                        </a:lnSpc>
                        <a:spcAft>
                          <a:spcPts val="1000"/>
                        </a:spcAft>
                        <a:tabLst>
                          <a:tab pos="1045210" algn="l"/>
                        </a:tabLst>
                      </a:pPr>
                      <a:r>
                        <a:rPr lang="ar-SA" sz="1100" dirty="0">
                          <a:solidFill>
                            <a:sysClr val="windowText" lastClr="000000"/>
                          </a:solidFill>
                          <a:effectLst/>
                        </a:rPr>
                        <a:t> </a:t>
                      </a:r>
                      <a:endParaRPr lang="en-US" sz="1000" dirty="0">
                        <a:solidFill>
                          <a:sysClr val="windowText" lastClr="000000"/>
                        </a:solidFill>
                        <a:effectLst/>
                      </a:endParaRPr>
                    </a:p>
                    <a:p>
                      <a:pPr algn="ctr" rtl="1">
                        <a:lnSpc>
                          <a:spcPct val="115000"/>
                        </a:lnSpc>
                        <a:spcAft>
                          <a:spcPts val="1000"/>
                        </a:spcAft>
                        <a:tabLst>
                          <a:tab pos="1045210" algn="l"/>
                        </a:tabLst>
                      </a:pPr>
                      <a:r>
                        <a:rPr lang="ar-SA" sz="1100" dirty="0">
                          <a:solidFill>
                            <a:sysClr val="windowText" lastClr="000000"/>
                          </a:solidFill>
                          <a:effectLst/>
                        </a:rPr>
                        <a:t> </a:t>
                      </a:r>
                      <a:endParaRPr lang="en-US" sz="1000" dirty="0">
                        <a:solidFill>
                          <a:sysClr val="windowText" lastClr="000000"/>
                        </a:solidFill>
                        <a:effectLst/>
                      </a:endParaRPr>
                    </a:p>
                    <a:p>
                      <a:pPr algn="ctr" rtl="1">
                        <a:lnSpc>
                          <a:spcPct val="115000"/>
                        </a:lnSpc>
                        <a:spcAft>
                          <a:spcPts val="1000"/>
                        </a:spcAft>
                        <a:tabLst>
                          <a:tab pos="1045210" algn="l"/>
                        </a:tabLst>
                      </a:pPr>
                      <a:r>
                        <a:rPr lang="ar-SA" sz="1100" dirty="0">
                          <a:solidFill>
                            <a:sysClr val="windowText" lastClr="000000"/>
                          </a:solidFill>
                          <a:effectLst/>
                        </a:rPr>
                        <a:t> </a:t>
                      </a:r>
                      <a:endParaRPr lang="en-US" sz="1000" dirty="0">
                        <a:solidFill>
                          <a:sysClr val="windowText" lastClr="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60223" marR="60223"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rtl="1">
                        <a:lnSpc>
                          <a:spcPct val="115000"/>
                        </a:lnSpc>
                        <a:spcAft>
                          <a:spcPts val="1000"/>
                        </a:spcAft>
                        <a:tabLst>
                          <a:tab pos="1045210" algn="l"/>
                        </a:tabLst>
                      </a:pPr>
                      <a:r>
                        <a:rPr lang="ar-SA" sz="1100">
                          <a:solidFill>
                            <a:sysClr val="windowText" lastClr="000000"/>
                          </a:solidFill>
                          <a:effectLst/>
                        </a:rPr>
                        <a:t> </a:t>
                      </a:r>
                      <a:endParaRPr lang="en-US" sz="1000">
                        <a:solidFill>
                          <a:sysClr val="windowText" lastClr="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60223" marR="60223"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rtl="1">
                        <a:lnSpc>
                          <a:spcPct val="115000"/>
                        </a:lnSpc>
                        <a:spcAft>
                          <a:spcPts val="1000"/>
                        </a:spcAft>
                        <a:tabLst>
                          <a:tab pos="1045210" algn="l"/>
                        </a:tabLst>
                      </a:pPr>
                      <a:r>
                        <a:rPr lang="ar-SA" sz="1200" b="1" dirty="0">
                          <a:solidFill>
                            <a:sysClr val="windowText" lastClr="000000"/>
                          </a:solidFill>
                          <a:effectLst/>
                        </a:rPr>
                        <a:t> من نعم الله</a:t>
                      </a:r>
                      <a:endParaRPr lang="en-US" sz="1200" b="1" dirty="0">
                        <a:solidFill>
                          <a:sysClr val="windowText" lastClr="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60223" marR="60223"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rtl="1">
                        <a:lnSpc>
                          <a:spcPct val="115000"/>
                        </a:lnSpc>
                        <a:spcAft>
                          <a:spcPts val="1000"/>
                        </a:spcAft>
                        <a:tabLst>
                          <a:tab pos="1045210" algn="l"/>
                        </a:tabLst>
                      </a:pPr>
                      <a:r>
                        <a:rPr lang="ar-SA" sz="1100">
                          <a:solidFill>
                            <a:sysClr val="windowText" lastClr="000000"/>
                          </a:solidFill>
                          <a:effectLst/>
                        </a:rPr>
                        <a:t> </a:t>
                      </a:r>
                      <a:endParaRPr lang="en-US" sz="1000">
                        <a:solidFill>
                          <a:sysClr val="windowText" lastClr="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60223" marR="60223"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rtl="1">
                        <a:lnSpc>
                          <a:spcPct val="115000"/>
                        </a:lnSpc>
                        <a:spcAft>
                          <a:spcPts val="1000"/>
                        </a:spcAft>
                        <a:tabLst>
                          <a:tab pos="1045210" algn="l"/>
                        </a:tabLst>
                      </a:pPr>
                      <a:r>
                        <a:rPr lang="ar-SA" sz="1100">
                          <a:solidFill>
                            <a:sysClr val="windowText" lastClr="000000"/>
                          </a:solidFill>
                          <a:effectLst/>
                        </a:rPr>
                        <a:t> </a:t>
                      </a:r>
                      <a:endParaRPr lang="en-US" sz="1000">
                        <a:solidFill>
                          <a:sysClr val="windowText" lastClr="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60223" marR="60223"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4620279"/>
                  </a:ext>
                </a:extLst>
              </a:tr>
              <a:tr h="775856">
                <a:tc>
                  <a:txBody>
                    <a:bodyPr/>
                    <a:lstStyle/>
                    <a:p>
                      <a:pPr algn="ctr" rtl="1">
                        <a:lnSpc>
                          <a:spcPct val="115000"/>
                        </a:lnSpc>
                        <a:spcAft>
                          <a:spcPts val="1000"/>
                        </a:spcAft>
                        <a:tabLst>
                          <a:tab pos="1045210" algn="l"/>
                        </a:tabLst>
                      </a:pPr>
                      <a:r>
                        <a:rPr lang="ar-SA" sz="1100" dirty="0">
                          <a:solidFill>
                            <a:sysClr val="windowText" lastClr="000000"/>
                          </a:solidFill>
                          <a:effectLst/>
                        </a:rPr>
                        <a:t> </a:t>
                      </a:r>
                      <a:endParaRPr lang="en-US" sz="1000" dirty="0">
                        <a:solidFill>
                          <a:sysClr val="windowText" lastClr="000000"/>
                        </a:solidFill>
                        <a:effectLst/>
                      </a:endParaRPr>
                    </a:p>
                    <a:p>
                      <a:pPr algn="ctr" rtl="1">
                        <a:lnSpc>
                          <a:spcPct val="115000"/>
                        </a:lnSpc>
                        <a:spcAft>
                          <a:spcPts val="1000"/>
                        </a:spcAft>
                        <a:tabLst>
                          <a:tab pos="1045210" algn="l"/>
                        </a:tabLst>
                      </a:pPr>
                      <a:r>
                        <a:rPr lang="ar-SA" sz="1100" dirty="0">
                          <a:solidFill>
                            <a:sysClr val="windowText" lastClr="000000"/>
                          </a:solidFill>
                          <a:effectLst/>
                        </a:rPr>
                        <a:t> </a:t>
                      </a:r>
                      <a:endParaRPr lang="en-US" sz="1000" dirty="0">
                        <a:solidFill>
                          <a:sysClr val="windowText" lastClr="000000"/>
                        </a:solidFill>
                        <a:effectLst/>
                      </a:endParaRPr>
                    </a:p>
                    <a:p>
                      <a:pPr algn="ctr" rtl="1">
                        <a:lnSpc>
                          <a:spcPct val="115000"/>
                        </a:lnSpc>
                        <a:spcAft>
                          <a:spcPts val="1000"/>
                        </a:spcAft>
                        <a:tabLst>
                          <a:tab pos="1045210" algn="l"/>
                        </a:tabLst>
                      </a:pPr>
                      <a:r>
                        <a:rPr lang="ar-SA" sz="1100" dirty="0">
                          <a:solidFill>
                            <a:sysClr val="windowText" lastClr="000000"/>
                          </a:solidFill>
                          <a:effectLst/>
                        </a:rPr>
                        <a:t> </a:t>
                      </a:r>
                      <a:endParaRPr lang="en-US" sz="1000" dirty="0">
                        <a:solidFill>
                          <a:sysClr val="windowText" lastClr="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60223" marR="60223"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rtl="1">
                        <a:lnSpc>
                          <a:spcPct val="115000"/>
                        </a:lnSpc>
                        <a:spcAft>
                          <a:spcPts val="1000"/>
                        </a:spcAft>
                        <a:tabLst>
                          <a:tab pos="1045210" algn="l"/>
                        </a:tabLst>
                      </a:pPr>
                      <a:r>
                        <a:rPr lang="ar-SA" sz="1100">
                          <a:solidFill>
                            <a:sysClr val="windowText" lastClr="000000"/>
                          </a:solidFill>
                          <a:effectLst/>
                        </a:rPr>
                        <a:t> </a:t>
                      </a:r>
                      <a:endParaRPr lang="en-US" sz="1000">
                        <a:solidFill>
                          <a:sysClr val="windowText" lastClr="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60223" marR="60223"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rtl="1">
                        <a:lnSpc>
                          <a:spcPct val="115000"/>
                        </a:lnSpc>
                        <a:spcAft>
                          <a:spcPts val="1000"/>
                        </a:spcAft>
                        <a:tabLst>
                          <a:tab pos="1045210" algn="l"/>
                        </a:tabLst>
                      </a:pPr>
                      <a:r>
                        <a:rPr lang="ar-SA" sz="1200" b="1" dirty="0">
                          <a:solidFill>
                            <a:sysClr val="windowText" lastClr="000000"/>
                          </a:solidFill>
                          <a:effectLst/>
                        </a:rPr>
                        <a:t> السكري حقائق رئيسة</a:t>
                      </a:r>
                      <a:endParaRPr lang="en-US" sz="1200" b="1" dirty="0">
                        <a:solidFill>
                          <a:sysClr val="windowText" lastClr="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60223" marR="60223"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rtl="1">
                        <a:lnSpc>
                          <a:spcPct val="115000"/>
                        </a:lnSpc>
                        <a:spcAft>
                          <a:spcPts val="1000"/>
                        </a:spcAft>
                        <a:tabLst>
                          <a:tab pos="1045210" algn="l"/>
                        </a:tabLst>
                      </a:pPr>
                      <a:r>
                        <a:rPr lang="ar-SA" sz="1100">
                          <a:solidFill>
                            <a:sysClr val="windowText" lastClr="000000"/>
                          </a:solidFill>
                          <a:effectLst/>
                        </a:rPr>
                        <a:t> </a:t>
                      </a:r>
                      <a:endParaRPr lang="en-US" sz="1000">
                        <a:solidFill>
                          <a:sysClr val="windowText" lastClr="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60223" marR="60223"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rtl="1">
                        <a:lnSpc>
                          <a:spcPct val="115000"/>
                        </a:lnSpc>
                        <a:spcAft>
                          <a:spcPts val="1000"/>
                        </a:spcAft>
                        <a:tabLst>
                          <a:tab pos="1045210" algn="l"/>
                        </a:tabLst>
                      </a:pPr>
                      <a:r>
                        <a:rPr lang="ar-SA" sz="1100">
                          <a:solidFill>
                            <a:sysClr val="windowText" lastClr="000000"/>
                          </a:solidFill>
                          <a:effectLst/>
                        </a:rPr>
                        <a:t> </a:t>
                      </a:r>
                      <a:endParaRPr lang="en-US" sz="1000">
                        <a:solidFill>
                          <a:sysClr val="windowText" lastClr="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60223" marR="60223"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9986892"/>
                  </a:ext>
                </a:extLst>
              </a:tr>
              <a:tr h="775856">
                <a:tc>
                  <a:txBody>
                    <a:bodyPr/>
                    <a:lstStyle/>
                    <a:p>
                      <a:pPr algn="ctr" rtl="1">
                        <a:lnSpc>
                          <a:spcPct val="115000"/>
                        </a:lnSpc>
                        <a:spcAft>
                          <a:spcPts val="1000"/>
                        </a:spcAft>
                        <a:tabLst>
                          <a:tab pos="1045210" algn="l"/>
                        </a:tabLst>
                      </a:pPr>
                      <a:r>
                        <a:rPr lang="ar-SA" sz="1100" dirty="0">
                          <a:solidFill>
                            <a:sysClr val="windowText" lastClr="000000"/>
                          </a:solidFill>
                          <a:effectLst/>
                        </a:rPr>
                        <a:t> </a:t>
                      </a:r>
                      <a:endParaRPr lang="en-US" sz="1000" dirty="0">
                        <a:solidFill>
                          <a:sysClr val="windowText" lastClr="000000"/>
                        </a:solidFill>
                        <a:effectLst/>
                      </a:endParaRPr>
                    </a:p>
                    <a:p>
                      <a:pPr algn="ctr" rtl="1">
                        <a:lnSpc>
                          <a:spcPct val="115000"/>
                        </a:lnSpc>
                        <a:spcAft>
                          <a:spcPts val="1000"/>
                        </a:spcAft>
                        <a:tabLst>
                          <a:tab pos="1045210" algn="l"/>
                        </a:tabLst>
                      </a:pPr>
                      <a:r>
                        <a:rPr lang="ar-SA" sz="1100" dirty="0">
                          <a:solidFill>
                            <a:sysClr val="windowText" lastClr="000000"/>
                          </a:solidFill>
                          <a:effectLst/>
                        </a:rPr>
                        <a:t> </a:t>
                      </a:r>
                      <a:endParaRPr lang="en-US" sz="1000" dirty="0">
                        <a:solidFill>
                          <a:sysClr val="windowText" lastClr="000000"/>
                        </a:solidFill>
                        <a:effectLst/>
                      </a:endParaRPr>
                    </a:p>
                    <a:p>
                      <a:pPr algn="ctr" rtl="1">
                        <a:lnSpc>
                          <a:spcPct val="115000"/>
                        </a:lnSpc>
                        <a:spcAft>
                          <a:spcPts val="1000"/>
                        </a:spcAft>
                        <a:tabLst>
                          <a:tab pos="1045210" algn="l"/>
                        </a:tabLst>
                      </a:pPr>
                      <a:r>
                        <a:rPr lang="ar-SA" sz="1100" dirty="0">
                          <a:solidFill>
                            <a:sysClr val="windowText" lastClr="000000"/>
                          </a:solidFill>
                          <a:effectLst/>
                        </a:rPr>
                        <a:t> </a:t>
                      </a:r>
                      <a:endParaRPr lang="en-US" sz="1000" dirty="0">
                        <a:solidFill>
                          <a:sysClr val="windowText" lastClr="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60223" marR="60223"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rtl="1">
                        <a:lnSpc>
                          <a:spcPct val="115000"/>
                        </a:lnSpc>
                        <a:spcAft>
                          <a:spcPts val="1000"/>
                        </a:spcAft>
                        <a:tabLst>
                          <a:tab pos="1045210" algn="l"/>
                        </a:tabLst>
                      </a:pPr>
                      <a:r>
                        <a:rPr lang="ar-SA" sz="1100">
                          <a:solidFill>
                            <a:sysClr val="windowText" lastClr="000000"/>
                          </a:solidFill>
                          <a:effectLst/>
                        </a:rPr>
                        <a:t> </a:t>
                      </a:r>
                      <a:endParaRPr lang="en-US" sz="1000">
                        <a:solidFill>
                          <a:sysClr val="windowText" lastClr="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60223" marR="60223"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rtl="1">
                        <a:lnSpc>
                          <a:spcPct val="115000"/>
                        </a:lnSpc>
                        <a:spcAft>
                          <a:spcPts val="1000"/>
                        </a:spcAft>
                        <a:tabLst>
                          <a:tab pos="1045210" algn="l"/>
                        </a:tabLst>
                      </a:pPr>
                      <a:r>
                        <a:rPr lang="ar-SA" sz="1200" b="1" dirty="0">
                          <a:solidFill>
                            <a:sysClr val="windowText" lastClr="000000"/>
                          </a:solidFill>
                          <a:effectLst/>
                        </a:rPr>
                        <a:t> خلق الأعذار</a:t>
                      </a:r>
                      <a:endParaRPr lang="en-US" sz="1200" b="1" dirty="0">
                        <a:solidFill>
                          <a:sysClr val="windowText" lastClr="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60223" marR="60223"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rtl="1">
                        <a:lnSpc>
                          <a:spcPct val="115000"/>
                        </a:lnSpc>
                        <a:spcAft>
                          <a:spcPts val="1000"/>
                        </a:spcAft>
                        <a:tabLst>
                          <a:tab pos="1045210" algn="l"/>
                        </a:tabLst>
                      </a:pPr>
                      <a:r>
                        <a:rPr lang="ar-SA" sz="1100" dirty="0">
                          <a:solidFill>
                            <a:sysClr val="windowText" lastClr="000000"/>
                          </a:solidFill>
                          <a:effectLst/>
                        </a:rPr>
                        <a:t> </a:t>
                      </a:r>
                      <a:endParaRPr lang="en-US" sz="1000" dirty="0">
                        <a:solidFill>
                          <a:sysClr val="windowText" lastClr="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60223" marR="60223"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rtl="1">
                        <a:lnSpc>
                          <a:spcPct val="115000"/>
                        </a:lnSpc>
                        <a:spcAft>
                          <a:spcPts val="1000"/>
                        </a:spcAft>
                        <a:tabLst>
                          <a:tab pos="1045210" algn="l"/>
                        </a:tabLst>
                      </a:pPr>
                      <a:r>
                        <a:rPr lang="ar-SA" sz="1100" dirty="0">
                          <a:solidFill>
                            <a:sysClr val="windowText" lastClr="000000"/>
                          </a:solidFill>
                          <a:effectLst/>
                        </a:rPr>
                        <a:t> </a:t>
                      </a:r>
                      <a:endParaRPr lang="en-US" sz="1000" dirty="0">
                        <a:solidFill>
                          <a:sysClr val="windowText" lastClr="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60223" marR="60223"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14034021"/>
                  </a:ext>
                </a:extLst>
              </a:tr>
              <a:tr h="775856">
                <a:tc>
                  <a:txBody>
                    <a:bodyPr/>
                    <a:lstStyle/>
                    <a:p>
                      <a:pPr algn="ctr" rtl="1">
                        <a:lnSpc>
                          <a:spcPct val="115000"/>
                        </a:lnSpc>
                        <a:spcAft>
                          <a:spcPts val="1000"/>
                        </a:spcAft>
                        <a:tabLst>
                          <a:tab pos="1045210" algn="l"/>
                        </a:tabLst>
                      </a:pPr>
                      <a:r>
                        <a:rPr lang="ar-SA" sz="1100" dirty="0">
                          <a:solidFill>
                            <a:sysClr val="windowText" lastClr="000000"/>
                          </a:solidFill>
                          <a:effectLst/>
                        </a:rPr>
                        <a:t> </a:t>
                      </a:r>
                      <a:endParaRPr lang="en-US" sz="1000" dirty="0">
                        <a:solidFill>
                          <a:sysClr val="windowText" lastClr="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60223" marR="60223"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rtl="1">
                        <a:lnSpc>
                          <a:spcPct val="115000"/>
                        </a:lnSpc>
                        <a:spcAft>
                          <a:spcPts val="1000"/>
                        </a:spcAft>
                        <a:tabLst>
                          <a:tab pos="1045210" algn="l"/>
                        </a:tabLst>
                      </a:pPr>
                      <a:r>
                        <a:rPr lang="ar-SA" sz="1100">
                          <a:solidFill>
                            <a:sysClr val="windowText" lastClr="000000"/>
                          </a:solidFill>
                          <a:effectLst/>
                        </a:rPr>
                        <a:t> </a:t>
                      </a:r>
                      <a:endParaRPr lang="en-US" sz="1000">
                        <a:solidFill>
                          <a:sysClr val="windowText" lastClr="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60223" marR="60223"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rtl="1">
                        <a:lnSpc>
                          <a:spcPct val="115000"/>
                        </a:lnSpc>
                        <a:spcAft>
                          <a:spcPts val="1000"/>
                        </a:spcAft>
                        <a:tabLst>
                          <a:tab pos="1045210" algn="l"/>
                        </a:tabLst>
                      </a:pPr>
                      <a:r>
                        <a:rPr lang="ar-SA" sz="1200" b="1" dirty="0">
                          <a:solidFill>
                            <a:sysClr val="windowText" lastClr="000000"/>
                          </a:solidFill>
                          <a:effectLst/>
                        </a:rPr>
                        <a:t> أكثر من رأي</a:t>
                      </a:r>
                      <a:endParaRPr lang="en-US" sz="1200" b="1" dirty="0">
                        <a:solidFill>
                          <a:sysClr val="windowText" lastClr="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60223" marR="60223"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457200" algn="ctr" rtl="1">
                        <a:lnSpc>
                          <a:spcPct val="115000"/>
                        </a:lnSpc>
                        <a:spcAft>
                          <a:spcPts val="1000"/>
                        </a:spcAft>
                        <a:tabLst>
                          <a:tab pos="1045210" algn="l"/>
                        </a:tabLst>
                      </a:pPr>
                      <a:r>
                        <a:rPr lang="ar-SA" sz="100" dirty="0">
                          <a:solidFill>
                            <a:sysClr val="windowText" lastClr="000000"/>
                          </a:solidFill>
                          <a:effectLst/>
                        </a:rPr>
                        <a:t> </a:t>
                      </a:r>
                      <a:endParaRPr lang="en-US" sz="1000" dirty="0">
                        <a:solidFill>
                          <a:sysClr val="windowText" lastClr="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60223" marR="60223"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rtl="1">
                        <a:lnSpc>
                          <a:spcPct val="115000"/>
                        </a:lnSpc>
                        <a:spcAft>
                          <a:spcPts val="1000"/>
                        </a:spcAft>
                        <a:tabLst>
                          <a:tab pos="1045210" algn="l"/>
                        </a:tabLst>
                      </a:pPr>
                      <a:r>
                        <a:rPr lang="ar-SA" sz="1100" dirty="0">
                          <a:solidFill>
                            <a:sysClr val="windowText" lastClr="000000"/>
                          </a:solidFill>
                          <a:effectLst/>
                        </a:rPr>
                        <a:t> </a:t>
                      </a:r>
                      <a:endParaRPr lang="en-US" sz="1000" dirty="0">
                        <a:solidFill>
                          <a:sysClr val="windowText" lastClr="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60223" marR="60223"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50025025"/>
                  </a:ext>
                </a:extLst>
              </a:tr>
              <a:tr h="775856">
                <a:tc>
                  <a:txBody>
                    <a:bodyPr/>
                    <a:lstStyle/>
                    <a:p>
                      <a:pPr algn="ctr" rtl="1">
                        <a:lnSpc>
                          <a:spcPct val="115000"/>
                        </a:lnSpc>
                        <a:spcAft>
                          <a:spcPts val="1000"/>
                        </a:spcAft>
                        <a:tabLst>
                          <a:tab pos="1045210" algn="l"/>
                        </a:tabLst>
                      </a:pPr>
                      <a:endParaRPr lang="en-US" sz="1000" dirty="0">
                        <a:solidFill>
                          <a:sysClr val="windowText" lastClr="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60223" marR="60223"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rtl="1">
                        <a:lnSpc>
                          <a:spcPct val="115000"/>
                        </a:lnSpc>
                        <a:spcAft>
                          <a:spcPts val="1000"/>
                        </a:spcAft>
                        <a:tabLst>
                          <a:tab pos="1045210" algn="l"/>
                        </a:tabLst>
                      </a:pPr>
                      <a:endParaRPr lang="en-US" sz="1000">
                        <a:solidFill>
                          <a:sysClr val="windowText" lastClr="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60223" marR="60223"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rtl="1">
                        <a:lnSpc>
                          <a:spcPct val="115000"/>
                        </a:lnSpc>
                        <a:spcAft>
                          <a:spcPts val="1000"/>
                        </a:spcAft>
                        <a:tabLst>
                          <a:tab pos="1045210" algn="l"/>
                        </a:tabLst>
                      </a:pPr>
                      <a:r>
                        <a:rPr lang="ar-SA" sz="1200" b="1" dirty="0">
                          <a:solidFill>
                            <a:sysClr val="windowText" lastClr="000000"/>
                          </a:solidFill>
                          <a:effectLst/>
                          <a:latin typeface="Calibri" panose="020F0502020204030204" pitchFamily="34" charset="0"/>
                          <a:ea typeface="Times New Roman" panose="02020603050405020304" pitchFamily="18" charset="0"/>
                          <a:cs typeface="Arial" panose="020B0604020202020204" pitchFamily="34" charset="0"/>
                        </a:rPr>
                        <a:t>الفرزدق</a:t>
                      </a:r>
                      <a:endParaRPr lang="en-US" sz="1200" b="1" dirty="0">
                        <a:solidFill>
                          <a:sysClr val="windowText" lastClr="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60223" marR="60223"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457200" algn="ctr" rtl="1">
                        <a:lnSpc>
                          <a:spcPct val="115000"/>
                        </a:lnSpc>
                        <a:spcAft>
                          <a:spcPts val="1000"/>
                        </a:spcAft>
                        <a:tabLst>
                          <a:tab pos="1045210" algn="l"/>
                        </a:tabLst>
                      </a:pPr>
                      <a:endParaRPr lang="en-US" sz="1000">
                        <a:solidFill>
                          <a:sysClr val="windowText" lastClr="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60223" marR="60223"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rtl="1">
                        <a:lnSpc>
                          <a:spcPct val="115000"/>
                        </a:lnSpc>
                        <a:spcAft>
                          <a:spcPts val="1000"/>
                        </a:spcAft>
                        <a:tabLst>
                          <a:tab pos="1045210" algn="l"/>
                        </a:tabLst>
                      </a:pPr>
                      <a:endParaRPr lang="en-US" sz="1000" dirty="0">
                        <a:solidFill>
                          <a:sysClr val="windowText" lastClr="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60223" marR="60223"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82070472"/>
                  </a:ext>
                </a:extLst>
              </a:tr>
              <a:tr h="775856">
                <a:tc>
                  <a:txBody>
                    <a:bodyPr/>
                    <a:lstStyle/>
                    <a:p>
                      <a:pPr algn="ctr" rtl="1">
                        <a:lnSpc>
                          <a:spcPct val="115000"/>
                        </a:lnSpc>
                        <a:spcAft>
                          <a:spcPts val="1000"/>
                        </a:spcAft>
                        <a:tabLst>
                          <a:tab pos="1045210" algn="l"/>
                        </a:tabLst>
                      </a:pPr>
                      <a:endParaRPr lang="en-US" sz="1000" dirty="0">
                        <a:solidFill>
                          <a:sysClr val="windowText" lastClr="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60223" marR="60223"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rtl="1">
                        <a:lnSpc>
                          <a:spcPct val="115000"/>
                        </a:lnSpc>
                        <a:spcAft>
                          <a:spcPts val="1000"/>
                        </a:spcAft>
                        <a:tabLst>
                          <a:tab pos="1045210" algn="l"/>
                        </a:tabLst>
                      </a:pPr>
                      <a:endParaRPr lang="en-US" sz="1000">
                        <a:solidFill>
                          <a:sysClr val="windowText" lastClr="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60223" marR="60223"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rtl="1">
                        <a:lnSpc>
                          <a:spcPct val="115000"/>
                        </a:lnSpc>
                        <a:spcAft>
                          <a:spcPts val="1000"/>
                        </a:spcAft>
                        <a:tabLst>
                          <a:tab pos="1045210" algn="l"/>
                        </a:tabLst>
                      </a:pPr>
                      <a:r>
                        <a:rPr lang="ar-SA" sz="1200" b="1" dirty="0">
                          <a:solidFill>
                            <a:sysClr val="windowText" lastClr="000000"/>
                          </a:solidFill>
                          <a:effectLst/>
                          <a:latin typeface="Calibri" panose="020F0502020204030204" pitchFamily="34" charset="0"/>
                          <a:ea typeface="Times New Roman" panose="02020603050405020304" pitchFamily="18" charset="0"/>
                          <a:cs typeface="Arial" panose="020B0604020202020204" pitchFamily="34" charset="0"/>
                        </a:rPr>
                        <a:t>مسامحة الجار</a:t>
                      </a:r>
                      <a:endParaRPr lang="en-US" sz="1200" b="1" dirty="0">
                        <a:solidFill>
                          <a:sysClr val="windowText" lastClr="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60223" marR="60223"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457200" algn="ctr" rtl="1">
                        <a:lnSpc>
                          <a:spcPct val="115000"/>
                        </a:lnSpc>
                        <a:spcAft>
                          <a:spcPts val="1000"/>
                        </a:spcAft>
                        <a:tabLst>
                          <a:tab pos="1045210" algn="l"/>
                        </a:tabLst>
                      </a:pPr>
                      <a:endParaRPr lang="en-US" sz="1000" dirty="0">
                        <a:solidFill>
                          <a:sysClr val="windowText" lastClr="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60223" marR="60223"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rtl="1">
                        <a:lnSpc>
                          <a:spcPct val="115000"/>
                        </a:lnSpc>
                        <a:spcAft>
                          <a:spcPts val="1000"/>
                        </a:spcAft>
                        <a:tabLst>
                          <a:tab pos="1045210" algn="l"/>
                        </a:tabLst>
                      </a:pPr>
                      <a:endParaRPr lang="en-US" sz="1000" dirty="0">
                        <a:solidFill>
                          <a:sysClr val="windowText" lastClr="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60223" marR="60223"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63477177"/>
                  </a:ext>
                </a:extLst>
              </a:tr>
              <a:tr h="775856">
                <a:tc>
                  <a:txBody>
                    <a:bodyPr/>
                    <a:lstStyle/>
                    <a:p>
                      <a:pPr algn="ctr" rtl="1">
                        <a:lnSpc>
                          <a:spcPct val="115000"/>
                        </a:lnSpc>
                        <a:spcAft>
                          <a:spcPts val="1000"/>
                        </a:spcAft>
                        <a:tabLst>
                          <a:tab pos="1045210" algn="l"/>
                        </a:tabLst>
                      </a:pPr>
                      <a:endParaRPr lang="en-US" sz="1000" dirty="0">
                        <a:solidFill>
                          <a:sysClr val="windowText" lastClr="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60223" marR="60223"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rtl="1">
                        <a:lnSpc>
                          <a:spcPct val="115000"/>
                        </a:lnSpc>
                        <a:spcAft>
                          <a:spcPts val="1000"/>
                        </a:spcAft>
                        <a:tabLst>
                          <a:tab pos="1045210" algn="l"/>
                        </a:tabLst>
                      </a:pPr>
                      <a:endParaRPr lang="en-US" sz="1000">
                        <a:solidFill>
                          <a:sysClr val="windowText" lastClr="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60223" marR="60223"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rtl="1">
                        <a:lnSpc>
                          <a:spcPct val="115000"/>
                        </a:lnSpc>
                        <a:spcAft>
                          <a:spcPts val="1000"/>
                        </a:spcAft>
                        <a:tabLst>
                          <a:tab pos="1045210" algn="l"/>
                        </a:tabLst>
                      </a:pPr>
                      <a:r>
                        <a:rPr lang="ar-SA" sz="1200" b="1" dirty="0">
                          <a:solidFill>
                            <a:sysClr val="windowText" lastClr="000000"/>
                          </a:solidFill>
                          <a:effectLst/>
                          <a:latin typeface="Calibri" panose="020F0502020204030204" pitchFamily="34" charset="0"/>
                          <a:ea typeface="Times New Roman" panose="02020603050405020304" pitchFamily="18" charset="0"/>
                          <a:cs typeface="Arial" panose="020B0604020202020204" pitchFamily="34" charset="0"/>
                        </a:rPr>
                        <a:t>لا تتهمني</a:t>
                      </a:r>
                      <a:endParaRPr lang="en-US" sz="1200" b="1" dirty="0">
                        <a:solidFill>
                          <a:sysClr val="windowText" lastClr="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60223" marR="60223"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457200" algn="ctr" rtl="1">
                        <a:lnSpc>
                          <a:spcPct val="115000"/>
                        </a:lnSpc>
                        <a:spcAft>
                          <a:spcPts val="1000"/>
                        </a:spcAft>
                        <a:tabLst>
                          <a:tab pos="1045210" algn="l"/>
                        </a:tabLst>
                      </a:pPr>
                      <a:endParaRPr lang="en-US" sz="1000" dirty="0">
                        <a:solidFill>
                          <a:sysClr val="windowText" lastClr="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60223" marR="60223"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rtl="1">
                        <a:lnSpc>
                          <a:spcPct val="115000"/>
                        </a:lnSpc>
                        <a:spcAft>
                          <a:spcPts val="1000"/>
                        </a:spcAft>
                        <a:tabLst>
                          <a:tab pos="1045210" algn="l"/>
                        </a:tabLst>
                      </a:pPr>
                      <a:endParaRPr lang="en-US" sz="1000" dirty="0">
                        <a:solidFill>
                          <a:sysClr val="windowText" lastClr="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60223" marR="60223"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10154774"/>
                  </a:ext>
                </a:extLst>
              </a:tr>
              <a:tr h="775856">
                <a:tc>
                  <a:txBody>
                    <a:bodyPr/>
                    <a:lstStyle/>
                    <a:p>
                      <a:pPr algn="ctr" rtl="1">
                        <a:lnSpc>
                          <a:spcPct val="115000"/>
                        </a:lnSpc>
                        <a:spcAft>
                          <a:spcPts val="1000"/>
                        </a:spcAft>
                        <a:tabLst>
                          <a:tab pos="1045210" algn="l"/>
                        </a:tabLst>
                      </a:pPr>
                      <a:endParaRPr lang="en-US" sz="1000" dirty="0">
                        <a:solidFill>
                          <a:sysClr val="windowText" lastClr="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60223" marR="60223"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rtl="1">
                        <a:lnSpc>
                          <a:spcPct val="115000"/>
                        </a:lnSpc>
                        <a:spcAft>
                          <a:spcPts val="1000"/>
                        </a:spcAft>
                        <a:tabLst>
                          <a:tab pos="1045210" algn="l"/>
                        </a:tabLst>
                      </a:pPr>
                      <a:endParaRPr lang="en-US" sz="1000">
                        <a:solidFill>
                          <a:sysClr val="windowText" lastClr="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60223" marR="60223"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rtl="1">
                        <a:lnSpc>
                          <a:spcPct val="115000"/>
                        </a:lnSpc>
                        <a:spcAft>
                          <a:spcPts val="1000"/>
                        </a:spcAft>
                        <a:tabLst>
                          <a:tab pos="1045210" algn="l"/>
                        </a:tabLst>
                      </a:pPr>
                      <a:r>
                        <a:rPr lang="ar-SA" sz="1200" b="1" dirty="0">
                          <a:solidFill>
                            <a:sysClr val="windowText" lastClr="000000"/>
                          </a:solidFill>
                          <a:effectLst/>
                          <a:latin typeface="Calibri" panose="020F0502020204030204" pitchFamily="34" charset="0"/>
                          <a:ea typeface="Times New Roman" panose="02020603050405020304" pitchFamily="18" charset="0"/>
                          <a:cs typeface="Arial" panose="020B0604020202020204" pitchFamily="34" charset="0"/>
                        </a:rPr>
                        <a:t>المعركة داخل أجسامنا</a:t>
                      </a:r>
                      <a:endParaRPr lang="en-US" sz="1200" b="1" dirty="0">
                        <a:solidFill>
                          <a:sysClr val="windowText" lastClr="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60223" marR="60223"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457200" algn="ctr" rtl="1">
                        <a:lnSpc>
                          <a:spcPct val="115000"/>
                        </a:lnSpc>
                        <a:spcAft>
                          <a:spcPts val="1000"/>
                        </a:spcAft>
                        <a:tabLst>
                          <a:tab pos="1045210" algn="l"/>
                        </a:tabLst>
                      </a:pPr>
                      <a:endParaRPr lang="en-US" sz="1000" dirty="0">
                        <a:solidFill>
                          <a:sysClr val="windowText" lastClr="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60223" marR="60223"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rtl="1">
                        <a:lnSpc>
                          <a:spcPct val="115000"/>
                        </a:lnSpc>
                        <a:spcAft>
                          <a:spcPts val="1000"/>
                        </a:spcAft>
                        <a:tabLst>
                          <a:tab pos="1045210" algn="l"/>
                        </a:tabLst>
                      </a:pPr>
                      <a:endParaRPr lang="en-US" sz="1000" dirty="0">
                        <a:solidFill>
                          <a:sysClr val="windowText" lastClr="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60223" marR="60223"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92057049"/>
                  </a:ext>
                </a:extLst>
              </a:tr>
            </a:tbl>
          </a:graphicData>
        </a:graphic>
      </p:graphicFrame>
      <p:sp>
        <p:nvSpPr>
          <p:cNvPr id="4" name="Rectangle 3">
            <a:extLst>
              <a:ext uri="{FF2B5EF4-FFF2-40B4-BE49-F238E27FC236}">
                <a16:creationId xmlns:a16="http://schemas.microsoft.com/office/drawing/2014/main" id="{2DA0AC33-1B3A-50A7-FB88-7F08AA3C8F8C}"/>
              </a:ext>
            </a:extLst>
          </p:cNvPr>
          <p:cNvSpPr>
            <a:spLocks noChangeArrowheads="1"/>
          </p:cNvSpPr>
          <p:nvPr/>
        </p:nvSpPr>
        <p:spPr bwMode="auto">
          <a:xfrm>
            <a:off x="5403734" y="0"/>
            <a:ext cx="2533142" cy="977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988" tIns="41494" rIns="82988" bIns="41494" numCol="1" anchor="ctr" anchorCtr="0" compatLnSpc="1">
            <a:prstTxWarp prst="textNoShape">
              <a:avLst/>
            </a:prstTxWarp>
            <a:spAutoFit/>
          </a:bodyPr>
          <a:lstStyle>
            <a:lvl1pPr eaLnBrk="0" fontAlgn="base" hangingPunct="0">
              <a:spcBef>
                <a:spcPct val="0"/>
              </a:spcBef>
              <a:spcAft>
                <a:spcPct val="0"/>
              </a:spcAft>
              <a:tabLst>
                <a:tab pos="2971800" algn="ctr"/>
                <a:tab pos="5829300" algn="l"/>
                <a:tab pos="5943600" algn="r"/>
              </a:tabLst>
              <a:defRPr>
                <a:solidFill>
                  <a:schemeClr val="tx1"/>
                </a:solidFill>
                <a:latin typeface="Arial" panose="020B0604020202020204" pitchFamily="34" charset="0"/>
              </a:defRPr>
            </a:lvl1pPr>
            <a:lvl2pPr eaLnBrk="0" fontAlgn="base" hangingPunct="0">
              <a:spcBef>
                <a:spcPct val="0"/>
              </a:spcBef>
              <a:spcAft>
                <a:spcPct val="0"/>
              </a:spcAft>
              <a:tabLst>
                <a:tab pos="2971800" algn="ctr"/>
                <a:tab pos="5829300" algn="l"/>
                <a:tab pos="5943600" algn="r"/>
              </a:tabLst>
              <a:defRPr>
                <a:solidFill>
                  <a:schemeClr val="tx1"/>
                </a:solidFill>
                <a:latin typeface="Arial" panose="020B0604020202020204" pitchFamily="34" charset="0"/>
              </a:defRPr>
            </a:lvl2pPr>
            <a:lvl3pPr eaLnBrk="0" fontAlgn="base" hangingPunct="0">
              <a:spcBef>
                <a:spcPct val="0"/>
              </a:spcBef>
              <a:spcAft>
                <a:spcPct val="0"/>
              </a:spcAft>
              <a:tabLst>
                <a:tab pos="2971800" algn="ctr"/>
                <a:tab pos="5829300" algn="l"/>
                <a:tab pos="5943600" algn="r"/>
              </a:tabLst>
              <a:defRPr>
                <a:solidFill>
                  <a:schemeClr val="tx1"/>
                </a:solidFill>
                <a:latin typeface="Arial" panose="020B0604020202020204" pitchFamily="34" charset="0"/>
              </a:defRPr>
            </a:lvl3pPr>
            <a:lvl4pPr eaLnBrk="0" fontAlgn="base" hangingPunct="0">
              <a:spcBef>
                <a:spcPct val="0"/>
              </a:spcBef>
              <a:spcAft>
                <a:spcPct val="0"/>
              </a:spcAft>
              <a:tabLst>
                <a:tab pos="2971800" algn="ctr"/>
                <a:tab pos="5829300" algn="l"/>
                <a:tab pos="5943600" algn="r"/>
              </a:tabLst>
              <a:defRPr>
                <a:solidFill>
                  <a:schemeClr val="tx1"/>
                </a:solidFill>
                <a:latin typeface="Arial" panose="020B0604020202020204" pitchFamily="34" charset="0"/>
              </a:defRPr>
            </a:lvl4pPr>
            <a:lvl5pPr eaLnBrk="0" fontAlgn="base" hangingPunct="0">
              <a:spcBef>
                <a:spcPct val="0"/>
              </a:spcBef>
              <a:spcAft>
                <a:spcPct val="0"/>
              </a:spcAft>
              <a:tabLst>
                <a:tab pos="2971800" algn="ctr"/>
                <a:tab pos="5829300" algn="l"/>
                <a:tab pos="5943600" algn="r"/>
              </a:tabLst>
              <a:defRPr>
                <a:solidFill>
                  <a:schemeClr val="tx1"/>
                </a:solidFill>
                <a:latin typeface="Arial" panose="020B0604020202020204" pitchFamily="34" charset="0"/>
              </a:defRPr>
            </a:lvl5pPr>
            <a:lvl6pPr eaLnBrk="0" fontAlgn="base" hangingPunct="0">
              <a:spcBef>
                <a:spcPct val="0"/>
              </a:spcBef>
              <a:spcAft>
                <a:spcPct val="0"/>
              </a:spcAft>
              <a:tabLst>
                <a:tab pos="2971800" algn="ctr"/>
                <a:tab pos="5829300" algn="l"/>
                <a:tab pos="5943600" algn="r"/>
              </a:tabLst>
              <a:defRPr>
                <a:solidFill>
                  <a:schemeClr val="tx1"/>
                </a:solidFill>
                <a:latin typeface="Arial" panose="020B0604020202020204" pitchFamily="34" charset="0"/>
              </a:defRPr>
            </a:lvl6pPr>
            <a:lvl7pPr eaLnBrk="0" fontAlgn="base" hangingPunct="0">
              <a:spcBef>
                <a:spcPct val="0"/>
              </a:spcBef>
              <a:spcAft>
                <a:spcPct val="0"/>
              </a:spcAft>
              <a:tabLst>
                <a:tab pos="2971800" algn="ctr"/>
                <a:tab pos="5829300" algn="l"/>
                <a:tab pos="5943600" algn="r"/>
              </a:tabLst>
              <a:defRPr>
                <a:solidFill>
                  <a:schemeClr val="tx1"/>
                </a:solidFill>
                <a:latin typeface="Arial" panose="020B0604020202020204" pitchFamily="34" charset="0"/>
              </a:defRPr>
            </a:lvl7pPr>
            <a:lvl8pPr eaLnBrk="0" fontAlgn="base" hangingPunct="0">
              <a:spcBef>
                <a:spcPct val="0"/>
              </a:spcBef>
              <a:spcAft>
                <a:spcPct val="0"/>
              </a:spcAft>
              <a:tabLst>
                <a:tab pos="2971800" algn="ctr"/>
                <a:tab pos="5829300" algn="l"/>
                <a:tab pos="5943600" algn="r"/>
              </a:tabLst>
              <a:defRPr>
                <a:solidFill>
                  <a:schemeClr val="tx1"/>
                </a:solidFill>
                <a:latin typeface="Arial" panose="020B0604020202020204" pitchFamily="34" charset="0"/>
              </a:defRPr>
            </a:lvl8pPr>
            <a:lvl9pPr eaLnBrk="0" fontAlgn="base" hangingPunct="0">
              <a:spcBef>
                <a:spcPct val="0"/>
              </a:spcBef>
              <a:spcAft>
                <a:spcPct val="0"/>
              </a:spcAft>
              <a:tabLst>
                <a:tab pos="2971800" algn="ctr"/>
                <a:tab pos="5829300" algn="l"/>
                <a:tab pos="5943600" algn="r"/>
              </a:tabLst>
              <a:defRPr>
                <a:solidFill>
                  <a:schemeClr val="tx1"/>
                </a:solidFill>
                <a:latin typeface="Arial" panose="020B0604020202020204" pitchFamily="34" charset="0"/>
              </a:defRPr>
            </a:lvl9pPr>
          </a:lstStyle>
          <a:p>
            <a:pPr algn="ctr" defTabSz="829909" rtl="1">
              <a:tabLst>
                <a:tab pos="2697206" algn="ctr"/>
                <a:tab pos="5290673" algn="l"/>
                <a:tab pos="5394411" algn="r"/>
              </a:tabLst>
            </a:pPr>
            <a:r>
              <a:rPr lang="ar-SA" altLang="ar-SA" sz="1452" b="1" dirty="0">
                <a:latin typeface="Calibri" panose="020F0502020204030204" pitchFamily="34" charset="0"/>
                <a:ea typeface="Calibri" panose="020F0502020204030204" pitchFamily="34" charset="0"/>
                <a:cs typeface="Arial" panose="020B0604020202020204" pitchFamily="34" charset="0"/>
              </a:rPr>
              <a:t>المملكة العربية السعودية         </a:t>
            </a:r>
            <a:endParaRPr lang="en-US" altLang="ar-SA" sz="1452" dirty="0"/>
          </a:p>
          <a:p>
            <a:pPr algn="ctr" defTabSz="829909" rtl="1">
              <a:tabLst>
                <a:tab pos="2697206" algn="ctr"/>
                <a:tab pos="5290673" algn="l"/>
                <a:tab pos="5394411" algn="r"/>
              </a:tabLst>
            </a:pPr>
            <a:r>
              <a:rPr lang="ar-SA" altLang="ar-SA" sz="1452" b="1" dirty="0">
                <a:latin typeface="Calibri" panose="020F0502020204030204" pitchFamily="34" charset="0"/>
                <a:ea typeface="Calibri" panose="020F0502020204030204" pitchFamily="34" charset="0"/>
                <a:cs typeface="Arial" panose="020B0604020202020204" pitchFamily="34" charset="0"/>
              </a:rPr>
              <a:t>وزارة التعليم </a:t>
            </a:r>
            <a:endParaRPr lang="en-US" altLang="ar-SA" sz="1452" dirty="0"/>
          </a:p>
          <a:p>
            <a:pPr algn="ctr" rtl="1"/>
            <a:r>
              <a:rPr lang="ar-SA" altLang="ar-SA" sz="1452" b="1" dirty="0">
                <a:latin typeface="Calibri" panose="020F0502020204030204" pitchFamily="34" charset="0"/>
                <a:ea typeface="Calibri" panose="020F0502020204030204" pitchFamily="34" charset="0"/>
                <a:cs typeface="Arial" panose="020B0604020202020204" pitchFamily="34" charset="0"/>
              </a:rPr>
              <a:t>المدرسة................</a:t>
            </a:r>
            <a:endParaRPr lang="ar-SA" sz="1452" b="1" dirty="0"/>
          </a:p>
          <a:p>
            <a:pPr algn="ctr" defTabSz="829909" rtl="1">
              <a:tabLst>
                <a:tab pos="2697206" algn="ctr"/>
                <a:tab pos="5290673" algn="l"/>
                <a:tab pos="5394411" algn="r"/>
              </a:tabLst>
            </a:pPr>
            <a:endParaRPr lang="ar-SA" altLang="ar-SA" sz="1452" dirty="0">
              <a:cs typeface="Arial" panose="020B0604020202020204" pitchFamily="34" charset="0"/>
            </a:endParaRPr>
          </a:p>
        </p:txBody>
      </p:sp>
      <p:pic>
        <p:nvPicPr>
          <p:cNvPr id="6" name="صورة 5">
            <a:extLst>
              <a:ext uri="{FF2B5EF4-FFF2-40B4-BE49-F238E27FC236}">
                <a16:creationId xmlns:a16="http://schemas.microsoft.com/office/drawing/2014/main" id="{C2664470-0FC8-3BF1-F11C-80792862AFA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744" y="1950"/>
            <a:ext cx="1330910" cy="713111"/>
          </a:xfrm>
          <a:prstGeom prst="rect">
            <a:avLst/>
          </a:prstGeom>
        </p:spPr>
      </p:pic>
    </p:spTree>
    <p:extLst>
      <p:ext uri="{BB962C8B-B14F-4D97-AF65-F5344CB8AC3E}">
        <p14:creationId xmlns:p14="http://schemas.microsoft.com/office/powerpoint/2010/main" val="4266752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6">
            <a:extLst>
              <a:ext uri="{FF2B5EF4-FFF2-40B4-BE49-F238E27FC236}">
                <a16:creationId xmlns:a16="http://schemas.microsoft.com/office/drawing/2014/main" id="{BDC33333-5A63-B9B5-D14A-23E498F6BF49}"/>
              </a:ext>
            </a:extLst>
          </p:cNvPr>
          <p:cNvSpPr>
            <a:spLocks noChangeArrowheads="1"/>
          </p:cNvSpPr>
          <p:nvPr/>
        </p:nvSpPr>
        <p:spPr bwMode="auto">
          <a:xfrm>
            <a:off x="1581149" y="853334"/>
            <a:ext cx="4610100" cy="571500"/>
          </a:xfrm>
          <a:prstGeom prst="roundRect">
            <a:avLst>
              <a:gd name="adj" fmla="val 16667"/>
            </a:avLst>
          </a:prstGeom>
          <a:solidFill>
            <a:schemeClr val="bg1">
              <a:lumMod val="85000"/>
            </a:schemeClr>
          </a:solidFill>
          <a:ln>
            <a:headEnd/>
            <a:tailEnd/>
          </a:ln>
        </p:spPr>
        <p:style>
          <a:lnRef idx="1">
            <a:schemeClr val="accent4"/>
          </a:lnRef>
          <a:fillRef idx="2">
            <a:schemeClr val="accent4"/>
          </a:fillRef>
          <a:effectRef idx="1">
            <a:schemeClr val="accent4"/>
          </a:effectRef>
          <a:fontRef idx="minor">
            <a:schemeClr val="dk1"/>
          </a:fontRef>
        </p:style>
        <p:txBody>
          <a:bodyPr rot="0" vert="horz" wrap="square" lIns="91440" tIns="45720" rIns="91440" bIns="45720" anchor="t" anchorCtr="0" upright="1">
            <a:noAutofit/>
          </a:bodyPr>
          <a:lstStyle/>
          <a:p>
            <a:pPr algn="ctr" rtl="1">
              <a:lnSpc>
                <a:spcPct val="115000"/>
              </a:lnSpc>
              <a:spcAft>
                <a:spcPts val="1000"/>
              </a:spcAft>
            </a:pPr>
            <a:r>
              <a:rPr lang="ar-SA" sz="2400" dirty="0">
                <a:effectLst/>
                <a:latin typeface="29LT Bukra" panose="020B0604020202020204" charset="-78"/>
                <a:ea typeface="Times New Roman" panose="02020603050405020304" pitchFamily="18" charset="0"/>
              </a:rPr>
              <a:t>استمارة متابعة حصة الفهم القرائي</a:t>
            </a:r>
            <a:endParaRPr lang="en-US" sz="2400" dirty="0">
              <a:effectLst/>
              <a:latin typeface="29LT Bukra" panose="020B0604020202020204" charset="-78"/>
              <a:ea typeface="Times New Roman" panose="02020603050405020304" pitchFamily="18" charset="0"/>
            </a:endParaRPr>
          </a:p>
        </p:txBody>
      </p:sp>
      <p:graphicFrame>
        <p:nvGraphicFramePr>
          <p:cNvPr id="4" name="جدول 3">
            <a:extLst>
              <a:ext uri="{FF2B5EF4-FFF2-40B4-BE49-F238E27FC236}">
                <a16:creationId xmlns:a16="http://schemas.microsoft.com/office/drawing/2014/main" id="{66D1F6F2-C071-DF7A-4165-B118DCFE88A8}"/>
              </a:ext>
            </a:extLst>
          </p:cNvPr>
          <p:cNvGraphicFramePr>
            <a:graphicFrameLocks noGrp="1"/>
          </p:cNvGraphicFramePr>
          <p:nvPr>
            <p:extLst>
              <p:ext uri="{D42A27DB-BD31-4B8C-83A1-F6EECF244321}">
                <p14:modId xmlns:p14="http://schemas.microsoft.com/office/powerpoint/2010/main" val="1649515189"/>
              </p:ext>
            </p:extLst>
          </p:nvPr>
        </p:nvGraphicFramePr>
        <p:xfrm>
          <a:off x="228599" y="1676400"/>
          <a:ext cx="7258659" cy="762000"/>
        </p:xfrm>
        <a:graphic>
          <a:graphicData uri="http://schemas.openxmlformats.org/drawingml/2006/table">
            <a:tbl>
              <a:tblPr rtl="1" firstRow="1" bandRow="1">
                <a:tableStyleId>{5C22544A-7EE6-4342-B048-85BDC9FD1C3A}</a:tableStyleId>
              </a:tblPr>
              <a:tblGrid>
                <a:gridCol w="2419553">
                  <a:extLst>
                    <a:ext uri="{9D8B030D-6E8A-4147-A177-3AD203B41FA5}">
                      <a16:colId xmlns:a16="http://schemas.microsoft.com/office/drawing/2014/main" val="1217808745"/>
                    </a:ext>
                  </a:extLst>
                </a:gridCol>
                <a:gridCol w="3132225">
                  <a:extLst>
                    <a:ext uri="{9D8B030D-6E8A-4147-A177-3AD203B41FA5}">
                      <a16:colId xmlns:a16="http://schemas.microsoft.com/office/drawing/2014/main" val="1609517624"/>
                    </a:ext>
                  </a:extLst>
                </a:gridCol>
                <a:gridCol w="1706881">
                  <a:extLst>
                    <a:ext uri="{9D8B030D-6E8A-4147-A177-3AD203B41FA5}">
                      <a16:colId xmlns:a16="http://schemas.microsoft.com/office/drawing/2014/main" val="4294270052"/>
                    </a:ext>
                  </a:extLst>
                </a:gridCol>
              </a:tblGrid>
              <a:tr h="381000">
                <a:tc>
                  <a:txBody>
                    <a:bodyPr/>
                    <a:lstStyle/>
                    <a:p>
                      <a:pPr algn="r" rtl="1"/>
                      <a:r>
                        <a:rPr lang="ar-SA" sz="1400" b="1" dirty="0">
                          <a:solidFill>
                            <a:sysClr val="windowText" lastClr="000000"/>
                          </a:solidFill>
                        </a:rPr>
                        <a:t>اسم المعلم/ـة:</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c>
                  <a:txBody>
                    <a:bodyPr/>
                    <a:lstStyle/>
                    <a:p>
                      <a:pPr algn="r" rtl="1"/>
                      <a:r>
                        <a:rPr lang="ar-SA" sz="1400" b="1" dirty="0">
                          <a:solidFill>
                            <a:sysClr val="windowText" lastClr="000000"/>
                          </a:solidFill>
                        </a:rPr>
                        <a:t>المدرسة:</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c>
                  <a:txBody>
                    <a:bodyPr/>
                    <a:lstStyle/>
                    <a:p>
                      <a:pPr algn="r" rtl="1"/>
                      <a:r>
                        <a:rPr lang="ar-SA" sz="1400" b="1" dirty="0">
                          <a:solidFill>
                            <a:sysClr val="windowText" lastClr="000000"/>
                          </a:solidFill>
                        </a:rPr>
                        <a:t>الصف:</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091186704"/>
                  </a:ext>
                </a:extLst>
              </a:tr>
              <a:tr h="381000">
                <a:tc>
                  <a:txBody>
                    <a:bodyPr/>
                    <a:lstStyle/>
                    <a:p>
                      <a:pPr algn="r" rtl="1"/>
                      <a:r>
                        <a:rPr lang="ar-SA" sz="1400" b="1" dirty="0">
                          <a:solidFill>
                            <a:sysClr val="windowText" lastClr="000000"/>
                          </a:solidFill>
                        </a:rPr>
                        <a:t>تاريخ المتابعة:</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c gridSpan="2">
                  <a:txBody>
                    <a:bodyPr/>
                    <a:lstStyle/>
                    <a:p>
                      <a:pPr algn="r" rtl="1"/>
                      <a:r>
                        <a:rPr lang="ar-SA" sz="1400" b="1" dirty="0">
                          <a:solidFill>
                            <a:sysClr val="windowText" lastClr="000000"/>
                          </a:solidFill>
                        </a:rPr>
                        <a:t>عنوان النص:</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algn="r" rtl="1"/>
                      <a:endParaRPr lang="ar-SA" sz="1400" b="1" dirty="0">
                        <a:solidFill>
                          <a:sysClr val="windowText" lastClr="00000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20134103"/>
                  </a:ext>
                </a:extLst>
              </a:tr>
            </a:tbl>
          </a:graphicData>
        </a:graphic>
      </p:graphicFrame>
      <p:graphicFrame>
        <p:nvGraphicFramePr>
          <p:cNvPr id="6" name="جدول 5">
            <a:extLst>
              <a:ext uri="{FF2B5EF4-FFF2-40B4-BE49-F238E27FC236}">
                <a16:creationId xmlns:a16="http://schemas.microsoft.com/office/drawing/2014/main" id="{7B97B6F6-2A67-B271-D3DE-9B7286CA36F8}"/>
              </a:ext>
            </a:extLst>
          </p:cNvPr>
          <p:cNvGraphicFramePr>
            <a:graphicFrameLocks noGrp="1"/>
          </p:cNvGraphicFramePr>
          <p:nvPr>
            <p:extLst>
              <p:ext uri="{D42A27DB-BD31-4B8C-83A1-F6EECF244321}">
                <p14:modId xmlns:p14="http://schemas.microsoft.com/office/powerpoint/2010/main" val="3627148315"/>
              </p:ext>
            </p:extLst>
          </p:nvPr>
        </p:nvGraphicFramePr>
        <p:xfrm>
          <a:off x="239299" y="2667000"/>
          <a:ext cx="7293800" cy="5063597"/>
        </p:xfrm>
        <a:graphic>
          <a:graphicData uri="http://schemas.openxmlformats.org/drawingml/2006/table">
            <a:tbl>
              <a:tblPr rtl="1" firstRow="1" bandRow="1">
                <a:tableStyleId>{5C22544A-7EE6-4342-B048-85BDC9FD1C3A}</a:tableStyleId>
              </a:tblPr>
              <a:tblGrid>
                <a:gridCol w="462519">
                  <a:extLst>
                    <a:ext uri="{9D8B030D-6E8A-4147-A177-3AD203B41FA5}">
                      <a16:colId xmlns:a16="http://schemas.microsoft.com/office/drawing/2014/main" val="4064432775"/>
                    </a:ext>
                  </a:extLst>
                </a:gridCol>
                <a:gridCol w="3152730">
                  <a:extLst>
                    <a:ext uri="{9D8B030D-6E8A-4147-A177-3AD203B41FA5}">
                      <a16:colId xmlns:a16="http://schemas.microsoft.com/office/drawing/2014/main" val="603653787"/>
                    </a:ext>
                  </a:extLst>
                </a:gridCol>
                <a:gridCol w="3678551">
                  <a:extLst>
                    <a:ext uri="{9D8B030D-6E8A-4147-A177-3AD203B41FA5}">
                      <a16:colId xmlns:a16="http://schemas.microsoft.com/office/drawing/2014/main" val="1411490929"/>
                    </a:ext>
                  </a:extLst>
                </a:gridCol>
              </a:tblGrid>
              <a:tr h="1066800">
                <a:tc>
                  <a:txBody>
                    <a:bodyPr/>
                    <a:lstStyle/>
                    <a:p>
                      <a:pPr algn="ctr" rtl="1"/>
                      <a:r>
                        <a:rPr lang="ar-SA" sz="1400" b="1" dirty="0">
                          <a:solidFill>
                            <a:sysClr val="windowText" lastClr="000000"/>
                          </a:solidFill>
                        </a:rPr>
                        <a:t>النص المستهدف</a:t>
                      </a:r>
                    </a:p>
                  </a:txBody>
                  <a:tcPr vert="vert27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c gridSpan="2">
                  <a:txBody>
                    <a:bodyPr/>
                    <a:lstStyle/>
                    <a:p>
                      <a:pPr algn="r" rtl="1"/>
                      <a:r>
                        <a:rPr lang="ar-SA" sz="1200" dirty="0">
                          <a:solidFill>
                            <a:sysClr val="windowText" lastClr="000000"/>
                          </a:solidFill>
                        </a:rPr>
                        <a:t>( ) مناسبته للمرحلة المعمرية.</a:t>
                      </a:r>
                    </a:p>
                    <a:p>
                      <a:pPr algn="r" rtl="1"/>
                      <a:r>
                        <a:rPr lang="ar-SA" sz="1200" dirty="0">
                          <a:solidFill>
                            <a:sysClr val="windowText" lastClr="000000"/>
                          </a:solidFill>
                        </a:rPr>
                        <a:t>( ) يتضمن النص قيماً خُلقية واجتماعية تحقق البناء القيمي للطلاب.</a:t>
                      </a:r>
                    </a:p>
                    <a:p>
                      <a:pPr algn="r" rtl="1"/>
                      <a:r>
                        <a:rPr lang="ar-SA" sz="1200" dirty="0">
                          <a:solidFill>
                            <a:sysClr val="windowText" lastClr="000000"/>
                          </a:solidFill>
                        </a:rPr>
                        <a:t>( ) مساهمته في تصميم أنشطة تدريبية وتقييمية في مهارات الفهم القرائي بمستوياتها.</a:t>
                      </a:r>
                    </a:p>
                    <a:p>
                      <a:pPr algn="r" rtl="1"/>
                      <a:r>
                        <a:rPr lang="ar-SA" sz="1200" dirty="0">
                          <a:solidFill>
                            <a:sysClr val="windowText" lastClr="000000"/>
                          </a:solidFill>
                        </a:rPr>
                        <a:t>( ) لا يقل النص عن 8 أسطر.</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algn="r" rtl="1"/>
                      <a:endParaRPr lang="ar-SA" sz="1200" dirty="0">
                        <a:solidFill>
                          <a:sysClr val="windowText" lastClr="00000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05402276"/>
                  </a:ext>
                </a:extLst>
              </a:tr>
              <a:tr h="323957">
                <a:tc rowSpan="4">
                  <a:txBody>
                    <a:bodyPr/>
                    <a:lstStyle/>
                    <a:p>
                      <a:pPr algn="ctr" rtl="1"/>
                      <a:r>
                        <a:rPr lang="ar-SA" sz="1400" b="1" dirty="0">
                          <a:solidFill>
                            <a:sysClr val="windowText" lastClr="000000"/>
                          </a:solidFill>
                        </a:rPr>
                        <a:t>مهارات الفهم القرائي</a:t>
                      </a:r>
                    </a:p>
                  </a:txBody>
                  <a:tcPr vert="vert27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rtl="1"/>
                      <a:r>
                        <a:rPr lang="ar-SA" sz="1200" b="1" dirty="0">
                          <a:solidFill>
                            <a:sysClr val="windowText" lastClr="000000"/>
                          </a:solidFill>
                        </a:rPr>
                        <a:t>مهارات حرفية</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1"/>
                      <a:r>
                        <a:rPr lang="ar-SA" sz="1200" b="1" dirty="0">
                          <a:solidFill>
                            <a:sysClr val="windowText" lastClr="000000"/>
                          </a:solidFill>
                        </a:rPr>
                        <a:t>مهارات تفسيرية ( استنتاجية)</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738739238"/>
                  </a:ext>
                </a:extLst>
              </a:tr>
              <a:tr h="1844040">
                <a:tc vMerge="1">
                  <a:txBody>
                    <a:bodyPr/>
                    <a:lstStyle/>
                    <a:p>
                      <a:pPr algn="ctr" rtl="1"/>
                      <a:r>
                        <a:rPr lang="ar-SA" b="1" dirty="0">
                          <a:solidFill>
                            <a:sysClr val="windowText" lastClr="000000"/>
                          </a:solidFill>
                        </a:rPr>
                        <a:t>مهارات الفهم القرائي</a:t>
                      </a:r>
                    </a:p>
                  </a:txBody>
                  <a:tcPr vert="vert27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c>
                  <a:txBody>
                    <a:bodyPr/>
                    <a:lstStyle/>
                    <a:p>
                      <a:pPr algn="r" rtl="1"/>
                      <a:r>
                        <a:rPr lang="ar-SA" sz="1200" dirty="0">
                          <a:solidFill>
                            <a:sysClr val="windowText" lastClr="000000"/>
                          </a:solidFill>
                        </a:rPr>
                        <a:t>-معرفة المعنى المناسب للكلمات والعبارات الواردة في النص.</a:t>
                      </a:r>
                    </a:p>
                    <a:p>
                      <a:pPr algn="r" rtl="1"/>
                      <a:r>
                        <a:rPr lang="ar-SA" sz="1200" dirty="0">
                          <a:solidFill>
                            <a:sysClr val="windowText" lastClr="000000"/>
                          </a:solidFill>
                        </a:rPr>
                        <a:t>-تحديد الفكرة الرئيسية للنص.</a:t>
                      </a:r>
                    </a:p>
                    <a:p>
                      <a:pPr algn="r" rtl="1"/>
                      <a:r>
                        <a:rPr lang="ar-SA" sz="1200" dirty="0">
                          <a:solidFill>
                            <a:sysClr val="windowText" lastClr="000000"/>
                          </a:solidFill>
                        </a:rPr>
                        <a:t>-تحديد الأفكار الفرعية في النص.</a:t>
                      </a:r>
                    </a:p>
                    <a:p>
                      <a:pPr algn="r" rtl="1"/>
                      <a:r>
                        <a:rPr lang="ar-SA" sz="1200" dirty="0">
                          <a:solidFill>
                            <a:sysClr val="windowText" lastClr="000000"/>
                          </a:solidFill>
                        </a:rPr>
                        <a:t>-ترتيب الأحداث والمعلومات حسب ورودها في النص.</a:t>
                      </a:r>
                    </a:p>
                    <a:p>
                      <a:pPr algn="r" rtl="1"/>
                      <a:r>
                        <a:rPr lang="ar-SA" sz="1200" dirty="0">
                          <a:solidFill>
                            <a:sysClr val="windowText" lastClr="000000"/>
                          </a:solidFill>
                        </a:rPr>
                        <a:t>-تحديد عناصر القصة، مثل الزمان والمكان وغيرهما.</a:t>
                      </a:r>
                    </a:p>
                    <a:p>
                      <a:pPr algn="r" rtl="1"/>
                      <a:r>
                        <a:rPr lang="ar-SA" sz="1200" dirty="0">
                          <a:solidFill>
                            <a:sysClr val="windowText" lastClr="000000"/>
                          </a:solidFill>
                        </a:rPr>
                        <a:t>- أخرى:</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c>
                  <a:txBody>
                    <a:bodyPr/>
                    <a:lstStyle/>
                    <a:p>
                      <a:pPr algn="r" rtl="1"/>
                      <a:r>
                        <a:rPr lang="ar-SA" sz="1200" dirty="0">
                          <a:solidFill>
                            <a:sysClr val="windowText" lastClr="000000"/>
                          </a:solidFill>
                        </a:rPr>
                        <a:t>-استنتاج الأفكار الضمنية التي لم ترد صراحة في النص.</a:t>
                      </a:r>
                    </a:p>
                    <a:p>
                      <a:pPr algn="r" rtl="1"/>
                      <a:r>
                        <a:rPr lang="ar-SA" sz="1200" dirty="0">
                          <a:solidFill>
                            <a:sysClr val="windowText" lastClr="000000"/>
                          </a:solidFill>
                        </a:rPr>
                        <a:t>-الربط بين السبب والنتيجة.</a:t>
                      </a:r>
                    </a:p>
                    <a:p>
                      <a:pPr algn="r" rtl="1"/>
                      <a:r>
                        <a:rPr lang="ar-SA" sz="1200" dirty="0">
                          <a:solidFill>
                            <a:sysClr val="windowText" lastClr="000000"/>
                          </a:solidFill>
                        </a:rPr>
                        <a:t>-التنبؤ بهدف الكاتب من النص </a:t>
                      </a:r>
                    </a:p>
                    <a:p>
                      <a:pPr algn="r" rtl="1"/>
                      <a:r>
                        <a:rPr lang="ar-SA" sz="1200" dirty="0">
                          <a:solidFill>
                            <a:sysClr val="windowText" lastClr="000000"/>
                          </a:solidFill>
                        </a:rPr>
                        <a:t>-تعليل تصرفات الشخصية.</a:t>
                      </a:r>
                    </a:p>
                    <a:p>
                      <a:pPr algn="r" rtl="1"/>
                      <a:r>
                        <a:rPr lang="ar-SA" sz="1200" dirty="0">
                          <a:solidFill>
                            <a:sysClr val="windowText" lastClr="000000"/>
                          </a:solidFill>
                        </a:rPr>
                        <a:t>-وصف العلاقة بين شخصيتين في النص.</a:t>
                      </a:r>
                    </a:p>
                    <a:p>
                      <a:pPr algn="r" rtl="1"/>
                      <a:r>
                        <a:rPr lang="ar-SA" sz="1200" dirty="0">
                          <a:solidFill>
                            <a:sysClr val="windowText" lastClr="000000"/>
                          </a:solidFill>
                        </a:rPr>
                        <a:t>-مقارنة ومقاربة المعلومات الواردة في النص.</a:t>
                      </a:r>
                    </a:p>
                    <a:p>
                      <a:pPr algn="r" rtl="1"/>
                      <a:r>
                        <a:rPr lang="ar-SA" sz="1200" dirty="0">
                          <a:solidFill>
                            <a:sysClr val="windowText" lastClr="000000"/>
                          </a:solidFill>
                        </a:rPr>
                        <a:t>-استنتاج القيم التي تضمنها النص المقروء.</a:t>
                      </a:r>
                    </a:p>
                    <a:p>
                      <a:pPr algn="r" rtl="1"/>
                      <a:r>
                        <a:rPr lang="ar-SA" sz="1200" dirty="0">
                          <a:solidFill>
                            <a:sysClr val="windowText" lastClr="000000"/>
                          </a:solidFill>
                        </a:rPr>
                        <a:t>-أخرى:</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56711223"/>
                  </a:ext>
                </a:extLst>
              </a:tr>
              <a:tr h="172939">
                <a:tc vMerge="1">
                  <a:txBody>
                    <a:bodyPr/>
                    <a:lstStyle/>
                    <a:p>
                      <a:pPr rtl="1"/>
                      <a:endParaRPr lang="ar-SA" dirty="0"/>
                    </a:p>
                  </a:txBody>
                  <a:tcPr/>
                </a:tc>
                <a:tc>
                  <a:txBody>
                    <a:bodyPr/>
                    <a:lstStyle/>
                    <a:p>
                      <a:pPr algn="ctr" rtl="1"/>
                      <a:r>
                        <a:rPr lang="ar-SA" sz="1200" b="1" dirty="0">
                          <a:solidFill>
                            <a:sysClr val="windowText" lastClr="000000"/>
                          </a:solidFill>
                        </a:rPr>
                        <a:t>مهارات النقد</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1"/>
                      <a:r>
                        <a:rPr lang="ar-SA" sz="1200" b="1" dirty="0">
                          <a:solidFill>
                            <a:sysClr val="windowText" lastClr="000000"/>
                          </a:solidFill>
                        </a:rPr>
                        <a:t>مهارات ابداعية</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01050015"/>
                  </a:ext>
                </a:extLst>
              </a:tr>
              <a:tr h="1504002">
                <a:tc vMerge="1">
                  <a:txBody>
                    <a:bodyPr/>
                    <a:lstStyle/>
                    <a:p>
                      <a:pPr algn="ctr" rtl="1"/>
                      <a:endParaRPr lang="ar-SA" b="1" dirty="0">
                        <a:solidFill>
                          <a:sysClr val="windowText" lastClr="000000"/>
                        </a:solidFill>
                      </a:endParaRPr>
                    </a:p>
                  </a:txBody>
                  <a:tcPr vert="vert27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1">
                        <a:lumMod val="95000"/>
                      </a:schemeClr>
                    </a:solidFill>
                  </a:tcPr>
                </a:tc>
                <a:tc>
                  <a:txBody>
                    <a:bodyPr/>
                    <a:lstStyle/>
                    <a:p>
                      <a:pPr algn="r" rtl="1"/>
                      <a:r>
                        <a:rPr lang="ar-SA" sz="1200" dirty="0">
                          <a:solidFill>
                            <a:sysClr val="windowText" lastClr="000000"/>
                          </a:solidFill>
                        </a:rPr>
                        <a:t>-التمييز بين الحقيقة والرأي.</a:t>
                      </a:r>
                    </a:p>
                    <a:p>
                      <a:pPr algn="r" rtl="1"/>
                      <a:r>
                        <a:rPr lang="ar-SA" sz="1200" dirty="0">
                          <a:solidFill>
                            <a:sysClr val="windowText" lastClr="000000"/>
                          </a:solidFill>
                        </a:rPr>
                        <a:t>-التفريق بين ما يتصل بالموضوع وما لا يتصل به.</a:t>
                      </a:r>
                    </a:p>
                    <a:p>
                      <a:pPr algn="r" rtl="1"/>
                      <a:r>
                        <a:rPr lang="ar-SA" sz="1200" dirty="0">
                          <a:solidFill>
                            <a:sysClr val="windowText" lastClr="000000"/>
                          </a:solidFill>
                        </a:rPr>
                        <a:t>-تمييز الآراء الصائبة والخاطئة.</a:t>
                      </a:r>
                    </a:p>
                    <a:p>
                      <a:pPr algn="r" rtl="1"/>
                      <a:r>
                        <a:rPr lang="ar-SA" sz="1200" dirty="0">
                          <a:solidFill>
                            <a:sysClr val="windowText" lastClr="000000"/>
                          </a:solidFill>
                        </a:rPr>
                        <a:t>إصدار حكم على شخصية أو موقف ورد في النص المقروء.</a:t>
                      </a:r>
                    </a:p>
                    <a:p>
                      <a:pPr algn="r" rtl="1"/>
                      <a:r>
                        <a:rPr lang="ar-SA" sz="1200" dirty="0">
                          <a:solidFill>
                            <a:sysClr val="windowText" lastClr="000000"/>
                          </a:solidFill>
                        </a:rPr>
                        <a:t>تقييم مدى احتمالية وقوع الأحداث الموصوفة في الواقع.</a:t>
                      </a:r>
                    </a:p>
                    <a:p>
                      <a:pPr algn="r" rtl="1"/>
                      <a:r>
                        <a:rPr lang="ar-SA" sz="1200" dirty="0">
                          <a:solidFill>
                            <a:sysClr val="windowText" lastClr="000000"/>
                          </a:solidFill>
                        </a:rPr>
                        <a:t>الحكم على مدى ملاءمة العنوان للنص و أنه يعكس الرسالة التي يحملها النص.</a:t>
                      </a:r>
                    </a:p>
                    <a:p>
                      <a:pPr algn="r" rtl="1"/>
                      <a:r>
                        <a:rPr lang="ar-SA" sz="1200" dirty="0">
                          <a:solidFill>
                            <a:sysClr val="windowText" lastClr="000000"/>
                          </a:solidFill>
                        </a:rPr>
                        <a:t>-أخرى:</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c>
                  <a:txBody>
                    <a:bodyPr/>
                    <a:lstStyle/>
                    <a:p>
                      <a:pPr algn="r" rtl="1"/>
                      <a:r>
                        <a:rPr lang="ar-SA" sz="1200" dirty="0">
                          <a:solidFill>
                            <a:sysClr val="windowText" lastClr="000000"/>
                          </a:solidFill>
                        </a:rPr>
                        <a:t>-اقتراح عنوان آخر للنص.</a:t>
                      </a:r>
                    </a:p>
                    <a:p>
                      <a:pPr algn="r" rtl="1"/>
                      <a:r>
                        <a:rPr lang="ar-SA" sz="1200" dirty="0">
                          <a:solidFill>
                            <a:sysClr val="windowText" lastClr="000000"/>
                          </a:solidFill>
                        </a:rPr>
                        <a:t>-تدعيم الفكرة التي طرحها النص بشواهد وأدلة جديدة.</a:t>
                      </a:r>
                    </a:p>
                    <a:p>
                      <a:pPr algn="r" rtl="1"/>
                      <a:r>
                        <a:rPr lang="ar-SA" sz="1200" dirty="0">
                          <a:solidFill>
                            <a:sysClr val="windowText" lastClr="000000"/>
                          </a:solidFill>
                        </a:rPr>
                        <a:t>-اقتراح حلول منطقية لمشكلات وردت في النص.</a:t>
                      </a:r>
                    </a:p>
                    <a:p>
                      <a:pPr algn="r" rtl="1"/>
                      <a:r>
                        <a:rPr lang="ar-SA" sz="1200" dirty="0">
                          <a:solidFill>
                            <a:sysClr val="windowText" lastClr="000000"/>
                          </a:solidFill>
                        </a:rPr>
                        <a:t>-نهاية مغايرة للقصة.</a:t>
                      </a:r>
                    </a:p>
                    <a:p>
                      <a:pPr algn="r" rtl="1"/>
                      <a:r>
                        <a:rPr lang="ar-SA" sz="1200" dirty="0">
                          <a:solidFill>
                            <a:sysClr val="windowText" lastClr="000000"/>
                          </a:solidFill>
                        </a:rPr>
                        <a:t>أخرى:</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83815944"/>
                  </a:ext>
                </a:extLst>
              </a:tr>
            </a:tbl>
          </a:graphicData>
        </a:graphic>
      </p:graphicFrame>
      <p:sp>
        <p:nvSpPr>
          <p:cNvPr id="3" name="Rectangle 3">
            <a:extLst>
              <a:ext uri="{FF2B5EF4-FFF2-40B4-BE49-F238E27FC236}">
                <a16:creationId xmlns:a16="http://schemas.microsoft.com/office/drawing/2014/main" id="{E06FF84C-77B6-B209-26F1-06D0374CED3C}"/>
              </a:ext>
            </a:extLst>
          </p:cNvPr>
          <p:cNvSpPr>
            <a:spLocks noChangeArrowheads="1"/>
          </p:cNvSpPr>
          <p:nvPr/>
        </p:nvSpPr>
        <p:spPr bwMode="auto">
          <a:xfrm>
            <a:off x="5403734" y="0"/>
            <a:ext cx="2533142" cy="977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988" tIns="41494" rIns="82988" bIns="41494" numCol="1" anchor="ctr" anchorCtr="0" compatLnSpc="1">
            <a:prstTxWarp prst="textNoShape">
              <a:avLst/>
            </a:prstTxWarp>
            <a:spAutoFit/>
          </a:bodyPr>
          <a:lstStyle>
            <a:lvl1pPr eaLnBrk="0" fontAlgn="base" hangingPunct="0">
              <a:spcBef>
                <a:spcPct val="0"/>
              </a:spcBef>
              <a:spcAft>
                <a:spcPct val="0"/>
              </a:spcAft>
              <a:tabLst>
                <a:tab pos="2971800" algn="ctr"/>
                <a:tab pos="5829300" algn="l"/>
                <a:tab pos="5943600" algn="r"/>
              </a:tabLst>
              <a:defRPr>
                <a:solidFill>
                  <a:schemeClr val="tx1"/>
                </a:solidFill>
                <a:latin typeface="Arial" panose="020B0604020202020204" pitchFamily="34" charset="0"/>
              </a:defRPr>
            </a:lvl1pPr>
            <a:lvl2pPr eaLnBrk="0" fontAlgn="base" hangingPunct="0">
              <a:spcBef>
                <a:spcPct val="0"/>
              </a:spcBef>
              <a:spcAft>
                <a:spcPct val="0"/>
              </a:spcAft>
              <a:tabLst>
                <a:tab pos="2971800" algn="ctr"/>
                <a:tab pos="5829300" algn="l"/>
                <a:tab pos="5943600" algn="r"/>
              </a:tabLst>
              <a:defRPr>
                <a:solidFill>
                  <a:schemeClr val="tx1"/>
                </a:solidFill>
                <a:latin typeface="Arial" panose="020B0604020202020204" pitchFamily="34" charset="0"/>
              </a:defRPr>
            </a:lvl2pPr>
            <a:lvl3pPr eaLnBrk="0" fontAlgn="base" hangingPunct="0">
              <a:spcBef>
                <a:spcPct val="0"/>
              </a:spcBef>
              <a:spcAft>
                <a:spcPct val="0"/>
              </a:spcAft>
              <a:tabLst>
                <a:tab pos="2971800" algn="ctr"/>
                <a:tab pos="5829300" algn="l"/>
                <a:tab pos="5943600" algn="r"/>
              </a:tabLst>
              <a:defRPr>
                <a:solidFill>
                  <a:schemeClr val="tx1"/>
                </a:solidFill>
                <a:latin typeface="Arial" panose="020B0604020202020204" pitchFamily="34" charset="0"/>
              </a:defRPr>
            </a:lvl3pPr>
            <a:lvl4pPr eaLnBrk="0" fontAlgn="base" hangingPunct="0">
              <a:spcBef>
                <a:spcPct val="0"/>
              </a:spcBef>
              <a:spcAft>
                <a:spcPct val="0"/>
              </a:spcAft>
              <a:tabLst>
                <a:tab pos="2971800" algn="ctr"/>
                <a:tab pos="5829300" algn="l"/>
                <a:tab pos="5943600" algn="r"/>
              </a:tabLst>
              <a:defRPr>
                <a:solidFill>
                  <a:schemeClr val="tx1"/>
                </a:solidFill>
                <a:latin typeface="Arial" panose="020B0604020202020204" pitchFamily="34" charset="0"/>
              </a:defRPr>
            </a:lvl4pPr>
            <a:lvl5pPr eaLnBrk="0" fontAlgn="base" hangingPunct="0">
              <a:spcBef>
                <a:spcPct val="0"/>
              </a:spcBef>
              <a:spcAft>
                <a:spcPct val="0"/>
              </a:spcAft>
              <a:tabLst>
                <a:tab pos="2971800" algn="ctr"/>
                <a:tab pos="5829300" algn="l"/>
                <a:tab pos="5943600" algn="r"/>
              </a:tabLst>
              <a:defRPr>
                <a:solidFill>
                  <a:schemeClr val="tx1"/>
                </a:solidFill>
                <a:latin typeface="Arial" panose="020B0604020202020204" pitchFamily="34" charset="0"/>
              </a:defRPr>
            </a:lvl5pPr>
            <a:lvl6pPr eaLnBrk="0" fontAlgn="base" hangingPunct="0">
              <a:spcBef>
                <a:spcPct val="0"/>
              </a:spcBef>
              <a:spcAft>
                <a:spcPct val="0"/>
              </a:spcAft>
              <a:tabLst>
                <a:tab pos="2971800" algn="ctr"/>
                <a:tab pos="5829300" algn="l"/>
                <a:tab pos="5943600" algn="r"/>
              </a:tabLst>
              <a:defRPr>
                <a:solidFill>
                  <a:schemeClr val="tx1"/>
                </a:solidFill>
                <a:latin typeface="Arial" panose="020B0604020202020204" pitchFamily="34" charset="0"/>
              </a:defRPr>
            </a:lvl6pPr>
            <a:lvl7pPr eaLnBrk="0" fontAlgn="base" hangingPunct="0">
              <a:spcBef>
                <a:spcPct val="0"/>
              </a:spcBef>
              <a:spcAft>
                <a:spcPct val="0"/>
              </a:spcAft>
              <a:tabLst>
                <a:tab pos="2971800" algn="ctr"/>
                <a:tab pos="5829300" algn="l"/>
                <a:tab pos="5943600" algn="r"/>
              </a:tabLst>
              <a:defRPr>
                <a:solidFill>
                  <a:schemeClr val="tx1"/>
                </a:solidFill>
                <a:latin typeface="Arial" panose="020B0604020202020204" pitchFamily="34" charset="0"/>
              </a:defRPr>
            </a:lvl7pPr>
            <a:lvl8pPr eaLnBrk="0" fontAlgn="base" hangingPunct="0">
              <a:spcBef>
                <a:spcPct val="0"/>
              </a:spcBef>
              <a:spcAft>
                <a:spcPct val="0"/>
              </a:spcAft>
              <a:tabLst>
                <a:tab pos="2971800" algn="ctr"/>
                <a:tab pos="5829300" algn="l"/>
                <a:tab pos="5943600" algn="r"/>
              </a:tabLst>
              <a:defRPr>
                <a:solidFill>
                  <a:schemeClr val="tx1"/>
                </a:solidFill>
                <a:latin typeface="Arial" panose="020B0604020202020204" pitchFamily="34" charset="0"/>
              </a:defRPr>
            </a:lvl8pPr>
            <a:lvl9pPr eaLnBrk="0" fontAlgn="base" hangingPunct="0">
              <a:spcBef>
                <a:spcPct val="0"/>
              </a:spcBef>
              <a:spcAft>
                <a:spcPct val="0"/>
              </a:spcAft>
              <a:tabLst>
                <a:tab pos="2971800" algn="ctr"/>
                <a:tab pos="5829300" algn="l"/>
                <a:tab pos="5943600" algn="r"/>
              </a:tabLst>
              <a:defRPr>
                <a:solidFill>
                  <a:schemeClr val="tx1"/>
                </a:solidFill>
                <a:latin typeface="Arial" panose="020B0604020202020204" pitchFamily="34" charset="0"/>
              </a:defRPr>
            </a:lvl9pPr>
          </a:lstStyle>
          <a:p>
            <a:pPr algn="ctr" defTabSz="829909" rtl="1">
              <a:tabLst>
                <a:tab pos="2697206" algn="ctr"/>
                <a:tab pos="5290673" algn="l"/>
                <a:tab pos="5394411" algn="r"/>
              </a:tabLst>
            </a:pPr>
            <a:r>
              <a:rPr lang="ar-SA" altLang="ar-SA" sz="1452" b="1" dirty="0">
                <a:latin typeface="Calibri" panose="020F0502020204030204" pitchFamily="34" charset="0"/>
                <a:ea typeface="Calibri" panose="020F0502020204030204" pitchFamily="34" charset="0"/>
                <a:cs typeface="Arial" panose="020B0604020202020204" pitchFamily="34" charset="0"/>
              </a:rPr>
              <a:t>المملكة العربية السعودية         </a:t>
            </a:r>
            <a:endParaRPr lang="en-US" altLang="ar-SA" sz="1452" dirty="0"/>
          </a:p>
          <a:p>
            <a:pPr algn="ctr" defTabSz="829909" rtl="1">
              <a:tabLst>
                <a:tab pos="2697206" algn="ctr"/>
                <a:tab pos="5290673" algn="l"/>
                <a:tab pos="5394411" algn="r"/>
              </a:tabLst>
            </a:pPr>
            <a:r>
              <a:rPr lang="ar-SA" altLang="ar-SA" sz="1452" b="1" dirty="0">
                <a:latin typeface="Calibri" panose="020F0502020204030204" pitchFamily="34" charset="0"/>
                <a:ea typeface="Calibri" panose="020F0502020204030204" pitchFamily="34" charset="0"/>
                <a:cs typeface="Arial" panose="020B0604020202020204" pitchFamily="34" charset="0"/>
              </a:rPr>
              <a:t>وزارة التعليم </a:t>
            </a:r>
            <a:endParaRPr lang="en-US" altLang="ar-SA" sz="1452" dirty="0"/>
          </a:p>
          <a:p>
            <a:pPr algn="ctr" rtl="1"/>
            <a:r>
              <a:rPr lang="ar-SA" altLang="ar-SA" sz="1452" b="1" dirty="0">
                <a:latin typeface="Calibri" panose="020F0502020204030204" pitchFamily="34" charset="0"/>
                <a:ea typeface="Calibri" panose="020F0502020204030204" pitchFamily="34" charset="0"/>
                <a:cs typeface="Arial" panose="020B0604020202020204" pitchFamily="34" charset="0"/>
              </a:rPr>
              <a:t>المدرسة................</a:t>
            </a:r>
            <a:endParaRPr lang="ar-SA" sz="1452" b="1" dirty="0"/>
          </a:p>
          <a:p>
            <a:pPr algn="ctr" defTabSz="829909" rtl="1">
              <a:tabLst>
                <a:tab pos="2697206" algn="ctr"/>
                <a:tab pos="5290673" algn="l"/>
                <a:tab pos="5394411" algn="r"/>
              </a:tabLst>
            </a:pPr>
            <a:endParaRPr lang="ar-SA" altLang="ar-SA" sz="1452" dirty="0">
              <a:cs typeface="Arial" panose="020B0604020202020204" pitchFamily="34" charset="0"/>
            </a:endParaRPr>
          </a:p>
        </p:txBody>
      </p:sp>
      <p:pic>
        <p:nvPicPr>
          <p:cNvPr id="7" name="صورة 6">
            <a:extLst>
              <a:ext uri="{FF2B5EF4-FFF2-40B4-BE49-F238E27FC236}">
                <a16:creationId xmlns:a16="http://schemas.microsoft.com/office/drawing/2014/main" id="{BD1E03BE-192F-12FB-F40B-065113761F0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744" y="1950"/>
            <a:ext cx="1330910" cy="713111"/>
          </a:xfrm>
          <a:prstGeom prst="rect">
            <a:avLst/>
          </a:prstGeom>
        </p:spPr>
      </p:pic>
    </p:spTree>
    <p:extLst>
      <p:ext uri="{BB962C8B-B14F-4D97-AF65-F5344CB8AC3E}">
        <p14:creationId xmlns:p14="http://schemas.microsoft.com/office/powerpoint/2010/main" val="39982923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6">
            <a:extLst>
              <a:ext uri="{FF2B5EF4-FFF2-40B4-BE49-F238E27FC236}">
                <a16:creationId xmlns:a16="http://schemas.microsoft.com/office/drawing/2014/main" id="{BDC33333-5A63-B9B5-D14A-23E498F6BF49}"/>
              </a:ext>
            </a:extLst>
          </p:cNvPr>
          <p:cNvSpPr>
            <a:spLocks noChangeArrowheads="1"/>
          </p:cNvSpPr>
          <p:nvPr/>
        </p:nvSpPr>
        <p:spPr bwMode="auto">
          <a:xfrm>
            <a:off x="1581149" y="853334"/>
            <a:ext cx="4610100" cy="571500"/>
          </a:xfrm>
          <a:prstGeom prst="roundRect">
            <a:avLst>
              <a:gd name="adj" fmla="val 16667"/>
            </a:avLst>
          </a:prstGeom>
          <a:solidFill>
            <a:schemeClr val="bg1">
              <a:lumMod val="85000"/>
            </a:schemeClr>
          </a:solidFill>
          <a:ln>
            <a:headEnd/>
            <a:tailEnd/>
          </a:ln>
        </p:spPr>
        <p:style>
          <a:lnRef idx="1">
            <a:schemeClr val="accent4"/>
          </a:lnRef>
          <a:fillRef idx="2">
            <a:schemeClr val="accent4"/>
          </a:fillRef>
          <a:effectRef idx="1">
            <a:schemeClr val="accent4"/>
          </a:effectRef>
          <a:fontRef idx="minor">
            <a:schemeClr val="dk1"/>
          </a:fontRef>
        </p:style>
        <p:txBody>
          <a:bodyPr rot="0" vert="horz" wrap="square" lIns="91440" tIns="45720" rIns="91440" bIns="45720" anchor="t" anchorCtr="0" upright="1">
            <a:noAutofit/>
          </a:bodyPr>
          <a:lstStyle/>
          <a:p>
            <a:pPr algn="ctr" rtl="1">
              <a:lnSpc>
                <a:spcPct val="115000"/>
              </a:lnSpc>
              <a:spcAft>
                <a:spcPts val="1000"/>
              </a:spcAft>
            </a:pPr>
            <a:r>
              <a:rPr lang="ar-SA" sz="2400" dirty="0">
                <a:effectLst/>
                <a:latin typeface="29LT Bukra" panose="020B0604020202020204" charset="-78"/>
                <a:ea typeface="Times New Roman" panose="02020603050405020304" pitchFamily="18" charset="0"/>
              </a:rPr>
              <a:t>استمارة متابعة حصة الفهم القرائي</a:t>
            </a:r>
            <a:endParaRPr lang="en-US" sz="2400" dirty="0">
              <a:effectLst/>
              <a:latin typeface="29LT Bukra" panose="020B0604020202020204" charset="-78"/>
              <a:ea typeface="Times New Roman" panose="02020603050405020304" pitchFamily="18" charset="0"/>
            </a:endParaRPr>
          </a:p>
        </p:txBody>
      </p:sp>
      <p:graphicFrame>
        <p:nvGraphicFramePr>
          <p:cNvPr id="4" name="جدول 3">
            <a:extLst>
              <a:ext uri="{FF2B5EF4-FFF2-40B4-BE49-F238E27FC236}">
                <a16:creationId xmlns:a16="http://schemas.microsoft.com/office/drawing/2014/main" id="{66D1F6F2-C071-DF7A-4165-B118DCFE88A8}"/>
              </a:ext>
            </a:extLst>
          </p:cNvPr>
          <p:cNvGraphicFramePr>
            <a:graphicFrameLocks noGrp="1"/>
          </p:cNvGraphicFramePr>
          <p:nvPr/>
        </p:nvGraphicFramePr>
        <p:xfrm>
          <a:off x="228599" y="1676400"/>
          <a:ext cx="7258659" cy="762000"/>
        </p:xfrm>
        <a:graphic>
          <a:graphicData uri="http://schemas.openxmlformats.org/drawingml/2006/table">
            <a:tbl>
              <a:tblPr rtl="1" firstRow="1" bandRow="1">
                <a:tableStyleId>{5C22544A-7EE6-4342-B048-85BDC9FD1C3A}</a:tableStyleId>
              </a:tblPr>
              <a:tblGrid>
                <a:gridCol w="2419553">
                  <a:extLst>
                    <a:ext uri="{9D8B030D-6E8A-4147-A177-3AD203B41FA5}">
                      <a16:colId xmlns:a16="http://schemas.microsoft.com/office/drawing/2014/main" val="1217808745"/>
                    </a:ext>
                  </a:extLst>
                </a:gridCol>
                <a:gridCol w="3132225">
                  <a:extLst>
                    <a:ext uri="{9D8B030D-6E8A-4147-A177-3AD203B41FA5}">
                      <a16:colId xmlns:a16="http://schemas.microsoft.com/office/drawing/2014/main" val="1609517624"/>
                    </a:ext>
                  </a:extLst>
                </a:gridCol>
                <a:gridCol w="1706881">
                  <a:extLst>
                    <a:ext uri="{9D8B030D-6E8A-4147-A177-3AD203B41FA5}">
                      <a16:colId xmlns:a16="http://schemas.microsoft.com/office/drawing/2014/main" val="4294270052"/>
                    </a:ext>
                  </a:extLst>
                </a:gridCol>
              </a:tblGrid>
              <a:tr h="381000">
                <a:tc>
                  <a:txBody>
                    <a:bodyPr/>
                    <a:lstStyle/>
                    <a:p>
                      <a:pPr algn="r" rtl="1"/>
                      <a:r>
                        <a:rPr lang="ar-SA" sz="1400" b="1" dirty="0">
                          <a:solidFill>
                            <a:sysClr val="windowText" lastClr="000000"/>
                          </a:solidFill>
                        </a:rPr>
                        <a:t>اسم المعلم/ـة:</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c>
                  <a:txBody>
                    <a:bodyPr/>
                    <a:lstStyle/>
                    <a:p>
                      <a:pPr algn="r" rtl="1"/>
                      <a:r>
                        <a:rPr lang="ar-SA" sz="1400" b="1" dirty="0">
                          <a:solidFill>
                            <a:sysClr val="windowText" lastClr="000000"/>
                          </a:solidFill>
                        </a:rPr>
                        <a:t>المدرسة:</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c>
                  <a:txBody>
                    <a:bodyPr/>
                    <a:lstStyle/>
                    <a:p>
                      <a:pPr algn="r" rtl="1"/>
                      <a:r>
                        <a:rPr lang="ar-SA" sz="1400" b="1" dirty="0">
                          <a:solidFill>
                            <a:sysClr val="windowText" lastClr="000000"/>
                          </a:solidFill>
                        </a:rPr>
                        <a:t>الصف:</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091186704"/>
                  </a:ext>
                </a:extLst>
              </a:tr>
              <a:tr h="381000">
                <a:tc>
                  <a:txBody>
                    <a:bodyPr/>
                    <a:lstStyle/>
                    <a:p>
                      <a:pPr algn="r" rtl="1"/>
                      <a:r>
                        <a:rPr lang="ar-SA" sz="1400" b="1" dirty="0">
                          <a:solidFill>
                            <a:sysClr val="windowText" lastClr="000000"/>
                          </a:solidFill>
                        </a:rPr>
                        <a:t>تاريخ المتابعة:</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c gridSpan="2">
                  <a:txBody>
                    <a:bodyPr/>
                    <a:lstStyle/>
                    <a:p>
                      <a:pPr algn="r" rtl="1"/>
                      <a:r>
                        <a:rPr lang="ar-SA" sz="1400" b="1" dirty="0">
                          <a:solidFill>
                            <a:sysClr val="windowText" lastClr="000000"/>
                          </a:solidFill>
                        </a:rPr>
                        <a:t>عنوان النص:</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algn="r" rtl="1"/>
                      <a:endParaRPr lang="ar-SA" sz="1400" b="1" dirty="0">
                        <a:solidFill>
                          <a:sysClr val="windowText" lastClr="00000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20134103"/>
                  </a:ext>
                </a:extLst>
              </a:tr>
            </a:tbl>
          </a:graphicData>
        </a:graphic>
      </p:graphicFrame>
      <p:graphicFrame>
        <p:nvGraphicFramePr>
          <p:cNvPr id="6" name="جدول 5">
            <a:extLst>
              <a:ext uri="{FF2B5EF4-FFF2-40B4-BE49-F238E27FC236}">
                <a16:creationId xmlns:a16="http://schemas.microsoft.com/office/drawing/2014/main" id="{7B97B6F6-2A67-B271-D3DE-9B7286CA36F8}"/>
              </a:ext>
            </a:extLst>
          </p:cNvPr>
          <p:cNvGraphicFramePr>
            <a:graphicFrameLocks noGrp="1"/>
          </p:cNvGraphicFramePr>
          <p:nvPr/>
        </p:nvGraphicFramePr>
        <p:xfrm>
          <a:off x="239299" y="2667000"/>
          <a:ext cx="7293800" cy="5063597"/>
        </p:xfrm>
        <a:graphic>
          <a:graphicData uri="http://schemas.openxmlformats.org/drawingml/2006/table">
            <a:tbl>
              <a:tblPr rtl="1" firstRow="1" bandRow="1">
                <a:tableStyleId>{5C22544A-7EE6-4342-B048-85BDC9FD1C3A}</a:tableStyleId>
              </a:tblPr>
              <a:tblGrid>
                <a:gridCol w="462519">
                  <a:extLst>
                    <a:ext uri="{9D8B030D-6E8A-4147-A177-3AD203B41FA5}">
                      <a16:colId xmlns:a16="http://schemas.microsoft.com/office/drawing/2014/main" val="4064432775"/>
                    </a:ext>
                  </a:extLst>
                </a:gridCol>
                <a:gridCol w="3152730">
                  <a:extLst>
                    <a:ext uri="{9D8B030D-6E8A-4147-A177-3AD203B41FA5}">
                      <a16:colId xmlns:a16="http://schemas.microsoft.com/office/drawing/2014/main" val="603653787"/>
                    </a:ext>
                  </a:extLst>
                </a:gridCol>
                <a:gridCol w="3678551">
                  <a:extLst>
                    <a:ext uri="{9D8B030D-6E8A-4147-A177-3AD203B41FA5}">
                      <a16:colId xmlns:a16="http://schemas.microsoft.com/office/drawing/2014/main" val="1411490929"/>
                    </a:ext>
                  </a:extLst>
                </a:gridCol>
              </a:tblGrid>
              <a:tr h="1066800">
                <a:tc>
                  <a:txBody>
                    <a:bodyPr/>
                    <a:lstStyle/>
                    <a:p>
                      <a:pPr algn="ctr" rtl="1"/>
                      <a:r>
                        <a:rPr lang="ar-SA" sz="1400" b="1" dirty="0">
                          <a:solidFill>
                            <a:sysClr val="windowText" lastClr="000000"/>
                          </a:solidFill>
                        </a:rPr>
                        <a:t>النص المستهدف</a:t>
                      </a:r>
                    </a:p>
                  </a:txBody>
                  <a:tcPr vert="vert27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c gridSpan="2">
                  <a:txBody>
                    <a:bodyPr/>
                    <a:lstStyle/>
                    <a:p>
                      <a:pPr algn="r" rtl="1"/>
                      <a:r>
                        <a:rPr lang="ar-SA" sz="1200" dirty="0">
                          <a:solidFill>
                            <a:sysClr val="windowText" lastClr="000000"/>
                          </a:solidFill>
                        </a:rPr>
                        <a:t>( ) مناسبته للمرحلة المعمرية.</a:t>
                      </a:r>
                    </a:p>
                    <a:p>
                      <a:pPr algn="r" rtl="1"/>
                      <a:r>
                        <a:rPr lang="ar-SA" sz="1200" dirty="0">
                          <a:solidFill>
                            <a:sysClr val="windowText" lastClr="000000"/>
                          </a:solidFill>
                        </a:rPr>
                        <a:t>( ) يتضمن النص قيماً خُلقية واجتماعية تحقق البناء القيمي للطلاب.</a:t>
                      </a:r>
                    </a:p>
                    <a:p>
                      <a:pPr algn="r" rtl="1"/>
                      <a:r>
                        <a:rPr lang="ar-SA" sz="1200" dirty="0">
                          <a:solidFill>
                            <a:sysClr val="windowText" lastClr="000000"/>
                          </a:solidFill>
                        </a:rPr>
                        <a:t>( ) مساهمته في تصميم أنشطة تدريبية وتقييمية في مهارات الفهم القرائي بمستوياتها.</a:t>
                      </a:r>
                    </a:p>
                    <a:p>
                      <a:pPr algn="r" rtl="1"/>
                      <a:r>
                        <a:rPr lang="ar-SA" sz="1200" dirty="0">
                          <a:solidFill>
                            <a:sysClr val="windowText" lastClr="000000"/>
                          </a:solidFill>
                        </a:rPr>
                        <a:t>( ) لا يقل النص عن 8 أسطر.</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algn="r" rtl="1"/>
                      <a:endParaRPr lang="ar-SA" sz="1200" dirty="0">
                        <a:solidFill>
                          <a:sysClr val="windowText" lastClr="00000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05402276"/>
                  </a:ext>
                </a:extLst>
              </a:tr>
              <a:tr h="323957">
                <a:tc rowSpan="4">
                  <a:txBody>
                    <a:bodyPr/>
                    <a:lstStyle/>
                    <a:p>
                      <a:pPr algn="ctr" rtl="1"/>
                      <a:r>
                        <a:rPr lang="ar-SA" sz="1400" b="1" dirty="0">
                          <a:solidFill>
                            <a:sysClr val="windowText" lastClr="000000"/>
                          </a:solidFill>
                        </a:rPr>
                        <a:t>مهارات الفهم القرائي</a:t>
                      </a:r>
                    </a:p>
                  </a:txBody>
                  <a:tcPr vert="vert27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rtl="1"/>
                      <a:r>
                        <a:rPr lang="ar-SA" sz="1200" b="1" dirty="0">
                          <a:solidFill>
                            <a:sysClr val="windowText" lastClr="000000"/>
                          </a:solidFill>
                        </a:rPr>
                        <a:t>مهارات حرفية</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1"/>
                      <a:r>
                        <a:rPr lang="ar-SA" sz="1200" b="1" dirty="0">
                          <a:solidFill>
                            <a:sysClr val="windowText" lastClr="000000"/>
                          </a:solidFill>
                        </a:rPr>
                        <a:t>مهارات تفسيرية ( استنتاجية)</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738739238"/>
                  </a:ext>
                </a:extLst>
              </a:tr>
              <a:tr h="1844040">
                <a:tc vMerge="1">
                  <a:txBody>
                    <a:bodyPr/>
                    <a:lstStyle/>
                    <a:p>
                      <a:pPr algn="ctr" rtl="1"/>
                      <a:r>
                        <a:rPr lang="ar-SA" b="1" dirty="0">
                          <a:solidFill>
                            <a:sysClr val="windowText" lastClr="000000"/>
                          </a:solidFill>
                        </a:rPr>
                        <a:t>مهارات الفهم القرائي</a:t>
                      </a:r>
                    </a:p>
                  </a:txBody>
                  <a:tcPr vert="vert27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c>
                  <a:txBody>
                    <a:bodyPr/>
                    <a:lstStyle/>
                    <a:p>
                      <a:pPr algn="r" rtl="1"/>
                      <a:r>
                        <a:rPr lang="ar-SA" sz="1200" dirty="0">
                          <a:solidFill>
                            <a:sysClr val="windowText" lastClr="000000"/>
                          </a:solidFill>
                        </a:rPr>
                        <a:t>-معرفة المعنى المناسب للكلمات والعبارات الواردة في النص.</a:t>
                      </a:r>
                    </a:p>
                    <a:p>
                      <a:pPr algn="r" rtl="1"/>
                      <a:r>
                        <a:rPr lang="ar-SA" sz="1200" dirty="0">
                          <a:solidFill>
                            <a:sysClr val="windowText" lastClr="000000"/>
                          </a:solidFill>
                        </a:rPr>
                        <a:t>-تحديد الفكرة الرئيسية للنص.</a:t>
                      </a:r>
                    </a:p>
                    <a:p>
                      <a:pPr algn="r" rtl="1"/>
                      <a:r>
                        <a:rPr lang="ar-SA" sz="1200" dirty="0">
                          <a:solidFill>
                            <a:sysClr val="windowText" lastClr="000000"/>
                          </a:solidFill>
                        </a:rPr>
                        <a:t>-تحديد الأفكار الفرعية في النص.</a:t>
                      </a:r>
                    </a:p>
                    <a:p>
                      <a:pPr algn="r" rtl="1"/>
                      <a:r>
                        <a:rPr lang="ar-SA" sz="1200" dirty="0">
                          <a:solidFill>
                            <a:sysClr val="windowText" lastClr="000000"/>
                          </a:solidFill>
                        </a:rPr>
                        <a:t>-ترتيب الأحداث والمعلومات حسب ورودها في النص.</a:t>
                      </a:r>
                    </a:p>
                    <a:p>
                      <a:pPr algn="r" rtl="1"/>
                      <a:r>
                        <a:rPr lang="ar-SA" sz="1200" dirty="0">
                          <a:solidFill>
                            <a:sysClr val="windowText" lastClr="000000"/>
                          </a:solidFill>
                        </a:rPr>
                        <a:t>-تحديد عناصر القصة، مثل الزمان والمكان وغيرهما.</a:t>
                      </a:r>
                    </a:p>
                    <a:p>
                      <a:pPr algn="r" rtl="1"/>
                      <a:r>
                        <a:rPr lang="ar-SA" sz="1200" dirty="0">
                          <a:solidFill>
                            <a:sysClr val="windowText" lastClr="000000"/>
                          </a:solidFill>
                        </a:rPr>
                        <a:t>- أخرى:</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c>
                  <a:txBody>
                    <a:bodyPr/>
                    <a:lstStyle/>
                    <a:p>
                      <a:pPr algn="r" rtl="1"/>
                      <a:r>
                        <a:rPr lang="ar-SA" sz="1200" dirty="0">
                          <a:solidFill>
                            <a:sysClr val="windowText" lastClr="000000"/>
                          </a:solidFill>
                        </a:rPr>
                        <a:t>-استنتاج الأفكار الضمنية التي لم ترد صراحة في النص.</a:t>
                      </a:r>
                    </a:p>
                    <a:p>
                      <a:pPr algn="r" rtl="1"/>
                      <a:r>
                        <a:rPr lang="ar-SA" sz="1200" dirty="0">
                          <a:solidFill>
                            <a:sysClr val="windowText" lastClr="000000"/>
                          </a:solidFill>
                        </a:rPr>
                        <a:t>-الربط بين السبب والنتيجة.</a:t>
                      </a:r>
                    </a:p>
                    <a:p>
                      <a:pPr algn="r" rtl="1"/>
                      <a:r>
                        <a:rPr lang="ar-SA" sz="1200" dirty="0">
                          <a:solidFill>
                            <a:sysClr val="windowText" lastClr="000000"/>
                          </a:solidFill>
                        </a:rPr>
                        <a:t>-التنبؤ بهدف الكاتب من النص </a:t>
                      </a:r>
                    </a:p>
                    <a:p>
                      <a:pPr algn="r" rtl="1"/>
                      <a:r>
                        <a:rPr lang="ar-SA" sz="1200" dirty="0">
                          <a:solidFill>
                            <a:sysClr val="windowText" lastClr="000000"/>
                          </a:solidFill>
                        </a:rPr>
                        <a:t>-تعليل تصرفات الشخصية.</a:t>
                      </a:r>
                    </a:p>
                    <a:p>
                      <a:pPr algn="r" rtl="1"/>
                      <a:r>
                        <a:rPr lang="ar-SA" sz="1200" dirty="0">
                          <a:solidFill>
                            <a:sysClr val="windowText" lastClr="000000"/>
                          </a:solidFill>
                        </a:rPr>
                        <a:t>-وصف العلاقة بين شخصيتين في النص.</a:t>
                      </a:r>
                    </a:p>
                    <a:p>
                      <a:pPr algn="r" rtl="1"/>
                      <a:r>
                        <a:rPr lang="ar-SA" sz="1200" dirty="0">
                          <a:solidFill>
                            <a:sysClr val="windowText" lastClr="000000"/>
                          </a:solidFill>
                        </a:rPr>
                        <a:t>-مقارنة ومقاربة المعلومات الواردة في النص.</a:t>
                      </a:r>
                    </a:p>
                    <a:p>
                      <a:pPr algn="r" rtl="1"/>
                      <a:r>
                        <a:rPr lang="ar-SA" sz="1200" dirty="0">
                          <a:solidFill>
                            <a:sysClr val="windowText" lastClr="000000"/>
                          </a:solidFill>
                        </a:rPr>
                        <a:t>-استنتاج القيم التي تضمنها النص المقروء.</a:t>
                      </a:r>
                    </a:p>
                    <a:p>
                      <a:pPr algn="r" rtl="1"/>
                      <a:r>
                        <a:rPr lang="ar-SA" sz="1200" dirty="0">
                          <a:solidFill>
                            <a:sysClr val="windowText" lastClr="000000"/>
                          </a:solidFill>
                        </a:rPr>
                        <a:t>-أخرى:</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56711223"/>
                  </a:ext>
                </a:extLst>
              </a:tr>
              <a:tr h="172939">
                <a:tc vMerge="1">
                  <a:txBody>
                    <a:bodyPr/>
                    <a:lstStyle/>
                    <a:p>
                      <a:pPr rtl="1"/>
                      <a:endParaRPr lang="ar-SA" dirty="0"/>
                    </a:p>
                  </a:txBody>
                  <a:tcPr/>
                </a:tc>
                <a:tc>
                  <a:txBody>
                    <a:bodyPr/>
                    <a:lstStyle/>
                    <a:p>
                      <a:pPr algn="ctr" rtl="1"/>
                      <a:r>
                        <a:rPr lang="ar-SA" sz="1200" b="1" dirty="0">
                          <a:solidFill>
                            <a:sysClr val="windowText" lastClr="000000"/>
                          </a:solidFill>
                        </a:rPr>
                        <a:t>مهارات النقد</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1"/>
                      <a:r>
                        <a:rPr lang="ar-SA" sz="1200" b="1" dirty="0">
                          <a:solidFill>
                            <a:sysClr val="windowText" lastClr="000000"/>
                          </a:solidFill>
                        </a:rPr>
                        <a:t>مهارات ابداعية</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01050015"/>
                  </a:ext>
                </a:extLst>
              </a:tr>
              <a:tr h="1504002">
                <a:tc vMerge="1">
                  <a:txBody>
                    <a:bodyPr/>
                    <a:lstStyle/>
                    <a:p>
                      <a:pPr algn="ctr" rtl="1"/>
                      <a:endParaRPr lang="ar-SA" b="1" dirty="0">
                        <a:solidFill>
                          <a:sysClr val="windowText" lastClr="000000"/>
                        </a:solidFill>
                      </a:endParaRPr>
                    </a:p>
                  </a:txBody>
                  <a:tcPr vert="vert27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1">
                        <a:lumMod val="95000"/>
                      </a:schemeClr>
                    </a:solidFill>
                  </a:tcPr>
                </a:tc>
                <a:tc>
                  <a:txBody>
                    <a:bodyPr/>
                    <a:lstStyle/>
                    <a:p>
                      <a:pPr algn="r" rtl="1"/>
                      <a:r>
                        <a:rPr lang="ar-SA" sz="1200" dirty="0">
                          <a:solidFill>
                            <a:sysClr val="windowText" lastClr="000000"/>
                          </a:solidFill>
                        </a:rPr>
                        <a:t>-التمييز بين الحقيقة والرأي.</a:t>
                      </a:r>
                    </a:p>
                    <a:p>
                      <a:pPr algn="r" rtl="1"/>
                      <a:r>
                        <a:rPr lang="ar-SA" sz="1200" dirty="0">
                          <a:solidFill>
                            <a:sysClr val="windowText" lastClr="000000"/>
                          </a:solidFill>
                        </a:rPr>
                        <a:t>-التفريق بين ما يتصل بالموضوع وما لا يتصل به.</a:t>
                      </a:r>
                    </a:p>
                    <a:p>
                      <a:pPr algn="r" rtl="1"/>
                      <a:r>
                        <a:rPr lang="ar-SA" sz="1200" dirty="0">
                          <a:solidFill>
                            <a:sysClr val="windowText" lastClr="000000"/>
                          </a:solidFill>
                        </a:rPr>
                        <a:t>-تمييز الآراء الصائبة والخاطئة.</a:t>
                      </a:r>
                    </a:p>
                    <a:p>
                      <a:pPr algn="r" rtl="1"/>
                      <a:r>
                        <a:rPr lang="ar-SA" sz="1200" dirty="0">
                          <a:solidFill>
                            <a:sysClr val="windowText" lastClr="000000"/>
                          </a:solidFill>
                        </a:rPr>
                        <a:t>إصدار حكم على شخصية أو موقف ورد في النص المقروء.</a:t>
                      </a:r>
                    </a:p>
                    <a:p>
                      <a:pPr algn="r" rtl="1"/>
                      <a:r>
                        <a:rPr lang="ar-SA" sz="1200" dirty="0">
                          <a:solidFill>
                            <a:sysClr val="windowText" lastClr="000000"/>
                          </a:solidFill>
                        </a:rPr>
                        <a:t>تقييم مدى احتمالية وقوع الأحداث الموصوفة في الواقع.</a:t>
                      </a:r>
                    </a:p>
                    <a:p>
                      <a:pPr algn="r" rtl="1"/>
                      <a:r>
                        <a:rPr lang="ar-SA" sz="1200" dirty="0">
                          <a:solidFill>
                            <a:sysClr val="windowText" lastClr="000000"/>
                          </a:solidFill>
                        </a:rPr>
                        <a:t>الحكم على مدى ملاءمة العنوان للنص و أنه يعكس الرسالة التي يحملها النص.</a:t>
                      </a:r>
                    </a:p>
                    <a:p>
                      <a:pPr algn="r" rtl="1"/>
                      <a:r>
                        <a:rPr lang="ar-SA" sz="1200" dirty="0">
                          <a:solidFill>
                            <a:sysClr val="windowText" lastClr="000000"/>
                          </a:solidFill>
                        </a:rPr>
                        <a:t>-أخرى:</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c>
                  <a:txBody>
                    <a:bodyPr/>
                    <a:lstStyle/>
                    <a:p>
                      <a:pPr algn="r" rtl="1"/>
                      <a:r>
                        <a:rPr lang="ar-SA" sz="1200" dirty="0">
                          <a:solidFill>
                            <a:sysClr val="windowText" lastClr="000000"/>
                          </a:solidFill>
                        </a:rPr>
                        <a:t>-اقتراح عنوان آخر للنص.</a:t>
                      </a:r>
                    </a:p>
                    <a:p>
                      <a:pPr algn="r" rtl="1"/>
                      <a:r>
                        <a:rPr lang="ar-SA" sz="1200" dirty="0">
                          <a:solidFill>
                            <a:sysClr val="windowText" lastClr="000000"/>
                          </a:solidFill>
                        </a:rPr>
                        <a:t>-تدعيم الفكرة التي طرحها النص بشواهد وأدلة جديدة.</a:t>
                      </a:r>
                    </a:p>
                    <a:p>
                      <a:pPr algn="r" rtl="1"/>
                      <a:r>
                        <a:rPr lang="ar-SA" sz="1200" dirty="0">
                          <a:solidFill>
                            <a:sysClr val="windowText" lastClr="000000"/>
                          </a:solidFill>
                        </a:rPr>
                        <a:t>-اقتراح حلول منطقية لمشكلات وردت في النص.</a:t>
                      </a:r>
                    </a:p>
                    <a:p>
                      <a:pPr algn="r" rtl="1"/>
                      <a:r>
                        <a:rPr lang="ar-SA" sz="1200" dirty="0">
                          <a:solidFill>
                            <a:sysClr val="windowText" lastClr="000000"/>
                          </a:solidFill>
                        </a:rPr>
                        <a:t>-نهاية مغايرة للقصة.</a:t>
                      </a:r>
                    </a:p>
                    <a:p>
                      <a:pPr algn="r" rtl="1"/>
                      <a:r>
                        <a:rPr lang="ar-SA" sz="1200" dirty="0">
                          <a:solidFill>
                            <a:sysClr val="windowText" lastClr="000000"/>
                          </a:solidFill>
                        </a:rPr>
                        <a:t>أخرى:</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83815944"/>
                  </a:ext>
                </a:extLst>
              </a:tr>
            </a:tbl>
          </a:graphicData>
        </a:graphic>
      </p:graphicFrame>
      <p:sp>
        <p:nvSpPr>
          <p:cNvPr id="3" name="Rectangle 3">
            <a:extLst>
              <a:ext uri="{FF2B5EF4-FFF2-40B4-BE49-F238E27FC236}">
                <a16:creationId xmlns:a16="http://schemas.microsoft.com/office/drawing/2014/main" id="{E06FF84C-77B6-B209-26F1-06D0374CED3C}"/>
              </a:ext>
            </a:extLst>
          </p:cNvPr>
          <p:cNvSpPr>
            <a:spLocks noChangeArrowheads="1"/>
          </p:cNvSpPr>
          <p:nvPr/>
        </p:nvSpPr>
        <p:spPr bwMode="auto">
          <a:xfrm>
            <a:off x="5403734" y="0"/>
            <a:ext cx="2533142" cy="977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988" tIns="41494" rIns="82988" bIns="41494" numCol="1" anchor="ctr" anchorCtr="0" compatLnSpc="1">
            <a:prstTxWarp prst="textNoShape">
              <a:avLst/>
            </a:prstTxWarp>
            <a:spAutoFit/>
          </a:bodyPr>
          <a:lstStyle>
            <a:lvl1pPr eaLnBrk="0" fontAlgn="base" hangingPunct="0">
              <a:spcBef>
                <a:spcPct val="0"/>
              </a:spcBef>
              <a:spcAft>
                <a:spcPct val="0"/>
              </a:spcAft>
              <a:tabLst>
                <a:tab pos="2971800" algn="ctr"/>
                <a:tab pos="5829300" algn="l"/>
                <a:tab pos="5943600" algn="r"/>
              </a:tabLst>
              <a:defRPr>
                <a:solidFill>
                  <a:schemeClr val="tx1"/>
                </a:solidFill>
                <a:latin typeface="Arial" panose="020B0604020202020204" pitchFamily="34" charset="0"/>
              </a:defRPr>
            </a:lvl1pPr>
            <a:lvl2pPr eaLnBrk="0" fontAlgn="base" hangingPunct="0">
              <a:spcBef>
                <a:spcPct val="0"/>
              </a:spcBef>
              <a:spcAft>
                <a:spcPct val="0"/>
              </a:spcAft>
              <a:tabLst>
                <a:tab pos="2971800" algn="ctr"/>
                <a:tab pos="5829300" algn="l"/>
                <a:tab pos="5943600" algn="r"/>
              </a:tabLst>
              <a:defRPr>
                <a:solidFill>
                  <a:schemeClr val="tx1"/>
                </a:solidFill>
                <a:latin typeface="Arial" panose="020B0604020202020204" pitchFamily="34" charset="0"/>
              </a:defRPr>
            </a:lvl2pPr>
            <a:lvl3pPr eaLnBrk="0" fontAlgn="base" hangingPunct="0">
              <a:spcBef>
                <a:spcPct val="0"/>
              </a:spcBef>
              <a:spcAft>
                <a:spcPct val="0"/>
              </a:spcAft>
              <a:tabLst>
                <a:tab pos="2971800" algn="ctr"/>
                <a:tab pos="5829300" algn="l"/>
                <a:tab pos="5943600" algn="r"/>
              </a:tabLst>
              <a:defRPr>
                <a:solidFill>
                  <a:schemeClr val="tx1"/>
                </a:solidFill>
                <a:latin typeface="Arial" panose="020B0604020202020204" pitchFamily="34" charset="0"/>
              </a:defRPr>
            </a:lvl3pPr>
            <a:lvl4pPr eaLnBrk="0" fontAlgn="base" hangingPunct="0">
              <a:spcBef>
                <a:spcPct val="0"/>
              </a:spcBef>
              <a:spcAft>
                <a:spcPct val="0"/>
              </a:spcAft>
              <a:tabLst>
                <a:tab pos="2971800" algn="ctr"/>
                <a:tab pos="5829300" algn="l"/>
                <a:tab pos="5943600" algn="r"/>
              </a:tabLst>
              <a:defRPr>
                <a:solidFill>
                  <a:schemeClr val="tx1"/>
                </a:solidFill>
                <a:latin typeface="Arial" panose="020B0604020202020204" pitchFamily="34" charset="0"/>
              </a:defRPr>
            </a:lvl4pPr>
            <a:lvl5pPr eaLnBrk="0" fontAlgn="base" hangingPunct="0">
              <a:spcBef>
                <a:spcPct val="0"/>
              </a:spcBef>
              <a:spcAft>
                <a:spcPct val="0"/>
              </a:spcAft>
              <a:tabLst>
                <a:tab pos="2971800" algn="ctr"/>
                <a:tab pos="5829300" algn="l"/>
                <a:tab pos="5943600" algn="r"/>
              </a:tabLst>
              <a:defRPr>
                <a:solidFill>
                  <a:schemeClr val="tx1"/>
                </a:solidFill>
                <a:latin typeface="Arial" panose="020B0604020202020204" pitchFamily="34" charset="0"/>
              </a:defRPr>
            </a:lvl5pPr>
            <a:lvl6pPr eaLnBrk="0" fontAlgn="base" hangingPunct="0">
              <a:spcBef>
                <a:spcPct val="0"/>
              </a:spcBef>
              <a:spcAft>
                <a:spcPct val="0"/>
              </a:spcAft>
              <a:tabLst>
                <a:tab pos="2971800" algn="ctr"/>
                <a:tab pos="5829300" algn="l"/>
                <a:tab pos="5943600" algn="r"/>
              </a:tabLst>
              <a:defRPr>
                <a:solidFill>
                  <a:schemeClr val="tx1"/>
                </a:solidFill>
                <a:latin typeface="Arial" panose="020B0604020202020204" pitchFamily="34" charset="0"/>
              </a:defRPr>
            </a:lvl6pPr>
            <a:lvl7pPr eaLnBrk="0" fontAlgn="base" hangingPunct="0">
              <a:spcBef>
                <a:spcPct val="0"/>
              </a:spcBef>
              <a:spcAft>
                <a:spcPct val="0"/>
              </a:spcAft>
              <a:tabLst>
                <a:tab pos="2971800" algn="ctr"/>
                <a:tab pos="5829300" algn="l"/>
                <a:tab pos="5943600" algn="r"/>
              </a:tabLst>
              <a:defRPr>
                <a:solidFill>
                  <a:schemeClr val="tx1"/>
                </a:solidFill>
                <a:latin typeface="Arial" panose="020B0604020202020204" pitchFamily="34" charset="0"/>
              </a:defRPr>
            </a:lvl7pPr>
            <a:lvl8pPr eaLnBrk="0" fontAlgn="base" hangingPunct="0">
              <a:spcBef>
                <a:spcPct val="0"/>
              </a:spcBef>
              <a:spcAft>
                <a:spcPct val="0"/>
              </a:spcAft>
              <a:tabLst>
                <a:tab pos="2971800" algn="ctr"/>
                <a:tab pos="5829300" algn="l"/>
                <a:tab pos="5943600" algn="r"/>
              </a:tabLst>
              <a:defRPr>
                <a:solidFill>
                  <a:schemeClr val="tx1"/>
                </a:solidFill>
                <a:latin typeface="Arial" panose="020B0604020202020204" pitchFamily="34" charset="0"/>
              </a:defRPr>
            </a:lvl8pPr>
            <a:lvl9pPr eaLnBrk="0" fontAlgn="base" hangingPunct="0">
              <a:spcBef>
                <a:spcPct val="0"/>
              </a:spcBef>
              <a:spcAft>
                <a:spcPct val="0"/>
              </a:spcAft>
              <a:tabLst>
                <a:tab pos="2971800" algn="ctr"/>
                <a:tab pos="5829300" algn="l"/>
                <a:tab pos="5943600" algn="r"/>
              </a:tabLst>
              <a:defRPr>
                <a:solidFill>
                  <a:schemeClr val="tx1"/>
                </a:solidFill>
                <a:latin typeface="Arial" panose="020B0604020202020204" pitchFamily="34" charset="0"/>
              </a:defRPr>
            </a:lvl9pPr>
          </a:lstStyle>
          <a:p>
            <a:pPr algn="ctr" defTabSz="829909" rtl="1">
              <a:tabLst>
                <a:tab pos="2697206" algn="ctr"/>
                <a:tab pos="5290673" algn="l"/>
                <a:tab pos="5394411" algn="r"/>
              </a:tabLst>
            </a:pPr>
            <a:r>
              <a:rPr lang="ar-SA" altLang="ar-SA" sz="1452" b="1" dirty="0">
                <a:latin typeface="Calibri" panose="020F0502020204030204" pitchFamily="34" charset="0"/>
                <a:ea typeface="Calibri" panose="020F0502020204030204" pitchFamily="34" charset="0"/>
                <a:cs typeface="Arial" panose="020B0604020202020204" pitchFamily="34" charset="0"/>
              </a:rPr>
              <a:t>المملكة العربية السعودية         </a:t>
            </a:r>
            <a:endParaRPr lang="en-US" altLang="ar-SA" sz="1452" dirty="0"/>
          </a:p>
          <a:p>
            <a:pPr algn="ctr" defTabSz="829909" rtl="1">
              <a:tabLst>
                <a:tab pos="2697206" algn="ctr"/>
                <a:tab pos="5290673" algn="l"/>
                <a:tab pos="5394411" algn="r"/>
              </a:tabLst>
            </a:pPr>
            <a:r>
              <a:rPr lang="ar-SA" altLang="ar-SA" sz="1452" b="1" dirty="0">
                <a:latin typeface="Calibri" panose="020F0502020204030204" pitchFamily="34" charset="0"/>
                <a:ea typeface="Calibri" panose="020F0502020204030204" pitchFamily="34" charset="0"/>
                <a:cs typeface="Arial" panose="020B0604020202020204" pitchFamily="34" charset="0"/>
              </a:rPr>
              <a:t>وزارة التعليم </a:t>
            </a:r>
            <a:endParaRPr lang="en-US" altLang="ar-SA" sz="1452" dirty="0"/>
          </a:p>
          <a:p>
            <a:pPr algn="ctr" rtl="1"/>
            <a:r>
              <a:rPr lang="ar-SA" altLang="ar-SA" sz="1452" b="1" dirty="0">
                <a:latin typeface="Calibri" panose="020F0502020204030204" pitchFamily="34" charset="0"/>
                <a:ea typeface="Calibri" panose="020F0502020204030204" pitchFamily="34" charset="0"/>
                <a:cs typeface="Arial" panose="020B0604020202020204" pitchFamily="34" charset="0"/>
              </a:rPr>
              <a:t>المدرسة................</a:t>
            </a:r>
            <a:endParaRPr lang="ar-SA" sz="1452" b="1" dirty="0"/>
          </a:p>
          <a:p>
            <a:pPr algn="ctr" defTabSz="829909" rtl="1">
              <a:tabLst>
                <a:tab pos="2697206" algn="ctr"/>
                <a:tab pos="5290673" algn="l"/>
                <a:tab pos="5394411" algn="r"/>
              </a:tabLst>
            </a:pPr>
            <a:endParaRPr lang="ar-SA" altLang="ar-SA" sz="1452" dirty="0">
              <a:cs typeface="Arial" panose="020B0604020202020204" pitchFamily="34" charset="0"/>
            </a:endParaRPr>
          </a:p>
        </p:txBody>
      </p:sp>
      <p:pic>
        <p:nvPicPr>
          <p:cNvPr id="7" name="صورة 6">
            <a:extLst>
              <a:ext uri="{FF2B5EF4-FFF2-40B4-BE49-F238E27FC236}">
                <a16:creationId xmlns:a16="http://schemas.microsoft.com/office/drawing/2014/main" id="{BD1E03BE-192F-12FB-F40B-065113761F0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744" y="1950"/>
            <a:ext cx="1330910" cy="713111"/>
          </a:xfrm>
          <a:prstGeom prst="rect">
            <a:avLst/>
          </a:prstGeom>
        </p:spPr>
      </p:pic>
    </p:spTree>
    <p:extLst>
      <p:ext uri="{BB962C8B-B14F-4D97-AF65-F5344CB8AC3E}">
        <p14:creationId xmlns:p14="http://schemas.microsoft.com/office/powerpoint/2010/main" val="21604686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6">
            <a:extLst>
              <a:ext uri="{FF2B5EF4-FFF2-40B4-BE49-F238E27FC236}">
                <a16:creationId xmlns:a16="http://schemas.microsoft.com/office/drawing/2014/main" id="{BDC33333-5A63-B9B5-D14A-23E498F6BF49}"/>
              </a:ext>
            </a:extLst>
          </p:cNvPr>
          <p:cNvSpPr>
            <a:spLocks noChangeArrowheads="1"/>
          </p:cNvSpPr>
          <p:nvPr/>
        </p:nvSpPr>
        <p:spPr bwMode="auto">
          <a:xfrm>
            <a:off x="1581149" y="853334"/>
            <a:ext cx="4610100" cy="571500"/>
          </a:xfrm>
          <a:prstGeom prst="roundRect">
            <a:avLst>
              <a:gd name="adj" fmla="val 16667"/>
            </a:avLst>
          </a:prstGeom>
          <a:solidFill>
            <a:schemeClr val="bg1">
              <a:lumMod val="85000"/>
            </a:schemeClr>
          </a:solidFill>
          <a:ln>
            <a:headEnd/>
            <a:tailEnd/>
          </a:ln>
        </p:spPr>
        <p:style>
          <a:lnRef idx="1">
            <a:schemeClr val="accent4"/>
          </a:lnRef>
          <a:fillRef idx="2">
            <a:schemeClr val="accent4"/>
          </a:fillRef>
          <a:effectRef idx="1">
            <a:schemeClr val="accent4"/>
          </a:effectRef>
          <a:fontRef idx="minor">
            <a:schemeClr val="dk1"/>
          </a:fontRef>
        </p:style>
        <p:txBody>
          <a:bodyPr rot="0" vert="horz" wrap="square" lIns="91440" tIns="45720" rIns="91440" bIns="45720" anchor="t" anchorCtr="0" upright="1">
            <a:noAutofit/>
          </a:bodyPr>
          <a:lstStyle/>
          <a:p>
            <a:pPr algn="ctr" rtl="1">
              <a:lnSpc>
                <a:spcPct val="115000"/>
              </a:lnSpc>
              <a:spcAft>
                <a:spcPts val="1000"/>
              </a:spcAft>
            </a:pPr>
            <a:r>
              <a:rPr lang="ar-SA" sz="2400" dirty="0">
                <a:effectLst/>
                <a:latin typeface="29LT Bukra" panose="020B0604020202020204" charset="-78"/>
                <a:ea typeface="Times New Roman" panose="02020603050405020304" pitchFamily="18" charset="0"/>
              </a:rPr>
              <a:t>استمارة متابعة حصة الفهم القرائي</a:t>
            </a:r>
            <a:endParaRPr lang="en-US" sz="2400" dirty="0">
              <a:effectLst/>
              <a:latin typeface="29LT Bukra" panose="020B0604020202020204" charset="-78"/>
              <a:ea typeface="Times New Roman" panose="02020603050405020304" pitchFamily="18" charset="0"/>
            </a:endParaRPr>
          </a:p>
        </p:txBody>
      </p:sp>
      <p:graphicFrame>
        <p:nvGraphicFramePr>
          <p:cNvPr id="4" name="جدول 3">
            <a:extLst>
              <a:ext uri="{FF2B5EF4-FFF2-40B4-BE49-F238E27FC236}">
                <a16:creationId xmlns:a16="http://schemas.microsoft.com/office/drawing/2014/main" id="{66D1F6F2-C071-DF7A-4165-B118DCFE88A8}"/>
              </a:ext>
            </a:extLst>
          </p:cNvPr>
          <p:cNvGraphicFramePr>
            <a:graphicFrameLocks noGrp="1"/>
          </p:cNvGraphicFramePr>
          <p:nvPr/>
        </p:nvGraphicFramePr>
        <p:xfrm>
          <a:off x="228599" y="1676400"/>
          <a:ext cx="7258659" cy="762000"/>
        </p:xfrm>
        <a:graphic>
          <a:graphicData uri="http://schemas.openxmlformats.org/drawingml/2006/table">
            <a:tbl>
              <a:tblPr rtl="1" firstRow="1" bandRow="1">
                <a:tableStyleId>{5C22544A-7EE6-4342-B048-85BDC9FD1C3A}</a:tableStyleId>
              </a:tblPr>
              <a:tblGrid>
                <a:gridCol w="2419553">
                  <a:extLst>
                    <a:ext uri="{9D8B030D-6E8A-4147-A177-3AD203B41FA5}">
                      <a16:colId xmlns:a16="http://schemas.microsoft.com/office/drawing/2014/main" val="1217808745"/>
                    </a:ext>
                  </a:extLst>
                </a:gridCol>
                <a:gridCol w="3132225">
                  <a:extLst>
                    <a:ext uri="{9D8B030D-6E8A-4147-A177-3AD203B41FA5}">
                      <a16:colId xmlns:a16="http://schemas.microsoft.com/office/drawing/2014/main" val="1609517624"/>
                    </a:ext>
                  </a:extLst>
                </a:gridCol>
                <a:gridCol w="1706881">
                  <a:extLst>
                    <a:ext uri="{9D8B030D-6E8A-4147-A177-3AD203B41FA5}">
                      <a16:colId xmlns:a16="http://schemas.microsoft.com/office/drawing/2014/main" val="4294270052"/>
                    </a:ext>
                  </a:extLst>
                </a:gridCol>
              </a:tblGrid>
              <a:tr h="381000">
                <a:tc>
                  <a:txBody>
                    <a:bodyPr/>
                    <a:lstStyle/>
                    <a:p>
                      <a:pPr algn="r" rtl="1"/>
                      <a:r>
                        <a:rPr lang="ar-SA" sz="1400" b="1" dirty="0">
                          <a:solidFill>
                            <a:sysClr val="windowText" lastClr="000000"/>
                          </a:solidFill>
                        </a:rPr>
                        <a:t>اسم المعلم/ـة:</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c>
                  <a:txBody>
                    <a:bodyPr/>
                    <a:lstStyle/>
                    <a:p>
                      <a:pPr algn="r" rtl="1"/>
                      <a:r>
                        <a:rPr lang="ar-SA" sz="1400" b="1" dirty="0">
                          <a:solidFill>
                            <a:sysClr val="windowText" lastClr="000000"/>
                          </a:solidFill>
                        </a:rPr>
                        <a:t>المدرسة:</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c>
                  <a:txBody>
                    <a:bodyPr/>
                    <a:lstStyle/>
                    <a:p>
                      <a:pPr algn="r" rtl="1"/>
                      <a:r>
                        <a:rPr lang="ar-SA" sz="1400" b="1" dirty="0">
                          <a:solidFill>
                            <a:sysClr val="windowText" lastClr="000000"/>
                          </a:solidFill>
                        </a:rPr>
                        <a:t>الصف:</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091186704"/>
                  </a:ext>
                </a:extLst>
              </a:tr>
              <a:tr h="381000">
                <a:tc>
                  <a:txBody>
                    <a:bodyPr/>
                    <a:lstStyle/>
                    <a:p>
                      <a:pPr algn="r" rtl="1"/>
                      <a:r>
                        <a:rPr lang="ar-SA" sz="1400" b="1" dirty="0">
                          <a:solidFill>
                            <a:sysClr val="windowText" lastClr="000000"/>
                          </a:solidFill>
                        </a:rPr>
                        <a:t>تاريخ المتابعة:</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c gridSpan="2">
                  <a:txBody>
                    <a:bodyPr/>
                    <a:lstStyle/>
                    <a:p>
                      <a:pPr algn="r" rtl="1"/>
                      <a:r>
                        <a:rPr lang="ar-SA" sz="1400" b="1" dirty="0">
                          <a:solidFill>
                            <a:sysClr val="windowText" lastClr="000000"/>
                          </a:solidFill>
                        </a:rPr>
                        <a:t>عنوان النص:</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algn="r" rtl="1"/>
                      <a:endParaRPr lang="ar-SA" sz="1400" b="1" dirty="0">
                        <a:solidFill>
                          <a:sysClr val="windowText" lastClr="00000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20134103"/>
                  </a:ext>
                </a:extLst>
              </a:tr>
            </a:tbl>
          </a:graphicData>
        </a:graphic>
      </p:graphicFrame>
      <p:graphicFrame>
        <p:nvGraphicFramePr>
          <p:cNvPr id="6" name="جدول 5">
            <a:extLst>
              <a:ext uri="{FF2B5EF4-FFF2-40B4-BE49-F238E27FC236}">
                <a16:creationId xmlns:a16="http://schemas.microsoft.com/office/drawing/2014/main" id="{7B97B6F6-2A67-B271-D3DE-9B7286CA36F8}"/>
              </a:ext>
            </a:extLst>
          </p:cNvPr>
          <p:cNvGraphicFramePr>
            <a:graphicFrameLocks noGrp="1"/>
          </p:cNvGraphicFramePr>
          <p:nvPr/>
        </p:nvGraphicFramePr>
        <p:xfrm>
          <a:off x="239299" y="2667000"/>
          <a:ext cx="7293800" cy="5063597"/>
        </p:xfrm>
        <a:graphic>
          <a:graphicData uri="http://schemas.openxmlformats.org/drawingml/2006/table">
            <a:tbl>
              <a:tblPr rtl="1" firstRow="1" bandRow="1">
                <a:tableStyleId>{5C22544A-7EE6-4342-B048-85BDC9FD1C3A}</a:tableStyleId>
              </a:tblPr>
              <a:tblGrid>
                <a:gridCol w="462519">
                  <a:extLst>
                    <a:ext uri="{9D8B030D-6E8A-4147-A177-3AD203B41FA5}">
                      <a16:colId xmlns:a16="http://schemas.microsoft.com/office/drawing/2014/main" val="4064432775"/>
                    </a:ext>
                  </a:extLst>
                </a:gridCol>
                <a:gridCol w="3152730">
                  <a:extLst>
                    <a:ext uri="{9D8B030D-6E8A-4147-A177-3AD203B41FA5}">
                      <a16:colId xmlns:a16="http://schemas.microsoft.com/office/drawing/2014/main" val="603653787"/>
                    </a:ext>
                  </a:extLst>
                </a:gridCol>
                <a:gridCol w="3678551">
                  <a:extLst>
                    <a:ext uri="{9D8B030D-6E8A-4147-A177-3AD203B41FA5}">
                      <a16:colId xmlns:a16="http://schemas.microsoft.com/office/drawing/2014/main" val="1411490929"/>
                    </a:ext>
                  </a:extLst>
                </a:gridCol>
              </a:tblGrid>
              <a:tr h="1066800">
                <a:tc>
                  <a:txBody>
                    <a:bodyPr/>
                    <a:lstStyle/>
                    <a:p>
                      <a:pPr algn="ctr" rtl="1"/>
                      <a:r>
                        <a:rPr lang="ar-SA" sz="1400" b="1" dirty="0">
                          <a:solidFill>
                            <a:sysClr val="windowText" lastClr="000000"/>
                          </a:solidFill>
                        </a:rPr>
                        <a:t>النص المستهدف</a:t>
                      </a:r>
                    </a:p>
                  </a:txBody>
                  <a:tcPr vert="vert27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c gridSpan="2">
                  <a:txBody>
                    <a:bodyPr/>
                    <a:lstStyle/>
                    <a:p>
                      <a:pPr algn="r" rtl="1"/>
                      <a:r>
                        <a:rPr lang="ar-SA" sz="1200" dirty="0">
                          <a:solidFill>
                            <a:sysClr val="windowText" lastClr="000000"/>
                          </a:solidFill>
                        </a:rPr>
                        <a:t>( ) مناسبته للمرحلة المعمرية.</a:t>
                      </a:r>
                    </a:p>
                    <a:p>
                      <a:pPr algn="r" rtl="1"/>
                      <a:r>
                        <a:rPr lang="ar-SA" sz="1200" dirty="0">
                          <a:solidFill>
                            <a:sysClr val="windowText" lastClr="000000"/>
                          </a:solidFill>
                        </a:rPr>
                        <a:t>( ) يتضمن النص قيماً خُلقية واجتماعية تحقق البناء القيمي للطلاب.</a:t>
                      </a:r>
                    </a:p>
                    <a:p>
                      <a:pPr algn="r" rtl="1"/>
                      <a:r>
                        <a:rPr lang="ar-SA" sz="1200" dirty="0">
                          <a:solidFill>
                            <a:sysClr val="windowText" lastClr="000000"/>
                          </a:solidFill>
                        </a:rPr>
                        <a:t>( ) مساهمته في تصميم أنشطة تدريبية وتقييمية في مهارات الفهم القرائي بمستوياتها.</a:t>
                      </a:r>
                    </a:p>
                    <a:p>
                      <a:pPr algn="r" rtl="1"/>
                      <a:r>
                        <a:rPr lang="ar-SA" sz="1200" dirty="0">
                          <a:solidFill>
                            <a:sysClr val="windowText" lastClr="000000"/>
                          </a:solidFill>
                        </a:rPr>
                        <a:t>( ) لا يقل النص عن 8 أسطر.</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algn="r" rtl="1"/>
                      <a:endParaRPr lang="ar-SA" sz="1200" dirty="0">
                        <a:solidFill>
                          <a:sysClr val="windowText" lastClr="00000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05402276"/>
                  </a:ext>
                </a:extLst>
              </a:tr>
              <a:tr h="323957">
                <a:tc rowSpan="4">
                  <a:txBody>
                    <a:bodyPr/>
                    <a:lstStyle/>
                    <a:p>
                      <a:pPr algn="ctr" rtl="1"/>
                      <a:r>
                        <a:rPr lang="ar-SA" sz="1400" b="1" dirty="0">
                          <a:solidFill>
                            <a:sysClr val="windowText" lastClr="000000"/>
                          </a:solidFill>
                        </a:rPr>
                        <a:t>مهارات الفهم القرائي</a:t>
                      </a:r>
                    </a:p>
                  </a:txBody>
                  <a:tcPr vert="vert27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rtl="1"/>
                      <a:r>
                        <a:rPr lang="ar-SA" sz="1200" b="1" dirty="0">
                          <a:solidFill>
                            <a:sysClr val="windowText" lastClr="000000"/>
                          </a:solidFill>
                        </a:rPr>
                        <a:t>مهارات حرفية</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1"/>
                      <a:r>
                        <a:rPr lang="ar-SA" sz="1200" b="1" dirty="0">
                          <a:solidFill>
                            <a:sysClr val="windowText" lastClr="000000"/>
                          </a:solidFill>
                        </a:rPr>
                        <a:t>مهارات تفسيرية ( استنتاجية)</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738739238"/>
                  </a:ext>
                </a:extLst>
              </a:tr>
              <a:tr h="1844040">
                <a:tc vMerge="1">
                  <a:txBody>
                    <a:bodyPr/>
                    <a:lstStyle/>
                    <a:p>
                      <a:pPr algn="ctr" rtl="1"/>
                      <a:r>
                        <a:rPr lang="ar-SA" b="1" dirty="0">
                          <a:solidFill>
                            <a:sysClr val="windowText" lastClr="000000"/>
                          </a:solidFill>
                        </a:rPr>
                        <a:t>مهارات الفهم القرائي</a:t>
                      </a:r>
                    </a:p>
                  </a:txBody>
                  <a:tcPr vert="vert27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c>
                  <a:txBody>
                    <a:bodyPr/>
                    <a:lstStyle/>
                    <a:p>
                      <a:pPr algn="r" rtl="1"/>
                      <a:r>
                        <a:rPr lang="ar-SA" sz="1200" dirty="0">
                          <a:solidFill>
                            <a:sysClr val="windowText" lastClr="000000"/>
                          </a:solidFill>
                        </a:rPr>
                        <a:t>-معرفة المعنى المناسب للكلمات والعبارات الواردة في النص.</a:t>
                      </a:r>
                    </a:p>
                    <a:p>
                      <a:pPr algn="r" rtl="1"/>
                      <a:r>
                        <a:rPr lang="ar-SA" sz="1200" dirty="0">
                          <a:solidFill>
                            <a:sysClr val="windowText" lastClr="000000"/>
                          </a:solidFill>
                        </a:rPr>
                        <a:t>-تحديد الفكرة الرئيسية للنص.</a:t>
                      </a:r>
                    </a:p>
                    <a:p>
                      <a:pPr algn="r" rtl="1"/>
                      <a:r>
                        <a:rPr lang="ar-SA" sz="1200" dirty="0">
                          <a:solidFill>
                            <a:sysClr val="windowText" lastClr="000000"/>
                          </a:solidFill>
                        </a:rPr>
                        <a:t>-تحديد الأفكار الفرعية في النص.</a:t>
                      </a:r>
                    </a:p>
                    <a:p>
                      <a:pPr algn="r" rtl="1"/>
                      <a:r>
                        <a:rPr lang="ar-SA" sz="1200" dirty="0">
                          <a:solidFill>
                            <a:sysClr val="windowText" lastClr="000000"/>
                          </a:solidFill>
                        </a:rPr>
                        <a:t>-ترتيب الأحداث والمعلومات حسب ورودها في النص.</a:t>
                      </a:r>
                    </a:p>
                    <a:p>
                      <a:pPr algn="r" rtl="1"/>
                      <a:r>
                        <a:rPr lang="ar-SA" sz="1200" dirty="0">
                          <a:solidFill>
                            <a:sysClr val="windowText" lastClr="000000"/>
                          </a:solidFill>
                        </a:rPr>
                        <a:t>-تحديد عناصر القصة، مثل الزمان والمكان وغيرهما.</a:t>
                      </a:r>
                    </a:p>
                    <a:p>
                      <a:pPr algn="r" rtl="1"/>
                      <a:r>
                        <a:rPr lang="ar-SA" sz="1200" dirty="0">
                          <a:solidFill>
                            <a:sysClr val="windowText" lastClr="000000"/>
                          </a:solidFill>
                        </a:rPr>
                        <a:t>- أخرى:</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c>
                  <a:txBody>
                    <a:bodyPr/>
                    <a:lstStyle/>
                    <a:p>
                      <a:pPr algn="r" rtl="1"/>
                      <a:r>
                        <a:rPr lang="ar-SA" sz="1200" dirty="0">
                          <a:solidFill>
                            <a:sysClr val="windowText" lastClr="000000"/>
                          </a:solidFill>
                        </a:rPr>
                        <a:t>-استنتاج الأفكار الضمنية التي لم ترد صراحة في النص.</a:t>
                      </a:r>
                    </a:p>
                    <a:p>
                      <a:pPr algn="r" rtl="1"/>
                      <a:r>
                        <a:rPr lang="ar-SA" sz="1200" dirty="0">
                          <a:solidFill>
                            <a:sysClr val="windowText" lastClr="000000"/>
                          </a:solidFill>
                        </a:rPr>
                        <a:t>-الربط بين السبب والنتيجة.</a:t>
                      </a:r>
                    </a:p>
                    <a:p>
                      <a:pPr algn="r" rtl="1"/>
                      <a:r>
                        <a:rPr lang="ar-SA" sz="1200" dirty="0">
                          <a:solidFill>
                            <a:sysClr val="windowText" lastClr="000000"/>
                          </a:solidFill>
                        </a:rPr>
                        <a:t>-التنبؤ بهدف الكاتب من النص </a:t>
                      </a:r>
                    </a:p>
                    <a:p>
                      <a:pPr algn="r" rtl="1"/>
                      <a:r>
                        <a:rPr lang="ar-SA" sz="1200" dirty="0">
                          <a:solidFill>
                            <a:sysClr val="windowText" lastClr="000000"/>
                          </a:solidFill>
                        </a:rPr>
                        <a:t>-تعليل تصرفات الشخصية.</a:t>
                      </a:r>
                    </a:p>
                    <a:p>
                      <a:pPr algn="r" rtl="1"/>
                      <a:r>
                        <a:rPr lang="ar-SA" sz="1200" dirty="0">
                          <a:solidFill>
                            <a:sysClr val="windowText" lastClr="000000"/>
                          </a:solidFill>
                        </a:rPr>
                        <a:t>-وصف العلاقة بين شخصيتين في النص.</a:t>
                      </a:r>
                    </a:p>
                    <a:p>
                      <a:pPr algn="r" rtl="1"/>
                      <a:r>
                        <a:rPr lang="ar-SA" sz="1200" dirty="0">
                          <a:solidFill>
                            <a:sysClr val="windowText" lastClr="000000"/>
                          </a:solidFill>
                        </a:rPr>
                        <a:t>-مقارنة ومقاربة المعلومات الواردة في النص.</a:t>
                      </a:r>
                    </a:p>
                    <a:p>
                      <a:pPr algn="r" rtl="1"/>
                      <a:r>
                        <a:rPr lang="ar-SA" sz="1200" dirty="0">
                          <a:solidFill>
                            <a:sysClr val="windowText" lastClr="000000"/>
                          </a:solidFill>
                        </a:rPr>
                        <a:t>-استنتاج القيم التي تضمنها النص المقروء.</a:t>
                      </a:r>
                    </a:p>
                    <a:p>
                      <a:pPr algn="r" rtl="1"/>
                      <a:r>
                        <a:rPr lang="ar-SA" sz="1200" dirty="0">
                          <a:solidFill>
                            <a:sysClr val="windowText" lastClr="000000"/>
                          </a:solidFill>
                        </a:rPr>
                        <a:t>-أخرى:</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56711223"/>
                  </a:ext>
                </a:extLst>
              </a:tr>
              <a:tr h="172939">
                <a:tc vMerge="1">
                  <a:txBody>
                    <a:bodyPr/>
                    <a:lstStyle/>
                    <a:p>
                      <a:pPr rtl="1"/>
                      <a:endParaRPr lang="ar-SA" dirty="0"/>
                    </a:p>
                  </a:txBody>
                  <a:tcPr/>
                </a:tc>
                <a:tc>
                  <a:txBody>
                    <a:bodyPr/>
                    <a:lstStyle/>
                    <a:p>
                      <a:pPr algn="ctr" rtl="1"/>
                      <a:r>
                        <a:rPr lang="ar-SA" sz="1200" b="1" dirty="0">
                          <a:solidFill>
                            <a:sysClr val="windowText" lastClr="000000"/>
                          </a:solidFill>
                        </a:rPr>
                        <a:t>مهارات النقد</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1"/>
                      <a:r>
                        <a:rPr lang="ar-SA" sz="1200" b="1" dirty="0">
                          <a:solidFill>
                            <a:sysClr val="windowText" lastClr="000000"/>
                          </a:solidFill>
                        </a:rPr>
                        <a:t>مهارات ابداعية</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01050015"/>
                  </a:ext>
                </a:extLst>
              </a:tr>
              <a:tr h="1504002">
                <a:tc vMerge="1">
                  <a:txBody>
                    <a:bodyPr/>
                    <a:lstStyle/>
                    <a:p>
                      <a:pPr algn="ctr" rtl="1"/>
                      <a:endParaRPr lang="ar-SA" b="1" dirty="0">
                        <a:solidFill>
                          <a:sysClr val="windowText" lastClr="000000"/>
                        </a:solidFill>
                      </a:endParaRPr>
                    </a:p>
                  </a:txBody>
                  <a:tcPr vert="vert27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1">
                        <a:lumMod val="95000"/>
                      </a:schemeClr>
                    </a:solidFill>
                  </a:tcPr>
                </a:tc>
                <a:tc>
                  <a:txBody>
                    <a:bodyPr/>
                    <a:lstStyle/>
                    <a:p>
                      <a:pPr algn="r" rtl="1"/>
                      <a:r>
                        <a:rPr lang="ar-SA" sz="1200" dirty="0">
                          <a:solidFill>
                            <a:sysClr val="windowText" lastClr="000000"/>
                          </a:solidFill>
                        </a:rPr>
                        <a:t>-التمييز بين الحقيقة والرأي.</a:t>
                      </a:r>
                    </a:p>
                    <a:p>
                      <a:pPr algn="r" rtl="1"/>
                      <a:r>
                        <a:rPr lang="ar-SA" sz="1200" dirty="0">
                          <a:solidFill>
                            <a:sysClr val="windowText" lastClr="000000"/>
                          </a:solidFill>
                        </a:rPr>
                        <a:t>-التفريق بين ما يتصل بالموضوع وما لا يتصل به.</a:t>
                      </a:r>
                    </a:p>
                    <a:p>
                      <a:pPr algn="r" rtl="1"/>
                      <a:r>
                        <a:rPr lang="ar-SA" sz="1200" dirty="0">
                          <a:solidFill>
                            <a:sysClr val="windowText" lastClr="000000"/>
                          </a:solidFill>
                        </a:rPr>
                        <a:t>-تمييز الآراء الصائبة والخاطئة.</a:t>
                      </a:r>
                    </a:p>
                    <a:p>
                      <a:pPr algn="r" rtl="1"/>
                      <a:r>
                        <a:rPr lang="ar-SA" sz="1200" dirty="0">
                          <a:solidFill>
                            <a:sysClr val="windowText" lastClr="000000"/>
                          </a:solidFill>
                        </a:rPr>
                        <a:t>إصدار حكم على شخصية أو موقف ورد في النص المقروء.</a:t>
                      </a:r>
                    </a:p>
                    <a:p>
                      <a:pPr algn="r" rtl="1"/>
                      <a:r>
                        <a:rPr lang="ar-SA" sz="1200" dirty="0">
                          <a:solidFill>
                            <a:sysClr val="windowText" lastClr="000000"/>
                          </a:solidFill>
                        </a:rPr>
                        <a:t>تقييم مدى احتمالية وقوع الأحداث الموصوفة في الواقع.</a:t>
                      </a:r>
                    </a:p>
                    <a:p>
                      <a:pPr algn="r" rtl="1"/>
                      <a:r>
                        <a:rPr lang="ar-SA" sz="1200" dirty="0">
                          <a:solidFill>
                            <a:sysClr val="windowText" lastClr="000000"/>
                          </a:solidFill>
                        </a:rPr>
                        <a:t>الحكم على مدى ملاءمة العنوان للنص و أنه يعكس الرسالة التي يحملها النص.</a:t>
                      </a:r>
                    </a:p>
                    <a:p>
                      <a:pPr algn="r" rtl="1"/>
                      <a:r>
                        <a:rPr lang="ar-SA" sz="1200" dirty="0">
                          <a:solidFill>
                            <a:sysClr val="windowText" lastClr="000000"/>
                          </a:solidFill>
                        </a:rPr>
                        <a:t>-أخرى:</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c>
                  <a:txBody>
                    <a:bodyPr/>
                    <a:lstStyle/>
                    <a:p>
                      <a:pPr algn="r" rtl="1"/>
                      <a:r>
                        <a:rPr lang="ar-SA" sz="1200" dirty="0">
                          <a:solidFill>
                            <a:sysClr val="windowText" lastClr="000000"/>
                          </a:solidFill>
                        </a:rPr>
                        <a:t>-اقتراح عنوان آخر للنص.</a:t>
                      </a:r>
                    </a:p>
                    <a:p>
                      <a:pPr algn="r" rtl="1"/>
                      <a:r>
                        <a:rPr lang="ar-SA" sz="1200" dirty="0">
                          <a:solidFill>
                            <a:sysClr val="windowText" lastClr="000000"/>
                          </a:solidFill>
                        </a:rPr>
                        <a:t>-تدعيم الفكرة التي طرحها النص بشواهد وأدلة جديدة.</a:t>
                      </a:r>
                    </a:p>
                    <a:p>
                      <a:pPr algn="r" rtl="1"/>
                      <a:r>
                        <a:rPr lang="ar-SA" sz="1200" dirty="0">
                          <a:solidFill>
                            <a:sysClr val="windowText" lastClr="000000"/>
                          </a:solidFill>
                        </a:rPr>
                        <a:t>-اقتراح حلول منطقية لمشكلات وردت في النص.</a:t>
                      </a:r>
                    </a:p>
                    <a:p>
                      <a:pPr algn="r" rtl="1"/>
                      <a:r>
                        <a:rPr lang="ar-SA" sz="1200" dirty="0">
                          <a:solidFill>
                            <a:sysClr val="windowText" lastClr="000000"/>
                          </a:solidFill>
                        </a:rPr>
                        <a:t>-نهاية مغايرة للقصة.</a:t>
                      </a:r>
                    </a:p>
                    <a:p>
                      <a:pPr algn="r" rtl="1"/>
                      <a:r>
                        <a:rPr lang="ar-SA" sz="1200" dirty="0">
                          <a:solidFill>
                            <a:sysClr val="windowText" lastClr="000000"/>
                          </a:solidFill>
                        </a:rPr>
                        <a:t>أخرى:</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83815944"/>
                  </a:ext>
                </a:extLst>
              </a:tr>
            </a:tbl>
          </a:graphicData>
        </a:graphic>
      </p:graphicFrame>
      <p:sp>
        <p:nvSpPr>
          <p:cNvPr id="3" name="Rectangle 3">
            <a:extLst>
              <a:ext uri="{FF2B5EF4-FFF2-40B4-BE49-F238E27FC236}">
                <a16:creationId xmlns:a16="http://schemas.microsoft.com/office/drawing/2014/main" id="{E06FF84C-77B6-B209-26F1-06D0374CED3C}"/>
              </a:ext>
            </a:extLst>
          </p:cNvPr>
          <p:cNvSpPr>
            <a:spLocks noChangeArrowheads="1"/>
          </p:cNvSpPr>
          <p:nvPr/>
        </p:nvSpPr>
        <p:spPr bwMode="auto">
          <a:xfrm>
            <a:off x="5403734" y="0"/>
            <a:ext cx="2533142" cy="977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988" tIns="41494" rIns="82988" bIns="41494" numCol="1" anchor="ctr" anchorCtr="0" compatLnSpc="1">
            <a:prstTxWarp prst="textNoShape">
              <a:avLst/>
            </a:prstTxWarp>
            <a:spAutoFit/>
          </a:bodyPr>
          <a:lstStyle>
            <a:lvl1pPr eaLnBrk="0" fontAlgn="base" hangingPunct="0">
              <a:spcBef>
                <a:spcPct val="0"/>
              </a:spcBef>
              <a:spcAft>
                <a:spcPct val="0"/>
              </a:spcAft>
              <a:tabLst>
                <a:tab pos="2971800" algn="ctr"/>
                <a:tab pos="5829300" algn="l"/>
                <a:tab pos="5943600" algn="r"/>
              </a:tabLst>
              <a:defRPr>
                <a:solidFill>
                  <a:schemeClr val="tx1"/>
                </a:solidFill>
                <a:latin typeface="Arial" panose="020B0604020202020204" pitchFamily="34" charset="0"/>
              </a:defRPr>
            </a:lvl1pPr>
            <a:lvl2pPr eaLnBrk="0" fontAlgn="base" hangingPunct="0">
              <a:spcBef>
                <a:spcPct val="0"/>
              </a:spcBef>
              <a:spcAft>
                <a:spcPct val="0"/>
              </a:spcAft>
              <a:tabLst>
                <a:tab pos="2971800" algn="ctr"/>
                <a:tab pos="5829300" algn="l"/>
                <a:tab pos="5943600" algn="r"/>
              </a:tabLst>
              <a:defRPr>
                <a:solidFill>
                  <a:schemeClr val="tx1"/>
                </a:solidFill>
                <a:latin typeface="Arial" panose="020B0604020202020204" pitchFamily="34" charset="0"/>
              </a:defRPr>
            </a:lvl2pPr>
            <a:lvl3pPr eaLnBrk="0" fontAlgn="base" hangingPunct="0">
              <a:spcBef>
                <a:spcPct val="0"/>
              </a:spcBef>
              <a:spcAft>
                <a:spcPct val="0"/>
              </a:spcAft>
              <a:tabLst>
                <a:tab pos="2971800" algn="ctr"/>
                <a:tab pos="5829300" algn="l"/>
                <a:tab pos="5943600" algn="r"/>
              </a:tabLst>
              <a:defRPr>
                <a:solidFill>
                  <a:schemeClr val="tx1"/>
                </a:solidFill>
                <a:latin typeface="Arial" panose="020B0604020202020204" pitchFamily="34" charset="0"/>
              </a:defRPr>
            </a:lvl3pPr>
            <a:lvl4pPr eaLnBrk="0" fontAlgn="base" hangingPunct="0">
              <a:spcBef>
                <a:spcPct val="0"/>
              </a:spcBef>
              <a:spcAft>
                <a:spcPct val="0"/>
              </a:spcAft>
              <a:tabLst>
                <a:tab pos="2971800" algn="ctr"/>
                <a:tab pos="5829300" algn="l"/>
                <a:tab pos="5943600" algn="r"/>
              </a:tabLst>
              <a:defRPr>
                <a:solidFill>
                  <a:schemeClr val="tx1"/>
                </a:solidFill>
                <a:latin typeface="Arial" panose="020B0604020202020204" pitchFamily="34" charset="0"/>
              </a:defRPr>
            </a:lvl4pPr>
            <a:lvl5pPr eaLnBrk="0" fontAlgn="base" hangingPunct="0">
              <a:spcBef>
                <a:spcPct val="0"/>
              </a:spcBef>
              <a:spcAft>
                <a:spcPct val="0"/>
              </a:spcAft>
              <a:tabLst>
                <a:tab pos="2971800" algn="ctr"/>
                <a:tab pos="5829300" algn="l"/>
                <a:tab pos="5943600" algn="r"/>
              </a:tabLst>
              <a:defRPr>
                <a:solidFill>
                  <a:schemeClr val="tx1"/>
                </a:solidFill>
                <a:latin typeface="Arial" panose="020B0604020202020204" pitchFamily="34" charset="0"/>
              </a:defRPr>
            </a:lvl5pPr>
            <a:lvl6pPr eaLnBrk="0" fontAlgn="base" hangingPunct="0">
              <a:spcBef>
                <a:spcPct val="0"/>
              </a:spcBef>
              <a:spcAft>
                <a:spcPct val="0"/>
              </a:spcAft>
              <a:tabLst>
                <a:tab pos="2971800" algn="ctr"/>
                <a:tab pos="5829300" algn="l"/>
                <a:tab pos="5943600" algn="r"/>
              </a:tabLst>
              <a:defRPr>
                <a:solidFill>
                  <a:schemeClr val="tx1"/>
                </a:solidFill>
                <a:latin typeface="Arial" panose="020B0604020202020204" pitchFamily="34" charset="0"/>
              </a:defRPr>
            </a:lvl6pPr>
            <a:lvl7pPr eaLnBrk="0" fontAlgn="base" hangingPunct="0">
              <a:spcBef>
                <a:spcPct val="0"/>
              </a:spcBef>
              <a:spcAft>
                <a:spcPct val="0"/>
              </a:spcAft>
              <a:tabLst>
                <a:tab pos="2971800" algn="ctr"/>
                <a:tab pos="5829300" algn="l"/>
                <a:tab pos="5943600" algn="r"/>
              </a:tabLst>
              <a:defRPr>
                <a:solidFill>
                  <a:schemeClr val="tx1"/>
                </a:solidFill>
                <a:latin typeface="Arial" panose="020B0604020202020204" pitchFamily="34" charset="0"/>
              </a:defRPr>
            </a:lvl7pPr>
            <a:lvl8pPr eaLnBrk="0" fontAlgn="base" hangingPunct="0">
              <a:spcBef>
                <a:spcPct val="0"/>
              </a:spcBef>
              <a:spcAft>
                <a:spcPct val="0"/>
              </a:spcAft>
              <a:tabLst>
                <a:tab pos="2971800" algn="ctr"/>
                <a:tab pos="5829300" algn="l"/>
                <a:tab pos="5943600" algn="r"/>
              </a:tabLst>
              <a:defRPr>
                <a:solidFill>
                  <a:schemeClr val="tx1"/>
                </a:solidFill>
                <a:latin typeface="Arial" panose="020B0604020202020204" pitchFamily="34" charset="0"/>
              </a:defRPr>
            </a:lvl8pPr>
            <a:lvl9pPr eaLnBrk="0" fontAlgn="base" hangingPunct="0">
              <a:spcBef>
                <a:spcPct val="0"/>
              </a:spcBef>
              <a:spcAft>
                <a:spcPct val="0"/>
              </a:spcAft>
              <a:tabLst>
                <a:tab pos="2971800" algn="ctr"/>
                <a:tab pos="5829300" algn="l"/>
                <a:tab pos="5943600" algn="r"/>
              </a:tabLst>
              <a:defRPr>
                <a:solidFill>
                  <a:schemeClr val="tx1"/>
                </a:solidFill>
                <a:latin typeface="Arial" panose="020B0604020202020204" pitchFamily="34" charset="0"/>
              </a:defRPr>
            </a:lvl9pPr>
          </a:lstStyle>
          <a:p>
            <a:pPr algn="ctr" defTabSz="829909" rtl="1">
              <a:tabLst>
                <a:tab pos="2697206" algn="ctr"/>
                <a:tab pos="5290673" algn="l"/>
                <a:tab pos="5394411" algn="r"/>
              </a:tabLst>
            </a:pPr>
            <a:r>
              <a:rPr lang="ar-SA" altLang="ar-SA" sz="1452" b="1" dirty="0">
                <a:latin typeface="Calibri" panose="020F0502020204030204" pitchFamily="34" charset="0"/>
                <a:ea typeface="Calibri" panose="020F0502020204030204" pitchFamily="34" charset="0"/>
                <a:cs typeface="Arial" panose="020B0604020202020204" pitchFamily="34" charset="0"/>
              </a:rPr>
              <a:t>المملكة العربية السعودية         </a:t>
            </a:r>
            <a:endParaRPr lang="en-US" altLang="ar-SA" sz="1452" dirty="0"/>
          </a:p>
          <a:p>
            <a:pPr algn="ctr" defTabSz="829909" rtl="1">
              <a:tabLst>
                <a:tab pos="2697206" algn="ctr"/>
                <a:tab pos="5290673" algn="l"/>
                <a:tab pos="5394411" algn="r"/>
              </a:tabLst>
            </a:pPr>
            <a:r>
              <a:rPr lang="ar-SA" altLang="ar-SA" sz="1452" b="1" dirty="0">
                <a:latin typeface="Calibri" panose="020F0502020204030204" pitchFamily="34" charset="0"/>
                <a:ea typeface="Calibri" panose="020F0502020204030204" pitchFamily="34" charset="0"/>
                <a:cs typeface="Arial" panose="020B0604020202020204" pitchFamily="34" charset="0"/>
              </a:rPr>
              <a:t>وزارة التعليم </a:t>
            </a:r>
            <a:endParaRPr lang="en-US" altLang="ar-SA" sz="1452" dirty="0"/>
          </a:p>
          <a:p>
            <a:pPr algn="ctr" rtl="1"/>
            <a:r>
              <a:rPr lang="ar-SA" altLang="ar-SA" sz="1452" b="1" dirty="0">
                <a:latin typeface="Calibri" panose="020F0502020204030204" pitchFamily="34" charset="0"/>
                <a:ea typeface="Calibri" panose="020F0502020204030204" pitchFamily="34" charset="0"/>
                <a:cs typeface="Arial" panose="020B0604020202020204" pitchFamily="34" charset="0"/>
              </a:rPr>
              <a:t>المدرسة................</a:t>
            </a:r>
            <a:endParaRPr lang="ar-SA" sz="1452" b="1" dirty="0"/>
          </a:p>
          <a:p>
            <a:pPr algn="ctr" defTabSz="829909" rtl="1">
              <a:tabLst>
                <a:tab pos="2697206" algn="ctr"/>
                <a:tab pos="5290673" algn="l"/>
                <a:tab pos="5394411" algn="r"/>
              </a:tabLst>
            </a:pPr>
            <a:endParaRPr lang="ar-SA" altLang="ar-SA" sz="1452" dirty="0">
              <a:cs typeface="Arial" panose="020B0604020202020204" pitchFamily="34" charset="0"/>
            </a:endParaRPr>
          </a:p>
        </p:txBody>
      </p:sp>
      <p:pic>
        <p:nvPicPr>
          <p:cNvPr id="7" name="صورة 6">
            <a:extLst>
              <a:ext uri="{FF2B5EF4-FFF2-40B4-BE49-F238E27FC236}">
                <a16:creationId xmlns:a16="http://schemas.microsoft.com/office/drawing/2014/main" id="{BD1E03BE-192F-12FB-F40B-065113761F0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744" y="1950"/>
            <a:ext cx="1330910" cy="713111"/>
          </a:xfrm>
          <a:prstGeom prst="rect">
            <a:avLst/>
          </a:prstGeom>
        </p:spPr>
      </p:pic>
    </p:spTree>
    <p:extLst>
      <p:ext uri="{BB962C8B-B14F-4D97-AF65-F5344CB8AC3E}">
        <p14:creationId xmlns:p14="http://schemas.microsoft.com/office/powerpoint/2010/main" val="18086718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116952" y="4473888"/>
            <a:ext cx="7538495" cy="520335"/>
          </a:xfrm>
          <a:prstGeom prst="rect">
            <a:avLst/>
          </a:prstGeom>
        </p:spPr>
        <p:txBody>
          <a:bodyPr lIns="0" tIns="0" rIns="0" bIns="0" rtlCol="0" anchor="t">
            <a:spAutoFit/>
          </a:bodyPr>
          <a:lstStyle/>
          <a:p>
            <a:pPr algn="ctr">
              <a:lnSpc>
                <a:spcPts val="4234"/>
              </a:lnSpc>
            </a:pPr>
            <a:r>
              <a:rPr lang="ar-SA" sz="3024" dirty="0">
                <a:solidFill>
                  <a:srgbClr val="000000"/>
                </a:solidFill>
                <a:cs typeface="29LT Bukra"/>
              </a:rPr>
              <a:t>تم بحمد الله</a:t>
            </a:r>
            <a:endParaRPr lang="en-US" sz="3024" dirty="0">
              <a:solidFill>
                <a:srgbClr val="000000"/>
              </a:solidFill>
              <a:cs typeface="29LT Bukra"/>
            </a:endParaRPr>
          </a:p>
        </p:txBody>
      </p:sp>
      <p:sp>
        <p:nvSpPr>
          <p:cNvPr id="6" name="Freeform 6"/>
          <p:cNvSpPr/>
          <p:nvPr/>
        </p:nvSpPr>
        <p:spPr>
          <a:xfrm>
            <a:off x="0" y="7192327"/>
            <a:ext cx="7772400" cy="2866072"/>
          </a:xfrm>
          <a:custGeom>
            <a:avLst/>
            <a:gdLst/>
            <a:ahLst/>
            <a:cxnLst/>
            <a:rect l="l" t="t" r="r" b="b"/>
            <a:pathLst>
              <a:path w="7772400" h="2866072">
                <a:moveTo>
                  <a:pt x="0" y="0"/>
                </a:moveTo>
                <a:lnTo>
                  <a:pt x="7772400" y="0"/>
                </a:lnTo>
                <a:lnTo>
                  <a:pt x="7772400" y="2866073"/>
                </a:lnTo>
                <a:lnTo>
                  <a:pt x="0" y="286607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ar-SA"/>
          </a:p>
        </p:txBody>
      </p:sp>
    </p:spTree>
    <p:extLst>
      <p:ext uri="{BB962C8B-B14F-4D97-AF65-F5344CB8AC3E}">
        <p14:creationId xmlns:p14="http://schemas.microsoft.com/office/powerpoint/2010/main" val="3246209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95973" y="777240"/>
            <a:ext cx="6217920" cy="8207378"/>
            <a:chOff x="0" y="0"/>
            <a:chExt cx="2167467" cy="2860960"/>
          </a:xfrm>
        </p:grpSpPr>
        <p:sp>
          <p:nvSpPr>
            <p:cNvPr id="3" name="Freeform 3"/>
            <p:cNvSpPr/>
            <p:nvPr/>
          </p:nvSpPr>
          <p:spPr>
            <a:xfrm>
              <a:off x="0" y="0"/>
              <a:ext cx="2167467" cy="2860960"/>
            </a:xfrm>
            <a:custGeom>
              <a:avLst/>
              <a:gdLst/>
              <a:ahLst/>
              <a:cxnLst/>
              <a:rect l="l" t="t" r="r" b="b"/>
              <a:pathLst>
                <a:path w="2167467" h="2860960">
                  <a:moveTo>
                    <a:pt x="0" y="0"/>
                  </a:moveTo>
                  <a:lnTo>
                    <a:pt x="2167467" y="0"/>
                  </a:lnTo>
                  <a:lnTo>
                    <a:pt x="2167467" y="2860960"/>
                  </a:lnTo>
                  <a:lnTo>
                    <a:pt x="0" y="2860960"/>
                  </a:lnTo>
                  <a:close/>
                </a:path>
              </a:pathLst>
            </a:custGeom>
            <a:solidFill>
              <a:srgbClr val="EFEFEF"/>
            </a:solidFill>
            <a:ln w="95250" cap="sq">
              <a:solidFill>
                <a:srgbClr val="EFEFEF"/>
              </a:solidFill>
              <a:prstDash val="solid"/>
              <a:miter/>
            </a:ln>
          </p:spPr>
          <p:txBody>
            <a:bodyPr/>
            <a:lstStyle/>
            <a:p>
              <a:endParaRPr lang="ar-SA" sz="1600" b="1"/>
            </a:p>
          </p:txBody>
        </p:sp>
        <p:sp>
          <p:nvSpPr>
            <p:cNvPr id="4" name="TextBox 4"/>
            <p:cNvSpPr txBox="1"/>
            <p:nvPr/>
          </p:nvSpPr>
          <p:spPr>
            <a:xfrm>
              <a:off x="0" y="-38100"/>
              <a:ext cx="2167467" cy="2899060"/>
            </a:xfrm>
            <a:prstGeom prst="rect">
              <a:avLst/>
            </a:prstGeom>
          </p:spPr>
          <p:txBody>
            <a:bodyPr lIns="50800" tIns="50800" rIns="50800" bIns="50800" rtlCol="0" anchor="ctr"/>
            <a:lstStyle/>
            <a:p>
              <a:pPr algn="ctr">
                <a:lnSpc>
                  <a:spcPts val="2100"/>
                </a:lnSpc>
              </a:pPr>
              <a:endParaRPr sz="1600" b="1"/>
            </a:p>
          </p:txBody>
        </p:sp>
      </p:grpSp>
      <p:sp>
        <p:nvSpPr>
          <p:cNvPr id="5" name="Freeform 5"/>
          <p:cNvSpPr/>
          <p:nvPr/>
        </p:nvSpPr>
        <p:spPr>
          <a:xfrm>
            <a:off x="6503061" y="0"/>
            <a:ext cx="984198" cy="853762"/>
          </a:xfrm>
          <a:custGeom>
            <a:avLst/>
            <a:gdLst/>
            <a:ahLst/>
            <a:cxnLst/>
            <a:rect l="l" t="t" r="r" b="b"/>
            <a:pathLst>
              <a:path w="984198" h="853762">
                <a:moveTo>
                  <a:pt x="0" y="0"/>
                </a:moveTo>
                <a:lnTo>
                  <a:pt x="984198" y="0"/>
                </a:lnTo>
                <a:lnTo>
                  <a:pt x="984198" y="853762"/>
                </a:lnTo>
                <a:lnTo>
                  <a:pt x="0" y="85376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ar-SA" sz="1600" b="1"/>
          </a:p>
        </p:txBody>
      </p:sp>
      <p:sp>
        <p:nvSpPr>
          <p:cNvPr id="6" name="Freeform 6"/>
          <p:cNvSpPr/>
          <p:nvPr/>
        </p:nvSpPr>
        <p:spPr>
          <a:xfrm>
            <a:off x="3124603" y="1587608"/>
            <a:ext cx="3378458" cy="16892"/>
          </a:xfrm>
          <a:custGeom>
            <a:avLst/>
            <a:gdLst/>
            <a:ahLst/>
            <a:cxnLst/>
            <a:rect l="l" t="t" r="r" b="b"/>
            <a:pathLst>
              <a:path w="3378458" h="16892">
                <a:moveTo>
                  <a:pt x="0" y="0"/>
                </a:moveTo>
                <a:lnTo>
                  <a:pt x="3378458" y="0"/>
                </a:lnTo>
                <a:lnTo>
                  <a:pt x="3378458" y="16892"/>
                </a:lnTo>
                <a:lnTo>
                  <a:pt x="0" y="1689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sz="1600" b="1"/>
          </a:p>
        </p:txBody>
      </p:sp>
      <p:sp>
        <p:nvSpPr>
          <p:cNvPr id="7" name="TextBox 7"/>
          <p:cNvSpPr txBox="1"/>
          <p:nvPr/>
        </p:nvSpPr>
        <p:spPr>
          <a:xfrm>
            <a:off x="4038600" y="1327796"/>
            <a:ext cx="3647956" cy="218008"/>
          </a:xfrm>
          <a:prstGeom prst="rect">
            <a:avLst/>
          </a:prstGeom>
        </p:spPr>
        <p:txBody>
          <a:bodyPr lIns="0" tIns="0" rIns="0" bIns="0" rtlCol="0" anchor="t">
            <a:spAutoFit/>
          </a:bodyPr>
          <a:lstStyle/>
          <a:p>
            <a:pPr algn="ctr">
              <a:lnSpc>
                <a:spcPts val="1679"/>
              </a:lnSpc>
              <a:spcBef>
                <a:spcPct val="0"/>
              </a:spcBef>
            </a:pPr>
            <a:r>
              <a:rPr lang="ar-SA" sz="1600" b="1" dirty="0">
                <a:solidFill>
                  <a:srgbClr val="000000"/>
                </a:solidFill>
              </a:rPr>
              <a:t>المحتويات</a:t>
            </a:r>
            <a:endParaRPr lang="en-US" sz="1600" b="1" dirty="0">
              <a:solidFill>
                <a:srgbClr val="000000"/>
              </a:solidFill>
            </a:endParaRPr>
          </a:p>
        </p:txBody>
      </p:sp>
      <p:sp>
        <p:nvSpPr>
          <p:cNvPr id="8" name="TextBox 7">
            <a:extLst>
              <a:ext uri="{FF2B5EF4-FFF2-40B4-BE49-F238E27FC236}">
                <a16:creationId xmlns:a16="http://schemas.microsoft.com/office/drawing/2014/main" id="{40737B1A-363B-62CE-597E-2A388AD6A441}"/>
              </a:ext>
            </a:extLst>
          </p:cNvPr>
          <p:cNvSpPr txBox="1"/>
          <p:nvPr/>
        </p:nvSpPr>
        <p:spPr>
          <a:xfrm>
            <a:off x="2243007" y="1927719"/>
            <a:ext cx="4257556" cy="4803238"/>
          </a:xfrm>
          <a:prstGeom prst="rect">
            <a:avLst/>
          </a:prstGeom>
        </p:spPr>
        <p:txBody>
          <a:bodyPr wrap="square" lIns="0" tIns="0" rIns="0" bIns="0" rtlCol="0" anchor="t">
            <a:spAutoFit/>
          </a:bodyPr>
          <a:lstStyle/>
          <a:p>
            <a:pPr marL="171450" indent="-171450" algn="r" rtl="1">
              <a:lnSpc>
                <a:spcPts val="1679"/>
              </a:lnSpc>
              <a:spcBef>
                <a:spcPct val="0"/>
              </a:spcBef>
              <a:buFont typeface="Arial" panose="020B0604020202020204" pitchFamily="34" charset="0"/>
              <a:buChar char="•"/>
            </a:pPr>
            <a:endParaRPr lang="en-US" sz="1600" b="1" dirty="0">
              <a:solidFill>
                <a:srgbClr val="000000"/>
              </a:solidFill>
              <a:latin typeface="29LT Bukra" panose="020B0604020202020204" charset="-78"/>
            </a:endParaRPr>
          </a:p>
          <a:p>
            <a:pPr marL="171450" indent="-171450" algn="r" rtl="1">
              <a:lnSpc>
                <a:spcPts val="1679"/>
              </a:lnSpc>
              <a:spcBef>
                <a:spcPct val="0"/>
              </a:spcBef>
              <a:buFont typeface="Arial" panose="020B0604020202020204" pitchFamily="34" charset="0"/>
              <a:buChar char="•"/>
            </a:pPr>
            <a:endParaRPr lang="en-US" sz="1600" b="1" dirty="0">
              <a:solidFill>
                <a:srgbClr val="000000"/>
              </a:solidFill>
              <a:latin typeface="29LT Bukra" panose="020B0604020202020204" charset="-78"/>
            </a:endParaRPr>
          </a:p>
          <a:p>
            <a:pPr marL="171450" indent="-171450" algn="r" rtl="1">
              <a:lnSpc>
                <a:spcPts val="1679"/>
              </a:lnSpc>
              <a:spcBef>
                <a:spcPct val="0"/>
              </a:spcBef>
              <a:buFont typeface="Arial" panose="020B0604020202020204" pitchFamily="34" charset="0"/>
              <a:buChar char="•"/>
            </a:pPr>
            <a:r>
              <a:rPr lang="ar-SA" sz="1600" b="1" dirty="0">
                <a:solidFill>
                  <a:srgbClr val="000000"/>
                </a:solidFill>
                <a:latin typeface="29LT Bukra" panose="020B0604020202020204" charset="-78"/>
              </a:rPr>
              <a:t>المقدمة</a:t>
            </a:r>
          </a:p>
          <a:p>
            <a:pPr algn="r" rtl="1">
              <a:lnSpc>
                <a:spcPts val="1679"/>
              </a:lnSpc>
              <a:spcBef>
                <a:spcPct val="0"/>
              </a:spcBef>
            </a:pPr>
            <a:endParaRPr lang="en-US" sz="1600" b="1" dirty="0">
              <a:solidFill>
                <a:srgbClr val="000000"/>
              </a:solidFill>
              <a:latin typeface="29LT Bukra" panose="020B0604020202020204" charset="-78"/>
            </a:endParaRPr>
          </a:p>
          <a:p>
            <a:pPr marL="171450" indent="-171450" algn="r" rtl="1">
              <a:lnSpc>
                <a:spcPts val="1679"/>
              </a:lnSpc>
              <a:spcBef>
                <a:spcPct val="0"/>
              </a:spcBef>
              <a:buFont typeface="Arial" panose="020B0604020202020204" pitchFamily="34" charset="0"/>
              <a:buChar char="•"/>
            </a:pPr>
            <a:r>
              <a:rPr lang="en-US" sz="1600" b="1" dirty="0" err="1">
                <a:solidFill>
                  <a:srgbClr val="000000"/>
                </a:solidFill>
                <a:latin typeface="29LT Bukra" panose="020B0604020202020204" charset="-78"/>
              </a:rPr>
              <a:t>محتوى</a:t>
            </a:r>
            <a:r>
              <a:rPr lang="en-US" sz="1600" b="1" dirty="0">
                <a:solidFill>
                  <a:srgbClr val="000000"/>
                </a:solidFill>
                <a:latin typeface="29LT Bukra" panose="020B0604020202020204" charset="-78"/>
              </a:rPr>
              <a:t> </a:t>
            </a:r>
            <a:r>
              <a:rPr lang="en-US" sz="1600" b="1" dirty="0" err="1">
                <a:solidFill>
                  <a:srgbClr val="000000"/>
                </a:solidFill>
                <a:latin typeface="29LT Bukra" panose="020B0604020202020204" charset="-78"/>
              </a:rPr>
              <a:t>مجال</a:t>
            </a:r>
            <a:r>
              <a:rPr lang="en-US" sz="1600" b="1" dirty="0">
                <a:solidFill>
                  <a:srgbClr val="000000"/>
                </a:solidFill>
                <a:latin typeface="29LT Bukra" panose="020B0604020202020204" charset="-78"/>
              </a:rPr>
              <a:t> </a:t>
            </a:r>
            <a:r>
              <a:rPr lang="en-US" sz="1600" b="1" dirty="0" err="1">
                <a:solidFill>
                  <a:srgbClr val="000000"/>
                </a:solidFill>
                <a:latin typeface="29LT Bukra" panose="020B0604020202020204" charset="-78"/>
              </a:rPr>
              <a:t>القراءة</a:t>
            </a:r>
            <a:r>
              <a:rPr lang="en-US" sz="1600" b="1" dirty="0">
                <a:solidFill>
                  <a:srgbClr val="000000"/>
                </a:solidFill>
                <a:latin typeface="29LT Bukra" panose="020B0604020202020204" charset="-78"/>
              </a:rPr>
              <a:t> </a:t>
            </a:r>
            <a:r>
              <a:rPr lang="en-US" sz="1600" b="1" dirty="0" err="1">
                <a:solidFill>
                  <a:srgbClr val="000000"/>
                </a:solidFill>
                <a:latin typeface="29LT Bukra" panose="020B0604020202020204" charset="-78"/>
              </a:rPr>
              <a:t>في</a:t>
            </a:r>
            <a:r>
              <a:rPr lang="en-US" sz="1600" b="1" dirty="0">
                <a:solidFill>
                  <a:srgbClr val="000000"/>
                </a:solidFill>
                <a:latin typeface="29LT Bukra" panose="020B0604020202020204" charset="-78"/>
              </a:rPr>
              <a:t> </a:t>
            </a:r>
            <a:r>
              <a:rPr lang="en-US" sz="1600" b="1" dirty="0" err="1">
                <a:solidFill>
                  <a:srgbClr val="000000"/>
                </a:solidFill>
                <a:latin typeface="29LT Bukra" panose="020B0604020202020204" charset="-78"/>
              </a:rPr>
              <a:t>الصف</a:t>
            </a:r>
            <a:r>
              <a:rPr lang="en-US" sz="1600" b="1" dirty="0">
                <a:solidFill>
                  <a:srgbClr val="000000"/>
                </a:solidFill>
                <a:latin typeface="29LT Bukra" panose="020B0604020202020204" charset="-78"/>
              </a:rPr>
              <a:t> </a:t>
            </a:r>
            <a:r>
              <a:rPr lang="en-US" sz="1600" b="1" dirty="0" err="1">
                <a:solidFill>
                  <a:srgbClr val="000000"/>
                </a:solidFill>
                <a:latin typeface="29LT Bukra" panose="020B0604020202020204" charset="-78"/>
              </a:rPr>
              <a:t>السادس</a:t>
            </a:r>
            <a:r>
              <a:rPr lang="en-US" sz="1600" b="1" dirty="0">
                <a:solidFill>
                  <a:srgbClr val="000000"/>
                </a:solidFill>
                <a:latin typeface="29LT Bukra" panose="020B0604020202020204" charset="-78"/>
              </a:rPr>
              <a:t> </a:t>
            </a:r>
          </a:p>
          <a:p>
            <a:pPr algn="r" rtl="1">
              <a:lnSpc>
                <a:spcPts val="1679"/>
              </a:lnSpc>
              <a:spcBef>
                <a:spcPct val="0"/>
              </a:spcBef>
            </a:pPr>
            <a:endParaRPr lang="en-US" sz="1600" b="1" dirty="0">
              <a:solidFill>
                <a:srgbClr val="000000"/>
              </a:solidFill>
              <a:latin typeface="29LT Bukra" panose="020B0604020202020204" charset="-78"/>
            </a:endParaRPr>
          </a:p>
          <a:p>
            <a:pPr marL="171450" indent="-171450" algn="r" rtl="1">
              <a:lnSpc>
                <a:spcPts val="1679"/>
              </a:lnSpc>
              <a:spcBef>
                <a:spcPct val="0"/>
              </a:spcBef>
              <a:buFont typeface="Arial" panose="020B0604020202020204" pitchFamily="34" charset="0"/>
              <a:buChar char="•"/>
            </a:pPr>
            <a:r>
              <a:rPr lang="en-US" sz="1600" b="1" dirty="0" err="1">
                <a:solidFill>
                  <a:srgbClr val="000000"/>
                </a:solidFill>
                <a:latin typeface="29LT Bukra" panose="020B0604020202020204" charset="-78"/>
              </a:rPr>
              <a:t>نواتج</a:t>
            </a:r>
            <a:r>
              <a:rPr lang="en-US" sz="1600" b="1" dirty="0">
                <a:solidFill>
                  <a:srgbClr val="000000"/>
                </a:solidFill>
                <a:latin typeface="29LT Bukra" panose="020B0604020202020204" charset="-78"/>
              </a:rPr>
              <a:t> </a:t>
            </a:r>
            <a:r>
              <a:rPr lang="en-US" sz="1600" b="1" dirty="0" err="1">
                <a:solidFill>
                  <a:srgbClr val="000000"/>
                </a:solidFill>
                <a:latin typeface="29LT Bukra" panose="020B0604020202020204" charset="-78"/>
              </a:rPr>
              <a:t>التعلم</a:t>
            </a:r>
            <a:r>
              <a:rPr lang="en-US" sz="1600" b="1" dirty="0">
                <a:solidFill>
                  <a:srgbClr val="000000"/>
                </a:solidFill>
                <a:latin typeface="29LT Bukra" panose="020B0604020202020204" charset="-78"/>
              </a:rPr>
              <a:t> </a:t>
            </a:r>
            <a:r>
              <a:rPr lang="en-US" sz="1600" b="1" dirty="0" err="1">
                <a:solidFill>
                  <a:srgbClr val="000000"/>
                </a:solidFill>
                <a:latin typeface="29LT Bukra" panose="020B0604020202020204" charset="-78"/>
              </a:rPr>
              <a:t>المس</a:t>
            </a:r>
            <a:r>
              <a:rPr lang="ar-SA" sz="1600" b="1" dirty="0">
                <a:solidFill>
                  <a:srgbClr val="000000"/>
                </a:solidFill>
                <a:latin typeface="29LT Bukra" panose="020B0604020202020204" charset="-78"/>
              </a:rPr>
              <a:t>ت</a:t>
            </a:r>
            <a:r>
              <a:rPr lang="en-US" sz="1600" b="1" dirty="0" err="1">
                <a:solidFill>
                  <a:srgbClr val="000000"/>
                </a:solidFill>
                <a:latin typeface="29LT Bukra" panose="020B0604020202020204" charset="-78"/>
              </a:rPr>
              <a:t>هدفة</a:t>
            </a:r>
            <a:r>
              <a:rPr lang="en-US" sz="1600" b="1" dirty="0">
                <a:solidFill>
                  <a:srgbClr val="000000"/>
                </a:solidFill>
                <a:latin typeface="29LT Bukra" panose="020B0604020202020204" charset="-78"/>
              </a:rPr>
              <a:t> </a:t>
            </a:r>
            <a:r>
              <a:rPr lang="en-US" sz="1600" b="1" dirty="0" err="1">
                <a:solidFill>
                  <a:srgbClr val="000000"/>
                </a:solidFill>
                <a:latin typeface="29LT Bukra" panose="020B0604020202020204" charset="-78"/>
              </a:rPr>
              <a:t>في</a:t>
            </a:r>
            <a:r>
              <a:rPr lang="en-US" sz="1600" b="1" dirty="0">
                <a:solidFill>
                  <a:srgbClr val="000000"/>
                </a:solidFill>
                <a:latin typeface="29LT Bukra" panose="020B0604020202020204" charset="-78"/>
              </a:rPr>
              <a:t> </a:t>
            </a:r>
            <a:r>
              <a:rPr lang="en-US" sz="1600" b="1" dirty="0" err="1">
                <a:solidFill>
                  <a:srgbClr val="000000"/>
                </a:solidFill>
                <a:latin typeface="29LT Bukra" panose="020B0604020202020204" charset="-78"/>
              </a:rPr>
              <a:t>الخطة</a:t>
            </a:r>
            <a:r>
              <a:rPr lang="en-US" sz="1600" b="1" dirty="0">
                <a:solidFill>
                  <a:srgbClr val="000000"/>
                </a:solidFill>
                <a:latin typeface="29LT Bukra" panose="020B0604020202020204" charset="-78"/>
              </a:rPr>
              <a:t> </a:t>
            </a:r>
            <a:r>
              <a:rPr lang="en-US" sz="1600" b="1" dirty="0" err="1">
                <a:solidFill>
                  <a:srgbClr val="000000"/>
                </a:solidFill>
                <a:latin typeface="29LT Bukra" panose="020B0604020202020204" charset="-78"/>
              </a:rPr>
              <a:t>العلاجية</a:t>
            </a:r>
            <a:endParaRPr lang="ar-SA" sz="1600" b="1" dirty="0">
              <a:solidFill>
                <a:srgbClr val="000000"/>
              </a:solidFill>
              <a:latin typeface="29LT Bukra" panose="020B0604020202020204" charset="-78"/>
            </a:endParaRPr>
          </a:p>
          <a:p>
            <a:pPr marL="171450" indent="-171450" algn="r" rtl="1">
              <a:lnSpc>
                <a:spcPts val="1679"/>
              </a:lnSpc>
              <a:spcBef>
                <a:spcPct val="0"/>
              </a:spcBef>
              <a:buFont typeface="Arial" panose="020B0604020202020204" pitchFamily="34" charset="0"/>
              <a:buChar char="•"/>
            </a:pPr>
            <a:endParaRPr lang="ar-SA" sz="1600" b="1" dirty="0">
              <a:solidFill>
                <a:srgbClr val="000000"/>
              </a:solidFill>
              <a:latin typeface="29LT Bukra" panose="020B0604020202020204" charset="-78"/>
            </a:endParaRPr>
          </a:p>
          <a:p>
            <a:pPr marL="171450" indent="-171450" algn="r" rtl="1">
              <a:lnSpc>
                <a:spcPts val="1679"/>
              </a:lnSpc>
              <a:spcBef>
                <a:spcPct val="0"/>
              </a:spcBef>
              <a:buFont typeface="Arial" panose="020B0604020202020204" pitchFamily="34" charset="0"/>
              <a:buChar char="•"/>
            </a:pPr>
            <a:r>
              <a:rPr lang="ar-SA" sz="1600" b="1" dirty="0">
                <a:solidFill>
                  <a:srgbClr val="000000"/>
                </a:solidFill>
                <a:latin typeface="29LT Bukra" panose="020B0604020202020204" charset="-78"/>
              </a:rPr>
              <a:t>خطة التهيئة للإختبارات الوطنية نافس </a:t>
            </a:r>
          </a:p>
          <a:p>
            <a:pPr algn="r" rtl="1">
              <a:lnSpc>
                <a:spcPts val="1679"/>
              </a:lnSpc>
              <a:spcBef>
                <a:spcPct val="0"/>
              </a:spcBef>
            </a:pPr>
            <a:endParaRPr lang="en-US" sz="1600" b="1" dirty="0">
              <a:solidFill>
                <a:srgbClr val="000000"/>
              </a:solidFill>
              <a:latin typeface="29LT Bukra" panose="020B0604020202020204" charset="-78"/>
            </a:endParaRPr>
          </a:p>
          <a:p>
            <a:pPr marL="171450" indent="-171450" algn="r" rtl="1">
              <a:lnSpc>
                <a:spcPts val="1679"/>
              </a:lnSpc>
              <a:spcBef>
                <a:spcPct val="0"/>
              </a:spcBef>
              <a:buFont typeface="Arial" panose="020B0604020202020204" pitchFamily="34" charset="0"/>
              <a:buChar char="•"/>
            </a:pPr>
            <a:r>
              <a:rPr lang="en-US" sz="1600" b="1" dirty="0" err="1">
                <a:solidFill>
                  <a:srgbClr val="000000"/>
                </a:solidFill>
              </a:rPr>
              <a:t>الخطة</a:t>
            </a:r>
            <a:r>
              <a:rPr lang="en-US" sz="1600" b="1" dirty="0">
                <a:solidFill>
                  <a:srgbClr val="000000"/>
                </a:solidFill>
              </a:rPr>
              <a:t> </a:t>
            </a:r>
            <a:r>
              <a:rPr lang="en-US" sz="1600" b="1" dirty="0" err="1">
                <a:solidFill>
                  <a:srgbClr val="000000"/>
                </a:solidFill>
              </a:rPr>
              <a:t>العلاجية</a:t>
            </a:r>
            <a:r>
              <a:rPr lang="ar-SA" sz="1600" b="1" dirty="0">
                <a:solidFill>
                  <a:srgbClr val="000000"/>
                </a:solidFill>
              </a:rPr>
              <a:t> لتحسين مهاراه القراءة والفهم القرائي</a:t>
            </a:r>
          </a:p>
          <a:p>
            <a:pPr marL="171450" indent="-171450" algn="r" rtl="1">
              <a:lnSpc>
                <a:spcPts val="1679"/>
              </a:lnSpc>
              <a:spcBef>
                <a:spcPct val="0"/>
              </a:spcBef>
              <a:buFont typeface="Arial" panose="020B0604020202020204" pitchFamily="34" charset="0"/>
              <a:buChar char="•"/>
            </a:pPr>
            <a:endParaRPr lang="ar-SA" sz="1600" b="1" dirty="0">
              <a:solidFill>
                <a:srgbClr val="000000"/>
              </a:solidFill>
            </a:endParaRPr>
          </a:p>
          <a:p>
            <a:pPr marL="171450" indent="-171450" algn="r" rtl="1">
              <a:lnSpc>
                <a:spcPts val="1679"/>
              </a:lnSpc>
              <a:spcBef>
                <a:spcPct val="0"/>
              </a:spcBef>
              <a:buFont typeface="Arial" panose="020B0604020202020204" pitchFamily="34" charset="0"/>
              <a:buChar char="•"/>
            </a:pPr>
            <a:r>
              <a:rPr lang="ar-SA" sz="1600" b="1" dirty="0">
                <a:solidFill>
                  <a:srgbClr val="000000"/>
                </a:solidFill>
              </a:rPr>
              <a:t>خطوات تنفيذ الخطة العلاجية  للفهم القرائي</a:t>
            </a:r>
          </a:p>
          <a:p>
            <a:pPr marL="171450" indent="-171450" algn="r" rtl="1">
              <a:lnSpc>
                <a:spcPts val="1679"/>
              </a:lnSpc>
              <a:spcBef>
                <a:spcPct val="0"/>
              </a:spcBef>
              <a:buFont typeface="Arial" panose="020B0604020202020204" pitchFamily="34" charset="0"/>
              <a:buChar char="•"/>
            </a:pPr>
            <a:endParaRPr lang="ar-SA" sz="1600" b="1" dirty="0">
              <a:solidFill>
                <a:srgbClr val="000000"/>
              </a:solidFill>
            </a:endParaRPr>
          </a:p>
          <a:p>
            <a:pPr marL="171450" indent="-171450" algn="r" rtl="1">
              <a:lnSpc>
                <a:spcPts val="1679"/>
              </a:lnSpc>
              <a:spcBef>
                <a:spcPct val="0"/>
              </a:spcBef>
              <a:buFont typeface="Arial" panose="020B0604020202020204" pitchFamily="34" charset="0"/>
              <a:buChar char="•"/>
            </a:pPr>
            <a:r>
              <a:rPr lang="ar-SA" sz="1600" b="1" dirty="0">
                <a:effectLst/>
                <a:latin typeface="29LT Bukra" panose="020B0604020202020204" charset="-78"/>
                <a:ea typeface="Times New Roman" panose="02020603050405020304" pitchFamily="18" charset="0"/>
              </a:rPr>
              <a:t>استمارة تنفيذ الخطة العلاجية للفهم القرائي</a:t>
            </a:r>
          </a:p>
          <a:p>
            <a:pPr marL="171450" indent="-171450" algn="r" rtl="1">
              <a:lnSpc>
                <a:spcPts val="1679"/>
              </a:lnSpc>
              <a:spcBef>
                <a:spcPct val="0"/>
              </a:spcBef>
              <a:buFont typeface="Arial" panose="020B0604020202020204" pitchFamily="34" charset="0"/>
              <a:buChar char="•"/>
            </a:pPr>
            <a:endParaRPr lang="ar-SA" sz="1600" b="1" dirty="0">
              <a:latin typeface="29LT Bukra" panose="020B0604020202020204" charset="-78"/>
              <a:ea typeface="Times New Roman" panose="02020603050405020304" pitchFamily="18" charset="0"/>
            </a:endParaRPr>
          </a:p>
          <a:p>
            <a:pPr marL="171450" indent="-171450" algn="r" rtl="1">
              <a:lnSpc>
                <a:spcPts val="1679"/>
              </a:lnSpc>
              <a:spcBef>
                <a:spcPct val="0"/>
              </a:spcBef>
              <a:buFont typeface="Arial" panose="020B0604020202020204" pitchFamily="34" charset="0"/>
              <a:buChar char="•"/>
            </a:pPr>
            <a:r>
              <a:rPr lang="ar-SA" sz="1600" b="1" dirty="0">
                <a:effectLst/>
                <a:latin typeface="29LT Bukra" panose="020B0604020202020204" charset="-78"/>
                <a:ea typeface="Times New Roman" panose="02020603050405020304" pitchFamily="18" charset="0"/>
              </a:rPr>
              <a:t>استمارة متابعة حصة الفهم القرائي</a:t>
            </a:r>
            <a:endParaRPr lang="en-US" sz="1600" b="1" dirty="0">
              <a:effectLst/>
              <a:latin typeface="29LT Bukra" panose="020B0604020202020204" charset="-78"/>
              <a:ea typeface="Times New Roman" panose="02020603050405020304" pitchFamily="18" charset="0"/>
            </a:endParaRPr>
          </a:p>
          <a:p>
            <a:pPr algn="r" rtl="1">
              <a:lnSpc>
                <a:spcPts val="1679"/>
              </a:lnSpc>
              <a:spcBef>
                <a:spcPct val="0"/>
              </a:spcBef>
            </a:pPr>
            <a:endParaRPr lang="ar-SA" sz="1600" b="1" dirty="0">
              <a:solidFill>
                <a:srgbClr val="000000"/>
              </a:solidFill>
            </a:endParaRPr>
          </a:p>
          <a:p>
            <a:pPr marL="171450" indent="-171450" algn="r" rtl="1">
              <a:lnSpc>
                <a:spcPts val="1679"/>
              </a:lnSpc>
              <a:spcBef>
                <a:spcPct val="0"/>
              </a:spcBef>
              <a:buFont typeface="Arial" panose="020B0604020202020204" pitchFamily="34" charset="0"/>
              <a:buChar char="•"/>
            </a:pPr>
            <a:r>
              <a:rPr lang="ar-SA" sz="1600" b="1" dirty="0">
                <a:solidFill>
                  <a:srgbClr val="000000"/>
                </a:solidFill>
              </a:rPr>
              <a:t>نماذج محاكية لاختبار نافس</a:t>
            </a:r>
            <a:endParaRPr lang="en-US" sz="1600" b="1" dirty="0">
              <a:solidFill>
                <a:srgbClr val="000000"/>
              </a:solidFill>
            </a:endParaRPr>
          </a:p>
          <a:p>
            <a:pPr algn="r" rtl="1">
              <a:lnSpc>
                <a:spcPts val="1679"/>
              </a:lnSpc>
              <a:spcBef>
                <a:spcPct val="0"/>
              </a:spcBef>
            </a:pPr>
            <a:endParaRPr lang="en-US" sz="1600" b="1" dirty="0">
              <a:solidFill>
                <a:srgbClr val="000000"/>
              </a:solidFill>
              <a:latin typeface="29LT Bukra" panose="020B0604020202020204" charset="-78"/>
            </a:endParaRPr>
          </a:p>
          <a:p>
            <a:pPr marL="171450" indent="-171450" algn="r" rtl="1">
              <a:lnSpc>
                <a:spcPts val="1679"/>
              </a:lnSpc>
              <a:spcBef>
                <a:spcPct val="0"/>
              </a:spcBef>
              <a:buFont typeface="Arial" panose="020B0604020202020204" pitchFamily="34" charset="0"/>
              <a:buChar char="•"/>
            </a:pPr>
            <a:endParaRPr lang="ar-SA" sz="1600" b="1" dirty="0">
              <a:solidFill>
                <a:srgbClr val="000000"/>
              </a:solidFill>
              <a:latin typeface="29LT Bukra" panose="020B0604020202020204" charset="-78"/>
            </a:endParaRPr>
          </a:p>
          <a:p>
            <a:pPr marL="171450" indent="-171450" algn="r" rtl="1">
              <a:lnSpc>
                <a:spcPts val="1679"/>
              </a:lnSpc>
              <a:spcBef>
                <a:spcPct val="0"/>
              </a:spcBef>
              <a:buFont typeface="Arial" panose="020B0604020202020204" pitchFamily="34" charset="0"/>
              <a:buChar char="•"/>
            </a:pPr>
            <a:endParaRPr lang="en-US" sz="1600" b="1" dirty="0">
              <a:solidFill>
                <a:srgbClr val="000000"/>
              </a:solidFill>
              <a:latin typeface="29LT Bukra" panose="020B0604020202020204" charset="-78"/>
            </a:endParaRPr>
          </a:p>
        </p:txBody>
      </p:sp>
    </p:spTree>
    <p:extLst>
      <p:ext uri="{BB962C8B-B14F-4D97-AF65-F5344CB8AC3E}">
        <p14:creationId xmlns:p14="http://schemas.microsoft.com/office/powerpoint/2010/main" val="2518624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95973" y="777240"/>
            <a:ext cx="6217920" cy="8207378"/>
            <a:chOff x="0" y="0"/>
            <a:chExt cx="2167467" cy="2860960"/>
          </a:xfrm>
        </p:grpSpPr>
        <p:sp>
          <p:nvSpPr>
            <p:cNvPr id="3" name="Freeform 3"/>
            <p:cNvSpPr/>
            <p:nvPr/>
          </p:nvSpPr>
          <p:spPr>
            <a:xfrm>
              <a:off x="0" y="0"/>
              <a:ext cx="2167467" cy="2860960"/>
            </a:xfrm>
            <a:custGeom>
              <a:avLst/>
              <a:gdLst/>
              <a:ahLst/>
              <a:cxnLst/>
              <a:rect l="l" t="t" r="r" b="b"/>
              <a:pathLst>
                <a:path w="2167467" h="2860960">
                  <a:moveTo>
                    <a:pt x="0" y="0"/>
                  </a:moveTo>
                  <a:lnTo>
                    <a:pt x="2167467" y="0"/>
                  </a:lnTo>
                  <a:lnTo>
                    <a:pt x="2167467" y="2860960"/>
                  </a:lnTo>
                  <a:lnTo>
                    <a:pt x="0" y="2860960"/>
                  </a:lnTo>
                  <a:close/>
                </a:path>
              </a:pathLst>
            </a:custGeom>
            <a:solidFill>
              <a:srgbClr val="EFEFEF"/>
            </a:solidFill>
            <a:ln w="95250" cap="sq">
              <a:solidFill>
                <a:srgbClr val="EFEFEF"/>
              </a:solidFill>
              <a:prstDash val="solid"/>
              <a:miter/>
            </a:ln>
          </p:spPr>
          <p:txBody>
            <a:bodyPr/>
            <a:lstStyle/>
            <a:p>
              <a:endParaRPr lang="ar-SA" b="1"/>
            </a:p>
          </p:txBody>
        </p:sp>
        <p:sp>
          <p:nvSpPr>
            <p:cNvPr id="4" name="TextBox 4"/>
            <p:cNvSpPr txBox="1"/>
            <p:nvPr/>
          </p:nvSpPr>
          <p:spPr>
            <a:xfrm>
              <a:off x="0" y="-38100"/>
              <a:ext cx="2167467" cy="2899060"/>
            </a:xfrm>
            <a:prstGeom prst="rect">
              <a:avLst/>
            </a:prstGeom>
          </p:spPr>
          <p:txBody>
            <a:bodyPr lIns="50800" tIns="50800" rIns="50800" bIns="50800" rtlCol="0" anchor="ctr"/>
            <a:lstStyle/>
            <a:p>
              <a:pPr algn="ctr">
                <a:lnSpc>
                  <a:spcPts val="2100"/>
                </a:lnSpc>
              </a:pPr>
              <a:endParaRPr b="1"/>
            </a:p>
          </p:txBody>
        </p:sp>
      </p:grpSp>
      <p:sp>
        <p:nvSpPr>
          <p:cNvPr id="5" name="Freeform 5"/>
          <p:cNvSpPr/>
          <p:nvPr/>
        </p:nvSpPr>
        <p:spPr>
          <a:xfrm>
            <a:off x="6503061" y="0"/>
            <a:ext cx="984198" cy="853762"/>
          </a:xfrm>
          <a:custGeom>
            <a:avLst/>
            <a:gdLst/>
            <a:ahLst/>
            <a:cxnLst/>
            <a:rect l="l" t="t" r="r" b="b"/>
            <a:pathLst>
              <a:path w="984198" h="853762">
                <a:moveTo>
                  <a:pt x="0" y="0"/>
                </a:moveTo>
                <a:lnTo>
                  <a:pt x="984198" y="0"/>
                </a:lnTo>
                <a:lnTo>
                  <a:pt x="984198" y="853762"/>
                </a:lnTo>
                <a:lnTo>
                  <a:pt x="0" y="85376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ar-SA" b="1"/>
          </a:p>
        </p:txBody>
      </p:sp>
      <p:sp>
        <p:nvSpPr>
          <p:cNvPr id="6" name="Freeform 6"/>
          <p:cNvSpPr/>
          <p:nvPr/>
        </p:nvSpPr>
        <p:spPr>
          <a:xfrm>
            <a:off x="3124603" y="1587608"/>
            <a:ext cx="3378458" cy="16892"/>
          </a:xfrm>
          <a:custGeom>
            <a:avLst/>
            <a:gdLst/>
            <a:ahLst/>
            <a:cxnLst/>
            <a:rect l="l" t="t" r="r" b="b"/>
            <a:pathLst>
              <a:path w="3378458" h="16892">
                <a:moveTo>
                  <a:pt x="0" y="0"/>
                </a:moveTo>
                <a:lnTo>
                  <a:pt x="3378458" y="0"/>
                </a:lnTo>
                <a:lnTo>
                  <a:pt x="3378458" y="16892"/>
                </a:lnTo>
                <a:lnTo>
                  <a:pt x="0" y="1689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b="1"/>
          </a:p>
        </p:txBody>
      </p:sp>
      <p:sp>
        <p:nvSpPr>
          <p:cNvPr id="7" name="TextBox 7"/>
          <p:cNvSpPr txBox="1"/>
          <p:nvPr/>
        </p:nvSpPr>
        <p:spPr>
          <a:xfrm>
            <a:off x="3657600" y="1347041"/>
            <a:ext cx="3647956" cy="209673"/>
          </a:xfrm>
          <a:prstGeom prst="rect">
            <a:avLst/>
          </a:prstGeom>
        </p:spPr>
        <p:txBody>
          <a:bodyPr lIns="0" tIns="0" rIns="0" bIns="0" rtlCol="0" anchor="t">
            <a:spAutoFit/>
          </a:bodyPr>
          <a:lstStyle/>
          <a:p>
            <a:pPr algn="ctr">
              <a:lnSpc>
                <a:spcPts val="1679"/>
              </a:lnSpc>
              <a:spcBef>
                <a:spcPct val="0"/>
              </a:spcBef>
            </a:pPr>
            <a:r>
              <a:rPr lang="ar-SA" sz="1200" b="1" dirty="0">
                <a:solidFill>
                  <a:srgbClr val="000000"/>
                </a:solidFill>
              </a:rPr>
              <a:t>الاختبارات الوطنية "نافس"</a:t>
            </a:r>
            <a:endParaRPr lang="en-US" sz="1200" b="1" dirty="0">
              <a:solidFill>
                <a:srgbClr val="000000"/>
              </a:solidFill>
            </a:endParaRPr>
          </a:p>
        </p:txBody>
      </p:sp>
      <p:sp>
        <p:nvSpPr>
          <p:cNvPr id="8" name="TextBox 7">
            <a:extLst>
              <a:ext uri="{FF2B5EF4-FFF2-40B4-BE49-F238E27FC236}">
                <a16:creationId xmlns:a16="http://schemas.microsoft.com/office/drawing/2014/main" id="{40737B1A-363B-62CE-597E-2A388AD6A441}"/>
              </a:ext>
            </a:extLst>
          </p:cNvPr>
          <p:cNvSpPr txBox="1"/>
          <p:nvPr/>
        </p:nvSpPr>
        <p:spPr>
          <a:xfrm>
            <a:off x="838201" y="2126515"/>
            <a:ext cx="5619532" cy="1517723"/>
          </a:xfrm>
          <a:prstGeom prst="rect">
            <a:avLst/>
          </a:prstGeom>
        </p:spPr>
        <p:txBody>
          <a:bodyPr wrap="square" lIns="0" tIns="0" rIns="0" bIns="0" rtlCol="0" anchor="t">
            <a:spAutoFit/>
          </a:bodyPr>
          <a:lstStyle/>
          <a:p>
            <a:pPr algn="r" rtl="1">
              <a:lnSpc>
                <a:spcPts val="1679"/>
              </a:lnSpc>
              <a:spcBef>
                <a:spcPct val="0"/>
              </a:spcBef>
            </a:pPr>
            <a:r>
              <a:rPr lang="ar-SA" sz="1200" b="1" i="0" dirty="0">
                <a:solidFill>
                  <a:srgbClr val="4C3D8F"/>
                </a:solidFill>
                <a:effectLst/>
                <a:latin typeface="29LT Bukra" panose="020B0604020202020204" charset="-78"/>
              </a:rPr>
              <a:t>الاختبارات الوطنية "نافس" تأتي استنادًا إلى تنظيم الهيئة الصادر بقرار مجلس الوزراء الموقر رقم (108) وتاريخ 14/2/1440هـ والمتضمن "بناء وتنفيذ المقاييس والاختبارات التعليمية كالاختبارات الوطنية في مراحل التعليم العام ذات العلاقة بتقويم التعليم العام".</a:t>
            </a:r>
            <a:br>
              <a:rPr lang="ar-SA" sz="1200" b="1" dirty="0">
                <a:latin typeface="29LT Bukra" panose="020B0604020202020204" charset="-78"/>
              </a:rPr>
            </a:br>
            <a:r>
              <a:rPr lang="ar-SA" sz="1200" b="1" i="0" dirty="0">
                <a:solidFill>
                  <a:srgbClr val="4C3D8F"/>
                </a:solidFill>
                <a:effectLst/>
                <a:latin typeface="29LT Bukra" panose="020B0604020202020204" charset="-78"/>
              </a:rPr>
              <a:t>وستسهم الاختبارات الوطنية "نافس" في قياس وتحسين مستوى التحصيل العلمي لطلبة المدارس، وتحفيز التميز المدرسي والتنافس الإيجابي بين المدارس ومكاتب وإدارات التعليم. وتنفذ وفق الأدوار التكاملية والتنسيق المتواصل بين وزارة التعليم وهيئة تقويم التعليم والتدريب؛ لتحقيق الأهداف الوطنية وفي مقدمتها مستهدفات رؤية المملكة 2030، وبرنامج تنمية القدرات البشرية (أحد برامج رؤية 2030).</a:t>
            </a:r>
            <a:endParaRPr lang="en-US" sz="1200" b="1" dirty="0">
              <a:solidFill>
                <a:srgbClr val="000000"/>
              </a:solidFill>
              <a:latin typeface="29LT Bukra" panose="020B0604020202020204" charset="-78"/>
            </a:endParaRPr>
          </a:p>
        </p:txBody>
      </p:sp>
      <p:sp>
        <p:nvSpPr>
          <p:cNvPr id="9" name="TextBox 7">
            <a:extLst>
              <a:ext uri="{FF2B5EF4-FFF2-40B4-BE49-F238E27FC236}">
                <a16:creationId xmlns:a16="http://schemas.microsoft.com/office/drawing/2014/main" id="{633AAB2B-313B-6FF4-0ECE-8E18BAFF14AC}"/>
              </a:ext>
            </a:extLst>
          </p:cNvPr>
          <p:cNvSpPr txBox="1"/>
          <p:nvPr/>
        </p:nvSpPr>
        <p:spPr>
          <a:xfrm>
            <a:off x="2590800" y="4605219"/>
            <a:ext cx="3866932" cy="184666"/>
          </a:xfrm>
          <a:prstGeom prst="rect">
            <a:avLst/>
          </a:prstGeom>
        </p:spPr>
        <p:txBody>
          <a:bodyPr wrap="square" lIns="0" tIns="0" rIns="0" bIns="0" rtlCol="0" anchor="t">
            <a:spAutoFit/>
          </a:bodyPr>
          <a:lstStyle/>
          <a:p>
            <a:pPr algn="r"/>
            <a:r>
              <a:rPr lang="ar-SA" sz="1200" b="1" i="0" dirty="0">
                <a:effectLst/>
                <a:latin typeface="29LT Bukra" panose="020B0604020202020204" charset="-78"/>
              </a:rPr>
              <a:t> أهداف الاختبارات</a:t>
            </a:r>
          </a:p>
        </p:txBody>
      </p:sp>
      <p:sp>
        <p:nvSpPr>
          <p:cNvPr id="11" name="مربع نص 10">
            <a:extLst>
              <a:ext uri="{FF2B5EF4-FFF2-40B4-BE49-F238E27FC236}">
                <a16:creationId xmlns:a16="http://schemas.microsoft.com/office/drawing/2014/main" id="{7354BB41-DE49-92B1-FDD0-6B4379834029}"/>
              </a:ext>
            </a:extLst>
          </p:cNvPr>
          <p:cNvSpPr txBox="1"/>
          <p:nvPr/>
        </p:nvSpPr>
        <p:spPr>
          <a:xfrm>
            <a:off x="304800" y="5088505"/>
            <a:ext cx="6217920" cy="1754326"/>
          </a:xfrm>
          <a:prstGeom prst="rect">
            <a:avLst/>
          </a:prstGeom>
          <a:noFill/>
        </p:spPr>
        <p:txBody>
          <a:bodyPr wrap="square">
            <a:spAutoFit/>
          </a:bodyPr>
          <a:lstStyle/>
          <a:p>
            <a:pPr algn="r" rtl="1"/>
            <a:endParaRPr lang="ar-SA" sz="1200" b="1" i="0" dirty="0">
              <a:solidFill>
                <a:srgbClr val="4C3D8F"/>
              </a:solidFill>
              <a:effectLst/>
              <a:latin typeface="29LT Bukra" panose="020B0604020202020204" charset="-78"/>
            </a:endParaRPr>
          </a:p>
          <a:p>
            <a:pPr algn="r" rtl="1"/>
            <a:r>
              <a:rPr lang="ar-SA" sz="1200" b="1" i="0" dirty="0">
                <a:solidFill>
                  <a:srgbClr val="4C3D8F"/>
                </a:solidFill>
                <a:effectLst/>
                <a:latin typeface="29LT Bukra" panose="020B0604020202020204" charset="-78"/>
              </a:rPr>
              <a:t>1-تقويم التحصيل التعليمي لطلبة المدارس.</a:t>
            </a:r>
          </a:p>
          <a:p>
            <a:pPr algn="r" rtl="1"/>
            <a:endParaRPr lang="ar-SA" sz="1200" b="1" i="0" dirty="0">
              <a:solidFill>
                <a:srgbClr val="4C3D8F"/>
              </a:solidFill>
              <a:effectLst/>
              <a:latin typeface="29LT Bukra" panose="020B0604020202020204" charset="-78"/>
            </a:endParaRPr>
          </a:p>
          <a:p>
            <a:pPr algn="r" rtl="1"/>
            <a:r>
              <a:rPr lang="ar-SA" sz="1200" b="1" i="0" dirty="0">
                <a:solidFill>
                  <a:srgbClr val="4C3D8F"/>
                </a:solidFill>
                <a:effectLst/>
                <a:latin typeface="29LT Bukra" panose="020B0604020202020204" charset="-78"/>
              </a:rPr>
              <a:t>2-تحفيز التميز والتنافس الإيجابي بين المدارس ومكاتب وإدارات التعليم.</a:t>
            </a:r>
          </a:p>
          <a:p>
            <a:pPr algn="r" rtl="1"/>
            <a:endParaRPr lang="ar-SA" sz="1200" b="1" i="0" dirty="0">
              <a:solidFill>
                <a:srgbClr val="4C3D8F"/>
              </a:solidFill>
              <a:effectLst/>
              <a:latin typeface="29LT Bukra" panose="020B0604020202020204" charset="-78"/>
            </a:endParaRPr>
          </a:p>
          <a:p>
            <a:pPr algn="r" rtl="1"/>
            <a:r>
              <a:rPr lang="ar-SA" sz="1200" b="1" i="0" dirty="0">
                <a:solidFill>
                  <a:srgbClr val="4C3D8F"/>
                </a:solidFill>
                <a:effectLst/>
                <a:latin typeface="29LT Bukra" panose="020B0604020202020204" charset="-78"/>
              </a:rPr>
              <a:t>3-توفير التقارير والبيانات المفصلة حول التحصيل العلمي للطلبة والمتغيرات المؤثرة فيه</a:t>
            </a:r>
            <a:endParaRPr lang="ar-SA" sz="1200" b="1" dirty="0">
              <a:solidFill>
                <a:srgbClr val="4C3D8F"/>
              </a:solidFill>
              <a:latin typeface="29LT Bukra" panose="020B0604020202020204" charset="-78"/>
            </a:endParaRPr>
          </a:p>
          <a:p>
            <a:pPr algn="r" rtl="1"/>
            <a:r>
              <a:rPr lang="ar-SA" sz="1200" b="1" i="0" dirty="0">
                <a:solidFill>
                  <a:srgbClr val="4C3D8F"/>
                </a:solidFill>
                <a:effectLst/>
                <a:latin typeface="29LT Bukra" panose="020B0604020202020204" charset="-78"/>
              </a:rPr>
              <a:t>تمكين التحليل العلمي لأداء المنظومة لوضع الحلول وتحسين الأداء.</a:t>
            </a:r>
          </a:p>
          <a:p>
            <a:pPr algn="r" rtl="1"/>
            <a:endParaRPr lang="ar-SA" sz="1200" b="1" i="0" dirty="0">
              <a:solidFill>
                <a:srgbClr val="4C3D8F"/>
              </a:solidFill>
              <a:effectLst/>
              <a:latin typeface="29LT Bukra" panose="020B0604020202020204" charset="-78"/>
            </a:endParaRPr>
          </a:p>
          <a:p>
            <a:pPr algn="r" rtl="1"/>
            <a:r>
              <a:rPr lang="ar-SA" sz="1200" b="1" i="0" dirty="0">
                <a:solidFill>
                  <a:srgbClr val="4C3D8F"/>
                </a:solidFill>
                <a:effectLst/>
                <a:latin typeface="29LT Bukra" panose="020B0604020202020204" charset="-78"/>
              </a:rPr>
              <a:t>4-قياس مؤشرات الاختبارات الوطنية في برنامج تنمية القدرات البشرية، ودعم تحقيق مستهدفاتها</a:t>
            </a:r>
            <a:endParaRPr lang="ar-SA" sz="1200" b="1" dirty="0">
              <a:latin typeface="29LT Bukra" panose="020B0604020202020204" charset="-78"/>
            </a:endParaRPr>
          </a:p>
        </p:txBody>
      </p:sp>
      <p:sp>
        <p:nvSpPr>
          <p:cNvPr id="12" name="Freeform 6">
            <a:extLst>
              <a:ext uri="{FF2B5EF4-FFF2-40B4-BE49-F238E27FC236}">
                <a16:creationId xmlns:a16="http://schemas.microsoft.com/office/drawing/2014/main" id="{BF586B16-9B18-83F3-E270-EE5580D79803}"/>
              </a:ext>
            </a:extLst>
          </p:cNvPr>
          <p:cNvSpPr/>
          <p:nvPr/>
        </p:nvSpPr>
        <p:spPr>
          <a:xfrm>
            <a:off x="3200400" y="4809387"/>
            <a:ext cx="3378458" cy="16892"/>
          </a:xfrm>
          <a:custGeom>
            <a:avLst/>
            <a:gdLst/>
            <a:ahLst/>
            <a:cxnLst/>
            <a:rect l="l" t="t" r="r" b="b"/>
            <a:pathLst>
              <a:path w="3378458" h="16892">
                <a:moveTo>
                  <a:pt x="0" y="0"/>
                </a:moveTo>
                <a:lnTo>
                  <a:pt x="3378458" y="0"/>
                </a:lnTo>
                <a:lnTo>
                  <a:pt x="3378458" y="16892"/>
                </a:lnTo>
                <a:lnTo>
                  <a:pt x="0" y="1689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b="1"/>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77240" y="853762"/>
            <a:ext cx="6217920" cy="8207378"/>
            <a:chOff x="0" y="0"/>
            <a:chExt cx="2167467" cy="2860960"/>
          </a:xfrm>
        </p:grpSpPr>
        <p:sp>
          <p:nvSpPr>
            <p:cNvPr id="3" name="Freeform 3"/>
            <p:cNvSpPr/>
            <p:nvPr/>
          </p:nvSpPr>
          <p:spPr>
            <a:xfrm>
              <a:off x="0" y="0"/>
              <a:ext cx="2167467" cy="2860960"/>
            </a:xfrm>
            <a:custGeom>
              <a:avLst/>
              <a:gdLst/>
              <a:ahLst/>
              <a:cxnLst/>
              <a:rect l="l" t="t" r="r" b="b"/>
              <a:pathLst>
                <a:path w="2167467" h="2860960">
                  <a:moveTo>
                    <a:pt x="0" y="0"/>
                  </a:moveTo>
                  <a:lnTo>
                    <a:pt x="2167467" y="0"/>
                  </a:lnTo>
                  <a:lnTo>
                    <a:pt x="2167467" y="2860960"/>
                  </a:lnTo>
                  <a:lnTo>
                    <a:pt x="0" y="2860960"/>
                  </a:lnTo>
                  <a:close/>
                </a:path>
              </a:pathLst>
            </a:custGeom>
            <a:solidFill>
              <a:srgbClr val="EFEFEF"/>
            </a:solidFill>
            <a:ln w="95250" cap="sq">
              <a:solidFill>
                <a:srgbClr val="EFEFEF"/>
              </a:solidFill>
              <a:prstDash val="solid"/>
              <a:miter/>
            </a:ln>
          </p:spPr>
          <p:txBody>
            <a:bodyPr/>
            <a:lstStyle/>
            <a:p>
              <a:endParaRPr lang="ar-SA" b="1"/>
            </a:p>
          </p:txBody>
        </p:sp>
        <p:sp>
          <p:nvSpPr>
            <p:cNvPr id="4" name="TextBox 4"/>
            <p:cNvSpPr txBox="1"/>
            <p:nvPr/>
          </p:nvSpPr>
          <p:spPr>
            <a:xfrm>
              <a:off x="0" y="-38100"/>
              <a:ext cx="2167467" cy="2899060"/>
            </a:xfrm>
            <a:prstGeom prst="rect">
              <a:avLst/>
            </a:prstGeom>
          </p:spPr>
          <p:txBody>
            <a:bodyPr lIns="50800" tIns="50800" rIns="50800" bIns="50800" rtlCol="0" anchor="ctr"/>
            <a:lstStyle/>
            <a:p>
              <a:pPr algn="ctr">
                <a:lnSpc>
                  <a:spcPts val="2100"/>
                </a:lnSpc>
              </a:pPr>
              <a:endParaRPr b="1"/>
            </a:p>
          </p:txBody>
        </p:sp>
      </p:grpSp>
      <p:sp>
        <p:nvSpPr>
          <p:cNvPr id="5" name="Freeform 5"/>
          <p:cNvSpPr/>
          <p:nvPr/>
        </p:nvSpPr>
        <p:spPr>
          <a:xfrm>
            <a:off x="6503061" y="0"/>
            <a:ext cx="984198" cy="853762"/>
          </a:xfrm>
          <a:custGeom>
            <a:avLst/>
            <a:gdLst/>
            <a:ahLst/>
            <a:cxnLst/>
            <a:rect l="l" t="t" r="r" b="b"/>
            <a:pathLst>
              <a:path w="984198" h="853762">
                <a:moveTo>
                  <a:pt x="0" y="0"/>
                </a:moveTo>
                <a:lnTo>
                  <a:pt x="984198" y="0"/>
                </a:lnTo>
                <a:lnTo>
                  <a:pt x="984198" y="853762"/>
                </a:lnTo>
                <a:lnTo>
                  <a:pt x="0" y="85376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ar-SA" b="1"/>
          </a:p>
        </p:txBody>
      </p:sp>
      <p:sp>
        <p:nvSpPr>
          <p:cNvPr id="6" name="Freeform 6"/>
          <p:cNvSpPr/>
          <p:nvPr/>
        </p:nvSpPr>
        <p:spPr>
          <a:xfrm>
            <a:off x="3299097" y="1665987"/>
            <a:ext cx="3108960" cy="15545"/>
          </a:xfrm>
          <a:custGeom>
            <a:avLst/>
            <a:gdLst/>
            <a:ahLst/>
            <a:cxnLst/>
            <a:rect l="l" t="t" r="r" b="b"/>
            <a:pathLst>
              <a:path w="3108960" h="15545">
                <a:moveTo>
                  <a:pt x="0" y="0"/>
                </a:moveTo>
                <a:lnTo>
                  <a:pt x="3108960" y="0"/>
                </a:lnTo>
                <a:lnTo>
                  <a:pt x="3108960" y="15545"/>
                </a:lnTo>
                <a:lnTo>
                  <a:pt x="0" y="1554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b="1"/>
          </a:p>
        </p:txBody>
      </p:sp>
      <p:sp>
        <p:nvSpPr>
          <p:cNvPr id="7" name="Freeform 7"/>
          <p:cNvSpPr/>
          <p:nvPr/>
        </p:nvSpPr>
        <p:spPr>
          <a:xfrm>
            <a:off x="1552965" y="1914928"/>
            <a:ext cx="4666470" cy="915795"/>
          </a:xfrm>
          <a:custGeom>
            <a:avLst/>
            <a:gdLst/>
            <a:ahLst/>
            <a:cxnLst/>
            <a:rect l="l" t="t" r="r" b="b"/>
            <a:pathLst>
              <a:path w="4666470" h="915795">
                <a:moveTo>
                  <a:pt x="0" y="0"/>
                </a:moveTo>
                <a:lnTo>
                  <a:pt x="4666470" y="0"/>
                </a:lnTo>
                <a:lnTo>
                  <a:pt x="4666470" y="915795"/>
                </a:lnTo>
                <a:lnTo>
                  <a:pt x="0" y="91579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ar-SA" b="1"/>
          </a:p>
        </p:txBody>
      </p:sp>
      <p:sp>
        <p:nvSpPr>
          <p:cNvPr id="8" name="Freeform 8"/>
          <p:cNvSpPr/>
          <p:nvPr/>
        </p:nvSpPr>
        <p:spPr>
          <a:xfrm>
            <a:off x="5663345" y="3455270"/>
            <a:ext cx="744712" cy="549225"/>
          </a:xfrm>
          <a:custGeom>
            <a:avLst/>
            <a:gdLst/>
            <a:ahLst/>
            <a:cxnLst/>
            <a:rect l="l" t="t" r="r" b="b"/>
            <a:pathLst>
              <a:path w="744712" h="549225">
                <a:moveTo>
                  <a:pt x="0" y="0"/>
                </a:moveTo>
                <a:lnTo>
                  <a:pt x="744712" y="0"/>
                </a:lnTo>
                <a:lnTo>
                  <a:pt x="744712" y="549225"/>
                </a:lnTo>
                <a:lnTo>
                  <a:pt x="0" y="54922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ar-SA" b="1"/>
          </a:p>
        </p:txBody>
      </p:sp>
      <p:sp>
        <p:nvSpPr>
          <p:cNvPr id="9" name="Freeform 9"/>
          <p:cNvSpPr/>
          <p:nvPr/>
        </p:nvSpPr>
        <p:spPr>
          <a:xfrm>
            <a:off x="5710178" y="4796399"/>
            <a:ext cx="581870" cy="734220"/>
          </a:xfrm>
          <a:custGeom>
            <a:avLst/>
            <a:gdLst/>
            <a:ahLst/>
            <a:cxnLst/>
            <a:rect l="l" t="t" r="r" b="b"/>
            <a:pathLst>
              <a:path w="581870" h="734220">
                <a:moveTo>
                  <a:pt x="0" y="0"/>
                </a:moveTo>
                <a:lnTo>
                  <a:pt x="581870" y="0"/>
                </a:lnTo>
                <a:lnTo>
                  <a:pt x="581870" y="734220"/>
                </a:lnTo>
                <a:lnTo>
                  <a:pt x="0" y="73422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ar-SA" b="1"/>
          </a:p>
        </p:txBody>
      </p:sp>
      <p:sp>
        <p:nvSpPr>
          <p:cNvPr id="10" name="Freeform 10"/>
          <p:cNvSpPr/>
          <p:nvPr/>
        </p:nvSpPr>
        <p:spPr>
          <a:xfrm>
            <a:off x="5725760" y="6299479"/>
            <a:ext cx="566288" cy="664267"/>
          </a:xfrm>
          <a:custGeom>
            <a:avLst/>
            <a:gdLst/>
            <a:ahLst/>
            <a:cxnLst/>
            <a:rect l="l" t="t" r="r" b="b"/>
            <a:pathLst>
              <a:path w="566288" h="664267">
                <a:moveTo>
                  <a:pt x="0" y="0"/>
                </a:moveTo>
                <a:lnTo>
                  <a:pt x="566288" y="0"/>
                </a:lnTo>
                <a:lnTo>
                  <a:pt x="566288" y="664267"/>
                </a:lnTo>
                <a:lnTo>
                  <a:pt x="0" y="664267"/>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ar-SA" b="1" dirty="0"/>
          </a:p>
        </p:txBody>
      </p:sp>
      <p:sp>
        <p:nvSpPr>
          <p:cNvPr id="11" name="TextBox 11"/>
          <p:cNvSpPr txBox="1"/>
          <p:nvPr/>
        </p:nvSpPr>
        <p:spPr>
          <a:xfrm>
            <a:off x="3232511" y="1353902"/>
            <a:ext cx="3647956" cy="218008"/>
          </a:xfrm>
          <a:prstGeom prst="rect">
            <a:avLst/>
          </a:prstGeom>
        </p:spPr>
        <p:txBody>
          <a:bodyPr lIns="0" tIns="0" rIns="0" bIns="0" rtlCol="0" anchor="t">
            <a:spAutoFit/>
          </a:bodyPr>
          <a:lstStyle/>
          <a:p>
            <a:pPr algn="ctr">
              <a:lnSpc>
                <a:spcPts val="1679"/>
              </a:lnSpc>
              <a:spcBef>
                <a:spcPct val="0"/>
              </a:spcBef>
            </a:pPr>
            <a:r>
              <a:rPr lang="en-US" sz="1200" b="1" dirty="0" err="1">
                <a:solidFill>
                  <a:srgbClr val="000000"/>
                </a:solidFill>
                <a:latin typeface="29LT Bukra" panose="020B0604020202020204" charset="-78"/>
              </a:rPr>
              <a:t>محتوى</a:t>
            </a:r>
            <a:r>
              <a:rPr lang="en-US" sz="1200" b="1" dirty="0">
                <a:solidFill>
                  <a:srgbClr val="000000"/>
                </a:solidFill>
                <a:latin typeface="29LT Bukra" panose="020B0604020202020204" charset="-78"/>
              </a:rPr>
              <a:t> </a:t>
            </a:r>
            <a:r>
              <a:rPr lang="en-US" sz="1200" b="1" dirty="0" err="1">
                <a:solidFill>
                  <a:srgbClr val="000000"/>
                </a:solidFill>
                <a:latin typeface="29LT Bukra" panose="020B0604020202020204" charset="-78"/>
              </a:rPr>
              <a:t>مجال</a:t>
            </a:r>
            <a:r>
              <a:rPr lang="en-US" sz="1200" b="1" dirty="0">
                <a:solidFill>
                  <a:srgbClr val="000000"/>
                </a:solidFill>
                <a:latin typeface="29LT Bukra" panose="020B0604020202020204" charset="-78"/>
              </a:rPr>
              <a:t> </a:t>
            </a:r>
            <a:r>
              <a:rPr lang="en-US" sz="1200" b="1" dirty="0" err="1">
                <a:solidFill>
                  <a:srgbClr val="000000"/>
                </a:solidFill>
                <a:latin typeface="29LT Bukra" panose="020B0604020202020204" charset="-78"/>
              </a:rPr>
              <a:t>القراءة</a:t>
            </a:r>
            <a:r>
              <a:rPr lang="en-US" sz="1200" b="1" dirty="0">
                <a:solidFill>
                  <a:srgbClr val="000000"/>
                </a:solidFill>
                <a:latin typeface="29LT Bukra" panose="020B0604020202020204" charset="-78"/>
              </a:rPr>
              <a:t> </a:t>
            </a:r>
            <a:r>
              <a:rPr lang="en-US" sz="1200" b="1" dirty="0" err="1">
                <a:solidFill>
                  <a:srgbClr val="000000"/>
                </a:solidFill>
                <a:latin typeface="29LT Bukra" panose="020B0604020202020204" charset="-78"/>
              </a:rPr>
              <a:t>في</a:t>
            </a:r>
            <a:r>
              <a:rPr lang="en-US" sz="1200" b="1" dirty="0">
                <a:solidFill>
                  <a:srgbClr val="000000"/>
                </a:solidFill>
                <a:latin typeface="29LT Bukra" panose="020B0604020202020204" charset="-78"/>
              </a:rPr>
              <a:t> </a:t>
            </a:r>
            <a:r>
              <a:rPr lang="en-US" sz="1200" b="1" dirty="0" err="1">
                <a:solidFill>
                  <a:srgbClr val="000000"/>
                </a:solidFill>
                <a:latin typeface="29LT Bukra" panose="020B0604020202020204" charset="-78"/>
              </a:rPr>
              <a:t>الصف</a:t>
            </a:r>
            <a:r>
              <a:rPr lang="en-US" sz="1200" b="1" dirty="0">
                <a:solidFill>
                  <a:srgbClr val="000000"/>
                </a:solidFill>
                <a:latin typeface="29LT Bukra" panose="020B0604020202020204" charset="-78"/>
              </a:rPr>
              <a:t> </a:t>
            </a:r>
            <a:r>
              <a:rPr lang="en-US" sz="1200" b="1" dirty="0" err="1">
                <a:solidFill>
                  <a:srgbClr val="000000"/>
                </a:solidFill>
                <a:latin typeface="29LT Bukra" panose="020B0604020202020204" charset="-78"/>
              </a:rPr>
              <a:t>السادس</a:t>
            </a:r>
            <a:r>
              <a:rPr lang="en-US" sz="1200" b="1" dirty="0">
                <a:solidFill>
                  <a:srgbClr val="000000"/>
                </a:solidFill>
                <a:latin typeface="29LT Bukra" panose="020B0604020202020204" charset="-78"/>
              </a:rPr>
              <a:t> </a:t>
            </a:r>
          </a:p>
        </p:txBody>
      </p:sp>
      <p:sp>
        <p:nvSpPr>
          <p:cNvPr id="12" name="TextBox 12"/>
          <p:cNvSpPr txBox="1"/>
          <p:nvPr/>
        </p:nvSpPr>
        <p:spPr>
          <a:xfrm>
            <a:off x="1771287" y="2075708"/>
            <a:ext cx="4229826" cy="502702"/>
          </a:xfrm>
          <a:prstGeom prst="rect">
            <a:avLst/>
          </a:prstGeom>
        </p:spPr>
        <p:txBody>
          <a:bodyPr lIns="0" tIns="0" rIns="0" bIns="0" rtlCol="0" anchor="t">
            <a:spAutoFit/>
          </a:bodyPr>
          <a:lstStyle/>
          <a:p>
            <a:pPr algn="r" rtl="1">
              <a:lnSpc>
                <a:spcPts val="1959"/>
              </a:lnSpc>
              <a:spcBef>
                <a:spcPct val="0"/>
              </a:spcBef>
            </a:pPr>
            <a:r>
              <a:rPr lang="en-US" sz="1399" b="1" dirty="0" err="1">
                <a:solidFill>
                  <a:srgbClr val="000000"/>
                </a:solidFill>
                <a:latin typeface="29LT Bukra"/>
              </a:rPr>
              <a:t>تركز</a:t>
            </a:r>
            <a:r>
              <a:rPr lang="en-US" sz="1399" b="1" dirty="0">
                <a:solidFill>
                  <a:srgbClr val="000000"/>
                </a:solidFill>
                <a:latin typeface="29LT Bukra"/>
              </a:rPr>
              <a:t> </a:t>
            </a:r>
            <a:r>
              <a:rPr lang="en-US" sz="1399" b="1" dirty="0" err="1">
                <a:solidFill>
                  <a:srgbClr val="000000"/>
                </a:solidFill>
                <a:latin typeface="29LT Bukra"/>
              </a:rPr>
              <a:t>الاختبارات</a:t>
            </a:r>
            <a:r>
              <a:rPr lang="en-US" sz="1399" b="1" dirty="0">
                <a:solidFill>
                  <a:srgbClr val="000000"/>
                </a:solidFill>
                <a:latin typeface="29LT Bukra"/>
              </a:rPr>
              <a:t> </a:t>
            </a:r>
            <a:r>
              <a:rPr lang="en-US" sz="1399" b="1" dirty="0" err="1">
                <a:solidFill>
                  <a:srgbClr val="000000"/>
                </a:solidFill>
                <a:latin typeface="29LT Bukra"/>
              </a:rPr>
              <a:t>الوطنية</a:t>
            </a:r>
            <a:r>
              <a:rPr lang="en-US" sz="1399" b="1" dirty="0">
                <a:solidFill>
                  <a:srgbClr val="000000"/>
                </a:solidFill>
                <a:latin typeface="29LT Bukra"/>
              </a:rPr>
              <a:t> </a:t>
            </a:r>
            <a:r>
              <a:rPr lang="en-US" sz="1399" b="1" dirty="0" err="1">
                <a:solidFill>
                  <a:srgbClr val="000000"/>
                </a:solidFill>
                <a:latin typeface="29LT Bukra"/>
              </a:rPr>
              <a:t>في</a:t>
            </a:r>
            <a:r>
              <a:rPr lang="en-US" sz="1399" b="1" dirty="0">
                <a:solidFill>
                  <a:srgbClr val="000000"/>
                </a:solidFill>
                <a:latin typeface="29LT Bukra"/>
              </a:rPr>
              <a:t> </a:t>
            </a:r>
            <a:r>
              <a:rPr lang="en-US" sz="1399" b="1" dirty="0" err="1">
                <a:solidFill>
                  <a:srgbClr val="000000"/>
                </a:solidFill>
                <a:latin typeface="29LT Bukra"/>
              </a:rPr>
              <a:t>نهاية</a:t>
            </a:r>
            <a:r>
              <a:rPr lang="en-US" sz="1399" b="1" dirty="0">
                <a:solidFill>
                  <a:srgbClr val="000000"/>
                </a:solidFill>
                <a:latin typeface="29LT Bukra"/>
              </a:rPr>
              <a:t> </a:t>
            </a:r>
            <a:r>
              <a:rPr lang="en-US" sz="1399" b="1" dirty="0" err="1">
                <a:solidFill>
                  <a:srgbClr val="000000"/>
                </a:solidFill>
                <a:latin typeface="29LT Bukra"/>
              </a:rPr>
              <a:t>الصف</a:t>
            </a:r>
            <a:r>
              <a:rPr lang="en-US" sz="1399" b="1" dirty="0">
                <a:solidFill>
                  <a:srgbClr val="000000"/>
                </a:solidFill>
                <a:latin typeface="29LT Bukra"/>
              </a:rPr>
              <a:t> </a:t>
            </a:r>
            <a:r>
              <a:rPr lang="en-US" sz="1399" b="1" dirty="0" err="1">
                <a:solidFill>
                  <a:srgbClr val="000000"/>
                </a:solidFill>
                <a:latin typeface="29LT Bukra"/>
              </a:rPr>
              <a:t>السادس</a:t>
            </a:r>
            <a:r>
              <a:rPr lang="en-US" sz="1399" b="1" dirty="0">
                <a:solidFill>
                  <a:srgbClr val="000000"/>
                </a:solidFill>
                <a:latin typeface="29LT Bukra"/>
              </a:rPr>
              <a:t> </a:t>
            </a:r>
            <a:r>
              <a:rPr lang="en-US" sz="1399" b="1" dirty="0" err="1">
                <a:solidFill>
                  <a:srgbClr val="000000"/>
                </a:solidFill>
                <a:latin typeface="29LT Bukra"/>
              </a:rPr>
              <a:t>على</a:t>
            </a:r>
            <a:r>
              <a:rPr lang="en-US" sz="1399" b="1" dirty="0">
                <a:solidFill>
                  <a:srgbClr val="000000"/>
                </a:solidFill>
                <a:latin typeface="29LT Bukra"/>
              </a:rPr>
              <a:t> </a:t>
            </a:r>
            <a:r>
              <a:rPr lang="en-US" sz="1399" b="1" dirty="0" err="1">
                <a:solidFill>
                  <a:srgbClr val="000000"/>
                </a:solidFill>
                <a:latin typeface="29LT Bukra"/>
              </a:rPr>
              <a:t>قياس</a:t>
            </a:r>
            <a:r>
              <a:rPr lang="en-US" sz="1399" b="1" dirty="0">
                <a:solidFill>
                  <a:srgbClr val="000000"/>
                </a:solidFill>
                <a:latin typeface="29LT Bukra"/>
              </a:rPr>
              <a:t> </a:t>
            </a:r>
            <a:r>
              <a:rPr lang="en-US" sz="1399" b="1" dirty="0" err="1">
                <a:solidFill>
                  <a:srgbClr val="000000"/>
                </a:solidFill>
                <a:latin typeface="29LT Bukra"/>
              </a:rPr>
              <a:t>مستوى</a:t>
            </a:r>
            <a:r>
              <a:rPr lang="en-US" sz="1399" b="1" dirty="0">
                <a:solidFill>
                  <a:srgbClr val="000000"/>
                </a:solidFill>
                <a:latin typeface="29LT Bukra"/>
              </a:rPr>
              <a:t> </a:t>
            </a:r>
            <a:r>
              <a:rPr lang="en-US" sz="1399" b="1" dirty="0" err="1">
                <a:solidFill>
                  <a:srgbClr val="000000"/>
                </a:solidFill>
                <a:latin typeface="29LT Bukra"/>
              </a:rPr>
              <a:t>تمكن</a:t>
            </a:r>
            <a:r>
              <a:rPr lang="en-US" sz="1399" b="1" dirty="0">
                <a:solidFill>
                  <a:srgbClr val="000000"/>
                </a:solidFill>
                <a:latin typeface="29LT Bukra"/>
              </a:rPr>
              <a:t> </a:t>
            </a:r>
            <a:r>
              <a:rPr lang="en-US" sz="1399" b="1" dirty="0" err="1">
                <a:solidFill>
                  <a:srgbClr val="000000"/>
                </a:solidFill>
                <a:latin typeface="29LT Bukra"/>
              </a:rPr>
              <a:t>المتعلم</a:t>
            </a:r>
            <a:r>
              <a:rPr lang="en-US" sz="1399" b="1" dirty="0">
                <a:solidFill>
                  <a:srgbClr val="000000"/>
                </a:solidFill>
                <a:latin typeface="29LT Bukra"/>
              </a:rPr>
              <a:t> </a:t>
            </a:r>
            <a:r>
              <a:rPr lang="en-US" sz="1399" b="1" dirty="0" err="1">
                <a:solidFill>
                  <a:srgbClr val="000000"/>
                </a:solidFill>
                <a:latin typeface="29LT Bukra"/>
              </a:rPr>
              <a:t>من</a:t>
            </a:r>
            <a:r>
              <a:rPr lang="en-US" sz="1399" b="1" dirty="0">
                <a:solidFill>
                  <a:srgbClr val="000000"/>
                </a:solidFill>
                <a:latin typeface="29LT Bukra"/>
              </a:rPr>
              <a:t> </a:t>
            </a:r>
            <a:r>
              <a:rPr lang="en-US" sz="1399" b="1" dirty="0" err="1">
                <a:solidFill>
                  <a:srgbClr val="000000"/>
                </a:solidFill>
                <a:latin typeface="29LT Bukra"/>
              </a:rPr>
              <a:t>مجال</a:t>
            </a:r>
            <a:r>
              <a:rPr lang="en-US" sz="1399" b="1" dirty="0">
                <a:solidFill>
                  <a:srgbClr val="000000"/>
                </a:solidFill>
                <a:latin typeface="29LT Bukra"/>
              </a:rPr>
              <a:t> </a:t>
            </a:r>
            <a:r>
              <a:rPr lang="en-US" sz="1399" b="1" dirty="0" err="1">
                <a:solidFill>
                  <a:srgbClr val="000000"/>
                </a:solidFill>
                <a:latin typeface="29LT Bukra"/>
              </a:rPr>
              <a:t>القراءة</a:t>
            </a:r>
            <a:r>
              <a:rPr lang="en-US" sz="1399" b="1" dirty="0">
                <a:solidFill>
                  <a:srgbClr val="000000"/>
                </a:solidFill>
                <a:latin typeface="29LT Bukra"/>
              </a:rPr>
              <a:t> </a:t>
            </a:r>
            <a:r>
              <a:rPr lang="en-US" sz="1399" b="1" dirty="0" err="1">
                <a:solidFill>
                  <a:srgbClr val="000000"/>
                </a:solidFill>
                <a:latin typeface="29LT Bukra"/>
              </a:rPr>
              <a:t>على</a:t>
            </a:r>
            <a:r>
              <a:rPr lang="en-US" sz="1399" b="1" dirty="0">
                <a:solidFill>
                  <a:srgbClr val="000000"/>
                </a:solidFill>
                <a:latin typeface="29LT Bukra"/>
              </a:rPr>
              <a:t> :</a:t>
            </a:r>
          </a:p>
        </p:txBody>
      </p:sp>
      <p:sp>
        <p:nvSpPr>
          <p:cNvPr id="13" name="TextBox 13"/>
          <p:cNvSpPr txBox="1"/>
          <p:nvPr/>
        </p:nvSpPr>
        <p:spPr>
          <a:xfrm>
            <a:off x="1926989" y="3326023"/>
            <a:ext cx="3647956" cy="645690"/>
          </a:xfrm>
          <a:prstGeom prst="rect">
            <a:avLst/>
          </a:prstGeom>
        </p:spPr>
        <p:txBody>
          <a:bodyPr lIns="0" tIns="0" rIns="0" bIns="0" rtlCol="0" anchor="t">
            <a:spAutoFit/>
          </a:bodyPr>
          <a:lstStyle/>
          <a:p>
            <a:pPr marL="259080" lvl="1" indent="-129540" algn="r" rtl="1">
              <a:lnSpc>
                <a:spcPts val="1679"/>
              </a:lnSpc>
              <a:buFont typeface="Arial"/>
              <a:buChar char="•"/>
            </a:pPr>
            <a:r>
              <a:rPr lang="en-US" sz="1200" b="1" dirty="0" err="1">
                <a:solidFill>
                  <a:srgbClr val="3B0C9D"/>
                </a:solidFill>
                <a:latin typeface="29LT Bukra"/>
              </a:rPr>
              <a:t>استنتاج</a:t>
            </a:r>
            <a:r>
              <a:rPr lang="en-US" sz="1200" b="1" dirty="0">
                <a:solidFill>
                  <a:srgbClr val="3B0C9D"/>
                </a:solidFill>
                <a:latin typeface="29LT Bukra"/>
              </a:rPr>
              <a:t> </a:t>
            </a:r>
            <a:r>
              <a:rPr lang="en-US" sz="1200" b="1" dirty="0" err="1">
                <a:solidFill>
                  <a:srgbClr val="3B0C9D"/>
                </a:solidFill>
                <a:latin typeface="29LT Bukra"/>
              </a:rPr>
              <a:t>مرادفات</a:t>
            </a:r>
            <a:r>
              <a:rPr lang="en-US" sz="1200" b="1" dirty="0">
                <a:solidFill>
                  <a:srgbClr val="3B0C9D"/>
                </a:solidFill>
                <a:latin typeface="29LT Bukra"/>
              </a:rPr>
              <a:t> </a:t>
            </a:r>
            <a:r>
              <a:rPr lang="en-US" sz="1200" b="1" dirty="0" err="1">
                <a:solidFill>
                  <a:srgbClr val="3B0C9D"/>
                </a:solidFill>
                <a:latin typeface="29LT Bukra"/>
              </a:rPr>
              <a:t>المفردات</a:t>
            </a:r>
            <a:r>
              <a:rPr lang="en-US" sz="1200" b="1" dirty="0">
                <a:solidFill>
                  <a:srgbClr val="3B0C9D"/>
                </a:solidFill>
                <a:latin typeface="29LT Bukra"/>
              </a:rPr>
              <a:t> </a:t>
            </a:r>
            <a:r>
              <a:rPr lang="en-US" sz="1200" b="1" dirty="0" err="1">
                <a:solidFill>
                  <a:srgbClr val="3B0C9D"/>
                </a:solidFill>
                <a:latin typeface="29LT Bukra"/>
              </a:rPr>
              <a:t>الواردة</a:t>
            </a:r>
            <a:r>
              <a:rPr lang="en-US" sz="1200" b="1" dirty="0">
                <a:solidFill>
                  <a:srgbClr val="3B0C9D"/>
                </a:solidFill>
                <a:latin typeface="29LT Bukra"/>
              </a:rPr>
              <a:t> </a:t>
            </a:r>
            <a:r>
              <a:rPr lang="en-US" sz="1200" b="1" dirty="0" err="1">
                <a:solidFill>
                  <a:srgbClr val="3B0C9D"/>
                </a:solidFill>
                <a:latin typeface="29LT Bukra"/>
              </a:rPr>
              <a:t>في</a:t>
            </a:r>
            <a:r>
              <a:rPr lang="en-US" sz="1200" b="1" dirty="0">
                <a:solidFill>
                  <a:srgbClr val="3B0C9D"/>
                </a:solidFill>
                <a:latin typeface="29LT Bukra"/>
              </a:rPr>
              <a:t> </a:t>
            </a:r>
            <a:r>
              <a:rPr lang="en-US" sz="1200" b="1" dirty="0" err="1">
                <a:solidFill>
                  <a:srgbClr val="3B0C9D"/>
                </a:solidFill>
                <a:latin typeface="29LT Bukra"/>
              </a:rPr>
              <a:t>النص</a:t>
            </a:r>
            <a:r>
              <a:rPr lang="en-US" sz="1200" b="1" dirty="0">
                <a:solidFill>
                  <a:srgbClr val="3B0C9D"/>
                </a:solidFill>
                <a:latin typeface="29LT Bukra"/>
              </a:rPr>
              <a:t> </a:t>
            </a:r>
            <a:r>
              <a:rPr lang="en-US" sz="1200" b="1" dirty="0" err="1">
                <a:solidFill>
                  <a:srgbClr val="3B0C9D"/>
                </a:solidFill>
                <a:latin typeface="29LT Bukra"/>
              </a:rPr>
              <a:t>المقروء</a:t>
            </a:r>
            <a:r>
              <a:rPr lang="en-US" sz="1200" b="1" dirty="0">
                <a:solidFill>
                  <a:srgbClr val="3B0C9D"/>
                </a:solidFill>
                <a:latin typeface="29LT Bukra"/>
              </a:rPr>
              <a:t> و </a:t>
            </a:r>
            <a:r>
              <a:rPr lang="en-US" sz="1200" b="1" dirty="0" err="1">
                <a:solidFill>
                  <a:srgbClr val="3B0C9D"/>
                </a:solidFill>
                <a:latin typeface="29LT Bukra"/>
              </a:rPr>
              <a:t>معتينتها</a:t>
            </a:r>
            <a:r>
              <a:rPr lang="en-US" sz="1200" b="1" dirty="0">
                <a:solidFill>
                  <a:srgbClr val="3B0C9D"/>
                </a:solidFill>
                <a:latin typeface="29LT Bukra"/>
              </a:rPr>
              <a:t>، </a:t>
            </a:r>
            <a:r>
              <a:rPr lang="en-US" sz="1200" b="1" dirty="0" err="1">
                <a:solidFill>
                  <a:srgbClr val="3B0C9D"/>
                </a:solidFill>
                <a:latin typeface="29LT Bukra"/>
              </a:rPr>
              <a:t>وتمييز</a:t>
            </a:r>
            <a:r>
              <a:rPr lang="en-US" sz="1200" b="1" dirty="0">
                <a:solidFill>
                  <a:srgbClr val="3B0C9D"/>
                </a:solidFill>
                <a:latin typeface="29LT Bukra"/>
              </a:rPr>
              <a:t> </a:t>
            </a:r>
            <a:r>
              <a:rPr lang="en-US" sz="1200" b="1" dirty="0" err="1">
                <a:solidFill>
                  <a:srgbClr val="3B0C9D"/>
                </a:solidFill>
                <a:latin typeface="29LT Bukra"/>
              </a:rPr>
              <a:t>المفردات</a:t>
            </a:r>
            <a:r>
              <a:rPr lang="en-US" sz="1200" b="1" dirty="0">
                <a:solidFill>
                  <a:srgbClr val="3B0C9D"/>
                </a:solidFill>
                <a:latin typeface="29LT Bukra"/>
              </a:rPr>
              <a:t> </a:t>
            </a:r>
            <a:r>
              <a:rPr lang="en-US" sz="1200" b="1" dirty="0" err="1">
                <a:solidFill>
                  <a:srgbClr val="3B0C9D"/>
                </a:solidFill>
                <a:latin typeface="29LT Bukra"/>
              </a:rPr>
              <a:t>المتشابهة</a:t>
            </a:r>
            <a:r>
              <a:rPr lang="en-US" sz="1200" b="1" dirty="0">
                <a:solidFill>
                  <a:srgbClr val="3B0C9D"/>
                </a:solidFill>
                <a:latin typeface="29LT Bukra"/>
              </a:rPr>
              <a:t> </a:t>
            </a:r>
            <a:r>
              <a:rPr lang="en-US" sz="1200" b="1" dirty="0" err="1">
                <a:solidFill>
                  <a:srgbClr val="3B0C9D"/>
                </a:solidFill>
                <a:latin typeface="29LT Bukra"/>
              </a:rPr>
              <a:t>في</a:t>
            </a:r>
            <a:r>
              <a:rPr lang="en-US" sz="1200" b="1" dirty="0">
                <a:solidFill>
                  <a:srgbClr val="3B0C9D"/>
                </a:solidFill>
                <a:latin typeface="29LT Bukra"/>
              </a:rPr>
              <a:t> </a:t>
            </a:r>
            <a:r>
              <a:rPr lang="en-US" sz="1200" b="1" dirty="0" err="1">
                <a:solidFill>
                  <a:srgbClr val="3B0C9D"/>
                </a:solidFill>
                <a:latin typeface="29LT Bukra"/>
              </a:rPr>
              <a:t>المعنى</a:t>
            </a:r>
            <a:r>
              <a:rPr lang="en-US" sz="1200" b="1" dirty="0">
                <a:solidFill>
                  <a:srgbClr val="3B0C9D"/>
                </a:solidFill>
                <a:latin typeface="29LT Bukra"/>
              </a:rPr>
              <a:t> </a:t>
            </a:r>
            <a:r>
              <a:rPr lang="en-US" sz="1200" b="1" dirty="0" err="1">
                <a:solidFill>
                  <a:srgbClr val="3B0C9D"/>
                </a:solidFill>
                <a:latin typeface="29LT Bukra"/>
              </a:rPr>
              <a:t>مع</a:t>
            </a:r>
            <a:r>
              <a:rPr lang="en-US" sz="1200" b="1" dirty="0">
                <a:solidFill>
                  <a:srgbClr val="3B0C9D"/>
                </a:solidFill>
                <a:latin typeface="29LT Bukra"/>
              </a:rPr>
              <a:t> </a:t>
            </a:r>
            <a:r>
              <a:rPr lang="en-US" sz="1200" b="1" dirty="0" err="1">
                <a:solidFill>
                  <a:srgbClr val="3B0C9D"/>
                </a:solidFill>
                <a:latin typeface="29LT Bukra"/>
              </a:rPr>
              <a:t>التمثيل</a:t>
            </a:r>
            <a:r>
              <a:rPr lang="en-US" sz="1200" b="1" dirty="0">
                <a:solidFill>
                  <a:srgbClr val="3B0C9D"/>
                </a:solidFill>
                <a:latin typeface="29LT Bukra"/>
              </a:rPr>
              <a:t> </a:t>
            </a:r>
            <a:r>
              <a:rPr lang="en-US" sz="1200" b="1" dirty="0" err="1">
                <a:solidFill>
                  <a:srgbClr val="3B0C9D"/>
                </a:solidFill>
                <a:latin typeface="29LT Bukra"/>
              </a:rPr>
              <a:t>لها</a:t>
            </a:r>
            <a:r>
              <a:rPr lang="en-US" sz="1200" b="1" dirty="0">
                <a:solidFill>
                  <a:srgbClr val="3B0C9D"/>
                </a:solidFill>
                <a:latin typeface="29LT Bukra"/>
              </a:rPr>
              <a:t>، </a:t>
            </a:r>
            <a:r>
              <a:rPr lang="en-US" sz="1200" b="1" dirty="0" err="1">
                <a:solidFill>
                  <a:srgbClr val="3B0C9D"/>
                </a:solidFill>
                <a:latin typeface="29LT Bukra"/>
              </a:rPr>
              <a:t>واستخدام</a:t>
            </a:r>
            <a:r>
              <a:rPr lang="en-US" sz="1200" b="1" dirty="0">
                <a:solidFill>
                  <a:srgbClr val="3B0C9D"/>
                </a:solidFill>
                <a:latin typeface="29LT Bukra"/>
              </a:rPr>
              <a:t> </a:t>
            </a:r>
            <a:r>
              <a:rPr lang="en-US" sz="1200" b="1" dirty="0" err="1">
                <a:solidFill>
                  <a:srgbClr val="3B0C9D"/>
                </a:solidFill>
                <a:latin typeface="29LT Bukra"/>
              </a:rPr>
              <a:t>المفردات</a:t>
            </a:r>
            <a:r>
              <a:rPr lang="en-US" sz="1200" b="1" dirty="0">
                <a:solidFill>
                  <a:srgbClr val="3B0C9D"/>
                </a:solidFill>
                <a:latin typeface="29LT Bukra"/>
              </a:rPr>
              <a:t> </a:t>
            </a:r>
            <a:r>
              <a:rPr lang="en-US" sz="1200" b="1" dirty="0" err="1">
                <a:solidFill>
                  <a:srgbClr val="3B0C9D"/>
                </a:solidFill>
                <a:latin typeface="29LT Bukra"/>
              </a:rPr>
              <a:t>ومرادفاتها</a:t>
            </a:r>
            <a:r>
              <a:rPr lang="en-US" sz="1200" b="1" dirty="0">
                <a:solidFill>
                  <a:srgbClr val="3B0C9D"/>
                </a:solidFill>
                <a:latin typeface="29LT Bukra"/>
              </a:rPr>
              <a:t> </a:t>
            </a:r>
            <a:r>
              <a:rPr lang="en-US" sz="1200" b="1" dirty="0" err="1">
                <a:solidFill>
                  <a:srgbClr val="3B0C9D"/>
                </a:solidFill>
                <a:latin typeface="29LT Bukra"/>
              </a:rPr>
              <a:t>وأضدادها</a:t>
            </a:r>
            <a:r>
              <a:rPr lang="en-US" sz="1200" b="1" dirty="0">
                <a:solidFill>
                  <a:srgbClr val="3B0C9D"/>
                </a:solidFill>
                <a:latin typeface="29LT Bukra"/>
              </a:rPr>
              <a:t> </a:t>
            </a:r>
            <a:r>
              <a:rPr lang="en-US" sz="1200" b="1" dirty="0" err="1">
                <a:solidFill>
                  <a:srgbClr val="3B0C9D"/>
                </a:solidFill>
                <a:latin typeface="29LT Bukra"/>
              </a:rPr>
              <a:t>في</a:t>
            </a:r>
            <a:r>
              <a:rPr lang="en-US" sz="1200" b="1" dirty="0">
                <a:solidFill>
                  <a:srgbClr val="3B0C9D"/>
                </a:solidFill>
                <a:latin typeface="29LT Bukra"/>
              </a:rPr>
              <a:t> </a:t>
            </a:r>
            <a:r>
              <a:rPr lang="en-US" sz="1200" b="1" dirty="0" err="1">
                <a:solidFill>
                  <a:srgbClr val="3B0C9D"/>
                </a:solidFill>
                <a:latin typeface="29LT Bukra"/>
              </a:rPr>
              <a:t>جمل</a:t>
            </a:r>
            <a:r>
              <a:rPr lang="en-US" sz="1200" b="1" dirty="0">
                <a:solidFill>
                  <a:srgbClr val="3B0C9D"/>
                </a:solidFill>
                <a:latin typeface="29LT Bukra"/>
              </a:rPr>
              <a:t> </a:t>
            </a:r>
            <a:r>
              <a:rPr lang="en-US" sz="1200" b="1" dirty="0" err="1">
                <a:solidFill>
                  <a:srgbClr val="3B0C9D"/>
                </a:solidFill>
                <a:latin typeface="29LT Bukra"/>
              </a:rPr>
              <a:t>مفيدة</a:t>
            </a:r>
            <a:r>
              <a:rPr lang="en-US" sz="1200" b="1" dirty="0">
                <a:solidFill>
                  <a:srgbClr val="3B0C9D"/>
                </a:solidFill>
                <a:latin typeface="29LT Bukra"/>
              </a:rPr>
              <a:t>.</a:t>
            </a:r>
          </a:p>
        </p:txBody>
      </p:sp>
      <p:sp>
        <p:nvSpPr>
          <p:cNvPr id="14" name="Freeform 14"/>
          <p:cNvSpPr/>
          <p:nvPr/>
        </p:nvSpPr>
        <p:spPr>
          <a:xfrm>
            <a:off x="1552965" y="4364565"/>
            <a:ext cx="4569467" cy="22847"/>
          </a:xfrm>
          <a:custGeom>
            <a:avLst/>
            <a:gdLst/>
            <a:ahLst/>
            <a:cxnLst/>
            <a:rect l="l" t="t" r="r" b="b"/>
            <a:pathLst>
              <a:path w="4569467" h="22847">
                <a:moveTo>
                  <a:pt x="0" y="0"/>
                </a:moveTo>
                <a:lnTo>
                  <a:pt x="4569467" y="0"/>
                </a:lnTo>
                <a:lnTo>
                  <a:pt x="4569467" y="22848"/>
                </a:lnTo>
                <a:lnTo>
                  <a:pt x="0" y="22848"/>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ar-SA" b="1"/>
          </a:p>
        </p:txBody>
      </p:sp>
      <p:sp>
        <p:nvSpPr>
          <p:cNvPr id="15" name="Freeform 15"/>
          <p:cNvSpPr/>
          <p:nvPr/>
        </p:nvSpPr>
        <p:spPr>
          <a:xfrm>
            <a:off x="1466234" y="5939606"/>
            <a:ext cx="4569467" cy="22847"/>
          </a:xfrm>
          <a:custGeom>
            <a:avLst/>
            <a:gdLst/>
            <a:ahLst/>
            <a:cxnLst/>
            <a:rect l="l" t="t" r="r" b="b"/>
            <a:pathLst>
              <a:path w="4569467" h="22847">
                <a:moveTo>
                  <a:pt x="0" y="0"/>
                </a:moveTo>
                <a:lnTo>
                  <a:pt x="4569467" y="0"/>
                </a:lnTo>
                <a:lnTo>
                  <a:pt x="4569467" y="22847"/>
                </a:lnTo>
                <a:lnTo>
                  <a:pt x="0" y="22847"/>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ar-SA" b="1"/>
          </a:p>
        </p:txBody>
      </p:sp>
      <p:sp>
        <p:nvSpPr>
          <p:cNvPr id="16" name="TextBox 16"/>
          <p:cNvSpPr txBox="1"/>
          <p:nvPr/>
        </p:nvSpPr>
        <p:spPr>
          <a:xfrm>
            <a:off x="1955926" y="4902801"/>
            <a:ext cx="3647956" cy="420949"/>
          </a:xfrm>
          <a:prstGeom prst="rect">
            <a:avLst/>
          </a:prstGeom>
        </p:spPr>
        <p:txBody>
          <a:bodyPr lIns="0" tIns="0" rIns="0" bIns="0" rtlCol="0" anchor="t">
            <a:spAutoFit/>
          </a:bodyPr>
          <a:lstStyle/>
          <a:p>
            <a:pPr marL="259080" lvl="1" indent="-129540" algn="r" rtl="1">
              <a:lnSpc>
                <a:spcPts val="1679"/>
              </a:lnSpc>
              <a:buFont typeface="Arial"/>
              <a:buChar char="•"/>
            </a:pPr>
            <a:r>
              <a:rPr lang="en-US" sz="1200" b="1" dirty="0" err="1">
                <a:solidFill>
                  <a:srgbClr val="3B0C9D"/>
                </a:solidFill>
              </a:rPr>
              <a:t>تمييز</a:t>
            </a:r>
            <a:r>
              <a:rPr lang="en-US" sz="1200" b="1" dirty="0">
                <a:solidFill>
                  <a:srgbClr val="3B0C9D"/>
                </a:solidFill>
              </a:rPr>
              <a:t> </a:t>
            </a:r>
            <a:r>
              <a:rPr lang="en-US" sz="1200" b="1" dirty="0" err="1">
                <a:solidFill>
                  <a:srgbClr val="3B0C9D"/>
                </a:solidFill>
              </a:rPr>
              <a:t>الأفكار</a:t>
            </a:r>
            <a:r>
              <a:rPr lang="en-US" sz="1200" b="1" dirty="0">
                <a:solidFill>
                  <a:srgbClr val="3B0C9D"/>
                </a:solidFill>
              </a:rPr>
              <a:t> </a:t>
            </a:r>
            <a:r>
              <a:rPr lang="en-US" sz="1200" b="1" dirty="0" err="1">
                <a:solidFill>
                  <a:srgbClr val="3B0C9D"/>
                </a:solidFill>
              </a:rPr>
              <a:t>الرئيسية</a:t>
            </a:r>
            <a:r>
              <a:rPr lang="en-US" sz="1200" b="1" dirty="0">
                <a:solidFill>
                  <a:srgbClr val="3B0C9D"/>
                </a:solidFill>
              </a:rPr>
              <a:t> </a:t>
            </a:r>
            <a:r>
              <a:rPr lang="en-US" sz="1200" b="1" dirty="0" err="1">
                <a:solidFill>
                  <a:srgbClr val="3B0C9D"/>
                </a:solidFill>
              </a:rPr>
              <a:t>والفرعية</a:t>
            </a:r>
            <a:r>
              <a:rPr lang="en-US" sz="1200" b="1" dirty="0">
                <a:solidFill>
                  <a:srgbClr val="3B0C9D"/>
                </a:solidFill>
              </a:rPr>
              <a:t> </a:t>
            </a:r>
            <a:r>
              <a:rPr lang="en-US" sz="1200" b="1" dirty="0" err="1">
                <a:solidFill>
                  <a:srgbClr val="3B0C9D"/>
                </a:solidFill>
              </a:rPr>
              <a:t>للنص</a:t>
            </a:r>
            <a:r>
              <a:rPr lang="en-US" sz="1200" b="1" dirty="0">
                <a:solidFill>
                  <a:srgbClr val="3B0C9D"/>
                </a:solidFill>
              </a:rPr>
              <a:t> </a:t>
            </a:r>
            <a:r>
              <a:rPr lang="en-US" sz="1200" b="1" dirty="0" err="1">
                <a:solidFill>
                  <a:srgbClr val="3B0C9D"/>
                </a:solidFill>
              </a:rPr>
              <a:t>المقروء</a:t>
            </a:r>
            <a:r>
              <a:rPr lang="en-US" sz="1200" b="1" dirty="0">
                <a:solidFill>
                  <a:srgbClr val="3B0C9D"/>
                </a:solidFill>
              </a:rPr>
              <a:t> </a:t>
            </a:r>
            <a:r>
              <a:rPr lang="en-US" sz="1200" b="1" dirty="0" err="1">
                <a:solidFill>
                  <a:srgbClr val="3B0C9D"/>
                </a:solidFill>
              </a:rPr>
              <a:t>واستنتاج</a:t>
            </a:r>
            <a:r>
              <a:rPr lang="en-US" sz="1200" b="1" dirty="0">
                <a:solidFill>
                  <a:srgbClr val="3B0C9D"/>
                </a:solidFill>
              </a:rPr>
              <a:t> </a:t>
            </a:r>
            <a:r>
              <a:rPr lang="en-US" sz="1200" b="1" dirty="0" err="1">
                <a:solidFill>
                  <a:srgbClr val="3B0C9D"/>
                </a:solidFill>
              </a:rPr>
              <a:t>حقائقه</a:t>
            </a:r>
            <a:r>
              <a:rPr lang="en-US" sz="1200" b="1" dirty="0">
                <a:solidFill>
                  <a:srgbClr val="3B0C9D"/>
                </a:solidFill>
              </a:rPr>
              <a:t>، </a:t>
            </a:r>
            <a:r>
              <a:rPr lang="en-US" sz="1200" b="1" dirty="0" err="1">
                <a:solidFill>
                  <a:srgbClr val="3B0C9D"/>
                </a:solidFill>
              </a:rPr>
              <a:t>وتفسيرها</a:t>
            </a:r>
            <a:r>
              <a:rPr lang="en-US" sz="1200" b="1" dirty="0">
                <a:solidFill>
                  <a:srgbClr val="3B0C9D"/>
                </a:solidFill>
              </a:rPr>
              <a:t> </a:t>
            </a:r>
            <a:r>
              <a:rPr lang="en-US" sz="1200" b="1" dirty="0" err="1">
                <a:solidFill>
                  <a:srgbClr val="3B0C9D"/>
                </a:solidFill>
              </a:rPr>
              <a:t>وتحليلها</a:t>
            </a:r>
            <a:r>
              <a:rPr lang="en-US" sz="1200" b="1" dirty="0">
                <a:solidFill>
                  <a:srgbClr val="3B0C9D"/>
                </a:solidFill>
              </a:rPr>
              <a:t>، </a:t>
            </a:r>
            <a:r>
              <a:rPr lang="en-US" sz="1200" b="1" dirty="0" err="1">
                <a:solidFill>
                  <a:srgbClr val="3B0C9D"/>
                </a:solidFill>
              </a:rPr>
              <a:t>وتحديد</a:t>
            </a:r>
            <a:r>
              <a:rPr lang="en-US" sz="1200" b="1" dirty="0">
                <a:solidFill>
                  <a:srgbClr val="3B0C9D"/>
                </a:solidFill>
              </a:rPr>
              <a:t> </a:t>
            </a:r>
            <a:r>
              <a:rPr lang="en-US" sz="1200" b="1" dirty="0" err="1">
                <a:solidFill>
                  <a:srgbClr val="3B0C9D"/>
                </a:solidFill>
              </a:rPr>
              <a:t>نوع</a:t>
            </a:r>
            <a:r>
              <a:rPr lang="en-US" sz="1200" b="1" dirty="0">
                <a:solidFill>
                  <a:srgbClr val="3B0C9D"/>
                </a:solidFill>
              </a:rPr>
              <a:t> </a:t>
            </a:r>
            <a:r>
              <a:rPr lang="en-US" sz="1200" b="1" dirty="0" err="1">
                <a:solidFill>
                  <a:srgbClr val="3B0C9D"/>
                </a:solidFill>
              </a:rPr>
              <a:t>النص</a:t>
            </a:r>
            <a:r>
              <a:rPr lang="en-US" sz="1200" b="1" dirty="0">
                <a:solidFill>
                  <a:srgbClr val="3B0C9D"/>
                </a:solidFill>
              </a:rPr>
              <a:t> </a:t>
            </a:r>
            <a:r>
              <a:rPr lang="en-US" sz="1200" b="1" dirty="0" err="1">
                <a:solidFill>
                  <a:srgbClr val="3B0C9D"/>
                </a:solidFill>
              </a:rPr>
              <a:t>وغرضه</a:t>
            </a:r>
            <a:r>
              <a:rPr lang="en-US" sz="1200" b="1" dirty="0">
                <a:solidFill>
                  <a:srgbClr val="3B0C9D"/>
                </a:solidFill>
              </a:rPr>
              <a:t> </a:t>
            </a:r>
            <a:r>
              <a:rPr lang="en-US" sz="1200" b="1" dirty="0" err="1">
                <a:solidFill>
                  <a:srgbClr val="3B0C9D"/>
                </a:solidFill>
              </a:rPr>
              <a:t>ووظيفته</a:t>
            </a:r>
            <a:endParaRPr lang="en-US" sz="1200" b="1" dirty="0">
              <a:solidFill>
                <a:srgbClr val="3B0C9D"/>
              </a:solidFill>
            </a:endParaRPr>
          </a:p>
        </p:txBody>
      </p:sp>
      <p:sp>
        <p:nvSpPr>
          <p:cNvPr id="17" name="TextBox 17"/>
          <p:cNvSpPr txBox="1"/>
          <p:nvPr/>
        </p:nvSpPr>
        <p:spPr>
          <a:xfrm>
            <a:off x="1926989" y="6496441"/>
            <a:ext cx="3647956" cy="420949"/>
          </a:xfrm>
          <a:prstGeom prst="rect">
            <a:avLst/>
          </a:prstGeom>
        </p:spPr>
        <p:txBody>
          <a:bodyPr lIns="0" tIns="0" rIns="0" bIns="0" rtlCol="0" anchor="t">
            <a:spAutoFit/>
          </a:bodyPr>
          <a:lstStyle/>
          <a:p>
            <a:pPr marL="259080" lvl="1" indent="-129540" algn="r" rtl="1">
              <a:lnSpc>
                <a:spcPts val="1679"/>
              </a:lnSpc>
              <a:buFont typeface="Arial"/>
              <a:buChar char="•"/>
            </a:pPr>
            <a:r>
              <a:rPr lang="en-US" sz="1200" b="1" dirty="0" err="1">
                <a:solidFill>
                  <a:srgbClr val="3B0C9D"/>
                </a:solidFill>
              </a:rPr>
              <a:t>تقويم</a:t>
            </a:r>
            <a:r>
              <a:rPr lang="en-US" sz="1200" b="1" dirty="0">
                <a:solidFill>
                  <a:srgbClr val="3B0C9D"/>
                </a:solidFill>
              </a:rPr>
              <a:t> </a:t>
            </a:r>
            <a:r>
              <a:rPr lang="en-US" sz="1200" b="1" dirty="0" err="1">
                <a:solidFill>
                  <a:srgbClr val="3B0C9D"/>
                </a:solidFill>
              </a:rPr>
              <a:t>النص</a:t>
            </a:r>
            <a:r>
              <a:rPr lang="en-US" sz="1200" b="1" dirty="0">
                <a:solidFill>
                  <a:srgbClr val="3B0C9D"/>
                </a:solidFill>
              </a:rPr>
              <a:t> </a:t>
            </a:r>
            <a:r>
              <a:rPr lang="en-US" sz="1200" b="1" dirty="0" err="1">
                <a:solidFill>
                  <a:srgbClr val="3B0C9D"/>
                </a:solidFill>
              </a:rPr>
              <a:t>المقروء</a:t>
            </a:r>
            <a:r>
              <a:rPr lang="en-US" sz="1200" b="1" dirty="0">
                <a:solidFill>
                  <a:srgbClr val="3B0C9D"/>
                </a:solidFill>
              </a:rPr>
              <a:t> </a:t>
            </a:r>
            <a:r>
              <a:rPr lang="en-US" sz="1200" b="1" dirty="0" err="1">
                <a:solidFill>
                  <a:srgbClr val="3B0C9D"/>
                </a:solidFill>
              </a:rPr>
              <a:t>ونقده</a:t>
            </a:r>
            <a:r>
              <a:rPr lang="en-US" sz="1200" b="1" dirty="0">
                <a:solidFill>
                  <a:srgbClr val="3B0C9D"/>
                </a:solidFill>
              </a:rPr>
              <a:t> </a:t>
            </a:r>
            <a:r>
              <a:rPr lang="en-US" sz="1200" b="1" dirty="0" err="1">
                <a:solidFill>
                  <a:srgbClr val="3B0C9D"/>
                </a:solidFill>
              </a:rPr>
              <a:t>وإبداء</a:t>
            </a:r>
            <a:r>
              <a:rPr lang="en-US" sz="1200" b="1" dirty="0">
                <a:solidFill>
                  <a:srgbClr val="3B0C9D"/>
                </a:solidFill>
              </a:rPr>
              <a:t> </a:t>
            </a:r>
            <a:r>
              <a:rPr lang="en-US" sz="1200" b="1" dirty="0" err="1">
                <a:solidFill>
                  <a:srgbClr val="3B0C9D"/>
                </a:solidFill>
              </a:rPr>
              <a:t>الرأي</a:t>
            </a:r>
            <a:r>
              <a:rPr lang="en-US" sz="1200" b="1" dirty="0">
                <a:solidFill>
                  <a:srgbClr val="3B0C9D"/>
                </a:solidFill>
              </a:rPr>
              <a:t> </a:t>
            </a:r>
            <a:r>
              <a:rPr lang="en-US" sz="1200" b="1" dirty="0" err="1">
                <a:solidFill>
                  <a:srgbClr val="3B0C9D"/>
                </a:solidFill>
              </a:rPr>
              <a:t>في</a:t>
            </a:r>
            <a:r>
              <a:rPr lang="en-US" sz="1200" b="1" dirty="0">
                <a:solidFill>
                  <a:srgbClr val="3B0C9D"/>
                </a:solidFill>
              </a:rPr>
              <a:t> </a:t>
            </a:r>
            <a:r>
              <a:rPr lang="en-US" sz="1200" b="1" dirty="0" err="1">
                <a:solidFill>
                  <a:srgbClr val="3B0C9D"/>
                </a:solidFill>
              </a:rPr>
              <a:t>وجهة</a:t>
            </a:r>
            <a:r>
              <a:rPr lang="en-US" sz="1200" b="1" dirty="0">
                <a:solidFill>
                  <a:srgbClr val="3B0C9D"/>
                </a:solidFill>
              </a:rPr>
              <a:t> </a:t>
            </a:r>
            <a:r>
              <a:rPr lang="en-US" sz="1200" b="1" dirty="0" err="1">
                <a:solidFill>
                  <a:srgbClr val="3B0C9D"/>
                </a:solidFill>
              </a:rPr>
              <a:t>نظر</a:t>
            </a:r>
            <a:r>
              <a:rPr lang="en-US" sz="1200" b="1" dirty="0">
                <a:solidFill>
                  <a:srgbClr val="3B0C9D"/>
                </a:solidFill>
              </a:rPr>
              <a:t> </a:t>
            </a:r>
            <a:r>
              <a:rPr lang="en-US" sz="1200" b="1" dirty="0" err="1">
                <a:solidFill>
                  <a:srgbClr val="3B0C9D"/>
                </a:solidFill>
              </a:rPr>
              <a:t>الكاتب</a:t>
            </a:r>
            <a:r>
              <a:rPr lang="en-US" sz="1200" b="1" dirty="0">
                <a:solidFill>
                  <a:srgbClr val="3B0C9D"/>
                </a:solidFill>
              </a:rPr>
              <a:t> </a:t>
            </a:r>
            <a:r>
              <a:rPr lang="en-US" sz="1200" b="1" dirty="0" err="1">
                <a:solidFill>
                  <a:srgbClr val="3B0C9D"/>
                </a:solidFill>
              </a:rPr>
              <a:t>والقيم</a:t>
            </a:r>
            <a:r>
              <a:rPr lang="en-US" sz="1200" b="1" dirty="0">
                <a:solidFill>
                  <a:srgbClr val="3B0C9D"/>
                </a:solidFill>
              </a:rPr>
              <a:t> </a:t>
            </a:r>
            <a:r>
              <a:rPr lang="en-US" sz="1200" b="1" dirty="0" err="1">
                <a:solidFill>
                  <a:srgbClr val="3B0C9D"/>
                </a:solidFill>
              </a:rPr>
              <a:t>والاتجاهات</a:t>
            </a:r>
            <a:r>
              <a:rPr lang="en-US" sz="1200" b="1" dirty="0">
                <a:solidFill>
                  <a:srgbClr val="3B0C9D"/>
                </a:solidFill>
              </a:rPr>
              <a:t>، </a:t>
            </a:r>
            <a:r>
              <a:rPr lang="en-US" sz="1200" b="1" dirty="0" err="1">
                <a:solidFill>
                  <a:srgbClr val="3B0C9D"/>
                </a:solidFill>
              </a:rPr>
              <a:t>واقتراح</a:t>
            </a:r>
            <a:r>
              <a:rPr lang="en-US" sz="1200" b="1" dirty="0">
                <a:solidFill>
                  <a:srgbClr val="3B0C9D"/>
                </a:solidFill>
              </a:rPr>
              <a:t> </a:t>
            </a:r>
            <a:r>
              <a:rPr lang="en-US" sz="1200" b="1" dirty="0" err="1">
                <a:solidFill>
                  <a:srgbClr val="3B0C9D"/>
                </a:solidFill>
              </a:rPr>
              <a:t>البدائل</a:t>
            </a:r>
            <a:r>
              <a:rPr lang="en-US" sz="1200" b="1" dirty="0">
                <a:solidFill>
                  <a:srgbClr val="3B0C9D"/>
                </a:solidFill>
              </a:rPr>
              <a:t>، </a:t>
            </a:r>
            <a:r>
              <a:rPr lang="en-US" sz="1200" b="1" dirty="0" err="1">
                <a:solidFill>
                  <a:srgbClr val="3B0C9D"/>
                </a:solidFill>
              </a:rPr>
              <a:t>واستخدام</a:t>
            </a:r>
            <a:r>
              <a:rPr lang="en-US" sz="1200" b="1" dirty="0">
                <a:solidFill>
                  <a:srgbClr val="3B0C9D"/>
                </a:solidFill>
              </a:rPr>
              <a:t> </a:t>
            </a:r>
            <a:r>
              <a:rPr lang="en-US" sz="1200" b="1" dirty="0" err="1">
                <a:solidFill>
                  <a:srgbClr val="3B0C9D"/>
                </a:solidFill>
              </a:rPr>
              <a:t>وسائل</a:t>
            </a:r>
            <a:r>
              <a:rPr lang="en-US" sz="1200" b="1" dirty="0">
                <a:solidFill>
                  <a:srgbClr val="3B0C9D"/>
                </a:solidFill>
              </a:rPr>
              <a:t> </a:t>
            </a:r>
            <a:r>
              <a:rPr lang="en-US" sz="1200" b="1" dirty="0" err="1">
                <a:solidFill>
                  <a:srgbClr val="3B0C9D"/>
                </a:solidFill>
              </a:rPr>
              <a:t>الإقناع</a:t>
            </a:r>
            <a:r>
              <a:rPr lang="en-US" sz="1200" b="1" dirty="0">
                <a:solidFill>
                  <a:srgbClr val="3B0C9D"/>
                </a:solidFill>
              </a:rPr>
              <a:t> </a:t>
            </a:r>
            <a:r>
              <a:rPr lang="en-US" sz="1200" b="1" dirty="0" err="1">
                <a:solidFill>
                  <a:srgbClr val="3B0C9D"/>
                </a:solidFill>
              </a:rPr>
              <a:t>والتعليل</a:t>
            </a:r>
            <a:r>
              <a:rPr lang="en-US" sz="1200" b="1" dirty="0">
                <a:solidFill>
                  <a:srgbClr val="3B0C9D"/>
                </a:solidFill>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a:off x="6503061" y="0"/>
            <a:ext cx="984198" cy="853762"/>
          </a:xfrm>
          <a:custGeom>
            <a:avLst/>
            <a:gdLst/>
            <a:ahLst/>
            <a:cxnLst/>
            <a:rect l="l" t="t" r="r" b="b"/>
            <a:pathLst>
              <a:path w="984198" h="853762">
                <a:moveTo>
                  <a:pt x="0" y="0"/>
                </a:moveTo>
                <a:lnTo>
                  <a:pt x="984198" y="0"/>
                </a:lnTo>
                <a:lnTo>
                  <a:pt x="984198" y="853762"/>
                </a:lnTo>
                <a:lnTo>
                  <a:pt x="0" y="85376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ar-SA"/>
          </a:p>
        </p:txBody>
      </p:sp>
      <p:graphicFrame>
        <p:nvGraphicFramePr>
          <p:cNvPr id="8" name="جدول 7">
            <a:extLst>
              <a:ext uri="{FF2B5EF4-FFF2-40B4-BE49-F238E27FC236}">
                <a16:creationId xmlns:a16="http://schemas.microsoft.com/office/drawing/2014/main" id="{4483006E-6D8B-A7D4-259B-3077FB529271}"/>
              </a:ext>
            </a:extLst>
          </p:cNvPr>
          <p:cNvGraphicFramePr>
            <a:graphicFrameLocks noGrp="1"/>
          </p:cNvGraphicFramePr>
          <p:nvPr>
            <p:extLst>
              <p:ext uri="{D42A27DB-BD31-4B8C-83A1-F6EECF244321}">
                <p14:modId xmlns:p14="http://schemas.microsoft.com/office/powerpoint/2010/main" val="4266973881"/>
              </p:ext>
            </p:extLst>
          </p:nvPr>
        </p:nvGraphicFramePr>
        <p:xfrm>
          <a:off x="913578" y="1828800"/>
          <a:ext cx="5945244" cy="6917628"/>
        </p:xfrm>
        <a:graphic>
          <a:graphicData uri="http://schemas.openxmlformats.org/drawingml/2006/table">
            <a:tbl>
              <a:tblPr rtl="1" firstRow="1" bandRow="1">
                <a:tableStyleId>{00A15C55-8517-42AA-B614-E9B94910E393}</a:tableStyleId>
              </a:tblPr>
              <a:tblGrid>
                <a:gridCol w="763745">
                  <a:extLst>
                    <a:ext uri="{9D8B030D-6E8A-4147-A177-3AD203B41FA5}">
                      <a16:colId xmlns:a16="http://schemas.microsoft.com/office/drawing/2014/main" val="1069331855"/>
                    </a:ext>
                  </a:extLst>
                </a:gridCol>
                <a:gridCol w="5181499">
                  <a:extLst>
                    <a:ext uri="{9D8B030D-6E8A-4147-A177-3AD203B41FA5}">
                      <a16:colId xmlns:a16="http://schemas.microsoft.com/office/drawing/2014/main" val="431983400"/>
                    </a:ext>
                  </a:extLst>
                </a:gridCol>
              </a:tblGrid>
              <a:tr h="242935">
                <a:tc>
                  <a:txBody>
                    <a:bodyPr/>
                    <a:lstStyle/>
                    <a:p>
                      <a:pPr algn="r" rtl="1">
                        <a:lnSpc>
                          <a:spcPct val="100000"/>
                        </a:lnSpc>
                      </a:pPr>
                      <a:r>
                        <a:rPr lang="ar-SA" sz="1050" b="1" dirty="0">
                          <a:solidFill>
                            <a:schemeClr val="tx1"/>
                          </a:solidFill>
                          <a:latin typeface="29LT Bukra" panose="020B0604020202020204" charset="-78"/>
                          <a:cs typeface="+mn-cs"/>
                        </a:rPr>
                        <a:t>المجال</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r" rtl="1">
                        <a:lnSpc>
                          <a:spcPct val="100000"/>
                        </a:lnSpc>
                      </a:pPr>
                      <a:r>
                        <a:rPr lang="ar-SA" sz="1050" b="1" dirty="0">
                          <a:solidFill>
                            <a:schemeClr val="tx1"/>
                          </a:solidFill>
                          <a:latin typeface="29LT Bukra" panose="020B0604020202020204" charset="-78"/>
                          <a:cs typeface="+mn-cs"/>
                        </a:rPr>
                        <a:t>المؤشرات</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241056998"/>
                  </a:ext>
                </a:extLst>
              </a:tr>
              <a:tr h="906835">
                <a:tc>
                  <a:txBody>
                    <a:bodyPr/>
                    <a:lstStyle/>
                    <a:p>
                      <a:pPr algn="r" rtl="1">
                        <a:lnSpc>
                          <a:spcPct val="100000"/>
                        </a:lnSpc>
                      </a:pPr>
                      <a:r>
                        <a:rPr lang="ar-SA" sz="1050" b="1" dirty="0">
                          <a:latin typeface="29LT Bukra" panose="020B0604020202020204" charset="-78"/>
                          <a:cs typeface="+mn-cs"/>
                        </a:rPr>
                        <a:t>القراءة</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c>
                  <a:txBody>
                    <a:bodyPr/>
                    <a:lstStyle/>
                    <a:p>
                      <a:pPr algn="r" rtl="1">
                        <a:lnSpc>
                          <a:spcPct val="150000"/>
                        </a:lnSpc>
                      </a:pPr>
                      <a:r>
                        <a:rPr lang="ar-SA" sz="1050" b="1" dirty="0">
                          <a:latin typeface="29LT Bukra" panose="020B0604020202020204" charset="-78"/>
                          <a:cs typeface="+mn-cs"/>
                        </a:rPr>
                        <a:t>1-استنتاج معاني المفردات من خلال توظيف الخبرات السابقة (الترادف، التضاد، والسياق، والتفسير، والتعريف، والتصنيف، والتمثيل).</a:t>
                      </a:r>
                    </a:p>
                    <a:p>
                      <a:pPr algn="r" rtl="1">
                        <a:lnSpc>
                          <a:spcPct val="150000"/>
                        </a:lnSpc>
                      </a:pPr>
                      <a:r>
                        <a:rPr lang="ar-SA" sz="1050" b="1" dirty="0">
                          <a:latin typeface="29LT Bukra" panose="020B0604020202020204" charset="-78"/>
                          <a:cs typeface="+mn-cs"/>
                        </a:rPr>
                        <a:t>2-تصنيف المفردات والعلاقة بينها بحسب دلالاتها.</a:t>
                      </a:r>
                    </a:p>
                    <a:p>
                      <a:pPr algn="r" rtl="1">
                        <a:lnSpc>
                          <a:spcPct val="150000"/>
                        </a:lnSpc>
                      </a:pPr>
                      <a:r>
                        <a:rPr lang="ar-SA" sz="1050" b="1" dirty="0">
                          <a:latin typeface="29LT Bukra" panose="020B0604020202020204" charset="-78"/>
                          <a:cs typeface="+mn-cs"/>
                        </a:rPr>
                        <a:t>3- توظيف المفردات في سياقات جديدة.</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17248338"/>
                  </a:ext>
                </a:extLst>
              </a:tr>
              <a:tr h="2805912">
                <a:tc>
                  <a:txBody>
                    <a:bodyPr/>
                    <a:lstStyle/>
                    <a:p>
                      <a:pPr algn="r" rtl="1">
                        <a:lnSpc>
                          <a:spcPct val="100000"/>
                        </a:lnSpc>
                      </a:pPr>
                      <a:r>
                        <a:rPr lang="ar-SA" sz="1050" b="1" dirty="0">
                          <a:latin typeface="29LT Bukra" panose="020B0604020202020204" charset="-78"/>
                          <a:cs typeface="+mn-cs"/>
                        </a:rPr>
                        <a:t>الفهم القرائي</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c>
                  <a:txBody>
                    <a:bodyPr/>
                    <a:lstStyle/>
                    <a:p>
                      <a:pPr algn="r" rtl="1">
                        <a:lnSpc>
                          <a:spcPct val="150000"/>
                        </a:lnSpc>
                      </a:pPr>
                      <a:r>
                        <a:rPr lang="ar-SA" sz="1050" b="1" dirty="0">
                          <a:latin typeface="29LT Bukra" panose="020B0604020202020204" charset="-78"/>
                          <a:cs typeface="+mn-cs"/>
                        </a:rPr>
                        <a:t>1-الإجابة عن أسئلة حول معلومات النص غير المباشرة، وتحديد موضوعه، ويطرح أسئلة (توضيحية، تعليلية، أو استنتاجية، أو تحليلية، أو نقدية).</a:t>
                      </a:r>
                    </a:p>
                    <a:p>
                      <a:pPr algn="r" rtl="1">
                        <a:lnSpc>
                          <a:spcPct val="150000"/>
                        </a:lnSpc>
                      </a:pPr>
                      <a:r>
                        <a:rPr lang="ar-SA" sz="1050" b="1" dirty="0">
                          <a:latin typeface="29LT Bukra" panose="020B0604020202020204" charset="-78"/>
                          <a:cs typeface="+mn-cs"/>
                        </a:rPr>
                        <a:t>2- يستخرج الفكرة الرئيسة والفرعية من النص أو فقرة من فقراته، ويستنتج القصد الرئيس الذي تقود إليه سلسلة من الجمل الجدلية. ويحدد العناصر البارزة في النص. مثل: الزمان والمكان والشخصيات والأحداث. </a:t>
                      </a:r>
                    </a:p>
                    <a:p>
                      <a:pPr algn="r" rtl="1">
                        <a:lnSpc>
                          <a:spcPct val="150000"/>
                        </a:lnSpc>
                      </a:pPr>
                      <a:r>
                        <a:rPr lang="ar-SA" sz="1050" b="1" dirty="0">
                          <a:latin typeface="29LT Bukra" panose="020B0604020202020204" charset="-78"/>
                          <a:cs typeface="+mn-cs"/>
                        </a:rPr>
                        <a:t>3- يستنتج الأفكار الضمنية ويميزها ويحدد نقاط التشابه والاختلاف في النص، ويستدل من النص على بعض الظواهر أو الأحداث ويربطها بمواقف حياتية ويقارن بينها. </a:t>
                      </a:r>
                    </a:p>
                    <a:p>
                      <a:pPr algn="r" rtl="1">
                        <a:lnSpc>
                          <a:spcPct val="150000"/>
                        </a:lnSpc>
                      </a:pPr>
                      <a:r>
                        <a:rPr lang="ar-SA" sz="1050" b="1" dirty="0">
                          <a:latin typeface="29LT Bukra" panose="020B0604020202020204" charset="-78"/>
                          <a:cs typeface="+mn-cs"/>
                        </a:rPr>
                        <a:t>4- يفسر العلاقات والروابط بين أجزاء النص الواحد أو أكثر من نص. ويقارن بين المعلومات الواردة في أكثر من نص ويقارن بين نصين يحملان الفكرة ذاتها أو فكرتين متناقضتين</a:t>
                      </a:r>
                    </a:p>
                    <a:p>
                      <a:pPr algn="r" rtl="1">
                        <a:lnSpc>
                          <a:spcPct val="150000"/>
                        </a:lnSpc>
                      </a:pPr>
                      <a:r>
                        <a:rPr lang="ar-SA" sz="1050" b="1" dirty="0">
                          <a:latin typeface="29LT Bukra" panose="020B0604020202020204" charset="-78"/>
                          <a:cs typeface="+mn-cs"/>
                        </a:rPr>
                        <a:t>5- يحلل النصوص المقروءة من حيث الترتيب الزمني والمكاني والأهمية والمقارنة والمقابلة والقصية العامة والأدلة الداعمة).</a:t>
                      </a:r>
                    </a:p>
                    <a:p>
                      <a:pPr algn="r" rtl="1">
                        <a:lnSpc>
                          <a:spcPct val="150000"/>
                        </a:lnSpc>
                      </a:pPr>
                      <a:r>
                        <a:rPr lang="ar-SA" sz="1050" b="1" dirty="0">
                          <a:latin typeface="29LT Bukra" panose="020B0604020202020204" charset="-78"/>
                          <a:cs typeface="+mn-cs"/>
                        </a:rPr>
                        <a:t>6- يميز بين الحقائق والآراء في نصوص معطاة والتعبيرات المباشرة وغير المباشرة الواردة في النص الواحد أو في أكثر من نص معطى.</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0298422"/>
                  </a:ext>
                </a:extLst>
              </a:tr>
              <a:tr h="2594903">
                <a:tc>
                  <a:txBody>
                    <a:bodyPr/>
                    <a:lstStyle/>
                    <a:p>
                      <a:pPr algn="r" rtl="1">
                        <a:lnSpc>
                          <a:spcPct val="100000"/>
                        </a:lnSpc>
                      </a:pPr>
                      <a:r>
                        <a:rPr lang="ar-SA" sz="1050" b="1" dirty="0">
                          <a:latin typeface="29LT Bukra" panose="020B0604020202020204" charset="-78"/>
                          <a:cs typeface="+mn-cs"/>
                        </a:rPr>
                        <a:t>الفهم القرائي</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c>
                  <a:txBody>
                    <a:bodyPr/>
                    <a:lstStyle/>
                    <a:p>
                      <a:pPr algn="r" rtl="1">
                        <a:lnSpc>
                          <a:spcPct val="150000"/>
                        </a:lnSpc>
                      </a:pPr>
                      <a:r>
                        <a:rPr lang="ar-SA" sz="1050" b="1" dirty="0">
                          <a:latin typeface="29LT Bukra" panose="020B0604020202020204" charset="-78"/>
                          <a:cs typeface="+mn-cs"/>
                        </a:rPr>
                        <a:t>1-يميز بين عبارات النص المقروء وجمله وأفكاره وفقراته. ويحدد التعابير التي تشير إلى مشاعر ودوافع الكاتب في النص، ويوضح تأثيرها.</a:t>
                      </a:r>
                    </a:p>
                    <a:p>
                      <a:pPr algn="r" rtl="1">
                        <a:lnSpc>
                          <a:spcPct val="150000"/>
                        </a:lnSpc>
                      </a:pPr>
                      <a:r>
                        <a:rPr lang="ar-SA" sz="1050" b="1" dirty="0">
                          <a:latin typeface="29LT Bukra" panose="020B0604020202020204" charset="-78"/>
                          <a:cs typeface="+mn-cs"/>
                        </a:rPr>
                        <a:t>2- يبين وجهة نظره حول الأحداث أو المعلومات أو الأفكار الواردة في النص. ويحكم على مصداقية المعلومات الواردة في النصوص من خبراته.</a:t>
                      </a:r>
                    </a:p>
                    <a:p>
                      <a:pPr algn="r" rtl="1">
                        <a:lnSpc>
                          <a:spcPct val="150000"/>
                        </a:lnSpc>
                      </a:pPr>
                      <a:r>
                        <a:rPr lang="ar-SA" sz="1050" b="1" dirty="0">
                          <a:latin typeface="29LT Bukra" panose="020B0604020202020204" charset="-78"/>
                          <a:cs typeface="+mn-cs"/>
                        </a:rPr>
                        <a:t>3- يبدي رأيه حول القيم والاتجاهات الواردة في النص المقروء، ويوضح أثرها على الفرد والمجتمع، ويربطها بواقعه ويقترح البدائل والحلول.</a:t>
                      </a:r>
                    </a:p>
                    <a:p>
                      <a:pPr algn="r" rtl="1">
                        <a:lnSpc>
                          <a:spcPct val="150000"/>
                        </a:lnSpc>
                      </a:pPr>
                      <a:r>
                        <a:rPr lang="ar-SA" sz="1050" b="1" dirty="0">
                          <a:latin typeface="29LT Bukra" panose="020B0604020202020204" charset="-78"/>
                          <a:cs typeface="+mn-cs"/>
                        </a:rPr>
                        <a:t>4- يستنبط الحجج والبراهين من النص ويدعمها بمعلوماته للإقناع والتعليل، ويقيم الآراء ووجهات النظر الواردة في النص.</a:t>
                      </a:r>
                    </a:p>
                    <a:p>
                      <a:pPr algn="r" rtl="1">
                        <a:lnSpc>
                          <a:spcPct val="150000"/>
                        </a:lnSpc>
                      </a:pPr>
                      <a:r>
                        <a:rPr lang="ar-SA" sz="1050" b="1" dirty="0">
                          <a:latin typeface="29LT Bukra" panose="020B0604020202020204" charset="-78"/>
                          <a:cs typeface="+mn-cs"/>
                        </a:rPr>
                        <a:t>5- يعطي أمثلة لمشكلة في السرد من واقعه، ويوظف معطيات النص المقروء في حل مشكلات فردية أو أسرية أو مجتمعية بطرائق علمية أو إبداعية.</a:t>
                      </a:r>
                    </a:p>
                    <a:p>
                      <a:pPr algn="r" rtl="1">
                        <a:lnSpc>
                          <a:spcPct val="150000"/>
                        </a:lnSpc>
                      </a:pPr>
                      <a:r>
                        <a:rPr lang="ar-SA" sz="1050" b="1" dirty="0">
                          <a:latin typeface="29LT Bukra" panose="020B0604020202020204" charset="-78"/>
                          <a:cs typeface="+mn-cs"/>
                        </a:rPr>
                        <a:t>6- يلخص النص ويعيد صياغته وينظم معلوماته وأفكاره بأسلوبه أو باستخدام المنظمات البيانية المختلفة.</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807195652"/>
                  </a:ext>
                </a:extLst>
              </a:tr>
            </a:tbl>
          </a:graphicData>
        </a:graphic>
      </p:graphicFrame>
      <p:sp>
        <p:nvSpPr>
          <p:cNvPr id="2" name="AutoShape 6">
            <a:extLst>
              <a:ext uri="{FF2B5EF4-FFF2-40B4-BE49-F238E27FC236}">
                <a16:creationId xmlns:a16="http://schemas.microsoft.com/office/drawing/2014/main" id="{B3E5761D-243A-2B61-962E-7BE9CC6283EF}"/>
              </a:ext>
            </a:extLst>
          </p:cNvPr>
          <p:cNvSpPr>
            <a:spLocks noChangeArrowheads="1"/>
          </p:cNvSpPr>
          <p:nvPr/>
        </p:nvSpPr>
        <p:spPr bwMode="auto">
          <a:xfrm>
            <a:off x="1581149" y="568012"/>
            <a:ext cx="4610100" cy="571500"/>
          </a:xfrm>
          <a:prstGeom prst="roundRect">
            <a:avLst>
              <a:gd name="adj" fmla="val 16667"/>
            </a:avLst>
          </a:prstGeom>
          <a:solidFill>
            <a:schemeClr val="bg1">
              <a:lumMod val="85000"/>
            </a:schemeClr>
          </a:solidFill>
          <a:ln>
            <a:headEnd/>
            <a:tailEnd/>
          </a:ln>
        </p:spPr>
        <p:style>
          <a:lnRef idx="1">
            <a:schemeClr val="accent4"/>
          </a:lnRef>
          <a:fillRef idx="2">
            <a:schemeClr val="accent4"/>
          </a:fillRef>
          <a:effectRef idx="1">
            <a:schemeClr val="accent4"/>
          </a:effectRef>
          <a:fontRef idx="minor">
            <a:schemeClr val="dk1"/>
          </a:fontRef>
        </p:style>
        <p:txBody>
          <a:bodyPr rot="0" vert="horz" wrap="square" lIns="91440" tIns="45720" rIns="91440" bIns="45720" anchor="t" anchorCtr="0" upright="1">
            <a:noAutofit/>
          </a:bodyPr>
          <a:lstStyle/>
          <a:p>
            <a:pPr algn="ctr">
              <a:lnSpc>
                <a:spcPts val="1679"/>
              </a:lnSpc>
              <a:spcBef>
                <a:spcPct val="0"/>
              </a:spcBef>
            </a:pPr>
            <a:r>
              <a:rPr lang="en-US" dirty="0" err="1">
                <a:solidFill>
                  <a:srgbClr val="000000"/>
                </a:solidFill>
                <a:latin typeface="29LT Bukra" panose="020B0604020202020204" charset="-78"/>
              </a:rPr>
              <a:t>نواتج</a:t>
            </a:r>
            <a:r>
              <a:rPr lang="en-US" dirty="0">
                <a:solidFill>
                  <a:srgbClr val="000000"/>
                </a:solidFill>
                <a:latin typeface="29LT Bukra" panose="020B0604020202020204" charset="-78"/>
              </a:rPr>
              <a:t> </a:t>
            </a:r>
            <a:r>
              <a:rPr lang="en-US" dirty="0" err="1">
                <a:solidFill>
                  <a:srgbClr val="000000"/>
                </a:solidFill>
                <a:latin typeface="29LT Bukra" panose="020B0604020202020204" charset="-78"/>
              </a:rPr>
              <a:t>التعلم</a:t>
            </a:r>
            <a:r>
              <a:rPr lang="en-US" dirty="0">
                <a:solidFill>
                  <a:srgbClr val="000000"/>
                </a:solidFill>
                <a:latin typeface="29LT Bukra" panose="020B0604020202020204" charset="-78"/>
              </a:rPr>
              <a:t> </a:t>
            </a:r>
            <a:r>
              <a:rPr lang="en-US" dirty="0" err="1">
                <a:solidFill>
                  <a:srgbClr val="000000"/>
                </a:solidFill>
                <a:latin typeface="29LT Bukra" panose="020B0604020202020204" charset="-78"/>
              </a:rPr>
              <a:t>المتسهدفة</a:t>
            </a:r>
            <a:r>
              <a:rPr lang="en-US" dirty="0">
                <a:solidFill>
                  <a:srgbClr val="000000"/>
                </a:solidFill>
                <a:latin typeface="29LT Bukra" panose="020B0604020202020204" charset="-78"/>
              </a:rPr>
              <a:t> </a:t>
            </a:r>
            <a:r>
              <a:rPr lang="en-US" dirty="0" err="1">
                <a:solidFill>
                  <a:srgbClr val="000000"/>
                </a:solidFill>
                <a:latin typeface="29LT Bukra" panose="020B0604020202020204" charset="-78"/>
              </a:rPr>
              <a:t>في</a:t>
            </a:r>
            <a:r>
              <a:rPr lang="en-US" dirty="0">
                <a:solidFill>
                  <a:srgbClr val="000000"/>
                </a:solidFill>
                <a:latin typeface="29LT Bukra" panose="020B0604020202020204" charset="-78"/>
              </a:rPr>
              <a:t> </a:t>
            </a:r>
            <a:r>
              <a:rPr lang="en-US" dirty="0" err="1">
                <a:solidFill>
                  <a:srgbClr val="000000"/>
                </a:solidFill>
                <a:latin typeface="29LT Bukra" panose="020B0604020202020204" charset="-78"/>
              </a:rPr>
              <a:t>الخطة</a:t>
            </a:r>
            <a:r>
              <a:rPr lang="en-US" dirty="0">
                <a:solidFill>
                  <a:srgbClr val="000000"/>
                </a:solidFill>
                <a:latin typeface="29LT Bukra" panose="020B0604020202020204" charset="-78"/>
              </a:rPr>
              <a:t> </a:t>
            </a:r>
            <a:r>
              <a:rPr lang="en-US" dirty="0" err="1">
                <a:solidFill>
                  <a:srgbClr val="000000"/>
                </a:solidFill>
                <a:latin typeface="29LT Bukra" panose="020B0604020202020204" charset="-78"/>
              </a:rPr>
              <a:t>العلاجية</a:t>
            </a:r>
            <a:r>
              <a:rPr lang="en-US" dirty="0">
                <a:solidFill>
                  <a:srgbClr val="000000"/>
                </a:solidFill>
                <a:latin typeface="29LT Bukra" panose="020B0604020202020204" charset="-78"/>
              </a:rPr>
              <a:t> </a:t>
            </a:r>
            <a:r>
              <a:rPr lang="ar-SA" dirty="0">
                <a:solidFill>
                  <a:srgbClr val="000000"/>
                </a:solidFill>
                <a:latin typeface="29LT Bukra" panose="020B0604020202020204" charset="-78"/>
              </a:rPr>
              <a:t>للصف السادس</a:t>
            </a:r>
            <a:r>
              <a:rPr lang="en-US" dirty="0">
                <a:solidFill>
                  <a:srgbClr val="000000"/>
                </a:solidFill>
                <a:latin typeface="29LT Bukra" panose="020B0604020202020204" charset="-78"/>
              </a:rPr>
              <a:t> </a:t>
            </a:r>
          </a:p>
        </p:txBody>
      </p:sp>
    </p:spTree>
    <p:extLst>
      <p:ext uri="{BB962C8B-B14F-4D97-AF65-F5344CB8AC3E}">
        <p14:creationId xmlns:p14="http://schemas.microsoft.com/office/powerpoint/2010/main" val="839730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a:off x="6503061" y="0"/>
            <a:ext cx="984198" cy="853762"/>
          </a:xfrm>
          <a:custGeom>
            <a:avLst/>
            <a:gdLst/>
            <a:ahLst/>
            <a:cxnLst/>
            <a:rect l="l" t="t" r="r" b="b"/>
            <a:pathLst>
              <a:path w="984198" h="853762">
                <a:moveTo>
                  <a:pt x="0" y="0"/>
                </a:moveTo>
                <a:lnTo>
                  <a:pt x="984198" y="0"/>
                </a:lnTo>
                <a:lnTo>
                  <a:pt x="984198" y="853762"/>
                </a:lnTo>
                <a:lnTo>
                  <a:pt x="0" y="85376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ar-SA"/>
          </a:p>
        </p:txBody>
      </p:sp>
      <p:graphicFrame>
        <p:nvGraphicFramePr>
          <p:cNvPr id="10" name="جدول 9">
            <a:extLst>
              <a:ext uri="{FF2B5EF4-FFF2-40B4-BE49-F238E27FC236}">
                <a16:creationId xmlns:a16="http://schemas.microsoft.com/office/drawing/2014/main" id="{83290653-AD07-18A1-7C59-BF13E0A90440}"/>
              </a:ext>
            </a:extLst>
          </p:cNvPr>
          <p:cNvGraphicFramePr>
            <a:graphicFrameLocks noGrp="1"/>
          </p:cNvGraphicFramePr>
          <p:nvPr>
            <p:extLst>
              <p:ext uri="{D42A27DB-BD31-4B8C-83A1-F6EECF244321}">
                <p14:modId xmlns:p14="http://schemas.microsoft.com/office/powerpoint/2010/main" val="2388092783"/>
              </p:ext>
            </p:extLst>
          </p:nvPr>
        </p:nvGraphicFramePr>
        <p:xfrm>
          <a:off x="447371" y="1828800"/>
          <a:ext cx="6877658" cy="4371000"/>
        </p:xfrm>
        <a:graphic>
          <a:graphicData uri="http://schemas.openxmlformats.org/drawingml/2006/table">
            <a:tbl>
              <a:tblPr rtl="1" firstRow="1" bandRow="1">
                <a:tableStyleId>{00A15C55-8517-42AA-B614-E9B94910E393}</a:tableStyleId>
              </a:tblPr>
              <a:tblGrid>
                <a:gridCol w="2513758">
                  <a:extLst>
                    <a:ext uri="{9D8B030D-6E8A-4147-A177-3AD203B41FA5}">
                      <a16:colId xmlns:a16="http://schemas.microsoft.com/office/drawing/2014/main" val="1041170508"/>
                    </a:ext>
                  </a:extLst>
                </a:gridCol>
                <a:gridCol w="3085748">
                  <a:extLst>
                    <a:ext uri="{9D8B030D-6E8A-4147-A177-3AD203B41FA5}">
                      <a16:colId xmlns:a16="http://schemas.microsoft.com/office/drawing/2014/main" val="520291651"/>
                    </a:ext>
                  </a:extLst>
                </a:gridCol>
                <a:gridCol w="1278152">
                  <a:extLst>
                    <a:ext uri="{9D8B030D-6E8A-4147-A177-3AD203B41FA5}">
                      <a16:colId xmlns:a16="http://schemas.microsoft.com/office/drawing/2014/main" val="2231372776"/>
                    </a:ext>
                  </a:extLst>
                </a:gridCol>
              </a:tblGrid>
              <a:tr h="213333">
                <a:tc>
                  <a:txBody>
                    <a:bodyPr/>
                    <a:lstStyle/>
                    <a:p>
                      <a:pPr algn="ctr" rtl="1"/>
                      <a:r>
                        <a:rPr lang="ar-SA" sz="1200" b="1" dirty="0">
                          <a:solidFill>
                            <a:schemeClr val="tx1"/>
                          </a:solidFill>
                          <a:latin typeface="29LT Bukra" panose="020B0604020202020204" charset="-78"/>
                          <a:cs typeface="+mn-cs"/>
                        </a:rPr>
                        <a:t>الأهداف الإجرائية</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rtl="1"/>
                      <a:r>
                        <a:rPr lang="ar-SA" sz="1200" b="1" dirty="0">
                          <a:solidFill>
                            <a:schemeClr val="tx1"/>
                          </a:solidFill>
                          <a:latin typeface="29LT Bukra" panose="020B0604020202020204" charset="-78"/>
                          <a:cs typeface="+mn-cs"/>
                        </a:rPr>
                        <a:t>إجراءات التنفيذ</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rtl="1"/>
                      <a:r>
                        <a:rPr lang="ar-SA" sz="1200" b="1" dirty="0">
                          <a:solidFill>
                            <a:schemeClr val="tx1"/>
                          </a:solidFill>
                          <a:latin typeface="29LT Bukra" panose="020B0604020202020204" charset="-78"/>
                          <a:cs typeface="+mn-cs"/>
                        </a:rPr>
                        <a:t>وسيلة التنفيذ </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3370034400"/>
                  </a:ext>
                </a:extLst>
              </a:tr>
              <a:tr h="1365560">
                <a:tc>
                  <a:txBody>
                    <a:bodyPr/>
                    <a:lstStyle/>
                    <a:p>
                      <a:pPr algn="ctr" rtl="1"/>
                      <a:r>
                        <a:rPr lang="ar-SA" sz="1400" b="1" dirty="0">
                          <a:latin typeface="29LT Bukra" panose="020B0604020202020204" charset="-78"/>
                          <a:cs typeface="+mn-cs"/>
                        </a:rPr>
                        <a:t>تدريب الطلاب على الطريقة الصحيحة لأداء الاختبار</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1"/>
                      <a:r>
                        <a:rPr lang="ar-SA" sz="1400" b="1" dirty="0">
                          <a:latin typeface="29LT Bukra" panose="020B0604020202020204" charset="-78"/>
                          <a:cs typeface="+mn-cs"/>
                        </a:rPr>
                        <a:t>شرح آلية الاختبار بما فيها طريقة التظليل الصحيح.</a:t>
                      </a:r>
                    </a:p>
                    <a:p>
                      <a:pPr algn="ctr" rtl="1"/>
                      <a:endParaRPr lang="ar-SA" sz="1400" b="1" dirty="0">
                        <a:latin typeface="29LT Bukra" panose="020B0604020202020204" charset="-78"/>
                        <a:cs typeface="+mn-cs"/>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1"/>
                      <a:r>
                        <a:rPr lang="ar-SA" sz="1400" b="1" dirty="0">
                          <a:latin typeface="29LT Bukra" panose="020B0604020202020204" charset="-78"/>
                          <a:cs typeface="+mn-cs"/>
                        </a:rPr>
                        <a:t>نماذج لتوضيح طريقة التظليل </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18668660"/>
                  </a:ext>
                </a:extLst>
              </a:tr>
              <a:tr h="1365560">
                <a:tc>
                  <a:txBody>
                    <a:bodyPr/>
                    <a:lstStyle/>
                    <a:p>
                      <a:pPr algn="ctr" rtl="1"/>
                      <a:r>
                        <a:rPr lang="ar-SA" sz="1400" b="1" dirty="0">
                          <a:latin typeface="29LT Bukra" panose="020B0604020202020204" charset="-78"/>
                          <a:cs typeface="+mn-cs"/>
                        </a:rPr>
                        <a:t>تدريب الطلاب على نماذج محاكية للاختبار</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1"/>
                      <a:r>
                        <a:rPr lang="ar-SA" sz="1400" b="1" dirty="0">
                          <a:latin typeface="29LT Bukra" panose="020B0604020202020204" charset="-78"/>
                          <a:cs typeface="+mn-cs"/>
                        </a:rPr>
                        <a:t>إجراء اختبار محاكي </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1"/>
                      <a:r>
                        <a:rPr lang="ar-SA" sz="1400" b="1" dirty="0">
                          <a:latin typeface="29LT Bukra" panose="020B0604020202020204" charset="-78"/>
                          <a:cs typeface="+mn-cs"/>
                        </a:rPr>
                        <a:t>استخدام نماذج محاكية لطريقة الاختبار</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92811486"/>
                  </a:ext>
                </a:extLst>
              </a:tr>
              <a:tr h="1365560">
                <a:tc>
                  <a:txBody>
                    <a:bodyPr/>
                    <a:lstStyle/>
                    <a:p>
                      <a:pPr algn="ctr" rtl="1"/>
                      <a:r>
                        <a:rPr lang="ar-SA" sz="1400" b="1" dirty="0">
                          <a:latin typeface="29LT Bukra" panose="020B0604020202020204" charset="-78"/>
                          <a:cs typeface="+mn-cs"/>
                        </a:rPr>
                        <a:t>تفعيل الخطط العلاجية للفهم القرائي </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1"/>
                      <a:r>
                        <a:rPr lang="ar-SA" sz="1400" b="1" dirty="0">
                          <a:latin typeface="29LT Bukra" panose="020B0604020202020204" charset="-78"/>
                          <a:cs typeface="+mn-cs"/>
                        </a:rPr>
                        <a:t>تنفيذ الخطط العلاجية للفهم القرائي في حصص الفهم القرائي </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1"/>
                      <a:r>
                        <a:rPr lang="ar-SA" sz="1400" b="1" dirty="0">
                          <a:latin typeface="29LT Bukra" panose="020B0604020202020204" charset="-78"/>
                          <a:cs typeface="+mn-cs"/>
                        </a:rPr>
                        <a:t>حصص الفهم القرائي</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12573487"/>
                  </a:ext>
                </a:extLst>
              </a:tr>
            </a:tbl>
          </a:graphicData>
        </a:graphic>
      </p:graphicFrame>
      <p:sp>
        <p:nvSpPr>
          <p:cNvPr id="2" name="AutoShape 6">
            <a:extLst>
              <a:ext uri="{FF2B5EF4-FFF2-40B4-BE49-F238E27FC236}">
                <a16:creationId xmlns:a16="http://schemas.microsoft.com/office/drawing/2014/main" id="{E6BE85E9-3B37-47C3-A2E2-3C5F2DEEB14D}"/>
              </a:ext>
            </a:extLst>
          </p:cNvPr>
          <p:cNvSpPr>
            <a:spLocks noChangeArrowheads="1"/>
          </p:cNvSpPr>
          <p:nvPr/>
        </p:nvSpPr>
        <p:spPr bwMode="auto">
          <a:xfrm>
            <a:off x="1581149" y="568012"/>
            <a:ext cx="4610100" cy="571500"/>
          </a:xfrm>
          <a:prstGeom prst="roundRect">
            <a:avLst>
              <a:gd name="adj" fmla="val 16667"/>
            </a:avLst>
          </a:prstGeom>
          <a:solidFill>
            <a:schemeClr val="bg1">
              <a:lumMod val="85000"/>
            </a:schemeClr>
          </a:solidFill>
          <a:ln>
            <a:headEnd/>
            <a:tailEnd/>
          </a:ln>
        </p:spPr>
        <p:style>
          <a:lnRef idx="1">
            <a:schemeClr val="accent4"/>
          </a:lnRef>
          <a:fillRef idx="2">
            <a:schemeClr val="accent4"/>
          </a:fillRef>
          <a:effectRef idx="1">
            <a:schemeClr val="accent4"/>
          </a:effectRef>
          <a:fontRef idx="minor">
            <a:schemeClr val="dk1"/>
          </a:fontRef>
        </p:style>
        <p:txBody>
          <a:bodyPr rot="0" vert="horz" wrap="square" lIns="91440" tIns="45720" rIns="91440" bIns="45720" anchor="t" anchorCtr="0" upright="1">
            <a:noAutofit/>
          </a:bodyPr>
          <a:lstStyle/>
          <a:p>
            <a:pPr algn="ctr" rtl="1">
              <a:lnSpc>
                <a:spcPts val="1679"/>
              </a:lnSpc>
              <a:spcBef>
                <a:spcPct val="0"/>
              </a:spcBef>
            </a:pPr>
            <a:endParaRPr lang="ar-SA" sz="2400" dirty="0">
              <a:solidFill>
                <a:srgbClr val="000000"/>
              </a:solidFill>
              <a:latin typeface="29LT Bukra" panose="020B0604020202020204" charset="-78"/>
            </a:endParaRPr>
          </a:p>
          <a:p>
            <a:pPr algn="ctr" rtl="1">
              <a:lnSpc>
                <a:spcPts val="1679"/>
              </a:lnSpc>
              <a:spcBef>
                <a:spcPct val="0"/>
              </a:spcBef>
            </a:pPr>
            <a:r>
              <a:rPr lang="ar-SA" sz="2400" dirty="0">
                <a:solidFill>
                  <a:srgbClr val="000000"/>
                </a:solidFill>
                <a:latin typeface="29LT Bukra" panose="020B0604020202020204" charset="-78"/>
              </a:rPr>
              <a:t>خطة التهيئة للإختبارات الوطنية نافس </a:t>
            </a:r>
          </a:p>
        </p:txBody>
      </p:sp>
    </p:spTree>
    <p:extLst>
      <p:ext uri="{BB962C8B-B14F-4D97-AF65-F5344CB8AC3E}">
        <p14:creationId xmlns:p14="http://schemas.microsoft.com/office/powerpoint/2010/main" val="3341949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a:off x="6503061" y="0"/>
            <a:ext cx="984198" cy="853762"/>
          </a:xfrm>
          <a:custGeom>
            <a:avLst/>
            <a:gdLst/>
            <a:ahLst/>
            <a:cxnLst/>
            <a:rect l="l" t="t" r="r" b="b"/>
            <a:pathLst>
              <a:path w="984198" h="853762">
                <a:moveTo>
                  <a:pt x="0" y="0"/>
                </a:moveTo>
                <a:lnTo>
                  <a:pt x="984198" y="0"/>
                </a:lnTo>
                <a:lnTo>
                  <a:pt x="984198" y="853762"/>
                </a:lnTo>
                <a:lnTo>
                  <a:pt x="0" y="85376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ar-SA"/>
          </a:p>
        </p:txBody>
      </p:sp>
      <p:graphicFrame>
        <p:nvGraphicFramePr>
          <p:cNvPr id="10" name="جدول 9">
            <a:extLst>
              <a:ext uri="{FF2B5EF4-FFF2-40B4-BE49-F238E27FC236}">
                <a16:creationId xmlns:a16="http://schemas.microsoft.com/office/drawing/2014/main" id="{83290653-AD07-18A1-7C59-BF13E0A90440}"/>
              </a:ext>
            </a:extLst>
          </p:cNvPr>
          <p:cNvGraphicFramePr>
            <a:graphicFrameLocks noGrp="1"/>
          </p:cNvGraphicFramePr>
          <p:nvPr>
            <p:extLst>
              <p:ext uri="{D42A27DB-BD31-4B8C-83A1-F6EECF244321}">
                <p14:modId xmlns:p14="http://schemas.microsoft.com/office/powerpoint/2010/main" val="1124504953"/>
              </p:ext>
            </p:extLst>
          </p:nvPr>
        </p:nvGraphicFramePr>
        <p:xfrm>
          <a:off x="457202" y="2084747"/>
          <a:ext cx="7030057" cy="6414879"/>
        </p:xfrm>
        <a:graphic>
          <a:graphicData uri="http://schemas.openxmlformats.org/drawingml/2006/table">
            <a:tbl>
              <a:tblPr rtl="1" firstRow="1" bandRow="1">
                <a:tableStyleId>{00A15C55-8517-42AA-B614-E9B94910E393}</a:tableStyleId>
              </a:tblPr>
              <a:tblGrid>
                <a:gridCol w="2185571">
                  <a:extLst>
                    <a:ext uri="{9D8B030D-6E8A-4147-A177-3AD203B41FA5}">
                      <a16:colId xmlns:a16="http://schemas.microsoft.com/office/drawing/2014/main" val="1041170508"/>
                    </a:ext>
                  </a:extLst>
                </a:gridCol>
                <a:gridCol w="2682884">
                  <a:extLst>
                    <a:ext uri="{9D8B030D-6E8A-4147-A177-3AD203B41FA5}">
                      <a16:colId xmlns:a16="http://schemas.microsoft.com/office/drawing/2014/main" val="520291651"/>
                    </a:ext>
                  </a:extLst>
                </a:gridCol>
                <a:gridCol w="1050321">
                  <a:extLst>
                    <a:ext uri="{9D8B030D-6E8A-4147-A177-3AD203B41FA5}">
                      <a16:colId xmlns:a16="http://schemas.microsoft.com/office/drawing/2014/main" val="1201328926"/>
                    </a:ext>
                  </a:extLst>
                </a:gridCol>
                <a:gridCol w="1111281">
                  <a:extLst>
                    <a:ext uri="{9D8B030D-6E8A-4147-A177-3AD203B41FA5}">
                      <a16:colId xmlns:a16="http://schemas.microsoft.com/office/drawing/2014/main" val="2231372776"/>
                    </a:ext>
                  </a:extLst>
                </a:gridCol>
              </a:tblGrid>
              <a:tr h="639904">
                <a:tc>
                  <a:txBody>
                    <a:bodyPr/>
                    <a:lstStyle/>
                    <a:p>
                      <a:pPr algn="ctr" rtl="1"/>
                      <a:r>
                        <a:rPr lang="ar-SA" sz="1200" b="1" dirty="0">
                          <a:solidFill>
                            <a:schemeClr val="tx1"/>
                          </a:solidFill>
                          <a:latin typeface="29LT Bukra" panose="020B0604020202020204" charset="-78"/>
                          <a:cs typeface="+mn-cs"/>
                        </a:rPr>
                        <a:t>أسباب صعوبات الفهم القرائي</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rtl="1"/>
                      <a:r>
                        <a:rPr lang="ar-SA" sz="1200" b="1" dirty="0">
                          <a:solidFill>
                            <a:schemeClr val="tx1"/>
                          </a:solidFill>
                          <a:latin typeface="29LT Bukra" panose="020B0604020202020204" charset="-78"/>
                          <a:cs typeface="+mn-cs"/>
                        </a:rPr>
                        <a:t>الإجراء العلاجي</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rtl="1"/>
                      <a:r>
                        <a:rPr lang="ar-SA" sz="1200" b="1" dirty="0">
                          <a:solidFill>
                            <a:schemeClr val="tx1"/>
                          </a:solidFill>
                          <a:latin typeface="29LT Bukra" panose="020B0604020202020204" charset="-78"/>
                          <a:cs typeface="+mn-cs"/>
                        </a:rPr>
                        <a:t>زمن التنفيذ</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rtl="1"/>
                      <a:r>
                        <a:rPr lang="ar-SA" sz="1200" b="1" dirty="0">
                          <a:solidFill>
                            <a:schemeClr val="tx1"/>
                          </a:solidFill>
                          <a:latin typeface="29LT Bukra" panose="020B0604020202020204" charset="-78"/>
                          <a:cs typeface="+mn-cs"/>
                        </a:rPr>
                        <a:t>مؤشر الأداء </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3370034400"/>
                  </a:ext>
                </a:extLst>
              </a:tr>
              <a:tr h="5774975">
                <a:tc>
                  <a:txBody>
                    <a:bodyPr/>
                    <a:lstStyle/>
                    <a:p>
                      <a:pPr algn="r" rtl="1"/>
                      <a:r>
                        <a:rPr lang="ar-SA" sz="1400" b="1" dirty="0">
                          <a:latin typeface="29LT Bukra" panose="020B0604020202020204" charset="-78"/>
                          <a:cs typeface="+mn-cs"/>
                        </a:rPr>
                        <a:t>-نقص الثروة اللغوية </a:t>
                      </a:r>
                    </a:p>
                    <a:p>
                      <a:pPr algn="r" rtl="1"/>
                      <a:r>
                        <a:rPr lang="ar-SA" sz="1400" b="1" dirty="0">
                          <a:latin typeface="29LT Bukra" panose="020B0604020202020204" charset="-78"/>
                          <a:cs typeface="+mn-cs"/>
                        </a:rPr>
                        <a:t>-قلة القراءة</a:t>
                      </a:r>
                    </a:p>
                    <a:p>
                      <a:pPr algn="r" rtl="1"/>
                      <a:r>
                        <a:rPr lang="ar-SA" sz="1400" b="1" dirty="0">
                          <a:latin typeface="29LT Bukra" panose="020B0604020202020204" charset="-78"/>
                          <a:cs typeface="+mn-cs"/>
                        </a:rPr>
                        <a:t>-ضعف في تنظيم النص</a:t>
                      </a:r>
                    </a:p>
                    <a:p>
                      <a:pPr algn="r" rtl="1"/>
                      <a:r>
                        <a:rPr lang="ar-SA" sz="1400" b="1" dirty="0">
                          <a:latin typeface="29LT Bukra" panose="020B0604020202020204" charset="-78"/>
                          <a:cs typeface="+mn-cs"/>
                        </a:rPr>
                        <a:t>-قصور الخلفية المعرفية للنص</a:t>
                      </a:r>
                    </a:p>
                    <a:p>
                      <a:pPr algn="r" rtl="1"/>
                      <a:r>
                        <a:rPr lang="ar-SA" sz="1400" b="1" dirty="0">
                          <a:latin typeface="29LT Bukra" panose="020B0604020202020204" charset="-78"/>
                          <a:cs typeface="+mn-cs"/>
                        </a:rPr>
                        <a:t>-القراءة الصامتة الخاطئة </a:t>
                      </a:r>
                    </a:p>
                    <a:p>
                      <a:pPr algn="r" rtl="1"/>
                      <a:r>
                        <a:rPr lang="ar-SA" sz="1400" b="1" dirty="0">
                          <a:latin typeface="29LT Bukra" panose="020B0604020202020204" charset="-78"/>
                          <a:cs typeface="+mn-cs"/>
                        </a:rPr>
                        <a:t>-مشكلات في النظر</a:t>
                      </a:r>
                    </a:p>
                    <a:p>
                      <a:pPr algn="r" rtl="1"/>
                      <a:r>
                        <a:rPr lang="ar-SA" sz="1400" b="1" dirty="0">
                          <a:latin typeface="29LT Bukra" panose="020B0604020202020204" charset="-78"/>
                          <a:cs typeface="+mn-cs"/>
                        </a:rPr>
                        <a:t>-القراءة الجهرية الخاطئة</a:t>
                      </a:r>
                    </a:p>
                    <a:p>
                      <a:pPr algn="r" rtl="1"/>
                      <a:r>
                        <a:rPr lang="ar-SA" sz="1400" b="1" dirty="0">
                          <a:latin typeface="29LT Bukra" panose="020B0604020202020204" charset="-78"/>
                          <a:cs typeface="+mn-cs"/>
                        </a:rPr>
                        <a:t>-الفشل في توظيف المعلومات السابقة </a:t>
                      </a:r>
                    </a:p>
                    <a:p>
                      <a:pPr algn="ctr" rtl="1"/>
                      <a:endParaRPr lang="ar-SA" sz="1400" b="1" dirty="0">
                        <a:latin typeface="29LT Bukra" panose="020B0604020202020204" charset="-78"/>
                        <a:cs typeface="+mn-cs"/>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c>
                  <a:txBody>
                    <a:bodyPr/>
                    <a:lstStyle/>
                    <a:p>
                      <a:pPr algn="r" rtl="1"/>
                      <a:r>
                        <a:rPr lang="ar-SA" sz="1400" b="1" dirty="0">
                          <a:latin typeface="29LT Bukra" panose="020B0604020202020204" charset="-78"/>
                          <a:cs typeface="+mn-cs"/>
                        </a:rPr>
                        <a:t>- تنفذ حصص الفهم القرائي بمقدار حصتين اسبوعياً وفق التوجيهات.</a:t>
                      </a:r>
                    </a:p>
                    <a:p>
                      <a:pPr algn="r" rtl="1"/>
                      <a:r>
                        <a:rPr lang="ar-SA" sz="1400" b="1" dirty="0">
                          <a:latin typeface="29LT Bukra" panose="020B0604020202020204" charset="-78"/>
                          <a:cs typeface="+mn-cs"/>
                        </a:rPr>
                        <a:t>-استخدام استراتيجيات لتطبيق مهارات القراءة الصامتة والالتقاط السريع للرموز</a:t>
                      </a:r>
                    </a:p>
                    <a:p>
                      <a:pPr marL="0" marR="0" lvl="0" indent="0" algn="r" defTabSz="914400" rtl="1" eaLnBrk="1" fontAlgn="auto" latinLnBrk="0" hangingPunct="1">
                        <a:lnSpc>
                          <a:spcPct val="100000"/>
                        </a:lnSpc>
                        <a:spcBef>
                          <a:spcPts val="0"/>
                        </a:spcBef>
                        <a:spcAft>
                          <a:spcPts val="0"/>
                        </a:spcAft>
                        <a:buClrTx/>
                        <a:buSzTx/>
                        <a:buFontTx/>
                        <a:buNone/>
                        <a:tabLst/>
                        <a:defRPr/>
                      </a:pPr>
                      <a:r>
                        <a:rPr lang="ar-SA" sz="1400" b="1" dirty="0">
                          <a:latin typeface="29LT Bukra" panose="020B0604020202020204" charset="-78"/>
                          <a:cs typeface="+mn-cs"/>
                        </a:rPr>
                        <a:t>-التدريب على أنواع واستراتيجيات القراءة السريعة(التمشيط، التصفح، الانتقاء...)</a:t>
                      </a:r>
                    </a:p>
                    <a:p>
                      <a:pPr algn="r" rtl="1"/>
                      <a:r>
                        <a:rPr lang="ar-SA" sz="1400" b="1" dirty="0">
                          <a:latin typeface="29LT Bukra" panose="020B0604020202020204" charset="-78"/>
                          <a:cs typeface="+mn-cs"/>
                        </a:rPr>
                        <a:t>- تفسير معاني الكلمات الجديدة في النصوص القرائية</a:t>
                      </a:r>
                    </a:p>
                    <a:p>
                      <a:pPr algn="r" rtl="1"/>
                      <a:r>
                        <a:rPr lang="ar-SA" sz="1400" b="1" dirty="0">
                          <a:latin typeface="29LT Bukra" panose="020B0604020202020204" charset="-78"/>
                          <a:cs typeface="+mn-cs"/>
                        </a:rPr>
                        <a:t>-طرح أسئلة عامة حول جزء المقروء.</a:t>
                      </a:r>
                    </a:p>
                    <a:p>
                      <a:pPr algn="r" rtl="1"/>
                      <a:r>
                        <a:rPr lang="ar-SA" sz="1400" b="1" dirty="0">
                          <a:latin typeface="29LT Bukra" panose="020B0604020202020204" charset="-78"/>
                          <a:cs typeface="+mn-cs"/>
                        </a:rPr>
                        <a:t>-تلخيص النص من قبل الطالب حيث يتطلب التلخيص تركيز الطلبة على النقاط المهمة واستخلاص الأفكار الرئيسية.</a:t>
                      </a:r>
                    </a:p>
                    <a:p>
                      <a:pPr algn="r" rtl="1"/>
                      <a:r>
                        <a:rPr lang="ar-SA" sz="1400" b="1" dirty="0">
                          <a:latin typeface="29LT Bukra" panose="020B0604020202020204" charset="-78"/>
                          <a:cs typeface="+mn-cs"/>
                        </a:rPr>
                        <a:t>عمل مناقشات مشتركة مع الطلبة لبيان فهم ما تمت قراءته.</a:t>
                      </a:r>
                    </a:p>
                    <a:p>
                      <a:pPr algn="r" rtl="1"/>
                      <a:endParaRPr lang="ar-SA" sz="1400" b="1" dirty="0">
                        <a:latin typeface="29LT Bukra" panose="020B0604020202020204" charset="-78"/>
                        <a:cs typeface="+mn-cs"/>
                      </a:endParaRPr>
                    </a:p>
                    <a:p>
                      <a:pPr algn="r" rtl="1"/>
                      <a:endParaRPr lang="ar-SA" sz="1400" b="1" dirty="0">
                        <a:latin typeface="29LT Bukra" panose="020B0604020202020204" charset="-78"/>
                        <a:cs typeface="+mn-cs"/>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1"/>
                      <a:r>
                        <a:rPr lang="ar-SA" sz="1400" b="1" dirty="0">
                          <a:latin typeface="29LT Bukra" panose="020B0604020202020204" charset="-78"/>
                          <a:cs typeface="+mn-cs"/>
                        </a:rPr>
                        <a:t>حصص الفهم القرائي</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1"/>
                      <a:r>
                        <a:rPr lang="ar-SA" sz="1400" b="1" dirty="0">
                          <a:latin typeface="29LT Bukra" panose="020B0604020202020204" charset="-78"/>
                          <a:cs typeface="+mn-cs"/>
                        </a:rPr>
                        <a:t>القدرة على الإجابة الصحيحة على الأسئلة</a:t>
                      </a:r>
                    </a:p>
                    <a:p>
                      <a:pPr algn="ctr" rtl="1"/>
                      <a:r>
                        <a:rPr lang="ar-SA" sz="1400" b="1" dirty="0">
                          <a:latin typeface="29LT Bukra" panose="020B0604020202020204" charset="-78"/>
                          <a:cs typeface="+mn-cs"/>
                        </a:rPr>
                        <a:t>المتعلقة بالمهارات </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18668660"/>
                  </a:ext>
                </a:extLst>
              </a:tr>
            </a:tbl>
          </a:graphicData>
        </a:graphic>
      </p:graphicFrame>
      <p:sp>
        <p:nvSpPr>
          <p:cNvPr id="2" name="AutoShape 6">
            <a:extLst>
              <a:ext uri="{FF2B5EF4-FFF2-40B4-BE49-F238E27FC236}">
                <a16:creationId xmlns:a16="http://schemas.microsoft.com/office/drawing/2014/main" id="{E6BE85E9-3B37-47C3-A2E2-3C5F2DEEB14D}"/>
              </a:ext>
            </a:extLst>
          </p:cNvPr>
          <p:cNvSpPr>
            <a:spLocks noChangeArrowheads="1"/>
          </p:cNvSpPr>
          <p:nvPr/>
        </p:nvSpPr>
        <p:spPr bwMode="auto">
          <a:xfrm>
            <a:off x="1581149" y="568012"/>
            <a:ext cx="4610100" cy="571500"/>
          </a:xfrm>
          <a:prstGeom prst="roundRect">
            <a:avLst>
              <a:gd name="adj" fmla="val 16667"/>
            </a:avLst>
          </a:prstGeom>
          <a:solidFill>
            <a:schemeClr val="bg1">
              <a:lumMod val="85000"/>
            </a:schemeClr>
          </a:solidFill>
          <a:ln>
            <a:headEnd/>
            <a:tailEnd/>
          </a:ln>
        </p:spPr>
        <p:style>
          <a:lnRef idx="1">
            <a:schemeClr val="accent4"/>
          </a:lnRef>
          <a:fillRef idx="2">
            <a:schemeClr val="accent4"/>
          </a:fillRef>
          <a:effectRef idx="1">
            <a:schemeClr val="accent4"/>
          </a:effectRef>
          <a:fontRef idx="minor">
            <a:schemeClr val="dk1"/>
          </a:fontRef>
        </p:style>
        <p:txBody>
          <a:bodyPr rot="0" vert="horz" wrap="square" lIns="91440" tIns="45720" rIns="91440" bIns="45720" anchor="t" anchorCtr="0" upright="1">
            <a:noAutofit/>
          </a:bodyPr>
          <a:lstStyle/>
          <a:p>
            <a:pPr algn="ctr" rtl="1">
              <a:lnSpc>
                <a:spcPct val="115000"/>
              </a:lnSpc>
              <a:spcAft>
                <a:spcPts val="1000"/>
              </a:spcAft>
            </a:pPr>
            <a:r>
              <a:rPr lang="ar-SA" sz="2400" dirty="0">
                <a:effectLst/>
                <a:latin typeface="29LT Bukra" panose="020B0604020202020204" charset="-78"/>
                <a:ea typeface="Times New Roman" panose="02020603050405020304" pitchFamily="18" charset="0"/>
              </a:rPr>
              <a:t>الخطة العلاجية</a:t>
            </a:r>
            <a:endParaRPr lang="en-US" sz="2400" dirty="0">
              <a:effectLst/>
              <a:latin typeface="29LT Bukra" panose="020B0604020202020204" charset="-78"/>
              <a:ea typeface="Times New Roman" panose="02020603050405020304" pitchFamily="18" charset="0"/>
            </a:endParaRPr>
          </a:p>
        </p:txBody>
      </p:sp>
    </p:spTree>
    <p:extLst>
      <p:ext uri="{BB962C8B-B14F-4D97-AF65-F5344CB8AC3E}">
        <p14:creationId xmlns:p14="http://schemas.microsoft.com/office/powerpoint/2010/main" val="5545640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a:off x="6503061" y="0"/>
            <a:ext cx="984198" cy="853762"/>
          </a:xfrm>
          <a:custGeom>
            <a:avLst/>
            <a:gdLst/>
            <a:ahLst/>
            <a:cxnLst/>
            <a:rect l="l" t="t" r="r" b="b"/>
            <a:pathLst>
              <a:path w="984198" h="853762">
                <a:moveTo>
                  <a:pt x="0" y="0"/>
                </a:moveTo>
                <a:lnTo>
                  <a:pt x="984198" y="0"/>
                </a:lnTo>
                <a:lnTo>
                  <a:pt x="984198" y="853762"/>
                </a:lnTo>
                <a:lnTo>
                  <a:pt x="0" y="85376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ar-SA"/>
          </a:p>
        </p:txBody>
      </p:sp>
      <p:sp>
        <p:nvSpPr>
          <p:cNvPr id="16" name="مستطيل: زوايا مستديرة 15">
            <a:extLst>
              <a:ext uri="{FF2B5EF4-FFF2-40B4-BE49-F238E27FC236}">
                <a16:creationId xmlns:a16="http://schemas.microsoft.com/office/drawing/2014/main" id="{1B908B45-FAE2-D4AE-FA81-5F64ABCB0639}"/>
              </a:ext>
            </a:extLst>
          </p:cNvPr>
          <p:cNvSpPr/>
          <p:nvPr/>
        </p:nvSpPr>
        <p:spPr>
          <a:xfrm>
            <a:off x="6039459" y="2267403"/>
            <a:ext cx="1600200" cy="1313995"/>
          </a:xfrm>
          <a:prstGeom prst="roundRec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SA" sz="1400" dirty="0"/>
              <a:t>اختيار النص القرائي المناسب للمرحلة العمرية.</a:t>
            </a:r>
          </a:p>
        </p:txBody>
      </p:sp>
      <p:sp>
        <p:nvSpPr>
          <p:cNvPr id="18" name="مستطيل: زوايا مستديرة 17">
            <a:extLst>
              <a:ext uri="{FF2B5EF4-FFF2-40B4-BE49-F238E27FC236}">
                <a16:creationId xmlns:a16="http://schemas.microsoft.com/office/drawing/2014/main" id="{4FB66E7F-58A2-85EA-716F-EA9A6BBBD365}"/>
              </a:ext>
            </a:extLst>
          </p:cNvPr>
          <p:cNvSpPr/>
          <p:nvPr/>
        </p:nvSpPr>
        <p:spPr>
          <a:xfrm>
            <a:off x="4114800" y="2267404"/>
            <a:ext cx="1600200" cy="1313996"/>
          </a:xfrm>
          <a:prstGeom prst="roundRec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SA" sz="1400" dirty="0"/>
              <a:t>استنتاج أهداف حصة الفهم القرائي من الطلبة</a:t>
            </a:r>
          </a:p>
        </p:txBody>
      </p:sp>
      <p:sp>
        <p:nvSpPr>
          <p:cNvPr id="20" name="مستطيل: زوايا مستديرة 19">
            <a:extLst>
              <a:ext uri="{FF2B5EF4-FFF2-40B4-BE49-F238E27FC236}">
                <a16:creationId xmlns:a16="http://schemas.microsoft.com/office/drawing/2014/main" id="{27FB1BF5-F856-98B0-67CB-6F9FFA27F37D}"/>
              </a:ext>
            </a:extLst>
          </p:cNvPr>
          <p:cNvSpPr/>
          <p:nvPr/>
        </p:nvSpPr>
        <p:spPr>
          <a:xfrm>
            <a:off x="2190141" y="2283516"/>
            <a:ext cx="1600200" cy="1297884"/>
          </a:xfrm>
          <a:prstGeom prst="roundRec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SA" sz="1400" dirty="0"/>
              <a:t>التهيئة لمضمون النص من خلال أسئلة أو مناقشات. </a:t>
            </a:r>
          </a:p>
        </p:txBody>
      </p:sp>
      <p:sp>
        <p:nvSpPr>
          <p:cNvPr id="25" name="مستطيل: زوايا مستديرة 24">
            <a:extLst>
              <a:ext uri="{FF2B5EF4-FFF2-40B4-BE49-F238E27FC236}">
                <a16:creationId xmlns:a16="http://schemas.microsoft.com/office/drawing/2014/main" id="{D578E221-1531-9EF8-EAE6-D1D05293DB96}"/>
              </a:ext>
            </a:extLst>
          </p:cNvPr>
          <p:cNvSpPr/>
          <p:nvPr/>
        </p:nvSpPr>
        <p:spPr>
          <a:xfrm>
            <a:off x="281524" y="2273890"/>
            <a:ext cx="1600200" cy="1307510"/>
          </a:xfrm>
          <a:prstGeom prst="roundRec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SA" sz="1400" dirty="0"/>
              <a:t>توجيه التلاميذ للقراءة الصامتة واستخراج الكلمات الصعبة.</a:t>
            </a:r>
          </a:p>
        </p:txBody>
      </p:sp>
      <p:sp>
        <p:nvSpPr>
          <p:cNvPr id="30" name="AutoShape 6">
            <a:extLst>
              <a:ext uri="{FF2B5EF4-FFF2-40B4-BE49-F238E27FC236}">
                <a16:creationId xmlns:a16="http://schemas.microsoft.com/office/drawing/2014/main" id="{CD2F1362-A76F-10C7-CC5B-13709DD50D20}"/>
              </a:ext>
            </a:extLst>
          </p:cNvPr>
          <p:cNvSpPr>
            <a:spLocks noChangeArrowheads="1"/>
          </p:cNvSpPr>
          <p:nvPr/>
        </p:nvSpPr>
        <p:spPr bwMode="auto">
          <a:xfrm>
            <a:off x="1581149" y="568012"/>
            <a:ext cx="4610100" cy="571500"/>
          </a:xfrm>
          <a:prstGeom prst="roundRect">
            <a:avLst>
              <a:gd name="adj" fmla="val 16667"/>
            </a:avLst>
          </a:prstGeom>
          <a:solidFill>
            <a:schemeClr val="bg1">
              <a:lumMod val="85000"/>
            </a:schemeClr>
          </a:solidFill>
          <a:ln>
            <a:headEnd/>
            <a:tailEnd/>
          </a:ln>
        </p:spPr>
        <p:style>
          <a:lnRef idx="1">
            <a:schemeClr val="accent4"/>
          </a:lnRef>
          <a:fillRef idx="2">
            <a:schemeClr val="accent4"/>
          </a:fillRef>
          <a:effectRef idx="1">
            <a:schemeClr val="accent4"/>
          </a:effectRef>
          <a:fontRef idx="minor">
            <a:schemeClr val="dk1"/>
          </a:fontRef>
        </p:style>
        <p:txBody>
          <a:bodyPr rot="0" vert="horz" wrap="square" lIns="91440" tIns="45720" rIns="91440" bIns="45720" anchor="t" anchorCtr="0" upright="1">
            <a:noAutofit/>
          </a:bodyPr>
          <a:lstStyle/>
          <a:p>
            <a:pPr algn="ctr" rtl="1">
              <a:lnSpc>
                <a:spcPts val="1679"/>
              </a:lnSpc>
              <a:spcBef>
                <a:spcPct val="0"/>
              </a:spcBef>
            </a:pPr>
            <a:r>
              <a:rPr lang="ar-SA" sz="2000" dirty="0">
                <a:solidFill>
                  <a:srgbClr val="000000"/>
                </a:solidFill>
              </a:rPr>
              <a:t>  </a:t>
            </a:r>
          </a:p>
          <a:p>
            <a:pPr algn="ctr" rtl="1">
              <a:lnSpc>
                <a:spcPts val="1679"/>
              </a:lnSpc>
              <a:spcBef>
                <a:spcPct val="0"/>
              </a:spcBef>
            </a:pPr>
            <a:r>
              <a:rPr lang="ar-SA" sz="2000" dirty="0">
                <a:solidFill>
                  <a:srgbClr val="000000"/>
                </a:solidFill>
              </a:rPr>
              <a:t>خطوات تنفيذ الخطة العلاجية للفهم القرائي</a:t>
            </a:r>
          </a:p>
        </p:txBody>
      </p:sp>
      <p:sp>
        <p:nvSpPr>
          <p:cNvPr id="31" name="مستطيل: زوايا مستديرة 30">
            <a:extLst>
              <a:ext uri="{FF2B5EF4-FFF2-40B4-BE49-F238E27FC236}">
                <a16:creationId xmlns:a16="http://schemas.microsoft.com/office/drawing/2014/main" id="{A2787552-CBBE-E2F4-282D-B119B0A7697E}"/>
              </a:ext>
            </a:extLst>
          </p:cNvPr>
          <p:cNvSpPr/>
          <p:nvPr/>
        </p:nvSpPr>
        <p:spPr>
          <a:xfrm>
            <a:off x="6039459" y="4727780"/>
            <a:ext cx="1600200" cy="1825419"/>
          </a:xfrm>
          <a:prstGeom prst="roundRec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SA" sz="1400" dirty="0"/>
              <a:t>قراءة النص من قبل المعلم/ـة قراءة سليمة متمثلة للمعنى.</a:t>
            </a:r>
          </a:p>
        </p:txBody>
      </p:sp>
      <p:sp>
        <p:nvSpPr>
          <p:cNvPr id="32" name="مستطيل: زوايا مستديرة 31">
            <a:extLst>
              <a:ext uri="{FF2B5EF4-FFF2-40B4-BE49-F238E27FC236}">
                <a16:creationId xmlns:a16="http://schemas.microsoft.com/office/drawing/2014/main" id="{7A89E1A7-EB6A-B93A-4AA8-C7A786231612}"/>
              </a:ext>
            </a:extLst>
          </p:cNvPr>
          <p:cNvSpPr/>
          <p:nvPr/>
        </p:nvSpPr>
        <p:spPr>
          <a:xfrm>
            <a:off x="4114800" y="4727780"/>
            <a:ext cx="1600200" cy="1825419"/>
          </a:xfrm>
          <a:prstGeom prst="roundRec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SA" sz="1400" dirty="0"/>
              <a:t>تقسيم النص إلى فقرات من قبل الطلبة ومناقشتها لتحقيق فهم المقروء بحيث تتضمن المناقشة توضيح الكلمات الصعبة واستخراج الأفكار الإبداعية</a:t>
            </a:r>
          </a:p>
        </p:txBody>
      </p:sp>
      <p:sp>
        <p:nvSpPr>
          <p:cNvPr id="33" name="مستطيل: زوايا مستديرة 32">
            <a:extLst>
              <a:ext uri="{FF2B5EF4-FFF2-40B4-BE49-F238E27FC236}">
                <a16:creationId xmlns:a16="http://schemas.microsoft.com/office/drawing/2014/main" id="{BFD7AA5F-2B36-8C9C-F171-05EE07A2DC30}"/>
              </a:ext>
            </a:extLst>
          </p:cNvPr>
          <p:cNvSpPr/>
          <p:nvPr/>
        </p:nvSpPr>
        <p:spPr>
          <a:xfrm>
            <a:off x="2190140" y="4743892"/>
            <a:ext cx="1696059" cy="1825419"/>
          </a:xfrm>
          <a:prstGeom prst="roundRec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SA" sz="1400" dirty="0"/>
              <a:t>التقويم النهائي يشمل على أسئلة الفهم القرائي مستوى الفهم (الحرفي، والاستنتاجي والنقدي، والابداعي)</a:t>
            </a:r>
          </a:p>
        </p:txBody>
      </p:sp>
      <p:sp>
        <p:nvSpPr>
          <p:cNvPr id="34" name="مستطيل: زوايا مستديرة 33">
            <a:extLst>
              <a:ext uri="{FF2B5EF4-FFF2-40B4-BE49-F238E27FC236}">
                <a16:creationId xmlns:a16="http://schemas.microsoft.com/office/drawing/2014/main" id="{7647EE62-3945-43F5-CBED-4AD70009D192}"/>
              </a:ext>
            </a:extLst>
          </p:cNvPr>
          <p:cNvSpPr/>
          <p:nvPr/>
        </p:nvSpPr>
        <p:spPr>
          <a:xfrm>
            <a:off x="281524" y="4734267"/>
            <a:ext cx="1600200" cy="1818932"/>
          </a:xfrm>
          <a:prstGeom prst="roundRec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SA" sz="1400" dirty="0"/>
              <a:t>ختاماً التأكد من فهم الطلبة للنص، وينبغي تدريبهم على تلخيص النص كتابياً أو استكمال عناصر خريطة القصة</a:t>
            </a:r>
          </a:p>
        </p:txBody>
      </p:sp>
      <p:sp>
        <p:nvSpPr>
          <p:cNvPr id="35" name="شكل بيضاوي 34">
            <a:extLst>
              <a:ext uri="{FF2B5EF4-FFF2-40B4-BE49-F238E27FC236}">
                <a16:creationId xmlns:a16="http://schemas.microsoft.com/office/drawing/2014/main" id="{506CE85E-3390-627C-8B4F-D647EA04A8BA}"/>
              </a:ext>
            </a:extLst>
          </p:cNvPr>
          <p:cNvSpPr/>
          <p:nvPr/>
        </p:nvSpPr>
        <p:spPr>
          <a:xfrm>
            <a:off x="7258659" y="2057400"/>
            <a:ext cx="457200" cy="457200"/>
          </a:xfrm>
          <a:prstGeom prst="ellipse">
            <a:avLst/>
          </a:prstGeom>
        </p:spPr>
        <p:style>
          <a:lnRef idx="2">
            <a:schemeClr val="accent6">
              <a:shade val="15000"/>
            </a:schemeClr>
          </a:lnRef>
          <a:fillRef idx="1">
            <a:schemeClr val="accent6"/>
          </a:fillRef>
          <a:effectRef idx="0">
            <a:schemeClr val="accent6"/>
          </a:effectRef>
          <a:fontRef idx="minor">
            <a:schemeClr val="lt1"/>
          </a:fontRef>
        </p:style>
        <p:txBody>
          <a:bodyPr rtlCol="1" anchor="ctr"/>
          <a:lstStyle/>
          <a:p>
            <a:pPr algn="ctr"/>
            <a:r>
              <a:rPr lang="ar-SA" dirty="0"/>
              <a:t>1</a:t>
            </a:r>
          </a:p>
        </p:txBody>
      </p:sp>
      <p:sp>
        <p:nvSpPr>
          <p:cNvPr id="36" name="شكل بيضاوي 35">
            <a:extLst>
              <a:ext uri="{FF2B5EF4-FFF2-40B4-BE49-F238E27FC236}">
                <a16:creationId xmlns:a16="http://schemas.microsoft.com/office/drawing/2014/main" id="{569E668C-E85A-E3C4-8EE0-D0FB6247A40B}"/>
              </a:ext>
            </a:extLst>
          </p:cNvPr>
          <p:cNvSpPr/>
          <p:nvPr/>
        </p:nvSpPr>
        <p:spPr>
          <a:xfrm>
            <a:off x="5334000" y="2057400"/>
            <a:ext cx="457200" cy="457200"/>
          </a:xfrm>
          <a:prstGeom prst="ellipse">
            <a:avLst/>
          </a:prstGeom>
        </p:spPr>
        <p:style>
          <a:lnRef idx="2">
            <a:schemeClr val="accent6">
              <a:shade val="15000"/>
            </a:schemeClr>
          </a:lnRef>
          <a:fillRef idx="1">
            <a:schemeClr val="accent6"/>
          </a:fillRef>
          <a:effectRef idx="0">
            <a:schemeClr val="accent6"/>
          </a:effectRef>
          <a:fontRef idx="minor">
            <a:schemeClr val="lt1"/>
          </a:fontRef>
        </p:style>
        <p:txBody>
          <a:bodyPr rtlCol="1" anchor="ctr"/>
          <a:lstStyle/>
          <a:p>
            <a:pPr algn="ctr"/>
            <a:r>
              <a:rPr lang="ar-SA" dirty="0"/>
              <a:t>2</a:t>
            </a:r>
          </a:p>
        </p:txBody>
      </p:sp>
      <p:sp>
        <p:nvSpPr>
          <p:cNvPr id="37" name="شكل بيضاوي 36">
            <a:extLst>
              <a:ext uri="{FF2B5EF4-FFF2-40B4-BE49-F238E27FC236}">
                <a16:creationId xmlns:a16="http://schemas.microsoft.com/office/drawing/2014/main" id="{43EA9E57-01B0-A2B6-C406-9F97DD07826E}"/>
              </a:ext>
            </a:extLst>
          </p:cNvPr>
          <p:cNvSpPr/>
          <p:nvPr/>
        </p:nvSpPr>
        <p:spPr>
          <a:xfrm>
            <a:off x="3457271" y="2038803"/>
            <a:ext cx="457200" cy="457200"/>
          </a:xfrm>
          <a:prstGeom prst="ellipse">
            <a:avLst/>
          </a:prstGeom>
        </p:spPr>
        <p:style>
          <a:lnRef idx="2">
            <a:schemeClr val="accent6">
              <a:shade val="15000"/>
            </a:schemeClr>
          </a:lnRef>
          <a:fillRef idx="1">
            <a:schemeClr val="accent6"/>
          </a:fillRef>
          <a:effectRef idx="0">
            <a:schemeClr val="accent6"/>
          </a:effectRef>
          <a:fontRef idx="minor">
            <a:schemeClr val="lt1"/>
          </a:fontRef>
        </p:style>
        <p:txBody>
          <a:bodyPr rtlCol="1" anchor="ctr"/>
          <a:lstStyle/>
          <a:p>
            <a:pPr algn="ctr"/>
            <a:r>
              <a:rPr lang="ar-SA" dirty="0"/>
              <a:t>3</a:t>
            </a:r>
          </a:p>
        </p:txBody>
      </p:sp>
      <p:sp>
        <p:nvSpPr>
          <p:cNvPr id="38" name="شكل بيضاوي 37">
            <a:extLst>
              <a:ext uri="{FF2B5EF4-FFF2-40B4-BE49-F238E27FC236}">
                <a16:creationId xmlns:a16="http://schemas.microsoft.com/office/drawing/2014/main" id="{FF66E448-7564-E791-0768-DEA20B70AA1D}"/>
              </a:ext>
            </a:extLst>
          </p:cNvPr>
          <p:cNvSpPr/>
          <p:nvPr/>
        </p:nvSpPr>
        <p:spPr>
          <a:xfrm>
            <a:off x="1578733" y="2063779"/>
            <a:ext cx="457200" cy="457200"/>
          </a:xfrm>
          <a:prstGeom prst="ellipse">
            <a:avLst/>
          </a:prstGeom>
        </p:spPr>
        <p:style>
          <a:lnRef idx="2">
            <a:schemeClr val="accent6">
              <a:shade val="15000"/>
            </a:schemeClr>
          </a:lnRef>
          <a:fillRef idx="1">
            <a:schemeClr val="accent6"/>
          </a:fillRef>
          <a:effectRef idx="0">
            <a:schemeClr val="accent6"/>
          </a:effectRef>
          <a:fontRef idx="minor">
            <a:schemeClr val="lt1"/>
          </a:fontRef>
        </p:style>
        <p:txBody>
          <a:bodyPr rtlCol="1" anchor="ctr"/>
          <a:lstStyle/>
          <a:p>
            <a:pPr algn="ctr"/>
            <a:r>
              <a:rPr lang="ar-SA" dirty="0"/>
              <a:t>4</a:t>
            </a:r>
          </a:p>
        </p:txBody>
      </p:sp>
      <p:sp>
        <p:nvSpPr>
          <p:cNvPr id="39" name="شكل بيضاوي 38">
            <a:extLst>
              <a:ext uri="{FF2B5EF4-FFF2-40B4-BE49-F238E27FC236}">
                <a16:creationId xmlns:a16="http://schemas.microsoft.com/office/drawing/2014/main" id="{B76E3B7B-0300-AD3C-414E-650951777403}"/>
              </a:ext>
            </a:extLst>
          </p:cNvPr>
          <p:cNvSpPr/>
          <p:nvPr/>
        </p:nvSpPr>
        <p:spPr>
          <a:xfrm>
            <a:off x="7258659" y="4537839"/>
            <a:ext cx="457200" cy="457200"/>
          </a:xfrm>
          <a:prstGeom prst="ellipse">
            <a:avLst/>
          </a:prstGeom>
        </p:spPr>
        <p:style>
          <a:lnRef idx="2">
            <a:schemeClr val="accent6">
              <a:shade val="15000"/>
            </a:schemeClr>
          </a:lnRef>
          <a:fillRef idx="1">
            <a:schemeClr val="accent6"/>
          </a:fillRef>
          <a:effectRef idx="0">
            <a:schemeClr val="accent6"/>
          </a:effectRef>
          <a:fontRef idx="minor">
            <a:schemeClr val="lt1"/>
          </a:fontRef>
        </p:style>
        <p:txBody>
          <a:bodyPr rtlCol="1" anchor="ctr"/>
          <a:lstStyle/>
          <a:p>
            <a:pPr algn="ctr"/>
            <a:r>
              <a:rPr lang="ar-SA" dirty="0"/>
              <a:t>5</a:t>
            </a:r>
          </a:p>
        </p:txBody>
      </p:sp>
      <p:sp>
        <p:nvSpPr>
          <p:cNvPr id="40" name="شكل بيضاوي 39">
            <a:extLst>
              <a:ext uri="{FF2B5EF4-FFF2-40B4-BE49-F238E27FC236}">
                <a16:creationId xmlns:a16="http://schemas.microsoft.com/office/drawing/2014/main" id="{F841A536-5119-EA95-D742-56656CDD0EBB}"/>
              </a:ext>
            </a:extLst>
          </p:cNvPr>
          <p:cNvSpPr/>
          <p:nvPr/>
        </p:nvSpPr>
        <p:spPr>
          <a:xfrm>
            <a:off x="5391549" y="4539922"/>
            <a:ext cx="457200" cy="457200"/>
          </a:xfrm>
          <a:prstGeom prst="ellipse">
            <a:avLst/>
          </a:prstGeom>
        </p:spPr>
        <p:style>
          <a:lnRef idx="2">
            <a:schemeClr val="accent6">
              <a:shade val="15000"/>
            </a:schemeClr>
          </a:lnRef>
          <a:fillRef idx="1">
            <a:schemeClr val="accent6"/>
          </a:fillRef>
          <a:effectRef idx="0">
            <a:schemeClr val="accent6"/>
          </a:effectRef>
          <a:fontRef idx="minor">
            <a:schemeClr val="lt1"/>
          </a:fontRef>
        </p:style>
        <p:txBody>
          <a:bodyPr rtlCol="1" anchor="ctr"/>
          <a:lstStyle/>
          <a:p>
            <a:pPr algn="ctr"/>
            <a:r>
              <a:rPr lang="ar-SA" dirty="0"/>
              <a:t>6</a:t>
            </a:r>
          </a:p>
        </p:txBody>
      </p:sp>
      <p:sp>
        <p:nvSpPr>
          <p:cNvPr id="41" name="شكل بيضاوي 40">
            <a:extLst>
              <a:ext uri="{FF2B5EF4-FFF2-40B4-BE49-F238E27FC236}">
                <a16:creationId xmlns:a16="http://schemas.microsoft.com/office/drawing/2014/main" id="{EBB151B1-A098-7163-F552-336425015690}"/>
              </a:ext>
            </a:extLst>
          </p:cNvPr>
          <p:cNvSpPr/>
          <p:nvPr/>
        </p:nvSpPr>
        <p:spPr>
          <a:xfrm>
            <a:off x="3591229" y="4533921"/>
            <a:ext cx="457200" cy="457200"/>
          </a:xfrm>
          <a:prstGeom prst="ellipse">
            <a:avLst/>
          </a:prstGeom>
        </p:spPr>
        <p:style>
          <a:lnRef idx="2">
            <a:schemeClr val="accent6">
              <a:shade val="15000"/>
            </a:schemeClr>
          </a:lnRef>
          <a:fillRef idx="1">
            <a:schemeClr val="accent6"/>
          </a:fillRef>
          <a:effectRef idx="0">
            <a:schemeClr val="accent6"/>
          </a:effectRef>
          <a:fontRef idx="minor">
            <a:schemeClr val="lt1"/>
          </a:fontRef>
        </p:style>
        <p:txBody>
          <a:bodyPr rtlCol="1" anchor="ctr"/>
          <a:lstStyle/>
          <a:p>
            <a:pPr algn="ctr"/>
            <a:r>
              <a:rPr lang="ar-SA" dirty="0"/>
              <a:t>7</a:t>
            </a:r>
          </a:p>
        </p:txBody>
      </p:sp>
      <p:sp>
        <p:nvSpPr>
          <p:cNvPr id="42" name="شكل بيضاوي 41">
            <a:extLst>
              <a:ext uri="{FF2B5EF4-FFF2-40B4-BE49-F238E27FC236}">
                <a16:creationId xmlns:a16="http://schemas.microsoft.com/office/drawing/2014/main" id="{FD1CCFDE-AF57-82A6-4774-CF3142692836}"/>
              </a:ext>
            </a:extLst>
          </p:cNvPr>
          <p:cNvSpPr/>
          <p:nvPr/>
        </p:nvSpPr>
        <p:spPr>
          <a:xfrm>
            <a:off x="1570710" y="4533921"/>
            <a:ext cx="457200" cy="457200"/>
          </a:xfrm>
          <a:prstGeom prst="ellipse">
            <a:avLst/>
          </a:prstGeom>
        </p:spPr>
        <p:style>
          <a:lnRef idx="2">
            <a:schemeClr val="accent6">
              <a:shade val="15000"/>
            </a:schemeClr>
          </a:lnRef>
          <a:fillRef idx="1">
            <a:schemeClr val="accent6"/>
          </a:fillRef>
          <a:effectRef idx="0">
            <a:schemeClr val="accent6"/>
          </a:effectRef>
          <a:fontRef idx="minor">
            <a:schemeClr val="lt1"/>
          </a:fontRef>
        </p:style>
        <p:txBody>
          <a:bodyPr rtlCol="1" anchor="ctr"/>
          <a:lstStyle/>
          <a:p>
            <a:pPr algn="ctr"/>
            <a:r>
              <a:rPr lang="ar-SA" dirty="0"/>
              <a:t>8</a:t>
            </a:r>
          </a:p>
        </p:txBody>
      </p:sp>
    </p:spTree>
    <p:extLst>
      <p:ext uri="{BB962C8B-B14F-4D97-AF65-F5344CB8AC3E}">
        <p14:creationId xmlns:p14="http://schemas.microsoft.com/office/powerpoint/2010/main" val="1803780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95973" y="777240"/>
            <a:ext cx="6217920" cy="8207378"/>
            <a:chOff x="0" y="0"/>
            <a:chExt cx="2167467" cy="2860960"/>
          </a:xfrm>
        </p:grpSpPr>
        <p:sp>
          <p:nvSpPr>
            <p:cNvPr id="3" name="Freeform 3"/>
            <p:cNvSpPr/>
            <p:nvPr/>
          </p:nvSpPr>
          <p:spPr>
            <a:xfrm>
              <a:off x="0" y="0"/>
              <a:ext cx="2167467" cy="2860960"/>
            </a:xfrm>
            <a:custGeom>
              <a:avLst/>
              <a:gdLst/>
              <a:ahLst/>
              <a:cxnLst/>
              <a:rect l="l" t="t" r="r" b="b"/>
              <a:pathLst>
                <a:path w="2167467" h="2860960">
                  <a:moveTo>
                    <a:pt x="0" y="0"/>
                  </a:moveTo>
                  <a:lnTo>
                    <a:pt x="2167467" y="0"/>
                  </a:lnTo>
                  <a:lnTo>
                    <a:pt x="2167467" y="2860960"/>
                  </a:lnTo>
                  <a:lnTo>
                    <a:pt x="0" y="2860960"/>
                  </a:lnTo>
                  <a:close/>
                </a:path>
              </a:pathLst>
            </a:custGeom>
            <a:solidFill>
              <a:srgbClr val="EFEFEF"/>
            </a:solidFill>
            <a:ln w="95250" cap="sq">
              <a:solidFill>
                <a:srgbClr val="EFEFEF"/>
              </a:solidFill>
              <a:prstDash val="solid"/>
              <a:miter/>
            </a:ln>
          </p:spPr>
          <p:txBody>
            <a:bodyPr/>
            <a:lstStyle/>
            <a:p>
              <a:endParaRPr lang="ar-SA"/>
            </a:p>
          </p:txBody>
        </p:sp>
        <p:sp>
          <p:nvSpPr>
            <p:cNvPr id="4" name="TextBox 4"/>
            <p:cNvSpPr txBox="1"/>
            <p:nvPr/>
          </p:nvSpPr>
          <p:spPr>
            <a:xfrm>
              <a:off x="0" y="-38100"/>
              <a:ext cx="2167467" cy="2899060"/>
            </a:xfrm>
            <a:prstGeom prst="rect">
              <a:avLst/>
            </a:prstGeom>
          </p:spPr>
          <p:txBody>
            <a:bodyPr lIns="50800" tIns="50800" rIns="50800" bIns="50800" rtlCol="0" anchor="ctr"/>
            <a:lstStyle/>
            <a:p>
              <a:pPr algn="ctr">
                <a:lnSpc>
                  <a:spcPts val="2100"/>
                </a:lnSpc>
              </a:pPr>
              <a:endParaRPr/>
            </a:p>
          </p:txBody>
        </p:sp>
      </p:grpSp>
      <p:sp>
        <p:nvSpPr>
          <p:cNvPr id="5" name="Freeform 5"/>
          <p:cNvSpPr/>
          <p:nvPr/>
        </p:nvSpPr>
        <p:spPr>
          <a:xfrm>
            <a:off x="6503061" y="0"/>
            <a:ext cx="984198" cy="853762"/>
          </a:xfrm>
          <a:custGeom>
            <a:avLst/>
            <a:gdLst/>
            <a:ahLst/>
            <a:cxnLst/>
            <a:rect l="l" t="t" r="r" b="b"/>
            <a:pathLst>
              <a:path w="984198" h="853762">
                <a:moveTo>
                  <a:pt x="0" y="0"/>
                </a:moveTo>
                <a:lnTo>
                  <a:pt x="984198" y="0"/>
                </a:lnTo>
                <a:lnTo>
                  <a:pt x="984198" y="853762"/>
                </a:lnTo>
                <a:lnTo>
                  <a:pt x="0" y="85376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ar-SA"/>
          </a:p>
        </p:txBody>
      </p:sp>
      <p:sp>
        <p:nvSpPr>
          <p:cNvPr id="6" name="Freeform 6"/>
          <p:cNvSpPr/>
          <p:nvPr/>
        </p:nvSpPr>
        <p:spPr>
          <a:xfrm flipV="1">
            <a:off x="2383537" y="1578813"/>
            <a:ext cx="4119121" cy="45719"/>
          </a:xfrm>
          <a:custGeom>
            <a:avLst/>
            <a:gdLst/>
            <a:ahLst/>
            <a:cxnLst/>
            <a:rect l="l" t="t" r="r" b="b"/>
            <a:pathLst>
              <a:path w="3378458" h="16892">
                <a:moveTo>
                  <a:pt x="0" y="0"/>
                </a:moveTo>
                <a:lnTo>
                  <a:pt x="3378458" y="0"/>
                </a:lnTo>
                <a:lnTo>
                  <a:pt x="3378458" y="16893"/>
                </a:lnTo>
                <a:lnTo>
                  <a:pt x="0" y="1689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a:p>
        </p:txBody>
      </p:sp>
      <p:sp>
        <p:nvSpPr>
          <p:cNvPr id="9" name="TextBox 9"/>
          <p:cNvSpPr txBox="1"/>
          <p:nvPr/>
        </p:nvSpPr>
        <p:spPr>
          <a:xfrm>
            <a:off x="2438400" y="1294450"/>
            <a:ext cx="3988058" cy="218008"/>
          </a:xfrm>
          <a:prstGeom prst="rect">
            <a:avLst/>
          </a:prstGeom>
        </p:spPr>
        <p:txBody>
          <a:bodyPr wrap="square" lIns="0" tIns="0" rIns="0" bIns="0" rtlCol="0" anchor="t">
            <a:spAutoFit/>
          </a:bodyPr>
          <a:lstStyle/>
          <a:p>
            <a:pPr marL="171450" indent="-171450" algn="r" rtl="1">
              <a:lnSpc>
                <a:spcPts val="1679"/>
              </a:lnSpc>
              <a:spcBef>
                <a:spcPct val="0"/>
              </a:spcBef>
              <a:buFont typeface="Arial" panose="020B0604020202020204" pitchFamily="34" charset="0"/>
              <a:buChar char="•"/>
            </a:pPr>
            <a:r>
              <a:rPr lang="ar-SA" sz="1600" b="1" dirty="0">
                <a:solidFill>
                  <a:srgbClr val="000000"/>
                </a:solidFill>
              </a:rPr>
              <a:t>نماذج محاكية لاختبار نافس</a:t>
            </a:r>
            <a:endParaRPr lang="en-US" sz="1600" b="1" dirty="0">
              <a:solidFill>
                <a:srgbClr val="000000"/>
              </a:solidFill>
            </a:endParaRPr>
          </a:p>
        </p:txBody>
      </p:sp>
      <p:sp>
        <p:nvSpPr>
          <p:cNvPr id="10" name="Freeform 5">
            <a:extLst>
              <a:ext uri="{FF2B5EF4-FFF2-40B4-BE49-F238E27FC236}">
                <a16:creationId xmlns:a16="http://schemas.microsoft.com/office/drawing/2014/main" id="{251FFAF9-BA98-8755-B586-B1120E64213B}"/>
              </a:ext>
            </a:extLst>
          </p:cNvPr>
          <p:cNvSpPr/>
          <p:nvPr/>
        </p:nvSpPr>
        <p:spPr>
          <a:xfrm>
            <a:off x="5071299" y="2487124"/>
            <a:ext cx="1339093" cy="1339093"/>
          </a:xfrm>
          <a:custGeom>
            <a:avLst/>
            <a:gdLst/>
            <a:ahLst/>
            <a:cxnLst/>
            <a:rect l="l" t="t" r="r" b="b"/>
            <a:pathLst>
              <a:path w="1339093" h="1339093">
                <a:moveTo>
                  <a:pt x="0" y="0"/>
                </a:moveTo>
                <a:lnTo>
                  <a:pt x="1339092" y="0"/>
                </a:lnTo>
                <a:lnTo>
                  <a:pt x="1339092" y="1339093"/>
                </a:lnTo>
                <a:lnTo>
                  <a:pt x="0" y="133909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ar-SA"/>
          </a:p>
        </p:txBody>
      </p:sp>
      <p:sp>
        <p:nvSpPr>
          <p:cNvPr id="11" name="Freeform 6">
            <a:extLst>
              <a:ext uri="{FF2B5EF4-FFF2-40B4-BE49-F238E27FC236}">
                <a16:creationId xmlns:a16="http://schemas.microsoft.com/office/drawing/2014/main" id="{52E5E189-D0A2-DDE8-0EB0-0892E26A9852}"/>
              </a:ext>
            </a:extLst>
          </p:cNvPr>
          <p:cNvSpPr/>
          <p:nvPr/>
        </p:nvSpPr>
        <p:spPr>
          <a:xfrm>
            <a:off x="3056903" y="2487124"/>
            <a:ext cx="1339093" cy="1339093"/>
          </a:xfrm>
          <a:custGeom>
            <a:avLst/>
            <a:gdLst/>
            <a:ahLst/>
            <a:cxnLst/>
            <a:rect l="l" t="t" r="r" b="b"/>
            <a:pathLst>
              <a:path w="1339093" h="1339093">
                <a:moveTo>
                  <a:pt x="0" y="0"/>
                </a:moveTo>
                <a:lnTo>
                  <a:pt x="1339093" y="0"/>
                </a:lnTo>
                <a:lnTo>
                  <a:pt x="1339093" y="1339093"/>
                </a:lnTo>
                <a:lnTo>
                  <a:pt x="0" y="133909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ar-SA"/>
          </a:p>
        </p:txBody>
      </p:sp>
      <p:sp>
        <p:nvSpPr>
          <p:cNvPr id="12" name="Freeform 5">
            <a:extLst>
              <a:ext uri="{FF2B5EF4-FFF2-40B4-BE49-F238E27FC236}">
                <a16:creationId xmlns:a16="http://schemas.microsoft.com/office/drawing/2014/main" id="{11053189-55A3-3195-B111-27B9BD4E22C6}"/>
              </a:ext>
            </a:extLst>
          </p:cNvPr>
          <p:cNvSpPr/>
          <p:nvPr/>
        </p:nvSpPr>
        <p:spPr>
          <a:xfrm>
            <a:off x="1044444" y="2487124"/>
            <a:ext cx="1339093" cy="1339093"/>
          </a:xfrm>
          <a:custGeom>
            <a:avLst/>
            <a:gdLst/>
            <a:ahLst/>
            <a:cxnLst/>
            <a:rect l="l" t="t" r="r" b="b"/>
            <a:pathLst>
              <a:path w="1339093" h="1339093">
                <a:moveTo>
                  <a:pt x="0" y="0"/>
                </a:moveTo>
                <a:lnTo>
                  <a:pt x="1339092" y="0"/>
                </a:lnTo>
                <a:lnTo>
                  <a:pt x="1339092" y="1339093"/>
                </a:lnTo>
                <a:lnTo>
                  <a:pt x="0" y="133909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ar-SA"/>
          </a:p>
        </p:txBody>
      </p:sp>
      <p:sp>
        <p:nvSpPr>
          <p:cNvPr id="13" name="مستطيل: زوايا مستديرة 12">
            <a:extLst>
              <a:ext uri="{FF2B5EF4-FFF2-40B4-BE49-F238E27FC236}">
                <a16:creationId xmlns:a16="http://schemas.microsoft.com/office/drawing/2014/main" id="{A01426E8-95B6-7E29-DC66-5CE29C24E962}"/>
              </a:ext>
            </a:extLst>
          </p:cNvPr>
          <p:cNvSpPr/>
          <p:nvPr/>
        </p:nvSpPr>
        <p:spPr>
          <a:xfrm>
            <a:off x="4953000" y="4343400"/>
            <a:ext cx="1549658" cy="2286000"/>
          </a:xfrm>
          <a:prstGeom prst="roundRect">
            <a:avLst/>
          </a:prstGeom>
        </p:spPr>
        <p:style>
          <a:lnRef idx="2">
            <a:schemeClr val="accent6"/>
          </a:lnRef>
          <a:fillRef idx="1">
            <a:schemeClr val="lt1"/>
          </a:fillRef>
          <a:effectRef idx="0">
            <a:schemeClr val="accent6"/>
          </a:effectRef>
          <a:fontRef idx="minor">
            <a:schemeClr val="dk1"/>
          </a:fontRef>
        </p:style>
        <p:txBody>
          <a:bodyPr rtlCol="1" anchor="ctr"/>
          <a:lstStyle/>
          <a:p>
            <a:pPr algn="ctr"/>
            <a:endParaRPr lang="ar-SA"/>
          </a:p>
        </p:txBody>
      </p:sp>
      <p:sp>
        <p:nvSpPr>
          <p:cNvPr id="14" name="مستطيل: زوايا مستديرة 13">
            <a:extLst>
              <a:ext uri="{FF2B5EF4-FFF2-40B4-BE49-F238E27FC236}">
                <a16:creationId xmlns:a16="http://schemas.microsoft.com/office/drawing/2014/main" id="{8212909B-3187-0F26-B985-4C8AB259A613}"/>
              </a:ext>
            </a:extLst>
          </p:cNvPr>
          <p:cNvSpPr/>
          <p:nvPr/>
        </p:nvSpPr>
        <p:spPr>
          <a:xfrm>
            <a:off x="2951621" y="4320343"/>
            <a:ext cx="1549658" cy="2286000"/>
          </a:xfrm>
          <a:prstGeom prst="roundRect">
            <a:avLst/>
          </a:prstGeom>
        </p:spPr>
        <p:style>
          <a:lnRef idx="2">
            <a:schemeClr val="accent6"/>
          </a:lnRef>
          <a:fillRef idx="1">
            <a:schemeClr val="lt1"/>
          </a:fillRef>
          <a:effectRef idx="0">
            <a:schemeClr val="accent6"/>
          </a:effectRef>
          <a:fontRef idx="minor">
            <a:schemeClr val="dk1"/>
          </a:fontRef>
        </p:style>
        <p:txBody>
          <a:bodyPr rtlCol="1" anchor="ctr"/>
          <a:lstStyle/>
          <a:p>
            <a:pPr algn="ctr"/>
            <a:endParaRPr lang="ar-SA"/>
          </a:p>
        </p:txBody>
      </p:sp>
      <p:sp>
        <p:nvSpPr>
          <p:cNvPr id="15" name="مستطيل: زوايا مستديرة 14">
            <a:extLst>
              <a:ext uri="{FF2B5EF4-FFF2-40B4-BE49-F238E27FC236}">
                <a16:creationId xmlns:a16="http://schemas.microsoft.com/office/drawing/2014/main" id="{160DC62F-510B-BC34-2C40-C46968FE896A}"/>
              </a:ext>
            </a:extLst>
          </p:cNvPr>
          <p:cNvSpPr/>
          <p:nvPr/>
        </p:nvSpPr>
        <p:spPr>
          <a:xfrm>
            <a:off x="950243" y="4320343"/>
            <a:ext cx="1549658" cy="2286000"/>
          </a:xfrm>
          <a:prstGeom prst="roundRect">
            <a:avLst/>
          </a:prstGeom>
        </p:spPr>
        <p:style>
          <a:lnRef idx="2">
            <a:schemeClr val="accent6"/>
          </a:lnRef>
          <a:fillRef idx="1">
            <a:schemeClr val="lt1"/>
          </a:fillRef>
          <a:effectRef idx="0">
            <a:schemeClr val="accent6"/>
          </a:effectRef>
          <a:fontRef idx="minor">
            <a:schemeClr val="dk1"/>
          </a:fontRef>
        </p:style>
        <p:txBody>
          <a:bodyPr rtlCol="1" anchor="ctr"/>
          <a:lstStyle/>
          <a:p>
            <a:pPr algn="ctr"/>
            <a:endParaRPr lang="ar-SA"/>
          </a:p>
        </p:txBody>
      </p:sp>
      <p:pic>
        <p:nvPicPr>
          <p:cNvPr id="17" name="صورة 16" descr="صورة تحتوي على لقطة شاشة, شكل, دائرة, تناظر&#10;&#10;تم إنشاء الوصف تلقائياً">
            <a:hlinkClick r:id="rId10"/>
            <a:extLst>
              <a:ext uri="{FF2B5EF4-FFF2-40B4-BE49-F238E27FC236}">
                <a16:creationId xmlns:a16="http://schemas.microsoft.com/office/drawing/2014/main" id="{86657BBC-A2E5-3CE1-30BC-07177634A4C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999156" y="4826279"/>
            <a:ext cx="1457345" cy="1555108"/>
          </a:xfrm>
          <a:prstGeom prst="rect">
            <a:avLst/>
          </a:prstGeom>
        </p:spPr>
      </p:pic>
      <p:pic>
        <p:nvPicPr>
          <p:cNvPr id="19" name="صورة 18" descr="صورة تحتوي على لقطة شاشة, شكل, دائرة, أسود وأبيض&#10;&#10;تم إنشاء الوصف تلقائياً">
            <a:hlinkClick r:id="rId12"/>
            <a:extLst>
              <a:ext uri="{FF2B5EF4-FFF2-40B4-BE49-F238E27FC236}">
                <a16:creationId xmlns:a16="http://schemas.microsoft.com/office/drawing/2014/main" id="{C05A02FB-0FC3-AE60-AD24-A5623DC3567C}"/>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970071" y="4880929"/>
            <a:ext cx="1500458" cy="1500458"/>
          </a:xfrm>
          <a:prstGeom prst="rect">
            <a:avLst/>
          </a:prstGeom>
        </p:spPr>
      </p:pic>
      <p:pic>
        <p:nvPicPr>
          <p:cNvPr id="21" name="صورة 20" descr="صورة تحتوي على لقطة شاشة, شكل, دائرة, تناظر&#10;&#10;تم إنشاء الوصف تلقائياً">
            <a:hlinkClick r:id="rId14"/>
            <a:extLst>
              <a:ext uri="{FF2B5EF4-FFF2-40B4-BE49-F238E27FC236}">
                <a16:creationId xmlns:a16="http://schemas.microsoft.com/office/drawing/2014/main" id="{B19E0EC2-0530-EAB6-0CC3-372043C2272A}"/>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71077" y="4878314"/>
            <a:ext cx="1503073" cy="1503073"/>
          </a:xfrm>
          <a:prstGeom prst="rect">
            <a:avLst/>
          </a:prstGeom>
        </p:spPr>
      </p:pic>
      <p:sp>
        <p:nvSpPr>
          <p:cNvPr id="22" name="مربع نص 21">
            <a:extLst>
              <a:ext uri="{FF2B5EF4-FFF2-40B4-BE49-F238E27FC236}">
                <a16:creationId xmlns:a16="http://schemas.microsoft.com/office/drawing/2014/main" id="{B45654FF-7DCD-7265-6A38-696AFD47FF48}"/>
              </a:ext>
            </a:extLst>
          </p:cNvPr>
          <p:cNvSpPr txBox="1"/>
          <p:nvPr/>
        </p:nvSpPr>
        <p:spPr>
          <a:xfrm>
            <a:off x="5117838" y="4489213"/>
            <a:ext cx="1355159" cy="369332"/>
          </a:xfrm>
          <a:prstGeom prst="rect">
            <a:avLst/>
          </a:prstGeom>
          <a:noFill/>
        </p:spPr>
        <p:txBody>
          <a:bodyPr wrap="square" rtlCol="1">
            <a:spAutoFit/>
          </a:bodyPr>
          <a:lstStyle/>
          <a:p>
            <a:r>
              <a:rPr lang="ar-SA" dirty="0"/>
              <a:t>النموذج الأول</a:t>
            </a:r>
          </a:p>
        </p:txBody>
      </p:sp>
      <p:sp>
        <p:nvSpPr>
          <p:cNvPr id="23" name="مربع نص 22">
            <a:extLst>
              <a:ext uri="{FF2B5EF4-FFF2-40B4-BE49-F238E27FC236}">
                <a16:creationId xmlns:a16="http://schemas.microsoft.com/office/drawing/2014/main" id="{61AF16CA-FA22-3DA7-979A-06ABC76C2B0F}"/>
              </a:ext>
            </a:extLst>
          </p:cNvPr>
          <p:cNvSpPr txBox="1"/>
          <p:nvPr/>
        </p:nvSpPr>
        <p:spPr>
          <a:xfrm>
            <a:off x="3146120" y="4508982"/>
            <a:ext cx="1355159" cy="369332"/>
          </a:xfrm>
          <a:prstGeom prst="rect">
            <a:avLst/>
          </a:prstGeom>
          <a:noFill/>
        </p:spPr>
        <p:txBody>
          <a:bodyPr wrap="square" rtlCol="1">
            <a:spAutoFit/>
          </a:bodyPr>
          <a:lstStyle/>
          <a:p>
            <a:r>
              <a:rPr lang="ar-SA" dirty="0"/>
              <a:t>النموذج الثاني</a:t>
            </a:r>
          </a:p>
        </p:txBody>
      </p:sp>
      <p:sp>
        <p:nvSpPr>
          <p:cNvPr id="24" name="مربع نص 23">
            <a:extLst>
              <a:ext uri="{FF2B5EF4-FFF2-40B4-BE49-F238E27FC236}">
                <a16:creationId xmlns:a16="http://schemas.microsoft.com/office/drawing/2014/main" id="{17263CB8-BC14-96F5-34B9-77598F0BCCE1}"/>
              </a:ext>
            </a:extLst>
          </p:cNvPr>
          <p:cNvSpPr txBox="1"/>
          <p:nvPr/>
        </p:nvSpPr>
        <p:spPr>
          <a:xfrm>
            <a:off x="1128311" y="4508982"/>
            <a:ext cx="1355159" cy="369332"/>
          </a:xfrm>
          <a:prstGeom prst="rect">
            <a:avLst/>
          </a:prstGeom>
          <a:noFill/>
        </p:spPr>
        <p:txBody>
          <a:bodyPr wrap="square" rtlCol="1">
            <a:spAutoFit/>
          </a:bodyPr>
          <a:lstStyle/>
          <a:p>
            <a:r>
              <a:rPr lang="ar-SA" dirty="0"/>
              <a:t>النموذج الثالث</a:t>
            </a:r>
          </a:p>
        </p:txBody>
      </p:sp>
    </p:spTree>
    <p:extLst>
      <p:ext uri="{BB962C8B-B14F-4D97-AF65-F5344CB8AC3E}">
        <p14:creationId xmlns:p14="http://schemas.microsoft.com/office/powerpoint/2010/main" val="14190385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1980</TotalTime>
  <Words>1895</Words>
  <Application>Microsoft Office PowerPoint</Application>
  <PresentationFormat>مخصص</PresentationFormat>
  <Paragraphs>308</Paragraphs>
  <Slides>14</Slides>
  <Notes>0</Notes>
  <HiddenSlides>0</HiddenSlides>
  <MMClips>0</MMClips>
  <ScaleCrop>false</ScaleCrop>
  <HeadingPairs>
    <vt:vector size="6" baseType="variant">
      <vt:variant>
        <vt:lpstr>الخطوط المستخدمة</vt:lpstr>
      </vt:variant>
      <vt:variant>
        <vt:i4>3</vt:i4>
      </vt:variant>
      <vt:variant>
        <vt:lpstr>نسق</vt:lpstr>
      </vt:variant>
      <vt:variant>
        <vt:i4>1</vt:i4>
      </vt:variant>
      <vt:variant>
        <vt:lpstr>عناوين الشرائح</vt:lpstr>
      </vt:variant>
      <vt:variant>
        <vt:i4>14</vt:i4>
      </vt:variant>
    </vt:vector>
  </HeadingPairs>
  <TitlesOfParts>
    <vt:vector size="18" baseType="lpstr">
      <vt:lpstr>29LT Bukra</vt:lpstr>
      <vt:lpstr>Arial</vt:lpstr>
      <vt:lpstr>Calibri</vt:lpstr>
      <vt:lpstr>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 Reading Journals</dc:title>
  <dc:creator>Mariam</dc:creator>
  <cp:lastModifiedBy>AHMED MOHAMMED S ALSHAIKH</cp:lastModifiedBy>
  <cp:revision>11</cp:revision>
  <dcterms:created xsi:type="dcterms:W3CDTF">2006-08-16T00:00:00Z</dcterms:created>
  <dcterms:modified xsi:type="dcterms:W3CDTF">2024-01-04T22:04:58Z</dcterms:modified>
  <dc:identifier>DAF41OOUurE</dc:identifier>
</cp:coreProperties>
</file>