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369" r:id="rId2"/>
    <p:sldId id="461" r:id="rId3"/>
    <p:sldId id="469" r:id="rId4"/>
    <p:sldId id="370" r:id="rId5"/>
    <p:sldId id="462" r:id="rId6"/>
    <p:sldId id="371" r:id="rId7"/>
    <p:sldId id="372" r:id="rId8"/>
    <p:sldId id="373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C24B5D-ADD4-4916-8FD7-60A5CFB1991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9D78DF-C76A-4661-99E1-BECC12B6963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0531-6E0A-4C56-946A-CCA48EBB6609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03B5-7E29-4F3B-A7DE-E65BD8CF998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A3F3-C00D-4ADE-8FBF-770E7161FFFF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830D-4BED-4D46-A55D-31D02FB2D81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5DA-995D-47EF-BBB4-E5308ED5596D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6371-42FD-4819-858D-10D32EB0F6F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D644-CBF2-4153-84D4-C1FF24813E6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4172-5C8F-4D80-8519-B45E4018759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30B9-B771-4FAA-9E12-D06BA25F02AA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0E29-01AF-4CBD-BD60-4233B4BF5A6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6DCB-F9BB-4E2E-AA64-83FCD4B277D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C4FB-0AB5-4F9A-A0E5-26D2802789A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E637-28C3-4F65-9B77-FCB95FB0CAA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BFC2-EABC-4C34-8DAC-0C931D0E549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BBB1-C333-4CD0-BF33-0A7DE23CA0D0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EE1A-C8EE-4CEE-8028-79CC3D36CB1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033D-03D5-4701-B70E-90D6EC9D03E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1AC2-3C82-46ED-BDFB-88402010B83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171E-C084-49F9-A122-100B1E89407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F5BB-D606-40E7-A04D-6D47C388AA1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3F46-83F7-44DE-A7D7-18B89D2DA426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A189-5C75-46B6-A2AD-69CB6CE7075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8AFF3-DF6B-41FD-BD2E-225AE2DE8D9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1E517-FF1B-4C7F-9352-7BE64FDB553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3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18.wav"/><Relationship Id="rId5" Type="http://schemas.openxmlformats.org/officeDocument/2006/relationships/image" Target="../media/image2.gif"/><Relationship Id="rId10" Type="http://schemas.openxmlformats.org/officeDocument/2006/relationships/audio" Target="../media/audio17.wav"/><Relationship Id="rId4" Type="http://schemas.openxmlformats.org/officeDocument/2006/relationships/audio" Target="../media/audio14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audio19.wav"/><Relationship Id="rId7" Type="http://schemas.openxmlformats.org/officeDocument/2006/relationships/audio" Target="../media/audio16.wav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15.wav"/><Relationship Id="rId10" Type="http://schemas.openxmlformats.org/officeDocument/2006/relationships/audio" Target="../media/audio18.wav"/><Relationship Id="rId4" Type="http://schemas.openxmlformats.org/officeDocument/2006/relationships/image" Target="../media/image2.gif"/><Relationship Id="rId9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8.png"/><Relationship Id="rId3" Type="http://schemas.openxmlformats.org/officeDocument/2006/relationships/audio" Target="../media/audio20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audio" Target="../media/audio3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18.wav"/><Relationship Id="rId5" Type="http://schemas.openxmlformats.org/officeDocument/2006/relationships/image" Target="../media/image2.gif"/><Relationship Id="rId15" Type="http://schemas.openxmlformats.org/officeDocument/2006/relationships/image" Target="../media/image10.png"/><Relationship Id="rId10" Type="http://schemas.openxmlformats.org/officeDocument/2006/relationships/audio" Target="../media/audio17.wav"/><Relationship Id="rId4" Type="http://schemas.openxmlformats.org/officeDocument/2006/relationships/audio" Target="../media/audio2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22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18.wav"/><Relationship Id="rId5" Type="http://schemas.openxmlformats.org/officeDocument/2006/relationships/image" Target="../media/image2.gif"/><Relationship Id="rId10" Type="http://schemas.openxmlformats.org/officeDocument/2006/relationships/audio" Target="../media/audio17.wav"/><Relationship Id="rId4" Type="http://schemas.openxmlformats.org/officeDocument/2006/relationships/audio" Target="../media/audio23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13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18.wav"/><Relationship Id="rId5" Type="http://schemas.openxmlformats.org/officeDocument/2006/relationships/image" Target="../media/image2.gif"/><Relationship Id="rId15" Type="http://schemas.openxmlformats.org/officeDocument/2006/relationships/image" Target="../media/image15.png"/><Relationship Id="rId10" Type="http://schemas.openxmlformats.org/officeDocument/2006/relationships/audio" Target="../media/audio17.wav"/><Relationship Id="rId4" Type="http://schemas.openxmlformats.org/officeDocument/2006/relationships/audio" Target="../media/audio25.wav"/><Relationship Id="rId9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26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18.wav"/><Relationship Id="rId5" Type="http://schemas.openxmlformats.org/officeDocument/2006/relationships/image" Target="../media/image2.gif"/><Relationship Id="rId10" Type="http://schemas.openxmlformats.org/officeDocument/2006/relationships/audio" Target="../media/audio17.wav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28.wav"/><Relationship Id="rId7" Type="http://schemas.openxmlformats.org/officeDocument/2006/relationships/audio" Target="../media/audio15.wav"/><Relationship Id="rId12" Type="http://schemas.openxmlformats.org/officeDocument/2006/relationships/audio" Target="../media/audio1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7.wav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9.wav"/><Relationship Id="rId9" Type="http://schemas.openxmlformats.org/officeDocument/2006/relationships/audio" Target="../media/audio1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30.wav"/><Relationship Id="rId7" Type="http://schemas.openxmlformats.org/officeDocument/2006/relationships/audio" Target="../media/audio15.wav"/><Relationship Id="rId12" Type="http://schemas.openxmlformats.org/officeDocument/2006/relationships/audio" Target="../media/audio1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7.wav"/><Relationship Id="rId5" Type="http://schemas.openxmlformats.org/officeDocument/2006/relationships/audio" Target="../media/audio32.wav"/><Relationship Id="rId10" Type="http://schemas.openxmlformats.org/officeDocument/2006/relationships/image" Target="../media/image4.png"/><Relationship Id="rId4" Type="http://schemas.openxmlformats.org/officeDocument/2006/relationships/audio" Target="../media/audio31.wav"/><Relationship Id="rId9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643063" y="642918"/>
            <a:ext cx="6143625" cy="1000125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الدرس التاسع </a:t>
            </a:r>
            <a:r>
              <a:rPr lang="ar-EG" sz="3600" dirty="0" smtClean="0">
                <a:solidFill>
                  <a:srgbClr val="0000FF"/>
                </a:solidFill>
              </a:rPr>
              <a:t>عشر: </a:t>
            </a:r>
            <a:r>
              <a:rPr lang="ar-EG" sz="3600" dirty="0">
                <a:solidFill>
                  <a:srgbClr val="0000FF"/>
                </a:solidFill>
              </a:rPr>
              <a:t>حقوق المواطن 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786188" y="2571750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*- حق الحياة الكريمة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000375" y="3143250"/>
            <a:ext cx="607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*- حق المساواة واحترام الخصوصية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214563" y="2571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*- حق التملك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00063" y="2643188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*- حق السكن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143375" y="3714750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*- حق ممارسة العمل الشريف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14313" y="3190875"/>
            <a:ext cx="4357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*- حق حرية التعبير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571500" y="490537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*- حق التعارف والتعاون علي البر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2143125" y="3833813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*- حق التعليم المجاني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429000" y="4262438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حق المشاركة في الإدارة المدنية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857250" y="4333875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حق الرعاية الصحية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3857625" y="4833938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*حق رعاية المسنين والمحتاجين .</a:t>
            </a:r>
          </a:p>
        </p:txBody>
      </p:sp>
      <p:sp>
        <p:nvSpPr>
          <p:cNvPr id="17" name="سداسي 16"/>
          <p:cNvSpPr/>
          <p:nvPr/>
        </p:nvSpPr>
        <p:spPr>
          <a:xfrm>
            <a:off x="4572000" y="5429264"/>
            <a:ext cx="4643438" cy="642938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حقوق غير المسلمين 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142875" y="6215063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3- حق الأمان علي حياتهم وأموالهم .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500063" y="5548313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1-المعاملة الحسنة .</a:t>
            </a: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3929063" y="6215063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حق التكافل الاجتماعي .</a:t>
            </a:r>
          </a:p>
        </p:txBody>
      </p:sp>
      <p:pic>
        <p:nvPicPr>
          <p:cNvPr id="181270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1271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1275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276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1278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مستطيل ذو زوايا قطرية مستديرة 25"/>
          <p:cNvSpPr/>
          <p:nvPr/>
        </p:nvSpPr>
        <p:spPr>
          <a:xfrm>
            <a:off x="1500166" y="1785926"/>
            <a:ext cx="7643834" cy="64294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للمواطن في بلادنا حقوق مادية ومعنوية وفق منهج الإسلام منها :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قوق الموا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قوق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643063" y="494928"/>
            <a:ext cx="6143625" cy="1000125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الدرس التاسع </a:t>
            </a:r>
            <a:r>
              <a:rPr lang="ar-EG" sz="3600" dirty="0" smtClean="0">
                <a:solidFill>
                  <a:srgbClr val="0000FF"/>
                </a:solidFill>
              </a:rPr>
              <a:t>عشر: </a:t>
            </a:r>
            <a:r>
              <a:rPr lang="ar-EG" sz="3600" dirty="0">
                <a:solidFill>
                  <a:srgbClr val="0000FF"/>
                </a:solidFill>
              </a:rPr>
              <a:t>حقوق المواطن </a:t>
            </a:r>
          </a:p>
        </p:txBody>
      </p:sp>
      <p:pic>
        <p:nvPicPr>
          <p:cNvPr id="182277" name="صورة 12" descr="125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227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2281" name="Picture 11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2282" name="Picture 12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مخطط انسيابي: محطة طرفية 5">
              <a:hlinkHover r:id="" action="ppaction://noaction" highlightClick="1">
                <a:snd r:embed="rId9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2284" name="Picture 8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2279" name="Picture 1" descr="Screen Clippi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95738" y="1668463"/>
            <a:ext cx="48196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3001963"/>
            <a:ext cx="52419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سجل بعض الحقوق التي لم ا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643063" y="142875"/>
            <a:ext cx="6143625" cy="1000125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الدرس التاسع </a:t>
            </a:r>
            <a:r>
              <a:rPr lang="ar-EG" sz="3600" dirty="0" smtClean="0">
                <a:solidFill>
                  <a:srgbClr val="0000FF"/>
                </a:solidFill>
              </a:rPr>
              <a:t>عشر: </a:t>
            </a:r>
            <a:r>
              <a:rPr lang="ar-EG" sz="3600" dirty="0">
                <a:solidFill>
                  <a:srgbClr val="0000FF"/>
                </a:solidFill>
              </a:rPr>
              <a:t>حقوق المواطن </a:t>
            </a:r>
          </a:p>
        </p:txBody>
      </p:sp>
      <p:pic>
        <p:nvPicPr>
          <p:cNvPr id="183301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330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3308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309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3311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2280" name="Picture 2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16238" y="1171575"/>
            <a:ext cx="60277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1" name="Picture 4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3625" y="1987550"/>
            <a:ext cx="78549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2" name="Picture 20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56325" y="5589588"/>
            <a:ext cx="2724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3125" y="3794125"/>
            <a:ext cx="80454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3625" y="5661025"/>
            <a:ext cx="4979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صنف الحقوق والواج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معنى حقوقي وكيف اطبق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00100" y="500042"/>
            <a:ext cx="39421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اجاب</a:t>
            </a:r>
            <a:r>
              <a:rPr lang="ar-SA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ة</a:t>
            </a:r>
            <a:r>
              <a:rPr lang="ar-EG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التقويم</a:t>
            </a:r>
            <a:endParaRPr lang="ar-SA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8001032" y="1571612"/>
            <a:ext cx="1143000" cy="642937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14625" y="1643063"/>
            <a:ext cx="521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/>
              <a:t>اذكر خمسا من حقوق المواطن ؟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643313" y="2416175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00FF"/>
                </a:solidFill>
              </a:rPr>
              <a:t>*- حق الحياة الكريمة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85813" y="2987675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*- حق السكن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143375" y="2916238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*- حق ممارسة العمل الشريف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857625" y="3571875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B050"/>
                </a:solidFill>
              </a:rPr>
              <a:t>*- حق التعليم المجاني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071563" y="3630613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00FF"/>
                </a:solidFill>
              </a:rPr>
              <a:t>* حق الرعاية الصحية .</a:t>
            </a:r>
          </a:p>
        </p:txBody>
      </p:sp>
      <p:sp>
        <p:nvSpPr>
          <p:cNvPr id="12" name="مخطط انسيابي: متعدد المستندات 11"/>
          <p:cNvSpPr/>
          <p:nvPr/>
        </p:nvSpPr>
        <p:spPr>
          <a:xfrm>
            <a:off x="7786688" y="4395788"/>
            <a:ext cx="1357312" cy="714375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س2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143000" y="4538663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/>
              <a:t>أسجل</a:t>
            </a:r>
            <a:r>
              <a:rPr lang="ar-EG" sz="3200"/>
              <a:t> ثلاث</a:t>
            </a:r>
            <a:r>
              <a:rPr lang="ar-SA" sz="3200"/>
              <a:t>ا</a:t>
            </a:r>
            <a:r>
              <a:rPr lang="ar-EG" sz="3200"/>
              <a:t> من حقوق غير المسلمين</a:t>
            </a:r>
            <a:r>
              <a:rPr lang="ar-SA" sz="3200"/>
              <a:t> في بلادنا</a:t>
            </a:r>
            <a:r>
              <a:rPr lang="ar-EG" sz="3200"/>
              <a:t> ؟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071813" y="5110163"/>
            <a:ext cx="578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00FF"/>
                </a:solidFill>
              </a:rPr>
              <a:t>1- حق الأمان علي حياتهم وأموالهم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4857750" y="5681663"/>
            <a:ext cx="3929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2-المعاملة الحسنة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3571875" y="6181725"/>
            <a:ext cx="521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B050"/>
                </a:solidFill>
              </a:rPr>
              <a:t>3- حق التكافل الاجتماعي .</a:t>
            </a:r>
          </a:p>
        </p:txBody>
      </p:sp>
      <p:pic>
        <p:nvPicPr>
          <p:cNvPr id="184339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4341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42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4344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ذكر خمسا من حقوق الموا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سجل ثلاثا من حقوق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23728" y="428471"/>
            <a:ext cx="39421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اجاب</a:t>
            </a:r>
            <a:r>
              <a:rPr lang="ar-SA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ة</a:t>
            </a:r>
            <a:r>
              <a:rPr lang="ar-EG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التقويم</a:t>
            </a:r>
            <a:endParaRPr lang="ar-SA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347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34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5353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54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5356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25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646238"/>
            <a:ext cx="3924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Picture 2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6800" y="4184650"/>
            <a:ext cx="28051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92275" y="2852738"/>
            <a:ext cx="7170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24075" y="4879975"/>
            <a:ext cx="67452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يعني حقك ف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رعاية الصح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463616"/>
            <a:ext cx="478047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حل تقويم الوحدة</a:t>
            </a:r>
            <a:endParaRPr lang="ar-SA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7858157" y="1285877"/>
            <a:ext cx="1285875" cy="714363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5286375" y="1333500"/>
            <a:ext cx="2357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/>
              <a:t>أكمل</a:t>
            </a:r>
            <a:r>
              <a:rPr lang="ar-SA" sz="3600"/>
              <a:t> ما يلي </a:t>
            </a:r>
            <a:r>
              <a:rPr lang="ar-EG" sz="3600"/>
              <a:t> :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00125" y="2046288"/>
            <a:ext cx="8143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حفظ الإسلام الضروريات الخمسة وهي : النفس و المال و العرض و العقل و الاعتقاد . 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85750" y="2976563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يتمتع المواطن في المملكة بكافة حقوقه وفق الشريعة الإسلامية .</a:t>
            </a:r>
          </a:p>
        </p:txBody>
      </p:sp>
      <p:sp>
        <p:nvSpPr>
          <p:cNvPr id="9" name="مخطط انسيابي: متعدد المستندات 8"/>
          <p:cNvSpPr/>
          <p:nvPr/>
        </p:nvSpPr>
        <p:spPr>
          <a:xfrm>
            <a:off x="7929563" y="3694451"/>
            <a:ext cx="1214437" cy="714363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س2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785813" y="3694113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/>
              <a:t>ضع علامة (      )  أو  (      ) 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57188" y="442912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جاءت حقوق الإنسان وفق لمبادئ الإسلام (       )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-71438" y="5056188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إذا لم يقم الإنسان بوجباته في المملكة عاش موفور الكرامة (    )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785813" y="5567363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3- دوام النعم زيادتها مربوطة بالشكر (     ) .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142875" y="6143625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4- تعد طاعة ولي الأمر من أهم واجبات المواطن (      ) .</a:t>
            </a:r>
          </a:p>
        </p:txBody>
      </p:sp>
      <p:pic>
        <p:nvPicPr>
          <p:cNvPr id="186385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386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6393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94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6396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3714750" y="3535363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357813" y="3556000"/>
            <a:ext cx="528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6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2543175" y="5934075"/>
            <a:ext cx="528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3929063" y="5357813"/>
            <a:ext cx="52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3071813" y="4214813"/>
            <a:ext cx="52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643063" y="4841875"/>
            <a:ext cx="35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كمل ماي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ضع علامة (    )أو (    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/>
      <p:bldP spid="16" grpId="0"/>
      <p:bldP spid="1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071563" y="2405063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/>
              <a:t>أعطي أدلة من القران والسنة علي ما يلي :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000625" y="2905125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</a:t>
            </a:r>
            <a:r>
              <a:rPr lang="ar-SA" sz="2800">
                <a:solidFill>
                  <a:srgbClr val="FF0000"/>
                </a:solidFill>
              </a:rPr>
              <a:t>وجوب </a:t>
            </a:r>
            <a:r>
              <a:rPr lang="ar-EG" sz="2800">
                <a:solidFill>
                  <a:srgbClr val="FF0000"/>
                </a:solidFill>
              </a:rPr>
              <a:t>طاعة ولي الأمر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429000"/>
            <a:ext cx="8143875" cy="1571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3" name="مخطط انسيابي: متعدد المستندات 12"/>
          <p:cNvSpPr/>
          <p:nvPr/>
        </p:nvSpPr>
        <p:spPr>
          <a:xfrm>
            <a:off x="7715250" y="5072079"/>
            <a:ext cx="1428750" cy="642937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س5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928813" y="51435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ما هي أهم مهام الجيش السعودي ؟ 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2214563" y="5715000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حماية الوطن والدفاع عنه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3857625" y="621506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الحفاظ  الأمن والاستقرار .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214313" y="6253163"/>
            <a:ext cx="450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3- حماية المرافق الحيوية .</a:t>
            </a:r>
          </a:p>
        </p:txBody>
      </p:sp>
      <p:sp>
        <p:nvSpPr>
          <p:cNvPr id="18" name="مخطط انسيابي: متعدد المستندات 17"/>
          <p:cNvSpPr/>
          <p:nvPr/>
        </p:nvSpPr>
        <p:spPr>
          <a:xfrm>
            <a:off x="7429500" y="714356"/>
            <a:ext cx="1714500" cy="714375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س3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785813" y="833438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اذكر ثلاثة من مميزات الوطن ؟ </a:t>
            </a: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6500813" y="1571625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يكفل لنا حقوق .</a:t>
            </a: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285750" y="1681163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يكفل لغير المسلمين حقوق .</a:t>
            </a: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2428875" y="164306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3- نتمتع بخيراته .</a:t>
            </a:r>
          </a:p>
        </p:txBody>
      </p:sp>
      <p:sp>
        <p:nvSpPr>
          <p:cNvPr id="23" name="مخطط انسيابي: متعدد المستندات 22"/>
          <p:cNvSpPr/>
          <p:nvPr/>
        </p:nvSpPr>
        <p:spPr>
          <a:xfrm>
            <a:off x="7858125" y="2285996"/>
            <a:ext cx="1214438" cy="642938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س4</a:t>
            </a:r>
          </a:p>
        </p:txBody>
      </p:sp>
      <p:pic>
        <p:nvPicPr>
          <p:cNvPr id="187414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7415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7416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417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7419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ذكر ثلاثة من مميزات الو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عطي أدلة من القر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/>
          <p:cNvSpPr/>
          <p:nvPr/>
        </p:nvSpPr>
        <p:spPr>
          <a:xfrm>
            <a:off x="7429532" y="710970"/>
            <a:ext cx="1643062" cy="789203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dirty="0">
                <a:solidFill>
                  <a:srgbClr val="FFFF00"/>
                </a:solidFill>
              </a:rPr>
              <a:t>س5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71500" y="782638"/>
            <a:ext cx="6786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/>
              <a:t>علل : </a:t>
            </a:r>
            <a:r>
              <a:rPr lang="ar-EG" sz="3600">
                <a:solidFill>
                  <a:srgbClr val="FF0000"/>
                </a:solidFill>
              </a:rPr>
              <a:t>التشريع يدعو الي احترام النظام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071938" y="2071688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حق كل مواطن علي حقه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929188" y="254793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2- تسهيل الإجراءات الحكومية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85813" y="214312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3- سيادة الراحة والتالف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71438" y="2609850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4- تنظيم الوقت والاستفادة منه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571875" y="1500188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chemeClr val="accent2"/>
                </a:solidFill>
              </a:rPr>
              <a:t>لان احترام النظام يودي الي :</a:t>
            </a:r>
          </a:p>
        </p:txBody>
      </p:sp>
      <p:sp>
        <p:nvSpPr>
          <p:cNvPr id="11" name="مخطط انسيابي: متعدد المستندات 10"/>
          <p:cNvSpPr/>
          <p:nvPr/>
        </p:nvSpPr>
        <p:spPr>
          <a:xfrm>
            <a:off x="7929594" y="3143248"/>
            <a:ext cx="1214438" cy="571500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س6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357688" y="314325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FF0000"/>
                </a:solidFill>
              </a:rPr>
              <a:t>عرف النظام ؟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214438" y="3929063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النظام : </a:t>
            </a:r>
            <a:r>
              <a:rPr lang="ar-EG" sz="2800">
                <a:solidFill>
                  <a:srgbClr val="0000FF"/>
                </a:solidFill>
              </a:rPr>
              <a:t>هي مجموعة من القواعد التي ترتب الحياة المدنية للناس بشكل يضمن تحقيق مصالحهم .</a:t>
            </a:r>
          </a:p>
        </p:txBody>
      </p:sp>
      <p:sp>
        <p:nvSpPr>
          <p:cNvPr id="14" name="مخطط انسيابي: متعدد المستندات 13"/>
          <p:cNvSpPr/>
          <p:nvPr/>
        </p:nvSpPr>
        <p:spPr>
          <a:xfrm>
            <a:off x="7858094" y="4915928"/>
            <a:ext cx="1214438" cy="642937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س7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142875" y="4987925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ما واجبي اتجاه المحافظة علي ممتلكات الوطن ؟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4286250" y="5762625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الترشيد في الاستخدام .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-928688" y="5786438"/>
            <a:ext cx="535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النصح والإرشاد للعابثين .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71438" y="6324600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6699"/>
                </a:solidFill>
              </a:rPr>
              <a:t>3- المحاسبة الدقيقة للمسئولين عن الممتلكات .</a:t>
            </a:r>
          </a:p>
        </p:txBody>
      </p:sp>
      <p:pic>
        <p:nvPicPr>
          <p:cNvPr id="188439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844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88441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442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88444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لل التشريع يدعو الي احتر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رف النظ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واجبي اتجاه المحافظة علي ممتلك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421</Words>
  <Application>Microsoft Office PowerPoint</Application>
  <PresentationFormat>Affichage à l'écran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385</cp:revision>
  <dcterms:created xsi:type="dcterms:W3CDTF">2011-04-24T14:41:33Z</dcterms:created>
  <dcterms:modified xsi:type="dcterms:W3CDTF">2018-09-21T09:37:21Z</dcterms:modified>
</cp:coreProperties>
</file>