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92" r:id="rId2"/>
    <p:sldId id="300" r:id="rId3"/>
    <p:sldId id="307" r:id="rId4"/>
    <p:sldId id="291" r:id="rId5"/>
    <p:sldId id="294" r:id="rId6"/>
    <p:sldId id="283" r:id="rId7"/>
    <p:sldId id="290" r:id="rId8"/>
    <p:sldId id="295" r:id="rId9"/>
    <p:sldId id="286" r:id="rId10"/>
    <p:sldId id="297" r:id="rId11"/>
    <p:sldId id="274" r:id="rId12"/>
    <p:sldId id="276" r:id="rId13"/>
    <p:sldId id="288" r:id="rId14"/>
    <p:sldId id="258" r:id="rId15"/>
    <p:sldId id="298" r:id="rId16"/>
    <p:sldId id="302" r:id="rId17"/>
    <p:sldId id="261" r:id="rId18"/>
    <p:sldId id="262" r:id="rId19"/>
    <p:sldId id="263" r:id="rId20"/>
    <p:sldId id="264" r:id="rId21"/>
    <p:sldId id="265" r:id="rId22"/>
    <p:sldId id="266" r:id="rId23"/>
    <p:sldId id="267" r:id="rId24"/>
    <p:sldId id="268" r:id="rId25"/>
    <p:sldId id="269" r:id="rId26"/>
    <p:sldId id="304" r:id="rId27"/>
    <p:sldId id="305" r:id="rId28"/>
    <p:sldId id="272" r:id="rId29"/>
  </p:sldIdLst>
  <p:sldSz cx="9144000" cy="6858000" type="screen4x3"/>
  <p:notesSz cx="6858000" cy="9144000"/>
  <p:defaultTex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380"/>
    <p:restoredTop sz="94660"/>
  </p:normalViewPr>
  <p:slideViewPr>
    <p:cSldViewPr>
      <p:cViewPr varScale="1">
        <p:scale>
          <a:sx n="75" d="100"/>
          <a:sy n="75" d="100"/>
        </p:scale>
        <p:origin x="372"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ar-A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AE"/>
          </a:p>
        </p:txBody>
      </p:sp>
      <p:sp>
        <p:nvSpPr>
          <p:cNvPr id="4" name="Date Placeholder 3"/>
          <p:cNvSpPr>
            <a:spLocks noGrp="1"/>
          </p:cNvSpPr>
          <p:nvPr>
            <p:ph type="dt" sz="half" idx="10"/>
          </p:nvPr>
        </p:nvSpPr>
        <p:spPr/>
        <p:txBody>
          <a:bodyPr/>
          <a:lstStyle/>
          <a:p>
            <a:fld id="{F924B24C-5210-4358-93F8-A587D85B7B77}" type="datetimeFigureOut">
              <a:rPr lang="ar-AE" smtClean="0"/>
              <a:t>27/01/1445</a:t>
            </a:fld>
            <a:endParaRPr lang="ar-AE"/>
          </a:p>
        </p:txBody>
      </p:sp>
      <p:sp>
        <p:nvSpPr>
          <p:cNvPr id="5" name="Footer Placeholder 4"/>
          <p:cNvSpPr>
            <a:spLocks noGrp="1"/>
          </p:cNvSpPr>
          <p:nvPr>
            <p:ph type="ftr" sz="quarter" idx="11"/>
          </p:nvPr>
        </p:nvSpPr>
        <p:spPr/>
        <p:txBody>
          <a:bodyPr/>
          <a:lstStyle/>
          <a:p>
            <a:endParaRPr lang="ar-AE"/>
          </a:p>
        </p:txBody>
      </p:sp>
      <p:sp>
        <p:nvSpPr>
          <p:cNvPr id="6" name="Slide Number Placeholder 5"/>
          <p:cNvSpPr>
            <a:spLocks noGrp="1"/>
          </p:cNvSpPr>
          <p:nvPr>
            <p:ph type="sldNum" sz="quarter" idx="12"/>
          </p:nvPr>
        </p:nvSpPr>
        <p:spPr/>
        <p:txBody>
          <a:bodyPr/>
          <a:lstStyle/>
          <a:p>
            <a:fld id="{1BA53C39-1E4E-4EFF-A7CE-F92EC9EB2432}" type="slidenum">
              <a:rPr lang="ar-AE" smtClean="0"/>
              <a:t>‹#›</a:t>
            </a:fld>
            <a:endParaRPr lang="ar-AE"/>
          </a:p>
        </p:txBody>
      </p:sp>
    </p:spTree>
    <p:extLst>
      <p:ext uri="{BB962C8B-B14F-4D97-AF65-F5344CB8AC3E}">
        <p14:creationId xmlns:p14="http://schemas.microsoft.com/office/powerpoint/2010/main" val="165726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A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AE"/>
          </a:p>
        </p:txBody>
      </p:sp>
      <p:sp>
        <p:nvSpPr>
          <p:cNvPr id="4" name="Date Placeholder 3"/>
          <p:cNvSpPr>
            <a:spLocks noGrp="1"/>
          </p:cNvSpPr>
          <p:nvPr>
            <p:ph type="dt" sz="half" idx="10"/>
          </p:nvPr>
        </p:nvSpPr>
        <p:spPr/>
        <p:txBody>
          <a:bodyPr/>
          <a:lstStyle/>
          <a:p>
            <a:fld id="{F924B24C-5210-4358-93F8-A587D85B7B77}" type="datetimeFigureOut">
              <a:rPr lang="ar-AE" smtClean="0"/>
              <a:t>27/01/1445</a:t>
            </a:fld>
            <a:endParaRPr lang="ar-AE"/>
          </a:p>
        </p:txBody>
      </p:sp>
      <p:sp>
        <p:nvSpPr>
          <p:cNvPr id="5" name="Footer Placeholder 4"/>
          <p:cNvSpPr>
            <a:spLocks noGrp="1"/>
          </p:cNvSpPr>
          <p:nvPr>
            <p:ph type="ftr" sz="quarter" idx="11"/>
          </p:nvPr>
        </p:nvSpPr>
        <p:spPr/>
        <p:txBody>
          <a:bodyPr/>
          <a:lstStyle/>
          <a:p>
            <a:endParaRPr lang="ar-AE"/>
          </a:p>
        </p:txBody>
      </p:sp>
      <p:sp>
        <p:nvSpPr>
          <p:cNvPr id="6" name="Slide Number Placeholder 5"/>
          <p:cNvSpPr>
            <a:spLocks noGrp="1"/>
          </p:cNvSpPr>
          <p:nvPr>
            <p:ph type="sldNum" sz="quarter" idx="12"/>
          </p:nvPr>
        </p:nvSpPr>
        <p:spPr/>
        <p:txBody>
          <a:bodyPr/>
          <a:lstStyle/>
          <a:p>
            <a:fld id="{1BA53C39-1E4E-4EFF-A7CE-F92EC9EB2432}" type="slidenum">
              <a:rPr lang="ar-AE" smtClean="0"/>
              <a:t>‹#›</a:t>
            </a:fld>
            <a:endParaRPr lang="ar-AE"/>
          </a:p>
        </p:txBody>
      </p:sp>
    </p:spTree>
    <p:extLst>
      <p:ext uri="{BB962C8B-B14F-4D97-AF65-F5344CB8AC3E}">
        <p14:creationId xmlns:p14="http://schemas.microsoft.com/office/powerpoint/2010/main" val="2344828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ar-A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AE"/>
          </a:p>
        </p:txBody>
      </p:sp>
      <p:sp>
        <p:nvSpPr>
          <p:cNvPr id="4" name="Date Placeholder 3"/>
          <p:cNvSpPr>
            <a:spLocks noGrp="1"/>
          </p:cNvSpPr>
          <p:nvPr>
            <p:ph type="dt" sz="half" idx="10"/>
          </p:nvPr>
        </p:nvSpPr>
        <p:spPr/>
        <p:txBody>
          <a:bodyPr/>
          <a:lstStyle/>
          <a:p>
            <a:fld id="{F924B24C-5210-4358-93F8-A587D85B7B77}" type="datetimeFigureOut">
              <a:rPr lang="ar-AE" smtClean="0"/>
              <a:t>27/01/1445</a:t>
            </a:fld>
            <a:endParaRPr lang="ar-AE"/>
          </a:p>
        </p:txBody>
      </p:sp>
      <p:sp>
        <p:nvSpPr>
          <p:cNvPr id="5" name="Footer Placeholder 4"/>
          <p:cNvSpPr>
            <a:spLocks noGrp="1"/>
          </p:cNvSpPr>
          <p:nvPr>
            <p:ph type="ftr" sz="quarter" idx="11"/>
          </p:nvPr>
        </p:nvSpPr>
        <p:spPr/>
        <p:txBody>
          <a:bodyPr/>
          <a:lstStyle/>
          <a:p>
            <a:endParaRPr lang="ar-AE"/>
          </a:p>
        </p:txBody>
      </p:sp>
      <p:sp>
        <p:nvSpPr>
          <p:cNvPr id="6" name="Slide Number Placeholder 5"/>
          <p:cNvSpPr>
            <a:spLocks noGrp="1"/>
          </p:cNvSpPr>
          <p:nvPr>
            <p:ph type="sldNum" sz="quarter" idx="12"/>
          </p:nvPr>
        </p:nvSpPr>
        <p:spPr/>
        <p:txBody>
          <a:bodyPr/>
          <a:lstStyle/>
          <a:p>
            <a:fld id="{1BA53C39-1E4E-4EFF-A7CE-F92EC9EB2432}" type="slidenum">
              <a:rPr lang="ar-AE" smtClean="0"/>
              <a:t>‹#›</a:t>
            </a:fld>
            <a:endParaRPr lang="ar-AE"/>
          </a:p>
        </p:txBody>
      </p:sp>
    </p:spTree>
    <p:extLst>
      <p:ext uri="{BB962C8B-B14F-4D97-AF65-F5344CB8AC3E}">
        <p14:creationId xmlns:p14="http://schemas.microsoft.com/office/powerpoint/2010/main" val="2954938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A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AE"/>
          </a:p>
        </p:txBody>
      </p:sp>
      <p:sp>
        <p:nvSpPr>
          <p:cNvPr id="4" name="Date Placeholder 3"/>
          <p:cNvSpPr>
            <a:spLocks noGrp="1"/>
          </p:cNvSpPr>
          <p:nvPr>
            <p:ph type="dt" sz="half" idx="10"/>
          </p:nvPr>
        </p:nvSpPr>
        <p:spPr/>
        <p:txBody>
          <a:bodyPr/>
          <a:lstStyle/>
          <a:p>
            <a:fld id="{F924B24C-5210-4358-93F8-A587D85B7B77}" type="datetimeFigureOut">
              <a:rPr lang="ar-AE" smtClean="0"/>
              <a:t>27/01/1445</a:t>
            </a:fld>
            <a:endParaRPr lang="ar-AE"/>
          </a:p>
        </p:txBody>
      </p:sp>
      <p:sp>
        <p:nvSpPr>
          <p:cNvPr id="5" name="Footer Placeholder 4"/>
          <p:cNvSpPr>
            <a:spLocks noGrp="1"/>
          </p:cNvSpPr>
          <p:nvPr>
            <p:ph type="ftr" sz="quarter" idx="11"/>
          </p:nvPr>
        </p:nvSpPr>
        <p:spPr/>
        <p:txBody>
          <a:bodyPr/>
          <a:lstStyle/>
          <a:p>
            <a:endParaRPr lang="ar-AE"/>
          </a:p>
        </p:txBody>
      </p:sp>
      <p:sp>
        <p:nvSpPr>
          <p:cNvPr id="6" name="Slide Number Placeholder 5"/>
          <p:cNvSpPr>
            <a:spLocks noGrp="1"/>
          </p:cNvSpPr>
          <p:nvPr>
            <p:ph type="sldNum" sz="quarter" idx="12"/>
          </p:nvPr>
        </p:nvSpPr>
        <p:spPr/>
        <p:txBody>
          <a:bodyPr/>
          <a:lstStyle/>
          <a:p>
            <a:fld id="{1BA53C39-1E4E-4EFF-A7CE-F92EC9EB2432}" type="slidenum">
              <a:rPr lang="ar-AE" smtClean="0"/>
              <a:t>‹#›</a:t>
            </a:fld>
            <a:endParaRPr lang="ar-AE"/>
          </a:p>
        </p:txBody>
      </p:sp>
    </p:spTree>
    <p:extLst>
      <p:ext uri="{BB962C8B-B14F-4D97-AF65-F5344CB8AC3E}">
        <p14:creationId xmlns:p14="http://schemas.microsoft.com/office/powerpoint/2010/main" val="2993707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A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24B24C-5210-4358-93F8-A587D85B7B77}" type="datetimeFigureOut">
              <a:rPr lang="ar-AE" smtClean="0"/>
              <a:t>27/01/1445</a:t>
            </a:fld>
            <a:endParaRPr lang="ar-AE"/>
          </a:p>
        </p:txBody>
      </p:sp>
      <p:sp>
        <p:nvSpPr>
          <p:cNvPr id="5" name="Footer Placeholder 4"/>
          <p:cNvSpPr>
            <a:spLocks noGrp="1"/>
          </p:cNvSpPr>
          <p:nvPr>
            <p:ph type="ftr" sz="quarter" idx="11"/>
          </p:nvPr>
        </p:nvSpPr>
        <p:spPr/>
        <p:txBody>
          <a:bodyPr/>
          <a:lstStyle/>
          <a:p>
            <a:endParaRPr lang="ar-AE"/>
          </a:p>
        </p:txBody>
      </p:sp>
      <p:sp>
        <p:nvSpPr>
          <p:cNvPr id="6" name="Slide Number Placeholder 5"/>
          <p:cNvSpPr>
            <a:spLocks noGrp="1"/>
          </p:cNvSpPr>
          <p:nvPr>
            <p:ph type="sldNum" sz="quarter" idx="12"/>
          </p:nvPr>
        </p:nvSpPr>
        <p:spPr/>
        <p:txBody>
          <a:bodyPr/>
          <a:lstStyle/>
          <a:p>
            <a:fld id="{1BA53C39-1E4E-4EFF-A7CE-F92EC9EB2432}" type="slidenum">
              <a:rPr lang="ar-AE" smtClean="0"/>
              <a:t>‹#›</a:t>
            </a:fld>
            <a:endParaRPr lang="ar-AE"/>
          </a:p>
        </p:txBody>
      </p:sp>
    </p:spTree>
    <p:extLst>
      <p:ext uri="{BB962C8B-B14F-4D97-AF65-F5344CB8AC3E}">
        <p14:creationId xmlns:p14="http://schemas.microsoft.com/office/powerpoint/2010/main" val="1539623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A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A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AE"/>
          </a:p>
        </p:txBody>
      </p:sp>
      <p:sp>
        <p:nvSpPr>
          <p:cNvPr id="5" name="Date Placeholder 4"/>
          <p:cNvSpPr>
            <a:spLocks noGrp="1"/>
          </p:cNvSpPr>
          <p:nvPr>
            <p:ph type="dt" sz="half" idx="10"/>
          </p:nvPr>
        </p:nvSpPr>
        <p:spPr/>
        <p:txBody>
          <a:bodyPr/>
          <a:lstStyle/>
          <a:p>
            <a:fld id="{F924B24C-5210-4358-93F8-A587D85B7B77}" type="datetimeFigureOut">
              <a:rPr lang="ar-AE" smtClean="0"/>
              <a:t>27/01/1445</a:t>
            </a:fld>
            <a:endParaRPr lang="ar-AE"/>
          </a:p>
        </p:txBody>
      </p:sp>
      <p:sp>
        <p:nvSpPr>
          <p:cNvPr id="6" name="Footer Placeholder 5"/>
          <p:cNvSpPr>
            <a:spLocks noGrp="1"/>
          </p:cNvSpPr>
          <p:nvPr>
            <p:ph type="ftr" sz="quarter" idx="11"/>
          </p:nvPr>
        </p:nvSpPr>
        <p:spPr/>
        <p:txBody>
          <a:bodyPr/>
          <a:lstStyle/>
          <a:p>
            <a:endParaRPr lang="ar-AE"/>
          </a:p>
        </p:txBody>
      </p:sp>
      <p:sp>
        <p:nvSpPr>
          <p:cNvPr id="7" name="Slide Number Placeholder 6"/>
          <p:cNvSpPr>
            <a:spLocks noGrp="1"/>
          </p:cNvSpPr>
          <p:nvPr>
            <p:ph type="sldNum" sz="quarter" idx="12"/>
          </p:nvPr>
        </p:nvSpPr>
        <p:spPr/>
        <p:txBody>
          <a:bodyPr/>
          <a:lstStyle/>
          <a:p>
            <a:fld id="{1BA53C39-1E4E-4EFF-A7CE-F92EC9EB2432}" type="slidenum">
              <a:rPr lang="ar-AE" smtClean="0"/>
              <a:t>‹#›</a:t>
            </a:fld>
            <a:endParaRPr lang="ar-AE"/>
          </a:p>
        </p:txBody>
      </p:sp>
    </p:spTree>
    <p:extLst>
      <p:ext uri="{BB962C8B-B14F-4D97-AF65-F5344CB8AC3E}">
        <p14:creationId xmlns:p14="http://schemas.microsoft.com/office/powerpoint/2010/main" val="2805830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A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A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AE"/>
          </a:p>
        </p:txBody>
      </p:sp>
      <p:sp>
        <p:nvSpPr>
          <p:cNvPr id="7" name="Date Placeholder 6"/>
          <p:cNvSpPr>
            <a:spLocks noGrp="1"/>
          </p:cNvSpPr>
          <p:nvPr>
            <p:ph type="dt" sz="half" idx="10"/>
          </p:nvPr>
        </p:nvSpPr>
        <p:spPr/>
        <p:txBody>
          <a:bodyPr/>
          <a:lstStyle/>
          <a:p>
            <a:fld id="{F924B24C-5210-4358-93F8-A587D85B7B77}" type="datetimeFigureOut">
              <a:rPr lang="ar-AE" smtClean="0"/>
              <a:t>27/01/1445</a:t>
            </a:fld>
            <a:endParaRPr lang="ar-AE"/>
          </a:p>
        </p:txBody>
      </p:sp>
      <p:sp>
        <p:nvSpPr>
          <p:cNvPr id="8" name="Footer Placeholder 7"/>
          <p:cNvSpPr>
            <a:spLocks noGrp="1"/>
          </p:cNvSpPr>
          <p:nvPr>
            <p:ph type="ftr" sz="quarter" idx="11"/>
          </p:nvPr>
        </p:nvSpPr>
        <p:spPr/>
        <p:txBody>
          <a:bodyPr/>
          <a:lstStyle/>
          <a:p>
            <a:endParaRPr lang="ar-AE"/>
          </a:p>
        </p:txBody>
      </p:sp>
      <p:sp>
        <p:nvSpPr>
          <p:cNvPr id="9" name="Slide Number Placeholder 8"/>
          <p:cNvSpPr>
            <a:spLocks noGrp="1"/>
          </p:cNvSpPr>
          <p:nvPr>
            <p:ph type="sldNum" sz="quarter" idx="12"/>
          </p:nvPr>
        </p:nvSpPr>
        <p:spPr/>
        <p:txBody>
          <a:bodyPr/>
          <a:lstStyle/>
          <a:p>
            <a:fld id="{1BA53C39-1E4E-4EFF-A7CE-F92EC9EB2432}" type="slidenum">
              <a:rPr lang="ar-AE" smtClean="0"/>
              <a:t>‹#›</a:t>
            </a:fld>
            <a:endParaRPr lang="ar-AE"/>
          </a:p>
        </p:txBody>
      </p:sp>
    </p:spTree>
    <p:extLst>
      <p:ext uri="{BB962C8B-B14F-4D97-AF65-F5344CB8AC3E}">
        <p14:creationId xmlns:p14="http://schemas.microsoft.com/office/powerpoint/2010/main" val="164922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AE"/>
          </a:p>
        </p:txBody>
      </p:sp>
      <p:sp>
        <p:nvSpPr>
          <p:cNvPr id="3" name="Date Placeholder 2"/>
          <p:cNvSpPr>
            <a:spLocks noGrp="1"/>
          </p:cNvSpPr>
          <p:nvPr>
            <p:ph type="dt" sz="half" idx="10"/>
          </p:nvPr>
        </p:nvSpPr>
        <p:spPr/>
        <p:txBody>
          <a:bodyPr/>
          <a:lstStyle/>
          <a:p>
            <a:fld id="{F924B24C-5210-4358-93F8-A587D85B7B77}" type="datetimeFigureOut">
              <a:rPr lang="ar-AE" smtClean="0"/>
              <a:t>27/01/1445</a:t>
            </a:fld>
            <a:endParaRPr lang="ar-AE"/>
          </a:p>
        </p:txBody>
      </p:sp>
      <p:sp>
        <p:nvSpPr>
          <p:cNvPr id="4" name="Footer Placeholder 3"/>
          <p:cNvSpPr>
            <a:spLocks noGrp="1"/>
          </p:cNvSpPr>
          <p:nvPr>
            <p:ph type="ftr" sz="quarter" idx="11"/>
          </p:nvPr>
        </p:nvSpPr>
        <p:spPr/>
        <p:txBody>
          <a:bodyPr/>
          <a:lstStyle/>
          <a:p>
            <a:endParaRPr lang="ar-AE"/>
          </a:p>
        </p:txBody>
      </p:sp>
      <p:sp>
        <p:nvSpPr>
          <p:cNvPr id="5" name="Slide Number Placeholder 4"/>
          <p:cNvSpPr>
            <a:spLocks noGrp="1"/>
          </p:cNvSpPr>
          <p:nvPr>
            <p:ph type="sldNum" sz="quarter" idx="12"/>
          </p:nvPr>
        </p:nvSpPr>
        <p:spPr/>
        <p:txBody>
          <a:bodyPr/>
          <a:lstStyle/>
          <a:p>
            <a:fld id="{1BA53C39-1E4E-4EFF-A7CE-F92EC9EB2432}" type="slidenum">
              <a:rPr lang="ar-AE" smtClean="0"/>
              <a:t>‹#›</a:t>
            </a:fld>
            <a:endParaRPr lang="ar-AE"/>
          </a:p>
        </p:txBody>
      </p:sp>
    </p:spTree>
    <p:extLst>
      <p:ext uri="{BB962C8B-B14F-4D97-AF65-F5344CB8AC3E}">
        <p14:creationId xmlns:p14="http://schemas.microsoft.com/office/powerpoint/2010/main" val="3443057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4B24C-5210-4358-93F8-A587D85B7B77}" type="datetimeFigureOut">
              <a:rPr lang="ar-AE" smtClean="0"/>
              <a:t>27/01/1445</a:t>
            </a:fld>
            <a:endParaRPr lang="ar-AE"/>
          </a:p>
        </p:txBody>
      </p:sp>
      <p:sp>
        <p:nvSpPr>
          <p:cNvPr id="3" name="Footer Placeholder 2"/>
          <p:cNvSpPr>
            <a:spLocks noGrp="1"/>
          </p:cNvSpPr>
          <p:nvPr>
            <p:ph type="ftr" sz="quarter" idx="11"/>
          </p:nvPr>
        </p:nvSpPr>
        <p:spPr/>
        <p:txBody>
          <a:bodyPr/>
          <a:lstStyle/>
          <a:p>
            <a:endParaRPr lang="ar-AE"/>
          </a:p>
        </p:txBody>
      </p:sp>
      <p:sp>
        <p:nvSpPr>
          <p:cNvPr id="4" name="Slide Number Placeholder 3"/>
          <p:cNvSpPr>
            <a:spLocks noGrp="1"/>
          </p:cNvSpPr>
          <p:nvPr>
            <p:ph type="sldNum" sz="quarter" idx="12"/>
          </p:nvPr>
        </p:nvSpPr>
        <p:spPr/>
        <p:txBody>
          <a:bodyPr/>
          <a:lstStyle/>
          <a:p>
            <a:fld id="{1BA53C39-1E4E-4EFF-A7CE-F92EC9EB2432}" type="slidenum">
              <a:rPr lang="ar-AE" smtClean="0"/>
              <a:t>‹#›</a:t>
            </a:fld>
            <a:endParaRPr lang="ar-AE"/>
          </a:p>
        </p:txBody>
      </p:sp>
    </p:spTree>
    <p:extLst>
      <p:ext uri="{BB962C8B-B14F-4D97-AF65-F5344CB8AC3E}">
        <p14:creationId xmlns:p14="http://schemas.microsoft.com/office/powerpoint/2010/main" val="442596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ar-A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A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24B24C-5210-4358-93F8-A587D85B7B77}" type="datetimeFigureOut">
              <a:rPr lang="ar-AE" smtClean="0"/>
              <a:t>27/01/1445</a:t>
            </a:fld>
            <a:endParaRPr lang="ar-AE"/>
          </a:p>
        </p:txBody>
      </p:sp>
      <p:sp>
        <p:nvSpPr>
          <p:cNvPr id="6" name="Footer Placeholder 5"/>
          <p:cNvSpPr>
            <a:spLocks noGrp="1"/>
          </p:cNvSpPr>
          <p:nvPr>
            <p:ph type="ftr" sz="quarter" idx="11"/>
          </p:nvPr>
        </p:nvSpPr>
        <p:spPr/>
        <p:txBody>
          <a:bodyPr/>
          <a:lstStyle/>
          <a:p>
            <a:endParaRPr lang="ar-AE"/>
          </a:p>
        </p:txBody>
      </p:sp>
      <p:sp>
        <p:nvSpPr>
          <p:cNvPr id="7" name="Slide Number Placeholder 6"/>
          <p:cNvSpPr>
            <a:spLocks noGrp="1"/>
          </p:cNvSpPr>
          <p:nvPr>
            <p:ph type="sldNum" sz="quarter" idx="12"/>
          </p:nvPr>
        </p:nvSpPr>
        <p:spPr/>
        <p:txBody>
          <a:bodyPr/>
          <a:lstStyle/>
          <a:p>
            <a:fld id="{1BA53C39-1E4E-4EFF-A7CE-F92EC9EB2432}" type="slidenum">
              <a:rPr lang="ar-AE" smtClean="0"/>
              <a:t>‹#›</a:t>
            </a:fld>
            <a:endParaRPr lang="ar-AE"/>
          </a:p>
        </p:txBody>
      </p:sp>
    </p:spTree>
    <p:extLst>
      <p:ext uri="{BB962C8B-B14F-4D97-AF65-F5344CB8AC3E}">
        <p14:creationId xmlns:p14="http://schemas.microsoft.com/office/powerpoint/2010/main" val="1468988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ar-A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A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24B24C-5210-4358-93F8-A587D85B7B77}" type="datetimeFigureOut">
              <a:rPr lang="ar-AE" smtClean="0"/>
              <a:t>27/01/1445</a:t>
            </a:fld>
            <a:endParaRPr lang="ar-AE"/>
          </a:p>
        </p:txBody>
      </p:sp>
      <p:sp>
        <p:nvSpPr>
          <p:cNvPr id="6" name="Footer Placeholder 5"/>
          <p:cNvSpPr>
            <a:spLocks noGrp="1"/>
          </p:cNvSpPr>
          <p:nvPr>
            <p:ph type="ftr" sz="quarter" idx="11"/>
          </p:nvPr>
        </p:nvSpPr>
        <p:spPr/>
        <p:txBody>
          <a:bodyPr/>
          <a:lstStyle/>
          <a:p>
            <a:endParaRPr lang="ar-AE"/>
          </a:p>
        </p:txBody>
      </p:sp>
      <p:sp>
        <p:nvSpPr>
          <p:cNvPr id="7" name="Slide Number Placeholder 6"/>
          <p:cNvSpPr>
            <a:spLocks noGrp="1"/>
          </p:cNvSpPr>
          <p:nvPr>
            <p:ph type="sldNum" sz="quarter" idx="12"/>
          </p:nvPr>
        </p:nvSpPr>
        <p:spPr/>
        <p:txBody>
          <a:bodyPr/>
          <a:lstStyle/>
          <a:p>
            <a:fld id="{1BA53C39-1E4E-4EFF-A7CE-F92EC9EB2432}" type="slidenum">
              <a:rPr lang="ar-AE" smtClean="0"/>
              <a:t>‹#›</a:t>
            </a:fld>
            <a:endParaRPr lang="ar-AE"/>
          </a:p>
        </p:txBody>
      </p:sp>
    </p:spTree>
    <p:extLst>
      <p:ext uri="{BB962C8B-B14F-4D97-AF65-F5344CB8AC3E}">
        <p14:creationId xmlns:p14="http://schemas.microsoft.com/office/powerpoint/2010/main" val="1559928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a:t>Click to edit Master title style</a:t>
            </a:r>
            <a:endParaRPr lang="ar-A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AE"/>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F924B24C-5210-4358-93F8-A587D85B7B77}" type="datetimeFigureOut">
              <a:rPr lang="ar-AE" smtClean="0"/>
              <a:t>27/01/1445</a:t>
            </a:fld>
            <a:endParaRPr lang="ar-A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AE"/>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BA53C39-1E4E-4EFF-A7CE-F92EC9EB2432}" type="slidenum">
              <a:rPr lang="ar-AE" smtClean="0"/>
              <a:t>‹#›</a:t>
            </a:fld>
            <a:endParaRPr lang="ar-AE"/>
          </a:p>
        </p:txBody>
      </p:sp>
    </p:spTree>
    <p:extLst>
      <p:ext uri="{BB962C8B-B14F-4D97-AF65-F5344CB8AC3E}">
        <p14:creationId xmlns:p14="http://schemas.microsoft.com/office/powerpoint/2010/main" val="3396034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t.me/Hasaaah"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google.ae/url?sa=i&amp;rct=j&amp;q=&amp;esrc=s&amp;source=images&amp;cd=&amp;cad=rja&amp;uact=8&amp;ved=0CAcQjRxqFQoTCJTH8_i65cgCFQE5GgodqqkFBw&amp;url=http://all-free-download.com/free-vector/vector-misc/texture_vector_caps_books_and_dr_155337.html&amp;psig=AFQjCNEUCBhd4i_K7AJMZdZE6-SvtTSCtw&amp;ust=1446131801707537"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www.google.ae/url?sa=i&amp;rct=j&amp;q=&amp;esrc=s&amp;source=images&amp;cd=&amp;cad=rja&amp;uact=8&amp;ved=0CAcQjRxqFQoTCPrgvKmB5sgCFUHVGgod4HUAcA&amp;url=http://freedesignfile.com/19974-elements-of-books-icon/&amp;psig=AFQjCNEUCBhd4i_K7AJMZdZE6-SvtTSCtw&amp;ust=1446131801707537" TargetMode="External"/><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hyperlink" Target="http://www.google.ae/url?sa=i&amp;rct=j&amp;q=&amp;esrc=s&amp;source=images&amp;cd=&amp;cad=rja&amp;uact=8&amp;ved=0CAcQjRxqFQoTCP2P742C5sgCFQG9Ggod95MPWw&amp;url=http://www.yoons.com/student/tutor?screenState=S&amp;page=5&amp;keyword=&amp;action=knowledge&amp;topArticleNo=73139&amp;psig=AFQjCNFfpLYc_Z16ZhaSYPZ-FgLFPA2bVg&amp;ust=1446150900002062" TargetMode="External"/><Relationship Id="rId10" Type="http://schemas.openxmlformats.org/officeDocument/2006/relationships/image" Target="../media/image36.png"/><Relationship Id="rId4" Type="http://schemas.openxmlformats.org/officeDocument/2006/relationships/image" Target="../media/image31.jpe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hyperlink" Target="http://www.google.ae/url?sa=i&amp;rct=j&amp;q=&amp;esrc=s&amp;source=images&amp;cd=&amp;cad=rja&amp;uact=8&amp;ved=0CAcQjRxqFQoTCIDN36C_48gCFQJRGgod_iMMLA&amp;url=http://www.masgirl.com/vb/t2184&amp;bvm=bv.106130839,d.d2s&amp;psig=AFQjCNFzkNG1Pu2bTKY7rZm1s6Pl-v9KXw&amp;ust=1446064245211290" TargetMode="Externa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2.jpeg"/><Relationship Id="rId7" Type="http://schemas.openxmlformats.org/officeDocument/2006/relationships/hyperlink" Target="http://www.google.ae/url?sa=i&amp;rct=j&amp;q=&amp;esrc=s&amp;source=images&amp;cd=&amp;cad=rja&amp;uact=8&amp;ved=0CAcQjRxqFQoTCPfqnLaW_sgCFUTXFAod0mQN1A&amp;url=http://fr.123rf.com/photo_15252966_travail-d-equipe-a-travers-les-mains-logo-colore.html&amp;bvm=bv.106923889,d.d24&amp;psig=AFQjCNF-PfTdwIQcVFi8HQJMY7-1OcmhOA&amp;ust=1446980982977632" TargetMode="External"/><Relationship Id="rId2" Type="http://schemas.openxmlformats.org/officeDocument/2006/relationships/hyperlink" Target="http://www.google.ae/url?sa=i&amp;rct=j&amp;q=&amp;esrc=s&amp;source=images&amp;cd=&amp;cad=rja&amp;uact=8&amp;ved=0CAcQjRxqFQoTCNb8tMmP_sgCFUI3FAodr94BHQ&amp;url=http://aubis.com.au/news/get-people-pull-right-direction-pull-hard/&amp;bvm=bv.106923889,d.d24&amp;psig=AFQjCNGLFv6bVi0cbHunQtcQPdEuaw1ngA&amp;ust=1446979137380504" TargetMode="Externa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hyperlink" Target="http://www.google.ae/url?sa=i&amp;rct=j&amp;q=&amp;esrc=s&amp;source=images&amp;cd=&amp;cad=rja&amp;uact=8&amp;ved=0CAcQjRxqFQoTCKuow-OU_sgCFchZFAodBVEGlg&amp;url=http://clipart.me/20-popular-social-media-icons-psd-png-48235&amp;bvm=bv.106923889,d.d24&amp;psig=AFQjCNESQ33_N5GPWhUvMR4oUoBkqunHsg&amp;ust=1446980182815119" TargetMode="Externa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8" Type="http://schemas.openxmlformats.org/officeDocument/2006/relationships/hyperlink" Target="https://www.google.ae/url?sa=i&amp;rct=j&amp;q=&amp;esrc=s&amp;source=images&amp;cd=&amp;cad=rja&amp;uact=8&amp;ved=0CAcQjRxqFQoTCJnamoTh7cgCFYO9Ggod9JcFCA&amp;url=https://www.iconfinder.com/icons/380622/concealer_lip_lip_gloss_lipstick_makeup_powder_women_icon&amp;bvm=bv.106379543,d.d2s&amp;psig=AFQjCNH9cPqPWANnfw8r1DxyhH3kdWFr7g&amp;ust=1446416907873319" TargetMode="External"/><Relationship Id="rId13"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48.jpeg"/><Relationship Id="rId12" Type="http://schemas.openxmlformats.org/officeDocument/2006/relationships/hyperlink" Target="http://www.google.ae/url?sa=i&amp;rct=j&amp;q=&amp;esrc=s&amp;source=images&amp;cd=&amp;cad=rja&amp;uact=8&amp;ved=0CAcQjRxqFQoTCMnKraHj7cgCFcvXGgodRIsITg&amp;url=http://www.gograph.com/stock-illustration/stop-sign.html&amp;psig=AFQjCNFRNP_sxyQhImfS9Yj6YOGNfqeY_g&amp;ust=1446417494761849" TargetMode="External"/><Relationship Id="rId2" Type="http://schemas.openxmlformats.org/officeDocument/2006/relationships/hyperlink" Target="http://www.google.ae/url?sa=i&amp;rct=j&amp;q=&amp;esrc=s&amp;source=images&amp;cd=&amp;cad=rja&amp;uact=8&amp;ved=0CAcQjRxqFQoTCP6Jot3l7cgCFUhVGgodPxUEiQ&amp;url=http://www.dreamstime.com/stock-photography-teeth-smile-toothbrush-image2887472&amp;bvm=bv.106379543,d.d2s&amp;psig=AFQjCNEMpHlKXcyf5-_HKDhPDV3wC4s1Dg&amp;ust=1446418165625540" TargetMode="External"/><Relationship Id="rId1" Type="http://schemas.openxmlformats.org/officeDocument/2006/relationships/slideLayout" Target="../slideLayouts/slideLayout7.xml"/><Relationship Id="rId6" Type="http://schemas.openxmlformats.org/officeDocument/2006/relationships/hyperlink" Target="http://www.google.ae/url?sa=i&amp;rct=j&amp;q=&amp;esrc=s&amp;source=images&amp;cd=&amp;cad=rja&amp;uact=8&amp;ved=0CAcQjRxqFQoTCI2-y9De7cgCFQu8GgodW4cMLQ&amp;url=http://www.tonguechic.com/beauty/icon-of-the-week-chanel-no-5/&amp;bvm=bv.106379543,d.d2s&amp;psig=AFQjCNFlZZK7sDjX2VAvWGubR2mU6EKqwg&amp;ust=1446416237778197" TargetMode="External"/><Relationship Id="rId11" Type="http://schemas.openxmlformats.org/officeDocument/2006/relationships/image" Target="../media/image50.png"/><Relationship Id="rId5" Type="http://schemas.openxmlformats.org/officeDocument/2006/relationships/image" Target="../media/image47.jpeg"/><Relationship Id="rId15" Type="http://schemas.openxmlformats.org/officeDocument/2006/relationships/image" Target="../media/image52.png"/><Relationship Id="rId10" Type="http://schemas.openxmlformats.org/officeDocument/2006/relationships/hyperlink" Target="http://www.google.ae/url?sa=i&amp;rct=j&amp;q=&amp;esrc=s&amp;source=images&amp;cd=&amp;cad=rja&amp;uact=8&amp;ved=0CAcQjRxqFQoTCIDIkaLh7cgCFYF-GgodfSYG-w&amp;url=http://cliparts.co/clipart/2321341&amp;bvm=bv.106379543,d.d2s&amp;psig=AFQjCNH9cPqPWANnfw8r1DxyhH3kdWFr7g&amp;ust=1446416907873319" TargetMode="External"/><Relationship Id="rId4" Type="http://schemas.openxmlformats.org/officeDocument/2006/relationships/hyperlink" Target="https://www.google.ae/url?sa=i&amp;rct=j&amp;q=&amp;esrc=s&amp;source=images&amp;cd=&amp;cad=rja&amp;uact=8&amp;ved=0CAcQjRxqFQoTCIK0rd_f7cgCFYM2GgodFyQLCA&amp;url=https://www.pinterest.com/yourfriendjeni/master-bathroom/&amp;bvm=bv.106379543,d.d2s&amp;psig=AFQjCNFOI6WmFbd5hAckpJ_g2seYTuBR2Q&amp;ust=1446416531248569" TargetMode="External"/><Relationship Id="rId9" Type="http://schemas.openxmlformats.org/officeDocument/2006/relationships/image" Target="../media/image49.png"/><Relationship Id="rId14" Type="http://schemas.openxmlformats.org/officeDocument/2006/relationships/hyperlink" Target="http://www.google.ae/url?sa=i&amp;rct=j&amp;q=&amp;esrc=s&amp;source=images&amp;cd=&amp;cad=rja&amp;uact=8&amp;ved=0CAcQjRxqFQoTCPiGy7Hl7cgCFcVVGgodIyAOqQ&amp;url=http://hairlosstreatmentstip.com/fix-split-ends-without-cutting&amp;bvm=bv.106379543,d.d2s&amp;psig=AFQjCNHApfDtESpzDGAmKg6dNvOm5unyxQ&amp;ust=1446418046469922"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g"/><Relationship Id="rId9" Type="http://schemas.openxmlformats.org/officeDocument/2006/relationships/image" Target="../media/image9.gif"/></Relationships>
</file>

<file path=ppt/slides/_rels/slide20.xml.rels><?xml version="1.0" encoding="UTF-8" standalone="yes"?>
<Relationships xmlns="http://schemas.openxmlformats.org/package/2006/relationships"><Relationship Id="rId8" Type="http://schemas.openxmlformats.org/officeDocument/2006/relationships/hyperlink" Target="https://pixabay.com/en/man-throwing-trash-rubbish-cleanup-30322/" TargetMode="External"/><Relationship Id="rId3" Type="http://schemas.openxmlformats.org/officeDocument/2006/relationships/image" Target="../media/image53.jpeg"/><Relationship Id="rId7" Type="http://schemas.openxmlformats.org/officeDocument/2006/relationships/image" Target="../media/image55.jpeg"/><Relationship Id="rId2" Type="http://schemas.openxmlformats.org/officeDocument/2006/relationships/hyperlink" Target="http://www.google.ae/url?sa=i&amp;rct=j&amp;q=&amp;esrc=s&amp;source=images&amp;cd=&amp;cad=rja&amp;uact=8&amp;ved=0CAcQjRxqFQoTCOPx5fvP5sgCFYM2Ggod4DMCrg&amp;url=http://www.123rf.com/photo_18661945_water-tap-symbol-water-faucet-sign-dripping-tap-icon-faucet-tap-with-water-drop.html&amp;bvm=bv.106130839,d.d2s&amp;psig=AFQjCNH0JusOmucUwx9qjvgDa6fgzCA5jA&amp;ust=1446171773087798" TargetMode="External"/><Relationship Id="rId1" Type="http://schemas.openxmlformats.org/officeDocument/2006/relationships/slideLayout" Target="../slideLayouts/slideLayout7.xml"/><Relationship Id="rId6" Type="http://schemas.openxmlformats.org/officeDocument/2006/relationships/hyperlink" Target="http://www.google.ae/url?sa=i&amp;rct=j&amp;q=&amp;esrc=s&amp;source=images&amp;cd=&amp;cad=rja&amp;uact=8&amp;ved=0CAcQjRxqFQoTCI6c9fzR5sgCFYI4GgodnyAA8A&amp;url=http://pt.depositphotos.com/6646202/stock-illustration-school-teacher-student-class-classroom.html&amp;bvm=bv.106130839,d.d2s&amp;psig=AFQjCNGh3ahTrrD1hwgGrLGndlthQxXvUQ&amp;ust=1446172187675820" TargetMode="External"/><Relationship Id="rId5" Type="http://schemas.openxmlformats.org/officeDocument/2006/relationships/image" Target="../media/image54.png"/><Relationship Id="rId4" Type="http://schemas.openxmlformats.org/officeDocument/2006/relationships/hyperlink" Target="https://www.google.ae/url?sa=i&amp;rct=j&amp;q=&amp;esrc=s&amp;source=images&amp;cd=&amp;cad=rja&amp;uact=8&amp;ved=0CAcQjRxqFQoTCP7Ah9bQ5sgCFUG2GgodeBMB-Q&amp;url=https://www.iconfinder.com/icons/647945/pupil_reading_scholar_schoolboy_student_study_studying_icon&amp;bvm=bv.106130839,d.d2s&amp;psig=AFQjCNEZlVUGGvjWdk-QVTtJgvZG4Kf-pQ&amp;ust=1446171979003730" TargetMode="External"/><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hyperlink" Target="https://www.google.ae/url?sa=i&amp;rct=j&amp;q=&amp;esrc=s&amp;source=images&amp;cd=&amp;cad=rja&amp;uact=8&amp;ved=0CAcQjRxqFQoTCOC1ztjT_cgCFQzpFAodVZANRg&amp;url=https://www.iconfinder.com/icons/340931/cardiology_cardiovascular_healthcare_heart_icon&amp;bvm=bv.106923889,d.d24&amp;psig=AFQjCNHmYfmvVRRImtc52-nns2FEEafETw&amp;ust=1446963058415915" TargetMode="External"/><Relationship Id="rId1" Type="http://schemas.openxmlformats.org/officeDocument/2006/relationships/slideLayout" Target="../slideLayouts/slideLayout7.xml"/><Relationship Id="rId6" Type="http://schemas.openxmlformats.org/officeDocument/2006/relationships/hyperlink" Target="https://www.google.ae/url?sa=i&amp;rct=j&amp;q=&amp;esrc=s&amp;source=images&amp;cd=&amp;cad=rja&amp;uact=8&amp;ved=0CAcQjRxqFQoTCP_olvvi_cgCFUi-FAod53UF4w&amp;url=https://www.iconfinder.com/icons/34772/beos_paper_pen_write_icon&amp;bvm=bv.106923889,d.d24&amp;psig=AFQjCNEPt8RJ5ObaFf_8FVMtKmZi-YMppg&amp;ust=1446967164024450" TargetMode="External"/><Relationship Id="rId5" Type="http://schemas.openxmlformats.org/officeDocument/2006/relationships/image" Target="../media/image58.jpeg"/><Relationship Id="rId4" Type="http://schemas.openxmlformats.org/officeDocument/2006/relationships/hyperlink" Target="http://www.google.ae/url?sa=i&amp;rct=j&amp;q=&amp;esrc=s&amp;source=images&amp;cd=&amp;cad=rja&amp;uact=8&amp;ved=0CAcQjRxqFQoTCPOWtq7U_cgCFcS0FAodNXEFfw&amp;url=http://www.zonta.org/WhatWeDo/InternationalPrograms/InternationalServiceProgram.aspx&amp;bvm=bv.106923889,d.d24&amp;psig=AFQjCNEFQn4bHjf3gxDpjbfujkLoOLR1Cg&amp;ust=1446963240806029"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www.google.ae/url?sa=i&amp;rct=j&amp;q=&amp;esrc=s&amp;source=images&amp;cd=&amp;cad=rja&amp;uact=8&amp;ved=0CAcQjRxqFQoTCL_mg5TC48gCFcFdGgodgeIK6g&amp;url=http://www.dreamstime.com/stock-illustration-human-action-poses-postures-icons-set-pictogram-representing-basic-such-as-arm-crossed-closing-ear-closing-eyes-closing-mouth-image48964064&amp;bvm=bv.106130839,d.d2s&amp;psig=AFQjCNHykBBIb1tFgWPweVpCrAxzSdNo0A&amp;ust=1446065021495111" TargetMode="Externa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hyperlink" Target="http://www.google.ae/url?sa=i&amp;rct=j&amp;q=&amp;esrc=s&amp;source=images&amp;cd=&amp;cad=rja&amp;uact=8&amp;ved=0CAcQjRxqFQoTCJzk8_iE5MgCFUJ_GgodcwwJ_A&amp;url=http://www.iconshut.com/esel-donkey-icons/dT1hSFIwY0RvdkwzZDNkeTVqYkdsd1lYSjBMV2RoYkd4bGNua3VaR1V2ZEdsbGNtVXZkR2xsY21VeEwySnBiR1JsY2k5bGMyVnNOaTVuYVdZfHVyPWh0dHA6Ly93d3cuY2xpcGFydC1nYWxsZXJ5LmRlL3RpZXJlL3RpZXJlMS9lc2VsMS5odG18dz0yNTB8aD0yNDB8dD1naWZ8/&amp;psig=AFQjCNGYr-wl2n2SO756F2hGlXI3aRO77A&amp;ust=1446082943564969"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www.google.ae/url?sa=i&amp;rct=j&amp;q=&amp;esrc=s&amp;source=images&amp;cd=&amp;cad=rja&amp;uact=8&amp;ved=0CAcQjRxqFQoTCKu-kp6e_sgCFYq-FAod85EMbA&amp;url=http://www.viewpsd.com/web-buttons-right-and-wrong-iconpsd/&amp;bvm=bv.106923889,d.d24&amp;psig=AFQjCNEZra5ISx5k5fG890r436CffrPBpw&amp;ust=1446983094109234" TargetMode="External"/><Relationship Id="rId3" Type="http://schemas.openxmlformats.org/officeDocument/2006/relationships/image" Target="../media/image62.jpeg"/><Relationship Id="rId7" Type="http://schemas.openxmlformats.org/officeDocument/2006/relationships/image" Target="../media/image64.jpeg"/><Relationship Id="rId2" Type="http://schemas.openxmlformats.org/officeDocument/2006/relationships/hyperlink" Target="http://www.google.ae/url?sa=i&amp;rct=j&amp;q=&amp;esrc=s&amp;source=images&amp;cd=&amp;cad=rja&amp;uact=8&amp;ved=0CAcQjRxqFQoTCI-iuffj_cgCFUXRFAodVLIMTQ&amp;url=http://graphicleftovers.com/graphic/school-teacher-student-class-classroom-symbol/&amp;bvm=bv.106923889,d.d24&amp;psig=AFQjCNEPl16hFhZk8Pij18LWrmQlwfBVGQ&amp;ust=1446967442604363" TargetMode="External"/><Relationship Id="rId1" Type="http://schemas.openxmlformats.org/officeDocument/2006/relationships/slideLayout" Target="../slideLayouts/slideLayout7.xml"/><Relationship Id="rId6" Type="http://schemas.openxmlformats.org/officeDocument/2006/relationships/hyperlink" Target="http://www.google.ae/url?sa=i&amp;rct=j&amp;q=&amp;esrc=s&amp;source=images&amp;cd=&amp;cad=rja&amp;uact=8&amp;ved=0CAcQjRxqFQoTCM-1o_6c_sgCFUc_FAodIOQPLw&amp;url=http://www.gettyimages.co.uk/detail/illustration/studying-on-school-desk-icon-flat-graphic-royalty-free-illustration/489348992&amp;bvm=bv.106923889,d.d24&amp;psig=AFQjCNEfIHK7EKDmmNOcaXKtrh0Z5e1Mgw&amp;ust=1446982751275301" TargetMode="External"/><Relationship Id="rId5" Type="http://schemas.openxmlformats.org/officeDocument/2006/relationships/image" Target="../media/image63.jpeg"/><Relationship Id="rId10" Type="http://schemas.openxmlformats.org/officeDocument/2006/relationships/image" Target="../media/image66.jpeg"/><Relationship Id="rId4" Type="http://schemas.openxmlformats.org/officeDocument/2006/relationships/hyperlink" Target="http://www.google.ae/url?sa=i&amp;rct=j&amp;q=&amp;esrc=s&amp;source=images&amp;cd=&amp;cad=rja&amp;uact=8&amp;ved=0CAcQjRxqFQoTCM-1o_6c_sgCFUc_FAodIOQPLw&amp;url=http://www.gettyimages.com.au/detail/illustration/misbehaving-on-school-desk-icon-flat-graphic-royalty-free-illustration/489349012&amp;bvm=bv.106923889,d.d24&amp;psig=AFQjCNEfIHK7EKDmmNOcaXKtrh0Z5e1Mgw&amp;ust=1446982751275301" TargetMode="External"/><Relationship Id="rId9"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www.google.ae/url?sa=i&amp;rct=j&amp;q=&amp;esrc=s&amp;source=images&amp;cd=&amp;cad=rja&amp;uact=8&amp;ved=0CAcQjRxqFQoTCPnV6tOO5MgCFcRYGgodNCAFlg&amp;url=http://es.vecteezy.com/vectores-gratis/bubble-gum&amp;psig=AFQjCNHW6v4h-hmZNsSzf1f_yUMNAiKTCg&amp;ust=1446085524300467" TargetMode="Externa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hyperlink" Target="http://www.google.ae/url?sa=i&amp;rct=j&amp;q=&amp;esrc=s&amp;source=images&amp;cd=&amp;cad=rja&amp;uact=8&amp;ved=0CAcQjRxqFQoTCMmDwtjO_cgCFUy2FAodoJEJKw&amp;url=http://dreamingofleaving.com/2014/07/28/musical-mondays-jason-mraz/&amp;bvm=bv.106923889,d.d24&amp;psig=AFQjCNGW-XIK3QyDGKI25Jtew__KBmaKFg&amp;ust=1446961361811478" TargetMode="Externa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69.jpeg"/><Relationship Id="rId2" Type="http://schemas.openxmlformats.org/officeDocument/2006/relationships/hyperlink" Target="https://www.google.ae/url?sa=i&amp;rct=j&amp;q=&amp;esrc=s&amp;source=images&amp;cd=&amp;cad=rja&amp;uact=8&amp;ved=0CAcQjRxqFQoTCISR5uvc7cgCFYbaGgodlUQPtA&amp;url=https://www.iconfinder.com/icons/523029/entering_entrance_entry_entryway_house_door_man_and_door_icon&amp;bvm=bv.106379543,d.d2s&amp;psig=AFQjCNEe9Ew2YcKIbM6g9YF4h3dCfPOC1w&amp;ust=1446415715910502" TargetMode="External"/><Relationship Id="rId1" Type="http://schemas.openxmlformats.org/officeDocument/2006/relationships/slideLayout" Target="../slideLayouts/slideLayout7.xml"/><Relationship Id="rId6" Type="http://schemas.openxmlformats.org/officeDocument/2006/relationships/hyperlink" Target="http://www.google.ae/url?sa=i&amp;rct=j&amp;q=&amp;esrc=s&amp;source=images&amp;cd=&amp;cad=rja&amp;uact=8&amp;ved=0CAcQjRxqFQoTCMmDwtjO_cgCFUy2FAodoJEJKw&amp;url=http://dreamingofleaving.com/2014/07/28/musical-mondays-jason-mraz/&amp;bvm=bv.106923889,d.d24&amp;psig=AFQjCNGW-XIK3QyDGKI25Jtew__KBmaKFg&amp;ust=1446961361811478" TargetMode="External"/><Relationship Id="rId5" Type="http://schemas.openxmlformats.org/officeDocument/2006/relationships/image" Target="../media/image71.png"/><Relationship Id="rId4" Type="http://schemas.openxmlformats.org/officeDocument/2006/relationships/hyperlink" Target="http://www.google.ae/url?sa=i&amp;rct=j&amp;q=&amp;esrc=s&amp;source=images&amp;cd=&amp;cad=rja&amp;uact=8&amp;ved=0CAcQjRxqFQoTCIuvrajd7cgCFUO4Ggod_G0IVQ&amp;url=http://pictogram-free.com/06-pose/118-pose.html&amp;bvm=bv.106379543,d.d2s&amp;psig=AFQjCNGdoKwcIzuYmwdACSq5eWvVnweDXA&amp;ust=1446415847692981"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www.google.com.sa/url?sa=i&amp;rct=j&amp;q=&amp;esrc=s&amp;source=images&amp;cd=&amp;cad=rja&amp;uact=8&amp;ved=0ahUKEwjB496Ayd_OAhVG1hQKHYMnBPEQjRwIBw&amp;url=http://www.clipartof.com/portfolio/ta-images/school-books&amp;psig=AFQjCNHBpUaSbY4y1b1Fbp22RcVb0Xx_FQ&amp;ust=1472317651849827" TargetMode="Externa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8.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2000" r="-1000" b="-11000"/>
          </a:stretch>
        </a:blipFill>
        <a:effectLst/>
      </p:bgPr>
    </p:bg>
    <p:spTree>
      <p:nvGrpSpPr>
        <p:cNvPr id="1" name=""/>
        <p:cNvGrpSpPr/>
        <p:nvPr/>
      </p:nvGrpSpPr>
      <p:grpSpPr>
        <a:xfrm>
          <a:off x="0" y="0"/>
          <a:ext cx="0" cy="0"/>
          <a:chOff x="0" y="0"/>
          <a:chExt cx="0" cy="0"/>
        </a:xfrm>
      </p:grpSpPr>
      <p:pic>
        <p:nvPicPr>
          <p:cNvPr id="4" name="صورة 3" descr="صورة تحتوي على نص, المصباح&#10;&#10;تم إنشاء الوصف تلقائياً">
            <a:extLst>
              <a:ext uri="{FF2B5EF4-FFF2-40B4-BE49-F238E27FC236}">
                <a16:creationId xmlns:a16="http://schemas.microsoft.com/office/drawing/2014/main" xmlns="" id="{07C41742-C0A2-40D2-BCE5-0A3BD8136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3429000"/>
            <a:ext cx="5920038" cy="2317947"/>
          </a:xfrm>
          <a:prstGeom prst="rect">
            <a:avLst/>
          </a:prstGeom>
        </p:spPr>
      </p:pic>
      <p:sp>
        <p:nvSpPr>
          <p:cNvPr id="5" name="مستطيل 4"/>
          <p:cNvSpPr/>
          <p:nvPr/>
        </p:nvSpPr>
        <p:spPr>
          <a:xfrm>
            <a:off x="3203848" y="5949280"/>
            <a:ext cx="2236573" cy="646331"/>
          </a:xfrm>
          <a:prstGeom prst="rect">
            <a:avLst/>
          </a:prstGeom>
        </p:spPr>
        <p:txBody>
          <a:bodyPr wrap="none">
            <a:spAutoFit/>
          </a:bodyPr>
          <a:lstStyle/>
          <a:p>
            <a:r>
              <a:rPr lang="ar-SA" dirty="0">
                <a:hlinkClick r:id="rId4"/>
              </a:rPr>
              <a:t>https://</a:t>
            </a:r>
            <a:r>
              <a:rPr lang="ar-SA" dirty="0" smtClean="0">
                <a:hlinkClick r:id="rId4"/>
              </a:rPr>
              <a:t>t.me/Hasaaah</a:t>
            </a:r>
            <a:endParaRPr lang="en-US" dirty="0" smtClean="0"/>
          </a:p>
          <a:p>
            <a:endParaRPr lang="ar-SA" dirty="0"/>
          </a:p>
        </p:txBody>
      </p:sp>
      <p:pic>
        <p:nvPicPr>
          <p:cNvPr id="6" name="صورة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4128" y="188640"/>
            <a:ext cx="3170195" cy="1292464"/>
          </a:xfrm>
          <a:prstGeom prst="rect">
            <a:avLst/>
          </a:prstGeom>
        </p:spPr>
      </p:pic>
      <p:pic>
        <p:nvPicPr>
          <p:cNvPr id="7" name="صورة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528" y="188640"/>
            <a:ext cx="3170195" cy="1292464"/>
          </a:xfrm>
          <a:prstGeom prst="rect">
            <a:avLst/>
          </a:prstGeom>
        </p:spPr>
      </p:pic>
    </p:spTree>
    <p:extLst>
      <p:ext uri="{BB962C8B-B14F-4D97-AF65-F5344CB8AC3E}">
        <p14:creationId xmlns:p14="http://schemas.microsoft.com/office/powerpoint/2010/main" val="139300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40B46C2C-E4DE-4820-A38A-B816CAEEBC7B}"/>
              </a:ext>
            </a:extLst>
          </p:cNvPr>
          <p:cNvSpPr txBox="1">
            <a:spLocks/>
          </p:cNvSpPr>
          <p:nvPr/>
        </p:nvSpPr>
        <p:spPr>
          <a:xfrm>
            <a:off x="3347864" y="19968"/>
            <a:ext cx="5616624" cy="14387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ar-AE" sz="6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a:cs typeface="Arial" panose="020B0604020202020204" pitchFamily="34" charset="0"/>
              </a:rPr>
              <a:t>معلمتي</a:t>
            </a:r>
            <a:r>
              <a:rPr lang="ar-SA" sz="6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a:cs typeface="Arial" panose="020B0604020202020204" pitchFamily="34" charset="0"/>
              </a:rPr>
              <a:t> الحنون</a:t>
            </a:r>
            <a:endParaRPr lang="en-US" sz="6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a:endParaRPr>
          </a:p>
        </p:txBody>
      </p:sp>
      <p:sp>
        <p:nvSpPr>
          <p:cNvPr id="4" name="مستطيل مستدير الزوايا 3"/>
          <p:cNvSpPr/>
          <p:nvPr/>
        </p:nvSpPr>
        <p:spPr>
          <a:xfrm>
            <a:off x="3131840" y="1441980"/>
            <a:ext cx="5832648" cy="539925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nSpc>
                <a:spcPct val="160000"/>
              </a:lnSpc>
              <a:defRPr/>
            </a:pPr>
            <a:r>
              <a:rPr lang="ar-AE" sz="2800" b="1" dirty="0">
                <a:solidFill>
                  <a:prstClr val="black"/>
                </a:solidFill>
                <a:cs typeface="Times New Roman" panose="02020603050405020304" pitchFamily="18" charset="0"/>
              </a:rPr>
              <a:t>أنا معلمتكم </a:t>
            </a:r>
          </a:p>
          <a:p>
            <a:pPr>
              <a:lnSpc>
                <a:spcPct val="160000"/>
              </a:lnSpc>
              <a:defRPr/>
            </a:pPr>
            <a:r>
              <a:rPr lang="ar-SA" sz="2800" b="1" dirty="0" smtClean="0">
                <a:solidFill>
                  <a:prstClr val="black"/>
                </a:solidFill>
                <a:cs typeface="Times New Roman" panose="02020603050405020304" pitchFamily="18" charset="0"/>
              </a:rPr>
              <a:t>حصة الزهراني </a:t>
            </a:r>
            <a:r>
              <a:rPr lang="ar-AE" sz="2800" b="1" dirty="0" smtClean="0">
                <a:solidFill>
                  <a:prstClr val="black"/>
                </a:solidFill>
                <a:cs typeface="Times New Roman" panose="02020603050405020304" pitchFamily="18" charset="0"/>
              </a:rPr>
              <a:t>(</a:t>
            </a:r>
            <a:r>
              <a:rPr lang="ar-SA" sz="2800" b="1" dirty="0" smtClean="0">
                <a:solidFill>
                  <a:prstClr val="black"/>
                </a:solidFill>
                <a:cs typeface="Times New Roman" panose="02020603050405020304" pitchFamily="18" charset="0"/>
              </a:rPr>
              <a:t> لغتي )</a:t>
            </a:r>
            <a:endParaRPr lang="ar-AE" sz="2800" b="1" dirty="0">
              <a:solidFill>
                <a:prstClr val="black"/>
              </a:solidFill>
              <a:cs typeface="Times New Roman" panose="02020603050405020304" pitchFamily="18" charset="0"/>
            </a:endParaRPr>
          </a:p>
          <a:p>
            <a:pPr>
              <a:lnSpc>
                <a:spcPct val="160000"/>
              </a:lnSpc>
              <a:defRPr/>
            </a:pPr>
            <a:r>
              <a:rPr lang="ar-AE" sz="2800" b="1" dirty="0">
                <a:solidFill>
                  <a:prstClr val="black"/>
                </a:solidFill>
                <a:cs typeface="Times New Roman" panose="02020603050405020304" pitchFamily="18" charset="0"/>
              </a:rPr>
              <a:t>سنتعلم </a:t>
            </a:r>
            <a:r>
              <a:rPr lang="ar-SA" sz="2800" b="1" dirty="0" smtClean="0">
                <a:solidFill>
                  <a:prstClr val="black"/>
                </a:solidFill>
                <a:cs typeface="Times New Roman" panose="02020603050405020304" pitchFamily="18" charset="0"/>
              </a:rPr>
              <a:t>مواضيع لغوية جديدة وقصص شيقة ، </a:t>
            </a:r>
            <a:r>
              <a:rPr lang="ar-SA" sz="2800" b="1" dirty="0">
                <a:solidFill>
                  <a:prstClr val="black"/>
                </a:solidFill>
                <a:cs typeface="Times New Roman" panose="02020603050405020304" pitchFamily="18" charset="0"/>
              </a:rPr>
              <a:t>وأناشيد جميلة وقواعد لغوية نتعلم بها لغتنا الجميلة   </a:t>
            </a:r>
            <a:endParaRPr lang="ar-SA" sz="2800" b="1" dirty="0" smtClean="0">
              <a:solidFill>
                <a:prstClr val="black"/>
              </a:solidFill>
              <a:cs typeface="Times New Roman" panose="02020603050405020304" pitchFamily="18" charset="0"/>
            </a:endParaRPr>
          </a:p>
          <a:p>
            <a:pPr algn="ctr">
              <a:lnSpc>
                <a:spcPct val="160000"/>
              </a:lnSpc>
              <a:defRPr/>
            </a:pPr>
            <a:r>
              <a:rPr lang="ar-AE" sz="2800" b="1" dirty="0" smtClean="0">
                <a:solidFill>
                  <a:srgbClr val="FF0000"/>
                </a:solidFill>
                <a:cs typeface="Times New Roman" panose="02020603050405020304" pitchFamily="18" charset="0"/>
              </a:rPr>
              <a:t>أهلا</a:t>
            </a:r>
            <a:r>
              <a:rPr lang="ar-SA" sz="2800" b="1" dirty="0">
                <a:solidFill>
                  <a:srgbClr val="FF0000"/>
                </a:solidFill>
                <a:cs typeface="Times New Roman" panose="02020603050405020304" pitchFamily="18" charset="0"/>
              </a:rPr>
              <a:t>ً</a:t>
            </a:r>
            <a:r>
              <a:rPr lang="ar-AE" sz="2800" b="1" dirty="0">
                <a:solidFill>
                  <a:srgbClr val="FF0000"/>
                </a:solidFill>
                <a:cs typeface="Times New Roman" panose="02020603050405020304" pitchFamily="18" charset="0"/>
              </a:rPr>
              <a:t> وسهلا</a:t>
            </a:r>
            <a:r>
              <a:rPr lang="ar-SA" sz="2800" b="1" dirty="0">
                <a:solidFill>
                  <a:srgbClr val="FF0000"/>
                </a:solidFill>
                <a:cs typeface="Times New Roman" panose="02020603050405020304" pitchFamily="18" charset="0"/>
              </a:rPr>
              <a:t>ً</a:t>
            </a:r>
            <a:r>
              <a:rPr lang="ar-AE" sz="2800" b="1" dirty="0">
                <a:solidFill>
                  <a:srgbClr val="FF0000"/>
                </a:solidFill>
                <a:cs typeface="Times New Roman" panose="02020603050405020304" pitchFamily="18" charset="0"/>
              </a:rPr>
              <a:t> بكم جميعا</a:t>
            </a:r>
            <a:r>
              <a:rPr lang="ar-SA" sz="2800" b="1" dirty="0">
                <a:solidFill>
                  <a:srgbClr val="FF0000"/>
                </a:solidFill>
                <a:cs typeface="Times New Roman" panose="02020603050405020304" pitchFamily="18" charset="0"/>
              </a:rPr>
              <a:t>ً</a:t>
            </a:r>
            <a:r>
              <a:rPr lang="ar-AE" sz="2800" b="1" dirty="0">
                <a:solidFill>
                  <a:srgbClr val="FF0000"/>
                </a:solidFill>
                <a:cs typeface="Times New Roman" panose="02020603050405020304" pitchFamily="18" charset="0"/>
              </a:rPr>
              <a:t>..</a:t>
            </a:r>
          </a:p>
        </p:txBody>
      </p:sp>
      <p:pic>
        <p:nvPicPr>
          <p:cNvPr id="4098" name="Picture 2" descr="https://o.remove.bg/downloads/d34a3511-e063-47f4-921c-23d08f2b62d1/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0584"/>
            <a:ext cx="5400675" cy="6821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9824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C1D9EC6-9EBC-4D77-A9CE-C9B7FAF17EAA}"/>
              </a:ext>
            </a:extLst>
          </p:cNvPr>
          <p:cNvSpPr/>
          <p:nvPr/>
        </p:nvSpPr>
        <p:spPr>
          <a:xfrm>
            <a:off x="756478" y="980728"/>
            <a:ext cx="7162538" cy="830997"/>
          </a:xfrm>
          <a:prstGeom prst="rect">
            <a:avLst/>
          </a:prstGeom>
        </p:spPr>
        <p:txBody>
          <a:bodyPr wrap="none">
            <a:spAutoFit/>
          </a:bodyPr>
          <a:lstStyle/>
          <a:p>
            <a:r>
              <a:rPr lang="ar-AE" sz="4400" b="1" dirty="0">
                <a:solidFill>
                  <a:srgbClr val="C00000"/>
                </a:solidFill>
                <a:latin typeface="Calibri" panose="020F0502020204030204" pitchFamily="34" charset="0"/>
                <a:ea typeface="Calibri" panose="020F0502020204030204" pitchFamily="34" charset="0"/>
                <a:cs typeface="Akhbar MT" pitchFamily="2" charset="-78"/>
              </a:rPr>
              <a:t>التعريف بالمادة الدراسية و أهميتها في الحياة</a:t>
            </a:r>
            <a:r>
              <a:rPr lang="ar-AE" sz="4800" b="1" dirty="0">
                <a:solidFill>
                  <a:srgbClr val="9900CC"/>
                </a:solidFill>
                <a:latin typeface="Calibri" panose="020F0502020204030204" pitchFamily="34" charset="0"/>
                <a:ea typeface="Calibri" panose="020F0502020204030204" pitchFamily="34" charset="0"/>
                <a:cs typeface="Akhbar MT" pitchFamily="2" charset="-78"/>
              </a:rPr>
              <a:t> .</a:t>
            </a:r>
            <a:endParaRPr lang="ar-AE" sz="4400" dirty="0">
              <a:cs typeface="Akhbar MT" pitchFamily="2" charset="-78"/>
            </a:endParaRPr>
          </a:p>
        </p:txBody>
      </p:sp>
      <p:sp>
        <p:nvSpPr>
          <p:cNvPr id="2" name="مستطيل 1"/>
          <p:cNvSpPr/>
          <p:nvPr/>
        </p:nvSpPr>
        <p:spPr>
          <a:xfrm>
            <a:off x="1619672" y="2132856"/>
            <a:ext cx="6102424" cy="2554545"/>
          </a:xfrm>
          <a:prstGeom prst="rect">
            <a:avLst/>
          </a:prstGeom>
        </p:spPr>
        <p:txBody>
          <a:bodyPr wrap="square">
            <a:spAutoFit/>
          </a:bodyPr>
          <a:lstStyle/>
          <a:p>
            <a:r>
              <a:rPr lang="ar-SA" sz="4000" dirty="0" smtClean="0">
                <a:solidFill>
                  <a:srgbClr val="161616"/>
                </a:solidFill>
                <a:latin typeface="Amiri"/>
                <a:cs typeface="Akhbar MT" pitchFamily="2" charset="-78"/>
              </a:rPr>
              <a:t>*لغتي هي لغة </a:t>
            </a:r>
            <a:r>
              <a:rPr lang="ar-SA" sz="4000" dirty="0">
                <a:solidFill>
                  <a:srgbClr val="161616"/>
                </a:solidFill>
                <a:latin typeface="Amiri"/>
                <a:cs typeface="Akhbar MT" pitchFamily="2" charset="-78"/>
              </a:rPr>
              <a:t>القرآن </a:t>
            </a:r>
            <a:r>
              <a:rPr lang="ar-SA" sz="4000" dirty="0" smtClean="0">
                <a:solidFill>
                  <a:srgbClr val="161616"/>
                </a:solidFill>
                <a:latin typeface="Amiri"/>
                <a:cs typeface="Akhbar MT" pitchFamily="2" charset="-78"/>
              </a:rPr>
              <a:t>الكريم </a:t>
            </a:r>
            <a:endParaRPr lang="ar-SA" sz="4000" dirty="0">
              <a:solidFill>
                <a:srgbClr val="161616"/>
              </a:solidFill>
              <a:latin typeface="Amiri"/>
              <a:cs typeface="Akhbar MT" pitchFamily="2" charset="-78"/>
            </a:endParaRPr>
          </a:p>
          <a:p>
            <a:r>
              <a:rPr lang="ar-SA" sz="4000" dirty="0" smtClean="0">
                <a:solidFill>
                  <a:srgbClr val="161616"/>
                </a:solidFill>
                <a:latin typeface="Amiri"/>
                <a:cs typeface="Akhbar MT" pitchFamily="2" charset="-78"/>
              </a:rPr>
              <a:t>* أنها أغنى </a:t>
            </a:r>
            <a:r>
              <a:rPr lang="ar-SA" sz="4000" dirty="0">
                <a:solidFill>
                  <a:srgbClr val="161616"/>
                </a:solidFill>
                <a:latin typeface="Amiri"/>
                <a:cs typeface="Akhbar MT" pitchFamily="2" charset="-78"/>
              </a:rPr>
              <a:t>اللغات في التعبير عن النفس البشرية.</a:t>
            </a:r>
          </a:p>
          <a:p>
            <a:r>
              <a:rPr lang="ar-SA" sz="4000" dirty="0" smtClean="0">
                <a:solidFill>
                  <a:srgbClr val="161616"/>
                </a:solidFill>
                <a:latin typeface="Amiri"/>
                <a:cs typeface="Akhbar MT" pitchFamily="2" charset="-78"/>
              </a:rPr>
              <a:t>* هي لغة  </a:t>
            </a:r>
            <a:r>
              <a:rPr lang="ar-SA" sz="4000" dirty="0">
                <a:solidFill>
                  <a:srgbClr val="161616"/>
                </a:solidFill>
                <a:latin typeface="Amiri"/>
                <a:cs typeface="Akhbar MT" pitchFamily="2" charset="-78"/>
              </a:rPr>
              <a:t>ثرية جدًّا في الأساليب </a:t>
            </a:r>
            <a:r>
              <a:rPr lang="ar-SA" sz="4000" dirty="0" smtClean="0">
                <a:solidFill>
                  <a:srgbClr val="161616"/>
                </a:solidFill>
                <a:latin typeface="Amiri"/>
                <a:cs typeface="Akhbar MT" pitchFamily="2" charset="-78"/>
              </a:rPr>
              <a:t>وتنوعها</a:t>
            </a:r>
            <a:endParaRPr lang="ar-SA" sz="4000" b="0" i="0" dirty="0">
              <a:solidFill>
                <a:srgbClr val="161616"/>
              </a:solidFill>
              <a:effectLst/>
              <a:latin typeface="Amiri"/>
              <a:cs typeface="Akhbar MT" pitchFamily="2" charset="-78"/>
            </a:endParaRPr>
          </a:p>
        </p:txBody>
      </p:sp>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598" y="4149080"/>
            <a:ext cx="1596138" cy="2429214"/>
          </a:xfrm>
          <a:prstGeom prst="rect">
            <a:avLst/>
          </a:prstGeom>
        </p:spPr>
      </p:pic>
    </p:spTree>
    <p:extLst>
      <p:ext uri="{BB962C8B-B14F-4D97-AF65-F5344CB8AC3E}">
        <p14:creationId xmlns:p14="http://schemas.microsoft.com/office/powerpoint/2010/main" val="18266091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63DE01EE-70B5-4443-875D-74D8FF13DCA4}"/>
              </a:ext>
            </a:extLst>
          </p:cNvPr>
          <p:cNvSpPr/>
          <p:nvPr/>
        </p:nvSpPr>
        <p:spPr>
          <a:xfrm>
            <a:off x="840977" y="908720"/>
            <a:ext cx="7318029" cy="646331"/>
          </a:xfrm>
          <a:prstGeom prst="rect">
            <a:avLst/>
          </a:prstGeom>
        </p:spPr>
        <p:txBody>
          <a:bodyPr wrap="none">
            <a:spAutoFit/>
          </a:bodyPr>
          <a:lstStyle/>
          <a:p>
            <a:r>
              <a:rPr lang="ar-AE" sz="3600" b="1" dirty="0">
                <a:solidFill>
                  <a:srgbClr val="C00000"/>
                </a:solidFill>
                <a:latin typeface="Calibri" panose="020F0502020204030204" pitchFamily="34" charset="0"/>
                <a:ea typeface="Calibri" panose="020F0502020204030204" pitchFamily="34" charset="0"/>
              </a:rPr>
              <a:t>تذكير الطالبات بقوانين المدرسة وقوانين الصف </a:t>
            </a:r>
            <a:endParaRPr lang="ar-AE" sz="3600" dirty="0"/>
          </a:p>
        </p:txBody>
      </p:sp>
      <p:pic>
        <p:nvPicPr>
          <p:cNvPr id="5122" name="Picture 2" descr="https://o.remove.bg/downloads/9052b0ad-08e7-4f6b-a25c-a9ca1d54f8fe/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1988840"/>
            <a:ext cx="2544217" cy="31854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o.remove.bg/downloads/575eb29c-7075-40fb-a605-0c3ef8a611d0/b09d4f7af874f4f94ebc4f696618879f-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44824"/>
            <a:ext cx="7956376" cy="4749067"/>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p:cNvSpPr/>
          <p:nvPr/>
        </p:nvSpPr>
        <p:spPr>
          <a:xfrm>
            <a:off x="2069975" y="5174322"/>
            <a:ext cx="4860032" cy="830997"/>
          </a:xfrm>
          <a:prstGeom prst="rect">
            <a:avLst/>
          </a:prstGeom>
        </p:spPr>
        <p:txBody>
          <a:bodyPr wrap="square">
            <a:spAutoFit/>
          </a:bodyPr>
          <a:lstStyle/>
          <a:p>
            <a:pPr algn="ctr"/>
            <a:r>
              <a:rPr lang="ar-AE" sz="2400" b="1" dirty="0">
                <a:latin typeface="Calibri" panose="020F0502020204030204" pitchFamily="34" charset="0"/>
                <a:ea typeface="Calibri" panose="020F0502020204030204" pitchFamily="34" charset="0"/>
              </a:rPr>
              <a:t>ماذا تتوقعون أن يكون المطلوب منكم خلال </a:t>
            </a:r>
            <a:endParaRPr lang="ar-SA" sz="2400" b="1" dirty="0">
              <a:latin typeface="Calibri" panose="020F0502020204030204" pitchFamily="34" charset="0"/>
              <a:ea typeface="Calibri" panose="020F0502020204030204" pitchFamily="34" charset="0"/>
            </a:endParaRPr>
          </a:p>
          <a:p>
            <a:pPr algn="ctr"/>
            <a:r>
              <a:rPr lang="ar-AE" sz="2400" b="1" dirty="0">
                <a:latin typeface="Calibri" panose="020F0502020204030204" pitchFamily="34" charset="0"/>
                <a:ea typeface="Calibri" panose="020F0502020204030204" pitchFamily="34" charset="0"/>
              </a:rPr>
              <a:t> الفصل الدراسي الأول في المدرسة والصف  ؟ </a:t>
            </a:r>
            <a:endParaRPr lang="ar-AE" sz="2400" b="1" dirty="0"/>
          </a:p>
        </p:txBody>
      </p:sp>
    </p:spTree>
    <p:extLst>
      <p:ext uri="{BB962C8B-B14F-4D97-AF65-F5344CB8AC3E}">
        <p14:creationId xmlns:p14="http://schemas.microsoft.com/office/powerpoint/2010/main" val="14080853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2" descr="any questions">
            <a:extLst>
              <a:ext uri="{FF2B5EF4-FFF2-40B4-BE49-F238E27FC236}">
                <a16:creationId xmlns="" xmlns:a16="http://schemas.microsoft.com/office/drawing/2014/main" xmlns:lc="http://schemas.openxmlformats.org/drawingml/2006/lockedCanvas" id="{2BEB060E-F1B9-497E-9628-CF2EF2698A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39" t="25071"/>
          <a:stretch/>
        </p:blipFill>
        <p:spPr bwMode="auto">
          <a:xfrm>
            <a:off x="2483768" y="2960273"/>
            <a:ext cx="3071049" cy="35730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288" y="3645024"/>
            <a:ext cx="1657646" cy="1789373"/>
          </a:xfrm>
          <a:prstGeom prst="rect">
            <a:avLst/>
          </a:prstGeom>
        </p:spPr>
      </p:pic>
      <p:pic>
        <p:nvPicPr>
          <p:cNvPr id="4" name="Picture 4"/>
          <p:cNvPicPr>
            <a:picLocks noChangeAspect="1"/>
          </p:cNvPicPr>
          <p:nvPr/>
        </p:nvPicPr>
        <p:blipFill rotWithShape="1">
          <a:blip r:embed="rId4">
            <a:extLst>
              <a:ext uri="{28A0092B-C50C-407E-A947-70E740481C1C}">
                <a14:useLocalDpi xmlns:a14="http://schemas.microsoft.com/office/drawing/2010/main" val="0"/>
              </a:ext>
            </a:extLst>
          </a:blip>
          <a:srcRect l="12718" t="33526" r="11696" b="29388"/>
          <a:stretch/>
        </p:blipFill>
        <p:spPr>
          <a:xfrm>
            <a:off x="1187624" y="332656"/>
            <a:ext cx="4924425" cy="1972196"/>
          </a:xfrm>
          <a:prstGeom prst="rect">
            <a:avLst/>
          </a:prstGeom>
        </p:spPr>
      </p:pic>
      <p:sp>
        <p:nvSpPr>
          <p:cNvPr id="5" name="TextBox 23"/>
          <p:cNvSpPr txBox="1"/>
          <p:nvPr/>
        </p:nvSpPr>
        <p:spPr>
          <a:xfrm rot="21161513">
            <a:off x="2124271" y="1288674"/>
            <a:ext cx="2623107" cy="715581"/>
          </a:xfrm>
          <a:prstGeom prst="rect">
            <a:avLst/>
          </a:prstGeom>
          <a:noFill/>
        </p:spPr>
        <p:txBody>
          <a:bodyPr wrap="square" rtlCol="0">
            <a:spAutoFit/>
          </a:bodyPr>
          <a:lstStyle/>
          <a:p>
            <a:pPr algn="ctr"/>
            <a:r>
              <a:rPr lang="ar-SA" sz="4050" b="1" dirty="0" smtClean="0">
                <a:solidFill>
                  <a:srgbClr val="FF0000"/>
                </a:solidFill>
                <a:latin typeface="Times New Roman" panose="02020603050405020304" pitchFamily="18" charset="0"/>
                <a:cs typeface="Times New Roman" panose="02020603050405020304" pitchFamily="18" charset="0"/>
              </a:rPr>
              <a:t>لماذا أتعلم ؟؟؟</a:t>
            </a:r>
            <a:endParaRPr lang="en-US" sz="4050" b="1" dirty="0">
              <a:solidFill>
                <a:srgbClr val="FF0000"/>
              </a:solidFill>
              <a:latin typeface="Times New Roman" panose="02020603050405020304" pitchFamily="18" charset="0"/>
              <a:cs typeface="Times New Roman" panose="02020603050405020304" pitchFamily="18" charset="0"/>
            </a:endParaRPr>
          </a:p>
        </p:txBody>
      </p:sp>
      <p:pic>
        <p:nvPicPr>
          <p:cNvPr id="6" name="Picture 2" descr="شغل عقلك - Photos | Facebook">
            <a:extLst>
              <a:ext uri="{FF2B5EF4-FFF2-40B4-BE49-F238E27FC236}">
                <a16:creationId xmlns="" xmlns:a16="http://schemas.microsoft.com/office/drawing/2014/main" id="{8687D758-E8D6-4DED-A747-0D5B35A45B7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44208" y="1110910"/>
            <a:ext cx="2162175" cy="21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472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ounded Rectangle 3"/>
          <p:cNvSpPr/>
          <p:nvPr/>
        </p:nvSpPr>
        <p:spPr>
          <a:xfrm>
            <a:off x="188640" y="332657"/>
            <a:ext cx="8559824" cy="6192688"/>
          </a:xfrm>
          <a:prstGeom prst="roundRect">
            <a:avLst/>
          </a:prstGeom>
          <a:no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pic>
        <p:nvPicPr>
          <p:cNvPr id="5" name="Picture 4" descr="http://images.all-free-download.com/images/graphiclarge/a_variety_of_clip_art_books_155211.jpg">
            <a:hlinkClick r:id="rId2"/>
          </p:cNvPr>
          <p:cNvPicPr>
            <a:picLocks noChangeAspect="1" noChangeArrowheads="1"/>
          </p:cNvPicPr>
          <p:nvPr/>
        </p:nvPicPr>
        <p:blipFill rotWithShape="1">
          <a:blip r:embed="rId3">
            <a:clrChange>
              <a:clrFrom>
                <a:srgbClr val="FEF7F1"/>
              </a:clrFrom>
              <a:clrTo>
                <a:srgbClr val="FEF7F1">
                  <a:alpha val="0"/>
                </a:srgbClr>
              </a:clrTo>
            </a:clrChange>
            <a:extLst>
              <a:ext uri="{28A0092B-C50C-407E-A947-70E740481C1C}">
                <a14:useLocalDpi xmlns:a14="http://schemas.microsoft.com/office/drawing/2010/main" val="0"/>
              </a:ext>
            </a:extLst>
          </a:blip>
          <a:srcRect l="4848" t="1351" r="55290" b="48065"/>
          <a:stretch/>
        </p:blipFill>
        <p:spPr bwMode="auto">
          <a:xfrm>
            <a:off x="467544" y="3573016"/>
            <a:ext cx="1807074" cy="2391993"/>
          </a:xfrm>
          <a:prstGeom prst="rect">
            <a:avLst/>
          </a:prstGeom>
          <a:noFill/>
          <a:extLst>
            <a:ext uri="{909E8E84-426E-40DD-AFC4-6F175D3DCCD1}">
              <a14:hiddenFill xmlns:a14="http://schemas.microsoft.com/office/drawing/2010/main">
                <a:solidFill>
                  <a:srgbClr val="FFFFFF"/>
                </a:solidFill>
              </a14:hiddenFill>
            </a:ext>
          </a:extLst>
        </p:spPr>
      </p:pic>
      <p:sp>
        <p:nvSpPr>
          <p:cNvPr id="6" name="Heart 5"/>
          <p:cNvSpPr/>
          <p:nvPr/>
        </p:nvSpPr>
        <p:spPr>
          <a:xfrm>
            <a:off x="554588" y="1818484"/>
            <a:ext cx="1620638" cy="1610517"/>
          </a:xfrm>
          <a:custGeom>
            <a:avLst/>
            <a:gdLst>
              <a:gd name="connsiteX0" fmla="*/ 721506 w 1443011"/>
              <a:gd name="connsiteY0" fmla="*/ 321206 h 1284822"/>
              <a:gd name="connsiteX1" fmla="*/ 721506 w 1443011"/>
              <a:gd name="connsiteY1" fmla="*/ 1284822 h 1284822"/>
              <a:gd name="connsiteX2" fmla="*/ 721506 w 1443011"/>
              <a:gd name="connsiteY2" fmla="*/ 321206 h 1284822"/>
              <a:gd name="connsiteX0" fmla="*/ 719898 w 1453555"/>
              <a:gd name="connsiteY0" fmla="*/ 290289 h 1333418"/>
              <a:gd name="connsiteX1" fmla="*/ 729837 w 1453555"/>
              <a:gd name="connsiteY1" fmla="*/ 1333418 h 1333418"/>
              <a:gd name="connsiteX2" fmla="*/ 719898 w 1453555"/>
              <a:gd name="connsiteY2" fmla="*/ 290289 h 1333418"/>
              <a:gd name="connsiteX0" fmla="*/ 719898 w 1453555"/>
              <a:gd name="connsiteY0" fmla="*/ 274900 h 1407481"/>
              <a:gd name="connsiteX1" fmla="*/ 729837 w 1453555"/>
              <a:gd name="connsiteY1" fmla="*/ 1407481 h 1407481"/>
              <a:gd name="connsiteX2" fmla="*/ 719898 w 1453555"/>
              <a:gd name="connsiteY2" fmla="*/ 274900 h 1407481"/>
              <a:gd name="connsiteX0" fmla="*/ 719898 w 1433585"/>
              <a:gd name="connsiteY0" fmla="*/ 274900 h 1407481"/>
              <a:gd name="connsiteX1" fmla="*/ 729837 w 1433585"/>
              <a:gd name="connsiteY1" fmla="*/ 1407481 h 1407481"/>
              <a:gd name="connsiteX2" fmla="*/ 719898 w 1433585"/>
              <a:gd name="connsiteY2" fmla="*/ 274900 h 1407481"/>
              <a:gd name="connsiteX0" fmla="*/ 707162 w 1420849"/>
              <a:gd name="connsiteY0" fmla="*/ 199454 h 1332035"/>
              <a:gd name="connsiteX1" fmla="*/ 717101 w 1420849"/>
              <a:gd name="connsiteY1" fmla="*/ 1332035 h 1332035"/>
              <a:gd name="connsiteX2" fmla="*/ 707162 w 1420849"/>
              <a:gd name="connsiteY2" fmla="*/ 199454 h 1332035"/>
            </a:gdLst>
            <a:ahLst/>
            <a:cxnLst>
              <a:cxn ang="0">
                <a:pos x="connsiteX0" y="connsiteY0"/>
              </a:cxn>
              <a:cxn ang="0">
                <a:pos x="connsiteX1" y="connsiteY1"/>
              </a:cxn>
              <a:cxn ang="0">
                <a:pos x="connsiteX2" y="connsiteY2"/>
              </a:cxn>
            </a:cxnLst>
            <a:rect l="l" t="t" r="r" b="b"/>
            <a:pathLst>
              <a:path w="1420849" h="1332035">
                <a:moveTo>
                  <a:pt x="707162" y="199454"/>
                </a:moveTo>
                <a:cubicBezTo>
                  <a:pt x="928276" y="-371122"/>
                  <a:pt x="2190174" y="368419"/>
                  <a:pt x="717101" y="1332035"/>
                </a:cubicBezTo>
                <a:cubicBezTo>
                  <a:pt x="-755973" y="368419"/>
                  <a:pt x="456230" y="-371122"/>
                  <a:pt x="707162" y="199454"/>
                </a:cubicBezTo>
                <a:close/>
              </a:path>
            </a:pathLst>
          </a:cu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effectLst>
                <a:glow rad="228600">
                  <a:schemeClr val="accent2">
                    <a:satMod val="175000"/>
                    <a:alpha val="40000"/>
                  </a:schemeClr>
                </a:glow>
              </a:effectLst>
            </a:endParaRPr>
          </a:p>
        </p:txBody>
      </p:sp>
      <p:sp>
        <p:nvSpPr>
          <p:cNvPr id="7" name="Rectangle 6"/>
          <p:cNvSpPr/>
          <p:nvPr/>
        </p:nvSpPr>
        <p:spPr>
          <a:xfrm>
            <a:off x="188639" y="506631"/>
            <a:ext cx="8464715" cy="1554272"/>
          </a:xfrm>
          <a:prstGeom prst="rect">
            <a:avLst/>
          </a:prstGeom>
        </p:spPr>
        <p:txBody>
          <a:bodyPr wrap="square">
            <a:spAutoFit/>
          </a:bodyPr>
          <a:lstStyle/>
          <a:p>
            <a:pPr algn="ctr"/>
            <a:r>
              <a:rPr lang="ar-AE" sz="3600" b="1" dirty="0">
                <a:solidFill>
                  <a:srgbClr val="FF0000"/>
                </a:solidFill>
                <a:effectLst>
                  <a:glow rad="228600">
                    <a:schemeClr val="accent3">
                      <a:satMod val="175000"/>
                      <a:alpha val="40000"/>
                    </a:schemeClr>
                  </a:glow>
                </a:effectLst>
              </a:rPr>
              <a:t>أولاً  وقبل كل شيء أخلصي النية لله عز وجل </a:t>
            </a:r>
          </a:p>
          <a:p>
            <a:pPr algn="ctr"/>
            <a:r>
              <a:rPr lang="ar-AE" sz="300" b="1" dirty="0"/>
              <a:t> </a:t>
            </a:r>
            <a:endParaRPr lang="ar-AE" sz="200" dirty="0"/>
          </a:p>
          <a:p>
            <a:pPr algn="ctr"/>
            <a:r>
              <a:rPr lang="ar-AE" sz="2800" dirty="0"/>
              <a:t>قَالَ رَسُولُ اللَّهِ صَلَّى اللَّهُ عَلَيْهِ </a:t>
            </a:r>
            <a:r>
              <a:rPr lang="ar-AE" sz="2800" dirty="0" smtClean="0"/>
              <a:t>وَسَلَّمَ</a:t>
            </a:r>
            <a:r>
              <a:rPr lang="ar-SA" sz="2800" dirty="0" smtClean="0"/>
              <a:t> : (</a:t>
            </a:r>
            <a:r>
              <a:rPr lang="ar-AE" sz="2800" dirty="0" smtClean="0"/>
              <a:t> </a:t>
            </a:r>
            <a:r>
              <a:rPr lang="ar-AE" sz="2800" dirty="0"/>
              <a:t>مَنْ سَلَكَ طَرِيقًا يَلْتَمِسُ فِيهِ عِلْمًا سَهَّلَ اللَّهُ لَهُ طَرِيقًا إِلَى </a:t>
            </a:r>
            <a:r>
              <a:rPr lang="ar-AE" sz="2800" dirty="0" smtClean="0"/>
              <a:t>الْجَنَّةِ</a:t>
            </a:r>
            <a:r>
              <a:rPr lang="ar-SA" sz="2800" dirty="0" smtClean="0"/>
              <a:t> )</a:t>
            </a:r>
            <a:endParaRPr lang="ar-AE" sz="2000" dirty="0"/>
          </a:p>
        </p:txBody>
      </p:sp>
      <p:sp>
        <p:nvSpPr>
          <p:cNvPr id="8" name="TextBox 7"/>
          <p:cNvSpPr txBox="1"/>
          <p:nvPr/>
        </p:nvSpPr>
        <p:spPr>
          <a:xfrm>
            <a:off x="2210025" y="2307644"/>
            <a:ext cx="6394423" cy="3785652"/>
          </a:xfrm>
          <a:prstGeom prst="rect">
            <a:avLst/>
          </a:prstGeom>
          <a:noFill/>
        </p:spPr>
        <p:txBody>
          <a:bodyPr wrap="square" rtlCol="1">
            <a:spAutoFit/>
          </a:bodyPr>
          <a:lstStyle/>
          <a:p>
            <a:pPr algn="ctr"/>
            <a:r>
              <a:rPr lang="ar-AE" sz="4800" dirty="0">
                <a:latin typeface="Arabic Typesetting" pitchFamily="66" charset="-78"/>
                <a:cs typeface="Arabic Typesetting" pitchFamily="66" charset="-78"/>
              </a:rPr>
              <a:t>فلا أتعلم لأجل مال أو منصب أو لكي أكون </a:t>
            </a:r>
            <a:r>
              <a:rPr lang="ar-AE" sz="4800" dirty="0" smtClean="0">
                <a:latin typeface="Arabic Typesetting" pitchFamily="66" charset="-78"/>
                <a:cs typeface="Arabic Typesetting" pitchFamily="66" charset="-78"/>
              </a:rPr>
              <a:t>متفوقا</a:t>
            </a:r>
            <a:r>
              <a:rPr lang="ar-SA" sz="4800" dirty="0" smtClean="0">
                <a:latin typeface="Arabic Typesetting" pitchFamily="66" charset="-78"/>
                <a:cs typeface="Arabic Typesetting" pitchFamily="66" charset="-78"/>
              </a:rPr>
              <a:t>ً</a:t>
            </a:r>
            <a:r>
              <a:rPr lang="ar-AE" sz="4800" dirty="0" smtClean="0">
                <a:latin typeface="Arabic Typesetting" pitchFamily="66" charset="-78"/>
                <a:cs typeface="Arabic Typesetting" pitchFamily="66" charset="-78"/>
              </a:rPr>
              <a:t> </a:t>
            </a:r>
            <a:r>
              <a:rPr lang="ar-AE" sz="4800" dirty="0">
                <a:latin typeface="Arabic Typesetting" pitchFamily="66" charset="-78"/>
                <a:cs typeface="Arabic Typesetting" pitchFamily="66" charset="-78"/>
              </a:rPr>
              <a:t>على أصحابي أو أفوز في مسابقة أو لأكون </a:t>
            </a:r>
            <a:r>
              <a:rPr lang="ar-AE" sz="4800" dirty="0" smtClean="0">
                <a:latin typeface="Arabic Typesetting" pitchFamily="66" charset="-78"/>
                <a:cs typeface="Arabic Typesetting" pitchFamily="66" charset="-78"/>
              </a:rPr>
              <a:t>مشهورا</a:t>
            </a:r>
            <a:r>
              <a:rPr lang="ar-SA" sz="4800" dirty="0" smtClean="0">
                <a:latin typeface="Arabic Typesetting" pitchFamily="66" charset="-78"/>
                <a:cs typeface="Arabic Typesetting" pitchFamily="66" charset="-78"/>
              </a:rPr>
              <a:t>ً</a:t>
            </a:r>
            <a:r>
              <a:rPr lang="ar-AE" sz="4800" dirty="0" smtClean="0">
                <a:latin typeface="Arabic Typesetting" pitchFamily="66" charset="-78"/>
                <a:cs typeface="Arabic Typesetting" pitchFamily="66" charset="-78"/>
              </a:rPr>
              <a:t> </a:t>
            </a:r>
            <a:r>
              <a:rPr lang="ar-AE" sz="4800" dirty="0">
                <a:latin typeface="Arabic Typesetting" pitchFamily="66" charset="-78"/>
                <a:cs typeface="Arabic Typesetting" pitchFamily="66" charset="-78"/>
              </a:rPr>
              <a:t>ويشير الناس إلي وغير ذلك من النوايا الفاسدة بل أتعلم لكي أنفع نفسي وغيري به </a:t>
            </a:r>
          </a:p>
          <a:p>
            <a:pPr algn="ctr"/>
            <a:r>
              <a:rPr lang="ar-AE" sz="4800" dirty="0">
                <a:latin typeface="Arabic Typesetting" pitchFamily="66" charset="-78"/>
                <a:cs typeface="Arabic Typesetting" pitchFamily="66" charset="-78"/>
              </a:rPr>
              <a:t>و أحفظ شريعة الله .</a:t>
            </a:r>
          </a:p>
        </p:txBody>
      </p:sp>
    </p:spTree>
    <p:extLst>
      <p:ext uri="{BB962C8B-B14F-4D97-AF65-F5344CB8AC3E}">
        <p14:creationId xmlns:p14="http://schemas.microsoft.com/office/powerpoint/2010/main" val="18517752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146" name="Picture 2" descr="https://o.remove.bg/downloads/fd750482-2ca4-4b9b-a2d0-d5ebf7ad3812/16626e4e20e25bdd8d2cc329c2f011ea-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60"/>
            <a:ext cx="9144000" cy="6664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8"/>
          <p:cNvSpPr txBox="1"/>
          <p:nvPr/>
        </p:nvSpPr>
        <p:spPr>
          <a:xfrm>
            <a:off x="1691680" y="404664"/>
            <a:ext cx="7119665" cy="707886"/>
          </a:xfrm>
          <a:prstGeom prst="rect">
            <a:avLst/>
          </a:prstGeom>
          <a:noFill/>
        </p:spPr>
        <p:txBody>
          <a:bodyPr wrap="square" rtlCol="1">
            <a:spAutoFit/>
          </a:bodyPr>
          <a:lstStyle/>
          <a:p>
            <a:pPr algn="ctr"/>
            <a:r>
              <a:rPr lang="ar-AE" sz="2000" b="1" dirty="0">
                <a:solidFill>
                  <a:srgbClr val="C00000"/>
                </a:solidFill>
                <a:effectLst>
                  <a:glow rad="228600">
                    <a:schemeClr val="accent3">
                      <a:satMod val="175000"/>
                      <a:alpha val="40000"/>
                    </a:schemeClr>
                  </a:glow>
                </a:effectLst>
              </a:rPr>
              <a:t> يجب احضار كتاب </a:t>
            </a:r>
            <a:r>
              <a:rPr lang="ar-SA" sz="2000" b="1" dirty="0" smtClean="0">
                <a:solidFill>
                  <a:srgbClr val="C00000"/>
                </a:solidFill>
                <a:effectLst>
                  <a:glow rad="228600">
                    <a:schemeClr val="accent3">
                      <a:satMod val="175000"/>
                      <a:alpha val="40000"/>
                    </a:schemeClr>
                  </a:glow>
                </a:effectLst>
              </a:rPr>
              <a:t>لغتي </a:t>
            </a:r>
            <a:r>
              <a:rPr lang="ar-AE" sz="2000" b="1" dirty="0" smtClean="0">
                <a:solidFill>
                  <a:srgbClr val="C00000"/>
                </a:solidFill>
                <a:effectLst>
                  <a:glow rad="228600">
                    <a:schemeClr val="accent3">
                      <a:satMod val="175000"/>
                      <a:alpha val="40000"/>
                    </a:schemeClr>
                  </a:glow>
                </a:effectLst>
              </a:rPr>
              <a:t> </a:t>
            </a:r>
            <a:endParaRPr lang="ar-AE" sz="2000" b="1" dirty="0">
              <a:solidFill>
                <a:srgbClr val="C00000"/>
              </a:solidFill>
              <a:effectLst>
                <a:glow rad="228600">
                  <a:schemeClr val="accent3">
                    <a:satMod val="175000"/>
                    <a:alpha val="40000"/>
                  </a:schemeClr>
                </a:glow>
              </a:effectLst>
            </a:endParaRPr>
          </a:p>
          <a:p>
            <a:pPr algn="ctr"/>
            <a:r>
              <a:rPr lang="ar-AE" sz="2000" b="1" dirty="0">
                <a:solidFill>
                  <a:srgbClr val="C00000"/>
                </a:solidFill>
                <a:effectLst>
                  <a:glow rad="228600">
                    <a:schemeClr val="accent3">
                      <a:satMod val="175000"/>
                      <a:alpha val="40000"/>
                    </a:schemeClr>
                  </a:glow>
                </a:effectLst>
              </a:rPr>
              <a:t>وجلب جميع مستلزمات المواد الدراسية</a:t>
            </a:r>
          </a:p>
        </p:txBody>
      </p:sp>
      <p:sp>
        <p:nvSpPr>
          <p:cNvPr id="4" name="TextBox 9"/>
          <p:cNvSpPr txBox="1"/>
          <p:nvPr/>
        </p:nvSpPr>
        <p:spPr>
          <a:xfrm>
            <a:off x="1259632" y="1340768"/>
            <a:ext cx="8775847" cy="4524315"/>
          </a:xfrm>
          <a:prstGeom prst="rect">
            <a:avLst/>
          </a:prstGeom>
          <a:noFill/>
        </p:spPr>
        <p:txBody>
          <a:bodyPr wrap="square" rtlCol="1">
            <a:spAutoFit/>
          </a:bodyPr>
          <a:lstStyle/>
          <a:p>
            <a:pPr algn="ctr"/>
            <a:r>
              <a:rPr lang="ar-AE" sz="2400" dirty="0"/>
              <a:t> لكي لا تفوتي على نفسك الدروس .</a:t>
            </a:r>
          </a:p>
          <a:p>
            <a:pPr algn="ctr"/>
            <a:r>
              <a:rPr lang="ar-AE" sz="2400" b="1" dirty="0"/>
              <a:t>عزيزتي الطالبة :</a:t>
            </a:r>
            <a:br>
              <a:rPr lang="ar-AE" sz="2400" b="1" dirty="0"/>
            </a:br>
            <a:r>
              <a:rPr lang="ar-AE" sz="2400" b="1" dirty="0"/>
              <a:t>المحافظة على الكتاب والحرص </a:t>
            </a:r>
            <a:endParaRPr lang="ar-SA" sz="2400" b="1" dirty="0" smtClean="0"/>
          </a:p>
          <a:p>
            <a:pPr algn="ctr"/>
            <a:r>
              <a:rPr lang="ar-AE" sz="2000" b="1" dirty="0" smtClean="0"/>
              <a:t>على </a:t>
            </a:r>
            <a:r>
              <a:rPr lang="ar-AE" sz="2000" b="1" dirty="0"/>
              <a:t>نظافته عنوان للطالب ودليل على اهتمامه ونظافته</a:t>
            </a:r>
          </a:p>
          <a:p>
            <a:pPr algn="ctr"/>
            <a:r>
              <a:rPr lang="ar-AE" sz="2000" b="1" dirty="0">
                <a:solidFill>
                  <a:srgbClr val="C00000"/>
                </a:solidFill>
              </a:rPr>
              <a:t>المطلوب :</a:t>
            </a:r>
          </a:p>
          <a:p>
            <a:pPr algn="ctr"/>
            <a:r>
              <a:rPr lang="ar-AE" sz="2400" b="1" dirty="0"/>
              <a:t>1-  كتاب </a:t>
            </a:r>
            <a:r>
              <a:rPr lang="ar-SA" sz="2400" b="1" dirty="0" smtClean="0"/>
              <a:t>لغتي</a:t>
            </a:r>
          </a:p>
          <a:p>
            <a:pPr algn="ctr"/>
            <a:r>
              <a:rPr lang="ar-AE" sz="2400" b="1" dirty="0" smtClean="0"/>
              <a:t> </a:t>
            </a:r>
            <a:r>
              <a:rPr lang="ar-AE" sz="2400" b="1" dirty="0"/>
              <a:t>.2- صمغ </a:t>
            </a:r>
            <a:endParaRPr lang="ar-SA" sz="2400" b="1" dirty="0" smtClean="0"/>
          </a:p>
          <a:p>
            <a:pPr algn="ctr"/>
            <a:r>
              <a:rPr lang="ar-AE" sz="2400" b="1" dirty="0" smtClean="0"/>
              <a:t>.</a:t>
            </a:r>
            <a:r>
              <a:rPr lang="ar-AE" sz="2400" b="1" dirty="0"/>
              <a:t>3- أوراق ملاحظات </a:t>
            </a:r>
          </a:p>
          <a:p>
            <a:pPr algn="ctr"/>
            <a:r>
              <a:rPr lang="ar-AE" sz="2400" b="1" dirty="0"/>
              <a:t>4-  قلم رصاص </a:t>
            </a:r>
            <a:endParaRPr lang="ar-SA" sz="2400" b="1" dirty="0" smtClean="0"/>
          </a:p>
          <a:p>
            <a:pPr algn="ctr"/>
            <a:r>
              <a:rPr lang="ar-AE" sz="2400" b="1" dirty="0" smtClean="0"/>
              <a:t>6- </a:t>
            </a:r>
            <a:r>
              <a:rPr lang="ar-AE" sz="2400" b="1" dirty="0"/>
              <a:t>ممحاة 7- مسطرة </a:t>
            </a:r>
          </a:p>
          <a:p>
            <a:pPr algn="ctr"/>
            <a:r>
              <a:rPr lang="ar-AE" sz="2400" b="1" dirty="0"/>
              <a:t>8- ألوان على حسب الرغبة .9- مقص .</a:t>
            </a:r>
            <a:endParaRPr lang="ar-AE" sz="2400" dirty="0"/>
          </a:p>
          <a:p>
            <a:pPr algn="ctr"/>
            <a:endParaRPr lang="ar-AE" sz="2400" dirty="0"/>
          </a:p>
        </p:txBody>
      </p:sp>
      <p:pic>
        <p:nvPicPr>
          <p:cNvPr id="5" name="Picture 2" descr="http://freedesignfile.com/upload/2012/09/00229887_medium109.jpg">
            <a:hlinkClick r:id="rId3"/>
          </p:cNvPr>
          <p:cNvPicPr>
            <a:picLocks noChangeAspect="1" noChangeArrowheads="1"/>
          </p:cNvPicPr>
          <p:nvPr/>
        </p:nvPicPr>
        <p:blipFill>
          <a:blip r:embed="rId4" cstate="print">
            <a:clrChange>
              <a:clrFrom>
                <a:srgbClr val="FCF4E1"/>
              </a:clrFrom>
              <a:clrTo>
                <a:srgbClr val="FCF4E1">
                  <a:alpha val="0"/>
                </a:srgbClr>
              </a:clrTo>
            </a:clrChange>
            <a:extLst>
              <a:ext uri="{28A0092B-C50C-407E-A947-70E740481C1C}">
                <a14:useLocalDpi xmlns:a14="http://schemas.microsoft.com/office/drawing/2010/main" val="0"/>
              </a:ext>
            </a:extLst>
          </a:blip>
          <a:srcRect/>
          <a:stretch>
            <a:fillRect/>
          </a:stretch>
        </p:blipFill>
        <p:spPr bwMode="auto">
          <a:xfrm>
            <a:off x="7236296" y="3337260"/>
            <a:ext cx="1205588" cy="10050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p.globalsources.com/IMAGES/PDT/B1035315149/Mesh-Pencil-Holder.jpg">
            <a:hlinkClick r:id="rId5"/>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123728" y="755576"/>
            <a:ext cx="1170383" cy="117038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o.remove.bg/downloads/60652208-f2cb-4e07-8fa0-83f50fbc80a4/image-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9718" y="1154634"/>
            <a:ext cx="383977" cy="118438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o.remove.bg/downloads/997e8c47-6b78-4d17-b87f-3d185242fb30/image-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133" y="445417"/>
            <a:ext cx="857250" cy="89535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o.remove.bg/downloads/52c5bb47-6a91-46ee-9a88-b896c9eaf301/image-removebg-preview.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27784" y="4884961"/>
            <a:ext cx="930027" cy="578828"/>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s://o.remove.bg/downloads/d89bc24b-87fa-4f23-8481-4be3eca668ab/image-removebg-previe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1401" y="4403638"/>
            <a:ext cx="1029808" cy="770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9412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6" name="مستطيل مستدير الزوايا 5"/>
          <p:cNvSpPr/>
          <p:nvPr/>
        </p:nvSpPr>
        <p:spPr>
          <a:xfrm rot="19377186">
            <a:off x="2337574" y="3095074"/>
            <a:ext cx="2977148" cy="17405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662"/>
          </a:p>
        </p:txBody>
      </p:sp>
      <p:sp>
        <p:nvSpPr>
          <p:cNvPr id="8" name="مستطيل مستدير الزوايا 7"/>
          <p:cNvSpPr/>
          <p:nvPr/>
        </p:nvSpPr>
        <p:spPr>
          <a:xfrm rot="19377186">
            <a:off x="2337945" y="3075294"/>
            <a:ext cx="3026175" cy="188806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SA" sz="1662"/>
          </a:p>
        </p:txBody>
      </p:sp>
      <p:sp>
        <p:nvSpPr>
          <p:cNvPr id="13" name="عنصر نائب للمحتوى 12"/>
          <p:cNvSpPr>
            <a:spLocks noGrp="1"/>
          </p:cNvSpPr>
          <p:nvPr>
            <p:ph idx="1"/>
          </p:nvPr>
        </p:nvSpPr>
        <p:spPr/>
        <p:txBody>
          <a:bodyPr/>
          <a:lstStyle/>
          <a:p>
            <a:endParaRPr lang="ar-SA"/>
          </a:p>
        </p:txBody>
      </p:sp>
      <p:pic>
        <p:nvPicPr>
          <p:cNvPr id="14" name="عنصر نائب للمحتوى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3768"/>
            <a:ext cx="9142846" cy="6594231"/>
          </a:xfrm>
          <a:prstGeom prst="rect">
            <a:avLst/>
          </a:prstGeom>
        </p:spPr>
      </p:pic>
      <p:sp>
        <p:nvSpPr>
          <p:cNvPr id="16" name="وسيلة شرح مستطيلة مستديرة الزوايا 15"/>
          <p:cNvSpPr/>
          <p:nvPr/>
        </p:nvSpPr>
        <p:spPr>
          <a:xfrm>
            <a:off x="1699484" y="979792"/>
            <a:ext cx="5498486" cy="2593224"/>
          </a:xfrm>
          <a:prstGeom prst="wedgeRoundRectCallout">
            <a:avLst>
              <a:gd name="adj1" fmla="val -3350"/>
              <a:gd name="adj2" fmla="val 107955"/>
              <a:gd name="adj3" fmla="val 16667"/>
            </a:avLst>
          </a:prstGeom>
          <a:solidFill>
            <a:srgbClr val="DBE0E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3600" b="1" baseline="-25000" dirty="0">
                <a:solidFill>
                  <a:schemeClr val="tx1"/>
                </a:solidFill>
                <a:cs typeface="Akhbar MT" pitchFamily="2" charset="-78"/>
              </a:rPr>
              <a:t>احرصي على الالتزام بذلك  لتنالي الأجر من عند الله </a:t>
            </a:r>
          </a:p>
          <a:p>
            <a:pPr algn="ctr"/>
            <a:r>
              <a:rPr lang="ar-AE" sz="3600" b="1" baseline="-25000" dirty="0">
                <a:solidFill>
                  <a:schemeClr val="tx1"/>
                </a:solidFill>
                <a:cs typeface="Akhbar MT" pitchFamily="2" charset="-78"/>
              </a:rPr>
              <a:t>وتذكري قول النبي صلى الله عليه وسلم : ( </a:t>
            </a:r>
            <a:r>
              <a:rPr lang="ar-DZ" sz="3600" b="1" baseline="-25000" dirty="0">
                <a:solidFill>
                  <a:schemeClr val="tx1"/>
                </a:solidFill>
                <a:cs typeface="Akhbar MT" pitchFamily="2" charset="-78"/>
              </a:rPr>
              <a:t>ألا أخبركم عن النفر الثلاثة أما أحدهم فأوى إلى الله فأواه الله</a:t>
            </a:r>
            <a:r>
              <a:rPr lang="ar-AE" sz="3600" b="1" baseline="-25000" dirty="0">
                <a:solidFill>
                  <a:schemeClr val="tx1"/>
                </a:solidFill>
                <a:cs typeface="Akhbar MT" pitchFamily="2" charset="-78"/>
              </a:rPr>
              <a:t> ....... </a:t>
            </a:r>
            <a:r>
              <a:rPr lang="ar-DZ" sz="3600" b="1" baseline="-25000" dirty="0">
                <a:solidFill>
                  <a:schemeClr val="tx1"/>
                </a:solidFill>
                <a:cs typeface="Akhbar MT" pitchFamily="2" charset="-78"/>
              </a:rPr>
              <a:t>).</a:t>
            </a:r>
            <a:endParaRPr lang="ar-AE" sz="3600" b="1" baseline="-25000" dirty="0">
              <a:solidFill>
                <a:schemeClr val="tx1"/>
              </a:solidFill>
              <a:cs typeface="Akhbar MT" pitchFamily="2" charset="-78"/>
            </a:endParaRPr>
          </a:p>
          <a:p>
            <a:pPr algn="ctr"/>
            <a:r>
              <a:rPr lang="ar-AE" sz="4000" b="1" baseline="-25000" dirty="0">
                <a:solidFill>
                  <a:schemeClr val="tx1"/>
                </a:solidFill>
                <a:cs typeface="Akhbar MT" pitchFamily="2" charset="-78"/>
              </a:rPr>
              <a:t>أي </a:t>
            </a:r>
            <a:r>
              <a:rPr lang="ar-SA" sz="4000" b="1" baseline="-25000" dirty="0">
                <a:solidFill>
                  <a:schemeClr val="tx1"/>
                </a:solidFill>
                <a:cs typeface="Akhbar MT" pitchFamily="2" charset="-78"/>
              </a:rPr>
              <a:t>لجأ إلى الله</a:t>
            </a:r>
            <a:r>
              <a:rPr lang="ar-AE" sz="4000" b="1" baseline="-25000" dirty="0">
                <a:solidFill>
                  <a:schemeClr val="tx1"/>
                </a:solidFill>
                <a:cs typeface="Akhbar MT" pitchFamily="2" charset="-78"/>
              </a:rPr>
              <a:t> بأن </a:t>
            </a:r>
            <a:r>
              <a:rPr lang="ar-SA" sz="4000" b="1" baseline="-25000" dirty="0">
                <a:solidFill>
                  <a:schemeClr val="tx1"/>
                </a:solidFill>
                <a:cs typeface="Akhbar MT" pitchFamily="2" charset="-78"/>
              </a:rPr>
              <a:t>دخل مجلس </a:t>
            </a:r>
            <a:r>
              <a:rPr lang="ar-AE" sz="4000" b="1" baseline="-25000" dirty="0">
                <a:solidFill>
                  <a:schemeClr val="tx1"/>
                </a:solidFill>
                <a:cs typeface="Akhbar MT" pitchFamily="2" charset="-78"/>
              </a:rPr>
              <a:t>ال</a:t>
            </a:r>
            <a:r>
              <a:rPr lang="ar-SA" sz="4000" b="1" baseline="-25000" dirty="0">
                <a:solidFill>
                  <a:schemeClr val="tx1"/>
                </a:solidFill>
                <a:cs typeface="Akhbar MT" pitchFamily="2" charset="-78"/>
              </a:rPr>
              <a:t>ذكر</a:t>
            </a:r>
            <a:r>
              <a:rPr lang="en-US" sz="4000" b="1" baseline="-25000" dirty="0">
                <a:solidFill>
                  <a:schemeClr val="tx1"/>
                </a:solidFill>
                <a:cs typeface="Akhbar MT" pitchFamily="2" charset="-78"/>
              </a:rPr>
              <a:t> </a:t>
            </a:r>
            <a:r>
              <a:rPr lang="ar-AE" sz="4000" b="1" baseline="-25000" dirty="0">
                <a:solidFill>
                  <a:schemeClr val="tx1"/>
                </a:solidFill>
                <a:cs typeface="Akhbar MT" pitchFamily="2" charset="-78"/>
              </a:rPr>
              <a:t> ف</a:t>
            </a:r>
            <a:r>
              <a:rPr lang="ar-SA" sz="4000" b="1" baseline="-25000" dirty="0">
                <a:solidFill>
                  <a:schemeClr val="tx1"/>
                </a:solidFill>
                <a:cs typeface="Akhbar MT" pitchFamily="2" charset="-78"/>
              </a:rPr>
              <a:t>جازاه </a:t>
            </a:r>
            <a:r>
              <a:rPr lang="ar-AE" sz="4000" b="1" baseline="-25000" dirty="0">
                <a:solidFill>
                  <a:schemeClr val="tx1"/>
                </a:solidFill>
                <a:cs typeface="Akhbar MT" pitchFamily="2" charset="-78"/>
              </a:rPr>
              <a:t>الله على</a:t>
            </a:r>
            <a:r>
              <a:rPr lang="ar-SA" sz="4000" b="1" baseline="-25000" dirty="0">
                <a:solidFill>
                  <a:schemeClr val="tx1"/>
                </a:solidFill>
                <a:cs typeface="Akhbar MT" pitchFamily="2" charset="-78"/>
              </a:rPr>
              <a:t> فعله بأن ض</a:t>
            </a:r>
            <a:r>
              <a:rPr lang="ar-AE" sz="4000" b="1" baseline="-25000" dirty="0">
                <a:solidFill>
                  <a:schemeClr val="tx1"/>
                </a:solidFill>
                <a:cs typeface="Akhbar MT" pitchFamily="2" charset="-78"/>
              </a:rPr>
              <a:t>َ</a:t>
            </a:r>
            <a:r>
              <a:rPr lang="ar-SA" sz="4000" b="1" baseline="-25000" dirty="0">
                <a:solidFill>
                  <a:schemeClr val="tx1"/>
                </a:solidFill>
                <a:cs typeface="Akhbar MT" pitchFamily="2" charset="-78"/>
              </a:rPr>
              <a:t>م</a:t>
            </a:r>
            <a:r>
              <a:rPr lang="ar-AE" sz="4000" b="1" baseline="-25000" dirty="0">
                <a:solidFill>
                  <a:schemeClr val="tx1"/>
                </a:solidFill>
                <a:cs typeface="Akhbar MT" pitchFamily="2" charset="-78"/>
              </a:rPr>
              <a:t>ّ</a:t>
            </a:r>
            <a:r>
              <a:rPr lang="ar-SA" sz="4000" b="1" baseline="-25000" dirty="0">
                <a:solidFill>
                  <a:schemeClr val="tx1"/>
                </a:solidFill>
                <a:cs typeface="Akhbar MT" pitchFamily="2" charset="-78"/>
              </a:rPr>
              <a:t>ه إلى رحمته</a:t>
            </a:r>
            <a:r>
              <a:rPr lang="ar-AE" sz="4000" b="1" baseline="-25000" dirty="0">
                <a:solidFill>
                  <a:schemeClr val="tx1"/>
                </a:solidFill>
                <a:cs typeface="Akhbar MT" pitchFamily="2" charset="-78"/>
              </a:rPr>
              <a:t> فغفر له ذنوبه وأدخله الجنة .</a:t>
            </a:r>
            <a:endParaRPr lang="en-US" sz="4000" b="1" baseline="-25000" dirty="0">
              <a:solidFill>
                <a:schemeClr val="tx1"/>
              </a:solidFill>
              <a:cs typeface="Akhbar MT" pitchFamily="2" charset="-78"/>
            </a:endParaRPr>
          </a:p>
          <a:p>
            <a:pPr algn="ctr"/>
            <a:endParaRPr lang="ar-AE" sz="3600" b="1" baseline="-25000" dirty="0">
              <a:solidFill>
                <a:schemeClr val="tx1"/>
              </a:solidFill>
              <a:cs typeface="Akhbar MT" pitchFamily="2" charset="-78"/>
            </a:endParaRPr>
          </a:p>
        </p:txBody>
      </p:sp>
      <p:pic>
        <p:nvPicPr>
          <p:cNvPr id="17" name="صورة 16" descr="صورة تحتوي على نص, أدوات المطبخ&#10;&#10;تم إنشاء الوصف تلقائياً">
            <a:extLst>
              <a:ext uri="{FF2B5EF4-FFF2-40B4-BE49-F238E27FC236}">
                <a16:creationId xmlns:a16="http://schemas.microsoft.com/office/drawing/2014/main" xmlns="" id="{29A42235-C905-47C2-85DE-7EA307F1D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0404" y="427897"/>
            <a:ext cx="1476754" cy="695552"/>
          </a:xfrm>
          <a:prstGeom prst="rect">
            <a:avLst/>
          </a:prstGeom>
        </p:spPr>
      </p:pic>
      <p:pic>
        <p:nvPicPr>
          <p:cNvPr id="18" name="صورة 17" descr="صورة تحتوي على نص&#10;&#10;تم إنشاء الوصف تلقائياً">
            <a:extLst>
              <a:ext uri="{FF2B5EF4-FFF2-40B4-BE49-F238E27FC236}">
                <a16:creationId xmlns:a16="http://schemas.microsoft.com/office/drawing/2014/main" xmlns="" id="{CE63256B-FAEB-4835-BF3F-A8806EC9FC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693" y="464595"/>
            <a:ext cx="1491047" cy="787723"/>
          </a:xfrm>
          <a:prstGeom prst="rect">
            <a:avLst/>
          </a:prstGeom>
        </p:spPr>
      </p:pic>
      <p:sp>
        <p:nvSpPr>
          <p:cNvPr id="3" name="مستطيل 2"/>
          <p:cNvSpPr/>
          <p:nvPr/>
        </p:nvSpPr>
        <p:spPr>
          <a:xfrm>
            <a:off x="2942611" y="276408"/>
            <a:ext cx="3257623" cy="523220"/>
          </a:xfrm>
          <a:prstGeom prst="rect">
            <a:avLst/>
          </a:prstGeom>
        </p:spPr>
        <p:txBody>
          <a:bodyPr wrap="none">
            <a:spAutoFit/>
          </a:bodyPr>
          <a:lstStyle/>
          <a:p>
            <a:r>
              <a:rPr lang="ar-AE" sz="2800" b="1" dirty="0">
                <a:solidFill>
                  <a:srgbClr val="C00000"/>
                </a:solidFill>
                <a:effectLst>
                  <a:glow rad="228600">
                    <a:schemeClr val="accent3">
                      <a:satMod val="175000"/>
                      <a:alpha val="40000"/>
                    </a:schemeClr>
                  </a:glow>
                </a:effectLst>
              </a:rPr>
              <a:t>الحضور في الوقت المحدد </a:t>
            </a:r>
            <a:endParaRPr lang="ar-AE" sz="2800" b="1" dirty="0">
              <a:solidFill>
                <a:srgbClr val="C00000"/>
              </a:solidFill>
              <a:effectLst>
                <a:glow rad="228600">
                  <a:schemeClr val="accent3">
                    <a:satMod val="175000"/>
                    <a:alpha val="40000"/>
                  </a:schemeClr>
                </a:glow>
              </a:effectLst>
            </a:endParaRPr>
          </a:p>
        </p:txBody>
      </p:sp>
      <p:pic>
        <p:nvPicPr>
          <p:cNvPr id="15" name="Picture 2" descr="http://masgirl.com/upload/uploads/13708012825.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7528" y="1252318"/>
            <a:ext cx="1702506" cy="19384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4108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ounded Rectangle 1"/>
          <p:cNvSpPr/>
          <p:nvPr/>
        </p:nvSpPr>
        <p:spPr>
          <a:xfrm>
            <a:off x="188640" y="179512"/>
            <a:ext cx="8775848" cy="6489848"/>
          </a:xfrm>
          <a:prstGeom prst="roundRect">
            <a:avLst/>
          </a:prstGeom>
          <a:no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sp>
        <p:nvSpPr>
          <p:cNvPr id="3" name="TextBox 2"/>
          <p:cNvSpPr txBox="1"/>
          <p:nvPr/>
        </p:nvSpPr>
        <p:spPr>
          <a:xfrm>
            <a:off x="1765520" y="303464"/>
            <a:ext cx="5542784" cy="1446550"/>
          </a:xfrm>
          <a:prstGeom prst="rect">
            <a:avLst/>
          </a:prstGeom>
          <a:noFill/>
        </p:spPr>
        <p:txBody>
          <a:bodyPr wrap="square" rtlCol="1">
            <a:spAutoFit/>
          </a:bodyPr>
          <a:lstStyle/>
          <a:p>
            <a:pPr algn="ctr"/>
            <a:r>
              <a:rPr lang="ar-AE"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3">
                      <a:satMod val="175000"/>
                      <a:alpha val="40000"/>
                    </a:schemeClr>
                  </a:glow>
                  <a:innerShdw blurRad="69850" dist="43180" dir="5400000">
                    <a:srgbClr val="000000">
                      <a:alpha val="65000"/>
                    </a:srgbClr>
                  </a:innerShdw>
                </a:effectLst>
              </a:rPr>
              <a:t>الابتسامة</a:t>
            </a:r>
          </a:p>
          <a:p>
            <a:pPr algn="ctr"/>
            <a:r>
              <a:rPr lang="ar-AE"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3">
                      <a:satMod val="175000"/>
                      <a:alpha val="40000"/>
                    </a:schemeClr>
                  </a:glow>
                  <a:innerShdw blurRad="69850" dist="43180" dir="5400000">
                    <a:srgbClr val="000000">
                      <a:alpha val="65000"/>
                    </a:srgbClr>
                  </a:innerShdw>
                </a:effectLst>
              </a:rPr>
              <a:t> والسلام عند الدخول</a:t>
            </a:r>
          </a:p>
        </p:txBody>
      </p:sp>
      <p:sp>
        <p:nvSpPr>
          <p:cNvPr id="4" name="TextBox 3"/>
          <p:cNvSpPr txBox="1"/>
          <p:nvPr/>
        </p:nvSpPr>
        <p:spPr>
          <a:xfrm>
            <a:off x="715262" y="1916832"/>
            <a:ext cx="8008469" cy="4339650"/>
          </a:xfrm>
          <a:prstGeom prst="rect">
            <a:avLst/>
          </a:prstGeom>
          <a:noFill/>
        </p:spPr>
        <p:txBody>
          <a:bodyPr wrap="square" rtlCol="1">
            <a:spAutoFit/>
          </a:bodyPr>
          <a:lstStyle/>
          <a:p>
            <a:pPr algn="ctr"/>
            <a:r>
              <a:rPr lang="ar-AE" sz="2300" b="1" dirty="0"/>
              <a:t>لأنها مفتاح القلوب </a:t>
            </a:r>
          </a:p>
          <a:p>
            <a:pPr algn="ctr"/>
            <a:r>
              <a:rPr lang="ar-AE" sz="2300" b="1" dirty="0"/>
              <a:t>وقد قال صلى الله عليه وسلم </a:t>
            </a:r>
          </a:p>
          <a:p>
            <a:pPr algn="ctr"/>
            <a:r>
              <a:rPr lang="ar-AE" sz="2300" b="1" dirty="0"/>
              <a:t>( تبسمك في وجه أخيك صدقة ) </a:t>
            </a:r>
          </a:p>
          <a:p>
            <a:pPr algn="ctr"/>
            <a:r>
              <a:rPr lang="ar-AE" sz="2300" b="1" dirty="0"/>
              <a:t>وقال صلى الله عليه وسلم : </a:t>
            </a:r>
          </a:p>
          <a:p>
            <a:pPr algn="ctr"/>
            <a:r>
              <a:rPr lang="ar-AE" sz="2300" b="1" dirty="0"/>
              <a:t>( لا تحقرن من المعروف شيئاً ولو أن تلقى أخاك بوجه طليق )  </a:t>
            </a:r>
          </a:p>
          <a:p>
            <a:pPr algn="ctr"/>
            <a:r>
              <a:rPr lang="ar-AE" sz="2300" b="1" dirty="0"/>
              <a:t>و جاء رجل إلى النبي صلى الله عليه وسلم ، فقال : السلام عليكم ، فردَّ عليه ، ثم جلس ، فقال النبي صلى الله عليه وسلم : (عَشْرٌ) [يعني عشر حسنات] ثم جاء آخر ، فقال : السلام عليكم ورحمة الله ، فردَّ عليه فجلس ، فقال : (عِشْرُونَ) ثم جاء آخر ، فقال : السلام عليكم ورحمة الله وبركاته ، فرد عليه فجلس ، فقال : (ثَلاَثُونَ) .</a:t>
            </a:r>
          </a:p>
          <a:p>
            <a:pPr algn="ctr"/>
            <a:r>
              <a:rPr lang="ar-AE" sz="2300" b="1" dirty="0"/>
              <a:t>صححه الألباني </a:t>
            </a:r>
            <a:endParaRPr lang="ar-AE" sz="2300" dirty="0">
              <a:solidFill>
                <a:srgbClr val="C00000"/>
              </a:solidFill>
            </a:endParaRPr>
          </a:p>
          <a:p>
            <a:pPr algn="ctr"/>
            <a:r>
              <a:rPr lang="ar-AE" sz="2300" dirty="0">
                <a:solidFill>
                  <a:srgbClr val="C00000"/>
                </a:solidFill>
              </a:rPr>
              <a:t>وقال رسول الله صلى الله عليه وسلم ( </a:t>
            </a:r>
            <a:r>
              <a:rPr lang="ar-AE" sz="2300" dirty="0">
                <a:solidFill>
                  <a:srgbClr val="0070C0"/>
                </a:solidFill>
              </a:rPr>
              <a:t>لاتدخلون الجنة حتى تؤمنوا، ولاتؤمنوا حتى تحابوا أولا أدلكم على شيء إذا فعلتموه تحاببتم أفشوا السلام بينكم </a:t>
            </a:r>
            <a:r>
              <a:rPr lang="ar-AE" sz="2300" dirty="0">
                <a:solidFill>
                  <a:srgbClr val="C00000"/>
                </a:solidFill>
              </a:rPr>
              <a:t>) رواه البخاري .</a:t>
            </a:r>
          </a:p>
        </p:txBody>
      </p:sp>
      <p:pic>
        <p:nvPicPr>
          <p:cNvPr id="6" name="Picture 14" descr="نتيجة بحث الصور عن ‪smile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303930"/>
            <a:ext cx="1404621" cy="1182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3810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ounded Rectangle 1"/>
          <p:cNvSpPr/>
          <p:nvPr/>
        </p:nvSpPr>
        <p:spPr>
          <a:xfrm>
            <a:off x="107504" y="548680"/>
            <a:ext cx="8856984" cy="6120094"/>
          </a:xfrm>
          <a:prstGeom prst="roundRect">
            <a:avLst/>
          </a:prstGeom>
          <a:no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sp>
        <p:nvSpPr>
          <p:cNvPr id="3" name="Rectangle 2"/>
          <p:cNvSpPr/>
          <p:nvPr/>
        </p:nvSpPr>
        <p:spPr>
          <a:xfrm>
            <a:off x="2201898" y="764704"/>
            <a:ext cx="4920547" cy="707886"/>
          </a:xfrm>
          <a:prstGeom prst="rect">
            <a:avLst/>
          </a:prstGeom>
        </p:spPr>
        <p:txBody>
          <a:bodyPr wrap="square">
            <a:spAutoFit/>
          </a:bodyPr>
          <a:lstStyle/>
          <a:p>
            <a:pPr algn="ctr"/>
            <a:r>
              <a:rPr lang="ar-AE" sz="4000" b="1" dirty="0">
                <a:solidFill>
                  <a:srgbClr val="C00000"/>
                </a:solidFill>
                <a:effectLst>
                  <a:glow rad="228600">
                    <a:schemeClr val="accent3">
                      <a:satMod val="175000"/>
                      <a:alpha val="40000"/>
                    </a:schemeClr>
                  </a:glow>
                </a:effectLst>
              </a:rPr>
              <a:t>التحلي بالأخلاق الحسنة </a:t>
            </a:r>
          </a:p>
        </p:txBody>
      </p:sp>
      <p:pic>
        <p:nvPicPr>
          <p:cNvPr id="4" name="Picture 16" descr="http://aubis.com.au/wp-content/uploads/2014/07/How-to-get-your-people-to-pull-in-the-right-direction-and-to-pull-hard.jpg">
            <a:hlinkClick r:id="rId2"/>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161" y="900384"/>
            <a:ext cx="2101307" cy="16197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2" descr="نتيجة بحث الصور عن ‪Cooperation clipart‬‏"/>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8622" y="797896"/>
            <a:ext cx="1861952" cy="16327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87625" y="1614291"/>
            <a:ext cx="6480720" cy="4278094"/>
          </a:xfrm>
          <a:prstGeom prst="rect">
            <a:avLst/>
          </a:prstGeom>
          <a:noFill/>
        </p:spPr>
        <p:txBody>
          <a:bodyPr wrap="square" rtlCol="1">
            <a:spAutoFit/>
          </a:bodyPr>
          <a:lstStyle/>
          <a:p>
            <a:pPr algn="ctr"/>
            <a:r>
              <a:rPr lang="ar-AE" sz="2400" b="1" dirty="0">
                <a:solidFill>
                  <a:srgbClr val="002060"/>
                </a:solidFill>
              </a:rPr>
              <a:t>فنتعاون ونحترم بعضنا البعض </a:t>
            </a:r>
          </a:p>
          <a:p>
            <a:pPr algn="ctr"/>
            <a:r>
              <a:rPr lang="ar-AE" sz="2400" b="1" dirty="0">
                <a:solidFill>
                  <a:srgbClr val="002060"/>
                </a:solidFill>
              </a:rPr>
              <a:t>ونبتعد عن الكلام البذيء والأفعال السيئة </a:t>
            </a:r>
          </a:p>
          <a:p>
            <a:pPr algn="ctr"/>
            <a:r>
              <a:rPr lang="ar-AE" sz="2400" b="1" dirty="0">
                <a:solidFill>
                  <a:srgbClr val="002060"/>
                </a:solidFill>
                <a:latin typeface="Arabic Typesetting" pitchFamily="66" charset="-78"/>
                <a:cs typeface="Arabic Typesetting" pitchFamily="66" charset="-78"/>
              </a:rPr>
              <a:t>ونتذكر قول النبي صلى الله عليه وسلم :</a:t>
            </a:r>
            <a:r>
              <a:rPr lang="ar-AE" sz="2400" dirty="0"/>
              <a:t> </a:t>
            </a:r>
          </a:p>
          <a:p>
            <a:pPr algn="ctr"/>
            <a:r>
              <a:rPr lang="ar-AE" sz="2400" dirty="0"/>
              <a:t>( </a:t>
            </a:r>
            <a:r>
              <a:rPr lang="ar-AE" sz="2400" b="1" dirty="0"/>
              <a:t>ما من شئ أثقل في ميزان المؤمن يوم القيامة من حسن الخلق، وإن الله يبغض الفاحش البذي</a:t>
            </a:r>
            <a:r>
              <a:rPr lang="ar-AE" sz="2400" dirty="0"/>
              <a:t>) </a:t>
            </a:r>
          </a:p>
          <a:p>
            <a:pPr algn="ctr"/>
            <a:r>
              <a:rPr lang="ar-AE" sz="2400" dirty="0"/>
              <a:t>وقال رسول الله عليه وسلم : </a:t>
            </a:r>
          </a:p>
          <a:p>
            <a:pPr algn="ctr"/>
            <a:r>
              <a:rPr lang="ar-AE" sz="2400" dirty="0"/>
              <a:t>( </a:t>
            </a:r>
            <a:r>
              <a:rPr lang="ar-AE" sz="2400" b="1" dirty="0"/>
              <a:t>إن المؤمن ليدرك بحسن خلقه درجات الصائم القائم </a:t>
            </a:r>
            <a:r>
              <a:rPr lang="ar-AE" sz="2400" dirty="0"/>
              <a:t>) </a:t>
            </a:r>
          </a:p>
          <a:p>
            <a:pPr algn="ctr"/>
            <a:r>
              <a:rPr lang="ar-AE" sz="3200" b="1" dirty="0">
                <a:solidFill>
                  <a:srgbClr val="C00000"/>
                </a:solidFill>
                <a:latin typeface="Arabic Typesetting" pitchFamily="66" charset="-78"/>
                <a:cs typeface="Arabic Typesetting" pitchFamily="66" charset="-78"/>
              </a:rPr>
              <a:t>وتذكري أيضا </a:t>
            </a:r>
            <a:r>
              <a:rPr lang="ar-AE" sz="2400" dirty="0"/>
              <a:t>إن ذلك له أثر عظيم في تحسين صورة الإسلام لدى الكفار ودخولهم فيه ولذلك كان النبي صلى الله عليه وسلم يستعمل الإحسان إلى الناس وسيلة في سبيل نشر الدين ويتألفهم عليه بالمعروف .</a:t>
            </a:r>
            <a:endParaRPr lang="ar-AE" sz="2400" b="1" dirty="0">
              <a:solidFill>
                <a:srgbClr val="C00000"/>
              </a:solidFill>
              <a:latin typeface="Arabic Typesetting" pitchFamily="66" charset="-78"/>
              <a:cs typeface="Arabic Typesetting" pitchFamily="66" charset="-78"/>
            </a:endParaRPr>
          </a:p>
        </p:txBody>
      </p:sp>
      <p:pic>
        <p:nvPicPr>
          <p:cNvPr id="7" name="Picture 24" descr="http://png.clipart.me/graphics/thumbs/156/popular-hand-connecting-teamwork-icon-concept-isolated-vector_156477278.jpg">
            <a:hlinkClick r:id="rId5"/>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52320" y="5070585"/>
            <a:ext cx="1386186" cy="14142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6" descr="https://encrypted-tbn0.gstatic.com/images?q=tbn:ANd9GcSs5uGDe7dff6znJVMybQhlUf9rN_m2xBKaPU7I8WSUtEzg7tJc-A">
            <a:hlinkClick r:id="rId7"/>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161" y="5155343"/>
            <a:ext cx="1156931" cy="1244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0765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6" descr="http://thumbs.dreamstime.com/z/teeth-smile-toothbrush-2887472.jpg">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2712"/>
          <a:stretch/>
        </p:blipFill>
        <p:spPr bwMode="auto">
          <a:xfrm>
            <a:off x="678191" y="848906"/>
            <a:ext cx="1373529" cy="1332692"/>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07504" y="620688"/>
            <a:ext cx="8784976" cy="6048672"/>
          </a:xfrm>
          <a:prstGeom prst="roundRect">
            <a:avLst/>
          </a:prstGeom>
          <a:no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sp>
        <p:nvSpPr>
          <p:cNvPr id="4" name="Rectangle 3"/>
          <p:cNvSpPr/>
          <p:nvPr/>
        </p:nvSpPr>
        <p:spPr>
          <a:xfrm>
            <a:off x="2148286" y="848906"/>
            <a:ext cx="5235095" cy="707886"/>
          </a:xfrm>
          <a:prstGeom prst="rect">
            <a:avLst/>
          </a:prstGeom>
        </p:spPr>
        <p:txBody>
          <a:bodyPr wrap="square">
            <a:spAutoFit/>
          </a:bodyPr>
          <a:lstStyle/>
          <a:p>
            <a:pPr algn="ctr"/>
            <a:r>
              <a:rPr lang="ar-AE" sz="4000" b="1" dirty="0">
                <a:solidFill>
                  <a:srgbClr val="C00000"/>
                </a:solidFill>
                <a:effectLst>
                  <a:glow rad="228600">
                    <a:schemeClr val="accent3">
                      <a:satMod val="175000"/>
                      <a:alpha val="40000"/>
                    </a:schemeClr>
                  </a:glow>
                </a:effectLst>
              </a:rPr>
              <a:t>اهتمي بنظافتك الشخصية</a:t>
            </a:r>
          </a:p>
        </p:txBody>
      </p:sp>
      <p:pic>
        <p:nvPicPr>
          <p:cNvPr id="5" name="Picture 4" descr="https://s-media-cache-ak0.pinimg.com/236x/0b/2d/62/0b2d625599f117356546717b87a0b97d.jpg">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428" t="8470" r="6938" b="3535"/>
          <a:stretch/>
        </p:blipFill>
        <p:spPr bwMode="auto">
          <a:xfrm flipH="1">
            <a:off x="7164288" y="1294198"/>
            <a:ext cx="1411866" cy="1990786"/>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693169" y="5103528"/>
            <a:ext cx="7613646" cy="1332758"/>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pic>
        <p:nvPicPr>
          <p:cNvPr id="7" name="Picture 2" descr="http://www.tonguechic.com/wp-content/uploads/0006/7339/CHANEL_No5_parfum.jpg">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0942" t="3918" r="30790" b="15706"/>
          <a:stretch/>
        </p:blipFill>
        <p:spPr bwMode="auto">
          <a:xfrm>
            <a:off x="5148064" y="5200139"/>
            <a:ext cx="635117" cy="11762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cdn0.iconfinder.com/data/icons/birth-of-beauty/512/beauty_03-512.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72679" y="4973902"/>
            <a:ext cx="1268941" cy="14025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cliparts.co/cliparts/kiK/BeM/kiKBeMKRT.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971600" y="3986988"/>
            <a:ext cx="2401079" cy="239434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465622" y="5477519"/>
            <a:ext cx="1957509" cy="584775"/>
          </a:xfrm>
          <a:prstGeom prst="rect">
            <a:avLst/>
          </a:prstGeom>
          <a:noFill/>
        </p:spPr>
        <p:txBody>
          <a:bodyPr wrap="square" rtlCol="1">
            <a:spAutoFit/>
          </a:bodyPr>
          <a:lstStyle/>
          <a:p>
            <a:pPr algn="ctr"/>
            <a:r>
              <a:rPr lang="ar-AE" sz="3200" b="1" dirty="0">
                <a:solidFill>
                  <a:srgbClr val="C00000"/>
                </a:solidFill>
              </a:rPr>
              <a:t>ممنوع </a:t>
            </a:r>
          </a:p>
        </p:txBody>
      </p:sp>
      <p:pic>
        <p:nvPicPr>
          <p:cNvPr id="11" name="Picture 12" descr="http://photos.gograph.com/thumbs/CSP/CSP990/k9850033.jpg">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92280" y="5142148"/>
            <a:ext cx="1097492" cy="12130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http://hairlosstreatmentstip.com/wp-content/uploads/2015/01/wide-tooth-comb.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67545" y="2824031"/>
            <a:ext cx="1535572" cy="106861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051720" y="1766910"/>
            <a:ext cx="5472608" cy="2308324"/>
          </a:xfrm>
          <a:prstGeom prst="rect">
            <a:avLst/>
          </a:prstGeom>
        </p:spPr>
        <p:txBody>
          <a:bodyPr wrap="square">
            <a:spAutoFit/>
          </a:bodyPr>
          <a:lstStyle/>
          <a:p>
            <a:pPr algn="ctr"/>
            <a:r>
              <a:rPr lang="ar-AE" sz="3600" b="1" dirty="0"/>
              <a:t> حتى لا تؤذي زميلاتك وتؤذي الملائكة بالرائحة الكريهة </a:t>
            </a:r>
          </a:p>
          <a:p>
            <a:pPr algn="ctr"/>
            <a:r>
              <a:rPr lang="ar-AE" sz="3600" b="1" dirty="0"/>
              <a:t>والتزمي باللباس المدرسي وتجنبي استخدام العطر والمكياج </a:t>
            </a:r>
          </a:p>
        </p:txBody>
      </p:sp>
    </p:spTree>
    <p:extLst>
      <p:ext uri="{BB962C8B-B14F-4D97-AF65-F5344CB8AC3E}">
        <p14:creationId xmlns:p14="http://schemas.microsoft.com/office/powerpoint/2010/main" val="36965465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AD404E49-E8E2-439F-9A23-A8C6832CB208}"/>
              </a:ext>
            </a:extLst>
          </p:cNvPr>
          <p:cNvSpPr>
            <a:spLocks noGrp="1"/>
          </p:cNvSpPr>
          <p:nvPr>
            <p:ph type="title"/>
          </p:nvPr>
        </p:nvSpPr>
        <p:spPr/>
        <p:txBody>
          <a:bodyPr/>
          <a:lstStyle/>
          <a:p>
            <a:endParaRPr lang="en-US" dirty="0"/>
          </a:p>
        </p:txBody>
      </p:sp>
      <p:pic>
        <p:nvPicPr>
          <p:cNvPr id="7" name="صورة 6">
            <a:extLst>
              <a:ext uri="{FF2B5EF4-FFF2-40B4-BE49-F238E27FC236}">
                <a16:creationId xmlns="" xmlns:a16="http://schemas.microsoft.com/office/drawing/2014/main" id="{91A81E21-C5C7-49A7-8E88-82EAE1B95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pic>
        <p:nvPicPr>
          <p:cNvPr id="9" name="عنصر نائب للمحتوى 6">
            <a:extLst>
              <a:ext uri="{FF2B5EF4-FFF2-40B4-BE49-F238E27FC236}">
                <a16:creationId xmlns="" xmlns:a16="http://schemas.microsoft.com/office/drawing/2014/main" id="{A95A4295-944D-46AD-943A-C407F1CB65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721428" cy="3263504"/>
          </a:xfrm>
          <a:prstGeom prst="rect">
            <a:avLst/>
          </a:prstGeom>
        </p:spPr>
      </p:pic>
      <p:pic>
        <p:nvPicPr>
          <p:cNvPr id="12" name="صورة 11" descr="صورة تحتوي على نص&#10;&#10;تم إنشاء الوصف تلقائياً">
            <a:extLst>
              <a:ext uri="{FF2B5EF4-FFF2-40B4-BE49-F238E27FC236}">
                <a16:creationId xmlns="" xmlns:a16="http://schemas.microsoft.com/office/drawing/2014/main" id="{2A5A2013-3C09-46F4-B8B7-9661536A7F2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5" r="8174" b="29020"/>
          <a:stretch/>
        </p:blipFill>
        <p:spPr>
          <a:xfrm>
            <a:off x="7783286" y="4723409"/>
            <a:ext cx="1153886" cy="1184813"/>
          </a:xfrm>
          <a:prstGeom prst="rect">
            <a:avLst/>
          </a:prstGeom>
        </p:spPr>
      </p:pic>
      <p:pic>
        <p:nvPicPr>
          <p:cNvPr id="16" name="صورة 15" descr="صورة تحتوي على نص, شخص&#10;&#10;تم إنشاء الوصف تلقائياً">
            <a:extLst>
              <a:ext uri="{FF2B5EF4-FFF2-40B4-BE49-F238E27FC236}">
                <a16:creationId xmlns="" xmlns:a16="http://schemas.microsoft.com/office/drawing/2014/main" id="{15F5C0A7-1088-454D-A896-2A8132D6C6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 y="4678660"/>
            <a:ext cx="1274309" cy="1274309"/>
          </a:xfrm>
          <a:prstGeom prst="rect">
            <a:avLst/>
          </a:prstGeom>
        </p:spPr>
      </p:pic>
      <p:pic>
        <p:nvPicPr>
          <p:cNvPr id="17" name="WhatsApp Audio 2021-01-25 at 9.31.55 AM">
            <a:hlinkClick r:id="" action="ppaction://media"/>
            <a:extLst>
              <a:ext uri="{FF2B5EF4-FFF2-40B4-BE49-F238E27FC236}">
                <a16:creationId xmlns="" xmlns:a16="http://schemas.microsoft.com/office/drawing/2014/main" id="{CB945460-78CD-484C-8116-9860D0BB4AD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71450" y="5269706"/>
            <a:ext cx="457200" cy="457200"/>
          </a:xfrm>
          <a:prstGeom prst="rect">
            <a:avLst/>
          </a:prstGeom>
        </p:spPr>
      </p:pic>
      <p:pic>
        <p:nvPicPr>
          <p:cNvPr id="24" name="Picture 2" descr="علم المملكة العربية السعودية متحرك أحبك يالسعودية - صور متحركة Gif Images">
            <a:extLst>
              <a:ext uri="{FF2B5EF4-FFF2-40B4-BE49-F238E27FC236}">
                <a16:creationId xmlns="" xmlns:a16="http://schemas.microsoft.com/office/drawing/2014/main" id="{CC0603DE-B69E-4A89-9333-9C950205A814}"/>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090466" y="5131934"/>
            <a:ext cx="2328863" cy="1552575"/>
          </a:xfrm>
          <a:prstGeom prst="rect">
            <a:avLst/>
          </a:prstGeom>
          <a:noFill/>
          <a:extLst>
            <a:ext uri="{909E8E84-426E-40DD-AFC4-6F175D3DCCD1}">
              <a14:hiddenFill xmlns:a14="http://schemas.microsoft.com/office/drawing/2010/main">
                <a:solidFill>
                  <a:srgbClr val="FFFFFF"/>
                </a:solidFill>
              </a14:hiddenFill>
            </a:ext>
          </a:extLst>
        </p:spPr>
      </p:pic>
      <p:sp>
        <p:nvSpPr>
          <p:cNvPr id="25" name="شكل بيضاوي 24">
            <a:extLst>
              <a:ext uri="{FF2B5EF4-FFF2-40B4-BE49-F238E27FC236}">
                <a16:creationId xmlns="" xmlns:a16="http://schemas.microsoft.com/office/drawing/2014/main" id="{5AF0FD3C-5562-46D7-9FA5-E530F13E8E27}"/>
              </a:ext>
            </a:extLst>
          </p:cNvPr>
          <p:cNvSpPr/>
          <p:nvPr/>
        </p:nvSpPr>
        <p:spPr>
          <a:xfrm>
            <a:off x="2055713" y="6415088"/>
            <a:ext cx="1000125" cy="332185"/>
          </a:xfrm>
          <a:prstGeom prst="ellipse">
            <a:avLst/>
          </a:prstGeom>
          <a:solidFill>
            <a:sysClr val="window" lastClr="FFFFFF">
              <a:lumMod val="50000"/>
            </a:sysClr>
          </a:solidFill>
          <a:ln w="76200" cap="flat" cmpd="sng" algn="ctr">
            <a:solidFill>
              <a:sysClr val="window" lastClr="FFFFFF">
                <a:lumMod val="50000"/>
              </a:sysClr>
            </a:solidFill>
            <a:prstDash val="solid"/>
            <a:miter lim="800000"/>
          </a:ln>
          <a:effectLst/>
          <a:scene3d>
            <a:camera prst="perspectiveRelaxed"/>
            <a:lightRig rig="threePt" dir="t"/>
          </a:scene3d>
          <a:sp3d>
            <a:bevelT w="139700" h="139700" prst="divot"/>
          </a:sp3d>
        </p:spPr>
        <p:txBody>
          <a:bodyPr rtlCol="1" anchor="ctr"/>
          <a:lstStyle/>
          <a:p>
            <a:pPr algn="ctr" defTabSz="685800">
              <a:defRPr/>
            </a:pPr>
            <a:endParaRPr lang="ar-SA" sz="1350" kern="0" dirty="0">
              <a:solidFill>
                <a:prstClr val="white"/>
              </a:solidFill>
              <a:latin typeface="Calibri" panose="020F0502020204030204"/>
              <a:cs typeface="Arial" panose="020B0604020202020204" pitchFamily="34" charset="0"/>
            </a:endParaRPr>
          </a:p>
        </p:txBody>
      </p:sp>
      <p:sp>
        <p:nvSpPr>
          <p:cNvPr id="26" name="مستطيل 25">
            <a:extLst>
              <a:ext uri="{FF2B5EF4-FFF2-40B4-BE49-F238E27FC236}">
                <a16:creationId xmlns="" xmlns:a16="http://schemas.microsoft.com/office/drawing/2014/main" id="{FBEF00EA-91D7-44A1-A76F-5F985B4AA8C0}"/>
              </a:ext>
            </a:extLst>
          </p:cNvPr>
          <p:cNvSpPr/>
          <p:nvPr/>
        </p:nvSpPr>
        <p:spPr>
          <a:xfrm>
            <a:off x="2535039" y="1885639"/>
            <a:ext cx="160655" cy="4601596"/>
          </a:xfrm>
          <a:prstGeom prst="rect">
            <a:avLst/>
          </a:prstGeom>
          <a:solidFill>
            <a:sysClr val="window" lastClr="FFFFFF">
              <a:lumMod val="50000"/>
            </a:sysClr>
          </a:solidFill>
          <a:ln w="12700" cap="flat" cmpd="sng" algn="ctr">
            <a:solidFill>
              <a:srgbClr val="4472C4">
                <a:shade val="50000"/>
              </a:srgbClr>
            </a:solidFill>
            <a:prstDash val="solid"/>
            <a:miter lim="800000"/>
          </a:ln>
          <a:effectLst/>
          <a:scene3d>
            <a:camera prst="orthographicFront"/>
            <a:lightRig rig="threePt" dir="t"/>
          </a:scene3d>
          <a:sp3d>
            <a:bevelT/>
          </a:sp3d>
        </p:spPr>
        <p:txBody>
          <a:bodyPr rtlCol="1" anchor="ctr"/>
          <a:lstStyle/>
          <a:p>
            <a:pPr algn="ctr" defTabSz="685800">
              <a:defRPr/>
            </a:pPr>
            <a:endParaRPr lang="ar-SA" sz="1350" kern="0" dirty="0">
              <a:solidFill>
                <a:prstClr val="white"/>
              </a:solidFill>
              <a:latin typeface="Calibri" panose="020F0502020204030204"/>
              <a:cs typeface="Arial" panose="020B0604020202020204" pitchFamily="34" charset="0"/>
            </a:endParaRPr>
          </a:p>
        </p:txBody>
      </p:sp>
      <p:pic>
        <p:nvPicPr>
          <p:cNvPr id="27" name="صورة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64360" y="2892362"/>
            <a:ext cx="5069993" cy="3965639"/>
          </a:xfrm>
          <a:prstGeom prst="rect">
            <a:avLst/>
          </a:prstGeom>
        </p:spPr>
      </p:pic>
    </p:spTree>
    <p:extLst>
      <p:ext uri="{BB962C8B-B14F-4D97-AF65-F5344CB8AC3E}">
        <p14:creationId xmlns:p14="http://schemas.microsoft.com/office/powerpoint/2010/main" val="36310312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33" fill="hold"/>
                                        <p:tgtEl>
                                          <p:spTgt spid="17"/>
                                        </p:tgtEl>
                                      </p:cBhvr>
                                    </p:cmd>
                                  </p:childTnLst>
                                </p:cTn>
                              </p:par>
                            </p:childTnLst>
                          </p:cTn>
                        </p:par>
                        <p:par>
                          <p:cTn id="7" fill="hold">
                            <p:stCondLst>
                              <p:cond delay="34433"/>
                            </p:stCondLst>
                            <p:childTnLst>
                              <p:par>
                                <p:cTn id="8" presetID="22" presetClass="entr" presetSubtype="1"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up)">
                                      <p:cBhvr>
                                        <p:cTn id="10" dur="2000"/>
                                        <p:tgtEl>
                                          <p:spTgt spid="26"/>
                                        </p:tgtEl>
                                      </p:cBhvr>
                                    </p:animEffect>
                                  </p:childTnLst>
                                </p:cTn>
                              </p:par>
                            </p:childTnLst>
                          </p:cTn>
                        </p:par>
                        <p:par>
                          <p:cTn id="11" fill="hold">
                            <p:stCondLst>
                              <p:cond delay="36433"/>
                            </p:stCondLst>
                            <p:childTnLst>
                              <p:par>
                                <p:cTn id="12" presetID="22" presetClass="entr" presetSubtype="1"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up)">
                                      <p:cBhvr>
                                        <p:cTn id="14" dur="2000"/>
                                        <p:tgtEl>
                                          <p:spTgt spid="25"/>
                                        </p:tgtEl>
                                      </p:cBhvr>
                                    </p:animEffect>
                                  </p:childTnLst>
                                </p:cTn>
                              </p:par>
                            </p:childTnLst>
                          </p:cTn>
                        </p:par>
                        <p:par>
                          <p:cTn id="15" fill="hold">
                            <p:stCondLst>
                              <p:cond delay="38433"/>
                            </p:stCondLst>
                            <p:childTnLst>
                              <p:par>
                                <p:cTn id="16" presetID="10" presetClass="entr" presetSubtype="0"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2000"/>
                                        <p:tgtEl>
                                          <p:spTgt spid="24"/>
                                        </p:tgtEl>
                                      </p:cBhvr>
                                    </p:animEffect>
                                  </p:childTnLst>
                                </p:cTn>
                              </p:par>
                            </p:childTnLst>
                          </p:cTn>
                        </p:par>
                        <p:par>
                          <p:cTn id="19" fill="hold">
                            <p:stCondLst>
                              <p:cond delay="40433"/>
                            </p:stCondLst>
                            <p:childTnLst>
                              <p:par>
                                <p:cTn id="20" presetID="64" presetClass="path" presetSubtype="0" accel="50000" decel="50000" fill="hold" nodeType="afterEffect">
                                  <p:stCondLst>
                                    <p:cond delay="0"/>
                                  </p:stCondLst>
                                  <p:childTnLst>
                                    <p:animMotion origin="layout" path="M -2.77778E-6 0.00556 L -0.00399 -0.42708 " pathEditMode="relative" rAng="0" ptsTypes="AA">
                                      <p:cBhvr>
                                        <p:cTn id="21" dur="8000" fill="hold"/>
                                        <p:tgtEl>
                                          <p:spTgt spid="24"/>
                                        </p:tgtEl>
                                        <p:attrNameLst>
                                          <p:attrName>ppt_x</p:attrName>
                                          <p:attrName>ppt_y</p:attrName>
                                        </p:attrNameLst>
                                      </p:cBhvr>
                                      <p:rCtr x="-208" y="-21644"/>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22" fill="hold" display="0">
                  <p:stCondLst>
                    <p:cond delay="indefinite"/>
                  </p:stCondLst>
                </p:cTn>
                <p:tgtEl>
                  <p:spTgt spid="17"/>
                </p:tgtEl>
              </p:cMediaNode>
            </p:video>
          </p:childTnLst>
        </p:cTn>
      </p:par>
    </p:tnLst>
    <p:bldLst>
      <p:bldP spid="25" grpId="0" animBg="1"/>
      <p:bldP spid="2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ounded Rectangle 1"/>
          <p:cNvSpPr/>
          <p:nvPr/>
        </p:nvSpPr>
        <p:spPr>
          <a:xfrm>
            <a:off x="188640" y="179512"/>
            <a:ext cx="8775848" cy="6489848"/>
          </a:xfrm>
          <a:prstGeom prst="roundRect">
            <a:avLst/>
          </a:prstGeom>
          <a:no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sp>
        <p:nvSpPr>
          <p:cNvPr id="3" name="TextBox 2"/>
          <p:cNvSpPr txBox="1"/>
          <p:nvPr/>
        </p:nvSpPr>
        <p:spPr>
          <a:xfrm>
            <a:off x="1496559" y="404664"/>
            <a:ext cx="7118188" cy="769441"/>
          </a:xfrm>
          <a:prstGeom prst="rect">
            <a:avLst/>
          </a:prstGeom>
          <a:noFill/>
        </p:spPr>
        <p:txBody>
          <a:bodyPr wrap="square" rtlCol="1">
            <a:spAutoFit/>
          </a:bodyPr>
          <a:lstStyle/>
          <a:p>
            <a:pPr algn="ctr"/>
            <a:r>
              <a:rPr lang="ar-AE"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3">
                      <a:satMod val="175000"/>
                      <a:alpha val="40000"/>
                    </a:schemeClr>
                  </a:glow>
                  <a:innerShdw blurRad="69850" dist="43180" dir="5400000">
                    <a:srgbClr val="000000">
                      <a:alpha val="65000"/>
                    </a:srgbClr>
                  </a:innerShdw>
                </a:effectLst>
              </a:rPr>
              <a:t>حافظي على الممتلكات العامة </a:t>
            </a:r>
          </a:p>
        </p:txBody>
      </p:sp>
      <p:sp>
        <p:nvSpPr>
          <p:cNvPr id="4" name="Rectangle 3"/>
          <p:cNvSpPr/>
          <p:nvPr/>
        </p:nvSpPr>
        <p:spPr>
          <a:xfrm>
            <a:off x="2267744" y="1287167"/>
            <a:ext cx="6257111" cy="4031873"/>
          </a:xfrm>
          <a:prstGeom prst="rect">
            <a:avLst/>
          </a:prstGeom>
        </p:spPr>
        <p:txBody>
          <a:bodyPr wrap="square">
            <a:spAutoFit/>
          </a:bodyPr>
          <a:lstStyle/>
          <a:p>
            <a:pPr algn="ctr"/>
            <a:r>
              <a:rPr lang="ar-AE" sz="3200" b="1" dirty="0">
                <a:solidFill>
                  <a:schemeClr val="accent3">
                    <a:lumMod val="50000"/>
                  </a:schemeClr>
                </a:solidFill>
              </a:rPr>
              <a:t>لا تسرفي في استخدام الممتلكات العامة الموجودة في المدرسة كالماء والكهرباء.</a:t>
            </a:r>
          </a:p>
          <a:p>
            <a:pPr algn="ctr"/>
            <a:r>
              <a:rPr lang="ar-AE" sz="3200" b="1" dirty="0"/>
              <a:t>وحافظي على نظافة مكانكِ في المدرسة كما تحافظين على غرفتكِ في البيت</a:t>
            </a:r>
          </a:p>
          <a:p>
            <a:pPr algn="ctr"/>
            <a:r>
              <a:rPr lang="ar-AE" sz="3200" dirty="0"/>
              <a:t>وكذلك نظافة المقعد والجدران بعدم الكتابة عليها.</a:t>
            </a:r>
            <a:r>
              <a:rPr lang="ar-AE" sz="3200" b="1" dirty="0"/>
              <a:t>. وتذكري </a:t>
            </a:r>
          </a:p>
          <a:p>
            <a:pPr algn="ctr"/>
            <a:r>
              <a:rPr lang="ar-AE" sz="3200" b="1" dirty="0"/>
              <a:t>( إماطة الأذى عن الطريق صدقة )</a:t>
            </a:r>
          </a:p>
          <a:p>
            <a:pPr algn="ctr"/>
            <a:endParaRPr lang="ar-AE" sz="3200" b="1" dirty="0">
              <a:effectLst/>
            </a:endParaRPr>
          </a:p>
        </p:txBody>
      </p:sp>
      <p:pic>
        <p:nvPicPr>
          <p:cNvPr id="5" name="Picture 2" descr="http://previews.123rf.com/images/tribalium123/tribalium1231303/tribalium123130300094/18661945-water-tap-symbol-water-faucet-sign-dripping-tap-icon-faucet-tap-with-water-drop--Stock-Vector.jpg">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6025"/>
          <a:stretch/>
        </p:blipFill>
        <p:spPr bwMode="auto">
          <a:xfrm flipH="1">
            <a:off x="467544" y="573107"/>
            <a:ext cx="1479020" cy="15212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cdn1.iconfinder.com/data/icons/human-8/48/370-512.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67544" y="2204864"/>
            <a:ext cx="1590789" cy="17599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t.depositphotos.com/1029662/4308/v/450/depositphotos_43087175-School-Education-Social-Problem-Student-Teacher-Stick-Figure-Pictogram-Icon-Clipart.jpg">
            <a:hlinkClick r:id="rId6"/>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62497" t="40658" r="8839" b="36612"/>
          <a:stretch/>
        </p:blipFill>
        <p:spPr bwMode="auto">
          <a:xfrm>
            <a:off x="467544" y="4149080"/>
            <a:ext cx="2585032" cy="22678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pixabay.com/static/uploads/photo/2012/04/12/19/36/man-30322_640.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95048" y="4437112"/>
            <a:ext cx="1319699" cy="1869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150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ounded Rectangle 1"/>
          <p:cNvSpPr/>
          <p:nvPr/>
        </p:nvSpPr>
        <p:spPr>
          <a:xfrm>
            <a:off x="188640" y="179512"/>
            <a:ext cx="8775848" cy="6489848"/>
          </a:xfrm>
          <a:prstGeom prst="roundRect">
            <a:avLst/>
          </a:prstGeom>
          <a:no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sp>
        <p:nvSpPr>
          <p:cNvPr id="3" name="TextBox 2"/>
          <p:cNvSpPr txBox="1"/>
          <p:nvPr/>
        </p:nvSpPr>
        <p:spPr>
          <a:xfrm>
            <a:off x="886234" y="288394"/>
            <a:ext cx="6825660" cy="769441"/>
          </a:xfrm>
          <a:prstGeom prst="rect">
            <a:avLst/>
          </a:prstGeom>
          <a:noFill/>
        </p:spPr>
        <p:txBody>
          <a:bodyPr wrap="square" rtlCol="1">
            <a:spAutoFit/>
          </a:bodyPr>
          <a:lstStyle/>
          <a:p>
            <a:pPr algn="ctr"/>
            <a:r>
              <a:rPr lang="ar-AE" sz="4400" b="1" dirty="0">
                <a:solidFill>
                  <a:srgbClr val="C00000"/>
                </a:solidFill>
                <a:effectLst>
                  <a:glow rad="228600">
                    <a:schemeClr val="accent3">
                      <a:satMod val="175000"/>
                      <a:alpha val="40000"/>
                    </a:schemeClr>
                  </a:glow>
                </a:effectLst>
              </a:rPr>
              <a:t>تعلمي حسن الإنصات وعدم المقاطعة </a:t>
            </a:r>
          </a:p>
        </p:txBody>
      </p:sp>
      <p:sp>
        <p:nvSpPr>
          <p:cNvPr id="4" name="TextBox 3"/>
          <p:cNvSpPr txBox="1"/>
          <p:nvPr/>
        </p:nvSpPr>
        <p:spPr>
          <a:xfrm>
            <a:off x="1612873" y="1149948"/>
            <a:ext cx="5918670" cy="5016758"/>
          </a:xfrm>
          <a:prstGeom prst="rect">
            <a:avLst/>
          </a:prstGeom>
          <a:noFill/>
        </p:spPr>
        <p:txBody>
          <a:bodyPr wrap="square" rtlCol="1">
            <a:spAutoFit/>
          </a:bodyPr>
          <a:lstStyle/>
          <a:p>
            <a:pPr algn="ctr"/>
            <a:r>
              <a:rPr lang="ar-AE" sz="3200" dirty="0"/>
              <a:t>هذا دليل على تقوى الله وعلى احترامك لنفسك ويعكس تربية أهلك لك .</a:t>
            </a:r>
          </a:p>
          <a:p>
            <a:pPr algn="ctr"/>
            <a:r>
              <a:rPr lang="ar-AE" sz="3200" dirty="0"/>
              <a:t> فتعلمي الصبروأحسني الانصات للدرس لتخرجي من مجلس الذكر وقد غفر الله لك ذنوبك .</a:t>
            </a:r>
          </a:p>
          <a:p>
            <a:pPr algn="ctr"/>
            <a:r>
              <a:rPr lang="ar-AE" sz="3200" dirty="0"/>
              <a:t> وتجنبي مقاطعة المعلم لما فيها من تضييع للوقت وحرمان الكل  من فهم الدرس ، وإذا كان لديك سؤال فدونيه في ورقة مع كتابة اسم الصف وفي أقرب فرصة سيتم الإجابة عليه .</a:t>
            </a:r>
          </a:p>
        </p:txBody>
      </p:sp>
      <p:pic>
        <p:nvPicPr>
          <p:cNvPr id="5" name="Picture 2" descr="https://cdn2.iconfinder.com/data/icons/medical-specialties-1/256/Otology-128.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276371" y="821174"/>
            <a:ext cx="1533644" cy="15336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zonta.org/portals/0/images/Buttons/ListenIcon1.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8002" y="1149948"/>
            <a:ext cx="1204871" cy="12048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cdn3.iconfinder.com/data/icons/beos/BeOS_write.pn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76371" y="4909898"/>
            <a:ext cx="1533646" cy="1533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9200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ounded Rectangle 1"/>
          <p:cNvSpPr/>
          <p:nvPr/>
        </p:nvSpPr>
        <p:spPr>
          <a:xfrm>
            <a:off x="188640" y="188640"/>
            <a:ext cx="8703840" cy="6408712"/>
          </a:xfrm>
          <a:prstGeom prst="roundRect">
            <a:avLst/>
          </a:prstGeom>
          <a:no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grpSp>
        <p:nvGrpSpPr>
          <p:cNvPr id="3" name="Group 2"/>
          <p:cNvGrpSpPr/>
          <p:nvPr/>
        </p:nvGrpSpPr>
        <p:grpSpPr>
          <a:xfrm>
            <a:off x="444201" y="3844899"/>
            <a:ext cx="2672267" cy="2469670"/>
            <a:chOff x="475196" y="5796136"/>
            <a:chExt cx="3313844" cy="2789325"/>
          </a:xfrm>
        </p:grpSpPr>
        <p:grpSp>
          <p:nvGrpSpPr>
            <p:cNvPr id="4" name="Group 3"/>
            <p:cNvGrpSpPr/>
            <p:nvPr/>
          </p:nvGrpSpPr>
          <p:grpSpPr>
            <a:xfrm>
              <a:off x="2373453" y="5796136"/>
              <a:ext cx="1415587" cy="2789325"/>
              <a:chOff x="2482508" y="5095043"/>
              <a:chExt cx="1415587" cy="2789325"/>
            </a:xfrm>
          </p:grpSpPr>
          <p:pic>
            <p:nvPicPr>
              <p:cNvPr id="10" name="Picture 4" descr="http://thumbs.dreamstime.com/z/human-action-poses-postures-icons-set-pictogram-representing-basic-such-as-arm-crossed-closing-ear-closing-eyes-closing-mouth-48964064.jpg">
                <a:hlinkClick r:id="rId2"/>
              </p:cNvPr>
              <p:cNvPicPr>
                <a:picLocks noChangeAspect="1" noChangeArrowheads="1"/>
              </p:cNvPicPr>
              <p:nvPr/>
            </p:nvPicPr>
            <p:blipFill rotWithShape="1">
              <a:blip r:embed="rId3" cstate="print">
                <a:biLevel thresh="75000"/>
                <a:extLst>
                  <a:ext uri="{28A0092B-C50C-407E-A947-70E740481C1C}">
                    <a14:useLocalDpi xmlns:a14="http://schemas.microsoft.com/office/drawing/2010/main" val="0"/>
                  </a:ext>
                </a:extLst>
              </a:blip>
              <a:srcRect l="52136" t="5189" r="32043" b="79426"/>
              <a:stretch/>
            </p:blipFill>
            <p:spPr bwMode="auto">
              <a:xfrm>
                <a:off x="2482508" y="5095043"/>
                <a:ext cx="1415587" cy="14708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thumbs.dreamstime.com/z/human-action-poses-postures-icons-set-pictogram-representing-basic-such-as-arm-crossed-closing-ear-closing-eyes-closing-mouth-48964064.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002" t="15817" r="5088" b="68798"/>
              <a:stretch/>
            </p:blipFill>
            <p:spPr bwMode="auto">
              <a:xfrm>
                <a:off x="2783489" y="6413530"/>
                <a:ext cx="754566" cy="1470838"/>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descr="http://thumbs.dreamstime.com/z/human-action-poses-postures-icons-set-pictogram-representing-basic-such-as-arm-crossed-closing-ear-closing-eyes-closing-mouth-48964064.jpg">
              <a:hlinkClick r:id="rId2"/>
            </p:cNvPr>
            <p:cNvPicPr>
              <a:picLocks noChangeAspect="1" noChangeArrowheads="1"/>
            </p:cNvPicPr>
            <p:nvPr/>
          </p:nvPicPr>
          <p:blipFill rotWithShape="1">
            <a:blip r:embed="rId3"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l="6540" t="32622" r="70999" b="39082"/>
            <a:stretch/>
          </p:blipFill>
          <p:spPr bwMode="auto">
            <a:xfrm rot="344063">
              <a:off x="475196" y="6000942"/>
              <a:ext cx="2009623" cy="2454743"/>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480007" y="6372200"/>
              <a:ext cx="821438" cy="3600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cxnSp>
          <p:nvCxnSpPr>
            <p:cNvPr id="7" name="Straight Connector 6"/>
            <p:cNvCxnSpPr>
              <a:stCxn id="6" idx="2"/>
              <a:endCxn id="6" idx="7"/>
            </p:cNvCxnSpPr>
            <p:nvPr/>
          </p:nvCxnSpPr>
          <p:spPr>
            <a:xfrm flipV="1">
              <a:off x="1480007" y="6424927"/>
              <a:ext cx="701141" cy="1272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endCxn id="6" idx="5"/>
            </p:cNvCxnSpPr>
            <p:nvPr/>
          </p:nvCxnSpPr>
          <p:spPr>
            <a:xfrm>
              <a:off x="1484784" y="6643510"/>
              <a:ext cx="696364" cy="360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624718" y="6552220"/>
              <a:ext cx="508138" cy="360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780335" y="332137"/>
            <a:ext cx="5609141" cy="646331"/>
          </a:xfrm>
          <a:prstGeom prst="rect">
            <a:avLst/>
          </a:prstGeom>
          <a:noFill/>
        </p:spPr>
        <p:txBody>
          <a:bodyPr wrap="square" rtlCol="1">
            <a:spAutoFit/>
          </a:bodyPr>
          <a:lstStyle/>
          <a:p>
            <a:pPr algn="ctr"/>
            <a:r>
              <a:rPr lang="ar-AE" sz="3600" b="1" dirty="0">
                <a:solidFill>
                  <a:srgbClr val="C00000"/>
                </a:solidFill>
                <a:effectLst>
                  <a:glow rad="228600">
                    <a:schemeClr val="accent3">
                      <a:satMod val="175000"/>
                      <a:alpha val="40000"/>
                    </a:schemeClr>
                  </a:glow>
                </a:effectLst>
              </a:rPr>
              <a:t>لا أرفع صوتي فوق الحد المسموح</a:t>
            </a:r>
          </a:p>
        </p:txBody>
      </p:sp>
      <p:sp>
        <p:nvSpPr>
          <p:cNvPr id="13" name="TextBox 12"/>
          <p:cNvSpPr txBox="1"/>
          <p:nvPr/>
        </p:nvSpPr>
        <p:spPr>
          <a:xfrm>
            <a:off x="498840" y="1174366"/>
            <a:ext cx="8186807" cy="3416320"/>
          </a:xfrm>
          <a:prstGeom prst="rect">
            <a:avLst/>
          </a:prstGeom>
          <a:noFill/>
        </p:spPr>
        <p:txBody>
          <a:bodyPr wrap="square" rtlCol="1">
            <a:spAutoFit/>
          </a:bodyPr>
          <a:lstStyle/>
          <a:p>
            <a:pPr algn="ctr"/>
            <a:r>
              <a:rPr lang="ar-AE" sz="2400" b="1" dirty="0"/>
              <a:t>تذكري فأنت في مجلس تحفه الملائكة ويذكر الله أهله في من عنده </a:t>
            </a:r>
          </a:p>
          <a:p>
            <a:pPr algn="ctr"/>
            <a:r>
              <a:rPr lang="ar-AE" sz="2400" b="1" dirty="0"/>
              <a:t>فلا يكون صوتك أعلى من صوت المعلمة   </a:t>
            </a:r>
          </a:p>
          <a:p>
            <a:pPr algn="ctr"/>
            <a:r>
              <a:rPr lang="ar-AE" sz="2400" b="1" dirty="0"/>
              <a:t>وقد قال بعض العلماء أن رفع الصوت على حديث رسول الله – صلى الله عليه وسلم – كرفع الصوت عليه في حياته, ( يَا أَيُّهَا الَّذِينَ آمَنُوا لا تَرْفَعُوا أَصْوَاتَكُمْ فَوْقَ صَوْتِ النَّبِيِّ وَلا تَجْهَرُوا لَهُ بِالْقَوْلِ كَجَهْرِ بَعْضِكُمْ لِبَعْضٍ أَنْ تَحْبَطَ أَعْمَالُكُمْ وَأَنْتُمْ لا تَشْعُرُونَ )  فاحذري أن تحبط أعمالك دون أن تشعري .</a:t>
            </a:r>
            <a:r>
              <a:rPr lang="ar-AE" sz="2400" dirty="0"/>
              <a:t/>
            </a:r>
            <a:br>
              <a:rPr lang="ar-AE" sz="2400" dirty="0"/>
            </a:br>
            <a:r>
              <a:rPr lang="ar-AE" sz="2400" dirty="0"/>
              <a:t/>
            </a:r>
            <a:br>
              <a:rPr lang="ar-AE" sz="2400" dirty="0"/>
            </a:br>
            <a:endParaRPr lang="ar-AE" sz="2400" b="1" dirty="0">
              <a:latin typeface="Arabic Typesetting" pitchFamily="66" charset="-78"/>
              <a:cs typeface="Arabic Typesetting" pitchFamily="66" charset="-78"/>
            </a:endParaRPr>
          </a:p>
          <a:p>
            <a:pPr algn="ctr"/>
            <a:endParaRPr lang="ar-AE" sz="2400" b="1" dirty="0"/>
          </a:p>
        </p:txBody>
      </p:sp>
      <p:sp>
        <p:nvSpPr>
          <p:cNvPr id="14" name="TextBox 13"/>
          <p:cNvSpPr txBox="1"/>
          <p:nvPr/>
        </p:nvSpPr>
        <p:spPr>
          <a:xfrm>
            <a:off x="3386817" y="3810665"/>
            <a:ext cx="5335611" cy="2492990"/>
          </a:xfrm>
          <a:prstGeom prst="rect">
            <a:avLst/>
          </a:prstGeom>
          <a:noFill/>
        </p:spPr>
        <p:txBody>
          <a:bodyPr wrap="square" rtlCol="1">
            <a:spAutoFit/>
          </a:bodyPr>
          <a:lstStyle/>
          <a:p>
            <a:r>
              <a:rPr lang="ar-AE" sz="4000" b="1" dirty="0">
                <a:solidFill>
                  <a:srgbClr val="FF0000"/>
                </a:solidFill>
                <a:latin typeface="Arabic Typesetting" pitchFamily="66" charset="-78"/>
                <a:cs typeface="Arabic Typesetting" pitchFamily="66" charset="-78"/>
              </a:rPr>
              <a:t>وقال تعالى: ( وَاغْضُضْ مِنْ صَوْتِكَ ۚ إِنَّ أَنْكَرَ الْأَصْوَاتِ لَصَوْتُ الْحَمِيرِ ) </a:t>
            </a:r>
            <a:endParaRPr lang="ar-AE" sz="3600" b="1" dirty="0">
              <a:solidFill>
                <a:srgbClr val="FF0000"/>
              </a:solidFill>
              <a:latin typeface="Arabic Typesetting" pitchFamily="66" charset="-78"/>
              <a:cs typeface="Arabic Typesetting" pitchFamily="66" charset="-78"/>
            </a:endParaRPr>
          </a:p>
          <a:p>
            <a:r>
              <a:rPr lang="ar-AE" sz="4000" b="1" dirty="0">
                <a:solidFill>
                  <a:schemeClr val="accent6">
                    <a:lumMod val="50000"/>
                  </a:schemeClr>
                </a:solidFill>
                <a:latin typeface="Arabic Typesetting" pitchFamily="66" charset="-78"/>
                <a:cs typeface="Arabic Typesetting" pitchFamily="66" charset="-78"/>
              </a:rPr>
              <a:t> </a:t>
            </a:r>
            <a:r>
              <a:rPr lang="ar-AE" sz="3600" b="1" dirty="0">
                <a:effectLst/>
                <a:latin typeface="Arabic Typesetting" pitchFamily="66" charset="-78"/>
                <a:cs typeface="Arabic Typesetting" pitchFamily="66" charset="-78"/>
              </a:rPr>
              <a:t>و لَوْ كَانَ في رَفْع الصَّوْت </a:t>
            </a:r>
            <a:r>
              <a:rPr lang="ar-AE" sz="3600" b="1" dirty="0">
                <a:latin typeface="Arabic Typesetting" pitchFamily="66" charset="-78"/>
                <a:cs typeface="Arabic Typesetting" pitchFamily="66" charset="-78"/>
              </a:rPr>
              <a:t>خ</a:t>
            </a:r>
            <a:r>
              <a:rPr lang="ar-AE" sz="3600" b="1" dirty="0">
                <a:effectLst/>
                <a:latin typeface="Arabic Typesetting" pitchFamily="66" charset="-78"/>
                <a:cs typeface="Arabic Typesetting" pitchFamily="66" charset="-78"/>
              </a:rPr>
              <a:t>َيْرًا </a:t>
            </a:r>
          </a:p>
          <a:p>
            <a:r>
              <a:rPr lang="ar-AE" sz="3600" b="1" dirty="0">
                <a:effectLst/>
                <a:latin typeface="Arabic Typesetting" pitchFamily="66" charset="-78"/>
                <a:cs typeface="Arabic Typesetting" pitchFamily="66" charset="-78"/>
              </a:rPr>
              <a:t>مَا جَعَلَهُ لِلْحَمِيرِ ..</a:t>
            </a:r>
          </a:p>
        </p:txBody>
      </p:sp>
      <p:pic>
        <p:nvPicPr>
          <p:cNvPr id="15" name="Picture 8" descr="http://pixabay.com/static/uploads/photo/2013/07/18/10/57/donkey-163561_640.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6931" y="4546735"/>
            <a:ext cx="1855121" cy="1767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1434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ounded Rectangle 1"/>
          <p:cNvSpPr/>
          <p:nvPr/>
        </p:nvSpPr>
        <p:spPr>
          <a:xfrm>
            <a:off x="188640" y="188640"/>
            <a:ext cx="8775848" cy="6408712"/>
          </a:xfrm>
          <a:prstGeom prst="roundRect">
            <a:avLst/>
          </a:prstGeom>
          <a:no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sp>
        <p:nvSpPr>
          <p:cNvPr id="3" name="Rectangle 2"/>
          <p:cNvSpPr/>
          <p:nvPr/>
        </p:nvSpPr>
        <p:spPr>
          <a:xfrm>
            <a:off x="1584857" y="396930"/>
            <a:ext cx="5676972" cy="846386"/>
          </a:xfrm>
          <a:prstGeom prst="rect">
            <a:avLst/>
          </a:prstGeom>
        </p:spPr>
        <p:txBody>
          <a:bodyPr wrap="square">
            <a:spAutoFit/>
          </a:bodyPr>
          <a:lstStyle/>
          <a:p>
            <a:pPr algn="ctr"/>
            <a:r>
              <a:rPr lang="ar-AE" sz="4400" b="1" dirty="0">
                <a:solidFill>
                  <a:srgbClr val="FF0000"/>
                </a:solidFill>
                <a:effectLst>
                  <a:glow rad="228600">
                    <a:schemeClr val="accent3">
                      <a:satMod val="175000"/>
                      <a:alpha val="40000"/>
                    </a:schemeClr>
                  </a:glow>
                </a:effectLst>
              </a:rPr>
              <a:t>الجلوس باعتدال وأدب ووقار </a:t>
            </a:r>
          </a:p>
          <a:p>
            <a:pPr algn="ctr"/>
            <a:r>
              <a:rPr lang="ar-AE" sz="500" b="1" dirty="0"/>
              <a:t> </a:t>
            </a:r>
            <a:endParaRPr lang="ar-AE" sz="400" dirty="0"/>
          </a:p>
        </p:txBody>
      </p:sp>
      <p:sp>
        <p:nvSpPr>
          <p:cNvPr id="4" name="TextBox 3"/>
          <p:cNvSpPr txBox="1"/>
          <p:nvPr/>
        </p:nvSpPr>
        <p:spPr>
          <a:xfrm>
            <a:off x="1739506" y="1281347"/>
            <a:ext cx="5799549" cy="3970318"/>
          </a:xfrm>
          <a:prstGeom prst="rect">
            <a:avLst/>
          </a:prstGeom>
          <a:noFill/>
        </p:spPr>
        <p:txBody>
          <a:bodyPr wrap="square" rtlCol="1">
            <a:spAutoFit/>
          </a:bodyPr>
          <a:lstStyle/>
          <a:p>
            <a:pPr algn="ctr"/>
            <a:r>
              <a:rPr lang="ar-AE" sz="3600" b="1" dirty="0"/>
              <a:t>فلا تكثري من الحركة والالتفات والعبث والنوم فكل هذا من مداخل الشيطان ليحرمك ويحرم غيرك من الاستفادة </a:t>
            </a:r>
          </a:p>
          <a:p>
            <a:pPr algn="ctr"/>
            <a:r>
              <a:rPr lang="ar-AE" sz="3600" b="1" dirty="0"/>
              <a:t>قال </a:t>
            </a:r>
            <a:r>
              <a:rPr lang="ar-AE" sz="3600" b="1" dirty="0" smtClean="0"/>
              <a:t>ال</a:t>
            </a:r>
            <a:r>
              <a:rPr lang="ar-SA" sz="3600" b="1" dirty="0" smtClean="0"/>
              <a:t>إ</a:t>
            </a:r>
            <a:r>
              <a:rPr lang="ar-AE" sz="3600" b="1" dirty="0" smtClean="0"/>
              <a:t>مام </a:t>
            </a:r>
            <a:r>
              <a:rPr lang="ar-AE" sz="3600" b="1" dirty="0"/>
              <a:t>مالك لرجل قام من مجلس العلم ليصلي : أما علمت أن ماكنت فيه خير مما قمت له !!</a:t>
            </a:r>
          </a:p>
        </p:txBody>
      </p:sp>
      <p:pic>
        <p:nvPicPr>
          <p:cNvPr id="5" name="Picture 8" descr="http://cloud.graphicleftovers.com/27607/1163524/icons0048.jpg">
            <a:hlinkClick r:id="rId2"/>
          </p:cNvPr>
          <p:cNvPicPr>
            <a:picLocks noChangeAspect="1" noChangeArrowheads="1"/>
          </p:cNvPicPr>
          <p:nvPr/>
        </p:nvPicPr>
        <p:blipFill rotWithShape="1">
          <a:blip r:embed="rId3">
            <a:clrChange>
              <a:clrFrom>
                <a:srgbClr val="FFFFFF"/>
              </a:clrFrom>
              <a:clrTo>
                <a:srgbClr val="FFFFFF">
                  <a:alpha val="0"/>
                </a:srgbClr>
              </a:clrTo>
            </a:clrChange>
            <a:biLevel thresh="50000"/>
            <a:extLst>
              <a:ext uri="{28A0092B-C50C-407E-A947-70E740481C1C}">
                <a14:useLocalDpi xmlns:a14="http://schemas.microsoft.com/office/drawing/2010/main" val="0"/>
              </a:ext>
            </a:extLst>
          </a:blip>
          <a:srcRect l="78017" t="40092" r="3133" b="34355"/>
          <a:stretch/>
        </p:blipFill>
        <p:spPr bwMode="auto">
          <a:xfrm flipH="1">
            <a:off x="445808" y="4200044"/>
            <a:ext cx="1504436" cy="22984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cache1.asset-cache.net/gc/489349012-misbehaving-on-school-desk-icon-flat-graphic-gettyimages.jpg?v=1&amp;c=IWSAsset&amp;k=2&amp;d=RhYaQk0LMXuz1cYdBw2mMTsqa3G5B70q%2BSHuuAKTUjgbUvQyGjJTlEh7GYAdnqUFRThkuKnJXJ1scDBqQeXlAw%3D%3D">
            <a:hlinkClick r:id="rId4"/>
          </p:cNvPr>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12570" t="10708" r="33417" b="13581"/>
          <a:stretch/>
        </p:blipFill>
        <p:spPr bwMode="auto">
          <a:xfrm>
            <a:off x="1556792" y="4758703"/>
            <a:ext cx="1583693" cy="17763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cache3.asset-cache.net/gc/489348992-studying-on-school-desk-icon-flat-graphic-gettyimages.jpg?v=1&amp;c=IWSAsset&amp;k=2&amp;d=xjWbo0nL2ZwwnlIfjecaZXiDXXMPH9Zb0ZHCKPHgsJpsxRHuQGwURhkPWM1kpKHg%2BzgilePerk0XvsMeuWCXCQ%3D%3D">
            <a:hlinkClick r:id="rId6"/>
          </p:cNvPr>
          <p:cNvPicPr>
            <a:picLocks noChangeAspect="1" noChangeArrowheads="1"/>
          </p:cNvPicPr>
          <p:nvPr/>
        </p:nvPicPr>
        <p:blipFill rotWithShape="1">
          <a:blip r:embed="rId7">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l="17381" t="8757" r="37444" b="12627"/>
          <a:stretch/>
        </p:blipFill>
        <p:spPr bwMode="auto">
          <a:xfrm flipH="1">
            <a:off x="7261829" y="4200044"/>
            <a:ext cx="1430728" cy="19631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www.viewpsd.com/wp-content/uploads/2013/04/Buttons-accept-and-delete.jpg">
            <a:hlinkClick r:id="rId8"/>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1811" t="22394" r="6158" b="11079"/>
          <a:stretch/>
        </p:blipFill>
        <p:spPr bwMode="auto">
          <a:xfrm>
            <a:off x="524383" y="2348880"/>
            <a:ext cx="989506" cy="10441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www.viewpsd.com/wp-content/uploads/2013/04/Buttons-accept-and-delete.jpg">
            <a:hlinkClick r:id="rId8"/>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463" t="24597" r="52667" b="12572"/>
          <a:stretch/>
        </p:blipFill>
        <p:spPr bwMode="auto">
          <a:xfrm>
            <a:off x="7768376" y="2068103"/>
            <a:ext cx="967090" cy="99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278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ounded Rectangle 1"/>
          <p:cNvSpPr/>
          <p:nvPr/>
        </p:nvSpPr>
        <p:spPr>
          <a:xfrm>
            <a:off x="188640" y="179512"/>
            <a:ext cx="8775848" cy="6489848"/>
          </a:xfrm>
          <a:prstGeom prst="roundRect">
            <a:avLst/>
          </a:prstGeom>
          <a:no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pic>
        <p:nvPicPr>
          <p:cNvPr id="3" name="Picture 2" descr="http://thumb9.shutterstock.com/thumb_large/179293/179293,1298249362,2/stock-vector-bubble-gum-71596936.jpg">
            <a:hlinkClick r:id="rId2"/>
          </p:cNvPr>
          <p:cNvPicPr>
            <a:picLocks noChangeAspect="1" noChangeArrowheads="1"/>
          </p:cNvPicPr>
          <p:nvPr/>
        </p:nvPicPr>
        <p:blipFill rotWithShape="1">
          <a:blip r:embed="rId3">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b="17921"/>
          <a:stretch/>
        </p:blipFill>
        <p:spPr bwMode="auto">
          <a:xfrm>
            <a:off x="6300192" y="4653136"/>
            <a:ext cx="2285230" cy="16459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19672" y="422491"/>
            <a:ext cx="5542784" cy="1754326"/>
          </a:xfrm>
          <a:prstGeom prst="rect">
            <a:avLst/>
          </a:prstGeom>
          <a:noFill/>
        </p:spPr>
        <p:txBody>
          <a:bodyPr wrap="square" rtlCol="1">
            <a:spAutoFit/>
          </a:bodyPr>
          <a:lstStyle/>
          <a:p>
            <a:pPr algn="ctr"/>
            <a:r>
              <a:rPr lang="ar-AE"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3">
                      <a:satMod val="175000"/>
                      <a:alpha val="40000"/>
                    </a:schemeClr>
                  </a:glow>
                  <a:innerShdw blurRad="69850" dist="43180" dir="5400000">
                    <a:srgbClr val="000000">
                      <a:alpha val="65000"/>
                    </a:srgbClr>
                  </a:innerShdw>
                </a:effectLst>
              </a:rPr>
              <a:t>لا تمضغي العلك مطلقاً  </a:t>
            </a:r>
          </a:p>
          <a:p>
            <a:pPr algn="ctr"/>
            <a:r>
              <a:rPr lang="ar-AE"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3">
                      <a:satMod val="175000"/>
                      <a:alpha val="40000"/>
                    </a:schemeClr>
                  </a:glow>
                  <a:innerShdw blurRad="69850" dist="43180" dir="5400000">
                    <a:srgbClr val="000000">
                      <a:alpha val="65000"/>
                    </a:srgbClr>
                  </a:innerShdw>
                </a:effectLst>
              </a:rPr>
              <a:t>ولا تكثري الضحك </a:t>
            </a:r>
          </a:p>
          <a:p>
            <a:pPr algn="ctr"/>
            <a:r>
              <a:rPr lang="ar-AE"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3">
                      <a:satMod val="175000"/>
                      <a:alpha val="40000"/>
                    </a:schemeClr>
                  </a:glow>
                  <a:innerShdw blurRad="69850" dist="43180" dir="5400000">
                    <a:srgbClr val="000000">
                      <a:alpha val="65000"/>
                    </a:srgbClr>
                  </a:innerShdw>
                </a:effectLst>
              </a:rPr>
              <a:t>ولا تضيعي الحصّة باللعب </a:t>
            </a:r>
          </a:p>
        </p:txBody>
      </p:sp>
      <p:sp>
        <p:nvSpPr>
          <p:cNvPr id="5" name="TextBox 4"/>
          <p:cNvSpPr txBox="1"/>
          <p:nvPr/>
        </p:nvSpPr>
        <p:spPr>
          <a:xfrm>
            <a:off x="1763688" y="2132856"/>
            <a:ext cx="6292919" cy="3477875"/>
          </a:xfrm>
          <a:prstGeom prst="rect">
            <a:avLst/>
          </a:prstGeom>
          <a:noFill/>
        </p:spPr>
        <p:txBody>
          <a:bodyPr wrap="square" rtlCol="1">
            <a:spAutoFit/>
          </a:bodyPr>
          <a:lstStyle/>
          <a:p>
            <a:pPr algn="ctr"/>
            <a:r>
              <a:rPr lang="ar-AE" sz="4400" b="1" dirty="0"/>
              <a:t>فأنت في مجلس ذكر فاستشعري أنّ الملائكة تحفّنا و أنّ الله عز وجل ينظر </a:t>
            </a:r>
            <a:r>
              <a:rPr lang="ar-SA" sz="4400" b="1" dirty="0" smtClean="0"/>
              <a:t>إ</a:t>
            </a:r>
            <a:r>
              <a:rPr lang="ar-AE" sz="4400" b="1" dirty="0" smtClean="0"/>
              <a:t>لينا </a:t>
            </a:r>
            <a:r>
              <a:rPr lang="ar-AE" sz="4400" b="1" dirty="0"/>
              <a:t>ويثني علينا </a:t>
            </a:r>
          </a:p>
          <a:p>
            <a:pPr algn="ctr"/>
            <a:r>
              <a:rPr lang="ar-AE" sz="4400" b="1" dirty="0"/>
              <a:t>عند الملائكة </a:t>
            </a:r>
          </a:p>
          <a:p>
            <a:pPr algn="ctr"/>
            <a:r>
              <a:rPr lang="ar-AE" sz="4400" b="1" dirty="0"/>
              <a:t>فبأيّ حال ستكونين ؟؟</a:t>
            </a:r>
          </a:p>
        </p:txBody>
      </p:sp>
      <p:pic>
        <p:nvPicPr>
          <p:cNvPr id="6" name="Picture 5"/>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r="5905" b="14881"/>
          <a:stretch/>
        </p:blipFill>
        <p:spPr bwMode="auto">
          <a:xfrm>
            <a:off x="611560" y="692696"/>
            <a:ext cx="1795174" cy="1014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http://dreamingofleaving.com/wp-content/uploads/2014/07/shh.jpg">
            <a:hlinkClick r:id="rId5"/>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7250" t="10106" r="17890" b="11165"/>
          <a:stretch/>
        </p:blipFill>
        <p:spPr bwMode="auto">
          <a:xfrm>
            <a:off x="6588224" y="374323"/>
            <a:ext cx="1985929" cy="1809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7757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ounded Rectangle 1"/>
          <p:cNvSpPr/>
          <p:nvPr/>
        </p:nvSpPr>
        <p:spPr>
          <a:xfrm>
            <a:off x="192120" y="260648"/>
            <a:ext cx="8844375" cy="6406222"/>
          </a:xfrm>
          <a:prstGeom prst="roundRect">
            <a:avLst/>
          </a:prstGeom>
          <a:no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sp>
        <p:nvSpPr>
          <p:cNvPr id="3" name="Rectangle 2"/>
          <p:cNvSpPr/>
          <p:nvPr/>
        </p:nvSpPr>
        <p:spPr>
          <a:xfrm>
            <a:off x="755576" y="399435"/>
            <a:ext cx="7305945" cy="2369880"/>
          </a:xfrm>
          <a:prstGeom prst="rect">
            <a:avLst/>
          </a:prstGeom>
        </p:spPr>
        <p:txBody>
          <a:bodyPr wrap="square">
            <a:spAutoFit/>
          </a:bodyPr>
          <a:lstStyle/>
          <a:p>
            <a:pPr algn="ctr"/>
            <a:r>
              <a:rPr lang="ar-AE" sz="4000" b="1" dirty="0">
                <a:solidFill>
                  <a:srgbClr val="C00000"/>
                </a:solidFill>
                <a:effectLst>
                  <a:glow rad="228600">
                    <a:schemeClr val="accent3">
                      <a:satMod val="175000"/>
                      <a:alpha val="40000"/>
                    </a:schemeClr>
                  </a:glow>
                </a:effectLst>
              </a:rPr>
              <a:t>لا تكثري الاستئذان للخروج </a:t>
            </a:r>
          </a:p>
          <a:p>
            <a:pPr algn="ctr"/>
            <a:r>
              <a:rPr lang="ar-AE" sz="4000" b="1" dirty="0">
                <a:solidFill>
                  <a:srgbClr val="C00000"/>
                </a:solidFill>
                <a:effectLst>
                  <a:glow rad="228600">
                    <a:schemeClr val="accent3">
                      <a:satMod val="175000"/>
                      <a:alpha val="40000"/>
                    </a:schemeClr>
                  </a:glow>
                </a:effectLst>
              </a:rPr>
              <a:t>سواء لدورة المياه أو لأي سبب آخر </a:t>
            </a:r>
            <a:endParaRPr lang="ar-AE" sz="300" b="1" dirty="0">
              <a:solidFill>
                <a:srgbClr val="C00000"/>
              </a:solidFill>
              <a:effectLst>
                <a:glow rad="228600">
                  <a:schemeClr val="accent3">
                    <a:satMod val="175000"/>
                    <a:alpha val="40000"/>
                  </a:schemeClr>
                </a:glow>
              </a:effectLst>
            </a:endParaRPr>
          </a:p>
          <a:p>
            <a:pPr algn="ctr"/>
            <a:r>
              <a:rPr lang="ar-AE" sz="3200" dirty="0"/>
              <a:t>وتذكري قول الرَسُولُ صَلَّى اللَّهُ عَلَيْهِ وَسَلَّمَ  :</a:t>
            </a:r>
          </a:p>
          <a:p>
            <a:pPr algn="ctr"/>
            <a:r>
              <a:rPr lang="ar-AE" sz="3600" b="1" dirty="0"/>
              <a:t>( </a:t>
            </a:r>
            <a:r>
              <a:rPr lang="ar-SA" sz="3600" b="1" dirty="0"/>
              <a:t>وَأَمَّا الْآخَرُ فَأَعْرَضَ فَأَعْرَضَ اللَّهُ عَنْهُ</a:t>
            </a:r>
            <a:r>
              <a:rPr lang="ar-AE" sz="3600" b="1" dirty="0"/>
              <a:t> )</a:t>
            </a:r>
            <a:endParaRPr lang="ar-AE" sz="3600" dirty="0"/>
          </a:p>
        </p:txBody>
      </p:sp>
      <p:pic>
        <p:nvPicPr>
          <p:cNvPr id="4" name="Picture 2" descr="https://cdn4.iconfinder.com/data/icons/maps-and-navigation-solid-icons-vol-2/72/67-512.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39552" y="3817431"/>
            <a:ext cx="2525632" cy="25256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pictogram-free.com/material/118.png">
            <a:hlinkClick r:id="rId4"/>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44208" y="3463758"/>
            <a:ext cx="2592287" cy="28803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44101" y="2773244"/>
            <a:ext cx="5896250" cy="2308324"/>
          </a:xfrm>
          <a:prstGeom prst="rect">
            <a:avLst/>
          </a:prstGeom>
          <a:noFill/>
        </p:spPr>
        <p:txBody>
          <a:bodyPr wrap="square" rtlCol="1">
            <a:spAutoFit/>
          </a:bodyPr>
          <a:lstStyle/>
          <a:p>
            <a:pPr algn="ctr"/>
            <a:r>
              <a:rPr lang="ar-SA" sz="3600" b="1" dirty="0">
                <a:solidFill>
                  <a:srgbClr val="002060"/>
                </a:solidFill>
              </a:rPr>
              <a:t>أي لم يرحمه وقيل سخط عليه</a:t>
            </a:r>
            <a:r>
              <a:rPr lang="ar-AE" sz="3600" b="1" dirty="0">
                <a:solidFill>
                  <a:srgbClr val="002060"/>
                </a:solidFill>
              </a:rPr>
              <a:t> لأنه ترك مجلس الذكر </a:t>
            </a:r>
            <a:r>
              <a:rPr lang="ar-SA" sz="3600" b="1" dirty="0">
                <a:solidFill>
                  <a:srgbClr val="002060"/>
                </a:solidFill>
              </a:rPr>
              <a:t>معرضاً </a:t>
            </a:r>
            <a:endParaRPr lang="ar-AE" sz="3600" b="1" dirty="0">
              <a:solidFill>
                <a:srgbClr val="002060"/>
              </a:solidFill>
            </a:endParaRPr>
          </a:p>
          <a:p>
            <a:pPr algn="ctr"/>
            <a:r>
              <a:rPr lang="ar-SA" sz="3600" b="1" dirty="0">
                <a:solidFill>
                  <a:srgbClr val="002060"/>
                </a:solidFill>
              </a:rPr>
              <a:t>لا لعذر وضرورة.</a:t>
            </a:r>
            <a:endParaRPr lang="ar-AE" sz="3600" b="1" dirty="0">
              <a:solidFill>
                <a:srgbClr val="C00000"/>
              </a:solidFill>
            </a:endParaRPr>
          </a:p>
          <a:p>
            <a:pPr algn="ctr"/>
            <a:r>
              <a:rPr lang="ar-AE" sz="3600" b="1" dirty="0">
                <a:solidFill>
                  <a:srgbClr val="C00000"/>
                </a:solidFill>
                <a:latin typeface="Arabic Typesetting" pitchFamily="66" charset="-78"/>
                <a:cs typeface="Arabic Typesetting" pitchFamily="66" charset="-78"/>
              </a:rPr>
              <a:t>فاحذري من </a:t>
            </a:r>
            <a:r>
              <a:rPr lang="ar-SA" sz="3600" b="1" dirty="0" smtClean="0">
                <a:solidFill>
                  <a:srgbClr val="C00000"/>
                </a:solidFill>
                <a:latin typeface="Arabic Typesetting" pitchFamily="66" charset="-78"/>
                <a:cs typeface="Arabic Typesetting" pitchFamily="66" charset="-78"/>
              </a:rPr>
              <a:t>إ</a:t>
            </a:r>
            <a:r>
              <a:rPr lang="ar-AE" sz="3600" b="1" dirty="0" smtClean="0">
                <a:solidFill>
                  <a:srgbClr val="C00000"/>
                </a:solidFill>
                <a:latin typeface="Arabic Typesetting" pitchFamily="66" charset="-78"/>
                <a:cs typeface="Arabic Typesetting" pitchFamily="66" charset="-78"/>
              </a:rPr>
              <a:t>عراض </a:t>
            </a:r>
            <a:r>
              <a:rPr lang="ar-AE" sz="3600" b="1" dirty="0">
                <a:solidFill>
                  <a:srgbClr val="C00000"/>
                </a:solidFill>
                <a:latin typeface="Arabic Typesetting" pitchFamily="66" charset="-78"/>
                <a:cs typeface="Arabic Typesetting" pitchFamily="66" charset="-78"/>
              </a:rPr>
              <a:t>الله عز وجل </a:t>
            </a:r>
          </a:p>
        </p:txBody>
      </p:sp>
      <p:pic>
        <p:nvPicPr>
          <p:cNvPr id="7" name="Picture 4" descr="http://dreamingofleaving.com/wp-content/uploads/2014/07/shh.jpg">
            <a:hlinkClick r:id="rId6"/>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7250" t="10106" r="17890" b="11165"/>
          <a:stretch/>
        </p:blipFill>
        <p:spPr bwMode="auto">
          <a:xfrm>
            <a:off x="4800632" y="-2456287"/>
            <a:ext cx="2189359" cy="19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6142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xmlns="" id="{11ACD055-0C40-4188-855F-250AA225285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0" y="0"/>
            <a:ext cx="9144000" cy="6858000"/>
          </a:xfrm>
        </p:spPr>
      </p:pic>
      <p:pic>
        <p:nvPicPr>
          <p:cNvPr id="8" name="صورة 7">
            <a:extLst>
              <a:ext uri="{FF2B5EF4-FFF2-40B4-BE49-F238E27FC236}">
                <a16:creationId xmlns:a16="http://schemas.microsoft.com/office/drawing/2014/main" xmlns="" id="{AB37FB59-7588-4CAE-977B-D91DE3944C63}"/>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51520" y="620688"/>
            <a:ext cx="5184576" cy="5937766"/>
          </a:xfrm>
          <a:prstGeom prst="rect">
            <a:avLst/>
          </a:prstGeom>
        </p:spPr>
      </p:pic>
      <p:pic>
        <p:nvPicPr>
          <p:cNvPr id="3" name="صورة 2" descr="صورة تحتوي على لعبة, دمية&#10;&#10;تم إنشاء الوصف تلقائياً">
            <a:extLst>
              <a:ext uri="{FF2B5EF4-FFF2-40B4-BE49-F238E27FC236}">
                <a16:creationId xmlns:a16="http://schemas.microsoft.com/office/drawing/2014/main" xmlns="" id="{E70289A1-161F-4E56-8DD9-8E64B4AF55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636274" y="764705"/>
            <a:ext cx="2176085" cy="5880914"/>
          </a:xfrm>
          <a:prstGeom prst="rect">
            <a:avLst/>
          </a:prstGeom>
        </p:spPr>
      </p:pic>
      <p:sp>
        <p:nvSpPr>
          <p:cNvPr id="7" name="مستطيل: زوايا مستديرة 6">
            <a:extLst>
              <a:ext uri="{FF2B5EF4-FFF2-40B4-BE49-F238E27FC236}">
                <a16:creationId xmlns:a16="http://schemas.microsoft.com/office/drawing/2014/main" xmlns="" id="{0C9CC4CE-2F15-405E-84F9-D68B61D7579F}"/>
              </a:ext>
            </a:extLst>
          </p:cNvPr>
          <p:cNvSpPr/>
          <p:nvPr/>
        </p:nvSpPr>
        <p:spPr>
          <a:xfrm>
            <a:off x="116059" y="116632"/>
            <a:ext cx="8862646" cy="6624736"/>
          </a:xfrm>
          <a:custGeom>
            <a:avLst/>
            <a:gdLst>
              <a:gd name="connsiteX0" fmla="*/ 0 w 11816861"/>
              <a:gd name="connsiteY0" fmla="*/ 1098474 h 6590715"/>
              <a:gd name="connsiteX1" fmla="*/ 1098474 w 11816861"/>
              <a:gd name="connsiteY1" fmla="*/ 0 h 6590715"/>
              <a:gd name="connsiteX2" fmla="*/ 1856749 w 11816861"/>
              <a:gd name="connsiteY2" fmla="*/ 0 h 6590715"/>
              <a:gd name="connsiteX3" fmla="*/ 2230228 w 11816861"/>
              <a:gd name="connsiteY3" fmla="*/ 0 h 6590715"/>
              <a:gd name="connsiteX4" fmla="*/ 2699907 w 11816861"/>
              <a:gd name="connsiteY4" fmla="*/ 0 h 6590715"/>
              <a:gd name="connsiteX5" fmla="*/ 3361983 w 11816861"/>
              <a:gd name="connsiteY5" fmla="*/ 0 h 6590715"/>
              <a:gd name="connsiteX6" fmla="*/ 3735462 w 11816861"/>
              <a:gd name="connsiteY6" fmla="*/ 0 h 6590715"/>
              <a:gd name="connsiteX7" fmla="*/ 4493737 w 11816861"/>
              <a:gd name="connsiteY7" fmla="*/ 0 h 6590715"/>
              <a:gd name="connsiteX8" fmla="*/ 5155814 w 11816861"/>
              <a:gd name="connsiteY8" fmla="*/ 0 h 6590715"/>
              <a:gd name="connsiteX9" fmla="*/ 5721691 w 11816861"/>
              <a:gd name="connsiteY9" fmla="*/ 0 h 6590715"/>
              <a:gd name="connsiteX10" fmla="*/ 5998971 w 11816861"/>
              <a:gd name="connsiteY10" fmla="*/ 0 h 6590715"/>
              <a:gd name="connsiteX11" fmla="*/ 6757246 w 11816861"/>
              <a:gd name="connsiteY11" fmla="*/ 0 h 6590715"/>
              <a:gd name="connsiteX12" fmla="*/ 7226924 w 11816861"/>
              <a:gd name="connsiteY12" fmla="*/ 0 h 6590715"/>
              <a:gd name="connsiteX13" fmla="*/ 7600403 w 11816861"/>
              <a:gd name="connsiteY13" fmla="*/ 0 h 6590715"/>
              <a:gd name="connsiteX14" fmla="*/ 7877683 w 11816861"/>
              <a:gd name="connsiteY14" fmla="*/ 0 h 6590715"/>
              <a:gd name="connsiteX15" fmla="*/ 8443561 w 11816861"/>
              <a:gd name="connsiteY15" fmla="*/ 0 h 6590715"/>
              <a:gd name="connsiteX16" fmla="*/ 8720840 w 11816861"/>
              <a:gd name="connsiteY16" fmla="*/ 0 h 6590715"/>
              <a:gd name="connsiteX17" fmla="*/ 9286718 w 11816861"/>
              <a:gd name="connsiteY17" fmla="*/ 0 h 6590715"/>
              <a:gd name="connsiteX18" fmla="*/ 9948794 w 11816861"/>
              <a:gd name="connsiteY18" fmla="*/ 0 h 6590715"/>
              <a:gd name="connsiteX19" fmla="*/ 10718387 w 11816861"/>
              <a:gd name="connsiteY19" fmla="*/ 0 h 6590715"/>
              <a:gd name="connsiteX20" fmla="*/ 11816861 w 11816861"/>
              <a:gd name="connsiteY20" fmla="*/ 1098474 h 6590715"/>
              <a:gd name="connsiteX21" fmla="*/ 11816861 w 11816861"/>
              <a:gd name="connsiteY21" fmla="*/ 1603757 h 6590715"/>
              <a:gd name="connsiteX22" fmla="*/ 11816861 w 11816861"/>
              <a:gd name="connsiteY22" fmla="*/ 2152978 h 6590715"/>
              <a:gd name="connsiteX23" fmla="*/ 11816861 w 11816861"/>
              <a:gd name="connsiteY23" fmla="*/ 2746137 h 6590715"/>
              <a:gd name="connsiteX24" fmla="*/ 11816861 w 11816861"/>
              <a:gd name="connsiteY24" fmla="*/ 3207482 h 6590715"/>
              <a:gd name="connsiteX25" fmla="*/ 11816861 w 11816861"/>
              <a:gd name="connsiteY25" fmla="*/ 3712765 h 6590715"/>
              <a:gd name="connsiteX26" fmla="*/ 11816861 w 11816861"/>
              <a:gd name="connsiteY26" fmla="*/ 4218049 h 6590715"/>
              <a:gd name="connsiteX27" fmla="*/ 11816861 w 11816861"/>
              <a:gd name="connsiteY27" fmla="*/ 4767269 h 6590715"/>
              <a:gd name="connsiteX28" fmla="*/ 11816861 w 11816861"/>
              <a:gd name="connsiteY28" fmla="*/ 5492241 h 6590715"/>
              <a:gd name="connsiteX29" fmla="*/ 10718387 w 11816861"/>
              <a:gd name="connsiteY29" fmla="*/ 6590715 h 6590715"/>
              <a:gd name="connsiteX30" fmla="*/ 10056311 w 11816861"/>
              <a:gd name="connsiteY30" fmla="*/ 6590715 h 6590715"/>
              <a:gd name="connsiteX31" fmla="*/ 9586633 w 11816861"/>
              <a:gd name="connsiteY31" fmla="*/ 6590715 h 6590715"/>
              <a:gd name="connsiteX32" fmla="*/ 8828357 w 11816861"/>
              <a:gd name="connsiteY32" fmla="*/ 6590715 h 6590715"/>
              <a:gd name="connsiteX33" fmla="*/ 8358679 w 11816861"/>
              <a:gd name="connsiteY33" fmla="*/ 6590715 h 6590715"/>
              <a:gd name="connsiteX34" fmla="*/ 7889001 w 11816861"/>
              <a:gd name="connsiteY34" fmla="*/ 6590715 h 6590715"/>
              <a:gd name="connsiteX35" fmla="*/ 7130725 w 11816861"/>
              <a:gd name="connsiteY35" fmla="*/ 6590715 h 6590715"/>
              <a:gd name="connsiteX36" fmla="*/ 6468649 w 11816861"/>
              <a:gd name="connsiteY36" fmla="*/ 6590715 h 6590715"/>
              <a:gd name="connsiteX37" fmla="*/ 5902772 w 11816861"/>
              <a:gd name="connsiteY37" fmla="*/ 6590715 h 6590715"/>
              <a:gd name="connsiteX38" fmla="*/ 5336894 w 11816861"/>
              <a:gd name="connsiteY38" fmla="*/ 6590715 h 6590715"/>
              <a:gd name="connsiteX39" fmla="*/ 4771017 w 11816861"/>
              <a:gd name="connsiteY39" fmla="*/ 6590715 h 6590715"/>
              <a:gd name="connsiteX40" fmla="*/ 4301339 w 11816861"/>
              <a:gd name="connsiteY40" fmla="*/ 6590715 h 6590715"/>
              <a:gd name="connsiteX41" fmla="*/ 3543064 w 11816861"/>
              <a:gd name="connsiteY41" fmla="*/ 6590715 h 6590715"/>
              <a:gd name="connsiteX42" fmla="*/ 2784788 w 11816861"/>
              <a:gd name="connsiteY42" fmla="*/ 6590715 h 6590715"/>
              <a:gd name="connsiteX43" fmla="*/ 2026513 w 11816861"/>
              <a:gd name="connsiteY43" fmla="*/ 6590715 h 6590715"/>
              <a:gd name="connsiteX44" fmla="*/ 1098474 w 11816861"/>
              <a:gd name="connsiteY44" fmla="*/ 6590715 h 6590715"/>
              <a:gd name="connsiteX45" fmla="*/ 0 w 11816861"/>
              <a:gd name="connsiteY45" fmla="*/ 5492241 h 6590715"/>
              <a:gd name="connsiteX46" fmla="*/ 0 w 11816861"/>
              <a:gd name="connsiteY46" fmla="*/ 5074833 h 6590715"/>
              <a:gd name="connsiteX47" fmla="*/ 0 w 11816861"/>
              <a:gd name="connsiteY47" fmla="*/ 4525612 h 6590715"/>
              <a:gd name="connsiteX48" fmla="*/ 0 w 11816861"/>
              <a:gd name="connsiteY48" fmla="*/ 4020329 h 6590715"/>
              <a:gd name="connsiteX49" fmla="*/ 0 w 11816861"/>
              <a:gd name="connsiteY49" fmla="*/ 3383233 h 6590715"/>
              <a:gd name="connsiteX50" fmla="*/ 0 w 11816861"/>
              <a:gd name="connsiteY50" fmla="*/ 2921887 h 6590715"/>
              <a:gd name="connsiteX51" fmla="*/ 0 w 11816861"/>
              <a:gd name="connsiteY51" fmla="*/ 2284791 h 6590715"/>
              <a:gd name="connsiteX52" fmla="*/ 0 w 11816861"/>
              <a:gd name="connsiteY52" fmla="*/ 1823446 h 6590715"/>
              <a:gd name="connsiteX53" fmla="*/ 0 w 11816861"/>
              <a:gd name="connsiteY53" fmla="*/ 1098474 h 659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816861" h="6590715" extrusionOk="0">
                <a:moveTo>
                  <a:pt x="0" y="1098474"/>
                </a:moveTo>
                <a:cubicBezTo>
                  <a:pt x="-34549" y="500197"/>
                  <a:pt x="558201" y="-65670"/>
                  <a:pt x="1098474" y="0"/>
                </a:cubicBezTo>
                <a:cubicBezTo>
                  <a:pt x="1322267" y="-52905"/>
                  <a:pt x="1563107" y="23690"/>
                  <a:pt x="1856749" y="0"/>
                </a:cubicBezTo>
                <a:cubicBezTo>
                  <a:pt x="2150391" y="-23690"/>
                  <a:pt x="2045101" y="4924"/>
                  <a:pt x="2230228" y="0"/>
                </a:cubicBezTo>
                <a:cubicBezTo>
                  <a:pt x="2415355" y="-4924"/>
                  <a:pt x="2583685" y="18686"/>
                  <a:pt x="2699907" y="0"/>
                </a:cubicBezTo>
                <a:cubicBezTo>
                  <a:pt x="2816129" y="-18686"/>
                  <a:pt x="3104957" y="63373"/>
                  <a:pt x="3361983" y="0"/>
                </a:cubicBezTo>
                <a:cubicBezTo>
                  <a:pt x="3619009" y="-63373"/>
                  <a:pt x="3602458" y="11457"/>
                  <a:pt x="3735462" y="0"/>
                </a:cubicBezTo>
                <a:cubicBezTo>
                  <a:pt x="3868466" y="-11457"/>
                  <a:pt x="4203413" y="68"/>
                  <a:pt x="4493737" y="0"/>
                </a:cubicBezTo>
                <a:cubicBezTo>
                  <a:pt x="4784062" y="-68"/>
                  <a:pt x="4894879" y="60309"/>
                  <a:pt x="5155814" y="0"/>
                </a:cubicBezTo>
                <a:cubicBezTo>
                  <a:pt x="5416749" y="-60309"/>
                  <a:pt x="5478551" y="15629"/>
                  <a:pt x="5721691" y="0"/>
                </a:cubicBezTo>
                <a:cubicBezTo>
                  <a:pt x="5964831" y="-15629"/>
                  <a:pt x="5895354" y="3596"/>
                  <a:pt x="5998971" y="0"/>
                </a:cubicBezTo>
                <a:cubicBezTo>
                  <a:pt x="6102588" y="-3596"/>
                  <a:pt x="6591546" y="78288"/>
                  <a:pt x="6757246" y="0"/>
                </a:cubicBezTo>
                <a:cubicBezTo>
                  <a:pt x="6922947" y="-78288"/>
                  <a:pt x="7052259" y="50567"/>
                  <a:pt x="7226924" y="0"/>
                </a:cubicBezTo>
                <a:cubicBezTo>
                  <a:pt x="7401589" y="-50567"/>
                  <a:pt x="7497028" y="27881"/>
                  <a:pt x="7600403" y="0"/>
                </a:cubicBezTo>
                <a:cubicBezTo>
                  <a:pt x="7703778" y="-27881"/>
                  <a:pt x="7799131" y="6686"/>
                  <a:pt x="7877683" y="0"/>
                </a:cubicBezTo>
                <a:cubicBezTo>
                  <a:pt x="7956235" y="-6686"/>
                  <a:pt x="8173591" y="61929"/>
                  <a:pt x="8443561" y="0"/>
                </a:cubicBezTo>
                <a:cubicBezTo>
                  <a:pt x="8713531" y="-61929"/>
                  <a:pt x="8621008" y="11948"/>
                  <a:pt x="8720840" y="0"/>
                </a:cubicBezTo>
                <a:cubicBezTo>
                  <a:pt x="8820672" y="-11948"/>
                  <a:pt x="9063134" y="46912"/>
                  <a:pt x="9286718" y="0"/>
                </a:cubicBezTo>
                <a:cubicBezTo>
                  <a:pt x="9510302" y="-46912"/>
                  <a:pt x="9661630" y="45370"/>
                  <a:pt x="9948794" y="0"/>
                </a:cubicBezTo>
                <a:cubicBezTo>
                  <a:pt x="10235958" y="-45370"/>
                  <a:pt x="10377357" y="41765"/>
                  <a:pt x="10718387" y="0"/>
                </a:cubicBezTo>
                <a:cubicBezTo>
                  <a:pt x="11496959" y="7156"/>
                  <a:pt x="11832356" y="488723"/>
                  <a:pt x="11816861" y="1098474"/>
                </a:cubicBezTo>
                <a:cubicBezTo>
                  <a:pt x="11854254" y="1222327"/>
                  <a:pt x="11760880" y="1447671"/>
                  <a:pt x="11816861" y="1603757"/>
                </a:cubicBezTo>
                <a:cubicBezTo>
                  <a:pt x="11872842" y="1759843"/>
                  <a:pt x="11793899" y="1878961"/>
                  <a:pt x="11816861" y="2152978"/>
                </a:cubicBezTo>
                <a:cubicBezTo>
                  <a:pt x="11839823" y="2426995"/>
                  <a:pt x="11780063" y="2506711"/>
                  <a:pt x="11816861" y="2746137"/>
                </a:cubicBezTo>
                <a:cubicBezTo>
                  <a:pt x="11853659" y="2985563"/>
                  <a:pt x="11805043" y="3055845"/>
                  <a:pt x="11816861" y="3207482"/>
                </a:cubicBezTo>
                <a:cubicBezTo>
                  <a:pt x="11828679" y="3359120"/>
                  <a:pt x="11783994" y="3548360"/>
                  <a:pt x="11816861" y="3712765"/>
                </a:cubicBezTo>
                <a:cubicBezTo>
                  <a:pt x="11849728" y="3877170"/>
                  <a:pt x="11794301" y="3984229"/>
                  <a:pt x="11816861" y="4218049"/>
                </a:cubicBezTo>
                <a:cubicBezTo>
                  <a:pt x="11839421" y="4451869"/>
                  <a:pt x="11795417" y="4590030"/>
                  <a:pt x="11816861" y="4767269"/>
                </a:cubicBezTo>
                <a:cubicBezTo>
                  <a:pt x="11838305" y="4944508"/>
                  <a:pt x="11758137" y="5287846"/>
                  <a:pt x="11816861" y="5492241"/>
                </a:cubicBezTo>
                <a:cubicBezTo>
                  <a:pt x="11717669" y="6041324"/>
                  <a:pt x="11372987" y="6617963"/>
                  <a:pt x="10718387" y="6590715"/>
                </a:cubicBezTo>
                <a:cubicBezTo>
                  <a:pt x="10522589" y="6615699"/>
                  <a:pt x="10255687" y="6513737"/>
                  <a:pt x="10056311" y="6590715"/>
                </a:cubicBezTo>
                <a:cubicBezTo>
                  <a:pt x="9856935" y="6667693"/>
                  <a:pt x="9778944" y="6584366"/>
                  <a:pt x="9586633" y="6590715"/>
                </a:cubicBezTo>
                <a:cubicBezTo>
                  <a:pt x="9394322" y="6597064"/>
                  <a:pt x="9095850" y="6523101"/>
                  <a:pt x="8828357" y="6590715"/>
                </a:cubicBezTo>
                <a:cubicBezTo>
                  <a:pt x="8560864" y="6658329"/>
                  <a:pt x="8492078" y="6583945"/>
                  <a:pt x="8358679" y="6590715"/>
                </a:cubicBezTo>
                <a:cubicBezTo>
                  <a:pt x="8225280" y="6597485"/>
                  <a:pt x="8010867" y="6571019"/>
                  <a:pt x="7889001" y="6590715"/>
                </a:cubicBezTo>
                <a:cubicBezTo>
                  <a:pt x="7767135" y="6610411"/>
                  <a:pt x="7333332" y="6507755"/>
                  <a:pt x="7130725" y="6590715"/>
                </a:cubicBezTo>
                <a:cubicBezTo>
                  <a:pt x="6928118" y="6673675"/>
                  <a:pt x="6607838" y="6571117"/>
                  <a:pt x="6468649" y="6590715"/>
                </a:cubicBezTo>
                <a:cubicBezTo>
                  <a:pt x="6329460" y="6610313"/>
                  <a:pt x="6165647" y="6564167"/>
                  <a:pt x="5902772" y="6590715"/>
                </a:cubicBezTo>
                <a:cubicBezTo>
                  <a:pt x="5639897" y="6617263"/>
                  <a:pt x="5556523" y="6535990"/>
                  <a:pt x="5336894" y="6590715"/>
                </a:cubicBezTo>
                <a:cubicBezTo>
                  <a:pt x="5117265" y="6645440"/>
                  <a:pt x="4918614" y="6576479"/>
                  <a:pt x="4771017" y="6590715"/>
                </a:cubicBezTo>
                <a:cubicBezTo>
                  <a:pt x="4623420" y="6604951"/>
                  <a:pt x="4491469" y="6538263"/>
                  <a:pt x="4301339" y="6590715"/>
                </a:cubicBezTo>
                <a:cubicBezTo>
                  <a:pt x="4111209" y="6643167"/>
                  <a:pt x="3843934" y="6550655"/>
                  <a:pt x="3543064" y="6590715"/>
                </a:cubicBezTo>
                <a:cubicBezTo>
                  <a:pt x="3242194" y="6630775"/>
                  <a:pt x="3037780" y="6545911"/>
                  <a:pt x="2784788" y="6590715"/>
                </a:cubicBezTo>
                <a:cubicBezTo>
                  <a:pt x="2531796" y="6635519"/>
                  <a:pt x="2185372" y="6539549"/>
                  <a:pt x="2026513" y="6590715"/>
                </a:cubicBezTo>
                <a:cubicBezTo>
                  <a:pt x="1867654" y="6641881"/>
                  <a:pt x="1298502" y="6543569"/>
                  <a:pt x="1098474" y="6590715"/>
                </a:cubicBezTo>
                <a:cubicBezTo>
                  <a:pt x="560291" y="6672511"/>
                  <a:pt x="67526" y="6192615"/>
                  <a:pt x="0" y="5492241"/>
                </a:cubicBezTo>
                <a:cubicBezTo>
                  <a:pt x="-18221" y="5304153"/>
                  <a:pt x="46232" y="5171148"/>
                  <a:pt x="0" y="5074833"/>
                </a:cubicBezTo>
                <a:cubicBezTo>
                  <a:pt x="-46232" y="4978518"/>
                  <a:pt x="9285" y="4705750"/>
                  <a:pt x="0" y="4525612"/>
                </a:cubicBezTo>
                <a:cubicBezTo>
                  <a:pt x="-9285" y="4345474"/>
                  <a:pt x="48857" y="4234593"/>
                  <a:pt x="0" y="4020329"/>
                </a:cubicBezTo>
                <a:cubicBezTo>
                  <a:pt x="-48857" y="3806065"/>
                  <a:pt x="38364" y="3643366"/>
                  <a:pt x="0" y="3383233"/>
                </a:cubicBezTo>
                <a:cubicBezTo>
                  <a:pt x="-38364" y="3123100"/>
                  <a:pt x="49689" y="3066956"/>
                  <a:pt x="0" y="2921887"/>
                </a:cubicBezTo>
                <a:cubicBezTo>
                  <a:pt x="-49689" y="2776818"/>
                  <a:pt x="62310" y="2480534"/>
                  <a:pt x="0" y="2284791"/>
                </a:cubicBezTo>
                <a:cubicBezTo>
                  <a:pt x="-62310" y="2089048"/>
                  <a:pt x="38875" y="2033488"/>
                  <a:pt x="0" y="1823446"/>
                </a:cubicBezTo>
                <a:cubicBezTo>
                  <a:pt x="-38875" y="1613404"/>
                  <a:pt x="22075" y="1246827"/>
                  <a:pt x="0" y="1098474"/>
                </a:cubicBezTo>
                <a:close/>
              </a:path>
            </a:pathLst>
          </a:custGeom>
          <a:noFill/>
          <a:ln w="76200">
            <a:solidFill>
              <a:schemeClr val="accent2">
                <a:lumMod val="40000"/>
                <a:lumOff val="60000"/>
              </a:schemeClr>
            </a:solidFill>
            <a:extLst>
              <a:ext uri="{C807C97D-BFC1-408E-A445-0C87EB9F89A2}">
                <ask:lineSketchStyleProps xmlns:ask="http://schemas.microsoft.com/office/drawing/2018/sketchyshapes" xmlns="" sd="418468268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itle 1">
            <a:extLst>
              <a:ext uri="{FF2B5EF4-FFF2-40B4-BE49-F238E27FC236}">
                <a16:creationId xmlns="" xmlns:a16="http://schemas.microsoft.com/office/drawing/2014/main" id="{0D905169-0410-450F-97AB-82128CD98779}"/>
              </a:ext>
            </a:extLst>
          </p:cNvPr>
          <p:cNvSpPr>
            <a:spLocks noGrp="1"/>
          </p:cNvSpPr>
          <p:nvPr>
            <p:ph type="title"/>
          </p:nvPr>
        </p:nvSpPr>
        <p:spPr>
          <a:xfrm>
            <a:off x="432582" y="128586"/>
            <a:ext cx="8229600" cy="1143000"/>
          </a:xfrm>
        </p:spPr>
        <p:txBody>
          <a:bodyPr>
            <a:normAutofit/>
          </a:bodyPr>
          <a:lstStyle/>
          <a:p>
            <a:r>
              <a:rPr lang="ar-AE" sz="5400" b="1" dirty="0">
                <a:solidFill>
                  <a:srgbClr val="C00000"/>
                </a:solidFill>
              </a:rPr>
              <a:t>من أنت ؟؟</a:t>
            </a:r>
          </a:p>
        </p:txBody>
      </p:sp>
      <p:sp>
        <p:nvSpPr>
          <p:cNvPr id="11" name="Content Placeholder 2">
            <a:extLst>
              <a:ext uri="{FF2B5EF4-FFF2-40B4-BE49-F238E27FC236}">
                <a16:creationId xmlns="" xmlns:a16="http://schemas.microsoft.com/office/drawing/2014/main" id="{2E2095AE-16BB-4F99-BC37-7EE7B7A7E4D7}"/>
              </a:ext>
            </a:extLst>
          </p:cNvPr>
          <p:cNvSpPr txBox="1">
            <a:spLocks/>
          </p:cNvSpPr>
          <p:nvPr/>
        </p:nvSpPr>
        <p:spPr>
          <a:xfrm>
            <a:off x="-3291089" y="1232248"/>
            <a:ext cx="8229600" cy="4525963"/>
          </a:xfrm>
          <a:prstGeom prst="rect">
            <a:avLst/>
          </a:prstGeom>
          <a:noFill/>
          <a:ln w="38100">
            <a:noFill/>
          </a:ln>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ar-AE" dirty="0" smtClean="0"/>
          </a:p>
          <a:p>
            <a:r>
              <a:rPr lang="ar-AE" dirty="0" smtClean="0"/>
              <a:t>الاسم : </a:t>
            </a:r>
          </a:p>
          <a:p>
            <a:r>
              <a:rPr lang="ar-AE" dirty="0" smtClean="0"/>
              <a:t> الهواية :</a:t>
            </a:r>
          </a:p>
          <a:p>
            <a:r>
              <a:rPr lang="ar-AE" dirty="0" smtClean="0"/>
              <a:t>أمنيتك :</a:t>
            </a:r>
          </a:p>
          <a:p>
            <a:r>
              <a:rPr lang="ar-AE" dirty="0" smtClean="0"/>
              <a:t> هدفك في الحياة :</a:t>
            </a:r>
            <a:endParaRPr lang="en-US" dirty="0" smtClean="0"/>
          </a:p>
          <a:p>
            <a:endParaRPr lang="ar-AE" dirty="0"/>
          </a:p>
        </p:txBody>
      </p:sp>
      <p:pic>
        <p:nvPicPr>
          <p:cNvPr id="12" name="Picture 2">
            <a:extLst>
              <a:ext uri="{FF2B5EF4-FFF2-40B4-BE49-F238E27FC236}">
                <a16:creationId xmlns="" xmlns:a16="http://schemas.microsoft.com/office/drawing/2014/main" id="{BA31C044-7EF2-4CBD-8488-5D160DD29AE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61" t="65995" r="52261" b="-1532"/>
          <a:stretch/>
        </p:blipFill>
        <p:spPr bwMode="auto">
          <a:xfrm>
            <a:off x="421299" y="4149080"/>
            <a:ext cx="2664297"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377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4" name="عنصر نائب للمحتوى 4">
            <a:extLst>
              <a:ext uri="{FF2B5EF4-FFF2-40B4-BE49-F238E27FC236}">
                <a16:creationId xmlns:a16="http://schemas.microsoft.com/office/drawing/2014/main" xmlns="" id="{11ACD055-0C40-4188-855F-250AA225285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5" name="Content Placeholder 2"/>
          <p:cNvSpPr txBox="1">
            <a:spLocks/>
          </p:cNvSpPr>
          <p:nvPr/>
        </p:nvSpPr>
        <p:spPr>
          <a:xfrm>
            <a:off x="457200" y="892176"/>
            <a:ext cx="4114800" cy="6336704"/>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ar-AE" sz="4800" dirty="0" smtClean="0"/>
              <a:t>عمرها 86 </a:t>
            </a:r>
          </a:p>
          <a:p>
            <a:pPr marL="0" indent="0" algn="ctr">
              <a:buFont typeface="Arial" pitchFamily="34" charset="0"/>
              <a:buNone/>
            </a:pPr>
            <a:r>
              <a:rPr lang="ar-AE" sz="4800" dirty="0" smtClean="0"/>
              <a:t>وفازت </a:t>
            </a:r>
          </a:p>
          <a:p>
            <a:pPr marL="0" indent="0" algn="ctr">
              <a:buFont typeface="Arial" pitchFamily="34" charset="0"/>
              <a:buNone/>
            </a:pPr>
            <a:r>
              <a:rPr lang="ar-AE" sz="4800" dirty="0" smtClean="0"/>
              <a:t>بالمركز الثاني </a:t>
            </a:r>
          </a:p>
          <a:p>
            <a:pPr marL="0" indent="0" algn="ctr">
              <a:buFont typeface="Arial" pitchFamily="34" charset="0"/>
              <a:buNone/>
            </a:pPr>
            <a:r>
              <a:rPr lang="ar-AE" sz="4800" dirty="0" smtClean="0"/>
              <a:t>في حفظ القران.</a:t>
            </a:r>
          </a:p>
          <a:p>
            <a:pPr marL="0" indent="0" algn="ctr">
              <a:buFont typeface="Arial" pitchFamily="34" charset="0"/>
              <a:buNone/>
            </a:pPr>
            <a:r>
              <a:rPr lang="ar-AE" sz="4800" dirty="0" smtClean="0"/>
              <a:t>ليست بعجوز بل نحن العجزة العاجزون </a:t>
            </a:r>
            <a:endParaRPr lang="ar-AE" sz="4800" dirty="0"/>
          </a:p>
        </p:txBody>
      </p:sp>
      <p:pic>
        <p:nvPicPr>
          <p:cNvPr id="7170" name="Picture 2" descr="https://o.remove.bg/downloads/8eb17851-4569-4a76-b776-dd2707db78ab/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158080"/>
            <a:ext cx="3905250" cy="579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8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85855" y="1028343"/>
            <a:ext cx="5475595" cy="2400657"/>
          </a:xfrm>
          <a:prstGeom prst="rect">
            <a:avLst/>
          </a:prstGeom>
          <a:noFill/>
        </p:spPr>
        <p:txBody>
          <a:bodyPr wrap="square" rtlCol="1">
            <a:spAutoFit/>
          </a:bodyPr>
          <a:lstStyle/>
          <a:p>
            <a:r>
              <a:rPr lang="ar-AE" sz="3000" b="1" dirty="0">
                <a:solidFill>
                  <a:schemeClr val="accent2">
                    <a:lumMod val="50000"/>
                  </a:schemeClr>
                </a:solidFill>
              </a:rPr>
              <a:t>أتعلم و أعمل لأنفع نفسي و من حولي ..</a:t>
            </a:r>
          </a:p>
          <a:p>
            <a:r>
              <a:rPr lang="ar-AE" sz="3000" b="1" dirty="0">
                <a:solidFill>
                  <a:srgbClr val="00B050"/>
                </a:solidFill>
              </a:rPr>
              <a:t> لأجعل معنى لحياتي ..</a:t>
            </a:r>
          </a:p>
          <a:p>
            <a:r>
              <a:rPr lang="ar-AE" sz="3000" b="1" dirty="0">
                <a:solidFill>
                  <a:srgbClr val="FF0000"/>
                </a:solidFill>
              </a:rPr>
              <a:t>لأصنع مجداً و </a:t>
            </a:r>
            <a:r>
              <a:rPr lang="ar-AE" sz="3000" b="1" dirty="0">
                <a:solidFill>
                  <a:schemeClr val="tx2">
                    <a:lumMod val="75000"/>
                  </a:schemeClr>
                </a:solidFill>
              </a:rPr>
              <a:t>أرفع راية </a:t>
            </a:r>
            <a:r>
              <a:rPr lang="ar-AE" sz="3000" b="1" dirty="0" smtClean="0">
                <a:solidFill>
                  <a:schemeClr val="tx2">
                    <a:lumMod val="75000"/>
                  </a:schemeClr>
                </a:solidFill>
              </a:rPr>
              <a:t>بلادي </a:t>
            </a:r>
            <a:r>
              <a:rPr lang="ar-AE" sz="3000" b="1" dirty="0">
                <a:solidFill>
                  <a:schemeClr val="tx2">
                    <a:lumMod val="75000"/>
                  </a:schemeClr>
                </a:solidFill>
              </a:rPr>
              <a:t>..</a:t>
            </a:r>
          </a:p>
          <a:p>
            <a:r>
              <a:rPr lang="ar-AE" sz="3000" b="1" dirty="0">
                <a:solidFill>
                  <a:schemeClr val="accent2">
                    <a:lumMod val="75000"/>
                  </a:schemeClr>
                </a:solidFill>
              </a:rPr>
              <a:t>لأصنع حضارة لوطني ..</a:t>
            </a:r>
          </a:p>
          <a:p>
            <a:r>
              <a:rPr lang="ar-AE" sz="3000" b="1" dirty="0">
                <a:solidFill>
                  <a:srgbClr val="7030A0"/>
                </a:solidFill>
              </a:rPr>
              <a:t>لأترك أثراً بعد مماتي ..</a:t>
            </a:r>
          </a:p>
        </p:txBody>
      </p:sp>
      <p:sp>
        <p:nvSpPr>
          <p:cNvPr id="5" name="Rounded Rectangle 4"/>
          <p:cNvSpPr/>
          <p:nvPr/>
        </p:nvSpPr>
        <p:spPr>
          <a:xfrm>
            <a:off x="2699792" y="3717032"/>
            <a:ext cx="6120681" cy="2592288"/>
          </a:xfrm>
          <a:prstGeom prst="roundRect">
            <a:avLst/>
          </a:prstGeom>
          <a:solidFill>
            <a:schemeClr val="bg1"/>
          </a:solid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pic>
        <p:nvPicPr>
          <p:cNvPr id="6" name="Picture 8" descr="نتيجة بحث الصور عن ‪books clipart‬‏">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988"/>
          <a:stretch/>
        </p:blipFill>
        <p:spPr bwMode="auto">
          <a:xfrm>
            <a:off x="7020272" y="3925916"/>
            <a:ext cx="1659824" cy="18894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07429" y="4043680"/>
            <a:ext cx="4320479" cy="1938992"/>
          </a:xfrm>
          <a:prstGeom prst="rect">
            <a:avLst/>
          </a:prstGeom>
          <a:noFill/>
        </p:spPr>
        <p:txBody>
          <a:bodyPr wrap="square" rtlCol="1">
            <a:spAutoFit/>
          </a:bodyPr>
          <a:lstStyle/>
          <a:p>
            <a:pPr algn="ctr"/>
            <a:r>
              <a:rPr lang="ar-AE" sz="4000" b="1" dirty="0"/>
              <a:t>اللَّهُمَّ إِنِّي أَسْأَلُكَ </a:t>
            </a:r>
          </a:p>
          <a:p>
            <a:pPr algn="ctr"/>
            <a:r>
              <a:rPr lang="ar-AE" sz="4000" b="1" dirty="0"/>
              <a:t>عِلْمًا نَافِعًا وَرِزْقًا طَيِّبًا وَعَمَلًا مُتَقَبَّلًا ...</a:t>
            </a:r>
          </a:p>
        </p:txBody>
      </p:sp>
      <p:pic>
        <p:nvPicPr>
          <p:cNvPr id="9" name="Picture 29">
            <a:hlinkClick r:id="" action="ppaction://noaction"/>
            <a:extLst>
              <a:ext uri="{FF2B5EF4-FFF2-40B4-BE49-F238E27FC236}">
                <a16:creationId xmlns:a16="http://schemas.microsoft.com/office/drawing/2014/main" xmlns="" id="{04E9B11E-3FCD-4BB2-A2FF-104FE80C535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88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226771" y="1556793"/>
            <a:ext cx="2188887" cy="5022802"/>
          </a:xfrm>
          <a:prstGeom prst="rect">
            <a:avLst/>
          </a:prstGeom>
        </p:spPr>
      </p:pic>
    </p:spTree>
    <p:extLst>
      <p:ext uri="{BB962C8B-B14F-4D97-AF65-F5344CB8AC3E}">
        <p14:creationId xmlns:p14="http://schemas.microsoft.com/office/powerpoint/2010/main" val="34393380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2" descr="https://o.remove.bg/downloads/4d5445db-cd23-4a6d-aad9-b8852165f44c/%D9%84%D8%A7%D8%A8_%D8%AA%D9%88%D8%A8-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4664"/>
            <a:ext cx="8964488" cy="6270318"/>
          </a:xfrm>
          <a:prstGeom prst="rect">
            <a:avLst/>
          </a:prstGeom>
          <a:noFill/>
          <a:extLst>
            <a:ext uri="{909E8E84-426E-40DD-AFC4-6F175D3DCCD1}">
              <a14:hiddenFill xmlns:a14="http://schemas.microsoft.com/office/drawing/2010/main">
                <a:solidFill>
                  <a:srgbClr val="FFFFFF"/>
                </a:solidFill>
              </a14:hiddenFill>
            </a:ext>
          </a:extLst>
        </p:spPr>
      </p:pic>
      <p:pic>
        <p:nvPicPr>
          <p:cNvPr id="5" name="WhatsApp Video 2023-08-13 at 2.39.38 PM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59632" y="548680"/>
            <a:ext cx="6408712" cy="4320480"/>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pic>
        <p:nvPicPr>
          <p:cNvPr id="6" name="صورة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8890" y="5509518"/>
            <a:ext cx="3170195" cy="1292464"/>
          </a:xfrm>
          <a:prstGeom prst="rect">
            <a:avLst/>
          </a:prstGeom>
        </p:spPr>
      </p:pic>
    </p:spTree>
    <p:extLst>
      <p:ext uri="{BB962C8B-B14F-4D97-AF65-F5344CB8AC3E}">
        <p14:creationId xmlns:p14="http://schemas.microsoft.com/office/powerpoint/2010/main" val="399723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xmlns="" id="{E17FD448-27E4-4F7B-8CD1-E879F147C2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7250"/>
            <a:ext cx="9144000" cy="6100142"/>
          </a:xfrm>
          <a:prstGeom prst="rect">
            <a:avLst/>
          </a:prstGeom>
        </p:spPr>
      </p:pic>
      <p:sp>
        <p:nvSpPr>
          <p:cNvPr id="7" name="مستطيل 6">
            <a:extLst>
              <a:ext uri="{FF2B5EF4-FFF2-40B4-BE49-F238E27FC236}">
                <a16:creationId xmlns:a16="http://schemas.microsoft.com/office/drawing/2014/main" xmlns="" id="{8AE80188-D8A9-4D5F-953A-B8B58B366DE8}"/>
              </a:ext>
            </a:extLst>
          </p:cNvPr>
          <p:cNvSpPr/>
          <p:nvPr/>
        </p:nvSpPr>
        <p:spPr>
          <a:xfrm>
            <a:off x="1837012" y="2132856"/>
            <a:ext cx="5388335" cy="1731243"/>
          </a:xfrm>
          <a:prstGeom prst="rect">
            <a:avLst/>
          </a:prstGeom>
          <a:noFill/>
        </p:spPr>
        <p:txBody>
          <a:bodyPr wrap="none" lIns="68580" tIns="34290" rIns="68580" bIns="34290">
            <a:spAutoFit/>
          </a:bodyPr>
          <a:lstStyle/>
          <a:p>
            <a:pPr algn="ctr"/>
            <a:r>
              <a:rPr lang="ar-SA" sz="5400"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باسمك </a:t>
            </a:r>
            <a:r>
              <a:rPr lang="ar-SA" sz="5400" dirty="0" smtClean="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اللهم</a:t>
            </a:r>
          </a:p>
          <a:p>
            <a:pPr algn="ctr"/>
            <a:r>
              <a:rPr lang="ar-SA" sz="5400" dirty="0" smtClean="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 </a:t>
            </a:r>
            <a:r>
              <a:rPr lang="ar-SA" sz="5400"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نبدأ عامنا الدراسي الجديد </a:t>
            </a:r>
          </a:p>
        </p:txBody>
      </p:sp>
      <p:pic>
        <p:nvPicPr>
          <p:cNvPr id="8" name="عدنا عن بعد نتعلم ✨">
            <a:hlinkClick r:id="" action="ppaction://media"/>
            <a:extLst>
              <a:ext uri="{FF2B5EF4-FFF2-40B4-BE49-F238E27FC236}">
                <a16:creationId xmlns:a16="http://schemas.microsoft.com/office/drawing/2014/main" xmlns="" id="{3F72D68A-4AC1-4F3A-8915-4E2D19EA83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73979" y="5402878"/>
            <a:ext cx="457200" cy="457200"/>
          </a:xfrm>
          <a:prstGeom prst="rect">
            <a:avLst/>
          </a:prstGeom>
        </p:spPr>
      </p:pic>
    </p:spTree>
    <p:extLst>
      <p:ext uri="{BB962C8B-B14F-4D97-AF65-F5344CB8AC3E}">
        <p14:creationId xmlns:p14="http://schemas.microsoft.com/office/powerpoint/2010/main" val="102492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7">
                                            <p:txEl>
                                              <p:pRg st="0" end="0"/>
                                            </p:txEl>
                                          </p:spTgt>
                                        </p:tgtEl>
                                        <p:attrNameLst>
                                          <p:attrName>r</p:attrName>
                                        </p:attrNameLst>
                                      </p:cBhvr>
                                    </p:animRot>
                                    <p:animRot by="-240000">
                                      <p:cBhvr>
                                        <p:cTn id="11" dur="200" fill="hold">
                                          <p:stCondLst>
                                            <p:cond delay="200"/>
                                          </p:stCondLst>
                                        </p:cTn>
                                        <p:tgtEl>
                                          <p:spTgt spid="7">
                                            <p:txEl>
                                              <p:pRg st="0" end="0"/>
                                            </p:txEl>
                                          </p:spTgt>
                                        </p:tgtEl>
                                        <p:attrNameLst>
                                          <p:attrName>r</p:attrName>
                                        </p:attrNameLst>
                                      </p:cBhvr>
                                    </p:animRot>
                                    <p:animRot by="240000">
                                      <p:cBhvr>
                                        <p:cTn id="12" dur="200" fill="hold">
                                          <p:stCondLst>
                                            <p:cond delay="400"/>
                                          </p:stCondLst>
                                        </p:cTn>
                                        <p:tgtEl>
                                          <p:spTgt spid="7">
                                            <p:txEl>
                                              <p:pRg st="0" end="0"/>
                                            </p:txEl>
                                          </p:spTgt>
                                        </p:tgtEl>
                                        <p:attrNameLst>
                                          <p:attrName>r</p:attrName>
                                        </p:attrNameLst>
                                      </p:cBhvr>
                                    </p:animRot>
                                    <p:animRot by="-240000">
                                      <p:cBhvr>
                                        <p:cTn id="13" dur="200" fill="hold">
                                          <p:stCondLst>
                                            <p:cond delay="600"/>
                                          </p:stCondLst>
                                        </p:cTn>
                                        <p:tgtEl>
                                          <p:spTgt spid="7">
                                            <p:txEl>
                                              <p:pRg st="0" end="0"/>
                                            </p:txEl>
                                          </p:spTgt>
                                        </p:tgtEl>
                                        <p:attrNameLst>
                                          <p:attrName>r</p:attrName>
                                        </p:attrNameLst>
                                      </p:cBhvr>
                                    </p:animRot>
                                    <p:animRot by="120000">
                                      <p:cBhvr>
                                        <p:cTn id="14" dur="200" fill="hold">
                                          <p:stCondLst>
                                            <p:cond delay="800"/>
                                          </p:stCondLst>
                                        </p:cTn>
                                        <p:tgtEl>
                                          <p:spTgt spid="7">
                                            <p:txEl>
                                              <p:pRg st="0" end="0"/>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7">
                                            <p:txEl>
                                              <p:pRg st="1" end="1"/>
                                            </p:txEl>
                                          </p:spTgt>
                                        </p:tgtEl>
                                        <p:attrNameLst>
                                          <p:attrName>r</p:attrName>
                                        </p:attrNameLst>
                                      </p:cBhvr>
                                    </p:animRot>
                                    <p:animRot by="-240000">
                                      <p:cBhvr>
                                        <p:cTn id="19" dur="200" fill="hold">
                                          <p:stCondLst>
                                            <p:cond delay="200"/>
                                          </p:stCondLst>
                                        </p:cTn>
                                        <p:tgtEl>
                                          <p:spTgt spid="7">
                                            <p:txEl>
                                              <p:pRg st="1" end="1"/>
                                            </p:txEl>
                                          </p:spTgt>
                                        </p:tgtEl>
                                        <p:attrNameLst>
                                          <p:attrName>r</p:attrName>
                                        </p:attrNameLst>
                                      </p:cBhvr>
                                    </p:animRot>
                                    <p:animRot by="240000">
                                      <p:cBhvr>
                                        <p:cTn id="20" dur="200" fill="hold">
                                          <p:stCondLst>
                                            <p:cond delay="400"/>
                                          </p:stCondLst>
                                        </p:cTn>
                                        <p:tgtEl>
                                          <p:spTgt spid="7">
                                            <p:txEl>
                                              <p:pRg st="1" end="1"/>
                                            </p:txEl>
                                          </p:spTgt>
                                        </p:tgtEl>
                                        <p:attrNameLst>
                                          <p:attrName>r</p:attrName>
                                        </p:attrNameLst>
                                      </p:cBhvr>
                                    </p:animRot>
                                    <p:animRot by="-240000">
                                      <p:cBhvr>
                                        <p:cTn id="21" dur="200" fill="hold">
                                          <p:stCondLst>
                                            <p:cond delay="600"/>
                                          </p:stCondLst>
                                        </p:cTn>
                                        <p:tgtEl>
                                          <p:spTgt spid="7">
                                            <p:txEl>
                                              <p:pRg st="1" end="1"/>
                                            </p:txEl>
                                          </p:spTgt>
                                        </p:tgtEl>
                                        <p:attrNameLst>
                                          <p:attrName>r</p:attrName>
                                        </p:attrNameLst>
                                      </p:cBhvr>
                                    </p:animRot>
                                    <p:animRot by="120000">
                                      <p:cBhvr>
                                        <p:cTn id="22" dur="200" fill="hold">
                                          <p:stCondLst>
                                            <p:cond delay="800"/>
                                          </p:stCondLst>
                                        </p:cTn>
                                        <p:tgtEl>
                                          <p:spTgt spid="7">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3"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026" name="Picture 2" descr="https://o.remove.bg/downloads/a1c79121-24d4-42a3-a8bc-92085e6cdfc4/d2fd0bf60407d871a52d81bac12752a3-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708920"/>
            <a:ext cx="5362575" cy="398145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664883" y="332656"/>
            <a:ext cx="8053808" cy="2585323"/>
          </a:xfrm>
          <a:prstGeom prst="rect">
            <a:avLst/>
          </a:prstGeom>
          <a:noFill/>
        </p:spPr>
        <p:txBody>
          <a:bodyPr wrap="none" lIns="91440" tIns="45720" rIns="91440" bIns="45720">
            <a:spAutoFit/>
          </a:bodyPr>
          <a:lstStyle/>
          <a:p>
            <a:pPr algn="ctr"/>
            <a:r>
              <a:rPr lang="ar-SA" sz="5400" dirty="0" smtClean="0">
                <a:ln w="0"/>
                <a:effectLst>
                  <a:outerShdw blurRad="38100" dist="19050" dir="2700000" algn="tl" rotWithShape="0">
                    <a:schemeClr val="dk1">
                      <a:alpha val="40000"/>
                    </a:schemeClr>
                  </a:outerShdw>
                </a:effectLst>
                <a:cs typeface="Akhbar MT" pitchFamily="2" charset="-78"/>
              </a:rPr>
              <a:t>أهلا وسهلا بكم مجددًا في</a:t>
            </a:r>
          </a:p>
          <a:p>
            <a:pPr algn="ctr"/>
            <a:r>
              <a:rPr lang="ar-SA" sz="5400" dirty="0" smtClean="0">
                <a:ln w="0"/>
                <a:effectLst>
                  <a:outerShdw blurRad="38100" dist="19050" dir="2700000" algn="tl" rotWithShape="0">
                    <a:schemeClr val="dk1">
                      <a:alpha val="40000"/>
                    </a:schemeClr>
                  </a:outerShdw>
                </a:effectLst>
                <a:cs typeface="Akhbar MT" pitchFamily="2" charset="-78"/>
              </a:rPr>
              <a:t>روضة </a:t>
            </a:r>
            <a:r>
              <a:rPr lang="ar-SA" sz="5400" dirty="0">
                <a:ln w="0"/>
                <a:effectLst>
                  <a:outerShdw blurRad="38100" dist="19050" dir="2700000" algn="tl" rotWithShape="0">
                    <a:schemeClr val="dk1">
                      <a:alpha val="40000"/>
                    </a:schemeClr>
                  </a:outerShdw>
                </a:effectLst>
                <a:cs typeface="Akhbar MT" pitchFamily="2" charset="-78"/>
              </a:rPr>
              <a:t>وابتدائية </a:t>
            </a:r>
            <a:r>
              <a:rPr lang="ar-SA" sz="5400" dirty="0" smtClean="0">
                <a:ln w="0"/>
                <a:effectLst>
                  <a:outerShdw blurRad="38100" dist="19050" dir="2700000" algn="tl" rotWithShape="0">
                    <a:schemeClr val="dk1">
                      <a:alpha val="40000"/>
                    </a:schemeClr>
                  </a:outerShdw>
                </a:effectLst>
                <a:cs typeface="Akhbar MT" pitchFamily="2" charset="-78"/>
              </a:rPr>
              <a:t>الغبشة</a:t>
            </a:r>
          </a:p>
          <a:p>
            <a:pPr algn="ctr"/>
            <a:r>
              <a:rPr lang="ar-SA" sz="5400" dirty="0">
                <a:ln w="0"/>
                <a:effectLst>
                  <a:outerShdw blurRad="38100" dist="19050" dir="2700000" algn="tl" rotWithShape="0">
                    <a:schemeClr val="dk1">
                      <a:alpha val="40000"/>
                    </a:schemeClr>
                  </a:outerShdw>
                </a:effectLst>
                <a:cs typeface="Akhbar MT" pitchFamily="2" charset="-78"/>
              </a:rPr>
              <a:t> </a:t>
            </a:r>
            <a:r>
              <a:rPr lang="ar-SA" sz="5400" dirty="0" smtClean="0">
                <a:ln w="0"/>
                <a:effectLst>
                  <a:outerShdw blurRad="38100" dist="19050" dir="2700000" algn="tl" rotWithShape="0">
                    <a:schemeClr val="dk1">
                      <a:alpha val="40000"/>
                    </a:schemeClr>
                  </a:outerShdw>
                </a:effectLst>
                <a:cs typeface="Akhbar MT" pitchFamily="2" charset="-78"/>
              </a:rPr>
              <a:t>١٤٤٥/٢/٤هـ     ***    20/ 8 /2024م</a:t>
            </a:r>
            <a:endParaRPr lang="ar-SA" sz="5400" b="0" cap="none" spc="0" dirty="0">
              <a:ln w="0"/>
              <a:solidFill>
                <a:schemeClr val="tx1"/>
              </a:solidFill>
              <a:effectLst>
                <a:outerShdw blurRad="38100" dist="19050" dir="2700000" algn="tl" rotWithShape="0">
                  <a:schemeClr val="dk1">
                    <a:alpha val="40000"/>
                  </a:schemeClr>
                </a:outerShdw>
              </a:effectLst>
              <a:cs typeface="Akhbar MT" pitchFamily="2" charset="-78"/>
            </a:endParaRPr>
          </a:p>
        </p:txBody>
      </p:sp>
      <p:pic>
        <p:nvPicPr>
          <p:cNvPr id="4" name="Picture 2" descr="G:\صور\صور متحركة\___________.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387700"/>
            <a:ext cx="2067056" cy="34971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صور\صور متحركة\___________.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41548" y="3387700"/>
            <a:ext cx="2067056" cy="3497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26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9F85E72-EDA5-4034-A688-0270B46C887B}"/>
              </a:ext>
            </a:extLst>
          </p:cNvPr>
          <p:cNvPicPr>
            <a:picLocks noChangeAspect="1"/>
          </p:cNvPicPr>
          <p:nvPr/>
        </p:nvPicPr>
        <p:blipFill rotWithShape="1">
          <a:blip r:embed="rId2"/>
          <a:srcRect b="7961"/>
          <a:stretch/>
        </p:blipFill>
        <p:spPr>
          <a:xfrm>
            <a:off x="362947" y="113193"/>
            <a:ext cx="8212719" cy="6631619"/>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
        <p:nvSpPr>
          <p:cNvPr id="6" name="Rectangle: Rounded Corners 5">
            <a:extLst>
              <a:ext uri="{FF2B5EF4-FFF2-40B4-BE49-F238E27FC236}">
                <a16:creationId xmlns="" xmlns:a16="http://schemas.microsoft.com/office/drawing/2014/main" id="{D1CBB73E-E621-4B76-B9B4-2A1E5EF10B2F}"/>
              </a:ext>
            </a:extLst>
          </p:cNvPr>
          <p:cNvSpPr/>
          <p:nvPr/>
        </p:nvSpPr>
        <p:spPr>
          <a:xfrm>
            <a:off x="5022166" y="5340096"/>
            <a:ext cx="3460652" cy="1335024"/>
          </a:xfrm>
          <a:prstGeom prst="roundRect">
            <a:avLst/>
          </a:prstGeom>
          <a:solidFill>
            <a:schemeClr val="bg1">
              <a:lumMod val="95000"/>
            </a:schemeClr>
          </a:solid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2800" b="1" dirty="0">
                <a:solidFill>
                  <a:srgbClr val="C00000"/>
                </a:solidFill>
              </a:rPr>
              <a:t>وفصلاً دراسياً مكللاً بالجد</a:t>
            </a:r>
          </a:p>
          <a:p>
            <a:pPr algn="ctr"/>
            <a:r>
              <a:rPr lang="ar-AE" sz="2800" b="1" dirty="0">
                <a:solidFill>
                  <a:srgbClr val="C00000"/>
                </a:solidFill>
              </a:rPr>
              <a:t>وحافلاً بالتفوق والنّجاح </a:t>
            </a:r>
          </a:p>
        </p:txBody>
      </p:sp>
    </p:spTree>
    <p:extLst>
      <p:ext uri="{BB962C8B-B14F-4D97-AF65-F5344CB8AC3E}">
        <p14:creationId xmlns:p14="http://schemas.microsoft.com/office/powerpoint/2010/main" val="1373940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B554BA1D-C6F4-4DAD-ACD6-AB71F93A7709-L0-001.gif" descr="B554BA1D-C6F4-4DAD-ACD6-AB71F93A7709-L0-001.gif"/>
          <p:cNvPicPr>
            <a:picLocks/>
          </p:cNvPicPr>
          <p:nvPr/>
        </p:nvPicPr>
        <p:blipFill>
          <a:blip r:embed="rId2"/>
          <a:stretch>
            <a:fillRect/>
          </a:stretch>
        </p:blipFill>
        <p:spPr>
          <a:xfrm>
            <a:off x="4724921" y="0"/>
            <a:ext cx="4419079" cy="6858000"/>
          </a:xfrm>
          <a:prstGeom prst="rect">
            <a:avLst/>
          </a:prstGeom>
          <a:ln w="12700">
            <a:miter lim="400000"/>
          </a:ln>
        </p:spPr>
      </p:pic>
      <p:pic>
        <p:nvPicPr>
          <p:cNvPr id="3" name="B554BA1D-C6F4-4DAD-ACD6-AB71F93A7709-L0-001.gif" descr="B554BA1D-C6F4-4DAD-ACD6-AB71F93A7709-L0-001.gif"/>
          <p:cNvPicPr>
            <a:picLocks/>
          </p:cNvPicPr>
          <p:nvPr/>
        </p:nvPicPr>
        <p:blipFill>
          <a:blip r:embed="rId2"/>
          <a:stretch>
            <a:fillRect/>
          </a:stretch>
        </p:blipFill>
        <p:spPr>
          <a:xfrm>
            <a:off x="854773" y="73170"/>
            <a:ext cx="4339604" cy="6857999"/>
          </a:xfrm>
          <a:prstGeom prst="rect">
            <a:avLst/>
          </a:prstGeom>
          <a:ln w="12700">
            <a:miter lim="400000"/>
          </a:ln>
        </p:spPr>
      </p:pic>
      <p:sp>
        <p:nvSpPr>
          <p:cNvPr id="4" name="TextBox 2"/>
          <p:cNvSpPr txBox="1"/>
          <p:nvPr/>
        </p:nvSpPr>
        <p:spPr>
          <a:xfrm>
            <a:off x="7420970" y="1325610"/>
            <a:ext cx="1477590" cy="1815882"/>
          </a:xfrm>
          <a:prstGeom prst="rect">
            <a:avLst/>
          </a:prstGeom>
          <a:noFill/>
        </p:spPr>
        <p:txBody>
          <a:bodyPr wrap="square" rtlCol="0">
            <a:spAutoFit/>
          </a:bodyPr>
          <a:lstStyle/>
          <a:p>
            <a:pPr algn="ctr" rtl="1"/>
            <a:r>
              <a:rPr lang="ar-SA" sz="2800" b="1" dirty="0" smtClean="0">
                <a:latin typeface="Sakkal Majalla" panose="02000000000000000000" pitchFamily="2" charset="-78"/>
                <a:cs typeface="Sakkal Majalla" panose="02000000000000000000" pitchFamily="2" charset="-78"/>
              </a:rPr>
              <a:t>السلام عليكم ورحمة الله وبركاته</a:t>
            </a:r>
            <a:endParaRPr lang="en-US" sz="2800" b="1" dirty="0">
              <a:latin typeface="Sakkal Majalla" panose="02000000000000000000" pitchFamily="2" charset="-78"/>
              <a:cs typeface="Sakkal Majalla" panose="02000000000000000000" pitchFamily="2" charset="-78"/>
            </a:endParaRPr>
          </a:p>
        </p:txBody>
      </p:sp>
      <p:sp>
        <p:nvSpPr>
          <p:cNvPr id="5" name="TextBox 2"/>
          <p:cNvSpPr txBox="1"/>
          <p:nvPr/>
        </p:nvSpPr>
        <p:spPr>
          <a:xfrm>
            <a:off x="6125852" y="1602889"/>
            <a:ext cx="1480584" cy="1323439"/>
          </a:xfrm>
          <a:prstGeom prst="rect">
            <a:avLst/>
          </a:prstGeom>
          <a:noFill/>
        </p:spPr>
        <p:txBody>
          <a:bodyPr wrap="square" rtlCol="0">
            <a:spAutoFit/>
          </a:bodyPr>
          <a:lstStyle/>
          <a:p>
            <a:pPr algn="ctr" rtl="1"/>
            <a:r>
              <a:rPr lang="ar-SA" sz="4000" b="1" dirty="0" smtClean="0">
                <a:latin typeface="Sakkal Majalla" panose="02000000000000000000" pitchFamily="2" charset="-78"/>
                <a:cs typeface="Sakkal Majalla" panose="02000000000000000000" pitchFamily="2" charset="-78"/>
              </a:rPr>
              <a:t>أهلاً وسهلاً</a:t>
            </a:r>
            <a:endParaRPr lang="en-US" sz="4000" b="1" dirty="0">
              <a:latin typeface="Sakkal Majalla" panose="02000000000000000000" pitchFamily="2" charset="-78"/>
              <a:cs typeface="Sakkal Majalla" panose="02000000000000000000" pitchFamily="2" charset="-78"/>
            </a:endParaRPr>
          </a:p>
        </p:txBody>
      </p:sp>
      <p:sp>
        <p:nvSpPr>
          <p:cNvPr id="6" name="TextBox 2"/>
          <p:cNvSpPr txBox="1"/>
          <p:nvPr/>
        </p:nvSpPr>
        <p:spPr>
          <a:xfrm>
            <a:off x="4973456" y="2541327"/>
            <a:ext cx="1400931" cy="1200329"/>
          </a:xfrm>
          <a:prstGeom prst="rect">
            <a:avLst/>
          </a:prstGeom>
          <a:noFill/>
        </p:spPr>
        <p:txBody>
          <a:bodyPr wrap="square" rtlCol="0">
            <a:spAutoFit/>
          </a:bodyPr>
          <a:lstStyle/>
          <a:p>
            <a:pPr algn="ctr" rtl="1"/>
            <a:r>
              <a:rPr lang="ar-SA" sz="3600" b="1" dirty="0" smtClean="0">
                <a:latin typeface="Sakkal Majalla" panose="02000000000000000000" pitchFamily="2" charset="-78"/>
                <a:cs typeface="Sakkal Majalla" panose="02000000000000000000" pitchFamily="2" charset="-78"/>
              </a:rPr>
              <a:t>بكم جميعاً</a:t>
            </a:r>
            <a:endParaRPr lang="en-US" sz="3600" b="1" dirty="0">
              <a:latin typeface="Sakkal Majalla" panose="02000000000000000000" pitchFamily="2" charset="-78"/>
              <a:cs typeface="Sakkal Majalla" panose="02000000000000000000" pitchFamily="2" charset="-78"/>
            </a:endParaRPr>
          </a:p>
        </p:txBody>
      </p:sp>
      <p:sp>
        <p:nvSpPr>
          <p:cNvPr id="7" name="TextBox 2"/>
          <p:cNvSpPr txBox="1"/>
          <p:nvPr/>
        </p:nvSpPr>
        <p:spPr>
          <a:xfrm>
            <a:off x="3593527" y="1694693"/>
            <a:ext cx="1142803" cy="1446550"/>
          </a:xfrm>
          <a:prstGeom prst="rect">
            <a:avLst/>
          </a:prstGeom>
          <a:noFill/>
        </p:spPr>
        <p:txBody>
          <a:bodyPr wrap="square" rtlCol="0">
            <a:spAutoFit/>
          </a:bodyPr>
          <a:lstStyle/>
          <a:p>
            <a:pPr algn="ctr" rtl="1"/>
            <a:r>
              <a:rPr lang="ar-SA" sz="4400" b="1" dirty="0" smtClean="0">
                <a:latin typeface="Sakkal Majalla" panose="02000000000000000000" pitchFamily="2" charset="-78"/>
                <a:cs typeface="Sakkal Majalla" panose="02000000000000000000" pitchFamily="2" charset="-78"/>
              </a:rPr>
              <a:t>فرحنا بكم</a:t>
            </a:r>
            <a:endParaRPr lang="en-US" sz="4400" b="1" dirty="0">
              <a:latin typeface="Sakkal Majalla" panose="02000000000000000000" pitchFamily="2" charset="-78"/>
              <a:cs typeface="Sakkal Majalla" panose="02000000000000000000" pitchFamily="2" charset="-78"/>
            </a:endParaRPr>
          </a:p>
        </p:txBody>
      </p:sp>
      <p:sp>
        <p:nvSpPr>
          <p:cNvPr id="8" name="TextBox 2"/>
          <p:cNvSpPr txBox="1"/>
          <p:nvPr/>
        </p:nvSpPr>
        <p:spPr>
          <a:xfrm>
            <a:off x="2219432" y="1571831"/>
            <a:ext cx="1357768" cy="1323439"/>
          </a:xfrm>
          <a:prstGeom prst="rect">
            <a:avLst/>
          </a:prstGeom>
          <a:noFill/>
        </p:spPr>
        <p:txBody>
          <a:bodyPr wrap="square" rtlCol="0">
            <a:spAutoFit/>
          </a:bodyPr>
          <a:lstStyle/>
          <a:p>
            <a:pPr algn="ctr" rtl="1"/>
            <a:r>
              <a:rPr lang="ar-SA" sz="4000" b="1" dirty="0" smtClean="0">
                <a:latin typeface="Sakkal Majalla" panose="02000000000000000000" pitchFamily="2" charset="-78"/>
                <a:cs typeface="Sakkal Majalla" panose="02000000000000000000" pitchFamily="2" charset="-78"/>
              </a:rPr>
              <a:t>وفرحتم بنا</a:t>
            </a:r>
            <a:endParaRPr lang="en-US" sz="4000" b="1" dirty="0">
              <a:latin typeface="Sakkal Majalla" panose="02000000000000000000" pitchFamily="2" charset="-78"/>
              <a:cs typeface="Sakkal Majalla" panose="02000000000000000000" pitchFamily="2" charset="-78"/>
            </a:endParaRPr>
          </a:p>
        </p:txBody>
      </p:sp>
      <p:sp>
        <p:nvSpPr>
          <p:cNvPr id="11" name="TextBox 2"/>
          <p:cNvSpPr txBox="1"/>
          <p:nvPr/>
        </p:nvSpPr>
        <p:spPr>
          <a:xfrm>
            <a:off x="1189864" y="1956832"/>
            <a:ext cx="1357768" cy="1938992"/>
          </a:xfrm>
          <a:prstGeom prst="rect">
            <a:avLst/>
          </a:prstGeom>
          <a:noFill/>
        </p:spPr>
        <p:txBody>
          <a:bodyPr wrap="square" rtlCol="0">
            <a:spAutoFit/>
          </a:bodyPr>
          <a:lstStyle/>
          <a:p>
            <a:pPr algn="ctr" rtl="1"/>
            <a:r>
              <a:rPr lang="ar-SA" sz="4000" b="1" dirty="0" smtClean="0">
                <a:latin typeface="Sakkal Majalla" panose="02000000000000000000" pitchFamily="2" charset="-78"/>
                <a:cs typeface="Sakkal Majalla" panose="02000000000000000000" pitchFamily="2" charset="-78"/>
              </a:rPr>
              <a:t>على بركة الله نبدأ</a:t>
            </a:r>
            <a:endParaRPr lang="en-US" sz="4000" b="1" dirty="0">
              <a:latin typeface="Sakkal Majalla" panose="02000000000000000000" pitchFamily="2" charset="-78"/>
              <a:cs typeface="Sakkal Majalla" panose="02000000000000000000" pitchFamily="2" charset="-78"/>
            </a:endParaRPr>
          </a:p>
        </p:txBody>
      </p:sp>
      <p:pic>
        <p:nvPicPr>
          <p:cNvPr id="12" name="20F1E261-6607-4656-BC04-392399B2D11E-L0-001.jpeg">
            <a:extLst>
              <a:ext uri="{FF2B5EF4-FFF2-40B4-BE49-F238E27FC236}">
                <a16:creationId xmlns:a16="http://schemas.microsoft.com/office/drawing/2014/main" xmlns="" id="{21B35BB8-9A88-433D-A2FC-7A34CCF1D812}"/>
              </a:ext>
            </a:extLst>
          </p:cNvPr>
          <p:cNvPicPr>
            <a:picLocks noChangeAspect="1"/>
          </p:cNvPicPr>
          <p:nvPr/>
        </p:nvPicPr>
        <p:blipFill>
          <a:blip r:embed="rId3"/>
          <a:srcRect l="141" t="98" r="43385" b="7786"/>
          <a:stretch>
            <a:fillRect/>
          </a:stretch>
        </p:blipFill>
        <p:spPr>
          <a:xfrm flipH="1">
            <a:off x="106809" y="3114333"/>
            <a:ext cx="1472129" cy="3443831"/>
          </a:xfrm>
          <a:custGeom>
            <a:avLst/>
            <a:gdLst/>
            <a:ahLst/>
            <a:cxnLst>
              <a:cxn ang="0">
                <a:pos x="wd2" y="hd2"/>
              </a:cxn>
              <a:cxn ang="5400000">
                <a:pos x="wd2" y="hd2"/>
              </a:cxn>
              <a:cxn ang="10800000">
                <a:pos x="wd2" y="hd2"/>
              </a:cxn>
              <a:cxn ang="16200000">
                <a:pos x="wd2" y="hd2"/>
              </a:cxn>
            </a:cxnLst>
            <a:rect l="0" t="0" r="r" b="b"/>
            <a:pathLst>
              <a:path w="21422" h="21600" extrusionOk="0">
                <a:moveTo>
                  <a:pt x="15566" y="0"/>
                </a:moveTo>
                <a:cubicBezTo>
                  <a:pt x="15096" y="5"/>
                  <a:pt x="14839" y="10"/>
                  <a:pt x="14831" y="16"/>
                </a:cubicBezTo>
                <a:cubicBezTo>
                  <a:pt x="14803" y="38"/>
                  <a:pt x="14704" y="56"/>
                  <a:pt x="14611" y="56"/>
                </a:cubicBezTo>
                <a:cubicBezTo>
                  <a:pt x="14345" y="56"/>
                  <a:pt x="12952" y="288"/>
                  <a:pt x="12782" y="361"/>
                </a:cubicBezTo>
                <a:cubicBezTo>
                  <a:pt x="12456" y="501"/>
                  <a:pt x="12048" y="990"/>
                  <a:pt x="11825" y="1504"/>
                </a:cubicBezTo>
                <a:cubicBezTo>
                  <a:pt x="11770" y="1632"/>
                  <a:pt x="11734" y="2134"/>
                  <a:pt x="11736" y="2745"/>
                </a:cubicBezTo>
                <a:cubicBezTo>
                  <a:pt x="11738" y="3661"/>
                  <a:pt x="11721" y="3799"/>
                  <a:pt x="11575" y="4021"/>
                </a:cubicBezTo>
                <a:cubicBezTo>
                  <a:pt x="11485" y="4158"/>
                  <a:pt x="11327" y="4333"/>
                  <a:pt x="11224" y="4411"/>
                </a:cubicBezTo>
                <a:cubicBezTo>
                  <a:pt x="10980" y="4594"/>
                  <a:pt x="8766" y="5893"/>
                  <a:pt x="8230" y="6167"/>
                </a:cubicBezTo>
                <a:lnTo>
                  <a:pt x="7815" y="6379"/>
                </a:lnTo>
                <a:lnTo>
                  <a:pt x="6293" y="5629"/>
                </a:lnTo>
                <a:cubicBezTo>
                  <a:pt x="5456" y="5217"/>
                  <a:pt x="4705" y="4879"/>
                  <a:pt x="4626" y="4879"/>
                </a:cubicBezTo>
                <a:cubicBezTo>
                  <a:pt x="4547" y="4878"/>
                  <a:pt x="4396" y="4812"/>
                  <a:pt x="4288" y="4731"/>
                </a:cubicBezTo>
                <a:cubicBezTo>
                  <a:pt x="3963" y="4487"/>
                  <a:pt x="2667" y="3992"/>
                  <a:pt x="2452" y="4031"/>
                </a:cubicBezTo>
                <a:cubicBezTo>
                  <a:pt x="2284" y="4062"/>
                  <a:pt x="2314" y="4243"/>
                  <a:pt x="2509" y="4373"/>
                </a:cubicBezTo>
                <a:cubicBezTo>
                  <a:pt x="2664" y="4477"/>
                  <a:pt x="2667" y="4489"/>
                  <a:pt x="2541" y="4512"/>
                </a:cubicBezTo>
                <a:cubicBezTo>
                  <a:pt x="2465" y="4526"/>
                  <a:pt x="2045" y="4515"/>
                  <a:pt x="1607" y="4488"/>
                </a:cubicBezTo>
                <a:cubicBezTo>
                  <a:pt x="565" y="4423"/>
                  <a:pt x="401" y="4435"/>
                  <a:pt x="396" y="4577"/>
                </a:cubicBezTo>
                <a:cubicBezTo>
                  <a:pt x="394" y="4653"/>
                  <a:pt x="331" y="4701"/>
                  <a:pt x="190" y="4734"/>
                </a:cubicBezTo>
                <a:lnTo>
                  <a:pt x="0" y="4780"/>
                </a:lnTo>
                <a:cubicBezTo>
                  <a:pt x="24" y="4872"/>
                  <a:pt x="59" y="4890"/>
                  <a:pt x="112" y="4898"/>
                </a:cubicBezTo>
                <a:cubicBezTo>
                  <a:pt x="203" y="4912"/>
                  <a:pt x="315" y="4956"/>
                  <a:pt x="360" y="4997"/>
                </a:cubicBezTo>
                <a:cubicBezTo>
                  <a:pt x="406" y="5038"/>
                  <a:pt x="573" y="5082"/>
                  <a:pt x="732" y="5096"/>
                </a:cubicBezTo>
                <a:cubicBezTo>
                  <a:pt x="891" y="5111"/>
                  <a:pt x="1055" y="5151"/>
                  <a:pt x="1096" y="5186"/>
                </a:cubicBezTo>
                <a:cubicBezTo>
                  <a:pt x="1156" y="5237"/>
                  <a:pt x="1356" y="5254"/>
                  <a:pt x="2080" y="5269"/>
                </a:cubicBezTo>
                <a:cubicBezTo>
                  <a:pt x="2580" y="5280"/>
                  <a:pt x="3026" y="5308"/>
                  <a:pt x="3070" y="5330"/>
                </a:cubicBezTo>
                <a:cubicBezTo>
                  <a:pt x="3115" y="5351"/>
                  <a:pt x="3163" y="5447"/>
                  <a:pt x="3178" y="5544"/>
                </a:cubicBezTo>
                <a:cubicBezTo>
                  <a:pt x="3203" y="5715"/>
                  <a:pt x="3227" y="5729"/>
                  <a:pt x="4358" y="6204"/>
                </a:cubicBezTo>
                <a:cubicBezTo>
                  <a:pt x="6197" y="6976"/>
                  <a:pt x="7607" y="7501"/>
                  <a:pt x="7915" y="7528"/>
                </a:cubicBezTo>
                <a:cubicBezTo>
                  <a:pt x="8439" y="7575"/>
                  <a:pt x="8847" y="7434"/>
                  <a:pt x="9859" y="6856"/>
                </a:cubicBezTo>
                <a:cubicBezTo>
                  <a:pt x="10363" y="6568"/>
                  <a:pt x="10806" y="6342"/>
                  <a:pt x="10844" y="6353"/>
                </a:cubicBezTo>
                <a:cubicBezTo>
                  <a:pt x="10883" y="6364"/>
                  <a:pt x="10914" y="6538"/>
                  <a:pt x="10914" y="6740"/>
                </a:cubicBezTo>
                <a:cubicBezTo>
                  <a:pt x="10914" y="6948"/>
                  <a:pt x="10985" y="7279"/>
                  <a:pt x="11078" y="7505"/>
                </a:cubicBezTo>
                <a:cubicBezTo>
                  <a:pt x="11169" y="7724"/>
                  <a:pt x="11267" y="8048"/>
                  <a:pt x="11296" y="8225"/>
                </a:cubicBezTo>
                <a:cubicBezTo>
                  <a:pt x="11344" y="8524"/>
                  <a:pt x="11327" y="8577"/>
                  <a:pt x="11049" y="8977"/>
                </a:cubicBezTo>
                <a:cubicBezTo>
                  <a:pt x="10768" y="9382"/>
                  <a:pt x="10382" y="10103"/>
                  <a:pt x="10322" y="10336"/>
                </a:cubicBezTo>
                <a:cubicBezTo>
                  <a:pt x="10300" y="10419"/>
                  <a:pt x="10354" y="10460"/>
                  <a:pt x="10583" y="10534"/>
                </a:cubicBezTo>
                <a:cubicBezTo>
                  <a:pt x="10817" y="10609"/>
                  <a:pt x="10868" y="10648"/>
                  <a:pt x="10851" y="10742"/>
                </a:cubicBezTo>
                <a:cubicBezTo>
                  <a:pt x="10802" y="11017"/>
                  <a:pt x="9429" y="19265"/>
                  <a:pt x="9409" y="19404"/>
                </a:cubicBezTo>
                <a:lnTo>
                  <a:pt x="9388" y="19559"/>
                </a:lnTo>
                <a:lnTo>
                  <a:pt x="10036" y="19723"/>
                </a:lnTo>
                <a:cubicBezTo>
                  <a:pt x="10392" y="19813"/>
                  <a:pt x="10949" y="19928"/>
                  <a:pt x="11273" y="19979"/>
                </a:cubicBezTo>
                <a:cubicBezTo>
                  <a:pt x="11597" y="20029"/>
                  <a:pt x="11908" y="20087"/>
                  <a:pt x="11965" y="20106"/>
                </a:cubicBezTo>
                <a:cubicBezTo>
                  <a:pt x="12117" y="20158"/>
                  <a:pt x="11673" y="20389"/>
                  <a:pt x="11008" y="20603"/>
                </a:cubicBezTo>
                <a:cubicBezTo>
                  <a:pt x="10517" y="20761"/>
                  <a:pt x="10458" y="20794"/>
                  <a:pt x="10435" y="20923"/>
                </a:cubicBezTo>
                <a:cubicBezTo>
                  <a:pt x="10417" y="21031"/>
                  <a:pt x="10448" y="21078"/>
                  <a:pt x="10559" y="21106"/>
                </a:cubicBezTo>
                <a:cubicBezTo>
                  <a:pt x="11013" y="21221"/>
                  <a:pt x="12442" y="21184"/>
                  <a:pt x="13056" y="21042"/>
                </a:cubicBezTo>
                <a:cubicBezTo>
                  <a:pt x="13246" y="20997"/>
                  <a:pt x="13438" y="20899"/>
                  <a:pt x="13623" y="20750"/>
                </a:cubicBezTo>
                <a:cubicBezTo>
                  <a:pt x="13776" y="20626"/>
                  <a:pt x="13934" y="20535"/>
                  <a:pt x="13975" y="20547"/>
                </a:cubicBezTo>
                <a:cubicBezTo>
                  <a:pt x="14015" y="20558"/>
                  <a:pt x="14046" y="20637"/>
                  <a:pt x="14046" y="20721"/>
                </a:cubicBezTo>
                <a:cubicBezTo>
                  <a:pt x="14046" y="20904"/>
                  <a:pt x="14276" y="20990"/>
                  <a:pt x="14582" y="20923"/>
                </a:cubicBezTo>
                <a:cubicBezTo>
                  <a:pt x="14739" y="20889"/>
                  <a:pt x="14771" y="20843"/>
                  <a:pt x="14814" y="20600"/>
                </a:cubicBezTo>
                <a:cubicBezTo>
                  <a:pt x="14842" y="20444"/>
                  <a:pt x="14894" y="20302"/>
                  <a:pt x="14930" y="20285"/>
                </a:cubicBezTo>
                <a:cubicBezTo>
                  <a:pt x="15009" y="20247"/>
                  <a:pt x="16463" y="20191"/>
                  <a:pt x="16620" y="20220"/>
                </a:cubicBezTo>
                <a:cubicBezTo>
                  <a:pt x="16711" y="20236"/>
                  <a:pt x="16718" y="20318"/>
                  <a:pt x="16657" y="20656"/>
                </a:cubicBezTo>
                <a:cubicBezTo>
                  <a:pt x="16568" y="21155"/>
                  <a:pt x="16622" y="21238"/>
                  <a:pt x="17190" y="21480"/>
                </a:cubicBezTo>
                <a:cubicBezTo>
                  <a:pt x="17292" y="21524"/>
                  <a:pt x="17374" y="21566"/>
                  <a:pt x="17437" y="21600"/>
                </a:cubicBezTo>
                <a:lnTo>
                  <a:pt x="18378" y="21600"/>
                </a:lnTo>
                <a:cubicBezTo>
                  <a:pt x="18401" y="21590"/>
                  <a:pt x="18419" y="21579"/>
                  <a:pt x="18450" y="21570"/>
                </a:cubicBezTo>
                <a:cubicBezTo>
                  <a:pt x="18681" y="21498"/>
                  <a:pt x="18974" y="21283"/>
                  <a:pt x="19080" y="21109"/>
                </a:cubicBezTo>
                <a:cubicBezTo>
                  <a:pt x="19146" y="20998"/>
                  <a:pt x="19032" y="20625"/>
                  <a:pt x="18774" y="20110"/>
                </a:cubicBezTo>
                <a:cubicBezTo>
                  <a:pt x="18741" y="20042"/>
                  <a:pt x="18833" y="20006"/>
                  <a:pt x="19353" y="19884"/>
                </a:cubicBezTo>
                <a:cubicBezTo>
                  <a:pt x="19981" y="19736"/>
                  <a:pt x="20358" y="19573"/>
                  <a:pt x="20445" y="19408"/>
                </a:cubicBezTo>
                <a:cubicBezTo>
                  <a:pt x="20472" y="19358"/>
                  <a:pt x="20416" y="18913"/>
                  <a:pt x="20322" y="18420"/>
                </a:cubicBezTo>
                <a:cubicBezTo>
                  <a:pt x="19744" y="15382"/>
                  <a:pt x="18914" y="11070"/>
                  <a:pt x="18882" y="10942"/>
                </a:cubicBezTo>
                <a:lnTo>
                  <a:pt x="18844" y="10791"/>
                </a:lnTo>
                <a:lnTo>
                  <a:pt x="19495" y="10651"/>
                </a:lnTo>
                <a:cubicBezTo>
                  <a:pt x="19975" y="10548"/>
                  <a:pt x="20150" y="10492"/>
                  <a:pt x="20150" y="10438"/>
                </a:cubicBezTo>
                <a:cubicBezTo>
                  <a:pt x="20150" y="10397"/>
                  <a:pt x="20002" y="10084"/>
                  <a:pt x="19820" y="9740"/>
                </a:cubicBezTo>
                <a:cubicBezTo>
                  <a:pt x="19639" y="9397"/>
                  <a:pt x="19491" y="9101"/>
                  <a:pt x="19491" y="9082"/>
                </a:cubicBezTo>
                <a:cubicBezTo>
                  <a:pt x="19491" y="9062"/>
                  <a:pt x="19812" y="8954"/>
                  <a:pt x="20207" y="8839"/>
                </a:cubicBezTo>
                <a:cubicBezTo>
                  <a:pt x="21520" y="8458"/>
                  <a:pt x="21600" y="8351"/>
                  <a:pt x="21231" y="7482"/>
                </a:cubicBezTo>
                <a:cubicBezTo>
                  <a:pt x="21017" y="6978"/>
                  <a:pt x="20135" y="5171"/>
                  <a:pt x="19903" y="4761"/>
                </a:cubicBezTo>
                <a:cubicBezTo>
                  <a:pt x="19838" y="4646"/>
                  <a:pt x="19711" y="4590"/>
                  <a:pt x="19119" y="4412"/>
                </a:cubicBezTo>
                <a:cubicBezTo>
                  <a:pt x="18731" y="4296"/>
                  <a:pt x="18396" y="4187"/>
                  <a:pt x="18373" y="4170"/>
                </a:cubicBezTo>
                <a:cubicBezTo>
                  <a:pt x="18351" y="4153"/>
                  <a:pt x="18374" y="4063"/>
                  <a:pt x="18425" y="3970"/>
                </a:cubicBezTo>
                <a:cubicBezTo>
                  <a:pt x="18507" y="3821"/>
                  <a:pt x="18495" y="3766"/>
                  <a:pt x="18321" y="3526"/>
                </a:cubicBezTo>
                <a:cubicBezTo>
                  <a:pt x="18134" y="3266"/>
                  <a:pt x="18129" y="3239"/>
                  <a:pt x="18237" y="3016"/>
                </a:cubicBezTo>
                <a:cubicBezTo>
                  <a:pt x="18300" y="2886"/>
                  <a:pt x="18432" y="2683"/>
                  <a:pt x="18529" y="2565"/>
                </a:cubicBezTo>
                <a:cubicBezTo>
                  <a:pt x="18684" y="2376"/>
                  <a:pt x="18706" y="2271"/>
                  <a:pt x="18706" y="1722"/>
                </a:cubicBezTo>
                <a:cubicBezTo>
                  <a:pt x="18706" y="1118"/>
                  <a:pt x="18698" y="1088"/>
                  <a:pt x="18485" y="896"/>
                </a:cubicBezTo>
                <a:cubicBezTo>
                  <a:pt x="18200" y="638"/>
                  <a:pt x="17400" y="287"/>
                  <a:pt x="16794" y="154"/>
                </a:cubicBezTo>
                <a:cubicBezTo>
                  <a:pt x="16531" y="96"/>
                  <a:pt x="16251" y="33"/>
                  <a:pt x="16172" y="13"/>
                </a:cubicBezTo>
                <a:cubicBezTo>
                  <a:pt x="16152" y="8"/>
                  <a:pt x="15917" y="4"/>
                  <a:pt x="15566" y="0"/>
                </a:cubicBezTo>
                <a:close/>
              </a:path>
            </a:pathLst>
          </a:custGeom>
          <a:ln w="12700" cap="flat">
            <a:noFill/>
            <a:miter lim="400000"/>
          </a:ln>
          <a:effectLst/>
        </p:spPr>
      </p:pic>
      <p:pic>
        <p:nvPicPr>
          <p:cNvPr id="13" name="صورة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4575" y="5609400"/>
            <a:ext cx="3170195" cy="1292464"/>
          </a:xfrm>
          <a:prstGeom prst="rect">
            <a:avLst/>
          </a:prstGeom>
        </p:spPr>
      </p:pic>
    </p:spTree>
    <p:extLst>
      <p:ext uri="{BB962C8B-B14F-4D97-AF65-F5344CB8AC3E}">
        <p14:creationId xmlns:p14="http://schemas.microsoft.com/office/powerpoint/2010/main" val="1387332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050" name="Picture 2" descr="https://i.pinimg.com/564x/9d/9e/c6/9d9ec67244c8e589bf5dd85cdd2d790d.jpg"/>
          <p:cNvPicPr>
            <a:picLocks noChangeAspect="1" noChangeArrowheads="1"/>
          </p:cNvPicPr>
          <p:nvPr/>
        </p:nvPicPr>
        <p:blipFill rotWithShape="1">
          <a:blip r:embed="rId2">
            <a:extLst>
              <a:ext uri="{28A0092B-C50C-407E-A947-70E740481C1C}">
                <a14:useLocalDpi xmlns:a14="http://schemas.microsoft.com/office/drawing/2010/main" val="0"/>
              </a:ext>
            </a:extLst>
          </a:blip>
          <a:srcRect l="1962" t="5219" r="4326" b="378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684584" y="1628800"/>
            <a:ext cx="10380520" cy="782960"/>
          </a:xfrm>
          <a:prstGeom prst="rect">
            <a:avLst/>
          </a:prstGeom>
        </p:spPr>
        <p:txBody>
          <a:bodyP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AE"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السلام عليكم ورحمة الله وبركاته </a:t>
            </a:r>
            <a:endParaRPr lang="ar-AE"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Content Placeholder 2"/>
          <p:cNvSpPr txBox="1">
            <a:spLocks/>
          </p:cNvSpPr>
          <p:nvPr/>
        </p:nvSpPr>
        <p:spPr>
          <a:xfrm>
            <a:off x="575556" y="2020280"/>
            <a:ext cx="7992888" cy="5544616"/>
          </a:xfrm>
          <a:prstGeom prst="rect">
            <a:avLst/>
          </a:prstGeom>
        </p:spPr>
        <p:txBody>
          <a:bodyPr>
            <a:no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ar-AE" sz="2000" dirty="0" smtClean="0">
                <a:solidFill>
                  <a:schemeClr val="accent6">
                    <a:lumMod val="50000"/>
                  </a:schemeClr>
                </a:solidFill>
              </a:rPr>
              <a:t>بعد إجازة سعيدة .. بقلوب الحب نستقبلكم ,,</a:t>
            </a:r>
          </a:p>
          <a:p>
            <a:pPr algn="ctr"/>
            <a:r>
              <a:rPr lang="ar-AE" sz="2000" dirty="0" smtClean="0">
                <a:solidFill>
                  <a:schemeClr val="accent4">
                    <a:lumMod val="50000"/>
                  </a:schemeClr>
                </a:solidFill>
              </a:rPr>
              <a:t> متمنين لكم التوفيق والنجاح .</a:t>
            </a:r>
            <a:br>
              <a:rPr lang="ar-AE" sz="2000" dirty="0" smtClean="0">
                <a:solidFill>
                  <a:schemeClr val="accent4">
                    <a:lumMod val="50000"/>
                  </a:schemeClr>
                </a:solidFill>
              </a:rPr>
            </a:br>
            <a:r>
              <a:rPr lang="ar-AE" sz="2000" dirty="0" smtClean="0">
                <a:solidFill>
                  <a:schemeClr val="accent4">
                    <a:lumMod val="50000"/>
                  </a:schemeClr>
                </a:solidFill>
              </a:rPr>
              <a:t>ومع بداية الفصل الدراسي الجديد .. ليكن شعارنا .. </a:t>
            </a:r>
          </a:p>
          <a:p>
            <a:pPr algn="ctr"/>
            <a:r>
              <a:rPr lang="ar-AE" sz="2000" dirty="0" smtClean="0">
                <a:solidFill>
                  <a:schemeClr val="accent3">
                    <a:lumMod val="75000"/>
                  </a:schemeClr>
                </a:solidFill>
              </a:rPr>
              <a:t>يد بيد وانطلاقة نحو التفوق </a:t>
            </a:r>
          </a:p>
          <a:p>
            <a:pPr algn="ctr"/>
            <a:r>
              <a:rPr lang="ar-AE" sz="2000" dirty="0" smtClean="0">
                <a:solidFill>
                  <a:schemeClr val="accent4">
                    <a:lumMod val="75000"/>
                  </a:schemeClr>
                </a:solidFill>
              </a:rPr>
              <a:t>وبقوة البداية تكون روعة النهاية ..  فابدئي الفصل الدراسي الجديد  بهمة عالية ..</a:t>
            </a:r>
          </a:p>
          <a:p>
            <a:pPr algn="ctr"/>
            <a:r>
              <a:rPr lang="ar-AE" sz="2000" dirty="0" smtClean="0">
                <a:solidFill>
                  <a:srgbClr val="FF0000"/>
                </a:solidFill>
              </a:rPr>
              <a:t>واعلمي أن أكبر أسرار التفوق ..</a:t>
            </a:r>
            <a:endParaRPr lang="ar-SA" sz="2000" dirty="0" smtClean="0">
              <a:solidFill>
                <a:srgbClr val="FF0000"/>
              </a:solidFill>
            </a:endParaRPr>
          </a:p>
          <a:p>
            <a:pPr algn="ctr"/>
            <a:r>
              <a:rPr lang="ar-AE" sz="2000" dirty="0" smtClean="0">
                <a:solidFill>
                  <a:srgbClr val="FF0000"/>
                </a:solidFill>
              </a:rPr>
              <a:t> هو البداية الصحيحة والقوية بتنظيم الوقت والاستذكار .</a:t>
            </a:r>
          </a:p>
          <a:p>
            <a:pPr algn="ctr"/>
            <a:r>
              <a:rPr lang="ar-AE" sz="2000" dirty="0" smtClean="0">
                <a:solidFill>
                  <a:schemeClr val="tx2">
                    <a:lumMod val="60000"/>
                    <a:lumOff val="40000"/>
                  </a:schemeClr>
                </a:solidFill>
              </a:rPr>
              <a:t>فمرحباً وأهلاً وسهلاً بكم </a:t>
            </a:r>
          </a:p>
          <a:p>
            <a:pPr marL="0" indent="0" algn="ctr">
              <a:buFont typeface="Arial" pitchFamily="34" charset="0"/>
              <a:buNone/>
            </a:pPr>
            <a:r>
              <a:rPr lang="ar-SA" sz="2000" dirty="0" smtClean="0">
                <a:solidFill>
                  <a:srgbClr val="C00000"/>
                </a:solidFill>
              </a:rPr>
              <a:t>                 </a:t>
            </a:r>
            <a:r>
              <a:rPr lang="ar-AE" sz="2000" dirty="0" smtClean="0">
                <a:solidFill>
                  <a:srgbClr val="C00000"/>
                </a:solidFill>
              </a:rPr>
              <a:t>ونسأل الله عز وجل أن يبارك لنا فيه وأن يغفر لنا ويرحمنا .</a:t>
            </a:r>
            <a:br>
              <a:rPr lang="ar-AE" sz="2000" dirty="0" smtClean="0">
                <a:solidFill>
                  <a:srgbClr val="C00000"/>
                </a:solidFill>
              </a:rPr>
            </a:br>
            <a:endParaRPr lang="ar-AE" sz="2000" dirty="0">
              <a:solidFill>
                <a:srgbClr val="C00000"/>
              </a:solidFill>
            </a:endParaRPr>
          </a:p>
        </p:txBody>
      </p:sp>
    </p:spTree>
    <p:extLst>
      <p:ext uri="{BB962C8B-B14F-4D97-AF65-F5344CB8AC3E}">
        <p14:creationId xmlns:p14="http://schemas.microsoft.com/office/powerpoint/2010/main" val="6305170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1B4462BB-6BF5-44E6-98F9-43DDD72C246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9030"/>
          <a:stretch/>
        </p:blipFill>
        <p:spPr>
          <a:xfrm>
            <a:off x="3265938" y="260648"/>
            <a:ext cx="5858094" cy="6597352"/>
          </a:xfrm>
          <a:prstGeom prst="rect">
            <a:avLst/>
          </a:prstGeom>
        </p:spPr>
      </p:pic>
      <p:sp>
        <p:nvSpPr>
          <p:cNvPr id="5" name="Title 1">
            <a:extLst>
              <a:ext uri="{FF2B5EF4-FFF2-40B4-BE49-F238E27FC236}">
                <a16:creationId xmlns="" xmlns:a16="http://schemas.microsoft.com/office/drawing/2014/main" id="{ECAAE580-3AC3-4A7D-9EB1-A07FA719ADD6}"/>
              </a:ext>
            </a:extLst>
          </p:cNvPr>
          <p:cNvSpPr>
            <a:spLocks noGrp="1"/>
          </p:cNvSpPr>
          <p:nvPr>
            <p:ph type="title" idx="4294967295"/>
          </p:nvPr>
        </p:nvSpPr>
        <p:spPr>
          <a:xfrm>
            <a:off x="0" y="1988840"/>
            <a:ext cx="4474840" cy="2001837"/>
          </a:xfrm>
        </p:spPr>
        <p:txBody>
          <a:bodyPr>
            <a:normAutofit fontScale="90000"/>
          </a:bodyPr>
          <a:lstStyle/>
          <a:p>
            <a:r>
              <a:rPr lang="ar-AE" sz="14900" dirty="0" smtClean="0">
                <a:solidFill>
                  <a:srgbClr val="C00000"/>
                </a:solidFill>
              </a:rPr>
              <a:t>من أنا </a:t>
            </a:r>
            <a:r>
              <a:rPr lang="ar-SA" sz="14900" dirty="0" smtClean="0">
                <a:solidFill>
                  <a:srgbClr val="C00000"/>
                </a:solidFill>
              </a:rPr>
              <a:t>    </a:t>
            </a:r>
            <a:r>
              <a:rPr lang="ar-AE" sz="14900" dirty="0" smtClean="0">
                <a:solidFill>
                  <a:srgbClr val="C00000"/>
                </a:solidFill>
              </a:rPr>
              <a:t>؟؟</a:t>
            </a:r>
            <a:endParaRPr lang="ar-AE" sz="14900" dirty="0">
              <a:solidFill>
                <a:srgbClr val="C00000"/>
              </a:solidFill>
            </a:endParaRPr>
          </a:p>
        </p:txBody>
      </p:sp>
      <p:pic>
        <p:nvPicPr>
          <p:cNvPr id="6" name="صورة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880" y="283230"/>
            <a:ext cx="3170195" cy="1292464"/>
          </a:xfrm>
          <a:prstGeom prst="rect">
            <a:avLst/>
          </a:prstGeom>
        </p:spPr>
      </p:pic>
      <p:pic>
        <p:nvPicPr>
          <p:cNvPr id="7" name="صورة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938" y="5193948"/>
            <a:ext cx="3170195" cy="1292464"/>
          </a:xfrm>
          <a:prstGeom prst="rect">
            <a:avLst/>
          </a:prstGeom>
        </p:spPr>
      </p:pic>
    </p:spTree>
    <p:extLst>
      <p:ext uri="{BB962C8B-B14F-4D97-AF65-F5344CB8AC3E}">
        <p14:creationId xmlns:p14="http://schemas.microsoft.com/office/powerpoint/2010/main" val="13070930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855</TotalTime>
  <Words>994</Words>
  <Application>Microsoft Office PowerPoint</Application>
  <PresentationFormat>عرض على الشاشة (3:4)‏</PresentationFormat>
  <Paragraphs>131</Paragraphs>
  <Slides>28</Slides>
  <Notes>0</Notes>
  <HiddenSlides>0</HiddenSlides>
  <MMClips>3</MMClips>
  <ScaleCrop>false</ScaleCrop>
  <HeadingPairs>
    <vt:vector size="6" baseType="variant">
      <vt:variant>
        <vt:lpstr>الخطوط المستخدمة</vt:lpstr>
      </vt:variant>
      <vt:variant>
        <vt:i4>7</vt:i4>
      </vt:variant>
      <vt:variant>
        <vt:lpstr>نسق</vt:lpstr>
      </vt:variant>
      <vt:variant>
        <vt:i4>1</vt:i4>
      </vt:variant>
      <vt:variant>
        <vt:lpstr>عناوين الشرائح</vt:lpstr>
      </vt:variant>
      <vt:variant>
        <vt:i4>28</vt:i4>
      </vt:variant>
    </vt:vector>
  </HeadingPairs>
  <TitlesOfParts>
    <vt:vector size="36" baseType="lpstr">
      <vt:lpstr>Akhbar MT</vt:lpstr>
      <vt:lpstr>Amiri</vt:lpstr>
      <vt:lpstr>Arabic Typesetting</vt:lpstr>
      <vt:lpstr>Arial</vt:lpstr>
      <vt:lpstr>Calibri</vt:lpstr>
      <vt:lpstr>Sakkal Majalla</vt:lpstr>
      <vt:lpstr>Times New Roman</vt:lpstr>
      <vt:lpstr>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من أنا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من أنت ؟؟</vt:lpstr>
      <vt:lpstr>عرض تقديمي في PowerPoint</vt:lpstr>
      <vt:lpstr>عرض تقديمي في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sony</dc:creator>
  <cp:lastModifiedBy>تسنيم على</cp:lastModifiedBy>
  <cp:revision>71</cp:revision>
  <dcterms:created xsi:type="dcterms:W3CDTF">2016-01-09T14:42:33Z</dcterms:created>
  <dcterms:modified xsi:type="dcterms:W3CDTF">2023-08-13T13:08:12Z</dcterms:modified>
</cp:coreProperties>
</file>