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3" r:id="rId3"/>
    <p:sldId id="262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9081C-CD01-471B-8E31-B681B0B01D4A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38DAA-0853-47BC-94EF-72D7CF509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8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800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74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604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www.edunet.bh/e_content/level_1/stage_4/subject_ID_1/Part_2/e_books/Arabic-G4-2015(3)/Arabic%20G4%202015/files/assets/basic-html/page-85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941972" cy="118221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88957" y="1896988"/>
            <a:ext cx="8991415" cy="3615169"/>
          </a:xfrm>
          <a:prstGeom prst="round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درسٌ في مادّة اللّغة العربيّة –الفصلُ الدّراسيّ الثّاني</a:t>
            </a:r>
          </a:p>
          <a:p>
            <a:pPr algn="ctr"/>
            <a:r>
              <a:rPr lang="ar-BH" sz="44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القراءةُ</a:t>
            </a:r>
          </a:p>
          <a:p>
            <a:pPr algn="ctr"/>
            <a:endParaRPr lang="ar-BH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5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لِـــــــــقــــــــــــــــاءٌ كَشْفِـــــــــــيٌّ</a:t>
            </a:r>
          </a:p>
          <a:p>
            <a:pPr algn="ctr"/>
            <a:r>
              <a:rPr lang="ar-BH" sz="28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الصّفحة: 83</a:t>
            </a:r>
          </a:p>
          <a:p>
            <a:pPr algn="ctr"/>
            <a:r>
              <a:rPr lang="ar-BH" sz="54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الصفّ الرّابع الابتدائيّ</a:t>
            </a:r>
            <a:endParaRPr lang="en-US" sz="54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386" y="1905461"/>
            <a:ext cx="10515600" cy="4351338"/>
          </a:xfrm>
        </p:spPr>
        <p:txBody>
          <a:bodyPr/>
          <a:lstStyle/>
          <a:p>
            <a:pPr algn="r" rtl="1"/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لـماذا تبادلَ الكشّافةُ العناوين؟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JO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العباراتُ الدّالّةُ على قوّة العلاقة الّتي جمعت بين الكشّافة؟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xmlns="" id="{6B405238-28D6-4960-BE7F-FDF68198ED7F}"/>
              </a:ext>
            </a:extLst>
          </p:cNvPr>
          <p:cNvSpPr/>
          <p:nvPr/>
        </p:nvSpPr>
        <p:spPr>
          <a:xfrm>
            <a:off x="224710" y="162801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لِقاءٌ كشفيّ–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</a:t>
            </a: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9021224" y="279477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xmlns="" id="{458715C3-6778-4277-948C-42A09248521A}"/>
              </a:ext>
            </a:extLst>
          </p:cNvPr>
          <p:cNvSpPr/>
          <p:nvPr/>
        </p:nvSpPr>
        <p:spPr>
          <a:xfrm>
            <a:off x="393236" y="689304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3586" y="2472282"/>
            <a:ext cx="10363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00B050"/>
                </a:solidFill>
                <a:cs typeface="Sakkal Majalla" panose="02000000000000000000"/>
              </a:rPr>
              <a:t>- تبادل الكشّافة العناوينَ ليتّصلوا ببعضهم عندما يعود كلّ واحد منهم إلى بلده، وفي ذلك دلالة على متانة الرّوابط والصّلاتِ الّتي جمعت بينهم.</a:t>
            </a:r>
            <a:endParaRPr lang="en-US" sz="32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8884" y="4416944"/>
            <a:ext cx="106041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00B050"/>
                </a:solidFill>
                <a:cs typeface="Sakkal Majalla" panose="02000000000000000000"/>
              </a:rPr>
              <a:t>وظّف الكاتب عبارات عدّة تدلّ على قوّة العلاقة التي جمعت بين الكشّافة، ومن هذه العبارات: </a:t>
            </a:r>
            <a:r>
              <a:rPr lang="ar-BH" sz="2800" b="1" dirty="0" smtClean="0">
                <a:solidFill>
                  <a:srgbClr val="0070C0"/>
                </a:solidFill>
                <a:cs typeface="Sakkal Majalla" panose="02000000000000000000"/>
              </a:rPr>
              <a:t>كان الحوار بيننا أخويّا / كأنّنا أبناء بلد واحد/ لغتنا واحدة/ آمالنا هي الأخرى واحدة...</a:t>
            </a:r>
            <a:endParaRPr lang="en-US" sz="2800" b="1" dirty="0">
              <a:solidFill>
                <a:srgbClr val="0070C0"/>
              </a:solidFill>
              <a:cs typeface="Sakkal Majalla" panose="0200000000000000000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xmlns="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72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386" y="1905461"/>
            <a:ext cx="10515600" cy="4351338"/>
          </a:xfrm>
        </p:spPr>
        <p:txBody>
          <a:bodyPr/>
          <a:lstStyle/>
          <a:p>
            <a:pPr algn="r" rtl="1"/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أبدي رأيي في النّشاط الكشفيّ.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JO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يقوم النّشاط الكشفيّ على التّعاون، هات من النصّ عبارةً تدلّ على ذلك.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xmlns="" id="{6B405238-28D6-4960-BE7F-FDF68198ED7F}"/>
              </a:ext>
            </a:extLst>
          </p:cNvPr>
          <p:cNvSpPr/>
          <p:nvPr/>
        </p:nvSpPr>
        <p:spPr>
          <a:xfrm>
            <a:off x="224710" y="162801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لِقاءٌ كشفيّ–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</a:t>
            </a: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xmlns="" id="{458715C3-6778-4277-948C-42A09248521A}"/>
              </a:ext>
            </a:extLst>
          </p:cNvPr>
          <p:cNvSpPr/>
          <p:nvPr/>
        </p:nvSpPr>
        <p:spPr>
          <a:xfrm>
            <a:off x="393236" y="689304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3586" y="2472282"/>
            <a:ext cx="1036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00B050"/>
                </a:solidFill>
                <a:cs typeface="Sakkal Majalla" panose="02000000000000000000"/>
              </a:rPr>
              <a:t>- </a:t>
            </a:r>
            <a:r>
              <a:rPr lang="ar-BH" sz="2800" b="1" dirty="0" smtClean="0">
                <a:solidFill>
                  <a:srgbClr val="00B050"/>
                </a:solidFill>
                <a:cs typeface="Sakkal Majalla" panose="02000000000000000000"/>
              </a:rPr>
              <a:t>يعجبني </a:t>
            </a:r>
            <a:r>
              <a:rPr lang="ar-BH" sz="2800" b="1" dirty="0">
                <a:solidFill>
                  <a:srgbClr val="00B050"/>
                </a:solidFill>
                <a:cs typeface="Sakkal Majalla" panose="02000000000000000000"/>
              </a:rPr>
              <a:t>ا</a:t>
            </a:r>
            <a:r>
              <a:rPr lang="ar-BH" sz="2800" b="1" dirty="0" smtClean="0">
                <a:solidFill>
                  <a:srgbClr val="00B050"/>
                </a:solidFill>
                <a:cs typeface="Sakkal Majalla" panose="02000000000000000000"/>
              </a:rPr>
              <a:t>لنشاط الكشفيّ؛ لأنّ له فوائد عدّة، فهو يسهم في تنمية المهارات المعرفيّة والرياضيّة والفنيّة، ويمثّل فرصة للتعرّف على كشّافة آخرين وتبادل الخبرات والأفكار معهم.</a:t>
            </a:r>
            <a:endParaRPr lang="en-US" sz="28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07386" y="4416944"/>
            <a:ext cx="106041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00B050"/>
                </a:solidFill>
                <a:cs typeface="Sakkal Majalla" panose="02000000000000000000"/>
              </a:rPr>
              <a:t>من العبارات التي تدلّ على التّعاون في النّشاط الكشفيّ :  </a:t>
            </a:r>
            <a:r>
              <a:rPr lang="ar-BH" sz="3200" b="1" dirty="0" smtClean="0">
                <a:solidFill>
                  <a:srgbClr val="0070C0"/>
                </a:solidFill>
                <a:cs typeface="Sakkal Majalla" panose="02000000000000000000"/>
              </a:rPr>
              <a:t>...قال</a:t>
            </a:r>
            <a:r>
              <a:rPr lang="en-US" sz="3200" b="1" dirty="0" smtClean="0">
                <a:solidFill>
                  <a:srgbClr val="0070C0"/>
                </a:solidFill>
                <a:cs typeface="Sakkal Majalla" panose="02000000000000000000"/>
              </a:rPr>
              <a:t> ”</a:t>
            </a:r>
            <a:r>
              <a:rPr lang="ar-BH" sz="3200" b="1" dirty="0" smtClean="0">
                <a:solidFill>
                  <a:srgbClr val="0070C0"/>
                </a:solidFill>
                <a:cs typeface="Sakkal Majalla" panose="02000000000000000000"/>
              </a:rPr>
              <a:t> حتّى </a:t>
            </a:r>
            <a:r>
              <a:rPr lang="ar-BH" sz="3200" b="1" u="sng" dirty="0" smtClean="0">
                <a:solidFill>
                  <a:srgbClr val="0070C0"/>
                </a:solidFill>
                <a:cs typeface="Sakkal Majalla" panose="02000000000000000000"/>
              </a:rPr>
              <a:t>يشارك كلٌ منّا </a:t>
            </a:r>
            <a:r>
              <a:rPr lang="ar-BH" sz="3200" b="1" dirty="0" smtClean="0">
                <a:solidFill>
                  <a:srgbClr val="0070C0"/>
                </a:solidFill>
                <a:cs typeface="Sakkal Majalla" panose="02000000000000000000"/>
              </a:rPr>
              <a:t>في تهيئة المكان الّذي سنقيم فيه..</a:t>
            </a:r>
            <a:r>
              <a:rPr lang="en-US" sz="3200" b="1" dirty="0" smtClean="0">
                <a:solidFill>
                  <a:srgbClr val="0070C0"/>
                </a:solidFill>
                <a:cs typeface="Sakkal Majalla" panose="02000000000000000000"/>
              </a:rPr>
              <a:t>”</a:t>
            </a:r>
            <a:endParaRPr lang="en-US" sz="2800" b="1" dirty="0">
              <a:solidFill>
                <a:srgbClr val="0070C0"/>
              </a:solidFill>
              <a:cs typeface="Sakkal Majalla" panose="0200000000000000000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xmlns="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5E1B7929-3F9A-4534-A5ED-1AFD533661EA}"/>
              </a:ext>
            </a:extLst>
          </p:cNvPr>
          <p:cNvSpPr txBox="1">
            <a:spLocks/>
          </p:cNvSpPr>
          <p:nvPr/>
        </p:nvSpPr>
        <p:spPr>
          <a:xfrm>
            <a:off x="8252305" y="519560"/>
            <a:ext cx="2102667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نشاطٌ ختاميّ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20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>
            <a:extLst>
              <a:ext uri="{FF2B5EF4-FFF2-40B4-BE49-F238E27FC236}">
                <a16:creationId xmlns:a16="http://schemas.microsoft.com/office/drawing/2014/main" xmlns="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">
            <a:extLst>
              <a:ext uri="{FF2B5EF4-FFF2-40B4-BE49-F238E27FC236}">
                <a16:creationId xmlns="" xmlns:a16="http://schemas.microsoft.com/office/drawing/2014/main" id="{1225175F-A4D9-4F61-9439-91FBB9F66024}"/>
              </a:ext>
            </a:extLst>
          </p:cNvPr>
          <p:cNvSpPr/>
          <p:nvPr/>
        </p:nvSpPr>
        <p:spPr>
          <a:xfrm>
            <a:off x="3747754" y="2063513"/>
            <a:ext cx="5541760" cy="161984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6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انْتَهى الدَّرْسُ</a:t>
            </a:r>
            <a:endParaRPr lang="en-US" sz="6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627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C6FFC3F-B80E-4629-BC63-F1F9933D5B3B}"/>
              </a:ext>
            </a:extLst>
          </p:cNvPr>
          <p:cNvSpPr/>
          <p:nvPr/>
        </p:nvSpPr>
        <p:spPr>
          <a:xfrm>
            <a:off x="832338" y="2518089"/>
            <a:ext cx="10374924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الهدفُ الأوَّل: </a:t>
            </a:r>
            <a:r>
              <a:rPr kumimoji="0" lang="ar-B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تَحْدِيدُ الأفْكارِ </a:t>
            </a:r>
            <a:r>
              <a:rPr kumimoji="0" lang="ar-BH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الرّئيسةِ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في النّصِّ</a:t>
            </a:r>
            <a:r>
              <a:rPr kumimoji="0" lang="ar-B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. </a:t>
            </a:r>
            <a:endParaRPr kumimoji="0" lang="ar-BH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5F0BFDC-230F-412E-B90F-C57409A305F9}"/>
              </a:ext>
            </a:extLst>
          </p:cNvPr>
          <p:cNvSpPr/>
          <p:nvPr/>
        </p:nvSpPr>
        <p:spPr>
          <a:xfrm>
            <a:off x="832338" y="3667027"/>
            <a:ext cx="10374924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الهدَفُ الثّاني: </a:t>
            </a:r>
            <a:r>
              <a:rPr kumimoji="0" lang="ar-B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تحليلُ النَّصِّ تَحْليلا وافيًا.</a:t>
            </a:r>
            <a:endParaRPr kumimoji="0" lang="ar-BH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91074" y="1001584"/>
            <a:ext cx="3294530" cy="91998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أهْدافُ الدَّرْسِ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5F0BFDC-230F-412E-B90F-C57409A305F9}"/>
              </a:ext>
            </a:extLst>
          </p:cNvPr>
          <p:cNvSpPr/>
          <p:nvPr/>
        </p:nvSpPr>
        <p:spPr>
          <a:xfrm>
            <a:off x="832338" y="4698304"/>
            <a:ext cx="10374924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الهدَفُ الثالث: </a:t>
            </a: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إبداءُ </a:t>
            </a:r>
            <a:r>
              <a:rPr kumimoji="0" lang="ar-B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الرّأيِ </a:t>
            </a: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في </a:t>
            </a:r>
            <a:r>
              <a:rPr kumimoji="0" lang="ar-B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النّشاطِ الكَشْفيّ.</a:t>
            </a:r>
            <a:endParaRPr kumimoji="0" lang="ar-BH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0" y="134238"/>
            <a:ext cx="1733994" cy="1268068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xmlns="" id="{EC1180D5-4527-4273-B6CF-E3782724B4E5}"/>
              </a:ext>
            </a:extLst>
          </p:cNvPr>
          <p:cNvSpPr/>
          <p:nvPr/>
        </p:nvSpPr>
        <p:spPr>
          <a:xfrm>
            <a:off x="283702" y="134238"/>
            <a:ext cx="4407372" cy="34078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kumimoji="0" lang="ar-BH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لِقاءٌ</a:t>
            </a:r>
            <a:r>
              <a:rPr kumimoji="0" lang="ar-BH" sz="2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كَشْفِيٌّ</a:t>
            </a:r>
            <a:r>
              <a:rPr kumimoji="0" lang="ar-S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الرّابع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الابتدائي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58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FAE622D6-234B-4FC1-B4DB-B95C2B2C4869}"/>
              </a:ext>
            </a:extLst>
          </p:cNvPr>
          <p:cNvSpPr txBox="1">
            <a:spLocks/>
          </p:cNvSpPr>
          <p:nvPr/>
        </p:nvSpPr>
        <p:spPr>
          <a:xfrm>
            <a:off x="9125819" y="1338354"/>
            <a:ext cx="2830018" cy="909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لِقاءٌ كَشْفِيٌّ</a:t>
            </a:r>
            <a:endParaRPr lang="ar-BH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xmlns="" id="{A0866381-6320-4E70-8FC2-097E34F41D1A}"/>
              </a:ext>
            </a:extLst>
          </p:cNvPr>
          <p:cNvSpPr/>
          <p:nvPr/>
        </p:nvSpPr>
        <p:spPr>
          <a:xfrm>
            <a:off x="212110" y="70286"/>
            <a:ext cx="4300330" cy="34078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لِقاءٌ كَشْفِيٌّ</a:t>
            </a:r>
            <a:r>
              <a:rPr kumimoji="0" lang="ar-S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الرّابع</a:t>
            </a:r>
            <a:r>
              <a:rPr kumimoji="0" lang="ar-BH" sz="2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الابتدائي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A50C1A3D-DB0E-4F41-829D-8D389B354DED}"/>
              </a:ext>
            </a:extLst>
          </p:cNvPr>
          <p:cNvSpPr txBox="1">
            <a:spLocks/>
          </p:cNvSpPr>
          <p:nvPr/>
        </p:nvSpPr>
        <p:spPr>
          <a:xfrm>
            <a:off x="9010933" y="343888"/>
            <a:ext cx="1522967" cy="72086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xmlns="" id="{667C0FE7-4F25-4556-B021-CCA120C6168A}"/>
              </a:ext>
            </a:extLst>
          </p:cNvPr>
          <p:cNvSpPr txBox="1"/>
          <p:nvPr/>
        </p:nvSpPr>
        <p:spPr>
          <a:xfrm>
            <a:off x="9464195" y="2325024"/>
            <a:ext cx="21532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أقرَاُ النصَّ قِراءَةً واعَيَةً، ثمَّ أجيبُ عمّا يليهِ مِنْ أسئِلَةٍ.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xmlns="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289" y="70286"/>
            <a:ext cx="1733994" cy="1268068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مربع نص 1">
            <a:extLst>
              <a:ext uri="{FF2B5EF4-FFF2-40B4-BE49-F238E27FC236}">
                <a16:creationId xmlns:a16="http://schemas.microsoft.com/office/drawing/2014/main" xmlns="" id="{667C0FE7-4F25-4556-B021-CCA120C6168A}"/>
              </a:ext>
            </a:extLst>
          </p:cNvPr>
          <p:cNvSpPr txBox="1"/>
          <p:nvPr/>
        </p:nvSpPr>
        <p:spPr>
          <a:xfrm>
            <a:off x="9252393" y="4280424"/>
            <a:ext cx="27034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رابط الدّرس </a:t>
            </a:r>
            <a:r>
              <a:rPr lang="ar-BH" sz="24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</a:p>
          <a:p>
            <a:pPr algn="ctr" rtl="1"/>
            <a:r>
              <a:rPr lang="ar-BH" sz="2400" b="1" dirty="0" smtClean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الكتاب </a:t>
            </a:r>
            <a:r>
              <a:rPr lang="ar-BH" sz="2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المدرسيّ</a:t>
            </a:r>
          </a:p>
          <a:p>
            <a:pPr algn="ctr"/>
            <a:endParaRPr lang="ar-BH" sz="1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  <a:hlinkClick r:id="rId4"/>
              </a:rPr>
              <a:t>اضغط هنا</a:t>
            </a:r>
            <a:endParaRPr lang="ar-BH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5350" y="236776"/>
            <a:ext cx="4170025" cy="59197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389" y="406447"/>
            <a:ext cx="4145589" cy="5671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767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3133404" y="1240530"/>
            <a:ext cx="5251215" cy="9486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ات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النَّصّ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ar-JO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8384619" y="255061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3" name="جدول 3">
            <a:extLst>
              <a:ext uri="{FF2B5EF4-FFF2-40B4-BE49-F238E27FC236}">
                <a16:creationId xmlns:a16="http://schemas.microsoft.com/office/drawing/2014/main" xmlns="" id="{E0288EA6-0381-465B-8BB2-3C6C8683F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926902"/>
              </p:ext>
            </p:extLst>
          </p:nvPr>
        </p:nvGraphicFramePr>
        <p:xfrm>
          <a:off x="1406769" y="2139420"/>
          <a:ext cx="8500012" cy="3471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3476">
                  <a:extLst>
                    <a:ext uri="{9D8B030D-6E8A-4147-A177-3AD203B41FA5}">
                      <a16:colId xmlns:a16="http://schemas.microsoft.com/office/drawing/2014/main" xmlns="" val="4204195105"/>
                    </a:ext>
                  </a:extLst>
                </a:gridCol>
                <a:gridCol w="2666536">
                  <a:extLst>
                    <a:ext uri="{9D8B030D-6E8A-4147-A177-3AD203B41FA5}">
                      <a16:colId xmlns:a16="http://schemas.microsoft.com/office/drawing/2014/main" xmlns="" val="668111879"/>
                    </a:ext>
                  </a:extLst>
                </a:gridCol>
              </a:tblGrid>
              <a:tr h="760534"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مَعْناها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الكلمةُ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314624"/>
                  </a:ext>
                </a:extLst>
              </a:tr>
              <a:tr h="67775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2800" b="1" dirty="0" smtClean="0">
                          <a:solidFill>
                            <a:srgbClr val="FF0000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الأَقْطارُ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1569152686"/>
                  </a:ext>
                </a:extLst>
              </a:tr>
              <a:tr h="67775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2800" b="1" dirty="0" smtClean="0">
                          <a:solidFill>
                            <a:srgbClr val="FF0000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غَمَرَتْـــــــــ</a:t>
                      </a:r>
                      <a:r>
                        <a:rPr lang="ar-BH" sz="2800" b="1" dirty="0" smtClean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ني</a:t>
                      </a:r>
                      <a:r>
                        <a:rPr lang="ar-BH" sz="2800" b="1" dirty="0" smtClean="0">
                          <a:solidFill>
                            <a:srgbClr val="FF0000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JO" sz="2800" b="1" dirty="0" smtClean="0">
                          <a:solidFill>
                            <a:srgbClr val="FF0000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b="1" dirty="0" smtClean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الفَرْحَةُ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52960294"/>
                  </a:ext>
                </a:extLst>
              </a:tr>
              <a:tr h="67775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2800" b="1" dirty="0" smtClean="0">
                          <a:solidFill>
                            <a:srgbClr val="FF0000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تَوافَدوا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3516621718"/>
                  </a:ext>
                </a:extLst>
              </a:tr>
              <a:tr h="67775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2800" b="1" dirty="0" smtClean="0">
                          <a:solidFill>
                            <a:srgbClr val="FF0000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الأَشِقّاءُ</a:t>
                      </a:r>
                      <a:endParaRPr lang="en-US" sz="28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969349782"/>
                  </a:ext>
                </a:extLst>
              </a:tr>
            </a:tbl>
          </a:graphicData>
        </a:graphic>
      </p:graphicFrame>
      <p:sp>
        <p:nvSpPr>
          <p:cNvPr id="9" name="مستطيل 8">
            <a:extLst>
              <a:ext uri="{FF2B5EF4-FFF2-40B4-BE49-F238E27FC236}">
                <a16:creationId xmlns:a16="http://schemas.microsoft.com/office/drawing/2014/main" xmlns="" id="{6E84E379-D61B-4C59-BB00-134BCC2B230B}"/>
              </a:ext>
            </a:extLst>
          </p:cNvPr>
          <p:cNvSpPr/>
          <p:nvPr/>
        </p:nvSpPr>
        <p:spPr>
          <a:xfrm>
            <a:off x="270641" y="173424"/>
            <a:ext cx="4382083" cy="34078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لِقاءٌ كَشْفِيٌّ–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</a:t>
            </a: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53EB11B5-FF90-4A5D-B81E-435E64861A21}"/>
              </a:ext>
            </a:extLst>
          </p:cNvPr>
          <p:cNvSpPr txBox="1"/>
          <p:nvPr/>
        </p:nvSpPr>
        <p:spPr>
          <a:xfrm>
            <a:off x="2315207" y="3641802"/>
            <a:ext cx="3557065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أَحْسَسْتُ بِالفَرَحِ إِحْساسًا كَبيرًا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xmlns="" id="{C2827CE5-413C-4182-B00E-70D3287A10BA}"/>
              </a:ext>
            </a:extLst>
          </p:cNvPr>
          <p:cNvSpPr txBox="1"/>
          <p:nvPr/>
        </p:nvSpPr>
        <p:spPr>
          <a:xfrm>
            <a:off x="2793183" y="4312887"/>
            <a:ext cx="3202390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</a:pP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قَدِموا - أَقْبَلوا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xmlns="" id="{6CBCB252-668A-4F8A-87BD-B892A3702178}"/>
              </a:ext>
            </a:extLst>
          </p:cNvPr>
          <p:cNvSpPr txBox="1"/>
          <p:nvPr/>
        </p:nvSpPr>
        <p:spPr>
          <a:xfrm>
            <a:off x="2315207" y="4945183"/>
            <a:ext cx="4158343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</a:pP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الإِخْوَةُ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xmlns="" id="{19A3E4C2-E0E2-4F8F-A853-14148EDA957A}"/>
              </a:ext>
            </a:extLst>
          </p:cNvPr>
          <p:cNvSpPr txBox="1"/>
          <p:nvPr/>
        </p:nvSpPr>
        <p:spPr>
          <a:xfrm>
            <a:off x="2793183" y="2944931"/>
            <a:ext cx="2509475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</a:pP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الدُّوَلُ - البلدانُ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xmlns="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0" y="134238"/>
            <a:ext cx="1733994" cy="1268068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01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560070" y="419491"/>
            <a:ext cx="8596668" cy="15431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xmlns="" id="{FB634383-4A2F-480C-B82F-5BAB8AC2034F}"/>
              </a:ext>
            </a:extLst>
          </p:cNvPr>
          <p:cNvSpPr txBox="1"/>
          <p:nvPr/>
        </p:nvSpPr>
        <p:spPr>
          <a:xfrm>
            <a:off x="912095" y="3285922"/>
            <a:ext cx="108568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الفِكْرَةُ العَام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َةُ: </a:t>
            </a:r>
            <a:r>
              <a:rPr lang="ar-BH" sz="36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أهمِّيّةُ اللّقاءِ الكَشْفِيِّ في التّرفِيهِ عَنِ النّفْسِ، وأَثرهُ </a:t>
            </a:r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تَمْتينِ </a:t>
            </a:r>
            <a:r>
              <a:rPr lang="ar-BH" sz="36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العلاقاتِ بينَ </a:t>
            </a:r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الشّبابِ العربيّ.</a:t>
            </a:r>
          </a:p>
          <a:p>
            <a:pPr algn="r" rtl="1"/>
            <a:r>
              <a:rPr lang="ar-BH" sz="36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r" rtl="1"/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sz="3600" b="1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2997782" y="1746813"/>
            <a:ext cx="8771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أقْرَأُ شَرْحَ</a:t>
            </a:r>
            <a:r>
              <a:rPr lang="ar-JO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JO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رس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 بِتمعُّنٍ، 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ثُمّ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أُجِيبُ عم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يَلِيهِ مِنْ أسْئلَةٍ: 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EE7F7013-B270-4148-AA92-3434DE2191A8}"/>
              </a:ext>
            </a:extLst>
          </p:cNvPr>
          <p:cNvSpPr txBox="1">
            <a:spLocks/>
          </p:cNvSpPr>
          <p:nvPr/>
        </p:nvSpPr>
        <p:spPr>
          <a:xfrm>
            <a:off x="8902188" y="162802"/>
            <a:ext cx="1515361" cy="69123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xmlns="" id="{3DD8674B-18AF-4FE7-8271-D4B4C9EB7707}"/>
              </a:ext>
            </a:extLst>
          </p:cNvPr>
          <p:cNvSpPr/>
          <p:nvPr/>
        </p:nvSpPr>
        <p:spPr>
          <a:xfrm>
            <a:off x="283702" y="162802"/>
            <a:ext cx="4393806" cy="34078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لِقاءٌ كَشْفِيٌّ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 اللّغة العربيَة – </a:t>
            </a: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xmlns="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549" y="0"/>
            <a:ext cx="1733994" cy="1268068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9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9123604" y="229548"/>
            <a:ext cx="1517173" cy="77415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298629"/>
              </p:ext>
            </p:extLst>
          </p:nvPr>
        </p:nvGraphicFramePr>
        <p:xfrm>
          <a:off x="283702" y="1108123"/>
          <a:ext cx="11563643" cy="5100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24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12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18283"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 smtClean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التحليل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 smtClean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المقاطع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67276">
                <a:tc>
                  <a:txBody>
                    <a:bodyPr/>
                    <a:lstStyle/>
                    <a:p>
                      <a:endParaRPr lang="en-US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المقطعُ الأوّل: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2900" b="1" kern="1200" baseline="0" dirty="0" smtClean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2900" b="1" kern="1200" baseline="0" dirty="0" smtClean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من بداية النصّ إلى «علامات السّرور بادية على وجوه الوافدين»</a:t>
                      </a:r>
                      <a:endParaRPr lang="ar-BH" sz="29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endParaRPr lang="ar-BH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xmlns="" id="{A3F0CC0E-6358-49BD-923C-D971DDFF4C82}"/>
              </a:ext>
            </a:extLst>
          </p:cNvPr>
          <p:cNvSpPr txBox="1"/>
          <p:nvPr/>
        </p:nvSpPr>
        <p:spPr>
          <a:xfrm>
            <a:off x="361761" y="1660225"/>
            <a:ext cx="937578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الفكرةُ الرّئيسَة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رغبةُ أحمد في الـمشاركةِ في النّشاطِ الكَشفيّ، وفرحتُه بلقاء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أشقّائه العرب.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          </a:t>
            </a:r>
          </a:p>
          <a:p>
            <a:pPr lvl="1" algn="r" rtl="1"/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الـمَقْطَعِ الأَوّل:</a:t>
            </a:r>
          </a:p>
          <a:p>
            <a:pPr marL="914400" lvl="1" indent="-457200" algn="r" rtl="1">
              <a:buFontTx/>
              <a:buChar char="-"/>
            </a:pP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يعرّف الـمتّحدثُ نفسه، ويشير إلى أنّه عضوٌ بفريق الأشبال في المدرسة، ويبيّن أنّ أخاه أحمدَ عضوٌ في فريق الكشّافةِ. </a:t>
            </a:r>
          </a:p>
          <a:p>
            <a:pPr lvl="1" algn="r" rtl="1"/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أبدى أحمدُ رغبة كبيرةً في المشاركة في اللّقاء الكشفيّ، وأورد عبارات دالّةً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على مدى فرحته بهذا الحدث: ( </a:t>
            </a:r>
            <a:r>
              <a:rPr lang="ar-BH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فغمرتني الفرحة/ بقيت أترقّب اليوم../ كم </a:t>
            </a:r>
            <a:r>
              <a:rPr lang="ar-BH" sz="28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كنت سعيدًا</a:t>
            </a:r>
            <a:r>
              <a:rPr lang="ar-BH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../ زادت سعادتي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) </a:t>
            </a:r>
            <a:endParaRPr lang="ar-BH" sz="28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914400" lvl="1" indent="-457200" algn="r" rtl="1">
              <a:buFontTx/>
              <a:buChar char="-"/>
            </a:pP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شعر أحمدُ بسعادةٍ كبيرةٍ عندما التقى بأشقّائه العرب الذين توافدوا من كلّ الأقطار العربيّة، وانتاب الوافدين جميعَهم الإحساسُ بروعة اللّقاء.</a:t>
            </a:r>
          </a:p>
          <a:p>
            <a:pPr marL="914400" lvl="1" indent="-457200" algn="r" rtl="1">
              <a:buFontTx/>
              <a:buChar char="-"/>
            </a:pPr>
            <a:endParaRPr lang="ar-BH" sz="28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914400" lvl="1" indent="-457200" algn="r" rtl="1">
              <a:buFontTx/>
              <a:buChar char="-"/>
            </a:pPr>
            <a:endParaRPr lang="ar-BH" sz="28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914400" lvl="1" indent="-457200" algn="r" rtl="1">
              <a:buFontTx/>
              <a:buChar char="-"/>
            </a:pPr>
            <a:endParaRPr lang="ar-BH" sz="28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914400" lvl="1" indent="-457200" algn="r" rtl="1">
              <a:buFontTx/>
              <a:buChar char="-"/>
            </a:pPr>
            <a:endParaRPr lang="ar-BH" sz="32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1" algn="r" rtl="1"/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xmlns="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571" y="71171"/>
            <a:ext cx="1284761" cy="939544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70641" y="6344322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/>
          </p:cNvSpPr>
          <p:nvPr/>
        </p:nvSpPr>
        <p:spPr>
          <a:xfrm>
            <a:off x="7995424" y="6391276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17311" y="457200"/>
            <a:ext cx="3513909" cy="5465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الـمقاطِعِ</a:t>
            </a:r>
            <a:endParaRPr lang="en-US" sz="36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ستطيل 7">
            <a:extLst>
              <a:ext uri="{FF2B5EF4-FFF2-40B4-BE49-F238E27FC236}">
                <a16:creationId xmlns:a16="http://schemas.microsoft.com/office/drawing/2014/main" xmlns="" id="{9CFB78F5-9922-4415-AF76-C79787FFA8DA}"/>
              </a:ext>
            </a:extLst>
          </p:cNvPr>
          <p:cNvSpPr/>
          <p:nvPr/>
        </p:nvSpPr>
        <p:spPr>
          <a:xfrm>
            <a:off x="283702" y="162802"/>
            <a:ext cx="4462469" cy="29439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لِقاءٌ كشفيّ–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</a:t>
            </a: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الرَابع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05412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9123604" y="229548"/>
            <a:ext cx="1517173" cy="77415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098826"/>
              </p:ext>
            </p:extLst>
          </p:nvPr>
        </p:nvGraphicFramePr>
        <p:xfrm>
          <a:off x="283702" y="1108123"/>
          <a:ext cx="11563643" cy="5100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24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12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18283"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 smtClean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التّحليل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 smtClean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المقاطع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67276">
                <a:tc>
                  <a:txBody>
                    <a:bodyPr/>
                    <a:lstStyle/>
                    <a:p>
                      <a:endParaRPr lang="en-US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المقطعُ الثّاني: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2900" b="1" kern="1200" baseline="0" dirty="0" smtClean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2900" b="1" kern="1200" baseline="0" dirty="0" smtClean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من « أخذنا المسؤول» إلى نهاية النصّ.</a:t>
                      </a:r>
                      <a:endParaRPr lang="ar-BH" sz="29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endParaRPr lang="ar-BH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xmlns="" id="{A3F0CC0E-6358-49BD-923C-D971DDFF4C82}"/>
              </a:ext>
            </a:extLst>
          </p:cNvPr>
          <p:cNvSpPr txBox="1"/>
          <p:nvPr/>
        </p:nvSpPr>
        <p:spPr>
          <a:xfrm>
            <a:off x="361761" y="1660225"/>
            <a:ext cx="9375789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الفكرةُ الرّئيسَة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تهيئة مكان المخيّم، وقضاء أوقات جميلة في اللّقاء الكشفيّ.</a:t>
            </a:r>
          </a:p>
          <a:p>
            <a:pPr lvl="1" algn="r" rtl="1"/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الـــمقْطَعِ الثّاني:</a:t>
            </a:r>
          </a:p>
          <a:p>
            <a:pPr marL="914400" lvl="1" indent="-457200" algn="r" rtl="1">
              <a:buFontTx/>
              <a:buChar char="-"/>
            </a:pP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أدّى كلّ كشّافٍ دورًا مهمّا في تجهيز المكانِ لإقامة المخيّم، وأسهم كلّ واحد منهم في تهيئة الظروف الملائمة للتّخييم ( نصبُ الخيام / إقامةُ خيمة الطّعام/ تنظيفُ الـمكان)</a:t>
            </a:r>
          </a:p>
          <a:p>
            <a:pPr marL="914400" lvl="1" indent="-457200" algn="r" rtl="1">
              <a:buFontTx/>
              <a:buChar char="-"/>
            </a:pP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أقام الكشّافة في المخيّم أسبوعًا قضَوْهُ في نشاط فكريّ ورياضيّ وفنّي، وهو ما أسهم في تنمية مهاراتهم وصقل مواهبهم، وجعلهم يشعرون بالسّعادة والفرح والألفة ( </a:t>
            </a:r>
            <a:r>
              <a:rPr lang="ar-BH" sz="26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ملأ الانشراح أنفسنا / زادنا العمل فرحة وألفا </a:t>
            </a: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/ </a:t>
            </a:r>
            <a:r>
              <a:rPr lang="ar-BH" sz="26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سعدنا جميعًا باللّقاء..</a:t>
            </a: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  <a:p>
            <a:pPr marL="914400" lvl="1" indent="-457200" algn="r" rtl="1">
              <a:buFontTx/>
              <a:buChar char="-"/>
            </a:pP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كان التّعامل بين الكشافة تعاملًا راقيًا يسوده الاحترام والوئام والألفة والمحبّة ( </a:t>
            </a:r>
            <a:r>
              <a:rPr lang="ar-BH" sz="26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كان الحوار بيننا أخويًّا</a:t>
            </a: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  <a:p>
            <a:pPr lvl="1" algn="r" rtl="1"/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-       أبدى أحمد تحسّرا على مفارقة أشقّائه العرب، وفي ذلك دلالة على أثر اللّقاء الكشفيّ في نفسه. ( </a:t>
            </a:r>
            <a:r>
              <a:rPr lang="ar-BH" sz="26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كم كنت أتمنّى ألّا أفارق أصدقائي.... </a:t>
            </a: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  <a:p>
            <a:pPr marL="914400" lvl="1" indent="-457200" algn="r" rtl="1">
              <a:buFontTx/>
              <a:buChar char="-"/>
            </a:pPr>
            <a:endParaRPr lang="ar-BH" sz="28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914400" lvl="1" indent="-457200" algn="r" rtl="1">
              <a:buFontTx/>
              <a:buChar char="-"/>
            </a:pPr>
            <a:endParaRPr lang="ar-BH" sz="28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914400" lvl="1" indent="-457200" algn="r" rtl="1">
              <a:buFontTx/>
              <a:buChar char="-"/>
            </a:pPr>
            <a:endParaRPr lang="ar-BH" sz="28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914400" lvl="1" indent="-457200" algn="r" rtl="1">
              <a:buFontTx/>
              <a:buChar char="-"/>
            </a:pPr>
            <a:endParaRPr lang="ar-BH" sz="32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1" algn="r" rtl="1"/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xmlns="" id="{9CFB78F5-9922-4415-AF76-C79787FFA8DA}"/>
              </a:ext>
            </a:extLst>
          </p:cNvPr>
          <p:cNvSpPr/>
          <p:nvPr/>
        </p:nvSpPr>
        <p:spPr>
          <a:xfrm>
            <a:off x="283702" y="162802"/>
            <a:ext cx="4462469" cy="29439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لِقاءٌ كشفيّ–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</a:t>
            </a: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الرَابع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xmlns="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571" y="71171"/>
            <a:ext cx="1284761" cy="939544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70641" y="6344322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/>
          </p:cNvSpPr>
          <p:nvPr/>
        </p:nvSpPr>
        <p:spPr>
          <a:xfrm>
            <a:off x="7995424" y="6391276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77933" y="437882"/>
            <a:ext cx="3513909" cy="5465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الـمقاطِعِ</a:t>
            </a:r>
            <a:endParaRPr lang="en-US" sz="36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149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386" y="1905461"/>
            <a:ext cx="10515600" cy="4351338"/>
          </a:xfrm>
        </p:spPr>
        <p:txBody>
          <a:bodyPr/>
          <a:lstStyle/>
          <a:p>
            <a:pPr algn="r" rtl="1"/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كَيْفَ كانَ أَحمدُ يترقّبُ اللّقاءَ الكَشْفِيَّ؟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JO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اسْتغرقَ العملُ في تجْهيزِ الـمخيّمِ فترةً طويلةً؟ ولِـماذا؟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xmlns="" id="{6B405238-28D6-4960-BE7F-FDF68198ED7F}"/>
              </a:ext>
            </a:extLst>
          </p:cNvPr>
          <p:cNvSpPr/>
          <p:nvPr/>
        </p:nvSpPr>
        <p:spPr>
          <a:xfrm>
            <a:off x="224710" y="162801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لِقاءٌ كشفيّ– اللّغة العربيَة – </a:t>
            </a: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9021224" y="279477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xmlns="" id="{458715C3-6778-4277-948C-42A09248521A}"/>
              </a:ext>
            </a:extLst>
          </p:cNvPr>
          <p:cNvSpPr/>
          <p:nvPr/>
        </p:nvSpPr>
        <p:spPr>
          <a:xfrm>
            <a:off x="393236" y="689304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4572" y="2772755"/>
            <a:ext cx="1036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00B050"/>
                </a:solidFill>
                <a:cs typeface="Sakkal Majalla" panose="02000000000000000000"/>
              </a:rPr>
              <a:t>- كان أحمدُ يترقّبُ اللّقاءَ الكشفيَّ بشوقٍ وفرحٍ وسرورٍ .</a:t>
            </a:r>
            <a:endParaRPr lang="en-US" sz="32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54121" y="4514777"/>
            <a:ext cx="106041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استغرقَ العملُ في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تجْهيــــــزِ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الـمخيّمِ فترةً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وجيزةً؛ لأنَّ الحاضرين في اللّقاء الكشفيّ  تعاونُوا في تجهيــــزه. </a:t>
            </a:r>
            <a:endParaRPr lang="en-US" sz="32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xmlns="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386" y="1905461"/>
            <a:ext cx="10515600" cy="4351338"/>
          </a:xfrm>
        </p:spPr>
        <p:txBody>
          <a:bodyPr/>
          <a:lstStyle/>
          <a:p>
            <a:pPr algn="r" rtl="1"/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الأنْشطةُ الّتي قام بها الكشّافةُ في الـمخيّم ؟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JO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بمَ شعر أحمدُ وهو يودّع أصدقاءه؟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xmlns="" id="{6B405238-28D6-4960-BE7F-FDF68198ED7F}"/>
              </a:ext>
            </a:extLst>
          </p:cNvPr>
          <p:cNvSpPr/>
          <p:nvPr/>
        </p:nvSpPr>
        <p:spPr>
          <a:xfrm>
            <a:off x="224710" y="162801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لِقاءٌ كشفيّ–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</a:t>
            </a:r>
            <a:r>
              <a:rPr lang="ar-BH" sz="2000" b="1" dirty="0" smtClean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</a:t>
            </a: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9021224" y="279477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xmlns="" id="{458715C3-6778-4277-948C-42A09248521A}"/>
              </a:ext>
            </a:extLst>
          </p:cNvPr>
          <p:cNvSpPr/>
          <p:nvPr/>
        </p:nvSpPr>
        <p:spPr>
          <a:xfrm>
            <a:off x="393236" y="689304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4572" y="2772755"/>
            <a:ext cx="1036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00B050"/>
                </a:solidFill>
                <a:cs typeface="Sakkal Majalla" panose="02000000000000000000"/>
              </a:rPr>
              <a:t>- قام الكشّافة بأنشطة فكريّة ورياضيّة وفنّيّة .</a:t>
            </a:r>
            <a:endParaRPr lang="en-US" sz="32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54121" y="4514777"/>
            <a:ext cx="106041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شعر أحمد بالأسى والأسف وهو يودّع أصدقاءه؛ لأنّ اللّقاء الكشفي كان رائعًا، وكان أحمد يتمنّى البقاء وقتا أطول مع أصدقائه الّذين أحبّهم وأحبّوه.</a:t>
            </a:r>
            <a:endParaRPr lang="en-US" sz="32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xmlns="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69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579</TotalTime>
  <Words>902</Words>
  <Application>Microsoft Office PowerPoint</Application>
  <PresentationFormat>Widescreen</PresentationFormat>
  <Paragraphs>129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Traditional Arabic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AYSHA ALTHABET</dc:creator>
  <cp:lastModifiedBy>Admin</cp:lastModifiedBy>
  <cp:revision>53</cp:revision>
  <cp:lastPrinted>2021-01-17T11:49:49Z</cp:lastPrinted>
  <dcterms:created xsi:type="dcterms:W3CDTF">2020-03-04T10:47:58Z</dcterms:created>
  <dcterms:modified xsi:type="dcterms:W3CDTF">2021-02-10T07:26:21Z</dcterms:modified>
</cp:coreProperties>
</file>