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9081C-CD01-471B-8E31-B681B0B01D4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38DAA-0853-47BC-94EF-72D7CF509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edunet.bh/e_content/level_1/stage_4/subject_ID_1/Part_2/e_books/Arabic-G4-2015(3)/Arabic%20G4%202015/files/assets/basic-html/page-85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941972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8957" y="1896988"/>
            <a:ext cx="8991415" cy="361516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درسٌ في مادّة اللّغة العربيّة –الفصلُ الدّراسيّ الثّاني</a:t>
            </a:r>
          </a:p>
          <a:p>
            <a:pPr algn="ctr"/>
            <a:r>
              <a:rPr lang="ar-BH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القراءةُ</a:t>
            </a:r>
          </a:p>
          <a:p>
            <a:pPr algn="ctr"/>
            <a:endParaRPr lang="ar-BH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لِـــــــــقــــــــــــــــاءٌ كَشْفِـــــــــــيٌّ</a:t>
            </a:r>
          </a:p>
          <a:p>
            <a:pPr algn="ctr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الصّفحة: 83</a:t>
            </a:r>
          </a:p>
          <a:p>
            <a:pPr algn="ctr"/>
            <a:r>
              <a:rPr lang="ar-BH" sz="5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الصفّ الرّابع الابتدائيّ</a:t>
            </a:r>
            <a:endParaRPr lang="en-US" sz="5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905461"/>
            <a:ext cx="10515600" cy="4351338"/>
          </a:xfrm>
        </p:spPr>
        <p:txBody>
          <a:bodyPr/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لـماذا تبادلَ الكشّافةُ العناوين؟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العباراتُ الدّالّةُ على قوّة العلاقة الّتي جمعت بين الكشّافة؟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458715C3-6778-4277-948C-42A09248521A}"/>
              </a:ext>
            </a:extLst>
          </p:cNvPr>
          <p:cNvSpPr/>
          <p:nvPr/>
        </p:nvSpPr>
        <p:spPr>
          <a:xfrm>
            <a:off x="393236" y="689304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586" y="2472282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- تبادل الكشّافة العناوينَ ليتّصلوا ببعضهم عندما يعود كلّ واحد منهم إلى بلده، وفي ذلك دلالة على متانة الرّوابط والصّلاتِ الّتي جمعت بينهم.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8884" y="4416944"/>
            <a:ext cx="10604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وظّف الكاتب عبارات عدّة تدلّ على قوّة العلاقة التي جمعت بين الكشّافة، ومن هذه العبارات: </a:t>
            </a:r>
            <a:r>
              <a:rPr lang="ar-BH" sz="2800" b="1" dirty="0" smtClean="0">
                <a:solidFill>
                  <a:srgbClr val="0070C0"/>
                </a:solidFill>
                <a:cs typeface="Sakkal Majalla" panose="02000000000000000000"/>
              </a:rPr>
              <a:t>كان الحوار بيننا أخويّا / كأنّنا أبناء بلد واحد/ لغتنا واحدة/ آمالنا هي الأخرى واحدة...</a:t>
            </a:r>
            <a:endParaRPr lang="en-US" sz="2800" b="1" dirty="0">
              <a:solidFill>
                <a:srgbClr val="0070C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905461"/>
            <a:ext cx="10515600" cy="4351338"/>
          </a:xfrm>
        </p:spPr>
        <p:txBody>
          <a:bodyPr/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أبدي رأيي في النّشاط الكشفيّ.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يقوم النّشاط الكشفيّ على التّعاون، هات من النصّ عبارةً تدلّ على ذلك.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458715C3-6778-4277-948C-42A09248521A}"/>
              </a:ext>
            </a:extLst>
          </p:cNvPr>
          <p:cNvSpPr/>
          <p:nvPr/>
        </p:nvSpPr>
        <p:spPr>
          <a:xfrm>
            <a:off x="393236" y="689304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586" y="2472282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- </a:t>
            </a:r>
            <a:r>
              <a:rPr lang="ar-BH" sz="2800" b="1" dirty="0" smtClean="0">
                <a:solidFill>
                  <a:srgbClr val="00B050"/>
                </a:solidFill>
                <a:cs typeface="Sakkal Majalla" panose="02000000000000000000"/>
              </a:rPr>
              <a:t>يعجبني </a:t>
            </a:r>
            <a:r>
              <a:rPr lang="ar-BH" sz="2800" b="1" dirty="0">
                <a:solidFill>
                  <a:srgbClr val="00B050"/>
                </a:solidFill>
                <a:cs typeface="Sakkal Majalla" panose="02000000000000000000"/>
              </a:rPr>
              <a:t>ا</a:t>
            </a:r>
            <a:r>
              <a:rPr lang="ar-BH" sz="2800" b="1" dirty="0" smtClean="0">
                <a:solidFill>
                  <a:srgbClr val="00B050"/>
                </a:solidFill>
                <a:cs typeface="Sakkal Majalla" panose="02000000000000000000"/>
              </a:rPr>
              <a:t>لنشاط الكشفيّ؛ لأنّ له فوائد عدّة، فهو يسهم في تنمية المهارات المعرفيّة والرياضيّة والفنيّة، ويمثّل فرصة للتعرّف على كشّافة آخرين وتبادل الخبرات والأفكار معهم.</a:t>
            </a:r>
            <a:endParaRPr lang="en-US" sz="28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7386" y="4416944"/>
            <a:ext cx="10604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من العبارات التي تدلّ على التّعاون في النّشاط الكشفيّ :  </a:t>
            </a:r>
            <a:r>
              <a:rPr lang="ar-BH" sz="3200" b="1" dirty="0" smtClean="0">
                <a:solidFill>
                  <a:srgbClr val="0070C0"/>
                </a:solidFill>
                <a:cs typeface="Sakkal Majalla" panose="02000000000000000000"/>
              </a:rPr>
              <a:t>...قال</a:t>
            </a:r>
            <a:r>
              <a:rPr lang="en-US" sz="3200" b="1" dirty="0" smtClean="0">
                <a:solidFill>
                  <a:srgbClr val="0070C0"/>
                </a:solidFill>
                <a:cs typeface="Sakkal Majalla" panose="02000000000000000000"/>
              </a:rPr>
              <a:t> ”</a:t>
            </a:r>
            <a:r>
              <a:rPr lang="ar-BH" sz="3200" b="1" dirty="0" smtClean="0">
                <a:solidFill>
                  <a:srgbClr val="0070C0"/>
                </a:solidFill>
                <a:cs typeface="Sakkal Majalla" panose="02000000000000000000"/>
              </a:rPr>
              <a:t> حتّى </a:t>
            </a:r>
            <a:r>
              <a:rPr lang="ar-BH" sz="3200" b="1" u="sng" dirty="0" smtClean="0">
                <a:solidFill>
                  <a:srgbClr val="0070C0"/>
                </a:solidFill>
                <a:cs typeface="Sakkal Majalla" panose="02000000000000000000"/>
              </a:rPr>
              <a:t>يشارك كلٌ منّا </a:t>
            </a:r>
            <a:r>
              <a:rPr lang="ar-BH" sz="3200" b="1" dirty="0" smtClean="0">
                <a:solidFill>
                  <a:srgbClr val="0070C0"/>
                </a:solidFill>
                <a:cs typeface="Sakkal Majalla" panose="02000000000000000000"/>
              </a:rPr>
              <a:t>في تهيئة المكان الّذي سنقيم فيه..</a:t>
            </a:r>
            <a:r>
              <a:rPr lang="en-US" sz="3200" b="1" dirty="0" smtClean="0">
                <a:solidFill>
                  <a:srgbClr val="0070C0"/>
                </a:solidFill>
                <a:cs typeface="Sakkal Majalla" panose="02000000000000000000"/>
              </a:rPr>
              <a:t>”</a:t>
            </a:r>
            <a:endParaRPr lang="en-US" sz="2800" b="1" dirty="0">
              <a:solidFill>
                <a:srgbClr val="0070C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1B7929-3F9A-4534-A5ED-1AFD533661EA}"/>
              </a:ext>
            </a:extLst>
          </p:cNvPr>
          <p:cNvSpPr txBox="1">
            <a:spLocks/>
          </p:cNvSpPr>
          <p:nvPr/>
        </p:nvSpPr>
        <p:spPr>
          <a:xfrm>
            <a:off x="8252305" y="519560"/>
            <a:ext cx="2102667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نشاطٌ ختاميّ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="" xmlns:a16="http://schemas.microsoft.com/office/drawing/2014/main" id="{1225175F-A4D9-4F61-9439-91FBB9F66024}"/>
              </a:ext>
            </a:extLst>
          </p:cNvPr>
          <p:cNvSpPr/>
          <p:nvPr/>
        </p:nvSpPr>
        <p:spPr>
          <a:xfrm>
            <a:off x="3747754" y="2063513"/>
            <a:ext cx="5541760" cy="16198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62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6FFC3F-B80E-4629-BC63-F1F9933D5B3B}"/>
              </a:ext>
            </a:extLst>
          </p:cNvPr>
          <p:cNvSpPr/>
          <p:nvPr/>
        </p:nvSpPr>
        <p:spPr>
          <a:xfrm>
            <a:off x="832338" y="2518089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الهدفُ الأوَّل: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تَحْدِيدُ الأفْكارِ </a:t>
            </a:r>
            <a:r>
              <a:rPr kumimoji="0" lang="ar-B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الرّئيسةِ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في النّصِّ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F0BFDC-230F-412E-B90F-C57409A305F9}"/>
              </a:ext>
            </a:extLst>
          </p:cNvPr>
          <p:cNvSpPr/>
          <p:nvPr/>
        </p:nvSpPr>
        <p:spPr>
          <a:xfrm>
            <a:off x="832338" y="3667027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الثّاني: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تحليلُ النَّصِّ تَحْليلا وافيًا.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أهْدافُ الدَّرْسِ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F0BFDC-230F-412E-B90F-C57409A305F9}"/>
              </a:ext>
            </a:extLst>
          </p:cNvPr>
          <p:cNvSpPr/>
          <p:nvPr/>
        </p:nvSpPr>
        <p:spPr>
          <a:xfrm>
            <a:off x="832338" y="4698304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الثالث: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إبداءُ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الرّأيِ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في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النّشاطِ الكَشْفيّ.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EC1180D5-4527-4273-B6CF-E3782724B4E5}"/>
              </a:ext>
            </a:extLst>
          </p:cNvPr>
          <p:cNvSpPr/>
          <p:nvPr/>
        </p:nvSpPr>
        <p:spPr>
          <a:xfrm>
            <a:off x="283702" y="134238"/>
            <a:ext cx="4407372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لِقاءٌ</a:t>
            </a:r>
            <a:r>
              <a:rPr kumimoji="0" lang="ar-BH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كَشْفِيٌّ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الرّابع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AE622D6-234B-4FC1-B4DB-B95C2B2C4869}"/>
              </a:ext>
            </a:extLst>
          </p:cNvPr>
          <p:cNvSpPr txBox="1">
            <a:spLocks/>
          </p:cNvSpPr>
          <p:nvPr/>
        </p:nvSpPr>
        <p:spPr>
          <a:xfrm>
            <a:off x="9125819" y="1338354"/>
            <a:ext cx="2830018" cy="909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كَشْفِيٌّ</a:t>
            </a:r>
            <a:endParaRPr lang="ar-BH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A0866381-6320-4E70-8FC2-097E34F41D1A}"/>
              </a:ext>
            </a:extLst>
          </p:cNvPr>
          <p:cNvSpPr/>
          <p:nvPr/>
        </p:nvSpPr>
        <p:spPr>
          <a:xfrm>
            <a:off x="212110" y="70286"/>
            <a:ext cx="4300330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كَشْفِيٌّ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الرّابع</a:t>
            </a:r>
            <a:r>
              <a:rPr kumimoji="0" lang="ar-BH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50C1A3D-DB0E-4F41-829D-8D389B354DED}"/>
              </a:ext>
            </a:extLst>
          </p:cNvPr>
          <p:cNvSpPr txBox="1">
            <a:spLocks/>
          </p:cNvSpPr>
          <p:nvPr/>
        </p:nvSpPr>
        <p:spPr>
          <a:xfrm>
            <a:off x="9010933" y="343888"/>
            <a:ext cx="1522967" cy="7208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667C0FE7-4F25-4556-B021-CCA120C6168A}"/>
              </a:ext>
            </a:extLst>
          </p:cNvPr>
          <p:cNvSpPr txBox="1"/>
          <p:nvPr/>
        </p:nvSpPr>
        <p:spPr>
          <a:xfrm>
            <a:off x="9464195" y="2325024"/>
            <a:ext cx="2153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أقرَاُ النصَّ قِراءَةً واعَيَةً، ثمَّ أجيبُ عمّا يليهِ مِنْ أسئِلَةٍ.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9" y="70286"/>
            <a:ext cx="1733994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">
            <a:extLst>
              <a:ext uri="{FF2B5EF4-FFF2-40B4-BE49-F238E27FC236}">
                <a16:creationId xmlns:a16="http://schemas.microsoft.com/office/drawing/2014/main" xmlns="" id="{667C0FE7-4F25-4556-B021-CCA120C6168A}"/>
              </a:ext>
            </a:extLst>
          </p:cNvPr>
          <p:cNvSpPr txBox="1"/>
          <p:nvPr/>
        </p:nvSpPr>
        <p:spPr>
          <a:xfrm>
            <a:off x="9252393" y="4280424"/>
            <a:ext cx="270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رابط الدّرس </a:t>
            </a:r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</a:p>
          <a:p>
            <a:pPr algn="ctr" rtl="1"/>
            <a:r>
              <a:rPr lang="ar-BH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الكتاب </a:t>
            </a:r>
            <a:r>
              <a:rPr lang="ar-BH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المدرسيّ</a:t>
            </a:r>
          </a:p>
          <a:p>
            <a:pPr algn="ctr"/>
            <a:endParaRPr lang="ar-BH" sz="1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اضغط هنا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350" y="236776"/>
            <a:ext cx="4170025" cy="591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89" y="406447"/>
            <a:ext cx="4145589" cy="56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6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3133404" y="1240530"/>
            <a:ext cx="5251215" cy="948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النَّصّ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JO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8384619" y="25506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xmlns="" id="{E0288EA6-0381-465B-8BB2-3C6C8683F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26902"/>
              </p:ext>
            </p:extLst>
          </p:nvPr>
        </p:nvGraphicFramePr>
        <p:xfrm>
          <a:off x="1406769" y="2139420"/>
          <a:ext cx="8500012" cy="347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476">
                  <a:extLst>
                    <a:ext uri="{9D8B030D-6E8A-4147-A177-3AD203B41FA5}">
                      <a16:colId xmlns:a16="http://schemas.microsoft.com/office/drawing/2014/main" xmlns="" val="4204195105"/>
                    </a:ext>
                  </a:extLst>
                </a:gridCol>
                <a:gridCol w="2666536">
                  <a:extLst>
                    <a:ext uri="{9D8B030D-6E8A-4147-A177-3AD203B41FA5}">
                      <a16:colId xmlns:a16="http://schemas.microsoft.com/office/drawing/2014/main" xmlns="" val="668111879"/>
                    </a:ext>
                  </a:extLst>
                </a:gridCol>
              </a:tblGrid>
              <a:tr h="760534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مَعْناها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الكلمةُ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14624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الأَقْطارُ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1569152686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غَمَرَتْـــــــــ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ني</a:t>
                      </a:r>
                      <a:r>
                        <a:rPr lang="ar-BH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الفَرْحَةُ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52960294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تَوافَدوا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3516621718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800" b="1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الأَشِقّاءُ</a:t>
                      </a:r>
                      <a:endParaRPr lang="en-US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xmlns="" val="969349782"/>
                  </a:ext>
                </a:extLst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6E84E379-D61B-4C59-BB00-134BCC2B230B}"/>
              </a:ext>
            </a:extLst>
          </p:cNvPr>
          <p:cNvSpPr/>
          <p:nvPr/>
        </p:nvSpPr>
        <p:spPr>
          <a:xfrm>
            <a:off x="270641" y="173424"/>
            <a:ext cx="4382083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كَشْفِيٌّ–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53EB11B5-FF90-4A5D-B81E-435E64861A21}"/>
              </a:ext>
            </a:extLst>
          </p:cNvPr>
          <p:cNvSpPr txBox="1"/>
          <p:nvPr/>
        </p:nvSpPr>
        <p:spPr>
          <a:xfrm>
            <a:off x="2315207" y="3641802"/>
            <a:ext cx="3557065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أَحْسَسْتُ بِالفَرَحِ إِحْساسًا كَبيرًا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2827CE5-413C-4182-B00E-70D3287A10BA}"/>
              </a:ext>
            </a:extLst>
          </p:cNvPr>
          <p:cNvSpPr txBox="1"/>
          <p:nvPr/>
        </p:nvSpPr>
        <p:spPr>
          <a:xfrm>
            <a:off x="2793183" y="4312887"/>
            <a:ext cx="320239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قَدِموا - أَقْبَلوا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CBCB252-668A-4F8A-87BD-B892A3702178}"/>
              </a:ext>
            </a:extLst>
          </p:cNvPr>
          <p:cNvSpPr txBox="1"/>
          <p:nvPr/>
        </p:nvSpPr>
        <p:spPr>
          <a:xfrm>
            <a:off x="2315207" y="4945183"/>
            <a:ext cx="415834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الإِخْوَةُ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19A3E4C2-E0E2-4F8F-A853-14148EDA957A}"/>
              </a:ext>
            </a:extLst>
          </p:cNvPr>
          <p:cNvSpPr txBox="1"/>
          <p:nvPr/>
        </p:nvSpPr>
        <p:spPr>
          <a:xfrm>
            <a:off x="2793183" y="2944931"/>
            <a:ext cx="2509475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الدُّوَلُ - البلدانُ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560070" y="419491"/>
            <a:ext cx="8596668" cy="154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FB634383-4A2F-480C-B82F-5BAB8AC2034F}"/>
              </a:ext>
            </a:extLst>
          </p:cNvPr>
          <p:cNvSpPr txBox="1"/>
          <p:nvPr/>
        </p:nvSpPr>
        <p:spPr>
          <a:xfrm>
            <a:off x="912095" y="3285922"/>
            <a:ext cx="10856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الفِكْرَةُ العَام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َةُ: </a:t>
            </a:r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أهمِّيّةُ اللّقاءِ الكَشْفِيِّ في التّرفِيهِ عَنِ النّفْسِ، وأَثرهُ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تَمْتينِ </a:t>
            </a:r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العلاقاتِ بينَ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الشّبابِ العربيّ.</a:t>
            </a:r>
          </a:p>
          <a:p>
            <a:pPr algn="r" rtl="1"/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2997782" y="1746813"/>
            <a:ext cx="877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 شَرْحَ</a:t>
            </a:r>
            <a:r>
              <a:rPr lang="ar-JO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 بِتمعُّنٍ،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عم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يَلِيهِ مِنْ أسْئلَةٍ: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8902188" y="162802"/>
            <a:ext cx="1515361" cy="6912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3DD8674B-18AF-4FE7-8271-D4B4C9EB7707}"/>
              </a:ext>
            </a:extLst>
          </p:cNvPr>
          <p:cNvSpPr/>
          <p:nvPr/>
        </p:nvSpPr>
        <p:spPr>
          <a:xfrm>
            <a:off x="283702" y="162802"/>
            <a:ext cx="4393806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كَشْفِيٌّ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49" y="0"/>
            <a:ext cx="1733994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98629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التحليل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الأوّل: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بداية النصّ إلى «علامات السّرور بادية على وجوه الوافدين»</a:t>
                      </a: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الفكرةُ الرّئيسَة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رغبةُ أحمد في الـمشاركةِ في النّشاطِ الكَشفيّ، وفرحتُه بلقاء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أشقّائه العرب.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</a:p>
          <a:p>
            <a:pPr lvl="1"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الـمَقْطَعِ الأَوّل:</a:t>
            </a:r>
          </a:p>
          <a:p>
            <a:pPr marL="914400" lvl="1" indent="-457200" algn="r" rtl="1"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يعرّف الـمتّحدثُ نفسه، ويشير إلى أنّه عضوٌ بفريق الأشبال في المدرسة، ويبيّن أنّ أخاه أحمدَ عضوٌ في فريق الكشّافةِ. </a:t>
            </a:r>
          </a:p>
          <a:p>
            <a:pPr lvl="1"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أبدى أحمدُ رغبة كبيرةً في المشاركة في اللّقاء الكشفيّ، وأورد عبارات دالّةً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مدى فرحته بهذا الحدث: (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فغمرتني الفرحة/ بقيت أترقّب اليوم../ كم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كنت سعيدًا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../ زادت سعادتي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شعر أحمدُ بسعادةٍ كبيرةٍ عندما التقى بأشقّائه العرب الذين توافدوا من كلّ الأقطار العربيّة، وانتاب الوافدين جميعَهم الإحساسُ بروعة اللّقاء.</a:t>
            </a: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311" y="457200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7">
            <a:extLst>
              <a:ext uri="{FF2B5EF4-FFF2-40B4-BE49-F238E27FC236}">
                <a16:creationId xmlns:a16="http://schemas.microsoft.com/office/drawing/2014/main" xmlns="" id="{9CFB78F5-9922-4415-AF76-C79787FFA8DA}"/>
              </a:ext>
            </a:extLst>
          </p:cNvPr>
          <p:cNvSpPr/>
          <p:nvPr/>
        </p:nvSpPr>
        <p:spPr>
          <a:xfrm>
            <a:off x="283702" y="162802"/>
            <a:ext cx="4462469" cy="294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الرَابع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0541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23604" y="229548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98826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التّحليل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المقاطع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المقطعُ الثّاني: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ar-BH" sz="29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« أخذنا المسؤول» إلى نهاية النصّ.</a:t>
                      </a:r>
                      <a:endParaRPr lang="ar-BH" sz="29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الفكرةُ الرّئيسَة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تهيئة مكان المخيّم، وقضاء أوقات جميلة في اللّقاء الكشفيّ.</a:t>
            </a:r>
          </a:p>
          <a:p>
            <a:pPr lvl="1"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الـــمقْطَعِ الثّاني:</a:t>
            </a:r>
          </a:p>
          <a:p>
            <a:pPr marL="914400" lvl="1" indent="-457200" algn="r" rtl="1">
              <a:buFontTx/>
              <a:buChar char="-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أدّى كلّ كشّافٍ دورًا مهمّا في تجهيز المكانِ لإقامة المخيّم، وأسهم كلّ واحد منهم في تهيئة الظروف الملائمة للتّخييم ( نصبُ الخيام / إقامةُ خيمة الطّعام/ تنظيفُ الـمكان)</a:t>
            </a:r>
          </a:p>
          <a:p>
            <a:pPr marL="914400" lvl="1" indent="-457200" algn="r" rtl="1">
              <a:buFontTx/>
              <a:buChar char="-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أقام الكشّافة في المخيّم أسبوعًا قضَوْهُ في نشاط فكريّ ورياضيّ وفنّي، وهو ما أسهم في تنمية مهاراتهم وصقل مواهبهم، وجعلهم يشعرون بالسّعادة والفرح والألفة ( </a:t>
            </a:r>
            <a:r>
              <a:rPr lang="ar-BH" sz="2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ملأ الانشراح أنفسنا / زادنا العمل فرحة وألفا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2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سعدنا جميعًا باللّقاء..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914400" lvl="1" indent="-457200" algn="r" rtl="1">
              <a:buFontTx/>
              <a:buChar char="-"/>
            </a:pP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 التّعامل بين الكشافة تعاملًا راقيًا يسوده الاحترام والوئام والألفة والمحبّة ( </a:t>
            </a:r>
            <a:r>
              <a:rPr lang="ar-BH" sz="2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الحوار بيننا أخويًّا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lvl="1" algn="r" rtl="1"/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      أبدى أحمد تحسّرا على مفارقة أشقّائه العرب، وفي ذلك دلالة على أثر اللّقاء الكشفيّ في نفسه. ( </a:t>
            </a:r>
            <a:r>
              <a:rPr lang="ar-BH" sz="2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كنت أتمنّى ألّا أفارق أصدقائي.... </a:t>
            </a:r>
            <a:r>
              <a:rPr lang="ar-BH" sz="2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Tx/>
              <a:buChar char="-"/>
            </a:pP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9CFB78F5-9922-4415-AF76-C79787FFA8DA}"/>
              </a:ext>
            </a:extLst>
          </p:cNvPr>
          <p:cNvSpPr/>
          <p:nvPr/>
        </p:nvSpPr>
        <p:spPr>
          <a:xfrm>
            <a:off x="283702" y="162802"/>
            <a:ext cx="4462469" cy="294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الرَابع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7933" y="437882"/>
            <a:ext cx="3513909" cy="546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تحليلُ الـمقاطِعِ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4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905461"/>
            <a:ext cx="10515600" cy="4351338"/>
          </a:xfrm>
        </p:spPr>
        <p:txBody>
          <a:bodyPr/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كانَ أَحمدُ يترقّبُ اللّقاءَ الكَشْفِيَّ؟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اسْتغرقَ العملُ في تجْهيزِ الـمخيّمِ فترةً طويلةً؟ ولِـماذا؟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458715C3-6778-4277-948C-42A09248521A}"/>
              </a:ext>
            </a:extLst>
          </p:cNvPr>
          <p:cNvSpPr/>
          <p:nvPr/>
        </p:nvSpPr>
        <p:spPr>
          <a:xfrm>
            <a:off x="393236" y="689304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572" y="277275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- كان أحمدُ يترقّبُ اللّقاءَ الكشفيَّ بشوقٍ وفرحٍ وسرورٍ 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4121" y="4514777"/>
            <a:ext cx="10604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استغرقَ العملُ في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تجْهيــــــزِ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الـمخيّمِ فترةً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وجيزةً؛ لأنَّ الحاضرين في اللّقاء الكشفيّ  تعاونُوا في تجهيــــزه. 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905461"/>
            <a:ext cx="10515600" cy="4351338"/>
          </a:xfrm>
        </p:spPr>
        <p:txBody>
          <a:bodyPr/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الأنْشطةُ الّتي قام بها الكشّافةُ في الـمخيّم 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بمَ شعر أحمدُ وهو يودّع أصدقاءه؟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لِقاءٌ كشفيّ–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</a:t>
            </a:r>
            <a:r>
              <a:rPr lang="ar-BH" sz="2000" b="1" dirty="0" smtClean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الرّابع </a:t>
            </a: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458715C3-6778-4277-948C-42A09248521A}"/>
              </a:ext>
            </a:extLst>
          </p:cNvPr>
          <p:cNvSpPr/>
          <p:nvPr/>
        </p:nvSpPr>
        <p:spPr>
          <a:xfrm>
            <a:off x="393236" y="689304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572" y="277275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cs typeface="Sakkal Majalla" panose="02000000000000000000"/>
              </a:rPr>
              <a:t>- قام الكشّافة بأنشطة فكريّة ورياضيّة وفنّيّة 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4121" y="4514777"/>
            <a:ext cx="10604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شعر أحمد بالأسى والأسف وهو يودّع أصدقاءه؛ لأنّ اللّقاء الكشفي كان رائعًا، وكان أحمد يتمنّى البقاء وقتا أطول مع أصدقائه الّذين أحبّهم وأحبّوه.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579</TotalTime>
  <Words>902</Words>
  <Application>Microsoft Office PowerPoint</Application>
  <PresentationFormat>Widescreen</PresentationFormat>
  <Paragraphs>129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Admin</cp:lastModifiedBy>
  <cp:revision>53</cp:revision>
  <cp:lastPrinted>2021-01-17T11:49:49Z</cp:lastPrinted>
  <dcterms:created xsi:type="dcterms:W3CDTF">2020-03-04T10:47:58Z</dcterms:created>
  <dcterms:modified xsi:type="dcterms:W3CDTF">2021-02-10T07:26:21Z</dcterms:modified>
</cp:coreProperties>
</file>