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43:  Employment Discrimination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8" name="Shape 1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9" name="Shape 14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Sexual harassment includes unwelcome sexual advances, requests for sexual favors, and other verbal or physical conduct of a sexual nature that implicitly or explicitly makes submission a term or condition of employment; makes employment decisions related to an individual dependent on the individual’s submission to such conduct (known as “quid pro quo” sexual harassment;) or has the purpose or effect of creating an intimidating, hostile, or offensive work environment (known as “hostile work environment” sexual harassment.)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4" name="Shape 154"/>
        <p:cNvGrpSpPr/>
        <p:nvPr/>
      </p:nvGrpSpPr>
      <p:grpSpPr>
        <a:xfrm>
          <a:off x="0" y="0"/>
          <a:ext cx="0" cy="0"/>
          <a:chOff x="0" y="0"/>
          <a:chExt cx="0" cy="0"/>
        </a:xfrm>
      </p:grpSpPr>
      <p:sp>
        <p:nvSpPr>
          <p:cNvPr id="155" name="Shape 15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6" name="Shape 1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7" name="Shape 15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Pregnancy Discrimination Act amended Title VII of the Civil Rights Act by expanding the definition of sex discrimination to include discrimination based on pregnancy.</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2" name="Shape 162"/>
        <p:cNvGrpSpPr/>
        <p:nvPr/>
      </p:nvGrpSpPr>
      <p:grpSpPr>
        <a:xfrm>
          <a:off x="0" y="0"/>
          <a:ext cx="0" cy="0"/>
          <a:chOff x="0" y="0"/>
          <a:chExt cx="0" cy="0"/>
        </a:xfrm>
      </p:grpSpPr>
      <p:sp>
        <p:nvSpPr>
          <p:cNvPr id="163" name="Shape 16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64" name="Shape 16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5" name="Shape 16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Defenses to claims under Title VII of The Civil Rights Act include the defenses of “bona fide occupational qualification,” merit, and seniority.  A “bona fide occupational qualification,” or “BFOQ,” allows an employer to discriminate in hiring on the basis of gender, religion, or national origin (but not race or color) when doing so is “reasonably necessary” for the successful performance of a job.  With a legitimate merit system, pay and promotion decisions are tied directly to employee performance.  With a legitimate seniority system, pay and promotion decisions are based on the length of time the employee has worked for the company.  A seniority system is legitimate if the system applies equally to all persons, seniority units follow industry practices, the seniority system did not have its genesis in discrimination, and the system is maintained free of any illegal discriminatory purpose.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0" name="Shape 170"/>
        <p:cNvGrpSpPr/>
        <p:nvPr/>
      </p:nvGrpSpPr>
      <p:grpSpPr>
        <a:xfrm>
          <a:off x="0" y="0"/>
          <a:ext cx="0" cy="0"/>
          <a:chOff x="0" y="0"/>
          <a:chExt cx="0" cy="0"/>
        </a:xfrm>
      </p:grpSpPr>
      <p:sp>
        <p:nvSpPr>
          <p:cNvPr id="171" name="Shape 17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72" name="Shape 172"/>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Generally speaking, a bona fide occupational qualification (BFOQ) may </a:t>
            </a:r>
            <a:r>
              <a:rPr b="0" i="0" lang="en-US" sz="1800" u="sng" cap="none" strike="noStrike"/>
              <a:t>not</a:t>
            </a:r>
            <a:r>
              <a:rPr b="0" i="0" lang="en-US" sz="1800" u="none" cap="none" strike="noStrike"/>
              <a:t> be based on race, color, or customer preference; however, a BFOQ may be based on gender, religion, or national origin.</a:t>
            </a:r>
          </a:p>
        </p:txBody>
      </p:sp>
      <p:sp>
        <p:nvSpPr>
          <p:cNvPr id="173" name="Shape 17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9" name="Shape 179"/>
        <p:cNvGrpSpPr/>
        <p:nvPr/>
      </p:nvGrpSpPr>
      <p:grpSpPr>
        <a:xfrm>
          <a:off x="0" y="0"/>
          <a:ext cx="0" cy="0"/>
          <a:chOff x="0" y="0"/>
          <a:chExt cx="0" cy="0"/>
        </a:xfrm>
      </p:grpSpPr>
      <p:sp>
        <p:nvSpPr>
          <p:cNvPr id="180" name="Shape 180"/>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1" name="Shape 18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82" name="Shape 182"/>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procedure for filing a claim under Title VII of the Civil Rights Act includes the filing of a charge with the Equal Employment Opportunity Commission, EEOC conciliation attempts, and the EEOC’s issuance of a “right-to-sue” letter.</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7" name="Shape 187"/>
        <p:cNvGrpSpPr/>
        <p:nvPr/>
      </p:nvGrpSpPr>
      <p:grpSpPr>
        <a:xfrm>
          <a:off x="0" y="0"/>
          <a:ext cx="0" cy="0"/>
          <a:chOff x="0" y="0"/>
          <a:chExt cx="0" cy="0"/>
        </a:xfrm>
      </p:grpSpPr>
      <p:sp>
        <p:nvSpPr>
          <p:cNvPr id="188" name="Shape 18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9" name="Shape 18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90" name="Shape 19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Age Discrimination in Employment Act, or “ADEA,” prohibits employers from refusing to hire, discharging, or discriminating in the “terms and conditions” of employment on the basis of an employee or applicant being 40 years old or older.</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5" name="Shape 195"/>
        <p:cNvGrpSpPr/>
        <p:nvPr/>
      </p:nvGrpSpPr>
      <p:grpSpPr>
        <a:xfrm>
          <a:off x="0" y="0"/>
          <a:ext cx="0" cy="0"/>
          <a:chOff x="0" y="0"/>
          <a:chExt cx="0" cy="0"/>
        </a:xfrm>
      </p:grpSpPr>
      <p:sp>
        <p:nvSpPr>
          <p:cNvPr id="196" name="Shape 196"/>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97" name="Shape 19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98" name="Shape 19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To prove a “prima facie” case of age discrimination involving termination of employment, the plaintiff must establish facts sufficient to create a reasonable inference that age was a determining factor in his or her termination.  The plaintiff raises such an inference by demonstrating that he or she was forty years of age or older at the time of the termination, was qualified for the employment position, and was terminated from the employment position under circumstances giving rise to an inference of discrimination.</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3" name="Shape 203"/>
        <p:cNvGrpSpPr/>
        <p:nvPr/>
      </p:nvGrpSpPr>
      <p:grpSpPr>
        <a:xfrm>
          <a:off x="0" y="0"/>
          <a:ext cx="0" cy="0"/>
          <a:chOff x="0" y="0"/>
          <a:chExt cx="0" cy="0"/>
        </a:xfrm>
      </p:grpSpPr>
      <p:sp>
        <p:nvSpPr>
          <p:cNvPr id="204" name="Shape 20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05" name="Shape 20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06" name="Shape 20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Americans With Disabilities Act, or “ADA,” prohibits discrimination against employees and job applicants with disabilities.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1" name="Shape 211"/>
        <p:cNvGrpSpPr/>
        <p:nvPr/>
      </p:nvGrpSpPr>
      <p:grpSpPr>
        <a:xfrm>
          <a:off x="0" y="0"/>
          <a:ext cx="0" cy="0"/>
          <a:chOff x="0" y="0"/>
          <a:chExt cx="0" cy="0"/>
        </a:xfrm>
      </p:grpSpPr>
      <p:sp>
        <p:nvSpPr>
          <p:cNvPr id="212" name="Shape 212"/>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13" name="Shape 21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14" name="Shape 21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disabled individual is defined for the purposes of the Americans With Disabilities Act as a person who has a physical or mental impairment that substantially interferes with one or more major life activities, has a record of such impairment, or is regarded as having such an impairment.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9" name="Shape 219"/>
        <p:cNvGrpSpPr/>
        <p:nvPr/>
      </p:nvGrpSpPr>
      <p:grpSpPr>
        <a:xfrm>
          <a:off x="0" y="0"/>
          <a:ext cx="0" cy="0"/>
          <a:chOff x="0" y="0"/>
          <a:chExt cx="0" cy="0"/>
        </a:xfrm>
      </p:grpSpPr>
      <p:sp>
        <p:nvSpPr>
          <p:cNvPr id="220" name="Shape 220"/>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21" name="Shape 22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22" name="Shape 222"/>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order to bring a successful claim under the Americans With Disabilities Act, the plaintiff must demonstrate that he or she has a disability, is “otherwise qualified” for the job, and was excluded from the job because of disability.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SzPct val="25000"/>
              <a:buFont typeface="Arial"/>
              <a:buNone/>
            </a:pPr>
            <a:r>
              <a:rPr b="0" i="0" lang="en-US" sz="1800" u="none" cap="none" strike="noStrike"/>
              <a:t>Chapter 43 Case Hypothetical and Ethical Dilemma:  Scooters Restaurant is a popular “dive” in Key Largo, Florida with twenty-nine employees.  It primarily attracts male bikers en route to sunny, sub-tropical Key West.  Although the testosterone-charged motorcyclists claim they stop at Scooters for its delicious buffalo wings and adult beverages, their wives and girlfriends believe the real reason they patronize the restaurant is the wait staff.  Scooters only hires “drop-dead” gorgeous female waitresses ranging in age from eighteen to twenty-eight, with uniforms of white, midriff-baring halter tops and key lime-green “short” shorts.  Male waiters need not apply at Scooters.  Five (5) male plaintiffs who were denied wait-staff employment at Scooters have filed a civil lawsuit against the restaurant, alleging gender discrimination in violation of Title VII of the Civil Rights Act of 1964.  The plaintiffs uniformly claim that although they were offered significantly lower-paying cook and dishwasher positions at Scooters, they were denied wait-staff positions on the basis of their gender.  The eatery has defended on the basis of the “bona fide occupational qualification” (“BFOQ”) defense.  The restaurant alleges that its female-only wait staff hiring practice is reasonably necessary for the success of its business, based on the contention that its typical customer (a burly, bearded man in bike leather) expects to be served only by an attractive waitress.  Is Scooters Restaurant liable for gender discrimination, or should the court accept the defendant’s “BFOQ” defense?</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7" name="Shape 227"/>
        <p:cNvGrpSpPr/>
        <p:nvPr/>
      </p:nvGrpSpPr>
      <p:grpSpPr>
        <a:xfrm>
          <a:off x="0" y="0"/>
          <a:ext cx="0" cy="0"/>
          <a:chOff x="0" y="0"/>
          <a:chExt cx="0" cy="0"/>
        </a:xfrm>
      </p:grpSpPr>
      <p:sp>
        <p:nvSpPr>
          <p:cNvPr id="228" name="Shape 2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29" name="Shape 2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30" name="Shape 2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Equal Pay Act prohibits an employer from paying workers of one gender less than the wages paid to employees of the opposite gender for work that requires equal skill, effort, and responsibility.</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5" name="Shape 235"/>
        <p:cNvGrpSpPr/>
        <p:nvPr/>
      </p:nvGrpSpPr>
      <p:grpSpPr>
        <a:xfrm>
          <a:off x="0" y="0"/>
          <a:ext cx="0" cy="0"/>
          <a:chOff x="0" y="0"/>
          <a:chExt cx="0" cy="0"/>
        </a:xfrm>
      </p:grpSpPr>
      <p:sp>
        <p:nvSpPr>
          <p:cNvPr id="236" name="Shape 236"/>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37" name="Shape 23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38" name="Shape 23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Defenses to an Equal Pay Act lawsuit include a bona fide seniority system, a bona fide merit system, a pay system based on the “quality or quantity” of production, and any other legitimate factor.</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3" name="Shape 243"/>
        <p:cNvGrpSpPr/>
        <p:nvPr/>
      </p:nvGrpSpPr>
      <p:grpSpPr>
        <a:xfrm>
          <a:off x="0" y="0"/>
          <a:ext cx="0" cy="0"/>
          <a:chOff x="0" y="0"/>
          <a:chExt cx="0" cy="0"/>
        </a:xfrm>
      </p:grpSpPr>
      <p:sp>
        <p:nvSpPr>
          <p:cNvPr id="244" name="Shape 24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45" name="Shape 24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46" name="Shape 24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Civil Rights Act of 1991 extended the protections of Title VII and the Americans With Disabilities Act to United States citizens working abroad for U.S. employers.  These laws also apply to foreign corporations controlled by a United States employer.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43 Case Hypothetical:  Ben Kerrigan and Allison LaCroix have worked together for five years.  Although he has kept it to himself, Ben adores Allison, hanging on every word she says and watching every move she makes.  Ben feels considerable guilt for his amorous emotions, since he has been married to his wife Jeannie for seven years, and since Allison is also married.  From Allison’s perspective, her association with Ben is purely professional, although she does consider him a dear friend, enjoying his sense of humor, sharing with him many of her daily experiences, and consoling in him when life is unkind.  On Friday morning, Ben asks Allison to join him for a quick lunch, stating “You drive, and I’ll buy.”  They choose a local delicatessen, and are seated at a “table for two.”  Aware that life is short, and weakened by five years of keeping a torturous secret, Ben confesses all to Allison over turkey subs and tomato soup.  Ben proclaims, “Allison, I am tired of living a lie.  You are not just the woman of my dreams, you are real, and I want you for my own.  I worship you, and I want to share my life with you.  You are the most beautiful and intelligent woman I have ever met, and I am willing to leave Jeannie for you.  I hate to hurt your husband, but I love you more than he does.  As far as work goes, we can try our best to keep it a secret; if not, I am willing to find another job.  Tell me how you feel, Allison.”  At first, Allison is speechless; her face then reddens, and she finds the words:  “Ben, I thought you were my friend, but instead, you are a lustful stalker.  I feel violated.  For crying out loud, Ben, we are both married.  Don’t you understand the true meaning of “family values?”  Allison immediately rushes from the restaurant, leaving Ben to find a cab, and Ben wonders if he has said too much.  The following Monday, Ben is called into the office of his supervisor, Alex Friedman.  Friedman informs Ben that much to his regret, Allison has filed a sexual harassment claim against him, and that although she would like to resolve the matter internally, she will file a claim with the Equal Employment Opportunity Commission if the incident is not addressed satisfactorily.  Friedman has scheduled an internal hearing in two weeks.  The supervisor states that if Allison’s claim holds, Ben will be terminated in light of the company’s “zero-tolerance” anti-sexual harassment policy.  Do Ben’s statements constitute sexual harassment?</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“Employment-at-will” means that any employee not employed under a contract or collective bargaining agreement may quit for any reason or no reason at all, with no required notice to the employer.  It also means an employer may fire an employee at any time, with no notice, and for virtually any reason.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9" name="Shape 10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Federal employment laws provide a minimum level of protection for employees.  </a:t>
            </a:r>
          </a:p>
          <a:p>
            <a:pPr indent="0" lvl="0" marL="0" marR="0" rtl="0" algn="l">
              <a:spcBef>
                <a:spcPts val="0"/>
              </a:spcBef>
              <a:buSzPct val="25000"/>
              <a:buFont typeface="Arial"/>
              <a:buNone/>
            </a:pPr>
            <a:r>
              <a:rPr b="0" i="0" lang="en-US" sz="1800" u="none" cap="none" strike="noStrike"/>
              <a:t>States may give employees more rights, but not less rights, than they have under federal law.</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6" name="Shape 1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7" name="Shape 11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Title VII of the 1964 Civil Rights Act, as amended by the Civil Rights Act of 1991, protects employees against discrimination based on race, color, religion, national origin, or gender.</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4" name="Shape 1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5" name="Shape 12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all aspects of human resource management, including, hiring, firing, pay, and promotions, if a prospective employee or current employee is discriminated against based on membership in a protected class, the employee has an actionable claim based on intentional discrimination, also known as “disparate treatment” discrimination.  “Disparate impact” discrimination, also referred to as unintentional discrimination, occurs when a plaintiff establishes that while an employer’s policy or practice appears to apply to everyone equally, its actual effect is to disproportionately limit employment opportunities available to a protected class.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3" name="Shape 13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establishing a discrimination case, the plaintiff-employee must first demonstrate a “prima facie” case of discrimination.  To counter the plaintiff-employee’s “prima facie” case, the defendant-employer must articulate a legitimate, non-discriminatory business reason for the action.  The plaintiff-employee must then demonstrate that the reason given by the defendant-employer is a “mere pretext.”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0" name="Shape 14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buSzPct val="25000"/>
              <a:buFont typeface="Arial"/>
              <a:buNone/>
            </a:pPr>
            <a:r>
              <a:rPr b="0" i="0" lang="en-US" sz="1600" u="none" cap="none" strike="noStrike"/>
              <a:t>In a disparate treatment (intentional discrimination) case, the initial burden of proof on the employee-plaintiff is to demonstrate a </a:t>
            </a:r>
            <a:r>
              <a:rPr b="0" i="1" lang="en-US" sz="1600" u="none" cap="none" strike="noStrike"/>
              <a:t>prima facie </a:t>
            </a:r>
            <a:r>
              <a:rPr b="0" i="0" lang="en-US" sz="1600" u="none" cap="none" strike="noStrike"/>
              <a:t>case of discrimination.  The burden then shifts to the employer-defendant to articulate a legitimate, non-discriminatory business reason for the action.  The employee-plaintiff must then demonstrate why the reason given by the employer is a “mere pretext.”  In a disparate impact (unintentional discrimination) case, the initial burden of proof on the employee-plaintiff is to establish statistically that a rule restricts employment for those in a protected class.  The burden then shifts to the employer-defendant to articulate why the policy or practice is a “business necessity.”  The employee-plaintiff must then demonstrate that the alleged “business necessity” is “mere pretext.”</a:t>
            </a:r>
          </a:p>
          <a:p>
            <a:pPr lvl="0">
              <a:spcBef>
                <a:spcPts val="0"/>
              </a:spcBef>
              <a:buNone/>
            </a:pPr>
            <a:r>
              <a:t/>
            </a:r>
            <a:endParaRPr b="0" i="0" sz="1600" u="none" cap="none" strike="noStrike"/>
          </a:p>
        </p:txBody>
      </p:sp>
      <p:sp>
        <p:nvSpPr>
          <p:cNvPr id="141" name="Shape 14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0" name="Shape 8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4" name="Shape 54"/>
        <p:cNvGrpSpPr/>
        <p:nvPr/>
      </p:nvGrpSpPr>
      <p:grpSpPr>
        <a:xfrm>
          <a:off x="0" y="0"/>
          <a:ext cx="0" cy="0"/>
          <a:chOff x="0" y="0"/>
          <a:chExt cx="0" cy="0"/>
        </a:xfrm>
      </p:grpSpPr>
      <p:sp>
        <p:nvSpPr>
          <p:cNvPr id="55" name="Shape 55"/>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9" name="Shape 5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0" name="Shape 6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1" name="Shape 61"/>
        <p:cNvGrpSpPr/>
        <p:nvPr/>
      </p:nvGrpSpPr>
      <p:grpSpPr>
        <a:xfrm>
          <a:off x="0" y="0"/>
          <a:ext cx="0" cy="0"/>
          <a:chOff x="0" y="0"/>
          <a:chExt cx="0" cy="0"/>
        </a:xfrm>
      </p:grpSpPr>
      <p:sp>
        <p:nvSpPr>
          <p:cNvPr id="62" name="Shape 6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4" name="Shape 6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5" name="Shape 6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6" name="Shape 6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70" name="Shape 70"/>
        <p:cNvGrpSpPr/>
        <p:nvPr/>
      </p:nvGrpSpPr>
      <p:grpSpPr>
        <a:xfrm>
          <a:off x="0" y="0"/>
          <a:ext cx="0" cy="0"/>
          <a:chOff x="0" y="0"/>
          <a:chExt cx="0" cy="0"/>
        </a:xfrm>
      </p:grpSpPr>
      <p:sp>
        <p:nvSpPr>
          <p:cNvPr id="71" name="Shape 71"/>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6" name="Shape 76"/>
          <p:cNvSpPr/>
          <p:nvPr>
            <p:ph idx="2" type="pic"/>
          </p:nvPr>
        </p:nvSpPr>
        <p:spPr>
          <a:xfrm>
            <a:off x="1792288" y="612775"/>
            <a:ext cx="5486399" cy="4114800"/>
          </a:xfrm>
          <a:prstGeom prst="rect">
            <a:avLst/>
          </a:prstGeom>
          <a:noFill/>
          <a:ln>
            <a:noFill/>
          </a:ln>
        </p:spPr>
      </p:sp>
      <p:sp>
        <p:nvSpPr>
          <p:cNvPr id="77" name="Shape 77"/>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3.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76400"/>
            <a:ext cx="4648199" cy="1546225"/>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43</a:t>
            </a:r>
          </a:p>
        </p:txBody>
      </p:sp>
      <p:sp>
        <p:nvSpPr>
          <p:cNvPr id="33" name="Shape 33"/>
          <p:cNvSpPr txBox="1"/>
          <p:nvPr>
            <p:ph idx="1" type="subTitle"/>
          </p:nvPr>
        </p:nvSpPr>
        <p:spPr>
          <a:xfrm>
            <a:off x="4495800" y="3200400"/>
            <a:ext cx="4648199" cy="1981199"/>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Employment Discrimination</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0" name="Shape 150"/>
        <p:cNvGrpSpPr/>
        <p:nvPr/>
      </p:nvGrpSpPr>
      <p:grpSpPr>
        <a:xfrm>
          <a:off x="0" y="0"/>
          <a:ext cx="0" cy="0"/>
          <a:chOff x="0" y="0"/>
          <a:chExt cx="0" cy="0"/>
        </a:xfrm>
      </p:grpSpPr>
      <p:sp>
        <p:nvSpPr>
          <p:cNvPr id="151" name="Shape 151"/>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Sexual Harassment</a:t>
            </a:r>
          </a:p>
        </p:txBody>
      </p:sp>
      <p:sp>
        <p:nvSpPr>
          <p:cNvPr id="152" name="Shape 152"/>
          <p:cNvSpPr txBox="1"/>
          <p:nvPr>
            <p:ph idx="1" type="body"/>
          </p:nvPr>
        </p:nvSpPr>
        <p:spPr>
          <a:xfrm>
            <a:off x="457200" y="18288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Includes unwelcome sexual advances, requests for sexual favors, and other verbal/physical conduct of a sexual nature that implicitly/explicitly makes submission a term/condition of employment;</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Makes employment decisions related to individual dependent on submission to such conduct (“quid pro quo” sexual harassment); or</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Has the purpose/effect of creating an intimidating, hostile/offensive work environment (“hostile work environment” sexual harassment)</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p:txBody>
      </p:sp>
      <p:sp>
        <p:nvSpPr>
          <p:cNvPr id="153" name="Shape 15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8" name="Shape 158"/>
        <p:cNvGrpSpPr/>
        <p:nvPr/>
      </p:nvGrpSpPr>
      <p:grpSpPr>
        <a:xfrm>
          <a:off x="0" y="0"/>
          <a:ext cx="0" cy="0"/>
          <a:chOff x="0" y="0"/>
          <a:chExt cx="0" cy="0"/>
        </a:xfrm>
      </p:grpSpPr>
      <p:sp>
        <p:nvSpPr>
          <p:cNvPr id="159" name="Shape 159"/>
          <p:cNvSpPr txBox="1"/>
          <p:nvPr>
            <p:ph type="ctrTitle"/>
          </p:nvPr>
        </p:nvSpPr>
        <p:spPr>
          <a:xfrm>
            <a:off x="685800" y="15240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400" u="none" cap="none" strike="noStrike">
                <a:solidFill>
                  <a:schemeClr val="lt2"/>
                </a:solidFill>
                <a:latin typeface="Garamond"/>
                <a:ea typeface="Garamond"/>
                <a:cs typeface="Garamond"/>
                <a:sym typeface="Garamond"/>
              </a:rPr>
              <a:t>Pregnancy Discrimination Act of 1987</a:t>
            </a:r>
          </a:p>
        </p:txBody>
      </p:sp>
      <p:sp>
        <p:nvSpPr>
          <p:cNvPr id="160" name="Shape 160"/>
          <p:cNvSpPr txBox="1"/>
          <p:nvPr>
            <p:ph idx="1" type="subTitle"/>
          </p:nvPr>
        </p:nvSpPr>
        <p:spPr>
          <a:xfrm>
            <a:off x="1371600" y="3352800"/>
            <a:ext cx="6400799" cy="175260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Amended Title VII of the Civil Rights Act by expanding definition of sex discrimination to include discrimination based on pregnancy</a:t>
            </a:r>
          </a:p>
        </p:txBody>
      </p:sp>
      <p:sp>
        <p:nvSpPr>
          <p:cNvPr id="161" name="Shape 16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6" name="Shape 166"/>
        <p:cNvGrpSpPr/>
        <p:nvPr/>
      </p:nvGrpSpPr>
      <p:grpSpPr>
        <a:xfrm>
          <a:off x="0" y="0"/>
          <a:ext cx="0" cy="0"/>
          <a:chOff x="0" y="0"/>
          <a:chExt cx="0" cy="0"/>
        </a:xfrm>
      </p:grpSpPr>
      <p:sp>
        <p:nvSpPr>
          <p:cNvPr id="167" name="Shape 167"/>
          <p:cNvSpPr txBox="1"/>
          <p:nvPr>
            <p:ph type="title"/>
          </p:nvPr>
        </p:nvSpPr>
        <p:spPr>
          <a:xfrm>
            <a:off x="457200" y="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400" u="none" cap="none" strike="noStrike">
                <a:solidFill>
                  <a:schemeClr val="lt2"/>
                </a:solidFill>
                <a:latin typeface="Garamond"/>
                <a:ea typeface="Garamond"/>
                <a:cs typeface="Garamond"/>
                <a:sym typeface="Garamond"/>
              </a:rPr>
              <a:t>Defenses to Claims Under Title VII of The Civil Rights Act</a:t>
            </a:r>
          </a:p>
        </p:txBody>
      </p:sp>
      <p:sp>
        <p:nvSpPr>
          <p:cNvPr id="168" name="Shape 168"/>
          <p:cNvSpPr txBox="1"/>
          <p:nvPr>
            <p:ph idx="1" type="body"/>
          </p:nvPr>
        </p:nvSpPr>
        <p:spPr>
          <a:xfrm>
            <a:off x="457200" y="1219200"/>
            <a:ext cx="8229600" cy="51053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Bona Fide Occupational Qualification (BFOQ):  Allows employer to discriminate in hiring on basis of gender, religion, or national origin (but not race/color) when doing so is “reasonably necessary” for performance of job</a:t>
            </a:r>
          </a:p>
          <a:p>
            <a:pPr indent="-342900" lvl="0" marL="342900" marR="0" rtl="0" algn="l">
              <a:lnSpc>
                <a:spcPct val="10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Merit</a:t>
            </a:r>
          </a:p>
          <a:p>
            <a:pPr indent="-342900" lvl="0" marL="342900" marR="0" rtl="0" algn="l">
              <a:lnSpc>
                <a:spcPct val="100000"/>
              </a:lnSpc>
              <a:spcBef>
                <a:spcPts val="360"/>
              </a:spcBef>
              <a:spcAft>
                <a:spcPts val="0"/>
              </a:spcAft>
              <a:buClr>
                <a:schemeClr val="hlink"/>
              </a:buClr>
              <a:buSzPct val="25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360"/>
              </a:spcBef>
              <a:spcAft>
                <a:spcPts val="0"/>
              </a:spcAft>
              <a:buClr>
                <a:schemeClr val="hlink"/>
              </a:buClr>
              <a:buSzPct val="70000"/>
              <a:buFont typeface="Garamond"/>
              <a:buChar char="■"/>
            </a:pPr>
            <a:r>
              <a:rPr b="0" i="0" lang="en-US" sz="1800" u="none" cap="none" strike="noStrike">
                <a:solidFill>
                  <a:schemeClr val="lt1"/>
                </a:solidFill>
                <a:latin typeface="Garamond"/>
                <a:ea typeface="Garamond"/>
                <a:cs typeface="Garamond"/>
                <a:sym typeface="Garamond"/>
              </a:rPr>
              <a:t>Seniority:  Seniority system legitimate if:</a:t>
            </a:r>
          </a:p>
          <a:p>
            <a:pPr indent="-342900" lvl="0" marL="342900" marR="0" rtl="0" algn="l">
              <a:lnSpc>
                <a:spcPct val="100000"/>
              </a:lnSpc>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System applies equally to all persons</a:t>
            </a:r>
          </a:p>
          <a:p>
            <a:pPr indent="-285750" lvl="1" marL="742950" marR="0" rtl="0" algn="l">
              <a:lnSpc>
                <a:spcPct val="100000"/>
              </a:lnSpc>
              <a:spcBef>
                <a:spcPts val="360"/>
              </a:spcBef>
              <a:spcAft>
                <a:spcPts val="0"/>
              </a:spcAft>
              <a:buClr>
                <a:schemeClr val="accent2"/>
              </a:buClr>
              <a:buSzPct val="25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Seniority units follow industry practices</a:t>
            </a:r>
          </a:p>
          <a:p>
            <a:pPr indent="-285750" lvl="1" marL="742950" marR="0" rtl="0" algn="l">
              <a:lnSpc>
                <a:spcPct val="100000"/>
              </a:lnSpc>
              <a:spcBef>
                <a:spcPts val="360"/>
              </a:spcBef>
              <a:spcAft>
                <a:spcPts val="0"/>
              </a:spcAft>
              <a:buClr>
                <a:schemeClr val="accent2"/>
              </a:buClr>
              <a:buSzPct val="25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Seniority system did not have its genesis in discrimination; and</a:t>
            </a:r>
          </a:p>
          <a:p>
            <a:pPr indent="-285750" lvl="1" marL="742950" marR="0" rtl="0" algn="l">
              <a:lnSpc>
                <a:spcPct val="100000"/>
              </a:lnSpc>
              <a:spcBef>
                <a:spcPts val="360"/>
              </a:spcBef>
              <a:spcAft>
                <a:spcPts val="0"/>
              </a:spcAft>
              <a:buClr>
                <a:schemeClr val="accent2"/>
              </a:buClr>
              <a:buSzPct val="25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System maintained free of any illegal discriminatory purpose</a:t>
            </a:r>
          </a:p>
          <a:p>
            <a:pPr indent="-342900" lvl="0" marL="342900" marR="0" rtl="0" algn="l">
              <a:lnSpc>
                <a:spcPct val="100000"/>
              </a:lnSpc>
              <a:spcBef>
                <a:spcPts val="320"/>
              </a:spcBef>
              <a:spcAft>
                <a:spcPts val="0"/>
              </a:spcAft>
              <a:buClr>
                <a:schemeClr val="hlink"/>
              </a:buClr>
              <a:buSzPct val="70000"/>
              <a:buFont typeface="Garamond"/>
              <a:buNone/>
            </a:pPr>
            <a:r>
              <a:t/>
            </a:r>
            <a:endParaRPr b="0" i="0" sz="1600" u="none" cap="none" strike="noStrike">
              <a:solidFill>
                <a:schemeClr val="lt1"/>
              </a:solidFill>
              <a:latin typeface="Garamond"/>
              <a:ea typeface="Garamond"/>
              <a:cs typeface="Garamond"/>
              <a:sym typeface="Garamond"/>
            </a:endParaRPr>
          </a:p>
          <a:p>
            <a:pPr indent="-342900" lvl="0" marL="342900" marR="0" rtl="0" algn="l">
              <a:spcBef>
                <a:spcPts val="320"/>
              </a:spcBef>
              <a:spcAft>
                <a:spcPts val="0"/>
              </a:spcAft>
              <a:buClr>
                <a:schemeClr val="hlink"/>
              </a:buClr>
              <a:buSzPct val="70000"/>
              <a:buFont typeface="Garamond"/>
              <a:buNone/>
            </a:pPr>
            <a:r>
              <a:t/>
            </a:r>
            <a:endParaRPr b="0" i="0" sz="1600" u="none" cap="none" strike="noStrike">
              <a:solidFill>
                <a:schemeClr val="lt1"/>
              </a:solidFill>
              <a:latin typeface="Garamond"/>
              <a:ea typeface="Garamond"/>
              <a:cs typeface="Garamond"/>
              <a:sym typeface="Garamond"/>
            </a:endParaRPr>
          </a:p>
        </p:txBody>
      </p:sp>
      <p:sp>
        <p:nvSpPr>
          <p:cNvPr id="169" name="Shape 16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74" name="Shape 174"/>
        <p:cNvGrpSpPr/>
        <p:nvPr/>
      </p:nvGrpSpPr>
      <p:grpSpPr>
        <a:xfrm>
          <a:off x="0" y="0"/>
          <a:ext cx="0" cy="0"/>
          <a:chOff x="0" y="0"/>
          <a:chExt cx="0" cy="0"/>
        </a:xfrm>
      </p:grpSpPr>
      <p:sp>
        <p:nvSpPr>
          <p:cNvPr id="175" name="Shape 175"/>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Exhibit 43-3:  Bona Fide Occupational Qualification</a:t>
            </a:r>
            <a:br>
              <a:rPr b="1" i="0" lang="en-US" sz="2800" u="none" cap="none" strike="noStrike">
                <a:solidFill>
                  <a:schemeClr val="lt2"/>
                </a:solidFill>
                <a:latin typeface="Garamond"/>
                <a:ea typeface="Garamond"/>
                <a:cs typeface="Garamond"/>
                <a:sym typeface="Garamond"/>
              </a:rPr>
            </a:br>
            <a:r>
              <a:rPr b="1" i="0" lang="en-US" sz="2400" u="none" cap="none" strike="noStrike">
                <a:solidFill>
                  <a:schemeClr val="lt2"/>
                </a:solidFill>
                <a:latin typeface="Garamond"/>
                <a:ea typeface="Garamond"/>
                <a:cs typeface="Garamond"/>
                <a:sym typeface="Garamond"/>
              </a:rPr>
              <a:t>May a BFOQ be based on…</a:t>
            </a:r>
          </a:p>
        </p:txBody>
      </p:sp>
      <p:sp>
        <p:nvSpPr>
          <p:cNvPr id="176" name="Shape 176"/>
          <p:cNvSpPr txBox="1"/>
          <p:nvPr>
            <p:ph idx="1" type="body"/>
          </p:nvPr>
        </p:nvSpPr>
        <p:spPr>
          <a:xfrm>
            <a:off x="457200" y="1600200"/>
            <a:ext cx="4038599"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Race?</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Gender?</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Religion?</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Color?</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National Origin?</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Customer Preference?</a:t>
            </a:r>
          </a:p>
          <a:p>
            <a:pPr indent="-342900" lvl="0" marL="342900" marR="0" rtl="0" algn="l">
              <a:lnSpc>
                <a:spcPct val="100000"/>
              </a:lnSpc>
              <a:spcBef>
                <a:spcPts val="400"/>
              </a:spcBef>
              <a:spcAft>
                <a:spcPts val="0"/>
              </a:spcAft>
              <a:buClr>
                <a:schemeClr val="lt1"/>
              </a:buClr>
              <a:buSzPct val="25000"/>
              <a:buFont typeface="Garamond"/>
              <a:buNone/>
            </a:pPr>
            <a:r>
              <a:rPr b="0" i="0" lang="en-US" sz="2000" u="none" cap="none" strike="noStrike">
                <a:solidFill>
                  <a:schemeClr val="lt1"/>
                </a:solidFill>
                <a:latin typeface="Garamond"/>
                <a:ea typeface="Garamond"/>
                <a:cs typeface="Garamond"/>
                <a:sym typeface="Garamond"/>
              </a:rPr>
              <a:t>    (Exception:  Sexual Privacy)</a:t>
            </a:r>
          </a:p>
        </p:txBody>
      </p:sp>
      <p:sp>
        <p:nvSpPr>
          <p:cNvPr id="177" name="Shape 177"/>
          <p:cNvSpPr txBox="1"/>
          <p:nvPr>
            <p:ph idx="2" type="body"/>
          </p:nvPr>
        </p:nvSpPr>
        <p:spPr>
          <a:xfrm>
            <a:off x="4648200" y="1600200"/>
            <a:ext cx="4038599"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No</a:t>
            </a:r>
          </a:p>
          <a:p>
            <a:pPr indent="-342900" lvl="0" marL="342900" marR="0" rtl="0" algn="l">
              <a:lnSpc>
                <a:spcPct val="100000"/>
              </a:lnSpc>
              <a:spcBef>
                <a:spcPts val="400"/>
              </a:spcBef>
              <a:spcAft>
                <a:spcPts val="0"/>
              </a:spcAft>
              <a:buClr>
                <a:schemeClr val="hlink"/>
              </a:buClr>
              <a:buSzPct val="70000"/>
              <a:buFont typeface="Garamond"/>
              <a:buNone/>
            </a:pPr>
            <a:r>
              <a:t/>
            </a:r>
            <a:endParaRPr b="1"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Yes</a:t>
            </a:r>
          </a:p>
          <a:p>
            <a:pPr indent="-342900" lvl="0" marL="342900" marR="0" rtl="0" algn="l">
              <a:lnSpc>
                <a:spcPct val="100000"/>
              </a:lnSpc>
              <a:spcBef>
                <a:spcPts val="400"/>
              </a:spcBef>
              <a:spcAft>
                <a:spcPts val="0"/>
              </a:spcAft>
              <a:buClr>
                <a:schemeClr val="hlink"/>
              </a:buClr>
              <a:buSzPct val="70000"/>
              <a:buFont typeface="Garamond"/>
              <a:buNone/>
            </a:pPr>
            <a:r>
              <a:t/>
            </a:r>
            <a:endParaRPr b="1"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Yes</a:t>
            </a:r>
          </a:p>
          <a:p>
            <a:pPr indent="-342900" lvl="0" marL="342900" marR="0" rtl="0" algn="l">
              <a:lnSpc>
                <a:spcPct val="100000"/>
              </a:lnSpc>
              <a:spcBef>
                <a:spcPts val="400"/>
              </a:spcBef>
              <a:spcAft>
                <a:spcPts val="0"/>
              </a:spcAft>
              <a:buClr>
                <a:schemeClr val="hlink"/>
              </a:buClr>
              <a:buSzPct val="70000"/>
              <a:buFont typeface="Garamond"/>
              <a:buNone/>
            </a:pPr>
            <a:r>
              <a:t/>
            </a:r>
            <a:endParaRPr b="1"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No</a:t>
            </a:r>
          </a:p>
          <a:p>
            <a:pPr indent="-342900" lvl="0" marL="342900" marR="0" rtl="0" algn="l">
              <a:lnSpc>
                <a:spcPct val="100000"/>
              </a:lnSpc>
              <a:spcBef>
                <a:spcPts val="400"/>
              </a:spcBef>
              <a:spcAft>
                <a:spcPts val="0"/>
              </a:spcAft>
              <a:buClr>
                <a:schemeClr val="hlink"/>
              </a:buClr>
              <a:buSzPct val="70000"/>
              <a:buFont typeface="Garamond"/>
              <a:buNone/>
            </a:pPr>
            <a:r>
              <a:t/>
            </a:r>
            <a:endParaRPr b="1"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Yes</a:t>
            </a:r>
          </a:p>
          <a:p>
            <a:pPr indent="-342900" lvl="0" marL="342900" marR="0" rtl="0" algn="l">
              <a:lnSpc>
                <a:spcPct val="100000"/>
              </a:lnSpc>
              <a:spcBef>
                <a:spcPts val="400"/>
              </a:spcBef>
              <a:spcAft>
                <a:spcPts val="0"/>
              </a:spcAft>
              <a:buClr>
                <a:schemeClr val="hlink"/>
              </a:buClr>
              <a:buSzPct val="70000"/>
              <a:buFont typeface="Garamond"/>
              <a:buNone/>
            </a:pPr>
            <a:r>
              <a:t/>
            </a:r>
            <a:endParaRPr b="1"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1" i="0" lang="en-US" sz="2000" u="none" cap="none" strike="noStrike">
                <a:solidFill>
                  <a:schemeClr val="lt1"/>
                </a:solidFill>
                <a:latin typeface="Garamond"/>
                <a:ea typeface="Garamond"/>
                <a:cs typeface="Garamond"/>
                <a:sym typeface="Garamond"/>
              </a:rPr>
              <a:t>No</a:t>
            </a:r>
          </a:p>
        </p:txBody>
      </p:sp>
      <p:sp>
        <p:nvSpPr>
          <p:cNvPr id="178" name="Shape 178"/>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83" name="Shape 183"/>
        <p:cNvGrpSpPr/>
        <p:nvPr/>
      </p:nvGrpSpPr>
      <p:grpSpPr>
        <a:xfrm>
          <a:off x="0" y="0"/>
          <a:ext cx="0" cy="0"/>
          <a:chOff x="0" y="0"/>
          <a:chExt cx="0" cy="0"/>
        </a:xfrm>
      </p:grpSpPr>
      <p:sp>
        <p:nvSpPr>
          <p:cNvPr id="184" name="Shape 184"/>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Procedure For Filing A Claim Under Title VII of the Civil Rights Act</a:t>
            </a:r>
          </a:p>
        </p:txBody>
      </p:sp>
      <p:sp>
        <p:nvSpPr>
          <p:cNvPr id="185" name="Shape 185"/>
          <p:cNvSpPr txBox="1"/>
          <p:nvPr>
            <p:ph idx="1" type="body"/>
          </p:nvPr>
        </p:nvSpPr>
        <p:spPr>
          <a:xfrm>
            <a:off x="457200" y="2133600"/>
            <a:ext cx="8229600" cy="27431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Charge Filed With EEOC</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EEOC Conciliation Attempts</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EEOC “Right-to-Sue” Letter</a:t>
            </a:r>
          </a:p>
        </p:txBody>
      </p:sp>
      <p:sp>
        <p:nvSpPr>
          <p:cNvPr id="186" name="Shape 186"/>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91" name="Shape 191"/>
        <p:cNvGrpSpPr/>
        <p:nvPr/>
      </p:nvGrpSpPr>
      <p:grpSpPr>
        <a:xfrm>
          <a:off x="0" y="0"/>
          <a:ext cx="0" cy="0"/>
          <a:chOff x="0" y="0"/>
          <a:chExt cx="0" cy="0"/>
        </a:xfrm>
      </p:grpSpPr>
      <p:sp>
        <p:nvSpPr>
          <p:cNvPr id="192" name="Shape 192"/>
          <p:cNvSpPr txBox="1"/>
          <p:nvPr>
            <p:ph type="ctrTitle"/>
          </p:nvPr>
        </p:nvSpPr>
        <p:spPr>
          <a:xfrm>
            <a:off x="685800" y="13716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000" u="none" cap="none" strike="noStrike">
                <a:solidFill>
                  <a:schemeClr val="lt2"/>
                </a:solidFill>
                <a:latin typeface="Garamond"/>
                <a:ea typeface="Garamond"/>
                <a:cs typeface="Garamond"/>
                <a:sym typeface="Garamond"/>
              </a:rPr>
              <a:t>Age Discrimination in Employment Act of 1967 (ADEA)</a:t>
            </a:r>
          </a:p>
        </p:txBody>
      </p:sp>
      <p:sp>
        <p:nvSpPr>
          <p:cNvPr id="193" name="Shape 193"/>
          <p:cNvSpPr txBox="1"/>
          <p:nvPr>
            <p:ph idx="1" type="subTitle"/>
          </p:nvPr>
        </p:nvSpPr>
        <p:spPr>
          <a:xfrm>
            <a:off x="1371600" y="3048000"/>
            <a:ext cx="6400799" cy="175260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Prohibits employers from refusing to hire, discharging, or discriminating in “terms and conditions” of employment on basis of employee/applicant being age 40 or older</a:t>
            </a:r>
          </a:p>
        </p:txBody>
      </p:sp>
      <p:sp>
        <p:nvSpPr>
          <p:cNvPr id="194" name="Shape 194"/>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99" name="Shape 199"/>
        <p:cNvGrpSpPr/>
        <p:nvPr/>
      </p:nvGrpSpPr>
      <p:grpSpPr>
        <a:xfrm>
          <a:off x="0" y="0"/>
          <a:ext cx="0" cy="0"/>
          <a:chOff x="0" y="0"/>
          <a:chExt cx="0" cy="0"/>
        </a:xfrm>
      </p:grpSpPr>
      <p:sp>
        <p:nvSpPr>
          <p:cNvPr id="200" name="Shape 200"/>
          <p:cNvSpPr txBox="1"/>
          <p:nvPr>
            <p:ph type="title"/>
          </p:nvPr>
        </p:nvSpPr>
        <p:spPr>
          <a:xfrm>
            <a:off x="457200" y="274637"/>
            <a:ext cx="8229600" cy="14017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400" u="none" cap="none" strike="noStrike">
                <a:solidFill>
                  <a:schemeClr val="lt2"/>
                </a:solidFill>
                <a:latin typeface="Garamond"/>
                <a:ea typeface="Garamond"/>
                <a:cs typeface="Garamond"/>
                <a:sym typeface="Garamond"/>
              </a:rPr>
              <a:t>Proving A “Prima Facie” Case of Age Discrimination Involving Termination of Employment</a:t>
            </a:r>
          </a:p>
        </p:txBody>
      </p:sp>
      <p:sp>
        <p:nvSpPr>
          <p:cNvPr id="201" name="Shape 201"/>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25000"/>
              <a:buFont typeface="Garamond"/>
              <a:buNone/>
            </a:pPr>
            <a:r>
              <a:rPr b="0" i="0" lang="en-US" sz="2000" u="none" cap="none" strike="noStrike">
                <a:solidFill>
                  <a:schemeClr val="lt1"/>
                </a:solidFill>
                <a:latin typeface="Garamond"/>
                <a:ea typeface="Garamond"/>
                <a:cs typeface="Garamond"/>
                <a:sym typeface="Garamond"/>
              </a:rPr>
              <a:t>	Plaintiff must establish facts sufficient to create reasonable inference that age was a determining factor in termination; Plaintiff raises inference by demonstrating that he/she:</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Belongs to statutorily protected class (those individuals 40 years old or older)</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Was qualified for the position</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Was terminated under circumstances giving rise to an inference of discrimination</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p:txBody>
      </p:sp>
      <p:sp>
        <p:nvSpPr>
          <p:cNvPr id="202" name="Shape 202"/>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207" name="Shape 207"/>
        <p:cNvGrpSpPr/>
        <p:nvPr/>
      </p:nvGrpSpPr>
      <p:grpSpPr>
        <a:xfrm>
          <a:off x="0" y="0"/>
          <a:ext cx="0" cy="0"/>
          <a:chOff x="0" y="0"/>
          <a:chExt cx="0" cy="0"/>
        </a:xfrm>
      </p:grpSpPr>
      <p:sp>
        <p:nvSpPr>
          <p:cNvPr id="208" name="Shape 208"/>
          <p:cNvSpPr txBox="1"/>
          <p:nvPr>
            <p:ph type="ctrTitle"/>
          </p:nvPr>
        </p:nvSpPr>
        <p:spPr>
          <a:xfrm>
            <a:off x="685800" y="18288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400" u="none" cap="none" strike="noStrike">
                <a:solidFill>
                  <a:schemeClr val="lt2"/>
                </a:solidFill>
                <a:latin typeface="Garamond"/>
                <a:ea typeface="Garamond"/>
                <a:cs typeface="Garamond"/>
                <a:sym typeface="Garamond"/>
              </a:rPr>
              <a:t>Americans With Disabilities Act (ADA)</a:t>
            </a:r>
          </a:p>
        </p:txBody>
      </p:sp>
      <p:sp>
        <p:nvSpPr>
          <p:cNvPr id="209" name="Shape 209"/>
          <p:cNvSpPr txBox="1"/>
          <p:nvPr>
            <p:ph idx="1" type="subTitle"/>
          </p:nvPr>
        </p:nvSpPr>
        <p:spPr>
          <a:xfrm>
            <a:off x="1371600" y="3505200"/>
            <a:ext cx="6400799" cy="17526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2800" u="none" cap="none" strike="noStrike">
                <a:solidFill>
                  <a:schemeClr val="lt1"/>
                </a:solidFill>
                <a:latin typeface="Garamond"/>
                <a:ea typeface="Garamond"/>
                <a:cs typeface="Garamond"/>
                <a:sym typeface="Garamond"/>
              </a:rPr>
              <a:t>Prohibits discrimination against employees and job applicants with disabilities</a:t>
            </a:r>
          </a:p>
        </p:txBody>
      </p:sp>
      <p:sp>
        <p:nvSpPr>
          <p:cNvPr id="210" name="Shape 21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215" name="Shape 215"/>
        <p:cNvGrpSpPr/>
        <p:nvPr/>
      </p:nvGrpSpPr>
      <p:grpSpPr>
        <a:xfrm>
          <a:off x="0" y="0"/>
          <a:ext cx="0" cy="0"/>
          <a:chOff x="0" y="0"/>
          <a:chExt cx="0" cy="0"/>
        </a:xfrm>
      </p:grpSpPr>
      <p:sp>
        <p:nvSpPr>
          <p:cNvPr id="216" name="Shape 216"/>
          <p:cNvSpPr txBox="1"/>
          <p:nvPr>
            <p:ph type="title"/>
          </p:nvPr>
        </p:nvSpPr>
        <p:spPr>
          <a:xfrm>
            <a:off x="457200" y="838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Who Is Protected Under ADA?</a:t>
            </a:r>
          </a:p>
        </p:txBody>
      </p:sp>
      <p:sp>
        <p:nvSpPr>
          <p:cNvPr id="217" name="Shape 217"/>
          <p:cNvSpPr txBox="1"/>
          <p:nvPr>
            <p:ph idx="1" type="body"/>
          </p:nvPr>
        </p:nvSpPr>
        <p:spPr>
          <a:xfrm>
            <a:off x="457200" y="2332036"/>
            <a:ext cx="8229600" cy="32305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	</a:t>
            </a:r>
            <a:r>
              <a:rPr b="0" i="0" lang="en-US" sz="2000" u="none" cap="none" strike="noStrike">
                <a:solidFill>
                  <a:schemeClr val="lt1"/>
                </a:solidFill>
                <a:latin typeface="Garamond"/>
                <a:ea typeface="Garamond"/>
                <a:cs typeface="Garamond"/>
                <a:sym typeface="Garamond"/>
              </a:rPr>
              <a:t>A disabled individual is defined for purposes of ADA as person who meets one of the following criteria:</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Has a physical/mental impairment that substantially interferes with one or more major life activities</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Has a record of such impairment</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Is regarded as having such an impairment</a:t>
            </a:r>
          </a:p>
        </p:txBody>
      </p:sp>
      <p:sp>
        <p:nvSpPr>
          <p:cNvPr id="218" name="Shape 218"/>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223" name="Shape 223"/>
        <p:cNvGrpSpPr/>
        <p:nvPr/>
      </p:nvGrpSpPr>
      <p:grpSpPr>
        <a:xfrm>
          <a:off x="0" y="0"/>
          <a:ext cx="0" cy="0"/>
          <a:chOff x="0" y="0"/>
          <a:chExt cx="0" cy="0"/>
        </a:xfrm>
      </p:grpSpPr>
      <p:sp>
        <p:nvSpPr>
          <p:cNvPr id="224" name="Shape 224"/>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Requirements For Bringing A Successful Claim Under ADA</a:t>
            </a:r>
          </a:p>
        </p:txBody>
      </p:sp>
      <p:sp>
        <p:nvSpPr>
          <p:cNvPr id="225" name="Shape 225"/>
          <p:cNvSpPr txBox="1"/>
          <p:nvPr>
            <p:ph idx="1" type="body"/>
          </p:nvPr>
        </p:nvSpPr>
        <p:spPr>
          <a:xfrm>
            <a:off x="457200" y="2057400"/>
            <a:ext cx="8229600" cy="35052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25000"/>
              <a:buFont typeface="Garamond"/>
              <a:buNone/>
            </a:pPr>
            <a:r>
              <a:rPr b="0" i="0" lang="en-US" sz="3200" u="none" cap="none" strike="noStrike">
                <a:solidFill>
                  <a:schemeClr val="lt1"/>
                </a:solidFill>
                <a:latin typeface="Garamond"/>
                <a:ea typeface="Garamond"/>
                <a:cs typeface="Garamond"/>
                <a:sym typeface="Garamond"/>
              </a:rPr>
              <a:t>	</a:t>
            </a:r>
            <a:r>
              <a:rPr b="0" i="0" lang="en-US" sz="2400" u="none" cap="none" strike="noStrike">
                <a:solidFill>
                  <a:schemeClr val="lt1"/>
                </a:solidFill>
                <a:latin typeface="Garamond"/>
                <a:ea typeface="Garamond"/>
                <a:cs typeface="Garamond"/>
                <a:sym typeface="Garamond"/>
              </a:rPr>
              <a:t>Plaintiff must show he/she meets all of the following:</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Has a disability</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Was “otherwise qualified” for the job</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Was excluded from the job because of disability</a:t>
            </a:r>
          </a:p>
        </p:txBody>
      </p:sp>
      <p:sp>
        <p:nvSpPr>
          <p:cNvPr id="226" name="Shape 226"/>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202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800" u="sng" cap="none" strike="noStrike">
                <a:solidFill>
                  <a:schemeClr val="lt2"/>
                </a:solidFill>
                <a:latin typeface="Garamond"/>
                <a:ea typeface="Garamond"/>
                <a:cs typeface="Garamond"/>
                <a:sym typeface="Garamond"/>
              </a:rPr>
              <a:t>Chapter 43 Case Hypothetical and Ethical Dilemma</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Scooters Restaurant is a popular “dive” in Key Largo, Florida with twenty-nine employees.  It primarily attracts male bikers en route to sunny, sub-tropical Key West.  Although the testosterone-charged motorcyclists claim they stop at Scooters for its delicious buffalo wings and adult beverages, their wives and girlfriends believe the real reason they patronize the restaurant is the wait staff.  Scooters only hires “drop-dead” gorgeous female waitresses ranging in age from eighteen to twenty-eight, with uniforms of white, midriff-baring halter tops and key lime-green “short” shorts.  Male waiters need not apply at Scooters.</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Five (5) male plaintiffs who were denied wait-staff employment at Scooters have filed a civil lawsuit against the restaurant, alleging gender discrimination in violation of Title VII of the Civil Rights Act of 1964.  The plaintiffs uniformly claim that although they were offered significantly lower-paying cook and dishwasher positions at Scooters, they were denied wait-staff positions on the basis of their gender.  The eatery has defended on the basis of the “bona fide occupational qualification” (“BFOQ”) defense.  The restaurant alleges that its female-only wait staff hiring practice is reasonably necessary for the success of its business, based on the contention that its typical customer (a burly, bearded man in bike leather) expects to be served only by an attractive waitress.</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Is Scooters Restaurant liable for gender discrimination, or should the court accept the defendant’s “BFOQ” defense?</a:t>
            </a:r>
            <a:br>
              <a:rPr b="1" i="0" lang="en-US" sz="16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231" name="Shape 231"/>
        <p:cNvGrpSpPr/>
        <p:nvPr/>
      </p:nvGrpSpPr>
      <p:grpSpPr>
        <a:xfrm>
          <a:off x="0" y="0"/>
          <a:ext cx="0" cy="0"/>
          <a:chOff x="0" y="0"/>
          <a:chExt cx="0" cy="0"/>
        </a:xfrm>
      </p:grpSpPr>
      <p:sp>
        <p:nvSpPr>
          <p:cNvPr id="232" name="Shape 232"/>
          <p:cNvSpPr txBox="1"/>
          <p:nvPr>
            <p:ph type="ctrTitle"/>
          </p:nvPr>
        </p:nvSpPr>
        <p:spPr>
          <a:xfrm>
            <a:off x="685800" y="12954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800" u="none" cap="none" strike="noStrike">
                <a:solidFill>
                  <a:schemeClr val="lt2"/>
                </a:solidFill>
                <a:latin typeface="Garamond"/>
                <a:ea typeface="Garamond"/>
                <a:cs typeface="Garamond"/>
                <a:sym typeface="Garamond"/>
              </a:rPr>
              <a:t>Equal Pay Act of 1963</a:t>
            </a:r>
          </a:p>
        </p:txBody>
      </p:sp>
      <p:sp>
        <p:nvSpPr>
          <p:cNvPr id="233" name="Shape 233"/>
          <p:cNvSpPr txBox="1"/>
          <p:nvPr>
            <p:ph idx="1" type="subTitle"/>
          </p:nvPr>
        </p:nvSpPr>
        <p:spPr>
          <a:xfrm>
            <a:off x="1371600" y="2895600"/>
            <a:ext cx="6400799" cy="175260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Prohibits an employer from paying workers of one gender less than wages paid to employees of opposite gender for work that requires equal skill, effort, and responsibility</a:t>
            </a:r>
          </a:p>
        </p:txBody>
      </p:sp>
      <p:sp>
        <p:nvSpPr>
          <p:cNvPr id="234" name="Shape 234"/>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239" name="Shape 239"/>
        <p:cNvGrpSpPr/>
        <p:nvPr/>
      </p:nvGrpSpPr>
      <p:grpSpPr>
        <a:xfrm>
          <a:off x="0" y="0"/>
          <a:ext cx="0" cy="0"/>
          <a:chOff x="0" y="0"/>
          <a:chExt cx="0" cy="0"/>
        </a:xfrm>
      </p:grpSpPr>
      <p:sp>
        <p:nvSpPr>
          <p:cNvPr id="240" name="Shape 240"/>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Defenses To An Equal Pay Act Lawsuit</a:t>
            </a:r>
          </a:p>
        </p:txBody>
      </p:sp>
      <p:sp>
        <p:nvSpPr>
          <p:cNvPr id="241" name="Shape 241"/>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Bona fide seniority system</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Bona fide merit system</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Pay system based on “quality or quantity” of production</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Any other factor(s) other than gender</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p:txBody>
      </p:sp>
      <p:sp>
        <p:nvSpPr>
          <p:cNvPr id="242" name="Shape 242"/>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247" name="Shape 247"/>
        <p:cNvGrpSpPr/>
        <p:nvPr/>
      </p:nvGrpSpPr>
      <p:grpSpPr>
        <a:xfrm>
          <a:off x="0" y="0"/>
          <a:ext cx="0" cy="0"/>
          <a:chOff x="0" y="0"/>
          <a:chExt cx="0" cy="0"/>
        </a:xfrm>
      </p:grpSpPr>
      <p:sp>
        <p:nvSpPr>
          <p:cNvPr id="248" name="Shape 248"/>
          <p:cNvSpPr txBox="1"/>
          <p:nvPr>
            <p:ph type="ctrTitle"/>
          </p:nvPr>
        </p:nvSpPr>
        <p:spPr>
          <a:xfrm>
            <a:off x="685800" y="15240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400" u="none" cap="none" strike="noStrike">
                <a:solidFill>
                  <a:schemeClr val="lt2"/>
                </a:solidFill>
                <a:latin typeface="Garamond"/>
                <a:ea typeface="Garamond"/>
                <a:cs typeface="Garamond"/>
                <a:sym typeface="Garamond"/>
              </a:rPr>
              <a:t>Employment Discrimination Internationally</a:t>
            </a:r>
            <a:r>
              <a:rPr b="1" i="0" lang="en-US" sz="6000" u="none" cap="none" strike="noStrike">
                <a:solidFill>
                  <a:schemeClr val="lt2"/>
                </a:solidFill>
                <a:latin typeface="Garamond"/>
                <a:ea typeface="Garamond"/>
                <a:cs typeface="Garamond"/>
                <a:sym typeface="Garamond"/>
              </a:rPr>
              <a:t> </a:t>
            </a:r>
          </a:p>
        </p:txBody>
      </p:sp>
      <p:sp>
        <p:nvSpPr>
          <p:cNvPr id="249" name="Shape 249"/>
          <p:cNvSpPr txBox="1"/>
          <p:nvPr>
            <p:ph idx="1" type="subTitle"/>
          </p:nvPr>
        </p:nvSpPr>
        <p:spPr>
          <a:xfrm>
            <a:off x="1371600" y="3429000"/>
            <a:ext cx="6400799" cy="175260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Civil Rights Act of 1991 extended protections of Title VII and ADA to U.S. citizens working abroad for U.S. employers; these laws also apply to foreign corporations controlled by a U.S. employer</a:t>
            </a:r>
          </a:p>
        </p:txBody>
      </p:sp>
      <p:sp>
        <p:nvSpPr>
          <p:cNvPr id="250" name="Shape 25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202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400" u="sng" cap="none" strike="noStrike">
                <a:solidFill>
                  <a:schemeClr val="lt2"/>
                </a:solidFill>
                <a:latin typeface="Garamond"/>
                <a:ea typeface="Garamond"/>
                <a:cs typeface="Garamond"/>
                <a:sym typeface="Garamond"/>
              </a:rPr>
              <a:t>Chapter 43 Case Hypothetical</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Ben Kerrigan and Allison LaCroix have worked together for five years.  Although he has kept it to himself, Ben adores Allison, hanging on every word she says and watching every move she makes.  Ben feels considerable guilt for his amorous emotions, since he has been married to his wife Jeannie for seven years, and since Allison is also married.  From Allison’s perspective, her association with Ben is purely professional, although she does consider him a dear friend, enjoying his sense of humor, sharing with him many of her daily experiences, and consoling in him when life is unkind.</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On Friday morning, Ben asks Allison to join him for a quick lunch, stating “You drive, and I’ll buy.”  They choose a local delicatessen, and are seated at a “table for two.”  Aware that life is short, and weakened by five years of keeping a torturous secret, Ben confesses all to Allison over turkey subs and tomato soup.  Ben proclaims, “Allison, I am tired of living a lie.  You are not just the woman of my dreams, you are real, and I want you for my own.  I worship you, and I want to share my life with you.  You are the most beautiful and intelligent woman I have ever met, and I am willing to leave Jeannie for you.  I hate to hurt your husband, but I love you more than he does.  As far as work goes, we can try our best to keep it a secret; if not, I am willing to find another job.  Tell me how you feel, Allison.”</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At first, Allison is speechless; her face then reddens, and she finds the words:  “Ben, I thought you were my friend, but instead, you are a lustful stalker.  I feel violated.  For crying out loud, Ben, we are both married.  Don’t you understand the true meaning of “family values?”  Allison immediately rushes from the restaurant, leaving Ben to find a cab, and Ben wonders if he has said too much.</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The following Monday, Ben is called into the office of his supervisor, Alex Friedman.  Friedman informs Ben that much to his regret, Allison has filed a sexual harassment claim against him, and that although she would like to resolve the matter internally, she will file a claim with the Equal Employment Opportunity Commission if the incident is not addressed satisfactorily.  Friedman has scheduled an internal hearing in two weeks.  The supervisor states that if Allison’s claim holds, Ben will be terminated in light of the company’s “zero-tolerance” anti-sexual harassment policy.</a:t>
            </a:r>
            <a:br>
              <a:rPr b="1" i="0" lang="en-US" sz="1200" u="none" cap="none" strike="noStrike">
                <a:solidFill>
                  <a:schemeClr val="lt2"/>
                </a:solidFill>
                <a:latin typeface="Garamond"/>
                <a:ea typeface="Garamond"/>
                <a:cs typeface="Garamond"/>
                <a:sym typeface="Garamond"/>
              </a:rPr>
            </a:br>
            <a:br>
              <a:rPr b="1" i="0" lang="en-US" sz="1200" u="none" cap="none" strike="noStrike">
                <a:solidFill>
                  <a:schemeClr val="lt2"/>
                </a:solidFill>
                <a:latin typeface="Garamond"/>
                <a:ea typeface="Garamond"/>
                <a:cs typeface="Garamond"/>
                <a:sym typeface="Garamond"/>
              </a:rPr>
            </a:br>
            <a:r>
              <a:rPr b="1" i="0" lang="en-US" sz="1200" u="none" cap="none" strike="noStrike">
                <a:solidFill>
                  <a:schemeClr val="lt2"/>
                </a:solidFill>
                <a:latin typeface="Garamond"/>
                <a:ea typeface="Garamond"/>
                <a:cs typeface="Garamond"/>
                <a:sym typeface="Garamond"/>
              </a:rPr>
              <a:t>Do Ben’s statements constitute sexual harassment?</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“Employment-At-Will”</a:t>
            </a:r>
          </a:p>
        </p:txBody>
      </p:sp>
      <p:sp>
        <p:nvSpPr>
          <p:cNvPr id="104" name="Shape 104"/>
          <p:cNvSpPr txBox="1"/>
          <p:nvPr>
            <p:ph idx="1" type="body"/>
          </p:nvPr>
        </p:nvSpPr>
        <p:spPr>
          <a:xfrm>
            <a:off x="457200" y="2209800"/>
            <a:ext cx="8229600" cy="2590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Means that any employee not employed under a contract/collective bargaining agreement may quit for any reason/no reason at all, with no required notice to employer</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Also means employer may fire employee at any time, with no notice, for almost any reason</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p:txBody>
      </p:sp>
      <p:sp>
        <p:nvSpPr>
          <p:cNvPr id="105" name="Shape 10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0" name="Shape 110"/>
        <p:cNvGrpSpPr/>
        <p:nvPr/>
      </p:nvGrpSpPr>
      <p:grpSpPr>
        <a:xfrm>
          <a:off x="0" y="0"/>
          <a:ext cx="0" cy="0"/>
          <a:chOff x="0" y="0"/>
          <a:chExt cx="0" cy="0"/>
        </a:xfrm>
      </p:grpSpPr>
      <p:sp>
        <p:nvSpPr>
          <p:cNvPr id="111" name="Shape 111"/>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Federal Employment Laws</a:t>
            </a:r>
          </a:p>
        </p:txBody>
      </p:sp>
      <p:sp>
        <p:nvSpPr>
          <p:cNvPr id="112" name="Shape 112"/>
          <p:cNvSpPr txBox="1"/>
          <p:nvPr>
            <p:ph idx="1" type="body"/>
          </p:nvPr>
        </p:nvSpPr>
        <p:spPr>
          <a:xfrm>
            <a:off x="457200" y="20574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Provide minimum level of protection for employees</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States may give employees more rights, but not less rights, than they have under federal law (federal supremacy)</a:t>
            </a:r>
          </a:p>
        </p:txBody>
      </p:sp>
      <p:sp>
        <p:nvSpPr>
          <p:cNvPr id="113" name="Shape 11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8" name="Shape 118"/>
        <p:cNvGrpSpPr/>
        <p:nvPr/>
      </p:nvGrpSpPr>
      <p:grpSpPr>
        <a:xfrm>
          <a:off x="0" y="0"/>
          <a:ext cx="0" cy="0"/>
          <a:chOff x="0" y="0"/>
          <a:chExt cx="0" cy="0"/>
        </a:xfrm>
      </p:grpSpPr>
      <p:sp>
        <p:nvSpPr>
          <p:cNvPr id="119" name="Shape 119"/>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Title VII of the Civil Rights Act (1964, As Amended by the Civil Rights Act of 1991)</a:t>
            </a:r>
          </a:p>
        </p:txBody>
      </p:sp>
      <p:sp>
        <p:nvSpPr>
          <p:cNvPr id="120" name="Shape 120"/>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25000"/>
              <a:buFont typeface="Garamond"/>
              <a:buNone/>
            </a:pPr>
            <a:r>
              <a:rPr b="0" i="0" lang="en-US" sz="2800" u="none" cap="none" strike="noStrike">
                <a:solidFill>
                  <a:schemeClr val="lt1"/>
                </a:solidFill>
                <a:latin typeface="Garamond"/>
                <a:ea typeface="Garamond"/>
                <a:cs typeface="Garamond"/>
                <a:sym typeface="Garamond"/>
              </a:rPr>
              <a:t>	</a:t>
            </a:r>
            <a:r>
              <a:rPr b="0" i="0" lang="en-US" sz="2400" u="none" cap="none" strike="noStrike">
                <a:solidFill>
                  <a:schemeClr val="lt1"/>
                </a:solidFill>
                <a:latin typeface="Garamond"/>
                <a:ea typeface="Garamond"/>
                <a:cs typeface="Garamond"/>
                <a:sym typeface="Garamond"/>
              </a:rPr>
              <a:t>Protects employees against discrimination based on:</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Race</a:t>
            </a:r>
          </a:p>
          <a:p>
            <a:pPr indent="-285750" lvl="1" marL="742950" marR="0" rtl="0" algn="l">
              <a:lnSpc>
                <a:spcPct val="90000"/>
              </a:lnSpc>
              <a:spcBef>
                <a:spcPts val="480"/>
              </a:spcBef>
              <a:spcAft>
                <a:spcPts val="0"/>
              </a:spcAft>
              <a:buClr>
                <a:schemeClr val="accent2"/>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Color</a:t>
            </a:r>
          </a:p>
          <a:p>
            <a:pPr indent="-285750" lvl="1" marL="742950" marR="0" rtl="0" algn="l">
              <a:lnSpc>
                <a:spcPct val="9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Religion</a:t>
            </a:r>
          </a:p>
          <a:p>
            <a:pPr indent="-285750" lvl="1" marL="742950" marR="0" rtl="0" algn="l">
              <a:lnSpc>
                <a:spcPct val="9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National Origin</a:t>
            </a:r>
          </a:p>
          <a:p>
            <a:pPr indent="-285750" lvl="1" marL="742950" marR="0" rtl="0" algn="l">
              <a:lnSpc>
                <a:spcPct val="9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Gender</a:t>
            </a:r>
          </a:p>
        </p:txBody>
      </p:sp>
      <p:sp>
        <p:nvSpPr>
          <p:cNvPr id="121" name="Shape 12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6" name="Shape 126"/>
        <p:cNvGrpSpPr/>
        <p:nvPr/>
      </p:nvGrpSpPr>
      <p:grpSpPr>
        <a:xfrm>
          <a:off x="0" y="0"/>
          <a:ext cx="0" cy="0"/>
          <a:chOff x="0" y="0"/>
          <a:chExt cx="0" cy="0"/>
        </a:xfrm>
      </p:grpSpPr>
      <p:sp>
        <p:nvSpPr>
          <p:cNvPr id="127" name="Shape 127"/>
          <p:cNvSpPr txBox="1"/>
          <p:nvPr>
            <p:ph type="title"/>
          </p:nvPr>
        </p:nvSpPr>
        <p:spPr>
          <a:xfrm>
            <a:off x="457200" y="6858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“Disparate Treatment” Versus “Disparate Impact” Discrimination</a:t>
            </a:r>
          </a:p>
        </p:txBody>
      </p:sp>
      <p:sp>
        <p:nvSpPr>
          <p:cNvPr id="128" name="Shape 128"/>
          <p:cNvSpPr txBox="1"/>
          <p:nvPr>
            <p:ph idx="1" type="body"/>
          </p:nvPr>
        </p:nvSpPr>
        <p:spPr>
          <a:xfrm>
            <a:off x="457200" y="2133600"/>
            <a:ext cx="8229600" cy="33527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“Disparate Treatment” Discrimination:  In all aspects of human resource management (hiring, firing, promotions, etc.), if candidate/employee discriminated against based on membership in a protected class, employee has actionable claim based on </a:t>
            </a:r>
            <a:r>
              <a:rPr b="0" i="0" lang="en-US" sz="2000" u="sng" cap="none" strike="noStrike">
                <a:solidFill>
                  <a:schemeClr val="lt1"/>
                </a:solidFill>
                <a:latin typeface="Garamond"/>
                <a:ea typeface="Garamond"/>
                <a:cs typeface="Garamond"/>
                <a:sym typeface="Garamond"/>
              </a:rPr>
              <a:t>intentional discrimination</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sng"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“Disparate Impact” Discrimination (also referred to as </a:t>
            </a:r>
            <a:r>
              <a:rPr b="0" i="0" lang="en-US" sz="2000" u="sng" cap="none" strike="noStrike">
                <a:solidFill>
                  <a:schemeClr val="lt1"/>
                </a:solidFill>
                <a:latin typeface="Garamond"/>
                <a:ea typeface="Garamond"/>
                <a:cs typeface="Garamond"/>
                <a:sym typeface="Garamond"/>
              </a:rPr>
              <a:t>unintentional discrimination</a:t>
            </a:r>
            <a:r>
              <a:rPr b="0" i="0" lang="en-US" sz="2000" u="none" cap="none" strike="noStrike">
                <a:solidFill>
                  <a:schemeClr val="lt1"/>
                </a:solidFill>
                <a:latin typeface="Garamond"/>
                <a:ea typeface="Garamond"/>
                <a:cs typeface="Garamond"/>
                <a:sym typeface="Garamond"/>
              </a:rPr>
              <a:t>):  Occurs when plaintiff establishes that while employer’s policy/practice appears to apply to everyone equally, its actual effect is to disproportionately limit employment opportunities for a protected class</a:t>
            </a:r>
          </a:p>
        </p:txBody>
      </p:sp>
      <p:sp>
        <p:nvSpPr>
          <p:cNvPr id="129" name="Shape 12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4" name="Shape 134"/>
        <p:cNvGrpSpPr/>
        <p:nvPr/>
      </p:nvGrpSpPr>
      <p:grpSpPr>
        <a:xfrm>
          <a:off x="0" y="0"/>
          <a:ext cx="0" cy="0"/>
          <a:chOff x="0" y="0"/>
          <a:chExt cx="0" cy="0"/>
        </a:xfrm>
      </p:grpSpPr>
      <p:sp>
        <p:nvSpPr>
          <p:cNvPr id="135" name="Shape 135"/>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Requirements For Establishing A “Disparate Treatment” Discrimination Case</a:t>
            </a:r>
          </a:p>
        </p:txBody>
      </p:sp>
      <p:sp>
        <p:nvSpPr>
          <p:cNvPr id="136" name="Shape 136"/>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Plaintiff-employee must demonstrate a “prima facie” case of discrimination</a:t>
            </a:r>
          </a:p>
          <a:p>
            <a:pPr indent="-342900" lvl="0" marL="342900" marR="0" rtl="0" algn="l">
              <a:lnSpc>
                <a:spcPct val="9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Defendant-employer must articulate a legitimate, non-discriminatory business reason for the action</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Plaintiff-employee must demonstrate that the reason given by the defendant-employer is a “mere pretext”</a:t>
            </a:r>
          </a:p>
        </p:txBody>
      </p:sp>
      <p:sp>
        <p:nvSpPr>
          <p:cNvPr id="137" name="Shape 13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2" name="Shape 142"/>
        <p:cNvGrpSpPr/>
        <p:nvPr/>
      </p:nvGrpSpPr>
      <p:grpSpPr>
        <a:xfrm>
          <a:off x="0" y="0"/>
          <a:ext cx="0" cy="0"/>
          <a:chOff x="0" y="0"/>
          <a:chExt cx="0" cy="0"/>
        </a:xfrm>
      </p:grpSpPr>
      <p:sp>
        <p:nvSpPr>
          <p:cNvPr id="143" name="Shape 143"/>
          <p:cNvSpPr txBox="1"/>
          <p:nvPr>
            <p:ph type="title"/>
          </p:nvPr>
        </p:nvSpPr>
        <p:spPr>
          <a:xfrm>
            <a:off x="457200" y="274637"/>
            <a:ext cx="8229600" cy="7921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400" u="none" cap="none" strike="noStrike">
                <a:solidFill>
                  <a:schemeClr val="lt2"/>
                </a:solidFill>
                <a:latin typeface="Garamond"/>
                <a:ea typeface="Garamond"/>
                <a:cs typeface="Garamond"/>
                <a:sym typeface="Garamond"/>
              </a:rPr>
              <a:t>Disparate Treatment and Disparate Impact:  Burden-Shifting</a:t>
            </a:r>
          </a:p>
        </p:txBody>
      </p:sp>
      <p:sp>
        <p:nvSpPr>
          <p:cNvPr id="144" name="Shape 144"/>
          <p:cNvSpPr txBox="1"/>
          <p:nvPr>
            <p:ph idx="1" type="body"/>
          </p:nvPr>
        </p:nvSpPr>
        <p:spPr>
          <a:xfrm>
            <a:off x="457200" y="1143000"/>
            <a:ext cx="8229600" cy="52577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Disparate Treatment (Intentional Discrimination)</a:t>
            </a: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Burden on Employee-Plaintiff:  Demonstrate </a:t>
            </a:r>
            <a:r>
              <a:rPr b="0" i="1" lang="en-US" sz="2000" u="none" cap="none" strike="noStrike">
                <a:solidFill>
                  <a:schemeClr val="lt1"/>
                </a:solidFill>
                <a:latin typeface="Garamond"/>
                <a:ea typeface="Garamond"/>
                <a:cs typeface="Garamond"/>
                <a:sym typeface="Garamond"/>
              </a:rPr>
              <a:t>prima facie </a:t>
            </a:r>
            <a:r>
              <a:rPr b="0" i="0" lang="en-US" sz="2000" u="none" cap="none" strike="noStrike">
                <a:solidFill>
                  <a:schemeClr val="lt1"/>
                </a:solidFill>
                <a:latin typeface="Garamond"/>
                <a:ea typeface="Garamond"/>
                <a:cs typeface="Garamond"/>
                <a:sym typeface="Garamond"/>
              </a:rPr>
              <a:t>case of discrimination</a:t>
            </a: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Burden on Employer-Defendant:  Articulate legitimate, non-discriminatory business reason for action</a:t>
            </a: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Burden on Employee-Plaintiff:  Show reason given by employer is “mere pretext”</a:t>
            </a:r>
          </a:p>
          <a:p>
            <a:pPr indent="-285750" lvl="1" marL="742950" marR="0" rtl="0" algn="l">
              <a:lnSpc>
                <a:spcPct val="100000"/>
              </a:lnSpc>
              <a:spcBef>
                <a:spcPts val="400"/>
              </a:spcBef>
              <a:spcAft>
                <a:spcPts val="0"/>
              </a:spcAft>
              <a:buClr>
                <a:schemeClr val="lt1"/>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Disparate Impact (Unintentional Discrimination)</a:t>
            </a: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Burden on Employee-Plaintiff:  Establish statistically that rule restricts employment for those in protected class</a:t>
            </a: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Burden on Employer-Defendant:  Articulate why policy or practice is “business necessity”</a:t>
            </a: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Burden on Employee-Plaintiff:  Show that alleged “business necessity” is “mere pretext”</a:t>
            </a:r>
          </a:p>
          <a:p>
            <a:pPr indent="-285750" lvl="1" marL="742950" marR="0" rtl="0" algn="l">
              <a:lnSpc>
                <a:spcPct val="100000"/>
              </a:lnSpc>
              <a:spcBef>
                <a:spcPts val="400"/>
              </a:spcBef>
              <a:spcAft>
                <a:spcPts val="0"/>
              </a:spcAft>
              <a:buClr>
                <a:schemeClr val="lt1"/>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0" lvl="0" marL="0" marR="0" rtl="0" algn="l">
              <a:spcBef>
                <a:spcPts val="0"/>
              </a:spcBef>
              <a:buSzPct val="25000"/>
              <a:buNone/>
            </a:pPr>
            <a:r>
              <a:t/>
            </a:r>
            <a:endParaRPr b="0" i="0" sz="2000" u="none" cap="none" strike="noStrike">
              <a:solidFill>
                <a:schemeClr val="lt1"/>
              </a:solidFill>
              <a:latin typeface="Garamond"/>
              <a:ea typeface="Garamond"/>
              <a:cs typeface="Garamond"/>
              <a:sym typeface="Garamond"/>
            </a:endParaRPr>
          </a:p>
        </p:txBody>
      </p:sp>
      <p:sp>
        <p:nvSpPr>
          <p:cNvPr id="145" name="Shape 14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43-*</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