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6" r:id="rId2"/>
    <p:sldId id="335" r:id="rId3"/>
    <p:sldId id="294" r:id="rId4"/>
    <p:sldId id="297" r:id="rId5"/>
    <p:sldId id="296" r:id="rId6"/>
    <p:sldId id="347" r:id="rId7"/>
    <p:sldId id="351" r:id="rId8"/>
    <p:sldId id="352" r:id="rId9"/>
    <p:sldId id="325" r:id="rId10"/>
    <p:sldId id="350" r:id="rId11"/>
    <p:sldId id="303" r:id="rId12"/>
    <p:sldId id="320" r:id="rId13"/>
    <p:sldId id="315" r:id="rId14"/>
    <p:sldId id="35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CBB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000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3332110"/>
            <a:ext cx="7766936" cy="2080259"/>
          </a:xfrm>
        </p:spPr>
        <p:txBody>
          <a:bodyPr>
            <a:normAutofit/>
          </a:bodyPr>
          <a:lstStyle/>
          <a:p>
            <a:pPr algn="ctr"/>
            <a:r>
              <a:rPr lang="ar-BH" sz="8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النَّخيلُ</a:t>
            </a:r>
            <a:endParaRPr lang="ar-BH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03" y="5412369"/>
            <a:ext cx="6990735" cy="1020765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الصّفّ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الابتدائيّ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5BA305D1-C304-46EB-B4B1-426C2825E1C4}"/>
              </a:ext>
            </a:extLst>
          </p:cNvPr>
          <p:cNvSpPr txBox="1"/>
          <p:nvPr/>
        </p:nvSpPr>
        <p:spPr>
          <a:xfrm>
            <a:off x="916508" y="1860506"/>
            <a:ext cx="103589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الل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 العربي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</a:t>
            </a:r>
            <a:r>
              <a:rPr lang="en-US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الأوّل 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712694"/>
            <a:ext cx="11426863" cy="53347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3.ذَكرَت النَّخْلَةُ 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صَفَّاتٍ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كَثِيرَة تَتَمَيَّزُ بِهَا، 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بَعْضُهَا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صفات خَارِجِيَّة لِشَكَّلَهَا، 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وَبَعْضُهَا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صفات 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لِطَبعِهَا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أكْتُبُ اِثْنَتين مِنَ الصّفاتِ الْخَارِجِيَّةِ، اِثْنَتين مِنَ  الصّفاتِ  الدَّاخِلِيَّةِ:</a:t>
            </a:r>
          </a:p>
          <a:p>
            <a:pPr marL="0" indent="0">
              <a:lnSpc>
                <a:spcPct val="150000"/>
              </a:lnSpc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4-فِي أَيِّ فَصْل تُثْمِرُ النَّخْلَةُ ؟ وَكَيْفَ يستفاد مِنَ الثَّمَرِ فِي بَقِيَّةِ الْفُصُولِ؟</a:t>
            </a:r>
          </a:p>
          <a:p>
            <a:pPr marL="0" indent="0">
              <a:buNone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</a:p>
          <a:p>
            <a:pPr marL="0" indent="0">
              <a:buNone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03458"/>
              </p:ext>
            </p:extLst>
          </p:nvPr>
        </p:nvGraphicFramePr>
        <p:xfrm>
          <a:off x="2219570" y="2382593"/>
          <a:ext cx="8070650" cy="201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134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الصفات الداخلية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الصفات الخارجية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2831" y="3095581"/>
            <a:ext cx="30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عَالِياتٌ/ مُرتفِعاتٌ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5231" y="3680356"/>
            <a:ext cx="30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تثمر الرطب في الصيف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324" y="3095581"/>
            <a:ext cx="30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كريمةٌ ومعطاءة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3539" y="3714835"/>
            <a:ext cx="30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ثمرَها دون مَنٍّ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23" y="5182632"/>
            <a:ext cx="1109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تُثْمِرُ فِي فَصْلِ الصَّيْفِ الرّطب، يُمْكِنُ  تخْزِين الرّطب بِوَسَائِلَ عَدِيدَةٍ.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E35BEE5C-65F1-4C1C-B12C-E1B742006561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6200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2" y="1210235"/>
            <a:ext cx="10259131" cy="521745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أحددُ الفكرةَ العامةَ لأبياتِ القصيدةِ : 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(راسِياتٌ كالجِبالِ) </a:t>
            </a: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أوضّحُ التشبيه في العبارةِ السابقةِ، ثُمّ أعللُ وجه الشّبَهِ؟ </a:t>
            </a:r>
          </a:p>
          <a:p>
            <a:pPr marL="0" indent="0" algn="r" rtl="1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9CB4099-693B-46C5-85D2-D085BDC3712B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27166214-13D5-4474-826E-A2EDE6689891}"/>
              </a:ext>
            </a:extLst>
          </p:cNvPr>
          <p:cNvSpPr txBox="1"/>
          <p:nvPr/>
        </p:nvSpPr>
        <p:spPr>
          <a:xfrm>
            <a:off x="861391" y="4156156"/>
            <a:ext cx="1051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شبّهَ النَّخِيل  بالْجَبَلِ الْقوِّيِّ الثَّابِتِ فِي مَكَانِه،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وذلك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ليبين قوّةَ النخلةِ وشدّتَها. </a:t>
            </a:r>
            <a:endParaRPr lang="ar-BH" sz="3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927" y="1824682"/>
            <a:ext cx="5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صفاتُ النّخلةِ وفوائدُهَا الغذائيّة والطّبّيّةُ.</a:t>
            </a: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7AED9D91-2DBB-46AE-BFC1-5B9E629884FC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89" y="481710"/>
            <a:ext cx="11107271" cy="50135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أَنْثُرُ البيتَين الثالث والرابع مِنَ القَصيدَةِ بأسْلُوبي الخاصِّ.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أكّدت النخيلُ في البيتِ الخامسِ أن كُلّ ما فيها مفيد .أوضّحُ ذلك . 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942466" y="2675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789" y="1837556"/>
            <a:ext cx="116777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تعدُّدُ النَّخِيلِ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مَكَارِمَهَا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وَأَفْضَالَهَا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000" b="1" dirty="0" err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الطَّيِّبَةَ،فَهِي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فِي فَصْلِ الصَّيْفِ يَبْدَأُ ثَمَرُهَا( الرّطب) فِي النُّضُوجِ لِتُقَدِّمَ أفْضَل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وَأَطيَب الثَّمَرِ،</a:t>
            </a:r>
          </a:p>
          <a:p>
            <a:pPr algn="r"/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فِي فَصْلِ الْخَرِيفِ فَيَسْتَطِيعُ الْإِنْسَانُ تَخْزِينَ ثَمَرِ الرَّطْبِ لِبَقِيَّةِ فُصُولِ السَّنَةِ الْأُخْرَى حَتَّى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يَسْتَفِيدَ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مِنْهُ</a:t>
            </a:r>
          </a:p>
          <a:p>
            <a:pPr algn="r"/>
            <a:r>
              <a:rPr lang="ar-BH" sz="30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لِلْأَكْلِ، وَيَتِمُّ إدْخَارُهُ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وتخِزِينُهُ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بِطُرُقٍ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وَوَسَائِلَ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كَثِيرَةٍ بِجُعَلِهِ ثَمَرًا، أَوْ تثليجه.</a:t>
            </a:r>
          </a:p>
          <a:p>
            <a:pPr algn="r"/>
            <a:endParaRPr lang="ar-BH" sz="3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03" y="4554324"/>
            <a:ext cx="11336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جَمِيعُ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مُكَوِّنَات النَّخْلَة مُفِيدٌ وَيَسْتَطِيعُ الْإِنْسَانُ اِسْتِغْلَاَلَهَا، فَهِي تَوَفُّرُ الطَّعَام مِنَ الرَّطْبِ، وَنَسْتَطِيعُ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اِسْتِخْدَام 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سَعَفَهَا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وَأَوْرَاقَهَا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وَخَشَبَهَا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وَغُصُونَهَا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لِصِنَاعَةِ الْكَثِيرِ مِنَ الْأَشْيَاءِ الْمُفِيدَةِ، </a:t>
            </a:r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لِذَلِكَ لَا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يَسْتَطِيع </a:t>
            </a:r>
            <a:endParaRPr lang="ar-BH" sz="30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الْإِنْسَانُ الاستغناء</a:t>
            </a:r>
            <a:r>
              <a:rPr lang="ar-BH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عَنِ النَّخْلَةِ فَهِي شَيْءُ أَسَاسِيّ.</a:t>
            </a:r>
          </a:p>
        </p:txBody>
      </p:sp>
      <p:sp>
        <p:nvSpPr>
          <p:cNvPr id="4" name="مستطيل 4">
            <a:extLst>
              <a:ext uri="{FF2B5EF4-FFF2-40B4-BE49-F238E27FC236}">
                <a16:creationId xmlns:a16="http://schemas.microsoft.com/office/drawing/2014/main" xmlns="" id="{01FA6FF8-E94D-424E-A5A9-845BDC2A9A9C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3120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2337"/>
            <a:ext cx="10515600" cy="52969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حسبنا من كل فخر        حبنا أرض الرسول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حسبنا من كل فخر        حبنا كل الكون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اختارُ التعبيرَ الأجملَ، ثُمّ أُعللُ سبب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اختياري.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414000" y="184774"/>
            <a:ext cx="1778000" cy="6078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A9BFC1D-A224-4196-9961-E5B5357A0E84}"/>
              </a:ext>
            </a:extLst>
          </p:cNvPr>
          <p:cNvSpPr txBox="1"/>
          <p:nvPr/>
        </p:nvSpPr>
        <p:spPr>
          <a:xfrm>
            <a:off x="188260" y="3187773"/>
            <a:ext cx="11325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الْخِيَارُ الْأَوَّلُ، لِأَنَّ الشَّاعِرَ رَبْط النَّخْلَة بِالْجَانِبِ الدِّينِيِّ فَهِي حَبيبَةُ أرْض الرَّسُولِ( الْمَدِينَةَ الْمُنَوَّرَةَ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وَهَذَا يَجْعَلُ مِنْهَا مَحْبُوبَةً مِنَ الْجَمِيعِ، وَالسَّبَب الثاني أَنَّ لَيْسَ أُرَاضِي 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الْكَوْنِ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مهيأة لِزِرَاعَةِ النَّخِيلِ، 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فَهِي مُرْتَبِطَةٌ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بِالْبِلَادِ الْعَرَبِيَّةِ أَكْثَرَ.</a:t>
            </a:r>
          </a:p>
        </p:txBody>
      </p:sp>
      <p:sp>
        <p:nvSpPr>
          <p:cNvPr id="7" name="مستطيل 4">
            <a:extLst>
              <a:ext uri="{FF2B5EF4-FFF2-40B4-BE49-F238E27FC236}">
                <a16:creationId xmlns:a16="http://schemas.microsoft.com/office/drawing/2014/main" xmlns="" id="{B3099017-EE4E-4DFF-B7AE-BF3251D57532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6627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2337"/>
            <a:ext cx="11072446" cy="52969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أَرَادَ أَخِيّ أَنْ يَزْرَعَ 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شَجَرَةَ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تُفَّاح، بَيْنَمَا أَرَدْتُ أَنَا أَنْ 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أزْرَعَ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بَدَلًا مِنْهَا شَجَرَةَ نَخِيل.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أَكَتُبُ الْأَسْبَاب الَّتِي سَتُقْنِعهُ بِفِكْرَتِي.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447867" y="143635"/>
            <a:ext cx="1744133" cy="6078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A9BFC1D-A224-4196-9961-E5B5357A0E84}"/>
              </a:ext>
            </a:extLst>
          </p:cNvPr>
          <p:cNvSpPr txBox="1"/>
          <p:nvPr/>
        </p:nvSpPr>
        <p:spPr>
          <a:xfrm>
            <a:off x="304799" y="2704367"/>
            <a:ext cx="11605845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بِئَتُنَا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وَطَقْسُنَا 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مُنَاسِبان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أَكْثَر لِلنَّخِيلِ.</a:t>
            </a:r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xmlns="" id="{CA9BFC1D-A224-4196-9961-E5B5357A0E84}"/>
              </a:ext>
            </a:extLst>
          </p:cNvPr>
          <p:cNvSpPr txBox="1"/>
          <p:nvPr/>
        </p:nvSpPr>
        <p:spPr>
          <a:xfrm>
            <a:off x="0" y="3723899"/>
            <a:ext cx="1191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اِسْتِغْلَاَل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شَجَرَة النَّخِيلِ أَكْثَرَ مِنَ التُّفَّاحِ، فَإِذَا كَنَّا سَنَجْنِي تُفَّاحًا فَقَطْ مِنْ شَجَرَةِ التُّفَّاحِ، فَشَجَرَة </a:t>
            </a:r>
            <a:endParaRPr lang="ar-BH" sz="32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النَّخِيلِ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نَسْتَفِيدُ مِنْ أَوْرَاقِهَا وَثَمَرِهَا وَغُصُونِهَا فِي صِنَاعَةِ الْكَثِيرِ مِنَ الْأَدَوَاتِ.</a:t>
            </a:r>
          </a:p>
        </p:txBody>
      </p:sp>
      <p:sp>
        <p:nvSpPr>
          <p:cNvPr id="6" name="مربع نص 1">
            <a:extLst>
              <a:ext uri="{FF2B5EF4-FFF2-40B4-BE49-F238E27FC236}">
                <a16:creationId xmlns:a16="http://schemas.microsoft.com/office/drawing/2014/main" xmlns="" id="{CA9BFC1D-A224-4196-9961-E5B5357A0E84}"/>
              </a:ext>
            </a:extLst>
          </p:cNvPr>
          <p:cNvSpPr txBox="1"/>
          <p:nvPr/>
        </p:nvSpPr>
        <p:spPr>
          <a:xfrm>
            <a:off x="328252" y="4919295"/>
            <a:ext cx="11605845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 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شَجَرَةُ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التُّفَّاحِ تحتاجُ كميّةَ مياهٍ أكبرَ.</a:t>
            </a: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xmlns="" id="{62AD8939-C1A8-42EE-B7A9-891019F7FE30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5860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97CC3879-3E1E-4F0D-B1DB-6923CE5968C9}"/>
              </a:ext>
            </a:extLst>
          </p:cNvPr>
          <p:cNvSpPr txBox="1">
            <a:spLocks/>
          </p:cNvSpPr>
          <p:nvPr/>
        </p:nvSpPr>
        <p:spPr>
          <a:xfrm>
            <a:off x="838200" y="2756508"/>
            <a:ext cx="10515600" cy="134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8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الدّرسُ</a:t>
            </a:r>
            <a:endParaRPr lang="en-US" sz="8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BA140D98-8F1C-4984-AB11-8FCB49B9BE30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99290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6360459" y="1077987"/>
            <a:ext cx="386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5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أَهْدَافُ الدَّرْسِ: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477885" y="-2813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741666" y="3768922"/>
            <a:ext cx="934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تحليلُ أبيَاتِ القصيدة تحليلًا دقيقًا.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143000" y="4942946"/>
            <a:ext cx="994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إبْداءُ الرَّأي في أسلوبِ الشّاعِرِ بصياغةٍ وتعليلٍ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سليمين.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425389" y="2813067"/>
            <a:ext cx="962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تَحْدِيدُ أَهَمِّ الأَفْكَارِ الوَارِدَةِ في القَصيدَةِ.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F3C0A6B8-9C72-427F-AB71-E2B379D725B2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5303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934" y="2420220"/>
            <a:ext cx="2390111" cy="2158704"/>
          </a:xfrm>
        </p:spPr>
        <p:txBody>
          <a:bodyPr>
            <a:noAutofit/>
          </a:bodyPr>
          <a:lstStyle/>
          <a:p>
            <a:pPr algn="ctr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القَصِيدَةَ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بِتمعُّن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B3E64644-6BA5-43EB-B2F2-9E93CD99521A}"/>
              </a:ext>
            </a:extLst>
          </p:cNvPr>
          <p:cNvSpPr txBox="1"/>
          <p:nvPr/>
        </p:nvSpPr>
        <p:spPr>
          <a:xfrm>
            <a:off x="849828" y="6112933"/>
            <a:ext cx="363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القراءة للصّف الرابع الابتدائي، ص 61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:a16="http://schemas.microsoft.com/office/drawing/2014/main" xmlns="" id="{5FE15FAF-2DA6-4152-844A-786488B098B4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D0BD59-FDB0-4E13-8F3A-B37210F9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4" b="4469"/>
          <a:stretch/>
        </p:blipFill>
        <p:spPr>
          <a:xfrm>
            <a:off x="2948883" y="732598"/>
            <a:ext cx="6436031" cy="53678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560070" y="419491"/>
            <a:ext cx="8596668" cy="154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FB634383-4A2F-480C-B82F-5BAB8AC2034F}"/>
              </a:ext>
            </a:extLst>
          </p:cNvPr>
          <p:cNvSpPr txBox="1"/>
          <p:nvPr/>
        </p:nvSpPr>
        <p:spPr>
          <a:xfrm>
            <a:off x="1560070" y="2480913"/>
            <a:ext cx="9951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الفِكْرَةُ العَام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َةُ: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الصَّفاتُ والفوائِدُ الطَّيبةُ لِشجرِ النَّخيلِ.  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709530" y="1316343"/>
            <a:ext cx="965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 شَرْحَ الأبْياتِ بِتمعُّن، 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عم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يَلِيهِ مِنْ أسْئلَةٍ: 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4">
            <a:extLst>
              <a:ext uri="{FF2B5EF4-FFF2-40B4-BE49-F238E27FC236}">
                <a16:creationId xmlns:a16="http://schemas.microsoft.com/office/drawing/2014/main" xmlns="" id="{C304156F-A29B-4A99-AD3D-DCA722B28550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80519"/>
              </p:ext>
            </p:extLst>
          </p:nvPr>
        </p:nvGraphicFramePr>
        <p:xfrm>
          <a:off x="304815" y="1178279"/>
          <a:ext cx="9389801" cy="41746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794406">
                  <a:extLst>
                    <a:ext uri="{9D8B030D-6E8A-4147-A177-3AD203B41FA5}">
                      <a16:colId xmlns:a16="http://schemas.microsoft.com/office/drawing/2014/main" xmlns="" val="708519682"/>
                    </a:ext>
                  </a:extLst>
                </a:gridCol>
                <a:gridCol w="6595395">
                  <a:extLst>
                    <a:ext uri="{9D8B030D-6E8A-4147-A177-3AD203B41FA5}">
                      <a16:colId xmlns:a16="http://schemas.microsoft.com/office/drawing/2014/main" xmlns="" val="2614260134"/>
                    </a:ext>
                  </a:extLst>
                </a:gridCol>
              </a:tblGrid>
              <a:tr h="5761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أو العبارة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>
                    <a:solidFill>
                      <a:srgbClr val="9C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40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المعنى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>
                    <a:solidFill>
                      <a:srgbClr val="9CA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644419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راسِياتٌ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331317855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جَنيًا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لا غِنَى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مَنَنَّا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يَسْري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524120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حَسْبنا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2606226131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D4A1F2F2-3DE2-4AB2-B112-0FEA4A996D1F}"/>
              </a:ext>
            </a:extLst>
          </p:cNvPr>
          <p:cNvSpPr txBox="1"/>
          <p:nvPr/>
        </p:nvSpPr>
        <p:spPr>
          <a:xfrm>
            <a:off x="9300754" y="2344494"/>
            <a:ext cx="3045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معاني الـمُفْرَدَاتِ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88107F1-237B-4485-AF5A-CD70FA8ABA06}"/>
              </a:ext>
            </a:extLst>
          </p:cNvPr>
          <p:cNvSpPr txBox="1"/>
          <p:nvPr/>
        </p:nvSpPr>
        <p:spPr>
          <a:xfrm>
            <a:off x="0" y="1791137"/>
            <a:ext cx="686209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ثابتاتٌ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525299" y="2357597"/>
            <a:ext cx="556977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لذيذًا</a:t>
            </a:r>
            <a:endParaRPr lang="en-US" sz="4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B8568303-2741-4848-9D5E-F60A1F90446D}"/>
              </a:ext>
            </a:extLst>
          </p:cNvPr>
          <p:cNvSpPr txBox="1"/>
          <p:nvPr/>
        </p:nvSpPr>
        <p:spPr>
          <a:xfrm>
            <a:off x="2505797" y="4744396"/>
            <a:ext cx="156603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يكفينا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9D8EA43-D07E-4A86-A112-9FCCC995AA15}"/>
              </a:ext>
            </a:extLst>
          </p:cNvPr>
          <p:cNvSpPr txBox="1"/>
          <p:nvPr/>
        </p:nvSpPr>
        <p:spPr>
          <a:xfrm>
            <a:off x="2218128" y="4125124"/>
            <a:ext cx="218411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ينتشرُ / يمتدُ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مربع نص 3">
            <a:extLst>
              <a:ext uri="{FF2B5EF4-FFF2-40B4-BE49-F238E27FC236}">
                <a16:creationId xmlns:a16="http://schemas.microsoft.com/office/drawing/2014/main" xmlns="" id="{588107F1-237B-4485-AF5A-CD70FA8ABA06}"/>
              </a:ext>
            </a:extLst>
          </p:cNvPr>
          <p:cNvSpPr txBox="1"/>
          <p:nvPr/>
        </p:nvSpPr>
        <p:spPr>
          <a:xfrm>
            <a:off x="245961" y="2976869"/>
            <a:ext cx="63701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 بدّ منه</a:t>
            </a:r>
            <a:endParaRPr lang="en-US" sz="2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1636228" y="3489872"/>
            <a:ext cx="375638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نُذَكِّر </a:t>
            </a:r>
            <a:r>
              <a:rPr lang="ar-BH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بالعطاءِ والإحسانِ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ستطيل 4">
            <a:extLst>
              <a:ext uri="{FF2B5EF4-FFF2-40B4-BE49-F238E27FC236}">
                <a16:creationId xmlns:a16="http://schemas.microsoft.com/office/drawing/2014/main" xmlns="" id="{10C4454C-CA15-4466-93DE-1E0326A3E949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97602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xmlns="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54642"/>
              </p:ext>
            </p:extLst>
          </p:nvPr>
        </p:nvGraphicFramePr>
        <p:xfrm>
          <a:off x="468708" y="909876"/>
          <a:ext cx="11254583" cy="600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916">
                  <a:extLst>
                    <a:ext uri="{9D8B030D-6E8A-4147-A177-3AD203B41FA5}">
                      <a16:colId xmlns:a16="http://schemas.microsoft.com/office/drawing/2014/main" xmlns="" val="567469862"/>
                    </a:ext>
                  </a:extLst>
                </a:gridCol>
                <a:gridCol w="6320117">
                  <a:extLst>
                    <a:ext uri="{9D8B030D-6E8A-4147-A177-3AD203B41FA5}">
                      <a16:colId xmlns:a16="http://schemas.microsoft.com/office/drawing/2014/main" xmlns="" val="4107278025"/>
                    </a:ext>
                  </a:extLst>
                </a:gridCol>
                <a:gridCol w="1624550">
                  <a:extLst>
                    <a:ext uri="{9D8B030D-6E8A-4147-A177-3AD203B41FA5}">
                      <a16:colId xmlns:a16="http://schemas.microsoft.com/office/drawing/2014/main" xmlns="" val="2578692530"/>
                    </a:ext>
                  </a:extLst>
                </a:gridCol>
              </a:tblGrid>
              <a:tr h="75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والصّوَرَ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مقاطِعُ القصيدةِ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6915430"/>
                  </a:ext>
                </a:extLst>
              </a:tr>
              <a:tr h="184238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رَبّاتُ المَعالي: </a:t>
                      </a:r>
                    </a:p>
                    <a:p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شبْه النَّخِيل بِالسَّيِّدَاتِ الْلَاتِي</a:t>
                      </a:r>
                    </a:p>
                    <a:p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يَتطَلَّعْن لِلْمَكَانَةِ الْعَالِيَةِ.</a:t>
                      </a:r>
                      <a:b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BH" sz="2800" b="1" kern="1200" baseline="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تَتَكَلَّمُ شَجرُ النَّخِيلِ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وَتَصِفُ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نَفْسَهَا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وَشَكْلَهَا الْخَارِجِيَّ بِأَنَّهُنَّ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عَالِيَاتٌ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لإرتفاع طَوَّلَهُنَّ، وَتَفْتَخِرُ النَّخِيلُ بِعُلُوِّهِنَّ لِأَنَّ 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الْعُلُوَّ دَليلُ عَلَى الْفَخْرِ وَالْمَكَانَةِ الْعَالِيَةِ.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3703359"/>
                  </a:ext>
                </a:extLst>
              </a:tr>
              <a:tr h="147874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راسِياتٌ كالجِبالِ: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شَبْه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النَّخِيلَ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بالْجَبَلِ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الْقُوِّيِّ الثَّابِتِ فِي مَكَانِهِ.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تَسْتَمِرُّ النَّخِيلُ فِي وَصْفِ شَكْلِهَا الْخَارِجِيّ، فَهِي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ثَابِتَةٌ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غَيْر مُهْتَزَّةِ رَغْم اِرْتِفَاعِهَا الشَّاهِقِ وَكَأَنَّهَا تَصْعَدُ لِلْوُصُولِ إِلَى 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السَّمَاءِ الْبَعيدَةِ الْعَالِيَةِ.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28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مُطْعِماتٌ: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شَبْه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النَّخِيل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مِثْلَ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الْإِنْسَانِ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الْكَرِيمِ الَّذِي يُقَدِّم الطَّعَامَ.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تعدّدُ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النَّخِيلُ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مَكَارِمَهَا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وَأَفْضَالَهاَ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err="1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الطَّيِّبَةَ،فَهِي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فِي فَصْلِ الصَّيْفِ يَبْدَأُ ثَمَرُهَا( الرَّطْبَ) فِي النُّضُوجِ لِتُقَدِّمَ أفْضَل وَأَطْيَب الثَّمَرِ.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2" y="2048469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(1)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3" y="4024588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3" y="5436438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(3)</a:t>
            </a: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5044110D-A6E0-4167-AA0F-E36F350A0835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1247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xmlns="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89748"/>
              </p:ext>
            </p:extLst>
          </p:nvPr>
        </p:nvGraphicFramePr>
        <p:xfrm>
          <a:off x="468708" y="909876"/>
          <a:ext cx="11254583" cy="403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79">
                  <a:extLst>
                    <a:ext uri="{9D8B030D-6E8A-4147-A177-3AD203B41FA5}">
                      <a16:colId xmlns:a16="http://schemas.microsoft.com/office/drawing/2014/main" xmlns="" val="567469862"/>
                    </a:ext>
                  </a:extLst>
                </a:gridCol>
                <a:gridCol w="6874478">
                  <a:extLst>
                    <a:ext uri="{9D8B030D-6E8A-4147-A177-3AD203B41FA5}">
                      <a16:colId xmlns:a16="http://schemas.microsoft.com/office/drawing/2014/main" xmlns="" val="4107278025"/>
                    </a:ext>
                  </a:extLst>
                </a:gridCol>
                <a:gridCol w="1732126">
                  <a:extLst>
                    <a:ext uri="{9D8B030D-6E8A-4147-A177-3AD203B41FA5}">
                      <a16:colId xmlns:a16="http://schemas.microsoft.com/office/drawing/2014/main" xmlns="" val="2578692530"/>
                    </a:ext>
                  </a:extLst>
                </a:gridCol>
              </a:tblGrid>
              <a:tr h="75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والصّوَرَ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مقاطِعُ القصيدةِ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6915430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أَمَّا فِي فَصْلِ الْخَرِيفِ فَيَسْتَطِيعُ الْإِنْسَانُ تَخْزِينَ ثَمَرِ الرَّطْبِ لِبَقِيَّةِ فُصُولِ السَّنَةِ الْأُخْرَى حَتَّى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يَسْتَفِيدَ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مِنْهُ لِلْأَكْلِ، وَيَتِمُّ إدْخَارُهُ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وتَخِزِينُهُ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بِطُرُقٍ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وَوَسَائِلَ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كَثِيرَةٍ بِجُعَلِهِ ثَمَرًا، أَوْ تثليجه.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3703359"/>
                  </a:ext>
                </a:extLst>
              </a:tr>
              <a:tr h="1478748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جَمِيعُ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مُكَوِّنَات النَّخْلَة مُفِيدٌ وَيَسْتَطِيعُ الْإِنْسَانُ اِسْتِغْلَاَلَهَا، فَهِي     تَوَفُّرُ الطَّعَام مِنَ الرَّطْبِ، وَنَسْتَطِيعُ اِسْتِخْدَام سَعَفِهَا وَأَوْرَاقِهَا،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وَخَشَبِهَا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وَغُصُونِهَا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لِصِنَاعَةِ الْكَثِيرِ مِنَ الْأَشْيَاءِ الْمُفِيدَةِ فِي الْحَيَاةِ،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لِذَلِكَ لَا يَسْتَطِيع الْإِنْسَانُ الإستغناء عَنِ النَّخْلَةِ فَهِي شَيْءُ أَسَاسِي.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2" y="2048469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(4)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3" y="3701423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(5)</a:t>
            </a: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257D8D3A-3FE6-4EA5-9486-08F49E79E4A7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4262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xmlns="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72656"/>
              </p:ext>
            </p:extLst>
          </p:nvPr>
        </p:nvGraphicFramePr>
        <p:xfrm>
          <a:off x="468708" y="909876"/>
          <a:ext cx="11254583" cy="519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998">
                  <a:extLst>
                    <a:ext uri="{9D8B030D-6E8A-4147-A177-3AD203B41FA5}">
                      <a16:colId xmlns:a16="http://schemas.microsoft.com/office/drawing/2014/main" xmlns="" val="567469862"/>
                    </a:ext>
                  </a:extLst>
                </a:gridCol>
                <a:gridCol w="6145306">
                  <a:extLst>
                    <a:ext uri="{9D8B030D-6E8A-4147-A177-3AD203B41FA5}">
                      <a16:colId xmlns:a16="http://schemas.microsoft.com/office/drawing/2014/main" xmlns="" val="4107278025"/>
                    </a:ext>
                  </a:extLst>
                </a:gridCol>
                <a:gridCol w="1947279">
                  <a:extLst>
                    <a:ext uri="{9D8B030D-6E8A-4147-A177-3AD203B41FA5}">
                      <a16:colId xmlns:a16="http://schemas.microsoft.com/office/drawing/2014/main" xmlns="" val="2578692530"/>
                    </a:ext>
                  </a:extLst>
                </a:gridCol>
              </a:tblGrid>
              <a:tr h="75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والصّوَرَ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مقاطِعُ القصيدةِ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6915430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نجود 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x</a:t>
                      </a: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نبخل : </a:t>
                      </a:r>
                      <a:r>
                        <a:rPr lang="ar-BH" sz="2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تضاد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مَا زَالَت النَّخِيلُ تَتَكَلَّمُ عَنْ صفَّاتِهَا وَفَضْلِهَا، فَهِي شَجَرَةٌ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كَرِيمَةٌ مِعْطَاءَةٌ تَقَدُّم الْخَيْر بِكَثْرَةٍ دُونَ بُخْل أَوْ تَمَنُّن.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3703359"/>
                  </a:ext>
                </a:extLst>
              </a:tr>
              <a:tr h="1478748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مَا زَالَت فَوَائِدُ النَّخْلَة كَثِيرَةَ، فَالنَّخْلَة طَوِيلَةٌ وَعَالِيَةٌ، 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لِذَلِكَ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ظِلِّهَا مُمْتَدٌّ عَلَى الرِّمَالِ، فَيَسْتَظِلُّ بِهَا الْإِنْسَانُ خَاصَّةً فِي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فَصْلِ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الصَّيْفِ، لِأَنَّ ظِلَّهَا يَحْمِي مِنَ الْحَرَارَةِ الشَّدِيدَةِ.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حبنا أرض الرسول: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شبْه النَّخِيلَ وَالْأرْضَ بِالنَّاسِ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الَّذِينَ تَرْبِطُهُمْ عَلَاَّقَة مَحَبَّة.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تَخْتِمُ النَّخْلَةُ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حَديثَهاَ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بِأَنَّهَا يَكْفِيهَا فَخْرًا وَعِزَّةً أَنَّهَا تنْبِتُ فِي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الْمَدِينَةِ الْمُنَوَّرَةِ أَرْضَ الرَّسُولِ الْأَمينِ بِكَثْرَةٍ، فَكَثْرَة وُجُودِهَا </a:t>
                      </a:r>
                      <a:r>
                        <a:rPr lang="ar-BH" sz="2800" b="1" kern="1200" baseline="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</a:t>
                      </a:r>
                      <a:r>
                        <a:rPr lang="ar-BH" sz="2800" b="1" kern="1200" baseline="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أرْضِ الرَّسُولِ دَليلَ عَلَى حُبِّ تُرْبَةِ أرْضِ الرَّسُولِ لَهَا.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2" y="2048469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(6)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3" y="3701423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(7)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7C58A65-5C1B-4679-B386-6780580BFFB2}"/>
              </a:ext>
            </a:extLst>
          </p:cNvPr>
          <p:cNvSpPr/>
          <p:nvPr/>
        </p:nvSpPr>
        <p:spPr>
          <a:xfrm>
            <a:off x="10194183" y="5436438"/>
            <a:ext cx="102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(8)</a:t>
            </a:r>
          </a:p>
        </p:txBody>
      </p:sp>
      <p:sp>
        <p:nvSpPr>
          <p:cNvPr id="2" name="مستطيل 4">
            <a:extLst>
              <a:ext uri="{FF2B5EF4-FFF2-40B4-BE49-F238E27FC236}">
                <a16:creationId xmlns:a16="http://schemas.microsoft.com/office/drawing/2014/main" xmlns="" id="{D963E333-EA6F-4D58-ADBB-47F11C7FFD02}"/>
              </a:ext>
            </a:extLst>
          </p:cNvPr>
          <p:cNvSpPr/>
          <p:nvPr/>
        </p:nvSpPr>
        <p:spPr>
          <a:xfrm>
            <a:off x="0" y="143635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2300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72" y="1078163"/>
            <a:ext cx="10739284" cy="909920"/>
          </a:xfrm>
        </p:spPr>
        <p:txBody>
          <a:bodyPr>
            <a:normAutofit/>
          </a:bodyPr>
          <a:lstStyle/>
          <a:p>
            <a:pPr algn="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أذْكُرُ معْنَى كُلٍّ مِمَّا يَلي، ثُمّ أضعُ الكلمةَ في جملةٍ توضِّحُ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معناها: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xmlns="" id="{04D56F7B-74EF-408B-954C-074D9E6E6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41630"/>
              </p:ext>
            </p:extLst>
          </p:nvPr>
        </p:nvGraphicFramePr>
        <p:xfrm>
          <a:off x="339970" y="1856503"/>
          <a:ext cx="11227264" cy="1761174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3016225">
                  <a:extLst>
                    <a:ext uri="{9D8B030D-6E8A-4147-A177-3AD203B41FA5}">
                      <a16:colId xmlns:a16="http://schemas.microsoft.com/office/drawing/2014/main" xmlns="" val="2396971745"/>
                    </a:ext>
                  </a:extLst>
                </a:gridCol>
                <a:gridCol w="3016225">
                  <a:extLst>
                    <a:ext uri="{9D8B030D-6E8A-4147-A177-3AD203B41FA5}">
                      <a16:colId xmlns:a16="http://schemas.microsoft.com/office/drawing/2014/main" xmlns="" val="3542069977"/>
                    </a:ext>
                  </a:extLst>
                </a:gridCol>
                <a:gridCol w="5194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6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يَسْري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2555119240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جنيًا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3884159805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حَسْبنا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135157855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9263B055-0432-4DBE-B6AB-C8E24BEB4748}"/>
              </a:ext>
            </a:extLst>
          </p:cNvPr>
          <p:cNvSpPr txBox="1">
            <a:spLocks/>
          </p:cNvSpPr>
          <p:nvPr/>
        </p:nvSpPr>
        <p:spPr>
          <a:xfrm>
            <a:off x="827949" y="3688005"/>
            <a:ext cx="10739284" cy="123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أكتبُ المطلوبَ في الجدولِ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الآتي: 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3">
            <a:extLst>
              <a:ext uri="{FF2B5EF4-FFF2-40B4-BE49-F238E27FC236}">
                <a16:creationId xmlns:a16="http://schemas.microsoft.com/office/drawing/2014/main" xmlns="" id="{FD594FCB-18AD-4930-9569-6739CAC1DDEC}"/>
              </a:ext>
            </a:extLst>
          </p:cNvPr>
          <p:cNvSpPr txBox="1"/>
          <p:nvPr/>
        </p:nvSpPr>
        <p:spPr>
          <a:xfrm>
            <a:off x="1368259" y="467705"/>
            <a:ext cx="965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عن الأسئلة الآتية في ضوءِ فهمِ النصِّ السّابقِ: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1">
            <a:extLst>
              <a:ext uri="{FF2B5EF4-FFF2-40B4-BE49-F238E27FC236}">
                <a16:creationId xmlns:a16="http://schemas.microsoft.com/office/drawing/2014/main" xmlns="" id="{EBB67E84-DFBD-45B1-A157-84BE7478E619}"/>
              </a:ext>
            </a:extLst>
          </p:cNvPr>
          <p:cNvSpPr txBox="1"/>
          <p:nvPr/>
        </p:nvSpPr>
        <p:spPr>
          <a:xfrm>
            <a:off x="6708276" y="3035478"/>
            <a:ext cx="156603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يكفينا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13">
            <a:extLst>
              <a:ext uri="{FF2B5EF4-FFF2-40B4-BE49-F238E27FC236}">
                <a16:creationId xmlns:a16="http://schemas.microsoft.com/office/drawing/2014/main" xmlns="" id="{F9D8EA43-D07E-4A86-A112-9FCCC995AA15}"/>
              </a:ext>
            </a:extLst>
          </p:cNvPr>
          <p:cNvSpPr txBox="1"/>
          <p:nvPr/>
        </p:nvSpPr>
        <p:spPr>
          <a:xfrm>
            <a:off x="6317176" y="2416206"/>
            <a:ext cx="218411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لذيذًا/ شهيًا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0" y="909920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6075246" y="1857754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يمتدُ/ ينتشرُ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مربع نص 11">
            <a:extLst>
              <a:ext uri="{FF2B5EF4-FFF2-40B4-BE49-F238E27FC236}">
                <a16:creationId xmlns:a16="http://schemas.microsoft.com/office/drawing/2014/main" xmlns="" id="{EBB67E84-DFBD-45B1-A157-84BE7478E619}"/>
              </a:ext>
            </a:extLst>
          </p:cNvPr>
          <p:cNvSpPr txBox="1"/>
          <p:nvPr/>
        </p:nvSpPr>
        <p:spPr>
          <a:xfrm>
            <a:off x="2363557" y="1878995"/>
            <a:ext cx="3154096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يَسْري الضوءُ في الفضاءِ.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xmlns="" id="{EBB67E84-DFBD-45B1-A157-84BE7478E619}"/>
              </a:ext>
            </a:extLst>
          </p:cNvPr>
          <p:cNvSpPr txBox="1"/>
          <p:nvPr/>
        </p:nvSpPr>
        <p:spPr>
          <a:xfrm>
            <a:off x="164125" y="2477026"/>
            <a:ext cx="548640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يأكلُ الصالحون ثمرًا جنيًا من أشجارِ الجنةِ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مربع نص 11">
            <a:extLst>
              <a:ext uri="{FF2B5EF4-FFF2-40B4-BE49-F238E27FC236}">
                <a16:creationId xmlns:a16="http://schemas.microsoft.com/office/drawing/2014/main" xmlns="" id="{EBB67E84-DFBD-45B1-A157-84BE7478E619}"/>
              </a:ext>
            </a:extLst>
          </p:cNvPr>
          <p:cNvSpPr txBox="1"/>
          <p:nvPr/>
        </p:nvSpPr>
        <p:spPr>
          <a:xfrm>
            <a:off x="827949" y="3049406"/>
            <a:ext cx="468970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حَسْبنا الله يكفينا الشرور.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15092"/>
              </p:ext>
            </p:extLst>
          </p:nvPr>
        </p:nvGraphicFramePr>
        <p:xfrm>
          <a:off x="2523402" y="4569937"/>
          <a:ext cx="8128000" cy="173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ضد صاعِدات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مفرد مُطْعِمات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جمع ثَمْر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3407272" y="4618208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هاويات/ منخفضات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3407272" y="5128493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مطعمة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مربع نص 8">
            <a:extLst>
              <a:ext uri="{FF2B5EF4-FFF2-40B4-BE49-F238E27FC236}">
                <a16:creationId xmlns:a16="http://schemas.microsoft.com/office/drawing/2014/main" xmlns="" id="{136B0F45-2BCA-4A63-9046-1219C27FCE01}"/>
              </a:ext>
            </a:extLst>
          </p:cNvPr>
          <p:cNvSpPr txBox="1"/>
          <p:nvPr/>
        </p:nvSpPr>
        <p:spPr>
          <a:xfrm>
            <a:off x="3320323" y="5644308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ثمار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مستطيل 4">
            <a:extLst>
              <a:ext uri="{FF2B5EF4-FFF2-40B4-BE49-F238E27FC236}">
                <a16:creationId xmlns:a16="http://schemas.microsoft.com/office/drawing/2014/main" xmlns="" id="{9A5ECA1F-B74C-4A31-A0F1-BA8EC0FAC2AE}"/>
              </a:ext>
            </a:extLst>
          </p:cNvPr>
          <p:cNvSpPr/>
          <p:nvPr/>
        </p:nvSpPr>
        <p:spPr>
          <a:xfrm>
            <a:off x="0" y="71602"/>
            <a:ext cx="4546328" cy="46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قصيدة النّخيل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178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6696</TotalTime>
  <Words>561</Words>
  <Application>Microsoft Office PowerPoint</Application>
  <PresentationFormat>Widescreen</PresentationFormat>
  <Paragraphs>167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النَّخيلُ</vt:lpstr>
      <vt:lpstr>PowerPoint Presentation</vt:lpstr>
      <vt:lpstr>أقْرَأُ القَصِيدَةَ بِتمعُّن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أذْكُرُ معْنَى كُلٍّ مِمَّا يَلي، ثُمّ أضعُ الكلمةَ في جملةٍ توضِّحُ معناها: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Mohamed Salameh Mfadi Alsalimeh</cp:lastModifiedBy>
  <cp:revision>393</cp:revision>
  <dcterms:created xsi:type="dcterms:W3CDTF">2020-03-04T09:54:10Z</dcterms:created>
  <dcterms:modified xsi:type="dcterms:W3CDTF">2020-08-26T10:23:13Z</dcterms:modified>
</cp:coreProperties>
</file>