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7" r:id="rId1"/>
  </p:sldMasterIdLst>
  <p:notesMasterIdLst>
    <p:notesMasterId r:id="rId34"/>
  </p:notesMasterIdLst>
  <p:sldIdLst>
    <p:sldId id="302" r:id="rId2"/>
    <p:sldId id="256" r:id="rId3"/>
    <p:sldId id="299" r:id="rId4"/>
    <p:sldId id="257" r:id="rId5"/>
    <p:sldId id="278" r:id="rId6"/>
    <p:sldId id="258" r:id="rId7"/>
    <p:sldId id="298" r:id="rId8"/>
    <p:sldId id="272" r:id="rId9"/>
    <p:sldId id="293" r:id="rId10"/>
    <p:sldId id="262" r:id="rId11"/>
    <p:sldId id="263" r:id="rId12"/>
    <p:sldId id="266" r:id="rId13"/>
    <p:sldId id="267" r:id="rId14"/>
    <p:sldId id="281" r:id="rId15"/>
    <p:sldId id="282" r:id="rId16"/>
    <p:sldId id="291" r:id="rId17"/>
    <p:sldId id="264" r:id="rId18"/>
    <p:sldId id="295" r:id="rId19"/>
    <p:sldId id="265" r:id="rId20"/>
    <p:sldId id="274" r:id="rId21"/>
    <p:sldId id="276" r:id="rId22"/>
    <p:sldId id="283" r:id="rId23"/>
    <p:sldId id="277" r:id="rId24"/>
    <p:sldId id="284" r:id="rId25"/>
    <p:sldId id="285" r:id="rId26"/>
    <p:sldId id="300" r:id="rId27"/>
    <p:sldId id="286" r:id="rId28"/>
    <p:sldId id="287" r:id="rId29"/>
    <p:sldId id="288" r:id="rId30"/>
    <p:sldId id="301" r:id="rId31"/>
    <p:sldId id="289" r:id="rId32"/>
    <p:sldId id="290" r:id="rId3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00"/>
    <a:srgbClr val="006800"/>
    <a:srgbClr val="003300"/>
    <a:srgbClr val="4BF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 autoAdjust="0"/>
    <p:restoredTop sz="94576" autoAdjust="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DA938E6-23CA-4228-892F-B8BBAE910FC2}" type="datetimeFigureOut">
              <a:rPr lang="ar-SA" smtClean="0"/>
              <a:pPr/>
              <a:t>28/02/1441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19A5FEC-24ED-44CA-84B6-2BC4C2D0538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5271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91F82-FEBF-4B54-A9F0-9FD10C84D492}" type="slidenum">
              <a:rPr lang="ar-SA" smtClean="0"/>
              <a:pPr/>
              <a:t>1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07853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A5FEC-24ED-44CA-84B6-2BC4C2D0538D}" type="slidenum">
              <a:rPr lang="ar-SA" smtClean="0"/>
              <a:pPr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016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E817B-07A2-4864-9EF7-3B56C44D190D}" type="datetime1">
              <a:rPr lang="ar-SA" smtClean="0"/>
              <a:t>28/02/1441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152B-6894-43FE-98B8-4016B435A30A}" type="datetime1">
              <a:rPr lang="ar-SA" smtClean="0"/>
              <a:t>28/02/1441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F8B4-7FCF-40AD-936F-DC81E200B0DC}" type="datetime1">
              <a:rPr lang="ar-SA" smtClean="0"/>
              <a:t>28/02/1441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75CF-F324-4740-AD0E-3F74A172C675}" type="datetime1">
              <a:rPr lang="ar-SA" smtClean="0"/>
              <a:t>28/02/1441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39C29-E5EE-492C-B70C-542192DFF0D8}" type="datetime1">
              <a:rPr lang="ar-SA" smtClean="0"/>
              <a:t>28/02/1441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8949-F9F2-4C2A-8EC4-57B5BC9F8E3A}" type="datetime1">
              <a:rPr lang="ar-SA" smtClean="0"/>
              <a:t>28/02/1441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FE36-80B5-4036-B376-D8DB7FB9BBB7}" type="datetime1">
              <a:rPr lang="ar-SA" smtClean="0"/>
              <a:t>28/02/1441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B54D-8A59-4790-8C2D-9110118A722F}" type="datetime1">
              <a:rPr lang="ar-SA" smtClean="0"/>
              <a:t>28/02/1441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BE25-8E1D-462E-AB81-CA1005C13ABB}" type="datetime1">
              <a:rPr lang="ar-SA" smtClean="0"/>
              <a:t>28/02/1441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01A1-DBD5-4A06-95F5-22339A7E39EE}" type="datetime1">
              <a:rPr lang="ar-SA" smtClean="0"/>
              <a:t>28/02/1441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3626-4349-4BC6-A55C-85417AE7B020}" type="datetime1">
              <a:rPr lang="ar-SA" smtClean="0"/>
              <a:t>28/02/1441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74558D-C6AC-4354-BEF3-145B984154AF}" type="datetime1">
              <a:rPr lang="ar-SA" smtClean="0"/>
              <a:t>28/02/1441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a4119@hotmail.co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3200400"/>
            <a:ext cx="6724600" cy="2028800"/>
          </a:xfrm>
        </p:spPr>
        <p:txBody>
          <a:bodyPr>
            <a:normAutofit fontScale="25000" lnSpcReduction="20000"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 </a:t>
            </a:r>
          </a:p>
          <a:p>
            <a:r>
              <a:rPr lang="ar-SY" sz="11200" dirty="0" smtClean="0">
                <a:solidFill>
                  <a:srgbClr val="FF0000"/>
                </a:solidFill>
              </a:rPr>
              <a:t>د. هيثم الحجية</a:t>
            </a:r>
          </a:p>
          <a:p>
            <a:r>
              <a:rPr lang="en-GB" sz="11200" dirty="0" smtClean="0">
                <a:solidFill>
                  <a:srgbClr val="FF0000"/>
                </a:solidFill>
                <a:hlinkClick r:id="rId3"/>
              </a:rPr>
              <a:t>aa4119@hotmail.co.uk</a:t>
            </a:r>
            <a:endParaRPr lang="en-GB" sz="11200" dirty="0" smtClean="0">
              <a:solidFill>
                <a:srgbClr val="FF0000"/>
              </a:solidFill>
            </a:endParaRPr>
          </a:p>
          <a:p>
            <a:endParaRPr lang="ar-SY" sz="11200" dirty="0">
              <a:solidFill>
                <a:srgbClr val="FF0000"/>
              </a:solidFill>
            </a:endParaRPr>
          </a:p>
          <a:p>
            <a:r>
              <a:rPr lang="ar-SA" sz="11200" dirty="0" smtClean="0">
                <a:solidFill>
                  <a:srgbClr val="FF0000"/>
                </a:solidFill>
              </a:rPr>
              <a:t>الفصل </a:t>
            </a:r>
            <a:r>
              <a:rPr lang="ar-SY" sz="11200" dirty="0" smtClean="0">
                <a:solidFill>
                  <a:srgbClr val="FF0000"/>
                </a:solidFill>
              </a:rPr>
              <a:t>السادس</a:t>
            </a:r>
            <a:endParaRPr lang="ar-SA" sz="11200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</a:t>
            </a:fld>
            <a:endParaRPr lang="ar-SA" dirty="0"/>
          </a:p>
        </p:txBody>
      </p:sp>
      <p:sp>
        <p:nvSpPr>
          <p:cNvPr id="21" name="Title 2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/>
              <a:t>مقدمة في الادارة المالية</a:t>
            </a:r>
            <a:endParaRPr lang="ar-SA" dirty="0"/>
          </a:p>
        </p:txBody>
      </p:sp>
      <p:sp>
        <p:nvSpPr>
          <p:cNvPr id="13" name="Rectangle 12"/>
          <p:cNvSpPr/>
          <p:nvPr/>
        </p:nvSpPr>
        <p:spPr>
          <a:xfrm>
            <a:off x="2267927" y="635795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23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-228576" y="558888"/>
            <a:ext cx="82296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اعداد قائمة المصادر والاستخدامات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10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dirty="0" smtClean="0"/>
              <a:t>هي شائعه ال</a:t>
            </a:r>
            <a:r>
              <a:rPr lang="ar-JO" dirty="0" smtClean="0"/>
              <a:t>إ</a:t>
            </a:r>
            <a:r>
              <a:rPr lang="ar-SA" dirty="0" smtClean="0"/>
              <a:t>ستعمال وخاص</a:t>
            </a:r>
            <a:r>
              <a:rPr lang="ar-JO" dirty="0" smtClean="0"/>
              <a:t>ة</a:t>
            </a:r>
            <a:r>
              <a:rPr lang="ar-SA" dirty="0" smtClean="0"/>
              <a:t> عند البنوك فعندما تقوم </a:t>
            </a:r>
            <a:r>
              <a:rPr lang="ar-JO" dirty="0" smtClean="0"/>
              <a:t>إ</a:t>
            </a:r>
            <a:r>
              <a:rPr lang="ar-SA" dirty="0" smtClean="0"/>
              <a:t>حدى الشركات بطلب قروض من البنك التجاري ف</a:t>
            </a:r>
            <a:r>
              <a:rPr lang="ar-JO" dirty="0" smtClean="0"/>
              <a:t>إ</a:t>
            </a:r>
            <a:r>
              <a:rPr lang="ar-SA" dirty="0" smtClean="0"/>
              <a:t>ن البنك بحاج</a:t>
            </a:r>
            <a:r>
              <a:rPr lang="ar-JO" dirty="0" smtClean="0"/>
              <a:t>ة</a:t>
            </a:r>
            <a:r>
              <a:rPr lang="ar-SA" dirty="0" smtClean="0"/>
              <a:t> للتعرف على استخدامات ال</a:t>
            </a:r>
            <a:r>
              <a:rPr lang="ar-JO" dirty="0" smtClean="0"/>
              <a:t>أ</a:t>
            </a:r>
            <a:r>
              <a:rPr lang="ar-SA" dirty="0" smtClean="0"/>
              <a:t>موال التي ك</a:t>
            </a:r>
            <a:r>
              <a:rPr lang="ar-JO" dirty="0" smtClean="0"/>
              <a:t>ا</a:t>
            </a:r>
            <a:r>
              <a:rPr lang="ar-SA" dirty="0" smtClean="0"/>
              <a:t>نت متوفر</a:t>
            </a:r>
            <a:r>
              <a:rPr lang="ar-JO" dirty="0" smtClean="0"/>
              <a:t>ة</a:t>
            </a:r>
            <a:r>
              <a:rPr lang="ar-SA" dirty="0" smtClean="0"/>
              <a:t> لدى الشركة وكيف ستستخدم ال</a:t>
            </a:r>
            <a:r>
              <a:rPr lang="ar-JO" dirty="0" smtClean="0"/>
              <a:t>أ</a:t>
            </a:r>
            <a:r>
              <a:rPr lang="ar-SA" dirty="0" smtClean="0"/>
              <a:t>موال الجديد</a:t>
            </a:r>
            <a:r>
              <a:rPr lang="ar-JO" dirty="0" smtClean="0"/>
              <a:t>ة</a:t>
            </a:r>
            <a:r>
              <a:rPr lang="ar-SA" dirty="0" smtClean="0"/>
              <a:t> وكيف ستسدد القروض وذلك من خلال قائمة المصادر وال</a:t>
            </a:r>
            <a:r>
              <a:rPr lang="ar-JO" dirty="0" smtClean="0"/>
              <a:t>إ</a:t>
            </a:r>
            <a:r>
              <a:rPr lang="ar-SA" dirty="0" smtClean="0"/>
              <a:t>ستخدامات </a:t>
            </a:r>
          </a:p>
          <a:p>
            <a:pPr algn="just">
              <a:buNone/>
            </a:pPr>
            <a:r>
              <a:rPr lang="ar-SA" dirty="0" smtClean="0">
                <a:solidFill>
                  <a:srgbClr val="FF0000"/>
                </a:solidFill>
              </a:rPr>
              <a:t>أهميتها : تعتبر من 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هم القوائم التي تبين ما طرأ على المركز المالي خلال فتر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أو فترات معين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اعتماداً على القيم الممثلة لصافي التغيرات.</a:t>
            </a:r>
          </a:p>
          <a:p>
            <a:pPr algn="just">
              <a:buNone/>
            </a:pPr>
            <a:endParaRPr lang="ar-SA" dirty="0" smtClean="0"/>
          </a:p>
          <a:p>
            <a:pPr algn="just">
              <a:buNone/>
            </a:pPr>
            <a:endParaRPr lang="ar-SA" dirty="0" smtClean="0"/>
          </a:p>
          <a:p>
            <a:pPr algn="just">
              <a:buNone/>
            </a:pPr>
            <a:endParaRPr lang="ar-SA" dirty="0" smtClean="0"/>
          </a:p>
          <a:p>
            <a:pPr algn="just">
              <a:buNone/>
            </a:pPr>
            <a:endParaRPr lang="ar-SA" dirty="0"/>
          </a:p>
          <a:p>
            <a:pPr marL="514350" indent="-514350" algn="just">
              <a:buNone/>
            </a:pPr>
            <a:endParaRPr lang="ar-SA" dirty="0" smtClean="0"/>
          </a:p>
        </p:txBody>
      </p:sp>
      <p:grpSp>
        <p:nvGrpSpPr>
          <p:cNvPr id="3" name="Group 7"/>
          <p:cNvGrpSpPr/>
          <p:nvPr/>
        </p:nvGrpSpPr>
        <p:grpSpPr>
          <a:xfrm>
            <a:off x="7643834" y="71629"/>
            <a:ext cx="1500166" cy="1341147"/>
            <a:chOff x="7643834" y="828955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828955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874500"/>
              <a:ext cx="965842" cy="928695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8143"/>
            <a:ext cx="9143985" cy="857243"/>
            <a:chOff x="15" y="764704"/>
            <a:chExt cx="9143985" cy="1353148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353148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dirty="0" smtClean="0">
                  <a:solidFill>
                    <a:srgbClr val="FF0000"/>
                  </a:solidFill>
                </a:rPr>
                <a:t>    خطوات اعداد قائمة المصادر والاستخدامات</a:t>
              </a:r>
              <a:endParaRPr lang="ar-SA" sz="3600" dirty="0">
                <a:solidFill>
                  <a:srgbClr val="FF0000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956376" y="828956"/>
              <a:ext cx="1187624" cy="831774"/>
              <a:chOff x="7956376" y="828956"/>
              <a:chExt cx="1187624" cy="831774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956376" y="828956"/>
                <a:ext cx="1187624" cy="788979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244408" y="966059"/>
                <a:ext cx="722458" cy="694671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11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54461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2200" b="1" dirty="0" smtClean="0"/>
              <a:t>الخطوه الأولى : </a:t>
            </a:r>
            <a:r>
              <a:rPr lang="ar-SA" sz="2200" dirty="0" smtClean="0"/>
              <a:t>رصد التغييرات في بنود الميزانية</a:t>
            </a:r>
            <a:r>
              <a:rPr lang="ar-JO" sz="2200" dirty="0" smtClean="0"/>
              <a:t> </a:t>
            </a:r>
            <a:r>
              <a:rPr lang="ar-SA" sz="2200" dirty="0" smtClean="0"/>
              <a:t>العمومية التي حدثت خلال فترة زمنية معينة </a:t>
            </a:r>
          </a:p>
          <a:p>
            <a:pPr algn="just">
              <a:buNone/>
            </a:pPr>
            <a:r>
              <a:rPr lang="ar-SA" sz="2200" b="1" dirty="0" smtClean="0"/>
              <a:t>الخطوه الثانيه : </a:t>
            </a:r>
            <a:r>
              <a:rPr lang="ar-JO" sz="2200" dirty="0" smtClean="0"/>
              <a:t>إ</a:t>
            </a:r>
            <a:r>
              <a:rPr lang="ar-SA" sz="2200" dirty="0" smtClean="0"/>
              <a:t>عداد قا</a:t>
            </a:r>
            <a:r>
              <a:rPr lang="ar-JO" sz="2200" dirty="0" smtClean="0"/>
              <a:t>ئ</a:t>
            </a:r>
            <a:r>
              <a:rPr lang="ar-SA" sz="2200" dirty="0" smtClean="0"/>
              <a:t>مة مصادر ال</a:t>
            </a:r>
            <a:r>
              <a:rPr lang="ar-JO" sz="2200" dirty="0" smtClean="0"/>
              <a:t>أ</a:t>
            </a:r>
            <a:r>
              <a:rPr lang="ar-SA" sz="2200" dirty="0" smtClean="0"/>
              <a:t>موال واستخداماتها ويتم فيها تصنيف هذه التغييرات إلى مصادر واستخدامات ال</a:t>
            </a:r>
            <a:r>
              <a:rPr lang="ar-JO" sz="2200" dirty="0" smtClean="0"/>
              <a:t>أ</a:t>
            </a:r>
            <a:r>
              <a:rPr lang="ar-SA" sz="2200" dirty="0" smtClean="0"/>
              <a:t>موال طبقا للقاعدة التالية :</a:t>
            </a:r>
          </a:p>
          <a:p>
            <a:pPr algn="just">
              <a:buNone/>
            </a:pPr>
            <a:r>
              <a:rPr lang="ar-SA" sz="2200" b="1" u="sng" dirty="0" smtClean="0"/>
              <a:t>أولاً : مصادر الاموال تتكون من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200" b="1" dirty="0" smtClean="0">
                <a:solidFill>
                  <a:srgbClr val="FF0000"/>
                </a:solidFill>
              </a:rPr>
              <a:t>النقص في الأصول بما فيها النقدية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200" b="1" dirty="0" smtClean="0">
                <a:solidFill>
                  <a:srgbClr val="FF0000"/>
                </a:solidFill>
              </a:rPr>
              <a:t>الزيادة في الخصوم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200" b="1" dirty="0" smtClean="0">
                <a:solidFill>
                  <a:srgbClr val="FF0000"/>
                </a:solidFill>
              </a:rPr>
              <a:t>الزيادة في حقوق الملكيه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2200" b="1" dirty="0" smtClean="0">
                <a:solidFill>
                  <a:srgbClr val="006800"/>
                </a:solidFill>
              </a:rPr>
              <a:t>زياد</a:t>
            </a:r>
            <a:r>
              <a:rPr lang="ar-SA" sz="2200" b="1" dirty="0" smtClean="0">
                <a:solidFill>
                  <a:srgbClr val="006800"/>
                </a:solidFill>
              </a:rPr>
              <a:t>ة</a:t>
            </a:r>
            <a:r>
              <a:rPr lang="ar-JO" sz="2200" b="1" dirty="0" smtClean="0">
                <a:solidFill>
                  <a:srgbClr val="006800"/>
                </a:solidFill>
              </a:rPr>
              <a:t> في مخصص الاستهلاك</a:t>
            </a:r>
            <a:endParaRPr lang="ar-SA" sz="2200" b="1" dirty="0" smtClean="0">
              <a:solidFill>
                <a:srgbClr val="006800"/>
              </a:solidFill>
            </a:endParaRPr>
          </a:p>
          <a:p>
            <a:pPr marL="514350" indent="-514350" algn="just">
              <a:buNone/>
            </a:pPr>
            <a:r>
              <a:rPr lang="ar-SA" sz="2200" b="1" u="sng" dirty="0" smtClean="0"/>
              <a:t>ثانيا ً: استخدامات الاموال تتكون من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200" b="1" dirty="0" smtClean="0">
                <a:solidFill>
                  <a:srgbClr val="FF0000"/>
                </a:solidFill>
              </a:rPr>
              <a:t>الزيادة في الأصول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200" b="1" dirty="0" smtClean="0">
                <a:solidFill>
                  <a:srgbClr val="FF0000"/>
                </a:solidFill>
              </a:rPr>
              <a:t>النقص في الخصوم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200" b="1" dirty="0" smtClean="0">
                <a:solidFill>
                  <a:srgbClr val="FF0000"/>
                </a:solidFill>
              </a:rPr>
              <a:t>الأنخفاض في حقوق الملكيه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2200" b="1" dirty="0" smtClean="0">
                <a:solidFill>
                  <a:srgbClr val="006800"/>
                </a:solidFill>
              </a:rPr>
              <a:t>الانخفاض في مخصص الاستهلاك</a:t>
            </a:r>
            <a:endParaRPr lang="ar-SA" sz="2200" b="1" dirty="0" smtClean="0">
              <a:solidFill>
                <a:srgbClr val="006800"/>
              </a:solidFill>
            </a:endParaRPr>
          </a:p>
          <a:p>
            <a:pPr algn="just">
              <a:buNone/>
            </a:pPr>
            <a:endParaRPr lang="ar-SA" sz="2000" dirty="0" smtClean="0"/>
          </a:p>
          <a:p>
            <a:pPr algn="just">
              <a:buNone/>
            </a:pPr>
            <a:endParaRPr lang="ar-SA" sz="2000" dirty="0" smtClean="0"/>
          </a:p>
          <a:p>
            <a:pPr algn="just">
              <a:buNone/>
            </a:pPr>
            <a:endParaRPr lang="ar-SA" sz="2000" dirty="0" smtClean="0"/>
          </a:p>
          <a:p>
            <a:pPr algn="just">
              <a:buNone/>
            </a:pPr>
            <a:endParaRPr lang="ar-SA" sz="2000" dirty="0"/>
          </a:p>
          <a:p>
            <a:pPr marL="514350" indent="-514350" algn="just">
              <a:buNone/>
            </a:pPr>
            <a:endParaRPr lang="ar-SA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-378"/>
            <a:ext cx="9144000" cy="765082"/>
            <a:chOff x="15" y="756081"/>
            <a:chExt cx="9143985" cy="1794549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chemeClr val="tx1"/>
                  </a:solidFill>
                </a:rPr>
                <a:t>قائمة مصادر الأموال واستخداماتها 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8100392" y="756081"/>
              <a:ext cx="1043608" cy="1065797"/>
              <a:chOff x="8100392" y="756081"/>
              <a:chExt cx="1043608" cy="1065797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8100392" y="756081"/>
                <a:ext cx="1043608" cy="1065797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244408" y="893184"/>
                <a:ext cx="738471" cy="710069"/>
              </a:xfrm>
              <a:prstGeom prst="rect">
                <a:avLst/>
              </a:prstGeom>
              <a:noFill/>
            </p:spPr>
          </p:pic>
        </p:grpSp>
      </p:grp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037932"/>
              </p:ext>
            </p:extLst>
          </p:nvPr>
        </p:nvGraphicFramePr>
        <p:xfrm>
          <a:off x="179511" y="620688"/>
          <a:ext cx="8784978" cy="58064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44850"/>
                <a:gridCol w="1602978"/>
                <a:gridCol w="1600177"/>
                <a:gridCol w="1283708"/>
                <a:gridCol w="1753265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البي</a:t>
                      </a:r>
                      <a:r>
                        <a:rPr lang="ar-JO" dirty="0" smtClean="0"/>
                        <a:t>ا</a:t>
                      </a:r>
                      <a:r>
                        <a:rPr lang="ar-SA" dirty="0" smtClean="0"/>
                        <a:t>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31/12/</a:t>
                      </a:r>
                      <a:r>
                        <a:rPr lang="ar-SY" dirty="0" smtClean="0"/>
                        <a:t>2015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31/12/</a:t>
                      </a:r>
                      <a:r>
                        <a:rPr lang="ar-SY" dirty="0" smtClean="0"/>
                        <a:t>2016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مصا</a:t>
                      </a:r>
                      <a:r>
                        <a:rPr lang="ar-JO" dirty="0" smtClean="0"/>
                        <a:t>در</a:t>
                      </a:r>
                      <a:r>
                        <a:rPr lang="ar-SA" dirty="0" smtClean="0"/>
                        <a:t> ال</a:t>
                      </a:r>
                      <a:r>
                        <a:rPr lang="ar-JO" dirty="0" smtClean="0"/>
                        <a:t>أ</a:t>
                      </a:r>
                      <a:r>
                        <a:rPr lang="ar-SA" dirty="0" smtClean="0"/>
                        <a:t>موال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استخدامات ا</a:t>
                      </a:r>
                      <a:r>
                        <a:rPr lang="ar-JO" dirty="0" smtClean="0"/>
                        <a:t>لأ</a:t>
                      </a:r>
                      <a:r>
                        <a:rPr lang="ar-SA" dirty="0" smtClean="0"/>
                        <a:t>موال</a:t>
                      </a:r>
                      <a:endParaRPr lang="ar-SA" dirty="0"/>
                    </a:p>
                  </a:txBody>
                  <a:tcPr/>
                </a:tc>
              </a:tr>
              <a:tr h="27723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النقدي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FF0000"/>
                          </a:solidFill>
                        </a:rPr>
                        <a:t>20000</a:t>
                      </a:r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FF0000"/>
                          </a:solidFill>
                        </a:rPr>
                        <a:t>10000</a:t>
                      </a:r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FF0000"/>
                          </a:solidFill>
                        </a:rPr>
                        <a:t>10000</a:t>
                      </a:r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27151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أوراق</a:t>
                      </a:r>
                      <a:r>
                        <a:rPr lang="ar-SA" sz="1600" baseline="0" dirty="0" smtClean="0"/>
                        <a:t> مالي</a:t>
                      </a:r>
                      <a:r>
                        <a:rPr lang="ar-JO" sz="1600" baseline="0" dirty="0" smtClean="0"/>
                        <a:t>ة</a:t>
                      </a:r>
                      <a:r>
                        <a:rPr lang="ar-SA" sz="1600" baseline="0" dirty="0" smtClean="0"/>
                        <a:t> متد</a:t>
                      </a:r>
                      <a:r>
                        <a:rPr lang="ar-JO" sz="1600" baseline="0" dirty="0" smtClean="0"/>
                        <a:t>ا</a:t>
                      </a:r>
                      <a:r>
                        <a:rPr lang="ar-SA" sz="1600" baseline="0" dirty="0" smtClean="0"/>
                        <a:t>ول</a:t>
                      </a:r>
                      <a:r>
                        <a:rPr lang="ar-JO" sz="1600" baseline="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50000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26579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ذمم مدين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40000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FF0000"/>
                          </a:solidFill>
                        </a:rPr>
                        <a:t>10000</a:t>
                      </a:r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6007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مخزون سلعي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50000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60000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10000</a:t>
                      </a:r>
                      <a:endParaRPr lang="ar-SA" sz="1600" dirty="0"/>
                    </a:p>
                  </a:txBody>
                  <a:tcPr/>
                </a:tc>
              </a:tr>
              <a:tr h="25435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اجمالي</a:t>
                      </a:r>
                      <a:r>
                        <a:rPr lang="ar-SA" sz="1600" baseline="0" dirty="0" smtClean="0"/>
                        <a:t> الأصول الثابت</a:t>
                      </a:r>
                      <a:r>
                        <a:rPr lang="ar-JO" sz="1600" baseline="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300000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360000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60000</a:t>
                      </a:r>
                      <a:endParaRPr lang="ar-SA" sz="1600" dirty="0"/>
                    </a:p>
                  </a:txBody>
                  <a:tcPr/>
                </a:tc>
              </a:tr>
              <a:tr h="24863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00B050"/>
                          </a:solidFill>
                        </a:rPr>
                        <a:t>الاستهلاك</a:t>
                      </a:r>
                      <a:endParaRPr lang="ar-SA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00B050"/>
                          </a:solidFill>
                        </a:rPr>
                        <a:t>(80000)</a:t>
                      </a:r>
                      <a:endParaRPr lang="ar-SA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00B050"/>
                          </a:solidFill>
                        </a:rPr>
                        <a:t>(100000)</a:t>
                      </a:r>
                      <a:endParaRPr lang="ar-SA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00B050"/>
                          </a:solidFill>
                        </a:rPr>
                        <a:t>20000</a:t>
                      </a:r>
                      <a:endParaRPr lang="ar-SA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24291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صافي الأصول الثابت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260000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23719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مجموع الأصول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370000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400000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23147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ذمم دائن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12000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FF0000"/>
                          </a:solidFill>
                        </a:rPr>
                        <a:t>8000</a:t>
                      </a:r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2575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أوراق دفع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FF0000"/>
                          </a:solidFill>
                        </a:rPr>
                        <a:t>10000</a:t>
                      </a:r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92040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قروض قصير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ال</a:t>
                      </a:r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جل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28000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8000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21431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قروض</a:t>
                      </a:r>
                      <a:r>
                        <a:rPr lang="ar-SA" sz="1600" baseline="0" dirty="0" smtClean="0"/>
                        <a:t> طويل</a:t>
                      </a:r>
                      <a:r>
                        <a:rPr lang="ar-JO" sz="1600" baseline="0" dirty="0" smtClean="0"/>
                        <a:t>ة</a:t>
                      </a:r>
                      <a:r>
                        <a:rPr lang="ar-SA" sz="1600" baseline="0" dirty="0" smtClean="0"/>
                        <a:t> ال</a:t>
                      </a:r>
                      <a:r>
                        <a:rPr lang="ar-JO" sz="1600" baseline="0" dirty="0" smtClean="0"/>
                        <a:t>أ</a:t>
                      </a:r>
                      <a:r>
                        <a:rPr lang="ar-SA" sz="1600" baseline="0" dirty="0" smtClean="0"/>
                        <a:t>جل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140000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20859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سهم ممتاز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-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-</a:t>
                      </a:r>
                      <a:endParaRPr lang="ar-SA" sz="1600" dirty="0"/>
                    </a:p>
                  </a:txBody>
                  <a:tcPr/>
                </a:tc>
              </a:tr>
              <a:tr h="274880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سهم عادي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-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-</a:t>
                      </a:r>
                      <a:endParaRPr lang="ar-SA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</a:t>
                      </a:r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رباح المحتجز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60000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80000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مجموع الخصوم وحقوق الملكي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370000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400000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98000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98000</a:t>
                      </a:r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12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-378"/>
            <a:ext cx="9144000" cy="549058"/>
            <a:chOff x="15" y="756081"/>
            <a:chExt cx="9143985" cy="1794549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dirty="0" smtClean="0">
                  <a:solidFill>
                    <a:schemeClr val="tx1"/>
                  </a:solidFill>
                </a:rPr>
                <a:t>ال</a:t>
              </a:r>
              <a:r>
                <a:rPr lang="ar-SA" dirty="0" smtClean="0">
                  <a:solidFill>
                    <a:schemeClr val="tx1"/>
                  </a:solidFill>
                </a:rPr>
                <a:t>قائمة </a:t>
              </a:r>
              <a:r>
                <a:rPr lang="ar-JO" dirty="0" smtClean="0">
                  <a:solidFill>
                    <a:schemeClr val="tx1"/>
                  </a:solidFill>
                </a:rPr>
                <a:t>النسبية لل</a:t>
              </a:r>
              <a:r>
                <a:rPr lang="ar-SA" dirty="0" smtClean="0">
                  <a:solidFill>
                    <a:schemeClr val="tx1"/>
                  </a:solidFill>
                </a:rPr>
                <a:t>مصادر والاستخدامات لعام </a:t>
              </a:r>
              <a:r>
                <a:rPr lang="ar-SY" dirty="0" smtClean="0">
                  <a:solidFill>
                    <a:schemeClr val="tx1"/>
                  </a:solidFill>
                </a:rPr>
                <a:t>2016 </a:t>
              </a:r>
              <a:r>
                <a:rPr lang="ar-SA" dirty="0" smtClean="0">
                  <a:solidFill>
                    <a:schemeClr val="tx1"/>
                  </a:solidFill>
                </a:rPr>
                <a:t>لشرك</a:t>
              </a:r>
              <a:r>
                <a:rPr lang="ar-JO" dirty="0" smtClean="0">
                  <a:solidFill>
                    <a:schemeClr val="tx1"/>
                  </a:solidFill>
                </a:rPr>
                <a:t>ة</a:t>
              </a:r>
              <a:r>
                <a:rPr lang="ar-SA" dirty="0" smtClean="0">
                  <a:solidFill>
                    <a:schemeClr val="tx1"/>
                  </a:solidFill>
                </a:rPr>
                <a:t> </a:t>
              </a:r>
              <a:endParaRPr lang="ar-SA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8100392" y="756081"/>
              <a:ext cx="1043608" cy="1065797"/>
              <a:chOff x="8100392" y="756081"/>
              <a:chExt cx="1043608" cy="1065797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8100392" y="756081"/>
                <a:ext cx="1043608" cy="1065797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244408" y="893184"/>
                <a:ext cx="738471" cy="710069"/>
              </a:xfrm>
              <a:prstGeom prst="rect">
                <a:avLst/>
              </a:prstGeom>
              <a:noFill/>
            </p:spPr>
          </p:pic>
        </p:grpSp>
      </p:grp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095009"/>
              </p:ext>
            </p:extLst>
          </p:nvPr>
        </p:nvGraphicFramePr>
        <p:xfrm>
          <a:off x="179512" y="548678"/>
          <a:ext cx="8784976" cy="6035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87340"/>
                <a:gridCol w="1055818"/>
                <a:gridCol w="5141818"/>
              </a:tblGrid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البي</a:t>
                      </a:r>
                      <a:r>
                        <a:rPr lang="ar-JO" dirty="0" smtClean="0"/>
                        <a:t>ا</a:t>
                      </a:r>
                      <a:r>
                        <a:rPr lang="ar-SA" dirty="0" smtClean="0"/>
                        <a:t>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القيم</a:t>
                      </a:r>
                      <a:r>
                        <a:rPr lang="ar-JO" dirty="0" smtClean="0"/>
                        <a:t>ة</a:t>
                      </a:r>
                      <a:r>
                        <a:rPr lang="ar-SA" dirty="0" smtClean="0"/>
                        <a:t>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النسب</a:t>
                      </a:r>
                      <a:r>
                        <a:rPr lang="ar-JO" dirty="0" smtClean="0"/>
                        <a:t>ة</a:t>
                      </a:r>
                      <a:r>
                        <a:rPr lang="ar-SA" dirty="0" smtClean="0"/>
                        <a:t> المئوي</a:t>
                      </a:r>
                      <a:r>
                        <a:rPr lang="ar-JO" dirty="0" smtClean="0"/>
                        <a:t>ة</a:t>
                      </a:r>
                      <a:endParaRPr lang="ar-SA" dirty="0"/>
                    </a:p>
                  </a:txBody>
                  <a:tcPr/>
                </a:tc>
              </a:tr>
              <a:tr h="442112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الاستخدامات</a:t>
                      </a:r>
                      <a:r>
                        <a:rPr lang="ar-SA" dirty="0" smtClean="0"/>
                        <a:t> :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                            التوضيح     </a:t>
                      </a:r>
                      <a:endParaRPr lang="ar-S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الزياد</a:t>
                      </a:r>
                      <a:r>
                        <a:rPr lang="ar-JO" dirty="0" smtClean="0"/>
                        <a:t>ة</a:t>
                      </a:r>
                      <a:r>
                        <a:rPr lang="ar-SA" dirty="0" smtClean="0"/>
                        <a:t> في الذمم المدين</a:t>
                      </a:r>
                      <a:r>
                        <a:rPr lang="ar-JO" dirty="0" smtClean="0"/>
                        <a:t>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10.2% </a:t>
                      </a:r>
                      <a:r>
                        <a:rPr lang="ar-SA" baseline="0" dirty="0" smtClean="0"/>
                        <a:t>              </a:t>
                      </a:r>
                      <a:r>
                        <a:rPr lang="ar-JO" baseline="0" dirty="0" smtClean="0"/>
                        <a:t>   </a:t>
                      </a:r>
                      <a:r>
                        <a:rPr lang="ar-SA" baseline="0" dirty="0" smtClean="0"/>
                        <a:t>(10000 </a:t>
                      </a:r>
                      <a:r>
                        <a:rPr lang="en-US" baseline="0" dirty="0" smtClean="0"/>
                        <a:t>÷</a:t>
                      </a:r>
                      <a:r>
                        <a:rPr lang="ar-SA" baseline="0" dirty="0" smtClean="0"/>
                        <a:t>98000)</a:t>
                      </a:r>
                      <a:r>
                        <a:rPr lang="en-US" baseline="0" dirty="0" smtClean="0"/>
                        <a:t>X</a:t>
                      </a:r>
                      <a:r>
                        <a:rPr lang="ar-SA" baseline="0" dirty="0" smtClean="0"/>
                        <a:t> 100</a:t>
                      </a:r>
                      <a:endParaRPr lang="ar-SA" dirty="0"/>
                    </a:p>
                  </a:txBody>
                  <a:tcPr/>
                </a:tc>
              </a:tr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الاستثمار</a:t>
                      </a:r>
                      <a:r>
                        <a:rPr lang="ar-SA" baseline="0" dirty="0" smtClean="0"/>
                        <a:t> في المخزون السلعي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10.2</a:t>
                      </a:r>
                      <a:r>
                        <a:rPr lang="ar-SA" dirty="0" smtClean="0"/>
                        <a:t>%               </a:t>
                      </a:r>
                      <a:r>
                        <a:rPr lang="ar-JO" dirty="0" smtClean="0"/>
                        <a:t>    </a:t>
                      </a:r>
                      <a:r>
                        <a:rPr lang="ar-SA" baseline="0" dirty="0" smtClean="0"/>
                        <a:t>(10000 </a:t>
                      </a:r>
                      <a:r>
                        <a:rPr lang="en-US" baseline="0" dirty="0" smtClean="0"/>
                        <a:t>÷</a:t>
                      </a:r>
                      <a:r>
                        <a:rPr lang="ar-SA" baseline="0" dirty="0" smtClean="0"/>
                        <a:t>98000)</a:t>
                      </a:r>
                      <a:r>
                        <a:rPr lang="en-US" baseline="0" dirty="0" smtClean="0"/>
                        <a:t>X</a:t>
                      </a:r>
                      <a:r>
                        <a:rPr lang="ar-SA" baseline="0" dirty="0" smtClean="0"/>
                        <a:t> 100</a:t>
                      </a:r>
                      <a:endParaRPr lang="ar-SA" dirty="0" smtClean="0"/>
                    </a:p>
                  </a:txBody>
                  <a:tcPr/>
                </a:tc>
              </a:tr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التوسع في الأصول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60000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61.2</a:t>
                      </a:r>
                      <a:r>
                        <a:rPr lang="ar-JO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r>
                        <a:rPr lang="ar-SA" dirty="0" smtClean="0"/>
                        <a:t>                  </a:t>
                      </a:r>
                      <a:r>
                        <a:rPr lang="ar-SA" baseline="0" dirty="0" smtClean="0"/>
                        <a:t>(60000</a:t>
                      </a:r>
                      <a:r>
                        <a:rPr lang="en-US" baseline="0" dirty="0" smtClean="0"/>
                        <a:t>÷</a:t>
                      </a:r>
                      <a:r>
                        <a:rPr lang="ar-SA" baseline="0" dirty="0" smtClean="0"/>
                        <a:t>98000)</a:t>
                      </a:r>
                      <a:r>
                        <a:rPr lang="en-US" baseline="0" dirty="0" smtClean="0"/>
                        <a:t>X</a:t>
                      </a:r>
                      <a:r>
                        <a:rPr lang="ar-SA" baseline="0" dirty="0" smtClean="0"/>
                        <a:t> 100</a:t>
                      </a:r>
                      <a:endParaRPr lang="ar-SA" dirty="0" smtClean="0"/>
                    </a:p>
                  </a:txBody>
                  <a:tcPr/>
                </a:tc>
              </a:tr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النقص في الذمم الدائن</a:t>
                      </a:r>
                      <a:r>
                        <a:rPr lang="ar-JO" dirty="0" smtClean="0"/>
                        <a:t>ة</a:t>
                      </a:r>
                      <a:r>
                        <a:rPr lang="ar-SA" dirty="0" smtClean="0"/>
                        <a:t>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8000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8.2</a:t>
                      </a:r>
                      <a:r>
                        <a:rPr lang="ar-SA" dirty="0" smtClean="0"/>
                        <a:t> </a:t>
                      </a:r>
                      <a:r>
                        <a:rPr lang="ar-JO" dirty="0" smtClean="0"/>
                        <a:t>%</a:t>
                      </a:r>
                      <a:r>
                        <a:rPr lang="ar-SA" dirty="0" smtClean="0"/>
                        <a:t>                   </a:t>
                      </a:r>
                      <a:r>
                        <a:rPr lang="ar-SA" baseline="0" dirty="0" smtClean="0"/>
                        <a:t>(8000 </a:t>
                      </a:r>
                      <a:r>
                        <a:rPr lang="en-US" baseline="0" dirty="0" smtClean="0"/>
                        <a:t>÷</a:t>
                      </a:r>
                      <a:r>
                        <a:rPr lang="ar-SA" baseline="0" dirty="0" smtClean="0"/>
                        <a:t>98000)</a:t>
                      </a:r>
                      <a:r>
                        <a:rPr lang="en-US" baseline="0" dirty="0" smtClean="0"/>
                        <a:t>X</a:t>
                      </a:r>
                      <a:r>
                        <a:rPr lang="ar-SA" baseline="0" dirty="0" smtClean="0"/>
                        <a:t> 100</a:t>
                      </a:r>
                      <a:endParaRPr lang="ar-SA" dirty="0" smtClean="0"/>
                    </a:p>
                  </a:txBody>
                  <a:tcPr/>
                </a:tc>
              </a:tr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النقص في أوراق الدفع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10000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10.2 </a:t>
                      </a:r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                 </a:t>
                      </a:r>
                      <a:r>
                        <a:rPr lang="ar-SA" baseline="0" dirty="0" smtClean="0"/>
                        <a:t>(10000 </a:t>
                      </a:r>
                      <a:r>
                        <a:rPr lang="en-US" baseline="0" dirty="0" smtClean="0"/>
                        <a:t>÷</a:t>
                      </a:r>
                      <a:r>
                        <a:rPr lang="ar-SA" baseline="0" dirty="0" smtClean="0"/>
                        <a:t>98000)</a:t>
                      </a:r>
                      <a:r>
                        <a:rPr lang="en-US" baseline="0" dirty="0" smtClean="0"/>
                        <a:t>X</a:t>
                      </a:r>
                      <a:r>
                        <a:rPr lang="ar-SA" baseline="0" dirty="0" smtClean="0"/>
                        <a:t> 100</a:t>
                      </a:r>
                      <a:endParaRPr lang="ar-SA" dirty="0" smtClean="0"/>
                    </a:p>
                  </a:txBody>
                  <a:tcPr/>
                </a:tc>
              </a:tr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rgbClr val="0000FF"/>
                          </a:solidFill>
                        </a:rPr>
                        <a:t>مجموع الاستخدامات</a:t>
                      </a:r>
                      <a:endParaRPr lang="ar-SA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rgbClr val="0000FF"/>
                          </a:solidFill>
                        </a:rPr>
                        <a:t>98000</a:t>
                      </a:r>
                      <a:endParaRPr lang="ar-SA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rgbClr val="0000FF"/>
                          </a:solidFill>
                        </a:rPr>
                        <a:t>100%</a:t>
                      </a:r>
                      <a:endParaRPr lang="ar-SA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442112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المصادر</a:t>
                      </a:r>
                      <a:r>
                        <a:rPr lang="ar-SA" dirty="0" smtClean="0"/>
                        <a:t> :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النقص في النقدي</a:t>
                      </a:r>
                      <a:r>
                        <a:rPr lang="ar-JO" dirty="0" smtClean="0"/>
                        <a:t>ة</a:t>
                      </a:r>
                      <a:r>
                        <a:rPr lang="ar-SA" dirty="0" smtClean="0"/>
                        <a:t> المحتفظ بها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10.2%                </a:t>
                      </a:r>
                      <a:r>
                        <a:rPr lang="ar-SA" baseline="0" dirty="0" smtClean="0"/>
                        <a:t>(10000 </a:t>
                      </a:r>
                      <a:r>
                        <a:rPr lang="en-US" baseline="0" dirty="0" smtClean="0"/>
                        <a:t>÷</a:t>
                      </a:r>
                      <a:r>
                        <a:rPr lang="ar-SA" baseline="0" dirty="0" smtClean="0"/>
                        <a:t>98000)</a:t>
                      </a:r>
                      <a:r>
                        <a:rPr lang="en-US" baseline="0" dirty="0" smtClean="0"/>
                        <a:t>X</a:t>
                      </a:r>
                      <a:r>
                        <a:rPr lang="ar-SA" baseline="0" dirty="0" smtClean="0"/>
                        <a:t> 100</a:t>
                      </a:r>
                      <a:endParaRPr lang="ar-SA" dirty="0" smtClean="0"/>
                    </a:p>
                  </a:txBody>
                  <a:tcPr/>
                </a:tc>
              </a:tr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بيع أوراق نقدي</a:t>
                      </a:r>
                      <a:r>
                        <a:rPr lang="ar-JO" dirty="0" smtClean="0"/>
                        <a:t>ة</a:t>
                      </a:r>
                      <a:r>
                        <a:rPr lang="ar-SA" dirty="0" smtClean="0"/>
                        <a:t> متد</a:t>
                      </a:r>
                      <a:r>
                        <a:rPr lang="ar-JO" dirty="0" smtClean="0"/>
                        <a:t>ا</a:t>
                      </a:r>
                      <a:r>
                        <a:rPr lang="ar-SA" dirty="0" smtClean="0"/>
                        <a:t>ول</a:t>
                      </a:r>
                      <a:r>
                        <a:rPr lang="ar-JO" dirty="0" smtClean="0"/>
                        <a:t>ة</a:t>
                      </a:r>
                      <a:r>
                        <a:rPr lang="ar-SA" dirty="0" smtClean="0"/>
                        <a:t>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20.4%                </a:t>
                      </a:r>
                      <a:r>
                        <a:rPr lang="ar-SA" baseline="0" dirty="0" smtClean="0"/>
                        <a:t>(20000 </a:t>
                      </a:r>
                      <a:r>
                        <a:rPr lang="en-US" baseline="0" dirty="0" smtClean="0"/>
                        <a:t>÷</a:t>
                      </a:r>
                      <a:r>
                        <a:rPr lang="ar-SA" baseline="0" dirty="0" smtClean="0"/>
                        <a:t>98000)</a:t>
                      </a:r>
                      <a:r>
                        <a:rPr lang="en-US" baseline="0" dirty="0" smtClean="0"/>
                        <a:t>X</a:t>
                      </a:r>
                      <a:r>
                        <a:rPr lang="ar-SA" baseline="0" dirty="0" smtClean="0"/>
                        <a:t> 100</a:t>
                      </a:r>
                      <a:endParaRPr lang="ar-SA" dirty="0" smtClean="0"/>
                    </a:p>
                  </a:txBody>
                  <a:tcPr/>
                </a:tc>
              </a:tr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الزياد</a:t>
                      </a:r>
                      <a:r>
                        <a:rPr lang="ar-JO" dirty="0" smtClean="0"/>
                        <a:t>ة</a:t>
                      </a:r>
                      <a:r>
                        <a:rPr lang="ar-SA" dirty="0" smtClean="0"/>
                        <a:t> في مخصص</a:t>
                      </a:r>
                      <a:r>
                        <a:rPr lang="ar-SA" baseline="0" dirty="0" smtClean="0"/>
                        <a:t> الاستهلاك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20.4%                </a:t>
                      </a:r>
                      <a:r>
                        <a:rPr lang="ar-SA" baseline="0" dirty="0" smtClean="0"/>
                        <a:t>(20000 </a:t>
                      </a:r>
                      <a:r>
                        <a:rPr lang="en-US" baseline="0" dirty="0" smtClean="0"/>
                        <a:t>÷</a:t>
                      </a:r>
                      <a:r>
                        <a:rPr lang="ar-SA" baseline="0" dirty="0" smtClean="0"/>
                        <a:t>98000)</a:t>
                      </a:r>
                      <a:r>
                        <a:rPr lang="en-US" baseline="0" dirty="0" smtClean="0"/>
                        <a:t>X</a:t>
                      </a:r>
                      <a:r>
                        <a:rPr lang="ar-SA" baseline="0" dirty="0" smtClean="0"/>
                        <a:t> 100</a:t>
                      </a:r>
                      <a:endParaRPr lang="ar-SA" dirty="0" smtClean="0"/>
                    </a:p>
                  </a:txBody>
                  <a:tcPr/>
                </a:tc>
              </a:tr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الزياد</a:t>
                      </a:r>
                      <a:r>
                        <a:rPr lang="ar-JO" dirty="0" smtClean="0"/>
                        <a:t>ة</a:t>
                      </a:r>
                      <a:r>
                        <a:rPr lang="ar-SA" dirty="0" smtClean="0"/>
                        <a:t> في قروض قصيرة ال</a:t>
                      </a:r>
                      <a:r>
                        <a:rPr lang="ar-JO" dirty="0" smtClean="0"/>
                        <a:t>أ</a:t>
                      </a:r>
                      <a:r>
                        <a:rPr lang="ar-SA" dirty="0" smtClean="0"/>
                        <a:t>جل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8000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8.2%                  </a:t>
                      </a:r>
                      <a:r>
                        <a:rPr lang="ar-SA" baseline="0" dirty="0" smtClean="0"/>
                        <a:t>(8000 </a:t>
                      </a:r>
                      <a:r>
                        <a:rPr lang="en-US" baseline="0" dirty="0" smtClean="0"/>
                        <a:t>÷</a:t>
                      </a:r>
                      <a:r>
                        <a:rPr lang="ar-SA" baseline="0" dirty="0" smtClean="0"/>
                        <a:t>98000)</a:t>
                      </a:r>
                      <a:r>
                        <a:rPr lang="en-US" baseline="0" dirty="0" smtClean="0"/>
                        <a:t>X</a:t>
                      </a:r>
                      <a:r>
                        <a:rPr lang="ar-SA" baseline="0" dirty="0" smtClean="0"/>
                        <a:t> 100</a:t>
                      </a:r>
                      <a:endParaRPr lang="ar-SA" dirty="0" smtClean="0"/>
                    </a:p>
                  </a:txBody>
                  <a:tcPr/>
                </a:tc>
              </a:tr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الزياد</a:t>
                      </a:r>
                      <a:r>
                        <a:rPr lang="ar-JO" dirty="0" smtClean="0"/>
                        <a:t>ة</a:t>
                      </a:r>
                      <a:r>
                        <a:rPr lang="ar-SA" dirty="0" smtClean="0"/>
                        <a:t> في القروض طويلة ال</a:t>
                      </a:r>
                      <a:r>
                        <a:rPr lang="ar-JO" dirty="0" smtClean="0"/>
                        <a:t>أ</a:t>
                      </a:r>
                      <a:r>
                        <a:rPr lang="ar-SA" dirty="0" smtClean="0"/>
                        <a:t>جل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20.4%                </a:t>
                      </a:r>
                      <a:r>
                        <a:rPr lang="ar-SA" baseline="0" dirty="0" smtClean="0"/>
                        <a:t>(20000 </a:t>
                      </a:r>
                      <a:r>
                        <a:rPr lang="en-US" baseline="0" dirty="0" smtClean="0"/>
                        <a:t>÷</a:t>
                      </a:r>
                      <a:r>
                        <a:rPr lang="ar-SA" baseline="0" dirty="0" smtClean="0"/>
                        <a:t>98000)</a:t>
                      </a:r>
                      <a:r>
                        <a:rPr lang="en-US" baseline="0" dirty="0" smtClean="0"/>
                        <a:t>X</a:t>
                      </a:r>
                      <a:r>
                        <a:rPr lang="ar-SA" baseline="0" dirty="0" smtClean="0"/>
                        <a:t> 100</a:t>
                      </a:r>
                      <a:endParaRPr lang="ar-SA" dirty="0" smtClean="0"/>
                    </a:p>
                  </a:txBody>
                  <a:tcPr/>
                </a:tc>
              </a:tr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الزياد</a:t>
                      </a:r>
                      <a:r>
                        <a:rPr lang="ar-JO" dirty="0" smtClean="0"/>
                        <a:t>ة</a:t>
                      </a:r>
                      <a:r>
                        <a:rPr lang="ar-SA" baseline="0" dirty="0" smtClean="0"/>
                        <a:t> في ال</a:t>
                      </a:r>
                      <a:r>
                        <a:rPr lang="ar-JO" baseline="0" dirty="0" smtClean="0"/>
                        <a:t>أ</a:t>
                      </a:r>
                      <a:r>
                        <a:rPr lang="ar-SA" baseline="0" dirty="0" smtClean="0"/>
                        <a:t>رباح المحتجز</a:t>
                      </a:r>
                      <a:r>
                        <a:rPr lang="ar-JO" baseline="0" dirty="0" smtClean="0"/>
                        <a:t>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 smtClean="0"/>
                        <a:t>20.4%                 </a:t>
                      </a:r>
                      <a:r>
                        <a:rPr lang="ar-SA" baseline="0" dirty="0" smtClean="0"/>
                        <a:t>(20000 </a:t>
                      </a:r>
                      <a:r>
                        <a:rPr lang="en-US" baseline="0" dirty="0" smtClean="0"/>
                        <a:t>÷</a:t>
                      </a:r>
                      <a:r>
                        <a:rPr lang="ar-SA" baseline="0" dirty="0" smtClean="0"/>
                        <a:t>98000)</a:t>
                      </a:r>
                      <a:r>
                        <a:rPr lang="en-US" baseline="0" dirty="0" smtClean="0"/>
                        <a:t>X</a:t>
                      </a:r>
                      <a:r>
                        <a:rPr lang="ar-SA" baseline="0" dirty="0" smtClean="0"/>
                        <a:t> 100</a:t>
                      </a:r>
                      <a:endParaRPr lang="ar-SA" dirty="0" smtClean="0"/>
                    </a:p>
                  </a:txBody>
                  <a:tcPr/>
                </a:tc>
              </a:tr>
              <a:tr h="35860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rgbClr val="0000FF"/>
                          </a:solidFill>
                        </a:rPr>
                        <a:t>مجموع مصادر ال</a:t>
                      </a:r>
                      <a:r>
                        <a:rPr lang="ar-JO" dirty="0" smtClean="0">
                          <a:solidFill>
                            <a:srgbClr val="0000FF"/>
                          </a:solidFill>
                        </a:rPr>
                        <a:t>أ</a:t>
                      </a:r>
                      <a:r>
                        <a:rPr lang="ar-SA" dirty="0" smtClean="0">
                          <a:solidFill>
                            <a:srgbClr val="0000FF"/>
                          </a:solidFill>
                        </a:rPr>
                        <a:t>موال </a:t>
                      </a:r>
                      <a:endParaRPr lang="ar-SA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rgbClr val="0000FF"/>
                          </a:solidFill>
                        </a:rPr>
                        <a:t>98000</a:t>
                      </a:r>
                      <a:endParaRPr lang="ar-SA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rgbClr val="0000FF"/>
                          </a:solidFill>
                        </a:rPr>
                        <a:t>100%</a:t>
                      </a:r>
                      <a:endParaRPr lang="ar-SA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rot="10800000">
            <a:off x="3779912" y="1844824"/>
            <a:ext cx="7200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>
            <a:off x="3779912" y="2276872"/>
            <a:ext cx="7200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3779912" y="2635323"/>
            <a:ext cx="7200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>
            <a:off x="3707904" y="3067371"/>
            <a:ext cx="7200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3707904" y="4509120"/>
            <a:ext cx="7200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3779912" y="4941168"/>
            <a:ext cx="7200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>
            <a:off x="3779912" y="5301208"/>
            <a:ext cx="7200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0800000">
            <a:off x="3779912" y="5661248"/>
            <a:ext cx="7200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>
            <a:off x="3779912" y="6021288"/>
            <a:ext cx="7200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3707904" y="1412776"/>
            <a:ext cx="7200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13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8143"/>
            <a:ext cx="9143985" cy="1377629"/>
            <a:chOff x="15" y="764704"/>
            <a:chExt cx="9143985" cy="1394220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365403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rgbClr val="FF0000"/>
                  </a:solidFill>
                </a:rPr>
                <a:t>تحليل مصادر واستخدامات ال</a:t>
              </a:r>
              <a:r>
                <a:rPr lang="ar-JO" sz="3200" dirty="0" smtClean="0">
                  <a:solidFill>
                    <a:srgbClr val="FF0000"/>
                  </a:solidFill>
                </a:rPr>
                <a:t>أ</a:t>
              </a:r>
              <a:r>
                <a:rPr lang="ar-SA" sz="3200" dirty="0" smtClean="0">
                  <a:solidFill>
                    <a:srgbClr val="FF0000"/>
                  </a:solidFill>
                </a:rPr>
                <a:t>موال</a:t>
              </a:r>
              <a:endParaRPr lang="ar-SA" sz="3200" dirty="0">
                <a:solidFill>
                  <a:srgbClr val="FF0000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801626"/>
              <a:ext cx="1500166" cy="1357298"/>
              <a:chOff x="7643834" y="801626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801626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966058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14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357298"/>
            <a:ext cx="8640960" cy="495202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2800" dirty="0" smtClean="0">
                <a:solidFill>
                  <a:srgbClr val="0000FF"/>
                </a:solidFill>
              </a:rPr>
              <a:t>يتم اعاد</a:t>
            </a:r>
            <a:r>
              <a:rPr lang="ar-JO" sz="2800" dirty="0" smtClean="0">
                <a:solidFill>
                  <a:srgbClr val="0000FF"/>
                </a:solidFill>
              </a:rPr>
              <a:t>ة</a:t>
            </a:r>
            <a:r>
              <a:rPr lang="ar-SA" sz="2800" dirty="0" smtClean="0">
                <a:solidFill>
                  <a:srgbClr val="0000FF"/>
                </a:solidFill>
              </a:rPr>
              <a:t> ترتيب قائمة مصادر ال</a:t>
            </a:r>
            <a:r>
              <a:rPr lang="ar-JO" sz="2800" dirty="0" smtClean="0">
                <a:solidFill>
                  <a:srgbClr val="0000FF"/>
                </a:solidFill>
              </a:rPr>
              <a:t>أ</a:t>
            </a:r>
            <a:r>
              <a:rPr lang="ar-SA" sz="2800" dirty="0" smtClean="0">
                <a:solidFill>
                  <a:srgbClr val="0000FF"/>
                </a:solidFill>
              </a:rPr>
              <a:t>موال واستخداماتها حسب ال</a:t>
            </a:r>
            <a:r>
              <a:rPr lang="ar-JO" sz="2800" dirty="0" smtClean="0">
                <a:solidFill>
                  <a:srgbClr val="0000FF"/>
                </a:solidFill>
              </a:rPr>
              <a:t>أ</a:t>
            </a:r>
            <a:r>
              <a:rPr lang="ar-SA" sz="2800" dirty="0" smtClean="0">
                <a:solidFill>
                  <a:srgbClr val="0000FF"/>
                </a:solidFill>
              </a:rPr>
              <a:t>همي</a:t>
            </a:r>
            <a:r>
              <a:rPr lang="ar-JO" sz="2800" dirty="0" smtClean="0">
                <a:solidFill>
                  <a:srgbClr val="0000FF"/>
                </a:solidFill>
              </a:rPr>
              <a:t>ة</a:t>
            </a:r>
            <a:r>
              <a:rPr lang="ar-SA" sz="2800" dirty="0" smtClean="0">
                <a:solidFill>
                  <a:srgbClr val="0000FF"/>
                </a:solidFill>
              </a:rPr>
              <a:t> النسبي</a:t>
            </a:r>
            <a:r>
              <a:rPr lang="ar-JO" sz="2800" dirty="0" smtClean="0">
                <a:solidFill>
                  <a:srgbClr val="0000FF"/>
                </a:solidFill>
              </a:rPr>
              <a:t>ة</a:t>
            </a:r>
            <a:r>
              <a:rPr lang="ar-SA" sz="2800" dirty="0" smtClean="0">
                <a:solidFill>
                  <a:srgbClr val="0000FF"/>
                </a:solidFill>
              </a:rPr>
              <a:t> بهدف بي</a:t>
            </a:r>
            <a:r>
              <a:rPr lang="ar-JO" sz="2800" dirty="0" smtClean="0">
                <a:solidFill>
                  <a:srgbClr val="0000FF"/>
                </a:solidFill>
              </a:rPr>
              <a:t>ا</a:t>
            </a:r>
            <a:r>
              <a:rPr lang="ar-SA" sz="2800" dirty="0" smtClean="0">
                <a:solidFill>
                  <a:srgbClr val="0000FF"/>
                </a:solidFill>
              </a:rPr>
              <a:t>ن صافي التغير الناتج من حرك</a:t>
            </a:r>
            <a:r>
              <a:rPr lang="ar-JO" sz="2800" dirty="0" smtClean="0">
                <a:solidFill>
                  <a:srgbClr val="0000FF"/>
                </a:solidFill>
              </a:rPr>
              <a:t>ة</a:t>
            </a:r>
            <a:r>
              <a:rPr lang="ar-SA" sz="2800" dirty="0" smtClean="0">
                <a:solidFill>
                  <a:srgbClr val="0000FF"/>
                </a:solidFill>
              </a:rPr>
              <a:t> ال</a:t>
            </a:r>
            <a:r>
              <a:rPr lang="ar-JO" sz="2800" dirty="0" smtClean="0">
                <a:solidFill>
                  <a:srgbClr val="0000FF"/>
                </a:solidFill>
              </a:rPr>
              <a:t>أ</a:t>
            </a:r>
            <a:r>
              <a:rPr lang="ar-SA" sz="2800" dirty="0" smtClean="0">
                <a:solidFill>
                  <a:srgbClr val="0000FF"/>
                </a:solidFill>
              </a:rPr>
              <a:t>موال بين عناصر الأصول والخصوم ور</a:t>
            </a:r>
            <a:r>
              <a:rPr lang="ar-JO" sz="2800" dirty="0" smtClean="0">
                <a:solidFill>
                  <a:srgbClr val="0000FF"/>
                </a:solidFill>
              </a:rPr>
              <a:t>أ</a:t>
            </a:r>
            <a:r>
              <a:rPr lang="ar-SA" sz="2800" dirty="0" smtClean="0">
                <a:solidFill>
                  <a:srgbClr val="0000FF"/>
                </a:solidFill>
              </a:rPr>
              <a:t>س المال عند المقارن</a:t>
            </a:r>
            <a:r>
              <a:rPr lang="ar-JO" sz="2800" dirty="0" smtClean="0">
                <a:solidFill>
                  <a:srgbClr val="0000FF"/>
                </a:solidFill>
              </a:rPr>
              <a:t>ة</a:t>
            </a:r>
            <a:r>
              <a:rPr lang="ar-SA" sz="2800" dirty="0" smtClean="0">
                <a:solidFill>
                  <a:srgbClr val="0000FF"/>
                </a:solidFill>
              </a:rPr>
              <a:t> بين ميز</a:t>
            </a:r>
            <a:r>
              <a:rPr lang="ar-JO" sz="2800" dirty="0" smtClean="0">
                <a:solidFill>
                  <a:srgbClr val="0000FF"/>
                </a:solidFill>
              </a:rPr>
              <a:t>ا</a:t>
            </a:r>
            <a:r>
              <a:rPr lang="ar-SA" sz="2800" dirty="0" smtClean="0">
                <a:solidFill>
                  <a:srgbClr val="0000FF"/>
                </a:solidFill>
              </a:rPr>
              <a:t>نيتن في تاريخين </a:t>
            </a:r>
            <a:r>
              <a:rPr lang="ar-JO" sz="2800" dirty="0" smtClean="0">
                <a:solidFill>
                  <a:srgbClr val="0000FF"/>
                </a:solidFill>
              </a:rPr>
              <a:t>مت</a:t>
            </a:r>
            <a:r>
              <a:rPr lang="ar-SA" sz="2800" dirty="0" smtClean="0">
                <a:solidFill>
                  <a:srgbClr val="0000FF"/>
                </a:solidFill>
              </a:rPr>
              <a:t>تاليين. </a:t>
            </a:r>
          </a:p>
          <a:p>
            <a:pPr algn="just">
              <a:buNone/>
            </a:pPr>
            <a:r>
              <a:rPr lang="ar-SA" sz="2800" dirty="0" smtClean="0"/>
              <a:t>ويساعد هذا النوع من التحليل في </a:t>
            </a:r>
            <a:r>
              <a:rPr lang="ar-SA" sz="2800" dirty="0" smtClean="0">
                <a:solidFill>
                  <a:srgbClr val="FF0000"/>
                </a:solidFill>
              </a:rPr>
              <a:t>تحديد المشاكل التي تع</a:t>
            </a:r>
            <a:r>
              <a:rPr lang="ar-JO" sz="2800" dirty="0" smtClean="0">
                <a:solidFill>
                  <a:srgbClr val="FF0000"/>
                </a:solidFill>
              </a:rPr>
              <a:t>ا</a:t>
            </a:r>
            <a:r>
              <a:rPr lang="ar-SA" sz="2800" dirty="0" smtClean="0">
                <a:solidFill>
                  <a:srgbClr val="FF0000"/>
                </a:solidFill>
              </a:rPr>
              <a:t>ني منها الشركة ويعطي للمحلل القدره على معرفة نقاط الضعف في </a:t>
            </a:r>
            <a:r>
              <a:rPr lang="ar-JO" sz="2800" dirty="0" smtClean="0">
                <a:solidFill>
                  <a:srgbClr val="FF0000"/>
                </a:solidFill>
              </a:rPr>
              <a:t>إ</a:t>
            </a:r>
            <a:r>
              <a:rPr lang="ar-SA" sz="2800" dirty="0" smtClean="0">
                <a:solidFill>
                  <a:srgbClr val="FF0000"/>
                </a:solidFill>
              </a:rPr>
              <a:t>دارة الشركة. </a:t>
            </a:r>
          </a:p>
          <a:p>
            <a:pPr algn="just">
              <a:buNone/>
            </a:pPr>
            <a:r>
              <a:rPr lang="ar-SA" sz="2800" dirty="0" smtClean="0"/>
              <a:t>وتعتبر هذه القائمة من القوائم الهامة في التحليل المالي </a:t>
            </a:r>
            <a:r>
              <a:rPr lang="ar-JO" sz="2800" dirty="0" smtClean="0"/>
              <a:t>إ</a:t>
            </a:r>
            <a:r>
              <a:rPr lang="ar-SA" sz="2800" dirty="0" smtClean="0"/>
              <a:t>ذ يمكن ال</a:t>
            </a:r>
            <a:r>
              <a:rPr lang="ar-JO" sz="2800" dirty="0" smtClean="0"/>
              <a:t>إ</a:t>
            </a:r>
            <a:r>
              <a:rPr lang="ar-SA" sz="2800" dirty="0" smtClean="0"/>
              <a:t>جاب</a:t>
            </a:r>
            <a:r>
              <a:rPr lang="ar-JO" sz="2800" dirty="0" smtClean="0"/>
              <a:t>ة</a:t>
            </a:r>
            <a:r>
              <a:rPr lang="ar-SA" sz="2800" dirty="0" smtClean="0"/>
              <a:t> على ال</a:t>
            </a:r>
            <a:r>
              <a:rPr lang="ar-JO" sz="2800" dirty="0" smtClean="0"/>
              <a:t>أ</a:t>
            </a:r>
            <a:r>
              <a:rPr lang="ar-SA" sz="2800" dirty="0" smtClean="0"/>
              <a:t>سئل</a:t>
            </a:r>
            <a:r>
              <a:rPr lang="ar-JO" sz="2800" dirty="0" smtClean="0"/>
              <a:t>ة</a:t>
            </a:r>
            <a:r>
              <a:rPr lang="ar-SA" sz="2800" dirty="0" smtClean="0"/>
              <a:t> التالي</a:t>
            </a:r>
            <a:r>
              <a:rPr lang="ar-JO" sz="2800" dirty="0" smtClean="0"/>
              <a:t>ة :</a:t>
            </a:r>
            <a:r>
              <a:rPr lang="ar-SA" sz="2800" dirty="0" smtClean="0"/>
              <a:t> </a:t>
            </a:r>
          </a:p>
          <a:p>
            <a:pPr algn="just">
              <a:buFontTx/>
              <a:buChar char="-"/>
            </a:pPr>
            <a:r>
              <a:rPr lang="ar-SA" sz="2800" dirty="0" smtClean="0"/>
              <a:t>كيف تصرفت ال</a:t>
            </a:r>
            <a:r>
              <a:rPr lang="ar-JO" sz="2800" dirty="0" smtClean="0"/>
              <a:t>إ</a:t>
            </a:r>
            <a:r>
              <a:rPr lang="ar-SA" sz="2800" dirty="0" smtClean="0"/>
              <a:t>داره في ال</a:t>
            </a:r>
            <a:r>
              <a:rPr lang="ar-JO" sz="2800" dirty="0" smtClean="0"/>
              <a:t>أ</a:t>
            </a:r>
            <a:r>
              <a:rPr lang="ar-SA" sz="2800" dirty="0" smtClean="0"/>
              <a:t>موال المستثمر</a:t>
            </a:r>
            <a:r>
              <a:rPr lang="ar-JO" sz="2800" dirty="0" smtClean="0"/>
              <a:t>ة</a:t>
            </a:r>
            <a:r>
              <a:rPr lang="ar-SA" sz="2800" dirty="0" smtClean="0"/>
              <a:t> ؟</a:t>
            </a:r>
          </a:p>
          <a:p>
            <a:pPr algn="just">
              <a:buFontTx/>
              <a:buChar char="-"/>
            </a:pPr>
            <a:r>
              <a:rPr lang="ar-SA" sz="2800" dirty="0" smtClean="0"/>
              <a:t>هل تستطيع ال</a:t>
            </a:r>
            <a:r>
              <a:rPr lang="ar-JO" sz="2800" dirty="0" smtClean="0"/>
              <a:t>إ</a:t>
            </a:r>
            <a:r>
              <a:rPr lang="ar-SA" sz="2800" dirty="0" smtClean="0"/>
              <a:t>داره الوفاء بالتزامات الشركة المرتبطه بال</a:t>
            </a:r>
            <a:r>
              <a:rPr lang="ar-JO" sz="2800" dirty="0" smtClean="0"/>
              <a:t>إ</a:t>
            </a:r>
            <a:r>
              <a:rPr lang="ar-SA" sz="2800" dirty="0" smtClean="0"/>
              <a:t>قتراض ؟</a:t>
            </a:r>
          </a:p>
          <a:p>
            <a:pPr algn="just">
              <a:buFontTx/>
              <a:buChar char="-"/>
            </a:pPr>
            <a:r>
              <a:rPr lang="ar-SA" sz="2800" dirty="0" smtClean="0"/>
              <a:t>هل أدى استخدام الأموال إلى توليد أموال </a:t>
            </a:r>
            <a:r>
              <a:rPr lang="ar-JO" sz="2800" dirty="0" smtClean="0"/>
              <a:t>إ</a:t>
            </a:r>
            <a:r>
              <a:rPr lang="ar-SA" sz="2800" dirty="0" smtClean="0"/>
              <a:t>ضافيه للشرك</a:t>
            </a:r>
            <a:r>
              <a:rPr lang="ar-JO" sz="2800" dirty="0" smtClean="0"/>
              <a:t>ة</a:t>
            </a:r>
            <a:r>
              <a:rPr lang="ar-SA" sz="2800" dirty="0" smtClean="0"/>
              <a:t>  ؟</a:t>
            </a:r>
          </a:p>
          <a:p>
            <a:pPr marL="514350" indent="-514350" algn="just">
              <a:buFont typeface="+mj-lt"/>
              <a:buAutoNum type="arabicParenR"/>
            </a:pPr>
            <a:endParaRPr lang="ar-SA" sz="1800" dirty="0" smtClean="0"/>
          </a:p>
          <a:p>
            <a:pPr algn="just">
              <a:buNone/>
            </a:pPr>
            <a:endParaRPr lang="ar-SA" sz="1800" dirty="0" smtClean="0"/>
          </a:p>
          <a:p>
            <a:pPr algn="just">
              <a:buNone/>
            </a:pPr>
            <a:endParaRPr lang="ar-SA" sz="1800" dirty="0" smtClean="0"/>
          </a:p>
          <a:p>
            <a:pPr algn="just">
              <a:buNone/>
            </a:pPr>
            <a:endParaRPr lang="ar-SA" sz="1800" dirty="0" smtClean="0"/>
          </a:p>
          <a:p>
            <a:pPr algn="just">
              <a:buNone/>
            </a:pPr>
            <a:endParaRPr lang="ar-SA" sz="1800" dirty="0"/>
          </a:p>
          <a:p>
            <a:pPr marL="514350" indent="-514350" algn="just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-378"/>
            <a:ext cx="9144000" cy="405042"/>
            <a:chOff x="15" y="756081"/>
            <a:chExt cx="9143985" cy="950052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3"/>
              <a:ext cx="9143985" cy="941430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chemeClr val="tx1"/>
                  </a:solidFill>
                </a:rPr>
                <a:t>ال</a:t>
              </a:r>
              <a:r>
                <a:rPr lang="ar-JO" sz="3200" dirty="0" smtClean="0">
                  <a:solidFill>
                    <a:schemeClr val="tx1"/>
                  </a:solidFill>
                </a:rPr>
                <a:t>أ</a:t>
              </a:r>
              <a:r>
                <a:rPr lang="ar-SA" sz="3200" dirty="0" smtClean="0">
                  <a:solidFill>
                    <a:schemeClr val="tx1"/>
                  </a:solidFill>
                </a:rPr>
                <a:t>همي</a:t>
              </a:r>
              <a:r>
                <a:rPr lang="ar-JO" sz="3200" dirty="0" smtClean="0">
                  <a:solidFill>
                    <a:schemeClr val="tx1"/>
                  </a:solidFill>
                </a:rPr>
                <a:t>ة</a:t>
              </a:r>
              <a:r>
                <a:rPr lang="ar-SA" sz="3200" dirty="0" smtClean="0">
                  <a:solidFill>
                    <a:schemeClr val="tx1"/>
                  </a:solidFill>
                </a:rPr>
                <a:t> النسبي</a:t>
              </a:r>
              <a:r>
                <a:rPr lang="ar-JO" sz="3200" dirty="0" smtClean="0">
                  <a:solidFill>
                    <a:schemeClr val="tx1"/>
                  </a:solidFill>
                </a:rPr>
                <a:t>ة</a:t>
              </a:r>
              <a:r>
                <a:rPr lang="ar-SA" sz="3200" dirty="0" smtClean="0">
                  <a:solidFill>
                    <a:schemeClr val="tx1"/>
                  </a:solidFill>
                </a:rPr>
                <a:t> لقائمة المصادر والاستخدامات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8244408" y="756081"/>
              <a:ext cx="899592" cy="847172"/>
              <a:chOff x="8244408" y="756081"/>
              <a:chExt cx="899592" cy="847172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8316418" y="756081"/>
                <a:ext cx="827582" cy="612254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244408" y="893184"/>
                <a:ext cx="738471" cy="710069"/>
              </a:xfrm>
              <a:prstGeom prst="rect">
                <a:avLst/>
              </a:prstGeom>
              <a:noFill/>
            </p:spPr>
          </p:pic>
        </p:grpSp>
      </p:grp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0" y="500042"/>
          <a:ext cx="8568953" cy="5852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72930"/>
                <a:gridCol w="1185077"/>
                <a:gridCol w="1577036"/>
                <a:gridCol w="2833910"/>
              </a:tblGrid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البي</a:t>
                      </a:r>
                      <a:r>
                        <a:rPr lang="ar-JO" dirty="0" smtClean="0"/>
                        <a:t>ا</a:t>
                      </a:r>
                      <a:r>
                        <a:rPr lang="ar-SA" dirty="0" smtClean="0"/>
                        <a:t>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القيمه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النسبه المئويه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الاستخدامات</a:t>
                      </a:r>
                      <a:r>
                        <a:rPr lang="ar-SA" sz="1600" dirty="0" smtClean="0"/>
                        <a:t> :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FF0000"/>
                          </a:solidFill>
                        </a:rPr>
                        <a:t>                            </a:t>
                      </a:r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الزيادة في الذمم المدينة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10.2%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الاستثمار</a:t>
                      </a:r>
                      <a:r>
                        <a:rPr lang="ar-SA" sz="1600" baseline="0" dirty="0" smtClean="0"/>
                        <a:t> في المخزون السلعي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10,2%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التوسع في الأصول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60000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>
                          <a:solidFill>
                            <a:srgbClr val="FF0000"/>
                          </a:solidFill>
                        </a:rPr>
                        <a:t>61.2</a:t>
                      </a:r>
                      <a:r>
                        <a:rPr lang="ar-SA" sz="1600" dirty="0" smtClean="0">
                          <a:solidFill>
                            <a:schemeClr val="dk1"/>
                          </a:solidFill>
                        </a:rPr>
                        <a:t>%</a:t>
                      </a:r>
                      <a:endParaRPr lang="ar-SA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النقص في الذمم الدائن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8000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8,2%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النقص في أوراق الدفع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10000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10.2%</a:t>
                      </a:r>
                      <a:endParaRPr lang="ar-SA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مجموع الاستخدامات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98000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100%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المصادر</a:t>
                      </a:r>
                      <a:r>
                        <a:rPr lang="ar-SA" sz="1600" dirty="0" smtClean="0"/>
                        <a:t> :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النقص في النقدي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المحتفظ بها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10.2%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بيع أوراق نقدي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متد</a:t>
                      </a:r>
                      <a:r>
                        <a:rPr lang="ar-JO" sz="1600" dirty="0" smtClean="0"/>
                        <a:t>ا</a:t>
                      </a:r>
                      <a:r>
                        <a:rPr lang="ar-SA" sz="1600" dirty="0" smtClean="0"/>
                        <a:t>ول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20.4%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الزياد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في مخصص</a:t>
                      </a:r>
                      <a:r>
                        <a:rPr lang="ar-SA" sz="1600" baseline="0" dirty="0" smtClean="0"/>
                        <a:t> الاستهلاك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20.4%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الزياد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في قروض قصيرة ال</a:t>
                      </a:r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جل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8000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8.2%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الزياد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في القروض طويلة ال</a:t>
                      </a:r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جل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20.4%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الزياد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baseline="0" dirty="0" smtClean="0"/>
                        <a:t> في ال</a:t>
                      </a:r>
                      <a:r>
                        <a:rPr lang="ar-JO" sz="1600" baseline="0" dirty="0" smtClean="0"/>
                        <a:t>أ</a:t>
                      </a:r>
                      <a:r>
                        <a:rPr lang="ar-SA" sz="1600" baseline="0" dirty="0" smtClean="0"/>
                        <a:t>رباح المحتجز</a:t>
                      </a:r>
                      <a:r>
                        <a:rPr lang="ar-JO" sz="1600" baseline="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20.4%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2453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مجموع مصادر ال</a:t>
                      </a:r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موال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98000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100%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rot="16200000" flipV="1">
            <a:off x="2591780" y="1808820"/>
            <a:ext cx="79208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V="1">
            <a:off x="2483768" y="1628800"/>
            <a:ext cx="72008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2879812" y="2096852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>
            <a:off x="2483768" y="2708920"/>
            <a:ext cx="720080" cy="433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 flipV="1">
            <a:off x="2483768" y="2708920"/>
            <a:ext cx="72008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>
            <a:off x="2483768" y="4221088"/>
            <a:ext cx="720080" cy="433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2483768" y="4581128"/>
            <a:ext cx="720080" cy="433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>
            <a:off x="2339752" y="5013176"/>
            <a:ext cx="792088" cy="721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>
            <a:off x="2267744" y="5373216"/>
            <a:ext cx="864096" cy="721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2123728" y="4653136"/>
            <a:ext cx="144016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0800000" flipV="1">
            <a:off x="2195736" y="5417840"/>
            <a:ext cx="1008112" cy="7474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15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-378"/>
            <a:ext cx="9144000" cy="765082"/>
            <a:chOff x="15" y="756081"/>
            <a:chExt cx="9143985" cy="1794549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chemeClr val="tx1"/>
                  </a:solidFill>
                </a:rPr>
                <a:t>ال</a:t>
              </a:r>
              <a:r>
                <a:rPr lang="ar-JO" sz="3200" dirty="0" smtClean="0">
                  <a:solidFill>
                    <a:schemeClr val="tx1"/>
                  </a:solidFill>
                </a:rPr>
                <a:t>أ</a:t>
              </a:r>
              <a:r>
                <a:rPr lang="ar-SA" sz="3200" dirty="0" smtClean="0">
                  <a:solidFill>
                    <a:schemeClr val="tx1"/>
                  </a:solidFill>
                </a:rPr>
                <a:t>هميه النسبي</a:t>
              </a:r>
              <a:r>
                <a:rPr lang="ar-JO" sz="3200" dirty="0" smtClean="0">
                  <a:solidFill>
                    <a:schemeClr val="tx1"/>
                  </a:solidFill>
                </a:rPr>
                <a:t>ة</a:t>
              </a:r>
              <a:r>
                <a:rPr lang="ar-SA" sz="3200" dirty="0" smtClean="0">
                  <a:solidFill>
                    <a:schemeClr val="tx1"/>
                  </a:solidFill>
                </a:rPr>
                <a:t> لقائمة المصادر والاستخدامات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8100392" y="756081"/>
              <a:ext cx="1043608" cy="1065797"/>
              <a:chOff x="8100392" y="756081"/>
              <a:chExt cx="1043608" cy="1065797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8100392" y="756081"/>
                <a:ext cx="1043608" cy="1065797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244408" y="893184"/>
                <a:ext cx="738471" cy="710069"/>
              </a:xfrm>
              <a:prstGeom prst="rect">
                <a:avLst/>
              </a:prstGeom>
              <a:noFill/>
            </p:spPr>
          </p:pic>
        </p:grpSp>
      </p:grp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675927"/>
              </p:ext>
            </p:extLst>
          </p:nvPr>
        </p:nvGraphicFramePr>
        <p:xfrm>
          <a:off x="827584" y="620688"/>
          <a:ext cx="8136905" cy="5435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18007"/>
                <a:gridCol w="1681393"/>
                <a:gridCol w="2237505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البي</a:t>
                      </a:r>
                      <a:r>
                        <a:rPr lang="ar-JO" dirty="0" smtClean="0"/>
                        <a:t>ا</a:t>
                      </a:r>
                      <a:r>
                        <a:rPr lang="ar-SA" dirty="0" smtClean="0"/>
                        <a:t>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القيمه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النسبه المئويه</a:t>
                      </a:r>
                      <a:endParaRPr lang="ar-SA" dirty="0"/>
                    </a:p>
                  </a:txBody>
                  <a:tcPr/>
                </a:tc>
              </a:tr>
              <a:tr h="277232"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الاستخدامات</a:t>
                      </a:r>
                      <a:r>
                        <a:rPr lang="ar-SA" sz="1600" dirty="0" smtClean="0"/>
                        <a:t> :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FF0000"/>
                          </a:solidFill>
                        </a:rPr>
                        <a:t>                            </a:t>
                      </a:r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7151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التوسع في الأصول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60000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>
                          <a:solidFill>
                            <a:srgbClr val="FF0000"/>
                          </a:solidFill>
                        </a:rPr>
                        <a:t>61.2</a:t>
                      </a:r>
                      <a:r>
                        <a:rPr lang="ar-SA" sz="1600" dirty="0" smtClean="0">
                          <a:solidFill>
                            <a:schemeClr val="dk1"/>
                          </a:solidFill>
                        </a:rPr>
                        <a:t>%</a:t>
                      </a:r>
                      <a:endParaRPr lang="ar-SA" sz="1600" dirty="0" smtClean="0"/>
                    </a:p>
                  </a:txBody>
                  <a:tcPr/>
                </a:tc>
              </a:tr>
              <a:tr h="27151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الزياد</a:t>
                      </a:r>
                      <a:r>
                        <a:rPr lang="ar-JO" sz="1600" dirty="0" smtClean="0"/>
                        <a:t>ا</a:t>
                      </a:r>
                      <a:r>
                        <a:rPr lang="ar-SA" sz="1600" dirty="0" smtClean="0"/>
                        <a:t> في الذمم المدين</a:t>
                      </a:r>
                      <a:r>
                        <a:rPr lang="ar-JO" sz="1600" dirty="0" smtClean="0"/>
                        <a:t>ا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10.2%</a:t>
                      </a:r>
                      <a:endParaRPr lang="ar-SA" sz="1600" dirty="0"/>
                    </a:p>
                  </a:txBody>
                  <a:tcPr/>
                </a:tc>
              </a:tr>
              <a:tr h="26579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الاستثمار</a:t>
                      </a:r>
                      <a:r>
                        <a:rPr lang="ar-SA" sz="1600" baseline="0" dirty="0" smtClean="0"/>
                        <a:t> في المخزون السلعي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600" dirty="0" smtClean="0"/>
                        <a:t>10.2</a:t>
                      </a:r>
                      <a:r>
                        <a:rPr lang="ar-SA" sz="1600" dirty="0" smtClean="0"/>
                        <a:t>%</a:t>
                      </a:r>
                    </a:p>
                  </a:txBody>
                  <a:tcPr/>
                </a:tc>
              </a:tr>
              <a:tr h="24863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النقص في أوراق الدفع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10000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10.2%</a:t>
                      </a:r>
                      <a:endParaRPr lang="ar-SA" sz="1600" dirty="0" smtClean="0"/>
                    </a:p>
                  </a:txBody>
                  <a:tcPr/>
                </a:tc>
              </a:tr>
              <a:tr h="24291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النقص في الذمم الدائن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8000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600" dirty="0" smtClean="0"/>
                        <a:t>8.2</a:t>
                      </a:r>
                      <a:r>
                        <a:rPr lang="ar-SA" sz="1600" dirty="0" smtClean="0"/>
                        <a:t>%</a:t>
                      </a:r>
                    </a:p>
                  </a:txBody>
                  <a:tcPr/>
                </a:tc>
              </a:tr>
              <a:tr h="24291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0000FF"/>
                          </a:solidFill>
                        </a:rPr>
                        <a:t>مجموع الاستخدامات</a:t>
                      </a:r>
                      <a:endParaRPr lang="ar-SA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>
                          <a:solidFill>
                            <a:srgbClr val="0000FF"/>
                          </a:solidFill>
                        </a:rPr>
                        <a:t>98000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>
                          <a:solidFill>
                            <a:srgbClr val="0000FF"/>
                          </a:solidFill>
                        </a:rPr>
                        <a:t>100%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237192"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المصادر</a:t>
                      </a:r>
                      <a:r>
                        <a:rPr lang="ar-SA" sz="1600" dirty="0" smtClean="0"/>
                        <a:t> :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23147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بيع أوراق نقدي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متد</a:t>
                      </a:r>
                      <a:r>
                        <a:rPr lang="ar-JO" sz="1600" dirty="0" smtClean="0"/>
                        <a:t>ا</a:t>
                      </a:r>
                      <a:r>
                        <a:rPr lang="ar-SA" sz="1600" dirty="0" smtClean="0"/>
                        <a:t>ول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20.4%</a:t>
                      </a:r>
                    </a:p>
                  </a:txBody>
                  <a:tcPr/>
                </a:tc>
              </a:tr>
              <a:tr h="292040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الزياد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في مخصص</a:t>
                      </a:r>
                      <a:r>
                        <a:rPr lang="ar-SA" sz="1600" baseline="0" dirty="0" smtClean="0"/>
                        <a:t> الاستهلاك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20.4%</a:t>
                      </a:r>
                    </a:p>
                  </a:txBody>
                  <a:tcPr/>
                </a:tc>
              </a:tr>
              <a:tr h="21431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الزياد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في القروض طويلة ال</a:t>
                      </a:r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جل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20.4%</a:t>
                      </a:r>
                    </a:p>
                  </a:txBody>
                  <a:tcPr/>
                </a:tc>
              </a:tr>
              <a:tr h="21431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الزياد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baseline="0" dirty="0" smtClean="0"/>
                        <a:t> في ال</a:t>
                      </a:r>
                      <a:r>
                        <a:rPr lang="ar-JO" sz="1600" baseline="0" dirty="0" smtClean="0"/>
                        <a:t>أ</a:t>
                      </a:r>
                      <a:r>
                        <a:rPr lang="ar-SA" sz="1600" baseline="0" dirty="0" smtClean="0"/>
                        <a:t>رباح المحتجز</a:t>
                      </a:r>
                      <a:r>
                        <a:rPr lang="ar-JO" sz="1600" baseline="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20.4%</a:t>
                      </a:r>
                    </a:p>
                  </a:txBody>
                  <a:tcPr/>
                </a:tc>
              </a:tr>
              <a:tr h="21431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النقص في النقدي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المحتفظ بها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10.2%</a:t>
                      </a:r>
                    </a:p>
                  </a:txBody>
                  <a:tcPr/>
                </a:tc>
              </a:tr>
              <a:tr h="214312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الزياد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في قروض قصيرة ال</a:t>
                      </a:r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جل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8000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 smtClean="0"/>
                        <a:t>8.2%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rgbClr val="0000FF"/>
                          </a:solidFill>
                        </a:rPr>
                        <a:t>مجموع مصادر ال</a:t>
                      </a:r>
                      <a:r>
                        <a:rPr lang="ar-JO" sz="1600" dirty="0" smtClean="0">
                          <a:solidFill>
                            <a:srgbClr val="0000FF"/>
                          </a:solidFill>
                        </a:rPr>
                        <a:t>أ</a:t>
                      </a:r>
                      <a:r>
                        <a:rPr lang="ar-SA" sz="1600" dirty="0" smtClean="0">
                          <a:solidFill>
                            <a:srgbClr val="0000FF"/>
                          </a:solidFill>
                        </a:rPr>
                        <a:t>موال </a:t>
                      </a:r>
                      <a:endParaRPr lang="ar-SA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>
                          <a:solidFill>
                            <a:srgbClr val="0000FF"/>
                          </a:solidFill>
                        </a:rPr>
                        <a:t>98000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>
                          <a:solidFill>
                            <a:srgbClr val="0000FF"/>
                          </a:solidFill>
                        </a:rPr>
                        <a:t>100%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16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-78213"/>
            <a:ext cx="9143985" cy="870433"/>
            <a:chOff x="15" y="764704"/>
            <a:chExt cx="9143985" cy="1374535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374535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 smtClean="0">
                  <a:solidFill>
                    <a:schemeClr val="tx1"/>
                  </a:solidFill>
                </a:rPr>
                <a:t>تحليل قائمة الدخل</a:t>
              </a:r>
              <a:endParaRPr lang="ar-SA" sz="44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781940"/>
              <a:ext cx="1500166" cy="1357298"/>
              <a:chOff x="7643834" y="78194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78194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881429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17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2600" u="sng" dirty="0" smtClean="0"/>
              <a:t>التحليل الأفقي </a:t>
            </a:r>
            <a:r>
              <a:rPr lang="ar-SA" sz="2600" dirty="0" smtClean="0"/>
              <a:t>: يبين معدل التغير في العوامل التي تؤثر على صافي الربح</a:t>
            </a:r>
            <a:endParaRPr lang="ar-SA" sz="2600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ar-SA" sz="2600" dirty="0" smtClean="0">
                <a:solidFill>
                  <a:srgbClr val="FF0000"/>
                </a:solidFill>
              </a:rPr>
              <a:t>يقوم المحلل باختبار العناصر التي تظهر تغيرات هامة سواء بالزيادة أو النقص ثم يركز عليها اهتمامه ودراسته لكي يصل إلى </a:t>
            </a:r>
            <a:r>
              <a:rPr lang="ar-JO" sz="2600" dirty="0" smtClean="0">
                <a:solidFill>
                  <a:srgbClr val="FF0000"/>
                </a:solidFill>
              </a:rPr>
              <a:t>أ</a:t>
            </a:r>
            <a:r>
              <a:rPr lang="ar-SA" sz="2600" dirty="0" smtClean="0">
                <a:solidFill>
                  <a:srgbClr val="FF0000"/>
                </a:solidFill>
              </a:rPr>
              <a:t>سباب حدوثها</a:t>
            </a:r>
            <a:endParaRPr lang="ar-SA" sz="2600" dirty="0" smtClean="0"/>
          </a:p>
          <a:p>
            <a:pPr algn="just">
              <a:buNone/>
            </a:pPr>
            <a:r>
              <a:rPr lang="ar-SA" sz="2600" u="sng" dirty="0" smtClean="0"/>
              <a:t>التحليل الرأسي </a:t>
            </a:r>
            <a:r>
              <a:rPr lang="ar-SA" sz="2600" dirty="0" smtClean="0"/>
              <a:t>: كل عنصر من عناصر القائمة ينسب إلى </a:t>
            </a:r>
            <a:r>
              <a:rPr lang="ar-SA" sz="2600" dirty="0" smtClean="0">
                <a:solidFill>
                  <a:srgbClr val="FF0000"/>
                </a:solidFill>
              </a:rPr>
              <a:t>صافي المبيعات </a:t>
            </a:r>
            <a:endParaRPr lang="ar-JO" sz="2600" dirty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ar-JO" sz="2600" dirty="0" smtClean="0"/>
              <a:t>ا</a:t>
            </a:r>
            <a:r>
              <a:rPr lang="ar-SA" sz="2600" dirty="0" smtClean="0">
                <a:solidFill>
                  <a:srgbClr val="FF0000"/>
                </a:solidFill>
              </a:rPr>
              <a:t>لتحليل الرأسي</a:t>
            </a:r>
            <a:r>
              <a:rPr lang="ar-JO" sz="2600" dirty="0" smtClean="0">
                <a:solidFill>
                  <a:srgbClr val="FF0000"/>
                </a:solidFill>
              </a:rPr>
              <a:t> </a:t>
            </a:r>
            <a:r>
              <a:rPr lang="ar-SA" sz="2600" dirty="0" smtClean="0">
                <a:solidFill>
                  <a:srgbClr val="FF0000"/>
                </a:solidFill>
              </a:rPr>
              <a:t>يظهر توزيع ايرادات المبيعات بين العناصر والعوامل التي تعمل على </a:t>
            </a:r>
            <a:r>
              <a:rPr lang="ar-JO" sz="2600" dirty="0" smtClean="0">
                <a:solidFill>
                  <a:srgbClr val="FF0000"/>
                </a:solidFill>
              </a:rPr>
              <a:t>إ</a:t>
            </a:r>
            <a:r>
              <a:rPr lang="ar-SA" sz="2600" dirty="0" smtClean="0">
                <a:solidFill>
                  <a:srgbClr val="FF0000"/>
                </a:solidFill>
              </a:rPr>
              <a:t>نتاج وتحقيق هذه المبيعات ويقوم المحلل بدراسة كل نسبه مئويه للتعرف عما </a:t>
            </a:r>
            <a:r>
              <a:rPr lang="ar-JO" sz="2600" dirty="0" smtClean="0">
                <a:solidFill>
                  <a:srgbClr val="FF0000"/>
                </a:solidFill>
              </a:rPr>
              <a:t>إ</a:t>
            </a:r>
            <a:r>
              <a:rPr lang="ar-SA" sz="2600" dirty="0" smtClean="0">
                <a:solidFill>
                  <a:srgbClr val="FF0000"/>
                </a:solidFill>
              </a:rPr>
              <a:t>ذا ك</a:t>
            </a:r>
            <a:r>
              <a:rPr lang="ar-JO" sz="2600" dirty="0" smtClean="0">
                <a:solidFill>
                  <a:srgbClr val="FF0000"/>
                </a:solidFill>
              </a:rPr>
              <a:t>ا</a:t>
            </a:r>
            <a:r>
              <a:rPr lang="ar-SA" sz="2600" dirty="0" smtClean="0">
                <a:solidFill>
                  <a:srgbClr val="FF0000"/>
                </a:solidFill>
              </a:rPr>
              <a:t>ن كل عنصر من عناصر المصروفات </a:t>
            </a:r>
            <a:r>
              <a:rPr lang="ar-JO" sz="2600" dirty="0" smtClean="0">
                <a:solidFill>
                  <a:srgbClr val="FF0000"/>
                </a:solidFill>
              </a:rPr>
              <a:t>أ</a:t>
            </a:r>
            <a:r>
              <a:rPr lang="ar-SA" sz="2600" dirty="0" smtClean="0">
                <a:solidFill>
                  <a:srgbClr val="FF0000"/>
                </a:solidFill>
              </a:rPr>
              <a:t>كثر من اللازم أو طبيعي أو </a:t>
            </a:r>
            <a:r>
              <a:rPr lang="ar-JO" sz="2600" dirty="0" smtClean="0">
                <a:solidFill>
                  <a:srgbClr val="FF0000"/>
                </a:solidFill>
              </a:rPr>
              <a:t>أ</a:t>
            </a:r>
            <a:r>
              <a:rPr lang="ar-SA" sz="2600" dirty="0" smtClean="0">
                <a:solidFill>
                  <a:srgbClr val="FF0000"/>
                </a:solidFill>
              </a:rPr>
              <a:t>قل من اللازم </a:t>
            </a:r>
          </a:p>
          <a:p>
            <a:pPr algn="just">
              <a:lnSpc>
                <a:spcPct val="90000"/>
              </a:lnSpc>
              <a:buNone/>
            </a:pPr>
            <a:r>
              <a:rPr lang="ar-EG" altLang="zh-CN" sz="2600" u="sng" dirty="0" smtClean="0">
                <a:cs typeface="DecoType Naskh Special" pitchFamily="2" charset="-78"/>
              </a:rPr>
              <a:t>قيمة العنصر            </a:t>
            </a:r>
            <a:r>
              <a:rPr lang="ar-EG" altLang="zh-CN" sz="2600" dirty="0" smtClean="0">
                <a:cs typeface="DecoType Naskh Special" pitchFamily="2" charset="-78"/>
              </a:rPr>
              <a:t> ×   100</a:t>
            </a:r>
            <a:endParaRPr lang="ar-JO" altLang="zh-CN" sz="2600" dirty="0" smtClean="0">
              <a:cs typeface="DecoType Naskh Special" pitchFamily="2" charset="-78"/>
            </a:endParaRPr>
          </a:p>
          <a:p>
            <a:pPr algn="just">
              <a:lnSpc>
                <a:spcPct val="90000"/>
              </a:lnSpc>
              <a:buNone/>
            </a:pPr>
            <a:r>
              <a:rPr lang="ar-EG" altLang="zh-CN" sz="2600" dirty="0" smtClean="0">
                <a:cs typeface="DecoType Naskh Special" pitchFamily="2" charset="-78"/>
              </a:rPr>
              <a:t>صافى إيراد المبيعات </a:t>
            </a:r>
            <a:r>
              <a:rPr lang="ar-JO" altLang="zh-CN" sz="2600" dirty="0" smtClean="0">
                <a:cs typeface="DecoType Naskh Special" pitchFamily="2" charset="-78"/>
              </a:rPr>
              <a:t>                                                                                        </a:t>
            </a:r>
          </a:p>
          <a:p>
            <a:pPr algn="just">
              <a:lnSpc>
                <a:spcPct val="90000"/>
              </a:lnSpc>
              <a:buNone/>
            </a:pPr>
            <a:endParaRPr lang="ar-JO" altLang="zh-CN" sz="2600" dirty="0">
              <a:cs typeface="DecoType Naskh Special" pitchFamily="2" charset="-78"/>
            </a:endParaRPr>
          </a:p>
          <a:p>
            <a:pPr algn="just">
              <a:lnSpc>
                <a:spcPct val="90000"/>
              </a:lnSpc>
              <a:buNone/>
            </a:pPr>
            <a:r>
              <a:rPr lang="ar-JO" altLang="zh-CN" sz="2600" dirty="0" smtClean="0">
                <a:cs typeface="DecoType Naskh Special" pitchFamily="2" charset="-78"/>
              </a:rPr>
              <a:t> </a:t>
            </a:r>
            <a:r>
              <a:rPr lang="ar-SA" sz="2600" i="1" dirty="0" smtClean="0">
                <a:solidFill>
                  <a:srgbClr val="FF0000"/>
                </a:solidFill>
              </a:rPr>
              <a:t>نقوم أولا باعداد التحليل الرأسي ثم الأفقي </a:t>
            </a:r>
          </a:p>
          <a:p>
            <a:pPr algn="just">
              <a:buNone/>
            </a:pPr>
            <a:endParaRPr lang="ar-SA" sz="1700" b="1" dirty="0" smtClean="0"/>
          </a:p>
          <a:p>
            <a:pPr algn="just">
              <a:buNone/>
            </a:pPr>
            <a:endParaRPr lang="ar-SA" sz="1700" b="1" dirty="0" smtClean="0"/>
          </a:p>
          <a:p>
            <a:pPr algn="just">
              <a:buNone/>
            </a:pPr>
            <a:endParaRPr lang="ar-SA" sz="1700" b="1" dirty="0"/>
          </a:p>
          <a:p>
            <a:pPr marL="514350" indent="-514350" algn="just">
              <a:buNone/>
            </a:pPr>
            <a:endParaRPr lang="ar-SA" sz="17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-378"/>
            <a:ext cx="9143985" cy="405041"/>
            <a:chOff x="15" y="756081"/>
            <a:chExt cx="9143985" cy="1357298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3"/>
              <a:ext cx="9143985" cy="1315223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dirty="0" smtClean="0">
                  <a:solidFill>
                    <a:schemeClr val="tx1"/>
                  </a:solidFill>
                </a:rPr>
                <a:t>التحليل الرأسي والفرق النسبي لقائمة الدخل</a:t>
              </a:r>
              <a:endParaRPr lang="ar-SA" sz="36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756081"/>
              <a:ext cx="1500166" cy="1357298"/>
              <a:chOff x="7643834" y="756081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756081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947375"/>
                <a:ext cx="965842" cy="928695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18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ar-SA" sz="1700" b="1" dirty="0" smtClean="0"/>
          </a:p>
          <a:p>
            <a:pPr algn="just">
              <a:buNone/>
            </a:pPr>
            <a:endParaRPr lang="ar-SA" sz="1700" b="1" dirty="0" smtClean="0"/>
          </a:p>
          <a:p>
            <a:pPr algn="just">
              <a:buNone/>
            </a:pPr>
            <a:endParaRPr lang="ar-SA" sz="1700" b="1" dirty="0"/>
          </a:p>
          <a:p>
            <a:pPr marL="514350" indent="-514350" algn="just">
              <a:buNone/>
            </a:pPr>
            <a:endParaRPr lang="ar-SA" sz="1700" b="1" dirty="0" smtClean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885691"/>
              </p:ext>
            </p:extLst>
          </p:nvPr>
        </p:nvGraphicFramePr>
        <p:xfrm>
          <a:off x="214281" y="650156"/>
          <a:ext cx="8929719" cy="620784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348701"/>
                <a:gridCol w="810383"/>
                <a:gridCol w="1163369"/>
                <a:gridCol w="851610"/>
                <a:gridCol w="1222107"/>
                <a:gridCol w="782621"/>
                <a:gridCol w="750928"/>
              </a:tblGrid>
              <a:tr h="350594"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البيان</a:t>
                      </a:r>
                      <a:endParaRPr lang="ar-JO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ar-SY" dirty="0" smtClean="0"/>
                        <a:t>2015</a:t>
                      </a:r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ar-SY" dirty="0" smtClean="0"/>
                        <a:t>2016</a:t>
                      </a:r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(لفرق)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التغير</a:t>
                      </a:r>
                      <a:endParaRPr lang="ar-J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القيمه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التحليل الرأسي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القيمه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التحليل الرأسي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60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ar-JO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0000FF"/>
                          </a:solidFill>
                        </a:rPr>
                        <a:t>صافي المبيعات</a:t>
                      </a:r>
                      <a:endParaRPr lang="ar-JO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b="1" dirty="0" smtClean="0">
                          <a:solidFill>
                            <a:srgbClr val="0000FF"/>
                          </a:solidFill>
                        </a:rPr>
                        <a:t>10900</a:t>
                      </a:r>
                      <a:endParaRPr lang="ar-JO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0000FF"/>
                          </a:solidFill>
                        </a:rPr>
                        <a:t>100</a:t>
                      </a:r>
                      <a:endParaRPr lang="ar-JO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b="1" dirty="0" smtClean="0">
                          <a:solidFill>
                            <a:srgbClr val="0000FF"/>
                          </a:solidFill>
                        </a:rPr>
                        <a:t>11400</a:t>
                      </a:r>
                      <a:endParaRPr lang="ar-JO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0000FF"/>
                          </a:solidFill>
                        </a:rPr>
                        <a:t>100</a:t>
                      </a:r>
                      <a:endParaRPr lang="ar-JO" sz="16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500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4.6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يخصم</a:t>
                      </a:r>
                      <a:r>
                        <a:rPr lang="ar-JO" sz="1600" baseline="0" dirty="0" smtClean="0"/>
                        <a:t> : تكلفة البضاعة المباعة 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6320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58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6600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57.9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280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4.4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: الاهلاك</a:t>
                      </a:r>
                      <a:r>
                        <a:rPr lang="ar-JO" sz="1600" baseline="0" dirty="0" smtClean="0"/>
                        <a:t>(في المشروعات الصناعية)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180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1.6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200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1.8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11.1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مجمل الربح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4400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40.4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4600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40.4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200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4.6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يخصم:المصروفات</a:t>
                      </a:r>
                      <a:r>
                        <a:rPr lang="ar-JO" sz="1600" baseline="0" dirty="0" smtClean="0"/>
                        <a:t> الإدارية والعمومية والبيعية)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2630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24.1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2730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24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3.8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:الاهلاك</a:t>
                      </a:r>
                      <a:r>
                        <a:rPr lang="ar-JO" sz="1600" baseline="0" dirty="0" smtClean="0"/>
                        <a:t> (في المشروعات التجارية)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-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-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-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-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صافي التشغيل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1765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16.2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1870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16.4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105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يخصم فوائد مدفوعة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80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0.7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100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0.9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25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صافي</a:t>
                      </a:r>
                      <a:r>
                        <a:rPr lang="ar-JO" sz="1600" baseline="0" dirty="0" smtClean="0"/>
                        <a:t> الربح قبل دفع الضرائب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1685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15,5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1770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15.5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85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5.1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يخصم مخصص الضرائب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100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0.9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120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1.1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صافي الربح قبل البنود الغير عادية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1585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14,5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1650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14.5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65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4.1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ايرادات</a:t>
                      </a:r>
                      <a:r>
                        <a:rPr lang="ar-JO" sz="1600" baseline="0" dirty="0" smtClean="0"/>
                        <a:t> غير عادية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15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0.1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50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0.4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35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233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مصروفات غير عادية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-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-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20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0.2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صافي الربح بعد البنود الغير العادية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1600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14.7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1680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14.7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80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يخصم توزيعات الأرباح</a:t>
                      </a:r>
                      <a:r>
                        <a:rPr lang="ar-JO" sz="1600" baseline="0" dirty="0" smtClean="0"/>
                        <a:t> 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1500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13.8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1580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13.9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80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5.3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43652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الأرباح المحتجزة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100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0.9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100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0.9</a:t>
                      </a:r>
                      <a:endParaRPr lang="ar-J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ar-JO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8143"/>
            <a:ext cx="9143985" cy="1206279"/>
            <a:chOff x="15" y="764704"/>
            <a:chExt cx="9143985" cy="1220806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22080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rgbClr val="FF0000"/>
                  </a:solidFill>
                </a:rPr>
                <a:t>خطوات </a:t>
              </a:r>
              <a:r>
                <a:rPr lang="ar-JO" sz="3200" dirty="0" smtClean="0">
                  <a:solidFill>
                    <a:srgbClr val="FF0000"/>
                  </a:solidFill>
                </a:rPr>
                <a:t>إ</a:t>
              </a:r>
              <a:r>
                <a:rPr lang="ar-SA" sz="3200" dirty="0" smtClean="0">
                  <a:solidFill>
                    <a:srgbClr val="FF0000"/>
                  </a:solidFill>
                </a:rPr>
                <a:t>عداد قائمة تدفق الاموال</a:t>
              </a:r>
              <a:endParaRPr lang="ar-SA" sz="3200" dirty="0">
                <a:solidFill>
                  <a:srgbClr val="FF0000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8001024" y="801627"/>
              <a:ext cx="1142976" cy="750094"/>
              <a:chOff x="8001024" y="801627"/>
              <a:chExt cx="1142976" cy="750094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8001024" y="801627"/>
                <a:ext cx="1142976" cy="750094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215353" y="973334"/>
                <a:ext cx="601497" cy="578362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19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142984"/>
            <a:ext cx="8640960" cy="521497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2200" dirty="0" smtClean="0">
                <a:solidFill>
                  <a:srgbClr val="FF0000"/>
                </a:solidFill>
              </a:rPr>
              <a:t>يستلزم اعداد قائمة تدفق ال</a:t>
            </a:r>
            <a:r>
              <a:rPr lang="ar-JO" sz="2200" dirty="0" smtClean="0">
                <a:solidFill>
                  <a:srgbClr val="FF0000"/>
                </a:solidFill>
              </a:rPr>
              <a:t>أ</a:t>
            </a:r>
            <a:r>
              <a:rPr lang="ar-SA" sz="2200" dirty="0" smtClean="0">
                <a:solidFill>
                  <a:srgbClr val="FF0000"/>
                </a:solidFill>
              </a:rPr>
              <a:t>موال استخدام ميز</a:t>
            </a:r>
            <a:r>
              <a:rPr lang="ar-JO" sz="2200" dirty="0" smtClean="0">
                <a:solidFill>
                  <a:srgbClr val="FF0000"/>
                </a:solidFill>
              </a:rPr>
              <a:t>ا</a:t>
            </a:r>
            <a:r>
              <a:rPr lang="ar-SA" sz="2200" dirty="0" smtClean="0">
                <a:solidFill>
                  <a:srgbClr val="FF0000"/>
                </a:solidFill>
              </a:rPr>
              <a:t>نيتين </a:t>
            </a:r>
            <a:r>
              <a:rPr lang="ar-SA" sz="2200" u="sng" dirty="0" smtClean="0">
                <a:solidFill>
                  <a:srgbClr val="FF0000"/>
                </a:solidFill>
              </a:rPr>
              <a:t>متتاليتن</a:t>
            </a:r>
            <a:r>
              <a:rPr lang="ar-SA" sz="2200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200" dirty="0" smtClean="0"/>
              <a:t>تصور قائمة ماليه من خمسه </a:t>
            </a:r>
            <a:r>
              <a:rPr lang="ar-JO" sz="2200" dirty="0" smtClean="0"/>
              <a:t>أ</a:t>
            </a:r>
            <a:r>
              <a:rPr lang="ar-SA" sz="2200" dirty="0" smtClean="0"/>
              <a:t>عمد</a:t>
            </a:r>
            <a:r>
              <a:rPr lang="ar-JO" sz="2200" dirty="0" smtClean="0"/>
              <a:t>ة</a:t>
            </a:r>
            <a:r>
              <a:rPr lang="ar-SA" sz="2200" dirty="0" smtClean="0"/>
              <a:t> ويعاد كتاب</a:t>
            </a:r>
            <a:r>
              <a:rPr lang="ar-JO" sz="2200" dirty="0" smtClean="0"/>
              <a:t>ة</a:t>
            </a:r>
            <a:r>
              <a:rPr lang="ar-SA" sz="2200" dirty="0" smtClean="0"/>
              <a:t> الميز</a:t>
            </a:r>
            <a:r>
              <a:rPr lang="ar-JO" sz="2200" dirty="0" smtClean="0"/>
              <a:t>ان</a:t>
            </a:r>
            <a:r>
              <a:rPr lang="ar-SA" sz="2200" dirty="0" smtClean="0"/>
              <a:t>يتن في شكل عمودي.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2200" dirty="0" smtClean="0"/>
              <a:t>إ</a:t>
            </a:r>
            <a:r>
              <a:rPr lang="ar-SA" sz="2200" dirty="0" smtClean="0"/>
              <a:t>يجاد صافي التغير المالي بين بنود الميزانيتين.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200" dirty="0" smtClean="0"/>
              <a:t>تصنيف صافي التغيرات في عناصر الأصول والخصوم وحقوق الملكي</a:t>
            </a:r>
            <a:r>
              <a:rPr lang="ar-JO" sz="2200" dirty="0" smtClean="0"/>
              <a:t>ة</a:t>
            </a:r>
            <a:r>
              <a:rPr lang="ar-SA" sz="2200" dirty="0" smtClean="0"/>
              <a:t> على </a:t>
            </a:r>
            <a:r>
              <a:rPr lang="ar-JO" sz="2200" dirty="0" smtClean="0"/>
              <a:t>أ</a:t>
            </a:r>
            <a:r>
              <a:rPr lang="ar-SA" sz="2200" dirty="0" smtClean="0"/>
              <a:t>ساس ما </a:t>
            </a:r>
            <a:r>
              <a:rPr lang="ar-JO" sz="2200" dirty="0" smtClean="0"/>
              <a:t>إ</a:t>
            </a:r>
            <a:r>
              <a:rPr lang="ar-SA" sz="2200" dirty="0" smtClean="0"/>
              <a:t>ذا ك</a:t>
            </a:r>
            <a:r>
              <a:rPr lang="ar-JO" sz="2200" dirty="0" smtClean="0"/>
              <a:t>ا</a:t>
            </a:r>
            <a:r>
              <a:rPr lang="ar-SA" sz="2200" dirty="0" smtClean="0"/>
              <a:t>ن كل تغير فيها يمثل موردا  لل</a:t>
            </a:r>
            <a:r>
              <a:rPr lang="ar-JO" sz="2200" dirty="0" smtClean="0"/>
              <a:t>أ</a:t>
            </a:r>
            <a:r>
              <a:rPr lang="ar-SA" sz="2200" dirty="0" smtClean="0"/>
              <a:t>موال أو استخداما لها ومن ثم تنقسم إلى قسمين :</a:t>
            </a:r>
          </a:p>
          <a:p>
            <a:pPr marL="514350" indent="-514350" algn="just">
              <a:buFont typeface="+mj-cs"/>
              <a:buAutoNum type="arabic1Minus"/>
            </a:pPr>
            <a:r>
              <a:rPr lang="ar-SA" sz="2200" u="sng" dirty="0" smtClean="0">
                <a:solidFill>
                  <a:srgbClr val="FF0000"/>
                </a:solidFill>
              </a:rPr>
              <a:t>موارد ال</a:t>
            </a:r>
            <a:r>
              <a:rPr lang="ar-JO" sz="2200" u="sng" dirty="0" smtClean="0">
                <a:solidFill>
                  <a:srgbClr val="FF0000"/>
                </a:solidFill>
              </a:rPr>
              <a:t>أ</a:t>
            </a:r>
            <a:r>
              <a:rPr lang="ar-SA" sz="2200" u="sng" dirty="0" smtClean="0">
                <a:solidFill>
                  <a:srgbClr val="FF0000"/>
                </a:solidFill>
              </a:rPr>
              <a:t>موال </a:t>
            </a:r>
            <a:r>
              <a:rPr lang="ar-SA" sz="2200" dirty="0" smtClean="0">
                <a:solidFill>
                  <a:srgbClr val="FF0000"/>
                </a:solidFill>
              </a:rPr>
              <a:t>: 1- النقص في الأصول 2- الزياده في الخصوم 3-الزياده في حقوق الملكي</a:t>
            </a:r>
            <a:r>
              <a:rPr lang="ar-JO" sz="2200" dirty="0" smtClean="0">
                <a:solidFill>
                  <a:srgbClr val="FF0000"/>
                </a:solidFill>
              </a:rPr>
              <a:t>ة</a:t>
            </a:r>
            <a:r>
              <a:rPr lang="ar-SA" sz="2200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 algn="just">
              <a:buNone/>
            </a:pPr>
            <a:r>
              <a:rPr lang="ar-SA" sz="2200" dirty="0" smtClean="0">
                <a:solidFill>
                  <a:srgbClr val="FF0000"/>
                </a:solidFill>
              </a:rPr>
              <a:t>ب- </a:t>
            </a:r>
            <a:r>
              <a:rPr lang="ar-SA" sz="2200" u="sng" dirty="0" smtClean="0">
                <a:solidFill>
                  <a:srgbClr val="FF0000"/>
                </a:solidFill>
              </a:rPr>
              <a:t>استخدامات ال</a:t>
            </a:r>
            <a:r>
              <a:rPr lang="ar-JO" sz="2200" u="sng" dirty="0" smtClean="0">
                <a:solidFill>
                  <a:srgbClr val="FF0000"/>
                </a:solidFill>
              </a:rPr>
              <a:t>أ</a:t>
            </a:r>
            <a:r>
              <a:rPr lang="ar-SA" sz="2200" u="sng" dirty="0" smtClean="0">
                <a:solidFill>
                  <a:srgbClr val="FF0000"/>
                </a:solidFill>
              </a:rPr>
              <a:t>موال</a:t>
            </a:r>
            <a:r>
              <a:rPr lang="ar-SA" sz="2200" dirty="0" smtClean="0">
                <a:solidFill>
                  <a:srgbClr val="FF0000"/>
                </a:solidFill>
              </a:rPr>
              <a:t>: 1- الزياده في الأصول 2_النقص في الخصوم 3_ النقص في حقوق الملكي</a:t>
            </a:r>
            <a:r>
              <a:rPr lang="ar-JO" sz="2200" dirty="0" smtClean="0">
                <a:solidFill>
                  <a:srgbClr val="FF0000"/>
                </a:solidFill>
              </a:rPr>
              <a:t>ة</a:t>
            </a:r>
            <a:r>
              <a:rPr lang="ar-SA" sz="2200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 algn="just">
              <a:buNone/>
            </a:pPr>
            <a:r>
              <a:rPr lang="ar-SA" sz="2200" dirty="0" smtClean="0"/>
              <a:t>4. بعد تصنيف صافي التغير إلى مصادر واستخدامات ماليه يتم تحويله إلى نسب مئويه لاستخلاص النتائج وتحديد العومل التي </a:t>
            </a:r>
            <a:r>
              <a:rPr lang="ar-JO" sz="2200" dirty="0" smtClean="0"/>
              <a:t>أ</a:t>
            </a:r>
            <a:r>
              <a:rPr lang="ar-SA" sz="2200" dirty="0" smtClean="0"/>
              <a:t>ثرت على حرك</a:t>
            </a:r>
            <a:r>
              <a:rPr lang="ar-JO" sz="2200" dirty="0" smtClean="0"/>
              <a:t>ة</a:t>
            </a:r>
            <a:r>
              <a:rPr lang="ar-SA" sz="2200" dirty="0" smtClean="0"/>
              <a:t> ال</a:t>
            </a:r>
            <a:r>
              <a:rPr lang="ar-JO" sz="2200" dirty="0" smtClean="0"/>
              <a:t>أ</a:t>
            </a:r>
            <a:r>
              <a:rPr lang="ar-SA" sz="2200" dirty="0" smtClean="0"/>
              <a:t>موال بصور</a:t>
            </a:r>
            <a:r>
              <a:rPr lang="ar-JO" sz="2200" dirty="0" smtClean="0"/>
              <a:t>ة</a:t>
            </a:r>
            <a:r>
              <a:rPr lang="ar-SA" sz="2200" dirty="0" smtClean="0"/>
              <a:t> مباشر</a:t>
            </a:r>
            <a:r>
              <a:rPr lang="ar-JO" sz="2200" dirty="0" smtClean="0"/>
              <a:t>ة</a:t>
            </a:r>
            <a:r>
              <a:rPr lang="ar-SA" sz="2200" dirty="0" smtClean="0"/>
              <a:t> وفقا لل</a:t>
            </a:r>
            <a:r>
              <a:rPr lang="ar-JO" sz="2200" dirty="0" smtClean="0"/>
              <a:t>أ</a:t>
            </a:r>
            <a:r>
              <a:rPr lang="ar-SA" sz="2200" dirty="0" smtClean="0"/>
              <a:t>همي</a:t>
            </a:r>
            <a:r>
              <a:rPr lang="ar-JO" sz="2200" dirty="0" smtClean="0"/>
              <a:t>ة</a:t>
            </a:r>
            <a:r>
              <a:rPr lang="ar-SA" sz="2200" dirty="0" smtClean="0"/>
              <a:t> النسبي</a:t>
            </a:r>
            <a:r>
              <a:rPr lang="ar-JO" sz="2200" dirty="0" smtClean="0"/>
              <a:t>ة</a:t>
            </a:r>
            <a:r>
              <a:rPr lang="ar-SA" sz="2200" dirty="0" smtClean="0"/>
              <a:t> لكل عنصر من عناصر الاستخدامات ،الموارد المالية ، ونمط توزيع الموارد المالية ، على مجالات الاستخدام المختلفه للمقارنة بين طبيعة الموارد المالية وطبيع</a:t>
            </a:r>
            <a:r>
              <a:rPr lang="ar-JO" sz="2200" dirty="0" smtClean="0"/>
              <a:t>ة</a:t>
            </a:r>
            <a:r>
              <a:rPr lang="ar-SA" sz="2200" dirty="0" smtClean="0"/>
              <a:t> مجال ال</a:t>
            </a:r>
            <a:r>
              <a:rPr lang="ar-JO" sz="2200" dirty="0" smtClean="0"/>
              <a:t>إ</a:t>
            </a:r>
            <a:r>
              <a:rPr lang="ar-SA" sz="2200" dirty="0" smtClean="0"/>
              <a:t>ستخدام و</a:t>
            </a:r>
            <a:r>
              <a:rPr lang="ar-JO" sz="2200" dirty="0" smtClean="0"/>
              <a:t>أ</a:t>
            </a:r>
            <a:r>
              <a:rPr lang="ar-SA" sz="2200" dirty="0" smtClean="0"/>
              <a:t>ثر ذلك على ال</a:t>
            </a:r>
            <a:r>
              <a:rPr lang="ar-JO" sz="2200" dirty="0" smtClean="0"/>
              <a:t>أ</a:t>
            </a:r>
            <a:r>
              <a:rPr lang="ar-SA" sz="2200" dirty="0" smtClean="0"/>
              <a:t>رباح والسيول</a:t>
            </a:r>
            <a:r>
              <a:rPr lang="ar-JO" sz="2200" dirty="0" smtClean="0"/>
              <a:t>ة</a:t>
            </a:r>
            <a:r>
              <a:rPr lang="ar-SA" sz="2200" dirty="0" smtClean="0"/>
              <a:t> المالية. </a:t>
            </a:r>
          </a:p>
          <a:p>
            <a:pPr marL="514350" indent="-514350" algn="just">
              <a:buFont typeface="+mj-lt"/>
              <a:buAutoNum type="arabicParenR"/>
            </a:pPr>
            <a:endParaRPr lang="ar-SA" sz="1800" b="1" dirty="0" smtClean="0"/>
          </a:p>
          <a:p>
            <a:pPr algn="just">
              <a:buNone/>
            </a:pPr>
            <a:endParaRPr lang="ar-SA" sz="1800" b="1" dirty="0" smtClean="0"/>
          </a:p>
          <a:p>
            <a:pPr algn="just">
              <a:buNone/>
            </a:pPr>
            <a:endParaRPr lang="ar-SA" sz="1800" b="1" dirty="0" smtClean="0"/>
          </a:p>
          <a:p>
            <a:pPr algn="just">
              <a:buNone/>
            </a:pPr>
            <a:endParaRPr lang="ar-SA" sz="1800" b="1" dirty="0" smtClean="0"/>
          </a:p>
          <a:p>
            <a:pPr algn="just">
              <a:buNone/>
            </a:pPr>
            <a:endParaRPr lang="ar-SA" sz="1800" b="1" dirty="0"/>
          </a:p>
          <a:p>
            <a:pPr marL="514350" indent="-514350" algn="just">
              <a:buNone/>
            </a:pPr>
            <a:endParaRPr lang="ar-SA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3034" y="3771912"/>
            <a:ext cx="6400800" cy="1600200"/>
          </a:xfrm>
        </p:spPr>
        <p:txBody>
          <a:bodyPr/>
          <a:lstStyle/>
          <a:p>
            <a:r>
              <a:rPr lang="ar-SA" dirty="0" smtClean="0"/>
              <a:t> </a:t>
            </a:r>
          </a:p>
          <a:p>
            <a:r>
              <a:rPr lang="ar-SA" dirty="0" smtClean="0"/>
              <a:t>الفصل السادس</a:t>
            </a:r>
            <a:endParaRPr lang="ar-S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21" name="Title 2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9144000" cy="3775360"/>
            <a:chOff x="0" y="0"/>
            <a:chExt cx="9144000" cy="3775360"/>
          </a:xfrm>
        </p:grpSpPr>
        <p:sp>
          <p:nvSpPr>
            <p:cNvPr id="9" name="Rectangle 8"/>
            <p:cNvSpPr/>
            <p:nvPr/>
          </p:nvSpPr>
          <p:spPr>
            <a:xfrm>
              <a:off x="0" y="2060848"/>
              <a:ext cx="9144000" cy="17145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6350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dirty="0" smtClean="0">
                  <a:solidFill>
                    <a:schemeClr val="tx1"/>
                  </a:solidFill>
                </a:rPr>
                <a:t>تحليل القوا</a:t>
              </a:r>
              <a:r>
                <a:rPr lang="ar-JO" sz="3600" dirty="0" smtClean="0">
                  <a:solidFill>
                    <a:schemeClr val="tx1"/>
                  </a:solidFill>
                </a:rPr>
                <a:t>ئ</a:t>
              </a:r>
              <a:r>
                <a:rPr lang="ar-SA" sz="3600" dirty="0" smtClean="0">
                  <a:solidFill>
                    <a:schemeClr val="tx1"/>
                  </a:solidFill>
                </a:rPr>
                <a:t>م المالية </a:t>
              </a:r>
              <a:endParaRPr lang="ar-SA" sz="3600" dirty="0">
                <a:solidFill>
                  <a:schemeClr val="tx1"/>
                </a:solidFill>
              </a:endParaRPr>
            </a:p>
          </p:txBody>
        </p:sp>
        <p:sp>
          <p:nvSpPr>
            <p:cNvPr id="17" name="Teardrop 16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29586" y="214291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19" name="TextBox 18"/>
          <p:cNvSpPr txBox="1"/>
          <p:nvPr/>
        </p:nvSpPr>
        <p:spPr>
          <a:xfrm>
            <a:off x="0" y="2571744"/>
            <a:ext cx="91440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S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8143"/>
            <a:ext cx="9143985" cy="1277717"/>
            <a:chOff x="15" y="764704"/>
            <a:chExt cx="9143985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chemeClr val="tx1"/>
                  </a:solidFill>
                </a:rPr>
                <a:t>خطوات اعداد قائمة الموارد الكليه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801626"/>
              <a:ext cx="1500166" cy="1357298"/>
              <a:chOff x="7643834" y="801626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801626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966058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20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214422"/>
            <a:ext cx="8640960" cy="4911741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2400" dirty="0" smtClean="0"/>
              <a:t>تعكس هذه القائمة التغيرات التي تحدث في عناصر المركز المالي بعد اجراء التعديلات التالي</a:t>
            </a:r>
            <a:r>
              <a:rPr lang="ar-JO" sz="2400" dirty="0" smtClean="0"/>
              <a:t>ة</a:t>
            </a:r>
            <a:r>
              <a:rPr lang="ar-SA" sz="2400" dirty="0" smtClean="0"/>
              <a:t> على قائمة الدخل </a:t>
            </a:r>
          </a:p>
          <a:p>
            <a:pPr algn="just">
              <a:buFont typeface="+mj-lt"/>
              <a:buAutoNum type="arabicPeriod"/>
            </a:pPr>
            <a:r>
              <a:rPr lang="ar-SA" sz="2400" dirty="0" smtClean="0"/>
              <a:t>استخراج صافي </a:t>
            </a:r>
            <a:r>
              <a:rPr lang="ar-SA" sz="2400" dirty="0" smtClean="0">
                <a:solidFill>
                  <a:srgbClr val="FF0000"/>
                </a:solidFill>
              </a:rPr>
              <a:t>الربح</a:t>
            </a:r>
            <a:r>
              <a:rPr lang="ar-SA" sz="2400" dirty="0" smtClean="0"/>
              <a:t> (</a:t>
            </a:r>
            <a:r>
              <a:rPr lang="ar-JO" sz="2400" dirty="0" smtClean="0"/>
              <a:t>أو</a:t>
            </a:r>
            <a:r>
              <a:rPr lang="ar-SA" sz="2400" dirty="0" smtClean="0"/>
              <a:t>الخسار</a:t>
            </a:r>
            <a:r>
              <a:rPr lang="ar-JO" sz="2400" dirty="0" smtClean="0"/>
              <a:t>ة</a:t>
            </a:r>
            <a:r>
              <a:rPr lang="ar-SA" sz="2400" dirty="0" smtClean="0"/>
              <a:t> ) المعدل : يعدل صافي الربح الظاهر في القائمة بحيث </a:t>
            </a:r>
            <a:r>
              <a:rPr lang="ar-SA" sz="2400" dirty="0" smtClean="0">
                <a:solidFill>
                  <a:srgbClr val="FF0000"/>
                </a:solidFill>
              </a:rPr>
              <a:t>يضاف 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ليه المصروفات الغير مالي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مثل ال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هلاك والمخصصات </a:t>
            </a:r>
            <a:r>
              <a:rPr lang="ar-SA" sz="2400" dirty="0" smtClean="0"/>
              <a:t>. </a:t>
            </a:r>
            <a:r>
              <a:rPr lang="ar-SA" sz="2400" dirty="0" smtClean="0">
                <a:solidFill>
                  <a:srgbClr val="FF0000"/>
                </a:solidFill>
              </a:rPr>
              <a:t>وعند بيع 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صل ثابت تعثر تحصيله يتم تعديله بخصم الربح أو 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ضاف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الخسار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- </a:t>
            </a:r>
            <a:r>
              <a:rPr lang="ar-SA" sz="2400" dirty="0" smtClean="0">
                <a:solidFill>
                  <a:srgbClr val="FF0000"/>
                </a:solidFill>
              </a:rPr>
              <a:t>إلى صافي الربح بعد الضرائب ويطلق على الربح وقتها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موال المتولد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من العمليات </a:t>
            </a:r>
          </a:p>
          <a:p>
            <a:pPr algn="just">
              <a:buFont typeface="+mj-lt"/>
              <a:buAutoNum type="arabicPeriod"/>
            </a:pPr>
            <a:r>
              <a:rPr lang="ar-JO" sz="2400" dirty="0" smtClean="0"/>
              <a:t>تحديد </a:t>
            </a:r>
            <a:r>
              <a:rPr lang="ar-SA" sz="2400" dirty="0" smtClean="0"/>
              <a:t>التغيرات المالية في بنود الميزانية</a:t>
            </a:r>
            <a:r>
              <a:rPr lang="ar-JO" sz="2400" dirty="0" smtClean="0"/>
              <a:t> </a:t>
            </a:r>
            <a:r>
              <a:rPr lang="ar-SA" sz="2400" dirty="0" smtClean="0"/>
              <a:t>التي تمثل الموارد لل</a:t>
            </a:r>
            <a:r>
              <a:rPr lang="ar-JO" sz="2400" dirty="0" smtClean="0"/>
              <a:t>أ</a:t>
            </a:r>
            <a:r>
              <a:rPr lang="ar-SA" sz="2400" dirty="0" smtClean="0"/>
              <a:t>موال </a:t>
            </a:r>
            <a:r>
              <a:rPr lang="ar-SA" sz="2400" dirty="0" smtClean="0">
                <a:solidFill>
                  <a:srgbClr val="FF0000"/>
                </a:solidFill>
              </a:rPr>
              <a:t>عدا المذكوره سابقا.</a:t>
            </a:r>
          </a:p>
          <a:p>
            <a:pPr algn="just">
              <a:buFont typeface="+mj-lt"/>
              <a:buAutoNum type="arabicPeriod"/>
            </a:pPr>
            <a:r>
              <a:rPr lang="ar-SA" sz="2400" dirty="0" smtClean="0"/>
              <a:t>يجمع </a:t>
            </a:r>
            <a:r>
              <a:rPr lang="ar-SA" sz="2400" dirty="0" smtClean="0">
                <a:solidFill>
                  <a:srgbClr val="FF0000"/>
                </a:solidFill>
              </a:rPr>
              <a:t>البندين</a:t>
            </a:r>
            <a:r>
              <a:rPr lang="ar-SA" sz="2400" dirty="0" smtClean="0"/>
              <a:t> السابقين لنصل إلى 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جمالي مصادر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موال.</a:t>
            </a:r>
          </a:p>
          <a:p>
            <a:pPr algn="just">
              <a:buFont typeface="+mj-lt"/>
              <a:buAutoNum type="arabicPeriod"/>
            </a:pPr>
            <a:r>
              <a:rPr lang="ar-SA" sz="2400" dirty="0" smtClean="0"/>
              <a:t>تحسب التغيرات المالية في بنود الميزانية</a:t>
            </a:r>
            <a:r>
              <a:rPr lang="ar-JO" sz="2400" dirty="0" smtClean="0"/>
              <a:t> </a:t>
            </a:r>
            <a:r>
              <a:rPr lang="ar-SA" sz="2400" dirty="0" smtClean="0"/>
              <a:t>والتي تمثل استخداما</a:t>
            </a:r>
            <a:r>
              <a:rPr lang="ar-JO" sz="2400" dirty="0" smtClean="0"/>
              <a:t>ً</a:t>
            </a:r>
            <a:r>
              <a:rPr lang="ar-SA" sz="2400" dirty="0" smtClean="0"/>
              <a:t> لل</a:t>
            </a:r>
            <a:r>
              <a:rPr lang="ar-JO" sz="2400" dirty="0" smtClean="0"/>
              <a:t>أ</a:t>
            </a:r>
            <a:r>
              <a:rPr lang="ar-SA" sz="2400" dirty="0" smtClean="0"/>
              <a:t>موال .</a:t>
            </a:r>
          </a:p>
          <a:p>
            <a:pPr algn="just">
              <a:buFont typeface="+mj-lt"/>
              <a:buAutoNum type="arabicPeriod"/>
            </a:pPr>
            <a:r>
              <a:rPr lang="ar-JO" sz="2400" dirty="0" smtClean="0"/>
              <a:t>تحدد قيمة </a:t>
            </a:r>
            <a:r>
              <a:rPr lang="ar-SA" sz="2400" dirty="0" smtClean="0"/>
              <a:t>ال</a:t>
            </a:r>
            <a:r>
              <a:rPr lang="ar-JO" sz="2400" dirty="0" smtClean="0"/>
              <a:t>أ</a:t>
            </a:r>
            <a:r>
              <a:rPr lang="ar-SA" sz="2400" dirty="0" smtClean="0"/>
              <a:t>رباح الموزع</a:t>
            </a:r>
            <a:r>
              <a:rPr lang="ar-JO" sz="2400" dirty="0" smtClean="0"/>
              <a:t>ة</a:t>
            </a:r>
            <a:r>
              <a:rPr lang="ar-SA" sz="2400" dirty="0" smtClean="0"/>
              <a:t>. </a:t>
            </a:r>
          </a:p>
          <a:p>
            <a:pPr algn="just">
              <a:buFont typeface="+mj-lt"/>
              <a:buAutoNum type="arabicPeriod"/>
            </a:pPr>
            <a:r>
              <a:rPr lang="ar-SA" sz="2400" dirty="0" smtClean="0"/>
              <a:t>يجمع البند 4 و 5 لنصل إلى 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جمالي الاستخدامات.</a:t>
            </a:r>
          </a:p>
          <a:p>
            <a:pPr marL="514350" indent="-514350" algn="just">
              <a:buFont typeface="+mj-lt"/>
              <a:buAutoNum type="arabicParenR"/>
            </a:pPr>
            <a:endParaRPr lang="ar-SA" sz="1800" dirty="0" smtClean="0"/>
          </a:p>
          <a:p>
            <a:pPr algn="just">
              <a:buNone/>
            </a:pPr>
            <a:endParaRPr lang="ar-SA" sz="1800" dirty="0" smtClean="0"/>
          </a:p>
          <a:p>
            <a:pPr algn="just">
              <a:buNone/>
            </a:pPr>
            <a:endParaRPr lang="ar-SA" sz="1800" dirty="0" smtClean="0"/>
          </a:p>
          <a:p>
            <a:pPr algn="just">
              <a:buNone/>
            </a:pPr>
            <a:endParaRPr lang="ar-SA" sz="1800" dirty="0" smtClean="0"/>
          </a:p>
          <a:p>
            <a:pPr algn="just">
              <a:buNone/>
            </a:pPr>
            <a:endParaRPr lang="ar-SA" sz="1800" dirty="0"/>
          </a:p>
          <a:p>
            <a:pPr marL="514350" indent="-514350" algn="just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8143"/>
            <a:ext cx="9143985" cy="1764674"/>
            <a:chOff x="15" y="764704"/>
            <a:chExt cx="9143985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chemeClr val="tx1"/>
                  </a:solidFill>
                </a:rPr>
                <a:t>تقييم كفاءة استخدام مصادر ال</a:t>
              </a:r>
              <a:r>
                <a:rPr lang="ar-JO" sz="3200" dirty="0" smtClean="0">
                  <a:solidFill>
                    <a:schemeClr val="tx1"/>
                  </a:solidFill>
                </a:rPr>
                <a:t>أ</a:t>
              </a:r>
              <a:r>
                <a:rPr lang="ar-SA" sz="3200" dirty="0" smtClean="0">
                  <a:solidFill>
                    <a:schemeClr val="tx1"/>
                  </a:solidFill>
                </a:rPr>
                <a:t>موال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801626"/>
              <a:ext cx="1500166" cy="1357298"/>
              <a:chOff x="7643834" y="801626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801626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966058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21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928802"/>
            <a:ext cx="8712968" cy="438051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SA" sz="2400" dirty="0" smtClean="0"/>
              <a:t>يمكن ال</a:t>
            </a:r>
            <a:r>
              <a:rPr lang="ar-JO" sz="2400" dirty="0" smtClean="0"/>
              <a:t>إٍ</a:t>
            </a:r>
            <a:r>
              <a:rPr lang="ar-SA" sz="2400" dirty="0" smtClean="0"/>
              <a:t>عتماد على مؤشرين لتقييم كفاءة استخدام مصادر ال</a:t>
            </a:r>
            <a:r>
              <a:rPr lang="ar-JO" sz="2400" dirty="0" smtClean="0"/>
              <a:t>أ</a:t>
            </a:r>
            <a:r>
              <a:rPr lang="ar-SA" sz="2400" dirty="0" smtClean="0"/>
              <a:t>موال بالشركة وهما ما بين  (1 و </a:t>
            </a:r>
            <a:r>
              <a:rPr lang="ar-JO" sz="2400" dirty="0" smtClean="0"/>
              <a:t>1.5</a:t>
            </a:r>
            <a:r>
              <a:rPr lang="ar-SA" sz="2400" dirty="0" smtClean="0"/>
              <a:t>) يدل هذا المؤشر على ما يلي </a:t>
            </a:r>
          </a:p>
          <a:p>
            <a:pPr>
              <a:buNone/>
            </a:pPr>
            <a:endParaRPr lang="ar-SA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ar-SA" sz="2400" dirty="0" smtClean="0">
                <a:solidFill>
                  <a:srgbClr val="FF0000"/>
                </a:solidFill>
              </a:rPr>
              <a:t>ترتفع كفاءة استخدام الموارد المالية كلما ارتفعت قيمه المؤشر لتس</a:t>
            </a:r>
            <a:r>
              <a:rPr lang="ar-JO" sz="2400" dirty="0" smtClean="0">
                <a:solidFill>
                  <a:srgbClr val="FF0000"/>
                </a:solidFill>
              </a:rPr>
              <a:t>ا</a:t>
            </a:r>
            <a:r>
              <a:rPr lang="ar-SA" sz="2400" dirty="0" smtClean="0">
                <a:solidFill>
                  <a:srgbClr val="FF0000"/>
                </a:solidFill>
              </a:rPr>
              <a:t>وي واحد ونصف 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 smtClean="0">
                <a:solidFill>
                  <a:srgbClr val="FF0000"/>
                </a:solidFill>
              </a:rPr>
              <a:t>تنخفض كفاءة الاستخدام للموارد المالية كلما زادت قيمة المؤشر عن واحد ونصف </a:t>
            </a:r>
          </a:p>
          <a:p>
            <a:pPr marL="457200" indent="-457200">
              <a:buFont typeface="+mj-lt"/>
              <a:buAutoNum type="arabicPeriod"/>
            </a:pPr>
            <a:r>
              <a:rPr lang="ar-SA" sz="2400" dirty="0" smtClean="0">
                <a:solidFill>
                  <a:srgbClr val="FF0000"/>
                </a:solidFill>
              </a:rPr>
              <a:t>يؤدي 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رتفاع استخدام الموارد المالية إلى زياده معدل العائد على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موال المستثمره </a:t>
            </a:r>
          </a:p>
          <a:p>
            <a:pPr marL="457200" indent="-457200">
              <a:buNone/>
            </a:pPr>
            <a:endParaRPr lang="ar-SA" sz="24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/>
          </a:p>
          <a:p>
            <a:pPr marL="514350" indent="-514350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7643834" y="44626"/>
            <a:ext cx="1500166" cy="1341147"/>
            <a:chOff x="7643834" y="801626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801626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966058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22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500174"/>
            <a:ext cx="8712968" cy="48091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SA" sz="2800" dirty="0" smtClean="0"/>
              <a:t>نسبه ال</a:t>
            </a:r>
            <a:r>
              <a:rPr lang="ar-JO" sz="2800" dirty="0" smtClean="0"/>
              <a:t>أ</a:t>
            </a:r>
            <a:r>
              <a:rPr lang="ar-SA" sz="2800" dirty="0" smtClean="0"/>
              <a:t>موال المعاد استثمارها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800" dirty="0" smtClean="0">
                <a:solidFill>
                  <a:srgbClr val="FF0000"/>
                </a:solidFill>
              </a:rPr>
              <a:t>ترتفع نسبه ال</a:t>
            </a:r>
            <a:r>
              <a:rPr lang="ar-JO" sz="2800" dirty="0" smtClean="0">
                <a:solidFill>
                  <a:srgbClr val="FF0000"/>
                </a:solidFill>
              </a:rPr>
              <a:t>أ</a:t>
            </a:r>
            <a:r>
              <a:rPr lang="ar-SA" sz="2800" dirty="0" smtClean="0">
                <a:solidFill>
                  <a:srgbClr val="FF0000"/>
                </a:solidFill>
              </a:rPr>
              <a:t>موال المعاد استثمارها ومعدل العائد على ال</a:t>
            </a:r>
            <a:r>
              <a:rPr lang="ar-JO" sz="2800" dirty="0" smtClean="0">
                <a:solidFill>
                  <a:srgbClr val="FF0000"/>
                </a:solidFill>
              </a:rPr>
              <a:t>أ</a:t>
            </a:r>
            <a:r>
              <a:rPr lang="ar-SA" sz="2800" dirty="0" smtClean="0">
                <a:solidFill>
                  <a:srgbClr val="FF0000"/>
                </a:solidFill>
              </a:rPr>
              <a:t>موال المستثمرة كلما ك</a:t>
            </a:r>
            <a:r>
              <a:rPr lang="ar-JO" sz="2800" dirty="0" smtClean="0">
                <a:solidFill>
                  <a:srgbClr val="FF0000"/>
                </a:solidFill>
              </a:rPr>
              <a:t>ا</a:t>
            </a:r>
            <a:r>
              <a:rPr lang="ar-SA" sz="2800" dirty="0" smtClean="0">
                <a:solidFill>
                  <a:srgbClr val="FF0000"/>
                </a:solidFill>
              </a:rPr>
              <a:t>نت النسبة تترواح بين 8 و 10 % ويفضل أن تكون هذه النسبة مس</a:t>
            </a:r>
            <a:r>
              <a:rPr lang="ar-JO" sz="2800" dirty="0" smtClean="0">
                <a:solidFill>
                  <a:srgbClr val="FF0000"/>
                </a:solidFill>
              </a:rPr>
              <a:t>ا</a:t>
            </a:r>
            <a:r>
              <a:rPr lang="ar-SA" sz="2800" dirty="0" smtClean="0">
                <a:solidFill>
                  <a:srgbClr val="FF0000"/>
                </a:solidFill>
              </a:rPr>
              <a:t>وي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على ال</a:t>
            </a:r>
            <a:r>
              <a:rPr lang="ar-JO" sz="2800" dirty="0" smtClean="0">
                <a:solidFill>
                  <a:srgbClr val="FF0000"/>
                </a:solidFill>
              </a:rPr>
              <a:t>أ</a:t>
            </a:r>
            <a:r>
              <a:rPr lang="ar-SA" sz="2800" dirty="0" smtClean="0">
                <a:solidFill>
                  <a:srgbClr val="FF0000"/>
                </a:solidFill>
              </a:rPr>
              <a:t>قل لمعدل الفائد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على القروض قصير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ال</a:t>
            </a:r>
            <a:r>
              <a:rPr lang="ar-JO" sz="2800" dirty="0" smtClean="0">
                <a:solidFill>
                  <a:srgbClr val="FF0000"/>
                </a:solidFill>
              </a:rPr>
              <a:t>أ</a:t>
            </a:r>
            <a:r>
              <a:rPr lang="ar-SA" sz="2800" dirty="0" smtClean="0">
                <a:solidFill>
                  <a:srgbClr val="FF0000"/>
                </a:solidFill>
              </a:rPr>
              <a:t>جل.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800" dirty="0" smtClean="0">
                <a:solidFill>
                  <a:srgbClr val="FF0000"/>
                </a:solidFill>
              </a:rPr>
              <a:t>يؤدي ارتفاع كفاءة استخدام الموارد المالية إلى زياد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قدر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الشركة على تحقيق ربح وزياد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على ال</a:t>
            </a:r>
            <a:r>
              <a:rPr lang="ar-JO" sz="2800" dirty="0" smtClean="0">
                <a:solidFill>
                  <a:srgbClr val="FF0000"/>
                </a:solidFill>
              </a:rPr>
              <a:t>أ</a:t>
            </a:r>
            <a:r>
              <a:rPr lang="ar-SA" sz="2800" dirty="0" smtClean="0">
                <a:solidFill>
                  <a:srgbClr val="FF0000"/>
                </a:solidFill>
              </a:rPr>
              <a:t>موال المستثمر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800" dirty="0" smtClean="0">
                <a:solidFill>
                  <a:srgbClr val="FF0000"/>
                </a:solidFill>
              </a:rPr>
              <a:t>يترتب على </a:t>
            </a:r>
            <a:r>
              <a:rPr lang="ar-JO" sz="2800" dirty="0" smtClean="0">
                <a:solidFill>
                  <a:srgbClr val="FF0000"/>
                </a:solidFill>
              </a:rPr>
              <a:t>إ</a:t>
            </a:r>
            <a:r>
              <a:rPr lang="ar-SA" sz="2800" dirty="0" smtClean="0">
                <a:solidFill>
                  <a:srgbClr val="FF0000"/>
                </a:solidFill>
              </a:rPr>
              <a:t>رتفاع القدر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التمويلي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الذاتي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للشرك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،ارتفاع نسب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ال</a:t>
            </a:r>
            <a:r>
              <a:rPr lang="ar-JO" sz="2800" dirty="0" smtClean="0">
                <a:solidFill>
                  <a:srgbClr val="FF0000"/>
                </a:solidFill>
              </a:rPr>
              <a:t>أ</a:t>
            </a:r>
            <a:r>
              <a:rPr lang="ar-SA" sz="2800" dirty="0" smtClean="0">
                <a:solidFill>
                  <a:srgbClr val="FF0000"/>
                </a:solidFill>
              </a:rPr>
              <a:t>موال المعاد استثمارها كنتيج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لزياد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ربحي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عملياتها الجاري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وزياد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فاعلي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الفائض المحتجز من </a:t>
            </a:r>
            <a:r>
              <a:rPr lang="ar-JO" sz="2800" dirty="0" smtClean="0">
                <a:solidFill>
                  <a:srgbClr val="FF0000"/>
                </a:solidFill>
              </a:rPr>
              <a:t>أ</a:t>
            </a:r>
            <a:r>
              <a:rPr lang="ar-SA" sz="2800" dirty="0" smtClean="0">
                <a:solidFill>
                  <a:srgbClr val="FF0000"/>
                </a:solidFill>
              </a:rPr>
              <a:t>رباحها والحد من ال</a:t>
            </a:r>
            <a:r>
              <a:rPr lang="ar-JO" sz="2800" dirty="0" smtClean="0">
                <a:solidFill>
                  <a:srgbClr val="FF0000"/>
                </a:solidFill>
              </a:rPr>
              <a:t>أ</a:t>
            </a:r>
            <a:r>
              <a:rPr lang="ar-SA" sz="2800" dirty="0" smtClean="0">
                <a:solidFill>
                  <a:srgbClr val="FF0000"/>
                </a:solidFill>
              </a:rPr>
              <a:t>عباء المالية لمصادر التمويل الخارجي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وبخاص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القروض. </a:t>
            </a:r>
          </a:p>
          <a:p>
            <a:pPr marL="514350" indent="-514350"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/>
          </a:p>
          <a:p>
            <a:pPr marL="514350" indent="-514350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8143"/>
            <a:ext cx="9143985" cy="963395"/>
            <a:chOff x="15" y="764704"/>
            <a:chExt cx="9143985" cy="1202923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202923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rgbClr val="FF0000"/>
                  </a:solidFill>
                </a:rPr>
                <a:t>تحليل المنشأة التجاري</a:t>
              </a:r>
              <a:r>
                <a:rPr lang="ar-JO" sz="3200" dirty="0" smtClean="0">
                  <a:solidFill>
                    <a:srgbClr val="FF0000"/>
                  </a:solidFill>
                </a:rPr>
                <a:t>ة</a:t>
              </a:r>
              <a:r>
                <a:rPr lang="ar-SA" sz="3200" dirty="0" smtClean="0">
                  <a:solidFill>
                    <a:srgbClr val="FF0000"/>
                  </a:solidFill>
                </a:rPr>
                <a:t> أو الصناعي</a:t>
              </a:r>
              <a:r>
                <a:rPr lang="ar-JO" sz="3200" dirty="0" smtClean="0">
                  <a:solidFill>
                    <a:srgbClr val="FF0000"/>
                  </a:solidFill>
                </a:rPr>
                <a:t>ة</a:t>
              </a:r>
              <a:r>
                <a:rPr lang="ar-SA" sz="3200" dirty="0" smtClean="0">
                  <a:solidFill>
                    <a:srgbClr val="FF0000"/>
                  </a:solidFill>
                </a:rPr>
                <a:t> مالي</a:t>
              </a:r>
              <a:r>
                <a:rPr lang="ar-JO" sz="3200" dirty="0" smtClean="0">
                  <a:solidFill>
                    <a:srgbClr val="FF0000"/>
                  </a:solidFill>
                </a:rPr>
                <a:t>اً</a:t>
              </a:r>
              <a:r>
                <a:rPr lang="ar-SA" sz="3200" dirty="0" smtClean="0">
                  <a:solidFill>
                    <a:srgbClr val="FF0000"/>
                  </a:solidFill>
                </a:rPr>
                <a:t> </a:t>
              </a:r>
              <a:endParaRPr lang="ar-SA" sz="3200" dirty="0">
                <a:solidFill>
                  <a:srgbClr val="FF0000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8028384" y="801626"/>
              <a:ext cx="1115616" cy="817831"/>
              <a:chOff x="8028384" y="801626"/>
              <a:chExt cx="1115616" cy="817831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8028384" y="801626"/>
                <a:ext cx="1115616" cy="817831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388424" y="966059"/>
                <a:ext cx="578442" cy="5561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23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052736"/>
            <a:ext cx="8712968" cy="525658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JO" sz="2400" dirty="0" smtClean="0"/>
              <a:t>أ</a:t>
            </a:r>
            <a:r>
              <a:rPr lang="ar-SA" sz="2400" dirty="0" smtClean="0"/>
              <a:t>غراض تحليل المنشأه  </a:t>
            </a:r>
          </a:p>
          <a:p>
            <a:pPr algn="just">
              <a:buNone/>
            </a:pPr>
            <a:r>
              <a:rPr lang="ar-SA" sz="2400" dirty="0" smtClean="0"/>
              <a:t>1- </a:t>
            </a:r>
            <a:r>
              <a:rPr lang="ar-SA" sz="2400" b="1" dirty="0" smtClean="0">
                <a:solidFill>
                  <a:srgbClr val="FF0000"/>
                </a:solidFill>
              </a:rPr>
              <a:t>لغايات اداريه داخليه وأهمها </a:t>
            </a:r>
            <a:r>
              <a:rPr lang="ar-SA" sz="2400" dirty="0" smtClean="0"/>
              <a:t>: </a:t>
            </a:r>
            <a:r>
              <a:rPr lang="ar-SA" sz="2400" dirty="0" smtClean="0">
                <a:solidFill>
                  <a:srgbClr val="0000FF"/>
                </a:solidFill>
              </a:rPr>
              <a:t>تقييم كفاءة الأنجاز ،تقييم استخدام الأصول ،التنبؤ بالمبيعات وال</a:t>
            </a:r>
            <a:r>
              <a:rPr lang="ar-JO" sz="2400" dirty="0" smtClean="0">
                <a:solidFill>
                  <a:srgbClr val="0000FF"/>
                </a:solidFill>
              </a:rPr>
              <a:t>أ</a:t>
            </a:r>
            <a:r>
              <a:rPr lang="ar-SA" sz="2400" dirty="0" smtClean="0">
                <a:solidFill>
                  <a:srgbClr val="0000FF"/>
                </a:solidFill>
              </a:rPr>
              <a:t>رباح والمركز النقدي والإحتياجات النقدي</a:t>
            </a:r>
            <a:r>
              <a:rPr lang="ar-JO" sz="2400" dirty="0" smtClean="0">
                <a:solidFill>
                  <a:srgbClr val="0000FF"/>
                </a:solidFill>
              </a:rPr>
              <a:t>ة</a:t>
            </a:r>
            <a:r>
              <a:rPr lang="ar-SA" sz="2400" dirty="0" smtClean="0">
                <a:solidFill>
                  <a:srgbClr val="0000FF"/>
                </a:solidFill>
              </a:rPr>
              <a:t> ،تخطيط ال</a:t>
            </a:r>
            <a:r>
              <a:rPr lang="ar-JO" sz="2400" dirty="0" smtClean="0">
                <a:solidFill>
                  <a:srgbClr val="0000FF"/>
                </a:solidFill>
              </a:rPr>
              <a:t>أ</a:t>
            </a:r>
            <a:r>
              <a:rPr lang="ar-SA" sz="2400" dirty="0" smtClean="0">
                <a:solidFill>
                  <a:srgbClr val="0000FF"/>
                </a:solidFill>
              </a:rPr>
              <a:t>مور المالية المختلفة عن طريق القوائم التقديري</a:t>
            </a:r>
            <a:r>
              <a:rPr lang="ar-JO" sz="2400" dirty="0" smtClean="0">
                <a:solidFill>
                  <a:srgbClr val="0000FF"/>
                </a:solidFill>
              </a:rPr>
              <a:t>ة</a:t>
            </a:r>
            <a:r>
              <a:rPr lang="ar-SA" sz="2400" dirty="0" smtClean="0">
                <a:solidFill>
                  <a:srgbClr val="0000FF"/>
                </a:solidFill>
              </a:rPr>
              <a:t> ،الرقاب</a:t>
            </a:r>
            <a:r>
              <a:rPr lang="ar-JO" sz="2400" dirty="0" smtClean="0">
                <a:solidFill>
                  <a:srgbClr val="0000FF"/>
                </a:solidFill>
              </a:rPr>
              <a:t>ة</a:t>
            </a:r>
            <a:r>
              <a:rPr lang="ar-SA" sz="2400" dirty="0" smtClean="0">
                <a:solidFill>
                  <a:srgbClr val="0000FF"/>
                </a:solidFill>
              </a:rPr>
              <a:t> المالية لمعرف</a:t>
            </a:r>
            <a:r>
              <a:rPr lang="ar-JO" sz="2400" dirty="0" smtClean="0">
                <a:solidFill>
                  <a:srgbClr val="0000FF"/>
                </a:solidFill>
              </a:rPr>
              <a:t>ة</a:t>
            </a:r>
            <a:r>
              <a:rPr lang="ar-SA" sz="2400" dirty="0" smtClean="0">
                <a:solidFill>
                  <a:srgbClr val="0000FF"/>
                </a:solidFill>
              </a:rPr>
              <a:t> ال</a:t>
            </a:r>
            <a:r>
              <a:rPr lang="ar-JO" sz="2400" dirty="0" smtClean="0">
                <a:solidFill>
                  <a:srgbClr val="0000FF"/>
                </a:solidFill>
              </a:rPr>
              <a:t>أ</a:t>
            </a:r>
            <a:r>
              <a:rPr lang="ar-SA" sz="2400" dirty="0" smtClean="0">
                <a:solidFill>
                  <a:srgbClr val="0000FF"/>
                </a:solidFill>
              </a:rPr>
              <a:t>سباب الحقيقي</a:t>
            </a:r>
            <a:r>
              <a:rPr lang="ar-JO" sz="2400" dirty="0" smtClean="0">
                <a:solidFill>
                  <a:srgbClr val="0000FF"/>
                </a:solidFill>
              </a:rPr>
              <a:t>ة</a:t>
            </a:r>
            <a:r>
              <a:rPr lang="ar-SA" sz="2400" dirty="0" smtClean="0">
                <a:solidFill>
                  <a:srgbClr val="0000FF"/>
                </a:solidFill>
              </a:rPr>
              <a:t> التي </a:t>
            </a:r>
            <a:r>
              <a:rPr lang="ar-JO" sz="2400" dirty="0" smtClean="0">
                <a:solidFill>
                  <a:srgbClr val="0000FF"/>
                </a:solidFill>
              </a:rPr>
              <a:t>أ</a:t>
            </a:r>
            <a:r>
              <a:rPr lang="ar-SA" sz="2400" dirty="0" smtClean="0">
                <a:solidFill>
                  <a:srgbClr val="0000FF"/>
                </a:solidFill>
              </a:rPr>
              <a:t>دت لحدوثها ،تقييم سياسات المنشأة المتبعة</a:t>
            </a:r>
            <a:r>
              <a:rPr lang="ar-SA" sz="2400" dirty="0" smtClean="0"/>
              <a:t> (من سياسات منح الائتم</a:t>
            </a:r>
            <a:r>
              <a:rPr lang="ar-JO" sz="2400" dirty="0" smtClean="0"/>
              <a:t>ا</a:t>
            </a:r>
            <a:r>
              <a:rPr lang="ar-SA" sz="2400" dirty="0" smtClean="0"/>
              <a:t>ن وتحصيل النقود،وسياس</a:t>
            </a:r>
            <a:r>
              <a:rPr lang="ar-JO" sz="2400" dirty="0" smtClean="0"/>
              <a:t>ة</a:t>
            </a:r>
            <a:r>
              <a:rPr lang="ar-SA" sz="2400" dirty="0" smtClean="0"/>
              <a:t> السداد،وسياس</a:t>
            </a:r>
            <a:r>
              <a:rPr lang="ar-JO" sz="2400" dirty="0" smtClean="0"/>
              <a:t>ة</a:t>
            </a:r>
            <a:r>
              <a:rPr lang="ar-SA" sz="2400" dirty="0" smtClean="0"/>
              <a:t> التخزين ...)</a:t>
            </a:r>
          </a:p>
          <a:p>
            <a:pPr algn="just">
              <a:buNone/>
            </a:pPr>
            <a:r>
              <a:rPr lang="ar-SA" sz="2400" dirty="0" smtClean="0"/>
              <a:t>2- </a:t>
            </a:r>
            <a:r>
              <a:rPr lang="ar-SA" sz="2400" b="1" dirty="0" smtClean="0">
                <a:solidFill>
                  <a:srgbClr val="FF0000"/>
                </a:solidFill>
              </a:rPr>
              <a:t>تحليل المنشأة لغايات اقراضها </a:t>
            </a:r>
            <a:r>
              <a:rPr lang="ar-SA" sz="2400" dirty="0" smtClean="0"/>
              <a:t>: </a:t>
            </a:r>
            <a:r>
              <a:rPr lang="ar-SA" sz="2400" dirty="0" smtClean="0">
                <a:solidFill>
                  <a:srgbClr val="0000FF"/>
                </a:solidFill>
              </a:rPr>
              <a:t>يقوم بهذا الغرض خبراء من المصرف والبنك والجه</a:t>
            </a:r>
            <a:r>
              <a:rPr lang="ar-JO" sz="2400" dirty="0" smtClean="0">
                <a:solidFill>
                  <a:srgbClr val="0000FF"/>
                </a:solidFill>
              </a:rPr>
              <a:t>ة</a:t>
            </a:r>
            <a:r>
              <a:rPr lang="ar-SA" sz="2400" dirty="0" smtClean="0">
                <a:solidFill>
                  <a:srgbClr val="0000FF"/>
                </a:solidFill>
              </a:rPr>
              <a:t> التي ستقرض المنشأة ويهدف هذا التحليل إلى تحليل حاج</a:t>
            </a:r>
            <a:r>
              <a:rPr lang="ar-JO" sz="2400" dirty="0" smtClean="0">
                <a:solidFill>
                  <a:srgbClr val="0000FF"/>
                </a:solidFill>
              </a:rPr>
              <a:t>ة</a:t>
            </a:r>
            <a:r>
              <a:rPr lang="ar-SA" sz="2400" dirty="0" smtClean="0">
                <a:solidFill>
                  <a:srgbClr val="0000FF"/>
                </a:solidFill>
              </a:rPr>
              <a:t> المنشأة إلى الاقتراض وقدرتها على الوفاء ورغبتها في الوفاء.</a:t>
            </a:r>
            <a:r>
              <a:rPr lang="ar-SA" sz="2400" dirty="0" smtClean="0"/>
              <a:t> </a:t>
            </a:r>
          </a:p>
          <a:p>
            <a:pPr algn="just">
              <a:buNone/>
            </a:pPr>
            <a:r>
              <a:rPr lang="ar-SA" sz="2400" dirty="0" smtClean="0"/>
              <a:t>3- </a:t>
            </a:r>
            <a:r>
              <a:rPr lang="ar-SA" sz="2400" b="1" dirty="0" smtClean="0">
                <a:solidFill>
                  <a:srgbClr val="FF0000"/>
                </a:solidFill>
              </a:rPr>
              <a:t>تحليل المنشأه لغايات الاستثمار في اسهمها </a:t>
            </a:r>
            <a:r>
              <a:rPr lang="ar-SA" sz="2400" dirty="0" smtClean="0"/>
              <a:t>: </a:t>
            </a:r>
            <a:r>
              <a:rPr lang="ar-SA" sz="2400" dirty="0" smtClean="0">
                <a:solidFill>
                  <a:srgbClr val="0000FF"/>
                </a:solidFill>
              </a:rPr>
              <a:t>يقوم بهذا التحليل ال</a:t>
            </a:r>
            <a:r>
              <a:rPr lang="ar-JO" sz="2400" dirty="0" smtClean="0">
                <a:solidFill>
                  <a:srgbClr val="0000FF"/>
                </a:solidFill>
              </a:rPr>
              <a:t>أ</a:t>
            </a:r>
            <a:r>
              <a:rPr lang="ar-SA" sz="2400" dirty="0" smtClean="0">
                <a:solidFill>
                  <a:srgbClr val="0000FF"/>
                </a:solidFill>
              </a:rPr>
              <a:t>شخاص أو الهيئات التي ترغب في شراء </a:t>
            </a:r>
            <a:r>
              <a:rPr lang="ar-JO" sz="2400" dirty="0" smtClean="0">
                <a:solidFill>
                  <a:srgbClr val="0000FF"/>
                </a:solidFill>
              </a:rPr>
              <a:t>أ</a:t>
            </a:r>
            <a:r>
              <a:rPr lang="ar-SA" sz="2400" dirty="0" smtClean="0">
                <a:solidFill>
                  <a:srgbClr val="0000FF"/>
                </a:solidFill>
              </a:rPr>
              <a:t>سهم المنشأة لغايات الاستثمار ويتم ذلك من خلال تحليل ال</a:t>
            </a:r>
            <a:r>
              <a:rPr lang="ar-JO" sz="2400" dirty="0" smtClean="0">
                <a:solidFill>
                  <a:srgbClr val="0000FF"/>
                </a:solidFill>
              </a:rPr>
              <a:t>أ</a:t>
            </a:r>
            <a:r>
              <a:rPr lang="ar-SA" sz="2400" dirty="0" smtClean="0">
                <a:solidFill>
                  <a:srgbClr val="0000FF"/>
                </a:solidFill>
              </a:rPr>
              <a:t>سهم والأصول والالتزامات الطويل</a:t>
            </a:r>
            <a:r>
              <a:rPr lang="ar-JO" sz="2400" dirty="0" smtClean="0">
                <a:solidFill>
                  <a:srgbClr val="0000FF"/>
                </a:solidFill>
              </a:rPr>
              <a:t>ة</a:t>
            </a:r>
            <a:r>
              <a:rPr lang="ar-SA" sz="2400" dirty="0" smtClean="0">
                <a:solidFill>
                  <a:srgbClr val="0000FF"/>
                </a:solidFill>
              </a:rPr>
              <a:t> ال</a:t>
            </a:r>
            <a:r>
              <a:rPr lang="ar-JO" sz="2400" dirty="0" smtClean="0">
                <a:solidFill>
                  <a:srgbClr val="0000FF"/>
                </a:solidFill>
              </a:rPr>
              <a:t>أ</a:t>
            </a:r>
            <a:r>
              <a:rPr lang="ar-SA" sz="2400" dirty="0" smtClean="0">
                <a:solidFill>
                  <a:srgbClr val="0000FF"/>
                </a:solidFill>
              </a:rPr>
              <a:t>جل وعالمي</a:t>
            </a:r>
            <a:r>
              <a:rPr lang="ar-JO" sz="2400" dirty="0" smtClean="0">
                <a:solidFill>
                  <a:srgbClr val="0000FF"/>
                </a:solidFill>
              </a:rPr>
              <a:t>ة</a:t>
            </a:r>
            <a:r>
              <a:rPr lang="ar-SA" sz="2400" dirty="0" smtClean="0">
                <a:solidFill>
                  <a:srgbClr val="0000FF"/>
                </a:solidFill>
              </a:rPr>
              <a:t> المنشأ</a:t>
            </a:r>
            <a:r>
              <a:rPr lang="ar-JO" sz="2400" dirty="0" smtClean="0">
                <a:solidFill>
                  <a:srgbClr val="0000FF"/>
                </a:solidFill>
              </a:rPr>
              <a:t>ة</a:t>
            </a:r>
            <a:r>
              <a:rPr lang="ar-SA" sz="2400" dirty="0" smtClean="0">
                <a:solidFill>
                  <a:srgbClr val="0000FF"/>
                </a:solidFill>
              </a:rPr>
              <a:t> وثباتها ومدى تأثرها بال</a:t>
            </a:r>
            <a:r>
              <a:rPr lang="ar-JO" sz="2400" dirty="0" smtClean="0">
                <a:solidFill>
                  <a:srgbClr val="0000FF"/>
                </a:solidFill>
              </a:rPr>
              <a:t>أ</a:t>
            </a:r>
            <a:r>
              <a:rPr lang="ar-SA" sz="2400" dirty="0" smtClean="0">
                <a:solidFill>
                  <a:srgbClr val="0000FF"/>
                </a:solidFill>
              </a:rPr>
              <a:t>حداث العالمي</a:t>
            </a:r>
            <a:r>
              <a:rPr lang="ar-JO" sz="2400" dirty="0" smtClean="0">
                <a:solidFill>
                  <a:srgbClr val="0000FF"/>
                </a:solidFill>
              </a:rPr>
              <a:t>ة</a:t>
            </a:r>
            <a:r>
              <a:rPr lang="ar-SA" sz="2400" dirty="0" smtClean="0">
                <a:solidFill>
                  <a:srgbClr val="0000FF"/>
                </a:solidFill>
              </a:rPr>
              <a:t>.</a:t>
            </a:r>
            <a:endParaRPr lang="ar-SA" sz="2200" dirty="0" smtClean="0">
              <a:solidFill>
                <a:srgbClr val="0000FF"/>
              </a:solidFill>
            </a:endParaRPr>
          </a:p>
          <a:p>
            <a:pPr marL="514350" indent="-514350"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/>
          </a:p>
          <a:p>
            <a:pPr marL="514350" indent="-514350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8143"/>
            <a:ext cx="9143985" cy="756561"/>
            <a:chOff x="15" y="764704"/>
            <a:chExt cx="9143985" cy="1202923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202923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chemeClr val="tx1"/>
                  </a:solidFill>
                </a:rPr>
                <a:t>تقييم المنشأة عن طريق استخدام المعايير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8028384" y="801626"/>
              <a:ext cx="1115616" cy="817831"/>
              <a:chOff x="8028384" y="801626"/>
              <a:chExt cx="1115616" cy="817831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8028384" y="801626"/>
                <a:ext cx="1115616" cy="817831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388424" y="966059"/>
                <a:ext cx="578442" cy="5561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24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712968" cy="554461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2600" dirty="0" smtClean="0"/>
              <a:t>يتم تقييم المنشأة في ناحيه معينه مثل نسب</a:t>
            </a:r>
            <a:r>
              <a:rPr lang="ar-JO" sz="2600" dirty="0" smtClean="0"/>
              <a:t>ة</a:t>
            </a:r>
            <a:r>
              <a:rPr lang="ar-SA" sz="2600" dirty="0" smtClean="0"/>
              <a:t> التد</a:t>
            </a:r>
            <a:r>
              <a:rPr lang="ar-JO" sz="2600" dirty="0" smtClean="0"/>
              <a:t>ا</a:t>
            </a:r>
            <a:r>
              <a:rPr lang="ar-SA" sz="2600" dirty="0" smtClean="0"/>
              <a:t>ول أو نسب</a:t>
            </a:r>
            <a:r>
              <a:rPr lang="ar-JO" sz="2600" dirty="0" smtClean="0"/>
              <a:t>ة</a:t>
            </a:r>
            <a:r>
              <a:rPr lang="ar-SA" sz="2600" dirty="0" smtClean="0"/>
              <a:t> ال</a:t>
            </a:r>
            <a:r>
              <a:rPr lang="ar-JO" sz="2600" dirty="0" smtClean="0"/>
              <a:t>أ</a:t>
            </a:r>
            <a:r>
              <a:rPr lang="ar-SA" sz="2600" dirty="0" smtClean="0"/>
              <a:t>رباح الموزع</a:t>
            </a:r>
            <a:r>
              <a:rPr lang="ar-JO" sz="2600" dirty="0" smtClean="0"/>
              <a:t>ة</a:t>
            </a:r>
            <a:r>
              <a:rPr lang="ar-SA" sz="2600" dirty="0" smtClean="0"/>
              <a:t> إلى راس المال أو ريع ال</a:t>
            </a:r>
            <a:r>
              <a:rPr lang="ar-JO" sz="2600" dirty="0" smtClean="0"/>
              <a:t>أ</a:t>
            </a:r>
            <a:r>
              <a:rPr lang="ar-SA" sz="2600" dirty="0" smtClean="0"/>
              <a:t>سهم ....ومقارنه هذه النسب في تلك المنشأة </a:t>
            </a:r>
            <a:r>
              <a:rPr lang="ar-JO" sz="2600" dirty="0" smtClean="0"/>
              <a:t>بم</a:t>
            </a:r>
            <a:r>
              <a:rPr lang="ar-SA" sz="2600" dirty="0" smtClean="0"/>
              <a:t>عايير </a:t>
            </a:r>
            <a:r>
              <a:rPr lang="ar-JO" sz="2600" dirty="0" smtClean="0"/>
              <a:t>معينه منها </a:t>
            </a:r>
            <a:r>
              <a:rPr lang="ar-SA" sz="2600" dirty="0" smtClean="0"/>
              <a:t>:</a:t>
            </a:r>
          </a:p>
          <a:p>
            <a:pPr algn="just">
              <a:buNone/>
            </a:pPr>
            <a:r>
              <a:rPr lang="ar-JO" sz="2600" dirty="0" smtClean="0"/>
              <a:t>1- </a:t>
            </a:r>
            <a:r>
              <a:rPr lang="ar-SA" sz="2600" dirty="0" smtClean="0"/>
              <a:t> </a:t>
            </a:r>
            <a:r>
              <a:rPr lang="ar-SA" sz="2600" b="1" dirty="0" smtClean="0"/>
              <a:t>معيار الصناعه </a:t>
            </a:r>
            <a:r>
              <a:rPr lang="ar-SA" sz="2600" dirty="0" smtClean="0"/>
              <a:t>: </a:t>
            </a:r>
            <a:r>
              <a:rPr lang="ar-JO" sz="2600" dirty="0" smtClean="0"/>
              <a:t>أ</a:t>
            </a:r>
            <a:r>
              <a:rPr lang="ar-SA" sz="2600" dirty="0" smtClean="0"/>
              <a:t>ي المعدل السائد في الصناعه التي تنمتي </a:t>
            </a:r>
            <a:r>
              <a:rPr lang="ar-JO" sz="2600" dirty="0" smtClean="0"/>
              <a:t>إ</a:t>
            </a:r>
            <a:r>
              <a:rPr lang="ar-SA" sz="2600" dirty="0" smtClean="0"/>
              <a:t>ليها الشركة. </a:t>
            </a:r>
          </a:p>
          <a:p>
            <a:pPr algn="just">
              <a:buNone/>
            </a:pPr>
            <a:r>
              <a:rPr lang="ar-JO" sz="2600" dirty="0" smtClean="0"/>
              <a:t>2- </a:t>
            </a:r>
            <a:r>
              <a:rPr lang="ar-SA" sz="2600" dirty="0" smtClean="0"/>
              <a:t> </a:t>
            </a:r>
            <a:r>
              <a:rPr lang="ar-SA" sz="2600" b="1" dirty="0" smtClean="0"/>
              <a:t>المعيار التاريخي </a:t>
            </a:r>
            <a:r>
              <a:rPr lang="ar-SA" sz="2600" dirty="0" smtClean="0"/>
              <a:t>: </a:t>
            </a:r>
            <a:r>
              <a:rPr lang="ar-SA" sz="2600" dirty="0" smtClean="0">
                <a:solidFill>
                  <a:srgbClr val="FF0000"/>
                </a:solidFill>
              </a:rPr>
              <a:t>يتم استخراج النسب</a:t>
            </a:r>
            <a:r>
              <a:rPr lang="ar-JO" sz="2600" dirty="0" smtClean="0">
                <a:solidFill>
                  <a:srgbClr val="FF0000"/>
                </a:solidFill>
              </a:rPr>
              <a:t>ة</a:t>
            </a:r>
            <a:r>
              <a:rPr lang="ar-SA" sz="2600" dirty="0" smtClean="0">
                <a:solidFill>
                  <a:srgbClr val="FF0000"/>
                </a:solidFill>
              </a:rPr>
              <a:t> المعين</a:t>
            </a:r>
            <a:r>
              <a:rPr lang="ar-JO" sz="2600" dirty="0" smtClean="0">
                <a:solidFill>
                  <a:srgbClr val="FF0000"/>
                </a:solidFill>
              </a:rPr>
              <a:t>ة</a:t>
            </a:r>
            <a:r>
              <a:rPr lang="ar-SA" sz="2600" dirty="0" smtClean="0">
                <a:solidFill>
                  <a:srgbClr val="FF0000"/>
                </a:solidFill>
              </a:rPr>
              <a:t> لسنوات متعدد</a:t>
            </a:r>
            <a:r>
              <a:rPr lang="ar-JO" sz="2600" dirty="0" smtClean="0">
                <a:solidFill>
                  <a:srgbClr val="FF0000"/>
                </a:solidFill>
              </a:rPr>
              <a:t>ة</a:t>
            </a:r>
            <a:r>
              <a:rPr lang="ar-SA" sz="2600" dirty="0" smtClean="0">
                <a:solidFill>
                  <a:srgbClr val="FF0000"/>
                </a:solidFill>
              </a:rPr>
              <a:t> متتالي</a:t>
            </a:r>
            <a:r>
              <a:rPr lang="ar-JO" sz="2600" dirty="0" smtClean="0">
                <a:solidFill>
                  <a:srgbClr val="FF0000"/>
                </a:solidFill>
              </a:rPr>
              <a:t>ة</a:t>
            </a:r>
            <a:r>
              <a:rPr lang="ar-SA" sz="2600" dirty="0" smtClean="0">
                <a:solidFill>
                  <a:srgbClr val="FF0000"/>
                </a:solidFill>
              </a:rPr>
              <a:t> للشرك</a:t>
            </a:r>
            <a:r>
              <a:rPr lang="ar-JO" sz="2600" dirty="0" smtClean="0">
                <a:solidFill>
                  <a:srgbClr val="FF0000"/>
                </a:solidFill>
              </a:rPr>
              <a:t>ة</a:t>
            </a:r>
            <a:r>
              <a:rPr lang="ar-SA" sz="2600" dirty="0" smtClean="0">
                <a:solidFill>
                  <a:srgbClr val="FF0000"/>
                </a:solidFill>
              </a:rPr>
              <a:t> الواحد</a:t>
            </a:r>
            <a:r>
              <a:rPr lang="ar-JO" sz="2600" dirty="0" smtClean="0">
                <a:solidFill>
                  <a:srgbClr val="FF0000"/>
                </a:solidFill>
              </a:rPr>
              <a:t>ة</a:t>
            </a:r>
            <a:r>
              <a:rPr lang="ar-SA" sz="2600" dirty="0" smtClean="0">
                <a:solidFill>
                  <a:srgbClr val="FF0000"/>
                </a:solidFill>
              </a:rPr>
              <a:t> ثم يستخرج المتوسط الحسابي لهذه النسب</a:t>
            </a:r>
            <a:r>
              <a:rPr lang="ar-JO" sz="2600" dirty="0" smtClean="0">
                <a:solidFill>
                  <a:srgbClr val="FF0000"/>
                </a:solidFill>
              </a:rPr>
              <a:t>ة</a:t>
            </a:r>
            <a:r>
              <a:rPr lang="ar-SA" sz="2600" dirty="0" smtClean="0">
                <a:solidFill>
                  <a:srgbClr val="FF0000"/>
                </a:solidFill>
              </a:rPr>
              <a:t> </a:t>
            </a:r>
            <a:r>
              <a:rPr lang="ar-SA" sz="2600" dirty="0" smtClean="0"/>
              <a:t>خلال تلك السنوات وهذا المتوسط هو المعيار التاريخي</a:t>
            </a:r>
          </a:p>
          <a:p>
            <a:pPr algn="just">
              <a:buNone/>
            </a:pPr>
            <a:r>
              <a:rPr lang="ar-JO" sz="2600" dirty="0" smtClean="0"/>
              <a:t>3- </a:t>
            </a:r>
            <a:r>
              <a:rPr lang="ar-SA" sz="2600" dirty="0" smtClean="0"/>
              <a:t> ال</a:t>
            </a:r>
            <a:r>
              <a:rPr lang="ar-JO" sz="2600" dirty="0" smtClean="0"/>
              <a:t>إ</a:t>
            </a:r>
            <a:r>
              <a:rPr lang="ar-SA" sz="2600" dirty="0" smtClean="0"/>
              <a:t>تجاه :</a:t>
            </a:r>
            <a:r>
              <a:rPr lang="ar-SA" sz="2600" dirty="0" smtClean="0">
                <a:solidFill>
                  <a:srgbClr val="FF0000"/>
                </a:solidFill>
              </a:rPr>
              <a:t> يتم دراسة السنوات السابقه دون استخراج المتوسط الحسابي </a:t>
            </a:r>
            <a:r>
              <a:rPr lang="ar-SA" sz="2600" dirty="0" smtClean="0"/>
              <a:t>لاكتشاف اتجاه هذه النسب وتقييم الش</a:t>
            </a:r>
            <a:r>
              <a:rPr lang="ar-JO" sz="2600" dirty="0" smtClean="0"/>
              <a:t>ر</a:t>
            </a:r>
            <a:r>
              <a:rPr lang="ar-SA" sz="2600" dirty="0" smtClean="0"/>
              <a:t>ك</a:t>
            </a:r>
            <a:r>
              <a:rPr lang="ar-JO" sz="2600" dirty="0" smtClean="0"/>
              <a:t>ة</a:t>
            </a:r>
            <a:r>
              <a:rPr lang="ar-SA" sz="2600" dirty="0" smtClean="0"/>
              <a:t> بناءاً عليه. </a:t>
            </a:r>
          </a:p>
          <a:p>
            <a:pPr algn="just">
              <a:buNone/>
            </a:pPr>
            <a:r>
              <a:rPr lang="ar-JO" sz="2600" dirty="0" smtClean="0"/>
              <a:t>4- </a:t>
            </a:r>
            <a:r>
              <a:rPr lang="ar-SA" sz="2600" b="1" dirty="0" smtClean="0"/>
              <a:t>المركز النسبي </a:t>
            </a:r>
            <a:r>
              <a:rPr lang="ar-SA" sz="2600" dirty="0" smtClean="0"/>
              <a:t>: يتم تحديد المركز النسبي للشركة بعد ترتيب الشركات</a:t>
            </a:r>
            <a:r>
              <a:rPr lang="ar-SA" sz="2600" dirty="0" smtClean="0">
                <a:solidFill>
                  <a:srgbClr val="FF0000"/>
                </a:solidFill>
              </a:rPr>
              <a:t> تنازلياً </a:t>
            </a:r>
            <a:r>
              <a:rPr lang="ar-SA" sz="2600" dirty="0" smtClean="0"/>
              <a:t>بموجب معيار معين </a:t>
            </a:r>
            <a:r>
              <a:rPr lang="ar-JO" sz="2600" dirty="0" smtClean="0"/>
              <a:t>إ</a:t>
            </a:r>
            <a:r>
              <a:rPr lang="ar-SA" sz="2600" dirty="0" smtClean="0"/>
              <a:t>ما داخل القطاع الذي تنتمي اليه الشركة و</a:t>
            </a:r>
            <a:r>
              <a:rPr lang="ar-JO" sz="2600" dirty="0" smtClean="0"/>
              <a:t>إ</a:t>
            </a:r>
            <a:r>
              <a:rPr lang="ar-SA" sz="2600" dirty="0" smtClean="0"/>
              <a:t>ما بشكل عام بحيث يتم تقييم الشركة بموجب الرقم المتسلل الذي تحصل عليها في جدول الترتيب حسب المعيار المستخدم للترتيب</a:t>
            </a:r>
          </a:p>
          <a:p>
            <a:pPr marL="514350" indent="-514350"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/>
          </a:p>
          <a:p>
            <a:pPr marL="514350" indent="-514350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8143"/>
            <a:ext cx="9143985" cy="1706345"/>
            <a:chOff x="15" y="764704"/>
            <a:chExt cx="9143985" cy="1202923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202923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sz="3200" dirty="0" smtClean="0">
                  <a:solidFill>
                    <a:srgbClr val="FF0000"/>
                  </a:solidFill>
                </a:rPr>
                <a:t>أ</a:t>
              </a:r>
              <a:r>
                <a:rPr lang="ar-SA" sz="3200" dirty="0" smtClean="0">
                  <a:solidFill>
                    <a:srgbClr val="FF0000"/>
                  </a:solidFill>
                </a:rPr>
                <a:t>سس اجراء المقارن</a:t>
              </a:r>
              <a:r>
                <a:rPr lang="ar-JO" sz="3200" dirty="0" smtClean="0">
                  <a:solidFill>
                    <a:srgbClr val="FF0000"/>
                  </a:solidFill>
                </a:rPr>
                <a:t>ة</a:t>
              </a:r>
              <a:r>
                <a:rPr lang="ar-SA" sz="3200" dirty="0" smtClean="0">
                  <a:solidFill>
                    <a:srgbClr val="FF0000"/>
                  </a:solidFill>
                </a:rPr>
                <a:t> بين نتائج التحليل</a:t>
              </a:r>
              <a:endParaRPr lang="ar-SA" sz="3200" dirty="0">
                <a:solidFill>
                  <a:srgbClr val="FF0000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8028384" y="801626"/>
              <a:ext cx="1115616" cy="817831"/>
              <a:chOff x="8028384" y="801626"/>
              <a:chExt cx="1115616" cy="817831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8028384" y="801626"/>
                <a:ext cx="1115616" cy="817831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388424" y="966059"/>
                <a:ext cx="578442" cy="5561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25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928802"/>
            <a:ext cx="8712968" cy="438051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2800" dirty="0" smtClean="0"/>
              <a:t>هناك أساس</a:t>
            </a:r>
            <a:r>
              <a:rPr lang="ar-JO" sz="2800" dirty="0" smtClean="0"/>
              <a:t>ا</a:t>
            </a:r>
            <a:r>
              <a:rPr lang="ar-SA" sz="2800" dirty="0" smtClean="0"/>
              <a:t>ن مهم</a:t>
            </a:r>
            <a:r>
              <a:rPr lang="ar-JO" sz="2800" dirty="0" smtClean="0"/>
              <a:t>ا</a:t>
            </a:r>
            <a:r>
              <a:rPr lang="ar-SA" sz="2800" dirty="0" smtClean="0"/>
              <a:t>ن ل</a:t>
            </a:r>
            <a:r>
              <a:rPr lang="ar-JO" sz="2800" dirty="0" smtClean="0"/>
              <a:t>إ</a:t>
            </a:r>
            <a:r>
              <a:rPr lang="ar-SA" sz="2800" dirty="0" smtClean="0"/>
              <a:t>جراء المقارنات الصحيح</a:t>
            </a:r>
            <a:r>
              <a:rPr lang="ar-JO" sz="2800" dirty="0" smtClean="0"/>
              <a:t>ة</a:t>
            </a:r>
            <a:r>
              <a:rPr lang="ar-SA" sz="2800" dirty="0" smtClean="0"/>
              <a:t> فيما يتعلق بنتائح التحليل:</a:t>
            </a:r>
          </a:p>
          <a:p>
            <a:pPr algn="just">
              <a:buNone/>
            </a:pPr>
            <a:r>
              <a:rPr lang="ar-SA" sz="2800" dirty="0" smtClean="0"/>
              <a:t>1- </a:t>
            </a:r>
            <a:r>
              <a:rPr lang="ar-SA" sz="2800" b="1" dirty="0" smtClean="0">
                <a:solidFill>
                  <a:srgbClr val="FF0000"/>
                </a:solidFill>
              </a:rPr>
              <a:t>توحيد قاعد</a:t>
            </a:r>
            <a:r>
              <a:rPr lang="ar-JO" sz="2800" b="1" dirty="0" smtClean="0">
                <a:solidFill>
                  <a:srgbClr val="FF0000"/>
                </a:solidFill>
              </a:rPr>
              <a:t>ة</a:t>
            </a:r>
            <a:r>
              <a:rPr lang="ar-SA" sz="2800" b="1" dirty="0" smtClean="0">
                <a:solidFill>
                  <a:srgbClr val="FF0000"/>
                </a:solidFill>
              </a:rPr>
              <a:t> المقارن</a:t>
            </a:r>
            <a:r>
              <a:rPr lang="ar-JO" sz="2800" b="1" dirty="0" smtClean="0">
                <a:solidFill>
                  <a:srgbClr val="FF0000"/>
                </a:solidFill>
              </a:rPr>
              <a:t>ة</a:t>
            </a:r>
            <a:r>
              <a:rPr lang="ar-SA" sz="2800" b="1" dirty="0" smtClean="0">
                <a:solidFill>
                  <a:srgbClr val="FF0000"/>
                </a:solidFill>
              </a:rPr>
              <a:t> محاسبيا </a:t>
            </a:r>
            <a:r>
              <a:rPr lang="ar-SA" sz="2800" dirty="0" smtClean="0"/>
              <a:t>: </a:t>
            </a:r>
            <a:r>
              <a:rPr lang="ar-JO" sz="2800" dirty="0" smtClean="0"/>
              <a:t>أ</a:t>
            </a:r>
            <a:r>
              <a:rPr lang="ar-SA" sz="2800" dirty="0" smtClean="0"/>
              <a:t>ي ال</a:t>
            </a:r>
            <a:r>
              <a:rPr lang="ar-JO" sz="2800" dirty="0" smtClean="0"/>
              <a:t>إ</a:t>
            </a:r>
            <a:r>
              <a:rPr lang="ar-SA" sz="2800" dirty="0" smtClean="0"/>
              <a:t>نتباه إلى مراجع</a:t>
            </a:r>
            <a:r>
              <a:rPr lang="ar-JO" sz="2800" dirty="0" smtClean="0"/>
              <a:t>ة</a:t>
            </a:r>
            <a:r>
              <a:rPr lang="ar-SA" sz="2800" dirty="0" smtClean="0"/>
              <a:t> </a:t>
            </a:r>
            <a:r>
              <a:rPr lang="ar-SA" sz="2800" dirty="0" smtClean="0">
                <a:solidFill>
                  <a:srgbClr val="FF0000"/>
                </a:solidFill>
              </a:rPr>
              <a:t>النظام المحاسبي </a:t>
            </a:r>
            <a:r>
              <a:rPr lang="ar-SA" sz="2800" dirty="0" smtClean="0"/>
              <a:t>الذي تم بناءاً عليه تجهيز القوائم المالية والمعلومات ال</a:t>
            </a:r>
            <a:r>
              <a:rPr lang="ar-JO" sz="2800" dirty="0" smtClean="0"/>
              <a:t>أ</a:t>
            </a:r>
            <a:r>
              <a:rPr lang="ar-SA" sz="2800" dirty="0" smtClean="0"/>
              <a:t>خرى التي سيقوم المحلل المالي تحليلها و</a:t>
            </a:r>
            <a:r>
              <a:rPr lang="ar-JO" sz="2800" dirty="0" smtClean="0"/>
              <a:t>إ</a:t>
            </a:r>
            <a:r>
              <a:rPr lang="ar-SA" sz="2800" dirty="0" smtClean="0"/>
              <a:t>لا سيكون ال</a:t>
            </a:r>
            <a:r>
              <a:rPr lang="ar-JO" sz="2800" dirty="0" smtClean="0"/>
              <a:t>ا</a:t>
            </a:r>
            <a:r>
              <a:rPr lang="ar-SA" sz="2800" dirty="0" smtClean="0"/>
              <a:t>ختلاف بالتوحيد من </a:t>
            </a:r>
            <a:r>
              <a:rPr lang="ar-JO" sz="2800" dirty="0" smtClean="0"/>
              <a:t>أ</a:t>
            </a:r>
            <a:r>
              <a:rPr lang="ar-SA" sz="2800" dirty="0" smtClean="0"/>
              <a:t>سباب الاختلافات التي ستظهر.</a:t>
            </a:r>
          </a:p>
          <a:p>
            <a:pPr algn="just">
              <a:buNone/>
            </a:pPr>
            <a:r>
              <a:rPr lang="ar-SA" sz="2800" dirty="0" smtClean="0"/>
              <a:t>2- </a:t>
            </a:r>
            <a:r>
              <a:rPr lang="ar-SA" sz="2800" b="1" dirty="0" smtClean="0">
                <a:solidFill>
                  <a:srgbClr val="FF0000"/>
                </a:solidFill>
              </a:rPr>
              <a:t>توحيد قاعد</a:t>
            </a:r>
            <a:r>
              <a:rPr lang="ar-JO" sz="2800" b="1" dirty="0" smtClean="0">
                <a:solidFill>
                  <a:srgbClr val="FF0000"/>
                </a:solidFill>
              </a:rPr>
              <a:t>ة</a:t>
            </a:r>
            <a:r>
              <a:rPr lang="ar-SA" sz="2800" b="1" dirty="0" smtClean="0">
                <a:solidFill>
                  <a:srgbClr val="FF0000"/>
                </a:solidFill>
              </a:rPr>
              <a:t> المقارن</a:t>
            </a:r>
            <a:r>
              <a:rPr lang="ar-JO" sz="2800" b="1" dirty="0" smtClean="0">
                <a:solidFill>
                  <a:srgbClr val="FF0000"/>
                </a:solidFill>
              </a:rPr>
              <a:t>ة</a:t>
            </a:r>
            <a:r>
              <a:rPr lang="ar-SA" sz="2800" b="1" dirty="0" smtClean="0">
                <a:solidFill>
                  <a:srgbClr val="FF0000"/>
                </a:solidFill>
              </a:rPr>
              <a:t> زمنيا</a:t>
            </a:r>
            <a:r>
              <a:rPr lang="ar-SA" sz="2800" dirty="0" smtClean="0"/>
              <a:t>: </a:t>
            </a:r>
            <a:r>
              <a:rPr lang="ar-JO" sz="2800" dirty="0" smtClean="0"/>
              <a:t>أ</a:t>
            </a:r>
            <a:r>
              <a:rPr lang="ar-SA" sz="2800" dirty="0" smtClean="0"/>
              <a:t>ي </a:t>
            </a:r>
            <a:r>
              <a:rPr lang="ar-SA" sz="2800" dirty="0" smtClean="0">
                <a:solidFill>
                  <a:srgbClr val="FF0000"/>
                </a:solidFill>
              </a:rPr>
              <a:t>توحيد الفتر</a:t>
            </a:r>
            <a:r>
              <a:rPr lang="ar-JO" sz="2800" dirty="0" smtClean="0">
                <a:solidFill>
                  <a:srgbClr val="FF0000"/>
                </a:solidFill>
              </a:rPr>
              <a:t>ة</a:t>
            </a:r>
            <a:r>
              <a:rPr lang="ar-SA" sz="2800" dirty="0" smtClean="0">
                <a:solidFill>
                  <a:srgbClr val="FF0000"/>
                </a:solidFill>
              </a:rPr>
              <a:t> </a:t>
            </a:r>
            <a:r>
              <a:rPr lang="ar-SA" sz="2800" dirty="0" smtClean="0"/>
              <a:t>التي ستجمع عنها البي</a:t>
            </a:r>
            <a:r>
              <a:rPr lang="ar-JO" sz="2800" dirty="0" smtClean="0"/>
              <a:t>انا</a:t>
            </a:r>
            <a:r>
              <a:rPr lang="ar-SA" sz="2800" dirty="0" smtClean="0"/>
              <a:t>ت التي س</a:t>
            </a:r>
            <a:r>
              <a:rPr lang="ar-JO" sz="2800" dirty="0" smtClean="0"/>
              <a:t>ي</a:t>
            </a:r>
            <a:r>
              <a:rPr lang="ar-SA" sz="2800" dirty="0" smtClean="0"/>
              <a:t>تم تحليلها أو مقارنتها ببعض فقد تكون الاختلافات بسبب اختلاف الفتر</a:t>
            </a:r>
            <a:r>
              <a:rPr lang="ar-JO" sz="2800" dirty="0" smtClean="0"/>
              <a:t>ة</a:t>
            </a:r>
            <a:r>
              <a:rPr lang="ar-SA" sz="2800" dirty="0" smtClean="0"/>
              <a:t> الزمني</a:t>
            </a:r>
            <a:r>
              <a:rPr lang="ar-JO" sz="2800" dirty="0" smtClean="0"/>
              <a:t>ة</a:t>
            </a:r>
            <a:r>
              <a:rPr lang="ar-SA" sz="2800" dirty="0" smtClean="0"/>
              <a:t>.</a:t>
            </a:r>
          </a:p>
          <a:p>
            <a:pPr algn="just">
              <a:buNone/>
            </a:pPr>
            <a:endParaRPr lang="ar-SA" sz="2000" dirty="0" smtClean="0"/>
          </a:p>
          <a:p>
            <a:pPr marL="514350" indent="-514350"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/>
          </a:p>
          <a:p>
            <a:pPr marL="514350" indent="-514350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7643834" y="31365"/>
            <a:ext cx="1500166" cy="897305"/>
            <a:chOff x="8028384" y="801626"/>
            <a:chExt cx="1115616" cy="817831"/>
          </a:xfrm>
        </p:grpSpPr>
        <p:sp>
          <p:nvSpPr>
            <p:cNvPr id="11" name="Teardrop 10"/>
            <p:cNvSpPr/>
            <p:nvPr/>
          </p:nvSpPr>
          <p:spPr>
            <a:xfrm>
              <a:off x="8028384" y="801626"/>
              <a:ext cx="1115616" cy="817831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88424" y="966059"/>
              <a:ext cx="578442" cy="5561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26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571612"/>
            <a:ext cx="8712968" cy="473770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2400" dirty="0" smtClean="0"/>
              <a:t>كما أن على المحلل المالي أن يدرك طبيع</a:t>
            </a:r>
            <a:r>
              <a:rPr lang="ar-JO" sz="2400" dirty="0" smtClean="0"/>
              <a:t>ة</a:t>
            </a:r>
            <a:r>
              <a:rPr lang="ar-SA" sz="2400" dirty="0" smtClean="0"/>
              <a:t> التحليل المالي وأن يعرف دون </a:t>
            </a:r>
            <a:r>
              <a:rPr lang="ar-JO" sz="2400" dirty="0" smtClean="0"/>
              <a:t>أ</a:t>
            </a:r>
            <a:r>
              <a:rPr lang="ar-SA" sz="2400" dirty="0" smtClean="0"/>
              <a:t>ي شك أن التحليل المالي ليس علاجا</a:t>
            </a:r>
            <a:r>
              <a:rPr lang="ar-JO" sz="2400" dirty="0" smtClean="0"/>
              <a:t>ً</a:t>
            </a:r>
            <a:r>
              <a:rPr lang="ar-SA" sz="2400" dirty="0" smtClean="0"/>
              <a:t> لأوضاع الشركة و</a:t>
            </a:r>
            <a:r>
              <a:rPr lang="ar-JO" sz="2400" dirty="0" smtClean="0"/>
              <a:t>إ</a:t>
            </a:r>
            <a:r>
              <a:rPr lang="ar-SA" sz="2400" dirty="0" smtClean="0"/>
              <a:t>نما هو مرحل</a:t>
            </a:r>
            <a:r>
              <a:rPr lang="ar-JO" sz="2400" dirty="0" smtClean="0"/>
              <a:t>ة</a:t>
            </a:r>
            <a:r>
              <a:rPr lang="ar-SA" sz="2400" dirty="0" smtClean="0"/>
              <a:t> من مراحل البحث عن الحقيق</a:t>
            </a:r>
            <a:r>
              <a:rPr lang="ar-JO" sz="2400" dirty="0" smtClean="0"/>
              <a:t>ة</a:t>
            </a:r>
            <a:r>
              <a:rPr lang="ar-SA" sz="2400" dirty="0" smtClean="0"/>
              <a:t> تت</a:t>
            </a:r>
            <a:r>
              <a:rPr lang="ar-JO" sz="2400" dirty="0" smtClean="0"/>
              <a:t>أل</a:t>
            </a:r>
            <a:r>
              <a:rPr lang="ar-SA" sz="2400" dirty="0" smtClean="0"/>
              <a:t>ف من شقين هما : </a:t>
            </a:r>
          </a:p>
          <a:p>
            <a:pPr algn="just">
              <a:buNone/>
            </a:pPr>
            <a:r>
              <a:rPr lang="ar-SA" sz="2400" u="sng" dirty="0" smtClean="0"/>
              <a:t>1- </a:t>
            </a:r>
            <a:r>
              <a:rPr lang="ar-SA" sz="2400" b="1" u="sng" dirty="0" smtClean="0">
                <a:solidFill>
                  <a:srgbClr val="FF0000"/>
                </a:solidFill>
              </a:rPr>
              <a:t>الشق الميك</a:t>
            </a:r>
            <a:r>
              <a:rPr lang="ar-JO" sz="2400" b="1" u="sng" dirty="0" smtClean="0">
                <a:solidFill>
                  <a:srgbClr val="FF0000"/>
                </a:solidFill>
              </a:rPr>
              <a:t>ا</a:t>
            </a:r>
            <a:r>
              <a:rPr lang="ar-SA" sz="2400" b="1" u="sng" dirty="0" smtClean="0">
                <a:solidFill>
                  <a:srgbClr val="FF0000"/>
                </a:solidFill>
              </a:rPr>
              <a:t>نيكي </a:t>
            </a:r>
            <a:r>
              <a:rPr lang="ar-SA" sz="2400" dirty="0" smtClean="0"/>
              <a:t>ويتكون </a:t>
            </a:r>
            <a:r>
              <a:rPr lang="ar-SA" sz="2400" dirty="0" smtClean="0">
                <a:solidFill>
                  <a:srgbClr val="FF0000"/>
                </a:solidFill>
              </a:rPr>
              <a:t>من حساب النسب واستخراج التغيرات ومعالجة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رقام والمعلومات </a:t>
            </a:r>
          </a:p>
          <a:p>
            <a:pPr marL="457200" indent="-457200" algn="just">
              <a:buFont typeface="+mj-cs"/>
              <a:buAutoNum type="arabic1Minus"/>
            </a:pPr>
            <a:r>
              <a:rPr lang="ar-SA" sz="2400" dirty="0" smtClean="0">
                <a:solidFill>
                  <a:srgbClr val="FF0000"/>
                </a:solidFill>
              </a:rPr>
              <a:t>لغايات المقارن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بين نتائج اعمال المنشأة في سن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ما ونتائجها في السنوات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خرى يجب أن يكون هناك تناسق واستمراري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في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ساليب والقواعد المستخدم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في السنوات تحت المقارن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مر الذي يعني قواعد اعداد البي</a:t>
            </a:r>
            <a:r>
              <a:rPr lang="ar-JO" sz="2400" dirty="0" smtClean="0">
                <a:solidFill>
                  <a:srgbClr val="FF0000"/>
                </a:solidFill>
              </a:rPr>
              <a:t>ا</a:t>
            </a:r>
            <a:r>
              <a:rPr lang="ar-SA" sz="2400" dirty="0" smtClean="0">
                <a:solidFill>
                  <a:srgbClr val="FF0000"/>
                </a:solidFill>
              </a:rPr>
              <a:t>نات المحاسبية قبل المقارن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</a:t>
            </a:r>
          </a:p>
          <a:p>
            <a:pPr marL="457200" indent="-457200" algn="just">
              <a:buFont typeface="+mj-cs"/>
              <a:buAutoNum type="arabic1Minus"/>
            </a:pPr>
            <a:r>
              <a:rPr lang="ar-SA" sz="2400" dirty="0" smtClean="0">
                <a:solidFill>
                  <a:srgbClr val="FF0000"/>
                </a:solidFill>
              </a:rPr>
              <a:t>ل</a:t>
            </a:r>
            <a:r>
              <a:rPr lang="ar-JO" sz="2400" dirty="0" smtClean="0">
                <a:solidFill>
                  <a:srgbClr val="FF0000"/>
                </a:solidFill>
              </a:rPr>
              <a:t>غا</a:t>
            </a:r>
            <a:r>
              <a:rPr lang="ar-SA" sz="2400" dirty="0" smtClean="0">
                <a:solidFill>
                  <a:srgbClr val="FF0000"/>
                </a:solidFill>
              </a:rPr>
              <a:t>يات المقارن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بين المنش</a:t>
            </a:r>
            <a:r>
              <a:rPr lang="ar-JO" sz="2400" dirty="0" smtClean="0">
                <a:solidFill>
                  <a:srgbClr val="FF0000"/>
                </a:solidFill>
              </a:rPr>
              <a:t>أة</a:t>
            </a:r>
            <a:r>
              <a:rPr lang="ar-SA" sz="2400" dirty="0" smtClean="0">
                <a:solidFill>
                  <a:srgbClr val="FF0000"/>
                </a:solidFill>
              </a:rPr>
              <a:t> والمنش</a:t>
            </a:r>
            <a:r>
              <a:rPr lang="ar-JO" sz="2400" dirty="0" smtClean="0">
                <a:solidFill>
                  <a:srgbClr val="FF0000"/>
                </a:solidFill>
              </a:rPr>
              <a:t>آ</a:t>
            </a:r>
            <a:r>
              <a:rPr lang="ar-SA" sz="2400" dirty="0" smtClean="0">
                <a:solidFill>
                  <a:srgbClr val="FF0000"/>
                </a:solidFill>
              </a:rPr>
              <a:t>ت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خرى يجب أن تؤخذ المعلومات والبي</a:t>
            </a:r>
            <a:r>
              <a:rPr lang="ar-JO" sz="2400" dirty="0" smtClean="0">
                <a:solidFill>
                  <a:srgbClr val="FF0000"/>
                </a:solidFill>
              </a:rPr>
              <a:t>ا</a:t>
            </a:r>
            <a:r>
              <a:rPr lang="ar-SA" sz="2400" dirty="0" smtClean="0">
                <a:solidFill>
                  <a:srgbClr val="FF0000"/>
                </a:solidFill>
              </a:rPr>
              <a:t>نات المحاسبية المتعلق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بها جميعا</a:t>
            </a:r>
            <a:r>
              <a:rPr lang="ar-JO" sz="2400" dirty="0" smtClean="0">
                <a:solidFill>
                  <a:srgbClr val="FF0000"/>
                </a:solidFill>
              </a:rPr>
              <a:t>ً</a:t>
            </a:r>
            <a:r>
              <a:rPr lang="ar-SA" sz="2400" dirty="0" smtClean="0">
                <a:solidFill>
                  <a:srgbClr val="FF0000"/>
                </a:solidFill>
              </a:rPr>
              <a:t> بال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ضافه إلى توح</a:t>
            </a:r>
            <a:r>
              <a:rPr lang="ar-JO" sz="2400" dirty="0" smtClean="0">
                <a:solidFill>
                  <a:srgbClr val="FF0000"/>
                </a:solidFill>
              </a:rPr>
              <a:t>ي</a:t>
            </a:r>
            <a:r>
              <a:rPr lang="ar-SA" sz="2400" dirty="0" smtClean="0">
                <a:solidFill>
                  <a:srgbClr val="FF0000"/>
                </a:solidFill>
              </a:rPr>
              <a:t>د القواعد التي على 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ساسها تم تجهيز هذه البي</a:t>
            </a:r>
            <a:r>
              <a:rPr lang="ar-JO" sz="2400" dirty="0" smtClean="0">
                <a:solidFill>
                  <a:srgbClr val="FF0000"/>
                </a:solidFill>
              </a:rPr>
              <a:t>ا</a:t>
            </a:r>
            <a:r>
              <a:rPr lang="ar-SA" sz="2400" dirty="0" smtClean="0">
                <a:solidFill>
                  <a:srgbClr val="FF0000"/>
                </a:solidFill>
              </a:rPr>
              <a:t>نات كي تصبح المقارن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وتكون مبني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على 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سس موحد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</a:t>
            </a:r>
          </a:p>
          <a:p>
            <a:pPr algn="just">
              <a:buNone/>
            </a:pPr>
            <a:endParaRPr lang="ar-SA" sz="2000" dirty="0" smtClean="0"/>
          </a:p>
          <a:p>
            <a:pPr marL="514350" indent="-514350"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/>
          </a:p>
          <a:p>
            <a:pPr marL="514350" indent="-514350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7643834" y="46114"/>
            <a:ext cx="1500166" cy="1395872"/>
            <a:chOff x="7643834" y="801626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801626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966058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27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714488"/>
            <a:ext cx="8712968" cy="459483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2400" dirty="0" smtClean="0"/>
              <a:t>2- </a:t>
            </a:r>
            <a:r>
              <a:rPr lang="ar-SA" sz="2400" b="1" u="sng" dirty="0" smtClean="0">
                <a:solidFill>
                  <a:srgbClr val="FF0000"/>
                </a:solidFill>
              </a:rPr>
              <a:t>الشق الشخصي الاستنتاجي </a:t>
            </a:r>
            <a:r>
              <a:rPr lang="ar-SA" sz="2400" dirty="0" smtClean="0"/>
              <a:t>ويتكون من  فهم النتائج التي تم التوصل </a:t>
            </a:r>
            <a:r>
              <a:rPr lang="ar-JO" sz="2400" dirty="0" smtClean="0"/>
              <a:t>إ</a:t>
            </a:r>
            <a:r>
              <a:rPr lang="ar-SA" sz="2400" dirty="0" smtClean="0"/>
              <a:t>ليها من خلال الشق الميك</a:t>
            </a:r>
            <a:r>
              <a:rPr lang="ar-JO" sz="2400" dirty="0" smtClean="0"/>
              <a:t>ا</a:t>
            </a:r>
            <a:r>
              <a:rPr lang="ar-SA" sz="2400" dirty="0" smtClean="0"/>
              <a:t>نيكي الحسابي </a:t>
            </a:r>
          </a:p>
          <a:p>
            <a:pPr marL="457200" indent="-457200" algn="just">
              <a:buFont typeface="+mj-cs"/>
              <a:buAutoNum type="arabic1Minus"/>
            </a:pPr>
            <a:r>
              <a:rPr lang="ar-SA" sz="2400" dirty="0" smtClean="0">
                <a:solidFill>
                  <a:srgbClr val="FF0000"/>
                </a:solidFill>
              </a:rPr>
              <a:t>عند مقارن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نتائج تحليل المنش</a:t>
            </a:r>
            <a:r>
              <a:rPr lang="ar-JO" sz="2400" dirty="0" smtClean="0">
                <a:solidFill>
                  <a:srgbClr val="FF0000"/>
                </a:solidFill>
              </a:rPr>
              <a:t>أة</a:t>
            </a:r>
            <a:r>
              <a:rPr lang="ar-SA" sz="2400" dirty="0" smtClean="0">
                <a:solidFill>
                  <a:srgbClr val="FF0000"/>
                </a:solidFill>
              </a:rPr>
              <a:t> نفسها في 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حد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عوام بنتائج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عوام السابق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يجب الحذر لأن التغير بالنسب لا يمكن اعتباره في حد ذاته دليلا</a:t>
            </a:r>
            <a:r>
              <a:rPr lang="ar-JO" sz="2400" dirty="0" smtClean="0">
                <a:solidFill>
                  <a:srgbClr val="FF0000"/>
                </a:solidFill>
              </a:rPr>
              <a:t>ً</a:t>
            </a:r>
            <a:r>
              <a:rPr lang="ar-SA" sz="2400" dirty="0" smtClean="0">
                <a:solidFill>
                  <a:srgbClr val="FF0000"/>
                </a:solidFill>
              </a:rPr>
              <a:t> على تحسن أو سوء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حوال في المنش</a:t>
            </a:r>
            <a:r>
              <a:rPr lang="ar-JO" sz="2400" dirty="0" smtClean="0">
                <a:solidFill>
                  <a:srgbClr val="FF0000"/>
                </a:solidFill>
              </a:rPr>
              <a:t>أة</a:t>
            </a:r>
            <a:r>
              <a:rPr lang="ar-SA" sz="2400" dirty="0" smtClean="0">
                <a:solidFill>
                  <a:srgbClr val="FF0000"/>
                </a:solidFill>
              </a:rPr>
              <a:t> 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لا نسب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العائد على حقوق المساهمين </a:t>
            </a:r>
          </a:p>
          <a:p>
            <a:pPr marL="457200" indent="-457200" algn="just">
              <a:buNone/>
            </a:pPr>
            <a:r>
              <a:rPr lang="ar-SA" sz="2400" dirty="0" smtClean="0">
                <a:solidFill>
                  <a:srgbClr val="FF0000"/>
                </a:solidFill>
              </a:rPr>
              <a:t>مثلا : الزياد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في حجم صافي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رباح بحد ذاته لا يدل على تحسن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حوال 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ذ</a:t>
            </a:r>
            <a:r>
              <a:rPr lang="ar-JO" sz="2400" dirty="0" smtClean="0">
                <a:solidFill>
                  <a:srgbClr val="FF0000"/>
                </a:solidFill>
              </a:rPr>
              <a:t>ا</a:t>
            </a:r>
            <a:r>
              <a:rPr lang="ar-SA" sz="2400" dirty="0" smtClean="0">
                <a:solidFill>
                  <a:srgbClr val="FF0000"/>
                </a:solidFill>
              </a:rPr>
              <a:t> تمت الزياد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نتيج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لزياد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موال المستثمر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endParaRPr lang="ar-SA" sz="2400" dirty="0" smtClean="0">
              <a:solidFill>
                <a:srgbClr val="FF0000"/>
              </a:solidFill>
            </a:endParaRPr>
          </a:p>
          <a:p>
            <a:pPr marL="457200" indent="-457200" algn="just">
              <a:buNone/>
            </a:pPr>
            <a:r>
              <a:rPr lang="ar-SA" sz="2400" dirty="0" smtClean="0">
                <a:solidFill>
                  <a:srgbClr val="FF0000"/>
                </a:solidFill>
              </a:rPr>
              <a:t>ب- 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ن اختلاف نتائج المنش</a:t>
            </a:r>
            <a:r>
              <a:rPr lang="ar-JO" sz="2400" dirty="0" smtClean="0">
                <a:solidFill>
                  <a:srgbClr val="FF0000"/>
                </a:solidFill>
              </a:rPr>
              <a:t>أة</a:t>
            </a:r>
            <a:r>
              <a:rPr lang="ar-SA" sz="2400" dirty="0" smtClean="0">
                <a:solidFill>
                  <a:srgbClr val="FF0000"/>
                </a:solidFill>
              </a:rPr>
              <a:t> عن النتائج الشائع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في الصناع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التي تنتمي 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ليها تلك المنش</a:t>
            </a:r>
            <a:r>
              <a:rPr lang="ar-JO" sz="2400" dirty="0" smtClean="0">
                <a:solidFill>
                  <a:srgbClr val="FF0000"/>
                </a:solidFill>
              </a:rPr>
              <a:t>أة</a:t>
            </a:r>
            <a:r>
              <a:rPr lang="ar-SA" sz="2400" dirty="0" smtClean="0">
                <a:solidFill>
                  <a:srgbClr val="FF0000"/>
                </a:solidFill>
              </a:rPr>
              <a:t> </a:t>
            </a:r>
            <a:r>
              <a:rPr lang="ar-JO" sz="2400" dirty="0" smtClean="0">
                <a:solidFill>
                  <a:srgbClr val="FF0000"/>
                </a:solidFill>
              </a:rPr>
              <a:t>لا </a:t>
            </a:r>
            <a:r>
              <a:rPr lang="ar-SA" sz="2400" dirty="0" smtClean="0">
                <a:solidFill>
                  <a:srgbClr val="FF0000"/>
                </a:solidFill>
              </a:rPr>
              <a:t>يعني أنها تعمل بفاعلي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أو كفاي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قل أو 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كثر بل تعني بالدرج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الأولى أنها تعمل بصور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مختلف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أو بناء على سياسات مالي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وتشغيلي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خاصه بها </a:t>
            </a:r>
          </a:p>
          <a:p>
            <a:pPr marL="514350" indent="-514350"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/>
          </a:p>
          <a:p>
            <a:pPr marL="514350" indent="-514350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8143"/>
            <a:ext cx="9143985" cy="1836681"/>
            <a:chOff x="15" y="764704"/>
            <a:chExt cx="9143985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chemeClr val="tx1"/>
                  </a:solidFill>
                </a:rPr>
                <a:t>التنبؤ والتخطيط المالي (السيوله والربحيه)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801626"/>
              <a:ext cx="1500166" cy="1357298"/>
              <a:chOff x="7643834" y="801626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801626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966058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28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2132856"/>
            <a:ext cx="8712968" cy="417646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2800" dirty="0" smtClean="0"/>
              <a:t>أهم مجالات التنبؤ والتخطيط المالي :</a:t>
            </a:r>
          </a:p>
          <a:p>
            <a:pPr algn="just">
              <a:buNone/>
            </a:pPr>
            <a:endParaRPr lang="ar-SA" sz="28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ar-SA" sz="2800" dirty="0" smtClean="0"/>
              <a:t>التنبؤ بالمبيعات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800" dirty="0" smtClean="0"/>
              <a:t>التنبؤ بال</a:t>
            </a:r>
            <a:r>
              <a:rPr lang="ar-JO" sz="2800" dirty="0" smtClean="0"/>
              <a:t>أ</a:t>
            </a:r>
            <a:r>
              <a:rPr lang="ar-SA" sz="2800" dirty="0" smtClean="0"/>
              <a:t>رباح والتخطيط لها (قائمة الدخل التقديريه)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800" dirty="0" smtClean="0"/>
              <a:t>التنبؤ بمدى حاجه المنشأة لل</a:t>
            </a:r>
            <a:r>
              <a:rPr lang="ar-JO" sz="2800" dirty="0" smtClean="0"/>
              <a:t>أ</a:t>
            </a:r>
            <a:r>
              <a:rPr lang="ar-SA" sz="2800" dirty="0" smtClean="0"/>
              <a:t>موال والتخطيط للحصول عليها </a:t>
            </a:r>
          </a:p>
          <a:p>
            <a:pPr marL="514350" indent="-514350"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/>
          </a:p>
          <a:p>
            <a:pPr marL="514350" indent="-514350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8143"/>
            <a:ext cx="9143985" cy="1836681"/>
            <a:chOff x="15" y="764704"/>
            <a:chExt cx="9143985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chemeClr val="tx1"/>
                  </a:solidFill>
                </a:rPr>
                <a:t>التنبؤ بالمبيعات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801626"/>
              <a:ext cx="1500166" cy="1357298"/>
              <a:chOff x="7643834" y="801626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801626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966058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29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2132856"/>
            <a:ext cx="8712968" cy="417646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2400" dirty="0" smtClean="0"/>
              <a:t>يبرز رقم </a:t>
            </a:r>
            <a:r>
              <a:rPr lang="ar-SA" sz="2400" dirty="0" smtClean="0">
                <a:solidFill>
                  <a:srgbClr val="FF0000"/>
                </a:solidFill>
              </a:rPr>
              <a:t>المبيعات</a:t>
            </a:r>
            <a:r>
              <a:rPr lang="ar-SA" sz="2400" dirty="0" smtClean="0"/>
              <a:t> ك</a:t>
            </a:r>
            <a:r>
              <a:rPr lang="ar-JO" sz="2400" dirty="0" smtClean="0"/>
              <a:t>ن</a:t>
            </a:r>
            <a:r>
              <a:rPr lang="ar-SA" sz="2400" dirty="0" smtClean="0"/>
              <a:t>قط</a:t>
            </a:r>
            <a:r>
              <a:rPr lang="ar-JO" sz="2400" dirty="0" smtClean="0"/>
              <a:t>ة</a:t>
            </a:r>
            <a:r>
              <a:rPr lang="ar-SA" sz="2400" dirty="0" smtClean="0"/>
              <a:t> </a:t>
            </a:r>
            <a:r>
              <a:rPr lang="ar-JO" sz="2400" dirty="0" smtClean="0"/>
              <a:t>ا</a:t>
            </a:r>
            <a:r>
              <a:rPr lang="ar-SA" sz="2400" dirty="0" smtClean="0"/>
              <a:t>نطلاق </a:t>
            </a:r>
            <a:r>
              <a:rPr lang="ar-JO" sz="2400" dirty="0" smtClean="0"/>
              <a:t>أ</a:t>
            </a:r>
            <a:r>
              <a:rPr lang="ar-SA" sz="2400" dirty="0" smtClean="0"/>
              <a:t>ساسي</a:t>
            </a:r>
            <a:r>
              <a:rPr lang="ar-JO" sz="2400" dirty="0" smtClean="0"/>
              <a:t>ة</a:t>
            </a:r>
            <a:r>
              <a:rPr lang="ar-SA" sz="2400" dirty="0" smtClean="0"/>
              <a:t> لموضوع التنبؤ المالي والتخطيط المالي حيث يتم من رقم المبيعات المقدر ال</a:t>
            </a:r>
            <a:r>
              <a:rPr lang="ar-JO" sz="2400" dirty="0" smtClean="0"/>
              <a:t>إ</a:t>
            </a:r>
            <a:r>
              <a:rPr lang="ar-SA" sz="2400" dirty="0" smtClean="0"/>
              <a:t>ن</a:t>
            </a:r>
            <a:r>
              <a:rPr lang="ar-JO" sz="2400" dirty="0" smtClean="0"/>
              <a:t>ط</a:t>
            </a:r>
            <a:r>
              <a:rPr lang="ar-SA" sz="2400" dirty="0" smtClean="0"/>
              <a:t>لاق لتقدير ال</a:t>
            </a:r>
            <a:r>
              <a:rPr lang="ar-JO" sz="2400" dirty="0" smtClean="0"/>
              <a:t>أ</a:t>
            </a:r>
            <a:r>
              <a:rPr lang="ar-SA" sz="2400" dirty="0" smtClean="0"/>
              <a:t>رقام التي </a:t>
            </a:r>
            <a:r>
              <a:rPr lang="ar-SA" sz="2400" dirty="0" smtClean="0">
                <a:solidFill>
                  <a:srgbClr val="FF0000"/>
                </a:solidFill>
              </a:rPr>
              <a:t>ستستعمل وتقدير ال</a:t>
            </a:r>
            <a:r>
              <a:rPr lang="ar-JO" sz="2400" dirty="0" smtClean="0">
                <a:solidFill>
                  <a:srgbClr val="FF0000"/>
                </a:solidFill>
              </a:rPr>
              <a:t>أ</a:t>
            </a:r>
            <a:r>
              <a:rPr lang="ar-SA" sz="2400" dirty="0" smtClean="0">
                <a:solidFill>
                  <a:srgbClr val="FF0000"/>
                </a:solidFill>
              </a:rPr>
              <a:t>رباح وال</a:t>
            </a:r>
            <a:r>
              <a:rPr lang="ar-JO" sz="2400" dirty="0" smtClean="0">
                <a:solidFill>
                  <a:srgbClr val="FF0000"/>
                </a:solidFill>
              </a:rPr>
              <a:t>إ</a:t>
            </a:r>
            <a:r>
              <a:rPr lang="ar-SA" sz="2400" dirty="0" smtClean="0">
                <a:solidFill>
                  <a:srgbClr val="FF0000"/>
                </a:solidFill>
              </a:rPr>
              <a:t>حتياجات النقدي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>
                <a:solidFill>
                  <a:srgbClr val="FF0000"/>
                </a:solidFill>
              </a:rPr>
              <a:t> .</a:t>
            </a:r>
          </a:p>
          <a:p>
            <a:pPr algn="just">
              <a:buNone/>
            </a:pPr>
            <a:r>
              <a:rPr lang="ar-SA" sz="2400" dirty="0" smtClean="0"/>
              <a:t>تقدير رقم المبيعات بموجب الخطوات التاليه 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400" dirty="0" smtClean="0"/>
              <a:t>تحليل المبيعات </a:t>
            </a:r>
            <a:r>
              <a:rPr lang="ar-SA" sz="2400" dirty="0" smtClean="0">
                <a:solidFill>
                  <a:srgbClr val="FF0000"/>
                </a:solidFill>
              </a:rPr>
              <a:t>الماضي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/>
              <a:t> في المنشأة بشكل دقيق واستغلال </a:t>
            </a:r>
            <a:r>
              <a:rPr lang="ar-JO" sz="2400" dirty="0" smtClean="0"/>
              <a:t>أ</a:t>
            </a:r>
            <a:r>
              <a:rPr lang="ar-SA" sz="2400" dirty="0" smtClean="0"/>
              <a:t>ي</a:t>
            </a:r>
            <a:r>
              <a:rPr lang="ar-JO" sz="2400" dirty="0" smtClean="0"/>
              <a:t>ة</a:t>
            </a:r>
            <a:r>
              <a:rPr lang="ar-SA" sz="2400" dirty="0" smtClean="0"/>
              <a:t> علاقات أو اتجاهات للمساعد</a:t>
            </a:r>
            <a:r>
              <a:rPr lang="ar-JO" sz="2400" dirty="0" smtClean="0"/>
              <a:t>ة</a:t>
            </a:r>
            <a:r>
              <a:rPr lang="ar-SA" sz="2400" dirty="0" smtClean="0"/>
              <a:t> في تقدير رقم المبيعات 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400" dirty="0" smtClean="0"/>
              <a:t>تقدير العوامل </a:t>
            </a:r>
            <a:r>
              <a:rPr lang="ar-SA" sz="2400" dirty="0" smtClean="0">
                <a:solidFill>
                  <a:srgbClr val="FF0000"/>
                </a:solidFill>
              </a:rPr>
              <a:t>الخارجي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/>
              <a:t> التي لها تأثير على مبيعات المنشأ</a:t>
            </a:r>
            <a:r>
              <a:rPr lang="ar-JO" sz="2400" dirty="0" smtClean="0"/>
              <a:t>ة</a:t>
            </a:r>
            <a:r>
              <a:rPr lang="ar-SA" sz="2400" dirty="0" smtClean="0"/>
              <a:t> وبالتالي أخذ هذا التأثير بالحسب</a:t>
            </a:r>
            <a:r>
              <a:rPr lang="ar-JO" sz="2400" dirty="0" smtClean="0"/>
              <a:t>ا</a:t>
            </a:r>
            <a:r>
              <a:rPr lang="ar-SA" sz="2400" dirty="0" smtClean="0"/>
              <a:t>ن عند تقدير رقم المبيعات.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400" dirty="0" smtClean="0">
                <a:solidFill>
                  <a:srgbClr val="FF0000"/>
                </a:solidFill>
              </a:rPr>
              <a:t>المقارن</a:t>
            </a:r>
            <a:r>
              <a:rPr lang="ar-JO" sz="2400" dirty="0" smtClean="0">
                <a:solidFill>
                  <a:srgbClr val="FF0000"/>
                </a:solidFill>
              </a:rPr>
              <a:t>ة</a:t>
            </a:r>
            <a:r>
              <a:rPr lang="ar-SA" sz="2400" dirty="0" smtClean="0"/>
              <a:t> بين الرقم المقدر والرقم الحقيقي للمبيعات في السنوات الماضي</a:t>
            </a:r>
            <a:r>
              <a:rPr lang="ar-JO" sz="2400" dirty="0" smtClean="0"/>
              <a:t>ة</a:t>
            </a:r>
            <a:r>
              <a:rPr lang="ar-SA" sz="2400" dirty="0" smtClean="0"/>
              <a:t> أو تصحيح التنبؤ بناء على هذه المقارن</a:t>
            </a:r>
            <a:r>
              <a:rPr lang="ar-JO" sz="2400" dirty="0" smtClean="0"/>
              <a:t>ة</a:t>
            </a:r>
            <a:r>
              <a:rPr lang="ar-SA" sz="2400" dirty="0" smtClean="0"/>
              <a:t> .</a:t>
            </a:r>
          </a:p>
          <a:p>
            <a:pPr marL="514350" indent="-514350"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/>
          </a:p>
          <a:p>
            <a:pPr marL="514350" indent="-514350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643834" y="0"/>
            <a:ext cx="1500166" cy="90952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229600" cy="5237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JO" b="1" dirty="0" smtClean="0"/>
              <a:t>موضوعات الفصل </a:t>
            </a:r>
            <a:endParaRPr lang="en-US" b="1" dirty="0" smtClean="0"/>
          </a:p>
          <a:p>
            <a:pPr marL="0" indent="0">
              <a:buNone/>
            </a:pPr>
            <a:endParaRPr lang="en-US" sz="2000" b="1" dirty="0"/>
          </a:p>
          <a:p>
            <a:r>
              <a:rPr lang="ar-SA" dirty="0" smtClean="0"/>
              <a:t>تحليل المنشأة التجاري</a:t>
            </a:r>
            <a:r>
              <a:rPr lang="ar-JO" dirty="0" smtClean="0"/>
              <a:t>ة</a:t>
            </a:r>
            <a:r>
              <a:rPr lang="ar-SA" dirty="0" smtClean="0"/>
              <a:t> والصناعي</a:t>
            </a:r>
            <a:r>
              <a:rPr lang="ar-JO" dirty="0" smtClean="0"/>
              <a:t>ة</a:t>
            </a:r>
            <a:r>
              <a:rPr lang="ar-SA" dirty="0" smtClean="0"/>
              <a:t> مالي</a:t>
            </a:r>
            <a:r>
              <a:rPr lang="ar-JO" dirty="0" smtClean="0"/>
              <a:t>ا</a:t>
            </a:r>
            <a:endParaRPr lang="ar-SA" dirty="0" smtClean="0"/>
          </a:p>
          <a:p>
            <a:r>
              <a:rPr lang="ar-SA" dirty="0" smtClean="0"/>
              <a:t>التنبؤ بالمبيعات </a:t>
            </a:r>
          </a:p>
          <a:p>
            <a:r>
              <a:rPr lang="ar-SA" dirty="0" smtClean="0"/>
              <a:t>التنبؤ بمدى حاج</a:t>
            </a:r>
            <a:r>
              <a:rPr lang="ar-JO" dirty="0" smtClean="0"/>
              <a:t>ة</a:t>
            </a:r>
            <a:r>
              <a:rPr lang="ar-SA" dirty="0" smtClean="0"/>
              <a:t> المنشأة للأموال </a:t>
            </a:r>
          </a:p>
          <a:p>
            <a:r>
              <a:rPr lang="ar-SA" dirty="0" smtClean="0"/>
              <a:t>التنبؤ والتخطيط المالي </a:t>
            </a:r>
          </a:p>
          <a:p>
            <a:r>
              <a:rPr lang="ar-SA" dirty="0" smtClean="0"/>
              <a:t>التنبؤ بال</a:t>
            </a:r>
            <a:r>
              <a:rPr lang="ar-JO" dirty="0"/>
              <a:t>أ</a:t>
            </a:r>
            <a:r>
              <a:rPr lang="ar-SA" dirty="0" smtClean="0"/>
              <a:t>رباح والتخطيط له</a:t>
            </a:r>
            <a:r>
              <a:rPr lang="ar-JO" dirty="0" smtClean="0"/>
              <a:t>ا</a:t>
            </a:r>
            <a:r>
              <a:rPr lang="ar-SA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9688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8143"/>
            <a:ext cx="9143985" cy="1849221"/>
            <a:chOff x="15" y="764704"/>
            <a:chExt cx="9143985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chemeClr val="tx1"/>
                  </a:solidFill>
                </a:rPr>
                <a:t>التنبؤ بال</a:t>
              </a:r>
              <a:r>
                <a:rPr lang="ar-JO" sz="3200" dirty="0" smtClean="0">
                  <a:solidFill>
                    <a:schemeClr val="tx1"/>
                  </a:solidFill>
                </a:rPr>
                <a:t>أ</a:t>
              </a:r>
              <a:r>
                <a:rPr lang="ar-SA" sz="3200" dirty="0" smtClean="0">
                  <a:solidFill>
                    <a:schemeClr val="tx1"/>
                  </a:solidFill>
                </a:rPr>
                <a:t>رباح والتكاليف والتخطيط لها 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801626"/>
              <a:ext cx="1500166" cy="1357298"/>
              <a:chOff x="7643834" y="801626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801626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966058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30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2000240"/>
            <a:ext cx="8712968" cy="445309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dirty="0" smtClean="0"/>
              <a:t>يتم </a:t>
            </a:r>
            <a:r>
              <a:rPr lang="ar-SA" dirty="0" smtClean="0">
                <a:solidFill>
                  <a:srgbClr val="FF0000"/>
                </a:solidFill>
              </a:rPr>
              <a:t>التنبؤ بال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رباح والتكاليف والتخطيط لها عن طريق 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نشاء قائمة الدخل التقديري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أو حساب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رباح والخسائر التقديري </a:t>
            </a:r>
            <a:r>
              <a:rPr lang="ar-SA" dirty="0" smtClean="0"/>
              <a:t>والذي هو عبار</a:t>
            </a:r>
            <a:r>
              <a:rPr lang="ar-JO" dirty="0" smtClean="0"/>
              <a:t>ة</a:t>
            </a:r>
            <a:r>
              <a:rPr lang="ar-SA" dirty="0" smtClean="0"/>
              <a:t> عن تخطيط لل</a:t>
            </a:r>
            <a:r>
              <a:rPr lang="ar-JO" dirty="0" smtClean="0"/>
              <a:t>أ</a:t>
            </a:r>
            <a:r>
              <a:rPr lang="ar-SA" dirty="0" smtClean="0"/>
              <a:t>رباح وال</a:t>
            </a:r>
            <a:r>
              <a:rPr lang="ar-JO" dirty="0" smtClean="0"/>
              <a:t>إ</a:t>
            </a:r>
            <a:r>
              <a:rPr lang="ar-SA" dirty="0" smtClean="0"/>
              <a:t>يرادات والمصاريف عن فتر</a:t>
            </a:r>
            <a:r>
              <a:rPr lang="ar-JO" dirty="0" smtClean="0"/>
              <a:t>ة</a:t>
            </a:r>
            <a:r>
              <a:rPr lang="ar-SA" dirty="0" smtClean="0"/>
              <a:t> مقبل</a:t>
            </a:r>
            <a:r>
              <a:rPr lang="ar-JO" dirty="0" smtClean="0"/>
              <a:t>ة</a:t>
            </a:r>
            <a:r>
              <a:rPr lang="ar-SA" dirty="0" smtClean="0"/>
              <a:t>. </a:t>
            </a:r>
          </a:p>
          <a:p>
            <a:pPr algn="just">
              <a:buNone/>
            </a:pPr>
            <a:r>
              <a:rPr lang="ar-SA" dirty="0" smtClean="0"/>
              <a:t>فبناء على </a:t>
            </a:r>
            <a:r>
              <a:rPr lang="ar-JO" dirty="0" smtClean="0"/>
              <a:t>أ</a:t>
            </a:r>
            <a:r>
              <a:rPr lang="ar-SA" dirty="0" smtClean="0"/>
              <a:t>رقام المبيعات المقدر</a:t>
            </a:r>
            <a:r>
              <a:rPr lang="ar-JO" dirty="0" smtClean="0"/>
              <a:t>ة</a:t>
            </a:r>
            <a:r>
              <a:rPr lang="ar-SA" dirty="0" smtClean="0"/>
              <a:t> يمكن وضع </a:t>
            </a:r>
            <a:r>
              <a:rPr lang="ar-SA" dirty="0" smtClean="0">
                <a:solidFill>
                  <a:srgbClr val="FF0000"/>
                </a:solidFill>
              </a:rPr>
              <a:t>جدول 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نتاج </a:t>
            </a:r>
            <a:r>
              <a:rPr lang="ar-SA" dirty="0" smtClean="0"/>
              <a:t>في حال</a:t>
            </a:r>
            <a:r>
              <a:rPr lang="ar-JO" dirty="0" smtClean="0"/>
              <a:t>ة</a:t>
            </a:r>
            <a:r>
              <a:rPr lang="ar-SA" dirty="0" smtClean="0"/>
              <a:t> الشركات الصناع</a:t>
            </a:r>
            <a:r>
              <a:rPr lang="ar-JO" dirty="0" smtClean="0"/>
              <a:t>ية</a:t>
            </a:r>
            <a:r>
              <a:rPr lang="ar-SA" dirty="0" smtClean="0"/>
              <a:t> ومن جدول ال</a:t>
            </a:r>
            <a:r>
              <a:rPr lang="ar-JO" dirty="0" smtClean="0"/>
              <a:t>إ</a:t>
            </a:r>
            <a:r>
              <a:rPr lang="ar-SA" dirty="0" smtClean="0"/>
              <a:t>نتاج والنسب المستخرج</a:t>
            </a:r>
            <a:r>
              <a:rPr lang="ar-JO" dirty="0" smtClean="0"/>
              <a:t>ة</a:t>
            </a:r>
            <a:r>
              <a:rPr lang="ar-SA" dirty="0" smtClean="0"/>
              <a:t> من تركيبة ال</a:t>
            </a:r>
            <a:r>
              <a:rPr lang="ar-JO" dirty="0" smtClean="0"/>
              <a:t>إ</a:t>
            </a:r>
            <a:r>
              <a:rPr lang="ar-SA" dirty="0" smtClean="0"/>
              <a:t>نتاج يتم تقدير مختلف بنود </a:t>
            </a:r>
            <a:r>
              <a:rPr lang="ar-SA" dirty="0" smtClean="0">
                <a:solidFill>
                  <a:srgbClr val="FF0000"/>
                </a:solidFill>
              </a:rPr>
              <a:t>التكاليف</a:t>
            </a:r>
            <a:r>
              <a:rPr lang="ar-SA" dirty="0" smtClean="0"/>
              <a:t> ذات العلاق</a:t>
            </a:r>
            <a:r>
              <a:rPr lang="ar-JO" dirty="0" smtClean="0"/>
              <a:t>ة</a:t>
            </a:r>
            <a:r>
              <a:rPr lang="ar-SA" dirty="0" smtClean="0"/>
              <a:t> المباشر</a:t>
            </a:r>
            <a:r>
              <a:rPr lang="ar-JO" dirty="0" smtClean="0"/>
              <a:t>ة</a:t>
            </a:r>
            <a:r>
              <a:rPr lang="ar-SA" dirty="0" smtClean="0"/>
              <a:t> وغير المباشر</a:t>
            </a:r>
            <a:r>
              <a:rPr lang="ar-JO" dirty="0" smtClean="0"/>
              <a:t>ة</a:t>
            </a:r>
            <a:r>
              <a:rPr lang="ar-SA" dirty="0" smtClean="0"/>
              <a:t> بما فيها مشتريات المواد الخام وال</a:t>
            </a:r>
            <a:r>
              <a:rPr lang="ar-JO" dirty="0" smtClean="0"/>
              <a:t>أ</a:t>
            </a:r>
            <a:r>
              <a:rPr lang="ar-SA" dirty="0" smtClean="0"/>
              <a:t>جور الصناعي</a:t>
            </a:r>
            <a:r>
              <a:rPr lang="ar-JO" dirty="0" smtClean="0"/>
              <a:t>ة</a:t>
            </a:r>
            <a:r>
              <a:rPr lang="ar-SA" dirty="0" smtClean="0"/>
              <a:t> والتكاليف غير المباشر</a:t>
            </a:r>
            <a:r>
              <a:rPr lang="ar-JO" dirty="0" smtClean="0"/>
              <a:t>ة</a:t>
            </a:r>
            <a:r>
              <a:rPr lang="ar-SA" dirty="0" smtClean="0"/>
              <a:t>.</a:t>
            </a:r>
          </a:p>
          <a:p>
            <a:pPr algn="just">
              <a:buNone/>
            </a:pPr>
            <a:endParaRPr lang="ar-SA" sz="2400" dirty="0" smtClean="0"/>
          </a:p>
          <a:p>
            <a:pPr marL="514350" indent="-514350"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/>
          </a:p>
          <a:p>
            <a:pPr marL="514350" indent="-514350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8143"/>
            <a:ext cx="9143985" cy="1992097"/>
            <a:chOff x="15" y="764704"/>
            <a:chExt cx="9143985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chemeClr val="tx1"/>
                  </a:solidFill>
                </a:rPr>
                <a:t>التنبؤ بال</a:t>
              </a:r>
              <a:r>
                <a:rPr lang="ar-JO" sz="3200" dirty="0" smtClean="0">
                  <a:solidFill>
                    <a:schemeClr val="tx1"/>
                  </a:solidFill>
                </a:rPr>
                <a:t>أ</a:t>
              </a:r>
              <a:r>
                <a:rPr lang="ar-SA" sz="3200" dirty="0" smtClean="0">
                  <a:solidFill>
                    <a:schemeClr val="tx1"/>
                  </a:solidFill>
                </a:rPr>
                <a:t>رباح والتكاليف والتخطيط لها 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801626"/>
              <a:ext cx="1500166" cy="1357298"/>
              <a:chOff x="7643834" y="801626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801626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966058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31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2285992"/>
            <a:ext cx="8712968" cy="416734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JO" dirty="0" smtClean="0"/>
              <a:t>أ</a:t>
            </a:r>
            <a:r>
              <a:rPr lang="ar-SA" dirty="0" smtClean="0"/>
              <a:t>ما تكاليف الصناع</a:t>
            </a:r>
            <a:r>
              <a:rPr lang="ar-JO" dirty="0" smtClean="0"/>
              <a:t>ة</a:t>
            </a:r>
            <a:r>
              <a:rPr lang="ar-SA" dirty="0" smtClean="0"/>
              <a:t> المباع</a:t>
            </a:r>
            <a:r>
              <a:rPr lang="ar-JO" dirty="0" smtClean="0"/>
              <a:t>ة</a:t>
            </a:r>
            <a:r>
              <a:rPr lang="ar-SA" dirty="0" smtClean="0"/>
              <a:t> فيتم ال</a:t>
            </a:r>
            <a:r>
              <a:rPr lang="ar-JO" dirty="0" smtClean="0"/>
              <a:t>إ</a:t>
            </a:r>
            <a:r>
              <a:rPr lang="ar-SA" dirty="0" smtClean="0"/>
              <a:t>عتماد في تقديرها على </a:t>
            </a:r>
            <a:r>
              <a:rPr lang="ar-SA" dirty="0" smtClean="0">
                <a:solidFill>
                  <a:srgbClr val="FF0000"/>
                </a:solidFill>
              </a:rPr>
              <a:t>نسب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هذه التكاليف إلى المبيعات التي ك</a:t>
            </a:r>
            <a:r>
              <a:rPr lang="ar-JO" dirty="0" smtClean="0">
                <a:solidFill>
                  <a:srgbClr val="FF0000"/>
                </a:solidFill>
              </a:rPr>
              <a:t>ا</a:t>
            </a:r>
            <a:r>
              <a:rPr lang="ar-SA" dirty="0" smtClean="0">
                <a:solidFill>
                  <a:srgbClr val="FF0000"/>
                </a:solidFill>
              </a:rPr>
              <a:t>نت تسود في الماضي في المنش</a:t>
            </a:r>
            <a:r>
              <a:rPr lang="ar-JO" dirty="0" smtClean="0">
                <a:solidFill>
                  <a:srgbClr val="FF0000"/>
                </a:solidFill>
              </a:rPr>
              <a:t>أة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SA" dirty="0" smtClean="0"/>
              <a:t>كما يتم من </a:t>
            </a:r>
            <a:r>
              <a:rPr lang="ar-SA" dirty="0" smtClean="0">
                <a:solidFill>
                  <a:srgbClr val="FF0000"/>
                </a:solidFill>
              </a:rPr>
              <a:t>النسب المستخرج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في تقدير مصاريف البيع والمصاريف 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داري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والمصاريف المتنوع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خرى </a:t>
            </a:r>
            <a:r>
              <a:rPr lang="ar-JO" dirty="0" smtClean="0"/>
              <a:t>أ</a:t>
            </a:r>
            <a:r>
              <a:rPr lang="ar-SA" dirty="0" smtClean="0"/>
              <a:t>ما </a:t>
            </a:r>
            <a:r>
              <a:rPr lang="ar-SA" dirty="0" smtClean="0">
                <a:solidFill>
                  <a:srgbClr val="FF0000"/>
                </a:solidFill>
              </a:rPr>
              <a:t>الفوائد فيتم تقديرها بناء على حجم القروض المتوقع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SA" dirty="0" smtClean="0"/>
              <a:t>ويتم التوصل بعد هذا كله إلى ا</a:t>
            </a:r>
            <a:r>
              <a:rPr lang="ar-SA" dirty="0" smtClean="0">
                <a:solidFill>
                  <a:srgbClr val="FF0000"/>
                </a:solidFill>
              </a:rPr>
              <a:t>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رباح </a:t>
            </a:r>
            <a:r>
              <a:rPr lang="ar-SA" dirty="0" smtClean="0"/>
              <a:t>الصافي</a:t>
            </a:r>
            <a:r>
              <a:rPr lang="ar-JO" dirty="0" smtClean="0"/>
              <a:t>ة</a:t>
            </a:r>
            <a:r>
              <a:rPr lang="ar-SA" dirty="0" smtClean="0"/>
              <a:t> قبل الضرائب وبعدها يتم تقدير </a:t>
            </a:r>
            <a:r>
              <a:rPr lang="ar-SA" dirty="0" smtClean="0">
                <a:solidFill>
                  <a:srgbClr val="FF0000"/>
                </a:solidFill>
              </a:rPr>
              <a:t>الضرائب</a:t>
            </a:r>
            <a:r>
              <a:rPr lang="ar-SA" dirty="0" smtClean="0"/>
              <a:t> المتوقع</a:t>
            </a:r>
            <a:r>
              <a:rPr lang="ar-JO" dirty="0" smtClean="0"/>
              <a:t>ة</a:t>
            </a:r>
            <a:r>
              <a:rPr lang="ar-SA" dirty="0" smtClean="0"/>
              <a:t> وتطرح من ال</a:t>
            </a:r>
            <a:r>
              <a:rPr lang="ar-JO" dirty="0" smtClean="0"/>
              <a:t>أ</a:t>
            </a:r>
            <a:r>
              <a:rPr lang="ar-SA" dirty="0" smtClean="0"/>
              <a:t>رباح للتوصل إلى رقم ال</a:t>
            </a:r>
            <a:r>
              <a:rPr lang="ar-JO" dirty="0" smtClean="0"/>
              <a:t>أ</a:t>
            </a:r>
            <a:r>
              <a:rPr lang="ar-SA" dirty="0" smtClean="0"/>
              <a:t>رباح الصافي</a:t>
            </a:r>
            <a:r>
              <a:rPr lang="ar-JO" dirty="0" smtClean="0"/>
              <a:t>ة</a:t>
            </a:r>
            <a:r>
              <a:rPr lang="ar-SA" dirty="0" smtClean="0"/>
              <a:t> بعد الضرائب. </a:t>
            </a:r>
          </a:p>
          <a:p>
            <a:pPr marL="514350" indent="-514350"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 smtClean="0"/>
          </a:p>
          <a:p>
            <a:pPr>
              <a:buNone/>
            </a:pPr>
            <a:endParaRPr lang="ar-SA" sz="1800" dirty="0"/>
          </a:p>
          <a:p>
            <a:pPr marL="514350" indent="-514350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5" y="8143"/>
            <a:ext cx="9143985" cy="1404633"/>
            <a:chOff x="15" y="764704"/>
            <a:chExt cx="9143985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chemeClr val="tx1"/>
                  </a:solidFill>
                </a:rPr>
                <a:t>       تقدير الاحتياجات المالية والتخطيط المالي لمواجهتها 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801626"/>
              <a:ext cx="1500166" cy="1357298"/>
              <a:chOff x="7643834" y="801626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801626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966058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32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712968" cy="496855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2700" dirty="0" smtClean="0"/>
              <a:t>يتم التنبؤ بال</a:t>
            </a:r>
            <a:r>
              <a:rPr lang="ar-JO" sz="2700" dirty="0" smtClean="0"/>
              <a:t>إ</a:t>
            </a:r>
            <a:r>
              <a:rPr lang="ar-SA" sz="2700" dirty="0" smtClean="0"/>
              <a:t>حتياجات المالية للمنشأة وللتخطيط لمواجهتها بطريقتين هما 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700" dirty="0" smtClean="0"/>
              <a:t>تجهز الميزانية</a:t>
            </a:r>
            <a:r>
              <a:rPr lang="ar-JO" sz="2700" dirty="0" smtClean="0"/>
              <a:t> </a:t>
            </a:r>
            <a:r>
              <a:rPr lang="ar-SA" sz="2700" dirty="0" smtClean="0"/>
              <a:t>التقديريه والتخطيط لل</a:t>
            </a:r>
            <a:r>
              <a:rPr lang="ar-JO" sz="2700" dirty="0" smtClean="0"/>
              <a:t>إ</a:t>
            </a:r>
            <a:r>
              <a:rPr lang="ar-SA" sz="2700" dirty="0" smtClean="0"/>
              <a:t>قتراض والسداد وال</a:t>
            </a:r>
            <a:r>
              <a:rPr lang="ar-JO" sz="2700" dirty="0" smtClean="0"/>
              <a:t>إ</a:t>
            </a:r>
            <a:r>
              <a:rPr lang="ar-SA" sz="2700" dirty="0" smtClean="0"/>
              <a:t>ستثمار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ar-SA" sz="2700" dirty="0" smtClean="0"/>
              <a:t>تجهيز الميزانية</a:t>
            </a:r>
            <a:r>
              <a:rPr lang="ar-JO" sz="2700" dirty="0" smtClean="0"/>
              <a:t> </a:t>
            </a:r>
            <a:r>
              <a:rPr lang="ar-SA" sz="2700" dirty="0" smtClean="0"/>
              <a:t>التقديري</a:t>
            </a:r>
            <a:r>
              <a:rPr lang="ar-JO" sz="2700" dirty="0" smtClean="0"/>
              <a:t>ة</a:t>
            </a:r>
            <a:r>
              <a:rPr lang="ar-SA" sz="2700" dirty="0" smtClean="0"/>
              <a:t> العمومي</a:t>
            </a:r>
            <a:r>
              <a:rPr lang="ar-JO" sz="2700" dirty="0" smtClean="0"/>
              <a:t>ة</a:t>
            </a:r>
            <a:r>
              <a:rPr lang="ar-SA" sz="2700" dirty="0" smtClean="0"/>
              <a:t> </a:t>
            </a:r>
          </a:p>
          <a:p>
            <a:pPr marL="457200" indent="-457200" algn="just">
              <a:buNone/>
            </a:pPr>
            <a:r>
              <a:rPr lang="ar-SA" sz="2700" dirty="0" smtClean="0"/>
              <a:t>التخطيط </a:t>
            </a:r>
            <a:r>
              <a:rPr lang="ar-SA" sz="2700" dirty="0"/>
              <a:t>المالي بال</a:t>
            </a:r>
            <a:r>
              <a:rPr lang="ar-JO" sz="2700" dirty="0"/>
              <a:t>إ</a:t>
            </a:r>
            <a:r>
              <a:rPr lang="ar-SA" sz="2700"/>
              <a:t>حتياجات المالية :</a:t>
            </a:r>
            <a:endParaRPr lang="ar-SA" sz="2700" dirty="0" smtClean="0"/>
          </a:p>
          <a:p>
            <a:pPr marL="457200" indent="-457200" algn="just">
              <a:buNone/>
            </a:pPr>
            <a:r>
              <a:rPr lang="ar-SA" sz="2700" dirty="0" smtClean="0"/>
              <a:t>القوائم المالية التقديري</a:t>
            </a:r>
            <a:r>
              <a:rPr lang="ar-JO" sz="2700" dirty="0" smtClean="0"/>
              <a:t>ة</a:t>
            </a:r>
            <a:r>
              <a:rPr lang="ar-SA" sz="2700" dirty="0" smtClean="0"/>
              <a:t> ( النقدي</a:t>
            </a:r>
            <a:r>
              <a:rPr lang="ar-JO" sz="2700" dirty="0" smtClean="0"/>
              <a:t>ة</a:t>
            </a:r>
            <a:r>
              <a:rPr lang="ar-SA" sz="2700" dirty="0" smtClean="0"/>
              <a:t> منها والعمومي</a:t>
            </a:r>
            <a:r>
              <a:rPr lang="ar-JO" sz="2700" dirty="0" smtClean="0"/>
              <a:t>ة</a:t>
            </a:r>
            <a:r>
              <a:rPr lang="ar-SA" sz="2700" dirty="0" smtClean="0"/>
              <a:t> وحساب ال</a:t>
            </a:r>
            <a:r>
              <a:rPr lang="ar-JO" sz="2700" dirty="0" smtClean="0"/>
              <a:t>أ</a:t>
            </a:r>
            <a:r>
              <a:rPr lang="ar-SA" sz="2700" dirty="0" smtClean="0"/>
              <a:t>رباح والخسائر التقديري</a:t>
            </a:r>
            <a:r>
              <a:rPr lang="ar-JO" sz="2700" dirty="0" smtClean="0"/>
              <a:t>ة</a:t>
            </a:r>
            <a:r>
              <a:rPr lang="ar-SA" sz="2700" dirty="0" smtClean="0"/>
              <a:t>) هي خطط مالي</a:t>
            </a:r>
            <a:r>
              <a:rPr lang="ar-JO" sz="2700" dirty="0" smtClean="0"/>
              <a:t>ة</a:t>
            </a:r>
            <a:r>
              <a:rPr lang="ar-SA" sz="2700" dirty="0" smtClean="0"/>
              <a:t> تهدف إلى </a:t>
            </a:r>
          </a:p>
          <a:p>
            <a:pPr marL="457200" indent="-457200" algn="just">
              <a:buFont typeface="+mj-cs"/>
              <a:buAutoNum type="arabic1Minus"/>
            </a:pPr>
            <a:r>
              <a:rPr lang="ar-SA" sz="2700" dirty="0" smtClean="0"/>
              <a:t>تحديد احتياجات المنش</a:t>
            </a:r>
            <a:r>
              <a:rPr lang="ar-JO" sz="2700" dirty="0" smtClean="0"/>
              <a:t>أة</a:t>
            </a:r>
            <a:r>
              <a:rPr lang="ar-SA" sz="2700" dirty="0" smtClean="0"/>
              <a:t> من ال</a:t>
            </a:r>
            <a:r>
              <a:rPr lang="ar-JO" sz="2700" dirty="0" smtClean="0"/>
              <a:t>أ</a:t>
            </a:r>
            <a:r>
              <a:rPr lang="ar-SA" sz="2700" dirty="0" smtClean="0"/>
              <a:t>موال</a:t>
            </a:r>
          </a:p>
          <a:p>
            <a:pPr marL="457200" indent="-457200" algn="just">
              <a:buFont typeface="+mj-cs"/>
              <a:buAutoNum type="arabic1Minus"/>
            </a:pPr>
            <a:r>
              <a:rPr lang="ar-SA" sz="2700" dirty="0" smtClean="0"/>
              <a:t>التخطيط لكيفي</a:t>
            </a:r>
            <a:r>
              <a:rPr lang="ar-JO" sz="2700" dirty="0" smtClean="0"/>
              <a:t>ة</a:t>
            </a:r>
            <a:r>
              <a:rPr lang="ar-SA" sz="2700" dirty="0" smtClean="0"/>
              <a:t> تمويل هذه ال</a:t>
            </a:r>
            <a:r>
              <a:rPr lang="ar-JO" sz="2700" dirty="0" smtClean="0"/>
              <a:t>إ</a:t>
            </a:r>
            <a:r>
              <a:rPr lang="ar-SA" sz="2700" dirty="0" smtClean="0"/>
              <a:t>حتياجات </a:t>
            </a:r>
          </a:p>
          <a:p>
            <a:pPr marL="457200" indent="-457200" algn="just">
              <a:buFont typeface="+mj-cs"/>
              <a:buAutoNum type="arabic1Minus"/>
            </a:pPr>
            <a:r>
              <a:rPr lang="ar-SA" sz="2700" dirty="0" smtClean="0"/>
              <a:t>التخطيط ل</a:t>
            </a:r>
            <a:r>
              <a:rPr lang="ar-JO" sz="2700" dirty="0" smtClean="0"/>
              <a:t>إ</a:t>
            </a:r>
            <a:r>
              <a:rPr lang="ar-SA" sz="2700" dirty="0" smtClean="0"/>
              <a:t>ستثمار الفائض من هذه ال</a:t>
            </a:r>
            <a:r>
              <a:rPr lang="ar-JO" sz="2700" dirty="0" smtClean="0"/>
              <a:t>أ</a:t>
            </a:r>
            <a:r>
              <a:rPr lang="ar-SA" sz="2700" dirty="0" smtClean="0"/>
              <a:t>موال بعد سداد القروض</a:t>
            </a:r>
          </a:p>
          <a:p>
            <a:pPr marL="457200" indent="-457200" algn="just">
              <a:buFont typeface="+mj-cs"/>
              <a:buAutoNum type="arabic1Minus"/>
            </a:pPr>
            <a:r>
              <a:rPr lang="ar-SA" sz="2700" dirty="0" smtClean="0"/>
              <a:t>استعمال القوائم المالية التقديري</a:t>
            </a:r>
            <a:r>
              <a:rPr lang="ar-JO" sz="2700" dirty="0" smtClean="0"/>
              <a:t>ة</a:t>
            </a:r>
            <a:r>
              <a:rPr lang="ar-SA" sz="2700" dirty="0" smtClean="0"/>
              <a:t> ك</a:t>
            </a:r>
            <a:r>
              <a:rPr lang="ar-JO" sz="2700" dirty="0" smtClean="0"/>
              <a:t>أ</a:t>
            </a:r>
            <a:r>
              <a:rPr lang="ar-SA" sz="2700" dirty="0" smtClean="0"/>
              <a:t>دوات رقابي</a:t>
            </a:r>
            <a:r>
              <a:rPr lang="ar-JO" sz="2700" dirty="0" smtClean="0"/>
              <a:t>ة</a:t>
            </a:r>
            <a:r>
              <a:rPr lang="ar-SA" sz="2700" dirty="0" smtClean="0"/>
              <a:t> فعال</a:t>
            </a:r>
            <a:r>
              <a:rPr lang="ar-JO" sz="2700" dirty="0" smtClean="0"/>
              <a:t>ة</a:t>
            </a:r>
            <a:r>
              <a:rPr lang="ar-SA" sz="2700" dirty="0" smtClean="0"/>
              <a:t> </a:t>
            </a:r>
          </a:p>
          <a:p>
            <a:pPr marL="514350" indent="-514350" algn="just">
              <a:buNone/>
            </a:pPr>
            <a:endParaRPr lang="ar-SA" sz="1800" dirty="0" smtClean="0"/>
          </a:p>
          <a:p>
            <a:pPr algn="just">
              <a:buNone/>
            </a:pPr>
            <a:endParaRPr lang="ar-SA" sz="1800" dirty="0" smtClean="0"/>
          </a:p>
          <a:p>
            <a:pPr algn="just">
              <a:buNone/>
            </a:pPr>
            <a:endParaRPr lang="ar-SA" sz="1800" dirty="0" smtClean="0"/>
          </a:p>
          <a:p>
            <a:pPr algn="just">
              <a:buNone/>
            </a:pPr>
            <a:endParaRPr lang="ar-SA" sz="1800" dirty="0" smtClean="0"/>
          </a:p>
          <a:p>
            <a:pPr algn="just">
              <a:buNone/>
            </a:pPr>
            <a:endParaRPr lang="ar-SA" sz="1800" dirty="0"/>
          </a:p>
          <a:p>
            <a:pPr marL="514350" indent="-514350" algn="just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7586" y="476672"/>
            <a:ext cx="82296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ar-SA" dirty="0" smtClean="0"/>
              <a:t>المعلومات الضروريه للتحليل المالي</a:t>
            </a:r>
            <a:endParaRPr lang="ar-S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ar-SA" sz="3400" dirty="0" smtClean="0"/>
              <a:t>يلزم للتعرف على </a:t>
            </a:r>
            <a:r>
              <a:rPr lang="ar-JO" sz="3400" dirty="0" smtClean="0"/>
              <a:t>إ</a:t>
            </a:r>
            <a:r>
              <a:rPr lang="ar-SA" sz="3400" dirty="0" smtClean="0"/>
              <a:t>مك</a:t>
            </a:r>
            <a:r>
              <a:rPr lang="ar-JO" sz="3400" dirty="0" smtClean="0"/>
              <a:t>ا</a:t>
            </a:r>
            <a:r>
              <a:rPr lang="ar-SA" sz="3400" dirty="0" smtClean="0"/>
              <a:t>نيات الشركة المالية دراسة ميز</a:t>
            </a:r>
            <a:r>
              <a:rPr lang="ar-JO" sz="3400" dirty="0" smtClean="0"/>
              <a:t>ا</a:t>
            </a:r>
            <a:r>
              <a:rPr lang="ar-SA" sz="3400" dirty="0" smtClean="0"/>
              <a:t>نياتها وقائمة </a:t>
            </a:r>
            <a:r>
              <a:rPr lang="ar-JO" sz="3400" dirty="0" smtClean="0"/>
              <a:t>أ</a:t>
            </a:r>
            <a:r>
              <a:rPr lang="ar-SA" sz="3400" dirty="0" smtClean="0"/>
              <a:t>عمالها ونظراً لأن الميزانية</a:t>
            </a:r>
            <a:r>
              <a:rPr lang="en-US" sz="3400" dirty="0" smtClean="0"/>
              <a:t> </a:t>
            </a:r>
            <a:r>
              <a:rPr lang="ar-SA" sz="3400" dirty="0" smtClean="0"/>
              <a:t>تعد في تاريخ معين وقائمة ال</a:t>
            </a:r>
            <a:r>
              <a:rPr lang="ar-JO" sz="3400" dirty="0" smtClean="0"/>
              <a:t>أ</a:t>
            </a:r>
            <a:r>
              <a:rPr lang="ar-SA" sz="3400" dirty="0" smtClean="0"/>
              <a:t>عمال تعد عن فتر</a:t>
            </a:r>
            <a:r>
              <a:rPr lang="ar-JO" sz="3400" dirty="0" smtClean="0"/>
              <a:t>ة</a:t>
            </a:r>
            <a:r>
              <a:rPr lang="ar-SA" sz="3400" dirty="0" smtClean="0"/>
              <a:t> مالي</a:t>
            </a:r>
            <a:r>
              <a:rPr lang="ar-JO" sz="3400" dirty="0" smtClean="0"/>
              <a:t>ة</a:t>
            </a:r>
            <a:r>
              <a:rPr lang="ar-SA" sz="3400" dirty="0" smtClean="0"/>
              <a:t> واحد</a:t>
            </a:r>
            <a:r>
              <a:rPr lang="ar-JO" sz="3400" dirty="0" smtClean="0"/>
              <a:t>ة</a:t>
            </a:r>
            <a:r>
              <a:rPr lang="ar-SA" sz="3400" dirty="0" smtClean="0"/>
              <a:t> فاستلزم دراسة الميزانية</a:t>
            </a:r>
            <a:r>
              <a:rPr lang="en-US" sz="3400" dirty="0" smtClean="0"/>
              <a:t> </a:t>
            </a:r>
            <a:r>
              <a:rPr lang="ar-SA" sz="3400" dirty="0" smtClean="0"/>
              <a:t>لعدد من السنوات على أن </a:t>
            </a:r>
            <a:r>
              <a:rPr lang="ar-SA" sz="3400" dirty="0" smtClean="0">
                <a:solidFill>
                  <a:srgbClr val="FF0000"/>
                </a:solidFill>
              </a:rPr>
              <a:t>يستبعد عناصر ال</a:t>
            </a:r>
            <a:r>
              <a:rPr lang="ar-JO" sz="3400" dirty="0" smtClean="0">
                <a:solidFill>
                  <a:srgbClr val="FF0000"/>
                </a:solidFill>
              </a:rPr>
              <a:t>إ</a:t>
            </a:r>
            <a:r>
              <a:rPr lang="ar-SA" sz="3400" dirty="0" smtClean="0">
                <a:solidFill>
                  <a:srgbClr val="FF0000"/>
                </a:solidFill>
              </a:rPr>
              <a:t>يرادات والمصروفات التي نش</a:t>
            </a:r>
            <a:r>
              <a:rPr lang="ar-JO" sz="3400" dirty="0" smtClean="0">
                <a:solidFill>
                  <a:srgbClr val="FF0000"/>
                </a:solidFill>
              </a:rPr>
              <a:t>أ</a:t>
            </a:r>
            <a:r>
              <a:rPr lang="ar-SA" sz="3400" dirty="0" smtClean="0">
                <a:solidFill>
                  <a:srgbClr val="FF0000"/>
                </a:solidFill>
              </a:rPr>
              <a:t>ت في </a:t>
            </a:r>
            <a:r>
              <a:rPr lang="ar-JO" sz="3400" dirty="0" smtClean="0">
                <a:solidFill>
                  <a:srgbClr val="FF0000"/>
                </a:solidFill>
              </a:rPr>
              <a:t>أ</a:t>
            </a:r>
            <a:r>
              <a:rPr lang="ar-SA" sz="3400" dirty="0" smtClean="0">
                <a:solidFill>
                  <a:srgbClr val="FF0000"/>
                </a:solidFill>
              </a:rPr>
              <a:t>ي سن</a:t>
            </a:r>
            <a:r>
              <a:rPr lang="ar-JO" sz="3400" dirty="0" smtClean="0">
                <a:solidFill>
                  <a:srgbClr val="FF0000"/>
                </a:solidFill>
              </a:rPr>
              <a:t>ة</a:t>
            </a:r>
            <a:r>
              <a:rPr lang="ar-SA" sz="3400" dirty="0" smtClean="0">
                <a:solidFill>
                  <a:srgbClr val="FF0000"/>
                </a:solidFill>
              </a:rPr>
              <a:t> من سنوات الدراسة من مصادر مختلف</a:t>
            </a:r>
            <a:r>
              <a:rPr lang="ar-JO" sz="3400" dirty="0" smtClean="0">
                <a:solidFill>
                  <a:srgbClr val="FF0000"/>
                </a:solidFill>
              </a:rPr>
              <a:t>ة</a:t>
            </a:r>
            <a:r>
              <a:rPr lang="ar-SA" sz="3400" dirty="0" smtClean="0">
                <a:solidFill>
                  <a:srgbClr val="FF0000"/>
                </a:solidFill>
              </a:rPr>
              <a:t> عن النشاط ال</a:t>
            </a:r>
            <a:r>
              <a:rPr lang="ar-JO" sz="3400" dirty="0" smtClean="0">
                <a:solidFill>
                  <a:srgbClr val="FF0000"/>
                </a:solidFill>
              </a:rPr>
              <a:t>أ</a:t>
            </a:r>
            <a:r>
              <a:rPr lang="ar-SA" sz="3400" dirty="0" smtClean="0">
                <a:solidFill>
                  <a:srgbClr val="FF0000"/>
                </a:solidFill>
              </a:rPr>
              <a:t>ساسي للشرك</a:t>
            </a:r>
            <a:r>
              <a:rPr lang="ar-JO" sz="3400" dirty="0" smtClean="0">
                <a:solidFill>
                  <a:srgbClr val="FF0000"/>
                </a:solidFill>
              </a:rPr>
              <a:t>ة</a:t>
            </a:r>
            <a:r>
              <a:rPr lang="ar-SA" sz="3400" dirty="0" smtClean="0">
                <a:solidFill>
                  <a:srgbClr val="FF0000"/>
                </a:solidFill>
              </a:rPr>
              <a:t> وقبل </a:t>
            </a:r>
            <a:r>
              <a:rPr lang="ar-JO" sz="3400" dirty="0" smtClean="0">
                <a:solidFill>
                  <a:srgbClr val="FF0000"/>
                </a:solidFill>
              </a:rPr>
              <a:t>إ</a:t>
            </a:r>
            <a:r>
              <a:rPr lang="ar-SA" sz="3400" dirty="0" smtClean="0">
                <a:solidFill>
                  <a:srgbClr val="FF0000"/>
                </a:solidFill>
              </a:rPr>
              <a:t>جراء التحليل المالي يجب على المحلل أن </a:t>
            </a:r>
            <a:r>
              <a:rPr lang="ar-SA" sz="3400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3400" dirty="0" smtClean="0"/>
              <a:t>يعرف ال</a:t>
            </a:r>
            <a:r>
              <a:rPr lang="ar-JO" sz="3400" dirty="0" smtClean="0"/>
              <a:t>أ</a:t>
            </a:r>
            <a:r>
              <a:rPr lang="ar-SA" sz="3400" dirty="0" smtClean="0"/>
              <a:t>ساليب التي تتبعها الشركة في تطبيق المباديء المحاسبية من حيث </a:t>
            </a:r>
            <a:r>
              <a:rPr lang="ar-JO" sz="3400" dirty="0" smtClean="0"/>
              <a:t>إ</a:t>
            </a:r>
            <a:r>
              <a:rPr lang="ar-SA" sz="3400" dirty="0" smtClean="0"/>
              <a:t>حتساب ال</a:t>
            </a:r>
            <a:r>
              <a:rPr lang="ar-JO" sz="3400" dirty="0" smtClean="0"/>
              <a:t>إ</a:t>
            </a:r>
            <a:r>
              <a:rPr lang="ar-SA" sz="3400" dirty="0" smtClean="0"/>
              <a:t>هلاكات والمخصصات وتقييم المخزون السلعي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3400" dirty="0" smtClean="0"/>
              <a:t>يعرف تفاصيل (ال</a:t>
            </a:r>
            <a:r>
              <a:rPr lang="ar-JO" sz="3400" dirty="0" smtClean="0"/>
              <a:t>إ</a:t>
            </a:r>
            <a:r>
              <a:rPr lang="ar-SA" sz="3400" dirty="0" smtClean="0"/>
              <a:t>ستهلاك)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3400" dirty="0" smtClean="0"/>
              <a:t>يطلع على تقرير مراقب الحسابات مما قد يكون من ملاحظات بشأن </a:t>
            </a:r>
            <a:r>
              <a:rPr lang="ar-JO" sz="3400" dirty="0" smtClean="0"/>
              <a:t>إ</a:t>
            </a:r>
            <a:r>
              <a:rPr lang="ar-SA" sz="3400" dirty="0" smtClean="0"/>
              <a:t>نتظام الحسابات وال</a:t>
            </a:r>
            <a:r>
              <a:rPr lang="ar-JO" sz="3400" dirty="0" smtClean="0"/>
              <a:t>أ</a:t>
            </a:r>
            <a:r>
              <a:rPr lang="ar-SA" sz="3400" dirty="0" smtClean="0"/>
              <a:t>سس الحسابي</a:t>
            </a:r>
            <a:r>
              <a:rPr lang="ar-JO" sz="3400" dirty="0" smtClean="0"/>
              <a:t>ة</a:t>
            </a:r>
            <a:r>
              <a:rPr lang="ar-SA" sz="3400" dirty="0" smtClean="0"/>
              <a:t> المتبع</a:t>
            </a:r>
            <a:r>
              <a:rPr lang="ar-JO" sz="3400" dirty="0" smtClean="0"/>
              <a:t>ة</a:t>
            </a:r>
            <a:r>
              <a:rPr lang="ar-SA" sz="3400" dirty="0" smtClean="0"/>
              <a:t> في الميزانية</a:t>
            </a:r>
            <a:r>
              <a:rPr lang="ar-JO" sz="3400" dirty="0" smtClean="0"/>
              <a:t> </a:t>
            </a:r>
            <a:r>
              <a:rPr lang="ar-SA" sz="3400" dirty="0" smtClean="0"/>
              <a:t>ومدى كفاي</a:t>
            </a:r>
            <a:r>
              <a:rPr lang="ar-JO" sz="3400" dirty="0" smtClean="0"/>
              <a:t>ة</a:t>
            </a:r>
            <a:r>
              <a:rPr lang="ar-SA" sz="3400" dirty="0" smtClean="0"/>
              <a:t> المخصصات المكون</a:t>
            </a:r>
            <a:r>
              <a:rPr lang="ar-JO" sz="3400" dirty="0" smtClean="0"/>
              <a:t>ة</a:t>
            </a:r>
            <a:r>
              <a:rPr lang="ar-SA" sz="3400" dirty="0" smtClean="0"/>
              <a:t> لل</a:t>
            </a:r>
            <a:r>
              <a:rPr lang="ar-JO" sz="3400" dirty="0" smtClean="0"/>
              <a:t>أ</a:t>
            </a:r>
            <a:r>
              <a:rPr lang="ar-SA" sz="3400" dirty="0" smtClean="0"/>
              <a:t>غراض المختلفه </a:t>
            </a:r>
            <a:endParaRPr lang="ar-SA" sz="3400" dirty="0"/>
          </a:p>
          <a:p>
            <a:pPr marL="514350" indent="-514350" algn="just">
              <a:buNone/>
            </a:pPr>
            <a:endParaRPr lang="ar-SA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7643834" y="71630"/>
            <a:ext cx="1500166" cy="1341147"/>
            <a:chOff x="7643834" y="828956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828956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966058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71472" y="1500174"/>
            <a:ext cx="8229600" cy="576064"/>
          </a:xfrm>
        </p:spPr>
        <p:txBody>
          <a:bodyPr>
            <a:noAutofit/>
          </a:bodyPr>
          <a:lstStyle/>
          <a:p>
            <a:r>
              <a:rPr lang="ar-SA" sz="3200" dirty="0" smtClean="0"/>
              <a:t/>
            </a:r>
            <a:br>
              <a:rPr lang="ar-SA" sz="3200" dirty="0" smtClean="0"/>
            </a:br>
            <a:r>
              <a:rPr lang="ar-SA" sz="3200" dirty="0" smtClean="0"/>
              <a:t>هذ</a:t>
            </a:r>
            <a:r>
              <a:rPr lang="ar-JO" sz="3200" dirty="0" smtClean="0"/>
              <a:t>ا</a:t>
            </a:r>
            <a:r>
              <a:rPr lang="ar-SA" sz="3200" dirty="0" smtClean="0"/>
              <a:t>ن النوع</a:t>
            </a:r>
            <a:r>
              <a:rPr lang="ar-JO" sz="3200" dirty="0" smtClean="0"/>
              <a:t>ا</a:t>
            </a:r>
            <a:r>
              <a:rPr lang="ar-SA" sz="3200" dirty="0" smtClean="0"/>
              <a:t>ن من التحليل يكون</a:t>
            </a:r>
            <a:r>
              <a:rPr lang="ar-JO" sz="3200" dirty="0" smtClean="0"/>
              <a:t>ا</a:t>
            </a:r>
            <a:r>
              <a:rPr lang="ar-SA" sz="3200" dirty="0" smtClean="0"/>
              <a:t>ن </a:t>
            </a:r>
            <a:r>
              <a:rPr lang="ar-JO" sz="3200" dirty="0" smtClean="0"/>
              <a:t>أ</a:t>
            </a:r>
            <a:r>
              <a:rPr lang="ar-SA" sz="3200" dirty="0" smtClean="0"/>
              <a:t>ساس التحليل المالي الحديث  </a:t>
            </a:r>
            <a:br>
              <a:rPr lang="ar-SA" sz="3200" dirty="0" smtClean="0"/>
            </a:br>
            <a:r>
              <a:rPr lang="ar-SA" sz="3200" dirty="0" smtClean="0"/>
              <a:t> </a:t>
            </a:r>
            <a:endParaRPr lang="ar-SA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2000240"/>
            <a:ext cx="8229600" cy="4429156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ar-SA" sz="3400" b="1" dirty="0" smtClean="0"/>
              <a:t>ينطوي التحليل الأفقي </a:t>
            </a:r>
            <a:r>
              <a:rPr lang="ar-SA" sz="3400" dirty="0" smtClean="0"/>
              <a:t>على دراسة سلوك كل بند من بنود القائمة سواء زياد</a:t>
            </a:r>
            <a:r>
              <a:rPr lang="ar-JO" sz="3400" dirty="0" smtClean="0"/>
              <a:t>ة</a:t>
            </a:r>
            <a:r>
              <a:rPr lang="ar-SA" sz="3400" dirty="0" smtClean="0"/>
              <a:t> أو نقص</a:t>
            </a:r>
            <a:r>
              <a:rPr lang="ar-JO" sz="3400" dirty="0" smtClean="0"/>
              <a:t>ا</a:t>
            </a:r>
            <a:r>
              <a:rPr lang="ar-SA" sz="3400" dirty="0" smtClean="0"/>
              <a:t>ن هذا البند مع مرور الزمن ، يتصف هذا التحليل بالديناميكيه لأنه يبين التغيرات التي تمت. </a:t>
            </a:r>
          </a:p>
          <a:p>
            <a:pPr algn="just">
              <a:buNone/>
            </a:pPr>
            <a:r>
              <a:rPr lang="ar-SA" sz="3400" b="1" dirty="0" smtClean="0">
                <a:solidFill>
                  <a:srgbClr val="FF0000"/>
                </a:solidFill>
              </a:rPr>
              <a:t>	قاعده التحليل الأفقي :-</a:t>
            </a:r>
          </a:p>
          <a:p>
            <a:pPr algn="just">
              <a:buNone/>
            </a:pPr>
            <a:r>
              <a:rPr lang="ar-SA" sz="3400" dirty="0" smtClean="0"/>
              <a:t>قسمه قيمة كل بند على قيمة نفس البند في سنة ال</a:t>
            </a:r>
            <a:r>
              <a:rPr lang="ar-JO" sz="3400" dirty="0" smtClean="0"/>
              <a:t>أ</a:t>
            </a:r>
            <a:r>
              <a:rPr lang="ar-SA" sz="3400" dirty="0" smtClean="0"/>
              <a:t>ساس</a:t>
            </a:r>
            <a:r>
              <a:rPr lang="en-US" sz="3400" dirty="0" smtClean="0"/>
              <a:t> </a:t>
            </a:r>
            <a:r>
              <a:rPr lang="ar-JO" sz="3400" dirty="0" smtClean="0"/>
              <a:t> ويضرب الناتج بـ 100%</a:t>
            </a:r>
            <a:r>
              <a:rPr lang="ar-SA" sz="3400" dirty="0" smtClean="0"/>
              <a:t> </a:t>
            </a:r>
            <a:r>
              <a:rPr lang="en-US" sz="3400" dirty="0" smtClean="0">
                <a:solidFill>
                  <a:srgbClr val="FF0000"/>
                </a:solidFill>
              </a:rPr>
              <a:t/>
            </a:r>
            <a:br>
              <a:rPr lang="en-US" sz="3400" dirty="0" smtClean="0">
                <a:solidFill>
                  <a:srgbClr val="FF0000"/>
                </a:solidFill>
              </a:rPr>
            </a:br>
            <a:r>
              <a:rPr lang="ar-SA" sz="3400" b="1" dirty="0" smtClean="0">
                <a:solidFill>
                  <a:srgbClr val="FF0000"/>
                </a:solidFill>
              </a:rPr>
              <a:t>ول</a:t>
            </a:r>
            <a:r>
              <a:rPr lang="ar-JO" sz="3400" b="1" dirty="0" smtClean="0">
                <a:solidFill>
                  <a:srgbClr val="FF0000"/>
                </a:solidFill>
              </a:rPr>
              <a:t>إ</a:t>
            </a:r>
            <a:r>
              <a:rPr lang="ar-SA" sz="3400" b="1" dirty="0" smtClean="0">
                <a:solidFill>
                  <a:srgbClr val="FF0000"/>
                </a:solidFill>
              </a:rPr>
              <a:t>يجاد التغير النسبي</a:t>
            </a:r>
            <a:r>
              <a:rPr lang="en-US" sz="3400" b="1" dirty="0" smtClean="0">
                <a:solidFill>
                  <a:srgbClr val="FF0000"/>
                </a:solidFill>
              </a:rPr>
              <a:t> </a:t>
            </a:r>
            <a:r>
              <a:rPr lang="en-US" sz="3400" dirty="0" smtClean="0"/>
              <a:t>:-</a:t>
            </a:r>
            <a:endParaRPr lang="ar-JO" sz="3400" dirty="0" smtClean="0"/>
          </a:p>
          <a:p>
            <a:pPr algn="just">
              <a:buNone/>
            </a:pPr>
            <a:r>
              <a:rPr lang="ar-JO" sz="3400" dirty="0" smtClean="0"/>
              <a:t>للميزانية :</a:t>
            </a:r>
            <a:r>
              <a:rPr lang="ar-SA" sz="3400" dirty="0" smtClean="0"/>
              <a:t> </a:t>
            </a:r>
            <a:r>
              <a:rPr lang="ar-SA" sz="3400" dirty="0" smtClean="0">
                <a:solidFill>
                  <a:srgbClr val="FF0000"/>
                </a:solidFill>
              </a:rPr>
              <a:t>نجد الفرق بين كل بند من بنود الميزانية(الأصول والخصوم) من سنة ل</a:t>
            </a:r>
            <a:r>
              <a:rPr lang="ar-JO" sz="3400" dirty="0" smtClean="0">
                <a:solidFill>
                  <a:srgbClr val="FF0000"/>
                </a:solidFill>
              </a:rPr>
              <a:t>أ</a:t>
            </a:r>
            <a:r>
              <a:rPr lang="ar-SA" sz="3400" dirty="0" smtClean="0">
                <a:solidFill>
                  <a:srgbClr val="FF0000"/>
                </a:solidFill>
              </a:rPr>
              <a:t>خرى ثم نقوم بقسم</a:t>
            </a:r>
            <a:r>
              <a:rPr lang="ar-JO" sz="3400" dirty="0" smtClean="0">
                <a:solidFill>
                  <a:srgbClr val="FF0000"/>
                </a:solidFill>
              </a:rPr>
              <a:t>ة الفرق على قيمة البند في</a:t>
            </a:r>
            <a:r>
              <a:rPr lang="ar-SA" sz="3400" dirty="0" smtClean="0">
                <a:solidFill>
                  <a:srgbClr val="FF0000"/>
                </a:solidFill>
              </a:rPr>
              <a:t> سنة ال</a:t>
            </a:r>
            <a:r>
              <a:rPr lang="ar-JO" sz="3400" dirty="0" smtClean="0">
                <a:solidFill>
                  <a:srgbClr val="FF0000"/>
                </a:solidFill>
              </a:rPr>
              <a:t>أ</a:t>
            </a:r>
            <a:r>
              <a:rPr lang="ar-SA" sz="3400" dirty="0" smtClean="0">
                <a:solidFill>
                  <a:srgbClr val="FF0000"/>
                </a:solidFill>
              </a:rPr>
              <a:t>ساس </a:t>
            </a:r>
            <a:r>
              <a:rPr lang="ar-SA" sz="3400" dirty="0" smtClean="0"/>
              <a:t>ثم نقوم بضرب الناتج ب 100%</a:t>
            </a:r>
            <a:endParaRPr lang="ar-JO" sz="3400" dirty="0" smtClean="0"/>
          </a:p>
          <a:p>
            <a:pPr algn="just">
              <a:buNone/>
            </a:pPr>
            <a:r>
              <a:rPr lang="ar-JO" sz="3400" dirty="0" smtClean="0"/>
              <a:t>لقائمة الدخل : </a:t>
            </a:r>
            <a:r>
              <a:rPr lang="ar-SA" sz="3400" dirty="0">
                <a:solidFill>
                  <a:srgbClr val="FF0000"/>
                </a:solidFill>
              </a:rPr>
              <a:t>نجد الفرق بين كل بند من بنود قائمة الدخل من </a:t>
            </a:r>
            <a:r>
              <a:rPr lang="ar-SA" sz="3400" dirty="0" smtClean="0">
                <a:solidFill>
                  <a:srgbClr val="FF0000"/>
                </a:solidFill>
              </a:rPr>
              <a:t>سنة لأخرى </a:t>
            </a:r>
            <a:r>
              <a:rPr lang="ar-SA" sz="3400" dirty="0">
                <a:solidFill>
                  <a:srgbClr val="FF0000"/>
                </a:solidFill>
              </a:rPr>
              <a:t>ثم نقوم </a:t>
            </a:r>
            <a:r>
              <a:rPr lang="ar-SA" sz="3400" dirty="0" smtClean="0">
                <a:solidFill>
                  <a:srgbClr val="FF0000"/>
                </a:solidFill>
              </a:rPr>
              <a:t>بقسم</a:t>
            </a:r>
            <a:r>
              <a:rPr lang="ar-JO" sz="3400" dirty="0" smtClean="0">
                <a:solidFill>
                  <a:srgbClr val="FF0000"/>
                </a:solidFill>
              </a:rPr>
              <a:t>ة الفرق على قيمة البند في </a:t>
            </a:r>
            <a:r>
              <a:rPr lang="ar-SA" sz="3400" dirty="0" smtClean="0">
                <a:solidFill>
                  <a:srgbClr val="FF0000"/>
                </a:solidFill>
              </a:rPr>
              <a:t>سنه ال</a:t>
            </a:r>
            <a:r>
              <a:rPr lang="ar-JO" sz="3400" dirty="0" smtClean="0">
                <a:solidFill>
                  <a:srgbClr val="FF0000"/>
                </a:solidFill>
              </a:rPr>
              <a:t>أ</a:t>
            </a:r>
            <a:r>
              <a:rPr lang="ar-SA" sz="3400" dirty="0" smtClean="0">
                <a:solidFill>
                  <a:srgbClr val="FF0000"/>
                </a:solidFill>
              </a:rPr>
              <a:t>ساس </a:t>
            </a:r>
            <a:r>
              <a:rPr lang="ar-SA" sz="3400" dirty="0"/>
              <a:t>ثم نقوم بضرب الناتج </a:t>
            </a:r>
            <a:r>
              <a:rPr lang="ar-SA" sz="3400" dirty="0" smtClean="0"/>
              <a:t>ب</a:t>
            </a:r>
            <a:r>
              <a:rPr lang="ar-JO" sz="3400" dirty="0" smtClean="0"/>
              <a:t>ـ</a:t>
            </a:r>
            <a:r>
              <a:rPr lang="ar-SA" sz="3400" dirty="0" smtClean="0"/>
              <a:t> </a:t>
            </a:r>
            <a:r>
              <a:rPr lang="ar-SA" sz="3400" dirty="0"/>
              <a:t>100%</a:t>
            </a:r>
            <a:endParaRPr lang="ar-JO" sz="3400" dirty="0"/>
          </a:p>
          <a:p>
            <a:pPr algn="just">
              <a:buNone/>
            </a:pPr>
            <a:endParaRPr lang="ar-SA" sz="3400" dirty="0" smtClean="0"/>
          </a:p>
          <a:p>
            <a:pPr marL="514350" indent="-514350" algn="just">
              <a:buNone/>
            </a:pPr>
            <a:r>
              <a:rPr lang="ar-SA" sz="3400" dirty="0" smtClean="0"/>
              <a:t>(الفرق/سنه الاساس)  </a:t>
            </a:r>
            <a:r>
              <a:rPr lang="en-US" sz="3400" dirty="0" smtClean="0"/>
              <a:t>X</a:t>
            </a:r>
            <a:r>
              <a:rPr lang="ar-SA" sz="3400" dirty="0" smtClean="0"/>
              <a:t> 100%= نسبة التغير</a:t>
            </a:r>
          </a:p>
          <a:p>
            <a:pPr algn="just">
              <a:buNone/>
            </a:pPr>
            <a:endParaRPr lang="ar-SA" dirty="0"/>
          </a:p>
          <a:p>
            <a:pPr marL="514350" indent="-514350" algn="just">
              <a:buNone/>
            </a:pPr>
            <a:endParaRPr lang="ar-SA" dirty="0" smtClean="0"/>
          </a:p>
        </p:txBody>
      </p:sp>
      <p:grpSp>
        <p:nvGrpSpPr>
          <p:cNvPr id="2" name="Group 8"/>
          <p:cNvGrpSpPr/>
          <p:nvPr/>
        </p:nvGrpSpPr>
        <p:grpSpPr>
          <a:xfrm>
            <a:off x="-36512" y="44624"/>
            <a:ext cx="9143985" cy="1455550"/>
            <a:chOff x="15" y="756081"/>
            <a:chExt cx="9143985" cy="1794549"/>
          </a:xfrm>
        </p:grpSpPr>
        <p:sp>
          <p:nvSpPr>
            <p:cNvPr id="4" name="Flowchart: Document 3"/>
            <p:cNvSpPr/>
            <p:nvPr/>
          </p:nvSpPr>
          <p:spPr>
            <a:xfrm>
              <a:off x="15" y="764704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dirty="0" smtClean="0">
                  <a:solidFill>
                    <a:schemeClr val="tx1"/>
                  </a:solidFill>
                </a:rPr>
                <a:t>التحليل الأفقي والرأسي للقوائم المالية</a:t>
              </a:r>
              <a:endParaRPr lang="ar-SA" sz="36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756081"/>
              <a:ext cx="1500166" cy="1357298"/>
              <a:chOff x="7643834" y="756081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756081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893184"/>
                <a:ext cx="965842" cy="928695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7607307" y="44624"/>
            <a:ext cx="1500166" cy="1341146"/>
            <a:chOff x="7643834" y="756081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756081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893184"/>
              <a:ext cx="965842" cy="928695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6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ar-SA" dirty="0" smtClean="0"/>
              <a:t>	</a:t>
            </a:r>
            <a:r>
              <a:rPr lang="ar-SA" b="1" dirty="0" smtClean="0"/>
              <a:t>ينطوي التحليل الرأسي </a:t>
            </a:r>
            <a:r>
              <a:rPr lang="ar-SA" dirty="0" smtClean="0"/>
              <a:t>على دراسة العلاقات الكمي</a:t>
            </a:r>
            <a:r>
              <a:rPr lang="ar-JO" dirty="0" smtClean="0"/>
              <a:t>ة</a:t>
            </a:r>
            <a:r>
              <a:rPr lang="ar-SA" dirty="0" smtClean="0"/>
              <a:t> القائمة بين العناصر في تاريخ معين يتصف هذا التحليل بالسكون والثبات .</a:t>
            </a:r>
          </a:p>
          <a:p>
            <a:pPr algn="just">
              <a:buNone/>
            </a:pPr>
            <a:r>
              <a:rPr lang="ar-SA" dirty="0" smtClean="0"/>
              <a:t>قاعد</a:t>
            </a:r>
            <a:r>
              <a:rPr lang="ar-JO" dirty="0" smtClean="0"/>
              <a:t>ة</a:t>
            </a:r>
            <a:r>
              <a:rPr lang="ar-SA" dirty="0" smtClean="0"/>
              <a:t> التحليل الرأسي في الميزانية:-</a:t>
            </a:r>
          </a:p>
          <a:p>
            <a:pPr algn="just">
              <a:buNone/>
            </a:pPr>
            <a:r>
              <a:rPr lang="ar-SA" dirty="0" smtClean="0">
                <a:solidFill>
                  <a:srgbClr val="FF0000"/>
                </a:solidFill>
              </a:rPr>
              <a:t>نقوم بقسمه كل بند من بنود الميزانية</a:t>
            </a:r>
            <a:r>
              <a:rPr lang="ar-JO" dirty="0" smtClean="0">
                <a:solidFill>
                  <a:srgbClr val="FF0000"/>
                </a:solidFill>
              </a:rPr>
              <a:t> </a:t>
            </a:r>
            <a:r>
              <a:rPr lang="ar-SA" dirty="0" smtClean="0">
                <a:solidFill>
                  <a:srgbClr val="FF0000"/>
                </a:solidFill>
              </a:rPr>
              <a:t>على مجموع الأصول ثم الناتج يضرب ب</a:t>
            </a:r>
            <a:r>
              <a:rPr lang="ar-JO" dirty="0" smtClean="0">
                <a:solidFill>
                  <a:srgbClr val="FF0000"/>
                </a:solidFill>
              </a:rPr>
              <a:t>ـ</a:t>
            </a:r>
            <a:r>
              <a:rPr lang="ar-SA" dirty="0" smtClean="0">
                <a:solidFill>
                  <a:srgbClr val="FF0000"/>
                </a:solidFill>
              </a:rPr>
              <a:t> 100%</a:t>
            </a:r>
          </a:p>
          <a:p>
            <a:pPr algn="just">
              <a:buNone/>
            </a:pPr>
            <a:r>
              <a:rPr lang="ar-SA" dirty="0" smtClean="0"/>
              <a:t>قاعد</a:t>
            </a:r>
            <a:r>
              <a:rPr lang="ar-JO" dirty="0" smtClean="0"/>
              <a:t>ة</a:t>
            </a:r>
            <a:r>
              <a:rPr lang="ar-SA" dirty="0" smtClean="0"/>
              <a:t> التحليل الرأسي في قائمة الدخل :-</a:t>
            </a:r>
          </a:p>
          <a:p>
            <a:pPr algn="just">
              <a:buNone/>
            </a:pPr>
            <a:r>
              <a:rPr lang="ar-SA" dirty="0" smtClean="0">
                <a:solidFill>
                  <a:srgbClr val="FF0000"/>
                </a:solidFill>
              </a:rPr>
              <a:t>نقوم بقسمه كل بند من بنود قائمة الدخل على صافي 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يراد المبيعات ثم الناتج يضرب ب</a:t>
            </a:r>
            <a:r>
              <a:rPr lang="ar-JO" dirty="0" smtClean="0">
                <a:solidFill>
                  <a:srgbClr val="FF0000"/>
                </a:solidFill>
              </a:rPr>
              <a:t>ـ</a:t>
            </a:r>
            <a:r>
              <a:rPr lang="ar-SA" dirty="0" smtClean="0">
                <a:solidFill>
                  <a:srgbClr val="FF0000"/>
                </a:solidFill>
              </a:rPr>
              <a:t> 100%</a:t>
            </a:r>
          </a:p>
          <a:p>
            <a:pPr algn="just">
              <a:buNone/>
            </a:pPr>
            <a:endParaRPr lang="ar-SA" dirty="0" smtClean="0"/>
          </a:p>
          <a:p>
            <a:pPr algn="just">
              <a:buNone/>
            </a:pPr>
            <a:endParaRPr lang="ar-SA" dirty="0" smtClean="0"/>
          </a:p>
          <a:p>
            <a:pPr algn="just">
              <a:buNone/>
            </a:pPr>
            <a:endParaRPr lang="ar-SA" dirty="0" smtClean="0"/>
          </a:p>
          <a:p>
            <a:pPr algn="just">
              <a:buNone/>
            </a:pPr>
            <a:endParaRPr lang="ar-SA" dirty="0"/>
          </a:p>
          <a:p>
            <a:pPr marL="514350" indent="-514350" algn="just">
              <a:buNone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14" y="0"/>
            <a:ext cx="9143986" cy="332656"/>
            <a:chOff x="14" y="0"/>
            <a:chExt cx="9143986" cy="957162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957162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dirty="0" smtClean="0">
                  <a:solidFill>
                    <a:schemeClr val="tx1"/>
                  </a:solidFill>
                </a:rPr>
                <a:t>التحليل الافقي لميزانيتين ل</a:t>
              </a:r>
              <a:r>
                <a:rPr lang="ar-SA" dirty="0" smtClean="0">
                  <a:solidFill>
                    <a:schemeClr val="tx1"/>
                  </a:solidFill>
                </a:rPr>
                <a:t>شرك</a:t>
              </a:r>
              <a:r>
                <a:rPr lang="ar-JO" dirty="0" smtClean="0">
                  <a:solidFill>
                    <a:schemeClr val="tx1"/>
                  </a:solidFill>
                </a:rPr>
                <a:t>ة</a:t>
              </a:r>
              <a:r>
                <a:rPr lang="ar-SA" dirty="0" smtClean="0">
                  <a:solidFill>
                    <a:schemeClr val="tx1"/>
                  </a:solidFill>
                </a:rPr>
                <a:t> لعام </a:t>
              </a:r>
              <a:r>
                <a:rPr lang="ar-SY" dirty="0" smtClean="0">
                  <a:solidFill>
                    <a:schemeClr val="tx1"/>
                  </a:solidFill>
                </a:rPr>
                <a:t>2015 </a:t>
              </a:r>
              <a:r>
                <a:rPr lang="ar-SA" dirty="0" smtClean="0">
                  <a:solidFill>
                    <a:schemeClr val="tx1"/>
                  </a:solidFill>
                </a:rPr>
                <a:t>و لعام </a:t>
              </a:r>
              <a:r>
                <a:rPr lang="ar-SY" dirty="0" smtClean="0">
                  <a:solidFill>
                    <a:schemeClr val="tx1"/>
                  </a:solidFill>
                </a:rPr>
                <a:t>2016</a:t>
              </a:r>
              <a:endParaRPr lang="ar-SA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8028384" y="3"/>
              <a:ext cx="1115616" cy="770482"/>
              <a:chOff x="8028384" y="3"/>
              <a:chExt cx="1115616" cy="770482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8028384" y="3"/>
                <a:ext cx="1115616" cy="749971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388424" y="214290"/>
                <a:ext cx="578442" cy="556195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7</a:t>
            </a:fld>
            <a:endParaRPr lang="ar-SA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75143459"/>
              </p:ext>
            </p:extLst>
          </p:nvPr>
        </p:nvGraphicFramePr>
        <p:xfrm>
          <a:off x="467545" y="413342"/>
          <a:ext cx="8219256" cy="611200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197587"/>
                <a:gridCol w="1646701"/>
                <a:gridCol w="1687484"/>
                <a:gridCol w="1687484"/>
              </a:tblGrid>
              <a:tr h="373761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البند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Y" sz="1600" dirty="0" smtClean="0"/>
                        <a:t>2015</a:t>
                      </a:r>
                      <a:endParaRPr lang="ar-SA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ar-SY" sz="1600" dirty="0" smtClean="0"/>
                        <a:t>2016</a:t>
                      </a:r>
                      <a:endParaRPr lang="ar-S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73761"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المبلغ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المبلغ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النسبه %</a:t>
                      </a:r>
                      <a:endParaRPr lang="ar-SA" sz="1600" dirty="0"/>
                    </a:p>
                  </a:txBody>
                  <a:tcPr/>
                </a:tc>
              </a:tr>
              <a:tr h="260593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صافي ال</a:t>
                      </a:r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صول الثابت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baseline="0" dirty="0" smtClean="0"/>
                        <a:t>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342000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375000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110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  <a:tr h="213345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النقدي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95000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76000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80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  <a:tr h="238105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ذمم مدين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128000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174000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136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  <a:tr h="262865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مخزون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57200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112000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196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  <a:tr h="215617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مجموع ال</a:t>
                      </a:r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صول المتداول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280200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362000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129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  <a:tr h="240377"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اجمالي ال</a:t>
                      </a:r>
                      <a:r>
                        <a:rPr lang="ar-JO" sz="1600" b="1" dirty="0" smtClean="0"/>
                        <a:t>أ</a:t>
                      </a:r>
                      <a:r>
                        <a:rPr lang="ar-SA" sz="1600" b="1" dirty="0" smtClean="0"/>
                        <a:t>صول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622200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737000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1600" b="1" dirty="0" smtClean="0"/>
                        <a:t>119</a:t>
                      </a:r>
                      <a:r>
                        <a:rPr lang="ar-JO" sz="1600" b="1" dirty="0" smtClean="0"/>
                        <a:t> %</a:t>
                      </a:r>
                      <a:endParaRPr lang="ar-SA" sz="1600" b="1" dirty="0"/>
                    </a:p>
                  </a:txBody>
                  <a:tcPr/>
                </a:tc>
              </a:tr>
              <a:tr h="19312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دائنون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190000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158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  <a:tr h="217889">
                <a:tc>
                  <a:txBody>
                    <a:bodyPr/>
                    <a:lstStyle/>
                    <a:p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وراق دفع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60000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56000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93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  <a:tr h="170641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مجموع الالتزامات المتداول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180000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246000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137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  <a:tr h="195401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الالتزامات الثابت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103000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146200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142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  <a:tr h="220161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مجموع الالتزامات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283000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392200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139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  <a:tr h="172913">
                <a:tc gridSpan="3"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حقوق الملكي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</a:t>
                      </a:r>
                      <a:endParaRPr lang="ar-SA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 </a:t>
                      </a:r>
                      <a:endParaRPr lang="ar-SA" sz="1600" dirty="0"/>
                    </a:p>
                  </a:txBody>
                  <a:tcPr/>
                </a:tc>
              </a:tr>
              <a:tr h="197673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رأس المال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600" dirty="0" smtClean="0"/>
                        <a:t>278000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282900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102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  <a:tr h="150425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رباح محتجز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1600" dirty="0" smtClean="0"/>
                        <a:t>61200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61900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101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  <a:tr h="175185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مجموع</a:t>
                      </a:r>
                      <a:r>
                        <a:rPr lang="ar-SA" sz="1600" baseline="0" dirty="0" smtClean="0"/>
                        <a:t> حقوق الملكي</a:t>
                      </a:r>
                      <a:r>
                        <a:rPr lang="ar-JO" sz="1600" baseline="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339200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344800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102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  <a:tr h="127937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اجمالي حقوق الملكي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والالتزامات 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622200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737000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118</a:t>
                      </a:r>
                      <a:r>
                        <a:rPr lang="ar-JO" sz="1600" dirty="0" smtClean="0"/>
                        <a:t> %</a:t>
                      </a:r>
                      <a:endParaRPr lang="ar-SA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8</a:t>
            </a:fld>
            <a:endParaRPr lang="ar-SA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21687978"/>
              </p:ext>
            </p:extLst>
          </p:nvPr>
        </p:nvGraphicFramePr>
        <p:xfrm>
          <a:off x="1" y="332656"/>
          <a:ext cx="9144000" cy="62279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37528"/>
                <a:gridCol w="1338410"/>
                <a:gridCol w="1170842"/>
                <a:gridCol w="1092227"/>
                <a:gridCol w="3104993"/>
              </a:tblGrid>
              <a:tr h="61962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البي</a:t>
                      </a:r>
                      <a:r>
                        <a:rPr lang="ar-JO" dirty="0" smtClean="0"/>
                        <a:t>ان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dirty="0" smtClean="0"/>
                        <a:t>31/12/</a:t>
                      </a:r>
                      <a:r>
                        <a:rPr lang="ar-SY" sz="1200" dirty="0" smtClean="0"/>
                        <a:t>2015</a:t>
                      </a:r>
                      <a:r>
                        <a:rPr lang="ar-SY" sz="1200" baseline="0" dirty="0" smtClean="0"/>
                        <a:t> </a:t>
                      </a:r>
                      <a:endParaRPr lang="ar-S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dirty="0" smtClean="0"/>
                        <a:t>31/12/</a:t>
                      </a:r>
                      <a:r>
                        <a:rPr lang="ar-SY" sz="1200" dirty="0" smtClean="0"/>
                        <a:t>2016</a:t>
                      </a:r>
                      <a:endParaRPr lang="ar-S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dirty="0" smtClean="0"/>
                        <a:t>مقدار الزياد</a:t>
                      </a:r>
                      <a:r>
                        <a:rPr lang="ar-JO" sz="1200" dirty="0" smtClean="0"/>
                        <a:t>ة</a:t>
                      </a:r>
                      <a:r>
                        <a:rPr lang="ar-SA" sz="1200" dirty="0" smtClean="0"/>
                        <a:t> أو النقص</a:t>
                      </a:r>
                      <a:r>
                        <a:rPr lang="ar-SA" sz="1200" baseline="0" dirty="0" smtClean="0"/>
                        <a:t> لعام </a:t>
                      </a:r>
                      <a:r>
                        <a:rPr lang="ar-SY" sz="1200" baseline="0" dirty="0" smtClean="0"/>
                        <a:t>2015</a:t>
                      </a:r>
                      <a:endParaRPr lang="ar-S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dirty="0" smtClean="0"/>
                        <a:t>نسب</a:t>
                      </a:r>
                      <a:r>
                        <a:rPr lang="ar-JO" sz="1200" dirty="0" smtClean="0"/>
                        <a:t>ة</a:t>
                      </a:r>
                      <a:r>
                        <a:rPr lang="ar-SA" sz="1200" dirty="0" smtClean="0"/>
                        <a:t> التغيير نقسم التغيير</a:t>
                      </a:r>
                      <a:r>
                        <a:rPr lang="ar-SA" sz="1200" baseline="0" dirty="0" smtClean="0"/>
                        <a:t> على الكمي</a:t>
                      </a:r>
                      <a:r>
                        <a:rPr lang="ar-JO" sz="1200" baseline="0" dirty="0" smtClean="0"/>
                        <a:t>ة</a:t>
                      </a:r>
                      <a:r>
                        <a:rPr lang="ar-SA" sz="1200" baseline="0" dirty="0" smtClean="0"/>
                        <a:t> في سن</a:t>
                      </a:r>
                      <a:r>
                        <a:rPr lang="ar-JO" sz="1200" baseline="0" dirty="0" smtClean="0"/>
                        <a:t>ة</a:t>
                      </a:r>
                      <a:r>
                        <a:rPr lang="ar-SA" sz="1200" baseline="0" dirty="0" smtClean="0"/>
                        <a:t> </a:t>
                      </a:r>
                      <a:r>
                        <a:rPr lang="ar-SY" sz="1200" baseline="0" dirty="0" smtClean="0"/>
                        <a:t>2015 </a:t>
                      </a:r>
                      <a:r>
                        <a:rPr lang="ar-SA" sz="1200" baseline="0" dirty="0" smtClean="0"/>
                        <a:t>ثم نضرب ب 100%</a:t>
                      </a:r>
                      <a:endParaRPr lang="ar-SA" sz="1200" dirty="0"/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النقدي</a:t>
                      </a:r>
                      <a:r>
                        <a:rPr lang="ar-JO" sz="1600" dirty="0" smtClean="0">
                          <a:solidFill>
                            <a:schemeClr val="tx1"/>
                          </a:solidFill>
                        </a:rPr>
                        <a:t>ة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20000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10000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(10000)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(10000÷20000)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100%=((50) 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أوراق</a:t>
                      </a:r>
                      <a:r>
                        <a:rPr lang="ar-SA" sz="1600" baseline="0" dirty="0" smtClean="0">
                          <a:solidFill>
                            <a:schemeClr val="tx1"/>
                          </a:solidFill>
                        </a:rPr>
                        <a:t> مالي</a:t>
                      </a:r>
                      <a:r>
                        <a:rPr lang="ar-JO" sz="1600" baseline="0" dirty="0" smtClean="0">
                          <a:solidFill>
                            <a:schemeClr val="tx1"/>
                          </a:solidFill>
                        </a:rPr>
                        <a:t>ة</a:t>
                      </a:r>
                      <a:r>
                        <a:rPr lang="ar-SA" sz="1600" baseline="0" dirty="0" smtClean="0">
                          <a:solidFill>
                            <a:schemeClr val="tx1"/>
                          </a:solidFill>
                        </a:rPr>
                        <a:t> متد</a:t>
                      </a:r>
                      <a:r>
                        <a:rPr lang="ar-JO" sz="1600" baseline="0" dirty="0" smtClean="0">
                          <a:solidFill>
                            <a:schemeClr val="tx1"/>
                          </a:solidFill>
                        </a:rPr>
                        <a:t>ا</a:t>
                      </a:r>
                      <a:r>
                        <a:rPr lang="ar-SA" sz="1600" baseline="0" dirty="0" smtClean="0">
                          <a:solidFill>
                            <a:schemeClr val="tx1"/>
                          </a:solidFill>
                        </a:rPr>
                        <a:t>ول</a:t>
                      </a:r>
                      <a:r>
                        <a:rPr lang="ar-JO" sz="1600" baseline="0" dirty="0" smtClean="0">
                          <a:solidFill>
                            <a:schemeClr val="tx1"/>
                          </a:solidFill>
                        </a:rPr>
                        <a:t>ة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50000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30000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(20000)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(</a:t>
                      </a:r>
                      <a:r>
                        <a:rPr lang="ar-SA" sz="1600" dirty="0" smtClean="0"/>
                        <a:t>40%</a:t>
                      </a:r>
                      <a:r>
                        <a:rPr lang="ar-JO" sz="1600" dirty="0" smtClean="0"/>
                        <a:t>)</a:t>
                      </a:r>
                      <a:endParaRPr lang="ar-SA" sz="1600" dirty="0"/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ذمم مدين</a:t>
                      </a:r>
                      <a:r>
                        <a:rPr lang="ar-JO" sz="1600" dirty="0" smtClean="0">
                          <a:solidFill>
                            <a:schemeClr val="tx1"/>
                          </a:solidFill>
                        </a:rPr>
                        <a:t>ة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30000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40000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33</a:t>
                      </a:r>
                      <a:r>
                        <a:rPr lang="ar-JO" sz="1600" dirty="0" smtClean="0"/>
                        <a:t>.3</a:t>
                      </a:r>
                      <a:r>
                        <a:rPr lang="ar-SA" sz="1600" dirty="0" smtClean="0"/>
                        <a:t>%</a:t>
                      </a:r>
                      <a:endParaRPr lang="ar-SA" sz="1600" dirty="0"/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مخزون سلعي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50000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60000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20%</a:t>
                      </a:r>
                      <a:endParaRPr lang="ar-SA" sz="1600" dirty="0"/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اجمالي</a:t>
                      </a:r>
                      <a:r>
                        <a:rPr lang="ar-SA" sz="1600" baseline="0" dirty="0" smtClean="0">
                          <a:solidFill>
                            <a:schemeClr val="tx1"/>
                          </a:solidFill>
                        </a:rPr>
                        <a:t> الأصول الثابت</a:t>
                      </a:r>
                      <a:r>
                        <a:rPr lang="ar-JO" sz="1600" baseline="0" dirty="0" smtClean="0">
                          <a:solidFill>
                            <a:schemeClr val="tx1"/>
                          </a:solidFill>
                        </a:rPr>
                        <a:t>ة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300000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360000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60000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20%</a:t>
                      </a:r>
                      <a:endParaRPr lang="ar-SA" sz="1600" dirty="0"/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ال</a:t>
                      </a:r>
                      <a:r>
                        <a:rPr lang="ar-JO" sz="1600" dirty="0" smtClean="0">
                          <a:solidFill>
                            <a:schemeClr val="tx1"/>
                          </a:solidFill>
                        </a:rPr>
                        <a:t>ا</a:t>
                      </a:r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ستهلاك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(80000)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(100000)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20000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25%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صافي الأصول الثابت</a:t>
                      </a:r>
                      <a:r>
                        <a:rPr lang="ar-JO" sz="1600" dirty="0" smtClean="0">
                          <a:solidFill>
                            <a:schemeClr val="tx1"/>
                          </a:solidFill>
                        </a:rPr>
                        <a:t>ة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220000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>
                          <a:solidFill>
                            <a:schemeClr val="tx1"/>
                          </a:solidFill>
                        </a:rPr>
                        <a:t>260000</a:t>
                      </a:r>
                      <a:endParaRPr lang="ar-S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مجموع الأصول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370000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400000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ذمم دائن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12000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(8000)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40%</a:t>
                      </a:r>
                      <a:endParaRPr lang="ar-SA" sz="1600" dirty="0"/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أوراق دفع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(10000)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(</a:t>
                      </a:r>
                      <a:r>
                        <a:rPr lang="ar-SA" sz="1600" dirty="0" smtClean="0"/>
                        <a:t>33</a:t>
                      </a:r>
                      <a:r>
                        <a:rPr lang="ar-JO" sz="1600" dirty="0" smtClean="0"/>
                        <a:t>.3</a:t>
                      </a:r>
                      <a:r>
                        <a:rPr lang="ar-SA" sz="1600" dirty="0" smtClean="0"/>
                        <a:t>%</a:t>
                      </a:r>
                      <a:r>
                        <a:rPr lang="ar-JO" sz="1600" dirty="0" smtClean="0"/>
                        <a:t>)</a:t>
                      </a:r>
                      <a:endParaRPr lang="ar-SA" sz="1600" dirty="0"/>
                    </a:p>
                  </a:txBody>
                  <a:tcPr/>
                </a:tc>
              </a:tr>
              <a:tr h="560609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قروض قصير</a:t>
                      </a:r>
                      <a:r>
                        <a:rPr lang="ar-JO" sz="1600" dirty="0" smtClean="0"/>
                        <a:t>ة</a:t>
                      </a:r>
                      <a:r>
                        <a:rPr lang="ar-SA" sz="1600" dirty="0" smtClean="0"/>
                        <a:t> الاجل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28000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8000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40%</a:t>
                      </a:r>
                    </a:p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قروض</a:t>
                      </a:r>
                      <a:r>
                        <a:rPr lang="ar-SA" sz="1600" baseline="0" dirty="0" smtClean="0"/>
                        <a:t> طويل</a:t>
                      </a:r>
                      <a:r>
                        <a:rPr lang="ar-JO" sz="1600" baseline="0" dirty="0" smtClean="0"/>
                        <a:t>ة</a:t>
                      </a:r>
                      <a:r>
                        <a:rPr lang="ar-SA" sz="1600" baseline="0" dirty="0" smtClean="0"/>
                        <a:t> الاجل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140000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16</a:t>
                      </a:r>
                      <a:r>
                        <a:rPr lang="ar-JO" sz="1600" dirty="0" smtClean="0"/>
                        <a:t>.7</a:t>
                      </a:r>
                      <a:r>
                        <a:rPr lang="ar-SA" sz="1600" dirty="0" smtClean="0"/>
                        <a:t>%</a:t>
                      </a:r>
                      <a:endParaRPr lang="ar-SA" sz="1600" dirty="0"/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سهم ممتاز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-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سهم عادي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100000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-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</a:t>
                      </a:r>
                      <a:r>
                        <a:rPr lang="ar-JO" sz="1600" dirty="0" smtClean="0"/>
                        <a:t>أ</a:t>
                      </a:r>
                      <a:r>
                        <a:rPr lang="ar-SA" sz="1600" dirty="0" smtClean="0"/>
                        <a:t>رباح المحتجز</a:t>
                      </a:r>
                      <a:r>
                        <a:rPr lang="ar-JO" sz="1600" dirty="0" smtClean="0"/>
                        <a:t>ة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60000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80000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20000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33</a:t>
                      </a:r>
                      <a:r>
                        <a:rPr lang="ar-JO" sz="1600" dirty="0" smtClean="0"/>
                        <a:t>.3</a:t>
                      </a:r>
                      <a:r>
                        <a:rPr lang="ar-SA" sz="1600" dirty="0" smtClean="0"/>
                        <a:t>%</a:t>
                      </a:r>
                      <a:endParaRPr lang="ar-SA" sz="1600" dirty="0"/>
                    </a:p>
                  </a:txBody>
                  <a:tcPr/>
                </a:tc>
              </a:tr>
              <a:tr h="324563"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مجموع الخصوم وحقوق الملكي</a:t>
                      </a:r>
                      <a:r>
                        <a:rPr lang="ar-JO" sz="1600" b="1" dirty="0" smtClean="0"/>
                        <a:t>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370000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/>
                        <a:t>400000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8"/>
          <p:cNvGrpSpPr>
            <a:grpSpLocks noGrp="1"/>
          </p:cNvGrpSpPr>
          <p:nvPr/>
        </p:nvGrpSpPr>
        <p:grpSpPr>
          <a:xfrm>
            <a:off x="0" y="0"/>
            <a:ext cx="9144000" cy="392741"/>
            <a:chOff x="15" y="764704"/>
            <a:chExt cx="9143985" cy="1130048"/>
          </a:xfrm>
        </p:grpSpPr>
        <p:sp>
          <p:nvSpPr>
            <p:cNvPr id="6" name="Flowchart: Document 5"/>
            <p:cNvSpPr/>
            <p:nvPr/>
          </p:nvSpPr>
          <p:spPr>
            <a:xfrm>
              <a:off x="15" y="764704"/>
              <a:ext cx="9143985" cy="957162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JO" dirty="0" smtClean="0">
                  <a:solidFill>
                    <a:schemeClr val="tx1"/>
                  </a:solidFill>
                </a:rPr>
                <a:t>إيجاد </a:t>
              </a:r>
              <a:r>
                <a:rPr lang="ar-SA" dirty="0" smtClean="0">
                  <a:solidFill>
                    <a:schemeClr val="tx1"/>
                  </a:solidFill>
                </a:rPr>
                <a:t>الفرق النسبي</a:t>
              </a:r>
              <a:endParaRPr lang="ar-SA" dirty="0">
                <a:solidFill>
                  <a:schemeClr val="tx1"/>
                </a:solidFill>
              </a:endParaRPr>
            </a:p>
          </p:txBody>
        </p:sp>
        <p:grpSp>
          <p:nvGrpSpPr>
            <p:cNvPr id="7" name="Group 7"/>
            <p:cNvGrpSpPr/>
            <p:nvPr/>
          </p:nvGrpSpPr>
          <p:grpSpPr>
            <a:xfrm>
              <a:off x="8001024" y="828959"/>
              <a:ext cx="1142976" cy="1065793"/>
              <a:chOff x="8001024" y="828959"/>
              <a:chExt cx="1142976" cy="1065793"/>
            </a:xfrm>
          </p:grpSpPr>
          <p:sp>
            <p:nvSpPr>
              <p:cNvPr id="8" name="Teardrop 7"/>
              <p:cNvSpPr/>
              <p:nvPr/>
            </p:nvSpPr>
            <p:spPr>
              <a:xfrm>
                <a:off x="8028385" y="828959"/>
                <a:ext cx="1115615" cy="685720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9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966058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36527" y="8143"/>
            <a:ext cx="9143985" cy="252505"/>
            <a:chOff x="36527" y="764704"/>
            <a:chExt cx="9143985" cy="1421550"/>
          </a:xfrm>
        </p:grpSpPr>
        <p:sp>
          <p:nvSpPr>
            <p:cNvPr id="4" name="Flowchart: Document 3"/>
            <p:cNvSpPr/>
            <p:nvPr/>
          </p:nvSpPr>
          <p:spPr>
            <a:xfrm>
              <a:off x="36527" y="764704"/>
              <a:ext cx="9143985" cy="962491"/>
            </a:xfrm>
            <a:prstGeom prst="flowChartDocument">
              <a:avLst/>
            </a:prstGeom>
            <a:solidFill>
              <a:srgbClr val="003300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dirty="0" smtClean="0"/>
                <a:t>التحليل الرأسي</a:t>
              </a:r>
              <a:r>
                <a:rPr lang="ar-JO" dirty="0" smtClean="0"/>
                <a:t> لميزانية شركة  لعامين </a:t>
              </a:r>
              <a:endParaRPr lang="ar-SA" dirty="0"/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828956"/>
              <a:ext cx="1500166" cy="1357298"/>
              <a:chOff x="7643834" y="828956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828956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966058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9</a:t>
            </a:fld>
            <a:endParaRPr lang="ar-SA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ar-SA" dirty="0" smtClean="0"/>
          </a:p>
          <a:p>
            <a:pPr algn="just">
              <a:buNone/>
            </a:pPr>
            <a:endParaRPr lang="ar-SA" dirty="0" smtClean="0"/>
          </a:p>
          <a:p>
            <a:pPr algn="just">
              <a:buNone/>
            </a:pPr>
            <a:endParaRPr lang="ar-SA" dirty="0" smtClean="0"/>
          </a:p>
          <a:p>
            <a:pPr algn="just">
              <a:buNone/>
            </a:pPr>
            <a:endParaRPr lang="ar-SA" dirty="0"/>
          </a:p>
          <a:p>
            <a:pPr marL="514350" indent="-514350" algn="just">
              <a:buNone/>
            </a:pPr>
            <a:endParaRPr lang="ar-SA" dirty="0" smtClean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757614"/>
              </p:ext>
            </p:extLst>
          </p:nvPr>
        </p:nvGraphicFramePr>
        <p:xfrm>
          <a:off x="792270" y="260648"/>
          <a:ext cx="8147538" cy="620333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614910"/>
                <a:gridCol w="1270546"/>
                <a:gridCol w="946467"/>
                <a:gridCol w="1752898"/>
                <a:gridCol w="1562717"/>
              </a:tblGrid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البي</a:t>
                      </a:r>
                      <a:r>
                        <a:rPr lang="ar-JO" dirty="0" smtClean="0"/>
                        <a:t>ا</a:t>
                      </a:r>
                      <a:r>
                        <a:rPr lang="ar-SA" dirty="0" smtClean="0"/>
                        <a:t>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31/12/</a:t>
                      </a:r>
                      <a:r>
                        <a:rPr lang="ar-SY" sz="1600" dirty="0" smtClean="0"/>
                        <a:t>2015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النسبه  %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31/12/</a:t>
                      </a:r>
                      <a:r>
                        <a:rPr lang="ar-SY" sz="1600" dirty="0" smtClean="0"/>
                        <a:t>2016</a:t>
                      </a:r>
                      <a:endParaRPr lang="ar-S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dirty="0" smtClean="0"/>
                        <a:t>النسب</a:t>
                      </a:r>
                      <a:r>
                        <a:rPr lang="ar-JO" sz="1600" dirty="0" smtClean="0"/>
                        <a:t>ة</a:t>
                      </a:r>
                      <a:r>
                        <a:rPr lang="ar-JO" sz="1600" baseline="0" dirty="0" smtClean="0"/>
                        <a:t> %</a:t>
                      </a:r>
                      <a:r>
                        <a:rPr lang="ar-SA" sz="1600" baseline="0" dirty="0" smtClean="0"/>
                        <a:t> </a:t>
                      </a:r>
                      <a:endParaRPr lang="ar-SA" sz="1600" dirty="0"/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النقدي</a:t>
                      </a:r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ة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20000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.4</a:t>
                      </a:r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10000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2.5</a:t>
                      </a:r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أوراق</a:t>
                      </a:r>
                      <a:r>
                        <a:rPr lang="ar-SA" baseline="0" dirty="0" smtClean="0">
                          <a:solidFill>
                            <a:schemeClr val="tx1"/>
                          </a:solidFill>
                        </a:rPr>
                        <a:t> مالي</a:t>
                      </a:r>
                      <a:r>
                        <a:rPr lang="ar-JO" baseline="0" dirty="0" smtClean="0">
                          <a:solidFill>
                            <a:schemeClr val="tx1"/>
                          </a:solidFill>
                        </a:rPr>
                        <a:t>ة</a:t>
                      </a:r>
                      <a:r>
                        <a:rPr lang="ar-SA" baseline="0" dirty="0" smtClean="0">
                          <a:solidFill>
                            <a:schemeClr val="tx1"/>
                          </a:solidFill>
                        </a:rPr>
                        <a:t> متد</a:t>
                      </a:r>
                      <a:r>
                        <a:rPr lang="ar-JO" baseline="0" dirty="0" smtClean="0">
                          <a:solidFill>
                            <a:schemeClr val="tx1"/>
                          </a:solidFill>
                        </a:rPr>
                        <a:t>ا</a:t>
                      </a:r>
                      <a:r>
                        <a:rPr lang="ar-SA" baseline="0" dirty="0" smtClean="0">
                          <a:solidFill>
                            <a:schemeClr val="tx1"/>
                          </a:solidFill>
                        </a:rPr>
                        <a:t>ول</a:t>
                      </a:r>
                      <a:r>
                        <a:rPr lang="ar-JO" baseline="0" dirty="0" smtClean="0">
                          <a:solidFill>
                            <a:schemeClr val="tx1"/>
                          </a:solidFill>
                        </a:rPr>
                        <a:t>ة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50000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.5</a:t>
                      </a:r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30000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7.5%</a:t>
                      </a:r>
                      <a:endParaRPr lang="ar-SA" dirty="0"/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ذمم مدين</a:t>
                      </a:r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ة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30000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40000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10%</a:t>
                      </a:r>
                      <a:endParaRPr lang="ar-SA" dirty="0"/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مخزون سلعي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50000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13.5%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60000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15%</a:t>
                      </a:r>
                      <a:endParaRPr lang="ar-SA" dirty="0"/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اجمالي</a:t>
                      </a:r>
                      <a:r>
                        <a:rPr lang="ar-SA" baseline="0" dirty="0" smtClean="0">
                          <a:solidFill>
                            <a:schemeClr val="tx1"/>
                          </a:solidFill>
                        </a:rPr>
                        <a:t> الأصول الثابت</a:t>
                      </a:r>
                      <a:r>
                        <a:rPr lang="ar-JO" baseline="0" dirty="0" smtClean="0">
                          <a:solidFill>
                            <a:schemeClr val="tx1"/>
                          </a:solidFill>
                        </a:rPr>
                        <a:t>ة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rgbClr val="006800"/>
                          </a:solidFill>
                        </a:rPr>
                        <a:t>300000</a:t>
                      </a:r>
                      <a:endParaRPr lang="ar-SA" dirty="0">
                        <a:solidFill>
                          <a:srgbClr val="0068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>
                          <a:solidFill>
                            <a:srgbClr val="006800"/>
                          </a:solidFill>
                        </a:rPr>
                        <a:t>81.1%</a:t>
                      </a:r>
                      <a:endParaRPr lang="ar-SA" dirty="0">
                        <a:solidFill>
                          <a:srgbClr val="0068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rgbClr val="006800"/>
                          </a:solidFill>
                        </a:rPr>
                        <a:t>360000</a:t>
                      </a:r>
                      <a:endParaRPr lang="ar-SA" dirty="0">
                        <a:solidFill>
                          <a:srgbClr val="0068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>
                          <a:solidFill>
                            <a:srgbClr val="006800"/>
                          </a:solidFill>
                        </a:rPr>
                        <a:t>90%</a:t>
                      </a:r>
                      <a:endParaRPr lang="ar-SA" dirty="0">
                        <a:solidFill>
                          <a:srgbClr val="006800"/>
                        </a:solidFill>
                      </a:endParaRPr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الاستهلاك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rgbClr val="006800"/>
                          </a:solidFill>
                        </a:rPr>
                        <a:t>(80000)</a:t>
                      </a:r>
                      <a:endParaRPr lang="ar-SA" dirty="0">
                        <a:solidFill>
                          <a:srgbClr val="0068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>
                          <a:solidFill>
                            <a:srgbClr val="006800"/>
                          </a:solidFill>
                        </a:rPr>
                        <a:t>21.6%</a:t>
                      </a:r>
                      <a:endParaRPr lang="ar-SA" dirty="0">
                        <a:solidFill>
                          <a:srgbClr val="0068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rgbClr val="006800"/>
                          </a:solidFill>
                        </a:rPr>
                        <a:t>(100000)</a:t>
                      </a:r>
                      <a:endParaRPr lang="ar-SA" dirty="0">
                        <a:solidFill>
                          <a:srgbClr val="0068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800" kern="1200" dirty="0" smtClean="0">
                          <a:solidFill>
                            <a:srgbClr val="006800"/>
                          </a:solidFill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  <a:endParaRPr lang="ar-SA" sz="1800" kern="1200" dirty="0">
                        <a:solidFill>
                          <a:srgbClr val="0068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صافي الأصول الثابت</a:t>
                      </a:r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ة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220000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>
                          <a:solidFill>
                            <a:schemeClr val="tx1"/>
                          </a:solidFill>
                        </a:rPr>
                        <a:t>59.5%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260000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65%</a:t>
                      </a:r>
                      <a:endParaRPr lang="ar-SA" dirty="0"/>
                    </a:p>
                  </a:txBody>
                  <a:tcPr/>
                </a:tc>
              </a:tr>
              <a:tr h="324796"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>
                          <a:solidFill>
                            <a:srgbClr val="0000FF"/>
                          </a:solidFill>
                        </a:rPr>
                        <a:t>مجموع الأصول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>
                          <a:solidFill>
                            <a:srgbClr val="0000FF"/>
                          </a:solidFill>
                        </a:rPr>
                        <a:t>370000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b="1" dirty="0" smtClean="0">
                          <a:solidFill>
                            <a:srgbClr val="0000FF"/>
                          </a:solidFill>
                        </a:rPr>
                        <a:t>100%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>
                          <a:solidFill>
                            <a:srgbClr val="0000FF"/>
                          </a:solidFill>
                        </a:rPr>
                        <a:t>400000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b="1" dirty="0" smtClean="0">
                          <a:solidFill>
                            <a:srgbClr val="0000FF"/>
                          </a:solidFill>
                        </a:rPr>
                        <a:t>100%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ذمم دائن</a:t>
                      </a:r>
                      <a:r>
                        <a:rPr lang="ar-JO" dirty="0" smtClean="0"/>
                        <a:t>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5.4%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12000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3%</a:t>
                      </a:r>
                      <a:endParaRPr lang="ar-SA" dirty="0"/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أوراق دفع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30000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8.1%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5%</a:t>
                      </a:r>
                      <a:endParaRPr lang="ar-SA" dirty="0"/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قروض قصير</a:t>
                      </a:r>
                      <a:r>
                        <a:rPr lang="ar-JO" dirty="0" smtClean="0"/>
                        <a:t>ة</a:t>
                      </a:r>
                      <a:r>
                        <a:rPr lang="ar-SA" dirty="0" smtClean="0"/>
                        <a:t> ال</a:t>
                      </a:r>
                      <a:r>
                        <a:rPr lang="ar-JO" dirty="0" smtClean="0"/>
                        <a:t>أ</a:t>
                      </a:r>
                      <a:r>
                        <a:rPr lang="ar-SA" dirty="0" smtClean="0"/>
                        <a:t>جل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5.4%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28000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7%</a:t>
                      </a:r>
                      <a:endParaRPr lang="ar-SA" dirty="0"/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قروض</a:t>
                      </a:r>
                      <a:r>
                        <a:rPr lang="ar-SA" baseline="0" dirty="0" smtClean="0"/>
                        <a:t> طويل</a:t>
                      </a:r>
                      <a:r>
                        <a:rPr lang="ar-JO" baseline="0" dirty="0" smtClean="0"/>
                        <a:t>ة</a:t>
                      </a:r>
                      <a:r>
                        <a:rPr lang="ar-SA" baseline="0" dirty="0" smtClean="0"/>
                        <a:t> ال</a:t>
                      </a:r>
                      <a:r>
                        <a:rPr lang="ar-JO" baseline="0" dirty="0" smtClean="0"/>
                        <a:t>أ</a:t>
                      </a:r>
                      <a:r>
                        <a:rPr lang="ar-SA" baseline="0" dirty="0" smtClean="0"/>
                        <a:t>جل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120000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32.4%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140000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35%</a:t>
                      </a:r>
                      <a:endParaRPr lang="ar-SA" dirty="0"/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أ</a:t>
                      </a:r>
                      <a:r>
                        <a:rPr lang="ar-SA" dirty="0" smtClean="0"/>
                        <a:t>سهم ممتاز</a:t>
                      </a:r>
                      <a:r>
                        <a:rPr lang="ar-JO" dirty="0" smtClean="0"/>
                        <a:t>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5.4%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20000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5%</a:t>
                      </a:r>
                      <a:endParaRPr lang="ar-SA" dirty="0"/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أ</a:t>
                      </a:r>
                      <a:r>
                        <a:rPr lang="ar-SA" dirty="0" smtClean="0"/>
                        <a:t>سهم عادي</a:t>
                      </a:r>
                      <a:r>
                        <a:rPr lang="ar-JO" dirty="0" smtClean="0"/>
                        <a:t>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27%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25%</a:t>
                      </a:r>
                      <a:endParaRPr lang="ar-SA" dirty="0"/>
                    </a:p>
                  </a:txBody>
                  <a:tcPr/>
                </a:tc>
              </a:tr>
              <a:tr h="35432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</a:t>
                      </a:r>
                      <a:r>
                        <a:rPr lang="ar-JO" dirty="0" smtClean="0"/>
                        <a:t>أ</a:t>
                      </a:r>
                      <a:r>
                        <a:rPr lang="ar-SA" dirty="0" smtClean="0"/>
                        <a:t>رباح المحتجز</a:t>
                      </a:r>
                      <a:r>
                        <a:rPr lang="ar-JO" dirty="0" smtClean="0"/>
                        <a:t>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60000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16.2%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80000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20%</a:t>
                      </a:r>
                      <a:endParaRPr lang="ar-SA" dirty="0"/>
                    </a:p>
                  </a:txBody>
                  <a:tcPr/>
                </a:tc>
              </a:tr>
              <a:tr h="381656"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>
                          <a:solidFill>
                            <a:srgbClr val="0000FF"/>
                          </a:solidFill>
                        </a:rPr>
                        <a:t>مجموع الخصوم وحقوق الملكي</a:t>
                      </a:r>
                      <a:r>
                        <a:rPr lang="ar-JO" sz="1600" b="1" dirty="0" smtClean="0">
                          <a:solidFill>
                            <a:srgbClr val="0000FF"/>
                          </a:solidFill>
                        </a:rPr>
                        <a:t>ة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>
                          <a:solidFill>
                            <a:srgbClr val="0000FF"/>
                          </a:solidFill>
                        </a:rPr>
                        <a:t>370000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b="1" dirty="0" smtClean="0">
                          <a:solidFill>
                            <a:srgbClr val="0000FF"/>
                          </a:solidFill>
                        </a:rPr>
                        <a:t>100%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600" b="1" dirty="0" smtClean="0">
                          <a:solidFill>
                            <a:srgbClr val="0000FF"/>
                          </a:solidFill>
                        </a:rPr>
                        <a:t>400000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1600" b="1" dirty="0" smtClean="0">
                          <a:solidFill>
                            <a:srgbClr val="0000FF"/>
                          </a:solidFill>
                        </a:rPr>
                        <a:t>100%</a:t>
                      </a:r>
                      <a:endParaRPr lang="ar-SA" sz="1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6943</TotalTime>
  <Words>3786</Words>
  <Application>Microsoft Office PowerPoint</Application>
  <PresentationFormat>On-screen Show (4:3)</PresentationFormat>
  <Paragraphs>820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宋体</vt:lpstr>
      <vt:lpstr>Arial</vt:lpstr>
      <vt:lpstr>Calibri</vt:lpstr>
      <vt:lpstr>DecoType Naskh Special</vt:lpstr>
      <vt:lpstr>Franklin Gothic Book</vt:lpstr>
      <vt:lpstr>Perpetua</vt:lpstr>
      <vt:lpstr>Tahoma</vt:lpstr>
      <vt:lpstr>Times New Roman</vt:lpstr>
      <vt:lpstr>Wingdings</vt:lpstr>
      <vt:lpstr>Wingdings 2</vt:lpstr>
      <vt:lpstr>Equity</vt:lpstr>
      <vt:lpstr>مقدمة في الادارة المالية</vt:lpstr>
      <vt:lpstr>PowerPoint Presentation</vt:lpstr>
      <vt:lpstr>PowerPoint Presentation</vt:lpstr>
      <vt:lpstr>المعلومات الضروريه للتحليل المالي</vt:lpstr>
      <vt:lpstr> هذان النوعان من التحليل يكونان أساس التحليل المالي الحديث    </vt:lpstr>
      <vt:lpstr>PowerPoint Presentation</vt:lpstr>
      <vt:lpstr>PowerPoint Presentation</vt:lpstr>
      <vt:lpstr>PowerPoint Presentation</vt:lpstr>
      <vt:lpstr>PowerPoint Presentation</vt:lpstr>
      <vt:lpstr>اعداد قائمة المصادر والاستخدامات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HT</cp:lastModifiedBy>
  <cp:revision>463</cp:revision>
  <dcterms:created xsi:type="dcterms:W3CDTF">2011-01-26T12:09:51Z</dcterms:created>
  <dcterms:modified xsi:type="dcterms:W3CDTF">2019-10-27T09:55:31Z</dcterms:modified>
</cp:coreProperties>
</file>