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77" r:id="rId3"/>
    <p:sldId id="278" r:id="rId4"/>
    <p:sldId id="279" r:id="rId5"/>
    <p:sldId id="280" r:id="rId6"/>
    <p:sldId id="281" r:id="rId7"/>
    <p:sldId id="257" r:id="rId8"/>
    <p:sldId id="258" r:id="rId9"/>
    <p:sldId id="259" r:id="rId10"/>
    <p:sldId id="260" r:id="rId11"/>
    <p:sldId id="262" r:id="rId12"/>
    <p:sldId id="264" r:id="rId13"/>
    <p:sldId id="261"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2985" autoAdjust="0"/>
    <p:restoredTop sz="94660"/>
  </p:normalViewPr>
  <p:slideViewPr>
    <p:cSldViewPr snapToGrid="0">
      <p:cViewPr varScale="1">
        <p:scale>
          <a:sx n="89" d="100"/>
          <a:sy n="89" d="100"/>
        </p:scale>
        <p:origin x="-126"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0B5366ED-7A4E-4D88-9393-9D6E113A2F62}" type="datetimeFigureOut">
              <a:rPr lang="ar-SA" smtClean="0"/>
              <a:pPr/>
              <a:t>14/01/42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4A478DD-2C06-4180-9440-0FB709BA1A11}" type="slidenum">
              <a:rPr lang="ar-SA" smtClean="0"/>
              <a:pPr/>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8574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B5366ED-7A4E-4D88-9393-9D6E113A2F62}" type="datetimeFigureOut">
              <a:rPr lang="ar-SA" smtClean="0"/>
              <a:pPr/>
              <a:t>14/01/42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4A478DD-2C06-4180-9440-0FB709BA1A11}" type="slidenum">
              <a:rPr lang="ar-SA" smtClean="0"/>
              <a:pPr/>
              <a:t>‹#›</a:t>
            </a:fld>
            <a:endParaRPr lang="ar-SA"/>
          </a:p>
        </p:txBody>
      </p:sp>
    </p:spTree>
    <p:extLst>
      <p:ext uri="{BB962C8B-B14F-4D97-AF65-F5344CB8AC3E}">
        <p14:creationId xmlns:p14="http://schemas.microsoft.com/office/powerpoint/2010/main" xmlns="" val="185688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B5366ED-7A4E-4D88-9393-9D6E113A2F62}" type="datetimeFigureOut">
              <a:rPr lang="ar-SA" smtClean="0"/>
              <a:pPr/>
              <a:t>14/01/42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4A478DD-2C06-4180-9440-0FB709BA1A11}" type="slidenum">
              <a:rPr lang="ar-SA" smtClean="0"/>
              <a:pPr/>
              <a:t>‹#›</a:t>
            </a:fld>
            <a:endParaRPr lang="ar-SA"/>
          </a:p>
        </p:txBody>
      </p:sp>
    </p:spTree>
    <p:extLst>
      <p:ext uri="{BB962C8B-B14F-4D97-AF65-F5344CB8AC3E}">
        <p14:creationId xmlns:p14="http://schemas.microsoft.com/office/powerpoint/2010/main" xmlns="" val="105407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B5366ED-7A4E-4D88-9393-9D6E113A2F62}" type="datetimeFigureOut">
              <a:rPr lang="ar-SA" smtClean="0"/>
              <a:pPr/>
              <a:t>14/01/42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4A478DD-2C06-4180-9440-0FB709BA1A11}" type="slidenum">
              <a:rPr lang="ar-SA" smtClean="0"/>
              <a:pPr/>
              <a:t>‹#›</a:t>
            </a:fld>
            <a:endParaRPr lang="ar-SA"/>
          </a:p>
        </p:txBody>
      </p:sp>
    </p:spTree>
    <p:extLst>
      <p:ext uri="{BB962C8B-B14F-4D97-AF65-F5344CB8AC3E}">
        <p14:creationId xmlns:p14="http://schemas.microsoft.com/office/powerpoint/2010/main" xmlns="" val="246794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B5366ED-7A4E-4D88-9393-9D6E113A2F62}" type="datetimeFigureOut">
              <a:rPr lang="ar-SA" smtClean="0"/>
              <a:pPr/>
              <a:t>14/01/42</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4A478DD-2C06-4180-9440-0FB709BA1A11}" type="slidenum">
              <a:rPr lang="ar-SA" smtClean="0"/>
              <a:pPr/>
              <a:t>‹#›</a:t>
            </a:fld>
            <a:endParaRPr lang="ar-S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9720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B5366ED-7A4E-4D88-9393-9D6E113A2F62}" type="datetimeFigureOut">
              <a:rPr lang="ar-SA" smtClean="0"/>
              <a:pPr/>
              <a:t>14/01/42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4A478DD-2C06-4180-9440-0FB709BA1A11}" type="slidenum">
              <a:rPr lang="ar-SA" smtClean="0"/>
              <a:pPr/>
              <a:t>‹#›</a:t>
            </a:fld>
            <a:endParaRPr lang="ar-SA"/>
          </a:p>
        </p:txBody>
      </p:sp>
    </p:spTree>
    <p:extLst>
      <p:ext uri="{BB962C8B-B14F-4D97-AF65-F5344CB8AC3E}">
        <p14:creationId xmlns:p14="http://schemas.microsoft.com/office/powerpoint/2010/main" xmlns="" val="1445896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9728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217920" y="2582334"/>
            <a:ext cx="4937760" cy="33782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0B5366ED-7A4E-4D88-9393-9D6E113A2F62}" type="datetimeFigureOut">
              <a:rPr lang="ar-SA" smtClean="0"/>
              <a:pPr/>
              <a:t>14/01/42</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4A478DD-2C06-4180-9440-0FB709BA1A11}" type="slidenum">
              <a:rPr lang="ar-SA" smtClean="0"/>
              <a:pPr/>
              <a:t>‹#›</a:t>
            </a:fld>
            <a:endParaRPr lang="ar-SA"/>
          </a:p>
        </p:txBody>
      </p:sp>
    </p:spTree>
    <p:extLst>
      <p:ext uri="{BB962C8B-B14F-4D97-AF65-F5344CB8AC3E}">
        <p14:creationId xmlns:p14="http://schemas.microsoft.com/office/powerpoint/2010/main" xmlns="" val="103659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0B5366ED-7A4E-4D88-9393-9D6E113A2F62}" type="datetimeFigureOut">
              <a:rPr lang="ar-SA" smtClean="0"/>
              <a:pPr/>
              <a:t>14/01/42</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4A478DD-2C06-4180-9440-0FB709BA1A11}" type="slidenum">
              <a:rPr lang="ar-SA" smtClean="0"/>
              <a:pPr/>
              <a:t>‹#›</a:t>
            </a:fld>
            <a:endParaRPr lang="ar-SA"/>
          </a:p>
        </p:txBody>
      </p:sp>
    </p:spTree>
    <p:extLst>
      <p:ext uri="{BB962C8B-B14F-4D97-AF65-F5344CB8AC3E}">
        <p14:creationId xmlns:p14="http://schemas.microsoft.com/office/powerpoint/2010/main" xmlns="" val="348455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5366ED-7A4E-4D88-9393-9D6E113A2F62}" type="datetimeFigureOut">
              <a:rPr lang="ar-SA" smtClean="0"/>
              <a:pPr/>
              <a:t>14/01/42</a:t>
            </a:fld>
            <a:endParaRPr lang="ar-S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ar-SA"/>
          </a:p>
        </p:txBody>
      </p:sp>
      <p:sp>
        <p:nvSpPr>
          <p:cNvPr id="9" name="Slide Number Placeholder 8"/>
          <p:cNvSpPr>
            <a:spLocks noGrp="1"/>
          </p:cNvSpPr>
          <p:nvPr>
            <p:ph type="sldNum" sz="quarter" idx="12"/>
          </p:nvPr>
        </p:nvSpPr>
        <p:spPr/>
        <p:txBody>
          <a:bodyPr/>
          <a:lstStyle/>
          <a:p>
            <a:fld id="{E4A478DD-2C06-4180-9440-0FB709BA1A11}" type="slidenum">
              <a:rPr lang="ar-SA" smtClean="0"/>
              <a:pPr/>
              <a:t>‹#›</a:t>
            </a:fld>
            <a:endParaRPr lang="ar-SA"/>
          </a:p>
        </p:txBody>
      </p:sp>
    </p:spTree>
    <p:extLst>
      <p:ext uri="{BB962C8B-B14F-4D97-AF65-F5344CB8AC3E}">
        <p14:creationId xmlns:p14="http://schemas.microsoft.com/office/powerpoint/2010/main" xmlns="" val="212436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5366ED-7A4E-4D88-9393-9D6E113A2F62}" type="datetimeFigureOut">
              <a:rPr lang="ar-SA" smtClean="0"/>
              <a:pPr/>
              <a:t>14/01/42</a:t>
            </a:fld>
            <a:endParaRPr lang="ar-S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ar-S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A478DD-2C06-4180-9440-0FB709BA1A11}" type="slidenum">
              <a:rPr lang="ar-SA" smtClean="0"/>
              <a:pPr/>
              <a:t>‹#›</a:t>
            </a:fld>
            <a:endParaRPr lang="ar-SA"/>
          </a:p>
        </p:txBody>
      </p:sp>
    </p:spTree>
    <p:extLst>
      <p:ext uri="{BB962C8B-B14F-4D97-AF65-F5344CB8AC3E}">
        <p14:creationId xmlns:p14="http://schemas.microsoft.com/office/powerpoint/2010/main" xmlns="" val="93376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B5366ED-7A4E-4D88-9393-9D6E113A2F62}" type="datetimeFigureOut">
              <a:rPr lang="ar-SA" smtClean="0"/>
              <a:pPr/>
              <a:t>14/01/42</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4A478DD-2C06-4180-9440-0FB709BA1A11}" type="slidenum">
              <a:rPr lang="ar-SA" smtClean="0"/>
              <a:pPr/>
              <a:t>‹#›</a:t>
            </a:fld>
            <a:endParaRPr lang="ar-SA"/>
          </a:p>
        </p:txBody>
      </p:sp>
    </p:spTree>
    <p:extLst>
      <p:ext uri="{BB962C8B-B14F-4D97-AF65-F5344CB8AC3E}">
        <p14:creationId xmlns:p14="http://schemas.microsoft.com/office/powerpoint/2010/main" xmlns="" val="2466920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5366ED-7A4E-4D88-9393-9D6E113A2F62}" type="datetimeFigureOut">
              <a:rPr lang="ar-SA" smtClean="0"/>
              <a:pPr/>
              <a:t>14/01/42</a:t>
            </a:fld>
            <a:endParaRPr lang="ar-S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ar-S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4A478DD-2C06-4180-9440-0FB709BA1A11}" type="slidenum">
              <a:rPr lang="ar-SA" smtClean="0"/>
              <a:pPr/>
              <a:t>‹#›</a:t>
            </a:fld>
            <a:endParaRPr lang="ar-S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108456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Computer Skills</a:t>
            </a:r>
            <a:endParaRPr lang="ar-SA" dirty="0"/>
          </a:p>
        </p:txBody>
      </p:sp>
      <p:sp>
        <p:nvSpPr>
          <p:cNvPr id="3" name="عنوان فرعي 2"/>
          <p:cNvSpPr>
            <a:spLocks noGrp="1"/>
          </p:cNvSpPr>
          <p:nvPr>
            <p:ph type="subTitle" idx="1"/>
          </p:nvPr>
        </p:nvSpPr>
        <p:spPr/>
        <p:txBody>
          <a:bodyPr/>
          <a:lstStyle/>
          <a:p>
            <a:r>
              <a:rPr lang="en-US" dirty="0"/>
              <a:t>Introduction to computer</a:t>
            </a:r>
            <a:endParaRPr lang="ar-SA" dirty="0"/>
          </a:p>
        </p:txBody>
      </p:sp>
    </p:spTree>
    <p:extLst>
      <p:ext uri="{BB962C8B-B14F-4D97-AF65-F5344CB8AC3E}">
        <p14:creationId xmlns:p14="http://schemas.microsoft.com/office/powerpoint/2010/main" xmlns="" val="126656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Computer Characteristics</a:t>
            </a:r>
            <a:endParaRPr lang="ar-SA" dirty="0"/>
          </a:p>
        </p:txBody>
      </p:sp>
      <p:sp>
        <p:nvSpPr>
          <p:cNvPr id="3" name="عنصر نائب للمحتوى 2"/>
          <p:cNvSpPr>
            <a:spLocks noGrp="1"/>
          </p:cNvSpPr>
          <p:nvPr>
            <p:ph idx="1"/>
          </p:nvPr>
        </p:nvSpPr>
        <p:spPr/>
        <p:txBody>
          <a:bodyPr>
            <a:normAutofit/>
          </a:bodyPr>
          <a:lstStyle/>
          <a:p>
            <a:pPr marL="0" indent="0" algn="l" rtl="0">
              <a:buNone/>
            </a:pPr>
            <a:r>
              <a:rPr lang="en-US" dirty="0"/>
              <a:t>• It consists of many parts connected to each other, which work as one unit.</a:t>
            </a:r>
          </a:p>
          <a:p>
            <a:pPr marL="0" indent="0" algn="l" rtl="0">
              <a:buNone/>
            </a:pPr>
            <a:r>
              <a:rPr lang="en-US" dirty="0"/>
              <a:t>• Depends on receiving inputs (data) through special devices (input units). </a:t>
            </a:r>
          </a:p>
          <a:p>
            <a:pPr marL="0" indent="0" algn="l" rtl="0">
              <a:buNone/>
            </a:pPr>
            <a:r>
              <a:rPr lang="en-US" dirty="0"/>
              <a:t>• It processes data using special instructions (computer software), which directs it to implement the required operations (mathematical and logical operations). </a:t>
            </a:r>
          </a:p>
          <a:p>
            <a:pPr marL="0" indent="0" algn="l" rtl="0">
              <a:buNone/>
            </a:pPr>
            <a:r>
              <a:rPr lang="en-US" dirty="0"/>
              <a:t>• Displays information resulting from processing operations using multiple methods and by special devices (output units). </a:t>
            </a:r>
          </a:p>
          <a:p>
            <a:pPr marL="0" indent="0" algn="l" rtl="0">
              <a:buNone/>
            </a:pPr>
            <a:r>
              <a:rPr lang="en-US" dirty="0"/>
              <a:t>• Stores massive amounts of data and information with high-capacity storage media (volumes). </a:t>
            </a:r>
          </a:p>
          <a:p>
            <a:pPr marL="0" indent="0" algn="l" rtl="0">
              <a:buNone/>
            </a:pPr>
            <a:r>
              <a:rPr lang="en-US" dirty="0"/>
              <a:t>• It can communicate with other devices to form a network of computers, which allows the sharing of data, programs, information and various resources (computer networks).</a:t>
            </a:r>
            <a:endParaRPr lang="ar-SA" dirty="0"/>
          </a:p>
        </p:txBody>
      </p:sp>
    </p:spTree>
    <p:extLst>
      <p:ext uri="{BB962C8B-B14F-4D97-AF65-F5344CB8AC3E}">
        <p14:creationId xmlns:p14="http://schemas.microsoft.com/office/powerpoint/2010/main" xmlns="" val="1025351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a:t>Comparison between computers and humans</a:t>
            </a:r>
            <a:endParaRPr lang="ar-SA" sz="40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626257401"/>
              </p:ext>
            </p:extLst>
          </p:nvPr>
        </p:nvGraphicFramePr>
        <p:xfrm>
          <a:off x="604684" y="1917290"/>
          <a:ext cx="11179276" cy="4206240"/>
        </p:xfrm>
        <a:graphic>
          <a:graphicData uri="http://schemas.openxmlformats.org/drawingml/2006/table">
            <a:tbl>
              <a:tblPr rtl="1" firstRow="1" bandRow="1">
                <a:tableStyleId>{5C22544A-7EE6-4342-B048-85BDC9FD1C3A}</a:tableStyleId>
              </a:tblPr>
              <a:tblGrid>
                <a:gridCol w="4750632">
                  <a:extLst>
                    <a:ext uri="{9D8B030D-6E8A-4147-A177-3AD203B41FA5}">
                      <a16:colId xmlns:a16="http://schemas.microsoft.com/office/drawing/2014/main" xmlns="" val="20000"/>
                    </a:ext>
                  </a:extLst>
                </a:gridCol>
                <a:gridCol w="4242093">
                  <a:extLst>
                    <a:ext uri="{9D8B030D-6E8A-4147-A177-3AD203B41FA5}">
                      <a16:colId xmlns:a16="http://schemas.microsoft.com/office/drawing/2014/main" xmlns="" val="20001"/>
                    </a:ext>
                  </a:extLst>
                </a:gridCol>
                <a:gridCol w="2186551">
                  <a:extLst>
                    <a:ext uri="{9D8B030D-6E8A-4147-A177-3AD203B41FA5}">
                      <a16:colId xmlns:a16="http://schemas.microsoft.com/office/drawing/2014/main" xmlns="" val="20002"/>
                    </a:ext>
                  </a:extLst>
                </a:gridCol>
              </a:tblGrid>
              <a:tr h="360373">
                <a:tc>
                  <a:txBody>
                    <a:bodyPr/>
                    <a:lstStyle/>
                    <a:p>
                      <a:pPr algn="l" rtl="0"/>
                      <a:r>
                        <a:rPr lang="en-US" dirty="0"/>
                        <a:t>computers</a:t>
                      </a:r>
                      <a:endParaRPr lang="ar-SA" dirty="0"/>
                    </a:p>
                  </a:txBody>
                  <a:tcPr/>
                </a:tc>
                <a:tc>
                  <a:txBody>
                    <a:bodyPr/>
                    <a:lstStyle/>
                    <a:p>
                      <a:pPr algn="l" rtl="0"/>
                      <a:r>
                        <a:rPr lang="en-US" dirty="0"/>
                        <a:t>humans</a:t>
                      </a:r>
                      <a:endParaRPr lang="ar-SA" dirty="0"/>
                    </a:p>
                  </a:txBody>
                  <a:tcPr/>
                </a:tc>
                <a:tc>
                  <a:txBody>
                    <a:bodyPr/>
                    <a:lstStyle/>
                    <a:p>
                      <a:pPr algn="l" rtl="0"/>
                      <a:r>
                        <a:rPr lang="en-US" dirty="0"/>
                        <a:t>Comparison Point</a:t>
                      </a:r>
                      <a:r>
                        <a:rPr lang="en-US" baseline="0" dirty="0"/>
                        <a:t> </a:t>
                      </a:r>
                      <a:endParaRPr lang="ar-SA" dirty="0"/>
                    </a:p>
                  </a:txBody>
                  <a:tcPr/>
                </a:tc>
                <a:extLst>
                  <a:ext uri="{0D108BD9-81ED-4DB2-BD59-A6C34878D82A}">
                    <a16:rowId xmlns:a16="http://schemas.microsoft.com/office/drawing/2014/main" xmlns="" val="10000"/>
                  </a:ext>
                </a:extLst>
              </a:tr>
              <a:tr h="1441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computer can perform millions of mathematical operations, and solve complex equations with great accuracy and super speed measured in parts of a second</a:t>
                      </a:r>
                      <a:endParaRPr lang="ar-SA" dirty="0"/>
                    </a:p>
                    <a:p>
                      <a:pPr algn="l" rtl="0"/>
                      <a:endParaRPr lang="ar-S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human</a:t>
                      </a:r>
                      <a:r>
                        <a:rPr lang="en-US" baseline="0" dirty="0"/>
                        <a:t> have limited </a:t>
                      </a:r>
                      <a:r>
                        <a:rPr lang="en-US" dirty="0"/>
                        <a:t>capabilities in performing mathematical</a:t>
                      </a:r>
                      <a:r>
                        <a:rPr lang="en-US" baseline="0" dirty="0"/>
                        <a:t> operations </a:t>
                      </a:r>
                      <a:r>
                        <a:rPr lang="en-US" dirty="0"/>
                        <a:t>because of its errors, omissions or boredom.</a:t>
                      </a:r>
                      <a:endParaRPr lang="ar-SA" dirty="0"/>
                    </a:p>
                    <a:p>
                      <a:pPr algn="l" rtl="0"/>
                      <a:endParaRPr lang="ar-SA" dirty="0"/>
                    </a:p>
                  </a:txBody>
                  <a:tcPr/>
                </a:tc>
                <a:tc>
                  <a:txBody>
                    <a:bodyPr/>
                    <a:lstStyle/>
                    <a:p>
                      <a:pPr algn="l" rtl="0"/>
                      <a:r>
                        <a:rPr lang="en-US" dirty="0"/>
                        <a:t>Performing mathematical operations</a:t>
                      </a:r>
                      <a:endParaRPr lang="ar-SA" dirty="0"/>
                    </a:p>
                  </a:txBody>
                  <a:tcPr/>
                </a:tc>
                <a:extLst>
                  <a:ext uri="{0D108BD9-81ED-4DB2-BD59-A6C34878D82A}">
                    <a16:rowId xmlns:a16="http://schemas.microsoft.com/office/drawing/2014/main" xmlns="" val="10001"/>
                  </a:ext>
                </a:extLst>
              </a:tr>
              <a:tr h="1441495">
                <a:tc>
                  <a:txBody>
                    <a:bodyPr/>
                    <a:lstStyle/>
                    <a:p>
                      <a:pPr algn="l" rtl="0"/>
                      <a:r>
                        <a:rPr lang="en-US" dirty="0"/>
                        <a:t>The computer has high ability to store and process a huge amount of data in a way that made one almost completely dependent on it for storing important data and information </a:t>
                      </a:r>
                    </a:p>
                    <a:p>
                      <a:pPr algn="l" rtl="0"/>
                      <a:endParaRPr lang="ar-SA" dirty="0"/>
                    </a:p>
                  </a:txBody>
                  <a:tcPr/>
                </a:tc>
                <a:tc>
                  <a:txBody>
                    <a:bodyPr/>
                    <a:lstStyle/>
                    <a:p>
                      <a:pPr algn="l" rtl="0"/>
                      <a:r>
                        <a:rPr lang="en-US" dirty="0"/>
                        <a:t>The human</a:t>
                      </a:r>
                      <a:r>
                        <a:rPr lang="en-US" baseline="0" dirty="0"/>
                        <a:t> ability to </a:t>
                      </a:r>
                      <a:r>
                        <a:rPr lang="en-US" dirty="0"/>
                        <a:t>store and process a data is limited  </a:t>
                      </a:r>
                      <a:endParaRPr lang="ar-SA" dirty="0"/>
                    </a:p>
                  </a:txBody>
                  <a:tcPr/>
                </a:tc>
                <a:tc>
                  <a:txBody>
                    <a:bodyPr/>
                    <a:lstStyle/>
                    <a:p>
                      <a:pPr algn="l" rtl="0"/>
                      <a:r>
                        <a:rPr lang="en-US" dirty="0"/>
                        <a:t>Data storage</a:t>
                      </a:r>
                      <a:endParaRPr lang="ar-SA" dirty="0"/>
                    </a:p>
                  </a:txBody>
                  <a:tcPr/>
                </a:tc>
                <a:extLst>
                  <a:ext uri="{0D108BD9-81ED-4DB2-BD59-A6C34878D82A}">
                    <a16:rowId xmlns:a16="http://schemas.microsoft.com/office/drawing/2014/main" xmlns="" val="10002"/>
                  </a:ext>
                </a:extLst>
              </a:tr>
              <a:tr h="900934">
                <a:tc>
                  <a:txBody>
                    <a:bodyPr/>
                    <a:lstStyle/>
                    <a:p>
                      <a:pPr algn="l" rtl="0"/>
                      <a:r>
                        <a:rPr lang="en-US" dirty="0"/>
                        <a:t>the computer’s ability to retrieve information very quickly and under specific conditions that the user sets for the retrieval process. </a:t>
                      </a:r>
                      <a:endParaRPr lang="ar-SA" dirty="0"/>
                    </a:p>
                  </a:txBody>
                  <a:tcPr/>
                </a:tc>
                <a:tc>
                  <a:txBody>
                    <a:bodyPr/>
                    <a:lstStyle/>
                    <a:p>
                      <a:pPr algn="l" rtl="0"/>
                      <a:r>
                        <a:rPr lang="en-US" dirty="0"/>
                        <a:t>the computer’s ability to retrieve information</a:t>
                      </a:r>
                      <a:r>
                        <a:rPr lang="en-US" baseline="0" dirty="0"/>
                        <a:t> is very limited </a:t>
                      </a:r>
                      <a:endParaRPr lang="ar-SA" dirty="0"/>
                    </a:p>
                  </a:txBody>
                  <a:tcPr/>
                </a:tc>
                <a:tc>
                  <a:txBody>
                    <a:bodyPr/>
                    <a:lstStyle/>
                    <a:p>
                      <a:pPr algn="l" rtl="0"/>
                      <a:r>
                        <a:rPr lang="en-US" dirty="0"/>
                        <a:t>Retrieve information</a:t>
                      </a:r>
                      <a:endParaRPr lang="ar-SA"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281936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Comparison between computers and humans</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xmlns="" val="2240538562"/>
              </p:ext>
            </p:extLst>
          </p:nvPr>
        </p:nvGraphicFramePr>
        <p:xfrm>
          <a:off x="221226" y="1384561"/>
          <a:ext cx="11857702" cy="5582920"/>
        </p:xfrm>
        <a:graphic>
          <a:graphicData uri="http://schemas.openxmlformats.org/drawingml/2006/table">
            <a:tbl>
              <a:tblPr rtl="1" firstRow="1" bandRow="1">
                <a:tableStyleId>{5C22544A-7EE6-4342-B048-85BDC9FD1C3A}</a:tableStyleId>
              </a:tblPr>
              <a:tblGrid>
                <a:gridCol w="4487521">
                  <a:extLst>
                    <a:ext uri="{9D8B030D-6E8A-4147-A177-3AD203B41FA5}">
                      <a16:colId xmlns:a16="http://schemas.microsoft.com/office/drawing/2014/main" xmlns="" val="20000"/>
                    </a:ext>
                  </a:extLst>
                </a:gridCol>
                <a:gridCol w="4540187">
                  <a:extLst>
                    <a:ext uri="{9D8B030D-6E8A-4147-A177-3AD203B41FA5}">
                      <a16:colId xmlns:a16="http://schemas.microsoft.com/office/drawing/2014/main" xmlns="" val="20001"/>
                    </a:ext>
                  </a:extLst>
                </a:gridCol>
                <a:gridCol w="2829994">
                  <a:extLst>
                    <a:ext uri="{9D8B030D-6E8A-4147-A177-3AD203B41FA5}">
                      <a16:colId xmlns:a16="http://schemas.microsoft.com/office/drawing/2014/main" xmlns="" val="20002"/>
                    </a:ext>
                  </a:extLst>
                </a:gridCol>
              </a:tblGrid>
              <a:tr h="370840">
                <a:tc>
                  <a:txBody>
                    <a:bodyPr/>
                    <a:lstStyle/>
                    <a:p>
                      <a:pPr algn="l" rtl="0"/>
                      <a:r>
                        <a:rPr lang="en-US" dirty="0"/>
                        <a:t>computers</a:t>
                      </a:r>
                      <a:endParaRPr lang="ar-SA" dirty="0"/>
                    </a:p>
                  </a:txBody>
                  <a:tcPr/>
                </a:tc>
                <a:tc>
                  <a:txBody>
                    <a:bodyPr/>
                    <a:lstStyle/>
                    <a:p>
                      <a:pPr algn="l" rtl="0"/>
                      <a:r>
                        <a:rPr lang="en-US" dirty="0"/>
                        <a:t>humans</a:t>
                      </a:r>
                      <a:endParaRPr lang="ar-SA" dirty="0"/>
                    </a:p>
                  </a:txBody>
                  <a:tcPr/>
                </a:tc>
                <a:tc>
                  <a:txBody>
                    <a:bodyPr/>
                    <a:lstStyle/>
                    <a:p>
                      <a:pPr algn="l" rtl="0"/>
                      <a:r>
                        <a:rPr lang="en-US" dirty="0"/>
                        <a:t>Comparison Point</a:t>
                      </a:r>
                      <a:r>
                        <a:rPr lang="en-US" baseline="0" dirty="0"/>
                        <a:t> </a:t>
                      </a:r>
                      <a:endParaRPr lang="ar-SA" dirty="0"/>
                    </a:p>
                  </a:txBody>
                  <a:tcPr/>
                </a:tc>
                <a:extLst>
                  <a:ext uri="{0D108BD9-81ED-4DB2-BD59-A6C34878D82A}">
                    <a16:rowId xmlns:a16="http://schemas.microsoft.com/office/drawing/2014/main" xmlns=""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computer have ability to perform certain operations repeatedly for hundreds and possibly millions of times without getting bored or error. </a:t>
                      </a:r>
                      <a:endParaRPr lang="ar-S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human</a:t>
                      </a:r>
                      <a:r>
                        <a:rPr lang="en-US" baseline="0" dirty="0"/>
                        <a:t> have limited </a:t>
                      </a:r>
                      <a:r>
                        <a:rPr lang="en-US" dirty="0"/>
                        <a:t>capabilities to perform </a:t>
                      </a:r>
                      <a:r>
                        <a:rPr lang="en-US" baseline="0" dirty="0"/>
                        <a:t>operations and they </a:t>
                      </a:r>
                      <a:r>
                        <a:rPr lang="en-US" dirty="0"/>
                        <a:t>getting bored or error with repetition</a:t>
                      </a:r>
                      <a:endParaRPr lang="ar-SA" dirty="0"/>
                    </a:p>
                  </a:txBody>
                  <a:tcPr/>
                </a:tc>
                <a:tc>
                  <a:txBody>
                    <a:bodyPr/>
                    <a:lstStyle/>
                    <a:p>
                      <a:pPr algn="l" rtl="0"/>
                      <a:r>
                        <a:rPr lang="en-US" dirty="0"/>
                        <a:t>. Accurate repetition</a:t>
                      </a:r>
                      <a:endParaRPr lang="ar-SA" dirty="0"/>
                    </a:p>
                  </a:txBody>
                  <a:tcPr/>
                </a:tc>
                <a:extLst>
                  <a:ext uri="{0D108BD9-81ED-4DB2-BD59-A6C34878D82A}">
                    <a16:rowId xmlns:a16="http://schemas.microsoft.com/office/drawing/2014/main" xmlns="" val="10001"/>
                  </a:ext>
                </a:extLst>
              </a:tr>
              <a:tr h="370840">
                <a:tc>
                  <a:txBody>
                    <a:bodyPr/>
                    <a:lstStyle/>
                    <a:p>
                      <a:pPr algn="l" rtl="0"/>
                      <a:r>
                        <a:rPr lang="en-US" dirty="0"/>
                        <a:t>The computer do not have ability to </a:t>
                      </a:r>
                      <a:r>
                        <a:rPr lang="en-US" dirty="0" err="1"/>
                        <a:t>to</a:t>
                      </a:r>
                      <a:r>
                        <a:rPr lang="en-US" dirty="0"/>
                        <a:t> think freely</a:t>
                      </a:r>
                    </a:p>
                    <a:p>
                      <a:pPr algn="l" rtl="0"/>
                      <a:endParaRPr lang="ar-SA" dirty="0"/>
                    </a:p>
                  </a:txBody>
                  <a:tcPr/>
                </a:tc>
                <a:tc>
                  <a:txBody>
                    <a:bodyPr/>
                    <a:lstStyle/>
                    <a:p>
                      <a:pPr algn="l" rtl="0"/>
                      <a:r>
                        <a:rPr lang="en-US" dirty="0"/>
                        <a:t>The human</a:t>
                      </a:r>
                      <a:r>
                        <a:rPr lang="en-US" baseline="0" dirty="0"/>
                        <a:t> ability </a:t>
                      </a:r>
                      <a:r>
                        <a:rPr lang="en-US" dirty="0"/>
                        <a:t>to think freely. </a:t>
                      </a:r>
                      <a:endParaRPr lang="ar-SA" dirty="0"/>
                    </a:p>
                  </a:txBody>
                  <a:tcPr/>
                </a:tc>
                <a:tc>
                  <a:txBody>
                    <a:bodyPr/>
                    <a:lstStyle/>
                    <a:p>
                      <a:pPr algn="l" rtl="0"/>
                      <a:r>
                        <a:rPr lang="en-US" dirty="0"/>
                        <a:t>Thinking </a:t>
                      </a:r>
                      <a:endParaRPr lang="ar-SA" dirty="0"/>
                    </a:p>
                  </a:txBody>
                  <a:tcPr/>
                </a:tc>
                <a:extLst>
                  <a:ext uri="{0D108BD9-81ED-4DB2-BD59-A6C34878D82A}">
                    <a16:rowId xmlns:a16="http://schemas.microsoft.com/office/drawing/2014/main" xmlns="" val="10002"/>
                  </a:ext>
                </a:extLst>
              </a:tr>
              <a:tr h="370840">
                <a:tc>
                  <a:txBody>
                    <a:bodyPr/>
                    <a:lstStyle/>
                    <a:p>
                      <a:pPr algn="l" rtl="0"/>
                      <a:r>
                        <a:rPr lang="en-US" dirty="0"/>
                        <a:t>the computer’s ability to Movement and flexibility</a:t>
                      </a:r>
                      <a:r>
                        <a:rPr lang="en-US" baseline="0" dirty="0"/>
                        <a:t> is limited</a:t>
                      </a:r>
                      <a:endParaRPr lang="ar-S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human</a:t>
                      </a:r>
                      <a:r>
                        <a:rPr lang="en-US" baseline="0" dirty="0"/>
                        <a:t>  have ability </a:t>
                      </a:r>
                      <a:r>
                        <a:rPr lang="en-US" dirty="0"/>
                        <a:t>to</a:t>
                      </a:r>
                      <a:endParaRPr lang="ar-SA" dirty="0"/>
                    </a:p>
                    <a:p>
                      <a:pPr algn="l" rtl="0"/>
                      <a:r>
                        <a:rPr lang="en-US" dirty="0"/>
                        <a:t>Movement and flexibility</a:t>
                      </a:r>
                      <a:endParaRPr lang="ar-SA" dirty="0"/>
                    </a:p>
                  </a:txBody>
                  <a:tcPr/>
                </a:tc>
                <a:tc>
                  <a:txBody>
                    <a:bodyPr/>
                    <a:lstStyle/>
                    <a:p>
                      <a:pPr algn="l" rtl="0"/>
                      <a:r>
                        <a:rPr lang="en-US" dirty="0"/>
                        <a:t>Movement </a:t>
                      </a:r>
                      <a:endParaRPr lang="ar-SA" dirty="0"/>
                    </a:p>
                  </a:txBody>
                  <a:tcPr/>
                </a:tc>
                <a:extLst>
                  <a:ext uri="{0D108BD9-81ED-4DB2-BD59-A6C34878D82A}">
                    <a16:rowId xmlns:a16="http://schemas.microsoft.com/office/drawing/2014/main" xmlns="" val="10003"/>
                  </a:ext>
                </a:extLst>
              </a:tr>
              <a:tr h="370840">
                <a:tc>
                  <a:txBody>
                    <a:bodyPr/>
                    <a:lstStyle/>
                    <a:p>
                      <a:pPr algn="l" rtl="0"/>
                      <a:r>
                        <a:rPr lang="en-US" dirty="0"/>
                        <a:t>Computer do</a:t>
                      </a:r>
                      <a:r>
                        <a:rPr lang="en-US" baseline="0" dirty="0"/>
                        <a:t> not have </a:t>
                      </a:r>
                      <a:r>
                        <a:rPr lang="en-US" dirty="0"/>
                        <a:t>ability for self-learning</a:t>
                      </a:r>
                      <a:endParaRPr lang="ar-SA" dirty="0"/>
                    </a:p>
                  </a:txBody>
                  <a:tcPr/>
                </a:tc>
                <a:tc>
                  <a:txBody>
                    <a:bodyPr/>
                    <a:lstStyle/>
                    <a:p>
                      <a:pPr algn="l" rtl="0"/>
                      <a:r>
                        <a:rPr lang="en-US" dirty="0"/>
                        <a:t>Human have ability for continuous self-learning</a:t>
                      </a:r>
                      <a:endParaRPr lang="ar-SA" dirty="0"/>
                    </a:p>
                  </a:txBody>
                  <a:tcPr/>
                </a:tc>
                <a:tc>
                  <a:txBody>
                    <a:bodyPr/>
                    <a:lstStyle/>
                    <a:p>
                      <a:pPr algn="l" rtl="0"/>
                      <a:r>
                        <a:rPr lang="en-US" dirty="0"/>
                        <a:t>self-learning</a:t>
                      </a:r>
                    </a:p>
                    <a:p>
                      <a:pPr algn="l" rtl="0"/>
                      <a:endParaRPr lang="ar-SA" dirty="0"/>
                    </a:p>
                  </a:txBody>
                  <a:tcPr/>
                </a:tc>
                <a:extLst>
                  <a:ext uri="{0D108BD9-81ED-4DB2-BD59-A6C34878D82A}">
                    <a16:rowId xmlns:a16="http://schemas.microsoft.com/office/drawing/2014/main" xmlns=""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Computer is worked based on human programming</a:t>
                      </a:r>
                      <a:r>
                        <a:rPr lang="en-US" baseline="0" dirty="0"/>
                        <a:t> </a:t>
                      </a:r>
                      <a:endParaRPr lang="ar-SA" dirty="0"/>
                    </a:p>
                    <a:p>
                      <a:pPr algn="l" rtl="0"/>
                      <a:endParaRPr lang="ar-SA" dirty="0"/>
                    </a:p>
                  </a:txBody>
                  <a:tcPr/>
                </a:tc>
                <a:tc>
                  <a:txBody>
                    <a:bodyPr/>
                    <a:lstStyle/>
                    <a:p>
                      <a:pPr algn="l" rtl="0"/>
                      <a:r>
                        <a:rPr lang="en-US" dirty="0"/>
                        <a:t>the human being who invented and developed the computer continuously</a:t>
                      </a:r>
                      <a:endParaRPr lang="ar-SA" dirty="0"/>
                    </a:p>
                  </a:txBody>
                  <a:tcPr/>
                </a:tc>
                <a:tc>
                  <a:txBody>
                    <a:bodyPr/>
                    <a:lstStyle/>
                    <a:p>
                      <a:pPr algn="l" rtl="0"/>
                      <a:r>
                        <a:rPr lang="en-US" dirty="0"/>
                        <a:t>Creativity and innovation</a:t>
                      </a:r>
                      <a:endParaRPr lang="ar-SA" dirty="0"/>
                    </a:p>
                  </a:txBody>
                  <a:tcPr/>
                </a:tc>
                <a:extLst>
                  <a:ext uri="{0D108BD9-81ED-4DB2-BD59-A6C34878D82A}">
                    <a16:rowId xmlns:a16="http://schemas.microsoft.com/office/drawing/2014/main" xmlns=""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computer is solve problems</a:t>
                      </a:r>
                      <a:r>
                        <a:rPr lang="en-US" baseline="0" dirty="0"/>
                        <a:t> based on human programming </a:t>
                      </a:r>
                      <a:endParaRPr lang="ar-SA" dirty="0"/>
                    </a:p>
                    <a:p>
                      <a:pPr algn="l" rtl="0"/>
                      <a:endParaRPr lang="ar-SA" dirty="0"/>
                    </a:p>
                  </a:txBody>
                  <a:tcPr/>
                </a:tc>
                <a:tc>
                  <a:txBody>
                    <a:bodyPr/>
                    <a:lstStyle/>
                    <a:p>
                      <a:pPr algn="l" rtl="0"/>
                      <a:r>
                        <a:rPr lang="en-US" dirty="0"/>
                        <a:t>The human have ability to solve problems and judge events with experimental experience</a:t>
                      </a:r>
                      <a:endParaRPr lang="ar-SA" dirty="0"/>
                    </a:p>
                  </a:txBody>
                  <a:tcPr/>
                </a:tc>
                <a:tc>
                  <a:txBody>
                    <a:bodyPr/>
                    <a:lstStyle/>
                    <a:p>
                      <a:pPr algn="l" rtl="0"/>
                      <a:r>
                        <a:rPr lang="en-US" dirty="0"/>
                        <a:t>Problem Solving </a:t>
                      </a:r>
                      <a:endParaRPr lang="ar-SA"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20401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Comparison between computers and humans</a:t>
            </a:r>
            <a:endParaRPr lang="ar-SA" dirty="0"/>
          </a:p>
        </p:txBody>
      </p:sp>
      <p:pic>
        <p:nvPicPr>
          <p:cNvPr id="4" name="عنصر نائب للمحتوى 3"/>
          <p:cNvPicPr>
            <a:picLocks noGrp="1" noChangeAspect="1"/>
          </p:cNvPicPr>
          <p:nvPr>
            <p:ph idx="1"/>
          </p:nvPr>
        </p:nvPicPr>
        <p:blipFill>
          <a:blip r:embed="rId2"/>
          <a:stretch>
            <a:fillRect/>
          </a:stretch>
        </p:blipFill>
        <p:spPr>
          <a:xfrm>
            <a:off x="1445341" y="1737360"/>
            <a:ext cx="9881419" cy="4746124"/>
          </a:xfrm>
          <a:prstGeom prst="rect">
            <a:avLst/>
          </a:prstGeom>
        </p:spPr>
      </p:pic>
    </p:spTree>
    <p:extLst>
      <p:ext uri="{BB962C8B-B14F-4D97-AF65-F5344CB8AC3E}">
        <p14:creationId xmlns:p14="http://schemas.microsoft.com/office/powerpoint/2010/main" xmlns="" val="30445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Stages of computer development</a:t>
            </a:r>
            <a:br>
              <a:rPr lang="en-US" dirty="0"/>
            </a:br>
            <a:endParaRPr lang="ar-SA" dirty="0"/>
          </a:p>
        </p:txBody>
      </p:sp>
      <p:sp>
        <p:nvSpPr>
          <p:cNvPr id="3" name="عنصر نائب للمحتوى 2"/>
          <p:cNvSpPr>
            <a:spLocks noGrp="1"/>
          </p:cNvSpPr>
          <p:nvPr>
            <p:ph idx="1"/>
          </p:nvPr>
        </p:nvSpPr>
        <p:spPr/>
        <p:txBody>
          <a:bodyPr>
            <a:normAutofit/>
          </a:bodyPr>
          <a:lstStyle/>
          <a:p>
            <a:pPr algn="l" rtl="0"/>
            <a:r>
              <a:rPr lang="en-US" dirty="0"/>
              <a:t>The first stage: the early historical stage</a:t>
            </a:r>
          </a:p>
          <a:p>
            <a:pPr algn="l" rtl="0"/>
            <a:r>
              <a:rPr lang="en-US" dirty="0"/>
              <a:t>The second stage: the emergence of mechanical and electromechanical computers</a:t>
            </a:r>
          </a:p>
          <a:p>
            <a:pPr algn="l" rtl="0"/>
            <a:r>
              <a:rPr lang="en-US" dirty="0"/>
              <a:t>The third stage: modern computer generations</a:t>
            </a:r>
          </a:p>
          <a:p>
            <a:pPr lvl="1" algn="l" rtl="0">
              <a:buFont typeface="Wingdings" panose="05000000000000000000" pitchFamily="2" charset="2"/>
              <a:buChar char="q"/>
            </a:pPr>
            <a:r>
              <a:rPr lang="en-US" dirty="0"/>
              <a:t>First: the first generation (1945 - 1958) - vacuum tubes</a:t>
            </a:r>
          </a:p>
          <a:p>
            <a:pPr lvl="1" algn="l" rtl="0">
              <a:buFont typeface="Wingdings" panose="05000000000000000000" pitchFamily="2" charset="2"/>
              <a:buChar char="q"/>
            </a:pPr>
            <a:r>
              <a:rPr lang="en-US" dirty="0"/>
              <a:t>Second: the second generation (1959 - 1964) - the transistor</a:t>
            </a:r>
          </a:p>
          <a:p>
            <a:pPr lvl="1" algn="l" rtl="0">
              <a:buFont typeface="Wingdings" panose="05000000000000000000" pitchFamily="2" charset="2"/>
              <a:buChar char="q"/>
            </a:pPr>
            <a:r>
              <a:rPr lang="en-US" dirty="0"/>
              <a:t>Third: The third generation (1964 - 1970) - Integrated circuits </a:t>
            </a:r>
          </a:p>
          <a:p>
            <a:pPr lvl="1" algn="l" rtl="0">
              <a:buFont typeface="Wingdings" panose="05000000000000000000" pitchFamily="2" charset="2"/>
              <a:buChar char="q"/>
            </a:pPr>
            <a:r>
              <a:rPr lang="en-US" dirty="0"/>
              <a:t>Fourth: The fourth generation (1970 - 1995) – microprocessors</a:t>
            </a:r>
          </a:p>
          <a:p>
            <a:pPr lvl="1" algn="l" rtl="0">
              <a:buFont typeface="Wingdings" panose="05000000000000000000" pitchFamily="2" charset="2"/>
              <a:buChar char="q"/>
            </a:pPr>
            <a:r>
              <a:rPr lang="en-US" dirty="0"/>
              <a:t>Fifth: The fifth generation (1995-until now) - portable smart devices</a:t>
            </a:r>
            <a:endParaRPr lang="ar-SA" dirty="0"/>
          </a:p>
        </p:txBody>
      </p:sp>
    </p:spTree>
    <p:extLst>
      <p:ext uri="{BB962C8B-B14F-4D97-AF65-F5344CB8AC3E}">
        <p14:creationId xmlns:p14="http://schemas.microsoft.com/office/powerpoint/2010/main" xmlns="" val="34914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Stages of computer development</a:t>
            </a:r>
            <a:br>
              <a:rPr lang="en-US" dirty="0"/>
            </a:br>
            <a:r>
              <a:rPr lang="en-US" dirty="0"/>
              <a:t>The first stage: the early historical stage</a:t>
            </a:r>
            <a:br>
              <a:rPr lang="en-US" dirty="0"/>
            </a:br>
            <a:r>
              <a:rPr lang="en-US" dirty="0"/>
              <a:t/>
            </a:r>
            <a:br>
              <a:rPr lang="en-US" dirty="0"/>
            </a:br>
            <a:endParaRPr lang="ar-SA"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q"/>
            </a:pPr>
            <a:r>
              <a:rPr lang="en-US" dirty="0"/>
              <a:t>develop machines that help in performing mathematical operations in an easier way</a:t>
            </a:r>
          </a:p>
          <a:p>
            <a:pPr algn="l" rtl="0">
              <a:buFont typeface="Wingdings" panose="05000000000000000000" pitchFamily="2" charset="2"/>
              <a:buChar char="q"/>
            </a:pPr>
            <a:r>
              <a:rPr lang="en-US" dirty="0"/>
              <a:t>Abacus counter developed by the Chinese which used for easy counting and calculation</a:t>
            </a:r>
            <a:endParaRPr lang="ar-SA" dirty="0"/>
          </a:p>
        </p:txBody>
      </p:sp>
      <p:pic>
        <p:nvPicPr>
          <p:cNvPr id="4" name="صورة 3"/>
          <p:cNvPicPr>
            <a:picLocks noChangeAspect="1"/>
          </p:cNvPicPr>
          <p:nvPr/>
        </p:nvPicPr>
        <p:blipFill>
          <a:blip r:embed="rId2"/>
          <a:stretch>
            <a:fillRect/>
          </a:stretch>
        </p:blipFill>
        <p:spPr>
          <a:xfrm>
            <a:off x="3494560" y="4090562"/>
            <a:ext cx="3331050" cy="1215680"/>
          </a:xfrm>
          <a:prstGeom prst="rect">
            <a:avLst/>
          </a:prstGeom>
        </p:spPr>
      </p:pic>
    </p:spTree>
    <p:extLst>
      <p:ext uri="{BB962C8B-B14F-4D97-AF65-F5344CB8AC3E}">
        <p14:creationId xmlns:p14="http://schemas.microsoft.com/office/powerpoint/2010/main" xmlns="" val="362872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 y="365125"/>
            <a:ext cx="12192001" cy="1325563"/>
          </a:xfrm>
        </p:spPr>
        <p:txBody>
          <a:bodyPr>
            <a:normAutofit/>
          </a:bodyPr>
          <a:lstStyle/>
          <a:p>
            <a:r>
              <a:rPr lang="en-US" dirty="0"/>
              <a:t>Stages of computer development</a:t>
            </a:r>
            <a:br>
              <a:rPr lang="en-US" dirty="0"/>
            </a:br>
            <a:r>
              <a:rPr lang="en-US" sz="3600" dirty="0"/>
              <a:t>The emergence of mechanical and electromechanical computers</a:t>
            </a:r>
            <a:endParaRPr lang="ar-SA" sz="3600" dirty="0"/>
          </a:p>
        </p:txBody>
      </p:sp>
      <p:sp>
        <p:nvSpPr>
          <p:cNvPr id="3" name="عنصر نائب للمحتوى 2"/>
          <p:cNvSpPr>
            <a:spLocks noGrp="1"/>
          </p:cNvSpPr>
          <p:nvPr>
            <p:ph idx="1"/>
          </p:nvPr>
        </p:nvSpPr>
        <p:spPr>
          <a:xfrm>
            <a:off x="1" y="1845734"/>
            <a:ext cx="11857702" cy="4023360"/>
          </a:xfrm>
        </p:spPr>
        <p:txBody>
          <a:bodyPr>
            <a:normAutofit/>
          </a:bodyPr>
          <a:lstStyle/>
          <a:p>
            <a:pPr algn="l" rtl="0">
              <a:buFont typeface="Wingdings" panose="05000000000000000000" pitchFamily="2" charset="2"/>
              <a:buChar char="q"/>
            </a:pPr>
            <a:r>
              <a:rPr lang="en-US" dirty="0"/>
              <a:t>1643AD:The invention of a semi-automatic mechanical calculating machine by the French scientist Blaise Pascal to use for adding and subtracting  numbers. </a:t>
            </a:r>
          </a:p>
          <a:p>
            <a:pPr marL="0" indent="0" algn="l" rtl="0">
              <a:buNone/>
            </a:pPr>
            <a:endParaRPr lang="en-US" dirty="0"/>
          </a:p>
          <a:p>
            <a:pPr marL="0" indent="0" algn="l" rtl="0">
              <a:buNone/>
            </a:pPr>
            <a:endParaRPr lang="en-US" dirty="0"/>
          </a:p>
          <a:p>
            <a:pPr marL="0" indent="0" algn="l" rtl="0">
              <a:buNone/>
            </a:pPr>
            <a:endParaRPr lang="en-US" dirty="0"/>
          </a:p>
          <a:p>
            <a:pPr algn="l" rtl="0">
              <a:buFont typeface="Wingdings" panose="05000000000000000000" pitchFamily="2" charset="2"/>
              <a:buChar char="q"/>
            </a:pPr>
            <a:r>
              <a:rPr lang="en-US" dirty="0"/>
              <a:t>1693AD: Development of Pascal computing machine and making several improvements and additions by the scientist </a:t>
            </a:r>
            <a:r>
              <a:rPr lang="en-US" dirty="0" err="1"/>
              <a:t>Libbies</a:t>
            </a:r>
            <a:r>
              <a:rPr lang="en-US" dirty="0"/>
              <a:t> to be able to perform multiplication operations</a:t>
            </a:r>
          </a:p>
          <a:p>
            <a:pPr marL="0" indent="0" algn="l" rtl="0">
              <a:buNone/>
            </a:pPr>
            <a:endParaRPr lang="ar-SA" dirty="0"/>
          </a:p>
        </p:txBody>
      </p:sp>
      <p:pic>
        <p:nvPicPr>
          <p:cNvPr id="4" name="صورة 3"/>
          <p:cNvPicPr>
            <a:picLocks noChangeAspect="1"/>
          </p:cNvPicPr>
          <p:nvPr/>
        </p:nvPicPr>
        <p:blipFill>
          <a:blip r:embed="rId2"/>
          <a:stretch>
            <a:fillRect/>
          </a:stretch>
        </p:blipFill>
        <p:spPr>
          <a:xfrm>
            <a:off x="6351310" y="2453094"/>
            <a:ext cx="3352000" cy="1404320"/>
          </a:xfrm>
          <a:prstGeom prst="rect">
            <a:avLst/>
          </a:prstGeom>
        </p:spPr>
      </p:pic>
      <p:pic>
        <p:nvPicPr>
          <p:cNvPr id="5" name="صورة 4"/>
          <p:cNvPicPr>
            <a:picLocks noChangeAspect="1"/>
          </p:cNvPicPr>
          <p:nvPr/>
        </p:nvPicPr>
        <p:blipFill>
          <a:blip r:embed="rId3"/>
          <a:stretch>
            <a:fillRect/>
          </a:stretch>
        </p:blipFill>
        <p:spPr>
          <a:xfrm>
            <a:off x="6536647" y="4592744"/>
            <a:ext cx="2981325" cy="1276350"/>
          </a:xfrm>
          <a:prstGeom prst="rect">
            <a:avLst/>
          </a:prstGeom>
        </p:spPr>
      </p:pic>
    </p:spTree>
    <p:extLst>
      <p:ext uri="{BB962C8B-B14F-4D97-AF65-F5344CB8AC3E}">
        <p14:creationId xmlns:p14="http://schemas.microsoft.com/office/powerpoint/2010/main" xmlns="" val="2020961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a:extLst>
              <a:ext uri="{FF2B5EF4-FFF2-40B4-BE49-F238E27FC236}">
                <a16:creationId xmlns:a16="http://schemas.microsoft.com/office/drawing/2014/main" xmlns="" id="{5A650A03-DAC5-4429-A894-CB1B4E004489}"/>
              </a:ext>
            </a:extLst>
          </p:cNvPr>
          <p:cNvSpPr>
            <a:spLocks noGrp="1"/>
          </p:cNvSpPr>
          <p:nvPr>
            <p:ph type="title"/>
          </p:nvPr>
        </p:nvSpPr>
        <p:spPr>
          <a:xfrm>
            <a:off x="838200" y="365125"/>
            <a:ext cx="10975258" cy="1325563"/>
          </a:xfrm>
        </p:spPr>
        <p:txBody>
          <a:bodyPr>
            <a:normAutofit fontScale="90000"/>
          </a:bodyPr>
          <a:lstStyle/>
          <a:p>
            <a:r>
              <a:rPr lang="en-US" dirty="0"/>
              <a:t>Stages of computer development</a:t>
            </a:r>
            <a:br>
              <a:rPr lang="en-US" dirty="0"/>
            </a:br>
            <a:r>
              <a:rPr lang="en-US" sz="3600" dirty="0"/>
              <a:t>The emergence of mechanical and electromechanical computers</a:t>
            </a:r>
            <a:endParaRPr lang="ar-SA" sz="3600"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q"/>
            </a:pPr>
            <a:r>
              <a:rPr lang="en-US" dirty="0"/>
              <a:t>1805AD: The French scientist Joseph Marie Jacquard invented weaving machines programmed through a successive set of punched cards used as a program for automatic patterned silk weaving</a:t>
            </a:r>
          </a:p>
          <a:p>
            <a:pPr marL="0" indent="0" algn="l" rtl="0">
              <a:buNone/>
            </a:pPr>
            <a:endParaRPr lang="en-US" dirty="0"/>
          </a:p>
          <a:p>
            <a:pPr marL="0" indent="0" algn="l" rtl="0">
              <a:buNone/>
            </a:pPr>
            <a:endParaRPr lang="en-US" dirty="0"/>
          </a:p>
          <a:p>
            <a:pPr marL="0" indent="0" algn="l" rtl="0">
              <a:buNone/>
            </a:pPr>
            <a:endParaRPr lang="en-US" dirty="0"/>
          </a:p>
          <a:p>
            <a:pPr algn="l" rtl="0">
              <a:buFont typeface="Wingdings" panose="05000000000000000000" pitchFamily="2" charset="2"/>
              <a:buChar char="q"/>
            </a:pPr>
            <a:r>
              <a:rPr lang="en-US" dirty="0"/>
              <a:t>1830AD:English scientist Charles Babbage invented a mechanical calculator that was able to perform mathematical operations and some other operation such as logarithms, and trigonometric percentages of angles</a:t>
            </a:r>
          </a:p>
          <a:p>
            <a:pPr marL="0" indent="0" algn="l" rtl="0">
              <a:buNone/>
            </a:pPr>
            <a:endParaRPr lang="en-US" dirty="0"/>
          </a:p>
          <a:p>
            <a:pPr marL="0" indent="0" algn="l" rtl="0">
              <a:buNone/>
            </a:pPr>
            <a:endParaRPr lang="en-US" dirty="0"/>
          </a:p>
          <a:p>
            <a:pPr marL="0" indent="0" algn="l" rtl="0">
              <a:buNone/>
            </a:pPr>
            <a:endParaRPr lang="ar-SA" dirty="0"/>
          </a:p>
        </p:txBody>
      </p:sp>
      <p:pic>
        <p:nvPicPr>
          <p:cNvPr id="4" name="صورة 3"/>
          <p:cNvPicPr>
            <a:picLocks noChangeAspect="1"/>
          </p:cNvPicPr>
          <p:nvPr/>
        </p:nvPicPr>
        <p:blipFill>
          <a:blip r:embed="rId2"/>
          <a:stretch>
            <a:fillRect/>
          </a:stretch>
        </p:blipFill>
        <p:spPr>
          <a:xfrm>
            <a:off x="4204335" y="2714414"/>
            <a:ext cx="3371850" cy="1143000"/>
          </a:xfrm>
          <a:prstGeom prst="rect">
            <a:avLst/>
          </a:prstGeom>
        </p:spPr>
      </p:pic>
      <p:pic>
        <p:nvPicPr>
          <p:cNvPr id="5" name="صورة 4"/>
          <p:cNvPicPr>
            <a:picLocks noChangeAspect="1"/>
          </p:cNvPicPr>
          <p:nvPr/>
        </p:nvPicPr>
        <p:blipFill>
          <a:blip r:embed="rId3"/>
          <a:stretch>
            <a:fillRect/>
          </a:stretch>
        </p:blipFill>
        <p:spPr>
          <a:xfrm>
            <a:off x="4982804" y="4903259"/>
            <a:ext cx="2686050" cy="1314450"/>
          </a:xfrm>
          <a:prstGeom prst="rect">
            <a:avLst/>
          </a:prstGeom>
        </p:spPr>
      </p:pic>
    </p:spTree>
    <p:extLst>
      <p:ext uri="{BB962C8B-B14F-4D97-AF65-F5344CB8AC3E}">
        <p14:creationId xmlns:p14="http://schemas.microsoft.com/office/powerpoint/2010/main" xmlns="" val="7019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a:extLst>
              <a:ext uri="{FF2B5EF4-FFF2-40B4-BE49-F238E27FC236}">
                <a16:creationId xmlns:a16="http://schemas.microsoft.com/office/drawing/2014/main" xmlns="" id="{0D680EA5-FE7E-4EBC-9191-8038AE4FD020}"/>
              </a:ext>
            </a:extLst>
          </p:cNvPr>
          <p:cNvSpPr>
            <a:spLocks noGrp="1"/>
          </p:cNvSpPr>
          <p:nvPr>
            <p:ph type="title"/>
          </p:nvPr>
        </p:nvSpPr>
        <p:spPr>
          <a:xfrm>
            <a:off x="838200" y="365125"/>
            <a:ext cx="10990006" cy="1325563"/>
          </a:xfrm>
        </p:spPr>
        <p:txBody>
          <a:bodyPr>
            <a:normAutofit fontScale="90000"/>
          </a:bodyPr>
          <a:lstStyle/>
          <a:p>
            <a:r>
              <a:rPr lang="en-US" dirty="0"/>
              <a:t>Stages of computer development </a:t>
            </a:r>
            <a:br>
              <a:rPr lang="en-US" dirty="0"/>
            </a:br>
            <a:r>
              <a:rPr lang="en-US" sz="3600" dirty="0"/>
              <a:t>The emergence of mechanical and electromechanical computers</a:t>
            </a:r>
            <a:endParaRPr lang="ar-SA" sz="3600" dirty="0"/>
          </a:p>
        </p:txBody>
      </p:sp>
      <p:sp>
        <p:nvSpPr>
          <p:cNvPr id="3" name="عنصر نائب للمحتوى 2">
            <a:extLst>
              <a:ext uri="{FF2B5EF4-FFF2-40B4-BE49-F238E27FC236}">
                <a16:creationId xmlns:a16="http://schemas.microsoft.com/office/drawing/2014/main" xmlns="" id="{B37FAF48-58B1-49DB-95CE-AC639C0BF99C}"/>
              </a:ext>
            </a:extLst>
          </p:cNvPr>
          <p:cNvSpPr>
            <a:spLocks noGrp="1"/>
          </p:cNvSpPr>
          <p:nvPr>
            <p:ph idx="1"/>
          </p:nvPr>
        </p:nvSpPr>
        <p:spPr/>
        <p:txBody>
          <a:bodyPr/>
          <a:lstStyle/>
          <a:p>
            <a:pPr algn="l" rtl="0">
              <a:buFont typeface="Wingdings" panose="05000000000000000000" pitchFamily="2" charset="2"/>
              <a:buChar char="q"/>
            </a:pPr>
            <a:r>
              <a:rPr lang="en-US" dirty="0"/>
              <a:t>1887AD: American scientist Hermann Hollerith made a punching machine and tabulation machine, which was used to make a census of the population in the United States of America.</a:t>
            </a:r>
          </a:p>
          <a:p>
            <a:pPr algn="l" rtl="0">
              <a:buFont typeface="Wingdings" panose="05000000000000000000" pitchFamily="2" charset="2"/>
              <a:buChar char="q"/>
            </a:pPr>
            <a:r>
              <a:rPr lang="en-US" dirty="0"/>
              <a:t> 1890AD: A company was established to produce tabulation machines, and this company expanded and later joined with other companies, which led to the emergence of the famous (IBM) company. </a:t>
            </a:r>
          </a:p>
          <a:p>
            <a:pPr algn="l" rtl="0">
              <a:buFont typeface="Wingdings" panose="05000000000000000000" pitchFamily="2" charset="2"/>
              <a:buChar char="q"/>
            </a:pPr>
            <a:r>
              <a:rPr lang="en-US" dirty="0"/>
              <a:t>1944AD: Aiken and Grace Hopper, with assistance and support from IBM, were able to develop and produce the first computer (an electromechanical calculator) calledMark-1</a:t>
            </a:r>
            <a:endParaRPr lang="ar-SA" dirty="0"/>
          </a:p>
        </p:txBody>
      </p:sp>
    </p:spTree>
    <p:extLst>
      <p:ext uri="{BB962C8B-B14F-4D97-AF65-F5344CB8AC3E}">
        <p14:creationId xmlns:p14="http://schemas.microsoft.com/office/powerpoint/2010/main" xmlns="" val="414665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a:extLst>
              <a:ext uri="{FF2B5EF4-FFF2-40B4-BE49-F238E27FC236}">
                <a16:creationId xmlns:a16="http://schemas.microsoft.com/office/drawing/2014/main" xmlns="" id="{6EB7B44A-B371-4E63-9C7E-F05084506910}"/>
              </a:ext>
            </a:extLst>
          </p:cNvPr>
          <p:cNvSpPr>
            <a:spLocks noGrp="1"/>
          </p:cNvSpPr>
          <p:nvPr>
            <p:ph type="title"/>
          </p:nvPr>
        </p:nvSpPr>
        <p:spPr>
          <a:xfrm>
            <a:off x="838199" y="365125"/>
            <a:ext cx="11166987" cy="1325563"/>
          </a:xfrm>
        </p:spPr>
        <p:txBody>
          <a:bodyPr>
            <a:normAutofit fontScale="90000"/>
          </a:bodyPr>
          <a:lstStyle/>
          <a:p>
            <a:r>
              <a:rPr lang="en-US" dirty="0"/>
              <a:t>Stages of computer development</a:t>
            </a:r>
            <a:br>
              <a:rPr lang="en-US" dirty="0"/>
            </a:br>
            <a:r>
              <a:rPr lang="en-US" sz="3600" dirty="0"/>
              <a:t>The emergence of mechanical and electromechanical computers</a:t>
            </a:r>
            <a:endParaRPr lang="ar-SA" sz="3600" dirty="0"/>
          </a:p>
        </p:txBody>
      </p:sp>
      <p:pic>
        <p:nvPicPr>
          <p:cNvPr id="5" name="عنصر نائب للمحتوى 4">
            <a:extLst>
              <a:ext uri="{FF2B5EF4-FFF2-40B4-BE49-F238E27FC236}">
                <a16:creationId xmlns:a16="http://schemas.microsoft.com/office/drawing/2014/main" xmlns="" id="{F9D5CF31-56A8-4EE4-8DD0-4ACEAB40C62C}"/>
              </a:ext>
            </a:extLst>
          </p:cNvPr>
          <p:cNvPicPr>
            <a:picLocks noGrp="1" noChangeAspect="1"/>
          </p:cNvPicPr>
          <p:nvPr>
            <p:ph idx="1"/>
          </p:nvPr>
        </p:nvPicPr>
        <p:blipFill>
          <a:blip r:embed="rId2"/>
          <a:stretch>
            <a:fillRect/>
          </a:stretch>
        </p:blipFill>
        <p:spPr>
          <a:xfrm>
            <a:off x="2904203" y="1690688"/>
            <a:ext cx="6383594" cy="4350110"/>
          </a:xfrm>
        </p:spPr>
      </p:pic>
    </p:spTree>
    <p:extLst>
      <p:ext uri="{BB962C8B-B14F-4D97-AF65-F5344CB8AC3E}">
        <p14:creationId xmlns:p14="http://schemas.microsoft.com/office/powerpoint/2010/main" xmlns="" val="6705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279CF6ED-0505-48C5-819B-E452EECB8CB4}"/>
              </a:ext>
            </a:extLst>
          </p:cNvPr>
          <p:cNvSpPr>
            <a:spLocks noGrp="1"/>
          </p:cNvSpPr>
          <p:nvPr>
            <p:ph type="title"/>
          </p:nvPr>
        </p:nvSpPr>
        <p:spPr/>
        <p:txBody>
          <a:bodyPr/>
          <a:lstStyle/>
          <a:p>
            <a:r>
              <a:rPr lang="en-US" dirty="0"/>
              <a:t>Course Book </a:t>
            </a:r>
            <a:endParaRPr lang="ar-SA" dirty="0"/>
          </a:p>
        </p:txBody>
      </p:sp>
      <p:pic>
        <p:nvPicPr>
          <p:cNvPr id="5" name="عنصر نائب للمحتوى 4">
            <a:extLst>
              <a:ext uri="{FF2B5EF4-FFF2-40B4-BE49-F238E27FC236}">
                <a16:creationId xmlns:a16="http://schemas.microsoft.com/office/drawing/2014/main" xmlns="" id="{92F29003-F106-4328-B2B5-A80407D2A907}"/>
              </a:ext>
            </a:extLst>
          </p:cNvPr>
          <p:cNvPicPr>
            <a:picLocks noGrp="1" noChangeAspect="1"/>
          </p:cNvPicPr>
          <p:nvPr>
            <p:ph idx="1"/>
          </p:nvPr>
        </p:nvPicPr>
        <p:blipFill>
          <a:blip r:embed="rId2"/>
          <a:stretch>
            <a:fillRect/>
          </a:stretch>
        </p:blipFill>
        <p:spPr>
          <a:xfrm>
            <a:off x="4668777" y="1846263"/>
            <a:ext cx="3619817" cy="4362808"/>
          </a:xfrm>
        </p:spPr>
      </p:pic>
    </p:spTree>
    <p:extLst>
      <p:ext uri="{BB962C8B-B14F-4D97-AF65-F5344CB8AC3E}">
        <p14:creationId xmlns:p14="http://schemas.microsoft.com/office/powerpoint/2010/main" xmlns="" val="285457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8796904-7E6D-481B-BAFD-20912613E15F}"/>
              </a:ext>
            </a:extLst>
          </p:cNvPr>
          <p:cNvSpPr>
            <a:spLocks noGrp="1"/>
          </p:cNvSpPr>
          <p:nvPr>
            <p:ph type="title"/>
          </p:nvPr>
        </p:nvSpPr>
        <p:spPr/>
        <p:txBody>
          <a:bodyPr>
            <a:normAutofit/>
          </a:bodyPr>
          <a:lstStyle/>
          <a:p>
            <a:r>
              <a:rPr lang="en-US" dirty="0"/>
              <a:t>Stages of computer development </a:t>
            </a:r>
            <a:br>
              <a:rPr lang="en-US" dirty="0"/>
            </a:br>
            <a:r>
              <a:rPr lang="en-US" sz="4000" dirty="0"/>
              <a:t>The third stage: modern computer generations</a:t>
            </a:r>
            <a:endParaRPr lang="ar-SA" sz="4000" dirty="0"/>
          </a:p>
        </p:txBody>
      </p:sp>
      <p:sp>
        <p:nvSpPr>
          <p:cNvPr id="3" name="عنصر نائب للمحتوى 2">
            <a:extLst>
              <a:ext uri="{FF2B5EF4-FFF2-40B4-BE49-F238E27FC236}">
                <a16:creationId xmlns:a16="http://schemas.microsoft.com/office/drawing/2014/main" xmlns="" id="{9A8F4F61-4E64-4CC6-8313-635C76F92A1E}"/>
              </a:ext>
            </a:extLst>
          </p:cNvPr>
          <p:cNvSpPr>
            <a:spLocks noGrp="1"/>
          </p:cNvSpPr>
          <p:nvPr>
            <p:ph idx="1"/>
          </p:nvPr>
        </p:nvSpPr>
        <p:spPr/>
        <p:txBody>
          <a:bodyPr>
            <a:normAutofit/>
          </a:bodyPr>
          <a:lstStyle/>
          <a:p>
            <a:pPr marL="0" indent="0" algn="l" rtl="0">
              <a:buNone/>
            </a:pPr>
            <a:r>
              <a:rPr lang="en-US" dirty="0"/>
              <a:t>First: the first generation (1945 - 1958) - vacuum tubes</a:t>
            </a:r>
          </a:p>
          <a:p>
            <a:pPr algn="l" rtl="0">
              <a:buFont typeface="Wingdings" panose="05000000000000000000" pitchFamily="2" charset="2"/>
              <a:buChar char="q"/>
            </a:pPr>
            <a:r>
              <a:rPr lang="en-US" dirty="0"/>
              <a:t>The use of vacuum </a:t>
            </a:r>
            <a:r>
              <a:rPr lang="en-US" dirty="0" err="1"/>
              <a:t>tubestechnology</a:t>
            </a:r>
            <a:r>
              <a:rPr lang="en-US" dirty="0"/>
              <a:t> in design and construction.</a:t>
            </a:r>
          </a:p>
          <a:p>
            <a:pPr algn="l" rtl="0">
              <a:buFont typeface="Wingdings" panose="05000000000000000000" pitchFamily="2" charset="2"/>
              <a:buChar char="q"/>
            </a:pPr>
            <a:r>
              <a:rPr lang="en-US" dirty="0"/>
              <a:t> The size of these computers was very large and weighed heavily. </a:t>
            </a:r>
          </a:p>
          <a:p>
            <a:pPr algn="l" rtl="0">
              <a:buFont typeface="Wingdings" panose="05000000000000000000" pitchFamily="2" charset="2"/>
              <a:buChar char="q"/>
            </a:pPr>
            <a:r>
              <a:rPr lang="en-US" dirty="0"/>
              <a:t> It consumes large quantities of electricity and generates large amount of heat. </a:t>
            </a:r>
          </a:p>
          <a:p>
            <a:pPr algn="l" rtl="0">
              <a:buFont typeface="Wingdings" panose="05000000000000000000" pitchFamily="2" charset="2"/>
              <a:buChar char="q"/>
            </a:pPr>
            <a:r>
              <a:rPr lang="en-US" dirty="0"/>
              <a:t>It performs operations with a slow speed (1020- thousand operations per second).</a:t>
            </a:r>
          </a:p>
          <a:p>
            <a:pPr algn="l" rtl="0">
              <a:buFont typeface="Wingdings" panose="05000000000000000000" pitchFamily="2" charset="2"/>
              <a:buChar char="q"/>
            </a:pPr>
            <a:r>
              <a:rPr lang="en-US" dirty="0"/>
              <a:t>  It used machine language (based on binary system 0 and 1) in writing programs, and therefore the programs were very complex.</a:t>
            </a:r>
          </a:p>
          <a:p>
            <a:pPr algn="l" rtl="0">
              <a:buFont typeface="Wingdings" panose="05000000000000000000" pitchFamily="2" charset="2"/>
              <a:buChar char="q"/>
            </a:pPr>
            <a:r>
              <a:rPr lang="en-US" dirty="0"/>
              <a:t>  Magnetic cylinders were used as a means of entering data into the computer, and rudimentary printing machines to get results.</a:t>
            </a:r>
            <a:endParaRPr lang="ar-SA" dirty="0"/>
          </a:p>
        </p:txBody>
      </p:sp>
    </p:spTree>
    <p:extLst>
      <p:ext uri="{BB962C8B-B14F-4D97-AF65-F5344CB8AC3E}">
        <p14:creationId xmlns:p14="http://schemas.microsoft.com/office/powerpoint/2010/main" xmlns="" val="1994533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8796904-7E6D-481B-BAFD-20912613E15F}"/>
              </a:ext>
            </a:extLst>
          </p:cNvPr>
          <p:cNvSpPr>
            <a:spLocks noGrp="1"/>
          </p:cNvSpPr>
          <p:nvPr>
            <p:ph type="title"/>
          </p:nvPr>
        </p:nvSpPr>
        <p:spPr/>
        <p:txBody>
          <a:bodyPr>
            <a:normAutofit/>
          </a:bodyPr>
          <a:lstStyle/>
          <a:p>
            <a:r>
              <a:rPr lang="en-US" dirty="0"/>
              <a:t>Stages of computer development </a:t>
            </a:r>
            <a:br>
              <a:rPr lang="en-US" dirty="0"/>
            </a:br>
            <a:r>
              <a:rPr lang="en-US" sz="4000" dirty="0"/>
              <a:t>The third stage: modern computer generations</a:t>
            </a:r>
            <a:endParaRPr lang="ar-SA" sz="4000" dirty="0"/>
          </a:p>
        </p:txBody>
      </p:sp>
      <p:sp>
        <p:nvSpPr>
          <p:cNvPr id="3" name="عنصر نائب للمحتوى 2">
            <a:extLst>
              <a:ext uri="{FF2B5EF4-FFF2-40B4-BE49-F238E27FC236}">
                <a16:creationId xmlns:a16="http://schemas.microsoft.com/office/drawing/2014/main" xmlns="" id="{9A8F4F61-4E64-4CC6-8313-635C76F92A1E}"/>
              </a:ext>
            </a:extLst>
          </p:cNvPr>
          <p:cNvSpPr>
            <a:spLocks noGrp="1"/>
          </p:cNvSpPr>
          <p:nvPr>
            <p:ph idx="1"/>
          </p:nvPr>
        </p:nvSpPr>
        <p:spPr/>
        <p:txBody>
          <a:bodyPr>
            <a:normAutofit/>
          </a:bodyPr>
          <a:lstStyle/>
          <a:p>
            <a:pPr marL="0" indent="0" algn="l" rtl="0">
              <a:buNone/>
            </a:pPr>
            <a:r>
              <a:rPr lang="en-US" dirty="0"/>
              <a:t>Second: the second generation (1959 - 1964) - the transistor</a:t>
            </a:r>
          </a:p>
          <a:p>
            <a:pPr marL="0" indent="0" algn="l" rtl="0">
              <a:buNone/>
            </a:pPr>
            <a:endParaRPr lang="en-US" dirty="0"/>
          </a:p>
          <a:p>
            <a:pPr algn="l" rtl="0">
              <a:buFont typeface="Wingdings" panose="05000000000000000000" pitchFamily="2" charset="2"/>
              <a:buChar char="q"/>
            </a:pPr>
            <a:r>
              <a:rPr lang="en-US" dirty="0"/>
              <a:t>The use of transistor technology in design and construction.</a:t>
            </a:r>
          </a:p>
          <a:p>
            <a:pPr algn="l" rtl="0">
              <a:buFont typeface="Wingdings" panose="05000000000000000000" pitchFamily="2" charset="2"/>
              <a:buChar char="q"/>
            </a:pPr>
            <a:r>
              <a:rPr lang="en-US" dirty="0"/>
              <a:t> The size of these computers is smaller than the first generation. </a:t>
            </a:r>
          </a:p>
          <a:p>
            <a:pPr algn="l" rtl="0">
              <a:buFont typeface="Wingdings" panose="05000000000000000000" pitchFamily="2" charset="2"/>
              <a:buChar char="q"/>
            </a:pPr>
            <a:r>
              <a:rPr lang="en-US" dirty="0"/>
              <a:t> It </a:t>
            </a:r>
            <a:r>
              <a:rPr lang="en-US" dirty="0" err="1"/>
              <a:t>executs</a:t>
            </a:r>
            <a:r>
              <a:rPr lang="en-US" dirty="0"/>
              <a:t> operations at high speed (hundreds of thousands of operations per second).</a:t>
            </a:r>
          </a:p>
          <a:p>
            <a:pPr algn="l" rtl="0">
              <a:buFont typeface="Wingdings" panose="05000000000000000000" pitchFamily="2" charset="2"/>
              <a:buChar char="q"/>
            </a:pPr>
            <a:r>
              <a:rPr lang="en-US" dirty="0"/>
              <a:t> Use of magnetic tapes and magnetic disks as a secondary memory.</a:t>
            </a:r>
          </a:p>
          <a:p>
            <a:pPr algn="l" rtl="0">
              <a:buFont typeface="Wingdings" panose="05000000000000000000" pitchFamily="2" charset="2"/>
              <a:buChar char="q"/>
            </a:pPr>
            <a:r>
              <a:rPr lang="en-US" dirty="0"/>
              <a:t> The emergence of some high-level programming languages, such as Fortran and Cobol.</a:t>
            </a:r>
            <a:endParaRPr lang="ar-SA" dirty="0"/>
          </a:p>
        </p:txBody>
      </p:sp>
    </p:spTree>
    <p:extLst>
      <p:ext uri="{BB962C8B-B14F-4D97-AF65-F5344CB8AC3E}">
        <p14:creationId xmlns:p14="http://schemas.microsoft.com/office/powerpoint/2010/main" xmlns="" val="374988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8796904-7E6D-481B-BAFD-20912613E15F}"/>
              </a:ext>
            </a:extLst>
          </p:cNvPr>
          <p:cNvSpPr>
            <a:spLocks noGrp="1"/>
          </p:cNvSpPr>
          <p:nvPr>
            <p:ph type="title"/>
          </p:nvPr>
        </p:nvSpPr>
        <p:spPr/>
        <p:txBody>
          <a:bodyPr>
            <a:normAutofit/>
          </a:bodyPr>
          <a:lstStyle/>
          <a:p>
            <a:r>
              <a:rPr lang="en-US" dirty="0"/>
              <a:t>Stages of computer development </a:t>
            </a:r>
            <a:br>
              <a:rPr lang="en-US" dirty="0"/>
            </a:br>
            <a:r>
              <a:rPr lang="en-US" sz="4000" dirty="0"/>
              <a:t>The third stage: modern computer generations</a:t>
            </a:r>
            <a:endParaRPr lang="ar-SA" sz="4000" dirty="0"/>
          </a:p>
        </p:txBody>
      </p:sp>
      <p:sp>
        <p:nvSpPr>
          <p:cNvPr id="3" name="عنصر نائب للمحتوى 2">
            <a:extLst>
              <a:ext uri="{FF2B5EF4-FFF2-40B4-BE49-F238E27FC236}">
                <a16:creationId xmlns:a16="http://schemas.microsoft.com/office/drawing/2014/main" xmlns="" id="{9A8F4F61-4E64-4CC6-8313-635C76F92A1E}"/>
              </a:ext>
            </a:extLst>
          </p:cNvPr>
          <p:cNvSpPr>
            <a:spLocks noGrp="1"/>
          </p:cNvSpPr>
          <p:nvPr>
            <p:ph idx="1"/>
          </p:nvPr>
        </p:nvSpPr>
        <p:spPr/>
        <p:txBody>
          <a:bodyPr>
            <a:normAutofit/>
          </a:bodyPr>
          <a:lstStyle/>
          <a:p>
            <a:pPr marL="0" indent="0" algn="l" rtl="0">
              <a:buNone/>
            </a:pPr>
            <a:r>
              <a:rPr lang="en-US" dirty="0"/>
              <a:t>Third: The third generation (1964 - 1970) - Integrated circuits</a:t>
            </a:r>
          </a:p>
          <a:p>
            <a:pPr marL="0" indent="0" algn="l" rtl="0">
              <a:buNone/>
            </a:pPr>
            <a:endParaRPr lang="en-US" dirty="0"/>
          </a:p>
          <a:p>
            <a:pPr algn="l" rtl="0">
              <a:buFont typeface="Wingdings" panose="05000000000000000000" pitchFamily="2" charset="2"/>
              <a:buChar char="q"/>
            </a:pPr>
            <a:r>
              <a:rPr lang="en-US" dirty="0"/>
              <a:t>The use of integrated circuit technology in design and construction. </a:t>
            </a:r>
          </a:p>
          <a:p>
            <a:pPr algn="l" rtl="0">
              <a:buFont typeface="Wingdings" panose="05000000000000000000" pitchFamily="2" charset="2"/>
              <a:buChar char="q"/>
            </a:pPr>
            <a:r>
              <a:rPr lang="en-US" dirty="0"/>
              <a:t> It is much smaller than its predecessor and has a lower production cost. </a:t>
            </a:r>
          </a:p>
          <a:p>
            <a:pPr algn="l" rtl="0">
              <a:buFont typeface="Wingdings" panose="05000000000000000000" pitchFamily="2" charset="2"/>
              <a:buChar char="q"/>
            </a:pPr>
            <a:r>
              <a:rPr lang="en-US" dirty="0"/>
              <a:t> It increased its speed a lot and became measured with nanoseconds. </a:t>
            </a:r>
          </a:p>
          <a:p>
            <a:pPr algn="l" rtl="0">
              <a:buFont typeface="Wingdings" panose="05000000000000000000" pitchFamily="2" charset="2"/>
              <a:buChar char="q"/>
            </a:pPr>
            <a:r>
              <a:rPr lang="en-US" dirty="0"/>
              <a:t> Fast input and output devices as well as color screens appeared.</a:t>
            </a:r>
          </a:p>
          <a:p>
            <a:pPr algn="l" rtl="0">
              <a:buFont typeface="Wingdings" panose="05000000000000000000" pitchFamily="2" charset="2"/>
              <a:buChar char="q"/>
            </a:pPr>
            <a:r>
              <a:rPr lang="en-US" dirty="0"/>
              <a:t> Increase the main memory capacity. It reached 8 million bytes on some devices.</a:t>
            </a:r>
          </a:p>
          <a:p>
            <a:pPr algn="l" rtl="0">
              <a:buFont typeface="Wingdings" panose="05000000000000000000" pitchFamily="2" charset="2"/>
              <a:buChar char="q"/>
            </a:pPr>
            <a:r>
              <a:rPr lang="en-US" dirty="0"/>
              <a:t>  The emergence of some high-level programming languages, such as "PL / 1", "Algol68" and "Lisp".</a:t>
            </a:r>
            <a:endParaRPr lang="ar-SA" dirty="0"/>
          </a:p>
        </p:txBody>
      </p:sp>
    </p:spTree>
    <p:extLst>
      <p:ext uri="{BB962C8B-B14F-4D97-AF65-F5344CB8AC3E}">
        <p14:creationId xmlns:p14="http://schemas.microsoft.com/office/powerpoint/2010/main" xmlns="" val="163825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8796904-7E6D-481B-BAFD-20912613E15F}"/>
              </a:ext>
            </a:extLst>
          </p:cNvPr>
          <p:cNvSpPr>
            <a:spLocks noGrp="1"/>
          </p:cNvSpPr>
          <p:nvPr>
            <p:ph type="title"/>
          </p:nvPr>
        </p:nvSpPr>
        <p:spPr/>
        <p:txBody>
          <a:bodyPr>
            <a:normAutofit/>
          </a:bodyPr>
          <a:lstStyle/>
          <a:p>
            <a:r>
              <a:rPr lang="en-US" dirty="0"/>
              <a:t>Stages of computer development </a:t>
            </a:r>
            <a:br>
              <a:rPr lang="en-US" dirty="0"/>
            </a:br>
            <a:r>
              <a:rPr lang="en-US" sz="4000" dirty="0"/>
              <a:t>The third stage: modern computer generations</a:t>
            </a:r>
            <a:endParaRPr lang="ar-SA" sz="4000" dirty="0"/>
          </a:p>
        </p:txBody>
      </p:sp>
      <p:sp>
        <p:nvSpPr>
          <p:cNvPr id="3" name="عنصر نائب للمحتوى 2">
            <a:extLst>
              <a:ext uri="{FF2B5EF4-FFF2-40B4-BE49-F238E27FC236}">
                <a16:creationId xmlns:a16="http://schemas.microsoft.com/office/drawing/2014/main" xmlns="" id="{9A8F4F61-4E64-4CC6-8313-635C76F92A1E}"/>
              </a:ext>
            </a:extLst>
          </p:cNvPr>
          <p:cNvSpPr>
            <a:spLocks noGrp="1"/>
          </p:cNvSpPr>
          <p:nvPr>
            <p:ph idx="1"/>
          </p:nvPr>
        </p:nvSpPr>
        <p:spPr/>
        <p:txBody>
          <a:bodyPr>
            <a:normAutofit fontScale="92500" lnSpcReduction="10000"/>
          </a:bodyPr>
          <a:lstStyle/>
          <a:p>
            <a:pPr marL="0" indent="0" algn="l" rtl="0">
              <a:buNone/>
            </a:pPr>
            <a:r>
              <a:rPr lang="en-US" dirty="0"/>
              <a:t>Fourth: The fourth generation (1970 - 1995) – microprocessors</a:t>
            </a:r>
          </a:p>
          <a:p>
            <a:pPr marL="0" indent="0" algn="l" rtl="0">
              <a:buNone/>
            </a:pPr>
            <a:endParaRPr lang="en-US" dirty="0"/>
          </a:p>
          <a:p>
            <a:pPr algn="l" rtl="0">
              <a:buFont typeface="Wingdings" panose="05000000000000000000" pitchFamily="2" charset="2"/>
              <a:buChar char="q"/>
            </a:pPr>
            <a:r>
              <a:rPr lang="en-US" dirty="0"/>
              <a:t>The emergence of very small processor technology. </a:t>
            </a:r>
          </a:p>
          <a:p>
            <a:pPr algn="l" rtl="0">
              <a:buFont typeface="Wingdings" panose="05000000000000000000" pitchFamily="2" charset="2"/>
              <a:buChar char="q"/>
            </a:pPr>
            <a:r>
              <a:rPr lang="en-US" dirty="0"/>
              <a:t> Computers were characterized by small size and low cost. </a:t>
            </a:r>
          </a:p>
          <a:p>
            <a:pPr algn="l" rtl="0">
              <a:buFont typeface="Wingdings" panose="05000000000000000000" pitchFamily="2" charset="2"/>
              <a:buChar char="q"/>
            </a:pPr>
            <a:r>
              <a:rPr lang="en-US" dirty="0"/>
              <a:t>Significant increase in speed, reaching hundreds of millions of operations per second. </a:t>
            </a:r>
          </a:p>
          <a:p>
            <a:pPr algn="l" rtl="0">
              <a:buFont typeface="Wingdings" panose="05000000000000000000" pitchFamily="2" charset="2"/>
              <a:buChar char="q"/>
            </a:pPr>
            <a:r>
              <a:rPr lang="en-US" dirty="0"/>
              <a:t> Read Only Memory (ROM)and Random Access Memory(RAM)appeared. </a:t>
            </a:r>
          </a:p>
          <a:p>
            <a:pPr algn="l" rtl="0">
              <a:buFont typeface="Wingdings" panose="05000000000000000000" pitchFamily="2" charset="2"/>
              <a:buChar char="q"/>
            </a:pPr>
            <a:r>
              <a:rPr lang="en-US" dirty="0"/>
              <a:t>Operating systems have evolved a lot and personal computers have emerged. </a:t>
            </a:r>
          </a:p>
          <a:p>
            <a:pPr algn="l" rtl="0">
              <a:buFont typeface="Wingdings" panose="05000000000000000000" pitchFamily="2" charset="2"/>
              <a:buChar char="q"/>
            </a:pPr>
            <a:r>
              <a:rPr lang="en-US" dirty="0"/>
              <a:t>Use floppy disks and hard disk to store data. </a:t>
            </a:r>
          </a:p>
          <a:p>
            <a:pPr algn="l" rtl="0">
              <a:buFont typeface="Wingdings" panose="05000000000000000000" pitchFamily="2" charset="2"/>
              <a:buChar char="q"/>
            </a:pPr>
            <a:r>
              <a:rPr lang="en-US" dirty="0"/>
              <a:t> The beginning of the emergence of computer networks. </a:t>
            </a:r>
          </a:p>
          <a:p>
            <a:pPr algn="l" rtl="0">
              <a:buFont typeface="Wingdings" panose="05000000000000000000" pitchFamily="2" charset="2"/>
              <a:buChar char="q"/>
            </a:pPr>
            <a:r>
              <a:rPr lang="en-US" dirty="0"/>
              <a:t>The emergence of many high-level programming languages, such as C, Pascal, C ++ and Prolog.</a:t>
            </a:r>
            <a:endParaRPr lang="ar-SA" dirty="0"/>
          </a:p>
        </p:txBody>
      </p:sp>
    </p:spTree>
    <p:extLst>
      <p:ext uri="{BB962C8B-B14F-4D97-AF65-F5344CB8AC3E}">
        <p14:creationId xmlns:p14="http://schemas.microsoft.com/office/powerpoint/2010/main" xmlns="" val="2228368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D8796904-7E6D-481B-BAFD-20912613E15F}"/>
              </a:ext>
            </a:extLst>
          </p:cNvPr>
          <p:cNvSpPr>
            <a:spLocks noGrp="1"/>
          </p:cNvSpPr>
          <p:nvPr>
            <p:ph type="title"/>
          </p:nvPr>
        </p:nvSpPr>
        <p:spPr/>
        <p:txBody>
          <a:bodyPr>
            <a:normAutofit/>
          </a:bodyPr>
          <a:lstStyle/>
          <a:p>
            <a:r>
              <a:rPr lang="en-US" dirty="0"/>
              <a:t>Stages of computer development </a:t>
            </a:r>
            <a:br>
              <a:rPr lang="en-US" dirty="0"/>
            </a:br>
            <a:r>
              <a:rPr lang="en-US" sz="4000" dirty="0"/>
              <a:t>The third stage: modern computer generations</a:t>
            </a:r>
            <a:endParaRPr lang="ar-SA" sz="4000" dirty="0"/>
          </a:p>
        </p:txBody>
      </p:sp>
      <p:sp>
        <p:nvSpPr>
          <p:cNvPr id="3" name="عنصر نائب للمحتوى 2">
            <a:extLst>
              <a:ext uri="{FF2B5EF4-FFF2-40B4-BE49-F238E27FC236}">
                <a16:creationId xmlns:a16="http://schemas.microsoft.com/office/drawing/2014/main" xmlns="" id="{9A8F4F61-4E64-4CC6-8313-635C76F92A1E}"/>
              </a:ext>
            </a:extLst>
          </p:cNvPr>
          <p:cNvSpPr>
            <a:spLocks noGrp="1"/>
          </p:cNvSpPr>
          <p:nvPr>
            <p:ph idx="1"/>
          </p:nvPr>
        </p:nvSpPr>
        <p:spPr/>
        <p:txBody>
          <a:bodyPr>
            <a:normAutofit/>
          </a:bodyPr>
          <a:lstStyle/>
          <a:p>
            <a:pPr marL="0" indent="0" algn="l" rtl="0">
              <a:buNone/>
            </a:pPr>
            <a:r>
              <a:rPr lang="en-US" dirty="0"/>
              <a:t>Fifth: The fifth generation (1995-until now) - portable smart devices</a:t>
            </a:r>
          </a:p>
          <a:p>
            <a:pPr algn="l" rtl="0">
              <a:buFont typeface="Wingdings" panose="05000000000000000000" pitchFamily="2" charset="2"/>
              <a:buChar char="q"/>
            </a:pPr>
            <a:r>
              <a:rPr lang="en-US" dirty="0"/>
              <a:t> The emergence of multi-core processors, which led to a huge increase in speed. </a:t>
            </a:r>
          </a:p>
          <a:p>
            <a:pPr algn="l" rtl="0">
              <a:buFont typeface="Wingdings" panose="05000000000000000000" pitchFamily="2" charset="2"/>
              <a:buChar char="q"/>
            </a:pPr>
            <a:r>
              <a:rPr lang="en-US" dirty="0"/>
              <a:t>Increased storage capacity, and the emergence of new storage media such as CDs and Flash memory. </a:t>
            </a:r>
          </a:p>
          <a:p>
            <a:pPr algn="l" rtl="0">
              <a:buFont typeface="Wingdings" panose="05000000000000000000" pitchFamily="2" charset="2"/>
              <a:buChar char="q"/>
            </a:pPr>
            <a:r>
              <a:rPr lang="en-US" dirty="0"/>
              <a:t> The development of visual operating systems, such as the Windows operating system, and the emergence of visual programming languages that have facilitated the design and programming of applications such as Visual Basic and others. </a:t>
            </a:r>
          </a:p>
          <a:p>
            <a:pPr algn="l" rtl="0">
              <a:buFont typeface="Wingdings" panose="05000000000000000000" pitchFamily="2" charset="2"/>
              <a:buChar char="q"/>
            </a:pPr>
            <a:r>
              <a:rPr lang="en-US" dirty="0"/>
              <a:t> The development in the field of networks and the emergence of the Internet. </a:t>
            </a:r>
          </a:p>
          <a:p>
            <a:pPr algn="l" rtl="0">
              <a:buFont typeface="Wingdings" panose="05000000000000000000" pitchFamily="2" charset="2"/>
              <a:buChar char="q"/>
            </a:pPr>
            <a:r>
              <a:rPr lang="en-US" dirty="0"/>
              <a:t>The advent of artificial intelligence and the development of robotic technologies.</a:t>
            </a:r>
            <a:endParaRPr lang="ar-SA" dirty="0"/>
          </a:p>
        </p:txBody>
      </p:sp>
    </p:spTree>
    <p:extLst>
      <p:ext uri="{BB962C8B-B14F-4D97-AF65-F5344CB8AC3E}">
        <p14:creationId xmlns:p14="http://schemas.microsoft.com/office/powerpoint/2010/main" xmlns="" val="1977320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FAA0C44C-537B-4AE9-BF27-34DBD0ABDE4D}"/>
              </a:ext>
            </a:extLst>
          </p:cNvPr>
          <p:cNvSpPr>
            <a:spLocks noGrp="1"/>
          </p:cNvSpPr>
          <p:nvPr>
            <p:ph idx="1"/>
          </p:nvPr>
        </p:nvSpPr>
        <p:spPr/>
        <p:txBody>
          <a:bodyPr>
            <a:normAutofit/>
          </a:bodyPr>
          <a:lstStyle/>
          <a:p>
            <a:pPr algn="ctr"/>
            <a:r>
              <a:rPr lang="en-US" sz="4000" dirty="0"/>
              <a:t>The End of Lecture 1 </a:t>
            </a:r>
            <a:endParaRPr lang="ar-SA" sz="4000" dirty="0"/>
          </a:p>
        </p:txBody>
      </p:sp>
    </p:spTree>
    <p:extLst>
      <p:ext uri="{BB962C8B-B14F-4D97-AF65-F5344CB8AC3E}">
        <p14:creationId xmlns:p14="http://schemas.microsoft.com/office/powerpoint/2010/main" xmlns="" val="422968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743FC58F-BA63-442F-B33E-6D31EE7A578D}"/>
              </a:ext>
            </a:extLst>
          </p:cNvPr>
          <p:cNvSpPr>
            <a:spLocks noGrp="1"/>
          </p:cNvSpPr>
          <p:nvPr>
            <p:ph type="title"/>
          </p:nvPr>
        </p:nvSpPr>
        <p:spPr/>
        <p:txBody>
          <a:bodyPr/>
          <a:lstStyle/>
          <a:p>
            <a:r>
              <a:rPr lang="en-US" dirty="0"/>
              <a:t>Book chapters </a:t>
            </a:r>
            <a:endParaRPr lang="ar-SA" dirty="0"/>
          </a:p>
        </p:txBody>
      </p:sp>
      <p:pic>
        <p:nvPicPr>
          <p:cNvPr id="5" name="عنصر نائب للمحتوى 4">
            <a:extLst>
              <a:ext uri="{FF2B5EF4-FFF2-40B4-BE49-F238E27FC236}">
                <a16:creationId xmlns:a16="http://schemas.microsoft.com/office/drawing/2014/main" xmlns="" id="{87A2E45D-D400-4F09-B062-5AC7B2C10230}"/>
              </a:ext>
            </a:extLst>
          </p:cNvPr>
          <p:cNvPicPr>
            <a:picLocks noGrp="1" noChangeAspect="1"/>
          </p:cNvPicPr>
          <p:nvPr>
            <p:ph idx="1"/>
          </p:nvPr>
        </p:nvPicPr>
        <p:blipFill>
          <a:blip r:embed="rId2"/>
          <a:stretch>
            <a:fillRect/>
          </a:stretch>
        </p:blipFill>
        <p:spPr>
          <a:xfrm>
            <a:off x="3415816" y="1846263"/>
            <a:ext cx="5420693" cy="4022725"/>
          </a:xfrm>
        </p:spPr>
      </p:pic>
    </p:spTree>
    <p:extLst>
      <p:ext uri="{BB962C8B-B14F-4D97-AF65-F5344CB8AC3E}">
        <p14:creationId xmlns:p14="http://schemas.microsoft.com/office/powerpoint/2010/main" xmlns="" val="265808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9CFDD468-7CAD-414A-BCE9-B9EFA5AF473E}"/>
              </a:ext>
            </a:extLst>
          </p:cNvPr>
          <p:cNvSpPr>
            <a:spLocks noGrp="1"/>
          </p:cNvSpPr>
          <p:nvPr>
            <p:ph type="title"/>
          </p:nvPr>
        </p:nvSpPr>
        <p:spPr/>
        <p:txBody>
          <a:bodyPr/>
          <a:lstStyle/>
          <a:p>
            <a:r>
              <a:rPr lang="en-US" dirty="0"/>
              <a:t>Book chapters</a:t>
            </a:r>
            <a:endParaRPr lang="ar-SA" dirty="0"/>
          </a:p>
        </p:txBody>
      </p:sp>
      <p:pic>
        <p:nvPicPr>
          <p:cNvPr id="5" name="عنصر نائب للمحتوى 4">
            <a:extLst>
              <a:ext uri="{FF2B5EF4-FFF2-40B4-BE49-F238E27FC236}">
                <a16:creationId xmlns:a16="http://schemas.microsoft.com/office/drawing/2014/main" xmlns="" id="{7FEFCE07-6DE9-4B96-8163-5EAA6E32607B}"/>
              </a:ext>
            </a:extLst>
          </p:cNvPr>
          <p:cNvPicPr>
            <a:picLocks noGrp="1" noChangeAspect="1"/>
          </p:cNvPicPr>
          <p:nvPr>
            <p:ph idx="1"/>
          </p:nvPr>
        </p:nvPicPr>
        <p:blipFill>
          <a:blip r:embed="rId2"/>
          <a:stretch>
            <a:fillRect/>
          </a:stretch>
        </p:blipFill>
        <p:spPr>
          <a:xfrm>
            <a:off x="3357562" y="1737360"/>
            <a:ext cx="5410200" cy="1085850"/>
          </a:xfrm>
        </p:spPr>
      </p:pic>
      <p:pic>
        <p:nvPicPr>
          <p:cNvPr id="7" name="صورة 6">
            <a:extLst>
              <a:ext uri="{FF2B5EF4-FFF2-40B4-BE49-F238E27FC236}">
                <a16:creationId xmlns:a16="http://schemas.microsoft.com/office/drawing/2014/main" xmlns="" id="{73DA0964-55AF-4ED9-8995-E6932B36F294}"/>
              </a:ext>
            </a:extLst>
          </p:cNvPr>
          <p:cNvPicPr>
            <a:picLocks noChangeAspect="1"/>
          </p:cNvPicPr>
          <p:nvPr/>
        </p:nvPicPr>
        <p:blipFill>
          <a:blip r:embed="rId3"/>
          <a:stretch>
            <a:fillRect/>
          </a:stretch>
        </p:blipFill>
        <p:spPr>
          <a:xfrm>
            <a:off x="3324224" y="2828925"/>
            <a:ext cx="5476875" cy="4029075"/>
          </a:xfrm>
          <a:prstGeom prst="rect">
            <a:avLst/>
          </a:prstGeom>
        </p:spPr>
      </p:pic>
    </p:spTree>
    <p:extLst>
      <p:ext uri="{BB962C8B-B14F-4D97-AF65-F5344CB8AC3E}">
        <p14:creationId xmlns:p14="http://schemas.microsoft.com/office/powerpoint/2010/main" xmlns="" val="358911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527C7EB4-6CF6-4FAC-BACD-9083420F9C9D}"/>
              </a:ext>
            </a:extLst>
          </p:cNvPr>
          <p:cNvSpPr>
            <a:spLocks noGrp="1"/>
          </p:cNvSpPr>
          <p:nvPr>
            <p:ph type="title"/>
          </p:nvPr>
        </p:nvSpPr>
        <p:spPr/>
        <p:txBody>
          <a:bodyPr/>
          <a:lstStyle/>
          <a:p>
            <a:r>
              <a:rPr lang="en-US" dirty="0"/>
              <a:t>Book chapters </a:t>
            </a:r>
            <a:endParaRPr lang="ar-SA" dirty="0"/>
          </a:p>
        </p:txBody>
      </p:sp>
      <p:pic>
        <p:nvPicPr>
          <p:cNvPr id="5" name="عنصر نائب للمحتوى 4">
            <a:extLst>
              <a:ext uri="{FF2B5EF4-FFF2-40B4-BE49-F238E27FC236}">
                <a16:creationId xmlns:a16="http://schemas.microsoft.com/office/drawing/2014/main" xmlns="" id="{C3CDB259-AD52-4E8A-97B8-5FFE001E2201}"/>
              </a:ext>
            </a:extLst>
          </p:cNvPr>
          <p:cNvPicPr>
            <a:picLocks noGrp="1" noChangeAspect="1"/>
          </p:cNvPicPr>
          <p:nvPr>
            <p:ph idx="1"/>
          </p:nvPr>
        </p:nvPicPr>
        <p:blipFill>
          <a:blip r:embed="rId2"/>
          <a:stretch>
            <a:fillRect/>
          </a:stretch>
        </p:blipFill>
        <p:spPr>
          <a:xfrm>
            <a:off x="676275" y="1957387"/>
            <a:ext cx="5419725" cy="2943225"/>
          </a:xfrm>
        </p:spPr>
      </p:pic>
      <p:pic>
        <p:nvPicPr>
          <p:cNvPr id="7" name="صورة 6">
            <a:extLst>
              <a:ext uri="{FF2B5EF4-FFF2-40B4-BE49-F238E27FC236}">
                <a16:creationId xmlns:a16="http://schemas.microsoft.com/office/drawing/2014/main" xmlns="" id="{81DDBF3E-EFE2-4A61-921A-1ABCD8BE120D}"/>
              </a:ext>
            </a:extLst>
          </p:cNvPr>
          <p:cNvPicPr>
            <a:picLocks noChangeAspect="1"/>
          </p:cNvPicPr>
          <p:nvPr/>
        </p:nvPicPr>
        <p:blipFill>
          <a:blip r:embed="rId3"/>
          <a:stretch>
            <a:fillRect/>
          </a:stretch>
        </p:blipFill>
        <p:spPr>
          <a:xfrm>
            <a:off x="6625558" y="1818476"/>
            <a:ext cx="5400675" cy="4429125"/>
          </a:xfrm>
          <a:prstGeom prst="rect">
            <a:avLst/>
          </a:prstGeom>
        </p:spPr>
      </p:pic>
    </p:spTree>
    <p:extLst>
      <p:ext uri="{BB962C8B-B14F-4D97-AF65-F5344CB8AC3E}">
        <p14:creationId xmlns:p14="http://schemas.microsoft.com/office/powerpoint/2010/main" xmlns="" val="3467849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xmlns="" id="{1B34C028-3594-4010-A75D-9461D7A9A394}"/>
              </a:ext>
            </a:extLst>
          </p:cNvPr>
          <p:cNvSpPr>
            <a:spLocks noGrp="1"/>
          </p:cNvSpPr>
          <p:nvPr>
            <p:ph type="title"/>
          </p:nvPr>
        </p:nvSpPr>
        <p:spPr/>
        <p:txBody>
          <a:bodyPr/>
          <a:lstStyle/>
          <a:p>
            <a:r>
              <a:rPr lang="en-US" dirty="0"/>
              <a:t>Evaluation and Assessment </a:t>
            </a:r>
            <a:endParaRPr lang="ar-SA" dirty="0"/>
          </a:p>
        </p:txBody>
      </p:sp>
      <p:graphicFrame>
        <p:nvGraphicFramePr>
          <p:cNvPr id="4" name="جدول 4">
            <a:extLst>
              <a:ext uri="{FF2B5EF4-FFF2-40B4-BE49-F238E27FC236}">
                <a16:creationId xmlns:a16="http://schemas.microsoft.com/office/drawing/2014/main" xmlns="" id="{C2ABE5D9-A9E1-40D0-8CE5-224CCDA25B11}"/>
              </a:ext>
            </a:extLst>
          </p:cNvPr>
          <p:cNvGraphicFramePr>
            <a:graphicFrameLocks noGrp="1"/>
          </p:cNvGraphicFramePr>
          <p:nvPr>
            <p:ph idx="1"/>
            <p:extLst>
              <p:ext uri="{D42A27DB-BD31-4B8C-83A1-F6EECF244321}">
                <p14:modId xmlns:p14="http://schemas.microsoft.com/office/powerpoint/2010/main" xmlns="" val="3859831603"/>
              </p:ext>
            </p:extLst>
          </p:nvPr>
        </p:nvGraphicFramePr>
        <p:xfrm>
          <a:off x="1096963" y="1876742"/>
          <a:ext cx="10006466" cy="2194560"/>
        </p:xfrm>
        <a:graphic>
          <a:graphicData uri="http://schemas.openxmlformats.org/drawingml/2006/table">
            <a:tbl>
              <a:tblPr rtl="1" firstRow="1" bandRow="1">
                <a:tableStyleId>{5C22544A-7EE6-4342-B048-85BDC9FD1C3A}</a:tableStyleId>
              </a:tblPr>
              <a:tblGrid>
                <a:gridCol w="5003233">
                  <a:extLst>
                    <a:ext uri="{9D8B030D-6E8A-4147-A177-3AD203B41FA5}">
                      <a16:colId xmlns:a16="http://schemas.microsoft.com/office/drawing/2014/main" xmlns="" val="3551107882"/>
                    </a:ext>
                  </a:extLst>
                </a:gridCol>
                <a:gridCol w="5003233">
                  <a:extLst>
                    <a:ext uri="{9D8B030D-6E8A-4147-A177-3AD203B41FA5}">
                      <a16:colId xmlns:a16="http://schemas.microsoft.com/office/drawing/2014/main" xmlns="" val="1725133860"/>
                    </a:ext>
                  </a:extLst>
                </a:gridCol>
              </a:tblGrid>
              <a:tr h="359236">
                <a:tc>
                  <a:txBody>
                    <a:bodyPr/>
                    <a:lstStyle/>
                    <a:p>
                      <a:pPr algn="l" rtl="0"/>
                      <a:r>
                        <a:rPr lang="en-US" dirty="0"/>
                        <a:t>marks</a:t>
                      </a:r>
                      <a:endParaRPr lang="ar-SA" dirty="0"/>
                    </a:p>
                  </a:txBody>
                  <a:tcPr/>
                </a:tc>
                <a:tc>
                  <a:txBody>
                    <a:bodyPr/>
                    <a:lstStyle/>
                    <a:p>
                      <a:pPr algn="l" rtl="0"/>
                      <a:r>
                        <a:rPr lang="en-US" dirty="0"/>
                        <a:t>Evaluation method</a:t>
                      </a:r>
                      <a:endParaRPr lang="ar-SA" dirty="0"/>
                    </a:p>
                  </a:txBody>
                  <a:tcPr/>
                </a:tc>
                <a:extLst>
                  <a:ext uri="{0D108BD9-81ED-4DB2-BD59-A6C34878D82A}">
                    <a16:rowId xmlns:a16="http://schemas.microsoft.com/office/drawing/2014/main" xmlns="" val="123476705"/>
                  </a:ext>
                </a:extLst>
              </a:tr>
              <a:tr h="359236">
                <a:tc>
                  <a:txBody>
                    <a:bodyPr/>
                    <a:lstStyle/>
                    <a:p>
                      <a:pPr algn="l" rtl="0"/>
                      <a:r>
                        <a:rPr lang="en-US" dirty="0"/>
                        <a:t>10 marks </a:t>
                      </a:r>
                      <a:endParaRPr lang="ar-SA" dirty="0"/>
                    </a:p>
                  </a:txBody>
                  <a:tcPr/>
                </a:tc>
                <a:tc>
                  <a:txBody>
                    <a:bodyPr/>
                    <a:lstStyle/>
                    <a:p>
                      <a:pPr algn="l" rtl="0"/>
                      <a:r>
                        <a:rPr lang="en-US" dirty="0"/>
                        <a:t>Assignments </a:t>
                      </a:r>
                      <a:endParaRPr lang="ar-SA" dirty="0"/>
                    </a:p>
                  </a:txBody>
                  <a:tcPr/>
                </a:tc>
                <a:extLst>
                  <a:ext uri="{0D108BD9-81ED-4DB2-BD59-A6C34878D82A}">
                    <a16:rowId xmlns:a16="http://schemas.microsoft.com/office/drawing/2014/main" xmlns="" val="1455682642"/>
                  </a:ext>
                </a:extLst>
              </a:tr>
              <a:tr h="359236">
                <a:tc>
                  <a:txBody>
                    <a:bodyPr/>
                    <a:lstStyle/>
                    <a:p>
                      <a:pPr algn="l" rtl="0"/>
                      <a:r>
                        <a:rPr lang="en-US" dirty="0"/>
                        <a:t>10 marks</a:t>
                      </a:r>
                      <a:endParaRPr lang="ar-SA" dirty="0"/>
                    </a:p>
                  </a:txBody>
                  <a:tcPr/>
                </a:tc>
                <a:tc>
                  <a:txBody>
                    <a:bodyPr/>
                    <a:lstStyle/>
                    <a:p>
                      <a:pPr algn="l" rtl="0"/>
                      <a:r>
                        <a:rPr lang="en-US" dirty="0"/>
                        <a:t>First mid-term </a:t>
                      </a:r>
                      <a:endParaRPr lang="ar-SA" dirty="0"/>
                    </a:p>
                  </a:txBody>
                  <a:tcPr/>
                </a:tc>
                <a:extLst>
                  <a:ext uri="{0D108BD9-81ED-4DB2-BD59-A6C34878D82A}">
                    <a16:rowId xmlns:a16="http://schemas.microsoft.com/office/drawing/2014/main" xmlns="" val="1989077619"/>
                  </a:ext>
                </a:extLst>
              </a:tr>
              <a:tr h="359236">
                <a:tc>
                  <a:txBody>
                    <a:bodyPr/>
                    <a:lstStyle/>
                    <a:p>
                      <a:pPr algn="l" rtl="0"/>
                      <a:r>
                        <a:rPr lang="en-US" dirty="0"/>
                        <a:t>10 marks</a:t>
                      </a:r>
                      <a:endParaRPr lang="ar-SA" dirty="0"/>
                    </a:p>
                  </a:txBody>
                  <a:tcPr/>
                </a:tc>
                <a:tc>
                  <a:txBody>
                    <a:bodyPr/>
                    <a:lstStyle/>
                    <a:p>
                      <a:pPr algn="l" rtl="0"/>
                      <a:r>
                        <a:rPr lang="en-US" dirty="0"/>
                        <a:t>Second mid-term </a:t>
                      </a:r>
                      <a:endParaRPr lang="ar-SA" dirty="0"/>
                    </a:p>
                  </a:txBody>
                  <a:tcPr/>
                </a:tc>
                <a:extLst>
                  <a:ext uri="{0D108BD9-81ED-4DB2-BD59-A6C34878D82A}">
                    <a16:rowId xmlns:a16="http://schemas.microsoft.com/office/drawing/2014/main" xmlns="" val="802595223"/>
                  </a:ext>
                </a:extLst>
              </a:tr>
              <a:tr h="359236">
                <a:tc>
                  <a:txBody>
                    <a:bodyPr/>
                    <a:lstStyle/>
                    <a:p>
                      <a:pPr algn="l" rtl="0"/>
                      <a:r>
                        <a:rPr lang="en-US" dirty="0"/>
                        <a:t>20 marks</a:t>
                      </a:r>
                      <a:endParaRPr lang="ar-SA" dirty="0"/>
                    </a:p>
                  </a:txBody>
                  <a:tcPr/>
                </a:tc>
                <a:tc>
                  <a:txBody>
                    <a:bodyPr/>
                    <a:lstStyle/>
                    <a:p>
                      <a:pPr algn="l" rtl="0"/>
                      <a:r>
                        <a:rPr lang="en-US" dirty="0"/>
                        <a:t>Lab exam </a:t>
                      </a:r>
                      <a:endParaRPr lang="ar-SA" dirty="0"/>
                    </a:p>
                  </a:txBody>
                  <a:tcPr/>
                </a:tc>
                <a:extLst>
                  <a:ext uri="{0D108BD9-81ED-4DB2-BD59-A6C34878D82A}">
                    <a16:rowId xmlns:a16="http://schemas.microsoft.com/office/drawing/2014/main" xmlns="" val="1564646941"/>
                  </a:ext>
                </a:extLst>
              </a:tr>
              <a:tr h="359236">
                <a:tc>
                  <a:txBody>
                    <a:bodyPr/>
                    <a:lstStyle/>
                    <a:p>
                      <a:pPr algn="l" rtl="0"/>
                      <a:r>
                        <a:rPr lang="en-US" dirty="0"/>
                        <a:t>50 marks </a:t>
                      </a:r>
                      <a:endParaRPr lang="ar-SA" dirty="0"/>
                    </a:p>
                  </a:txBody>
                  <a:tcPr/>
                </a:tc>
                <a:tc>
                  <a:txBody>
                    <a:bodyPr/>
                    <a:lstStyle/>
                    <a:p>
                      <a:pPr algn="l" rtl="0"/>
                      <a:r>
                        <a:rPr lang="en-US" dirty="0"/>
                        <a:t>Final exam </a:t>
                      </a:r>
                      <a:endParaRPr lang="ar-SA" dirty="0"/>
                    </a:p>
                  </a:txBody>
                  <a:tcPr/>
                </a:tc>
                <a:extLst>
                  <a:ext uri="{0D108BD9-81ED-4DB2-BD59-A6C34878D82A}">
                    <a16:rowId xmlns:a16="http://schemas.microsoft.com/office/drawing/2014/main" xmlns="" val="2228112694"/>
                  </a:ext>
                </a:extLst>
              </a:tr>
            </a:tbl>
          </a:graphicData>
        </a:graphic>
      </p:graphicFrame>
    </p:spTree>
    <p:extLst>
      <p:ext uri="{BB962C8B-B14F-4D97-AF65-F5344CB8AC3E}">
        <p14:creationId xmlns:p14="http://schemas.microsoft.com/office/powerpoint/2010/main" xmlns="" val="55854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stretch>
            <a:fillRect/>
          </a:stretch>
        </p:blipFill>
        <p:spPr>
          <a:xfrm>
            <a:off x="4584217" y="1846263"/>
            <a:ext cx="3083891" cy="4022725"/>
          </a:xfrm>
          <a:prstGeom prst="rect">
            <a:avLst/>
          </a:prstGeom>
        </p:spPr>
      </p:pic>
    </p:spTree>
    <p:extLst>
      <p:ext uri="{BB962C8B-B14F-4D97-AF65-F5344CB8AC3E}">
        <p14:creationId xmlns:p14="http://schemas.microsoft.com/office/powerpoint/2010/main" xmlns="" val="377879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Lecture Objectives:</a:t>
            </a:r>
            <a:endParaRPr lang="ar-SA" dirty="0"/>
          </a:p>
        </p:txBody>
      </p:sp>
      <p:sp>
        <p:nvSpPr>
          <p:cNvPr id="3" name="عنصر نائب للمحتوى 2"/>
          <p:cNvSpPr>
            <a:spLocks noGrp="1"/>
          </p:cNvSpPr>
          <p:nvPr>
            <p:ph idx="1"/>
          </p:nvPr>
        </p:nvSpPr>
        <p:spPr/>
        <p:txBody>
          <a:bodyPr>
            <a:normAutofit/>
          </a:bodyPr>
          <a:lstStyle/>
          <a:p>
            <a:pPr marL="0" indent="0" algn="l" rtl="0">
              <a:buNone/>
            </a:pPr>
            <a:r>
              <a:rPr lang="en-US" dirty="0"/>
              <a:t>After studying this chapter, the student is expected to master the following</a:t>
            </a:r>
          </a:p>
          <a:p>
            <a:pPr marL="0" indent="0" algn="l" rtl="0">
              <a:buNone/>
            </a:pPr>
            <a:r>
              <a:rPr lang="en-US" dirty="0"/>
              <a:t>knowledge and skills:</a:t>
            </a:r>
          </a:p>
          <a:p>
            <a:pPr marL="0" indent="0" algn="l" rtl="0">
              <a:buNone/>
            </a:pPr>
            <a:r>
              <a:rPr lang="en-US" dirty="0"/>
              <a:t>1. To know what is the computer.</a:t>
            </a:r>
          </a:p>
          <a:p>
            <a:pPr marL="0" indent="0" algn="l" rtl="0">
              <a:buNone/>
            </a:pPr>
            <a:r>
              <a:rPr lang="en-US" dirty="0"/>
              <a:t>2. To distinguish different computer properties.</a:t>
            </a:r>
          </a:p>
          <a:p>
            <a:pPr marL="0" indent="0" algn="l" rtl="0">
              <a:buNone/>
            </a:pPr>
            <a:r>
              <a:rPr lang="en-US" dirty="0"/>
              <a:t>3. To list the computer›s features and capabilities.</a:t>
            </a:r>
          </a:p>
          <a:p>
            <a:pPr marL="0" indent="0" algn="l" rtl="0">
              <a:buNone/>
            </a:pPr>
            <a:r>
              <a:rPr lang="en-US" dirty="0"/>
              <a:t>4. To compare the computer›s capabilities to humans.</a:t>
            </a:r>
          </a:p>
          <a:p>
            <a:pPr marL="0" indent="0" algn="l" rtl="0">
              <a:buNone/>
            </a:pPr>
            <a:r>
              <a:rPr lang="en-US" dirty="0"/>
              <a:t>5. To learn about the different uses of the computer.</a:t>
            </a:r>
          </a:p>
          <a:p>
            <a:pPr marL="0" indent="0" algn="l" rtl="0">
              <a:buNone/>
            </a:pPr>
            <a:r>
              <a:rPr lang="en-US" dirty="0"/>
              <a:t>6. To distinguishes different stages and generations of computers.</a:t>
            </a:r>
          </a:p>
          <a:p>
            <a:pPr marL="0" indent="0" algn="l" rtl="0">
              <a:buNone/>
            </a:pPr>
            <a:r>
              <a:rPr lang="en-US" dirty="0"/>
              <a:t>7. To list the distinctive characteristics of each generation</a:t>
            </a:r>
            <a:endParaRPr lang="ar-SA" dirty="0"/>
          </a:p>
        </p:txBody>
      </p:sp>
    </p:spTree>
    <p:extLst>
      <p:ext uri="{BB962C8B-B14F-4D97-AF65-F5344CB8AC3E}">
        <p14:creationId xmlns:p14="http://schemas.microsoft.com/office/powerpoint/2010/main" xmlns="" val="42910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Definition of computer</a:t>
            </a:r>
            <a:endParaRPr lang="ar-SA" dirty="0"/>
          </a:p>
        </p:txBody>
      </p:sp>
      <p:sp>
        <p:nvSpPr>
          <p:cNvPr id="3" name="عنصر نائب للمحتوى 2"/>
          <p:cNvSpPr>
            <a:spLocks noGrp="1"/>
          </p:cNvSpPr>
          <p:nvPr>
            <p:ph idx="1"/>
          </p:nvPr>
        </p:nvSpPr>
        <p:spPr/>
        <p:txBody>
          <a:bodyPr/>
          <a:lstStyle/>
          <a:p>
            <a:pPr marL="0" indent="0" algn="l" rtl="0">
              <a:buNone/>
            </a:pPr>
            <a:r>
              <a:rPr lang="en-US" dirty="0"/>
              <a:t>“An electronic device that receives data (inputs) and processes it by performing a set of operations (mathematical and logical) at high speed and infinitely accurate along with the ability to store huge amounts of data and information and retrieve them (outputs) when needed according to specific conditions. “</a:t>
            </a:r>
            <a:endParaRPr lang="ar-SA" dirty="0"/>
          </a:p>
        </p:txBody>
      </p:sp>
      <p:pic>
        <p:nvPicPr>
          <p:cNvPr id="4" name="صورة 3"/>
          <p:cNvPicPr>
            <a:picLocks noChangeAspect="1"/>
          </p:cNvPicPr>
          <p:nvPr/>
        </p:nvPicPr>
        <p:blipFill>
          <a:blip r:embed="rId2"/>
          <a:stretch>
            <a:fillRect/>
          </a:stretch>
        </p:blipFill>
        <p:spPr>
          <a:xfrm>
            <a:off x="5496064" y="3743661"/>
            <a:ext cx="3228388" cy="2318045"/>
          </a:xfrm>
          <a:prstGeom prst="rect">
            <a:avLst/>
          </a:prstGeom>
        </p:spPr>
      </p:pic>
    </p:spTree>
    <p:extLst>
      <p:ext uri="{BB962C8B-B14F-4D97-AF65-F5344CB8AC3E}">
        <p14:creationId xmlns:p14="http://schemas.microsoft.com/office/powerpoint/2010/main" xmlns="" val="3479221427"/>
      </p:ext>
    </p:extLst>
  </p:cSld>
  <p:clrMapOvr>
    <a:masterClrMapping/>
  </p:clrMapOvr>
</p:sld>
</file>

<file path=ppt/theme/theme1.xml><?xml version="1.0" encoding="utf-8"?>
<a:theme xmlns:a="http://schemas.openxmlformats.org/drawingml/2006/main" name="أثر رجعي">
  <a:themeElements>
    <a:clrScheme name="أثر رجعي">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أثر رجعي">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ثر رجعي">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112</TotalTime>
  <Words>1468</Words>
  <Application>Microsoft Office PowerPoint</Application>
  <PresentationFormat>مخصص</PresentationFormat>
  <Paragraphs>149</Paragraphs>
  <Slides>25</Slides>
  <Notes>0</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أثر رجعي</vt:lpstr>
      <vt:lpstr>Computer Skills</vt:lpstr>
      <vt:lpstr>Course Book </vt:lpstr>
      <vt:lpstr>Book chapters </vt:lpstr>
      <vt:lpstr>Book chapters</vt:lpstr>
      <vt:lpstr>Book chapters </vt:lpstr>
      <vt:lpstr>Evaluation and Assessment </vt:lpstr>
      <vt:lpstr>الشريحة 7</vt:lpstr>
      <vt:lpstr>Lecture Objectives:</vt:lpstr>
      <vt:lpstr>Definition of computer</vt:lpstr>
      <vt:lpstr> Computer Characteristics</vt:lpstr>
      <vt:lpstr>Comparison between computers and humans</vt:lpstr>
      <vt:lpstr>Comparison between computers and humans</vt:lpstr>
      <vt:lpstr>Comparison between computers and humans</vt:lpstr>
      <vt:lpstr>Stages of computer development </vt:lpstr>
      <vt:lpstr>Stages of computer development The first stage: the early historical stage  </vt:lpstr>
      <vt:lpstr>Stages of computer development The emergence of mechanical and electromechanical computers</vt:lpstr>
      <vt:lpstr>Stages of computer development The emergence of mechanical and electromechanical computers</vt:lpstr>
      <vt:lpstr>Stages of computer development  The emergence of mechanical and electromechanical computers</vt:lpstr>
      <vt:lpstr>Stages of computer development The emergence of mechanical and electromechanical computers</vt:lpstr>
      <vt:lpstr>Stages of computer development  The third stage: modern computer generations</vt:lpstr>
      <vt:lpstr>Stages of computer development  The third stage: modern computer generations</vt:lpstr>
      <vt:lpstr>Stages of computer development  The third stage: modern computer generations</vt:lpstr>
      <vt:lpstr>Stages of computer development  The third stage: modern computer generations</vt:lpstr>
      <vt:lpstr>Stages of computer development  The third stage: modern computer generations</vt:lpstr>
      <vt:lpstr>الشريحة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Fatimah A. Saleh</dc:creator>
  <cp:lastModifiedBy>Dell</cp:lastModifiedBy>
  <cp:revision>16</cp:revision>
  <dcterms:created xsi:type="dcterms:W3CDTF">2020-08-31T07:50:22Z</dcterms:created>
  <dcterms:modified xsi:type="dcterms:W3CDTF">2020-09-01T13:37:11Z</dcterms:modified>
</cp:coreProperties>
</file>