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59" r:id="rId7"/>
    <p:sldId id="257" r:id="rId8"/>
    <p:sldId id="264" r:id="rId9"/>
    <p:sldId id="270" r:id="rId10"/>
    <p:sldId id="265" r:id="rId11"/>
    <p:sldId id="267" r:id="rId12"/>
    <p:sldId id="269" r:id="rId13"/>
    <p:sldId id="268" r:id="rId14"/>
    <p:sldId id="271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4" d="100"/>
          <a:sy n="84" d="100"/>
        </p:scale>
        <p:origin x="-283" y="13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الجدوى الاقتصادية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539750" y="419100"/>
            <a:ext cx="81359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ar-SA" sz="2800" dirty="0">
                <a:solidFill>
                  <a:srgbClr val="A50021"/>
                </a:solidFill>
              </a:rPr>
              <a:t>جدول </a:t>
            </a:r>
            <a:r>
              <a:rPr lang="ar-SA" sz="2800" dirty="0" smtClean="0">
                <a:solidFill>
                  <a:srgbClr val="A50021"/>
                </a:solidFill>
              </a:rPr>
              <a:t>رئيسي</a:t>
            </a:r>
            <a:endParaRPr lang="ar-SA" sz="2800" dirty="0">
              <a:solidFill>
                <a:srgbClr val="A50021"/>
              </a:solidFill>
            </a:endParaRPr>
          </a:p>
          <a:p>
            <a:pPr marL="342900" indent="-342900" algn="ctr"/>
            <a:r>
              <a:rPr lang="ar-SA" sz="2800" dirty="0">
                <a:solidFill>
                  <a:srgbClr val="A50021"/>
                </a:solidFill>
              </a:rPr>
              <a:t>التكاليف التشغيلية</a:t>
            </a:r>
            <a:endParaRPr lang="en-US" sz="2800" dirty="0">
              <a:solidFill>
                <a:srgbClr val="A50021"/>
              </a:solidFill>
            </a:endParaRPr>
          </a:p>
        </p:txBody>
      </p:sp>
      <p:graphicFrame>
        <p:nvGraphicFramePr>
          <p:cNvPr id="33854" name="Group 62"/>
          <p:cNvGraphicFramePr>
            <a:graphicFrameLocks noGrp="1"/>
          </p:cNvGraphicFramePr>
          <p:nvPr/>
        </p:nvGraphicFramePr>
        <p:xfrm>
          <a:off x="487363" y="1414463"/>
          <a:ext cx="8261350" cy="3779520"/>
        </p:xfrm>
        <a:graphic>
          <a:graphicData uri="http://schemas.openxmlformats.org/drawingml/2006/table">
            <a:tbl>
              <a:tblPr rtl="1"/>
              <a:tblGrid>
                <a:gridCol w="431800"/>
                <a:gridCol w="4105275"/>
                <a:gridCol w="1584325"/>
                <a:gridCol w="213995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البند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القيمة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ملاحظات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مواد خام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/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)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عمالة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(2/2)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وقود وقوى محركة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/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)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4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صيانة وقطع غيار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4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/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)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5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مصاريف أخرى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5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/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)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6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إهلاكات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جدول (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6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/</a:t>
                      </a: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)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الإجمالي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× ×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3841" name="Line 212"/>
          <p:cNvSpPr>
            <a:spLocks noChangeShapeType="1"/>
          </p:cNvSpPr>
          <p:nvPr/>
        </p:nvSpPr>
        <p:spPr bwMode="auto">
          <a:xfrm>
            <a:off x="8872538" y="3544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3842" name="Line 215"/>
          <p:cNvSpPr>
            <a:spLocks noChangeShapeType="1"/>
          </p:cNvSpPr>
          <p:nvPr/>
        </p:nvSpPr>
        <p:spPr bwMode="auto">
          <a:xfrm>
            <a:off x="8872538" y="35448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تقدير بنود</a:t>
            </a:r>
            <a:r>
              <a:rPr lang="ar-SA" dirty="0" smtClean="0">
                <a:solidFill>
                  <a:srgbClr val="FF3300"/>
                </a:solidFill>
              </a:rPr>
              <a:t> </a:t>
            </a:r>
            <a:r>
              <a:rPr lang="ar-SA" dirty="0" smtClean="0"/>
              <a:t>التكاليف الاستثمارية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dirty="0" smtClean="0"/>
              <a:t>تحليل التكاليف الاستثمارية:</a:t>
            </a:r>
          </a:p>
          <a:p>
            <a:pPr algn="just"/>
            <a:r>
              <a:rPr lang="ar-SA" dirty="0" smtClean="0"/>
              <a:t>غالبا ما تتطلب دراسات الجدوى تحليل التكاليف الاستثمارية وفقاً لمعايير معينة مثل حساب الأهمية النسبية:</a:t>
            </a:r>
          </a:p>
          <a:p>
            <a:pPr algn="just"/>
            <a:r>
              <a:rPr lang="ar-SA" dirty="0" smtClean="0"/>
              <a:t>حيث يتم تحليل نسبة كل بند إلى إجمالي التكاليف</a:t>
            </a:r>
          </a:p>
          <a:p>
            <a:r>
              <a:rPr lang="ar-SA" dirty="0" smtClean="0">
                <a:solidFill>
                  <a:schemeClr val="accent1"/>
                </a:solidFill>
              </a:rPr>
              <a:t>حساب الأهمية النسبية = </a:t>
            </a:r>
            <a:r>
              <a:rPr lang="ar-SA" u="sng" dirty="0" smtClean="0">
                <a:solidFill>
                  <a:schemeClr val="accent1"/>
                </a:solidFill>
              </a:rPr>
              <a:t>تكلفة البند </a:t>
            </a:r>
          </a:p>
          <a:p>
            <a:pPr lvl="4"/>
            <a:r>
              <a:rPr lang="ar-SA" dirty="0" smtClean="0">
                <a:solidFill>
                  <a:schemeClr val="accent1"/>
                </a:solidFill>
              </a:rPr>
              <a:t>                </a:t>
            </a:r>
            <a:r>
              <a:rPr lang="ar-SA" sz="3200" dirty="0" err="1" smtClean="0">
                <a:solidFill>
                  <a:schemeClr val="accent1"/>
                </a:solidFill>
              </a:rPr>
              <a:t>اجمالى</a:t>
            </a:r>
            <a:r>
              <a:rPr lang="ar-SA" sz="3200" dirty="0" smtClean="0">
                <a:solidFill>
                  <a:schemeClr val="accent1"/>
                </a:solidFill>
              </a:rPr>
              <a:t> التكاليف الاستثمارية </a:t>
            </a:r>
            <a:endParaRPr lang="ar-SA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84213" y="188913"/>
            <a:ext cx="81359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Low"/>
            <a:r>
              <a:rPr lang="ar-SA" sz="2800" dirty="0">
                <a:solidFill>
                  <a:srgbClr val="0000FF"/>
                </a:solidFill>
              </a:rPr>
              <a:t>حالة تطبيقية </a:t>
            </a:r>
            <a:r>
              <a:rPr lang="ar-SA" sz="2800" dirty="0" smtClean="0">
                <a:solidFill>
                  <a:srgbClr val="FF3300"/>
                </a:solidFill>
              </a:rPr>
              <a:t>فيما </a:t>
            </a:r>
            <a:r>
              <a:rPr lang="ar-SA" sz="2800" dirty="0">
                <a:solidFill>
                  <a:srgbClr val="FF3300"/>
                </a:solidFill>
              </a:rPr>
              <a:t>يلي بيان ببنود التكاليف الاستثمارية المقدرة بالعملة المحلية </a:t>
            </a:r>
            <a:r>
              <a:rPr lang="ar-SA" sz="2800" dirty="0" smtClean="0">
                <a:solidFill>
                  <a:srgbClr val="FF3300"/>
                </a:solidFill>
              </a:rPr>
              <a:t>(الريال) </a:t>
            </a:r>
            <a:r>
              <a:rPr lang="ar-SA" sz="2800" dirty="0">
                <a:solidFill>
                  <a:srgbClr val="FF3300"/>
                </a:solidFill>
              </a:rPr>
              <a:t>لأحد المشروعات:</a:t>
            </a:r>
            <a:endParaRPr lang="en-US" sz="2800" dirty="0">
              <a:solidFill>
                <a:srgbClr val="FF3300"/>
              </a:solidFill>
            </a:endParaRPr>
          </a:p>
        </p:txBody>
      </p:sp>
      <p:graphicFrame>
        <p:nvGraphicFramePr>
          <p:cNvPr id="139392" name="Group 128"/>
          <p:cNvGraphicFramePr>
            <a:graphicFrameLocks noGrp="1"/>
          </p:cNvGraphicFramePr>
          <p:nvPr/>
        </p:nvGraphicFramePr>
        <p:xfrm>
          <a:off x="862013" y="1268413"/>
          <a:ext cx="7886700" cy="2865120"/>
        </p:xfrm>
        <a:graphic>
          <a:graphicData uri="http://schemas.openxmlformats.org/drawingml/2006/table">
            <a:tbl>
              <a:tblPr rtl="1"/>
              <a:tblGrid>
                <a:gridCol w="792163"/>
                <a:gridCol w="4537075"/>
                <a:gridCol w="2557462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البند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القيمة بالآلاف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أراضي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200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مباني وتجهيزات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150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آلات ومعدات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300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4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تكاليف استثمارية أخرى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150</a:t>
                      </a:r>
                      <a:endParaRPr kumimoji="0" 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الإجمالي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8" name="Line 101"/>
          <p:cNvSpPr>
            <a:spLocks noChangeShapeType="1"/>
          </p:cNvSpPr>
          <p:nvPr/>
        </p:nvSpPr>
        <p:spPr bwMode="auto">
          <a:xfrm>
            <a:off x="8929688" y="32988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9489" name="Line 104"/>
          <p:cNvSpPr>
            <a:spLocks noChangeShapeType="1"/>
          </p:cNvSpPr>
          <p:nvPr/>
        </p:nvSpPr>
        <p:spPr bwMode="auto">
          <a:xfrm>
            <a:off x="8929688" y="32988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9490" name="Rectangle 129"/>
          <p:cNvSpPr>
            <a:spLocks noChangeArrowheads="1"/>
          </p:cNvSpPr>
          <p:nvPr/>
        </p:nvSpPr>
        <p:spPr bwMode="auto">
          <a:xfrm>
            <a:off x="395288" y="4332288"/>
            <a:ext cx="8353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ar-SA" sz="2400" dirty="0" smtClean="0">
                <a:solidFill>
                  <a:srgbClr val="A50021"/>
                </a:solidFill>
              </a:rPr>
              <a:t>المطلوب</a:t>
            </a:r>
            <a:r>
              <a:rPr lang="ar-SA" sz="2400" dirty="0">
                <a:solidFill>
                  <a:srgbClr val="A50021"/>
                </a:solidFill>
              </a:rPr>
              <a:t>/ تحليل التكاليف الاستثمارية حسب </a:t>
            </a:r>
            <a:r>
              <a:rPr lang="ar-SA" sz="2400" dirty="0" err="1" smtClean="0">
                <a:solidFill>
                  <a:srgbClr val="A50021"/>
                </a:solidFill>
              </a:rPr>
              <a:t>الاهمية</a:t>
            </a:r>
            <a:r>
              <a:rPr lang="ar-SA" sz="2400" dirty="0" smtClean="0">
                <a:solidFill>
                  <a:srgbClr val="A50021"/>
                </a:solidFill>
              </a:rPr>
              <a:t> النسبية لكل بند </a:t>
            </a:r>
            <a:endParaRPr lang="ar-SA" sz="2400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78" name="Group 50"/>
          <p:cNvGraphicFramePr>
            <a:graphicFrameLocks noGrp="1"/>
          </p:cNvGraphicFramePr>
          <p:nvPr/>
        </p:nvGraphicFramePr>
        <p:xfrm>
          <a:off x="1116013" y="2492375"/>
          <a:ext cx="7777162" cy="3809365"/>
        </p:xfrm>
        <a:graphic>
          <a:graphicData uri="http://schemas.openxmlformats.org/drawingml/2006/table">
            <a:tbl>
              <a:tblPr rtl="1"/>
              <a:tblGrid>
                <a:gridCol w="576262"/>
                <a:gridCol w="3384550"/>
                <a:gridCol w="1511300"/>
                <a:gridCol w="230505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</a:t>
                      </a:r>
                      <a:endParaRPr kumimoji="0" lang="ar-S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البند</a:t>
                      </a:r>
                      <a:endParaRPr kumimoji="0" lang="ar-S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القيمة بالآلاف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الأهمية النسبية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أراضي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200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25%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مباني وتجهيزات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150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18.75%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آلات ومعدات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300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37.5%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4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تكاليف استثمارية أخرى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150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18.75%</a:t>
                      </a:r>
                      <a:endParaRPr kumimoji="0" lang="ar-S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الإجمالي</a:t>
                      </a:r>
                      <a:endParaRPr kumimoji="0" lang="ar-S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Simplified Arabic" pitchFamily="18" charset="-78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100%</a:t>
                      </a:r>
                      <a:endParaRPr kumimoji="0" lang="ar-S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2567" name="Line 149"/>
          <p:cNvSpPr>
            <a:spLocks noChangeShapeType="1"/>
          </p:cNvSpPr>
          <p:nvPr/>
        </p:nvSpPr>
        <p:spPr bwMode="auto">
          <a:xfrm>
            <a:off x="8872538" y="32972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68" name="Line 152"/>
          <p:cNvSpPr>
            <a:spLocks noChangeShapeType="1"/>
          </p:cNvSpPr>
          <p:nvPr/>
        </p:nvSpPr>
        <p:spPr bwMode="auto">
          <a:xfrm>
            <a:off x="8872538" y="32972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اهم بند هو الآلات و المعدات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8844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الجدوى الاقتصادية: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الجدوى الاقتصادية: </a:t>
            </a:r>
          </a:p>
          <a:p>
            <a:r>
              <a:rPr lang="ar-SA" dirty="0" err="1" smtClean="0"/>
              <a:t>هى</a:t>
            </a:r>
            <a:r>
              <a:rPr lang="ar-SA" dirty="0" smtClean="0"/>
              <a:t> عبارة عن  تقدير التكاليف الموقعة للمشروع</a:t>
            </a:r>
          </a:p>
          <a:p>
            <a:r>
              <a:rPr lang="ar-SA" dirty="0" smtClean="0"/>
              <a:t>التكاليف نوعان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 – التكاليف الاستثمارية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ب – تكاليف التشغيل 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err="1" smtClean="0">
                <a:solidFill>
                  <a:srgbClr val="FF0000"/>
                </a:solidFill>
              </a:rPr>
              <a:t>اولا</a:t>
            </a:r>
            <a:r>
              <a:rPr lang="ar-SA" dirty="0" smtClean="0">
                <a:solidFill>
                  <a:srgbClr val="FF0000"/>
                </a:solidFill>
              </a:rPr>
              <a:t> التكاليف الاستثمارية : تشمل </a:t>
            </a:r>
          </a:p>
          <a:p>
            <a:r>
              <a:rPr lang="ar-SA" b="1" dirty="0" smtClean="0">
                <a:solidFill>
                  <a:schemeClr val="accent1"/>
                </a:solidFill>
              </a:rPr>
              <a:t>1 - الاستثمار </a:t>
            </a:r>
            <a:r>
              <a:rPr lang="ar-SA" b="1" dirty="0" err="1" smtClean="0">
                <a:solidFill>
                  <a:schemeClr val="accent1"/>
                </a:solidFill>
              </a:rPr>
              <a:t>المبدئى</a:t>
            </a:r>
            <a:endParaRPr lang="ar-SA" dirty="0" smtClean="0"/>
          </a:p>
          <a:p>
            <a:r>
              <a:rPr lang="ar-SA" b="1" dirty="0" smtClean="0">
                <a:solidFill>
                  <a:srgbClr val="0070C0"/>
                </a:solidFill>
              </a:rPr>
              <a:t>2 </a:t>
            </a:r>
            <a:r>
              <a:rPr lang="ar-SA" b="1" dirty="0" smtClean="0">
                <a:solidFill>
                  <a:schemeClr val="accent1"/>
                </a:solidFill>
              </a:rPr>
              <a:t>– </a:t>
            </a:r>
            <a:r>
              <a:rPr lang="ar-SA" b="1" dirty="0" err="1" smtClean="0">
                <a:solidFill>
                  <a:schemeClr val="accent1"/>
                </a:solidFill>
              </a:rPr>
              <a:t>راس</a:t>
            </a:r>
            <a:r>
              <a:rPr lang="ar-SA" b="1" dirty="0" smtClean="0">
                <a:solidFill>
                  <a:schemeClr val="accent1"/>
                </a:solidFill>
              </a:rPr>
              <a:t> المال العامل لفترة التشغيل </a:t>
            </a:r>
            <a:r>
              <a:rPr lang="ar-SA" b="1" dirty="0" err="1" smtClean="0">
                <a:solidFill>
                  <a:schemeClr val="accent1"/>
                </a:solidFill>
              </a:rPr>
              <a:t>الاولى</a:t>
            </a:r>
            <a:endParaRPr lang="ar-SA" b="1" dirty="0" smtClean="0">
              <a:solidFill>
                <a:schemeClr val="accent1"/>
              </a:solidFill>
            </a:endParaRPr>
          </a:p>
          <a:p>
            <a:r>
              <a:rPr lang="ar-SA" b="1" dirty="0" smtClean="0">
                <a:solidFill>
                  <a:srgbClr val="0070C0"/>
                </a:solidFill>
              </a:rPr>
              <a:t>3 – التكاليف الاستثمارية اللاحقة </a:t>
            </a:r>
          </a:p>
          <a:p>
            <a:r>
              <a:rPr lang="ar-SA" b="1" dirty="0" smtClean="0">
                <a:solidFill>
                  <a:schemeClr val="accent1"/>
                </a:solidFill>
              </a:rPr>
              <a:t>1 - الاستثمار </a:t>
            </a:r>
            <a:r>
              <a:rPr lang="ar-SA" b="1" dirty="0" err="1" smtClean="0">
                <a:solidFill>
                  <a:schemeClr val="accent1"/>
                </a:solidFill>
              </a:rPr>
              <a:t>المبدئى</a:t>
            </a:r>
            <a:r>
              <a:rPr lang="ar-SA" b="1" dirty="0" smtClean="0">
                <a:solidFill>
                  <a:schemeClr val="accent1"/>
                </a:solidFill>
              </a:rPr>
              <a:t>  </a:t>
            </a:r>
            <a:r>
              <a:rPr lang="ar-SA" dirty="0" smtClean="0"/>
              <a:t>هو عبارة عن </a:t>
            </a:r>
            <a:r>
              <a:rPr lang="ar-SA" dirty="0" err="1" smtClean="0"/>
              <a:t>الانفاق</a:t>
            </a:r>
            <a:r>
              <a:rPr lang="ar-SA" dirty="0" smtClean="0"/>
              <a:t> </a:t>
            </a:r>
            <a:r>
              <a:rPr lang="ar-SA" dirty="0" err="1" smtClean="0"/>
              <a:t>الاستثمارى</a:t>
            </a:r>
            <a:r>
              <a:rPr lang="ar-SA" dirty="0" smtClean="0"/>
              <a:t> اللازم </a:t>
            </a:r>
            <a:r>
              <a:rPr lang="ar-SA" dirty="0" err="1" smtClean="0"/>
              <a:t>لاقامة</a:t>
            </a:r>
            <a:r>
              <a:rPr lang="ar-SA" dirty="0" smtClean="0"/>
              <a:t> المشروع </a:t>
            </a:r>
            <a:r>
              <a:rPr lang="ar-SA" dirty="0" err="1" smtClean="0"/>
              <a:t>و</a:t>
            </a:r>
            <a:r>
              <a:rPr lang="ar-SA" dirty="0" smtClean="0"/>
              <a:t> تجهيزه</a:t>
            </a:r>
          </a:p>
          <a:p>
            <a:r>
              <a:rPr lang="ar-SA" dirty="0" smtClean="0"/>
              <a:t>يتكون الاستثمار </a:t>
            </a:r>
            <a:r>
              <a:rPr lang="ar-SA" dirty="0" err="1" smtClean="0"/>
              <a:t>المبدئى</a:t>
            </a:r>
            <a:r>
              <a:rPr lang="ar-SA" dirty="0" smtClean="0"/>
              <a:t> من </a:t>
            </a:r>
          </a:p>
          <a:p>
            <a:r>
              <a:rPr lang="ar-SA" dirty="0" smtClean="0">
                <a:solidFill>
                  <a:srgbClr val="7030A0"/>
                </a:solidFill>
              </a:rPr>
              <a:t>ا – تكاليف </a:t>
            </a:r>
            <a:r>
              <a:rPr lang="ar-SA" dirty="0" err="1" smtClean="0">
                <a:solidFill>
                  <a:srgbClr val="7030A0"/>
                </a:solidFill>
              </a:rPr>
              <a:t>التاسيس</a:t>
            </a:r>
            <a:r>
              <a:rPr lang="ar-SA" dirty="0" smtClean="0">
                <a:solidFill>
                  <a:srgbClr val="7030A0"/>
                </a:solidFill>
              </a:rPr>
              <a:t> </a:t>
            </a:r>
            <a:r>
              <a:rPr lang="ar-SA" dirty="0" smtClean="0"/>
              <a:t>( الاستثمارات الثابتة غير الملموسة </a:t>
            </a:r>
            <a:endParaRPr lang="ar-SA" dirty="0" smtClean="0">
              <a:solidFill>
                <a:srgbClr val="7030A0"/>
              </a:solidFill>
            </a:endParaRPr>
          </a:p>
          <a:p>
            <a:r>
              <a:rPr lang="ar-SA" dirty="0" smtClean="0">
                <a:solidFill>
                  <a:srgbClr val="7030A0"/>
                </a:solidFill>
              </a:rPr>
              <a:t>ب – تكاليف </a:t>
            </a:r>
            <a:r>
              <a:rPr lang="ar-SA" dirty="0" err="1" smtClean="0">
                <a:solidFill>
                  <a:srgbClr val="7030A0"/>
                </a:solidFill>
              </a:rPr>
              <a:t>الانشاء</a:t>
            </a:r>
            <a:r>
              <a:rPr lang="ar-SA" dirty="0" smtClean="0">
                <a:solidFill>
                  <a:srgbClr val="7030A0"/>
                </a:solidFill>
              </a:rPr>
              <a:t> </a:t>
            </a:r>
            <a:r>
              <a:rPr lang="ar-SA" dirty="0" smtClean="0"/>
              <a:t>(الاستثمارات الثابتة الملموسة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b="1" dirty="0" smtClean="0">
                <a:solidFill>
                  <a:srgbClr val="7030A0"/>
                </a:solidFill>
              </a:rPr>
              <a:t>ا-  تكاليف </a:t>
            </a:r>
            <a:r>
              <a:rPr lang="ar-SA" b="1" dirty="0" err="1" smtClean="0">
                <a:solidFill>
                  <a:srgbClr val="7030A0"/>
                </a:solidFill>
              </a:rPr>
              <a:t>التاسيس</a:t>
            </a:r>
            <a:r>
              <a:rPr lang="ar-SA" b="1" dirty="0" smtClean="0">
                <a:solidFill>
                  <a:srgbClr val="7030A0"/>
                </a:solidFill>
              </a:rPr>
              <a:t> </a:t>
            </a:r>
            <a:r>
              <a:rPr lang="ar-SA" dirty="0" smtClean="0"/>
              <a:t>( الاستثمارات الثابتة غير الملموسة ) </a:t>
            </a:r>
          </a:p>
          <a:p>
            <a:r>
              <a:rPr lang="ar-SA" dirty="0" smtClean="0"/>
              <a:t>عبارة عن كل </a:t>
            </a:r>
            <a:r>
              <a:rPr lang="ar-SA" dirty="0" err="1" smtClean="0"/>
              <a:t>الانفاق</a:t>
            </a:r>
            <a:r>
              <a:rPr lang="ar-SA" dirty="0" smtClean="0"/>
              <a:t> </a:t>
            </a:r>
            <a:r>
              <a:rPr lang="ar-SA" dirty="0" err="1" smtClean="0"/>
              <a:t>الاستثمارى</a:t>
            </a:r>
            <a:r>
              <a:rPr lang="ar-SA" dirty="0" smtClean="0"/>
              <a:t> الخاص </a:t>
            </a:r>
            <a:r>
              <a:rPr lang="ar-SA" dirty="0" err="1" smtClean="0"/>
              <a:t>بانشاء</a:t>
            </a:r>
            <a:r>
              <a:rPr lang="ar-SA" dirty="0" smtClean="0"/>
              <a:t> المشروع  ما عدا  </a:t>
            </a:r>
            <a:r>
              <a:rPr lang="ar-SA" dirty="0" err="1" smtClean="0"/>
              <a:t>الانفاق</a:t>
            </a:r>
            <a:r>
              <a:rPr lang="ar-SA" dirty="0" smtClean="0"/>
              <a:t>  على </a:t>
            </a:r>
            <a:r>
              <a:rPr lang="ar-SA" dirty="0" err="1" smtClean="0"/>
              <a:t>الاصول</a:t>
            </a:r>
            <a:r>
              <a:rPr lang="ar-SA" dirty="0" smtClean="0"/>
              <a:t> الثابتة وهى تشمل </a:t>
            </a:r>
          </a:p>
          <a:p>
            <a:r>
              <a:rPr lang="ar-SA" dirty="0" smtClean="0"/>
              <a:t>- تكاليف الدراسات السابقة </a:t>
            </a:r>
            <a:r>
              <a:rPr lang="ar-SA" dirty="0" err="1" smtClean="0"/>
              <a:t>لانشاء</a:t>
            </a:r>
            <a:r>
              <a:rPr lang="ar-SA" dirty="0" smtClean="0"/>
              <a:t> المشروع </a:t>
            </a:r>
          </a:p>
          <a:p>
            <a:r>
              <a:rPr lang="ar-SA" dirty="0" smtClean="0"/>
              <a:t>- </a:t>
            </a:r>
            <a:r>
              <a:rPr lang="ar-SA" dirty="0" err="1" smtClean="0"/>
              <a:t>تكايف</a:t>
            </a:r>
            <a:r>
              <a:rPr lang="ar-SA" dirty="0" smtClean="0"/>
              <a:t> التسجيل  </a:t>
            </a:r>
            <a:r>
              <a:rPr lang="ar-SA" dirty="0" err="1" smtClean="0"/>
              <a:t>و</a:t>
            </a:r>
            <a:r>
              <a:rPr lang="ar-SA" dirty="0" smtClean="0"/>
              <a:t> الحصول على البيانات( التراخيص)</a:t>
            </a:r>
          </a:p>
          <a:p>
            <a:r>
              <a:rPr lang="ar-SA" dirty="0" smtClean="0"/>
              <a:t>- المصروفات </a:t>
            </a:r>
            <a:r>
              <a:rPr lang="ar-SA" dirty="0" err="1" smtClean="0"/>
              <a:t>الادارية</a:t>
            </a:r>
            <a:r>
              <a:rPr lang="ar-SA" dirty="0" smtClean="0"/>
              <a:t> حتى بدء التشغيل – </a:t>
            </a:r>
            <a:r>
              <a:rPr lang="ar-SA" dirty="0" err="1" smtClean="0"/>
              <a:t>الاجارات</a:t>
            </a:r>
            <a:r>
              <a:rPr lang="ar-SA" dirty="0" smtClean="0"/>
              <a:t> و </a:t>
            </a:r>
            <a:r>
              <a:rPr lang="ar-SA" dirty="0" err="1" smtClean="0"/>
              <a:t>اجور</a:t>
            </a:r>
            <a:r>
              <a:rPr lang="ar-SA" dirty="0" smtClean="0"/>
              <a:t> العاملين </a:t>
            </a:r>
            <a:r>
              <a:rPr lang="ar-SA" dirty="0" err="1" smtClean="0"/>
              <a:t>و</a:t>
            </a:r>
            <a:r>
              <a:rPr lang="ar-SA" dirty="0" smtClean="0"/>
              <a:t> البريد </a:t>
            </a:r>
            <a:r>
              <a:rPr lang="ar-SA" dirty="0" err="1" smtClean="0"/>
              <a:t>و</a:t>
            </a:r>
            <a:r>
              <a:rPr lang="ar-SA" dirty="0" smtClean="0"/>
              <a:t> الهاتف </a:t>
            </a:r>
          </a:p>
          <a:p>
            <a:r>
              <a:rPr lang="ar-SA" dirty="0" smtClean="0"/>
              <a:t>- نفقات تنظيم المشروع الجديد- نظم داخلية كنظام التخزين والبيع </a:t>
            </a:r>
            <a:r>
              <a:rPr lang="ar-SA" dirty="0" err="1" smtClean="0"/>
              <a:t>و</a:t>
            </a:r>
            <a:r>
              <a:rPr lang="ar-SA" dirty="0" smtClean="0"/>
              <a:t> المحاسبة </a:t>
            </a:r>
            <a:r>
              <a:rPr lang="ar-SA" dirty="0" err="1" smtClean="0"/>
              <a:t>و</a:t>
            </a:r>
            <a:r>
              <a:rPr lang="ar-SA" dirty="0" smtClean="0"/>
              <a:t> السكرتارية </a:t>
            </a:r>
            <a:r>
              <a:rPr lang="ar-SA" dirty="0" err="1" smtClean="0"/>
              <a:t>و</a:t>
            </a:r>
            <a:r>
              <a:rPr lang="ar-SA" dirty="0" smtClean="0"/>
              <a:t> السجلات </a:t>
            </a:r>
            <a:r>
              <a:rPr lang="ar-SA" dirty="0" err="1" smtClean="0"/>
              <a:t>و</a:t>
            </a:r>
            <a:r>
              <a:rPr lang="ar-SA" dirty="0" smtClean="0"/>
              <a:t> </a:t>
            </a:r>
            <a:r>
              <a:rPr lang="ar-SA" dirty="0" err="1" smtClean="0"/>
              <a:t>الارشيف</a:t>
            </a:r>
            <a:r>
              <a:rPr lang="ar-SA" dirty="0" smtClean="0"/>
              <a:t> </a:t>
            </a:r>
          </a:p>
          <a:p>
            <a:endParaRPr lang="ar-SA" dirty="0" smtClean="0"/>
          </a:p>
          <a:p>
            <a:endParaRPr lang="ar-SA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- تكاليف المكاتب الاستشارية – بيوت الخبرة </a:t>
            </a:r>
          </a:p>
          <a:p>
            <a:r>
              <a:rPr lang="ar-SA" dirty="0" smtClean="0"/>
              <a:t>-نفقات التمويل </a:t>
            </a:r>
            <a:r>
              <a:rPr lang="ar-SA" dirty="0" err="1" smtClean="0"/>
              <a:t>فى</a:t>
            </a:r>
            <a:r>
              <a:rPr lang="ar-SA" dirty="0" smtClean="0"/>
              <a:t> فترة </a:t>
            </a:r>
            <a:r>
              <a:rPr lang="ar-SA" dirty="0" err="1" smtClean="0"/>
              <a:t>الانشاء</a:t>
            </a:r>
            <a:r>
              <a:rPr lang="ar-SA" dirty="0" smtClean="0"/>
              <a:t> – فوائد القرض </a:t>
            </a:r>
            <a:r>
              <a:rPr lang="ar-SA" dirty="0" err="1" smtClean="0"/>
              <a:t>و</a:t>
            </a:r>
            <a:r>
              <a:rPr lang="ar-SA" dirty="0" smtClean="0"/>
              <a:t> شراء المعدات</a:t>
            </a:r>
          </a:p>
          <a:p>
            <a:r>
              <a:rPr lang="ar-SA" dirty="0" smtClean="0"/>
              <a:t>تكاليف شراء حقوق التصنيع (كالعلامة التجارية )</a:t>
            </a:r>
          </a:p>
          <a:p>
            <a:r>
              <a:rPr lang="ar-SA" dirty="0" smtClean="0"/>
              <a:t>تكاليف الدعاية </a:t>
            </a:r>
            <a:r>
              <a:rPr lang="ar-SA" dirty="0" err="1" smtClean="0"/>
              <a:t>و</a:t>
            </a:r>
            <a:r>
              <a:rPr lang="ar-SA" dirty="0" smtClean="0"/>
              <a:t> </a:t>
            </a:r>
            <a:r>
              <a:rPr lang="ar-SA" dirty="0" err="1" smtClean="0"/>
              <a:t>الاعلان</a:t>
            </a:r>
            <a:r>
              <a:rPr lang="ar-SA" dirty="0" smtClean="0"/>
              <a:t> </a:t>
            </a:r>
          </a:p>
          <a:p>
            <a:r>
              <a:rPr lang="ar-SA" dirty="0" smtClean="0"/>
              <a:t>تكاليف السفر </a:t>
            </a:r>
            <a:r>
              <a:rPr lang="ar-SA" dirty="0" err="1" smtClean="0"/>
              <a:t>و</a:t>
            </a:r>
            <a:r>
              <a:rPr lang="ar-SA" dirty="0" smtClean="0"/>
              <a:t> التنقل </a:t>
            </a:r>
            <a:r>
              <a:rPr lang="ar-SA" dirty="0" err="1" smtClean="0"/>
              <a:t>و</a:t>
            </a:r>
            <a:r>
              <a:rPr lang="ar-SA" dirty="0" smtClean="0"/>
              <a:t> الاستيراد 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7030A0"/>
                </a:solidFill>
              </a:rPr>
              <a:t>ب- تكاليف </a:t>
            </a:r>
            <a:r>
              <a:rPr lang="ar-SA" dirty="0" err="1" smtClean="0">
                <a:solidFill>
                  <a:srgbClr val="7030A0"/>
                </a:solidFill>
              </a:rPr>
              <a:t>الانشاء</a:t>
            </a:r>
            <a:r>
              <a:rPr lang="ar-SA" dirty="0" smtClean="0">
                <a:solidFill>
                  <a:srgbClr val="7030A0"/>
                </a:solidFill>
              </a:rPr>
              <a:t> </a:t>
            </a:r>
            <a:r>
              <a:rPr lang="ar-SA" dirty="0" smtClean="0"/>
              <a:t>(الاستثمارات الثابتة الملموسة )</a:t>
            </a:r>
          </a:p>
          <a:p>
            <a:r>
              <a:rPr lang="ar-SA" dirty="0" smtClean="0"/>
              <a:t> تكاليف </a:t>
            </a:r>
            <a:r>
              <a:rPr lang="ar-SA" dirty="0" err="1" smtClean="0"/>
              <a:t>الاراضى</a:t>
            </a:r>
            <a:r>
              <a:rPr lang="ar-SA" dirty="0" smtClean="0"/>
              <a:t> و تجهيزاتها </a:t>
            </a:r>
          </a:p>
          <a:p>
            <a:r>
              <a:rPr lang="ar-SA" dirty="0" smtClean="0"/>
              <a:t>تكاليف </a:t>
            </a:r>
            <a:r>
              <a:rPr lang="ar-SA" dirty="0" err="1" smtClean="0"/>
              <a:t>المبانى</a:t>
            </a:r>
            <a:r>
              <a:rPr lang="ar-SA" dirty="0" smtClean="0"/>
              <a:t> و </a:t>
            </a:r>
            <a:r>
              <a:rPr lang="ar-SA" dirty="0" err="1" smtClean="0"/>
              <a:t>الانشاءات</a:t>
            </a:r>
            <a:r>
              <a:rPr lang="ar-SA" dirty="0" smtClean="0"/>
              <a:t> – </a:t>
            </a:r>
            <a:r>
              <a:rPr lang="ar-SA" dirty="0" err="1" smtClean="0"/>
              <a:t>مبانى</a:t>
            </a:r>
            <a:r>
              <a:rPr lang="ar-SA" dirty="0" smtClean="0"/>
              <a:t> – خزانات – طرق داخل المشروع </a:t>
            </a:r>
          </a:p>
          <a:p>
            <a:r>
              <a:rPr lang="ar-SA" dirty="0" smtClean="0"/>
              <a:t> تكاليف </a:t>
            </a:r>
            <a:r>
              <a:rPr lang="ar-SA" dirty="0" err="1" smtClean="0"/>
              <a:t>الالات</a:t>
            </a:r>
            <a:r>
              <a:rPr lang="ar-SA" dirty="0" smtClean="0"/>
              <a:t> و المعدات – شراء </a:t>
            </a:r>
            <a:r>
              <a:rPr lang="ar-SA" dirty="0" err="1" smtClean="0"/>
              <a:t>الات</a:t>
            </a:r>
            <a:r>
              <a:rPr lang="ar-SA" dirty="0" smtClean="0"/>
              <a:t> – كمبيوتر </a:t>
            </a:r>
          </a:p>
          <a:p>
            <a:r>
              <a:rPr lang="ar-SA" dirty="0" smtClean="0"/>
              <a:t> تكاليف </a:t>
            </a:r>
            <a:r>
              <a:rPr lang="ar-SA" dirty="0" err="1" smtClean="0"/>
              <a:t>الاثاث</a:t>
            </a:r>
            <a:r>
              <a:rPr lang="ar-SA" dirty="0" smtClean="0"/>
              <a:t> و المفروشات </a:t>
            </a:r>
          </a:p>
          <a:p>
            <a:r>
              <a:rPr lang="ar-SA" dirty="0" smtClean="0"/>
              <a:t>تكاليف قطع الغيار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70C0"/>
                </a:solidFill>
              </a:rPr>
              <a:t>2 </a:t>
            </a:r>
            <a:r>
              <a:rPr lang="ar-SA" dirty="0" smtClean="0">
                <a:solidFill>
                  <a:schemeClr val="accent1"/>
                </a:solidFill>
              </a:rPr>
              <a:t>– </a:t>
            </a:r>
            <a:r>
              <a:rPr lang="ar-SA" dirty="0" err="1" smtClean="0">
                <a:solidFill>
                  <a:schemeClr val="accent1"/>
                </a:solidFill>
              </a:rPr>
              <a:t>راس</a:t>
            </a:r>
            <a:r>
              <a:rPr lang="ar-SA" dirty="0" smtClean="0">
                <a:solidFill>
                  <a:schemeClr val="accent1"/>
                </a:solidFill>
              </a:rPr>
              <a:t> المال العامل لفترة التشغيل </a:t>
            </a:r>
            <a:r>
              <a:rPr lang="ar-SA" dirty="0" err="1" smtClean="0">
                <a:solidFill>
                  <a:schemeClr val="accent1"/>
                </a:solidFill>
              </a:rPr>
              <a:t>الاولى</a:t>
            </a:r>
            <a:endParaRPr lang="ar-SA" dirty="0" smtClean="0">
              <a:solidFill>
                <a:schemeClr val="accent1"/>
              </a:solidFill>
            </a:endParaRPr>
          </a:p>
          <a:p>
            <a:r>
              <a:rPr lang="ar-SA" dirty="0" smtClean="0"/>
              <a:t>هو عبارة عن </a:t>
            </a:r>
            <a:r>
              <a:rPr lang="ar-SA" dirty="0" err="1" smtClean="0"/>
              <a:t>الاصول</a:t>
            </a:r>
            <a:r>
              <a:rPr lang="ar-SA" dirty="0" smtClean="0"/>
              <a:t> قصيرة </a:t>
            </a:r>
            <a:r>
              <a:rPr lang="ar-SA" dirty="0" err="1" smtClean="0"/>
              <a:t>الاجل</a:t>
            </a:r>
            <a:r>
              <a:rPr lang="ar-SA" dirty="0" smtClean="0"/>
              <a:t> ويتكون من </a:t>
            </a:r>
          </a:p>
          <a:p>
            <a:r>
              <a:rPr lang="ar-SA" dirty="0" smtClean="0"/>
              <a:t> - قيمة المخزون –( المادة الخامة – قطع الغيار )</a:t>
            </a:r>
          </a:p>
          <a:p>
            <a:r>
              <a:rPr lang="ar-SA" dirty="0" smtClean="0"/>
              <a:t>- مجموعة </a:t>
            </a:r>
            <a:r>
              <a:rPr lang="ar-SA" dirty="0" err="1" smtClean="0"/>
              <a:t>الاصول</a:t>
            </a:r>
            <a:r>
              <a:rPr lang="ar-SA" dirty="0" smtClean="0"/>
              <a:t> النقدية ( نفقات </a:t>
            </a:r>
            <a:r>
              <a:rPr lang="ar-SA" dirty="0" err="1" smtClean="0"/>
              <a:t>ادارية</a:t>
            </a:r>
            <a:r>
              <a:rPr lang="ar-SA" dirty="0" smtClean="0"/>
              <a:t> </a:t>
            </a:r>
            <a:r>
              <a:rPr lang="ar-SA" dirty="0" err="1" smtClean="0"/>
              <a:t>وانتاجية</a:t>
            </a:r>
            <a:r>
              <a:rPr lang="ar-SA" dirty="0" smtClean="0"/>
              <a:t> و تسويقية </a:t>
            </a:r>
          </a:p>
          <a:p>
            <a:r>
              <a:rPr lang="ar-SA" dirty="0" smtClean="0">
                <a:solidFill>
                  <a:schemeClr val="accent1"/>
                </a:solidFill>
              </a:rPr>
              <a:t>3– التكاليف الاستثمارية اللاحقة </a:t>
            </a:r>
          </a:p>
          <a:p>
            <a:r>
              <a:rPr lang="ar-SA" dirty="0" smtClean="0"/>
              <a:t>تشمل تكاليف المعدات </a:t>
            </a:r>
            <a:r>
              <a:rPr lang="ar-SA" dirty="0" err="1" smtClean="0"/>
              <a:t>و</a:t>
            </a:r>
            <a:r>
              <a:rPr lang="ar-SA" dirty="0" smtClean="0"/>
              <a:t> التجهيزات </a:t>
            </a:r>
            <a:r>
              <a:rPr lang="ar-SA" dirty="0" err="1" smtClean="0"/>
              <a:t>التى</a:t>
            </a:r>
            <a:r>
              <a:rPr lang="ar-SA" dirty="0" smtClean="0"/>
              <a:t> يحتاج لها المشروع لاحقا + تكاليف التوسيع المحتملة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</a:rPr>
              <a:t>ثانيا – تكاليف التشغيل</a:t>
            </a:r>
          </a:p>
          <a:p>
            <a:pPr>
              <a:buNone/>
            </a:pPr>
            <a:r>
              <a:rPr lang="ar-SA" dirty="0" smtClean="0"/>
              <a:t>وتشمل </a:t>
            </a:r>
          </a:p>
          <a:p>
            <a:pPr>
              <a:buFontTx/>
              <a:buChar char="-"/>
            </a:pPr>
            <a:r>
              <a:rPr lang="ar-SA" dirty="0" smtClean="0"/>
              <a:t>المستلزمات السلعية (المادة الخامة –</a:t>
            </a:r>
            <a:r>
              <a:rPr lang="ar-SA" dirty="0" err="1" smtClean="0"/>
              <a:t>القود</a:t>
            </a:r>
            <a:r>
              <a:rPr lang="ar-SA" dirty="0" smtClean="0"/>
              <a:t> و الزيوت –قطع الغيار- </a:t>
            </a:r>
            <a:r>
              <a:rPr lang="ar-SA" dirty="0" err="1" smtClean="0"/>
              <a:t>التعبية</a:t>
            </a:r>
            <a:r>
              <a:rPr lang="ar-SA" dirty="0" smtClean="0"/>
              <a:t> و التغليف – </a:t>
            </a:r>
            <a:r>
              <a:rPr lang="ar-SA" dirty="0" err="1" smtClean="0"/>
              <a:t>المياة</a:t>
            </a:r>
            <a:r>
              <a:rPr lang="ar-SA" dirty="0" smtClean="0"/>
              <a:t> و </a:t>
            </a:r>
            <a:r>
              <a:rPr lang="ar-SA" dirty="0" err="1" smtClean="0"/>
              <a:t>الانارة</a:t>
            </a:r>
            <a:r>
              <a:rPr lang="ar-SA" dirty="0" smtClean="0"/>
              <a:t> )</a:t>
            </a:r>
          </a:p>
          <a:p>
            <a:pPr>
              <a:buFontTx/>
              <a:buChar char="-"/>
            </a:pPr>
            <a:r>
              <a:rPr lang="ar-SA" dirty="0" smtClean="0"/>
              <a:t> </a:t>
            </a:r>
            <a:r>
              <a:rPr lang="ar-SA" dirty="0" err="1" smtClean="0"/>
              <a:t>اجور</a:t>
            </a:r>
            <a:r>
              <a:rPr lang="ar-SA" dirty="0" smtClean="0"/>
              <a:t> القوى العاملة </a:t>
            </a:r>
          </a:p>
          <a:p>
            <a:pPr>
              <a:buFontTx/>
              <a:buChar char="-"/>
            </a:pPr>
            <a:r>
              <a:rPr lang="ar-SA" dirty="0" smtClean="0"/>
              <a:t> المستلزمات الخدمية (الصيانة – خدمات الابحاث – الدعاية و الاعلان – النقل و المواصلات – استئجار الالات – الهاتف</a:t>
            </a:r>
            <a:r>
              <a:rPr lang="en-US" dirty="0" smtClean="0"/>
              <a:t>-</a:t>
            </a:r>
          </a:p>
          <a:p>
            <a:pPr>
              <a:buFontTx/>
              <a:buChar char="-"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التكاليف نوعان ثابتة و متغيرة – الفرق بينهما </a:t>
            </a:r>
          </a:p>
          <a:p>
            <a:pPr marL="0" indent="0">
              <a:buNone/>
            </a:pPr>
            <a:r>
              <a:rPr lang="ar-SA" dirty="0" smtClean="0"/>
              <a:t>الطاقة المرتبطة بتشغيل الالات تكا</a:t>
            </a:r>
            <a:r>
              <a:rPr lang="ar-SA" dirty="0"/>
              <a:t>ل</a:t>
            </a:r>
            <a:r>
              <a:rPr lang="ar-SA" dirty="0" smtClean="0"/>
              <a:t>يف متغيرة اما الطاقة للتبريد و التدفئة تعتبر ثابتة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4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4186</TotalTime>
  <Words>571</Words>
  <Application>Microsoft Office PowerPoint</Application>
  <PresentationFormat>On-screen Show (4:3)</PresentationFormat>
  <Paragraphs>127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سمة Office</vt:lpstr>
      <vt:lpstr>الجدوى الاقتصادية</vt:lpstr>
      <vt:lpstr>الجدوى الاقتصادية: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تقدير بنود التكاليف الاستثمارية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الجدوى الاقتصادية</dc:title>
  <dc:creator>saeed</dc:creator>
  <cp:lastModifiedBy>user</cp:lastModifiedBy>
  <cp:revision>13</cp:revision>
  <dcterms:created xsi:type="dcterms:W3CDTF">2014-09-28T15:49:57Z</dcterms:created>
  <dcterms:modified xsi:type="dcterms:W3CDTF">2020-02-11T15:21:23Z</dcterms:modified>
</cp:coreProperties>
</file>