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04" r:id="rId1"/>
  </p:sldMasterIdLst>
  <p:notesMasterIdLst>
    <p:notesMasterId r:id="rId23"/>
  </p:notesMasterIdLst>
  <p:handoutMasterIdLst>
    <p:handoutMasterId r:id="rId24"/>
  </p:handoutMasterIdLst>
  <p:sldIdLst>
    <p:sldId id="256" r:id="rId2"/>
    <p:sldId id="262" r:id="rId3"/>
    <p:sldId id="277" r:id="rId4"/>
    <p:sldId id="300" r:id="rId5"/>
    <p:sldId id="293" r:id="rId6"/>
    <p:sldId id="291" r:id="rId7"/>
    <p:sldId id="294" r:id="rId8"/>
    <p:sldId id="295" r:id="rId9"/>
    <p:sldId id="279" r:id="rId10"/>
    <p:sldId id="299" r:id="rId11"/>
    <p:sldId id="285" r:id="rId12"/>
    <p:sldId id="301" r:id="rId13"/>
    <p:sldId id="292" r:id="rId14"/>
    <p:sldId id="286" r:id="rId15"/>
    <p:sldId id="302" r:id="rId16"/>
    <p:sldId id="281" r:id="rId17"/>
    <p:sldId id="284" r:id="rId18"/>
    <p:sldId id="289" r:id="rId19"/>
    <p:sldId id="290" r:id="rId20"/>
    <p:sldId id="303" r:id="rId21"/>
    <p:sldId id="304" r:id="rId22"/>
  </p:sldIdLst>
  <p:sldSz cx="9144000" cy="6858000" type="screen4x3"/>
  <p:notesSz cx="6797675" cy="9928225"/>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C5A06"/>
    <a:srgbClr val="FF0066"/>
    <a:srgbClr val="1C662E"/>
    <a:srgbClr val="E4C34A"/>
    <a:srgbClr val="916801"/>
    <a:srgbClr val="FFBA2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5" d="100"/>
          <a:sy n="65" d="100"/>
        </p:scale>
        <p:origin x="1320"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52016" y="0"/>
            <a:ext cx="2945659" cy="496411"/>
          </a:xfrm>
          <a:prstGeom prst="rect">
            <a:avLst/>
          </a:prstGeom>
        </p:spPr>
        <p:txBody>
          <a:bodyPr vert="horz" lIns="91440" tIns="45720" rIns="91440" bIns="45720" rtlCol="1"/>
          <a:lstStyle>
            <a:lvl1pPr algn="r">
              <a:defRPr sz="1200"/>
            </a:lvl1pPr>
          </a:lstStyle>
          <a:p>
            <a:endParaRPr lang="ar-SA"/>
          </a:p>
        </p:txBody>
      </p:sp>
      <p:sp>
        <p:nvSpPr>
          <p:cNvPr id="3" name="Date Placeholder 2"/>
          <p:cNvSpPr>
            <a:spLocks noGrp="1"/>
          </p:cNvSpPr>
          <p:nvPr>
            <p:ph type="dt" sz="quarter" idx="1"/>
          </p:nvPr>
        </p:nvSpPr>
        <p:spPr>
          <a:xfrm>
            <a:off x="1574" y="0"/>
            <a:ext cx="2945659" cy="496411"/>
          </a:xfrm>
          <a:prstGeom prst="rect">
            <a:avLst/>
          </a:prstGeom>
        </p:spPr>
        <p:txBody>
          <a:bodyPr vert="horz" lIns="91440" tIns="45720" rIns="91440" bIns="45720" rtlCol="1"/>
          <a:lstStyle>
            <a:lvl1pPr algn="l">
              <a:defRPr sz="1200"/>
            </a:lvl1pPr>
          </a:lstStyle>
          <a:p>
            <a:fld id="{2E30D8D9-E45E-4D23-989F-470BD818147E}" type="datetimeFigureOut">
              <a:rPr lang="ar-SA" smtClean="0"/>
              <a:pPr/>
              <a:t>11/10/39</a:t>
            </a:fld>
            <a:endParaRPr lang="ar-SA"/>
          </a:p>
        </p:txBody>
      </p:sp>
      <p:sp>
        <p:nvSpPr>
          <p:cNvPr id="4" name="Footer Placeholder 3"/>
          <p:cNvSpPr>
            <a:spLocks noGrp="1"/>
          </p:cNvSpPr>
          <p:nvPr>
            <p:ph type="ftr" sz="quarter" idx="2"/>
          </p:nvPr>
        </p:nvSpPr>
        <p:spPr>
          <a:xfrm>
            <a:off x="3852016" y="9430091"/>
            <a:ext cx="2945659" cy="496411"/>
          </a:xfrm>
          <a:prstGeom prst="rect">
            <a:avLst/>
          </a:prstGeom>
        </p:spPr>
        <p:txBody>
          <a:bodyPr vert="horz" lIns="91440" tIns="45720" rIns="91440" bIns="45720" rtlCol="1" anchor="b"/>
          <a:lstStyle>
            <a:lvl1pPr algn="r">
              <a:defRPr sz="1200"/>
            </a:lvl1pPr>
          </a:lstStyle>
          <a:p>
            <a:endParaRPr lang="ar-SA"/>
          </a:p>
        </p:txBody>
      </p:sp>
      <p:sp>
        <p:nvSpPr>
          <p:cNvPr id="5" name="Slide Number Placeholder 4"/>
          <p:cNvSpPr>
            <a:spLocks noGrp="1"/>
          </p:cNvSpPr>
          <p:nvPr>
            <p:ph type="sldNum" sz="quarter" idx="3"/>
          </p:nvPr>
        </p:nvSpPr>
        <p:spPr>
          <a:xfrm>
            <a:off x="1574" y="9430091"/>
            <a:ext cx="2945659" cy="496411"/>
          </a:xfrm>
          <a:prstGeom prst="rect">
            <a:avLst/>
          </a:prstGeom>
        </p:spPr>
        <p:txBody>
          <a:bodyPr vert="horz" lIns="91440" tIns="45720" rIns="91440" bIns="45720" rtlCol="1" anchor="b"/>
          <a:lstStyle>
            <a:lvl1pPr algn="l">
              <a:defRPr sz="1200"/>
            </a:lvl1pPr>
          </a:lstStyle>
          <a:p>
            <a:fld id="{6A1C4D18-7B20-46E8-A08B-FE6F25A2EC4C}" type="slidenum">
              <a:rPr lang="ar-SA" smtClean="0"/>
              <a:pPr/>
              <a:t>‹#›</a:t>
            </a:fld>
            <a:endParaRPr lang="ar-SA"/>
          </a:p>
        </p:txBody>
      </p:sp>
    </p:spTree>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52016" y="0"/>
            <a:ext cx="2945659" cy="496411"/>
          </a:xfrm>
          <a:prstGeom prst="rect">
            <a:avLst/>
          </a:prstGeom>
        </p:spPr>
        <p:txBody>
          <a:bodyPr vert="horz" lIns="91440" tIns="45720" rIns="91440" bIns="45720" rtlCol="1"/>
          <a:lstStyle>
            <a:lvl1pPr algn="r">
              <a:defRPr sz="1200"/>
            </a:lvl1pPr>
          </a:lstStyle>
          <a:p>
            <a:endParaRPr lang="ar-SA"/>
          </a:p>
        </p:txBody>
      </p:sp>
      <p:sp>
        <p:nvSpPr>
          <p:cNvPr id="3" name="Date Placeholder 2"/>
          <p:cNvSpPr>
            <a:spLocks noGrp="1"/>
          </p:cNvSpPr>
          <p:nvPr>
            <p:ph type="dt" idx="1"/>
          </p:nvPr>
        </p:nvSpPr>
        <p:spPr>
          <a:xfrm>
            <a:off x="1574" y="0"/>
            <a:ext cx="2945659" cy="496411"/>
          </a:xfrm>
          <a:prstGeom prst="rect">
            <a:avLst/>
          </a:prstGeom>
        </p:spPr>
        <p:txBody>
          <a:bodyPr vert="horz" lIns="91440" tIns="45720" rIns="91440" bIns="45720" rtlCol="1"/>
          <a:lstStyle>
            <a:lvl1pPr algn="l">
              <a:defRPr sz="1200"/>
            </a:lvl1pPr>
          </a:lstStyle>
          <a:p>
            <a:fld id="{01BA860B-9EAF-4E46-AE2B-D7FBB2F06866}" type="datetimeFigureOut">
              <a:rPr lang="ar-SA" smtClean="0"/>
              <a:pPr/>
              <a:t>11/10/39</a:t>
            </a:fld>
            <a:endParaRPr lang="ar-SA"/>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1" anchor="ctr"/>
          <a:lstStyle/>
          <a:p>
            <a:endParaRPr lang="ar-SA"/>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6" name="Footer Placeholder 5"/>
          <p:cNvSpPr>
            <a:spLocks noGrp="1"/>
          </p:cNvSpPr>
          <p:nvPr>
            <p:ph type="ftr" sz="quarter" idx="4"/>
          </p:nvPr>
        </p:nvSpPr>
        <p:spPr>
          <a:xfrm>
            <a:off x="3852016" y="9430091"/>
            <a:ext cx="2945659" cy="496411"/>
          </a:xfrm>
          <a:prstGeom prst="rect">
            <a:avLst/>
          </a:prstGeom>
        </p:spPr>
        <p:txBody>
          <a:bodyPr vert="horz" lIns="91440" tIns="45720" rIns="91440" bIns="45720" rtlCol="1" anchor="b"/>
          <a:lstStyle>
            <a:lvl1pPr algn="r">
              <a:defRPr sz="1200"/>
            </a:lvl1pPr>
          </a:lstStyle>
          <a:p>
            <a:endParaRPr lang="ar-SA"/>
          </a:p>
        </p:txBody>
      </p:sp>
      <p:sp>
        <p:nvSpPr>
          <p:cNvPr id="7" name="Slide Number Placeholder 6"/>
          <p:cNvSpPr>
            <a:spLocks noGrp="1"/>
          </p:cNvSpPr>
          <p:nvPr>
            <p:ph type="sldNum" sz="quarter" idx="5"/>
          </p:nvPr>
        </p:nvSpPr>
        <p:spPr>
          <a:xfrm>
            <a:off x="1574" y="9430091"/>
            <a:ext cx="2945659" cy="496411"/>
          </a:xfrm>
          <a:prstGeom prst="rect">
            <a:avLst/>
          </a:prstGeom>
        </p:spPr>
        <p:txBody>
          <a:bodyPr vert="horz" lIns="91440" tIns="45720" rIns="91440" bIns="45720" rtlCol="1" anchor="b"/>
          <a:lstStyle>
            <a:lvl1pPr algn="l">
              <a:defRPr sz="1200"/>
            </a:lvl1pPr>
          </a:lstStyle>
          <a:p>
            <a:fld id="{D017459E-5F33-4732-9FD7-120FDEE35CF7}" type="slidenum">
              <a:rPr lang="ar-SA" smtClean="0"/>
              <a:pPr/>
              <a:t>‹#›</a:t>
            </a:fld>
            <a:endParaRPr lang="ar-SA"/>
          </a:p>
        </p:txBody>
      </p:sp>
    </p:spTree>
  </p:cSld>
  <p:clrMap bg1="lt1" tx1="dk1" bg2="lt2" tx2="dk2" accent1="accent1" accent2="accent2" accent3="accent3" accent4="accent4" accent5="accent5" accent6="accent6" hlink="hlink" folHlink="folHlink"/>
  <p:hf hdr="0" dt="0"/>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D017459E-5F33-4732-9FD7-120FDEE35CF7}" type="slidenum">
              <a:rPr lang="ar-SA" smtClean="0"/>
              <a:pPr/>
              <a:t>1</a:t>
            </a:fld>
            <a:endParaRPr lang="ar-SA"/>
          </a:p>
        </p:txBody>
      </p:sp>
      <p:sp>
        <p:nvSpPr>
          <p:cNvPr id="5" name="Footer Placeholder 4"/>
          <p:cNvSpPr>
            <a:spLocks noGrp="1"/>
          </p:cNvSpPr>
          <p:nvPr>
            <p:ph type="ftr" sz="quarter" idx="11"/>
          </p:nvPr>
        </p:nvSpPr>
        <p:spPr/>
        <p:txBody>
          <a:bodyPr/>
          <a:lstStyle/>
          <a:p>
            <a:endParaRPr lang="ar-S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en-US" dirty="0"/>
          </a:p>
        </p:txBody>
      </p:sp>
      <p:sp>
        <p:nvSpPr>
          <p:cNvPr id="4" name="عنصر نائب للتذييل 3"/>
          <p:cNvSpPr>
            <a:spLocks noGrp="1"/>
          </p:cNvSpPr>
          <p:nvPr>
            <p:ph type="ftr" sz="quarter" idx="10"/>
          </p:nvPr>
        </p:nvSpPr>
        <p:spPr/>
        <p:txBody>
          <a:bodyPr/>
          <a:lstStyle/>
          <a:p>
            <a:endParaRPr lang="ar-SA"/>
          </a:p>
        </p:txBody>
      </p:sp>
      <p:sp>
        <p:nvSpPr>
          <p:cNvPr id="5" name="عنصر نائب لرقم الشريحة 4"/>
          <p:cNvSpPr>
            <a:spLocks noGrp="1"/>
          </p:cNvSpPr>
          <p:nvPr>
            <p:ph type="sldNum" sz="quarter" idx="11"/>
          </p:nvPr>
        </p:nvSpPr>
        <p:spPr/>
        <p:txBody>
          <a:bodyPr/>
          <a:lstStyle/>
          <a:p>
            <a:fld id="{D017459E-5F33-4732-9FD7-120FDEE35CF7}" type="slidenum">
              <a:rPr lang="ar-SA" smtClean="0"/>
              <a:pPr/>
              <a:t>13</a:t>
            </a:fld>
            <a:endParaRPr lang="ar-SA"/>
          </a:p>
        </p:txBody>
      </p:sp>
    </p:spTree>
    <p:extLst>
      <p:ext uri="{BB962C8B-B14F-4D97-AF65-F5344CB8AC3E}">
        <p14:creationId xmlns:p14="http://schemas.microsoft.com/office/powerpoint/2010/main" val="37117724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en-US" dirty="0"/>
          </a:p>
        </p:txBody>
      </p:sp>
      <p:sp>
        <p:nvSpPr>
          <p:cNvPr id="4" name="عنصر نائب للتذييل 3"/>
          <p:cNvSpPr>
            <a:spLocks noGrp="1"/>
          </p:cNvSpPr>
          <p:nvPr>
            <p:ph type="ftr" sz="quarter" idx="10"/>
          </p:nvPr>
        </p:nvSpPr>
        <p:spPr/>
        <p:txBody>
          <a:bodyPr/>
          <a:lstStyle/>
          <a:p>
            <a:endParaRPr lang="ar-SA"/>
          </a:p>
        </p:txBody>
      </p:sp>
      <p:sp>
        <p:nvSpPr>
          <p:cNvPr id="5" name="عنصر نائب لرقم الشريحة 4"/>
          <p:cNvSpPr>
            <a:spLocks noGrp="1"/>
          </p:cNvSpPr>
          <p:nvPr>
            <p:ph type="sldNum" sz="quarter" idx="11"/>
          </p:nvPr>
        </p:nvSpPr>
        <p:spPr/>
        <p:txBody>
          <a:bodyPr/>
          <a:lstStyle/>
          <a:p>
            <a:fld id="{D017459E-5F33-4732-9FD7-120FDEE35CF7}" type="slidenum">
              <a:rPr lang="ar-SA" smtClean="0"/>
              <a:pPr/>
              <a:t>16</a:t>
            </a:fld>
            <a:endParaRPr lang="ar-SA"/>
          </a:p>
        </p:txBody>
      </p:sp>
    </p:spTree>
    <p:extLst>
      <p:ext uri="{BB962C8B-B14F-4D97-AF65-F5344CB8AC3E}">
        <p14:creationId xmlns:p14="http://schemas.microsoft.com/office/powerpoint/2010/main" val="31076386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en-US" dirty="0"/>
          </a:p>
        </p:txBody>
      </p:sp>
      <p:sp>
        <p:nvSpPr>
          <p:cNvPr id="4" name="عنصر نائب للتذييل 3"/>
          <p:cNvSpPr>
            <a:spLocks noGrp="1"/>
          </p:cNvSpPr>
          <p:nvPr>
            <p:ph type="ftr" sz="quarter" idx="10"/>
          </p:nvPr>
        </p:nvSpPr>
        <p:spPr/>
        <p:txBody>
          <a:bodyPr/>
          <a:lstStyle/>
          <a:p>
            <a:endParaRPr lang="ar-SA"/>
          </a:p>
        </p:txBody>
      </p:sp>
      <p:sp>
        <p:nvSpPr>
          <p:cNvPr id="5" name="عنصر نائب لرقم الشريحة 4"/>
          <p:cNvSpPr>
            <a:spLocks noGrp="1"/>
          </p:cNvSpPr>
          <p:nvPr>
            <p:ph type="sldNum" sz="quarter" idx="11"/>
          </p:nvPr>
        </p:nvSpPr>
        <p:spPr/>
        <p:txBody>
          <a:bodyPr/>
          <a:lstStyle/>
          <a:p>
            <a:fld id="{D017459E-5F33-4732-9FD7-120FDEE35CF7}" type="slidenum">
              <a:rPr lang="ar-SA" smtClean="0"/>
              <a:pPr/>
              <a:t>18</a:t>
            </a:fld>
            <a:endParaRPr lang="ar-SA"/>
          </a:p>
        </p:txBody>
      </p:sp>
    </p:spTree>
    <p:extLst>
      <p:ext uri="{BB962C8B-B14F-4D97-AF65-F5344CB8AC3E}">
        <p14:creationId xmlns:p14="http://schemas.microsoft.com/office/powerpoint/2010/main" val="10332345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p>
            <a:fld id="{1C515B54-3391-4044-8CB0-5394E6271D74}" type="datetime1">
              <a:rPr lang="ar-SA" smtClean="0"/>
              <a:pPr/>
              <a:t>11/10/39</a:t>
            </a:fld>
            <a:endParaRPr lang="ar-SA"/>
          </a:p>
        </p:txBody>
      </p:sp>
      <p:sp>
        <p:nvSpPr>
          <p:cNvPr id="20" name="Footer Placeholder 19"/>
          <p:cNvSpPr>
            <a:spLocks noGrp="1"/>
          </p:cNvSpPr>
          <p:nvPr>
            <p:ph type="ftr" sz="quarter" idx="11"/>
          </p:nvPr>
        </p:nvSpPr>
        <p:spPr/>
        <p:txBody>
          <a:bodyPr/>
          <a:lstStyle/>
          <a:p>
            <a:endParaRPr lang="ar-SA"/>
          </a:p>
        </p:txBody>
      </p:sp>
      <p:sp>
        <p:nvSpPr>
          <p:cNvPr id="10" name="Slide Number Placeholder 9"/>
          <p:cNvSpPr>
            <a:spLocks noGrp="1"/>
          </p:cNvSpPr>
          <p:nvPr>
            <p:ph type="sldNum" sz="quarter" idx="12"/>
          </p:nvPr>
        </p:nvSpPr>
        <p:spPr/>
        <p:txBody>
          <a:bodyPr/>
          <a:lstStyle/>
          <a:p>
            <a:fld id="{FE4A9AA4-A5D7-4FF1-BE99-6417824F07B4}" type="slidenum">
              <a:rPr lang="ar-SA" smtClean="0"/>
              <a:pPr/>
              <a:t>‹#›</a:t>
            </a:fld>
            <a:endParaRPr lang="ar-SA"/>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dirty="0"/>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9AF1319-29C0-4B21-9585-47F4E94485EF}" type="datetime1">
              <a:rPr lang="ar-SA" smtClean="0"/>
              <a:pPr/>
              <a:t>11/10/39</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FE4A9AA4-A5D7-4FF1-BE99-6417824F07B4}"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7AF4C01-5BB2-4BE3-B283-CE7BCAEA1EBC}" type="datetime1">
              <a:rPr lang="ar-SA" smtClean="0"/>
              <a:pPr/>
              <a:t>11/10/39</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FE4A9AA4-A5D7-4FF1-BE99-6417824F07B4}"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BDE6D48-BC21-4C5F-8272-5E3BC74E14F0}" type="datetime1">
              <a:rPr lang="ar-SA" smtClean="0"/>
              <a:pPr/>
              <a:t>11/10/39</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FE4A9AA4-A5D7-4FF1-BE99-6417824F07B4}"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15BF26F-94B5-4322-A7FE-FE9CCA7EA86B}" type="datetime1">
              <a:rPr lang="ar-SA" smtClean="0"/>
              <a:pPr/>
              <a:t>11/10/39</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FE4A9AA4-A5D7-4FF1-BE99-6417824F07B4}" type="slidenum">
              <a:rPr lang="ar-SA" smtClean="0"/>
              <a:pPr/>
              <a:t>‹#›</a:t>
            </a:fld>
            <a:endParaRPr lang="ar-SA"/>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dirty="0"/>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FD1AF94-3DFC-436A-8270-E712009B46C9}" type="datetime1">
              <a:rPr lang="ar-SA" smtClean="0"/>
              <a:pPr/>
              <a:t>11/10/39</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FE4A9AA4-A5D7-4FF1-BE99-6417824F07B4}"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7FFFD6C-B965-41BF-85C6-C73AD0A6A97E}" type="datetime1">
              <a:rPr lang="ar-SA" smtClean="0"/>
              <a:pPr/>
              <a:t>11/10/39</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FE4A9AA4-A5D7-4FF1-BE99-6417824F07B4}"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173AAAE-DA33-4345-A951-52E595C6FC9E}" type="datetime1">
              <a:rPr lang="ar-SA" smtClean="0"/>
              <a:pPr/>
              <a:t>11/10/39</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FE4A9AA4-A5D7-4FF1-BE99-6417824F07B4}"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Date Placeholder 1"/>
          <p:cNvSpPr>
            <a:spLocks noGrp="1"/>
          </p:cNvSpPr>
          <p:nvPr>
            <p:ph type="dt" sz="half" idx="10"/>
          </p:nvPr>
        </p:nvSpPr>
        <p:spPr/>
        <p:txBody>
          <a:bodyPr/>
          <a:lstStyle/>
          <a:p>
            <a:fld id="{D81DC3D9-EBD7-4E1D-9CAC-E20B89EF0E45}" type="datetime1">
              <a:rPr lang="ar-SA" smtClean="0"/>
              <a:pPr/>
              <a:t>11/10/39</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FE4A9AA4-A5D7-4FF1-BE99-6417824F07B4}" type="slidenum">
              <a:rPr lang="ar-SA" smtClean="0"/>
              <a:pPr/>
              <a:t>‹#›</a:t>
            </a:fld>
            <a:endParaRPr lang="ar-SA"/>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B2E215F-C1B2-4F73-9FE0-B65F88BF6AAD}" type="datetime1">
              <a:rPr lang="ar-SA" smtClean="0"/>
              <a:pPr/>
              <a:t>11/10/39</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FE4A9AA4-A5D7-4FF1-BE99-6417824F07B4}"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F9ED4311-9455-4E08-AFC5-D9BB0E461DE6}" type="datetime1">
              <a:rPr lang="ar-SA" smtClean="0"/>
              <a:pPr/>
              <a:t>11/10/39</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FE4A9AA4-A5D7-4FF1-BE99-6417824F07B4}" type="slidenum">
              <a:rPr lang="ar-SA" smtClean="0"/>
              <a:pPr/>
              <a:t>‹#›</a:t>
            </a:fld>
            <a:endParaRPr lang="ar-SA"/>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dirty="0"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97541351-D64E-4DA0-ADC6-0B4A38504E39}" type="datetime1">
              <a:rPr lang="ar-SA" smtClean="0"/>
              <a:pPr/>
              <a:t>11/10/39</a:t>
            </a:fld>
            <a:endParaRPr lang="ar-SA"/>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ar-SA"/>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FE4A9AA4-A5D7-4FF1-BE99-6417824F07B4}" type="slidenum">
              <a:rPr lang="ar-SA" smtClean="0"/>
              <a:pPr/>
              <a:t>‹#›</a:t>
            </a:fld>
            <a:endParaRPr lang="ar-SA"/>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hf hdr="0" ftr="0" dt="0"/>
  <p:txStyles>
    <p:titleStyle>
      <a:lvl1pPr algn="l" rtl="1"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r" rtl="1"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r" rtl="1"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r" rtl="1"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r" rtl="1"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r" rtl="1"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r" rtl="1"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ar-SA" dirty="0"/>
          </a:p>
        </p:txBody>
      </p:sp>
      <p:sp>
        <p:nvSpPr>
          <p:cNvPr id="3" name="Subtitle 2"/>
          <p:cNvSpPr>
            <a:spLocks noGrp="1"/>
          </p:cNvSpPr>
          <p:nvPr>
            <p:ph type="subTitle" idx="1"/>
          </p:nvPr>
        </p:nvSpPr>
        <p:spPr>
          <a:xfrm>
            <a:off x="1432560" y="2350130"/>
            <a:ext cx="7406640" cy="3722076"/>
          </a:xfrm>
        </p:spPr>
        <p:txBody>
          <a:bodyPr>
            <a:normAutofit/>
          </a:bodyPr>
          <a:lstStyle/>
          <a:p>
            <a:pPr algn="ctr"/>
            <a:endParaRPr lang="ar-SA" dirty="0" smtClean="0"/>
          </a:p>
          <a:p>
            <a:pPr algn="ctr"/>
            <a:r>
              <a:rPr lang="ar-SA" sz="5400" b="1" dirty="0" smtClean="0">
                <a:solidFill>
                  <a:srgbClr val="7C5A06"/>
                </a:solidFill>
                <a:effectLst>
                  <a:outerShdw blurRad="50000" dist="30000" dir="5400000" algn="tl" rotWithShape="0">
                    <a:srgbClr val="000000">
                      <a:alpha val="30000"/>
                    </a:srgbClr>
                  </a:outerShdw>
                </a:effectLst>
              </a:rPr>
              <a:t>إدارة التفاوض</a:t>
            </a:r>
          </a:p>
          <a:p>
            <a:pPr algn="ctr"/>
            <a:r>
              <a:rPr lang="ar-SA" sz="3600" dirty="0" smtClean="0"/>
              <a:t>د. يوسف النملة</a:t>
            </a:r>
          </a:p>
          <a:p>
            <a:pPr algn="ctr"/>
            <a:r>
              <a:rPr lang="ar-SA" sz="3200" dirty="0" smtClean="0">
                <a:solidFill>
                  <a:schemeClr val="tx1">
                    <a:lumMod val="95000"/>
                    <a:lumOff val="5000"/>
                  </a:schemeClr>
                </a:solidFill>
              </a:rPr>
              <a:t>المستوى السابع- دار 423</a:t>
            </a:r>
            <a:endParaRPr lang="en-US" sz="3200" dirty="0" smtClean="0">
              <a:solidFill>
                <a:schemeClr val="tx1">
                  <a:lumMod val="95000"/>
                  <a:lumOff val="5000"/>
                </a:schemeClr>
              </a:solidFill>
            </a:endParaRPr>
          </a:p>
        </p:txBody>
      </p:sp>
      <p:pic>
        <p:nvPicPr>
          <p:cNvPr id="8" name="Picture 4"/>
          <p:cNvPicPr>
            <a:picLocks noChangeAspect="1" noChangeArrowheads="1"/>
          </p:cNvPicPr>
          <p:nvPr/>
        </p:nvPicPr>
        <p:blipFill>
          <a:blip r:embed="rId3" cstate="print"/>
          <a:srcRect/>
          <a:stretch>
            <a:fillRect/>
          </a:stretch>
        </p:blipFill>
        <p:spPr bwMode="auto">
          <a:xfrm>
            <a:off x="1000100" y="723409"/>
            <a:ext cx="8143900" cy="1114425"/>
          </a:xfrm>
          <a:prstGeom prst="rect">
            <a:avLst/>
          </a:prstGeom>
          <a:noFill/>
          <a:ln w="9525">
            <a:noFill/>
            <a:miter lim="800000"/>
            <a:headEnd/>
            <a:tailEnd/>
          </a:ln>
          <a:effectLst/>
        </p:spPr>
      </p:pic>
      <p:pic>
        <p:nvPicPr>
          <p:cNvPr id="1027" name="Picture 3"/>
          <p:cNvPicPr>
            <a:picLocks noChangeAspect="1" noChangeArrowheads="1"/>
          </p:cNvPicPr>
          <p:nvPr/>
        </p:nvPicPr>
        <p:blipFill>
          <a:blip r:embed="rId4" cstate="print"/>
          <a:srcRect/>
          <a:stretch>
            <a:fillRect/>
          </a:stretch>
        </p:blipFill>
        <p:spPr bwMode="auto">
          <a:xfrm>
            <a:off x="1000100" y="0"/>
            <a:ext cx="8143900" cy="1095375"/>
          </a:xfrm>
          <a:prstGeom prst="rect">
            <a:avLst/>
          </a:prstGeom>
          <a:noFill/>
          <a:ln w="9525">
            <a:noFill/>
            <a:miter lim="800000"/>
            <a:headEnd/>
            <a:tailEnd/>
          </a:ln>
          <a:effectLst/>
        </p:spPr>
      </p:pic>
      <p:sp>
        <p:nvSpPr>
          <p:cNvPr id="9" name="Slide Number Placeholder 8"/>
          <p:cNvSpPr>
            <a:spLocks noGrp="1"/>
          </p:cNvSpPr>
          <p:nvPr>
            <p:ph type="sldNum" sz="quarter" idx="12"/>
          </p:nvPr>
        </p:nvSpPr>
        <p:spPr/>
        <p:txBody>
          <a:bodyPr/>
          <a:lstStyle/>
          <a:p>
            <a:fld id="{FE4A9AA4-A5D7-4FF1-BE99-6417824F07B4}" type="slidenum">
              <a:rPr lang="ar-SA" b="1" smtClean="0">
                <a:solidFill>
                  <a:schemeClr val="tx1"/>
                </a:solidFill>
              </a:rPr>
              <a:pPr/>
              <a:t>1</a:t>
            </a:fld>
            <a:endParaRPr lang="ar-SA" b="1"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2976" y="74146"/>
            <a:ext cx="7858180" cy="854524"/>
          </a:xfrm>
        </p:spPr>
        <p:txBody>
          <a:bodyPr/>
          <a:lstStyle/>
          <a:p>
            <a:pPr algn="r"/>
            <a:r>
              <a:rPr lang="ar-SA" sz="4400" b="1" dirty="0" smtClean="0">
                <a:solidFill>
                  <a:srgbClr val="0070C0"/>
                </a:solidFill>
              </a:rPr>
              <a:t>3. مفهوم التفاوض (يتبع)</a:t>
            </a:r>
          </a:p>
        </p:txBody>
      </p:sp>
      <p:cxnSp>
        <p:nvCxnSpPr>
          <p:cNvPr id="9" name="Straight Connector 8"/>
          <p:cNvCxnSpPr/>
          <p:nvPr/>
        </p:nvCxnSpPr>
        <p:spPr>
          <a:xfrm>
            <a:off x="1025152" y="928670"/>
            <a:ext cx="8136000" cy="1588"/>
          </a:xfrm>
          <a:prstGeom prst="line">
            <a:avLst/>
          </a:prstGeom>
          <a:ln w="82550" cmpd="thickThin">
            <a:solidFill>
              <a:srgbClr val="E4C34A"/>
            </a:solidFill>
          </a:ln>
          <a:scene3d>
            <a:camera prst="orthographicFront">
              <a:rot lat="0" lon="0" rev="0"/>
            </a:camera>
            <a:lightRig rig="threePt" dir="t"/>
          </a:scene3d>
          <a:sp3d/>
        </p:spPr>
        <p:style>
          <a:lnRef idx="1">
            <a:schemeClr val="accent4"/>
          </a:lnRef>
          <a:fillRef idx="0">
            <a:schemeClr val="accent4"/>
          </a:fillRef>
          <a:effectRef idx="0">
            <a:schemeClr val="accent4"/>
          </a:effectRef>
          <a:fontRef idx="minor">
            <a:schemeClr val="tx1"/>
          </a:fontRef>
        </p:style>
      </p:cxnSp>
      <p:sp>
        <p:nvSpPr>
          <p:cNvPr id="3" name="Subtitle 2"/>
          <p:cNvSpPr>
            <a:spLocks noGrp="1"/>
          </p:cNvSpPr>
          <p:nvPr>
            <p:ph type="subTitle" idx="1"/>
          </p:nvPr>
        </p:nvSpPr>
        <p:spPr>
          <a:xfrm>
            <a:off x="1285852" y="1214422"/>
            <a:ext cx="7429552" cy="5643578"/>
          </a:xfrm>
        </p:spPr>
        <p:txBody>
          <a:bodyPr>
            <a:normAutofit/>
          </a:bodyPr>
          <a:lstStyle/>
          <a:p>
            <a:pPr algn="ctr"/>
            <a:r>
              <a:rPr lang="ar-SA" sz="3200" b="1" dirty="0" smtClean="0">
                <a:solidFill>
                  <a:srgbClr val="916801"/>
                </a:solidFill>
                <a:effectLst>
                  <a:outerShdw blurRad="50000" dist="30000" dir="5400000" algn="tl" rotWithShape="0">
                    <a:srgbClr val="000000">
                      <a:alpha val="30000"/>
                    </a:srgbClr>
                  </a:outerShdw>
                </a:effectLst>
                <a:latin typeface="+mj-lt"/>
                <a:ea typeface="+mj-ea"/>
                <a:cs typeface="+mj-cs"/>
              </a:rPr>
              <a:t> </a:t>
            </a:r>
          </a:p>
          <a:p>
            <a:pPr algn="ctr"/>
            <a:endParaRPr lang="ar-SA" sz="2000" b="1" dirty="0" smtClean="0">
              <a:solidFill>
                <a:srgbClr val="916801"/>
              </a:solidFill>
              <a:effectLst>
                <a:outerShdw blurRad="50000" dist="30000" dir="5400000" algn="tl" rotWithShape="0">
                  <a:srgbClr val="000000">
                    <a:alpha val="30000"/>
                  </a:srgbClr>
                </a:outerShdw>
              </a:effectLst>
              <a:latin typeface="+mj-lt"/>
              <a:ea typeface="+mj-ea"/>
              <a:cs typeface="+mj-cs"/>
            </a:endParaRPr>
          </a:p>
          <a:p>
            <a:pPr algn="just"/>
            <a:endParaRPr lang="ar-SA" sz="2000" dirty="0" smtClean="0">
              <a:solidFill>
                <a:schemeClr val="tx1"/>
              </a:solidFill>
            </a:endParaRPr>
          </a:p>
          <a:p>
            <a:pPr algn="ctr"/>
            <a:endParaRPr lang="ar-SA" sz="2000" dirty="0" smtClean="0">
              <a:solidFill>
                <a:schemeClr val="tx1"/>
              </a:solidFill>
            </a:endParaRPr>
          </a:p>
          <a:p>
            <a:pPr algn="just">
              <a:spcAft>
                <a:spcPts val="1200"/>
              </a:spcAft>
            </a:pPr>
            <a:endParaRPr lang="ar-SA" dirty="0" smtClean="0"/>
          </a:p>
          <a:p>
            <a:pPr algn="just">
              <a:spcAft>
                <a:spcPts val="1200"/>
              </a:spcAft>
            </a:pPr>
            <a:endParaRPr lang="ar-SA" dirty="0" smtClean="0"/>
          </a:p>
          <a:p>
            <a:pPr algn="just"/>
            <a:endParaRPr lang="ar-SA" dirty="0" smtClean="0"/>
          </a:p>
          <a:p>
            <a:pPr algn="just"/>
            <a:endParaRPr lang="ar-SA" dirty="0" smtClean="0"/>
          </a:p>
        </p:txBody>
      </p:sp>
      <p:sp>
        <p:nvSpPr>
          <p:cNvPr id="6" name="Slide Number Placeholder 5"/>
          <p:cNvSpPr>
            <a:spLocks noGrp="1"/>
          </p:cNvSpPr>
          <p:nvPr>
            <p:ph type="sldNum" sz="quarter" idx="12"/>
          </p:nvPr>
        </p:nvSpPr>
        <p:spPr/>
        <p:txBody>
          <a:bodyPr/>
          <a:lstStyle/>
          <a:p>
            <a:fld id="{FE4A9AA4-A5D7-4FF1-BE99-6417824F07B4}" type="slidenum">
              <a:rPr lang="ar-SA" b="1" smtClean="0">
                <a:solidFill>
                  <a:schemeClr val="tx1"/>
                </a:solidFill>
              </a:rPr>
              <a:pPr/>
              <a:t>10</a:t>
            </a:fld>
            <a:endParaRPr lang="ar-SA" b="1" dirty="0">
              <a:solidFill>
                <a:schemeClr val="tx1"/>
              </a:solidFill>
            </a:endParaRPr>
          </a:p>
        </p:txBody>
      </p:sp>
      <p:sp>
        <p:nvSpPr>
          <p:cNvPr id="8" name="Rectangle 3"/>
          <p:cNvSpPr txBox="1">
            <a:spLocks noChangeArrowheads="1"/>
          </p:cNvSpPr>
          <p:nvPr/>
        </p:nvSpPr>
        <p:spPr>
          <a:xfrm>
            <a:off x="1071538" y="1000108"/>
            <a:ext cx="7858180" cy="5357850"/>
          </a:xfrm>
          <a:prstGeom prst="rect">
            <a:avLst/>
          </a:prstGeom>
          <a:solidFill>
            <a:schemeClr val="accent6">
              <a:lumMod val="20000"/>
              <a:lumOff val="80000"/>
            </a:schemeClr>
          </a:solidFill>
        </p:spPr>
        <p:txBody>
          <a:bodyPr tIns="0" anchor="ctr">
            <a:noAutofit/>
          </a:bodyPr>
          <a:lstStyle/>
          <a:p>
            <a:pPr marL="514350" lvl="0" indent="-514350" algn="just">
              <a:spcBef>
                <a:spcPts val="600"/>
              </a:spcBef>
              <a:buClr>
                <a:schemeClr val="accent1"/>
              </a:buClr>
              <a:buSzPct val="80000"/>
              <a:defRPr/>
            </a:pPr>
            <a:r>
              <a:rPr lang="ar-SA" sz="3000" dirty="0" smtClean="0"/>
              <a:t>4. محادثات تجري بين فريقين متحاربين من أجل عقد اتفاق هدنة أو صلح</a:t>
            </a:r>
          </a:p>
          <a:p>
            <a:pPr marL="514350" lvl="0" indent="-514350" algn="just">
              <a:spcBef>
                <a:spcPts val="600"/>
              </a:spcBef>
              <a:buClr>
                <a:schemeClr val="accent1"/>
              </a:buClr>
              <a:buSzPct val="80000"/>
              <a:defRPr/>
            </a:pPr>
            <a:r>
              <a:rPr lang="ar-SA" sz="3000" dirty="0" smtClean="0"/>
              <a:t> </a:t>
            </a:r>
          </a:p>
          <a:p>
            <a:pPr marL="514350" lvl="0" indent="-514350" algn="just">
              <a:spcBef>
                <a:spcPts val="600"/>
              </a:spcBef>
              <a:buClr>
                <a:schemeClr val="accent1"/>
              </a:buClr>
              <a:buSzPct val="80000"/>
              <a:defRPr/>
            </a:pPr>
            <a:r>
              <a:rPr lang="ar-SA" sz="3000" dirty="0" smtClean="0"/>
              <a:t>5. حوار أو نقاش مع طرف أو أطراف أخرى, بهدف التوصل إلى اتفاق يرضي الأطراف المتفاوضة, ويضمن لها الحد الأدنى المعقول من المكاسب</a:t>
            </a:r>
          </a:p>
          <a:p>
            <a:pPr marL="514350" lvl="0" indent="-514350" algn="just">
              <a:spcBef>
                <a:spcPts val="600"/>
              </a:spcBef>
              <a:buClr>
                <a:schemeClr val="accent1"/>
              </a:buClr>
              <a:buSzPct val="80000"/>
              <a:defRPr/>
            </a:pPr>
            <a:endParaRPr lang="ar-SA" sz="1200" dirty="0" smtClean="0"/>
          </a:p>
          <a:p>
            <a:pPr marL="514350" lvl="0" indent="-514350" algn="just">
              <a:spcBef>
                <a:spcPts val="600"/>
              </a:spcBef>
              <a:buClr>
                <a:schemeClr val="accent1"/>
              </a:buClr>
              <a:buSzPct val="80000"/>
              <a:defRPr/>
            </a:pPr>
            <a:r>
              <a:rPr lang="ar-SA" sz="3000" dirty="0" smtClean="0"/>
              <a:t>6. عملية تجري بين مفاوضين أو أكثر, وتأخذ شكلاً رسميًا, بهدف التوصل إلى اتفاق معين حول موضوع أو قضية تثير الجدل والنزاع</a:t>
            </a:r>
            <a:endParaRPr lang="en-US" sz="3000" dirty="0" smtClean="0"/>
          </a:p>
        </p:txBody>
      </p:sp>
      <p:sp>
        <p:nvSpPr>
          <p:cNvPr id="12" name="Footer Placeholder 4"/>
          <p:cNvSpPr>
            <a:spLocks noGrp="1"/>
          </p:cNvSpPr>
          <p:nvPr>
            <p:ph type="ftr" sz="quarter" idx="11"/>
          </p:nvPr>
        </p:nvSpPr>
        <p:spPr>
          <a:xfrm>
            <a:off x="3124200" y="6429396"/>
            <a:ext cx="3948130" cy="292079"/>
          </a:xfrm>
          <a:noFill/>
        </p:spPr>
        <p:txBody>
          <a:bodyPr/>
          <a:lstStyle/>
          <a:p>
            <a:pPr algn="ctr"/>
            <a:endParaRPr lang="ar-SA" sz="1400" dirty="0" smtClean="0">
              <a:solidFill>
                <a:schemeClr val="tx1"/>
              </a:solidFill>
            </a:endParaRPr>
          </a:p>
        </p:txBody>
      </p:sp>
      <p:sp>
        <p:nvSpPr>
          <p:cNvPr id="10" name="TextBox 9"/>
          <p:cNvSpPr txBox="1"/>
          <p:nvPr/>
        </p:nvSpPr>
        <p:spPr>
          <a:xfrm>
            <a:off x="324121" y="2285992"/>
            <a:ext cx="461665" cy="3643338"/>
          </a:xfrm>
          <a:prstGeom prst="rect">
            <a:avLst/>
          </a:prstGeom>
          <a:noFill/>
        </p:spPr>
        <p:txBody>
          <a:bodyPr vert="vert270" wrap="square" rtlCol="1">
            <a:spAutoFit/>
          </a:bodyPr>
          <a:lstStyle/>
          <a:p>
            <a:pPr algn="ctr"/>
            <a:r>
              <a:rPr lang="ar-SA" b="1" dirty="0" smtClean="0"/>
              <a:t>الفصل الأول : </a:t>
            </a:r>
            <a:r>
              <a:rPr lang="ar-EG" b="1" dirty="0" smtClean="0"/>
              <a:t>المدخل إلى إدارة التفاوض</a:t>
            </a:r>
            <a:endParaRPr lang="ar-SA" b="1" dirty="0" smtClean="0">
              <a:solidFill>
                <a:srgbClr val="1C662E"/>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2976" y="74146"/>
            <a:ext cx="7858180" cy="854524"/>
          </a:xfrm>
        </p:spPr>
        <p:txBody>
          <a:bodyPr/>
          <a:lstStyle/>
          <a:p>
            <a:pPr algn="r"/>
            <a:r>
              <a:rPr lang="ar-SA" sz="4400" b="1" dirty="0" smtClean="0">
                <a:solidFill>
                  <a:srgbClr val="0070C0"/>
                </a:solidFill>
              </a:rPr>
              <a:t>3. مفهوم التفاوض (يتبع)</a:t>
            </a:r>
          </a:p>
        </p:txBody>
      </p:sp>
      <p:cxnSp>
        <p:nvCxnSpPr>
          <p:cNvPr id="9" name="Straight Connector 8"/>
          <p:cNvCxnSpPr/>
          <p:nvPr/>
        </p:nvCxnSpPr>
        <p:spPr>
          <a:xfrm>
            <a:off x="1025152" y="928670"/>
            <a:ext cx="8136000" cy="1588"/>
          </a:xfrm>
          <a:prstGeom prst="line">
            <a:avLst/>
          </a:prstGeom>
          <a:ln w="82550" cmpd="thickThin">
            <a:solidFill>
              <a:srgbClr val="E4C34A"/>
            </a:solidFill>
          </a:ln>
          <a:scene3d>
            <a:camera prst="orthographicFront">
              <a:rot lat="0" lon="0" rev="0"/>
            </a:camera>
            <a:lightRig rig="threePt" dir="t"/>
          </a:scene3d>
          <a:sp3d/>
        </p:spPr>
        <p:style>
          <a:lnRef idx="1">
            <a:schemeClr val="accent4"/>
          </a:lnRef>
          <a:fillRef idx="0">
            <a:schemeClr val="accent4"/>
          </a:fillRef>
          <a:effectRef idx="0">
            <a:schemeClr val="accent4"/>
          </a:effectRef>
          <a:fontRef idx="minor">
            <a:schemeClr val="tx1"/>
          </a:fontRef>
        </p:style>
      </p:cxnSp>
      <p:sp>
        <p:nvSpPr>
          <p:cNvPr id="6" name="Slide Number Placeholder 5"/>
          <p:cNvSpPr>
            <a:spLocks noGrp="1"/>
          </p:cNvSpPr>
          <p:nvPr>
            <p:ph type="sldNum" sz="quarter" idx="12"/>
          </p:nvPr>
        </p:nvSpPr>
        <p:spPr/>
        <p:txBody>
          <a:bodyPr/>
          <a:lstStyle/>
          <a:p>
            <a:fld id="{FE4A9AA4-A5D7-4FF1-BE99-6417824F07B4}" type="slidenum">
              <a:rPr lang="ar-SA" b="1" smtClean="0">
                <a:solidFill>
                  <a:schemeClr val="tx1"/>
                </a:solidFill>
              </a:rPr>
              <a:pPr/>
              <a:t>11</a:t>
            </a:fld>
            <a:endParaRPr lang="ar-SA" b="1" dirty="0">
              <a:solidFill>
                <a:schemeClr val="tx1"/>
              </a:solidFill>
            </a:endParaRPr>
          </a:p>
        </p:txBody>
      </p:sp>
      <p:sp>
        <p:nvSpPr>
          <p:cNvPr id="12" name="Footer Placeholder 4"/>
          <p:cNvSpPr>
            <a:spLocks noGrp="1"/>
          </p:cNvSpPr>
          <p:nvPr>
            <p:ph type="ftr" sz="quarter" idx="11"/>
          </p:nvPr>
        </p:nvSpPr>
        <p:spPr>
          <a:xfrm>
            <a:off x="3124200" y="6429396"/>
            <a:ext cx="3948130" cy="292079"/>
          </a:xfrm>
          <a:noFill/>
        </p:spPr>
        <p:txBody>
          <a:bodyPr/>
          <a:lstStyle/>
          <a:p>
            <a:pPr algn="ctr"/>
            <a:endParaRPr lang="ar-SA" sz="1400" dirty="0" smtClean="0">
              <a:solidFill>
                <a:schemeClr val="tx1"/>
              </a:solidFill>
            </a:endParaRPr>
          </a:p>
        </p:txBody>
      </p:sp>
      <p:sp>
        <p:nvSpPr>
          <p:cNvPr id="10" name="Rectangle 3"/>
          <p:cNvSpPr txBox="1">
            <a:spLocks noChangeArrowheads="1"/>
          </p:cNvSpPr>
          <p:nvPr/>
        </p:nvSpPr>
        <p:spPr>
          <a:xfrm>
            <a:off x="1071538" y="1142984"/>
            <a:ext cx="7500990" cy="1643074"/>
          </a:xfrm>
          <a:prstGeom prst="rect">
            <a:avLst/>
          </a:prstGeom>
          <a:solidFill>
            <a:schemeClr val="accent6">
              <a:lumMod val="20000"/>
              <a:lumOff val="80000"/>
            </a:schemeClr>
          </a:solidFill>
        </p:spPr>
        <p:txBody>
          <a:bodyPr tIns="0">
            <a:noAutofit/>
          </a:bodyPr>
          <a:lstStyle/>
          <a:p>
            <a:pPr algn="just"/>
            <a:r>
              <a:rPr lang="ar-SA" sz="3200" b="1" dirty="0" smtClean="0"/>
              <a:t>الإقناع : </a:t>
            </a:r>
            <a:r>
              <a:rPr lang="ar-SA" sz="3200" dirty="0" smtClean="0"/>
              <a:t>الجهد المنظم المدروس الذي يستخدم وسائل مختلفة للتأثير على آراء الآخرين وأفكارهم بحيث يجعلهم يقبلون ويوافقون على وجهة النظر في موضوعٍ معين</a:t>
            </a:r>
            <a:endParaRPr lang="en-US" sz="3200" dirty="0" smtClean="0"/>
          </a:p>
        </p:txBody>
      </p:sp>
      <p:sp>
        <p:nvSpPr>
          <p:cNvPr id="13" name="Rectangle 3"/>
          <p:cNvSpPr txBox="1">
            <a:spLocks noChangeArrowheads="1"/>
          </p:cNvSpPr>
          <p:nvPr/>
        </p:nvSpPr>
        <p:spPr>
          <a:xfrm>
            <a:off x="1071538" y="3286124"/>
            <a:ext cx="7500990" cy="714380"/>
          </a:xfrm>
          <a:prstGeom prst="rect">
            <a:avLst/>
          </a:prstGeom>
          <a:solidFill>
            <a:schemeClr val="accent6">
              <a:lumMod val="20000"/>
              <a:lumOff val="80000"/>
            </a:schemeClr>
          </a:solidFill>
        </p:spPr>
        <p:txBody>
          <a:bodyPr tIns="0">
            <a:normAutofit/>
          </a:bodyPr>
          <a:lstStyle/>
          <a:p>
            <a:pPr algn="just"/>
            <a:r>
              <a:rPr lang="ar-SA" sz="3200" b="1" dirty="0" smtClean="0"/>
              <a:t>التسوية : </a:t>
            </a:r>
            <a:r>
              <a:rPr lang="ar-SA" sz="3200" dirty="0" smtClean="0"/>
              <a:t>عدم فوز أي طرف من أطراف التفاوض</a:t>
            </a:r>
            <a:endParaRPr lang="en-US" sz="3200" dirty="0" smtClean="0"/>
          </a:p>
        </p:txBody>
      </p:sp>
      <p:sp>
        <p:nvSpPr>
          <p:cNvPr id="14" name="Rectangle 3"/>
          <p:cNvSpPr txBox="1">
            <a:spLocks noChangeArrowheads="1"/>
          </p:cNvSpPr>
          <p:nvPr/>
        </p:nvSpPr>
        <p:spPr>
          <a:xfrm>
            <a:off x="1071538" y="4572008"/>
            <a:ext cx="7500990" cy="1143008"/>
          </a:xfrm>
          <a:prstGeom prst="rect">
            <a:avLst/>
          </a:prstGeom>
          <a:solidFill>
            <a:schemeClr val="accent6">
              <a:lumMod val="20000"/>
              <a:lumOff val="80000"/>
            </a:schemeClr>
          </a:solidFill>
        </p:spPr>
        <p:txBody>
          <a:bodyPr tIns="0">
            <a:normAutofit fontScale="92500" lnSpcReduction="20000"/>
          </a:bodyPr>
          <a:lstStyle/>
          <a:p>
            <a:pPr algn="just"/>
            <a:r>
              <a:rPr lang="ar-SA" sz="3200" b="1" dirty="0" smtClean="0"/>
              <a:t>التنازل : </a:t>
            </a:r>
            <a:r>
              <a:rPr lang="ar-SA" sz="3200" dirty="0" smtClean="0"/>
              <a:t>الإذعان لمطالب الطرف القوي لاعتقاد الطرف المنهزم أنه لا أمل له في الانتصار (انتهاء الحرب العالمية 2؟)</a:t>
            </a:r>
            <a:endParaRPr lang="en-US" sz="3200" dirty="0" smtClean="0"/>
          </a:p>
        </p:txBody>
      </p:sp>
      <p:sp>
        <p:nvSpPr>
          <p:cNvPr id="18" name="TextBox 17"/>
          <p:cNvSpPr txBox="1"/>
          <p:nvPr/>
        </p:nvSpPr>
        <p:spPr>
          <a:xfrm>
            <a:off x="324121" y="2285992"/>
            <a:ext cx="461665" cy="3643338"/>
          </a:xfrm>
          <a:prstGeom prst="rect">
            <a:avLst/>
          </a:prstGeom>
          <a:noFill/>
        </p:spPr>
        <p:txBody>
          <a:bodyPr vert="vert270" wrap="square" rtlCol="1">
            <a:spAutoFit/>
          </a:bodyPr>
          <a:lstStyle/>
          <a:p>
            <a:pPr algn="ctr"/>
            <a:r>
              <a:rPr lang="ar-SA" b="1" dirty="0" smtClean="0"/>
              <a:t>الفصل الأول : </a:t>
            </a:r>
            <a:r>
              <a:rPr lang="ar-EG" b="1" dirty="0" smtClean="0"/>
              <a:t>المدخل إلى إدارة التفاوض</a:t>
            </a:r>
            <a:endParaRPr lang="ar-SA" b="1" dirty="0" smtClean="0">
              <a:solidFill>
                <a:srgbClr val="1C662E"/>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2976" y="74146"/>
            <a:ext cx="7858180" cy="854524"/>
          </a:xfrm>
        </p:spPr>
        <p:txBody>
          <a:bodyPr/>
          <a:lstStyle/>
          <a:p>
            <a:pPr algn="r"/>
            <a:r>
              <a:rPr lang="ar-SA" sz="4400" b="1" dirty="0" smtClean="0">
                <a:solidFill>
                  <a:srgbClr val="0070C0"/>
                </a:solidFill>
              </a:rPr>
              <a:t>3. مفهوم التفاوض (يتبع)</a:t>
            </a:r>
          </a:p>
        </p:txBody>
      </p:sp>
      <p:cxnSp>
        <p:nvCxnSpPr>
          <p:cNvPr id="9" name="Straight Connector 8"/>
          <p:cNvCxnSpPr/>
          <p:nvPr/>
        </p:nvCxnSpPr>
        <p:spPr>
          <a:xfrm>
            <a:off x="1025152" y="928670"/>
            <a:ext cx="8136000" cy="1588"/>
          </a:xfrm>
          <a:prstGeom prst="line">
            <a:avLst/>
          </a:prstGeom>
          <a:ln w="82550" cmpd="thickThin">
            <a:solidFill>
              <a:srgbClr val="E4C34A"/>
            </a:solidFill>
          </a:ln>
          <a:scene3d>
            <a:camera prst="orthographicFront">
              <a:rot lat="0" lon="0" rev="0"/>
            </a:camera>
            <a:lightRig rig="threePt" dir="t"/>
          </a:scene3d>
          <a:sp3d/>
        </p:spPr>
        <p:style>
          <a:lnRef idx="1">
            <a:schemeClr val="accent4"/>
          </a:lnRef>
          <a:fillRef idx="0">
            <a:schemeClr val="accent4"/>
          </a:fillRef>
          <a:effectRef idx="0">
            <a:schemeClr val="accent4"/>
          </a:effectRef>
          <a:fontRef idx="minor">
            <a:schemeClr val="tx1"/>
          </a:fontRef>
        </p:style>
      </p:cxnSp>
      <p:sp>
        <p:nvSpPr>
          <p:cNvPr id="6" name="Slide Number Placeholder 5"/>
          <p:cNvSpPr>
            <a:spLocks noGrp="1"/>
          </p:cNvSpPr>
          <p:nvPr>
            <p:ph type="sldNum" sz="quarter" idx="12"/>
          </p:nvPr>
        </p:nvSpPr>
        <p:spPr/>
        <p:txBody>
          <a:bodyPr/>
          <a:lstStyle/>
          <a:p>
            <a:fld id="{FE4A9AA4-A5D7-4FF1-BE99-6417824F07B4}" type="slidenum">
              <a:rPr lang="ar-SA" b="1" smtClean="0">
                <a:solidFill>
                  <a:schemeClr val="tx1"/>
                </a:solidFill>
              </a:rPr>
              <a:pPr/>
              <a:t>12</a:t>
            </a:fld>
            <a:endParaRPr lang="ar-SA" b="1" dirty="0">
              <a:solidFill>
                <a:schemeClr val="tx1"/>
              </a:solidFill>
            </a:endParaRPr>
          </a:p>
        </p:txBody>
      </p:sp>
      <p:sp>
        <p:nvSpPr>
          <p:cNvPr id="12" name="Footer Placeholder 4"/>
          <p:cNvSpPr>
            <a:spLocks noGrp="1"/>
          </p:cNvSpPr>
          <p:nvPr>
            <p:ph type="ftr" sz="quarter" idx="11"/>
          </p:nvPr>
        </p:nvSpPr>
        <p:spPr>
          <a:xfrm>
            <a:off x="3124200" y="6429396"/>
            <a:ext cx="3948130" cy="292079"/>
          </a:xfrm>
          <a:noFill/>
        </p:spPr>
        <p:txBody>
          <a:bodyPr/>
          <a:lstStyle/>
          <a:p>
            <a:pPr algn="ctr"/>
            <a:endParaRPr lang="ar-SA" sz="1400" dirty="0" smtClean="0">
              <a:solidFill>
                <a:schemeClr val="tx1"/>
              </a:solidFill>
            </a:endParaRPr>
          </a:p>
        </p:txBody>
      </p:sp>
      <p:sp>
        <p:nvSpPr>
          <p:cNvPr id="15" name="Rectangle 3"/>
          <p:cNvSpPr txBox="1">
            <a:spLocks noChangeArrowheads="1"/>
          </p:cNvSpPr>
          <p:nvPr/>
        </p:nvSpPr>
        <p:spPr>
          <a:xfrm>
            <a:off x="1071538" y="1142984"/>
            <a:ext cx="7500990" cy="1428760"/>
          </a:xfrm>
          <a:prstGeom prst="rect">
            <a:avLst/>
          </a:prstGeom>
          <a:solidFill>
            <a:schemeClr val="accent6">
              <a:lumMod val="20000"/>
              <a:lumOff val="80000"/>
            </a:schemeClr>
          </a:solidFill>
        </p:spPr>
        <p:txBody>
          <a:bodyPr tIns="0">
            <a:normAutofit/>
          </a:bodyPr>
          <a:lstStyle/>
          <a:p>
            <a:pPr algn="just">
              <a:lnSpc>
                <a:spcPct val="150000"/>
              </a:lnSpc>
            </a:pPr>
            <a:r>
              <a:rPr lang="ar-SA" sz="3000" b="1" dirty="0" smtClean="0"/>
              <a:t>المساومة : </a:t>
            </a:r>
            <a:r>
              <a:rPr lang="ar-SA" sz="3000" dirty="0" smtClean="0"/>
              <a:t>تبادل المقترحات بشأن شروط الاتفاق حول مسائل معينة أو حول شروط الاتفاق في مسألة ما</a:t>
            </a:r>
            <a:endParaRPr lang="en-US" sz="3000" dirty="0" smtClean="0"/>
          </a:p>
        </p:txBody>
      </p:sp>
      <p:sp>
        <p:nvSpPr>
          <p:cNvPr id="16" name="Rectangle 3"/>
          <p:cNvSpPr txBox="1">
            <a:spLocks noChangeArrowheads="1"/>
          </p:cNvSpPr>
          <p:nvPr/>
        </p:nvSpPr>
        <p:spPr>
          <a:xfrm>
            <a:off x="1071538" y="2857496"/>
            <a:ext cx="7500990" cy="1428760"/>
          </a:xfrm>
          <a:prstGeom prst="rect">
            <a:avLst/>
          </a:prstGeom>
          <a:solidFill>
            <a:schemeClr val="accent6">
              <a:lumMod val="20000"/>
              <a:lumOff val="80000"/>
            </a:schemeClr>
          </a:solidFill>
        </p:spPr>
        <p:txBody>
          <a:bodyPr tIns="0">
            <a:noAutofit/>
          </a:bodyPr>
          <a:lstStyle/>
          <a:p>
            <a:pPr algn="just">
              <a:lnSpc>
                <a:spcPct val="160000"/>
              </a:lnSpc>
            </a:pPr>
            <a:r>
              <a:rPr lang="ar-SA" sz="3000" b="1" dirty="0" smtClean="0"/>
              <a:t>التحكيم : </a:t>
            </a:r>
            <a:r>
              <a:rPr lang="ar-SA" sz="3000" dirty="0" smtClean="0"/>
              <a:t>تدخل طرف ثالث محايد لحل قضية واتخاذ قرار لحل النزاع </a:t>
            </a:r>
          </a:p>
          <a:p>
            <a:pPr algn="just">
              <a:lnSpc>
                <a:spcPct val="160000"/>
              </a:lnSpc>
            </a:pPr>
            <a:endParaRPr lang="en-US" sz="3000" dirty="0" smtClean="0"/>
          </a:p>
        </p:txBody>
      </p:sp>
      <p:sp>
        <p:nvSpPr>
          <p:cNvPr id="17" name="Rectangle 3"/>
          <p:cNvSpPr txBox="1">
            <a:spLocks noChangeArrowheads="1"/>
          </p:cNvSpPr>
          <p:nvPr/>
        </p:nvSpPr>
        <p:spPr>
          <a:xfrm>
            <a:off x="1071538" y="4643446"/>
            <a:ext cx="7500990" cy="1500198"/>
          </a:xfrm>
          <a:prstGeom prst="rect">
            <a:avLst/>
          </a:prstGeom>
          <a:solidFill>
            <a:schemeClr val="accent6">
              <a:lumMod val="20000"/>
              <a:lumOff val="80000"/>
            </a:schemeClr>
          </a:solidFill>
        </p:spPr>
        <p:txBody>
          <a:bodyPr tIns="0">
            <a:normAutofit/>
          </a:bodyPr>
          <a:lstStyle/>
          <a:p>
            <a:pPr algn="just">
              <a:lnSpc>
                <a:spcPct val="150000"/>
              </a:lnSpc>
            </a:pPr>
            <a:r>
              <a:rPr lang="ar-SA" sz="3000" b="1" dirty="0" smtClean="0"/>
              <a:t>الوساطة : </a:t>
            </a:r>
            <a:r>
              <a:rPr lang="ar-SA" sz="3000" dirty="0" smtClean="0"/>
              <a:t>تدخل طرف محايد لمساعدة الأطراف المتصارعة لتحسين الاتصالات و التفاوض لحل النزاع  </a:t>
            </a:r>
            <a:endParaRPr lang="en-US" sz="3000" dirty="0" smtClean="0"/>
          </a:p>
        </p:txBody>
      </p:sp>
      <p:sp>
        <p:nvSpPr>
          <p:cNvPr id="18" name="TextBox 17"/>
          <p:cNvSpPr txBox="1"/>
          <p:nvPr/>
        </p:nvSpPr>
        <p:spPr>
          <a:xfrm>
            <a:off x="324121" y="2285992"/>
            <a:ext cx="461665" cy="3643338"/>
          </a:xfrm>
          <a:prstGeom prst="rect">
            <a:avLst/>
          </a:prstGeom>
          <a:noFill/>
        </p:spPr>
        <p:txBody>
          <a:bodyPr vert="vert270" wrap="square" rtlCol="1">
            <a:spAutoFit/>
          </a:bodyPr>
          <a:lstStyle/>
          <a:p>
            <a:pPr algn="ctr"/>
            <a:r>
              <a:rPr lang="ar-SA" b="1" dirty="0" smtClean="0"/>
              <a:t>الفصل الأول : </a:t>
            </a:r>
            <a:r>
              <a:rPr lang="ar-EG" b="1" dirty="0" smtClean="0"/>
              <a:t>المدخل إلى إدارة التفاوض</a:t>
            </a:r>
            <a:endParaRPr lang="ar-SA" b="1" dirty="0" smtClean="0">
              <a:solidFill>
                <a:srgbClr val="1C662E"/>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2976" y="74146"/>
            <a:ext cx="7858180" cy="854524"/>
          </a:xfrm>
        </p:spPr>
        <p:txBody>
          <a:bodyPr/>
          <a:lstStyle/>
          <a:p>
            <a:pPr algn="r"/>
            <a:r>
              <a:rPr lang="ar-SA" sz="4400" b="1" dirty="0" smtClean="0">
                <a:solidFill>
                  <a:srgbClr val="0070C0"/>
                </a:solidFill>
              </a:rPr>
              <a:t>4. أهمية التفاوض </a:t>
            </a:r>
          </a:p>
        </p:txBody>
      </p:sp>
      <p:cxnSp>
        <p:nvCxnSpPr>
          <p:cNvPr id="9" name="Straight Connector 8"/>
          <p:cNvCxnSpPr/>
          <p:nvPr/>
        </p:nvCxnSpPr>
        <p:spPr>
          <a:xfrm>
            <a:off x="1025152" y="928670"/>
            <a:ext cx="8136000" cy="1588"/>
          </a:xfrm>
          <a:prstGeom prst="line">
            <a:avLst/>
          </a:prstGeom>
          <a:ln w="82550" cmpd="thickThin">
            <a:solidFill>
              <a:srgbClr val="E4C34A"/>
            </a:solidFill>
          </a:ln>
          <a:scene3d>
            <a:camera prst="orthographicFront">
              <a:rot lat="0" lon="0" rev="0"/>
            </a:camera>
            <a:lightRig rig="threePt" dir="t"/>
          </a:scene3d>
          <a:sp3d/>
        </p:spPr>
        <p:style>
          <a:lnRef idx="1">
            <a:schemeClr val="accent4"/>
          </a:lnRef>
          <a:fillRef idx="0">
            <a:schemeClr val="accent4"/>
          </a:fillRef>
          <a:effectRef idx="0">
            <a:schemeClr val="accent4"/>
          </a:effectRef>
          <a:fontRef idx="minor">
            <a:schemeClr val="tx1"/>
          </a:fontRef>
        </p:style>
      </p:cxnSp>
      <p:sp>
        <p:nvSpPr>
          <p:cNvPr id="6" name="Slide Number Placeholder 5"/>
          <p:cNvSpPr>
            <a:spLocks noGrp="1"/>
          </p:cNvSpPr>
          <p:nvPr>
            <p:ph type="sldNum" sz="quarter" idx="12"/>
          </p:nvPr>
        </p:nvSpPr>
        <p:spPr/>
        <p:txBody>
          <a:bodyPr/>
          <a:lstStyle/>
          <a:p>
            <a:fld id="{FE4A9AA4-A5D7-4FF1-BE99-6417824F07B4}" type="slidenum">
              <a:rPr lang="ar-SA" b="1" smtClean="0">
                <a:solidFill>
                  <a:schemeClr val="tx1"/>
                </a:solidFill>
              </a:rPr>
              <a:pPr/>
              <a:t>13</a:t>
            </a:fld>
            <a:endParaRPr lang="ar-SA" b="1" dirty="0">
              <a:solidFill>
                <a:schemeClr val="tx1"/>
              </a:solidFill>
            </a:endParaRPr>
          </a:p>
        </p:txBody>
      </p:sp>
      <p:sp>
        <p:nvSpPr>
          <p:cNvPr id="16" name="Rectangle 3"/>
          <p:cNvSpPr txBox="1">
            <a:spLocks noChangeArrowheads="1"/>
          </p:cNvSpPr>
          <p:nvPr/>
        </p:nvSpPr>
        <p:spPr>
          <a:xfrm>
            <a:off x="1071538" y="928670"/>
            <a:ext cx="7500990" cy="1000132"/>
          </a:xfrm>
          <a:prstGeom prst="rect">
            <a:avLst/>
          </a:prstGeom>
          <a:solidFill>
            <a:schemeClr val="accent6">
              <a:lumMod val="20000"/>
              <a:lumOff val="80000"/>
            </a:schemeClr>
          </a:solidFill>
        </p:spPr>
        <p:txBody>
          <a:bodyPr tIns="0" anchor="ctr">
            <a:noAutofit/>
          </a:bodyPr>
          <a:lstStyle/>
          <a:p>
            <a:pPr>
              <a:lnSpc>
                <a:spcPct val="120000"/>
              </a:lnSpc>
            </a:pPr>
            <a:r>
              <a:rPr lang="ar-SA" sz="3200" b="1" dirty="0" smtClean="0"/>
              <a:t>1 – </a:t>
            </a:r>
            <a:r>
              <a:rPr lang="ar-SA" sz="3200" dirty="0" smtClean="0"/>
              <a:t>أحد المداخل الإنسانية التي يستخدمها البشر لإيجاد عالم أكثر أمنًا</a:t>
            </a:r>
            <a:endParaRPr lang="en-US" sz="3200" dirty="0"/>
          </a:p>
        </p:txBody>
      </p:sp>
      <p:sp>
        <p:nvSpPr>
          <p:cNvPr id="18" name="Rectangle 3"/>
          <p:cNvSpPr txBox="1">
            <a:spLocks noChangeArrowheads="1"/>
          </p:cNvSpPr>
          <p:nvPr/>
        </p:nvSpPr>
        <p:spPr>
          <a:xfrm>
            <a:off x="1071538" y="1928802"/>
            <a:ext cx="7500990" cy="1428760"/>
          </a:xfrm>
          <a:prstGeom prst="rect">
            <a:avLst/>
          </a:prstGeom>
          <a:solidFill>
            <a:schemeClr val="accent6">
              <a:lumMod val="20000"/>
              <a:lumOff val="80000"/>
            </a:schemeClr>
          </a:solidFill>
        </p:spPr>
        <p:txBody>
          <a:bodyPr tIns="0">
            <a:noAutofit/>
          </a:bodyPr>
          <a:lstStyle/>
          <a:p>
            <a:r>
              <a:rPr lang="ar-SA" sz="3200" b="1" dirty="0" smtClean="0"/>
              <a:t>2 – </a:t>
            </a:r>
            <a:r>
              <a:rPr lang="ar-SA" sz="3200" dirty="0" smtClean="0"/>
              <a:t>السبيل الذي من خلاله يصل الأفراد والجماعات إلى النتائج والخلاصات التي قد لا يستطيعون الوصول إليها بغيره. </a:t>
            </a:r>
            <a:endParaRPr lang="en-US" sz="3200" dirty="0"/>
          </a:p>
        </p:txBody>
      </p:sp>
      <p:sp>
        <p:nvSpPr>
          <p:cNvPr id="20" name="Rectangle 3"/>
          <p:cNvSpPr txBox="1">
            <a:spLocks noChangeArrowheads="1"/>
          </p:cNvSpPr>
          <p:nvPr/>
        </p:nvSpPr>
        <p:spPr>
          <a:xfrm>
            <a:off x="1071538" y="4786322"/>
            <a:ext cx="7500990" cy="1000132"/>
          </a:xfrm>
          <a:prstGeom prst="rect">
            <a:avLst/>
          </a:prstGeom>
          <a:solidFill>
            <a:schemeClr val="accent6">
              <a:lumMod val="20000"/>
              <a:lumOff val="80000"/>
            </a:schemeClr>
          </a:solidFill>
        </p:spPr>
        <p:txBody>
          <a:bodyPr tIns="0">
            <a:normAutofit lnSpcReduction="10000"/>
          </a:bodyPr>
          <a:lstStyle/>
          <a:p>
            <a:r>
              <a:rPr lang="ar-SA" sz="3200" b="1" dirty="0" smtClean="0"/>
              <a:t>4 – </a:t>
            </a:r>
            <a:r>
              <a:rPr lang="ar-SA" sz="3200" dirty="0" smtClean="0"/>
              <a:t>يؤدي إلى الحصول على نتائج أفضل من النتائج التي نحصل عليها من دون تفاوض</a:t>
            </a:r>
            <a:endParaRPr lang="en-US" sz="3200" dirty="0" smtClean="0"/>
          </a:p>
          <a:p>
            <a:endParaRPr lang="en-US" sz="2400" dirty="0"/>
          </a:p>
        </p:txBody>
      </p:sp>
      <p:sp>
        <p:nvSpPr>
          <p:cNvPr id="21" name="Rectangle 3"/>
          <p:cNvSpPr txBox="1">
            <a:spLocks noChangeArrowheads="1"/>
          </p:cNvSpPr>
          <p:nvPr/>
        </p:nvSpPr>
        <p:spPr>
          <a:xfrm>
            <a:off x="1071538" y="5786454"/>
            <a:ext cx="7500990" cy="642942"/>
          </a:xfrm>
          <a:prstGeom prst="rect">
            <a:avLst/>
          </a:prstGeom>
          <a:solidFill>
            <a:schemeClr val="accent6">
              <a:lumMod val="20000"/>
              <a:lumOff val="80000"/>
            </a:schemeClr>
          </a:solidFill>
        </p:spPr>
        <p:txBody>
          <a:bodyPr tIns="0">
            <a:normAutofit fontScale="92500"/>
          </a:bodyPr>
          <a:lstStyle/>
          <a:p>
            <a:r>
              <a:rPr lang="ar-SA" sz="3500" b="1" dirty="0" smtClean="0"/>
              <a:t>5 – </a:t>
            </a:r>
            <a:r>
              <a:rPr lang="ar-SA" sz="3500" dirty="0" smtClean="0"/>
              <a:t>وسيلة البعض لتغيير واقع قائم وتعويضه بواقع جديد</a:t>
            </a:r>
            <a:endParaRPr lang="en-US" sz="3500" dirty="0" smtClean="0"/>
          </a:p>
          <a:p>
            <a:endParaRPr lang="en-US" sz="2800" dirty="0"/>
          </a:p>
        </p:txBody>
      </p:sp>
      <p:sp>
        <p:nvSpPr>
          <p:cNvPr id="13" name="TextBox 12"/>
          <p:cNvSpPr txBox="1"/>
          <p:nvPr/>
        </p:nvSpPr>
        <p:spPr>
          <a:xfrm>
            <a:off x="324121" y="2285992"/>
            <a:ext cx="461665" cy="3643338"/>
          </a:xfrm>
          <a:prstGeom prst="rect">
            <a:avLst/>
          </a:prstGeom>
          <a:noFill/>
        </p:spPr>
        <p:txBody>
          <a:bodyPr vert="vert270" wrap="square" rtlCol="1">
            <a:spAutoFit/>
          </a:bodyPr>
          <a:lstStyle/>
          <a:p>
            <a:pPr algn="ctr"/>
            <a:r>
              <a:rPr lang="ar-SA" b="1" dirty="0" smtClean="0"/>
              <a:t>الفصل الأول : </a:t>
            </a:r>
            <a:r>
              <a:rPr lang="ar-EG" b="1" dirty="0" smtClean="0"/>
              <a:t>المدخل إلى إدارة التفاوض</a:t>
            </a:r>
            <a:endParaRPr lang="ar-SA" b="1" dirty="0" smtClean="0">
              <a:solidFill>
                <a:srgbClr val="1C662E"/>
              </a:solidFill>
            </a:endParaRPr>
          </a:p>
        </p:txBody>
      </p:sp>
      <p:sp>
        <p:nvSpPr>
          <p:cNvPr id="14" name="Rectangle 3"/>
          <p:cNvSpPr txBox="1">
            <a:spLocks noChangeArrowheads="1"/>
          </p:cNvSpPr>
          <p:nvPr/>
        </p:nvSpPr>
        <p:spPr>
          <a:xfrm>
            <a:off x="1071538" y="3357562"/>
            <a:ext cx="7500990" cy="1428760"/>
          </a:xfrm>
          <a:prstGeom prst="rect">
            <a:avLst/>
          </a:prstGeom>
          <a:solidFill>
            <a:schemeClr val="accent6">
              <a:lumMod val="20000"/>
              <a:lumOff val="80000"/>
            </a:schemeClr>
          </a:solidFill>
        </p:spPr>
        <p:txBody>
          <a:bodyPr tIns="0">
            <a:noAutofit/>
          </a:bodyPr>
          <a:lstStyle/>
          <a:p>
            <a:r>
              <a:rPr lang="ar-SA" sz="3200" b="1" dirty="0" smtClean="0"/>
              <a:t>3 – </a:t>
            </a:r>
            <a:r>
              <a:rPr lang="ar-SA" sz="3200" dirty="0" smtClean="0"/>
              <a:t>البديل الممكن عندما تصبح أساليب التصرف البديلة الأخرى عاجزة عن تحقيق الأهداف المنشودة الخاصة بكل طرف من أطراف التفاوض</a:t>
            </a:r>
            <a:endParaRPr lang="en-US" sz="32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2976" y="74146"/>
            <a:ext cx="7858180" cy="854524"/>
          </a:xfrm>
        </p:spPr>
        <p:txBody>
          <a:bodyPr/>
          <a:lstStyle/>
          <a:p>
            <a:pPr algn="r"/>
            <a:r>
              <a:rPr lang="ar-SA" sz="4400" b="1" dirty="0" smtClean="0">
                <a:solidFill>
                  <a:srgbClr val="0070C0"/>
                </a:solidFill>
              </a:rPr>
              <a:t>5. عناصر العملية التفاوضية </a:t>
            </a:r>
          </a:p>
        </p:txBody>
      </p:sp>
      <p:cxnSp>
        <p:nvCxnSpPr>
          <p:cNvPr id="9" name="Straight Connector 8"/>
          <p:cNvCxnSpPr/>
          <p:nvPr/>
        </p:nvCxnSpPr>
        <p:spPr>
          <a:xfrm>
            <a:off x="1025152" y="928670"/>
            <a:ext cx="8136000" cy="1588"/>
          </a:xfrm>
          <a:prstGeom prst="line">
            <a:avLst/>
          </a:prstGeom>
          <a:ln w="82550" cmpd="thickThin">
            <a:solidFill>
              <a:srgbClr val="E4C34A"/>
            </a:solidFill>
          </a:ln>
          <a:scene3d>
            <a:camera prst="orthographicFront">
              <a:rot lat="0" lon="0" rev="0"/>
            </a:camera>
            <a:lightRig rig="threePt" dir="t"/>
          </a:scene3d>
          <a:sp3d/>
        </p:spPr>
        <p:style>
          <a:lnRef idx="1">
            <a:schemeClr val="accent4"/>
          </a:lnRef>
          <a:fillRef idx="0">
            <a:schemeClr val="accent4"/>
          </a:fillRef>
          <a:effectRef idx="0">
            <a:schemeClr val="accent4"/>
          </a:effectRef>
          <a:fontRef idx="minor">
            <a:schemeClr val="tx1"/>
          </a:fontRef>
        </p:style>
      </p:cxnSp>
      <p:sp>
        <p:nvSpPr>
          <p:cNvPr id="6" name="Slide Number Placeholder 5"/>
          <p:cNvSpPr>
            <a:spLocks noGrp="1"/>
          </p:cNvSpPr>
          <p:nvPr>
            <p:ph type="sldNum" sz="quarter" idx="12"/>
          </p:nvPr>
        </p:nvSpPr>
        <p:spPr/>
        <p:txBody>
          <a:bodyPr/>
          <a:lstStyle/>
          <a:p>
            <a:fld id="{FE4A9AA4-A5D7-4FF1-BE99-6417824F07B4}" type="slidenum">
              <a:rPr lang="ar-SA" b="1" smtClean="0">
                <a:solidFill>
                  <a:schemeClr val="tx1"/>
                </a:solidFill>
              </a:rPr>
              <a:pPr/>
              <a:t>14</a:t>
            </a:fld>
            <a:endParaRPr lang="ar-SA" b="1" dirty="0">
              <a:solidFill>
                <a:schemeClr val="tx1"/>
              </a:solidFill>
            </a:endParaRPr>
          </a:p>
        </p:txBody>
      </p:sp>
      <p:sp>
        <p:nvSpPr>
          <p:cNvPr id="12" name="Footer Placeholder 4"/>
          <p:cNvSpPr>
            <a:spLocks noGrp="1"/>
          </p:cNvSpPr>
          <p:nvPr>
            <p:ph type="ftr" sz="quarter" idx="11"/>
          </p:nvPr>
        </p:nvSpPr>
        <p:spPr>
          <a:xfrm>
            <a:off x="3124200" y="6429396"/>
            <a:ext cx="3948130" cy="292079"/>
          </a:xfrm>
          <a:noFill/>
        </p:spPr>
        <p:txBody>
          <a:bodyPr/>
          <a:lstStyle/>
          <a:p>
            <a:pPr algn="ctr"/>
            <a:endParaRPr lang="ar-SA" sz="1400" dirty="0" smtClean="0">
              <a:solidFill>
                <a:schemeClr val="tx1"/>
              </a:solidFill>
            </a:endParaRPr>
          </a:p>
        </p:txBody>
      </p:sp>
      <p:sp>
        <p:nvSpPr>
          <p:cNvPr id="10" name="Rectangle 3"/>
          <p:cNvSpPr txBox="1">
            <a:spLocks noChangeArrowheads="1"/>
          </p:cNvSpPr>
          <p:nvPr/>
        </p:nvSpPr>
        <p:spPr>
          <a:xfrm>
            <a:off x="1071538" y="1285860"/>
            <a:ext cx="7500990" cy="1071570"/>
          </a:xfrm>
          <a:prstGeom prst="rect">
            <a:avLst/>
          </a:prstGeom>
          <a:solidFill>
            <a:schemeClr val="accent6">
              <a:lumMod val="20000"/>
              <a:lumOff val="80000"/>
            </a:schemeClr>
          </a:solidFill>
        </p:spPr>
        <p:txBody>
          <a:bodyPr tIns="0">
            <a:normAutofit/>
          </a:bodyPr>
          <a:lstStyle/>
          <a:p>
            <a:pPr algn="just"/>
            <a:r>
              <a:rPr lang="ar-SA" sz="3200" b="1" dirty="0" smtClean="0"/>
              <a:t>1 – الأطراف التفاوضية: </a:t>
            </a:r>
            <a:r>
              <a:rPr lang="ar-SA" sz="3200" dirty="0" smtClean="0"/>
              <a:t>لا يمكن أن تتم عملية التفاوض من دون أطراف </a:t>
            </a:r>
            <a:endParaRPr lang="en-US" sz="3200" dirty="0" smtClean="0"/>
          </a:p>
        </p:txBody>
      </p:sp>
      <p:sp>
        <p:nvSpPr>
          <p:cNvPr id="13" name="Rectangle 3"/>
          <p:cNvSpPr txBox="1">
            <a:spLocks noChangeArrowheads="1"/>
          </p:cNvSpPr>
          <p:nvPr/>
        </p:nvSpPr>
        <p:spPr>
          <a:xfrm>
            <a:off x="1071538" y="2714620"/>
            <a:ext cx="7500990" cy="1214446"/>
          </a:xfrm>
          <a:prstGeom prst="rect">
            <a:avLst/>
          </a:prstGeom>
          <a:solidFill>
            <a:schemeClr val="accent6">
              <a:lumMod val="20000"/>
              <a:lumOff val="80000"/>
            </a:schemeClr>
          </a:solidFill>
        </p:spPr>
        <p:txBody>
          <a:bodyPr tIns="0">
            <a:noAutofit/>
          </a:bodyPr>
          <a:lstStyle/>
          <a:p>
            <a:r>
              <a:rPr lang="ar-SA" sz="3200" b="1" dirty="0" smtClean="0"/>
              <a:t>2 – الهدف من التفاوض: </a:t>
            </a:r>
            <a:r>
              <a:rPr lang="ar-SA" sz="3200" dirty="0" smtClean="0"/>
              <a:t>تبرز هذه الحاجة لتحقيق بعض الأهداف والمصالح المشتركة للأطراف </a:t>
            </a:r>
            <a:endParaRPr lang="en-US" sz="3200" dirty="0"/>
          </a:p>
        </p:txBody>
      </p:sp>
      <p:sp>
        <p:nvSpPr>
          <p:cNvPr id="14" name="Rectangle 3"/>
          <p:cNvSpPr txBox="1">
            <a:spLocks noChangeArrowheads="1"/>
          </p:cNvSpPr>
          <p:nvPr/>
        </p:nvSpPr>
        <p:spPr>
          <a:xfrm>
            <a:off x="1071538" y="4214818"/>
            <a:ext cx="7500990" cy="1500198"/>
          </a:xfrm>
          <a:prstGeom prst="rect">
            <a:avLst/>
          </a:prstGeom>
          <a:solidFill>
            <a:schemeClr val="accent6">
              <a:lumMod val="20000"/>
              <a:lumOff val="80000"/>
            </a:schemeClr>
          </a:solidFill>
        </p:spPr>
        <p:txBody>
          <a:bodyPr tIns="0">
            <a:noAutofit/>
          </a:bodyPr>
          <a:lstStyle/>
          <a:p>
            <a:r>
              <a:rPr lang="ar-SA" sz="3200" b="1" dirty="0" smtClean="0"/>
              <a:t>3 – قضية أو موضوع أو أمر يهم أطراف التفاوض </a:t>
            </a:r>
            <a:r>
              <a:rPr lang="ar-SA" sz="3200" dirty="0" smtClean="0"/>
              <a:t>: الموضوع أو القضية التي أثارت حفيظة أطراف التفاوض والذي لا معنى للتفاوض من دونها  </a:t>
            </a:r>
            <a:endParaRPr lang="en-US" sz="3200" dirty="0" smtClean="0"/>
          </a:p>
          <a:p>
            <a:endParaRPr lang="en-US" sz="3200" dirty="0"/>
          </a:p>
        </p:txBody>
      </p:sp>
      <p:sp>
        <p:nvSpPr>
          <p:cNvPr id="18" name="TextBox 17"/>
          <p:cNvSpPr txBox="1"/>
          <p:nvPr/>
        </p:nvSpPr>
        <p:spPr>
          <a:xfrm>
            <a:off x="324121" y="2285992"/>
            <a:ext cx="461665" cy="3643338"/>
          </a:xfrm>
          <a:prstGeom prst="rect">
            <a:avLst/>
          </a:prstGeom>
          <a:noFill/>
        </p:spPr>
        <p:txBody>
          <a:bodyPr vert="vert270" wrap="square" rtlCol="1">
            <a:spAutoFit/>
          </a:bodyPr>
          <a:lstStyle/>
          <a:p>
            <a:pPr algn="ctr"/>
            <a:r>
              <a:rPr lang="ar-SA" b="1" dirty="0" smtClean="0"/>
              <a:t>الفصل الأول : </a:t>
            </a:r>
            <a:r>
              <a:rPr lang="ar-EG" b="1" dirty="0" smtClean="0"/>
              <a:t>المدخل إلى إدارة التفاوض</a:t>
            </a:r>
            <a:endParaRPr lang="ar-SA" b="1" dirty="0" smtClean="0">
              <a:solidFill>
                <a:srgbClr val="1C662E"/>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2976" y="74146"/>
            <a:ext cx="7858180" cy="854524"/>
          </a:xfrm>
        </p:spPr>
        <p:txBody>
          <a:bodyPr/>
          <a:lstStyle/>
          <a:p>
            <a:pPr algn="r"/>
            <a:r>
              <a:rPr lang="ar-SA" sz="4400" b="1" dirty="0" smtClean="0">
                <a:solidFill>
                  <a:srgbClr val="0070C0"/>
                </a:solidFill>
              </a:rPr>
              <a:t>5. عناصر العملية التفاوضية (يتبع) </a:t>
            </a:r>
          </a:p>
        </p:txBody>
      </p:sp>
      <p:cxnSp>
        <p:nvCxnSpPr>
          <p:cNvPr id="9" name="Straight Connector 8"/>
          <p:cNvCxnSpPr/>
          <p:nvPr/>
        </p:nvCxnSpPr>
        <p:spPr>
          <a:xfrm>
            <a:off x="1025152" y="928670"/>
            <a:ext cx="8136000" cy="1588"/>
          </a:xfrm>
          <a:prstGeom prst="line">
            <a:avLst/>
          </a:prstGeom>
          <a:ln w="82550" cmpd="thickThin">
            <a:solidFill>
              <a:srgbClr val="E4C34A"/>
            </a:solidFill>
          </a:ln>
          <a:scene3d>
            <a:camera prst="orthographicFront">
              <a:rot lat="0" lon="0" rev="0"/>
            </a:camera>
            <a:lightRig rig="threePt" dir="t"/>
          </a:scene3d>
          <a:sp3d/>
        </p:spPr>
        <p:style>
          <a:lnRef idx="1">
            <a:schemeClr val="accent4"/>
          </a:lnRef>
          <a:fillRef idx="0">
            <a:schemeClr val="accent4"/>
          </a:fillRef>
          <a:effectRef idx="0">
            <a:schemeClr val="accent4"/>
          </a:effectRef>
          <a:fontRef idx="minor">
            <a:schemeClr val="tx1"/>
          </a:fontRef>
        </p:style>
      </p:cxnSp>
      <p:sp>
        <p:nvSpPr>
          <p:cNvPr id="6" name="Slide Number Placeholder 5"/>
          <p:cNvSpPr>
            <a:spLocks noGrp="1"/>
          </p:cNvSpPr>
          <p:nvPr>
            <p:ph type="sldNum" sz="quarter" idx="12"/>
          </p:nvPr>
        </p:nvSpPr>
        <p:spPr/>
        <p:txBody>
          <a:bodyPr/>
          <a:lstStyle/>
          <a:p>
            <a:fld id="{FE4A9AA4-A5D7-4FF1-BE99-6417824F07B4}" type="slidenum">
              <a:rPr lang="ar-SA" b="1" smtClean="0">
                <a:solidFill>
                  <a:schemeClr val="tx1"/>
                </a:solidFill>
              </a:rPr>
              <a:pPr/>
              <a:t>15</a:t>
            </a:fld>
            <a:endParaRPr lang="ar-SA" b="1" dirty="0">
              <a:solidFill>
                <a:schemeClr val="tx1"/>
              </a:solidFill>
            </a:endParaRPr>
          </a:p>
        </p:txBody>
      </p:sp>
      <p:sp>
        <p:nvSpPr>
          <p:cNvPr id="12" name="Footer Placeholder 4"/>
          <p:cNvSpPr>
            <a:spLocks noGrp="1"/>
          </p:cNvSpPr>
          <p:nvPr>
            <p:ph type="ftr" sz="quarter" idx="11"/>
          </p:nvPr>
        </p:nvSpPr>
        <p:spPr>
          <a:xfrm>
            <a:off x="3124200" y="6429396"/>
            <a:ext cx="3948130" cy="292079"/>
          </a:xfrm>
          <a:noFill/>
        </p:spPr>
        <p:txBody>
          <a:bodyPr/>
          <a:lstStyle/>
          <a:p>
            <a:pPr algn="ctr"/>
            <a:endParaRPr lang="ar-SA" sz="1400" dirty="0" smtClean="0">
              <a:solidFill>
                <a:schemeClr val="tx1"/>
              </a:solidFill>
            </a:endParaRPr>
          </a:p>
        </p:txBody>
      </p:sp>
      <p:sp>
        <p:nvSpPr>
          <p:cNvPr id="15" name="Rectangle 3"/>
          <p:cNvSpPr txBox="1">
            <a:spLocks noChangeArrowheads="1"/>
          </p:cNvSpPr>
          <p:nvPr/>
        </p:nvSpPr>
        <p:spPr>
          <a:xfrm>
            <a:off x="1071538" y="1071546"/>
            <a:ext cx="7500990" cy="1500198"/>
          </a:xfrm>
          <a:prstGeom prst="rect">
            <a:avLst/>
          </a:prstGeom>
          <a:solidFill>
            <a:schemeClr val="accent6">
              <a:lumMod val="20000"/>
              <a:lumOff val="80000"/>
            </a:schemeClr>
          </a:solidFill>
        </p:spPr>
        <p:txBody>
          <a:bodyPr tIns="0">
            <a:noAutofit/>
          </a:bodyPr>
          <a:lstStyle/>
          <a:p>
            <a:pPr algn="just"/>
            <a:r>
              <a:rPr lang="ar-SA" sz="3200" b="1" dirty="0" smtClean="0"/>
              <a:t>4 – الإرادة : </a:t>
            </a:r>
            <a:r>
              <a:rPr lang="ar-SA" sz="3200" dirty="0" smtClean="0"/>
              <a:t>حيث لا يتم فرض التفاوض ولا الحلول على أي من أطراف التفاوض إلا بإرادة المتفاوضين وقناعتهم بالمفاوضات </a:t>
            </a:r>
            <a:endParaRPr lang="en-US" sz="3200" dirty="0"/>
          </a:p>
        </p:txBody>
      </p:sp>
      <p:sp>
        <p:nvSpPr>
          <p:cNvPr id="16" name="Rectangle 3"/>
          <p:cNvSpPr txBox="1">
            <a:spLocks noChangeArrowheads="1"/>
          </p:cNvSpPr>
          <p:nvPr/>
        </p:nvSpPr>
        <p:spPr>
          <a:xfrm>
            <a:off x="1071538" y="2786058"/>
            <a:ext cx="7500990" cy="1357322"/>
          </a:xfrm>
          <a:prstGeom prst="rect">
            <a:avLst/>
          </a:prstGeom>
          <a:solidFill>
            <a:schemeClr val="accent6">
              <a:lumMod val="20000"/>
              <a:lumOff val="80000"/>
            </a:schemeClr>
          </a:solidFill>
        </p:spPr>
        <p:txBody>
          <a:bodyPr tIns="0">
            <a:noAutofit/>
          </a:bodyPr>
          <a:lstStyle/>
          <a:p>
            <a:pPr algn="just">
              <a:lnSpc>
                <a:spcPct val="120000"/>
              </a:lnSpc>
            </a:pPr>
            <a:r>
              <a:rPr lang="ar-SA" sz="3200" b="1" dirty="0" smtClean="0"/>
              <a:t>5 – الرغبة التامة لدى أطراف التفاوض في الوصول إلى حلول ترضي الأطراف كافة</a:t>
            </a:r>
            <a:endParaRPr lang="en-US" sz="3200" b="1" dirty="0"/>
          </a:p>
        </p:txBody>
      </p:sp>
      <p:sp>
        <p:nvSpPr>
          <p:cNvPr id="17" name="Rectangle 3"/>
          <p:cNvSpPr txBox="1">
            <a:spLocks noChangeArrowheads="1"/>
          </p:cNvSpPr>
          <p:nvPr/>
        </p:nvSpPr>
        <p:spPr>
          <a:xfrm>
            <a:off x="1071538" y="4357694"/>
            <a:ext cx="7500990" cy="2000264"/>
          </a:xfrm>
          <a:prstGeom prst="rect">
            <a:avLst/>
          </a:prstGeom>
          <a:solidFill>
            <a:schemeClr val="accent6">
              <a:lumMod val="20000"/>
              <a:lumOff val="80000"/>
            </a:schemeClr>
          </a:solidFill>
        </p:spPr>
        <p:txBody>
          <a:bodyPr tIns="0">
            <a:noAutofit/>
          </a:bodyPr>
          <a:lstStyle/>
          <a:p>
            <a:pPr algn="just"/>
            <a:r>
              <a:rPr lang="ar-SA" sz="3200" b="1" dirty="0" smtClean="0"/>
              <a:t>6. الإيمان بأهمية الحوار والتفاوض : </a:t>
            </a:r>
            <a:r>
              <a:rPr lang="ar-SA" sz="3200" dirty="0" smtClean="0"/>
              <a:t>هذا يعني الاعتقاد الجازم لدى أطراف التفاوض بأهمية الحوار والنقاش وتبادل الآراء من أجل الوصول إلى اتفاق مناسب يرضي أطراف التفاوض  </a:t>
            </a:r>
            <a:endParaRPr lang="en-US" sz="3200" dirty="0"/>
          </a:p>
        </p:txBody>
      </p:sp>
      <p:sp>
        <p:nvSpPr>
          <p:cNvPr id="18" name="TextBox 17"/>
          <p:cNvSpPr txBox="1"/>
          <p:nvPr/>
        </p:nvSpPr>
        <p:spPr>
          <a:xfrm>
            <a:off x="324121" y="2285992"/>
            <a:ext cx="461665" cy="3643338"/>
          </a:xfrm>
          <a:prstGeom prst="rect">
            <a:avLst/>
          </a:prstGeom>
          <a:noFill/>
        </p:spPr>
        <p:txBody>
          <a:bodyPr vert="vert270" wrap="square" rtlCol="1">
            <a:spAutoFit/>
          </a:bodyPr>
          <a:lstStyle/>
          <a:p>
            <a:pPr algn="ctr"/>
            <a:r>
              <a:rPr lang="ar-SA" b="1" dirty="0" smtClean="0"/>
              <a:t>الفصل الأول : </a:t>
            </a:r>
            <a:r>
              <a:rPr lang="ar-EG" b="1" dirty="0" smtClean="0"/>
              <a:t>المدخل إلى إدارة التفاوض</a:t>
            </a:r>
            <a:endParaRPr lang="ar-SA" b="1" dirty="0" smtClean="0">
              <a:solidFill>
                <a:srgbClr val="1C662E"/>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2976" y="74146"/>
            <a:ext cx="7858180" cy="854524"/>
          </a:xfrm>
        </p:spPr>
        <p:txBody>
          <a:bodyPr/>
          <a:lstStyle/>
          <a:p>
            <a:pPr algn="r"/>
            <a:r>
              <a:rPr lang="ar-SA" sz="4400" b="1" dirty="0" smtClean="0">
                <a:solidFill>
                  <a:srgbClr val="0070C0"/>
                </a:solidFill>
              </a:rPr>
              <a:t>6. خصائص التفاوض</a:t>
            </a:r>
          </a:p>
        </p:txBody>
      </p:sp>
      <p:cxnSp>
        <p:nvCxnSpPr>
          <p:cNvPr id="9" name="Straight Connector 8"/>
          <p:cNvCxnSpPr/>
          <p:nvPr/>
        </p:nvCxnSpPr>
        <p:spPr>
          <a:xfrm>
            <a:off x="1025152" y="928670"/>
            <a:ext cx="8136000" cy="1588"/>
          </a:xfrm>
          <a:prstGeom prst="line">
            <a:avLst/>
          </a:prstGeom>
          <a:ln w="82550" cmpd="thickThin">
            <a:solidFill>
              <a:srgbClr val="E4C34A"/>
            </a:solidFill>
          </a:ln>
          <a:scene3d>
            <a:camera prst="orthographicFront">
              <a:rot lat="0" lon="0" rev="0"/>
            </a:camera>
            <a:lightRig rig="threePt" dir="t"/>
          </a:scene3d>
          <a:sp3d/>
        </p:spPr>
        <p:style>
          <a:lnRef idx="1">
            <a:schemeClr val="accent4"/>
          </a:lnRef>
          <a:fillRef idx="0">
            <a:schemeClr val="accent4"/>
          </a:fillRef>
          <a:effectRef idx="0">
            <a:schemeClr val="accent4"/>
          </a:effectRef>
          <a:fontRef idx="minor">
            <a:schemeClr val="tx1"/>
          </a:fontRef>
        </p:style>
      </p:cxnSp>
      <p:sp>
        <p:nvSpPr>
          <p:cNvPr id="6" name="Slide Number Placeholder 5"/>
          <p:cNvSpPr>
            <a:spLocks noGrp="1"/>
          </p:cNvSpPr>
          <p:nvPr>
            <p:ph type="sldNum" sz="quarter" idx="12"/>
          </p:nvPr>
        </p:nvSpPr>
        <p:spPr/>
        <p:txBody>
          <a:bodyPr/>
          <a:lstStyle/>
          <a:p>
            <a:fld id="{FE4A9AA4-A5D7-4FF1-BE99-6417824F07B4}" type="slidenum">
              <a:rPr lang="ar-SA" b="1" smtClean="0">
                <a:solidFill>
                  <a:schemeClr val="tx1"/>
                </a:solidFill>
              </a:rPr>
              <a:pPr/>
              <a:t>16</a:t>
            </a:fld>
            <a:endParaRPr lang="ar-SA" b="1" dirty="0">
              <a:solidFill>
                <a:schemeClr val="tx1"/>
              </a:solidFill>
            </a:endParaRPr>
          </a:p>
        </p:txBody>
      </p:sp>
      <p:sp>
        <p:nvSpPr>
          <p:cNvPr id="8" name="Rectangle 3"/>
          <p:cNvSpPr txBox="1">
            <a:spLocks noChangeArrowheads="1"/>
          </p:cNvSpPr>
          <p:nvPr/>
        </p:nvSpPr>
        <p:spPr>
          <a:xfrm>
            <a:off x="1071538" y="1142984"/>
            <a:ext cx="7500990" cy="500066"/>
          </a:xfrm>
          <a:prstGeom prst="rect">
            <a:avLst/>
          </a:prstGeom>
          <a:solidFill>
            <a:schemeClr val="accent6">
              <a:lumMod val="20000"/>
              <a:lumOff val="80000"/>
            </a:schemeClr>
          </a:solidFill>
        </p:spPr>
        <p:txBody>
          <a:bodyPr tIns="0">
            <a:normAutofit lnSpcReduction="10000"/>
          </a:bodyPr>
          <a:lstStyle/>
          <a:p>
            <a:pPr lvl="0" algn="just"/>
            <a:r>
              <a:rPr lang="ar-SA" sz="3200" dirty="0" smtClean="0"/>
              <a:t>1. عملية تتكون من عدة مراحل (قبل, أثناء, بعد) </a:t>
            </a:r>
          </a:p>
          <a:p>
            <a:pPr algn="just"/>
            <a:endParaRPr lang="ar-SA" sz="3600" dirty="0" smtClean="0"/>
          </a:p>
          <a:p>
            <a:pPr marL="514350" lvl="0" indent="-514350" algn="just">
              <a:lnSpc>
                <a:spcPct val="170000"/>
              </a:lnSpc>
              <a:spcBef>
                <a:spcPts val="600"/>
              </a:spcBef>
              <a:buClr>
                <a:schemeClr val="accent1"/>
              </a:buClr>
              <a:buSzPct val="80000"/>
              <a:defRPr/>
            </a:pPr>
            <a:endParaRPr lang="en-US" sz="3300" b="1" dirty="0" smtClean="0"/>
          </a:p>
        </p:txBody>
      </p:sp>
      <p:sp>
        <p:nvSpPr>
          <p:cNvPr id="18" name="Rectangle 3"/>
          <p:cNvSpPr txBox="1">
            <a:spLocks noChangeArrowheads="1"/>
          </p:cNvSpPr>
          <p:nvPr/>
        </p:nvSpPr>
        <p:spPr>
          <a:xfrm>
            <a:off x="1071538" y="1857364"/>
            <a:ext cx="7500990" cy="500066"/>
          </a:xfrm>
          <a:prstGeom prst="rect">
            <a:avLst/>
          </a:prstGeom>
          <a:solidFill>
            <a:schemeClr val="accent6">
              <a:lumMod val="20000"/>
              <a:lumOff val="80000"/>
            </a:schemeClr>
          </a:solidFill>
        </p:spPr>
        <p:txBody>
          <a:bodyPr tIns="0">
            <a:normAutofit lnSpcReduction="10000"/>
          </a:bodyPr>
          <a:lstStyle/>
          <a:p>
            <a:pPr lvl="0" algn="just"/>
            <a:r>
              <a:rPr lang="ar-SA" sz="3200" dirty="0" smtClean="0"/>
              <a:t>2. عملية تبادلية </a:t>
            </a:r>
          </a:p>
          <a:p>
            <a:pPr algn="just"/>
            <a:endParaRPr lang="ar-SA" sz="2400" dirty="0" smtClean="0"/>
          </a:p>
          <a:p>
            <a:pPr algn="just"/>
            <a:endParaRPr lang="ar-SA" sz="3600" dirty="0" smtClean="0"/>
          </a:p>
          <a:p>
            <a:pPr marL="514350" lvl="0" indent="-514350" algn="just">
              <a:lnSpc>
                <a:spcPct val="170000"/>
              </a:lnSpc>
              <a:spcBef>
                <a:spcPts val="600"/>
              </a:spcBef>
              <a:buClr>
                <a:schemeClr val="accent1"/>
              </a:buClr>
              <a:buSzPct val="80000"/>
              <a:defRPr/>
            </a:pPr>
            <a:endParaRPr lang="en-US" sz="3300" b="1" dirty="0" smtClean="0"/>
          </a:p>
        </p:txBody>
      </p:sp>
      <p:sp>
        <p:nvSpPr>
          <p:cNvPr id="10" name="Rectangle 3"/>
          <p:cNvSpPr txBox="1">
            <a:spLocks noChangeArrowheads="1"/>
          </p:cNvSpPr>
          <p:nvPr/>
        </p:nvSpPr>
        <p:spPr>
          <a:xfrm>
            <a:off x="1071538" y="2571744"/>
            <a:ext cx="7500990" cy="500066"/>
          </a:xfrm>
          <a:prstGeom prst="rect">
            <a:avLst/>
          </a:prstGeom>
          <a:solidFill>
            <a:schemeClr val="accent6">
              <a:lumMod val="20000"/>
              <a:lumOff val="80000"/>
            </a:schemeClr>
          </a:solidFill>
        </p:spPr>
        <p:txBody>
          <a:bodyPr tIns="0">
            <a:noAutofit/>
          </a:bodyPr>
          <a:lstStyle/>
          <a:p>
            <a:pPr algn="just"/>
            <a:r>
              <a:rPr lang="ar-SA" sz="3200" dirty="0" smtClean="0"/>
              <a:t>3. علاقة اختيارية إرادية</a:t>
            </a:r>
          </a:p>
          <a:p>
            <a:pPr lvl="0" algn="just"/>
            <a:endParaRPr lang="ar-SA" sz="3000" b="1" dirty="0" smtClean="0"/>
          </a:p>
          <a:p>
            <a:pPr algn="just"/>
            <a:endParaRPr lang="ar-SA" sz="3000" dirty="0" smtClean="0"/>
          </a:p>
          <a:p>
            <a:pPr marL="514350" lvl="0" indent="-514350" algn="just">
              <a:lnSpc>
                <a:spcPct val="170000"/>
              </a:lnSpc>
              <a:spcBef>
                <a:spcPts val="600"/>
              </a:spcBef>
              <a:buClr>
                <a:schemeClr val="accent1"/>
              </a:buClr>
              <a:buSzPct val="80000"/>
              <a:defRPr/>
            </a:pPr>
            <a:endParaRPr lang="en-US" sz="3000" b="1" dirty="0" smtClean="0"/>
          </a:p>
        </p:txBody>
      </p:sp>
      <p:sp>
        <p:nvSpPr>
          <p:cNvPr id="11" name="Rectangle 3"/>
          <p:cNvSpPr txBox="1">
            <a:spLocks noChangeArrowheads="1"/>
          </p:cNvSpPr>
          <p:nvPr/>
        </p:nvSpPr>
        <p:spPr>
          <a:xfrm>
            <a:off x="1071538" y="3357562"/>
            <a:ext cx="7500990" cy="642942"/>
          </a:xfrm>
          <a:prstGeom prst="rect">
            <a:avLst/>
          </a:prstGeom>
          <a:solidFill>
            <a:schemeClr val="accent6">
              <a:lumMod val="20000"/>
              <a:lumOff val="80000"/>
            </a:schemeClr>
          </a:solidFill>
        </p:spPr>
        <p:txBody>
          <a:bodyPr tIns="0">
            <a:normAutofit/>
          </a:bodyPr>
          <a:lstStyle/>
          <a:p>
            <a:pPr algn="just"/>
            <a:r>
              <a:rPr lang="ar-SA" sz="3200" dirty="0" smtClean="0"/>
              <a:t>4. عملية تحيط بها القيود والمحفزات </a:t>
            </a:r>
          </a:p>
          <a:p>
            <a:pPr lvl="0" algn="just"/>
            <a:endParaRPr lang="ar-SA" sz="2800" b="1" dirty="0" smtClean="0"/>
          </a:p>
          <a:p>
            <a:pPr algn="just"/>
            <a:endParaRPr lang="ar-SA" sz="3600" dirty="0" smtClean="0"/>
          </a:p>
          <a:p>
            <a:pPr marL="514350" lvl="0" indent="-514350" algn="just">
              <a:lnSpc>
                <a:spcPct val="170000"/>
              </a:lnSpc>
              <a:spcBef>
                <a:spcPts val="600"/>
              </a:spcBef>
              <a:buClr>
                <a:schemeClr val="accent1"/>
              </a:buClr>
              <a:buSzPct val="80000"/>
              <a:defRPr/>
            </a:pPr>
            <a:endParaRPr lang="en-US" sz="3300" b="1" dirty="0" smtClean="0"/>
          </a:p>
        </p:txBody>
      </p:sp>
      <p:sp>
        <p:nvSpPr>
          <p:cNvPr id="13" name="Rectangle 3"/>
          <p:cNvSpPr txBox="1">
            <a:spLocks noChangeArrowheads="1"/>
          </p:cNvSpPr>
          <p:nvPr/>
        </p:nvSpPr>
        <p:spPr>
          <a:xfrm>
            <a:off x="1071538" y="4286256"/>
            <a:ext cx="7500990" cy="500066"/>
          </a:xfrm>
          <a:prstGeom prst="rect">
            <a:avLst/>
          </a:prstGeom>
          <a:solidFill>
            <a:schemeClr val="accent6">
              <a:lumMod val="20000"/>
              <a:lumOff val="80000"/>
            </a:schemeClr>
          </a:solidFill>
        </p:spPr>
        <p:txBody>
          <a:bodyPr tIns="0">
            <a:noAutofit/>
          </a:bodyPr>
          <a:lstStyle/>
          <a:p>
            <a:pPr lvl="0" algn="just"/>
            <a:r>
              <a:rPr lang="ar-SA" sz="3200" dirty="0" smtClean="0"/>
              <a:t>5. وجود قضية </a:t>
            </a:r>
          </a:p>
          <a:p>
            <a:pPr algn="just"/>
            <a:endParaRPr lang="ar-SA" sz="3000" b="1" dirty="0" smtClean="0"/>
          </a:p>
          <a:p>
            <a:pPr lvl="0" algn="just"/>
            <a:endParaRPr lang="ar-SA" sz="3000" b="1" dirty="0" smtClean="0"/>
          </a:p>
          <a:p>
            <a:pPr algn="just"/>
            <a:endParaRPr lang="ar-SA" sz="3000" dirty="0" smtClean="0"/>
          </a:p>
          <a:p>
            <a:pPr marL="514350" lvl="0" indent="-514350" algn="just">
              <a:lnSpc>
                <a:spcPct val="170000"/>
              </a:lnSpc>
              <a:spcBef>
                <a:spcPts val="600"/>
              </a:spcBef>
              <a:buClr>
                <a:schemeClr val="accent1"/>
              </a:buClr>
              <a:buSzPct val="80000"/>
              <a:defRPr/>
            </a:pPr>
            <a:endParaRPr lang="en-US" sz="3000" b="1" dirty="0" smtClean="0"/>
          </a:p>
        </p:txBody>
      </p:sp>
      <p:sp>
        <p:nvSpPr>
          <p:cNvPr id="14" name="Rectangle 3"/>
          <p:cNvSpPr txBox="1">
            <a:spLocks noChangeArrowheads="1"/>
          </p:cNvSpPr>
          <p:nvPr/>
        </p:nvSpPr>
        <p:spPr>
          <a:xfrm>
            <a:off x="1071538" y="5072074"/>
            <a:ext cx="7500990" cy="1143008"/>
          </a:xfrm>
          <a:prstGeom prst="rect">
            <a:avLst/>
          </a:prstGeom>
          <a:solidFill>
            <a:schemeClr val="accent6">
              <a:lumMod val="20000"/>
              <a:lumOff val="80000"/>
            </a:schemeClr>
          </a:solidFill>
        </p:spPr>
        <p:txBody>
          <a:bodyPr tIns="0">
            <a:normAutofit/>
          </a:bodyPr>
          <a:lstStyle/>
          <a:p>
            <a:pPr algn="just"/>
            <a:r>
              <a:rPr lang="ar-SA" sz="3200" dirty="0" smtClean="0"/>
              <a:t>6. وجود قدر من النزاع والصراع بين الأطراف (صراع الموارد, صراع الوسائل, صراع القيم) </a:t>
            </a:r>
          </a:p>
        </p:txBody>
      </p:sp>
      <p:sp>
        <p:nvSpPr>
          <p:cNvPr id="15" name="TextBox 14"/>
          <p:cNvSpPr txBox="1"/>
          <p:nvPr/>
        </p:nvSpPr>
        <p:spPr>
          <a:xfrm>
            <a:off x="324121" y="2285992"/>
            <a:ext cx="461665" cy="3643338"/>
          </a:xfrm>
          <a:prstGeom prst="rect">
            <a:avLst/>
          </a:prstGeom>
          <a:noFill/>
        </p:spPr>
        <p:txBody>
          <a:bodyPr vert="vert270" wrap="square" rtlCol="1">
            <a:spAutoFit/>
          </a:bodyPr>
          <a:lstStyle/>
          <a:p>
            <a:pPr algn="ctr"/>
            <a:r>
              <a:rPr lang="ar-SA" b="1" dirty="0" smtClean="0"/>
              <a:t>الفصل الأول : </a:t>
            </a:r>
            <a:r>
              <a:rPr lang="ar-EG" b="1" dirty="0" smtClean="0"/>
              <a:t>المدخل إلى إدارة التفاوض</a:t>
            </a:r>
            <a:endParaRPr lang="ar-SA" b="1" dirty="0" smtClean="0">
              <a:solidFill>
                <a:srgbClr val="1C662E"/>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2976" y="74146"/>
            <a:ext cx="7858180" cy="854524"/>
          </a:xfrm>
        </p:spPr>
        <p:txBody>
          <a:bodyPr/>
          <a:lstStyle/>
          <a:p>
            <a:pPr algn="r"/>
            <a:r>
              <a:rPr lang="ar-SA" sz="4400" b="1" dirty="0" smtClean="0">
                <a:solidFill>
                  <a:srgbClr val="0070C0"/>
                </a:solidFill>
              </a:rPr>
              <a:t>7. مجالات التفاوض</a:t>
            </a:r>
          </a:p>
        </p:txBody>
      </p:sp>
      <p:cxnSp>
        <p:nvCxnSpPr>
          <p:cNvPr id="9" name="Straight Connector 8"/>
          <p:cNvCxnSpPr/>
          <p:nvPr/>
        </p:nvCxnSpPr>
        <p:spPr>
          <a:xfrm>
            <a:off x="1025152" y="928670"/>
            <a:ext cx="8136000" cy="1588"/>
          </a:xfrm>
          <a:prstGeom prst="line">
            <a:avLst/>
          </a:prstGeom>
          <a:ln w="82550" cmpd="thickThin">
            <a:solidFill>
              <a:srgbClr val="E4C34A"/>
            </a:solidFill>
          </a:ln>
          <a:scene3d>
            <a:camera prst="orthographicFront">
              <a:rot lat="0" lon="0" rev="0"/>
            </a:camera>
            <a:lightRig rig="threePt" dir="t"/>
          </a:scene3d>
          <a:sp3d/>
        </p:spPr>
        <p:style>
          <a:lnRef idx="1">
            <a:schemeClr val="accent4"/>
          </a:lnRef>
          <a:fillRef idx="0">
            <a:schemeClr val="accent4"/>
          </a:fillRef>
          <a:effectRef idx="0">
            <a:schemeClr val="accent4"/>
          </a:effectRef>
          <a:fontRef idx="minor">
            <a:schemeClr val="tx1"/>
          </a:fontRef>
        </p:style>
      </p:cxnSp>
      <p:sp>
        <p:nvSpPr>
          <p:cNvPr id="3" name="Subtitle 2"/>
          <p:cNvSpPr>
            <a:spLocks noGrp="1"/>
          </p:cNvSpPr>
          <p:nvPr>
            <p:ph type="subTitle" idx="1"/>
          </p:nvPr>
        </p:nvSpPr>
        <p:spPr>
          <a:xfrm>
            <a:off x="1285852" y="1214422"/>
            <a:ext cx="7429552" cy="5643578"/>
          </a:xfrm>
        </p:spPr>
        <p:txBody>
          <a:bodyPr>
            <a:normAutofit/>
          </a:bodyPr>
          <a:lstStyle/>
          <a:p>
            <a:pPr algn="ctr"/>
            <a:r>
              <a:rPr lang="ar-SA" sz="3200" b="1" dirty="0" smtClean="0">
                <a:solidFill>
                  <a:srgbClr val="916801"/>
                </a:solidFill>
                <a:effectLst>
                  <a:outerShdw blurRad="50000" dist="30000" dir="5400000" algn="tl" rotWithShape="0">
                    <a:srgbClr val="000000">
                      <a:alpha val="30000"/>
                    </a:srgbClr>
                  </a:outerShdw>
                </a:effectLst>
                <a:latin typeface="+mj-lt"/>
                <a:ea typeface="+mj-ea"/>
                <a:cs typeface="+mj-cs"/>
              </a:rPr>
              <a:t> </a:t>
            </a:r>
          </a:p>
          <a:p>
            <a:pPr algn="ctr"/>
            <a:endParaRPr lang="ar-SA" sz="2000" b="1" dirty="0" smtClean="0">
              <a:solidFill>
                <a:srgbClr val="916801"/>
              </a:solidFill>
              <a:effectLst>
                <a:outerShdw blurRad="50000" dist="30000" dir="5400000" algn="tl" rotWithShape="0">
                  <a:srgbClr val="000000">
                    <a:alpha val="30000"/>
                  </a:srgbClr>
                </a:outerShdw>
              </a:effectLst>
              <a:latin typeface="+mj-lt"/>
              <a:ea typeface="+mj-ea"/>
              <a:cs typeface="+mj-cs"/>
            </a:endParaRPr>
          </a:p>
          <a:p>
            <a:pPr algn="just"/>
            <a:endParaRPr lang="ar-SA" sz="2000" dirty="0" smtClean="0">
              <a:solidFill>
                <a:schemeClr val="tx1"/>
              </a:solidFill>
            </a:endParaRPr>
          </a:p>
          <a:p>
            <a:pPr algn="ctr"/>
            <a:endParaRPr lang="ar-SA" sz="2000" dirty="0" smtClean="0">
              <a:solidFill>
                <a:schemeClr val="tx1"/>
              </a:solidFill>
            </a:endParaRPr>
          </a:p>
          <a:p>
            <a:pPr algn="just">
              <a:spcAft>
                <a:spcPts val="1200"/>
              </a:spcAft>
            </a:pPr>
            <a:endParaRPr lang="ar-SA" dirty="0" smtClean="0"/>
          </a:p>
          <a:p>
            <a:pPr algn="just">
              <a:spcAft>
                <a:spcPts val="1200"/>
              </a:spcAft>
            </a:pPr>
            <a:endParaRPr lang="ar-SA" dirty="0" smtClean="0"/>
          </a:p>
          <a:p>
            <a:pPr algn="just"/>
            <a:endParaRPr lang="ar-SA" dirty="0" smtClean="0"/>
          </a:p>
          <a:p>
            <a:pPr algn="just"/>
            <a:endParaRPr lang="ar-SA" dirty="0" smtClean="0"/>
          </a:p>
        </p:txBody>
      </p:sp>
      <p:sp>
        <p:nvSpPr>
          <p:cNvPr id="6" name="Slide Number Placeholder 5"/>
          <p:cNvSpPr>
            <a:spLocks noGrp="1"/>
          </p:cNvSpPr>
          <p:nvPr>
            <p:ph type="sldNum" sz="quarter" idx="12"/>
          </p:nvPr>
        </p:nvSpPr>
        <p:spPr/>
        <p:txBody>
          <a:bodyPr/>
          <a:lstStyle/>
          <a:p>
            <a:fld id="{FE4A9AA4-A5D7-4FF1-BE99-6417824F07B4}" type="slidenum">
              <a:rPr lang="ar-SA" b="1" smtClean="0">
                <a:solidFill>
                  <a:schemeClr val="tx1"/>
                </a:solidFill>
              </a:rPr>
              <a:pPr/>
              <a:t>17</a:t>
            </a:fld>
            <a:endParaRPr lang="ar-SA" b="1" dirty="0">
              <a:solidFill>
                <a:schemeClr val="tx1"/>
              </a:solidFill>
            </a:endParaRPr>
          </a:p>
        </p:txBody>
      </p:sp>
      <p:sp>
        <p:nvSpPr>
          <p:cNvPr id="8" name="Rectangle 3"/>
          <p:cNvSpPr txBox="1">
            <a:spLocks noChangeArrowheads="1"/>
          </p:cNvSpPr>
          <p:nvPr/>
        </p:nvSpPr>
        <p:spPr>
          <a:xfrm>
            <a:off x="1071538" y="1000108"/>
            <a:ext cx="7500990" cy="642942"/>
          </a:xfrm>
          <a:prstGeom prst="rect">
            <a:avLst/>
          </a:prstGeom>
          <a:solidFill>
            <a:schemeClr val="accent6">
              <a:lumMod val="20000"/>
              <a:lumOff val="80000"/>
            </a:schemeClr>
          </a:solidFill>
        </p:spPr>
        <p:txBody>
          <a:bodyPr tIns="0">
            <a:normAutofit/>
          </a:bodyPr>
          <a:lstStyle/>
          <a:p>
            <a:pPr algn="just"/>
            <a:r>
              <a:rPr lang="ar-SA" sz="3200" b="1" dirty="0" smtClean="0"/>
              <a:t>1. التفاوض الدبلوماسي : </a:t>
            </a:r>
            <a:r>
              <a:rPr lang="ar-SA" sz="3200" dirty="0" smtClean="0"/>
              <a:t>إقامة العلاقات بين الدول</a:t>
            </a:r>
            <a:endParaRPr lang="en-US" sz="3200" dirty="0" smtClean="0"/>
          </a:p>
        </p:txBody>
      </p:sp>
      <p:sp>
        <p:nvSpPr>
          <p:cNvPr id="12" name="Footer Placeholder 4"/>
          <p:cNvSpPr>
            <a:spLocks noGrp="1"/>
          </p:cNvSpPr>
          <p:nvPr>
            <p:ph type="ftr" sz="quarter" idx="11"/>
          </p:nvPr>
        </p:nvSpPr>
        <p:spPr>
          <a:xfrm>
            <a:off x="3124200" y="6429396"/>
            <a:ext cx="3948130" cy="292079"/>
          </a:xfrm>
          <a:noFill/>
        </p:spPr>
        <p:txBody>
          <a:bodyPr/>
          <a:lstStyle/>
          <a:p>
            <a:pPr algn="ctr"/>
            <a:endParaRPr lang="ar-SA" sz="1400" dirty="0" smtClean="0">
              <a:solidFill>
                <a:schemeClr val="tx1"/>
              </a:solidFill>
            </a:endParaRPr>
          </a:p>
        </p:txBody>
      </p:sp>
      <p:sp>
        <p:nvSpPr>
          <p:cNvPr id="13" name="Rectangle 3"/>
          <p:cNvSpPr txBox="1">
            <a:spLocks noChangeArrowheads="1"/>
          </p:cNvSpPr>
          <p:nvPr/>
        </p:nvSpPr>
        <p:spPr>
          <a:xfrm>
            <a:off x="1071538" y="1714488"/>
            <a:ext cx="7500990" cy="1000132"/>
          </a:xfrm>
          <a:prstGeom prst="rect">
            <a:avLst/>
          </a:prstGeom>
          <a:solidFill>
            <a:schemeClr val="accent6">
              <a:lumMod val="20000"/>
              <a:lumOff val="80000"/>
            </a:schemeClr>
          </a:solidFill>
        </p:spPr>
        <p:txBody>
          <a:bodyPr tIns="0">
            <a:noAutofit/>
          </a:bodyPr>
          <a:lstStyle/>
          <a:p>
            <a:pPr algn="just"/>
            <a:r>
              <a:rPr lang="ar-SA" sz="3200" b="1" dirty="0" smtClean="0"/>
              <a:t>2. التفاوض السياسي : </a:t>
            </a:r>
            <a:r>
              <a:rPr lang="ar-SA" sz="3200" dirty="0" smtClean="0"/>
              <a:t>بين السلطة الحاكمة والأجهزة التنفيذية</a:t>
            </a:r>
            <a:endParaRPr lang="en-US" sz="3200" dirty="0" smtClean="0"/>
          </a:p>
        </p:txBody>
      </p:sp>
      <p:sp>
        <p:nvSpPr>
          <p:cNvPr id="14" name="Rectangle 3"/>
          <p:cNvSpPr txBox="1">
            <a:spLocks noChangeArrowheads="1"/>
          </p:cNvSpPr>
          <p:nvPr/>
        </p:nvSpPr>
        <p:spPr>
          <a:xfrm>
            <a:off x="1071538" y="2786058"/>
            <a:ext cx="7500990" cy="1000132"/>
          </a:xfrm>
          <a:prstGeom prst="rect">
            <a:avLst/>
          </a:prstGeom>
          <a:solidFill>
            <a:schemeClr val="accent6">
              <a:lumMod val="20000"/>
              <a:lumOff val="80000"/>
            </a:schemeClr>
          </a:solidFill>
        </p:spPr>
        <p:txBody>
          <a:bodyPr tIns="0">
            <a:noAutofit/>
          </a:bodyPr>
          <a:lstStyle/>
          <a:p>
            <a:pPr algn="just"/>
            <a:r>
              <a:rPr lang="ar-SA" sz="3200" b="1" dirty="0" smtClean="0"/>
              <a:t>3. التفاوض الاقتصادي والتجاري: </a:t>
            </a:r>
            <a:r>
              <a:rPr lang="ar-SA" sz="3200" dirty="0" smtClean="0"/>
              <a:t>عمليات الشراء والبيع, تبادل السلع والمنافع, وإبرام العقود التجارية</a:t>
            </a:r>
            <a:endParaRPr lang="en-US" sz="3200" dirty="0" smtClean="0"/>
          </a:p>
        </p:txBody>
      </p:sp>
      <p:sp>
        <p:nvSpPr>
          <p:cNvPr id="18" name="Rectangle 3"/>
          <p:cNvSpPr txBox="1">
            <a:spLocks noChangeArrowheads="1"/>
          </p:cNvSpPr>
          <p:nvPr/>
        </p:nvSpPr>
        <p:spPr>
          <a:xfrm>
            <a:off x="1071538" y="3857628"/>
            <a:ext cx="7500990" cy="1357322"/>
          </a:xfrm>
          <a:prstGeom prst="rect">
            <a:avLst/>
          </a:prstGeom>
          <a:solidFill>
            <a:schemeClr val="accent6">
              <a:lumMod val="20000"/>
              <a:lumOff val="80000"/>
            </a:schemeClr>
          </a:solidFill>
        </p:spPr>
        <p:txBody>
          <a:bodyPr tIns="0">
            <a:noAutofit/>
          </a:bodyPr>
          <a:lstStyle/>
          <a:p>
            <a:pPr algn="just"/>
            <a:r>
              <a:rPr lang="ar-SA" sz="3200" b="1" dirty="0" smtClean="0"/>
              <a:t>4. التفاوض الاجتماعي : </a:t>
            </a:r>
            <a:r>
              <a:rPr lang="ar-SA" sz="3200" dirty="0" smtClean="0"/>
              <a:t>العلاقة بين الأقارب, بين الجيران, بين الزملاء في العمل, بين أصحاب العمل والعمال</a:t>
            </a:r>
            <a:endParaRPr lang="en-US" sz="3200" dirty="0" smtClean="0"/>
          </a:p>
        </p:txBody>
      </p:sp>
      <p:sp>
        <p:nvSpPr>
          <p:cNvPr id="20" name="Rectangle 3"/>
          <p:cNvSpPr txBox="1">
            <a:spLocks noChangeArrowheads="1"/>
          </p:cNvSpPr>
          <p:nvPr/>
        </p:nvSpPr>
        <p:spPr>
          <a:xfrm>
            <a:off x="1071538" y="5286388"/>
            <a:ext cx="7500990" cy="1071570"/>
          </a:xfrm>
          <a:prstGeom prst="rect">
            <a:avLst/>
          </a:prstGeom>
          <a:solidFill>
            <a:schemeClr val="accent6">
              <a:lumMod val="20000"/>
              <a:lumOff val="80000"/>
            </a:schemeClr>
          </a:solidFill>
        </p:spPr>
        <p:txBody>
          <a:bodyPr tIns="0">
            <a:noAutofit/>
          </a:bodyPr>
          <a:lstStyle/>
          <a:p>
            <a:pPr algn="just"/>
            <a:r>
              <a:rPr lang="ar-SA" sz="3200" b="1" dirty="0" smtClean="0"/>
              <a:t>5. التفاوض العسكري : </a:t>
            </a:r>
            <a:r>
              <a:rPr lang="ar-SA" sz="3200" dirty="0"/>
              <a:t>ا</a:t>
            </a:r>
            <a:r>
              <a:rPr lang="ar-SA" sz="3200" dirty="0" smtClean="0"/>
              <a:t>لتقاط الأنفاس, إقامة حالة استرخاء, تفادي نتائج تدميرية</a:t>
            </a:r>
            <a:endParaRPr lang="en-US" sz="3200" dirty="0" smtClean="0"/>
          </a:p>
        </p:txBody>
      </p:sp>
      <p:sp>
        <p:nvSpPr>
          <p:cNvPr id="15" name="TextBox 14"/>
          <p:cNvSpPr txBox="1"/>
          <p:nvPr/>
        </p:nvSpPr>
        <p:spPr>
          <a:xfrm>
            <a:off x="324121" y="2285992"/>
            <a:ext cx="461665" cy="3643338"/>
          </a:xfrm>
          <a:prstGeom prst="rect">
            <a:avLst/>
          </a:prstGeom>
          <a:noFill/>
        </p:spPr>
        <p:txBody>
          <a:bodyPr vert="vert270" wrap="square" rtlCol="1">
            <a:spAutoFit/>
          </a:bodyPr>
          <a:lstStyle/>
          <a:p>
            <a:pPr algn="ctr"/>
            <a:r>
              <a:rPr lang="ar-SA" b="1" dirty="0" smtClean="0"/>
              <a:t>الفصل الأول : </a:t>
            </a:r>
            <a:r>
              <a:rPr lang="ar-EG" b="1" dirty="0" smtClean="0"/>
              <a:t>المدخل إلى إدارة التفاوض</a:t>
            </a:r>
            <a:endParaRPr lang="ar-SA" b="1" dirty="0" smtClean="0">
              <a:solidFill>
                <a:srgbClr val="1C662E"/>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2976" y="74146"/>
            <a:ext cx="7858180" cy="854524"/>
          </a:xfrm>
        </p:spPr>
        <p:txBody>
          <a:bodyPr/>
          <a:lstStyle/>
          <a:p>
            <a:pPr algn="r"/>
            <a:r>
              <a:rPr lang="ar-SA" sz="4400" b="1" dirty="0" smtClean="0">
                <a:solidFill>
                  <a:srgbClr val="0070C0"/>
                </a:solidFill>
              </a:rPr>
              <a:t>8. نتائج التفاوض</a:t>
            </a:r>
          </a:p>
        </p:txBody>
      </p:sp>
      <p:cxnSp>
        <p:nvCxnSpPr>
          <p:cNvPr id="9" name="Straight Connector 8"/>
          <p:cNvCxnSpPr/>
          <p:nvPr/>
        </p:nvCxnSpPr>
        <p:spPr>
          <a:xfrm>
            <a:off x="1025152" y="928670"/>
            <a:ext cx="8136000" cy="1588"/>
          </a:xfrm>
          <a:prstGeom prst="line">
            <a:avLst/>
          </a:prstGeom>
          <a:ln w="82550" cmpd="thickThin">
            <a:solidFill>
              <a:srgbClr val="E4C34A"/>
            </a:solidFill>
          </a:ln>
          <a:scene3d>
            <a:camera prst="orthographicFront">
              <a:rot lat="0" lon="0" rev="0"/>
            </a:camera>
            <a:lightRig rig="threePt" dir="t"/>
          </a:scene3d>
          <a:sp3d/>
        </p:spPr>
        <p:style>
          <a:lnRef idx="1">
            <a:schemeClr val="accent4"/>
          </a:lnRef>
          <a:fillRef idx="0">
            <a:schemeClr val="accent4"/>
          </a:fillRef>
          <a:effectRef idx="0">
            <a:schemeClr val="accent4"/>
          </a:effectRef>
          <a:fontRef idx="minor">
            <a:schemeClr val="tx1"/>
          </a:fontRef>
        </p:style>
      </p:cxnSp>
      <p:sp>
        <p:nvSpPr>
          <p:cNvPr id="3" name="Subtitle 2"/>
          <p:cNvSpPr>
            <a:spLocks noGrp="1"/>
          </p:cNvSpPr>
          <p:nvPr>
            <p:ph type="subTitle" idx="1"/>
          </p:nvPr>
        </p:nvSpPr>
        <p:spPr>
          <a:xfrm>
            <a:off x="1285852" y="1000108"/>
            <a:ext cx="7500990" cy="5857892"/>
          </a:xfrm>
        </p:spPr>
        <p:txBody>
          <a:bodyPr>
            <a:normAutofit/>
          </a:bodyPr>
          <a:lstStyle/>
          <a:p>
            <a:pPr algn="ctr"/>
            <a:r>
              <a:rPr lang="ar-SA" sz="3200" b="1" dirty="0" smtClean="0">
                <a:solidFill>
                  <a:srgbClr val="916801"/>
                </a:solidFill>
                <a:effectLst>
                  <a:outerShdw blurRad="50000" dist="30000" dir="5400000" algn="tl" rotWithShape="0">
                    <a:srgbClr val="000000">
                      <a:alpha val="30000"/>
                    </a:srgbClr>
                  </a:outerShdw>
                </a:effectLst>
                <a:latin typeface="+mj-lt"/>
                <a:ea typeface="+mj-ea"/>
                <a:cs typeface="+mj-cs"/>
              </a:rPr>
              <a:t> </a:t>
            </a:r>
          </a:p>
          <a:p>
            <a:pPr algn="ctr"/>
            <a:endParaRPr lang="ar-SA" sz="2000" b="1" dirty="0" smtClean="0">
              <a:solidFill>
                <a:srgbClr val="916801"/>
              </a:solidFill>
              <a:effectLst>
                <a:outerShdw blurRad="50000" dist="30000" dir="5400000" algn="tl" rotWithShape="0">
                  <a:srgbClr val="000000">
                    <a:alpha val="30000"/>
                  </a:srgbClr>
                </a:outerShdw>
              </a:effectLst>
              <a:latin typeface="+mj-lt"/>
              <a:ea typeface="+mj-ea"/>
              <a:cs typeface="+mj-cs"/>
            </a:endParaRPr>
          </a:p>
          <a:p>
            <a:pPr algn="just"/>
            <a:endParaRPr lang="ar-SA" sz="2000" dirty="0" smtClean="0">
              <a:solidFill>
                <a:schemeClr val="tx1"/>
              </a:solidFill>
            </a:endParaRPr>
          </a:p>
          <a:p>
            <a:pPr algn="ctr"/>
            <a:endParaRPr lang="ar-SA" sz="2000" dirty="0" smtClean="0">
              <a:solidFill>
                <a:schemeClr val="tx1"/>
              </a:solidFill>
            </a:endParaRPr>
          </a:p>
          <a:p>
            <a:pPr algn="just">
              <a:spcAft>
                <a:spcPts val="1200"/>
              </a:spcAft>
            </a:pPr>
            <a:endParaRPr lang="ar-SA" dirty="0" smtClean="0"/>
          </a:p>
          <a:p>
            <a:pPr algn="just">
              <a:spcAft>
                <a:spcPts val="1200"/>
              </a:spcAft>
            </a:pPr>
            <a:endParaRPr lang="ar-SA" dirty="0" smtClean="0"/>
          </a:p>
          <a:p>
            <a:pPr algn="just"/>
            <a:endParaRPr lang="ar-SA" dirty="0" smtClean="0"/>
          </a:p>
          <a:p>
            <a:pPr algn="just"/>
            <a:endParaRPr lang="ar-SA" dirty="0" smtClean="0"/>
          </a:p>
        </p:txBody>
      </p:sp>
      <p:sp>
        <p:nvSpPr>
          <p:cNvPr id="6" name="Slide Number Placeholder 5"/>
          <p:cNvSpPr>
            <a:spLocks noGrp="1"/>
          </p:cNvSpPr>
          <p:nvPr>
            <p:ph type="sldNum" sz="quarter" idx="12"/>
          </p:nvPr>
        </p:nvSpPr>
        <p:spPr/>
        <p:txBody>
          <a:bodyPr/>
          <a:lstStyle/>
          <a:p>
            <a:fld id="{FE4A9AA4-A5D7-4FF1-BE99-6417824F07B4}" type="slidenum">
              <a:rPr lang="ar-SA" b="1" smtClean="0">
                <a:solidFill>
                  <a:schemeClr val="tx1"/>
                </a:solidFill>
              </a:rPr>
              <a:pPr/>
              <a:t>18</a:t>
            </a:fld>
            <a:endParaRPr lang="ar-SA" b="1" dirty="0">
              <a:solidFill>
                <a:schemeClr val="tx1"/>
              </a:solidFill>
            </a:endParaRPr>
          </a:p>
        </p:txBody>
      </p:sp>
      <p:sp>
        <p:nvSpPr>
          <p:cNvPr id="8" name="Rectangle 3"/>
          <p:cNvSpPr txBox="1">
            <a:spLocks noChangeArrowheads="1"/>
          </p:cNvSpPr>
          <p:nvPr/>
        </p:nvSpPr>
        <p:spPr>
          <a:xfrm>
            <a:off x="1071538" y="1000108"/>
            <a:ext cx="7500990" cy="785818"/>
          </a:xfrm>
          <a:prstGeom prst="rect">
            <a:avLst/>
          </a:prstGeom>
          <a:solidFill>
            <a:schemeClr val="accent6">
              <a:lumMod val="20000"/>
              <a:lumOff val="80000"/>
            </a:schemeClr>
          </a:solidFill>
        </p:spPr>
        <p:txBody>
          <a:bodyPr tIns="0">
            <a:noAutofit/>
          </a:bodyPr>
          <a:lstStyle/>
          <a:p>
            <a:pPr algn="just"/>
            <a:r>
              <a:rPr lang="ar-SA" sz="2800" b="1" dirty="0" smtClean="0"/>
              <a:t>1 – فرض الحل: </a:t>
            </a:r>
            <a:r>
              <a:rPr lang="ar-SA" sz="2800" dirty="0" smtClean="0"/>
              <a:t>تعني قوة أحد الأطراف التي تسمح له بفرض الحل على الطرف الآخر دون تقدير لموقفه</a:t>
            </a:r>
            <a:endParaRPr lang="en-US" sz="2800" dirty="0" smtClean="0"/>
          </a:p>
        </p:txBody>
      </p:sp>
      <p:sp>
        <p:nvSpPr>
          <p:cNvPr id="10" name="Rectangle 3"/>
          <p:cNvSpPr txBox="1">
            <a:spLocks noChangeArrowheads="1"/>
          </p:cNvSpPr>
          <p:nvPr/>
        </p:nvSpPr>
        <p:spPr>
          <a:xfrm>
            <a:off x="1071538" y="1857364"/>
            <a:ext cx="7500990" cy="1285884"/>
          </a:xfrm>
          <a:prstGeom prst="rect">
            <a:avLst/>
          </a:prstGeom>
          <a:solidFill>
            <a:schemeClr val="accent6">
              <a:lumMod val="20000"/>
              <a:lumOff val="80000"/>
            </a:schemeClr>
          </a:solidFill>
        </p:spPr>
        <p:txBody>
          <a:bodyPr tIns="0">
            <a:noAutofit/>
          </a:bodyPr>
          <a:lstStyle/>
          <a:p>
            <a:pPr algn="just"/>
            <a:r>
              <a:rPr lang="ar-SA" sz="2800" b="1" dirty="0" smtClean="0"/>
              <a:t>2 – الاستسلام : </a:t>
            </a:r>
            <a:r>
              <a:rPr lang="ar-SA" sz="2800" dirty="0" smtClean="0"/>
              <a:t>يحدث عندما يقتنع أحد الطرفين بأن إصراره في الحصول على ما يريد يكلفه خسارة أكبر من خسارة عدم الاستسلام</a:t>
            </a:r>
          </a:p>
          <a:p>
            <a:pPr algn="just"/>
            <a:endParaRPr lang="ar-SA" sz="2800" dirty="0" smtClean="0"/>
          </a:p>
        </p:txBody>
      </p:sp>
      <p:sp>
        <p:nvSpPr>
          <p:cNvPr id="11" name="Rectangle 3"/>
          <p:cNvSpPr txBox="1">
            <a:spLocks noChangeArrowheads="1"/>
          </p:cNvSpPr>
          <p:nvPr/>
        </p:nvSpPr>
        <p:spPr>
          <a:xfrm>
            <a:off x="1071538" y="3214686"/>
            <a:ext cx="7500990" cy="1000132"/>
          </a:xfrm>
          <a:prstGeom prst="rect">
            <a:avLst/>
          </a:prstGeom>
          <a:solidFill>
            <a:schemeClr val="accent6">
              <a:lumMod val="20000"/>
              <a:lumOff val="80000"/>
            </a:schemeClr>
          </a:solidFill>
        </p:spPr>
        <p:txBody>
          <a:bodyPr tIns="0">
            <a:noAutofit/>
          </a:bodyPr>
          <a:lstStyle/>
          <a:p>
            <a:pPr algn="just"/>
            <a:r>
              <a:rPr lang="ar-SA" sz="3000" b="1" dirty="0" smtClean="0"/>
              <a:t>3 – الحل الوسط : </a:t>
            </a:r>
            <a:r>
              <a:rPr lang="ar-SA" sz="2800" dirty="0" smtClean="0"/>
              <a:t>يعني تنازل كل من الطرفين عن بعض أهدافهم الصغرى و ذلك من أجل ضمان تحقيق الأهداف الكبرى</a:t>
            </a:r>
          </a:p>
          <a:p>
            <a:pPr algn="just"/>
            <a:endParaRPr lang="ar-SA" sz="3000" dirty="0" smtClean="0"/>
          </a:p>
        </p:txBody>
      </p:sp>
      <p:sp>
        <p:nvSpPr>
          <p:cNvPr id="13" name="Rectangle 3"/>
          <p:cNvSpPr txBox="1">
            <a:spLocks noChangeArrowheads="1"/>
          </p:cNvSpPr>
          <p:nvPr/>
        </p:nvSpPr>
        <p:spPr>
          <a:xfrm>
            <a:off x="1071538" y="4286256"/>
            <a:ext cx="7500990" cy="1143008"/>
          </a:xfrm>
          <a:prstGeom prst="rect">
            <a:avLst/>
          </a:prstGeom>
          <a:solidFill>
            <a:schemeClr val="accent6">
              <a:lumMod val="20000"/>
              <a:lumOff val="80000"/>
            </a:schemeClr>
          </a:solidFill>
        </p:spPr>
        <p:txBody>
          <a:bodyPr tIns="0">
            <a:normAutofit/>
          </a:bodyPr>
          <a:lstStyle/>
          <a:p>
            <a:pPr algn="just"/>
            <a:r>
              <a:rPr lang="ar-SA" sz="3000" b="1" dirty="0" smtClean="0"/>
              <a:t>4 – التصحيح: </a:t>
            </a:r>
            <a:r>
              <a:rPr lang="ar-SA" sz="3000" dirty="0" smtClean="0"/>
              <a:t>يحدث عندما يستخدم أحد الطرفين بيانات خاطئة أو ليست ذات مصداقية كأساس تدعيم موقفه</a:t>
            </a:r>
          </a:p>
          <a:p>
            <a:pPr algn="just"/>
            <a:endParaRPr lang="ar-SA" sz="3000" dirty="0" smtClean="0"/>
          </a:p>
        </p:txBody>
      </p:sp>
      <p:sp>
        <p:nvSpPr>
          <p:cNvPr id="14" name="Rectangle 3"/>
          <p:cNvSpPr txBox="1">
            <a:spLocks noChangeArrowheads="1"/>
          </p:cNvSpPr>
          <p:nvPr/>
        </p:nvSpPr>
        <p:spPr>
          <a:xfrm>
            <a:off x="1071538" y="5500702"/>
            <a:ext cx="7500990" cy="1000132"/>
          </a:xfrm>
          <a:prstGeom prst="rect">
            <a:avLst/>
          </a:prstGeom>
          <a:solidFill>
            <a:schemeClr val="accent6">
              <a:lumMod val="20000"/>
              <a:lumOff val="80000"/>
            </a:schemeClr>
          </a:solidFill>
        </p:spPr>
        <p:txBody>
          <a:bodyPr tIns="0">
            <a:normAutofit/>
          </a:bodyPr>
          <a:lstStyle/>
          <a:p>
            <a:pPr algn="just"/>
            <a:r>
              <a:rPr lang="ar-SA" sz="3000" b="1" dirty="0" smtClean="0"/>
              <a:t>5 – المأزق : </a:t>
            </a:r>
            <a:r>
              <a:rPr lang="ar-SA" sz="3000" dirty="0" smtClean="0"/>
              <a:t>ينشأ عندما يأبى كل من الطرفين الاستمرار في الاتجاه نحو الاتفاق</a:t>
            </a:r>
          </a:p>
        </p:txBody>
      </p:sp>
      <p:sp>
        <p:nvSpPr>
          <p:cNvPr id="15" name="TextBox 14"/>
          <p:cNvSpPr txBox="1"/>
          <p:nvPr/>
        </p:nvSpPr>
        <p:spPr>
          <a:xfrm>
            <a:off x="324121" y="2285992"/>
            <a:ext cx="461665" cy="3643338"/>
          </a:xfrm>
          <a:prstGeom prst="rect">
            <a:avLst/>
          </a:prstGeom>
          <a:noFill/>
        </p:spPr>
        <p:txBody>
          <a:bodyPr vert="vert270" wrap="square" rtlCol="1">
            <a:spAutoFit/>
          </a:bodyPr>
          <a:lstStyle/>
          <a:p>
            <a:pPr algn="ctr"/>
            <a:r>
              <a:rPr lang="ar-SA" b="1" dirty="0" smtClean="0"/>
              <a:t>الفصل الأول : </a:t>
            </a:r>
            <a:r>
              <a:rPr lang="ar-EG" b="1" dirty="0" smtClean="0"/>
              <a:t>المدخل إلى إدارة التفاوض</a:t>
            </a:r>
            <a:endParaRPr lang="ar-SA" b="1" dirty="0" smtClean="0">
              <a:solidFill>
                <a:srgbClr val="1C662E"/>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2976" y="74146"/>
            <a:ext cx="7858180" cy="854524"/>
          </a:xfrm>
        </p:spPr>
        <p:txBody>
          <a:bodyPr>
            <a:normAutofit/>
          </a:bodyPr>
          <a:lstStyle/>
          <a:p>
            <a:pPr algn="r"/>
            <a:r>
              <a:rPr lang="ar-SA" sz="4400" b="1" dirty="0" smtClean="0">
                <a:solidFill>
                  <a:srgbClr val="0070C0"/>
                </a:solidFill>
              </a:rPr>
              <a:t>9. أنواع التفاوض </a:t>
            </a:r>
          </a:p>
        </p:txBody>
      </p:sp>
      <p:cxnSp>
        <p:nvCxnSpPr>
          <p:cNvPr id="9" name="Straight Connector 8"/>
          <p:cNvCxnSpPr/>
          <p:nvPr/>
        </p:nvCxnSpPr>
        <p:spPr>
          <a:xfrm>
            <a:off x="1025152" y="928670"/>
            <a:ext cx="8136000" cy="1588"/>
          </a:xfrm>
          <a:prstGeom prst="line">
            <a:avLst/>
          </a:prstGeom>
          <a:ln w="82550" cmpd="thickThin">
            <a:solidFill>
              <a:srgbClr val="E4C34A"/>
            </a:solidFill>
          </a:ln>
          <a:scene3d>
            <a:camera prst="orthographicFront">
              <a:rot lat="0" lon="0" rev="0"/>
            </a:camera>
            <a:lightRig rig="threePt" dir="t"/>
          </a:scene3d>
          <a:sp3d/>
        </p:spPr>
        <p:style>
          <a:lnRef idx="1">
            <a:schemeClr val="accent4"/>
          </a:lnRef>
          <a:fillRef idx="0">
            <a:schemeClr val="accent4"/>
          </a:fillRef>
          <a:effectRef idx="0">
            <a:schemeClr val="accent4"/>
          </a:effectRef>
          <a:fontRef idx="minor">
            <a:schemeClr val="tx1"/>
          </a:fontRef>
        </p:style>
      </p:cxnSp>
      <p:sp>
        <p:nvSpPr>
          <p:cNvPr id="6" name="Slide Number Placeholder 5"/>
          <p:cNvSpPr>
            <a:spLocks noGrp="1"/>
          </p:cNvSpPr>
          <p:nvPr>
            <p:ph type="sldNum" sz="quarter" idx="12"/>
          </p:nvPr>
        </p:nvSpPr>
        <p:spPr/>
        <p:txBody>
          <a:bodyPr/>
          <a:lstStyle/>
          <a:p>
            <a:fld id="{FE4A9AA4-A5D7-4FF1-BE99-6417824F07B4}" type="slidenum">
              <a:rPr lang="ar-SA" b="1" smtClean="0">
                <a:solidFill>
                  <a:schemeClr val="tx1"/>
                </a:solidFill>
              </a:rPr>
              <a:pPr/>
              <a:t>19</a:t>
            </a:fld>
            <a:endParaRPr lang="ar-SA" b="1" dirty="0">
              <a:solidFill>
                <a:schemeClr val="tx1"/>
              </a:solidFill>
            </a:endParaRPr>
          </a:p>
        </p:txBody>
      </p:sp>
      <p:sp>
        <p:nvSpPr>
          <p:cNvPr id="12" name="Footer Placeholder 4"/>
          <p:cNvSpPr>
            <a:spLocks noGrp="1"/>
          </p:cNvSpPr>
          <p:nvPr>
            <p:ph type="ftr" sz="quarter" idx="11"/>
          </p:nvPr>
        </p:nvSpPr>
        <p:spPr>
          <a:xfrm>
            <a:off x="3124200" y="6429396"/>
            <a:ext cx="3948130" cy="292079"/>
          </a:xfrm>
          <a:noFill/>
        </p:spPr>
        <p:txBody>
          <a:bodyPr/>
          <a:lstStyle/>
          <a:p>
            <a:pPr algn="ctr"/>
            <a:endParaRPr lang="ar-SA" sz="1400" dirty="0" smtClean="0">
              <a:solidFill>
                <a:schemeClr val="tx1"/>
              </a:solidFill>
            </a:endParaRPr>
          </a:p>
        </p:txBody>
      </p:sp>
      <p:sp>
        <p:nvSpPr>
          <p:cNvPr id="8" name="Rectangle 3"/>
          <p:cNvSpPr txBox="1">
            <a:spLocks noChangeArrowheads="1"/>
          </p:cNvSpPr>
          <p:nvPr/>
        </p:nvSpPr>
        <p:spPr>
          <a:xfrm>
            <a:off x="1285852" y="2428868"/>
            <a:ext cx="3857652" cy="4000528"/>
          </a:xfrm>
          <a:prstGeom prst="rect">
            <a:avLst/>
          </a:prstGeom>
          <a:solidFill>
            <a:schemeClr val="accent6">
              <a:lumMod val="20000"/>
              <a:lumOff val="80000"/>
            </a:schemeClr>
          </a:solidFill>
        </p:spPr>
        <p:txBody>
          <a:bodyPr tIns="0">
            <a:noAutofit/>
          </a:bodyPr>
          <a:lstStyle/>
          <a:p>
            <a:pPr algn="just">
              <a:lnSpc>
                <a:spcPct val="150000"/>
              </a:lnSpc>
            </a:pPr>
            <a:r>
              <a:rPr lang="ar-SA" sz="3000" dirty="0" smtClean="0"/>
              <a:t>يحدث عند عدم وجود توازن في القوى بين أطراف التفاوض. يتبنى كل طرف إستراتجيات تقوم على إنهاك و استنزاف إمكانات الطرف الآخر و إحكام السيطرة عليه</a:t>
            </a:r>
            <a:endParaRPr lang="en-US" sz="3000" dirty="0" smtClean="0"/>
          </a:p>
        </p:txBody>
      </p:sp>
      <p:sp>
        <p:nvSpPr>
          <p:cNvPr id="10" name="Rectangle 3"/>
          <p:cNvSpPr txBox="1">
            <a:spLocks noChangeArrowheads="1"/>
          </p:cNvSpPr>
          <p:nvPr/>
        </p:nvSpPr>
        <p:spPr>
          <a:xfrm>
            <a:off x="5286380" y="2428868"/>
            <a:ext cx="3500462" cy="4000528"/>
          </a:xfrm>
          <a:prstGeom prst="rect">
            <a:avLst/>
          </a:prstGeom>
          <a:solidFill>
            <a:schemeClr val="accent6">
              <a:lumMod val="20000"/>
              <a:lumOff val="80000"/>
            </a:schemeClr>
          </a:solidFill>
        </p:spPr>
        <p:txBody>
          <a:bodyPr tIns="0">
            <a:noAutofit/>
          </a:bodyPr>
          <a:lstStyle/>
          <a:p>
            <a:pPr marL="457200" indent="-457200" algn="just">
              <a:lnSpc>
                <a:spcPct val="150000"/>
              </a:lnSpc>
            </a:pPr>
            <a:r>
              <a:rPr lang="ar-SA" sz="2800" b="1" dirty="0" smtClean="0"/>
              <a:t>	</a:t>
            </a:r>
            <a:r>
              <a:rPr lang="ar-SA" sz="3200" dirty="0" smtClean="0"/>
              <a:t>يلجأ فيه الأطراف إلى تبني إستراتجيات تقوم على تطوير التعاون الراهن و تعميق العلاقة القائمة </a:t>
            </a:r>
          </a:p>
          <a:p>
            <a:pPr algn="just">
              <a:lnSpc>
                <a:spcPct val="150000"/>
              </a:lnSpc>
            </a:pPr>
            <a:endParaRPr lang="en-US" sz="2800" dirty="0" smtClean="0"/>
          </a:p>
        </p:txBody>
      </p:sp>
      <p:sp>
        <p:nvSpPr>
          <p:cNvPr id="11" name="Rectangle 3"/>
          <p:cNvSpPr txBox="1">
            <a:spLocks noChangeArrowheads="1"/>
          </p:cNvSpPr>
          <p:nvPr/>
        </p:nvSpPr>
        <p:spPr>
          <a:xfrm>
            <a:off x="1285852" y="1785926"/>
            <a:ext cx="3857652" cy="642942"/>
          </a:xfrm>
          <a:prstGeom prst="rect">
            <a:avLst/>
          </a:prstGeom>
          <a:solidFill>
            <a:schemeClr val="accent1">
              <a:lumMod val="60000"/>
              <a:lumOff val="40000"/>
            </a:schemeClr>
          </a:solidFill>
        </p:spPr>
        <p:txBody>
          <a:bodyPr tIns="0">
            <a:noAutofit/>
          </a:bodyPr>
          <a:lstStyle/>
          <a:p>
            <a:pPr algn="ctr">
              <a:lnSpc>
                <a:spcPct val="120000"/>
              </a:lnSpc>
            </a:pPr>
            <a:r>
              <a:rPr lang="ar-SA" sz="3600" b="1" dirty="0" smtClean="0"/>
              <a:t>2. تفاوض ربح / خسارة</a:t>
            </a:r>
          </a:p>
        </p:txBody>
      </p:sp>
      <p:sp>
        <p:nvSpPr>
          <p:cNvPr id="13" name="Rectangle 3"/>
          <p:cNvSpPr txBox="1">
            <a:spLocks noChangeArrowheads="1"/>
          </p:cNvSpPr>
          <p:nvPr/>
        </p:nvSpPr>
        <p:spPr>
          <a:xfrm>
            <a:off x="5286380" y="1785926"/>
            <a:ext cx="3500462" cy="642942"/>
          </a:xfrm>
          <a:prstGeom prst="rect">
            <a:avLst/>
          </a:prstGeom>
          <a:solidFill>
            <a:schemeClr val="accent1">
              <a:lumMod val="60000"/>
              <a:lumOff val="40000"/>
            </a:schemeClr>
          </a:solidFill>
        </p:spPr>
        <p:txBody>
          <a:bodyPr tIns="0">
            <a:noAutofit/>
          </a:bodyPr>
          <a:lstStyle/>
          <a:p>
            <a:pPr marL="457200" indent="-457200" algn="ctr"/>
            <a:r>
              <a:rPr lang="ar-SA" sz="3600" b="1" dirty="0" smtClean="0"/>
              <a:t>1. تفاوض ربح / ربح</a:t>
            </a:r>
          </a:p>
        </p:txBody>
      </p:sp>
      <p:sp>
        <p:nvSpPr>
          <p:cNvPr id="14" name="Rectangle 3"/>
          <p:cNvSpPr txBox="1">
            <a:spLocks noChangeArrowheads="1"/>
          </p:cNvSpPr>
          <p:nvPr/>
        </p:nvSpPr>
        <p:spPr>
          <a:xfrm>
            <a:off x="2000232" y="1071546"/>
            <a:ext cx="5643602" cy="642942"/>
          </a:xfrm>
          <a:prstGeom prst="rect">
            <a:avLst/>
          </a:prstGeom>
          <a:solidFill>
            <a:schemeClr val="accent2">
              <a:lumMod val="60000"/>
              <a:lumOff val="40000"/>
            </a:schemeClr>
          </a:solidFill>
        </p:spPr>
        <p:style>
          <a:lnRef idx="2">
            <a:schemeClr val="accent3"/>
          </a:lnRef>
          <a:fillRef idx="1">
            <a:schemeClr val="lt1"/>
          </a:fillRef>
          <a:effectRef idx="0">
            <a:schemeClr val="accent3"/>
          </a:effectRef>
          <a:fontRef idx="minor">
            <a:schemeClr val="dk1"/>
          </a:fontRef>
        </p:style>
        <p:txBody>
          <a:bodyPr tIns="0">
            <a:noAutofit/>
          </a:bodyPr>
          <a:lstStyle/>
          <a:p>
            <a:pPr algn="ctr">
              <a:lnSpc>
                <a:spcPct val="120000"/>
              </a:lnSpc>
            </a:pPr>
            <a:r>
              <a:rPr lang="ar-SA" sz="4000" b="1" dirty="0" smtClean="0"/>
              <a:t>وفق معيار الإستراتيجية</a:t>
            </a:r>
          </a:p>
        </p:txBody>
      </p:sp>
      <p:sp>
        <p:nvSpPr>
          <p:cNvPr id="15" name="TextBox 14"/>
          <p:cNvSpPr txBox="1"/>
          <p:nvPr/>
        </p:nvSpPr>
        <p:spPr>
          <a:xfrm>
            <a:off x="324121" y="2285992"/>
            <a:ext cx="461665" cy="3643338"/>
          </a:xfrm>
          <a:prstGeom prst="rect">
            <a:avLst/>
          </a:prstGeom>
          <a:noFill/>
        </p:spPr>
        <p:txBody>
          <a:bodyPr vert="vert270" wrap="square" rtlCol="1">
            <a:spAutoFit/>
          </a:bodyPr>
          <a:lstStyle/>
          <a:p>
            <a:pPr algn="ctr"/>
            <a:r>
              <a:rPr lang="ar-SA" b="1" dirty="0" smtClean="0"/>
              <a:t>الفصل الأول : </a:t>
            </a:r>
            <a:r>
              <a:rPr lang="ar-EG" b="1" dirty="0" smtClean="0"/>
              <a:t>المدخل إلى إدارة التفاوض</a:t>
            </a:r>
            <a:endParaRPr lang="ar-SA" b="1" dirty="0" smtClean="0">
              <a:solidFill>
                <a:srgbClr val="1C662E"/>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ar-SA" dirty="0"/>
          </a:p>
        </p:txBody>
      </p:sp>
      <p:sp>
        <p:nvSpPr>
          <p:cNvPr id="3" name="Subtitle 2"/>
          <p:cNvSpPr>
            <a:spLocks noGrp="1"/>
          </p:cNvSpPr>
          <p:nvPr>
            <p:ph type="subTitle" idx="1"/>
          </p:nvPr>
        </p:nvSpPr>
        <p:spPr>
          <a:xfrm>
            <a:off x="1432560" y="1571612"/>
            <a:ext cx="7406640" cy="4714908"/>
          </a:xfrm>
        </p:spPr>
        <p:txBody>
          <a:bodyPr>
            <a:normAutofit/>
          </a:bodyPr>
          <a:lstStyle/>
          <a:p>
            <a:pPr algn="ctr"/>
            <a:endParaRPr lang="ar-SA" dirty="0" smtClean="0"/>
          </a:p>
          <a:p>
            <a:pPr algn="ctr"/>
            <a:endParaRPr lang="ar-SA" sz="4400" b="1" dirty="0" smtClean="0">
              <a:solidFill>
                <a:srgbClr val="1C662E"/>
              </a:solidFill>
            </a:endParaRPr>
          </a:p>
          <a:p>
            <a:pPr algn="ctr"/>
            <a:r>
              <a:rPr lang="ar-SA" sz="4400" b="1" smtClean="0">
                <a:solidFill>
                  <a:srgbClr val="1C662E"/>
                </a:solidFill>
              </a:rPr>
              <a:t>اللقاء الثاني</a:t>
            </a:r>
            <a:endParaRPr lang="ar-SA" sz="4400" b="1" dirty="0" smtClean="0">
              <a:solidFill>
                <a:srgbClr val="1C662E"/>
              </a:solidFill>
            </a:endParaRPr>
          </a:p>
          <a:p>
            <a:pPr algn="ctr"/>
            <a:r>
              <a:rPr lang="ar-SA" sz="4400" b="1" dirty="0" smtClean="0">
                <a:solidFill>
                  <a:srgbClr val="1C662E"/>
                </a:solidFill>
              </a:rPr>
              <a:t> </a:t>
            </a:r>
            <a:r>
              <a:rPr lang="ar-EG" sz="4400" b="1" dirty="0" smtClean="0">
                <a:solidFill>
                  <a:srgbClr val="1C662E"/>
                </a:solidFill>
              </a:rPr>
              <a:t>المدخل إلى إدارة التفاوض</a:t>
            </a:r>
            <a:endParaRPr lang="ar-SA" sz="4400" b="1" dirty="0" smtClean="0">
              <a:solidFill>
                <a:srgbClr val="1C662E"/>
              </a:solidFill>
            </a:endParaRPr>
          </a:p>
          <a:p>
            <a:pPr algn="ctr"/>
            <a:endParaRPr lang="ar-SA" sz="1200" dirty="0" smtClean="0">
              <a:solidFill>
                <a:srgbClr val="916801"/>
              </a:solidFill>
              <a:latin typeface="Arial" pitchFamily="34" charset="0"/>
              <a:cs typeface="Arial" pitchFamily="34" charset="0"/>
            </a:endParaRPr>
          </a:p>
          <a:p>
            <a:pPr algn="ctr"/>
            <a:endParaRPr lang="ar-SA" sz="1200" dirty="0" smtClean="0">
              <a:solidFill>
                <a:srgbClr val="916801"/>
              </a:solidFill>
              <a:latin typeface="Arial" pitchFamily="34" charset="0"/>
              <a:cs typeface="Arial" pitchFamily="34" charset="0"/>
            </a:endParaRPr>
          </a:p>
          <a:p>
            <a:pPr algn="ctr"/>
            <a:endParaRPr lang="ar-SA" sz="3600" dirty="0" smtClean="0">
              <a:solidFill>
                <a:srgbClr val="916801"/>
              </a:solidFill>
              <a:latin typeface="Arial" pitchFamily="34" charset="0"/>
              <a:cs typeface="Arial" pitchFamily="34" charset="0"/>
            </a:endParaRPr>
          </a:p>
        </p:txBody>
      </p:sp>
      <p:pic>
        <p:nvPicPr>
          <p:cNvPr id="8" name="Picture 4"/>
          <p:cNvPicPr>
            <a:picLocks noChangeAspect="1" noChangeArrowheads="1"/>
          </p:cNvPicPr>
          <p:nvPr/>
        </p:nvPicPr>
        <p:blipFill>
          <a:blip r:embed="rId2" cstate="print"/>
          <a:srcRect/>
          <a:stretch>
            <a:fillRect/>
          </a:stretch>
        </p:blipFill>
        <p:spPr bwMode="auto">
          <a:xfrm>
            <a:off x="1000100" y="723409"/>
            <a:ext cx="8143900" cy="1114425"/>
          </a:xfrm>
          <a:prstGeom prst="rect">
            <a:avLst/>
          </a:prstGeom>
          <a:noFill/>
          <a:ln w="9525">
            <a:noFill/>
            <a:miter lim="800000"/>
            <a:headEnd/>
            <a:tailEnd/>
          </a:ln>
          <a:effectLst/>
        </p:spPr>
      </p:pic>
      <p:pic>
        <p:nvPicPr>
          <p:cNvPr id="1027" name="Picture 3"/>
          <p:cNvPicPr>
            <a:picLocks noChangeAspect="1" noChangeArrowheads="1"/>
          </p:cNvPicPr>
          <p:nvPr/>
        </p:nvPicPr>
        <p:blipFill>
          <a:blip r:embed="rId3" cstate="print"/>
          <a:srcRect/>
          <a:stretch>
            <a:fillRect/>
          </a:stretch>
        </p:blipFill>
        <p:spPr bwMode="auto">
          <a:xfrm>
            <a:off x="1000100" y="0"/>
            <a:ext cx="8143900" cy="1095375"/>
          </a:xfrm>
          <a:prstGeom prst="rect">
            <a:avLst/>
          </a:prstGeom>
          <a:noFill/>
          <a:ln w="9525">
            <a:noFill/>
            <a:miter lim="800000"/>
            <a:headEnd/>
            <a:tailEnd/>
          </a:ln>
          <a:effectLst/>
        </p:spPr>
      </p:pic>
      <p:sp>
        <p:nvSpPr>
          <p:cNvPr id="7" name="Slide Number Placeholder 6"/>
          <p:cNvSpPr>
            <a:spLocks noGrp="1"/>
          </p:cNvSpPr>
          <p:nvPr>
            <p:ph type="sldNum" sz="quarter" idx="12"/>
          </p:nvPr>
        </p:nvSpPr>
        <p:spPr/>
        <p:txBody>
          <a:bodyPr/>
          <a:lstStyle/>
          <a:p>
            <a:fld id="{FE4A9AA4-A5D7-4FF1-BE99-6417824F07B4}" type="slidenum">
              <a:rPr lang="ar-SA" b="1" smtClean="0">
                <a:solidFill>
                  <a:schemeClr val="tx1"/>
                </a:solidFill>
              </a:rPr>
              <a:pPr/>
              <a:t>2</a:t>
            </a:fld>
            <a:endParaRPr lang="ar-SA" b="1" dirty="0">
              <a:solidFill>
                <a:schemeClr val="tx1"/>
              </a:solidFill>
            </a:endParaRPr>
          </a:p>
        </p:txBody>
      </p:sp>
      <p:sp>
        <p:nvSpPr>
          <p:cNvPr id="9" name="Footer Placeholder 4"/>
          <p:cNvSpPr>
            <a:spLocks noGrp="1"/>
          </p:cNvSpPr>
          <p:nvPr>
            <p:ph type="ftr" sz="quarter" idx="11"/>
          </p:nvPr>
        </p:nvSpPr>
        <p:spPr>
          <a:xfrm>
            <a:off x="3124200" y="6429396"/>
            <a:ext cx="3948130" cy="292079"/>
          </a:xfrm>
          <a:noFill/>
        </p:spPr>
        <p:txBody>
          <a:bodyPr/>
          <a:lstStyle/>
          <a:p>
            <a:pPr algn="ctr"/>
            <a:endParaRPr lang="ar-SA" sz="1400" dirty="0" smtClean="0">
              <a:solidFill>
                <a:schemeClr val="tx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eaLnBrk="1" fontAlgn="auto" hangingPunct="1">
              <a:spcAft>
                <a:spcPts val="0"/>
              </a:spcAft>
              <a:defRPr/>
            </a:pPr>
            <a:endParaRPr lang="en-US">
              <a:solidFill>
                <a:schemeClr val="tx2">
                  <a:satMod val="130000"/>
                </a:schemeClr>
              </a:solidFill>
              <a:ea typeface="+mj-ea"/>
            </a:endParaRPr>
          </a:p>
        </p:txBody>
      </p:sp>
      <p:sp>
        <p:nvSpPr>
          <p:cNvPr id="20483" name="عنصر نائب للمحتوى 2"/>
          <p:cNvSpPr>
            <a:spLocks noGrp="1"/>
          </p:cNvSpPr>
          <p:nvPr>
            <p:ph idx="1"/>
          </p:nvPr>
        </p:nvSpPr>
        <p:spPr/>
        <p:txBody>
          <a:bodyPr/>
          <a:lstStyle/>
          <a:p>
            <a:pPr eaLnBrk="1" hangingPunct="1">
              <a:buFont typeface="Wingdings 2" panose="05020102010507070707" pitchFamily="18" charset="2"/>
              <a:buNone/>
            </a:pPr>
            <a:endParaRPr lang="en-US" altLang="en-US" sz="7200" smtClean="0">
              <a:cs typeface="Majalla UI"/>
            </a:endParaRPr>
          </a:p>
          <a:p>
            <a:pPr algn="ctr" eaLnBrk="1" hangingPunct="1">
              <a:buFont typeface="Wingdings 2" panose="05020102010507070707" pitchFamily="18" charset="2"/>
              <a:buNone/>
            </a:pPr>
            <a:r>
              <a:rPr lang="en-US" altLang="en-US" sz="7200" smtClean="0">
                <a:cs typeface="Majalla UI"/>
              </a:rPr>
              <a:t>   Quiz      </a:t>
            </a:r>
          </a:p>
          <a:p>
            <a:pPr eaLnBrk="1" hangingPunct="1">
              <a:buFont typeface="Wingdings 2" panose="05020102010507070707" pitchFamily="18" charset="2"/>
              <a:buNone/>
            </a:pPr>
            <a:endParaRPr lang="en-US" altLang="en-US" smtClean="0">
              <a:cs typeface="Majalla UI"/>
            </a:endParaRPr>
          </a:p>
          <a:p>
            <a:pPr eaLnBrk="1" hangingPunct="1">
              <a:buFont typeface="Wingdings 2" panose="05020102010507070707" pitchFamily="18" charset="2"/>
              <a:buNone/>
            </a:pPr>
            <a:endParaRPr lang="en-US" altLang="en-US" smtClean="0">
              <a:cs typeface="Majalla UI"/>
            </a:endParaRPr>
          </a:p>
        </p:txBody>
      </p:sp>
      <p:sp>
        <p:nvSpPr>
          <p:cNvPr id="20484" name="عنصر نائب لرقم الشريحة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ts val="600"/>
              </a:spcBef>
              <a:buClr>
                <a:schemeClr val="accent1"/>
              </a:buClr>
              <a:buSzPct val="80000"/>
              <a:buFont typeface="Wingdings 2" panose="05020102010507070707" pitchFamily="18" charset="2"/>
              <a:buChar char=""/>
              <a:defRPr sz="3200">
                <a:solidFill>
                  <a:schemeClr val="tx1"/>
                </a:solidFill>
                <a:latin typeface="Gill Sans MT" panose="020B0502020104020203" pitchFamily="34" charset="0"/>
                <a:ea typeface="Majalla UI"/>
                <a:cs typeface="Majalla UI"/>
              </a:defRPr>
            </a:lvl1pPr>
            <a:lvl2pPr marL="742950" indent="-285750" algn="r" rtl="1">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ea typeface="Majalla UI"/>
                <a:cs typeface="Majalla UI"/>
              </a:defRPr>
            </a:lvl2pPr>
            <a:lvl3pPr marL="1143000" indent="-228600" algn="r" rtl="1">
              <a:spcBef>
                <a:spcPct val="20000"/>
              </a:spcBef>
              <a:buClr>
                <a:schemeClr val="accent2"/>
              </a:buClr>
              <a:buFont typeface="Wingdings 2" panose="05020102010507070707" pitchFamily="18" charset="2"/>
              <a:buChar char=""/>
              <a:defRPr sz="2400">
                <a:solidFill>
                  <a:schemeClr val="tx1"/>
                </a:solidFill>
                <a:latin typeface="Gill Sans MT" panose="020B0502020104020203" pitchFamily="34" charset="0"/>
                <a:ea typeface="Majalla UI"/>
                <a:cs typeface="Majalla UI"/>
              </a:defRPr>
            </a:lvl3pPr>
            <a:lvl4pPr marL="1600200" indent="-228600" algn="r" rtl="1">
              <a:spcBef>
                <a:spcPct val="20000"/>
              </a:spcBef>
              <a:buClr>
                <a:srgbClr val="C32D2E"/>
              </a:buClr>
              <a:buFont typeface="Wingdings 2" panose="05020102010507070707" pitchFamily="18" charset="2"/>
              <a:buChar char=""/>
              <a:defRPr sz="2000">
                <a:solidFill>
                  <a:schemeClr val="tx1"/>
                </a:solidFill>
                <a:latin typeface="Gill Sans MT" panose="020B0502020104020203" pitchFamily="34" charset="0"/>
                <a:ea typeface="Majalla UI"/>
                <a:cs typeface="Majalla UI"/>
              </a:defRPr>
            </a:lvl4pPr>
            <a:lvl5pPr marL="2057400" indent="-228600" algn="r" rtl="1">
              <a:spcBef>
                <a:spcPct val="20000"/>
              </a:spcBef>
              <a:buClr>
                <a:srgbClr val="84AA33"/>
              </a:buClr>
              <a:buFont typeface="Wingdings 2" panose="05020102010507070707" pitchFamily="18" charset="2"/>
              <a:buChar char=""/>
              <a:defRPr sz="2000">
                <a:solidFill>
                  <a:schemeClr val="tx1"/>
                </a:solidFill>
                <a:latin typeface="Gill Sans MT" panose="020B0502020104020203" pitchFamily="34" charset="0"/>
                <a:ea typeface="Majalla UI"/>
                <a:cs typeface="Majalla UI"/>
              </a:defRPr>
            </a:lvl5pPr>
            <a:lvl6pPr marL="25146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ea typeface="Majalla UI"/>
                <a:cs typeface="Majalla UI"/>
              </a:defRPr>
            </a:lvl6pPr>
            <a:lvl7pPr marL="29718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ea typeface="Majalla UI"/>
                <a:cs typeface="Majalla UI"/>
              </a:defRPr>
            </a:lvl7pPr>
            <a:lvl8pPr marL="34290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ea typeface="Majalla UI"/>
                <a:cs typeface="Majalla UI"/>
              </a:defRPr>
            </a:lvl8pPr>
            <a:lvl9pPr marL="38862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ea typeface="Majalla UI"/>
                <a:cs typeface="Majalla UI"/>
              </a:defRPr>
            </a:lvl9pPr>
          </a:lstStyle>
          <a:p>
            <a:pPr algn="ctr">
              <a:spcBef>
                <a:spcPct val="0"/>
              </a:spcBef>
              <a:buClrTx/>
              <a:buSzTx/>
              <a:buFontTx/>
              <a:buNone/>
            </a:pPr>
            <a:fld id="{B82CEE8E-1C78-447E-8E02-898214599D16}" type="slidenum">
              <a:rPr lang="ar-SA" altLang="en-US" sz="1200" smtClean="0">
                <a:solidFill>
                  <a:srgbClr val="B5A788"/>
                </a:solidFill>
              </a:rPr>
              <a:pPr algn="ctr">
                <a:spcBef>
                  <a:spcPct val="0"/>
                </a:spcBef>
                <a:buClrTx/>
                <a:buSzTx/>
                <a:buFontTx/>
                <a:buNone/>
              </a:pPr>
              <a:t>20</a:t>
            </a:fld>
            <a:endParaRPr lang="ar-SA" altLang="en-US" sz="1200" smtClean="0">
              <a:solidFill>
                <a:srgbClr val="B5A788"/>
              </a:solidFill>
            </a:endParaRPr>
          </a:p>
        </p:txBody>
      </p:sp>
    </p:spTree>
    <p:extLst>
      <p:ext uri="{BB962C8B-B14F-4D97-AF65-F5344CB8AC3E}">
        <p14:creationId xmlns:p14="http://schemas.microsoft.com/office/powerpoint/2010/main" val="41774328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eaLnBrk="1" fontAlgn="auto" hangingPunct="1">
              <a:spcAft>
                <a:spcPts val="0"/>
              </a:spcAft>
              <a:defRPr/>
            </a:pPr>
            <a:endParaRPr lang="en-US">
              <a:solidFill>
                <a:schemeClr val="tx2">
                  <a:satMod val="130000"/>
                </a:schemeClr>
              </a:solidFill>
              <a:ea typeface="+mj-ea"/>
            </a:endParaRPr>
          </a:p>
        </p:txBody>
      </p:sp>
      <p:sp>
        <p:nvSpPr>
          <p:cNvPr id="21507" name="عنصر نائب للمحتوى 2"/>
          <p:cNvSpPr>
            <a:spLocks noGrp="1"/>
          </p:cNvSpPr>
          <p:nvPr>
            <p:ph idx="1"/>
          </p:nvPr>
        </p:nvSpPr>
        <p:spPr/>
        <p:txBody>
          <a:bodyPr/>
          <a:lstStyle/>
          <a:p>
            <a:pPr eaLnBrk="1" hangingPunct="1">
              <a:buFont typeface="Wingdings 2" panose="05020102010507070707" pitchFamily="18" charset="2"/>
              <a:buNone/>
            </a:pPr>
            <a:endParaRPr lang="ar-SA" altLang="en-US" sz="8800" smtClean="0">
              <a:latin typeface="Sakkal Majalla" panose="02000000000000000000" pitchFamily="2" charset="-78"/>
              <a:cs typeface="Sakkal Majalla" panose="02000000000000000000" pitchFamily="2" charset="-78"/>
            </a:endParaRPr>
          </a:p>
          <a:p>
            <a:pPr algn="ctr" eaLnBrk="1" hangingPunct="1">
              <a:buFont typeface="Wingdings 2" panose="05020102010507070707" pitchFamily="18" charset="2"/>
              <a:buNone/>
            </a:pPr>
            <a:r>
              <a:rPr lang="en-US" altLang="en-US" sz="8800" smtClean="0">
                <a:latin typeface="Sakkal Majalla" panose="02000000000000000000" pitchFamily="2" charset="-78"/>
                <a:cs typeface="Sakkal Majalla" panose="02000000000000000000" pitchFamily="2" charset="-78"/>
              </a:rPr>
              <a:t>     </a:t>
            </a:r>
            <a:r>
              <a:rPr lang="ar-SA" altLang="en-US" sz="8800" smtClean="0">
                <a:latin typeface="Sakkal Majalla" panose="02000000000000000000" pitchFamily="2" charset="-78"/>
                <a:cs typeface="Sakkal Majalla" panose="02000000000000000000" pitchFamily="2" charset="-78"/>
              </a:rPr>
              <a:t>إلى اللقاء</a:t>
            </a:r>
            <a:endParaRPr lang="en-US" altLang="en-US" sz="8800" smtClean="0">
              <a:latin typeface="Sakkal Majalla" panose="02000000000000000000" pitchFamily="2" charset="-78"/>
              <a:cs typeface="Sakkal Majalla" panose="02000000000000000000" pitchFamily="2" charset="-78"/>
            </a:endParaRPr>
          </a:p>
        </p:txBody>
      </p:sp>
      <p:sp>
        <p:nvSpPr>
          <p:cNvPr id="21508" name="عنصر نائب لرقم الشريحة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ts val="600"/>
              </a:spcBef>
              <a:buClr>
                <a:schemeClr val="accent1"/>
              </a:buClr>
              <a:buSzPct val="80000"/>
              <a:buFont typeface="Wingdings 2" panose="05020102010507070707" pitchFamily="18" charset="2"/>
              <a:buChar char=""/>
              <a:defRPr sz="3200">
                <a:solidFill>
                  <a:schemeClr val="tx1"/>
                </a:solidFill>
                <a:latin typeface="Gill Sans MT" panose="020B0502020104020203" pitchFamily="34" charset="0"/>
                <a:ea typeface="Majalla UI"/>
                <a:cs typeface="Majalla UI"/>
              </a:defRPr>
            </a:lvl1pPr>
            <a:lvl2pPr marL="742950" indent="-285750" algn="r" rtl="1">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ea typeface="Majalla UI"/>
                <a:cs typeface="Majalla UI"/>
              </a:defRPr>
            </a:lvl2pPr>
            <a:lvl3pPr marL="1143000" indent="-228600" algn="r" rtl="1">
              <a:spcBef>
                <a:spcPct val="20000"/>
              </a:spcBef>
              <a:buClr>
                <a:schemeClr val="accent2"/>
              </a:buClr>
              <a:buFont typeface="Wingdings 2" panose="05020102010507070707" pitchFamily="18" charset="2"/>
              <a:buChar char=""/>
              <a:defRPr sz="2400">
                <a:solidFill>
                  <a:schemeClr val="tx1"/>
                </a:solidFill>
                <a:latin typeface="Gill Sans MT" panose="020B0502020104020203" pitchFamily="34" charset="0"/>
                <a:ea typeface="Majalla UI"/>
                <a:cs typeface="Majalla UI"/>
              </a:defRPr>
            </a:lvl3pPr>
            <a:lvl4pPr marL="1600200" indent="-228600" algn="r" rtl="1">
              <a:spcBef>
                <a:spcPct val="20000"/>
              </a:spcBef>
              <a:buClr>
                <a:srgbClr val="C32D2E"/>
              </a:buClr>
              <a:buFont typeface="Wingdings 2" panose="05020102010507070707" pitchFamily="18" charset="2"/>
              <a:buChar char=""/>
              <a:defRPr sz="2000">
                <a:solidFill>
                  <a:schemeClr val="tx1"/>
                </a:solidFill>
                <a:latin typeface="Gill Sans MT" panose="020B0502020104020203" pitchFamily="34" charset="0"/>
                <a:ea typeface="Majalla UI"/>
                <a:cs typeface="Majalla UI"/>
              </a:defRPr>
            </a:lvl4pPr>
            <a:lvl5pPr marL="2057400" indent="-228600" algn="r" rtl="1">
              <a:spcBef>
                <a:spcPct val="20000"/>
              </a:spcBef>
              <a:buClr>
                <a:srgbClr val="84AA33"/>
              </a:buClr>
              <a:buFont typeface="Wingdings 2" panose="05020102010507070707" pitchFamily="18" charset="2"/>
              <a:buChar char=""/>
              <a:defRPr sz="2000">
                <a:solidFill>
                  <a:schemeClr val="tx1"/>
                </a:solidFill>
                <a:latin typeface="Gill Sans MT" panose="020B0502020104020203" pitchFamily="34" charset="0"/>
                <a:ea typeface="Majalla UI"/>
                <a:cs typeface="Majalla UI"/>
              </a:defRPr>
            </a:lvl5pPr>
            <a:lvl6pPr marL="25146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ea typeface="Majalla UI"/>
                <a:cs typeface="Majalla UI"/>
              </a:defRPr>
            </a:lvl6pPr>
            <a:lvl7pPr marL="29718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ea typeface="Majalla UI"/>
                <a:cs typeface="Majalla UI"/>
              </a:defRPr>
            </a:lvl7pPr>
            <a:lvl8pPr marL="34290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ea typeface="Majalla UI"/>
                <a:cs typeface="Majalla UI"/>
              </a:defRPr>
            </a:lvl8pPr>
            <a:lvl9pPr marL="38862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ea typeface="Majalla UI"/>
                <a:cs typeface="Majalla UI"/>
              </a:defRPr>
            </a:lvl9pPr>
          </a:lstStyle>
          <a:p>
            <a:pPr algn="ctr">
              <a:spcBef>
                <a:spcPct val="0"/>
              </a:spcBef>
              <a:buClrTx/>
              <a:buSzTx/>
              <a:buFontTx/>
              <a:buNone/>
            </a:pPr>
            <a:fld id="{8E650EC6-E96E-4EEB-82D9-AF34EB1E95C1}" type="slidenum">
              <a:rPr lang="ar-SA" altLang="en-US" sz="1200" smtClean="0">
                <a:solidFill>
                  <a:srgbClr val="B5A788"/>
                </a:solidFill>
              </a:rPr>
              <a:pPr algn="ctr">
                <a:spcBef>
                  <a:spcPct val="0"/>
                </a:spcBef>
                <a:buClrTx/>
                <a:buSzTx/>
                <a:buFontTx/>
                <a:buNone/>
              </a:pPr>
              <a:t>21</a:t>
            </a:fld>
            <a:endParaRPr lang="ar-SA" altLang="en-US" sz="1200" smtClean="0">
              <a:solidFill>
                <a:srgbClr val="B5A788"/>
              </a:solidFill>
            </a:endParaRPr>
          </a:p>
        </p:txBody>
      </p:sp>
    </p:spTree>
    <p:extLst>
      <p:ext uri="{BB962C8B-B14F-4D97-AF65-F5344CB8AC3E}">
        <p14:creationId xmlns:p14="http://schemas.microsoft.com/office/powerpoint/2010/main" val="25377137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2976" y="74146"/>
            <a:ext cx="7858180" cy="854524"/>
          </a:xfrm>
        </p:spPr>
        <p:txBody>
          <a:bodyPr/>
          <a:lstStyle/>
          <a:p>
            <a:pPr algn="r"/>
            <a:r>
              <a:rPr lang="ar-SA" sz="4400" b="1" dirty="0" smtClean="0">
                <a:solidFill>
                  <a:srgbClr val="0070C0"/>
                </a:solidFill>
              </a:rPr>
              <a:t>1. المواقف التفاوضية</a:t>
            </a:r>
          </a:p>
        </p:txBody>
      </p:sp>
      <p:cxnSp>
        <p:nvCxnSpPr>
          <p:cNvPr id="9" name="Straight Connector 8"/>
          <p:cNvCxnSpPr/>
          <p:nvPr/>
        </p:nvCxnSpPr>
        <p:spPr>
          <a:xfrm>
            <a:off x="1025152" y="928670"/>
            <a:ext cx="8136000" cy="1588"/>
          </a:xfrm>
          <a:prstGeom prst="line">
            <a:avLst/>
          </a:prstGeom>
          <a:ln w="82550" cmpd="thickThin">
            <a:solidFill>
              <a:srgbClr val="E4C34A"/>
            </a:solidFill>
          </a:ln>
          <a:scene3d>
            <a:camera prst="orthographicFront">
              <a:rot lat="0" lon="0" rev="0"/>
            </a:camera>
            <a:lightRig rig="threePt" dir="t"/>
          </a:scene3d>
          <a:sp3d/>
        </p:spPr>
        <p:style>
          <a:lnRef idx="1">
            <a:schemeClr val="accent4"/>
          </a:lnRef>
          <a:fillRef idx="0">
            <a:schemeClr val="accent4"/>
          </a:fillRef>
          <a:effectRef idx="0">
            <a:schemeClr val="accent4"/>
          </a:effectRef>
          <a:fontRef idx="minor">
            <a:schemeClr val="tx1"/>
          </a:fontRef>
        </p:style>
      </p:cxnSp>
      <p:sp>
        <p:nvSpPr>
          <p:cNvPr id="3" name="Subtitle 2"/>
          <p:cNvSpPr>
            <a:spLocks noGrp="1"/>
          </p:cNvSpPr>
          <p:nvPr>
            <p:ph type="subTitle" idx="1"/>
          </p:nvPr>
        </p:nvSpPr>
        <p:spPr>
          <a:xfrm>
            <a:off x="1285852" y="1214422"/>
            <a:ext cx="7429552" cy="5643578"/>
          </a:xfrm>
        </p:spPr>
        <p:txBody>
          <a:bodyPr>
            <a:normAutofit/>
          </a:bodyPr>
          <a:lstStyle/>
          <a:p>
            <a:pPr algn="ctr"/>
            <a:r>
              <a:rPr lang="ar-SA" sz="3200" b="1" dirty="0" smtClean="0">
                <a:solidFill>
                  <a:srgbClr val="916801"/>
                </a:solidFill>
                <a:effectLst>
                  <a:outerShdw blurRad="50000" dist="30000" dir="5400000" algn="tl" rotWithShape="0">
                    <a:srgbClr val="000000">
                      <a:alpha val="30000"/>
                    </a:srgbClr>
                  </a:outerShdw>
                </a:effectLst>
                <a:latin typeface="+mj-lt"/>
                <a:ea typeface="+mj-ea"/>
                <a:cs typeface="+mj-cs"/>
              </a:rPr>
              <a:t> </a:t>
            </a:r>
          </a:p>
          <a:p>
            <a:pPr algn="ctr"/>
            <a:endParaRPr lang="ar-SA" sz="2000" b="1" dirty="0" smtClean="0">
              <a:solidFill>
                <a:srgbClr val="916801"/>
              </a:solidFill>
              <a:effectLst>
                <a:outerShdw blurRad="50000" dist="30000" dir="5400000" algn="tl" rotWithShape="0">
                  <a:srgbClr val="000000">
                    <a:alpha val="30000"/>
                  </a:srgbClr>
                </a:outerShdw>
              </a:effectLst>
              <a:latin typeface="+mj-lt"/>
              <a:ea typeface="+mj-ea"/>
              <a:cs typeface="+mj-cs"/>
            </a:endParaRPr>
          </a:p>
          <a:p>
            <a:pPr algn="just"/>
            <a:endParaRPr lang="ar-SA" sz="2000" dirty="0" smtClean="0">
              <a:solidFill>
                <a:schemeClr val="tx1"/>
              </a:solidFill>
            </a:endParaRPr>
          </a:p>
          <a:p>
            <a:pPr algn="ctr"/>
            <a:endParaRPr lang="ar-SA" sz="2000" dirty="0" smtClean="0">
              <a:solidFill>
                <a:schemeClr val="tx1"/>
              </a:solidFill>
            </a:endParaRPr>
          </a:p>
          <a:p>
            <a:pPr algn="just">
              <a:spcAft>
                <a:spcPts val="1200"/>
              </a:spcAft>
            </a:pPr>
            <a:endParaRPr lang="ar-SA" dirty="0" smtClean="0"/>
          </a:p>
          <a:p>
            <a:pPr algn="just">
              <a:spcAft>
                <a:spcPts val="1200"/>
              </a:spcAft>
            </a:pPr>
            <a:endParaRPr lang="ar-SA" dirty="0" smtClean="0"/>
          </a:p>
          <a:p>
            <a:pPr algn="just"/>
            <a:endParaRPr lang="ar-SA" dirty="0" smtClean="0"/>
          </a:p>
          <a:p>
            <a:pPr algn="just"/>
            <a:endParaRPr lang="ar-SA" dirty="0" smtClean="0"/>
          </a:p>
        </p:txBody>
      </p:sp>
      <p:sp>
        <p:nvSpPr>
          <p:cNvPr id="6" name="Slide Number Placeholder 5"/>
          <p:cNvSpPr>
            <a:spLocks noGrp="1"/>
          </p:cNvSpPr>
          <p:nvPr>
            <p:ph type="sldNum" sz="quarter" idx="12"/>
          </p:nvPr>
        </p:nvSpPr>
        <p:spPr/>
        <p:txBody>
          <a:bodyPr/>
          <a:lstStyle/>
          <a:p>
            <a:fld id="{FE4A9AA4-A5D7-4FF1-BE99-6417824F07B4}" type="slidenum">
              <a:rPr lang="ar-SA" b="1" smtClean="0">
                <a:solidFill>
                  <a:schemeClr val="tx1"/>
                </a:solidFill>
              </a:rPr>
              <a:pPr/>
              <a:t>3</a:t>
            </a:fld>
            <a:endParaRPr lang="ar-SA" b="1" dirty="0">
              <a:solidFill>
                <a:schemeClr val="tx1"/>
              </a:solidFill>
            </a:endParaRPr>
          </a:p>
        </p:txBody>
      </p:sp>
      <p:sp>
        <p:nvSpPr>
          <p:cNvPr id="10" name="Rectangle 6"/>
          <p:cNvSpPr>
            <a:spLocks noChangeArrowheads="1"/>
          </p:cNvSpPr>
          <p:nvPr/>
        </p:nvSpPr>
        <p:spPr bwMode="auto">
          <a:xfrm>
            <a:off x="2285984" y="3500438"/>
            <a:ext cx="5105392" cy="785818"/>
          </a:xfrm>
          <a:prstGeom prst="rect">
            <a:avLst/>
          </a:prstGeom>
          <a:solidFill>
            <a:schemeClr val="accent1"/>
          </a:solidFill>
          <a:ln w="9525" algn="ctr">
            <a:solidFill>
              <a:schemeClr val="tx1"/>
            </a:solidFill>
            <a:round/>
            <a:headEnd/>
            <a:tailEnd/>
          </a:ln>
        </p:spPr>
        <p:txBody>
          <a:bodyPr/>
          <a:lstStyle/>
          <a:p>
            <a:pPr algn="ctr"/>
            <a:r>
              <a:rPr lang="ar-SA" sz="3200" b="1" dirty="0"/>
              <a:t>نحن نعيش في تفاوض مستمر</a:t>
            </a:r>
          </a:p>
        </p:txBody>
      </p:sp>
      <p:sp>
        <p:nvSpPr>
          <p:cNvPr id="12" name="Footer Placeholder 4"/>
          <p:cNvSpPr>
            <a:spLocks noGrp="1"/>
          </p:cNvSpPr>
          <p:nvPr>
            <p:ph type="ftr" sz="quarter" idx="11"/>
          </p:nvPr>
        </p:nvSpPr>
        <p:spPr>
          <a:xfrm>
            <a:off x="3124200" y="6429396"/>
            <a:ext cx="3948130" cy="292079"/>
          </a:xfrm>
          <a:noFill/>
        </p:spPr>
        <p:txBody>
          <a:bodyPr/>
          <a:lstStyle/>
          <a:p>
            <a:pPr algn="ctr"/>
            <a:endParaRPr lang="ar-SA" sz="1400" dirty="0" smtClean="0">
              <a:solidFill>
                <a:schemeClr val="tx1"/>
              </a:solidFill>
            </a:endParaRPr>
          </a:p>
        </p:txBody>
      </p:sp>
      <p:grpSp>
        <p:nvGrpSpPr>
          <p:cNvPr id="28" name="Group 27"/>
          <p:cNvGrpSpPr/>
          <p:nvPr/>
        </p:nvGrpSpPr>
        <p:grpSpPr>
          <a:xfrm>
            <a:off x="2285984" y="4572008"/>
            <a:ext cx="5072098" cy="1477328"/>
            <a:chOff x="3071802" y="4737754"/>
            <a:chExt cx="5072098" cy="1477328"/>
          </a:xfrm>
        </p:grpSpPr>
        <p:sp>
          <p:nvSpPr>
            <p:cNvPr id="13" name="TextBox 12"/>
            <p:cNvSpPr txBox="1"/>
            <p:nvPr/>
          </p:nvSpPr>
          <p:spPr>
            <a:xfrm>
              <a:off x="3071802" y="4737754"/>
              <a:ext cx="5072098" cy="1477328"/>
            </a:xfrm>
            <a:prstGeom prst="rect">
              <a:avLst/>
            </a:prstGeom>
            <a:blipFill>
              <a:blip r:embed="rId2" cstate="print"/>
              <a:tile tx="0" ty="0" sx="100000" sy="100000" flip="none" algn="tl"/>
            </a:blipFill>
          </p:spPr>
          <p:txBody>
            <a:bodyPr wrap="square" rtlCol="1">
              <a:spAutoFit/>
            </a:bodyPr>
            <a:lstStyle/>
            <a:p>
              <a:endParaRPr lang="en-US" dirty="0" smtClean="0"/>
            </a:p>
            <a:p>
              <a:endParaRPr lang="en-US" dirty="0" smtClean="0"/>
            </a:p>
            <a:p>
              <a:endParaRPr lang="en-US" dirty="0" smtClean="0"/>
            </a:p>
            <a:p>
              <a:endParaRPr lang="en-US" dirty="0" smtClean="0"/>
            </a:p>
            <a:p>
              <a:endParaRPr lang="ar-SA" dirty="0"/>
            </a:p>
          </p:txBody>
        </p:sp>
        <p:sp>
          <p:nvSpPr>
            <p:cNvPr id="14" name="TextBox 13"/>
            <p:cNvSpPr txBox="1"/>
            <p:nvPr/>
          </p:nvSpPr>
          <p:spPr>
            <a:xfrm>
              <a:off x="6286512" y="5143512"/>
              <a:ext cx="1143008" cy="369332"/>
            </a:xfrm>
            <a:prstGeom prst="rect">
              <a:avLst/>
            </a:prstGeom>
            <a:solidFill>
              <a:schemeClr val="accent4">
                <a:lumMod val="75000"/>
                <a:alpha val="77000"/>
              </a:schemeClr>
            </a:solidFill>
          </p:spPr>
          <p:txBody>
            <a:bodyPr wrap="square" rtlCol="1">
              <a:spAutoFit/>
            </a:bodyPr>
            <a:lstStyle/>
            <a:p>
              <a:pPr algn="ctr"/>
              <a:r>
                <a:rPr lang="ar-SA" b="1" dirty="0" smtClean="0"/>
                <a:t>طرف أ</a:t>
              </a:r>
              <a:endParaRPr lang="ar-SA" b="1" dirty="0"/>
            </a:p>
          </p:txBody>
        </p:sp>
        <p:sp>
          <p:nvSpPr>
            <p:cNvPr id="15" name="TextBox 14"/>
            <p:cNvSpPr txBox="1"/>
            <p:nvPr/>
          </p:nvSpPr>
          <p:spPr>
            <a:xfrm>
              <a:off x="3643306" y="5143512"/>
              <a:ext cx="1143008" cy="369332"/>
            </a:xfrm>
            <a:prstGeom prst="rect">
              <a:avLst/>
            </a:prstGeom>
            <a:solidFill>
              <a:schemeClr val="accent4">
                <a:lumMod val="75000"/>
                <a:alpha val="77000"/>
              </a:schemeClr>
            </a:solidFill>
          </p:spPr>
          <p:txBody>
            <a:bodyPr wrap="square" rtlCol="1">
              <a:spAutoFit/>
            </a:bodyPr>
            <a:lstStyle/>
            <a:p>
              <a:pPr algn="ctr"/>
              <a:r>
                <a:rPr lang="ar-SA" b="1" dirty="0" smtClean="0"/>
                <a:t>طرف ب</a:t>
              </a:r>
              <a:endParaRPr lang="ar-SA" b="1" dirty="0"/>
            </a:p>
          </p:txBody>
        </p:sp>
        <p:cxnSp>
          <p:nvCxnSpPr>
            <p:cNvPr id="17" name="Straight Arrow Connector 16"/>
            <p:cNvCxnSpPr/>
            <p:nvPr/>
          </p:nvCxnSpPr>
          <p:spPr>
            <a:xfrm>
              <a:off x="4786314" y="5214950"/>
              <a:ext cx="1476000" cy="1588"/>
            </a:xfrm>
            <a:prstGeom prst="straightConnector1">
              <a:avLst/>
            </a:prstGeom>
            <a:ln>
              <a:solidFill>
                <a:schemeClr val="accent6">
                  <a:lumMod val="50000"/>
                </a:schemeClr>
              </a:solidFill>
              <a:tailEnd type="arrow"/>
            </a:ln>
          </p:spPr>
          <p:style>
            <a:lnRef idx="1">
              <a:schemeClr val="accent3"/>
            </a:lnRef>
            <a:fillRef idx="0">
              <a:schemeClr val="accent3"/>
            </a:fillRef>
            <a:effectRef idx="0">
              <a:schemeClr val="accent3"/>
            </a:effectRef>
            <a:fontRef idx="minor">
              <a:schemeClr val="tx1"/>
            </a:fontRef>
          </p:style>
        </p:cxnSp>
        <p:cxnSp>
          <p:nvCxnSpPr>
            <p:cNvPr id="19" name="Straight Arrow Connector 18"/>
            <p:cNvCxnSpPr/>
            <p:nvPr/>
          </p:nvCxnSpPr>
          <p:spPr>
            <a:xfrm rot="10800000" flipV="1">
              <a:off x="4786314" y="5500702"/>
              <a:ext cx="1500198" cy="12142"/>
            </a:xfrm>
            <a:prstGeom prst="straightConnector1">
              <a:avLst/>
            </a:prstGeom>
            <a:ln>
              <a:tailEnd type="arrow"/>
            </a:ln>
          </p:spPr>
          <p:style>
            <a:lnRef idx="1">
              <a:schemeClr val="accent3"/>
            </a:lnRef>
            <a:fillRef idx="0">
              <a:schemeClr val="accent3"/>
            </a:fillRef>
            <a:effectRef idx="0">
              <a:schemeClr val="accent3"/>
            </a:effectRef>
            <a:fontRef idx="minor">
              <a:schemeClr val="tx1"/>
            </a:fontRef>
          </p:style>
        </p:cxnSp>
        <p:sp>
          <p:nvSpPr>
            <p:cNvPr id="20" name="TextBox 19"/>
            <p:cNvSpPr txBox="1"/>
            <p:nvPr/>
          </p:nvSpPr>
          <p:spPr>
            <a:xfrm>
              <a:off x="5072066" y="4857760"/>
              <a:ext cx="785818" cy="369332"/>
            </a:xfrm>
            <a:prstGeom prst="rect">
              <a:avLst/>
            </a:prstGeom>
            <a:noFill/>
          </p:spPr>
          <p:txBody>
            <a:bodyPr wrap="square" rtlCol="1">
              <a:spAutoFit/>
            </a:bodyPr>
            <a:lstStyle/>
            <a:p>
              <a:r>
                <a:rPr lang="ar-SA" dirty="0" smtClean="0"/>
                <a:t>مصلحة</a:t>
              </a:r>
              <a:endParaRPr lang="ar-SA" dirty="0"/>
            </a:p>
          </p:txBody>
        </p:sp>
        <p:sp>
          <p:nvSpPr>
            <p:cNvPr id="21" name="TextBox 20"/>
            <p:cNvSpPr txBox="1"/>
            <p:nvPr/>
          </p:nvSpPr>
          <p:spPr>
            <a:xfrm>
              <a:off x="5214942" y="5500702"/>
              <a:ext cx="642942" cy="369332"/>
            </a:xfrm>
            <a:prstGeom prst="rect">
              <a:avLst/>
            </a:prstGeom>
            <a:noFill/>
          </p:spPr>
          <p:txBody>
            <a:bodyPr wrap="square" rtlCol="1">
              <a:spAutoFit/>
            </a:bodyPr>
            <a:lstStyle/>
            <a:p>
              <a:r>
                <a:rPr lang="ar-SA" dirty="0" smtClean="0">
                  <a:solidFill>
                    <a:srgbClr val="FF0000"/>
                  </a:solidFill>
                </a:rPr>
                <a:t>طلب</a:t>
              </a:r>
              <a:endParaRPr lang="ar-SA" dirty="0">
                <a:solidFill>
                  <a:srgbClr val="FF0000"/>
                </a:solidFill>
              </a:endParaRPr>
            </a:p>
          </p:txBody>
        </p:sp>
        <p:sp>
          <p:nvSpPr>
            <p:cNvPr id="22" name="TextBox 21"/>
            <p:cNvSpPr txBox="1"/>
            <p:nvPr/>
          </p:nvSpPr>
          <p:spPr>
            <a:xfrm>
              <a:off x="5786446" y="5786454"/>
              <a:ext cx="2357454" cy="369332"/>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wrap="square" rtlCol="1">
              <a:spAutoFit/>
            </a:bodyPr>
            <a:lstStyle/>
            <a:p>
              <a:pPr algn="ctr"/>
              <a:r>
                <a:rPr lang="ar-SA" b="1" dirty="0" smtClean="0">
                  <a:ln>
                    <a:solidFill>
                      <a:schemeClr val="tx2">
                        <a:lumMod val="60000"/>
                        <a:lumOff val="40000"/>
                      </a:schemeClr>
                    </a:solidFill>
                  </a:ln>
                </a:rPr>
                <a:t>الموقف (القضية) التفاوضي</a:t>
              </a:r>
              <a:endParaRPr lang="ar-SA" b="1" dirty="0">
                <a:ln>
                  <a:solidFill>
                    <a:schemeClr val="tx2">
                      <a:lumMod val="60000"/>
                      <a:lumOff val="40000"/>
                    </a:schemeClr>
                  </a:solidFill>
                </a:ln>
              </a:endParaRPr>
            </a:p>
          </p:txBody>
        </p:sp>
      </p:grpSp>
      <p:sp>
        <p:nvSpPr>
          <p:cNvPr id="24" name="Rectangle 3"/>
          <p:cNvSpPr txBox="1">
            <a:spLocks noChangeArrowheads="1"/>
          </p:cNvSpPr>
          <p:nvPr/>
        </p:nvSpPr>
        <p:spPr>
          <a:xfrm>
            <a:off x="1071538" y="1071546"/>
            <a:ext cx="7500990" cy="1214446"/>
          </a:xfrm>
          <a:prstGeom prst="rect">
            <a:avLst/>
          </a:prstGeom>
          <a:solidFill>
            <a:schemeClr val="accent6">
              <a:lumMod val="20000"/>
              <a:lumOff val="80000"/>
            </a:schemeClr>
          </a:solidFill>
        </p:spPr>
        <p:txBody>
          <a:bodyPr tIns="0">
            <a:noAutofit/>
          </a:bodyPr>
          <a:lstStyle/>
          <a:p>
            <a:pPr algn="just"/>
            <a:r>
              <a:rPr lang="ar-SA" sz="3200" dirty="0" smtClean="0"/>
              <a:t>ميدان التفاوض من أهم الميادين العلمية في عصرنا الحالي (عصر العولمة) </a:t>
            </a:r>
            <a:endParaRPr lang="en-US" sz="3200" b="1" dirty="0" smtClean="0"/>
          </a:p>
        </p:txBody>
      </p:sp>
      <p:sp>
        <p:nvSpPr>
          <p:cNvPr id="25" name="Rectangle 3"/>
          <p:cNvSpPr txBox="1">
            <a:spLocks noChangeArrowheads="1"/>
          </p:cNvSpPr>
          <p:nvPr/>
        </p:nvSpPr>
        <p:spPr>
          <a:xfrm>
            <a:off x="1071538" y="2428868"/>
            <a:ext cx="7500990" cy="1000132"/>
          </a:xfrm>
          <a:prstGeom prst="rect">
            <a:avLst/>
          </a:prstGeom>
          <a:solidFill>
            <a:schemeClr val="accent6">
              <a:lumMod val="20000"/>
              <a:lumOff val="80000"/>
            </a:schemeClr>
          </a:solidFill>
        </p:spPr>
        <p:txBody>
          <a:bodyPr tIns="0">
            <a:noAutofit/>
          </a:bodyPr>
          <a:lstStyle/>
          <a:p>
            <a:pPr algn="just"/>
            <a:r>
              <a:rPr lang="ar-SA" sz="3200" dirty="0"/>
              <a:t>ا</a:t>
            </a:r>
            <a:r>
              <a:rPr lang="ar-SA" sz="3200" dirty="0" smtClean="0"/>
              <a:t>زدياد أشكال, حجم, مستويات, وتشابك العلاقات بين الأفراد والمؤسسات</a:t>
            </a:r>
            <a:endParaRPr lang="en-US" sz="3200" b="1" dirty="0" smtClean="0"/>
          </a:p>
        </p:txBody>
      </p:sp>
      <p:sp>
        <p:nvSpPr>
          <p:cNvPr id="26" name="TextBox 25"/>
          <p:cNvSpPr txBox="1"/>
          <p:nvPr/>
        </p:nvSpPr>
        <p:spPr>
          <a:xfrm>
            <a:off x="324121" y="2285992"/>
            <a:ext cx="461665" cy="3643338"/>
          </a:xfrm>
          <a:prstGeom prst="rect">
            <a:avLst/>
          </a:prstGeom>
          <a:noFill/>
        </p:spPr>
        <p:txBody>
          <a:bodyPr vert="vert270" wrap="square" rtlCol="1">
            <a:spAutoFit/>
          </a:bodyPr>
          <a:lstStyle/>
          <a:p>
            <a:pPr algn="ctr"/>
            <a:r>
              <a:rPr lang="ar-SA" b="1" dirty="0" smtClean="0"/>
              <a:t>الفصل الأول : </a:t>
            </a:r>
            <a:r>
              <a:rPr lang="ar-EG" b="1" dirty="0" smtClean="0"/>
              <a:t>المدخل إلى إدارة التفاوض</a:t>
            </a:r>
            <a:endParaRPr lang="ar-SA" b="1" dirty="0" smtClean="0">
              <a:solidFill>
                <a:srgbClr val="1C662E"/>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2976" y="74146"/>
            <a:ext cx="7858180" cy="854524"/>
          </a:xfrm>
        </p:spPr>
        <p:txBody>
          <a:bodyPr/>
          <a:lstStyle/>
          <a:p>
            <a:pPr algn="r"/>
            <a:r>
              <a:rPr lang="ar-SA" sz="4400" b="1" dirty="0" smtClean="0">
                <a:solidFill>
                  <a:srgbClr val="0070C0"/>
                </a:solidFill>
              </a:rPr>
              <a:t>1. المواقف التفاوضية (يتبع)</a:t>
            </a:r>
          </a:p>
        </p:txBody>
      </p:sp>
      <p:cxnSp>
        <p:nvCxnSpPr>
          <p:cNvPr id="9" name="Straight Connector 8"/>
          <p:cNvCxnSpPr/>
          <p:nvPr/>
        </p:nvCxnSpPr>
        <p:spPr>
          <a:xfrm>
            <a:off x="1025152" y="928670"/>
            <a:ext cx="8136000" cy="1588"/>
          </a:xfrm>
          <a:prstGeom prst="line">
            <a:avLst/>
          </a:prstGeom>
          <a:ln w="82550" cmpd="thickThin">
            <a:solidFill>
              <a:srgbClr val="E4C34A"/>
            </a:solidFill>
          </a:ln>
          <a:scene3d>
            <a:camera prst="orthographicFront">
              <a:rot lat="0" lon="0" rev="0"/>
            </a:camera>
            <a:lightRig rig="threePt" dir="t"/>
          </a:scene3d>
          <a:sp3d/>
        </p:spPr>
        <p:style>
          <a:lnRef idx="1">
            <a:schemeClr val="accent4"/>
          </a:lnRef>
          <a:fillRef idx="0">
            <a:schemeClr val="accent4"/>
          </a:fillRef>
          <a:effectRef idx="0">
            <a:schemeClr val="accent4"/>
          </a:effectRef>
          <a:fontRef idx="minor">
            <a:schemeClr val="tx1"/>
          </a:fontRef>
        </p:style>
      </p:cxnSp>
      <p:sp>
        <p:nvSpPr>
          <p:cNvPr id="3" name="Subtitle 2"/>
          <p:cNvSpPr>
            <a:spLocks noGrp="1"/>
          </p:cNvSpPr>
          <p:nvPr>
            <p:ph type="subTitle" idx="1"/>
          </p:nvPr>
        </p:nvSpPr>
        <p:spPr>
          <a:xfrm>
            <a:off x="1285852" y="1214422"/>
            <a:ext cx="7429552" cy="5643578"/>
          </a:xfrm>
        </p:spPr>
        <p:txBody>
          <a:bodyPr>
            <a:normAutofit/>
          </a:bodyPr>
          <a:lstStyle/>
          <a:p>
            <a:pPr algn="ctr"/>
            <a:r>
              <a:rPr lang="ar-SA" sz="3200" b="1" dirty="0" smtClean="0">
                <a:solidFill>
                  <a:srgbClr val="916801"/>
                </a:solidFill>
                <a:effectLst>
                  <a:outerShdw blurRad="50000" dist="30000" dir="5400000" algn="tl" rotWithShape="0">
                    <a:srgbClr val="000000">
                      <a:alpha val="30000"/>
                    </a:srgbClr>
                  </a:outerShdw>
                </a:effectLst>
                <a:latin typeface="+mj-lt"/>
                <a:ea typeface="+mj-ea"/>
                <a:cs typeface="+mj-cs"/>
              </a:rPr>
              <a:t> </a:t>
            </a:r>
          </a:p>
          <a:p>
            <a:pPr algn="ctr"/>
            <a:endParaRPr lang="ar-SA" sz="2000" b="1" dirty="0" smtClean="0">
              <a:solidFill>
                <a:srgbClr val="916801"/>
              </a:solidFill>
              <a:effectLst>
                <a:outerShdw blurRad="50000" dist="30000" dir="5400000" algn="tl" rotWithShape="0">
                  <a:srgbClr val="000000">
                    <a:alpha val="30000"/>
                  </a:srgbClr>
                </a:outerShdw>
              </a:effectLst>
              <a:latin typeface="+mj-lt"/>
              <a:ea typeface="+mj-ea"/>
              <a:cs typeface="+mj-cs"/>
            </a:endParaRPr>
          </a:p>
          <a:p>
            <a:pPr algn="just"/>
            <a:endParaRPr lang="ar-SA" sz="2000" dirty="0" smtClean="0">
              <a:solidFill>
                <a:schemeClr val="tx1"/>
              </a:solidFill>
            </a:endParaRPr>
          </a:p>
          <a:p>
            <a:pPr algn="ctr"/>
            <a:endParaRPr lang="ar-SA" sz="2000" dirty="0" smtClean="0">
              <a:solidFill>
                <a:schemeClr val="tx1"/>
              </a:solidFill>
            </a:endParaRPr>
          </a:p>
          <a:p>
            <a:pPr algn="just">
              <a:spcAft>
                <a:spcPts val="1200"/>
              </a:spcAft>
            </a:pPr>
            <a:endParaRPr lang="ar-SA" dirty="0" smtClean="0"/>
          </a:p>
          <a:p>
            <a:pPr algn="just">
              <a:spcAft>
                <a:spcPts val="1200"/>
              </a:spcAft>
            </a:pPr>
            <a:endParaRPr lang="ar-SA" dirty="0" smtClean="0"/>
          </a:p>
          <a:p>
            <a:pPr algn="just"/>
            <a:endParaRPr lang="ar-SA" dirty="0" smtClean="0"/>
          </a:p>
          <a:p>
            <a:pPr algn="just"/>
            <a:endParaRPr lang="ar-SA" dirty="0" smtClean="0"/>
          </a:p>
        </p:txBody>
      </p:sp>
      <p:sp>
        <p:nvSpPr>
          <p:cNvPr id="6" name="Slide Number Placeholder 5"/>
          <p:cNvSpPr>
            <a:spLocks noGrp="1"/>
          </p:cNvSpPr>
          <p:nvPr>
            <p:ph type="sldNum" sz="quarter" idx="12"/>
          </p:nvPr>
        </p:nvSpPr>
        <p:spPr/>
        <p:txBody>
          <a:bodyPr/>
          <a:lstStyle/>
          <a:p>
            <a:fld id="{FE4A9AA4-A5D7-4FF1-BE99-6417824F07B4}" type="slidenum">
              <a:rPr lang="ar-SA" b="1" smtClean="0">
                <a:solidFill>
                  <a:schemeClr val="tx1"/>
                </a:solidFill>
              </a:rPr>
              <a:pPr/>
              <a:t>4</a:t>
            </a:fld>
            <a:endParaRPr lang="ar-SA" b="1" dirty="0">
              <a:solidFill>
                <a:schemeClr val="tx1"/>
              </a:solidFill>
            </a:endParaRPr>
          </a:p>
        </p:txBody>
      </p:sp>
      <p:sp>
        <p:nvSpPr>
          <p:cNvPr id="8" name="Rectangle 3"/>
          <p:cNvSpPr txBox="1">
            <a:spLocks noChangeArrowheads="1"/>
          </p:cNvSpPr>
          <p:nvPr/>
        </p:nvSpPr>
        <p:spPr>
          <a:xfrm>
            <a:off x="1071538" y="928670"/>
            <a:ext cx="7858180" cy="3357586"/>
          </a:xfrm>
          <a:prstGeom prst="rect">
            <a:avLst/>
          </a:prstGeom>
          <a:solidFill>
            <a:schemeClr val="accent6">
              <a:lumMod val="20000"/>
              <a:lumOff val="80000"/>
            </a:schemeClr>
          </a:solidFill>
        </p:spPr>
        <p:txBody>
          <a:bodyPr tIns="0">
            <a:normAutofit/>
          </a:bodyPr>
          <a:lstStyle/>
          <a:p>
            <a:pPr marL="514350" marR="0" lvl="0" indent="-514350" algn="just" defTabSz="914400" rtl="1" eaLnBrk="1" fontAlgn="auto" latinLnBrk="0" hangingPunct="1">
              <a:spcBef>
                <a:spcPts val="600"/>
              </a:spcBef>
              <a:spcAft>
                <a:spcPts val="0"/>
              </a:spcAft>
              <a:buClr>
                <a:schemeClr val="accent1"/>
              </a:buClr>
              <a:buSzPct val="80000"/>
              <a:buFontTx/>
              <a:buAutoNum type="arabicPeriod"/>
              <a:tabLst/>
              <a:defRPr/>
            </a:pPr>
            <a:r>
              <a:rPr kumimoji="0" lang="ar-SA" sz="3200" i="0" u="none" strike="noStrike" kern="1200" cap="none" spc="0" normalizeH="0" baseline="0" noProof="0" dirty="0" smtClean="0">
                <a:ln>
                  <a:noFill/>
                </a:ln>
                <a:effectLst/>
                <a:uLnTx/>
                <a:uFillTx/>
                <a:latin typeface="+mn-lt"/>
                <a:ea typeface="+mn-ea"/>
                <a:cs typeface="+mn-cs"/>
              </a:rPr>
              <a:t>المرؤوس يعرض مقترحًا على رئيسه لتخفيض تكاليف الإنتاج, فإذا الرئيس يرفض هذا المقترح لعدم جدواه</a:t>
            </a:r>
          </a:p>
          <a:p>
            <a:pPr marL="514350" marR="0" lvl="0" indent="-514350" algn="just" defTabSz="914400" rtl="1" eaLnBrk="1" fontAlgn="auto" latinLnBrk="0" hangingPunct="1">
              <a:spcBef>
                <a:spcPts val="600"/>
              </a:spcBef>
              <a:spcAft>
                <a:spcPts val="0"/>
              </a:spcAft>
              <a:buClr>
                <a:schemeClr val="accent1"/>
              </a:buClr>
              <a:buSzPct val="80000"/>
              <a:buFontTx/>
              <a:buAutoNum type="arabicPeriod"/>
              <a:tabLst/>
              <a:defRPr/>
            </a:pPr>
            <a:r>
              <a:rPr kumimoji="0" lang="ar-SA" sz="3200" i="0" u="none" strike="noStrike" kern="1200" cap="none" spc="0" normalizeH="0" baseline="0" noProof="0" dirty="0" smtClean="0">
                <a:ln>
                  <a:noFill/>
                </a:ln>
                <a:effectLst/>
                <a:uLnTx/>
                <a:uFillTx/>
                <a:latin typeface="+mn-lt"/>
                <a:ea typeface="+mn-ea"/>
                <a:cs typeface="+mn-cs"/>
              </a:rPr>
              <a:t>زوج يتجادل مع زوجته حول أفضل الطرق للتعامل مع الأبناء</a:t>
            </a:r>
          </a:p>
          <a:p>
            <a:pPr marL="514350" marR="0" lvl="0" indent="-514350" algn="just" defTabSz="914400" rtl="1" eaLnBrk="1" fontAlgn="auto" latinLnBrk="0" hangingPunct="1">
              <a:spcBef>
                <a:spcPts val="600"/>
              </a:spcBef>
              <a:spcAft>
                <a:spcPts val="0"/>
              </a:spcAft>
              <a:buClr>
                <a:schemeClr val="accent1"/>
              </a:buClr>
              <a:buSzPct val="80000"/>
              <a:buFontTx/>
              <a:buAutoNum type="arabicPeriod"/>
              <a:tabLst/>
              <a:defRPr/>
            </a:pPr>
            <a:r>
              <a:rPr kumimoji="0" lang="ar-SA" sz="3200" i="0" u="none" strike="noStrike" kern="1200" cap="none" spc="0" normalizeH="0" baseline="0" noProof="0" dirty="0" smtClean="0">
                <a:ln>
                  <a:noFill/>
                </a:ln>
                <a:effectLst/>
                <a:uLnTx/>
                <a:uFillTx/>
                <a:latin typeface="+mn-lt"/>
                <a:ea typeface="+mn-ea"/>
                <a:cs typeface="+mn-cs"/>
              </a:rPr>
              <a:t>مشترٍ يحاول شراء سلعة بالتقسيط المريح فيقابَل ببائع متشدد يقول: إن هذه سياسة الشركة</a:t>
            </a:r>
          </a:p>
        </p:txBody>
      </p:sp>
      <p:sp>
        <p:nvSpPr>
          <p:cNvPr id="12" name="Footer Placeholder 4"/>
          <p:cNvSpPr>
            <a:spLocks noGrp="1"/>
          </p:cNvSpPr>
          <p:nvPr>
            <p:ph type="ftr" sz="quarter" idx="11"/>
          </p:nvPr>
        </p:nvSpPr>
        <p:spPr>
          <a:xfrm>
            <a:off x="3124200" y="6429396"/>
            <a:ext cx="3948130" cy="292079"/>
          </a:xfrm>
          <a:noFill/>
        </p:spPr>
        <p:txBody>
          <a:bodyPr/>
          <a:lstStyle/>
          <a:p>
            <a:pPr algn="ctr"/>
            <a:endParaRPr lang="ar-SA" sz="1400" dirty="0" smtClean="0">
              <a:solidFill>
                <a:schemeClr val="tx1"/>
              </a:solidFill>
            </a:endParaRPr>
          </a:p>
        </p:txBody>
      </p:sp>
      <p:sp>
        <p:nvSpPr>
          <p:cNvPr id="26" name="TextBox 25"/>
          <p:cNvSpPr txBox="1"/>
          <p:nvPr/>
        </p:nvSpPr>
        <p:spPr>
          <a:xfrm>
            <a:off x="324121" y="2285992"/>
            <a:ext cx="461665" cy="3643338"/>
          </a:xfrm>
          <a:prstGeom prst="rect">
            <a:avLst/>
          </a:prstGeom>
          <a:noFill/>
        </p:spPr>
        <p:txBody>
          <a:bodyPr vert="vert270" wrap="square" rtlCol="1">
            <a:spAutoFit/>
          </a:bodyPr>
          <a:lstStyle/>
          <a:p>
            <a:pPr algn="ctr"/>
            <a:r>
              <a:rPr lang="ar-SA" b="1" dirty="0" smtClean="0"/>
              <a:t>الفصل الأول : </a:t>
            </a:r>
            <a:r>
              <a:rPr lang="ar-EG" b="1" dirty="0" smtClean="0"/>
              <a:t>المدخل إلى إدارة التفاوض</a:t>
            </a:r>
            <a:endParaRPr lang="ar-SA" b="1" dirty="0" smtClean="0">
              <a:solidFill>
                <a:srgbClr val="1C662E"/>
              </a:solidFill>
            </a:endParaRPr>
          </a:p>
        </p:txBody>
      </p:sp>
      <p:sp>
        <p:nvSpPr>
          <p:cNvPr id="27" name="TextBox 26"/>
          <p:cNvSpPr txBox="1"/>
          <p:nvPr/>
        </p:nvSpPr>
        <p:spPr>
          <a:xfrm>
            <a:off x="1357290" y="4572008"/>
            <a:ext cx="7286676" cy="1877437"/>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wrap="square" rtlCol="1">
            <a:spAutoFit/>
          </a:bodyPr>
          <a:lstStyle/>
          <a:p>
            <a:pPr algn="ctr"/>
            <a:r>
              <a:rPr lang="ar-SA" sz="4000" b="1" dirty="0" smtClean="0">
                <a:ln>
                  <a:solidFill>
                    <a:schemeClr val="tx2">
                      <a:lumMod val="60000"/>
                      <a:lumOff val="40000"/>
                    </a:schemeClr>
                  </a:solidFill>
                </a:ln>
                <a:solidFill>
                  <a:srgbClr val="FF0066"/>
                </a:solidFill>
              </a:rPr>
              <a:t>التفاوض</a:t>
            </a:r>
          </a:p>
          <a:p>
            <a:pPr algn="ctr"/>
            <a:endParaRPr lang="ar-SA" sz="1200" b="1" dirty="0" smtClean="0">
              <a:ln>
                <a:solidFill>
                  <a:schemeClr val="tx2">
                    <a:lumMod val="60000"/>
                    <a:lumOff val="40000"/>
                  </a:schemeClr>
                </a:solidFill>
              </a:ln>
            </a:endParaRPr>
          </a:p>
          <a:p>
            <a:pPr algn="ctr"/>
            <a:r>
              <a:rPr lang="ar-SA" sz="3200" b="1" dirty="0" smtClean="0">
                <a:ln>
                  <a:solidFill>
                    <a:schemeClr val="tx2">
                      <a:lumMod val="60000"/>
                      <a:lumOff val="40000"/>
                    </a:schemeClr>
                  </a:solidFill>
                </a:ln>
              </a:rPr>
              <a:t>المخرج الأفضل لمعالجة الموقف التفاوضي والوصول إلى حل للمشكلة</a:t>
            </a:r>
            <a:endParaRPr lang="ar-SA" sz="3200" b="1" dirty="0">
              <a:ln>
                <a:solidFill>
                  <a:schemeClr val="tx2">
                    <a:lumMod val="60000"/>
                    <a:lumOff val="40000"/>
                  </a:schemeClr>
                </a:solidFill>
              </a:ln>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2976" y="74146"/>
            <a:ext cx="7858180" cy="854524"/>
          </a:xfrm>
        </p:spPr>
        <p:txBody>
          <a:bodyPr/>
          <a:lstStyle/>
          <a:p>
            <a:pPr algn="just"/>
            <a:r>
              <a:rPr lang="ar-SA" sz="4400" b="1" dirty="0" smtClean="0">
                <a:solidFill>
                  <a:srgbClr val="0070C0"/>
                </a:solidFill>
              </a:rPr>
              <a:t> 2. تاريخ التفاوض</a:t>
            </a:r>
          </a:p>
        </p:txBody>
      </p:sp>
      <p:cxnSp>
        <p:nvCxnSpPr>
          <p:cNvPr id="9" name="Straight Connector 8"/>
          <p:cNvCxnSpPr/>
          <p:nvPr/>
        </p:nvCxnSpPr>
        <p:spPr>
          <a:xfrm>
            <a:off x="1025152" y="928670"/>
            <a:ext cx="8136000" cy="1588"/>
          </a:xfrm>
          <a:prstGeom prst="line">
            <a:avLst/>
          </a:prstGeom>
          <a:ln w="82550" cmpd="thickThin">
            <a:solidFill>
              <a:srgbClr val="E4C34A"/>
            </a:solidFill>
          </a:ln>
          <a:scene3d>
            <a:camera prst="orthographicFront">
              <a:rot lat="0" lon="0" rev="0"/>
            </a:camera>
            <a:lightRig rig="threePt" dir="t"/>
          </a:scene3d>
          <a:sp3d/>
        </p:spPr>
        <p:style>
          <a:lnRef idx="1">
            <a:schemeClr val="accent4"/>
          </a:lnRef>
          <a:fillRef idx="0">
            <a:schemeClr val="accent4"/>
          </a:fillRef>
          <a:effectRef idx="0">
            <a:schemeClr val="accent4"/>
          </a:effectRef>
          <a:fontRef idx="minor">
            <a:schemeClr val="tx1"/>
          </a:fontRef>
        </p:style>
      </p:cxnSp>
      <p:sp>
        <p:nvSpPr>
          <p:cNvPr id="6" name="Slide Number Placeholder 5"/>
          <p:cNvSpPr>
            <a:spLocks noGrp="1"/>
          </p:cNvSpPr>
          <p:nvPr>
            <p:ph type="sldNum" sz="quarter" idx="12"/>
          </p:nvPr>
        </p:nvSpPr>
        <p:spPr/>
        <p:txBody>
          <a:bodyPr/>
          <a:lstStyle/>
          <a:p>
            <a:fld id="{FE4A9AA4-A5D7-4FF1-BE99-6417824F07B4}" type="slidenum">
              <a:rPr lang="ar-SA" b="1" smtClean="0">
                <a:solidFill>
                  <a:schemeClr val="tx1"/>
                </a:solidFill>
              </a:rPr>
              <a:pPr/>
              <a:t>5</a:t>
            </a:fld>
            <a:endParaRPr lang="ar-SA" b="1">
              <a:solidFill>
                <a:schemeClr val="tx1"/>
              </a:solidFill>
            </a:endParaRPr>
          </a:p>
        </p:txBody>
      </p:sp>
      <p:sp>
        <p:nvSpPr>
          <p:cNvPr id="12" name="Footer Placeholder 4"/>
          <p:cNvSpPr>
            <a:spLocks noGrp="1"/>
          </p:cNvSpPr>
          <p:nvPr>
            <p:ph type="ftr" sz="quarter" idx="11"/>
          </p:nvPr>
        </p:nvSpPr>
        <p:spPr>
          <a:xfrm>
            <a:off x="3124200" y="6429396"/>
            <a:ext cx="3948130" cy="292079"/>
          </a:xfrm>
          <a:noFill/>
        </p:spPr>
        <p:txBody>
          <a:bodyPr/>
          <a:lstStyle/>
          <a:p>
            <a:pPr algn="ctr"/>
            <a:endParaRPr lang="ar-SA" sz="1400" dirty="0" smtClean="0">
              <a:solidFill>
                <a:schemeClr val="tx1"/>
              </a:solidFill>
            </a:endParaRPr>
          </a:p>
        </p:txBody>
      </p:sp>
      <p:sp>
        <p:nvSpPr>
          <p:cNvPr id="11" name="Rectangle 3"/>
          <p:cNvSpPr txBox="1">
            <a:spLocks noChangeArrowheads="1"/>
          </p:cNvSpPr>
          <p:nvPr/>
        </p:nvSpPr>
        <p:spPr>
          <a:xfrm>
            <a:off x="1321571" y="1787075"/>
            <a:ext cx="7500990" cy="2794053"/>
          </a:xfrm>
          <a:prstGeom prst="rect">
            <a:avLst/>
          </a:prstGeom>
          <a:solidFill>
            <a:schemeClr val="accent6">
              <a:lumMod val="20000"/>
              <a:lumOff val="80000"/>
            </a:schemeClr>
          </a:solidFill>
        </p:spPr>
        <p:txBody>
          <a:bodyPr tIns="0">
            <a:noAutofit/>
          </a:bodyPr>
          <a:lstStyle/>
          <a:p>
            <a:pPr algn="just"/>
            <a:r>
              <a:rPr lang="ar-SA" sz="3200" dirty="0" smtClean="0">
                <a:latin typeface="Sakkal Majalla" panose="02000000000000000000" pitchFamily="2" charset="-78"/>
                <a:cs typeface="Sakkal Majalla" panose="02000000000000000000" pitchFamily="2" charset="-78"/>
              </a:rPr>
              <a:t>التفاوض كأداة للحوار يمثل جوهر الرسالة الإسلامية, وأفضل أسلوب للحوار هو الحكمة والمجادلة بالتي هي أحسن.</a:t>
            </a:r>
          </a:p>
          <a:p>
            <a:pPr algn="just"/>
            <a:r>
              <a:rPr lang="ar-SA" sz="3200" dirty="0" smtClean="0">
                <a:latin typeface="Sakkal Majalla" panose="02000000000000000000" pitchFamily="2" charset="-78"/>
                <a:cs typeface="Sakkal Majalla" panose="02000000000000000000" pitchFamily="2" charset="-78"/>
              </a:rPr>
              <a:t> قال تعالى: " </a:t>
            </a:r>
            <a:r>
              <a:rPr lang="ar-SA" sz="3200" b="1" dirty="0" smtClean="0">
                <a:latin typeface="Sakkal Majalla" panose="02000000000000000000" pitchFamily="2" charset="-78"/>
                <a:cs typeface="Sakkal Majalla" panose="02000000000000000000" pitchFamily="2" charset="-78"/>
              </a:rPr>
              <a:t>أُدْعُ إِلَى سَبِيلِ رَبِّكَ بِالْحِكْمَةِ وَالْمَوْعِظَةِ الْحَسَنَةِ وَجَادِلْهُمْ بِالَّتِي هِيَ أَحْسَنُ </a:t>
            </a:r>
            <a:r>
              <a:rPr lang="ar-SA" sz="3200" dirty="0" smtClean="0">
                <a:latin typeface="Sakkal Majalla" panose="02000000000000000000" pitchFamily="2" charset="-78"/>
                <a:cs typeface="Sakkal Majalla" panose="02000000000000000000" pitchFamily="2" charset="-78"/>
              </a:rPr>
              <a:t>” (سورة النحل - آية 125) "، ويقول تعالى : "</a:t>
            </a:r>
            <a:r>
              <a:rPr lang="ar-SA" sz="3200" b="1" dirty="0" smtClean="0">
                <a:latin typeface="Sakkal Majalla" panose="02000000000000000000" pitchFamily="2" charset="-78"/>
                <a:cs typeface="Sakkal Majalla" panose="02000000000000000000" pitchFamily="2" charset="-78"/>
              </a:rPr>
              <a:t> لاَ إِكْرَاهَ فِي الدِّينِ</a:t>
            </a:r>
            <a:r>
              <a:rPr lang="ar-SA" sz="3200" dirty="0" smtClean="0">
                <a:latin typeface="Sakkal Majalla" panose="02000000000000000000" pitchFamily="2" charset="-78"/>
                <a:cs typeface="Sakkal Majalla" panose="02000000000000000000" pitchFamily="2" charset="-78"/>
              </a:rPr>
              <a:t> "</a:t>
            </a:r>
            <a:r>
              <a:rPr lang="ar-SA" sz="3200" b="1" dirty="0" smtClean="0">
                <a:latin typeface="Sakkal Majalla" panose="02000000000000000000" pitchFamily="2" charset="-78"/>
                <a:cs typeface="Sakkal Majalla" panose="02000000000000000000" pitchFamily="2" charset="-78"/>
              </a:rPr>
              <a:t> </a:t>
            </a:r>
            <a:r>
              <a:rPr lang="ar-SA" sz="3200" dirty="0" smtClean="0">
                <a:latin typeface="Sakkal Majalla" panose="02000000000000000000" pitchFamily="2" charset="-78"/>
                <a:cs typeface="Sakkal Majalla" panose="02000000000000000000" pitchFamily="2" charset="-78"/>
              </a:rPr>
              <a:t>(سورة البقرة -  آية 256)“</a:t>
            </a:r>
            <a:endParaRPr lang="en-US" sz="3200" dirty="0" smtClean="0">
              <a:latin typeface="Sakkal Majalla" panose="02000000000000000000" pitchFamily="2" charset="-78"/>
              <a:cs typeface="Sakkal Majalla" panose="02000000000000000000" pitchFamily="2" charset="-78"/>
            </a:endParaRPr>
          </a:p>
        </p:txBody>
      </p:sp>
      <p:sp>
        <p:nvSpPr>
          <p:cNvPr id="13" name="TextBox 12"/>
          <p:cNvSpPr txBox="1"/>
          <p:nvPr/>
        </p:nvSpPr>
        <p:spPr>
          <a:xfrm>
            <a:off x="324121" y="2285992"/>
            <a:ext cx="461665" cy="3643338"/>
          </a:xfrm>
          <a:prstGeom prst="rect">
            <a:avLst/>
          </a:prstGeom>
          <a:noFill/>
        </p:spPr>
        <p:txBody>
          <a:bodyPr vert="vert270" wrap="square" rtlCol="1">
            <a:spAutoFit/>
          </a:bodyPr>
          <a:lstStyle/>
          <a:p>
            <a:pPr algn="ctr"/>
            <a:r>
              <a:rPr lang="ar-SA" b="1" dirty="0" smtClean="0"/>
              <a:t>الفصل الأول : </a:t>
            </a:r>
            <a:r>
              <a:rPr lang="ar-EG" b="1" dirty="0" smtClean="0"/>
              <a:t>المدخل إلى إدارة التفاوض</a:t>
            </a:r>
            <a:endParaRPr lang="ar-SA" b="1" dirty="0" smtClean="0">
              <a:solidFill>
                <a:srgbClr val="1C662E"/>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2976" y="74146"/>
            <a:ext cx="7858180" cy="854524"/>
          </a:xfrm>
        </p:spPr>
        <p:txBody>
          <a:bodyPr/>
          <a:lstStyle/>
          <a:p>
            <a:pPr algn="just"/>
            <a:r>
              <a:rPr lang="ar-SA" sz="4400" b="1" dirty="0" smtClean="0">
                <a:solidFill>
                  <a:srgbClr val="0070C0"/>
                </a:solidFill>
              </a:rPr>
              <a:t> 2. تاريخ التفاوض (يتبع)</a:t>
            </a:r>
          </a:p>
        </p:txBody>
      </p:sp>
      <p:cxnSp>
        <p:nvCxnSpPr>
          <p:cNvPr id="9" name="Straight Connector 8"/>
          <p:cNvCxnSpPr/>
          <p:nvPr/>
        </p:nvCxnSpPr>
        <p:spPr>
          <a:xfrm>
            <a:off x="1025152" y="928670"/>
            <a:ext cx="8136000" cy="1588"/>
          </a:xfrm>
          <a:prstGeom prst="line">
            <a:avLst/>
          </a:prstGeom>
          <a:ln w="82550" cmpd="thickThin">
            <a:solidFill>
              <a:srgbClr val="E4C34A"/>
            </a:solidFill>
          </a:ln>
          <a:scene3d>
            <a:camera prst="orthographicFront">
              <a:rot lat="0" lon="0" rev="0"/>
            </a:camera>
            <a:lightRig rig="threePt" dir="t"/>
          </a:scene3d>
          <a:sp3d/>
        </p:spPr>
        <p:style>
          <a:lnRef idx="1">
            <a:schemeClr val="accent4"/>
          </a:lnRef>
          <a:fillRef idx="0">
            <a:schemeClr val="accent4"/>
          </a:fillRef>
          <a:effectRef idx="0">
            <a:schemeClr val="accent4"/>
          </a:effectRef>
          <a:fontRef idx="minor">
            <a:schemeClr val="tx1"/>
          </a:fontRef>
        </p:style>
      </p:cxnSp>
      <p:sp>
        <p:nvSpPr>
          <p:cNvPr id="6" name="Slide Number Placeholder 5"/>
          <p:cNvSpPr>
            <a:spLocks noGrp="1"/>
          </p:cNvSpPr>
          <p:nvPr>
            <p:ph type="sldNum" sz="quarter" idx="12"/>
          </p:nvPr>
        </p:nvSpPr>
        <p:spPr/>
        <p:txBody>
          <a:bodyPr/>
          <a:lstStyle/>
          <a:p>
            <a:fld id="{FE4A9AA4-A5D7-4FF1-BE99-6417824F07B4}" type="slidenum">
              <a:rPr lang="ar-SA" b="1" smtClean="0">
                <a:solidFill>
                  <a:schemeClr val="tx1"/>
                </a:solidFill>
              </a:rPr>
              <a:pPr/>
              <a:t>6</a:t>
            </a:fld>
            <a:endParaRPr lang="ar-SA" b="1" dirty="0">
              <a:solidFill>
                <a:schemeClr val="tx1"/>
              </a:solidFill>
            </a:endParaRPr>
          </a:p>
        </p:txBody>
      </p:sp>
      <p:sp>
        <p:nvSpPr>
          <p:cNvPr id="12" name="Footer Placeholder 4"/>
          <p:cNvSpPr>
            <a:spLocks noGrp="1"/>
          </p:cNvSpPr>
          <p:nvPr>
            <p:ph type="ftr" sz="quarter" idx="11"/>
          </p:nvPr>
        </p:nvSpPr>
        <p:spPr>
          <a:xfrm>
            <a:off x="3124200" y="6429396"/>
            <a:ext cx="3948130" cy="292079"/>
          </a:xfrm>
          <a:noFill/>
        </p:spPr>
        <p:txBody>
          <a:bodyPr/>
          <a:lstStyle/>
          <a:p>
            <a:pPr algn="ctr"/>
            <a:endParaRPr lang="ar-SA" sz="1400" dirty="0" smtClean="0">
              <a:solidFill>
                <a:schemeClr val="tx1"/>
              </a:solidFill>
            </a:endParaRPr>
          </a:p>
        </p:txBody>
      </p:sp>
      <p:sp>
        <p:nvSpPr>
          <p:cNvPr id="11" name="Rectangle 3"/>
          <p:cNvSpPr txBox="1">
            <a:spLocks noChangeArrowheads="1"/>
          </p:cNvSpPr>
          <p:nvPr/>
        </p:nvSpPr>
        <p:spPr>
          <a:xfrm>
            <a:off x="1071538" y="1071546"/>
            <a:ext cx="7500990" cy="5286412"/>
          </a:xfrm>
          <a:prstGeom prst="rect">
            <a:avLst/>
          </a:prstGeom>
          <a:solidFill>
            <a:schemeClr val="accent6">
              <a:lumMod val="20000"/>
              <a:lumOff val="80000"/>
            </a:schemeClr>
          </a:solidFill>
        </p:spPr>
        <p:txBody>
          <a:bodyPr tIns="0">
            <a:normAutofit fontScale="70000" lnSpcReduction="20000"/>
          </a:bodyPr>
          <a:lstStyle/>
          <a:p>
            <a:pPr algn="ctr">
              <a:lnSpc>
                <a:spcPct val="120000"/>
              </a:lnSpc>
            </a:pPr>
            <a:r>
              <a:rPr lang="ar-SA" sz="5700" b="1" dirty="0" smtClean="0"/>
              <a:t>1. المفاوضات في الجاهلية</a:t>
            </a:r>
            <a:endParaRPr lang="en-US" sz="5700" dirty="0" smtClean="0"/>
          </a:p>
          <a:p>
            <a:pPr algn="just">
              <a:lnSpc>
                <a:spcPct val="120000"/>
              </a:lnSpc>
            </a:pPr>
            <a:r>
              <a:rPr lang="ar-SA" sz="5100" dirty="0" smtClean="0"/>
              <a:t>المفاوضات في العصر الجاهلي اقتصرت على قضايا الحرب والتجارة والصراع بين القبائل</a:t>
            </a:r>
            <a:r>
              <a:rPr lang="ar-SA" sz="5100" dirty="0"/>
              <a:t>.</a:t>
            </a:r>
            <a:endParaRPr lang="en-US" sz="5100" dirty="0" smtClean="0"/>
          </a:p>
          <a:p>
            <a:pPr algn="just">
              <a:lnSpc>
                <a:spcPct val="120000"/>
              </a:lnSpc>
            </a:pPr>
            <a:endParaRPr lang="ar-SA" sz="3900" dirty="0" smtClean="0"/>
          </a:p>
          <a:p>
            <a:pPr algn="just">
              <a:lnSpc>
                <a:spcPct val="120000"/>
              </a:lnSpc>
            </a:pPr>
            <a:endParaRPr lang="ar-SA" sz="3900" dirty="0" smtClean="0"/>
          </a:p>
          <a:p>
            <a:pPr algn="just">
              <a:lnSpc>
                <a:spcPct val="120000"/>
              </a:lnSpc>
            </a:pPr>
            <a:endParaRPr lang="ar-SA" sz="3900" dirty="0" smtClean="0"/>
          </a:p>
          <a:p>
            <a:pPr algn="just">
              <a:lnSpc>
                <a:spcPct val="120000"/>
              </a:lnSpc>
            </a:pPr>
            <a:endParaRPr lang="ar-SA" sz="3900" dirty="0" smtClean="0"/>
          </a:p>
          <a:p>
            <a:pPr algn="just">
              <a:lnSpc>
                <a:spcPct val="120000"/>
              </a:lnSpc>
            </a:pPr>
            <a:r>
              <a:rPr lang="ar-SA" sz="5100" dirty="0" smtClean="0"/>
              <a:t>إقامة علاقات وارتباطات متنوعة مع بعضهم البعض أدت إلى ظهور الحاجة لإرسال وفود لتقديم التهاني والتعازي والمشاورة ولعقد التحالفات.</a:t>
            </a:r>
            <a:endParaRPr lang="en-US" sz="5100" dirty="0"/>
          </a:p>
        </p:txBody>
      </p:sp>
      <p:sp>
        <p:nvSpPr>
          <p:cNvPr id="10" name="Down Arrow 9"/>
          <p:cNvSpPr/>
          <p:nvPr/>
        </p:nvSpPr>
        <p:spPr>
          <a:xfrm>
            <a:off x="4857752" y="3071810"/>
            <a:ext cx="357190" cy="1285884"/>
          </a:xfrm>
          <a:prstGeom prst="downArrow">
            <a:avLst/>
          </a:prstGeom>
          <a:solidFill>
            <a:schemeClr val="accent3">
              <a:lumMod val="60000"/>
              <a:lumOff val="40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3" name="TextBox 12"/>
          <p:cNvSpPr txBox="1"/>
          <p:nvPr/>
        </p:nvSpPr>
        <p:spPr>
          <a:xfrm>
            <a:off x="324121" y="2285992"/>
            <a:ext cx="461665" cy="3643338"/>
          </a:xfrm>
          <a:prstGeom prst="rect">
            <a:avLst/>
          </a:prstGeom>
          <a:noFill/>
        </p:spPr>
        <p:txBody>
          <a:bodyPr vert="vert270" wrap="square" rtlCol="1">
            <a:spAutoFit/>
          </a:bodyPr>
          <a:lstStyle/>
          <a:p>
            <a:pPr algn="ctr"/>
            <a:r>
              <a:rPr lang="ar-SA" b="1" dirty="0" smtClean="0"/>
              <a:t>الفصل الأول : </a:t>
            </a:r>
            <a:r>
              <a:rPr lang="ar-EG" b="1" dirty="0" smtClean="0"/>
              <a:t>المدخل إلى إدارة التفاوض</a:t>
            </a:r>
            <a:endParaRPr lang="ar-SA" b="1" dirty="0" smtClean="0">
              <a:solidFill>
                <a:srgbClr val="1C662E"/>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2976" y="74146"/>
            <a:ext cx="7858180" cy="854524"/>
          </a:xfrm>
        </p:spPr>
        <p:txBody>
          <a:bodyPr/>
          <a:lstStyle/>
          <a:p>
            <a:pPr algn="just"/>
            <a:r>
              <a:rPr lang="ar-SA" sz="4400" b="1" dirty="0" smtClean="0">
                <a:solidFill>
                  <a:srgbClr val="0070C0"/>
                </a:solidFill>
              </a:rPr>
              <a:t> 2. تاريخ التفاوض (يتبع)</a:t>
            </a:r>
          </a:p>
        </p:txBody>
      </p:sp>
      <p:cxnSp>
        <p:nvCxnSpPr>
          <p:cNvPr id="9" name="Straight Connector 8"/>
          <p:cNvCxnSpPr/>
          <p:nvPr/>
        </p:nvCxnSpPr>
        <p:spPr>
          <a:xfrm>
            <a:off x="1025152" y="928670"/>
            <a:ext cx="8136000" cy="1588"/>
          </a:xfrm>
          <a:prstGeom prst="line">
            <a:avLst/>
          </a:prstGeom>
          <a:ln w="82550" cmpd="thickThin">
            <a:solidFill>
              <a:srgbClr val="E4C34A"/>
            </a:solidFill>
          </a:ln>
          <a:scene3d>
            <a:camera prst="orthographicFront">
              <a:rot lat="0" lon="0" rev="0"/>
            </a:camera>
            <a:lightRig rig="threePt" dir="t"/>
          </a:scene3d>
          <a:sp3d/>
        </p:spPr>
        <p:style>
          <a:lnRef idx="1">
            <a:schemeClr val="accent4"/>
          </a:lnRef>
          <a:fillRef idx="0">
            <a:schemeClr val="accent4"/>
          </a:fillRef>
          <a:effectRef idx="0">
            <a:schemeClr val="accent4"/>
          </a:effectRef>
          <a:fontRef idx="minor">
            <a:schemeClr val="tx1"/>
          </a:fontRef>
        </p:style>
      </p:cxnSp>
      <p:sp>
        <p:nvSpPr>
          <p:cNvPr id="6" name="Slide Number Placeholder 5"/>
          <p:cNvSpPr>
            <a:spLocks noGrp="1"/>
          </p:cNvSpPr>
          <p:nvPr>
            <p:ph type="sldNum" sz="quarter" idx="12"/>
          </p:nvPr>
        </p:nvSpPr>
        <p:spPr/>
        <p:txBody>
          <a:bodyPr/>
          <a:lstStyle/>
          <a:p>
            <a:endParaRPr lang="ar-SA" b="1" dirty="0" smtClean="0">
              <a:solidFill>
                <a:schemeClr val="tx1"/>
              </a:solidFill>
            </a:endParaRPr>
          </a:p>
          <a:p>
            <a:fld id="{FE4A9AA4-A5D7-4FF1-BE99-6417824F07B4}" type="slidenum">
              <a:rPr lang="ar-SA" b="1" smtClean="0">
                <a:solidFill>
                  <a:schemeClr val="tx1"/>
                </a:solidFill>
              </a:rPr>
              <a:pPr/>
              <a:t>7</a:t>
            </a:fld>
            <a:endParaRPr lang="ar-SA" b="1" dirty="0">
              <a:solidFill>
                <a:schemeClr val="tx1"/>
              </a:solidFill>
            </a:endParaRPr>
          </a:p>
        </p:txBody>
      </p:sp>
      <p:sp>
        <p:nvSpPr>
          <p:cNvPr id="12" name="Footer Placeholder 4"/>
          <p:cNvSpPr>
            <a:spLocks noGrp="1"/>
          </p:cNvSpPr>
          <p:nvPr>
            <p:ph type="ftr" sz="quarter" idx="11"/>
          </p:nvPr>
        </p:nvSpPr>
        <p:spPr>
          <a:xfrm>
            <a:off x="3124200" y="6429396"/>
            <a:ext cx="3948130" cy="292079"/>
          </a:xfrm>
          <a:noFill/>
        </p:spPr>
        <p:txBody>
          <a:bodyPr/>
          <a:lstStyle/>
          <a:p>
            <a:pPr algn="ctr"/>
            <a:endParaRPr lang="ar-SA" sz="1400" dirty="0" smtClean="0">
              <a:solidFill>
                <a:schemeClr val="tx1"/>
              </a:solidFill>
            </a:endParaRPr>
          </a:p>
        </p:txBody>
      </p:sp>
      <p:sp>
        <p:nvSpPr>
          <p:cNvPr id="11" name="Rectangle 3"/>
          <p:cNvSpPr txBox="1">
            <a:spLocks noChangeArrowheads="1"/>
          </p:cNvSpPr>
          <p:nvPr/>
        </p:nvSpPr>
        <p:spPr>
          <a:xfrm>
            <a:off x="1071538" y="1071546"/>
            <a:ext cx="7500990" cy="5286412"/>
          </a:xfrm>
          <a:prstGeom prst="rect">
            <a:avLst/>
          </a:prstGeom>
          <a:solidFill>
            <a:schemeClr val="accent6">
              <a:lumMod val="20000"/>
              <a:lumOff val="80000"/>
            </a:schemeClr>
          </a:solidFill>
        </p:spPr>
        <p:txBody>
          <a:bodyPr tIns="0">
            <a:normAutofit fontScale="62500" lnSpcReduction="20000"/>
          </a:bodyPr>
          <a:lstStyle/>
          <a:p>
            <a:pPr algn="ctr">
              <a:lnSpc>
                <a:spcPct val="120000"/>
              </a:lnSpc>
            </a:pPr>
            <a:r>
              <a:rPr lang="ar-SA" sz="5700" b="1" dirty="0" smtClean="0"/>
              <a:t>2. المفاوضات في الإسلام</a:t>
            </a:r>
            <a:endParaRPr lang="en-US" sz="5700" b="1" dirty="0" smtClean="0"/>
          </a:p>
          <a:p>
            <a:pPr algn="just">
              <a:lnSpc>
                <a:spcPct val="120000"/>
              </a:lnSpc>
            </a:pPr>
            <a:r>
              <a:rPr lang="ar-SA" sz="4500" dirty="0" smtClean="0"/>
              <a:t>مع ظهور الإسلام أخذت المفاوضات </a:t>
            </a:r>
            <a:r>
              <a:rPr lang="ar-SA" sz="4500" b="1" i="1" dirty="0" smtClean="0"/>
              <a:t>مفهوماً سياسياً واجتماعياً </a:t>
            </a:r>
            <a:r>
              <a:rPr lang="ar-SA" sz="4500" dirty="0" smtClean="0"/>
              <a:t>جديداً:</a:t>
            </a:r>
          </a:p>
          <a:p>
            <a:pPr algn="just">
              <a:lnSpc>
                <a:spcPct val="120000"/>
              </a:lnSpc>
            </a:pPr>
            <a:endParaRPr lang="ar-SA" sz="4500" dirty="0" smtClean="0"/>
          </a:p>
          <a:p>
            <a:pPr algn="just">
              <a:lnSpc>
                <a:spcPct val="120000"/>
              </a:lnSpc>
              <a:buFontTx/>
              <a:buChar char="-"/>
            </a:pPr>
            <a:r>
              <a:rPr lang="ar-SA" sz="4500" dirty="0" smtClean="0"/>
              <a:t>أداة من أدوات نشر تعاليم الإسلام ومجادلة غير المسلمين بالتي هي أحسن ودعوتهم للدخول في الإسلام (أفرغت يا أبا الوليد؟)</a:t>
            </a:r>
          </a:p>
          <a:p>
            <a:pPr algn="just">
              <a:lnSpc>
                <a:spcPct val="120000"/>
              </a:lnSpc>
            </a:pPr>
            <a:endParaRPr lang="en-US" sz="4500" dirty="0" smtClean="0"/>
          </a:p>
          <a:p>
            <a:pPr algn="just">
              <a:lnSpc>
                <a:spcPct val="120000"/>
              </a:lnSpc>
            </a:pPr>
            <a:r>
              <a:rPr lang="ar-SA" sz="4500" dirty="0" smtClean="0"/>
              <a:t>- أداة لعقد المعاهدات وتنفيذ السياسات الخارجية للدولة وتوثيق العلاقات مع الغير من أمم أهل الأرض وهذه هي المجالات الرئيسية للمفاوضات </a:t>
            </a:r>
            <a:endParaRPr lang="en-US" sz="4500" dirty="0"/>
          </a:p>
        </p:txBody>
      </p:sp>
      <p:sp>
        <p:nvSpPr>
          <p:cNvPr id="8" name="TextBox 7"/>
          <p:cNvSpPr txBox="1"/>
          <p:nvPr/>
        </p:nvSpPr>
        <p:spPr>
          <a:xfrm>
            <a:off x="324121" y="2285992"/>
            <a:ext cx="461665" cy="3643338"/>
          </a:xfrm>
          <a:prstGeom prst="rect">
            <a:avLst/>
          </a:prstGeom>
          <a:noFill/>
        </p:spPr>
        <p:txBody>
          <a:bodyPr vert="vert270" wrap="square" rtlCol="1">
            <a:spAutoFit/>
          </a:bodyPr>
          <a:lstStyle/>
          <a:p>
            <a:pPr algn="ctr"/>
            <a:r>
              <a:rPr lang="ar-SA" b="1" dirty="0" smtClean="0"/>
              <a:t>الفصل الأول : </a:t>
            </a:r>
            <a:r>
              <a:rPr lang="ar-EG" b="1" dirty="0" smtClean="0"/>
              <a:t>المدخل إلى إدارة التفاوض</a:t>
            </a:r>
            <a:endParaRPr lang="ar-SA" b="1" dirty="0" smtClean="0">
              <a:solidFill>
                <a:srgbClr val="1C662E"/>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2976" y="74146"/>
            <a:ext cx="7858180" cy="854524"/>
          </a:xfrm>
        </p:spPr>
        <p:txBody>
          <a:bodyPr/>
          <a:lstStyle/>
          <a:p>
            <a:pPr algn="just"/>
            <a:r>
              <a:rPr lang="ar-SA" sz="4400" b="1" dirty="0" smtClean="0">
                <a:solidFill>
                  <a:srgbClr val="0070C0"/>
                </a:solidFill>
              </a:rPr>
              <a:t> 2. تاريخ التفاوض (يتبع)</a:t>
            </a:r>
          </a:p>
        </p:txBody>
      </p:sp>
      <p:cxnSp>
        <p:nvCxnSpPr>
          <p:cNvPr id="9" name="Straight Connector 8"/>
          <p:cNvCxnSpPr/>
          <p:nvPr/>
        </p:nvCxnSpPr>
        <p:spPr>
          <a:xfrm>
            <a:off x="1025152" y="928670"/>
            <a:ext cx="8136000" cy="1588"/>
          </a:xfrm>
          <a:prstGeom prst="line">
            <a:avLst/>
          </a:prstGeom>
          <a:ln w="82550" cmpd="thickThin">
            <a:solidFill>
              <a:srgbClr val="E4C34A"/>
            </a:solidFill>
          </a:ln>
          <a:scene3d>
            <a:camera prst="orthographicFront">
              <a:rot lat="0" lon="0" rev="0"/>
            </a:camera>
            <a:lightRig rig="threePt" dir="t"/>
          </a:scene3d>
          <a:sp3d/>
        </p:spPr>
        <p:style>
          <a:lnRef idx="1">
            <a:schemeClr val="accent4"/>
          </a:lnRef>
          <a:fillRef idx="0">
            <a:schemeClr val="accent4"/>
          </a:fillRef>
          <a:effectRef idx="0">
            <a:schemeClr val="accent4"/>
          </a:effectRef>
          <a:fontRef idx="minor">
            <a:schemeClr val="tx1"/>
          </a:fontRef>
        </p:style>
      </p:cxnSp>
      <p:sp>
        <p:nvSpPr>
          <p:cNvPr id="6" name="Slide Number Placeholder 5"/>
          <p:cNvSpPr>
            <a:spLocks noGrp="1"/>
          </p:cNvSpPr>
          <p:nvPr>
            <p:ph type="sldNum" sz="quarter" idx="12"/>
          </p:nvPr>
        </p:nvSpPr>
        <p:spPr/>
        <p:txBody>
          <a:bodyPr/>
          <a:lstStyle/>
          <a:p>
            <a:fld id="{FE4A9AA4-A5D7-4FF1-BE99-6417824F07B4}" type="slidenum">
              <a:rPr lang="ar-SA" b="1" smtClean="0">
                <a:solidFill>
                  <a:schemeClr val="tx1"/>
                </a:solidFill>
              </a:rPr>
              <a:pPr/>
              <a:t>8</a:t>
            </a:fld>
            <a:endParaRPr lang="ar-SA" b="1" dirty="0">
              <a:solidFill>
                <a:schemeClr val="tx1"/>
              </a:solidFill>
            </a:endParaRPr>
          </a:p>
        </p:txBody>
      </p:sp>
      <p:sp>
        <p:nvSpPr>
          <p:cNvPr id="12" name="Footer Placeholder 4"/>
          <p:cNvSpPr>
            <a:spLocks noGrp="1"/>
          </p:cNvSpPr>
          <p:nvPr>
            <p:ph type="ftr" sz="quarter" idx="11"/>
          </p:nvPr>
        </p:nvSpPr>
        <p:spPr>
          <a:xfrm>
            <a:off x="3124200" y="6429396"/>
            <a:ext cx="3948130" cy="292079"/>
          </a:xfrm>
          <a:noFill/>
        </p:spPr>
        <p:txBody>
          <a:bodyPr/>
          <a:lstStyle/>
          <a:p>
            <a:pPr algn="ctr"/>
            <a:endParaRPr lang="ar-SA" sz="1400" dirty="0" smtClean="0">
              <a:solidFill>
                <a:schemeClr val="tx1"/>
              </a:solidFill>
            </a:endParaRPr>
          </a:p>
        </p:txBody>
      </p:sp>
      <p:sp>
        <p:nvSpPr>
          <p:cNvPr id="11" name="Rectangle 3"/>
          <p:cNvSpPr txBox="1">
            <a:spLocks noChangeArrowheads="1"/>
          </p:cNvSpPr>
          <p:nvPr/>
        </p:nvSpPr>
        <p:spPr>
          <a:xfrm>
            <a:off x="1071538" y="1071546"/>
            <a:ext cx="7500990" cy="1785950"/>
          </a:xfrm>
          <a:prstGeom prst="rect">
            <a:avLst/>
          </a:prstGeom>
          <a:solidFill>
            <a:schemeClr val="accent6">
              <a:lumMod val="20000"/>
              <a:lumOff val="80000"/>
            </a:schemeClr>
          </a:solidFill>
        </p:spPr>
        <p:txBody>
          <a:bodyPr tIns="0">
            <a:normAutofit fontScale="85000" lnSpcReduction="10000"/>
          </a:bodyPr>
          <a:lstStyle/>
          <a:p>
            <a:pPr algn="ctr">
              <a:lnSpc>
                <a:spcPct val="120000"/>
              </a:lnSpc>
            </a:pPr>
            <a:r>
              <a:rPr lang="ar-SA" sz="4700" b="1" dirty="0" smtClean="0"/>
              <a:t>3. المفاوضات في العصر الحديث</a:t>
            </a:r>
          </a:p>
          <a:p>
            <a:pPr algn="just">
              <a:lnSpc>
                <a:spcPct val="120000"/>
              </a:lnSpc>
            </a:pPr>
            <a:r>
              <a:rPr lang="ar-SA" sz="3100" dirty="0" smtClean="0"/>
              <a:t> </a:t>
            </a:r>
            <a:r>
              <a:rPr lang="ar-SA" sz="3500" dirty="0" smtClean="0"/>
              <a:t>نظرا </a:t>
            </a:r>
            <a:r>
              <a:rPr lang="ar-SA" sz="3500" dirty="0" err="1" smtClean="0"/>
              <a:t>لاﺘﺴﺎﻉ</a:t>
            </a:r>
            <a:r>
              <a:rPr lang="ar-SA" sz="3500" dirty="0" smtClean="0"/>
              <a:t> ﺩﺍﺌﺭﺓ ﺘﺸﺎﺒﻙ الناس ﻓﻴﻤﺎ ﺒﻴﻨﻬﻡ ﻭﺘﻨﻭﻉ مصالحهم، والتداخل في المصالح والمنافع المشتركة بين الناس</a:t>
            </a:r>
            <a:endParaRPr lang="en-US" sz="3500" dirty="0" smtClean="0"/>
          </a:p>
          <a:p>
            <a:pPr algn="just">
              <a:lnSpc>
                <a:spcPct val="120000"/>
              </a:lnSpc>
            </a:pPr>
            <a:endParaRPr lang="ar-SA" sz="3100" dirty="0" smtClean="0"/>
          </a:p>
        </p:txBody>
      </p:sp>
      <p:sp>
        <p:nvSpPr>
          <p:cNvPr id="8" name="Rectangle 3"/>
          <p:cNvSpPr txBox="1">
            <a:spLocks noChangeArrowheads="1"/>
          </p:cNvSpPr>
          <p:nvPr/>
        </p:nvSpPr>
        <p:spPr>
          <a:xfrm>
            <a:off x="2928926" y="3071810"/>
            <a:ext cx="5643602" cy="1357322"/>
          </a:xfrm>
          <a:prstGeom prst="rect">
            <a:avLst/>
          </a:prstGeom>
          <a:solidFill>
            <a:schemeClr val="accent6">
              <a:lumMod val="20000"/>
              <a:lumOff val="80000"/>
            </a:schemeClr>
          </a:solidFill>
        </p:spPr>
        <p:txBody>
          <a:bodyPr tIns="0">
            <a:noAutofit/>
          </a:bodyPr>
          <a:lstStyle/>
          <a:p>
            <a:pPr algn="just"/>
            <a:r>
              <a:rPr lang="ar-SA" sz="3000" dirty="0" smtClean="0"/>
              <a:t>ﺃﺼﺒﺤﺕ اليوم  الحاجة للتفاوض ﺃﻜﺜﺭ إلحاحا في اعتماد آليات وأساليب تساعد في التوصل إلى حل لكثير من المشكلات</a:t>
            </a:r>
            <a:endParaRPr lang="en-US" sz="3000" b="1" dirty="0" smtClean="0"/>
          </a:p>
        </p:txBody>
      </p:sp>
      <p:sp>
        <p:nvSpPr>
          <p:cNvPr id="10" name="Rectangle 3"/>
          <p:cNvSpPr txBox="1">
            <a:spLocks noChangeArrowheads="1"/>
          </p:cNvSpPr>
          <p:nvPr/>
        </p:nvSpPr>
        <p:spPr>
          <a:xfrm>
            <a:off x="2928926" y="4500570"/>
            <a:ext cx="5643602" cy="1785950"/>
          </a:xfrm>
          <a:prstGeom prst="rect">
            <a:avLst/>
          </a:prstGeom>
          <a:solidFill>
            <a:schemeClr val="accent6">
              <a:lumMod val="20000"/>
              <a:lumOff val="80000"/>
            </a:schemeClr>
          </a:solidFill>
        </p:spPr>
        <p:txBody>
          <a:bodyPr tIns="0">
            <a:noAutofit/>
          </a:bodyPr>
          <a:lstStyle/>
          <a:p>
            <a:pPr algn="just"/>
            <a:r>
              <a:rPr lang="ar-SA" sz="3000" dirty="0" smtClean="0"/>
              <a:t>لا يتوقف عند حدود وضع حلول للمنازعات, بل على أيضًا حل مشكلة العامل مع إدارته, كما دخل بين البائع والمشتري, بين الزوج وزوجته, بين الأقارب, بين الجيران </a:t>
            </a:r>
            <a:endParaRPr lang="en-US" sz="3000" b="1" dirty="0" smtClean="0"/>
          </a:p>
        </p:txBody>
      </p:sp>
      <p:cxnSp>
        <p:nvCxnSpPr>
          <p:cNvPr id="14" name="Straight Arrow Connector 13"/>
          <p:cNvCxnSpPr/>
          <p:nvPr/>
        </p:nvCxnSpPr>
        <p:spPr>
          <a:xfrm>
            <a:off x="2000232" y="3643314"/>
            <a:ext cx="936000" cy="0"/>
          </a:xfrm>
          <a:prstGeom prst="straightConnector1">
            <a:avLst/>
          </a:prstGeom>
          <a:ln w="38100">
            <a:tailEnd type="arrow"/>
          </a:ln>
        </p:spPr>
        <p:style>
          <a:lnRef idx="1">
            <a:schemeClr val="accent6"/>
          </a:lnRef>
          <a:fillRef idx="0">
            <a:schemeClr val="accent6"/>
          </a:fillRef>
          <a:effectRef idx="0">
            <a:schemeClr val="accent6"/>
          </a:effectRef>
          <a:fontRef idx="minor">
            <a:schemeClr val="tx1"/>
          </a:fontRef>
        </p:style>
      </p:cxnSp>
      <p:cxnSp>
        <p:nvCxnSpPr>
          <p:cNvPr id="15" name="Straight Arrow Connector 14"/>
          <p:cNvCxnSpPr/>
          <p:nvPr/>
        </p:nvCxnSpPr>
        <p:spPr>
          <a:xfrm>
            <a:off x="2000232" y="5072074"/>
            <a:ext cx="936000" cy="0"/>
          </a:xfrm>
          <a:prstGeom prst="straightConnector1">
            <a:avLst/>
          </a:prstGeom>
          <a:ln w="38100">
            <a:tailEnd type="arrow"/>
          </a:ln>
        </p:spPr>
        <p:style>
          <a:lnRef idx="1">
            <a:schemeClr val="accent6"/>
          </a:lnRef>
          <a:fillRef idx="0">
            <a:schemeClr val="accent6"/>
          </a:fillRef>
          <a:effectRef idx="0">
            <a:schemeClr val="accent6"/>
          </a:effectRef>
          <a:fontRef idx="minor">
            <a:schemeClr val="tx1"/>
          </a:fontRef>
        </p:style>
      </p:cxnSp>
      <p:cxnSp>
        <p:nvCxnSpPr>
          <p:cNvPr id="17" name="Straight Connector 16"/>
          <p:cNvCxnSpPr/>
          <p:nvPr/>
        </p:nvCxnSpPr>
        <p:spPr>
          <a:xfrm rot="5400000">
            <a:off x="892149" y="3964785"/>
            <a:ext cx="2214578" cy="1588"/>
          </a:xfrm>
          <a:prstGeom prst="line">
            <a:avLst/>
          </a:prstGeom>
          <a:ln w="38100"/>
        </p:spPr>
        <p:style>
          <a:lnRef idx="1">
            <a:schemeClr val="accent6"/>
          </a:lnRef>
          <a:fillRef idx="0">
            <a:schemeClr val="accent6"/>
          </a:fillRef>
          <a:effectRef idx="0">
            <a:schemeClr val="accent6"/>
          </a:effectRef>
          <a:fontRef idx="minor">
            <a:schemeClr val="tx1"/>
          </a:fontRef>
        </p:style>
      </p:cxnSp>
      <p:sp>
        <p:nvSpPr>
          <p:cNvPr id="13" name="TextBox 12"/>
          <p:cNvSpPr txBox="1"/>
          <p:nvPr/>
        </p:nvSpPr>
        <p:spPr>
          <a:xfrm>
            <a:off x="324121" y="2285992"/>
            <a:ext cx="461665" cy="3643338"/>
          </a:xfrm>
          <a:prstGeom prst="rect">
            <a:avLst/>
          </a:prstGeom>
          <a:noFill/>
        </p:spPr>
        <p:txBody>
          <a:bodyPr vert="vert270" wrap="square" rtlCol="1">
            <a:spAutoFit/>
          </a:bodyPr>
          <a:lstStyle/>
          <a:p>
            <a:pPr algn="ctr"/>
            <a:r>
              <a:rPr lang="ar-SA" b="1" dirty="0" smtClean="0"/>
              <a:t>الفصل الأول : </a:t>
            </a:r>
            <a:r>
              <a:rPr lang="ar-EG" b="1" dirty="0" smtClean="0"/>
              <a:t>المدخل إلى إدارة التفاوض</a:t>
            </a:r>
            <a:endParaRPr lang="ar-SA" b="1" dirty="0" smtClean="0">
              <a:solidFill>
                <a:srgbClr val="1C662E"/>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2976" y="74146"/>
            <a:ext cx="7858180" cy="854524"/>
          </a:xfrm>
        </p:spPr>
        <p:txBody>
          <a:bodyPr/>
          <a:lstStyle/>
          <a:p>
            <a:pPr algn="r"/>
            <a:r>
              <a:rPr lang="ar-SA" sz="4400" b="1" dirty="0" smtClean="0">
                <a:solidFill>
                  <a:srgbClr val="0070C0"/>
                </a:solidFill>
              </a:rPr>
              <a:t>3. مفهوم التفاوض</a:t>
            </a:r>
          </a:p>
        </p:txBody>
      </p:sp>
      <p:cxnSp>
        <p:nvCxnSpPr>
          <p:cNvPr id="9" name="Straight Connector 8"/>
          <p:cNvCxnSpPr/>
          <p:nvPr/>
        </p:nvCxnSpPr>
        <p:spPr>
          <a:xfrm>
            <a:off x="1025152" y="928670"/>
            <a:ext cx="8136000" cy="1588"/>
          </a:xfrm>
          <a:prstGeom prst="line">
            <a:avLst/>
          </a:prstGeom>
          <a:ln w="82550" cmpd="thickThin">
            <a:solidFill>
              <a:srgbClr val="E4C34A"/>
            </a:solidFill>
          </a:ln>
          <a:scene3d>
            <a:camera prst="orthographicFront">
              <a:rot lat="0" lon="0" rev="0"/>
            </a:camera>
            <a:lightRig rig="threePt" dir="t"/>
          </a:scene3d>
          <a:sp3d/>
        </p:spPr>
        <p:style>
          <a:lnRef idx="1">
            <a:schemeClr val="accent4"/>
          </a:lnRef>
          <a:fillRef idx="0">
            <a:schemeClr val="accent4"/>
          </a:fillRef>
          <a:effectRef idx="0">
            <a:schemeClr val="accent4"/>
          </a:effectRef>
          <a:fontRef idx="minor">
            <a:schemeClr val="tx1"/>
          </a:fontRef>
        </p:style>
      </p:cxnSp>
      <p:sp>
        <p:nvSpPr>
          <p:cNvPr id="3" name="Subtitle 2"/>
          <p:cNvSpPr>
            <a:spLocks noGrp="1"/>
          </p:cNvSpPr>
          <p:nvPr>
            <p:ph type="subTitle" idx="1"/>
          </p:nvPr>
        </p:nvSpPr>
        <p:spPr>
          <a:xfrm>
            <a:off x="1285852" y="1214422"/>
            <a:ext cx="7429552" cy="5643578"/>
          </a:xfrm>
        </p:spPr>
        <p:txBody>
          <a:bodyPr>
            <a:normAutofit/>
          </a:bodyPr>
          <a:lstStyle/>
          <a:p>
            <a:pPr algn="ctr"/>
            <a:r>
              <a:rPr lang="ar-SA" sz="3200" b="1" dirty="0" smtClean="0">
                <a:solidFill>
                  <a:srgbClr val="916801"/>
                </a:solidFill>
                <a:effectLst>
                  <a:outerShdw blurRad="50000" dist="30000" dir="5400000" algn="tl" rotWithShape="0">
                    <a:srgbClr val="000000">
                      <a:alpha val="30000"/>
                    </a:srgbClr>
                  </a:outerShdw>
                </a:effectLst>
                <a:latin typeface="+mj-lt"/>
                <a:ea typeface="+mj-ea"/>
                <a:cs typeface="+mj-cs"/>
              </a:rPr>
              <a:t> </a:t>
            </a:r>
          </a:p>
          <a:p>
            <a:pPr algn="ctr"/>
            <a:endParaRPr lang="ar-SA" sz="2000" b="1" dirty="0" smtClean="0">
              <a:solidFill>
                <a:srgbClr val="916801"/>
              </a:solidFill>
              <a:effectLst>
                <a:outerShdw blurRad="50000" dist="30000" dir="5400000" algn="tl" rotWithShape="0">
                  <a:srgbClr val="000000">
                    <a:alpha val="30000"/>
                  </a:srgbClr>
                </a:outerShdw>
              </a:effectLst>
              <a:latin typeface="+mj-lt"/>
              <a:ea typeface="+mj-ea"/>
              <a:cs typeface="+mj-cs"/>
            </a:endParaRPr>
          </a:p>
          <a:p>
            <a:pPr algn="just"/>
            <a:endParaRPr lang="ar-SA" sz="2000" dirty="0" smtClean="0">
              <a:solidFill>
                <a:schemeClr val="tx1"/>
              </a:solidFill>
            </a:endParaRPr>
          </a:p>
          <a:p>
            <a:pPr algn="ctr"/>
            <a:endParaRPr lang="ar-SA" sz="2000" dirty="0" smtClean="0">
              <a:solidFill>
                <a:schemeClr val="tx1"/>
              </a:solidFill>
            </a:endParaRPr>
          </a:p>
          <a:p>
            <a:pPr algn="just">
              <a:spcAft>
                <a:spcPts val="1200"/>
              </a:spcAft>
            </a:pPr>
            <a:endParaRPr lang="ar-SA" dirty="0" smtClean="0"/>
          </a:p>
          <a:p>
            <a:pPr algn="just">
              <a:spcAft>
                <a:spcPts val="1200"/>
              </a:spcAft>
            </a:pPr>
            <a:endParaRPr lang="ar-SA" dirty="0" smtClean="0"/>
          </a:p>
          <a:p>
            <a:pPr algn="just"/>
            <a:endParaRPr lang="ar-SA" dirty="0" smtClean="0"/>
          </a:p>
          <a:p>
            <a:pPr algn="just"/>
            <a:endParaRPr lang="ar-SA" dirty="0" smtClean="0"/>
          </a:p>
        </p:txBody>
      </p:sp>
      <p:sp>
        <p:nvSpPr>
          <p:cNvPr id="6" name="Slide Number Placeholder 5"/>
          <p:cNvSpPr>
            <a:spLocks noGrp="1"/>
          </p:cNvSpPr>
          <p:nvPr>
            <p:ph type="sldNum" sz="quarter" idx="12"/>
          </p:nvPr>
        </p:nvSpPr>
        <p:spPr/>
        <p:txBody>
          <a:bodyPr/>
          <a:lstStyle/>
          <a:p>
            <a:fld id="{FE4A9AA4-A5D7-4FF1-BE99-6417824F07B4}" type="slidenum">
              <a:rPr lang="ar-SA" b="1" smtClean="0">
                <a:solidFill>
                  <a:schemeClr val="tx1"/>
                </a:solidFill>
              </a:rPr>
              <a:pPr/>
              <a:t>9</a:t>
            </a:fld>
            <a:endParaRPr lang="ar-SA" b="1" dirty="0">
              <a:solidFill>
                <a:schemeClr val="tx1"/>
              </a:solidFill>
            </a:endParaRPr>
          </a:p>
        </p:txBody>
      </p:sp>
      <p:sp>
        <p:nvSpPr>
          <p:cNvPr id="8" name="Rectangle 3"/>
          <p:cNvSpPr txBox="1">
            <a:spLocks noChangeArrowheads="1"/>
          </p:cNvSpPr>
          <p:nvPr/>
        </p:nvSpPr>
        <p:spPr>
          <a:xfrm>
            <a:off x="1071538" y="1142984"/>
            <a:ext cx="7858180" cy="5214974"/>
          </a:xfrm>
          <a:prstGeom prst="rect">
            <a:avLst/>
          </a:prstGeom>
          <a:solidFill>
            <a:schemeClr val="accent6">
              <a:lumMod val="20000"/>
              <a:lumOff val="80000"/>
            </a:schemeClr>
          </a:solidFill>
        </p:spPr>
        <p:txBody>
          <a:bodyPr tIns="0" anchor="ctr">
            <a:noAutofit/>
          </a:bodyPr>
          <a:lstStyle/>
          <a:p>
            <a:pPr marL="514350" lvl="0" indent="-514350" algn="just">
              <a:spcBef>
                <a:spcPts val="600"/>
              </a:spcBef>
              <a:buClr>
                <a:schemeClr val="accent1"/>
              </a:buClr>
              <a:buSzPct val="80000"/>
              <a:defRPr/>
            </a:pPr>
            <a:r>
              <a:rPr lang="ar-SA" sz="3000" dirty="0" smtClean="0"/>
              <a:t>1. تفاعل بين الأطراف المتنازعة بهدف التوصل إلى اتفاق بشأن القضايا المطروحة بينها</a:t>
            </a:r>
          </a:p>
          <a:p>
            <a:pPr marL="514350" lvl="0" indent="-514350" algn="just">
              <a:spcBef>
                <a:spcPts val="600"/>
              </a:spcBef>
              <a:buClr>
                <a:schemeClr val="accent1"/>
              </a:buClr>
              <a:buSzPct val="80000"/>
              <a:defRPr/>
            </a:pPr>
            <a:endParaRPr lang="ar-SA" dirty="0" smtClean="0"/>
          </a:p>
          <a:p>
            <a:pPr marL="514350" lvl="0" indent="-514350" algn="just">
              <a:spcBef>
                <a:spcPts val="600"/>
              </a:spcBef>
              <a:buClr>
                <a:schemeClr val="accent1"/>
              </a:buClr>
              <a:buSzPct val="80000"/>
              <a:defRPr/>
            </a:pPr>
            <a:r>
              <a:rPr lang="ar-SA" sz="3000" dirty="0" smtClean="0"/>
              <a:t>2. تبادل مجموعة من الناس لأفكارهم وآرائهم حول موضوع معين لتحقيق التعاون, أو تقوية أواصر العلاقة فيما بينهم</a:t>
            </a:r>
          </a:p>
          <a:p>
            <a:pPr marL="514350" lvl="0" indent="-514350" algn="just">
              <a:spcBef>
                <a:spcPts val="600"/>
              </a:spcBef>
              <a:buClr>
                <a:schemeClr val="accent1"/>
              </a:buClr>
              <a:buSzPct val="80000"/>
              <a:defRPr/>
            </a:pPr>
            <a:endParaRPr lang="ar-SA" dirty="0" smtClean="0"/>
          </a:p>
          <a:p>
            <a:pPr marL="514350" lvl="0" indent="-514350" algn="just">
              <a:spcBef>
                <a:spcPts val="600"/>
              </a:spcBef>
              <a:buClr>
                <a:schemeClr val="accent1"/>
              </a:buClr>
              <a:buSzPct val="80000"/>
              <a:defRPr/>
            </a:pPr>
            <a:r>
              <a:rPr lang="ar-SA" sz="3000" dirty="0" smtClean="0"/>
              <a:t>3. عملية تقوم على إشراك طرفين على الأقل لهما حاجات مشتركة, بهدف النهوض بالمصالح المشتركة وتضييق شقة الخلاف بغية التوصل إلى اتفاق يحظى على الأقل بالحد الأدنى من القبول لدى الأطراف المعنية</a:t>
            </a:r>
          </a:p>
        </p:txBody>
      </p:sp>
      <p:sp>
        <p:nvSpPr>
          <p:cNvPr id="12" name="Footer Placeholder 4"/>
          <p:cNvSpPr>
            <a:spLocks noGrp="1"/>
          </p:cNvSpPr>
          <p:nvPr>
            <p:ph type="ftr" sz="quarter" idx="11"/>
          </p:nvPr>
        </p:nvSpPr>
        <p:spPr>
          <a:xfrm>
            <a:off x="3124200" y="6429396"/>
            <a:ext cx="3948130" cy="292079"/>
          </a:xfrm>
          <a:noFill/>
        </p:spPr>
        <p:txBody>
          <a:bodyPr/>
          <a:lstStyle/>
          <a:p>
            <a:pPr algn="ctr"/>
            <a:endParaRPr lang="ar-SA" sz="1400" dirty="0" smtClean="0">
              <a:solidFill>
                <a:schemeClr val="tx1"/>
              </a:solidFill>
            </a:endParaRPr>
          </a:p>
        </p:txBody>
      </p:sp>
      <p:sp>
        <p:nvSpPr>
          <p:cNvPr id="10" name="TextBox 9"/>
          <p:cNvSpPr txBox="1"/>
          <p:nvPr/>
        </p:nvSpPr>
        <p:spPr>
          <a:xfrm>
            <a:off x="324121" y="2285992"/>
            <a:ext cx="461665" cy="3643338"/>
          </a:xfrm>
          <a:prstGeom prst="rect">
            <a:avLst/>
          </a:prstGeom>
          <a:noFill/>
        </p:spPr>
        <p:txBody>
          <a:bodyPr vert="vert270" wrap="square" rtlCol="1">
            <a:spAutoFit/>
          </a:bodyPr>
          <a:lstStyle/>
          <a:p>
            <a:pPr algn="ctr"/>
            <a:r>
              <a:rPr lang="ar-SA" b="1" dirty="0" smtClean="0"/>
              <a:t>الفصل الأول : </a:t>
            </a:r>
            <a:r>
              <a:rPr lang="ar-EG" b="1" dirty="0" smtClean="0"/>
              <a:t>المدخل إلى إدارة التفاوض</a:t>
            </a:r>
            <a:endParaRPr lang="ar-SA" b="1" dirty="0" smtClean="0">
              <a:solidFill>
                <a:srgbClr val="1C662E"/>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1160</TotalTime>
  <Words>1283</Words>
  <Application>Microsoft Office PowerPoint</Application>
  <PresentationFormat>عرض على الشاشة (4:3)</PresentationFormat>
  <Paragraphs>198</Paragraphs>
  <Slides>21</Slides>
  <Notes>4</Notes>
  <HiddenSlides>0</HiddenSlides>
  <MMClips>0</MMClips>
  <ScaleCrop>false</ScaleCrop>
  <HeadingPairs>
    <vt:vector size="6" baseType="variant">
      <vt:variant>
        <vt:lpstr>الخطوط المستخدمة</vt:lpstr>
      </vt:variant>
      <vt:variant>
        <vt:i4>7</vt:i4>
      </vt:variant>
      <vt:variant>
        <vt:lpstr>نسق</vt:lpstr>
      </vt:variant>
      <vt:variant>
        <vt:i4>1</vt:i4>
      </vt:variant>
      <vt:variant>
        <vt:lpstr>عناوين الشرائح</vt:lpstr>
      </vt:variant>
      <vt:variant>
        <vt:i4>21</vt:i4>
      </vt:variant>
    </vt:vector>
  </HeadingPairs>
  <TitlesOfParts>
    <vt:vector size="29" baseType="lpstr">
      <vt:lpstr>Arial</vt:lpstr>
      <vt:lpstr>Calibri</vt:lpstr>
      <vt:lpstr>Gill Sans MT</vt:lpstr>
      <vt:lpstr>Majalla UI</vt:lpstr>
      <vt:lpstr>Sakkal Majalla</vt:lpstr>
      <vt:lpstr>Verdana</vt:lpstr>
      <vt:lpstr>Wingdings 2</vt:lpstr>
      <vt:lpstr>Solstice</vt:lpstr>
      <vt:lpstr>عرض تقديمي في PowerPoint</vt:lpstr>
      <vt:lpstr>عرض تقديمي في PowerPoint</vt:lpstr>
      <vt:lpstr>1. المواقف التفاوضية</vt:lpstr>
      <vt:lpstr>1. المواقف التفاوضية (يتبع)</vt:lpstr>
      <vt:lpstr> 2. تاريخ التفاوض</vt:lpstr>
      <vt:lpstr> 2. تاريخ التفاوض (يتبع)</vt:lpstr>
      <vt:lpstr> 2. تاريخ التفاوض (يتبع)</vt:lpstr>
      <vt:lpstr> 2. تاريخ التفاوض (يتبع)</vt:lpstr>
      <vt:lpstr>3. مفهوم التفاوض</vt:lpstr>
      <vt:lpstr>3. مفهوم التفاوض (يتبع)</vt:lpstr>
      <vt:lpstr>3. مفهوم التفاوض (يتبع)</vt:lpstr>
      <vt:lpstr>3. مفهوم التفاوض (يتبع)</vt:lpstr>
      <vt:lpstr>4. أهمية التفاوض </vt:lpstr>
      <vt:lpstr>5. عناصر العملية التفاوضية </vt:lpstr>
      <vt:lpstr>5. عناصر العملية التفاوضية (يتبع) </vt:lpstr>
      <vt:lpstr>6. خصائص التفاوض</vt:lpstr>
      <vt:lpstr>7. مجالات التفاوض</vt:lpstr>
      <vt:lpstr>8. نتائج التفاوض</vt:lpstr>
      <vt:lpstr>9. أنواع التفاوض </vt:lpstr>
      <vt:lpstr>عرض تقديمي في PowerPoint</vt:lpstr>
      <vt:lpstr>عرض تقديمي في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tmradwche</dc:creator>
  <cp:lastModifiedBy>yousef alnamlah</cp:lastModifiedBy>
  <cp:revision>397</cp:revision>
  <dcterms:created xsi:type="dcterms:W3CDTF">2014-02-10T15:25:03Z</dcterms:created>
  <dcterms:modified xsi:type="dcterms:W3CDTF">2018-06-24T06:47:14Z</dcterms:modified>
</cp:coreProperties>
</file>