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6" r:id="rId3"/>
    <p:sldId id="258" r:id="rId4"/>
    <p:sldId id="259" r:id="rId5"/>
    <p:sldId id="261" r:id="rId6"/>
    <p:sldId id="260" r:id="rId7"/>
    <p:sldId id="287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5" r:id="rId17"/>
    <p:sldId id="271" r:id="rId18"/>
    <p:sldId id="273" r:id="rId19"/>
    <p:sldId id="276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ar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5481" autoAdjust="0"/>
  </p:normalViewPr>
  <p:slideViewPr>
    <p:cSldViewPr snapToGrid="0">
      <p:cViewPr>
        <p:scale>
          <a:sx n="80" d="100"/>
          <a:sy n="80" d="100"/>
        </p:scale>
        <p:origin x="165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3T08:56:17.66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3T08:56:23.642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1665 5320,'9'0,"0"-1,0 0,1-1,-1 0,0 0,8-4,12-6,11-7,-15 7,16-5,-25 10,1 0,-1-1,0-1,8-6,-5 2,1 2,-1 0,2 1,32-18,-37 19,2 1,-1 1,9-2,4-2,-17 4,0 1,-1-1,10-7,23-14,-10 9,0-3,0-2,-8 5,1 2,0 0,20-7,-14 8,0-2,16-12,-45 27,7-5,-1-1,1-1,-2 1,4-5,26-23,-16 18,-1-2,0 0,-2-1,11-14,-19 21,0 1,1 1,15-12,-15 14,-1-1,0 0,0-1,8-12,-8 10,0 0,0 1,1 1,14-10,25-24,-11 7,20-12,-1 0,-47 40,184-172,-166 152,-4 3,25-32,-17 19,22-21,-23 26,-27 28,-1 0,-1-1,1 0,3-8,15-24,-14 28,1 0,4-2,-7 6,1 1,-2-1,0-1,7-11,-5 6,1 1,1 0,0 0,8-6,-3 2,0 0,-1-3,-1 2,0-1,2 2,0 0,1 1,14-10,-22 19,-1-1,0 0,0 0,-1-1,-1 0,1-1,19-27,21-16,-26 30,0-1,-1-3,3-2,19-20,4-6,-17 21,-17 21,0-2,0 1,2-7,27-42,-24 38,15-29,-16 25,-4 6,0-1,-2 0,3-12,4-17,2 0,8-10,-21 52,0 1,1 0,9-10,-10 13,0 0,-1-1,0 1,0-1,-1-1,2-6,0 0,1 0,0 1,1 0,4-6,-5 10,0 0,-2 0,1-1,-1-1,-1 1,0-1,0-6,13-51,-11 46,-1 1,-1-2,-1 0,0 2,0 0,2 0,4-9,-6 18,0-1,0-1,-2 0,0 0,0-12,-4-70,0 35,2-252,0 304,-1 1,-1 0,0 0,0 0,-1 1,-4-10,-4-8,-14-24,13 32,0 0,-2 1,-4-4,-22-30,36 47,-1-1,1 2,-1-1,-1 1,1-1,-1 1,-6-4,-2 1,0-1,-1 2,-2-1,7 3,0-1,1 0,0-1,0 0,1 0,-1-1,3 1,0 1,-1 1,0-1,0 1,0 0,-1 1,1 0,-1 0,0 1,-8-3,-154-37,147 37,-1-2,-6-3,15 4,-1 1,0 1,0 1,-1 0,1 1,-5 0,-32 3,31 0,-1-1,1-1,-7-1,-33-5,0 3,0 2,-42 6,8-2,88-1,-22 0,1-1,0-1,-4-2,-32-4,-1 3,1 3,-32 4,0 0,16-1,-3 0,-3-4,26-5,37 3,-19 1,-46-6,48 5,-26 0,-560 5,301 1,-387-1,692 1,0 1,-18 4,15-2,-19 1,8-2,-11 3,15-1,-29 0,-196-5,242-1,0-1,0 0,0-1,1 0,-1-1,-6-3,0 0,11 4,0-1,0 0,1-1,0 0,0 0,0-1,-2-2,-8-7,1-1,-7-9,0-3,2-1,1-1,-2-5,19 27,0-1,0 0,1 1,0-1,-1-9,-11-27,11 32,0 1,0-1,1 1,0-1,2 0,-1-1,1-10,1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3T08:56:43.869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7249 5219,'-1'9,"0"0,-1 0,0 0,-1 0,0 0,0-1,-1 1,-2 3,-8 20,10-21,-4 12,-1-2,0 1,-8 9,-6 8,2 2,2 0,-11 35,-17 38,22-56,3 2,15-39,1 1,1 0,1-1,-1 19,0-3,-2 0,-1-1,-2 0,-6 13,-9 33,4-10,-4 0,-3-2,-35 62,55-116,-10 19,-1 0,-1-2,-2-1,-5 5,8-12,0 1,-12 26,17-29,4-7,-2-1,0 0,-1-1,-14 11,7-4,-33 27,-2-1,-23 12,25-23,-2-3,-13 5,64-36,-41 20,-11 2,26-12,2 1,0 1,0 2,-11 8,18-10,0 0,-1-2,-1 0,0-2,-1-1,-11 3,-1 2,1 1,-6 5,-1 1,-3-2,7-2,27-12,0 0,-1 0,1-1,-1 0,0-1,-8 0,-14 0,23-3,-1 1,1 0,-1 1,1 0,-2 2,-59 15,46-13,1 1,0 1,-9 4,5 0,0-2,-23 4,-7 3,-79 28,129-42,1 1,1 0,-1 1,1 0,-2 1,1 0,0-1,-1 0,1 0,-4 1,6-4,-73 30,-49 11,57-26,-1-2,-2-4,-7 5,39-7,-26 1,44-8,-110 11,-46-6,86-6,20 0,1-2,-1-4,-4-4,31-1,-41-15,4 1,43 12,1-2,-33-17,36 15,0 1,-1 2,-18-3,49 14,-21-4,0-1,0-1,1-2,-11-5,15 4,-1 0,0 1,-1 1,0 2,-1 0,-22-2,4 2,0-3,-35-12,-20-6,73 24,0 1,0 0,1 2,-1 2,-9-2,-24-3,40 1,1 2,0-2,0 0,1-1,-1 0,1-2,-12-5,-18-10,29 14,0-1,0-1,1 0,0-2,-2-2,-3-2,-1 0,-8-3,16 10,1 0,0-1,0 0,1-1,0-1,1 0,1 0,-1-2,-1-2,-2 1,0 0,0 1,-1 0,-1 1,0 0,1-1,0 0,1-1,-13-16,19 20,0 0,0 0,-1 1,-1 0,1 1,-3-1,3 2,1 0,1-1,0 0,0-1,0 0,1 0,-1-3,-13-21,-8-18,21 35,-64-120,64 124,0 0,-1 0,0 1,0 1,-1-1,-3 0,-31-36,23 21,5 7,0-1,1 0,1-1,1-1,1 0,-1-6,-3-13,2-1,1-4,-31-109,20 75,10 23,3 0,0-28,-7-71,16 131,1 14,0 1,-1-1,0 1,0-1,-1 1,-1 0,-1-3,-11-26,1 0,-2-18,-1-1,9 36,-1 0,0 0,1 4,0-1,2 0,-1-4,4 8,0-1,-1 1,-1 0,0 1,-1-1,-8-11,0 3,1-2,1 0,-8-25,13 34,-1 0,0 1,-1 0,-11-13,-9-11,15 13,1 0,-10-26,8 18,-11-18,17 34,0 0,-7-19,14 28,0 0,1 0,-1 0,2-1,0 1,0-1,0-5,1-4,1 5,-1 1,0 0,-1-1,-1 1,0 0,-1 0,-1-2,-3-10,1-1,1 0,0-25,1 21,0 0,-7-22,5 26,0-1,2 0,1-1,1-4,3-111,1 56,-3-51,2-144,0 251,2 1,1 0,1 0,1 1,10-25,18-35,-21 60,-1-1,-2 0,-1-1,-1 0,0-12,1-26,2 0,4 1,5-7,-15 55,2 1,1 0,0 1,1 0,1 0,1 1,2-2,11-14,-1-1,-1-1,4-12,-21 35,-1 0,0 0,0-1,-2 3,1 1,1-1,0 0,0 1,2-2,12-18,1 0,-1-2,-2 0,-1-1,0-3,-8 10,-1 0,2-15,4-20,-7 38,3-9,1-1,2-1,24-67,-19 52,2 0,12-21,-21 54,0 0,8-8,-7 10,-1 0,-1-1,3-6,44-81,-40 69,-12 24,1-1,0 1,0 0,5-6,14-17,-1 1,-1 0,6-14,-9 13,2 1,0 0,4 0,-6 10,1 1,1 0,6-3,16-14,-23 19,1 1,1 1,0 1,4-1,93-45,-78 39,-2-1,20-17,31-19,-60 41,-11 5,0 2,11-4,-9 4,0-1,-1-1,3-3,22-14,-20 14,-11 7,0 0,1 0,3 0,17-7,10-8,-23 11,0 2,1 0,0 1,21-5,-20 8,51-11,51-6,-90 19,-4 1,0-1,0-1,-1-2,7-4,-18 5,1 0,0 2,0 0,11 0,25-3,-20 2,0 1,3 2,11 0,23-5,20-1,-26 7,-34 1,-1-1,30-5,61-11,-64 10,-18 3,40 3,5-1,21-14,-95 14,0 0,0-1,-1-1,1 0,2-2,18-6,-7 4,1-1,1 1,-1 2,1 0,14 0,2 1,31-9,-37 7,2 1,13 0,-35 4,0-1,0 0,-1-1,1-1,11-6,-11 4,1 2,0 0,-1 0,17 0,-22 3,1 1,-1-1,0-1,0 0,0-1,11-5,-11 5,0 1,0 0,0 0,0 1,1 1,-1 0,0 1,1 0,2 1,38-1,-47-1,1 0,0-1,-1 1,1-1,-1-1,1 1,3-3,5-3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03T08:57:15.367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1 764,'4'-4,"1"0,0 1,0 0,0-1,3 0,17-11,-12 5,-1-2,0 0,2-3,22-22,5 3,-26 21,1 1,-2-2,0 0,3-5,32-38,-32 38,0 0,-2-1,0 0,7-16,-14 23,0 0,0 0,1 0,1 1,5-5,-4 5,-2-1,0 0,0 0,1-6,18-26,52-67,-76 107,-1 0,1 1,-1-1,2 1,-1 0,0 0,1 0,-1 1,1 0,0 0,1 0,12-6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DEA2517-5ACB-4A6A-B51E-CF2B6AAB7E85}" type="datetimeFigureOut">
              <a:rPr lang="ar-BH" smtClean="0"/>
              <a:t>13/07/1441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24FDDEE-4FB6-42FD-BED4-F42A0DD9554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1288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FA2-1A12-4CEC-9BF9-38DA268D4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CE124-00F0-4A95-88CB-3E4F21EB7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5FC1E-18A6-431B-B953-10BCCE3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13/07/1441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FF467-1F05-42B6-BE10-53B76D57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69FFC-F4DA-443F-95A7-BB236A35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9908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92F9-04EB-4462-9D75-6520B978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D8854-0D53-4421-A0B7-E6F5EF0BA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9812E-6FF6-4F7B-85F3-CEEE50DA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13/07/1441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AB57E-4288-4B42-A407-BADA56A5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D49F1-3D04-451F-B283-52F03819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7457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63BC94-54FC-42BA-88E0-B1131C299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61F21-B55A-4E8E-9223-4382FA601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1F43F-EF8B-415D-80A1-DE3A5C80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13/07/1441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112D9-AF31-400D-9207-39B10C2C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3840B-5852-45CF-8C00-F4A43A95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1136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B1CC-E650-4F98-8AB5-A2E03A07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0F0B0-9A76-4223-B7B5-C61E8F0A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63B4B-54B9-46A2-8D52-29C69EA6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13/07/1441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12F15-4423-497B-B86F-DFDE06F1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11C9B-BF34-4526-B11B-38FE738A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291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3677-0F9A-4F35-ACAF-F2127D92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91DAD-3FBD-42FD-83C9-120138CD4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CFF85-8F18-40C0-B88B-D7FCC0A2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13/07/1441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76029-EF8E-4BCF-A793-4EED1049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04FA3-1DA6-42C2-884F-58624E31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0657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CA54C-7351-403B-A2A1-FED43C15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A1FA1-70A8-40F9-A788-B616371A1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E51AD-CA24-447A-AF38-0E0ACF587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68D02-E8C9-4BAD-B744-F26692C5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13/07/1441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99A2D-2A05-4B63-9D83-A03EAFF7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74B19-69F0-4CDD-A5C2-7094C6C5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2132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197B-38C4-42E7-AE6E-18196F8C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D3C3B-5C18-4171-A422-666DA5E59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3FF29-BF04-42EA-9FBD-6398E3306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E2B48-CD26-4673-BF15-EE51C4E22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AF736-34D0-4730-B10D-91E7C82FC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C0C1C-F279-4060-BC43-26D94911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13/07/1441</a:t>
            </a:fld>
            <a:endParaRPr lang="ar-B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10D2F-51C1-4E7C-A022-91264B0D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31D82-03F2-4FE3-8DD5-259A629C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995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F19F-B78F-4CC1-AD3E-5B84D582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AC91C-A96A-4C03-B0D9-99C8B25A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13/07/1441</a:t>
            </a:fld>
            <a:endParaRPr lang="ar-B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F201D-A196-4FBA-8C3C-C1507D45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4934E-950E-4D5E-9984-798668F0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8294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B3F2A-CBD2-46F1-930F-BBFFE57A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13/07/1441</a:t>
            </a:fld>
            <a:endParaRPr lang="ar-B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F34E9-BF42-463F-A2F3-30F85552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E9214-4907-4343-952F-3BD84004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514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2DEB-81E7-44E6-9FC7-9FDDA32E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AEE7-A828-42DA-8116-E9870B25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BC530-37A9-4DD9-BEBE-51122458F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19E3C-43B6-45DC-83C5-DB7CBE03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13/07/1441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6338A-B18E-4687-AFC9-E493EADE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35413-D43A-4682-8316-5718D492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9725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1A83-1954-48D4-976D-45520EF0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F4CA8-47DF-47BB-9BAE-0FD8B49E5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7E0B8-9047-4D2F-BFC4-3DEF4A5E5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E01A7-506C-4021-8198-A6F17D4D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t>13/07/1441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DA8A9-99C3-447A-8A46-5B964CEF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27288-1495-4B37-AC48-B446BAFE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87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86D1B-C2C0-4443-A124-F36FB824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42139-A8EE-4301-8D2A-53BDA142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26ECA-3C5D-4B0D-ADCE-6FA98B232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3A7F5-4218-40D9-9450-C9AADA2756D6}" type="datetimeFigureOut">
              <a:rPr lang="ar-BH" smtClean="0"/>
              <a:t>13/07/1441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A3977-D9D3-46CB-BA59-F501014DF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DF0B0-3092-44D5-84D5-12A2E3B9D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7EF7-7E2C-4A8B-9AA7-74335C1DF4D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1712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7.mp4"/><Relationship Id="rId1" Type="http://schemas.microsoft.com/office/2007/relationships/media" Target="../media/media7.mp4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8.mp4"/><Relationship Id="rId1" Type="http://schemas.microsoft.com/office/2007/relationships/media" Target="../media/media8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9.mp4"/><Relationship Id="rId1" Type="http://schemas.microsoft.com/office/2007/relationships/media" Target="../media/media9.mp4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0.mp4"/><Relationship Id="rId1" Type="http://schemas.microsoft.com/office/2007/relationships/media" Target="../media/media10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1.mp4"/><Relationship Id="rId1" Type="http://schemas.microsoft.com/office/2007/relationships/media" Target="../media/media11.mp4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slide" Target="slide28.xml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.xml"/><Relationship Id="rId12" Type="http://schemas.openxmlformats.org/officeDocument/2006/relationships/image" Target="../media/image90.png"/><Relationship Id="rId2" Type="http://schemas.openxmlformats.org/officeDocument/2006/relationships/audio" Target="../media/media12.mp4"/><Relationship Id="rId1" Type="http://schemas.microsoft.com/office/2007/relationships/media" Target="../media/media12.mp4"/><Relationship Id="rId6" Type="http://schemas.openxmlformats.org/officeDocument/2006/relationships/image" Target="../media/image6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image" Target="../media/image8.png"/><Relationship Id="rId10" Type="http://schemas.openxmlformats.org/officeDocument/2006/relationships/image" Target="../media/image80.png"/><Relationship Id="rId4" Type="http://schemas.openxmlformats.org/officeDocument/2006/relationships/image" Target="../media/image7.png"/><Relationship Id="rId9" Type="http://schemas.openxmlformats.org/officeDocument/2006/relationships/customXml" Target="../ink/ink3.xml"/><Relationship Id="rId1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4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4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8.png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0A16-4407-4664-97F8-1C90127A0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8328" y="3691964"/>
            <a:ext cx="5479897" cy="684356"/>
          </a:xfrm>
        </p:spPr>
        <p:txBody>
          <a:bodyPr anchor="t">
            <a:normAutofit/>
          </a:bodyPr>
          <a:lstStyle/>
          <a:p>
            <a:r>
              <a:rPr lang="ar-BH" sz="4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الدرس الحادي عشر     </a:t>
            </a:r>
            <a:r>
              <a:rPr lang="ar-BH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( صفحة </a:t>
            </a:r>
            <a:r>
              <a:rPr lang="ar-BH" sz="2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78</a:t>
            </a:r>
            <a:r>
              <a:rPr lang="ar-BH" sz="2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3B79B-1188-4FF0-BF5E-08D189BB5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8243" y="4570548"/>
            <a:ext cx="6932706" cy="684356"/>
          </a:xfrm>
        </p:spPr>
        <p:txBody>
          <a:bodyPr anchor="b">
            <a:normAutofit lnSpcReduction="10000"/>
          </a:bodyPr>
          <a:lstStyle/>
          <a:p>
            <a:pPr algn="r" rtl="1"/>
            <a:r>
              <a:rPr lang="ar-BH" sz="4400" b="1" dirty="0">
                <a:solidFill>
                  <a:srgbClr val="000000"/>
                </a:solidFill>
              </a:rPr>
              <a:t>الحَيُّ الَّذِي يَعيشُ فيهِ حامِد وَسُعاد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987199C-CFB9-4652-BA5E-E6C9FE0A7E3A}"/>
              </a:ext>
            </a:extLst>
          </p:cNvPr>
          <p:cNvSpPr txBox="1">
            <a:spLocks/>
          </p:cNvSpPr>
          <p:nvPr/>
        </p:nvSpPr>
        <p:spPr>
          <a:xfrm>
            <a:off x="5922542" y="2590169"/>
            <a:ext cx="3143764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b="1" dirty="0">
                <a:solidFill>
                  <a:srgbClr val="000000"/>
                </a:solidFill>
              </a:rPr>
              <a:t>الصف الأول الابتدائي</a:t>
            </a:r>
          </a:p>
          <a:p>
            <a:pPr rtl="1"/>
            <a:r>
              <a:rPr lang="ar-BH" sz="3500" b="1" dirty="0">
                <a:solidFill>
                  <a:srgbClr val="000000"/>
                </a:solidFill>
              </a:rPr>
              <a:t>المواد الاجتماعية </a:t>
            </a:r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3004CC2-B096-42AC-9903-036D8F3B8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3" y="1625507"/>
            <a:ext cx="3211712" cy="4480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23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حاول مرة أخرى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7E9D83BC-0E5B-4F46-8438-03FBADC11B3C}"/>
              </a:ext>
            </a:extLst>
          </p:cNvPr>
          <p:cNvSpPr/>
          <p:nvPr/>
        </p:nvSpPr>
        <p:spPr>
          <a:xfrm>
            <a:off x="870697" y="5240991"/>
            <a:ext cx="1754841" cy="1364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/>
              <a:t>رجوع</a:t>
            </a:r>
          </a:p>
        </p:txBody>
      </p:sp>
    </p:spTree>
    <p:extLst>
      <p:ext uri="{BB962C8B-B14F-4D97-AF65-F5344CB8AC3E}">
        <p14:creationId xmlns:p14="http://schemas.microsoft.com/office/powerpoint/2010/main" val="328862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خطأ.WAV"/>
          </p:stSnd>
        </p:sndAc>
      </p:transition>
    </mc:Choice>
    <mc:Fallback>
      <p:transition spd="slow" advClick="0">
        <p:sndAc>
          <p:stSnd>
            <p:snd r:embed="rId2" name="خطأ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4430-9F7F-4B9D-9F31-28EAFA5E9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3763" y="884144"/>
            <a:ext cx="3722141" cy="1354530"/>
          </a:xfrm>
        </p:spPr>
        <p:txBody>
          <a:bodyPr/>
          <a:lstStyle/>
          <a:p>
            <a:pPr algn="r"/>
            <a:r>
              <a:rPr lang="ar-BH" dirty="0">
                <a:solidFill>
                  <a:schemeClr val="accent2">
                    <a:lumMod val="75000"/>
                  </a:schemeClr>
                </a:solidFill>
              </a:rPr>
              <a:t>نشاط رقم (2)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E1C46-273E-45D3-BEF7-4C9C94EDE3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78" t="23395" r="31713" b="29816"/>
          <a:stretch/>
        </p:blipFill>
        <p:spPr>
          <a:xfrm>
            <a:off x="463744" y="396661"/>
            <a:ext cx="7389999" cy="60646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88B0505-94A0-43DE-B70E-30763A56A5E7}"/>
              </a:ext>
            </a:extLst>
          </p:cNvPr>
          <p:cNvSpPr/>
          <p:nvPr/>
        </p:nvSpPr>
        <p:spPr>
          <a:xfrm>
            <a:off x="5562601" y="637629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F4BF42-D322-4C75-8B06-7930F1D0BA59}"/>
              </a:ext>
            </a:extLst>
          </p:cNvPr>
          <p:cNvSpPr/>
          <p:nvPr/>
        </p:nvSpPr>
        <p:spPr>
          <a:xfrm>
            <a:off x="6748182" y="1357864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B5240A-0ACB-44E6-959D-0779F755C30D}"/>
              </a:ext>
            </a:extLst>
          </p:cNvPr>
          <p:cNvSpPr/>
          <p:nvPr/>
        </p:nvSpPr>
        <p:spPr>
          <a:xfrm>
            <a:off x="2180664" y="490818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DEDB4D-54EF-4975-AC9A-26A2D0C527B8}"/>
              </a:ext>
            </a:extLst>
          </p:cNvPr>
          <p:cNvSpPr/>
          <p:nvPr/>
        </p:nvSpPr>
        <p:spPr>
          <a:xfrm>
            <a:off x="3378814" y="1424282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95558F-2D07-44B2-8412-BCA74740CAFB}"/>
              </a:ext>
            </a:extLst>
          </p:cNvPr>
          <p:cNvSpPr/>
          <p:nvPr/>
        </p:nvSpPr>
        <p:spPr>
          <a:xfrm>
            <a:off x="5706035" y="2855825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51D5E2-19AB-454B-90DA-1E4890A1C62B}"/>
              </a:ext>
            </a:extLst>
          </p:cNvPr>
          <p:cNvSpPr/>
          <p:nvPr/>
        </p:nvSpPr>
        <p:spPr>
          <a:xfrm>
            <a:off x="1228826" y="1424281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4DE9CE-8E25-42B4-B43A-AF2DA0134554}"/>
              </a:ext>
            </a:extLst>
          </p:cNvPr>
          <p:cNvSpPr/>
          <p:nvPr/>
        </p:nvSpPr>
        <p:spPr>
          <a:xfrm>
            <a:off x="2368923" y="2221157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BE515B-E9CB-4B82-917D-C66BCBD49C74}"/>
              </a:ext>
            </a:extLst>
          </p:cNvPr>
          <p:cNvSpPr/>
          <p:nvPr/>
        </p:nvSpPr>
        <p:spPr>
          <a:xfrm>
            <a:off x="3517857" y="3082751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D636E7-DC11-4D92-8BD6-A6B277700505}"/>
              </a:ext>
            </a:extLst>
          </p:cNvPr>
          <p:cNvSpPr/>
          <p:nvPr/>
        </p:nvSpPr>
        <p:spPr>
          <a:xfrm>
            <a:off x="6994713" y="5524803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34A04BA-1632-42C4-A471-E6C735D753A4}"/>
              </a:ext>
            </a:extLst>
          </p:cNvPr>
          <p:cNvSpPr/>
          <p:nvPr/>
        </p:nvSpPr>
        <p:spPr>
          <a:xfrm>
            <a:off x="7996071" y="2380978"/>
            <a:ext cx="3989778" cy="17363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اختار الرقم المناسب </a:t>
            </a:r>
            <a:r>
              <a:rPr lang="ar-BH" sz="4400" b="1" dirty="0">
                <a:solidFill>
                  <a:srgbClr val="FFFF00"/>
                </a:solidFill>
              </a:rPr>
              <a:t>للمسجد</a:t>
            </a:r>
          </a:p>
        </p:txBody>
      </p:sp>
      <p:sp>
        <p:nvSpPr>
          <p:cNvPr id="21" name="Oval 20">
            <a:hlinkClick r:id="rId5" action="ppaction://hlinksldjump"/>
            <a:extLst>
              <a:ext uri="{FF2B5EF4-FFF2-40B4-BE49-F238E27FC236}">
                <a16:creationId xmlns:a16="http://schemas.microsoft.com/office/drawing/2014/main" id="{8E2088E5-133B-423F-98CA-4517BEEFA49A}"/>
              </a:ext>
            </a:extLst>
          </p:cNvPr>
          <p:cNvSpPr/>
          <p:nvPr/>
        </p:nvSpPr>
        <p:spPr>
          <a:xfrm>
            <a:off x="10769044" y="4540048"/>
            <a:ext cx="1310018" cy="10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5" name="Oval 24">
            <a:hlinkClick r:id="rId5" action="ppaction://hlinksldjump"/>
            <a:extLst>
              <a:ext uri="{FF2B5EF4-FFF2-40B4-BE49-F238E27FC236}">
                <a16:creationId xmlns:a16="http://schemas.microsoft.com/office/drawing/2014/main" id="{D4D058DD-8B2A-4056-A7B2-F2B3767E6591}"/>
              </a:ext>
            </a:extLst>
          </p:cNvPr>
          <p:cNvSpPr/>
          <p:nvPr/>
        </p:nvSpPr>
        <p:spPr>
          <a:xfrm>
            <a:off x="9335951" y="4596148"/>
            <a:ext cx="1310018" cy="10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6" name="Oval 25">
            <a:hlinkClick r:id="rId6" action="ppaction://hlinksldjump"/>
            <a:extLst>
              <a:ext uri="{FF2B5EF4-FFF2-40B4-BE49-F238E27FC236}">
                <a16:creationId xmlns:a16="http://schemas.microsoft.com/office/drawing/2014/main" id="{B0A8E3E2-6603-4392-9005-E4B143E1F734}"/>
              </a:ext>
            </a:extLst>
          </p:cNvPr>
          <p:cNvSpPr/>
          <p:nvPr/>
        </p:nvSpPr>
        <p:spPr>
          <a:xfrm>
            <a:off x="7902858" y="4596148"/>
            <a:ext cx="1310018" cy="10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4" name="المسجد">
            <a:hlinkClick r:id="" action="ppaction://media"/>
            <a:extLst>
              <a:ext uri="{FF2B5EF4-FFF2-40B4-BE49-F238E27FC236}">
                <a16:creationId xmlns:a16="http://schemas.microsoft.com/office/drawing/2014/main" id="{95B54265-79BD-4C46-8EBC-2E61851073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19771" y="250275"/>
            <a:ext cx="983129" cy="9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8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أحسنت .. إجابة صحيحة</a:t>
            </a:r>
          </a:p>
        </p:txBody>
      </p:sp>
      <p:sp>
        <p:nvSpPr>
          <p:cNvPr id="23" name="Arrow: Left 22">
            <a:hlinkClick r:id="rId3" action="ppaction://hlinksldjump"/>
            <a:extLst>
              <a:ext uri="{FF2B5EF4-FFF2-40B4-BE49-F238E27FC236}">
                <a16:creationId xmlns:a16="http://schemas.microsoft.com/office/drawing/2014/main" id="{93AA256E-E6B5-48E8-AC48-70D8B36F94CB}"/>
              </a:ext>
            </a:extLst>
          </p:cNvPr>
          <p:cNvSpPr/>
          <p:nvPr/>
        </p:nvSpPr>
        <p:spPr>
          <a:xfrm>
            <a:off x="369794" y="4914900"/>
            <a:ext cx="2615453" cy="1680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/>
              <a:t>الانتقال إلى النشاط التالي</a:t>
            </a:r>
          </a:p>
        </p:txBody>
      </p:sp>
    </p:spTree>
    <p:extLst>
      <p:ext uri="{BB962C8B-B14F-4D97-AF65-F5344CB8AC3E}">
        <p14:creationId xmlns:p14="http://schemas.microsoft.com/office/powerpoint/2010/main" val="25960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حاول مرة أخرى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7E9D83BC-0E5B-4F46-8438-03FBADC11B3C}"/>
              </a:ext>
            </a:extLst>
          </p:cNvPr>
          <p:cNvSpPr/>
          <p:nvPr/>
        </p:nvSpPr>
        <p:spPr>
          <a:xfrm>
            <a:off x="870697" y="5240991"/>
            <a:ext cx="1754841" cy="1364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/>
              <a:t>رجوع</a:t>
            </a:r>
          </a:p>
        </p:txBody>
      </p:sp>
    </p:spTree>
    <p:extLst>
      <p:ext uri="{BB962C8B-B14F-4D97-AF65-F5344CB8AC3E}">
        <p14:creationId xmlns:p14="http://schemas.microsoft.com/office/powerpoint/2010/main" val="244278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خطأ.WAV"/>
          </p:stSnd>
        </p:sndAc>
      </p:transition>
    </mc:Choice>
    <mc:Fallback>
      <p:transition spd="slow" advClick="0">
        <p:sndAc>
          <p:stSnd>
            <p:snd r:embed="rId2" name="خطأ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4430-9F7F-4B9D-9F31-28EAFA5E9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0842" y="1371628"/>
            <a:ext cx="9144000" cy="1354530"/>
          </a:xfrm>
        </p:spPr>
        <p:txBody>
          <a:bodyPr/>
          <a:lstStyle/>
          <a:p>
            <a:pPr algn="r"/>
            <a:r>
              <a:rPr lang="ar-BH" dirty="0">
                <a:solidFill>
                  <a:schemeClr val="accent2">
                    <a:lumMod val="75000"/>
                  </a:schemeClr>
                </a:solidFill>
              </a:rPr>
              <a:t>نشاط رقم (3)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E1C46-273E-45D3-BEF7-4C9C94EDE3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78" t="23395" r="31713" b="29816"/>
          <a:stretch/>
        </p:blipFill>
        <p:spPr>
          <a:xfrm>
            <a:off x="463744" y="396661"/>
            <a:ext cx="7389999" cy="60646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88B0505-94A0-43DE-B70E-30763A56A5E7}"/>
              </a:ext>
            </a:extLst>
          </p:cNvPr>
          <p:cNvSpPr/>
          <p:nvPr/>
        </p:nvSpPr>
        <p:spPr>
          <a:xfrm>
            <a:off x="5562601" y="637629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F4BF42-D322-4C75-8B06-7930F1D0BA59}"/>
              </a:ext>
            </a:extLst>
          </p:cNvPr>
          <p:cNvSpPr/>
          <p:nvPr/>
        </p:nvSpPr>
        <p:spPr>
          <a:xfrm>
            <a:off x="6748182" y="1357864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B5240A-0ACB-44E6-959D-0779F755C30D}"/>
              </a:ext>
            </a:extLst>
          </p:cNvPr>
          <p:cNvSpPr/>
          <p:nvPr/>
        </p:nvSpPr>
        <p:spPr>
          <a:xfrm>
            <a:off x="2180664" y="490818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DEDB4D-54EF-4975-AC9A-26A2D0C527B8}"/>
              </a:ext>
            </a:extLst>
          </p:cNvPr>
          <p:cNvSpPr/>
          <p:nvPr/>
        </p:nvSpPr>
        <p:spPr>
          <a:xfrm>
            <a:off x="3378814" y="1424282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95558F-2D07-44B2-8412-BCA74740CAFB}"/>
              </a:ext>
            </a:extLst>
          </p:cNvPr>
          <p:cNvSpPr/>
          <p:nvPr/>
        </p:nvSpPr>
        <p:spPr>
          <a:xfrm>
            <a:off x="5706035" y="2855825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51D5E2-19AB-454B-90DA-1E4890A1C62B}"/>
              </a:ext>
            </a:extLst>
          </p:cNvPr>
          <p:cNvSpPr/>
          <p:nvPr/>
        </p:nvSpPr>
        <p:spPr>
          <a:xfrm>
            <a:off x="1228826" y="1424281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4DE9CE-8E25-42B4-B43A-AF2DA0134554}"/>
              </a:ext>
            </a:extLst>
          </p:cNvPr>
          <p:cNvSpPr/>
          <p:nvPr/>
        </p:nvSpPr>
        <p:spPr>
          <a:xfrm>
            <a:off x="2368923" y="2221157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BE515B-E9CB-4B82-917D-C66BCBD49C74}"/>
              </a:ext>
            </a:extLst>
          </p:cNvPr>
          <p:cNvSpPr/>
          <p:nvPr/>
        </p:nvSpPr>
        <p:spPr>
          <a:xfrm>
            <a:off x="3517857" y="3082751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D636E7-DC11-4D92-8BD6-A6B277700505}"/>
              </a:ext>
            </a:extLst>
          </p:cNvPr>
          <p:cNvSpPr/>
          <p:nvPr/>
        </p:nvSpPr>
        <p:spPr>
          <a:xfrm>
            <a:off x="6994713" y="5524803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34A04BA-1632-42C4-A471-E6C735D753A4}"/>
              </a:ext>
            </a:extLst>
          </p:cNvPr>
          <p:cNvSpPr/>
          <p:nvPr/>
        </p:nvSpPr>
        <p:spPr>
          <a:xfrm>
            <a:off x="8002188" y="3113601"/>
            <a:ext cx="3989778" cy="17363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اختار الرقم المناسب </a:t>
            </a:r>
            <a:r>
              <a:rPr lang="ar-BH" sz="4400" b="1" dirty="0">
                <a:solidFill>
                  <a:srgbClr val="FFFF00"/>
                </a:solidFill>
              </a:rPr>
              <a:t>للمكتبة</a:t>
            </a:r>
          </a:p>
        </p:txBody>
      </p:sp>
      <p:sp>
        <p:nvSpPr>
          <p:cNvPr id="21" name="Oval 20">
            <a:hlinkClick r:id="rId5" action="ppaction://hlinksldjump"/>
            <a:extLst>
              <a:ext uri="{FF2B5EF4-FFF2-40B4-BE49-F238E27FC236}">
                <a16:creationId xmlns:a16="http://schemas.microsoft.com/office/drawing/2014/main" id="{8E2088E5-133B-423F-98CA-4517BEEFA49A}"/>
              </a:ext>
            </a:extLst>
          </p:cNvPr>
          <p:cNvSpPr/>
          <p:nvPr/>
        </p:nvSpPr>
        <p:spPr>
          <a:xfrm>
            <a:off x="10846364" y="4977532"/>
            <a:ext cx="1310018" cy="10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6" name="Oval 25">
            <a:hlinkClick r:id="rId6" action="ppaction://hlinksldjump"/>
            <a:extLst>
              <a:ext uri="{FF2B5EF4-FFF2-40B4-BE49-F238E27FC236}">
                <a16:creationId xmlns:a16="http://schemas.microsoft.com/office/drawing/2014/main" id="{B0A8E3E2-6603-4392-9005-E4B143E1F734}"/>
              </a:ext>
            </a:extLst>
          </p:cNvPr>
          <p:cNvSpPr/>
          <p:nvPr/>
        </p:nvSpPr>
        <p:spPr>
          <a:xfrm>
            <a:off x="9412151" y="4977532"/>
            <a:ext cx="1310018" cy="10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2" name="Oval 21">
            <a:hlinkClick r:id="rId6" action="ppaction://hlinksldjump"/>
            <a:extLst>
              <a:ext uri="{FF2B5EF4-FFF2-40B4-BE49-F238E27FC236}">
                <a16:creationId xmlns:a16="http://schemas.microsoft.com/office/drawing/2014/main" id="{1481E28E-97B6-47CD-9FBE-0C90A361738E}"/>
              </a:ext>
            </a:extLst>
          </p:cNvPr>
          <p:cNvSpPr/>
          <p:nvPr/>
        </p:nvSpPr>
        <p:spPr>
          <a:xfrm>
            <a:off x="7977938" y="4977532"/>
            <a:ext cx="1310018" cy="10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rgbClr val="C00000"/>
                </a:solidFill>
              </a:rPr>
              <a:t>7</a:t>
            </a:r>
          </a:p>
        </p:txBody>
      </p:sp>
      <p:pic>
        <p:nvPicPr>
          <p:cNvPr id="4" name="المكتبة">
            <a:hlinkClick r:id="" action="ppaction://media"/>
            <a:extLst>
              <a:ext uri="{FF2B5EF4-FFF2-40B4-BE49-F238E27FC236}">
                <a16:creationId xmlns:a16="http://schemas.microsoft.com/office/drawing/2014/main" id="{BFE12086-5654-41C0-8E87-446432646F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00691" y="524146"/>
            <a:ext cx="833718" cy="8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3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أحسنت .. إجابة صحيحة</a:t>
            </a:r>
          </a:p>
        </p:txBody>
      </p:sp>
      <p:sp>
        <p:nvSpPr>
          <p:cNvPr id="23" name="Arrow: Left 22">
            <a:hlinkClick r:id="rId3" action="ppaction://hlinksldjump"/>
            <a:extLst>
              <a:ext uri="{FF2B5EF4-FFF2-40B4-BE49-F238E27FC236}">
                <a16:creationId xmlns:a16="http://schemas.microsoft.com/office/drawing/2014/main" id="{93AA256E-E6B5-48E8-AC48-70D8B36F94CB}"/>
              </a:ext>
            </a:extLst>
          </p:cNvPr>
          <p:cNvSpPr/>
          <p:nvPr/>
        </p:nvSpPr>
        <p:spPr>
          <a:xfrm>
            <a:off x="369794" y="4914900"/>
            <a:ext cx="2615453" cy="1680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/>
              <a:t>الانتقال إلى النشاط التالي</a:t>
            </a:r>
          </a:p>
        </p:txBody>
      </p:sp>
    </p:spTree>
    <p:extLst>
      <p:ext uri="{BB962C8B-B14F-4D97-AF65-F5344CB8AC3E}">
        <p14:creationId xmlns:p14="http://schemas.microsoft.com/office/powerpoint/2010/main" val="212281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حاول مرة أخرى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7E9D83BC-0E5B-4F46-8438-03FBADC11B3C}"/>
              </a:ext>
            </a:extLst>
          </p:cNvPr>
          <p:cNvSpPr/>
          <p:nvPr/>
        </p:nvSpPr>
        <p:spPr>
          <a:xfrm>
            <a:off x="870697" y="5240991"/>
            <a:ext cx="1754841" cy="1364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/>
              <a:t>رجوع</a:t>
            </a:r>
          </a:p>
        </p:txBody>
      </p:sp>
    </p:spTree>
    <p:extLst>
      <p:ext uri="{BB962C8B-B14F-4D97-AF65-F5344CB8AC3E}">
        <p14:creationId xmlns:p14="http://schemas.microsoft.com/office/powerpoint/2010/main" val="136916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خطأ.WAV"/>
          </p:stSnd>
        </p:sndAc>
      </p:transition>
    </mc:Choice>
    <mc:Fallback>
      <p:transition spd="slow" advClick="0">
        <p:sndAc>
          <p:stSnd>
            <p:snd r:embed="rId2" name="خطأ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4430-9F7F-4B9D-9F31-28EAFA5E9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8887" y="1267222"/>
            <a:ext cx="9144000" cy="1354530"/>
          </a:xfrm>
        </p:spPr>
        <p:txBody>
          <a:bodyPr/>
          <a:lstStyle/>
          <a:p>
            <a:pPr algn="r"/>
            <a:r>
              <a:rPr lang="ar-BH" dirty="0">
                <a:solidFill>
                  <a:schemeClr val="accent2">
                    <a:lumMod val="75000"/>
                  </a:schemeClr>
                </a:solidFill>
              </a:rPr>
              <a:t>نشاط رقم (4)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E1C46-273E-45D3-BEF7-4C9C94EDE3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78" t="23395" r="31713" b="29816"/>
          <a:stretch/>
        </p:blipFill>
        <p:spPr>
          <a:xfrm>
            <a:off x="463744" y="396661"/>
            <a:ext cx="7389999" cy="60646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88B0505-94A0-43DE-B70E-30763A56A5E7}"/>
              </a:ext>
            </a:extLst>
          </p:cNvPr>
          <p:cNvSpPr/>
          <p:nvPr/>
        </p:nvSpPr>
        <p:spPr>
          <a:xfrm>
            <a:off x="5562601" y="637629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F4BF42-D322-4C75-8B06-7930F1D0BA59}"/>
              </a:ext>
            </a:extLst>
          </p:cNvPr>
          <p:cNvSpPr/>
          <p:nvPr/>
        </p:nvSpPr>
        <p:spPr>
          <a:xfrm>
            <a:off x="6748182" y="1357864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B5240A-0ACB-44E6-959D-0779F755C30D}"/>
              </a:ext>
            </a:extLst>
          </p:cNvPr>
          <p:cNvSpPr/>
          <p:nvPr/>
        </p:nvSpPr>
        <p:spPr>
          <a:xfrm>
            <a:off x="2180664" y="490818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DEDB4D-54EF-4975-AC9A-26A2D0C527B8}"/>
              </a:ext>
            </a:extLst>
          </p:cNvPr>
          <p:cNvSpPr/>
          <p:nvPr/>
        </p:nvSpPr>
        <p:spPr>
          <a:xfrm>
            <a:off x="3378814" y="1424282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95558F-2D07-44B2-8412-BCA74740CAFB}"/>
              </a:ext>
            </a:extLst>
          </p:cNvPr>
          <p:cNvSpPr/>
          <p:nvPr/>
        </p:nvSpPr>
        <p:spPr>
          <a:xfrm>
            <a:off x="5706035" y="2855825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51D5E2-19AB-454B-90DA-1E4890A1C62B}"/>
              </a:ext>
            </a:extLst>
          </p:cNvPr>
          <p:cNvSpPr/>
          <p:nvPr/>
        </p:nvSpPr>
        <p:spPr>
          <a:xfrm>
            <a:off x="1228826" y="1424281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4DE9CE-8E25-42B4-B43A-AF2DA0134554}"/>
              </a:ext>
            </a:extLst>
          </p:cNvPr>
          <p:cNvSpPr/>
          <p:nvPr/>
        </p:nvSpPr>
        <p:spPr>
          <a:xfrm>
            <a:off x="2368923" y="2221157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BE515B-E9CB-4B82-917D-C66BCBD49C74}"/>
              </a:ext>
            </a:extLst>
          </p:cNvPr>
          <p:cNvSpPr/>
          <p:nvPr/>
        </p:nvSpPr>
        <p:spPr>
          <a:xfrm>
            <a:off x="3517857" y="3082751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D636E7-DC11-4D92-8BD6-A6B277700505}"/>
              </a:ext>
            </a:extLst>
          </p:cNvPr>
          <p:cNvSpPr/>
          <p:nvPr/>
        </p:nvSpPr>
        <p:spPr>
          <a:xfrm>
            <a:off x="6994713" y="5524803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34A04BA-1632-42C4-A471-E6C735D753A4}"/>
              </a:ext>
            </a:extLst>
          </p:cNvPr>
          <p:cNvSpPr/>
          <p:nvPr/>
        </p:nvSpPr>
        <p:spPr>
          <a:xfrm>
            <a:off x="7962105" y="2814312"/>
            <a:ext cx="3989778" cy="17363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اختار الرقم المناسب </a:t>
            </a:r>
            <a:r>
              <a:rPr lang="ar-BH" sz="4400" b="1" dirty="0">
                <a:solidFill>
                  <a:srgbClr val="FFFF00"/>
                </a:solidFill>
              </a:rPr>
              <a:t>لمركز الشرطة</a:t>
            </a:r>
          </a:p>
        </p:txBody>
      </p:sp>
      <p:sp>
        <p:nvSpPr>
          <p:cNvPr id="21" name="Oval 20">
            <a:hlinkClick r:id="rId5" action="ppaction://hlinksldjump"/>
            <a:extLst>
              <a:ext uri="{FF2B5EF4-FFF2-40B4-BE49-F238E27FC236}">
                <a16:creationId xmlns:a16="http://schemas.microsoft.com/office/drawing/2014/main" id="{8E2088E5-133B-423F-98CA-4517BEEFA49A}"/>
              </a:ext>
            </a:extLst>
          </p:cNvPr>
          <p:cNvSpPr/>
          <p:nvPr/>
        </p:nvSpPr>
        <p:spPr>
          <a:xfrm>
            <a:off x="10720339" y="4966394"/>
            <a:ext cx="1310018" cy="10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5" name="Oval 24">
            <a:hlinkClick r:id="rId6" action="ppaction://hlinksldjump"/>
            <a:extLst>
              <a:ext uri="{FF2B5EF4-FFF2-40B4-BE49-F238E27FC236}">
                <a16:creationId xmlns:a16="http://schemas.microsoft.com/office/drawing/2014/main" id="{D4D058DD-8B2A-4056-A7B2-F2B3767E6591}"/>
              </a:ext>
            </a:extLst>
          </p:cNvPr>
          <p:cNvSpPr/>
          <p:nvPr/>
        </p:nvSpPr>
        <p:spPr>
          <a:xfrm>
            <a:off x="9341222" y="4966394"/>
            <a:ext cx="1310018" cy="10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6" name="Oval 25">
            <a:hlinkClick r:id="rId5" action="ppaction://hlinksldjump"/>
            <a:extLst>
              <a:ext uri="{FF2B5EF4-FFF2-40B4-BE49-F238E27FC236}">
                <a16:creationId xmlns:a16="http://schemas.microsoft.com/office/drawing/2014/main" id="{B0A8E3E2-6603-4392-9005-E4B143E1F734}"/>
              </a:ext>
            </a:extLst>
          </p:cNvPr>
          <p:cNvSpPr/>
          <p:nvPr/>
        </p:nvSpPr>
        <p:spPr>
          <a:xfrm>
            <a:off x="7962105" y="4966394"/>
            <a:ext cx="1310018" cy="10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rgbClr val="C00000"/>
                </a:solidFill>
              </a:rPr>
              <a:t>9</a:t>
            </a:r>
          </a:p>
        </p:txBody>
      </p:sp>
      <p:pic>
        <p:nvPicPr>
          <p:cNvPr id="4" name="مركز شرطة">
            <a:hlinkClick r:id="" action="ppaction://media"/>
            <a:extLst>
              <a:ext uri="{FF2B5EF4-FFF2-40B4-BE49-F238E27FC236}">
                <a16:creationId xmlns:a16="http://schemas.microsoft.com/office/drawing/2014/main" id="{2C2D31CE-FCD3-4BD0-A460-80771E7692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13241" y="536775"/>
            <a:ext cx="887506" cy="8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0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أحسنت .. إجابة صحيحة</a:t>
            </a:r>
          </a:p>
        </p:txBody>
      </p:sp>
      <p:sp>
        <p:nvSpPr>
          <p:cNvPr id="23" name="Arrow: Left 22">
            <a:hlinkClick r:id="rId3" action="ppaction://hlinksldjump"/>
            <a:extLst>
              <a:ext uri="{FF2B5EF4-FFF2-40B4-BE49-F238E27FC236}">
                <a16:creationId xmlns:a16="http://schemas.microsoft.com/office/drawing/2014/main" id="{93AA256E-E6B5-48E8-AC48-70D8B36F94CB}"/>
              </a:ext>
            </a:extLst>
          </p:cNvPr>
          <p:cNvSpPr/>
          <p:nvPr/>
        </p:nvSpPr>
        <p:spPr>
          <a:xfrm>
            <a:off x="369794" y="4914900"/>
            <a:ext cx="2615453" cy="1680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/>
              <a:t>الانتقال إلى النشاط التالي</a:t>
            </a:r>
          </a:p>
        </p:txBody>
      </p:sp>
    </p:spTree>
    <p:extLst>
      <p:ext uri="{BB962C8B-B14F-4D97-AF65-F5344CB8AC3E}">
        <p14:creationId xmlns:p14="http://schemas.microsoft.com/office/powerpoint/2010/main" val="2288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حاول مرة أخرى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7E9D83BC-0E5B-4F46-8438-03FBADC11B3C}"/>
              </a:ext>
            </a:extLst>
          </p:cNvPr>
          <p:cNvSpPr/>
          <p:nvPr/>
        </p:nvSpPr>
        <p:spPr>
          <a:xfrm>
            <a:off x="870697" y="5240991"/>
            <a:ext cx="1754841" cy="1364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/>
              <a:t>رجوع</a:t>
            </a:r>
          </a:p>
        </p:txBody>
      </p:sp>
    </p:spTree>
    <p:extLst>
      <p:ext uri="{BB962C8B-B14F-4D97-AF65-F5344CB8AC3E}">
        <p14:creationId xmlns:p14="http://schemas.microsoft.com/office/powerpoint/2010/main" val="261783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خطأ.WAV"/>
          </p:stSnd>
        </p:sndAc>
      </p:transition>
    </mc:Choice>
    <mc:Fallback>
      <p:transition spd="slow" advClick="0">
        <p:sndAc>
          <p:stSnd>
            <p:snd r:embed="rId2" name="خطأ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0A16-4407-4664-97F8-1C90127A0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ctr">
            <a:normAutofit/>
          </a:bodyPr>
          <a:lstStyle/>
          <a:p>
            <a:r>
              <a:rPr lang="ar-BH" sz="5400" u="sng" dirty="0">
                <a:solidFill>
                  <a:srgbClr val="080808"/>
                </a:solidFill>
                <a:cs typeface="+mn-cs"/>
              </a:rPr>
              <a:t>أهداف الدرس</a:t>
            </a:r>
            <a:endParaRPr lang="ar-BH" sz="3600" u="sng" dirty="0">
              <a:solidFill>
                <a:srgbClr val="080808"/>
              </a:solidFill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3B79B-1188-4FF0-BF5E-08D189BB5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2885"/>
            <a:ext cx="9144000" cy="426103"/>
          </a:xfrm>
          <a:noFill/>
        </p:spPr>
        <p:txBody>
          <a:bodyPr>
            <a:normAutofit/>
          </a:bodyPr>
          <a:lstStyle/>
          <a:p>
            <a:pPr rtl="1"/>
            <a:r>
              <a:rPr lang="ar-BH" sz="2000" b="1" dirty="0">
                <a:solidFill>
                  <a:srgbClr val="080808"/>
                </a:solidFill>
              </a:rPr>
              <a:t>1- التعرف على الحي الذي يعيش فيه حامد وسعاد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6002BF61-BB6D-48C3-B071-3D3018893359}"/>
              </a:ext>
            </a:extLst>
          </p:cNvPr>
          <p:cNvSpPr txBox="1">
            <a:spLocks/>
          </p:cNvSpPr>
          <p:nvPr/>
        </p:nvSpPr>
        <p:spPr>
          <a:xfrm>
            <a:off x="3191436" y="3493808"/>
            <a:ext cx="5588958" cy="4693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000" b="1" dirty="0"/>
              <a:t>2- </a:t>
            </a:r>
            <a:r>
              <a:rPr lang="en-US" sz="2000" b="1" dirty="0" err="1"/>
              <a:t>يرسم</a:t>
            </a:r>
            <a:r>
              <a:rPr lang="en-US" sz="2000" b="1" dirty="0"/>
              <a:t> </a:t>
            </a:r>
            <a:r>
              <a:rPr lang="en-US" sz="2000" b="1" dirty="0" err="1"/>
              <a:t>خطاً</a:t>
            </a:r>
            <a:r>
              <a:rPr lang="en-US" sz="2000" b="1" dirty="0"/>
              <a:t> </a:t>
            </a:r>
            <a:r>
              <a:rPr lang="ar-BH" sz="2000" b="1" dirty="0" err="1"/>
              <a:t>يبي</a:t>
            </a:r>
            <a:r>
              <a:rPr lang="en-US" sz="2000" b="1" dirty="0"/>
              <a:t>ن </a:t>
            </a:r>
            <a:r>
              <a:rPr lang="ar-BH" sz="2000" b="1" dirty="0"/>
              <a:t>فيه </a:t>
            </a:r>
            <a:r>
              <a:rPr lang="en-US" sz="2000" b="1" dirty="0" err="1"/>
              <a:t>كيفية</a:t>
            </a:r>
            <a:r>
              <a:rPr lang="en-US" sz="2000" b="1" dirty="0"/>
              <a:t> </a:t>
            </a:r>
            <a:r>
              <a:rPr lang="en-US" sz="2000" b="1" dirty="0" err="1"/>
              <a:t>الوصول</a:t>
            </a:r>
            <a:r>
              <a:rPr lang="en-US" sz="2000" b="1" dirty="0"/>
              <a:t> </a:t>
            </a:r>
            <a:r>
              <a:rPr lang="ar-BH" sz="2000" b="1" dirty="0"/>
              <a:t>إلى</a:t>
            </a:r>
            <a:r>
              <a:rPr lang="en-US" sz="2000" b="1" dirty="0"/>
              <a:t> </a:t>
            </a:r>
            <a:r>
              <a:rPr lang="en-US" sz="2000" b="1" dirty="0" err="1"/>
              <a:t>موقع</a:t>
            </a:r>
            <a:r>
              <a:rPr lang="en-US" sz="2000" b="1" dirty="0"/>
              <a:t> </a:t>
            </a:r>
            <a:r>
              <a:rPr lang="en-US" sz="2000" b="1" dirty="0" err="1"/>
              <a:t>معين</a:t>
            </a:r>
            <a:r>
              <a:rPr lang="en-US" sz="2000" b="1" dirty="0"/>
              <a:t> </a:t>
            </a:r>
            <a:r>
              <a:rPr lang="en-US" sz="2000" b="1" dirty="0" err="1"/>
              <a:t>على</a:t>
            </a:r>
            <a:r>
              <a:rPr lang="en-US" sz="2000" b="1" dirty="0"/>
              <a:t> </a:t>
            </a:r>
            <a:r>
              <a:rPr lang="en-US" sz="2000" b="1" dirty="0" err="1"/>
              <a:t>المخطط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24267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4430-9F7F-4B9D-9F31-28EAFA5E9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9447" y="1331013"/>
            <a:ext cx="9144000" cy="1354530"/>
          </a:xfrm>
        </p:spPr>
        <p:txBody>
          <a:bodyPr/>
          <a:lstStyle/>
          <a:p>
            <a:pPr algn="r"/>
            <a:r>
              <a:rPr lang="ar-BH" dirty="0">
                <a:solidFill>
                  <a:schemeClr val="accent2">
                    <a:lumMod val="75000"/>
                  </a:schemeClr>
                </a:solidFill>
              </a:rPr>
              <a:t>نشاط رقم (5)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E1C46-273E-45D3-BEF7-4C9C94EDE3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78" t="23395" r="31713" b="29816"/>
          <a:stretch/>
        </p:blipFill>
        <p:spPr>
          <a:xfrm>
            <a:off x="463744" y="396661"/>
            <a:ext cx="7389999" cy="60646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88B0505-94A0-43DE-B70E-30763A56A5E7}"/>
              </a:ext>
            </a:extLst>
          </p:cNvPr>
          <p:cNvSpPr/>
          <p:nvPr/>
        </p:nvSpPr>
        <p:spPr>
          <a:xfrm>
            <a:off x="5562601" y="637629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F4BF42-D322-4C75-8B06-7930F1D0BA59}"/>
              </a:ext>
            </a:extLst>
          </p:cNvPr>
          <p:cNvSpPr/>
          <p:nvPr/>
        </p:nvSpPr>
        <p:spPr>
          <a:xfrm>
            <a:off x="6748182" y="1357864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B5240A-0ACB-44E6-959D-0779F755C30D}"/>
              </a:ext>
            </a:extLst>
          </p:cNvPr>
          <p:cNvSpPr/>
          <p:nvPr/>
        </p:nvSpPr>
        <p:spPr>
          <a:xfrm>
            <a:off x="2180664" y="490818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DEDB4D-54EF-4975-AC9A-26A2D0C527B8}"/>
              </a:ext>
            </a:extLst>
          </p:cNvPr>
          <p:cNvSpPr/>
          <p:nvPr/>
        </p:nvSpPr>
        <p:spPr>
          <a:xfrm>
            <a:off x="3378814" y="1424282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95558F-2D07-44B2-8412-BCA74740CAFB}"/>
              </a:ext>
            </a:extLst>
          </p:cNvPr>
          <p:cNvSpPr/>
          <p:nvPr/>
        </p:nvSpPr>
        <p:spPr>
          <a:xfrm>
            <a:off x="5706035" y="2855825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51D5E2-19AB-454B-90DA-1E4890A1C62B}"/>
              </a:ext>
            </a:extLst>
          </p:cNvPr>
          <p:cNvSpPr/>
          <p:nvPr/>
        </p:nvSpPr>
        <p:spPr>
          <a:xfrm>
            <a:off x="1228826" y="1424281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4DE9CE-8E25-42B4-B43A-AF2DA0134554}"/>
              </a:ext>
            </a:extLst>
          </p:cNvPr>
          <p:cNvSpPr/>
          <p:nvPr/>
        </p:nvSpPr>
        <p:spPr>
          <a:xfrm>
            <a:off x="2368923" y="2221157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BE515B-E9CB-4B82-917D-C66BCBD49C74}"/>
              </a:ext>
            </a:extLst>
          </p:cNvPr>
          <p:cNvSpPr/>
          <p:nvPr/>
        </p:nvSpPr>
        <p:spPr>
          <a:xfrm>
            <a:off x="3517857" y="3082751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D636E7-DC11-4D92-8BD6-A6B277700505}"/>
              </a:ext>
            </a:extLst>
          </p:cNvPr>
          <p:cNvSpPr/>
          <p:nvPr/>
        </p:nvSpPr>
        <p:spPr>
          <a:xfrm>
            <a:off x="6994713" y="5524803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34A04BA-1632-42C4-A471-E6C735D753A4}"/>
              </a:ext>
            </a:extLst>
          </p:cNvPr>
          <p:cNvSpPr/>
          <p:nvPr/>
        </p:nvSpPr>
        <p:spPr>
          <a:xfrm>
            <a:off x="8035340" y="2855825"/>
            <a:ext cx="3989778" cy="17363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اختار الرقم المناسب </a:t>
            </a:r>
            <a:r>
              <a:rPr lang="ar-BH" sz="4400" b="1" dirty="0">
                <a:solidFill>
                  <a:srgbClr val="FFFF00"/>
                </a:solidFill>
              </a:rPr>
              <a:t>للعمارة</a:t>
            </a:r>
          </a:p>
        </p:txBody>
      </p:sp>
      <p:sp>
        <p:nvSpPr>
          <p:cNvPr id="21" name="Oval 20">
            <a:hlinkClick r:id="rId5" action="ppaction://hlinksldjump"/>
            <a:extLst>
              <a:ext uri="{FF2B5EF4-FFF2-40B4-BE49-F238E27FC236}">
                <a16:creationId xmlns:a16="http://schemas.microsoft.com/office/drawing/2014/main" id="{8E2088E5-133B-423F-98CA-4517BEEFA49A}"/>
              </a:ext>
            </a:extLst>
          </p:cNvPr>
          <p:cNvSpPr/>
          <p:nvPr/>
        </p:nvSpPr>
        <p:spPr>
          <a:xfrm>
            <a:off x="10790968" y="4932735"/>
            <a:ext cx="1310018" cy="10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5" name="Oval 24">
            <a:hlinkClick r:id="rId5" action="ppaction://hlinksldjump"/>
            <a:extLst>
              <a:ext uri="{FF2B5EF4-FFF2-40B4-BE49-F238E27FC236}">
                <a16:creationId xmlns:a16="http://schemas.microsoft.com/office/drawing/2014/main" id="{D4D058DD-8B2A-4056-A7B2-F2B3767E6591}"/>
              </a:ext>
            </a:extLst>
          </p:cNvPr>
          <p:cNvSpPr/>
          <p:nvPr/>
        </p:nvSpPr>
        <p:spPr>
          <a:xfrm>
            <a:off x="9375220" y="4932735"/>
            <a:ext cx="1310018" cy="10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6" name="Oval 25">
            <a:hlinkClick r:id="rId6" action="ppaction://hlinksldjump"/>
            <a:extLst>
              <a:ext uri="{FF2B5EF4-FFF2-40B4-BE49-F238E27FC236}">
                <a16:creationId xmlns:a16="http://schemas.microsoft.com/office/drawing/2014/main" id="{B0A8E3E2-6603-4392-9005-E4B143E1F734}"/>
              </a:ext>
            </a:extLst>
          </p:cNvPr>
          <p:cNvSpPr/>
          <p:nvPr/>
        </p:nvSpPr>
        <p:spPr>
          <a:xfrm>
            <a:off x="7959472" y="4932735"/>
            <a:ext cx="1310018" cy="10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rgbClr val="C00000"/>
                </a:solidFill>
              </a:rPr>
              <a:t>6</a:t>
            </a:r>
          </a:p>
        </p:txBody>
      </p:sp>
      <p:pic>
        <p:nvPicPr>
          <p:cNvPr id="4" name="عمارة">
            <a:hlinkClick r:id="" action="ppaction://media"/>
            <a:extLst>
              <a:ext uri="{FF2B5EF4-FFF2-40B4-BE49-F238E27FC236}">
                <a16:creationId xmlns:a16="http://schemas.microsoft.com/office/drawing/2014/main" id="{80344B87-86DD-4260-8175-DA2926414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37967" y="490818"/>
            <a:ext cx="947271" cy="94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أحسنت .. إجابة صحيحة</a:t>
            </a:r>
          </a:p>
        </p:txBody>
      </p:sp>
      <p:sp>
        <p:nvSpPr>
          <p:cNvPr id="23" name="Arrow: Left 22">
            <a:hlinkClick r:id="rId3" action="ppaction://hlinksldjump"/>
            <a:extLst>
              <a:ext uri="{FF2B5EF4-FFF2-40B4-BE49-F238E27FC236}">
                <a16:creationId xmlns:a16="http://schemas.microsoft.com/office/drawing/2014/main" id="{93AA256E-E6B5-48E8-AC48-70D8B36F94CB}"/>
              </a:ext>
            </a:extLst>
          </p:cNvPr>
          <p:cNvSpPr/>
          <p:nvPr/>
        </p:nvSpPr>
        <p:spPr>
          <a:xfrm>
            <a:off x="369794" y="4914900"/>
            <a:ext cx="2615453" cy="1680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/>
              <a:t>الانتقال إلى النشاط التالي</a:t>
            </a:r>
          </a:p>
        </p:txBody>
      </p:sp>
    </p:spTree>
    <p:extLst>
      <p:ext uri="{BB962C8B-B14F-4D97-AF65-F5344CB8AC3E}">
        <p14:creationId xmlns:p14="http://schemas.microsoft.com/office/powerpoint/2010/main" val="18967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حاول مرة أخرى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7E9D83BC-0E5B-4F46-8438-03FBADC11B3C}"/>
              </a:ext>
            </a:extLst>
          </p:cNvPr>
          <p:cNvSpPr/>
          <p:nvPr/>
        </p:nvSpPr>
        <p:spPr>
          <a:xfrm>
            <a:off x="870697" y="5240991"/>
            <a:ext cx="1754841" cy="1364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/>
              <a:t>رجوع</a:t>
            </a:r>
          </a:p>
        </p:txBody>
      </p:sp>
    </p:spTree>
    <p:extLst>
      <p:ext uri="{BB962C8B-B14F-4D97-AF65-F5344CB8AC3E}">
        <p14:creationId xmlns:p14="http://schemas.microsoft.com/office/powerpoint/2010/main" val="344606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خطأ.WAV"/>
          </p:stSnd>
        </p:sndAc>
      </p:transition>
    </mc:Choice>
    <mc:Fallback>
      <p:transition spd="slow" advClick="0">
        <p:sndAc>
          <p:stSnd>
            <p:snd r:embed="rId2" name="خطأ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4430-9F7F-4B9D-9F31-28EAFA5E9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4325" y="1315977"/>
            <a:ext cx="9144000" cy="1354530"/>
          </a:xfrm>
        </p:spPr>
        <p:txBody>
          <a:bodyPr/>
          <a:lstStyle/>
          <a:p>
            <a:pPr algn="r"/>
            <a:r>
              <a:rPr lang="ar-BH" dirty="0">
                <a:solidFill>
                  <a:schemeClr val="accent2">
                    <a:lumMod val="75000"/>
                  </a:schemeClr>
                </a:solidFill>
              </a:rPr>
              <a:t>نشاط رقم (6)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E1C46-273E-45D3-BEF7-4C9C94EDE3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78" t="23395" r="31713" b="29816"/>
          <a:stretch/>
        </p:blipFill>
        <p:spPr>
          <a:xfrm>
            <a:off x="463744" y="396661"/>
            <a:ext cx="7389999" cy="60646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88B0505-94A0-43DE-B70E-30763A56A5E7}"/>
              </a:ext>
            </a:extLst>
          </p:cNvPr>
          <p:cNvSpPr/>
          <p:nvPr/>
        </p:nvSpPr>
        <p:spPr>
          <a:xfrm>
            <a:off x="5562601" y="637629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F4BF42-D322-4C75-8B06-7930F1D0BA59}"/>
              </a:ext>
            </a:extLst>
          </p:cNvPr>
          <p:cNvSpPr/>
          <p:nvPr/>
        </p:nvSpPr>
        <p:spPr>
          <a:xfrm>
            <a:off x="6748182" y="1357864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B5240A-0ACB-44E6-959D-0779F755C30D}"/>
              </a:ext>
            </a:extLst>
          </p:cNvPr>
          <p:cNvSpPr/>
          <p:nvPr/>
        </p:nvSpPr>
        <p:spPr>
          <a:xfrm>
            <a:off x="2180664" y="490818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DEDB4D-54EF-4975-AC9A-26A2D0C527B8}"/>
              </a:ext>
            </a:extLst>
          </p:cNvPr>
          <p:cNvSpPr/>
          <p:nvPr/>
        </p:nvSpPr>
        <p:spPr>
          <a:xfrm>
            <a:off x="3378814" y="1424282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95558F-2D07-44B2-8412-BCA74740CAFB}"/>
              </a:ext>
            </a:extLst>
          </p:cNvPr>
          <p:cNvSpPr/>
          <p:nvPr/>
        </p:nvSpPr>
        <p:spPr>
          <a:xfrm>
            <a:off x="5706035" y="2855825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51D5E2-19AB-454B-90DA-1E4890A1C62B}"/>
              </a:ext>
            </a:extLst>
          </p:cNvPr>
          <p:cNvSpPr/>
          <p:nvPr/>
        </p:nvSpPr>
        <p:spPr>
          <a:xfrm>
            <a:off x="1228826" y="1424281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4DE9CE-8E25-42B4-B43A-AF2DA0134554}"/>
              </a:ext>
            </a:extLst>
          </p:cNvPr>
          <p:cNvSpPr/>
          <p:nvPr/>
        </p:nvSpPr>
        <p:spPr>
          <a:xfrm>
            <a:off x="2368923" y="2221157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BE515B-E9CB-4B82-917D-C66BCBD49C74}"/>
              </a:ext>
            </a:extLst>
          </p:cNvPr>
          <p:cNvSpPr/>
          <p:nvPr/>
        </p:nvSpPr>
        <p:spPr>
          <a:xfrm>
            <a:off x="3517857" y="3082751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D636E7-DC11-4D92-8BD6-A6B277700505}"/>
              </a:ext>
            </a:extLst>
          </p:cNvPr>
          <p:cNvSpPr/>
          <p:nvPr/>
        </p:nvSpPr>
        <p:spPr>
          <a:xfrm>
            <a:off x="6994713" y="5524803"/>
            <a:ext cx="779929" cy="7866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4FB513-8713-4BDC-A5D5-5E0CFB878336}"/>
              </a:ext>
            </a:extLst>
          </p:cNvPr>
          <p:cNvSpPr/>
          <p:nvPr/>
        </p:nvSpPr>
        <p:spPr>
          <a:xfrm>
            <a:off x="8045654" y="2985351"/>
            <a:ext cx="3989778" cy="17363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اختار الرقم المناسب </a:t>
            </a:r>
            <a:r>
              <a:rPr lang="ar-BH" sz="4400" b="1" dirty="0">
                <a:solidFill>
                  <a:srgbClr val="FFFF00"/>
                </a:solidFill>
              </a:rPr>
              <a:t>لبيت حامد</a:t>
            </a:r>
          </a:p>
        </p:txBody>
      </p:sp>
      <p:sp>
        <p:nvSpPr>
          <p:cNvPr id="23" name="Oval 22">
            <a:hlinkClick r:id="rId5" action="ppaction://hlinksldjump"/>
            <a:extLst>
              <a:ext uri="{FF2B5EF4-FFF2-40B4-BE49-F238E27FC236}">
                <a16:creationId xmlns:a16="http://schemas.microsoft.com/office/drawing/2014/main" id="{FBE0221E-2194-4C8A-AB85-E2AA4110EDD2}"/>
              </a:ext>
            </a:extLst>
          </p:cNvPr>
          <p:cNvSpPr/>
          <p:nvPr/>
        </p:nvSpPr>
        <p:spPr>
          <a:xfrm>
            <a:off x="10797093" y="5009994"/>
            <a:ext cx="1310018" cy="10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24" name="Oval 23">
            <a:hlinkClick r:id="rId6" action="ppaction://hlinksldjump"/>
            <a:extLst>
              <a:ext uri="{FF2B5EF4-FFF2-40B4-BE49-F238E27FC236}">
                <a16:creationId xmlns:a16="http://schemas.microsoft.com/office/drawing/2014/main" id="{D09265E5-BE67-4E83-95B0-B8FF5C30C873}"/>
              </a:ext>
            </a:extLst>
          </p:cNvPr>
          <p:cNvSpPr/>
          <p:nvPr/>
        </p:nvSpPr>
        <p:spPr>
          <a:xfrm>
            <a:off x="9385534" y="5009994"/>
            <a:ext cx="1310018" cy="10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7" name="Oval 26">
            <a:hlinkClick r:id="rId5" action="ppaction://hlinksldjump"/>
            <a:extLst>
              <a:ext uri="{FF2B5EF4-FFF2-40B4-BE49-F238E27FC236}">
                <a16:creationId xmlns:a16="http://schemas.microsoft.com/office/drawing/2014/main" id="{2EFD5502-A29A-4904-BDA5-778A58F857A0}"/>
              </a:ext>
            </a:extLst>
          </p:cNvPr>
          <p:cNvSpPr/>
          <p:nvPr/>
        </p:nvSpPr>
        <p:spPr>
          <a:xfrm>
            <a:off x="7975849" y="5009994"/>
            <a:ext cx="1310018" cy="10296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000" dirty="0">
                <a:solidFill>
                  <a:srgbClr val="C00000"/>
                </a:solidFill>
              </a:rPr>
              <a:t>5</a:t>
            </a:r>
          </a:p>
        </p:txBody>
      </p:sp>
      <p:pic>
        <p:nvPicPr>
          <p:cNvPr id="4" name="بيت حامد">
            <a:hlinkClick r:id="" action="ppaction://media"/>
            <a:extLst>
              <a:ext uri="{FF2B5EF4-FFF2-40B4-BE49-F238E27FC236}">
                <a16:creationId xmlns:a16="http://schemas.microsoft.com/office/drawing/2014/main" id="{C966833B-D7D7-4F10-973E-20857B972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48692" y="737333"/>
            <a:ext cx="786652" cy="7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أحسنت .. إجابة صحيحة</a:t>
            </a:r>
          </a:p>
        </p:txBody>
      </p:sp>
      <p:sp>
        <p:nvSpPr>
          <p:cNvPr id="23" name="Arrow: Left 22">
            <a:hlinkClick r:id="rId3" action="ppaction://hlinksldjump"/>
            <a:extLst>
              <a:ext uri="{FF2B5EF4-FFF2-40B4-BE49-F238E27FC236}">
                <a16:creationId xmlns:a16="http://schemas.microsoft.com/office/drawing/2014/main" id="{93AA256E-E6B5-48E8-AC48-70D8B36F94CB}"/>
              </a:ext>
            </a:extLst>
          </p:cNvPr>
          <p:cNvSpPr/>
          <p:nvPr/>
        </p:nvSpPr>
        <p:spPr>
          <a:xfrm>
            <a:off x="369794" y="4914900"/>
            <a:ext cx="2615453" cy="1680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/>
              <a:t>الانتقال إلى النشاط التالي</a:t>
            </a:r>
          </a:p>
        </p:txBody>
      </p:sp>
    </p:spTree>
    <p:extLst>
      <p:ext uri="{BB962C8B-B14F-4D97-AF65-F5344CB8AC3E}">
        <p14:creationId xmlns:p14="http://schemas.microsoft.com/office/powerpoint/2010/main" val="24468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حاول مرة أخرى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7E9D83BC-0E5B-4F46-8438-03FBADC11B3C}"/>
              </a:ext>
            </a:extLst>
          </p:cNvPr>
          <p:cNvSpPr/>
          <p:nvPr/>
        </p:nvSpPr>
        <p:spPr>
          <a:xfrm>
            <a:off x="870697" y="5240991"/>
            <a:ext cx="1754841" cy="1364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/>
              <a:t>رجوع</a:t>
            </a:r>
          </a:p>
        </p:txBody>
      </p:sp>
    </p:spTree>
    <p:extLst>
      <p:ext uri="{BB962C8B-B14F-4D97-AF65-F5344CB8AC3E}">
        <p14:creationId xmlns:p14="http://schemas.microsoft.com/office/powerpoint/2010/main" val="334052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خطأ.WAV"/>
          </p:stSnd>
        </p:sndAc>
      </p:transition>
    </mc:Choice>
    <mc:Fallback>
      <p:transition spd="slow" advClick="0">
        <p:sndAc>
          <p:stSnd>
            <p:snd r:embed="rId2" name="خطأ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5ACF-5F7F-4E63-BD75-113FDAFF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665" y="1344833"/>
            <a:ext cx="10515600" cy="1325563"/>
          </a:xfrm>
        </p:spPr>
        <p:txBody>
          <a:bodyPr/>
          <a:lstStyle/>
          <a:p>
            <a:pPr algn="r" rtl="1"/>
            <a:r>
              <a:rPr lang="ar-BH" dirty="0"/>
              <a:t>النشاط رقم (7)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FB901-DD01-4DBF-B33E-0EF319E3A2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78" t="23395" r="31713" b="29816"/>
          <a:stretch/>
        </p:blipFill>
        <p:spPr>
          <a:xfrm>
            <a:off x="369613" y="168033"/>
            <a:ext cx="7389999" cy="60646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B68F5D-C50D-4089-AED2-1B8939EA5A5D}"/>
                  </a:ext>
                </a:extLst>
              </p14:cNvPr>
              <p14:cNvContentPartPr/>
              <p14:nvPr/>
            </p14:nvContentPartPr>
            <p14:xfrm>
              <a:off x="3280744" y="3603219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B68F5D-C50D-4089-AED2-1B8939EA5A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27104" y="349521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056A5B-3E93-4A1D-BE00-B55C5C3AAE6E}"/>
                  </a:ext>
                </a:extLst>
              </p14:cNvPr>
              <p14:cNvContentPartPr/>
              <p14:nvPr/>
            </p14:nvContentPartPr>
            <p14:xfrm>
              <a:off x="2681704" y="1688019"/>
              <a:ext cx="1817640" cy="1915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056A5B-3E93-4A1D-BE00-B55C5C3AAE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7704" y="1580379"/>
                <a:ext cx="1925280" cy="21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A66081C-9F40-4B47-B6E8-DC3DB1FB7388}"/>
                  </a:ext>
                </a:extLst>
              </p14:cNvPr>
              <p14:cNvContentPartPr/>
              <p14:nvPr/>
            </p14:nvContentPartPr>
            <p14:xfrm>
              <a:off x="502984" y="1832379"/>
              <a:ext cx="2610000" cy="289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A66081C-9F40-4B47-B6E8-DC3DB1FB73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8984" y="1724379"/>
                <a:ext cx="2717640" cy="31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B36F12C-4126-42C2-BD5C-BE6BF292C10B}"/>
                  </a:ext>
                </a:extLst>
              </p14:cNvPr>
              <p14:cNvContentPartPr/>
              <p14:nvPr/>
            </p14:nvContentPartPr>
            <p14:xfrm>
              <a:off x="2157904" y="1607379"/>
              <a:ext cx="245160" cy="275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B36F12C-4126-42C2-BD5C-BE6BF292C10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4264" y="1499379"/>
                <a:ext cx="352800" cy="4910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Oval 15">
            <a:hlinkClick r:id="rId13" action="ppaction://hlinksldjump"/>
            <a:extLst>
              <a:ext uri="{FF2B5EF4-FFF2-40B4-BE49-F238E27FC236}">
                <a16:creationId xmlns:a16="http://schemas.microsoft.com/office/drawing/2014/main" id="{493B5CE0-BDEB-4FE0-8F8A-B7D7E53DFE5A}"/>
              </a:ext>
            </a:extLst>
          </p:cNvPr>
          <p:cNvSpPr/>
          <p:nvPr/>
        </p:nvSpPr>
        <p:spPr>
          <a:xfrm>
            <a:off x="8692699" y="4872664"/>
            <a:ext cx="1048870" cy="1012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7" name="Oval 16">
            <a:hlinkClick r:id="rId14" action="ppaction://hlinksldjump"/>
            <a:extLst>
              <a:ext uri="{FF2B5EF4-FFF2-40B4-BE49-F238E27FC236}">
                <a16:creationId xmlns:a16="http://schemas.microsoft.com/office/drawing/2014/main" id="{19BCA499-9A8B-4E27-8427-C64F5A831DF5}"/>
              </a:ext>
            </a:extLst>
          </p:cNvPr>
          <p:cNvSpPr/>
          <p:nvPr/>
        </p:nvSpPr>
        <p:spPr>
          <a:xfrm>
            <a:off x="10192212" y="4872664"/>
            <a:ext cx="1048870" cy="1012320"/>
          </a:xfrm>
          <a:prstGeom prst="ellipse">
            <a:avLst/>
          </a:prstGeom>
          <a:solidFill>
            <a:srgbClr val="EF0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E2963C3-C0DA-45EF-A97F-2A9227998909}"/>
              </a:ext>
            </a:extLst>
          </p:cNvPr>
          <p:cNvSpPr/>
          <p:nvPr/>
        </p:nvSpPr>
        <p:spPr>
          <a:xfrm>
            <a:off x="7927372" y="2803093"/>
            <a:ext cx="3989778" cy="17363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rgbClr val="FFFF00"/>
                </a:solidFill>
              </a:rPr>
              <a:t>أختار اللون المناسب على المخطط الذي يمثل الأقرب من بيت حامد إلى المدرسة</a:t>
            </a:r>
            <a:endParaRPr lang="ar-BH" sz="4400" b="1" dirty="0">
              <a:solidFill>
                <a:srgbClr val="FFFF00"/>
              </a:solidFill>
            </a:endParaRPr>
          </a:p>
        </p:txBody>
      </p:sp>
      <p:pic>
        <p:nvPicPr>
          <p:cNvPr id="3" name="الاحمر ام الازرق">
            <a:hlinkClick r:id="" action="ppaction://media"/>
            <a:extLst>
              <a:ext uri="{FF2B5EF4-FFF2-40B4-BE49-F238E27FC236}">
                <a16:creationId xmlns:a16="http://schemas.microsoft.com/office/drawing/2014/main" id="{3571A951-2926-4B6E-9428-613C2311B2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502594" y="591941"/>
            <a:ext cx="839334" cy="83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أحسنت .. إجابة صحيحة</a:t>
            </a:r>
          </a:p>
        </p:txBody>
      </p:sp>
      <p:sp>
        <p:nvSpPr>
          <p:cNvPr id="23" name="Arrow: Left 22">
            <a:hlinkClick r:id="rId3" action="ppaction://hlinksldjump"/>
            <a:extLst>
              <a:ext uri="{FF2B5EF4-FFF2-40B4-BE49-F238E27FC236}">
                <a16:creationId xmlns:a16="http://schemas.microsoft.com/office/drawing/2014/main" id="{93AA256E-E6B5-48E8-AC48-70D8B36F94CB}"/>
              </a:ext>
            </a:extLst>
          </p:cNvPr>
          <p:cNvSpPr/>
          <p:nvPr/>
        </p:nvSpPr>
        <p:spPr>
          <a:xfrm>
            <a:off x="369794" y="4914900"/>
            <a:ext cx="2615453" cy="1680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/>
              <a:t>نهاية الدرس</a:t>
            </a:r>
          </a:p>
        </p:txBody>
      </p:sp>
    </p:spTree>
    <p:extLst>
      <p:ext uri="{BB962C8B-B14F-4D97-AF65-F5344CB8AC3E}">
        <p14:creationId xmlns:p14="http://schemas.microsoft.com/office/powerpoint/2010/main" val="17752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حاول مرة أخرى</a:t>
            </a:r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7E9D83BC-0E5B-4F46-8438-03FBADC11B3C}"/>
              </a:ext>
            </a:extLst>
          </p:cNvPr>
          <p:cNvSpPr/>
          <p:nvPr/>
        </p:nvSpPr>
        <p:spPr>
          <a:xfrm>
            <a:off x="870697" y="5240991"/>
            <a:ext cx="1754841" cy="1364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/>
              <a:t>رجوع</a:t>
            </a:r>
          </a:p>
        </p:txBody>
      </p:sp>
    </p:spTree>
    <p:extLst>
      <p:ext uri="{BB962C8B-B14F-4D97-AF65-F5344CB8AC3E}">
        <p14:creationId xmlns:p14="http://schemas.microsoft.com/office/powerpoint/2010/main" val="359992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:sndAc>
          <p:stSnd>
            <p:snd r:embed="rId2" name="خطأ.WAV"/>
          </p:stSnd>
        </p:sndAc>
      </p:transition>
    </mc:Choice>
    <mc:Fallback>
      <p:transition spd="slow" advClick="0">
        <p:sndAc>
          <p:stSnd>
            <p:snd r:embed="rId2" name="خطأ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9C86E-3EDD-468D-B665-F76841EC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481"/>
            <a:ext cx="10515600" cy="1325563"/>
          </a:xfrm>
        </p:spPr>
        <p:txBody>
          <a:bodyPr/>
          <a:lstStyle/>
          <a:p>
            <a:pPr algn="ctr" rtl="1"/>
            <a:r>
              <a:rPr lang="ar-BH" dirty="0"/>
              <a:t>شكراً جزيلاً لكم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691489-0E64-4ED7-ABF8-140CAE51D58B}"/>
              </a:ext>
            </a:extLst>
          </p:cNvPr>
          <p:cNvSpPr txBox="1">
            <a:spLocks/>
          </p:cNvSpPr>
          <p:nvPr/>
        </p:nvSpPr>
        <p:spPr>
          <a:xfrm>
            <a:off x="909918" y="32598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8000" b="1" dirty="0"/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37685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F5076A-60F9-41EB-A37E-0769AE6222DB}"/>
              </a:ext>
            </a:extLst>
          </p:cNvPr>
          <p:cNvSpPr/>
          <p:nvPr/>
        </p:nvSpPr>
        <p:spPr>
          <a:xfrm>
            <a:off x="1344706" y="1846561"/>
            <a:ext cx="3562563" cy="276578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4400" dirty="0"/>
              <a:t>في مَدينَةِ المَنامَة</a:t>
            </a:r>
          </a:p>
        </p:txBody>
      </p:sp>
      <p:pic>
        <p:nvPicPr>
          <p:cNvPr id="2" name="الحي الذي يعيش فيه حامد">
            <a:hlinkClick r:id="" action="ppaction://media"/>
            <a:extLst>
              <a:ext uri="{FF2B5EF4-FFF2-40B4-BE49-F238E27FC236}">
                <a16:creationId xmlns:a16="http://schemas.microsoft.com/office/drawing/2014/main" id="{B377BDAB-31F0-41FD-A3B5-647CEC70FA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95534" y="292846"/>
            <a:ext cx="4877147" cy="487714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9FDC8B-5AB2-4EE4-979B-A98448907F8C}"/>
              </a:ext>
            </a:extLst>
          </p:cNvPr>
          <p:cNvSpPr/>
          <p:nvPr/>
        </p:nvSpPr>
        <p:spPr>
          <a:xfrm>
            <a:off x="6353593" y="4612346"/>
            <a:ext cx="5161031" cy="1464162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dirty="0"/>
              <a:t>هَذا هوَ الحَيُّ الَّذي يَعيشُ فيهِ حامِدُ</a:t>
            </a:r>
          </a:p>
        </p:txBody>
      </p:sp>
    </p:spTree>
    <p:extLst>
      <p:ext uri="{BB962C8B-B14F-4D97-AF65-F5344CB8AC3E}">
        <p14:creationId xmlns:p14="http://schemas.microsoft.com/office/powerpoint/2010/main" val="39620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24559D-72B0-44A8-9517-5949C74FAE3E}"/>
              </a:ext>
            </a:extLst>
          </p:cNvPr>
          <p:cNvSpPr/>
          <p:nvPr/>
        </p:nvSpPr>
        <p:spPr>
          <a:xfrm>
            <a:off x="8038866" y="1121963"/>
            <a:ext cx="3865161" cy="22607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هَذا الرَّسْم هُوَ مُخَطَّطٌ لِلْحَيّ الَّذِي يَعيشُ فيهِ حامِد</a:t>
            </a:r>
          </a:p>
        </p:txBody>
      </p:sp>
      <p:pic>
        <p:nvPicPr>
          <p:cNvPr id="2" name="تعريف مخطط الحي">
            <a:hlinkClick r:id="" action="ppaction://media"/>
            <a:extLst>
              <a:ext uri="{FF2B5EF4-FFF2-40B4-BE49-F238E27FC236}">
                <a16:creationId xmlns:a16="http://schemas.microsoft.com/office/drawing/2014/main" id="{3CBAEB92-7E77-4074-A684-A9F1E19A3C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0436" y="0"/>
            <a:ext cx="6345398" cy="634539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F1B7CD-A7CC-485F-8A86-D9F10E53882C}"/>
              </a:ext>
            </a:extLst>
          </p:cNvPr>
          <p:cNvSpPr/>
          <p:nvPr/>
        </p:nvSpPr>
        <p:spPr>
          <a:xfrm>
            <a:off x="980436" y="4996328"/>
            <a:ext cx="6345398" cy="140447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المُخَطَّطُ رَسْمٌ يُظْهِرُ الأَشْياءَ كَما تَبْدو مِنَ الأعْلى</a:t>
            </a:r>
          </a:p>
        </p:txBody>
      </p:sp>
    </p:spTree>
    <p:extLst>
      <p:ext uri="{BB962C8B-B14F-4D97-AF65-F5344CB8AC3E}">
        <p14:creationId xmlns:p14="http://schemas.microsoft.com/office/powerpoint/2010/main" val="513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5A88932-7F5F-4805-9163-FB1FA14D72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45" t="25312" r="39446" b="58848"/>
          <a:stretch/>
        </p:blipFill>
        <p:spPr>
          <a:xfrm>
            <a:off x="7739856" y="248521"/>
            <a:ext cx="1323918" cy="20531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EB712A-A528-4C8A-9681-761D229FF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99" t="24986" r="53022" b="64858"/>
          <a:stretch/>
        </p:blipFill>
        <p:spPr>
          <a:xfrm>
            <a:off x="2570337" y="368763"/>
            <a:ext cx="1881809" cy="13163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F9EDFA-CD08-43B8-A768-575D4D0864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583" t="32691" r="32081" b="57972"/>
          <a:stretch/>
        </p:blipFill>
        <p:spPr>
          <a:xfrm>
            <a:off x="7590086" y="3554537"/>
            <a:ext cx="2031577" cy="17240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0DD1E6-8092-4584-9D7D-BA60BE548C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64" t="33654" r="49680" b="59239"/>
          <a:stretch/>
        </p:blipFill>
        <p:spPr>
          <a:xfrm>
            <a:off x="2203500" y="3154894"/>
            <a:ext cx="2713940" cy="22340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صف الاول 1">
            <a:hlinkClick r:id="" action="ppaction://media"/>
            <a:extLst>
              <a:ext uri="{FF2B5EF4-FFF2-40B4-BE49-F238E27FC236}">
                <a16:creationId xmlns:a16="http://schemas.microsoft.com/office/drawing/2014/main" id="{4426C7D4-5168-4C1C-B06F-334A8E48B2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167.4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8547" y="844789"/>
            <a:ext cx="1163128" cy="1163128"/>
          </a:xfrm>
          <a:prstGeom prst="rect">
            <a:avLst/>
          </a:prstGeom>
        </p:spPr>
      </p:pic>
      <p:pic>
        <p:nvPicPr>
          <p:cNvPr id="8" name="صف الاول 1">
            <a:hlinkClick r:id="" action="ppaction://media"/>
            <a:extLst>
              <a:ext uri="{FF2B5EF4-FFF2-40B4-BE49-F238E27FC236}">
                <a16:creationId xmlns:a16="http://schemas.microsoft.com/office/drawing/2014/main" id="{A7A6CB12-3BE1-44D8-97E3-34354EB88C3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55" end="7124.4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8788" y="568025"/>
            <a:ext cx="1163128" cy="1163128"/>
          </a:xfrm>
          <a:prstGeom prst="rect">
            <a:avLst/>
          </a:prstGeom>
        </p:spPr>
      </p:pic>
      <p:pic>
        <p:nvPicPr>
          <p:cNvPr id="9" name="صف الاول 1">
            <a:hlinkClick r:id="" action="ppaction://media"/>
            <a:extLst>
              <a:ext uri="{FF2B5EF4-FFF2-40B4-BE49-F238E27FC236}">
                <a16:creationId xmlns:a16="http://schemas.microsoft.com/office/drawing/2014/main" id="{6864CC97-70D6-475D-A593-53525DED0A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79" end="3535.4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6249" y="3982613"/>
            <a:ext cx="1163128" cy="1163128"/>
          </a:xfrm>
          <a:prstGeom prst="rect">
            <a:avLst/>
          </a:prstGeom>
        </p:spPr>
      </p:pic>
      <p:pic>
        <p:nvPicPr>
          <p:cNvPr id="10" name="صف الاول 1">
            <a:hlinkClick r:id="" action="ppaction://media"/>
            <a:extLst>
              <a:ext uri="{FF2B5EF4-FFF2-40B4-BE49-F238E27FC236}">
                <a16:creationId xmlns:a16="http://schemas.microsoft.com/office/drawing/2014/main" id="{914174DD-0214-49DF-BDE8-5894A64F356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1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3079" y="3779857"/>
            <a:ext cx="1163128" cy="116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86D0BC9-8CB9-44B2-9671-76DC2ACB6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31" t="32861" r="60064" b="49930"/>
          <a:stretch/>
        </p:blipFill>
        <p:spPr>
          <a:xfrm>
            <a:off x="8810216" y="2373696"/>
            <a:ext cx="1264779" cy="22304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A12E6C-C0D2-4BB7-BC69-8753E6129E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50" t="40551" r="39881" b="52631"/>
          <a:stretch/>
        </p:blipFill>
        <p:spPr>
          <a:xfrm>
            <a:off x="5200832" y="770459"/>
            <a:ext cx="1957676" cy="8837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E25860-EDE3-4E37-97E6-EBEC2252D9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87" t="39002" r="52752" b="49005"/>
          <a:stretch/>
        </p:blipFill>
        <p:spPr>
          <a:xfrm>
            <a:off x="2073100" y="312901"/>
            <a:ext cx="1470075" cy="15544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8A5755-24D2-482F-B9AA-DBDD765316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06" t="46789" r="46345" b="41806"/>
          <a:stretch/>
        </p:blipFill>
        <p:spPr>
          <a:xfrm>
            <a:off x="1796668" y="3278613"/>
            <a:ext cx="1798319" cy="1478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CB37DD-77A1-458A-809C-04E34F5F55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70" t="49885" r="31713" b="29816"/>
          <a:stretch/>
        </p:blipFill>
        <p:spPr>
          <a:xfrm>
            <a:off x="4607462" y="2496143"/>
            <a:ext cx="1422463" cy="26310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صف الاول الاول 2">
            <a:hlinkClick r:id="" action="ppaction://media"/>
            <a:extLst>
              <a:ext uri="{FF2B5EF4-FFF2-40B4-BE49-F238E27FC236}">
                <a16:creationId xmlns:a16="http://schemas.microsoft.com/office/drawing/2014/main" id="{25DD67DF-5905-441C-8872-BB150A40DA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47" end="5420.22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5430" y="469451"/>
            <a:ext cx="1131238" cy="1131238"/>
          </a:xfrm>
          <a:prstGeom prst="rect">
            <a:avLst/>
          </a:prstGeom>
        </p:spPr>
      </p:pic>
      <p:pic>
        <p:nvPicPr>
          <p:cNvPr id="8" name="صف الاول الاول 2">
            <a:hlinkClick r:id="" action="ppaction://media"/>
            <a:extLst>
              <a:ext uri="{FF2B5EF4-FFF2-40B4-BE49-F238E27FC236}">
                <a16:creationId xmlns:a16="http://schemas.microsoft.com/office/drawing/2014/main" id="{BB049151-B591-44FC-A583-A3B589D1CE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51" end="8861.22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4940" y="694814"/>
            <a:ext cx="1131238" cy="1131238"/>
          </a:xfrm>
          <a:prstGeom prst="rect">
            <a:avLst/>
          </a:prstGeom>
        </p:spPr>
      </p:pic>
      <p:pic>
        <p:nvPicPr>
          <p:cNvPr id="9" name="صف الاول الاول 2">
            <a:hlinkClick r:id="" action="ppaction://media"/>
            <a:extLst>
              <a:ext uri="{FF2B5EF4-FFF2-40B4-BE49-F238E27FC236}">
                <a16:creationId xmlns:a16="http://schemas.microsoft.com/office/drawing/2014/main" id="{51FC3C72-94FD-4430-A33D-A92FD37773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642.22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0283" y="3096824"/>
            <a:ext cx="1131238" cy="1131238"/>
          </a:xfrm>
          <a:prstGeom prst="rect">
            <a:avLst/>
          </a:prstGeom>
        </p:spPr>
      </p:pic>
      <p:pic>
        <p:nvPicPr>
          <p:cNvPr id="10" name="صف الاول الاول 2">
            <a:hlinkClick r:id="" action="ppaction://media"/>
            <a:extLst>
              <a:ext uri="{FF2B5EF4-FFF2-40B4-BE49-F238E27FC236}">
                <a16:creationId xmlns:a16="http://schemas.microsoft.com/office/drawing/2014/main" id="{D74E5381-95BF-4C44-84DD-13F90B4C17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500" end="2483.22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3278613"/>
            <a:ext cx="1131238" cy="1131238"/>
          </a:xfrm>
          <a:prstGeom prst="rect">
            <a:avLst/>
          </a:prstGeom>
        </p:spPr>
      </p:pic>
      <p:pic>
        <p:nvPicPr>
          <p:cNvPr id="11" name="صف الاول الاول 2">
            <a:hlinkClick r:id="" action="ppaction://media"/>
            <a:extLst>
              <a:ext uri="{FF2B5EF4-FFF2-40B4-BE49-F238E27FC236}">
                <a16:creationId xmlns:a16="http://schemas.microsoft.com/office/drawing/2014/main" id="{A0FA6792-0CF6-4793-9FA4-3A56417E8B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383" y="3452134"/>
            <a:ext cx="1131238" cy="11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8D8261-34AB-468D-B301-30CAC3C763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28" t="24836" r="32516" b="31192"/>
          <a:stretch/>
        </p:blipFill>
        <p:spPr>
          <a:xfrm>
            <a:off x="706837" y="583421"/>
            <a:ext cx="6990767" cy="56995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F1B7CD-A7CC-485F-8A86-D9F10E53882C}"/>
              </a:ext>
            </a:extLst>
          </p:cNvPr>
          <p:cNvSpPr/>
          <p:nvPr/>
        </p:nvSpPr>
        <p:spPr>
          <a:xfrm>
            <a:off x="842407" y="5172542"/>
            <a:ext cx="3865162" cy="9159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dirty="0"/>
              <a:t>اضْغَط عَلى المُخَطَّطُ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C0714A-ED72-47B0-8529-E3E37C292EA2}"/>
              </a:ext>
            </a:extLst>
          </p:cNvPr>
          <p:cNvSpPr/>
          <p:nvPr/>
        </p:nvSpPr>
        <p:spPr>
          <a:xfrm>
            <a:off x="6658851" y="1699777"/>
            <a:ext cx="970499" cy="2870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0AC556-FA6D-4FB8-B7EB-3C6D14E38752}"/>
              </a:ext>
            </a:extLst>
          </p:cNvPr>
          <p:cNvSpPr/>
          <p:nvPr/>
        </p:nvSpPr>
        <p:spPr>
          <a:xfrm>
            <a:off x="2289739" y="2407549"/>
            <a:ext cx="970499" cy="2870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7BA8BD-252C-4FE2-A0D4-278A853D07F2}"/>
              </a:ext>
            </a:extLst>
          </p:cNvPr>
          <p:cNvSpPr/>
          <p:nvPr/>
        </p:nvSpPr>
        <p:spPr>
          <a:xfrm>
            <a:off x="5610750" y="960216"/>
            <a:ext cx="970499" cy="2870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F9D39A-2944-440D-9905-CD2275DC476B}"/>
              </a:ext>
            </a:extLst>
          </p:cNvPr>
          <p:cNvSpPr/>
          <p:nvPr/>
        </p:nvSpPr>
        <p:spPr>
          <a:xfrm>
            <a:off x="2143884" y="769480"/>
            <a:ext cx="970499" cy="2870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073255-FE15-42AC-806C-EFD3A5782C27}"/>
              </a:ext>
            </a:extLst>
          </p:cNvPr>
          <p:cNvSpPr/>
          <p:nvPr/>
        </p:nvSpPr>
        <p:spPr>
          <a:xfrm>
            <a:off x="3372434" y="1827401"/>
            <a:ext cx="970499" cy="2870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E58E54-63BA-4310-95BF-DC9DA4A22963}"/>
              </a:ext>
            </a:extLst>
          </p:cNvPr>
          <p:cNvSpPr/>
          <p:nvPr/>
        </p:nvSpPr>
        <p:spPr>
          <a:xfrm>
            <a:off x="5756606" y="3054899"/>
            <a:ext cx="970499" cy="2870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CD756B-309D-429E-8B6E-CB95E7578988}"/>
              </a:ext>
            </a:extLst>
          </p:cNvPr>
          <p:cNvSpPr/>
          <p:nvPr/>
        </p:nvSpPr>
        <p:spPr>
          <a:xfrm>
            <a:off x="3673493" y="3545175"/>
            <a:ext cx="970499" cy="2870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FBAFA6-50F0-4970-92CF-2C52E95E129F}"/>
              </a:ext>
            </a:extLst>
          </p:cNvPr>
          <p:cNvSpPr/>
          <p:nvPr/>
        </p:nvSpPr>
        <p:spPr>
          <a:xfrm>
            <a:off x="1173385" y="1850776"/>
            <a:ext cx="970499" cy="2870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FD51B7-8B5D-4311-8A20-6DCBB10DB731}"/>
              </a:ext>
            </a:extLst>
          </p:cNvPr>
          <p:cNvSpPr/>
          <p:nvPr/>
        </p:nvSpPr>
        <p:spPr>
          <a:xfrm>
            <a:off x="6727105" y="5713137"/>
            <a:ext cx="970499" cy="2870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pic>
        <p:nvPicPr>
          <p:cNvPr id="2" name="صوت حامد للتعريف بمخطط الحي">
            <a:hlinkClick r:id="" action="ppaction://media"/>
            <a:extLst>
              <a:ext uri="{FF2B5EF4-FFF2-40B4-BE49-F238E27FC236}">
                <a16:creationId xmlns:a16="http://schemas.microsoft.com/office/drawing/2014/main" id="{F8D0BC6F-19A0-4208-A1D5-D681DD37E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2393" y="278428"/>
            <a:ext cx="3718764" cy="37187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24559D-72B0-44A8-9517-5949C74FAE3E}"/>
              </a:ext>
            </a:extLst>
          </p:cNvPr>
          <p:cNvSpPr/>
          <p:nvPr/>
        </p:nvSpPr>
        <p:spPr>
          <a:xfrm>
            <a:off x="7904892" y="3545175"/>
            <a:ext cx="4018167" cy="208644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/>
              <a:t>للتَعَرُفِ عَلى مُخَطَّطٌ الْحَيّ الَّذِي أَعيشُ فيهِ</a:t>
            </a:r>
          </a:p>
        </p:txBody>
      </p:sp>
    </p:spTree>
    <p:extLst>
      <p:ext uri="{BB962C8B-B14F-4D97-AF65-F5344CB8AC3E}">
        <p14:creationId xmlns:p14="http://schemas.microsoft.com/office/powerpoint/2010/main" val="32408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44430-9F7F-4B9D-9F31-28EAFA5E9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613" y="-83736"/>
            <a:ext cx="8524525" cy="1951754"/>
          </a:xfrm>
        </p:spPr>
        <p:txBody>
          <a:bodyPr anchor="ctr">
            <a:normAutofit/>
          </a:bodyPr>
          <a:lstStyle/>
          <a:p>
            <a:r>
              <a:rPr lang="ar-BH" sz="7200" dirty="0"/>
              <a:t>نشاط رقم (1)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09D917-18C2-4360-968D-1BEE6C69B04F}"/>
              </a:ext>
            </a:extLst>
          </p:cNvPr>
          <p:cNvSpPr/>
          <p:nvPr/>
        </p:nvSpPr>
        <p:spPr>
          <a:xfrm>
            <a:off x="2545809" y="1974520"/>
            <a:ext cx="7100381" cy="14641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BH" sz="4000" dirty="0"/>
              <a:t>الحَيُّ الَّذي يَعيشُ فيهِ حامِدُ وَسُعاد يَقَع في:</a:t>
            </a:r>
          </a:p>
        </p:txBody>
      </p:sp>
      <p:sp>
        <p:nvSpPr>
          <p:cNvPr id="12" name="Oval 11">
            <a:hlinkClick r:id="rId4" action="ppaction://hlinksldjump"/>
            <a:extLst>
              <a:ext uri="{FF2B5EF4-FFF2-40B4-BE49-F238E27FC236}">
                <a16:creationId xmlns:a16="http://schemas.microsoft.com/office/drawing/2014/main" id="{77C9B459-BBAF-479A-B226-95985C493D2E}"/>
              </a:ext>
            </a:extLst>
          </p:cNvPr>
          <p:cNvSpPr/>
          <p:nvPr/>
        </p:nvSpPr>
        <p:spPr>
          <a:xfrm>
            <a:off x="5117726" y="3953439"/>
            <a:ext cx="2400300" cy="15464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BH" sz="4000" dirty="0">
                <a:solidFill>
                  <a:srgbClr val="C00000"/>
                </a:solidFill>
              </a:rPr>
              <a:t>مَدينَة المَنامَة</a:t>
            </a:r>
          </a:p>
        </p:txBody>
      </p:sp>
      <p:sp>
        <p:nvSpPr>
          <p:cNvPr id="13" name="Oval 12">
            <a:hlinkClick r:id="rId5" action="ppaction://hlinksldjump"/>
            <a:extLst>
              <a:ext uri="{FF2B5EF4-FFF2-40B4-BE49-F238E27FC236}">
                <a16:creationId xmlns:a16="http://schemas.microsoft.com/office/drawing/2014/main" id="{544A3401-0DA2-4FD9-A309-B733D78F129D}"/>
              </a:ext>
            </a:extLst>
          </p:cNvPr>
          <p:cNvSpPr/>
          <p:nvPr/>
        </p:nvSpPr>
        <p:spPr>
          <a:xfrm>
            <a:off x="1967754" y="3953439"/>
            <a:ext cx="2400300" cy="15464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BH" sz="4000" dirty="0">
                <a:solidFill>
                  <a:srgbClr val="C00000"/>
                </a:solidFill>
              </a:rPr>
              <a:t>مَدينَة عيسى</a:t>
            </a:r>
          </a:p>
        </p:txBody>
      </p:sp>
      <p:sp>
        <p:nvSpPr>
          <p:cNvPr id="14" name="Oval 13">
            <a:hlinkClick r:id="rId5" action="ppaction://hlinksldjump"/>
            <a:extLst>
              <a:ext uri="{FF2B5EF4-FFF2-40B4-BE49-F238E27FC236}">
                <a16:creationId xmlns:a16="http://schemas.microsoft.com/office/drawing/2014/main" id="{37BE3476-BEEE-44EF-860B-8939A0984C09}"/>
              </a:ext>
            </a:extLst>
          </p:cNvPr>
          <p:cNvSpPr/>
          <p:nvPr/>
        </p:nvSpPr>
        <p:spPr>
          <a:xfrm>
            <a:off x="7886701" y="4035689"/>
            <a:ext cx="2400300" cy="14641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ar-BH" sz="4000" dirty="0">
                <a:solidFill>
                  <a:srgbClr val="C00000"/>
                </a:solidFill>
              </a:rPr>
              <a:t>مَدينَة حَمَد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B37762DD-6EBF-48D5-BB6C-CFC892969F5C}"/>
              </a:ext>
            </a:extLst>
          </p:cNvPr>
          <p:cNvSpPr/>
          <p:nvPr/>
        </p:nvSpPr>
        <p:spPr>
          <a:xfrm rot="20641566">
            <a:off x="9819341" y="800847"/>
            <a:ext cx="2091765" cy="234875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dirty="0"/>
              <a:t>اختر</a:t>
            </a:r>
          </a:p>
        </p:txBody>
      </p:sp>
      <p:pic>
        <p:nvPicPr>
          <p:cNvPr id="4" name="اختر واحد">
            <a:hlinkClick r:id="" action="ppaction://media"/>
            <a:extLst>
              <a:ext uri="{FF2B5EF4-FFF2-40B4-BE49-F238E27FC236}">
                <a16:creationId xmlns:a16="http://schemas.microsoft.com/office/drawing/2014/main" id="{0D99C2AD-8ACA-47EB-9F1F-1986B7E5B1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8388" y="252506"/>
            <a:ext cx="942404" cy="94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miley Face 16">
            <a:extLst>
              <a:ext uri="{FF2B5EF4-FFF2-40B4-BE49-F238E27FC236}">
                <a16:creationId xmlns:a16="http://schemas.microsoft.com/office/drawing/2014/main" id="{824227DA-03E1-4C45-B7DA-746CE2B5388B}"/>
              </a:ext>
            </a:extLst>
          </p:cNvPr>
          <p:cNvSpPr/>
          <p:nvPr/>
        </p:nvSpPr>
        <p:spPr>
          <a:xfrm>
            <a:off x="4199964" y="1627094"/>
            <a:ext cx="3792071" cy="334159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55A42-9ABE-4169-AECC-C0787302CC7D}"/>
              </a:ext>
            </a:extLst>
          </p:cNvPr>
          <p:cNvSpPr/>
          <p:nvPr/>
        </p:nvSpPr>
        <p:spPr>
          <a:xfrm>
            <a:off x="4309782" y="5553635"/>
            <a:ext cx="3682253" cy="7395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/>
              <a:t>أحسنت .. إجابة صحيحة</a:t>
            </a:r>
          </a:p>
        </p:txBody>
      </p:sp>
      <p:sp>
        <p:nvSpPr>
          <p:cNvPr id="23" name="Arrow: Left 22">
            <a:hlinkClick r:id="rId3" action="ppaction://hlinksldjump"/>
            <a:extLst>
              <a:ext uri="{FF2B5EF4-FFF2-40B4-BE49-F238E27FC236}">
                <a16:creationId xmlns:a16="http://schemas.microsoft.com/office/drawing/2014/main" id="{93AA256E-E6B5-48E8-AC48-70D8B36F94CB}"/>
              </a:ext>
            </a:extLst>
          </p:cNvPr>
          <p:cNvSpPr/>
          <p:nvPr/>
        </p:nvSpPr>
        <p:spPr>
          <a:xfrm>
            <a:off x="369794" y="4914900"/>
            <a:ext cx="2615453" cy="16808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/>
              <a:t>الانتقال إلى النشاط الثاني</a:t>
            </a:r>
          </a:p>
        </p:txBody>
      </p:sp>
    </p:spTree>
    <p:extLst>
      <p:ext uri="{BB962C8B-B14F-4D97-AF65-F5344CB8AC3E}">
        <p14:creationId xmlns:p14="http://schemas.microsoft.com/office/powerpoint/2010/main" val="35835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312</Words>
  <Application>Microsoft Office PowerPoint</Application>
  <PresentationFormat>Widescreen</PresentationFormat>
  <Paragraphs>121</Paragraphs>
  <Slides>29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الدرس الحادي عشر     ( صفحة 78 )</vt:lpstr>
      <vt:lpstr>أهداف الدرس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نشاط رقم (1)</vt:lpstr>
      <vt:lpstr>PowerPoint Presentation</vt:lpstr>
      <vt:lpstr>PowerPoint Presentation</vt:lpstr>
      <vt:lpstr>نشاط رقم (2)</vt:lpstr>
      <vt:lpstr>PowerPoint Presentation</vt:lpstr>
      <vt:lpstr>PowerPoint Presentation</vt:lpstr>
      <vt:lpstr>نشاط رقم (3)</vt:lpstr>
      <vt:lpstr>PowerPoint Presentation</vt:lpstr>
      <vt:lpstr>PowerPoint Presentation</vt:lpstr>
      <vt:lpstr>نشاط رقم (4)</vt:lpstr>
      <vt:lpstr>PowerPoint Presentation</vt:lpstr>
      <vt:lpstr>PowerPoint Presentation</vt:lpstr>
      <vt:lpstr>نشاط رقم (5)</vt:lpstr>
      <vt:lpstr>PowerPoint Presentation</vt:lpstr>
      <vt:lpstr>PowerPoint Presentation</vt:lpstr>
      <vt:lpstr>نشاط رقم (6)</vt:lpstr>
      <vt:lpstr>PowerPoint Presentation</vt:lpstr>
      <vt:lpstr>PowerPoint Presentation</vt:lpstr>
      <vt:lpstr>النشاط رقم (7)</vt:lpstr>
      <vt:lpstr>PowerPoint Presentation</vt:lpstr>
      <vt:lpstr>PowerPoint Presentation</vt:lpstr>
      <vt:lpstr>شكراً جزيلاً لكم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الحادي عشر</dc:title>
  <dc:creator>Hassan Al Juffairi</dc:creator>
  <cp:lastModifiedBy>Hassan Al Juffairi</cp:lastModifiedBy>
  <cp:revision>43</cp:revision>
  <dcterms:created xsi:type="dcterms:W3CDTF">2020-03-05T04:31:42Z</dcterms:created>
  <dcterms:modified xsi:type="dcterms:W3CDTF">2020-03-07T08:56:04Z</dcterms:modified>
</cp:coreProperties>
</file>