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31" r:id="rId3"/>
    <p:sldId id="346" r:id="rId4"/>
    <p:sldId id="353" r:id="rId5"/>
    <p:sldId id="278" r:id="rId6"/>
    <p:sldId id="329" r:id="rId7"/>
    <p:sldId id="358" r:id="rId8"/>
    <p:sldId id="359" r:id="rId9"/>
    <p:sldId id="360" r:id="rId10"/>
    <p:sldId id="3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5EA"/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7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295D6-2EFE-4AFC-BA9B-2E0D1C1638BD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098529-C437-4C10-BCF2-601D3101E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561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5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45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38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721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7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120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8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72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6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48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66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03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id="{640D4C09-C6A8-468D-9990-58CB03677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3979" y="1775792"/>
            <a:ext cx="9464042" cy="4427831"/>
          </a:xfrm>
        </p:spPr>
        <p:txBody>
          <a:bodyPr>
            <a:normAutofit fontScale="90000"/>
          </a:bodyPr>
          <a:lstStyle/>
          <a:p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800" dirty="0">
                <a:solidFill>
                  <a:srgbClr val="7030A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دَرْسٌ في مَادّةِ</a:t>
            </a:r>
            <a:r>
              <a:rPr lang="ar-SA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اللّ</a:t>
            </a: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r>
              <a:rPr lang="ar-SA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غ</a:t>
            </a: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SA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SA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الع</a:t>
            </a: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SA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</a:t>
            </a: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SA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بيّة</a:t>
            </a: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b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القواعدُ الإملائيّةُ - الفَصْلُ الدّراسيُّ الأَوّلُ </a:t>
            </a:r>
            <a:r>
              <a:rPr lang="ar-BH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BH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التَّاءُ المَرْبوطةُ والهاءُ في آخِرِ الكَلِمةِ</a:t>
            </a:r>
            <a:r>
              <a:rPr lang="ar-SA" sz="49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SA" sz="49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SA" sz="49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ar-SA" sz="49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SA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الصّ</a:t>
            </a:r>
            <a:r>
              <a:rPr lang="ar-BH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َ</a:t>
            </a:r>
            <a:r>
              <a:rPr lang="ar-SA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ف</a:t>
            </a:r>
            <a:r>
              <a:rPr lang="ar-BH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ُّ</a:t>
            </a:r>
            <a:r>
              <a:rPr lang="ar-SA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</a:t>
            </a:r>
            <a:r>
              <a:rPr lang="ar-BH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الرَّابعُ </a:t>
            </a:r>
            <a:r>
              <a:rPr lang="ar-SA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الابتدائيّ</a:t>
            </a:r>
            <a:r>
              <a:rPr lang="ar-BH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ُ</a:t>
            </a:r>
            <a:r>
              <a:rPr 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ar-BH" sz="4800" b="1" dirty="0">
              <a:solidFill>
                <a:schemeClr val="tx1">
                  <a:lumMod val="95000"/>
                  <a:lumOff val="5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97CC3879-3E1E-4F0D-B1DB-6923CE5968C9}"/>
              </a:ext>
            </a:extLst>
          </p:cNvPr>
          <p:cNvSpPr txBox="1">
            <a:spLocks/>
          </p:cNvSpPr>
          <p:nvPr/>
        </p:nvSpPr>
        <p:spPr>
          <a:xfrm>
            <a:off x="838200" y="2756508"/>
            <a:ext cx="10515600" cy="13449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square" lIns="91440" tIns="45720" rIns="91440" bIns="45720" rtlCol="0">
            <a:spAutoFit/>
          </a:bodyPr>
          <a:lstStyle>
            <a:defPPr>
              <a:defRPr lang="en-US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BH" sz="880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الدّرسُ</a:t>
            </a:r>
            <a:endParaRPr lang="en-US" sz="8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56E22CD-9BD8-4422-8C36-B8222B0D1CC7}"/>
              </a:ext>
            </a:extLst>
          </p:cNvPr>
          <p:cNvSpPr/>
          <p:nvPr/>
        </p:nvSpPr>
        <p:spPr>
          <a:xfrm>
            <a:off x="1" y="134239"/>
            <a:ext cx="5300870" cy="35609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التاءُ المربوطةُ والهاءُ في آخرِ الكلمةِ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6261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C6FFC3F-B80E-4629-BC63-F1F9933D5B3B}"/>
              </a:ext>
            </a:extLst>
          </p:cNvPr>
          <p:cNvSpPr/>
          <p:nvPr/>
        </p:nvSpPr>
        <p:spPr>
          <a:xfrm>
            <a:off x="371064" y="2719379"/>
            <a:ext cx="11361772" cy="811612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الهدف الأوّل:  </a:t>
            </a:r>
            <a:r>
              <a:rPr lang="ar-BH" sz="32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تمييزُ كتابةِ التّاءِ المربوطةِ والهاءِ في آخر الكلمةِ من خلالِ الأمثلةِ المعروضةِ.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F0BFDC-230F-412E-B90F-C57409A305F9}"/>
              </a:ext>
            </a:extLst>
          </p:cNvPr>
          <p:cNvSpPr/>
          <p:nvPr/>
        </p:nvSpPr>
        <p:spPr>
          <a:xfrm>
            <a:off x="371064" y="3879060"/>
            <a:ext cx="11392935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الهدَفُ الثّاني: </a:t>
            </a:r>
            <a:r>
              <a:rPr lang="ar-BH" sz="32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اسْتنتاجُ قاعدةِ الدَّرسِ من خلالِ الأمثلةِ المعروضةِ. </a:t>
            </a:r>
          </a:p>
        </p:txBody>
      </p:sp>
      <p:sp>
        <p:nvSpPr>
          <p:cNvPr id="3" name="Rectangle 2"/>
          <p:cNvSpPr/>
          <p:nvPr/>
        </p:nvSpPr>
        <p:spPr>
          <a:xfrm>
            <a:off x="3879669" y="1109953"/>
            <a:ext cx="4105935" cy="8116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4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أهْدافُ الدَّرْسِ</a:t>
            </a:r>
            <a:endParaRPr lang="en-US" sz="48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F0BFDC-230F-412E-B90F-C57409A305F9}"/>
              </a:ext>
            </a:extLst>
          </p:cNvPr>
          <p:cNvSpPr/>
          <p:nvPr/>
        </p:nvSpPr>
        <p:spPr>
          <a:xfrm>
            <a:off x="371064" y="4933160"/>
            <a:ext cx="11361772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الهدَفُ الثّاني: </a:t>
            </a:r>
            <a:r>
              <a:rPr lang="ar-BH" sz="32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توظيفُ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b="1" dirty="0">
                <a:solidFill>
                  <a:schemeClr val="accent5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القاعدةِ في الكتابةِ الصّحيحةِ للتّاءِ المربوطة والهاءِ في آخر الكلمةِ.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34804A6D-F93F-4EF4-85E3-5179D5493B52}"/>
              </a:ext>
            </a:extLst>
          </p:cNvPr>
          <p:cNvSpPr/>
          <p:nvPr/>
        </p:nvSpPr>
        <p:spPr>
          <a:xfrm>
            <a:off x="1" y="134239"/>
            <a:ext cx="5300870" cy="35609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التاءُ المربوطةُ والهاءُ في آخرِ الكلمةِ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C5FBED0A-58B9-4467-B42F-F9F870DBB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6840" y="134238"/>
            <a:ext cx="1646183" cy="1268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195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0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5999" y="644243"/>
            <a:ext cx="4143346" cy="691840"/>
          </a:xfrm>
        </p:spPr>
        <p:txBody>
          <a:bodyPr>
            <a:normAutofit/>
          </a:bodyPr>
          <a:lstStyle/>
          <a:p>
            <a:pPr algn="r" defTabSz="457200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أُلاحظُ، وأكتشِفُ:</a:t>
            </a:r>
          </a:p>
        </p:txBody>
      </p:sp>
      <p:sp>
        <p:nvSpPr>
          <p:cNvPr id="7" name="Rectangle 6"/>
          <p:cNvSpPr/>
          <p:nvPr/>
        </p:nvSpPr>
        <p:spPr>
          <a:xfrm>
            <a:off x="819150" y="2963451"/>
            <a:ext cx="10553699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أُلاحِظُ الكَلِماتِ المكتوبةَ باللَّونِ الأحمرِ في مجموعةِ العمودِ ( أ ): </a:t>
            </a:r>
          </a:p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أضعُ سكونًا على الحرفِ الأخيرِ فيها:                         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 اللهْ – وَجْهْ) </a:t>
            </a:r>
          </a:p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كَيفَ تنطَقُ؟ </a:t>
            </a:r>
          </a:p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أضعُ ضمَّةً، ثُمَّ فتحةً، ثُمَّ كسرةً على الحرفِ الأخيرِ من كلِّ كلمةٍ من الكلماتِ السابقةِ. </a:t>
            </a:r>
          </a:p>
          <a:p>
            <a:pPr marL="45720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(اللهُ -   اللهَ - اللهِ)   / (وجهُ  - وجهَ  - وجهِ) .</a:t>
            </a:r>
          </a:p>
          <a:p>
            <a:pPr marL="45720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كيفَ أَنطقُ الحرفَ الأخيرَ مَعَ الحركاتِ؟ </a:t>
            </a:r>
            <a:endParaRPr lang="ar-BH" sz="2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677783"/>
              </p:ext>
            </p:extLst>
          </p:nvPr>
        </p:nvGraphicFramePr>
        <p:xfrm>
          <a:off x="1222383" y="1408971"/>
          <a:ext cx="9373224" cy="1554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686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6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</a:t>
                      </a:r>
                      <a:endParaRPr lang="en-US" sz="28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</a:t>
                      </a:r>
                      <a:endParaRPr lang="en-US" sz="28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1- أسكنُ في </a:t>
                      </a:r>
                      <a:r>
                        <a:rPr lang="ar-BH" sz="28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مدينةِ</a:t>
                      </a:r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الرفاعِ.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1- </a:t>
                      </a:r>
                      <a:r>
                        <a:rPr lang="ar-BH" sz="28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اللهُ</a:t>
                      </a:r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هُوَ خَالِقُنا.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2- تقعُ </a:t>
                      </a:r>
                      <a:r>
                        <a:rPr lang="ar-BH" sz="28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مملكةُ</a:t>
                      </a:r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البحرينِ في الخليجِ العربيّ.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2- </a:t>
                      </a:r>
                      <a:r>
                        <a:rPr lang="ar-BH" sz="28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وجهُ </a:t>
                      </a:r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أمّي جَميلٌ.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131918" y="4181196"/>
            <a:ext cx="276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ct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تُنطَقُ بحرفِ الهاءِ.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94596" y="5922162"/>
            <a:ext cx="276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ct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تُنطَقُ بحرفِ الهاءِ. 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4752389-E5D4-49FB-9119-92A12AEB8F6E}"/>
              </a:ext>
            </a:extLst>
          </p:cNvPr>
          <p:cNvSpPr/>
          <p:nvPr/>
        </p:nvSpPr>
        <p:spPr>
          <a:xfrm>
            <a:off x="1" y="134239"/>
            <a:ext cx="5300870" cy="35609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التاءُ المربوطةُ والهاءُ في آخرِ الكلمةِ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59953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D8A2EA4-E80F-4C35-88C4-5FB5E33F85D3}"/>
              </a:ext>
            </a:extLst>
          </p:cNvPr>
          <p:cNvSpPr txBox="1">
            <a:spLocks/>
          </p:cNvSpPr>
          <p:nvPr/>
        </p:nvSpPr>
        <p:spPr>
          <a:xfrm>
            <a:off x="10477885" y="44199"/>
            <a:ext cx="1506941" cy="82152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03235" y="302214"/>
            <a:ext cx="4338576" cy="652987"/>
          </a:xfrm>
        </p:spPr>
        <p:txBody>
          <a:bodyPr>
            <a:normAutofit/>
          </a:bodyPr>
          <a:lstStyle/>
          <a:p>
            <a:pPr algn="r" defTabSz="457200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أُلاحظُ، وأكتشِفُ:</a:t>
            </a:r>
          </a:p>
        </p:txBody>
      </p:sp>
      <p:sp>
        <p:nvSpPr>
          <p:cNvPr id="7" name="Rectangle 6"/>
          <p:cNvSpPr/>
          <p:nvPr/>
        </p:nvSpPr>
        <p:spPr>
          <a:xfrm>
            <a:off x="901700" y="2731091"/>
            <a:ext cx="10553699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أُلاحِظُ الكَلِماتِ المكتوبةَ باللَّونِ الأحمرِ في مجموعةِ العمودِ ( ب ): </a:t>
            </a:r>
          </a:p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أضعُ سكونًا على الحرفِ الأخيرِ فيها:</a:t>
            </a:r>
            <a:endParaRPr lang="ar-BH" sz="2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كَيفَ أَنطِقُها؟ </a:t>
            </a:r>
          </a:p>
          <a:p>
            <a:pPr marL="457200" lvl="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أَضعُ ضمَّةً، ثُمَّ فتحةً، ثُمَّ كسرةً على الحرفِ الأخيرِ من كلِّ كلمةٍ من الكلماتِ السابقةِ. </a:t>
            </a:r>
          </a:p>
          <a:p>
            <a:pPr marL="45720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(مدينةُ -   مدينةَ – مدينةِ)   / (مملكةُ – مملكةَ – مملكةِ).</a:t>
            </a:r>
          </a:p>
          <a:p>
            <a:pPr marL="457200" indent="-457200" algn="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Tx/>
              <a:buChar char="-"/>
            </a:pPr>
            <a:r>
              <a:rPr lang="ar-BH" sz="2800" b="1" dirty="0"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كَيفَ أنطِقُ الحرفَ الأخيرَ مع الحركاتِ؟ </a:t>
            </a:r>
            <a:endParaRPr lang="ar-BH" sz="2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95535"/>
              </p:ext>
            </p:extLst>
          </p:nvPr>
        </p:nvGraphicFramePr>
        <p:xfrm>
          <a:off x="1104661" y="999066"/>
          <a:ext cx="9373224" cy="1554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686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6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ب</a:t>
                      </a:r>
                      <a:endParaRPr lang="en-US" sz="28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</a:t>
                      </a:r>
                      <a:endParaRPr lang="en-US" sz="2800" b="1" kern="12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1- أسكنُ في </a:t>
                      </a:r>
                      <a:r>
                        <a:rPr lang="ar-BH" sz="28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مدينةِ</a:t>
                      </a:r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الرفاعِ.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1- </a:t>
                      </a:r>
                      <a:r>
                        <a:rPr lang="ar-BH" sz="28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اللهُ</a:t>
                      </a:r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هُوَ خَالِقُنا.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2- تَقَعُ </a:t>
                      </a:r>
                      <a:r>
                        <a:rPr lang="ar-BH" sz="28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مملكةُ</a:t>
                      </a:r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البحرينِ في الخليجِ العربيّ. 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2- </a:t>
                      </a:r>
                      <a:r>
                        <a:rPr lang="ar-BH" sz="28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وجهُ </a:t>
                      </a:r>
                      <a:r>
                        <a:rPr lang="ar-BH" sz="28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أمّي جَميلٌ.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08400" y="3929435"/>
            <a:ext cx="276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تُنطَقُ بحرفِ الهاءِ.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16571" y="5688750"/>
            <a:ext cx="276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تُنطَقُ بحرفِ التاءِ. 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15E97907-EEBD-4AD2-A4DA-84CFC84E6123}"/>
              </a:ext>
            </a:extLst>
          </p:cNvPr>
          <p:cNvSpPr/>
          <p:nvPr/>
        </p:nvSpPr>
        <p:spPr>
          <a:xfrm>
            <a:off x="1" y="134239"/>
            <a:ext cx="5300870" cy="35609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التاءُ المربوطةُ والهاءُ في آخرِ الكلمةِ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42059B08-2038-4B96-8858-8F71AC94AB38}"/>
              </a:ext>
            </a:extLst>
          </p:cNvPr>
          <p:cNvSpPr txBox="1"/>
          <p:nvPr/>
        </p:nvSpPr>
        <p:spPr>
          <a:xfrm>
            <a:off x="3708400" y="3389640"/>
            <a:ext cx="276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57200" rtl="1"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</a:pP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(مدينَةْ – مملكَةْ).</a:t>
            </a:r>
            <a:endParaRPr lang="ar-BH" sz="28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51607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7494304" y="1286544"/>
            <a:ext cx="3042088" cy="99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defTabSz="914400" rtl="0"/>
            <a:r>
              <a:rPr lang="ar-SA" sz="48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أَسْتَنْتِجُ</a:t>
            </a:r>
            <a:r>
              <a:rPr lang="ar-BH" sz="48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:</a:t>
            </a:r>
            <a:endParaRPr lang="en-US" sz="4800" b="1" dirty="0">
              <a:solidFill>
                <a:srgbClr val="FF0000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95526" y="2682461"/>
            <a:ext cx="11417300" cy="2603500"/>
          </a:xfrm>
          <a:prstGeom prst="round2Diag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BH" sz="4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تُكْتَبُ الهاءُ في آخرِ الكَلِمةِ على شَكْلِ التَّاءِ المرْبوطَةِ مِنْ دُونِ نُقطَتيْنِ</a:t>
            </a:r>
            <a:r>
              <a:rPr lang="ar-BH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endParaRPr lang="en-US" sz="60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C439244A-D626-4E3E-AA53-5D6D558D29EA}"/>
              </a:ext>
            </a:extLst>
          </p:cNvPr>
          <p:cNvSpPr/>
          <p:nvPr/>
        </p:nvSpPr>
        <p:spPr>
          <a:xfrm>
            <a:off x="1" y="134239"/>
            <a:ext cx="5300870" cy="35609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التاءُ المربوطةُ والهاءُ في آخرِ الكلمةِ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2227405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29499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117894"/>
            <a:ext cx="12086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أكمِلُ آخِرَ كلِّ كلِمَةٍ ممّا يأتي بالحرفِ المناسِبِ (تاء مربوطة/ هاء) مع الضّبطِ، ثُمّ أُصنِّفُهَا وِفقًا للجدولِ: (3 دقائق)</a:t>
            </a:r>
            <a:endParaRPr lang="en-US" sz="2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382528"/>
              </p:ext>
            </p:extLst>
          </p:nvPr>
        </p:nvGraphicFramePr>
        <p:xfrm>
          <a:off x="1819964" y="3036336"/>
          <a:ext cx="8128000" cy="3108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8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الكلماتُ المنتهيةُ بالهاءِ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الكلماتُ المنتهيةُ بالتاءِ المربوطةِ</a:t>
                      </a:r>
                      <a:endParaRPr lang="en-US" sz="28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BH" sz="2800" dirty="0">
                          <a:solidFill>
                            <a:srgbClr val="FF0000"/>
                          </a:solidFill>
                        </a:rPr>
                        <a:t>مياهٌ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b="1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حياةٌ</a:t>
                      </a:r>
                      <a:endParaRPr lang="en-US" sz="2800" b="1" kern="1200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28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" name="Rectangle 6">
            <a:extLst>
              <a:ext uri="{FF2B5EF4-FFF2-40B4-BE49-F238E27FC236}">
                <a16:creationId xmlns:a16="http://schemas.microsoft.com/office/drawing/2014/main" id="{8C61A8BA-98FA-4FAE-A8D1-AEF195A148AC}"/>
              </a:ext>
            </a:extLst>
          </p:cNvPr>
          <p:cNvSpPr/>
          <p:nvPr/>
        </p:nvSpPr>
        <p:spPr>
          <a:xfrm>
            <a:off x="184795" y="481759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89FD0070-ED19-4A1E-9123-67A63264ED28}"/>
              </a:ext>
            </a:extLst>
          </p:cNvPr>
          <p:cNvSpPr/>
          <p:nvPr/>
        </p:nvSpPr>
        <p:spPr>
          <a:xfrm>
            <a:off x="158291" y="70506"/>
            <a:ext cx="5300870" cy="35609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التاءُ المربوطةُ والهاءُ في آخرِ الكلمةِ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A981EBA5-4A03-48F5-B75B-74B85E1525A8}"/>
              </a:ext>
            </a:extLst>
          </p:cNvPr>
          <p:cNvSpPr txBox="1"/>
          <p:nvPr/>
        </p:nvSpPr>
        <p:spPr>
          <a:xfrm>
            <a:off x="3682421" y="1721425"/>
            <a:ext cx="137822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فَوَاكِـ</a:t>
            </a:r>
            <a:endParaRPr lang="en-US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ABE8E90-BB5A-4650-BB83-2E6ED97CE36D}"/>
              </a:ext>
            </a:extLst>
          </p:cNvPr>
          <p:cNvSpPr txBox="1"/>
          <p:nvPr/>
        </p:nvSpPr>
        <p:spPr>
          <a:xfrm>
            <a:off x="5248799" y="1729723"/>
            <a:ext cx="137822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مَدْرَسَـ</a:t>
            </a:r>
            <a:endParaRPr lang="en-US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D8E2A592-AFC7-4CF7-90F4-694A7FFFFB2F}"/>
              </a:ext>
            </a:extLst>
          </p:cNvPr>
          <p:cNvSpPr txBox="1"/>
          <p:nvPr/>
        </p:nvSpPr>
        <p:spPr>
          <a:xfrm>
            <a:off x="8392068" y="1680818"/>
            <a:ext cx="137822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حَيَا</a:t>
            </a:r>
            <a:endParaRPr lang="en-US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2BB8AFE4-8A95-4661-8E99-D818FB4EFFEF}"/>
              </a:ext>
            </a:extLst>
          </p:cNvPr>
          <p:cNvSpPr txBox="1"/>
          <p:nvPr/>
        </p:nvSpPr>
        <p:spPr>
          <a:xfrm>
            <a:off x="5300871" y="2390884"/>
            <a:ext cx="137822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مُنَبِّـ</a:t>
            </a:r>
            <a:endParaRPr lang="en-US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D6E8EDB1-07CE-4F6A-8AF3-3BCA08A28656}"/>
              </a:ext>
            </a:extLst>
          </p:cNvPr>
          <p:cNvSpPr txBox="1"/>
          <p:nvPr/>
        </p:nvSpPr>
        <p:spPr>
          <a:xfrm>
            <a:off x="1961323" y="1721425"/>
            <a:ext cx="137822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طَاوِلَـ</a:t>
            </a:r>
            <a:endParaRPr lang="en-US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239F0B20-4179-4231-B364-DED69CEFFDBC}"/>
              </a:ext>
            </a:extLst>
          </p:cNvPr>
          <p:cNvSpPr txBox="1"/>
          <p:nvPr/>
        </p:nvSpPr>
        <p:spPr>
          <a:xfrm>
            <a:off x="1955578" y="2443848"/>
            <a:ext cx="137822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يُشْبِـ</a:t>
            </a:r>
            <a:endParaRPr lang="en-US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607E68F8-72F5-450D-AFC4-9E1F88759C4C}"/>
              </a:ext>
            </a:extLst>
          </p:cNvPr>
          <p:cNvSpPr txBox="1"/>
          <p:nvPr/>
        </p:nvSpPr>
        <p:spPr>
          <a:xfrm>
            <a:off x="6825690" y="2390884"/>
            <a:ext cx="137822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زَرَافَـ</a:t>
            </a:r>
            <a:endParaRPr lang="en-US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29A73BCE-2F00-43F4-B695-8BB364D33529}"/>
              </a:ext>
            </a:extLst>
          </p:cNvPr>
          <p:cNvSpPr txBox="1"/>
          <p:nvPr/>
        </p:nvSpPr>
        <p:spPr>
          <a:xfrm>
            <a:off x="6825690" y="1714014"/>
            <a:ext cx="137822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مِيَا</a:t>
            </a:r>
            <a:endParaRPr lang="en-US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B145D09A-174F-4DEF-9C26-0F28D37175F4}"/>
              </a:ext>
            </a:extLst>
          </p:cNvPr>
          <p:cNvSpPr txBox="1"/>
          <p:nvPr/>
        </p:nvSpPr>
        <p:spPr>
          <a:xfrm>
            <a:off x="3701521" y="2414026"/>
            <a:ext cx="137822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فَاطِمَـ</a:t>
            </a:r>
            <a:endParaRPr lang="en-US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24167DC5-6645-437B-AB46-48ED6D939CB7}"/>
              </a:ext>
            </a:extLst>
          </p:cNvPr>
          <p:cNvSpPr txBox="1"/>
          <p:nvPr/>
        </p:nvSpPr>
        <p:spPr>
          <a:xfrm>
            <a:off x="8392068" y="2374580"/>
            <a:ext cx="137822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هَذِ</a:t>
            </a:r>
            <a:endParaRPr lang="en-US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6F2831AA-9A0D-4FED-812A-CA1BEC910141}"/>
              </a:ext>
            </a:extLst>
          </p:cNvPr>
          <p:cNvSpPr txBox="1"/>
          <p:nvPr/>
        </p:nvSpPr>
        <p:spPr>
          <a:xfrm>
            <a:off x="3237727" y="5652698"/>
            <a:ext cx="137822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ar-BH" sz="28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يُشْبِهُ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4B116F2F-C27C-4E25-BCE2-B0B3D3660170}"/>
              </a:ext>
            </a:extLst>
          </p:cNvPr>
          <p:cNvSpPr txBox="1"/>
          <p:nvPr/>
        </p:nvSpPr>
        <p:spPr>
          <a:xfrm>
            <a:off x="7188255" y="5597362"/>
            <a:ext cx="137822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ar-BH" sz="28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فَاطِمَةُ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83C53C63-EE8C-4A7C-8076-F59A32A8F7D5}"/>
              </a:ext>
            </a:extLst>
          </p:cNvPr>
          <p:cNvSpPr txBox="1"/>
          <p:nvPr/>
        </p:nvSpPr>
        <p:spPr>
          <a:xfrm>
            <a:off x="3237727" y="5106788"/>
            <a:ext cx="137822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مُنَبِّهٌ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60ECC1B0-E546-4900-98CB-6F7BEB00F3FF}"/>
              </a:ext>
            </a:extLst>
          </p:cNvPr>
          <p:cNvSpPr txBox="1"/>
          <p:nvPr/>
        </p:nvSpPr>
        <p:spPr>
          <a:xfrm>
            <a:off x="7199824" y="5106788"/>
            <a:ext cx="137822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زرافةٌ </a:t>
            </a:r>
            <a:endParaRPr lang="en-US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EE68B04A-B914-4CAD-9BB2-44004628C379}"/>
              </a:ext>
            </a:extLst>
          </p:cNvPr>
          <p:cNvSpPr txBox="1"/>
          <p:nvPr/>
        </p:nvSpPr>
        <p:spPr>
          <a:xfrm>
            <a:off x="7199824" y="4591501"/>
            <a:ext cx="137822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ar-BH" sz="28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طاولةٌ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4614014F-853A-4494-83B3-3CC80C857C13}"/>
              </a:ext>
            </a:extLst>
          </p:cNvPr>
          <p:cNvSpPr txBox="1"/>
          <p:nvPr/>
        </p:nvSpPr>
        <p:spPr>
          <a:xfrm>
            <a:off x="3237727" y="4606127"/>
            <a:ext cx="137822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ar-BH" sz="28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هذهِ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AAA000A2-9DAA-4F33-BAA3-FCC61E6DBF79}"/>
              </a:ext>
            </a:extLst>
          </p:cNvPr>
          <p:cNvSpPr txBox="1"/>
          <p:nvPr/>
        </p:nvSpPr>
        <p:spPr>
          <a:xfrm>
            <a:off x="3249296" y="4082907"/>
            <a:ext cx="137822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فَواكِهُ</a:t>
            </a:r>
            <a:endParaRPr lang="en-US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E657C85F-9D74-4731-94E4-5ED0A4B26663}"/>
              </a:ext>
            </a:extLst>
          </p:cNvPr>
          <p:cNvSpPr txBox="1"/>
          <p:nvPr/>
        </p:nvSpPr>
        <p:spPr>
          <a:xfrm>
            <a:off x="7211393" y="4059596"/>
            <a:ext cx="137822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مدرسةٌ </a:t>
            </a:r>
            <a:endParaRPr lang="en-US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6D112AE2-9E69-47D6-8500-30395A40022A}"/>
              </a:ext>
            </a:extLst>
          </p:cNvPr>
          <p:cNvSpPr txBox="1"/>
          <p:nvPr/>
        </p:nvSpPr>
        <p:spPr>
          <a:xfrm>
            <a:off x="5420651" y="1729036"/>
            <a:ext cx="34834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ــةٌ </a:t>
            </a:r>
            <a:endParaRPr lang="en-US" sz="2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47ABF286-9F80-4643-9E57-9B087275E1A7}"/>
              </a:ext>
            </a:extLst>
          </p:cNvPr>
          <p:cNvSpPr txBox="1"/>
          <p:nvPr/>
        </p:nvSpPr>
        <p:spPr>
          <a:xfrm>
            <a:off x="8668025" y="1692000"/>
            <a:ext cx="34834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ةٌ</a:t>
            </a:r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en-US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20719FAA-FBB8-48A3-8C6D-9053C70EC948}"/>
              </a:ext>
            </a:extLst>
          </p:cNvPr>
          <p:cNvSpPr txBox="1"/>
          <p:nvPr/>
        </p:nvSpPr>
        <p:spPr>
          <a:xfrm>
            <a:off x="8629609" y="2377882"/>
            <a:ext cx="77352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هذ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هِ</a:t>
            </a:r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en-US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1" name="مربع نص 40">
            <a:extLst>
              <a:ext uri="{FF2B5EF4-FFF2-40B4-BE49-F238E27FC236}">
                <a16:creationId xmlns:a16="http://schemas.microsoft.com/office/drawing/2014/main" id="{B73F062C-F101-49A4-92B5-D98DBA0112CF}"/>
              </a:ext>
            </a:extLst>
          </p:cNvPr>
          <p:cNvSpPr txBox="1"/>
          <p:nvPr/>
        </p:nvSpPr>
        <p:spPr>
          <a:xfrm>
            <a:off x="2184811" y="2440216"/>
            <a:ext cx="34834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ــهُ </a:t>
            </a:r>
            <a:endParaRPr lang="en-US" sz="2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2C8BF185-28CE-4FBB-995D-9F9FA91C55CC}"/>
              </a:ext>
            </a:extLst>
          </p:cNvPr>
          <p:cNvSpPr txBox="1"/>
          <p:nvPr/>
        </p:nvSpPr>
        <p:spPr>
          <a:xfrm>
            <a:off x="5549474" y="2390884"/>
            <a:ext cx="34834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ــهٌ </a:t>
            </a:r>
            <a:endParaRPr lang="en-US" sz="2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3" name="مربع نص 42">
            <a:extLst>
              <a:ext uri="{FF2B5EF4-FFF2-40B4-BE49-F238E27FC236}">
                <a16:creationId xmlns:a16="http://schemas.microsoft.com/office/drawing/2014/main" id="{ACF9E4CE-5060-44C6-907A-9F3670CBC6E4}"/>
              </a:ext>
            </a:extLst>
          </p:cNvPr>
          <p:cNvSpPr txBox="1"/>
          <p:nvPr/>
        </p:nvSpPr>
        <p:spPr>
          <a:xfrm>
            <a:off x="3873725" y="1721425"/>
            <a:ext cx="34834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ــهُ </a:t>
            </a:r>
            <a:endParaRPr lang="en-US" sz="2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4" name="مربع نص 43">
            <a:extLst>
              <a:ext uri="{FF2B5EF4-FFF2-40B4-BE49-F238E27FC236}">
                <a16:creationId xmlns:a16="http://schemas.microsoft.com/office/drawing/2014/main" id="{7FF61371-9C0C-44DA-964C-D26C0ABE568A}"/>
              </a:ext>
            </a:extLst>
          </p:cNvPr>
          <p:cNvSpPr txBox="1"/>
          <p:nvPr/>
        </p:nvSpPr>
        <p:spPr>
          <a:xfrm>
            <a:off x="2161668" y="1721425"/>
            <a:ext cx="34834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ــةٌ </a:t>
            </a:r>
            <a:endParaRPr lang="en-US" sz="2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5" name="مربع نص 44">
            <a:extLst>
              <a:ext uri="{FF2B5EF4-FFF2-40B4-BE49-F238E27FC236}">
                <a16:creationId xmlns:a16="http://schemas.microsoft.com/office/drawing/2014/main" id="{6B964B32-6ADC-4723-8840-8F93C3E9431A}"/>
              </a:ext>
            </a:extLst>
          </p:cNvPr>
          <p:cNvSpPr txBox="1"/>
          <p:nvPr/>
        </p:nvSpPr>
        <p:spPr>
          <a:xfrm>
            <a:off x="7050599" y="2390884"/>
            <a:ext cx="34834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ــةٌ </a:t>
            </a:r>
            <a:endParaRPr lang="en-US" sz="2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6" name="مربع نص 45">
            <a:extLst>
              <a:ext uri="{FF2B5EF4-FFF2-40B4-BE49-F238E27FC236}">
                <a16:creationId xmlns:a16="http://schemas.microsoft.com/office/drawing/2014/main" id="{88B19955-31C9-4F03-868F-565577D4B534}"/>
              </a:ext>
            </a:extLst>
          </p:cNvPr>
          <p:cNvSpPr txBox="1"/>
          <p:nvPr/>
        </p:nvSpPr>
        <p:spPr>
          <a:xfrm>
            <a:off x="3858430" y="2414026"/>
            <a:ext cx="34834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ــةُ </a:t>
            </a:r>
            <a:endParaRPr lang="en-US" sz="28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7" name="مربع نص 46">
            <a:extLst>
              <a:ext uri="{FF2B5EF4-FFF2-40B4-BE49-F238E27FC236}">
                <a16:creationId xmlns:a16="http://schemas.microsoft.com/office/drawing/2014/main" id="{20E1BFB7-67B7-4372-9B1C-E024E78043E6}"/>
              </a:ext>
            </a:extLst>
          </p:cNvPr>
          <p:cNvSpPr txBox="1"/>
          <p:nvPr/>
        </p:nvSpPr>
        <p:spPr>
          <a:xfrm>
            <a:off x="7074828" y="1719364"/>
            <a:ext cx="77352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مِيَا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هٌ</a:t>
            </a:r>
            <a:r>
              <a:rPr lang="ar-BH" sz="2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en-US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9606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8" grpId="0"/>
      <p:bldP spid="29" grpId="0"/>
      <p:bldP spid="30" grpId="0"/>
      <p:bldP spid="31" grpId="0"/>
      <p:bldP spid="32" grpId="0"/>
      <p:bldP spid="33" grpId="0"/>
      <p:bldP spid="35" grpId="0"/>
      <p:bldP spid="36" grpId="0"/>
      <p:bldP spid="37" grpId="0"/>
      <p:bldP spid="38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973" y="1361545"/>
            <a:ext cx="115824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أكمِلُ الفراغَ في كُلِّ جملَةٍ ممّا يأتي بكلمة مناسِبَةٍ تنتهي بالتّاءِ المربوطَةِ مع ضبطِهَا بالشكلِ:</a:t>
            </a:r>
            <a:b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</a:b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(3 دقائق) </a:t>
            </a:r>
            <a:endParaRPr lang="ar-BH" sz="36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4200" y="2996321"/>
            <a:ext cx="11023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1- النحلَةُ حشرَةٌ ............. .</a:t>
            </a:r>
          </a:p>
          <a:p>
            <a:pPr algn="r" rtl="1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شَمَمتُ ........... الطَّعامِ اللّذيذِ. </a:t>
            </a:r>
          </a:p>
          <a:p>
            <a:pPr algn="r" rtl="1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بَنَى العصفورُ العشَّ على غُصنِ .............</a:t>
            </a:r>
          </a:p>
          <a:p>
            <a:pPr algn="r" rtl="1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4- حَفِظتُ ............. النَّبأِ.  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0C6C8B3-7254-4C14-B3E7-34324DAC6F4D}"/>
              </a:ext>
            </a:extLst>
          </p:cNvPr>
          <p:cNvSpPr/>
          <p:nvPr/>
        </p:nvSpPr>
        <p:spPr>
          <a:xfrm>
            <a:off x="-21675" y="637125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4B6DA777-1D1B-4B2B-934A-DB50D6C5687F}"/>
              </a:ext>
            </a:extLst>
          </p:cNvPr>
          <p:cNvSpPr/>
          <p:nvPr/>
        </p:nvSpPr>
        <p:spPr>
          <a:xfrm>
            <a:off x="1" y="134239"/>
            <a:ext cx="5300870" cy="35609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التاءُ المربوطةُ والهاءُ في آخرِ الكلمةِ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</a:p>
        </p:txBody>
      </p:sp>
      <p:sp>
        <p:nvSpPr>
          <p:cNvPr id="9" name="عنوان 1">
            <a:extLst>
              <a:ext uri="{FF2B5EF4-FFF2-40B4-BE49-F238E27FC236}">
                <a16:creationId xmlns:a16="http://schemas.microsoft.com/office/drawing/2014/main" id="{537FE54D-0B8F-4C20-BD18-116969D49478}"/>
              </a:ext>
            </a:extLst>
          </p:cNvPr>
          <p:cNvSpPr txBox="1">
            <a:spLocks/>
          </p:cNvSpPr>
          <p:nvPr/>
        </p:nvSpPr>
        <p:spPr>
          <a:xfrm>
            <a:off x="10336696" y="29499"/>
            <a:ext cx="185530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ar-BH" dirty="0"/>
              <a:t>أوظِّفُ</a:t>
            </a:r>
            <a:endParaRPr lang="en-US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A288CF6-4366-4315-8B78-78695C94BFE6}"/>
              </a:ext>
            </a:extLst>
          </p:cNvPr>
          <p:cNvSpPr txBox="1"/>
          <p:nvPr/>
        </p:nvSpPr>
        <p:spPr>
          <a:xfrm>
            <a:off x="8410713" y="3163116"/>
            <a:ext cx="130918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مفيدةٌ 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AE71F3A6-D11B-4C52-90A4-ABD8CFAF986D}"/>
              </a:ext>
            </a:extLst>
          </p:cNvPr>
          <p:cNvSpPr txBox="1"/>
          <p:nvPr/>
        </p:nvSpPr>
        <p:spPr>
          <a:xfrm>
            <a:off x="9189556" y="3893081"/>
            <a:ext cx="137822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رائحةَ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F8E827DF-166E-4CF5-825D-598FDD26EB58}"/>
              </a:ext>
            </a:extLst>
          </p:cNvPr>
          <p:cNvSpPr txBox="1"/>
          <p:nvPr/>
        </p:nvSpPr>
        <p:spPr>
          <a:xfrm>
            <a:off x="6541892" y="4639076"/>
            <a:ext cx="137822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الشَّجَرَةِ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93587021-A437-42E3-A81D-48B2B9B7D665}"/>
              </a:ext>
            </a:extLst>
          </p:cNvPr>
          <p:cNvSpPr txBox="1"/>
          <p:nvPr/>
        </p:nvSpPr>
        <p:spPr>
          <a:xfrm>
            <a:off x="9065303" y="5357217"/>
            <a:ext cx="137822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سُورَةَ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6555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9845" y="2864408"/>
            <a:ext cx="11023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1-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ذَهبنَا في رحلةٍ إلى .......... عينِ عذارِي. </a:t>
            </a:r>
          </a:p>
          <a:p>
            <a:pPr algn="r" rtl="1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دَعَانَا جاسمٌ إلى زيارَتِهِ في ....... .</a:t>
            </a:r>
          </a:p>
          <a:p>
            <a:pPr algn="r" rtl="1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........ الطفلُ في الحديقةِ، فَذَهبنَا للبحثِ....... .</a:t>
            </a:r>
          </a:p>
          <a:p>
            <a:pPr algn="r" rtl="1">
              <a:lnSpc>
                <a:spcPct val="150000"/>
              </a:lnSpc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4- ....... الشاعرُ </a:t>
            </a:r>
            <a:r>
              <a:rPr lang="ar-BH" sz="3200" b="1">
                <a:latin typeface="Sakkal Majalla" panose="02000000000000000000" pitchFamily="2" charset="-78"/>
                <a:cs typeface="Sakkal Majalla" panose="02000000000000000000" pitchFamily="2" charset="-78"/>
              </a:rPr>
              <a:t>الأمَّ بالدِّرعِ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الذي يَحمِينَا من الخطرِ.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2BF607-0CB8-42A6-B391-471C9A06CCCB}"/>
              </a:ext>
            </a:extLst>
          </p:cNvPr>
          <p:cNvSpPr/>
          <p:nvPr/>
        </p:nvSpPr>
        <p:spPr>
          <a:xfrm>
            <a:off x="92764" y="549599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عنوان 1">
            <a:extLst>
              <a:ext uri="{FF2B5EF4-FFF2-40B4-BE49-F238E27FC236}">
                <a16:creationId xmlns:a16="http://schemas.microsoft.com/office/drawing/2014/main" id="{8DD1F544-B3A7-4E49-B5FE-52159AD9CDFB}"/>
              </a:ext>
            </a:extLst>
          </p:cNvPr>
          <p:cNvSpPr txBox="1">
            <a:spLocks/>
          </p:cNvSpPr>
          <p:nvPr/>
        </p:nvSpPr>
        <p:spPr>
          <a:xfrm>
            <a:off x="10336696" y="29499"/>
            <a:ext cx="185530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 rtl="1"/>
            <a:r>
              <a:rPr lang="ar-BH" dirty="0"/>
              <a:t>أوظِّفُ</a:t>
            </a:r>
            <a:endParaRPr lang="en-US" dirty="0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24B45063-4C43-4AD0-B620-9B6F76782AE1}"/>
              </a:ext>
            </a:extLst>
          </p:cNvPr>
          <p:cNvSpPr/>
          <p:nvPr/>
        </p:nvSpPr>
        <p:spPr>
          <a:xfrm>
            <a:off x="1" y="134239"/>
            <a:ext cx="5300870" cy="35609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التاءُ المربوطةُ والهاءُ في آخرِ الكلمةِ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5307A16-75C4-47E7-A6F9-0AFCB8EDA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811" y="1128272"/>
            <a:ext cx="11582400" cy="1325563"/>
          </a:xfrm>
        </p:spPr>
        <p:txBody>
          <a:bodyPr>
            <a:normAutofit/>
          </a:bodyPr>
          <a:lstStyle/>
          <a:p>
            <a:pPr algn="ct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أكمِلُ الفراغَ في كُلِّ جملَةٍ ممّا يأتي بكلمةٍ مناسِبَةٍ تنتهي بالهاءِ مع ضبطِهَا بالشكلِ:</a:t>
            </a:r>
            <a:b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</a:b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(3 دقائق) </a:t>
            </a:r>
            <a:endParaRPr lang="ar-BH" sz="36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CDA13B7-2F27-497A-9CAC-3ABB139D8B6E}"/>
              </a:ext>
            </a:extLst>
          </p:cNvPr>
          <p:cNvSpPr txBox="1"/>
          <p:nvPr/>
        </p:nvSpPr>
        <p:spPr>
          <a:xfrm>
            <a:off x="8145670" y="3005212"/>
            <a:ext cx="130918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منتزهِ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5579C97F-A593-4306-8643-A72C96DBBB0E}"/>
              </a:ext>
            </a:extLst>
          </p:cNvPr>
          <p:cNvSpPr txBox="1"/>
          <p:nvPr/>
        </p:nvSpPr>
        <p:spPr>
          <a:xfrm>
            <a:off x="7358559" y="3764984"/>
            <a:ext cx="130918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بيتهِ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EEEAD2D9-4CB0-4CF3-AE7F-6D80E4B64DCD}"/>
              </a:ext>
            </a:extLst>
          </p:cNvPr>
          <p:cNvSpPr txBox="1"/>
          <p:nvPr/>
        </p:nvSpPr>
        <p:spPr>
          <a:xfrm>
            <a:off x="10180455" y="4507170"/>
            <a:ext cx="130918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تَاهَ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4629378-62DD-4D23-8BA9-5A7069EF1E1C}"/>
              </a:ext>
            </a:extLst>
          </p:cNvPr>
          <p:cNvSpPr txBox="1"/>
          <p:nvPr/>
        </p:nvSpPr>
        <p:spPr>
          <a:xfrm>
            <a:off x="10278166" y="5239646"/>
            <a:ext cx="130918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شبَّهَ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1546E08E-0122-4490-8611-6535660C8EC3}"/>
              </a:ext>
            </a:extLst>
          </p:cNvPr>
          <p:cNvSpPr txBox="1"/>
          <p:nvPr/>
        </p:nvSpPr>
        <p:spPr>
          <a:xfrm>
            <a:off x="5544493" y="4465830"/>
            <a:ext cx="130918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عَنْهُ</a:t>
            </a:r>
            <a:endParaRPr lang="en-US" sz="32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5984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/>
      <p:bldP spid="14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4545" y="1177999"/>
            <a:ext cx="9922909" cy="854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أضعُ كُلَّ كلمَةٍ ممّا يأتي في مكانِهَا المناسِبِ مع ضبطَها بالشّكل: (دقيقة واحدة)</a:t>
            </a:r>
            <a:endParaRPr lang="ar-SA" sz="36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6791" y="3267547"/>
            <a:ext cx="10363438" cy="18620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</a:t>
            </a:r>
            <a:r>
              <a:rPr lang="ar-BH" sz="40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محمدٌ عَمَلَ المُنْكرِ. </a:t>
            </a:r>
          </a:p>
          <a:p>
            <a:pPr algn="r">
              <a:lnSpc>
                <a:spcPct val="150000"/>
              </a:lnSpc>
            </a:pP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</a:t>
            </a:r>
            <a:r>
              <a:rPr lang="ar-BH" sz="40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السَّلّةِ لُعبَةٌ مُسَلِّيَةٌ. 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114081C5-4B74-4E70-A763-569C7392EEF0}"/>
              </a:ext>
            </a:extLst>
          </p:cNvPr>
          <p:cNvSpPr/>
          <p:nvPr/>
        </p:nvSpPr>
        <p:spPr>
          <a:xfrm>
            <a:off x="0" y="694339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عنوان 1">
            <a:extLst>
              <a:ext uri="{FF2B5EF4-FFF2-40B4-BE49-F238E27FC236}">
                <a16:creationId xmlns:a16="http://schemas.microsoft.com/office/drawing/2014/main" id="{D2A90F28-A3AE-4D24-8637-5C1CEC2F7242}"/>
              </a:ext>
            </a:extLst>
          </p:cNvPr>
          <p:cNvSpPr txBox="1">
            <a:spLocks/>
          </p:cNvSpPr>
          <p:nvPr/>
        </p:nvSpPr>
        <p:spPr>
          <a:xfrm>
            <a:off x="10336696" y="29499"/>
            <a:ext cx="185530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ar-BH" dirty="0"/>
              <a:t>نشاط ختاميّ</a:t>
            </a:r>
            <a:endParaRPr lang="en-US" dirty="0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DD8AE330-97AC-46E1-9A82-47FECF956A0A}"/>
              </a:ext>
            </a:extLst>
          </p:cNvPr>
          <p:cNvSpPr/>
          <p:nvPr/>
        </p:nvSpPr>
        <p:spPr>
          <a:xfrm>
            <a:off x="1" y="134239"/>
            <a:ext cx="5300870" cy="35609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التاءُ المربوطةُ والهاءُ في آخرِ الكلمةِ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 العربيَة –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9466F184-2E9F-4335-BE63-541EEFA5F87C}"/>
              </a:ext>
            </a:extLst>
          </p:cNvPr>
          <p:cNvSpPr txBox="1"/>
          <p:nvPr/>
        </p:nvSpPr>
        <p:spPr>
          <a:xfrm>
            <a:off x="9691511" y="4361631"/>
            <a:ext cx="1745115" cy="7078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كُرَ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ةُ</a:t>
            </a:r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en-US" sz="4000" dirty="0"/>
          </a:p>
        </p:txBody>
      </p:sp>
      <p:sp>
        <p:nvSpPr>
          <p:cNvPr id="14" name="TextBox 2">
            <a:extLst>
              <a:ext uri="{FF2B5EF4-FFF2-40B4-BE49-F238E27FC236}">
                <a16:creationId xmlns:a16="http://schemas.microsoft.com/office/drawing/2014/main" id="{059EB0CA-4107-40D8-88CD-4AFE76F945F7}"/>
              </a:ext>
            </a:extLst>
          </p:cNvPr>
          <p:cNvSpPr txBox="1"/>
          <p:nvPr/>
        </p:nvSpPr>
        <p:spPr>
          <a:xfrm>
            <a:off x="10101267" y="3455071"/>
            <a:ext cx="1109281" cy="7078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كَرِ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هَ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5" name="TextBox 2">
            <a:extLst>
              <a:ext uri="{FF2B5EF4-FFF2-40B4-BE49-F238E27FC236}">
                <a16:creationId xmlns:a16="http://schemas.microsoft.com/office/drawing/2014/main" id="{C72DEF46-BF9E-449D-8D8E-4CD0B4A64C66}"/>
              </a:ext>
            </a:extLst>
          </p:cNvPr>
          <p:cNvSpPr txBox="1"/>
          <p:nvPr/>
        </p:nvSpPr>
        <p:spPr>
          <a:xfrm>
            <a:off x="3708654" y="2095140"/>
            <a:ext cx="1109281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كَرِه</a:t>
            </a:r>
            <a:endParaRPr lang="en-US" sz="4000" dirty="0"/>
          </a:p>
        </p:txBody>
      </p:sp>
      <p:sp>
        <p:nvSpPr>
          <p:cNvPr id="17" name="TextBox 8">
            <a:extLst>
              <a:ext uri="{FF2B5EF4-FFF2-40B4-BE49-F238E27FC236}">
                <a16:creationId xmlns:a16="http://schemas.microsoft.com/office/drawing/2014/main" id="{2DA424C5-ED08-44B8-833F-D920ED63D613}"/>
              </a:ext>
            </a:extLst>
          </p:cNvPr>
          <p:cNvSpPr txBox="1"/>
          <p:nvPr/>
        </p:nvSpPr>
        <p:spPr>
          <a:xfrm>
            <a:off x="6984168" y="2095140"/>
            <a:ext cx="1228281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كُرَة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4881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4" grpId="0"/>
      <p:bldP spid="15" grpId="0" animBg="1"/>
      <p:bldP spid="1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.4|2.3|1.4"/>
</p:tagLst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2100</TotalTime>
  <Words>609</Words>
  <Application>Microsoft Office PowerPoint</Application>
  <PresentationFormat>Widescreen</PresentationFormat>
  <Paragraphs>118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Sakkal Majalla</vt:lpstr>
      <vt:lpstr>Traditional Arabic</vt:lpstr>
      <vt:lpstr>قالب الدروس</vt:lpstr>
      <vt:lpstr>    دَرْسٌ في مَادّةِ اللُّغَةِ العَرَبيّةِ القواعدُ الإملائيّةُ - الفَصْلُ الدّراسيُّ الأَوّلُ   التَّاءُ المَرْبوطةُ والهاءُ في آخِرِ الكَلِمةِ  الصَّفُّ الرَّابعُ الابتدائيُّ </vt:lpstr>
      <vt:lpstr>PowerPoint Presentation</vt:lpstr>
      <vt:lpstr>أُلاحظُ، وأكتشِفُ:</vt:lpstr>
      <vt:lpstr>أُلاحظُ، وأكتشِفُ:</vt:lpstr>
      <vt:lpstr>PowerPoint Presentation</vt:lpstr>
      <vt:lpstr>PowerPoint Presentation</vt:lpstr>
      <vt:lpstr>أكمِلُ الفراغَ في كُلِّ جملَةٍ ممّا يأتي بكلمة مناسِبَةٍ تنتهي بالتّاءِ المربوطَةِ مع ضبطِهَا بالشكلِ: (3 دقائق) </vt:lpstr>
      <vt:lpstr>أكمِلُ الفراغَ في كُلِّ جملَةٍ ممّا يأتي بكلمةٍ مناسِبَةٍ تنتهي بالهاءِ مع ضبطِهَا بالشكلِ: (3 دقائق)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 في مادّة اللّغة العربيّة الإملاء  الهمزة الـمتوسِّطَةُ الـمَكْسُورَةُ</dc:title>
  <dc:creator>Tufik Ben Saleh Aldaaji</dc:creator>
  <cp:lastModifiedBy>user</cp:lastModifiedBy>
  <cp:revision>194</cp:revision>
  <dcterms:created xsi:type="dcterms:W3CDTF">2020-03-04T09:59:30Z</dcterms:created>
  <dcterms:modified xsi:type="dcterms:W3CDTF">2020-11-02T06:01:10Z</dcterms:modified>
</cp:coreProperties>
</file>