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305"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7556500" cy="10693400"/>
  <p:notesSz cx="6858000" cy="9144000"/>
  <p:embeddedFontLst>
    <p:embeddedFont>
      <p:font typeface="29LT Bukra Condensed Bold" panose="020B0604020202020204" charset="-78"/>
      <p:regular r:id="rId52"/>
    </p:embeddedFont>
    <p:embeddedFont>
      <p:font typeface="29LT Bukra Condensed Semi-Bold" panose="020B0604020202020204" charset="-78"/>
      <p:regular r:id="rId53"/>
    </p:embeddedFont>
    <p:embeddedFont>
      <p:font typeface="Adobe Arabic" panose="02040503050201020203" charset="-78"/>
      <p:regular r:id="rId54"/>
    </p:embeddedFont>
    <p:embeddedFont>
      <p:font typeface="Canva Sans Bold"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4B85"/>
    <a:srgbClr val="ECD9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332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7" name="Group 7">
            <a:extLst>
              <a:ext uri="{FF2B5EF4-FFF2-40B4-BE49-F238E27FC236}">
                <a16:creationId xmlns:a16="http://schemas.microsoft.com/office/drawing/2014/main" id="{7F2280C6-3189-9190-1219-004425DA9903}"/>
              </a:ext>
            </a:extLst>
          </p:cNvPr>
          <p:cNvGrpSpPr/>
          <p:nvPr userDrawn="1"/>
        </p:nvGrpSpPr>
        <p:grpSpPr>
          <a:xfrm>
            <a:off x="756000" y="756000"/>
            <a:ext cx="6048000" cy="9180000"/>
            <a:chOff x="0" y="0"/>
            <a:chExt cx="2167467" cy="3289905"/>
          </a:xfrm>
        </p:grpSpPr>
        <p:sp>
          <p:nvSpPr>
            <p:cNvPr id="8" name="Freeform 8">
              <a:extLst>
                <a:ext uri="{FF2B5EF4-FFF2-40B4-BE49-F238E27FC236}">
                  <a16:creationId xmlns:a16="http://schemas.microsoft.com/office/drawing/2014/main" id="{157C23EC-4AA1-39A0-0911-57B748097E13}"/>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9" name="TextBox 9">
              <a:extLst>
                <a:ext uri="{FF2B5EF4-FFF2-40B4-BE49-F238E27FC236}">
                  <a16:creationId xmlns:a16="http://schemas.microsoft.com/office/drawing/2014/main" id="{C58152F1-8876-FF1C-7706-39D74AAE76BE}"/>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3368" userDrawn="1">
          <p15:clr>
            <a:srgbClr val="FBAE40"/>
          </p15:clr>
        </p15:guide>
        <p15:guide id="2" pos="23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8" name="صورة 7" descr="صورة تحتوي على زهري, برعم, أرجواني, بتلة&#10;&#10;قد يكون المحتوى المعد بواسطة الذكاء الاصطناعي غير صحيح.">
            <a:extLst>
              <a:ext uri="{FF2B5EF4-FFF2-40B4-BE49-F238E27FC236}">
                <a16:creationId xmlns:a16="http://schemas.microsoft.com/office/drawing/2014/main" id="{923DAC20-09D3-33DA-24CB-F68D83D5579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3328"/>
            <a:ext cx="7556500" cy="1068674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8" userDrawn="1">
          <p15:clr>
            <a:srgbClr val="F26B43"/>
          </p15:clr>
        </p15:guide>
        <p15:guide id="2" pos="23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9.svg"/></Relationships>
</file>

<file path=ppt/slides/_rels/slide1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3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hyperlink" Target="https://storage2.me-qr.com/pdf/4a36d3a9-d4d0-4bcf-a8c6-984dcb7a0e35.pdf" TargetMode="External"/><Relationship Id="rId5" Type="http://schemas.openxmlformats.org/officeDocument/2006/relationships/image" Target="../media/image39.sv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46.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35.sv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3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48.sv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3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50.sv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52.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35.sv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54.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35.sv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56.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35.sv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3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58.svg"/><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60.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35.sv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62.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35.svg"/><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64.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35.svg"/><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756000" y="756000"/>
            <a:ext cx="6048000" cy="9180000"/>
            <a:chOff x="0" y="0"/>
            <a:chExt cx="2167467" cy="3289905"/>
          </a:xfrm>
        </p:grpSpPr>
        <p:sp>
          <p:nvSpPr>
            <p:cNvPr id="8" name="Freeform 8"/>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9" name="TextBox 9"/>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995382" y="936544"/>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11" name="Group 11"/>
          <p:cNvGrpSpPr/>
          <p:nvPr/>
        </p:nvGrpSpPr>
        <p:grpSpPr>
          <a:xfrm>
            <a:off x="-792277" y="3373153"/>
            <a:ext cx="8856973" cy="1820579"/>
            <a:chOff x="0" y="0"/>
            <a:chExt cx="3174139" cy="652454"/>
          </a:xfrm>
        </p:grpSpPr>
        <p:sp>
          <p:nvSpPr>
            <p:cNvPr id="12" name="Freeform 12"/>
            <p:cNvSpPr/>
            <p:nvPr/>
          </p:nvSpPr>
          <p:spPr>
            <a:xfrm>
              <a:off x="0" y="0"/>
              <a:ext cx="3174139" cy="652454"/>
            </a:xfrm>
            <a:custGeom>
              <a:avLst/>
              <a:gdLst/>
              <a:ahLst/>
              <a:cxnLst/>
              <a:rect l="l" t="t" r="r" b="b"/>
              <a:pathLst>
                <a:path w="3174139" h="652454">
                  <a:moveTo>
                    <a:pt x="23601" y="0"/>
                  </a:moveTo>
                  <a:lnTo>
                    <a:pt x="3150538" y="0"/>
                  </a:lnTo>
                  <a:cubicBezTo>
                    <a:pt x="3156797" y="0"/>
                    <a:pt x="3162801" y="2487"/>
                    <a:pt x="3167226" y="6913"/>
                  </a:cubicBezTo>
                  <a:cubicBezTo>
                    <a:pt x="3171653" y="11339"/>
                    <a:pt x="3174139" y="17341"/>
                    <a:pt x="3174139" y="23601"/>
                  </a:cubicBezTo>
                  <a:lnTo>
                    <a:pt x="3174139" y="628854"/>
                  </a:lnTo>
                  <a:cubicBezTo>
                    <a:pt x="3174139" y="635113"/>
                    <a:pt x="3171653" y="641116"/>
                    <a:pt x="3167226" y="645542"/>
                  </a:cubicBezTo>
                  <a:cubicBezTo>
                    <a:pt x="3162801" y="649968"/>
                    <a:pt x="3156797" y="652454"/>
                    <a:pt x="3150538" y="652454"/>
                  </a:cubicBezTo>
                  <a:lnTo>
                    <a:pt x="23601" y="652454"/>
                  </a:lnTo>
                  <a:cubicBezTo>
                    <a:pt x="17341" y="652454"/>
                    <a:pt x="11339" y="649968"/>
                    <a:pt x="6913" y="645542"/>
                  </a:cubicBezTo>
                  <a:cubicBezTo>
                    <a:pt x="2487" y="641116"/>
                    <a:pt x="0" y="635113"/>
                    <a:pt x="0" y="628854"/>
                  </a:cubicBezTo>
                  <a:lnTo>
                    <a:pt x="0" y="23601"/>
                  </a:lnTo>
                  <a:cubicBezTo>
                    <a:pt x="0" y="17341"/>
                    <a:pt x="2487" y="11339"/>
                    <a:pt x="6913" y="6913"/>
                  </a:cubicBezTo>
                  <a:cubicBezTo>
                    <a:pt x="11339" y="2487"/>
                    <a:pt x="17341" y="0"/>
                    <a:pt x="23601" y="0"/>
                  </a:cubicBezTo>
                  <a:close/>
                </a:path>
              </a:pathLst>
            </a:custGeom>
            <a:solidFill>
              <a:srgbClr val="EF9ACF"/>
            </a:solidFill>
            <a:ln w="38100" cap="rnd">
              <a:solidFill>
                <a:srgbClr val="5C8686"/>
              </a:solidFill>
              <a:prstDash val="solid"/>
              <a:round/>
            </a:ln>
          </p:spPr>
          <p:txBody>
            <a:bodyPr/>
            <a:lstStyle/>
            <a:p>
              <a:endParaRPr lang="ar-SA"/>
            </a:p>
          </p:txBody>
        </p:sp>
        <p:sp>
          <p:nvSpPr>
            <p:cNvPr id="13" name="TextBox 13"/>
            <p:cNvSpPr txBox="1"/>
            <p:nvPr/>
          </p:nvSpPr>
          <p:spPr>
            <a:xfrm>
              <a:off x="0" y="-38100"/>
              <a:ext cx="3174139" cy="690554"/>
            </a:xfrm>
            <a:prstGeom prst="rect">
              <a:avLst/>
            </a:prstGeom>
          </p:spPr>
          <p:txBody>
            <a:bodyPr lIns="50800" tIns="50800" rIns="50800" bIns="50800" rtlCol="0" anchor="ctr"/>
            <a:lstStyle/>
            <a:p>
              <a:pPr algn="ctr">
                <a:lnSpc>
                  <a:spcPts val="2717"/>
                </a:lnSpc>
              </a:pPr>
              <a:endParaRPr/>
            </a:p>
          </p:txBody>
        </p:sp>
      </p:grpSp>
      <p:sp>
        <p:nvSpPr>
          <p:cNvPr id="14" name="Freeform 14"/>
          <p:cNvSpPr/>
          <p:nvPr/>
        </p:nvSpPr>
        <p:spPr>
          <a:xfrm rot="-745414">
            <a:off x="880913" y="2736529"/>
            <a:ext cx="2568718" cy="2718221"/>
          </a:xfrm>
          <a:custGeom>
            <a:avLst/>
            <a:gdLst/>
            <a:ahLst/>
            <a:cxnLst/>
            <a:rect l="l" t="t" r="r" b="b"/>
            <a:pathLst>
              <a:path w="2568718" h="2718221">
                <a:moveTo>
                  <a:pt x="0" y="0"/>
                </a:moveTo>
                <a:lnTo>
                  <a:pt x="2568718" y="0"/>
                </a:lnTo>
                <a:lnTo>
                  <a:pt x="2568718" y="2718221"/>
                </a:lnTo>
                <a:lnTo>
                  <a:pt x="0" y="27182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5" name="TextBox 15"/>
          <p:cNvSpPr txBox="1"/>
          <p:nvPr/>
        </p:nvSpPr>
        <p:spPr>
          <a:xfrm>
            <a:off x="3158002" y="3625367"/>
            <a:ext cx="3999582" cy="982513"/>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ملف أداء المعلمة </a:t>
            </a:r>
          </a:p>
        </p:txBody>
      </p:sp>
      <p:sp>
        <p:nvSpPr>
          <p:cNvPr id="16" name="TextBox 16"/>
          <p:cNvSpPr txBox="1"/>
          <p:nvPr/>
        </p:nvSpPr>
        <p:spPr>
          <a:xfrm>
            <a:off x="1654604" y="5587552"/>
            <a:ext cx="4250791" cy="1077218"/>
          </a:xfrm>
          <a:prstGeom prst="rect">
            <a:avLst/>
          </a:prstGeom>
        </p:spPr>
        <p:txBody>
          <a:bodyPr lIns="0" tIns="0" rIns="0" bIns="0" rtlCol="0" anchor="t">
            <a:spAutoFit/>
          </a:bodyPr>
          <a:lstStyle/>
          <a:p>
            <a:pPr algn="ctr" rtl="1">
              <a:lnSpc>
                <a:spcPts val="4242"/>
              </a:lnSpc>
            </a:pPr>
            <a:r>
              <a:rPr lang="ar-EG" sz="3030" b="1" dirty="0">
                <a:solidFill>
                  <a:srgbClr val="EF9ACF"/>
                </a:solidFill>
                <a:latin typeface="29LT Bukra Condensed Bold"/>
                <a:ea typeface="29LT Bukra Condensed Bold"/>
                <a:cs typeface="29LT Bukra Condensed Bold"/>
                <a:sym typeface="29LT Bukra Condensed Bold"/>
                <a:rtl/>
              </a:rPr>
              <a:t>إعداد </a:t>
            </a:r>
          </a:p>
          <a:p>
            <a:pPr algn="ctr" rtl="1">
              <a:lnSpc>
                <a:spcPts val="4242"/>
              </a:lnSpc>
            </a:pPr>
            <a:r>
              <a:rPr lang="ar-EG" sz="3030" b="1" dirty="0">
                <a:solidFill>
                  <a:srgbClr val="BD4B85"/>
                </a:solidFill>
                <a:latin typeface="29LT Bukra Condensed Bold"/>
                <a:ea typeface="29LT Bukra Condensed Bold"/>
                <a:cs typeface="29LT Bukra Condensed Bold"/>
                <a:sym typeface="29LT Bukra Condensed Bold"/>
                <a:rtl/>
              </a:rPr>
              <a:t>أ . </a:t>
            </a:r>
            <a:r>
              <a:rPr lang="ar-SA" sz="3030" b="1" dirty="0">
                <a:solidFill>
                  <a:srgbClr val="BD4B85"/>
                </a:solidFill>
                <a:latin typeface="29LT Bukra Condensed Bold"/>
                <a:ea typeface="29LT Bukra Condensed Bold"/>
                <a:cs typeface="29LT Bukra Condensed Bold"/>
                <a:sym typeface="29LT Bukra Condensed Bold"/>
                <a:rtl/>
              </a:rPr>
              <a:t>اسم المعلمة </a:t>
            </a:r>
            <a:endParaRPr lang="ar-EG" sz="3030" b="1" dirty="0">
              <a:solidFill>
                <a:srgbClr val="BD4B85"/>
              </a:solidFill>
              <a:latin typeface="29LT Bukra Condensed Bold"/>
              <a:ea typeface="29LT Bukra Condensed Bold"/>
              <a:cs typeface="29LT Bukra Condensed Bold"/>
              <a:sym typeface="29LT Bukra Condensed Bold"/>
              <a:rtl/>
            </a:endParaRPr>
          </a:p>
        </p:txBody>
      </p:sp>
      <p:sp>
        <p:nvSpPr>
          <p:cNvPr id="17" name="TextBox 17"/>
          <p:cNvSpPr txBox="1"/>
          <p:nvPr/>
        </p:nvSpPr>
        <p:spPr>
          <a:xfrm>
            <a:off x="1654604" y="7321692"/>
            <a:ext cx="4250791" cy="1077218"/>
          </a:xfrm>
          <a:prstGeom prst="rect">
            <a:avLst/>
          </a:prstGeom>
        </p:spPr>
        <p:txBody>
          <a:bodyPr lIns="0" tIns="0" rIns="0" bIns="0" rtlCol="0" anchor="t">
            <a:spAutoFit/>
          </a:bodyPr>
          <a:lstStyle/>
          <a:p>
            <a:pPr algn="ctr" rtl="1">
              <a:lnSpc>
                <a:spcPts val="4242"/>
              </a:lnSpc>
            </a:pPr>
            <a:r>
              <a:rPr lang="ar-EG" sz="3030" b="1" dirty="0">
                <a:solidFill>
                  <a:srgbClr val="EF9ACF"/>
                </a:solidFill>
                <a:latin typeface="29LT Bukra Condensed Bold"/>
                <a:ea typeface="29LT Bukra Condensed Bold"/>
                <a:cs typeface="29LT Bukra Condensed Bold"/>
                <a:sym typeface="29LT Bukra Condensed Bold"/>
                <a:rtl/>
              </a:rPr>
              <a:t>مديرة المدرسة </a:t>
            </a:r>
          </a:p>
          <a:p>
            <a:pPr algn="ctr" rtl="1">
              <a:lnSpc>
                <a:spcPts val="4242"/>
              </a:lnSpc>
            </a:pPr>
            <a:r>
              <a:rPr lang="ar-EG" sz="3030" b="1" dirty="0">
                <a:solidFill>
                  <a:srgbClr val="BD4B85"/>
                </a:solidFill>
                <a:latin typeface="29LT Bukra Condensed Bold"/>
                <a:ea typeface="29LT Bukra Condensed Bold"/>
                <a:cs typeface="29LT Bukra Condensed Bold"/>
                <a:sym typeface="29LT Bukra Condensed Bold"/>
                <a:rtl/>
              </a:rPr>
              <a:t>أ .</a:t>
            </a:r>
            <a:r>
              <a:rPr lang="ar-SA" sz="3030" b="1" dirty="0">
                <a:solidFill>
                  <a:srgbClr val="BD4B85"/>
                </a:solidFill>
                <a:latin typeface="29LT Bukra Condensed Bold"/>
                <a:ea typeface="29LT Bukra Condensed Bold"/>
                <a:cs typeface="29LT Bukra Condensed Bold"/>
                <a:sym typeface="29LT Bukra Condensed Bold"/>
                <a:rtl/>
              </a:rPr>
              <a:t>اسم المديرة </a:t>
            </a:r>
            <a:endParaRPr lang="ar-EG" sz="3030" b="1" dirty="0">
              <a:solidFill>
                <a:srgbClr val="BD4B85"/>
              </a:solidFill>
              <a:latin typeface="29LT Bukra Condensed Bold"/>
              <a:ea typeface="29LT Bukra Condensed Bold"/>
              <a:cs typeface="29LT Bukra Condensed Bold"/>
              <a:sym typeface="29LT Bukra Condensed Bold"/>
              <a:rtl/>
            </a:endParaRPr>
          </a:p>
        </p:txBody>
      </p:sp>
      <p:sp>
        <p:nvSpPr>
          <p:cNvPr id="18" name="TextBox 18"/>
          <p:cNvSpPr txBox="1"/>
          <p:nvPr/>
        </p:nvSpPr>
        <p:spPr>
          <a:xfrm>
            <a:off x="3721293" y="1119695"/>
            <a:ext cx="2872999" cy="1062743"/>
          </a:xfrm>
          <a:prstGeom prst="rect">
            <a:avLst/>
          </a:prstGeom>
        </p:spPr>
        <p:txBody>
          <a:bodyPr lIns="0" tIns="0" rIns="0" bIns="0" rtlCol="0" anchor="t">
            <a:spAutoFit/>
          </a:bodyPr>
          <a:lstStyle/>
          <a:p>
            <a:pPr algn="ctr" rtl="1">
              <a:lnSpc>
                <a:spcPts val="2014"/>
              </a:lnSpc>
            </a:pPr>
            <a:r>
              <a:rPr lang="ar-EG" sz="1439" b="1" dirty="0">
                <a:solidFill>
                  <a:srgbClr val="BD4B85"/>
                </a:solidFill>
                <a:latin typeface="29LT Bukra Condensed Bold"/>
                <a:ea typeface="29LT Bukra Condensed Bold"/>
                <a:cs typeface="29LT Bukra Condensed Bold"/>
                <a:sym typeface="29LT Bukra Condensed Bold"/>
                <a:rtl/>
              </a:rPr>
              <a:t>المملكة العربية السعودية </a:t>
            </a:r>
          </a:p>
          <a:p>
            <a:pPr algn="ctr" rtl="1">
              <a:lnSpc>
                <a:spcPts val="2014"/>
              </a:lnSpc>
            </a:pPr>
            <a:r>
              <a:rPr lang="ar-SA" sz="1439" b="1" dirty="0">
                <a:solidFill>
                  <a:srgbClr val="BD4B85"/>
                </a:solidFill>
                <a:latin typeface="29LT Bukra Condensed Bold"/>
                <a:ea typeface="29LT Bukra Condensed Bold"/>
                <a:cs typeface="29LT Bukra Condensed Bold"/>
                <a:sym typeface="29LT Bukra Condensed Bold"/>
                <a:rtl/>
              </a:rPr>
              <a:t>وزارة</a:t>
            </a:r>
            <a:r>
              <a:rPr lang="ar-EG" sz="1439" b="1" dirty="0">
                <a:solidFill>
                  <a:srgbClr val="BD4B85"/>
                </a:solidFill>
                <a:latin typeface="29LT Bukra Condensed Bold"/>
                <a:ea typeface="29LT Bukra Condensed Bold"/>
                <a:cs typeface="29LT Bukra Condensed Bold"/>
                <a:sym typeface="29LT Bukra Condensed Bold"/>
                <a:rtl/>
              </a:rPr>
              <a:t> التعليم </a:t>
            </a:r>
          </a:p>
          <a:p>
            <a:pPr algn="ctr" rtl="1">
              <a:lnSpc>
                <a:spcPts val="2014"/>
              </a:lnSpc>
            </a:pPr>
            <a:r>
              <a:rPr lang="ar-EG" sz="1439" b="1" dirty="0">
                <a:solidFill>
                  <a:srgbClr val="BD4B85"/>
                </a:solidFill>
                <a:latin typeface="29LT Bukra Condensed Bold"/>
                <a:ea typeface="29LT Bukra Condensed Bold"/>
                <a:cs typeface="29LT Bukra Condensed Bold"/>
                <a:sym typeface="29LT Bukra Condensed Bold"/>
                <a:rtl/>
              </a:rPr>
              <a:t>إدارة التعليم </a:t>
            </a:r>
            <a:r>
              <a:rPr lang="ar-SA" sz="1439" b="1" dirty="0">
                <a:solidFill>
                  <a:srgbClr val="BD4B85"/>
                </a:solidFill>
                <a:latin typeface="29LT Bukra Condensed Bold"/>
                <a:ea typeface="29LT Bukra Condensed Bold"/>
                <a:cs typeface="29LT Bukra Condensed Bold"/>
                <a:sym typeface="29LT Bukra Condensed Bold"/>
                <a:rtl/>
              </a:rPr>
              <a:t>......................</a:t>
            </a:r>
            <a:endParaRPr lang="ar-EG" sz="1439" b="1" dirty="0">
              <a:solidFill>
                <a:srgbClr val="BD4B85"/>
              </a:solidFill>
              <a:latin typeface="29LT Bukra Condensed Bold"/>
              <a:ea typeface="29LT Bukra Condensed Bold"/>
              <a:cs typeface="29LT Bukra Condensed Bold"/>
              <a:sym typeface="29LT Bukra Condensed Bold"/>
              <a:rtl/>
            </a:endParaRPr>
          </a:p>
          <a:p>
            <a:pPr algn="ctr" rtl="1">
              <a:lnSpc>
                <a:spcPts val="2014"/>
              </a:lnSpc>
            </a:pPr>
            <a:r>
              <a:rPr lang="ar-SA" sz="1439" b="1" dirty="0">
                <a:solidFill>
                  <a:srgbClr val="BD4B85"/>
                </a:solidFill>
                <a:latin typeface="29LT Bukra Condensed Bold"/>
                <a:ea typeface="29LT Bukra Condensed Bold"/>
                <a:cs typeface="29LT Bukra Condensed Bold"/>
                <a:sym typeface="29LT Bukra Condensed Bold"/>
                <a:rtl/>
              </a:rPr>
              <a:t>مدرسة ..........................</a:t>
            </a:r>
            <a:endParaRPr lang="ar-EG" sz="1439" b="1" dirty="0">
              <a:solidFill>
                <a:srgbClr val="BD4B85"/>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7">
            <a:extLst>
              <a:ext uri="{FF2B5EF4-FFF2-40B4-BE49-F238E27FC236}">
                <a16:creationId xmlns:a16="http://schemas.microsoft.com/office/drawing/2014/main" id="{9059B3EA-6177-609D-DE7E-FC0C30E0B2E0}"/>
              </a:ext>
            </a:extLst>
          </p:cNvPr>
          <p:cNvGrpSpPr/>
          <p:nvPr/>
        </p:nvGrpSpPr>
        <p:grpSpPr>
          <a:xfrm>
            <a:off x="756000" y="756000"/>
            <a:ext cx="6048000" cy="9180000"/>
            <a:chOff x="0" y="0"/>
            <a:chExt cx="2167467" cy="3289905"/>
          </a:xfrm>
        </p:grpSpPr>
        <p:sp>
          <p:nvSpPr>
            <p:cNvPr id="15" name="Freeform 8">
              <a:extLst>
                <a:ext uri="{FF2B5EF4-FFF2-40B4-BE49-F238E27FC236}">
                  <a16:creationId xmlns:a16="http://schemas.microsoft.com/office/drawing/2014/main" id="{3CD09D29-E9B0-1855-5037-2C0C56E6CBA5}"/>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16" name="TextBox 9">
              <a:extLst>
                <a:ext uri="{FF2B5EF4-FFF2-40B4-BE49-F238E27FC236}">
                  <a16:creationId xmlns:a16="http://schemas.microsoft.com/office/drawing/2014/main" id="{108976D8-E3A8-10C7-A75F-CF14A8C4BB3E}"/>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927941" y="865118"/>
            <a:ext cx="3796148" cy="2250037"/>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Semi-Bold"/>
                <a:ea typeface="29LT Bukra Condensed Semi-Bold"/>
                <a:cs typeface="29LT Bukra Condensed Semi-Bold"/>
                <a:sym typeface="29LT Bukra Condensed Semi-Bold"/>
                <a:rtl/>
              </a:rPr>
              <a:t>المعلم قدوة لطلابه خاصة، وللمجتمع عامة وهو حريص على أن يكون أثره في الناس حميداً باقياً لذلك فهو يستمسك بالقيم الأخلاقية والمثل العليا ويدعو إليها وينشرها بين طلابه والناس كافة ويعمل على شيوعها واحترامها ما استطاع إلى ذلك سبيلاً.</a:t>
            </a:r>
          </a:p>
          <a:p>
            <a:pPr algn="just" rtl="1">
              <a:lnSpc>
                <a:spcPts val="2519"/>
              </a:lnSpc>
            </a:pPr>
            <a:endParaRPr lang="ar-EG" sz="1799" b="1">
              <a:solidFill>
                <a:srgbClr val="000000"/>
              </a:solidFill>
              <a:latin typeface="29LT Bukra Condensed Semi-Bold"/>
              <a:ea typeface="29LT Bukra Condensed Semi-Bold"/>
              <a:cs typeface="29LT Bukra Condensed Semi-Bold"/>
              <a:sym typeface="29LT Bukra Condensed Semi-Bold"/>
              <a:rtl/>
            </a:endParaRPr>
          </a:p>
        </p:txBody>
      </p:sp>
      <p:sp>
        <p:nvSpPr>
          <p:cNvPr id="12" name="TextBox 12"/>
          <p:cNvSpPr txBox="1"/>
          <p:nvPr/>
        </p:nvSpPr>
        <p:spPr>
          <a:xfrm>
            <a:off x="1034457" y="3019905"/>
            <a:ext cx="5689632" cy="1306963"/>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أحرص الناس على نفع طلابه، يبذل جهده كله في تعليمهم، وتربيتهم، وتوجيههم، يدلهم على طريق الخير ويرغبهم فيه ويبين لهم طريق الشر ويذودهم عنه ، في رعاية متكاملة لنموهم دينياً وعلمياً وخلقياً ونفسياً واجتماعيا وصحياً.</a:t>
            </a:r>
          </a:p>
        </p:txBody>
      </p:sp>
      <p:sp>
        <p:nvSpPr>
          <p:cNvPr id="13" name="TextBox 13"/>
          <p:cNvSpPr txBox="1"/>
          <p:nvPr/>
        </p:nvSpPr>
        <p:spPr>
          <a:xfrm>
            <a:off x="1034457" y="4517013"/>
            <a:ext cx="5689632" cy="4136186"/>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المعلم يعدل بين طلابه في عطائه وتعامله ورقابته وتقويمه لأدائهم، ويصون كرامتهم، ويعي حقوقهم ويستثمر أوقاتهم بكل مفيد وهو بذلك لا يسمح باتخاذ دروسهم ساحة لغير ما يعنى بتعليمهم في مجال تخصصهم.</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أنموذج للحكمة والرفق، يمارسهما ويأمر بهما، ويتجنب العنف وينهى عنه ويعود طلابه على التفكير السليم والحوار البناء، وحسن الاستماع إلى آراء الآخرين والتسامح مع الناس والتخلق بخلق الإسلام في الحوار ونشر مبدأ الشورى.</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يعي المعلم أن الطالب ينفر من المدرسة التي يستخدم فيها العقاب البدني والنفسي، لذا فإن المربي القدير يتجنبهما وينهى عنهما</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يسعى المعلم لإكساب الطالب المهارات العقلية والعلمية التي تنمي لديه التفكير العلمي الناقد وحب التعلم الذاتي المستمر وممارسته. </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7">
            <a:extLst>
              <a:ext uri="{FF2B5EF4-FFF2-40B4-BE49-F238E27FC236}">
                <a16:creationId xmlns:a16="http://schemas.microsoft.com/office/drawing/2014/main" id="{3A92558F-7675-1049-59EF-224E18D4D1C1}"/>
              </a:ext>
            </a:extLst>
          </p:cNvPr>
          <p:cNvGrpSpPr/>
          <p:nvPr/>
        </p:nvGrpSpPr>
        <p:grpSpPr>
          <a:xfrm>
            <a:off x="756000" y="756000"/>
            <a:ext cx="6048000" cy="9180000"/>
            <a:chOff x="0" y="0"/>
            <a:chExt cx="2167467" cy="3289905"/>
          </a:xfrm>
        </p:grpSpPr>
        <p:sp>
          <p:nvSpPr>
            <p:cNvPr id="15" name="Freeform 8">
              <a:extLst>
                <a:ext uri="{FF2B5EF4-FFF2-40B4-BE49-F238E27FC236}">
                  <a16:creationId xmlns:a16="http://schemas.microsoft.com/office/drawing/2014/main" id="{F5AC7C15-777B-D79A-46F0-B7655DB84220}"/>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16" name="TextBox 9">
              <a:extLst>
                <a:ext uri="{FF2B5EF4-FFF2-40B4-BE49-F238E27FC236}">
                  <a16:creationId xmlns:a16="http://schemas.microsoft.com/office/drawing/2014/main" id="{D016D5DA-660B-1CF6-44E1-871E0DEA88A7}"/>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3203780" y="1148408"/>
            <a:ext cx="3186028" cy="406367"/>
          </a:xfrm>
          <a:prstGeom prst="rect">
            <a:avLst/>
          </a:prstGeom>
        </p:spPr>
        <p:txBody>
          <a:bodyPr lIns="0" tIns="0" rIns="0" bIns="0" rtlCol="0" anchor="t">
            <a:spAutoFit/>
          </a:bodyPr>
          <a:lstStyle/>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المادة السادسة : المعلم والمجتمع .</a:t>
            </a:r>
          </a:p>
        </p:txBody>
      </p:sp>
      <p:sp>
        <p:nvSpPr>
          <p:cNvPr id="12" name="TextBox 12"/>
          <p:cNvSpPr txBox="1"/>
          <p:nvPr/>
        </p:nvSpPr>
        <p:spPr>
          <a:xfrm>
            <a:off x="864000" y="3350928"/>
            <a:ext cx="5813573" cy="5393618"/>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أمين على كيان الوطن ووحدته وتعاون أبنائه، يعمل جاهداً لتسود المحبة المثمرة والاحترام الصادق بين المواطنين جميعاً وبينهم وبين أولي الأمر منهم، تحقيقاً لأمن الوطن واستقراره، وتمكيناً لنمائه وازدهاره، وحرصاً على سمعته ومكانته بين المجتمعات الإنسانية الراقية.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موضع تقدير المجتمع، واحترامه، وهو لذلك حريص على أن يكون في مستوى هذه الثقة وذلك التقدير والاحترام، ويحرص على ألا يؤثر عنه إلا ما يؤكد ثقة المجتمع به واحترامه له.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عضو مؤثر في مجتمعه، تعلق عليه الآمال في التقدم المعرفي والارتقاء العلمي والإبداع الفكري والإسهام الحضاري ونشر هذه الشمائل الحميدة بين طلابه.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المعلم صورة صادقة للمثقف المنتمي الى دينه ووطنه ,الأمر الذي يلزمه توسيع نطاق ثقافته وتنويع مصادرها ، ليكون قادراً على تكوين رأي ناضج مبني على العلم والمعرفة والخبرة الواسعة ُيعين به طلابه على سعة الأفق ورؤية وجهات النظر المتباينة باعتبارها مكونات ثقافية تتكامل وتتعاون في بناء الحضارة الإنسانية.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3" name="TextBox 13"/>
          <p:cNvSpPr txBox="1"/>
          <p:nvPr/>
        </p:nvSpPr>
        <p:spPr>
          <a:xfrm>
            <a:off x="864000" y="2315263"/>
            <a:ext cx="5813573"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يعزز المعلم لدى الطلاب الإحساس بالانتماء لدينهم ووطنهم كما ينمي لديهم أهمية التفاعل الإيجابي مع الثقافات الأخرى ، فالحكمة ضالة المؤمن أنى وجدها فهو أحق الناس بها.</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a:extLst>
              <a:ext uri="{FF2B5EF4-FFF2-40B4-BE49-F238E27FC236}">
                <a16:creationId xmlns:a16="http://schemas.microsoft.com/office/drawing/2014/main" id="{6C614454-6650-4F6F-50C5-1D3FC9816BCC}"/>
              </a:ext>
            </a:extLst>
          </p:cNvPr>
          <p:cNvGrpSpPr/>
          <p:nvPr/>
        </p:nvGrpSpPr>
        <p:grpSpPr>
          <a:xfrm>
            <a:off x="756000" y="756000"/>
            <a:ext cx="6048000" cy="9180000"/>
            <a:chOff x="0" y="0"/>
            <a:chExt cx="2167467" cy="3289905"/>
          </a:xfrm>
        </p:grpSpPr>
        <p:sp>
          <p:nvSpPr>
            <p:cNvPr id="17" name="Freeform 8">
              <a:extLst>
                <a:ext uri="{FF2B5EF4-FFF2-40B4-BE49-F238E27FC236}">
                  <a16:creationId xmlns:a16="http://schemas.microsoft.com/office/drawing/2014/main" id="{CE929692-0C74-9307-FC93-ABC282C2C2AB}"/>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18" name="TextBox 9">
              <a:extLst>
                <a:ext uri="{FF2B5EF4-FFF2-40B4-BE49-F238E27FC236}">
                  <a16:creationId xmlns:a16="http://schemas.microsoft.com/office/drawing/2014/main" id="{4AF11FE2-5839-3D46-576F-58926238DFD0}"/>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944391" y="1130494"/>
            <a:ext cx="3357363" cy="758825"/>
          </a:xfrm>
          <a:prstGeom prst="rect">
            <a:avLst/>
          </a:prstGeom>
        </p:spPr>
        <p:txBody>
          <a:bodyPr lIns="0" tIns="0" rIns="0" bIns="0" rtlCol="0" anchor="t">
            <a:spAutoFit/>
          </a:bodyPr>
          <a:lstStyle/>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المادة السابعة :المعلم والمجتمع </a:t>
            </a:r>
          </a:p>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المدرسي .</a:t>
            </a:r>
          </a:p>
        </p:txBody>
      </p:sp>
      <p:sp>
        <p:nvSpPr>
          <p:cNvPr id="12" name="TextBox 12"/>
          <p:cNvSpPr txBox="1"/>
          <p:nvPr/>
        </p:nvSpPr>
        <p:spPr>
          <a:xfrm>
            <a:off x="864000" y="3423143"/>
            <a:ext cx="5751588"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يدرك المعلم أن احترام قواعد السلوك الوظيفي والالتزام بالأنظمة والتعليمات وتنفيذها والمشاركة الإيجابية في نشاطات المدرسة وفعالياتها المختلفة أركان أساسية في تحقيق أهداف المؤسسة التعليمية.</a:t>
            </a:r>
          </a:p>
        </p:txBody>
      </p:sp>
      <p:sp>
        <p:nvSpPr>
          <p:cNvPr id="13" name="TextBox 13"/>
          <p:cNvSpPr txBox="1"/>
          <p:nvPr/>
        </p:nvSpPr>
        <p:spPr>
          <a:xfrm>
            <a:off x="864000" y="2681439"/>
            <a:ext cx="5751588" cy="992604"/>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الثقة المتبادلة والعمل بروح الفريق الواحد هما أساس العلاقة بين المعلم وزملائه وبين المعلمين والإدارة التربوية.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4" name="TextBox 14"/>
          <p:cNvSpPr txBox="1"/>
          <p:nvPr/>
        </p:nvSpPr>
        <p:spPr>
          <a:xfrm>
            <a:off x="2379710" y="4817270"/>
            <a:ext cx="2800581" cy="406400"/>
          </a:xfrm>
          <a:prstGeom prst="rect">
            <a:avLst/>
          </a:prstGeom>
        </p:spPr>
        <p:txBody>
          <a:bodyPr lIns="0" tIns="0" rIns="0" bIns="0" rtlCol="0" anchor="t">
            <a:spAutoFit/>
          </a:bodyPr>
          <a:lstStyle/>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المادة الثامنة : المعلم والأسرة .</a:t>
            </a:r>
          </a:p>
        </p:txBody>
      </p:sp>
      <p:sp>
        <p:nvSpPr>
          <p:cNvPr id="15" name="TextBox 15"/>
          <p:cNvSpPr txBox="1"/>
          <p:nvPr/>
        </p:nvSpPr>
        <p:spPr>
          <a:xfrm>
            <a:off x="864000" y="5395087"/>
            <a:ext cx="5751588" cy="2878753"/>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شريك الوالدين في التربية والتنشئة ، فهو حريص على توطيد أواصر الثقة بين البيت والمدرسة.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يعي أن التشاور مع الأسرة بشأن كل أمر يهم مستقبل الطلاب أو يؤثر في مسيرتهم العلمية وفي كل تغير يطرأ على سلوكهم ، أمر بالغ النفع والأهمية.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يؤدي العاملون في مهنة التعليم واجباتهم كافة ويصبغون سلوكهم كله بروح المبادئ التي تضمنتها هذه الأخلاقيات ويعملون على نشرها وترسيخها وتأصيلها والالتزام بها بين زملائهم وفي المجتمع بوجه عام.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683833">
            <a:off x="-4401052" y="-1250443"/>
            <a:ext cx="15227487" cy="18747775"/>
            <a:chOff x="0" y="0"/>
            <a:chExt cx="20303316" cy="24997033"/>
          </a:xfrm>
        </p:grpSpPr>
        <p:sp>
          <p:nvSpPr>
            <p:cNvPr id="3" name="Freeform 3"/>
            <p:cNvSpPr/>
            <p:nvPr/>
          </p:nvSpPr>
          <p:spPr>
            <a:xfrm rot="7570111">
              <a:off x="403208" y="2241951"/>
              <a:ext cx="8166108" cy="5144648"/>
            </a:xfrm>
            <a:custGeom>
              <a:avLst/>
              <a:gdLst/>
              <a:ahLst/>
              <a:cxnLst/>
              <a:rect l="l" t="t" r="r" b="b"/>
              <a:pathLst>
                <a:path w="8166108" h="5144648">
                  <a:moveTo>
                    <a:pt x="0" y="0"/>
                  </a:moveTo>
                  <a:lnTo>
                    <a:pt x="8166108" y="0"/>
                  </a:lnTo>
                  <a:lnTo>
                    <a:pt x="8166108" y="5144649"/>
                  </a:lnTo>
                  <a:lnTo>
                    <a:pt x="0" y="5144649"/>
                  </a:lnTo>
                  <a:lnTo>
                    <a:pt x="0" y="0"/>
                  </a:lnTo>
                  <a:close/>
                </a:path>
              </a:pathLst>
            </a:custGeom>
            <a:blipFill>
              <a:blip r:embed="rId2"/>
              <a:stretch>
                <a:fillRect/>
              </a:stretch>
            </a:blipFill>
          </p:spPr>
          <p:txBody>
            <a:bodyPr/>
            <a:lstStyle/>
            <a:p>
              <a:endParaRPr lang="ar-SA"/>
            </a:p>
          </p:txBody>
        </p:sp>
        <p:sp>
          <p:nvSpPr>
            <p:cNvPr id="4" name="Freeform 4"/>
            <p:cNvSpPr/>
            <p:nvPr/>
          </p:nvSpPr>
          <p:spPr>
            <a:xfrm rot="7570111">
              <a:off x="403208" y="2241951"/>
              <a:ext cx="8166108" cy="5144648"/>
            </a:xfrm>
            <a:custGeom>
              <a:avLst/>
              <a:gdLst/>
              <a:ahLst/>
              <a:cxnLst/>
              <a:rect l="l" t="t" r="r" b="b"/>
              <a:pathLst>
                <a:path w="8166108" h="5144648">
                  <a:moveTo>
                    <a:pt x="0" y="0"/>
                  </a:moveTo>
                  <a:lnTo>
                    <a:pt x="8166108" y="0"/>
                  </a:lnTo>
                  <a:lnTo>
                    <a:pt x="8166108" y="5144649"/>
                  </a:lnTo>
                  <a:lnTo>
                    <a:pt x="0" y="5144649"/>
                  </a:lnTo>
                  <a:lnTo>
                    <a:pt x="0" y="0"/>
                  </a:lnTo>
                  <a:close/>
                </a:path>
              </a:pathLst>
            </a:custGeom>
            <a:blipFill>
              <a:blip r:embed="rId2"/>
              <a:stretch>
                <a:fillRect/>
              </a:stretch>
            </a:blipFill>
          </p:spPr>
          <p:txBody>
            <a:bodyPr/>
            <a:lstStyle/>
            <a:p>
              <a:endParaRPr lang="ar-SA"/>
            </a:p>
          </p:txBody>
        </p:sp>
        <p:sp>
          <p:nvSpPr>
            <p:cNvPr id="5" name="Freeform 5"/>
            <p:cNvSpPr/>
            <p:nvPr/>
          </p:nvSpPr>
          <p:spPr>
            <a:xfrm rot="3708588" flipH="1" flipV="1">
              <a:off x="8787038" y="11544202"/>
              <a:ext cx="11359113" cy="7156241"/>
            </a:xfrm>
            <a:custGeom>
              <a:avLst/>
              <a:gdLst/>
              <a:ahLst/>
              <a:cxnLst/>
              <a:rect l="l" t="t" r="r" b="b"/>
              <a:pathLst>
                <a:path w="11359113" h="7156241">
                  <a:moveTo>
                    <a:pt x="11359113" y="7156242"/>
                  </a:moveTo>
                  <a:lnTo>
                    <a:pt x="0" y="7156242"/>
                  </a:lnTo>
                  <a:lnTo>
                    <a:pt x="0" y="0"/>
                  </a:lnTo>
                  <a:lnTo>
                    <a:pt x="11359113" y="0"/>
                  </a:lnTo>
                  <a:lnTo>
                    <a:pt x="11359113" y="7156242"/>
                  </a:lnTo>
                  <a:close/>
                </a:path>
              </a:pathLst>
            </a:custGeom>
            <a:blipFill>
              <a:blip r:embed="rId2">
                <a:alphaModFix amt="46000"/>
              </a:blip>
              <a:stretch>
                <a:fillRect/>
              </a:stretch>
            </a:blipFill>
          </p:spPr>
          <p:txBody>
            <a:bodyPr/>
            <a:lstStyle/>
            <a:p>
              <a:endParaRPr lang="ar-SA"/>
            </a:p>
          </p:txBody>
        </p:sp>
        <p:sp>
          <p:nvSpPr>
            <p:cNvPr id="6" name="Freeform 6"/>
            <p:cNvSpPr/>
            <p:nvPr/>
          </p:nvSpPr>
          <p:spPr>
            <a:xfrm rot="4135162" flipV="1">
              <a:off x="7004269" y="14832476"/>
              <a:ext cx="11359113" cy="7156241"/>
            </a:xfrm>
            <a:custGeom>
              <a:avLst/>
              <a:gdLst/>
              <a:ahLst/>
              <a:cxnLst/>
              <a:rect l="l" t="t" r="r" b="b"/>
              <a:pathLst>
                <a:path w="11359113" h="7156241">
                  <a:moveTo>
                    <a:pt x="0" y="7156241"/>
                  </a:moveTo>
                  <a:lnTo>
                    <a:pt x="11359113" y="7156241"/>
                  </a:lnTo>
                  <a:lnTo>
                    <a:pt x="11359113" y="0"/>
                  </a:lnTo>
                  <a:lnTo>
                    <a:pt x="0" y="0"/>
                  </a:lnTo>
                  <a:lnTo>
                    <a:pt x="0" y="7156241"/>
                  </a:lnTo>
                  <a:close/>
                </a:path>
              </a:pathLst>
            </a:custGeom>
            <a:blipFill>
              <a:blip r:embed="rId2">
                <a:alphaModFix amt="75000"/>
              </a:blip>
              <a:stretch>
                <a:fillRect/>
              </a:stretch>
            </a:blipFill>
          </p:spPr>
          <p:txBody>
            <a:bodyPr/>
            <a:lstStyle/>
            <a:p>
              <a:endParaRPr lang="ar-SA"/>
            </a:p>
          </p:txBody>
        </p:sp>
      </p:grpSp>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8" name="TextBox 8"/>
          <p:cNvSpPr txBox="1"/>
          <p:nvPr/>
        </p:nvSpPr>
        <p:spPr>
          <a:xfrm>
            <a:off x="990252" y="5326022"/>
            <a:ext cx="3934325"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الرؤية </a:t>
            </a:r>
            <a:r>
              <a:rPr lang="ar-EG" sz="4830" b="1">
                <a:solidFill>
                  <a:srgbClr val="EF9ACF"/>
                </a:solidFill>
                <a:latin typeface="29LT Bukra Condensed Bold"/>
                <a:ea typeface="29LT Bukra Condensed Bold"/>
                <a:cs typeface="29LT Bukra Condensed Bold"/>
                <a:sym typeface="29LT Bukra Condensed Bold"/>
                <a:rtl/>
              </a:rPr>
              <a:t>والرسالة </a:t>
            </a:r>
          </a:p>
        </p:txBody>
      </p:sp>
      <p:sp>
        <p:nvSpPr>
          <p:cNvPr id="9" name="Freeform 9"/>
          <p:cNvSpPr/>
          <p:nvPr/>
        </p:nvSpPr>
        <p:spPr>
          <a:xfrm>
            <a:off x="4001428" y="639026"/>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0"/>
          <p:cNvSpPr/>
          <p:nvPr/>
        </p:nvSpPr>
        <p:spPr>
          <a:xfrm>
            <a:off x="1091144" y="1957177"/>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1" name="Freeform 11"/>
          <p:cNvSpPr/>
          <p:nvPr/>
        </p:nvSpPr>
        <p:spPr>
          <a:xfrm>
            <a:off x="1091144" y="5867948"/>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2" name="Freeform 12"/>
          <p:cNvSpPr/>
          <p:nvPr/>
        </p:nvSpPr>
        <p:spPr>
          <a:xfrm>
            <a:off x="3671466" y="1268020"/>
            <a:ext cx="2397837" cy="602457"/>
          </a:xfrm>
          <a:custGeom>
            <a:avLst/>
            <a:gdLst/>
            <a:ahLst/>
            <a:cxnLst/>
            <a:rect l="l" t="t" r="r" b="b"/>
            <a:pathLst>
              <a:path w="2397837" h="602457">
                <a:moveTo>
                  <a:pt x="0" y="0"/>
                </a:moveTo>
                <a:lnTo>
                  <a:pt x="2397837" y="0"/>
                </a:lnTo>
                <a:lnTo>
                  <a:pt x="2397837" y="602456"/>
                </a:lnTo>
                <a:lnTo>
                  <a:pt x="0" y="6024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3" name="Freeform 13"/>
          <p:cNvSpPr/>
          <p:nvPr/>
        </p:nvSpPr>
        <p:spPr>
          <a:xfrm>
            <a:off x="3671466" y="5401849"/>
            <a:ext cx="2580322" cy="648306"/>
          </a:xfrm>
          <a:custGeom>
            <a:avLst/>
            <a:gdLst/>
            <a:ahLst/>
            <a:cxnLst/>
            <a:rect l="l" t="t" r="r" b="b"/>
            <a:pathLst>
              <a:path w="2580322" h="648306">
                <a:moveTo>
                  <a:pt x="0" y="0"/>
                </a:moveTo>
                <a:lnTo>
                  <a:pt x="2580322" y="0"/>
                </a:lnTo>
                <a:lnTo>
                  <a:pt x="2580322" y="648306"/>
                </a:lnTo>
                <a:lnTo>
                  <a:pt x="0" y="6483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4" name="Freeform 14"/>
          <p:cNvSpPr/>
          <p:nvPr/>
        </p:nvSpPr>
        <p:spPr>
          <a:xfrm>
            <a:off x="5186284" y="1367023"/>
            <a:ext cx="630720" cy="404449"/>
          </a:xfrm>
          <a:custGeom>
            <a:avLst/>
            <a:gdLst/>
            <a:ahLst/>
            <a:cxnLst/>
            <a:rect l="l" t="t" r="r" b="b"/>
            <a:pathLst>
              <a:path w="630720" h="404449">
                <a:moveTo>
                  <a:pt x="0" y="0"/>
                </a:moveTo>
                <a:lnTo>
                  <a:pt x="630720" y="0"/>
                </a:lnTo>
                <a:lnTo>
                  <a:pt x="630720" y="404449"/>
                </a:lnTo>
                <a:lnTo>
                  <a:pt x="0" y="404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5" name="Freeform 15"/>
          <p:cNvSpPr/>
          <p:nvPr/>
        </p:nvSpPr>
        <p:spPr>
          <a:xfrm>
            <a:off x="5262986" y="5447699"/>
            <a:ext cx="641032" cy="574597"/>
          </a:xfrm>
          <a:custGeom>
            <a:avLst/>
            <a:gdLst/>
            <a:ahLst/>
            <a:cxnLst/>
            <a:rect l="l" t="t" r="r" b="b"/>
            <a:pathLst>
              <a:path w="641032" h="574597">
                <a:moveTo>
                  <a:pt x="0" y="0"/>
                </a:moveTo>
                <a:lnTo>
                  <a:pt x="641032" y="0"/>
                </a:lnTo>
                <a:lnTo>
                  <a:pt x="641032" y="574597"/>
                </a:lnTo>
                <a:lnTo>
                  <a:pt x="0" y="57459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
        <p:nvSpPr>
          <p:cNvPr id="16" name="TextBox 16"/>
          <p:cNvSpPr txBox="1"/>
          <p:nvPr/>
        </p:nvSpPr>
        <p:spPr>
          <a:xfrm>
            <a:off x="1525928" y="2595635"/>
            <a:ext cx="4291077" cy="1845247"/>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السعي إلى تحقيق التميز والريادة في مجال التعليم وخدمة المتعلمين بما يعود عليهم بالنفع وتنمية قدراتهم اللغوية والفكرية، وبناء المجتمع المعرفي في إطار من القيم الإسلامية والثقافية والاجتماعية للمجتمع وبما يسهم في تحقيق التنمية المستدامة.</a:t>
            </a:r>
          </a:p>
        </p:txBody>
      </p:sp>
      <p:sp>
        <p:nvSpPr>
          <p:cNvPr id="17" name="TextBox 17"/>
          <p:cNvSpPr txBox="1"/>
          <p:nvPr/>
        </p:nvSpPr>
        <p:spPr>
          <a:xfrm>
            <a:off x="1525928" y="6396832"/>
            <a:ext cx="4291077" cy="2207230"/>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الترسيخ لأسس المهارات والاستراتيجيات التي تعين المتعلم وتساعده على اتقان مهارة الاستماع والتحدث والقراءة والكتابة وتنمية شخصية الطالب وتزويده بالمهارات التي تجعله قادرًا على الابتكار والقيادة والتعلم الذاتي والعمل الجماعي والمنافسة محليًا  . وإقليميًا وعالميًا.</a:t>
            </a:r>
          </a:p>
        </p:txBody>
      </p:sp>
      <p:sp>
        <p:nvSpPr>
          <p:cNvPr id="18" name="TextBox 18"/>
          <p:cNvSpPr txBox="1"/>
          <p:nvPr/>
        </p:nvSpPr>
        <p:spPr>
          <a:xfrm>
            <a:off x="4154240" y="1246925"/>
            <a:ext cx="992915" cy="492245"/>
          </a:xfrm>
          <a:prstGeom prst="rect">
            <a:avLst/>
          </a:prstGeom>
        </p:spPr>
        <p:txBody>
          <a:bodyPr lIns="0" tIns="0" rIns="0" bIns="0" rtlCol="0" anchor="t">
            <a:spAutoFit/>
          </a:bodyPr>
          <a:lstStyle/>
          <a:p>
            <a:pPr algn="r" rtl="1">
              <a:lnSpc>
                <a:spcPts val="3529"/>
              </a:lnSpc>
            </a:pPr>
            <a:r>
              <a:rPr lang="ar-EG" sz="2233" b="1">
                <a:solidFill>
                  <a:srgbClr val="BD4B85"/>
                </a:solidFill>
                <a:latin typeface="29LT Bukra Condensed Bold"/>
                <a:ea typeface="29LT Bukra Condensed Bold"/>
                <a:cs typeface="29LT Bukra Condensed Bold"/>
                <a:sym typeface="29LT Bukra Condensed Bold"/>
                <a:rtl/>
              </a:rPr>
              <a:t>الرؤيـــــة </a:t>
            </a:r>
          </a:p>
        </p:txBody>
      </p:sp>
      <p:sp>
        <p:nvSpPr>
          <p:cNvPr id="19" name="TextBox 19"/>
          <p:cNvSpPr txBox="1"/>
          <p:nvPr/>
        </p:nvSpPr>
        <p:spPr>
          <a:xfrm>
            <a:off x="4154240" y="5412675"/>
            <a:ext cx="992915" cy="492245"/>
          </a:xfrm>
          <a:prstGeom prst="rect">
            <a:avLst/>
          </a:prstGeom>
        </p:spPr>
        <p:txBody>
          <a:bodyPr lIns="0" tIns="0" rIns="0" bIns="0" rtlCol="0" anchor="t">
            <a:spAutoFit/>
          </a:bodyPr>
          <a:lstStyle/>
          <a:p>
            <a:pPr algn="r" rtl="1">
              <a:lnSpc>
                <a:spcPts val="3529"/>
              </a:lnSpc>
            </a:pPr>
            <a:r>
              <a:rPr lang="ar-EG" sz="2233" b="1">
                <a:solidFill>
                  <a:srgbClr val="BD4B85"/>
                </a:solidFill>
                <a:latin typeface="29LT Bukra Condensed Bold"/>
                <a:ea typeface="29LT Bukra Condensed Bold"/>
                <a:cs typeface="29LT Bukra Condensed Bold"/>
                <a:sym typeface="29LT Bukra Condensed Bold"/>
                <a:rtl/>
              </a:rPr>
              <a:t>الرســـالة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3780000" y="701586"/>
            <a:ext cx="2774617" cy="3506625"/>
          </a:xfrm>
          <a:custGeom>
            <a:avLst/>
            <a:gdLst/>
            <a:ahLst/>
            <a:cxnLst/>
            <a:rect l="l" t="t" r="r" b="b"/>
            <a:pathLst>
              <a:path w="2774617" h="3506625">
                <a:moveTo>
                  <a:pt x="0" y="0"/>
                </a:moveTo>
                <a:lnTo>
                  <a:pt x="2774617" y="0"/>
                </a:lnTo>
                <a:lnTo>
                  <a:pt x="2774617" y="3506625"/>
                </a:lnTo>
                <a:lnTo>
                  <a:pt x="0" y="35066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1579104" y="5325875"/>
            <a:ext cx="3111221"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بيانات </a:t>
            </a:r>
            <a:r>
              <a:rPr lang="ar-EG" sz="4830" b="1">
                <a:solidFill>
                  <a:srgbClr val="BD4B85"/>
                </a:solidFill>
                <a:latin typeface="29LT Bukra Condensed Bold"/>
                <a:ea typeface="29LT Bukra Condensed Bold"/>
                <a:cs typeface="29LT Bukra Condensed Bold"/>
                <a:sym typeface="29LT Bukra Condensed Bold"/>
                <a:rtl/>
              </a:rPr>
              <a:t>عامة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pSp>
        <p:nvGrpSpPr>
          <p:cNvPr id="10" name="Group 10"/>
          <p:cNvGrpSpPr/>
          <p:nvPr/>
        </p:nvGrpSpPr>
        <p:grpSpPr>
          <a:xfrm>
            <a:off x="5281952" y="2131468"/>
            <a:ext cx="1398623" cy="553515"/>
            <a:chOff x="0" y="0"/>
            <a:chExt cx="618894" cy="244932"/>
          </a:xfrm>
        </p:grpSpPr>
        <p:sp>
          <p:nvSpPr>
            <p:cNvPr id="11" name="Freeform 11"/>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12" name="TextBox 12"/>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13" name="Group 13"/>
          <p:cNvGrpSpPr/>
          <p:nvPr/>
        </p:nvGrpSpPr>
        <p:grpSpPr>
          <a:xfrm>
            <a:off x="900110" y="2131468"/>
            <a:ext cx="4322760" cy="553515"/>
            <a:chOff x="0" y="0"/>
            <a:chExt cx="1912831" cy="244932"/>
          </a:xfrm>
        </p:grpSpPr>
        <p:sp>
          <p:nvSpPr>
            <p:cNvPr id="14" name="Freeform 14"/>
            <p:cNvSpPr/>
            <p:nvPr/>
          </p:nvSpPr>
          <p:spPr>
            <a:xfrm>
              <a:off x="0" y="0"/>
              <a:ext cx="1912831" cy="244932"/>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15" name="TextBox 15"/>
            <p:cNvSpPr txBox="1"/>
            <p:nvPr/>
          </p:nvSpPr>
          <p:spPr>
            <a:xfrm>
              <a:off x="0" y="-47625"/>
              <a:ext cx="1912831" cy="292557"/>
            </a:xfrm>
            <a:prstGeom prst="rect">
              <a:avLst/>
            </a:prstGeom>
          </p:spPr>
          <p:txBody>
            <a:bodyPr lIns="50800" tIns="50800" rIns="50800" bIns="50800" rtlCol="0" anchor="ctr"/>
            <a:lstStyle/>
            <a:p>
              <a:pPr algn="ctr">
                <a:lnSpc>
                  <a:spcPts val="3359"/>
                </a:lnSpc>
              </a:pPr>
              <a:endParaRPr/>
            </a:p>
          </p:txBody>
        </p:sp>
      </p:grpSp>
      <p:sp>
        <p:nvSpPr>
          <p:cNvPr id="16" name="TextBox 16"/>
          <p:cNvSpPr txBox="1"/>
          <p:nvPr/>
        </p:nvSpPr>
        <p:spPr>
          <a:xfrm>
            <a:off x="2654139" y="886400"/>
            <a:ext cx="2251722" cy="711305"/>
          </a:xfrm>
          <a:prstGeom prst="rect">
            <a:avLst/>
          </a:prstGeom>
        </p:spPr>
        <p:txBody>
          <a:bodyPr lIns="0" tIns="0" rIns="0" bIns="0" rtlCol="0" anchor="t">
            <a:spAutoFit/>
          </a:bodyPr>
          <a:lstStyle/>
          <a:p>
            <a:pPr algn="ctr" rtl="1">
              <a:lnSpc>
                <a:spcPts val="4894"/>
              </a:lnSpc>
            </a:pPr>
            <a:r>
              <a:rPr lang="ar-EG" sz="3495" b="1" dirty="0">
                <a:solidFill>
                  <a:srgbClr val="000000"/>
                </a:solidFill>
                <a:latin typeface="29LT Bukra Condensed Bold"/>
                <a:ea typeface="29LT Bukra Condensed Bold"/>
                <a:cs typeface="29LT Bukra Condensed Bold"/>
                <a:sym typeface="29LT Bukra Condensed Bold"/>
                <a:rtl/>
              </a:rPr>
              <a:t>بيانات</a:t>
            </a:r>
            <a:r>
              <a:rPr lang="ar-EG" sz="3495" b="1" dirty="0">
                <a:solidFill>
                  <a:srgbClr val="0FA596"/>
                </a:solidFill>
                <a:latin typeface="29LT Bukra Condensed Bold"/>
                <a:ea typeface="29LT Bukra Condensed Bold"/>
                <a:cs typeface="29LT Bukra Condensed Bold"/>
                <a:sym typeface="29LT Bukra Condensed Bold"/>
                <a:rtl/>
              </a:rPr>
              <a:t> </a:t>
            </a:r>
            <a:r>
              <a:rPr lang="ar-EG" sz="3495" b="1" dirty="0">
                <a:solidFill>
                  <a:srgbClr val="BD4B85"/>
                </a:solidFill>
                <a:latin typeface="29LT Bukra Condensed Bold"/>
                <a:ea typeface="29LT Bukra Condensed Bold"/>
                <a:cs typeface="29LT Bukra Condensed Bold"/>
                <a:sym typeface="29LT Bukra Condensed Bold"/>
                <a:rtl/>
              </a:rPr>
              <a:t>عـامة </a:t>
            </a:r>
          </a:p>
        </p:txBody>
      </p:sp>
      <p:sp>
        <p:nvSpPr>
          <p:cNvPr id="17" name="TextBox 17"/>
          <p:cNvSpPr txBox="1"/>
          <p:nvPr/>
        </p:nvSpPr>
        <p:spPr>
          <a:xfrm>
            <a:off x="5069442" y="212210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الاسم </a:t>
            </a:r>
          </a:p>
        </p:txBody>
      </p:sp>
      <p:grpSp>
        <p:nvGrpSpPr>
          <p:cNvPr id="18" name="Group 18"/>
          <p:cNvGrpSpPr/>
          <p:nvPr/>
        </p:nvGrpSpPr>
        <p:grpSpPr>
          <a:xfrm>
            <a:off x="5260848" y="2785268"/>
            <a:ext cx="1398623" cy="553515"/>
            <a:chOff x="0" y="0"/>
            <a:chExt cx="618894" cy="244932"/>
          </a:xfrm>
        </p:grpSpPr>
        <p:sp>
          <p:nvSpPr>
            <p:cNvPr id="19" name="Freeform 19"/>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20" name="TextBox 20"/>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21" name="Group 21"/>
          <p:cNvGrpSpPr/>
          <p:nvPr/>
        </p:nvGrpSpPr>
        <p:grpSpPr>
          <a:xfrm>
            <a:off x="5260848" y="3531638"/>
            <a:ext cx="1398623" cy="553515"/>
            <a:chOff x="0" y="0"/>
            <a:chExt cx="618894" cy="244932"/>
          </a:xfrm>
        </p:grpSpPr>
        <p:sp>
          <p:nvSpPr>
            <p:cNvPr id="22" name="Freeform 22"/>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23" name="TextBox 23"/>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24" name="Group 24"/>
          <p:cNvGrpSpPr/>
          <p:nvPr/>
        </p:nvGrpSpPr>
        <p:grpSpPr>
          <a:xfrm>
            <a:off x="5260848" y="4243785"/>
            <a:ext cx="1398623" cy="553515"/>
            <a:chOff x="0" y="0"/>
            <a:chExt cx="618894" cy="244932"/>
          </a:xfrm>
        </p:grpSpPr>
        <p:sp>
          <p:nvSpPr>
            <p:cNvPr id="25" name="Freeform 25"/>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26" name="TextBox 26"/>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27" name="Group 27"/>
          <p:cNvGrpSpPr/>
          <p:nvPr/>
        </p:nvGrpSpPr>
        <p:grpSpPr>
          <a:xfrm>
            <a:off x="3824248" y="2785268"/>
            <a:ext cx="1377519" cy="553515"/>
            <a:chOff x="0" y="0"/>
            <a:chExt cx="609555" cy="244932"/>
          </a:xfrm>
        </p:grpSpPr>
        <p:sp>
          <p:nvSpPr>
            <p:cNvPr id="28" name="Freeform 28"/>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29" name="TextBox 29"/>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30" name="Group 30"/>
          <p:cNvGrpSpPr/>
          <p:nvPr/>
        </p:nvGrpSpPr>
        <p:grpSpPr>
          <a:xfrm>
            <a:off x="3824248" y="3531638"/>
            <a:ext cx="1377519" cy="553515"/>
            <a:chOff x="0" y="0"/>
            <a:chExt cx="609555" cy="244932"/>
          </a:xfrm>
        </p:grpSpPr>
        <p:sp>
          <p:nvSpPr>
            <p:cNvPr id="31" name="Freeform 31"/>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32" name="TextBox 32"/>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33" name="Group 33"/>
          <p:cNvGrpSpPr/>
          <p:nvPr/>
        </p:nvGrpSpPr>
        <p:grpSpPr>
          <a:xfrm>
            <a:off x="3824248" y="4243785"/>
            <a:ext cx="1377519" cy="553515"/>
            <a:chOff x="0" y="0"/>
            <a:chExt cx="609555" cy="244932"/>
          </a:xfrm>
        </p:grpSpPr>
        <p:sp>
          <p:nvSpPr>
            <p:cNvPr id="34" name="Freeform 34"/>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35" name="TextBox 35"/>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sp>
        <p:nvSpPr>
          <p:cNvPr id="36" name="TextBox 36"/>
          <p:cNvSpPr txBox="1"/>
          <p:nvPr/>
        </p:nvSpPr>
        <p:spPr>
          <a:xfrm>
            <a:off x="5048338" y="277590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المؤهل </a:t>
            </a:r>
          </a:p>
        </p:txBody>
      </p:sp>
      <p:sp>
        <p:nvSpPr>
          <p:cNvPr id="37" name="TextBox 37"/>
          <p:cNvSpPr txBox="1"/>
          <p:nvPr/>
        </p:nvSpPr>
        <p:spPr>
          <a:xfrm>
            <a:off x="5048338" y="352227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الجامعة </a:t>
            </a:r>
          </a:p>
        </p:txBody>
      </p:sp>
      <p:sp>
        <p:nvSpPr>
          <p:cNvPr id="38" name="TextBox 38"/>
          <p:cNvSpPr txBox="1"/>
          <p:nvPr/>
        </p:nvSpPr>
        <p:spPr>
          <a:xfrm>
            <a:off x="5048338" y="4234422"/>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تاريخ التعيين </a:t>
            </a:r>
          </a:p>
        </p:txBody>
      </p:sp>
      <p:grpSp>
        <p:nvGrpSpPr>
          <p:cNvPr id="39" name="Group 39"/>
          <p:cNvGrpSpPr/>
          <p:nvPr/>
        </p:nvGrpSpPr>
        <p:grpSpPr>
          <a:xfrm>
            <a:off x="2336711" y="2785268"/>
            <a:ext cx="1398623" cy="553515"/>
            <a:chOff x="0" y="0"/>
            <a:chExt cx="618894" cy="244932"/>
          </a:xfrm>
        </p:grpSpPr>
        <p:sp>
          <p:nvSpPr>
            <p:cNvPr id="40" name="Freeform 40"/>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41" name="TextBox 41"/>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2" name="Group 42"/>
          <p:cNvGrpSpPr/>
          <p:nvPr/>
        </p:nvGrpSpPr>
        <p:grpSpPr>
          <a:xfrm>
            <a:off x="2336711" y="3531638"/>
            <a:ext cx="1398623" cy="553515"/>
            <a:chOff x="0" y="0"/>
            <a:chExt cx="618894" cy="244932"/>
          </a:xfrm>
        </p:grpSpPr>
        <p:sp>
          <p:nvSpPr>
            <p:cNvPr id="43" name="Freeform 43"/>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44" name="TextBox 44"/>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5" name="Group 45"/>
          <p:cNvGrpSpPr/>
          <p:nvPr/>
        </p:nvGrpSpPr>
        <p:grpSpPr>
          <a:xfrm>
            <a:off x="2336711" y="4243785"/>
            <a:ext cx="1398623" cy="553515"/>
            <a:chOff x="0" y="0"/>
            <a:chExt cx="618894" cy="244932"/>
          </a:xfrm>
        </p:grpSpPr>
        <p:sp>
          <p:nvSpPr>
            <p:cNvPr id="46" name="Freeform 46"/>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47" name="TextBox 47"/>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8" name="Group 48"/>
          <p:cNvGrpSpPr/>
          <p:nvPr/>
        </p:nvGrpSpPr>
        <p:grpSpPr>
          <a:xfrm>
            <a:off x="900110" y="2785268"/>
            <a:ext cx="1377519" cy="553515"/>
            <a:chOff x="0" y="0"/>
            <a:chExt cx="609555" cy="244932"/>
          </a:xfrm>
        </p:grpSpPr>
        <p:sp>
          <p:nvSpPr>
            <p:cNvPr id="49" name="Freeform 49"/>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50" name="TextBox 50"/>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51" name="Group 51"/>
          <p:cNvGrpSpPr/>
          <p:nvPr/>
        </p:nvGrpSpPr>
        <p:grpSpPr>
          <a:xfrm>
            <a:off x="900110" y="3531638"/>
            <a:ext cx="1377519" cy="553515"/>
            <a:chOff x="0" y="0"/>
            <a:chExt cx="609555" cy="244932"/>
          </a:xfrm>
        </p:grpSpPr>
        <p:sp>
          <p:nvSpPr>
            <p:cNvPr id="52" name="Freeform 52"/>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53" name="TextBox 53"/>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54" name="Group 54"/>
          <p:cNvGrpSpPr/>
          <p:nvPr/>
        </p:nvGrpSpPr>
        <p:grpSpPr>
          <a:xfrm>
            <a:off x="900110" y="4243785"/>
            <a:ext cx="1377519" cy="553515"/>
            <a:chOff x="0" y="0"/>
            <a:chExt cx="609555" cy="244932"/>
          </a:xfrm>
        </p:grpSpPr>
        <p:sp>
          <p:nvSpPr>
            <p:cNvPr id="55" name="Freeform 55"/>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56" name="TextBox 56"/>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sp>
        <p:nvSpPr>
          <p:cNvPr id="57" name="TextBox 57"/>
          <p:cNvSpPr txBox="1"/>
          <p:nvPr/>
        </p:nvSpPr>
        <p:spPr>
          <a:xfrm>
            <a:off x="2124201" y="2802681"/>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التخصص </a:t>
            </a:r>
          </a:p>
        </p:txBody>
      </p:sp>
      <p:sp>
        <p:nvSpPr>
          <p:cNvPr id="58" name="TextBox 58"/>
          <p:cNvSpPr txBox="1"/>
          <p:nvPr/>
        </p:nvSpPr>
        <p:spPr>
          <a:xfrm>
            <a:off x="2124201" y="352227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تاريخ التخرج </a:t>
            </a:r>
          </a:p>
        </p:txBody>
      </p:sp>
      <p:sp>
        <p:nvSpPr>
          <p:cNvPr id="59" name="TextBox 59"/>
          <p:cNvSpPr txBox="1"/>
          <p:nvPr/>
        </p:nvSpPr>
        <p:spPr>
          <a:xfrm>
            <a:off x="2124201" y="4234422"/>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تاريخ المباشرة </a:t>
            </a:r>
          </a:p>
        </p:txBody>
      </p:sp>
      <p:grpSp>
        <p:nvGrpSpPr>
          <p:cNvPr id="60" name="Group 60"/>
          <p:cNvGrpSpPr/>
          <p:nvPr/>
        </p:nvGrpSpPr>
        <p:grpSpPr>
          <a:xfrm>
            <a:off x="5281952" y="4959298"/>
            <a:ext cx="1398623" cy="553515"/>
            <a:chOff x="0" y="0"/>
            <a:chExt cx="618894" cy="244932"/>
          </a:xfrm>
        </p:grpSpPr>
        <p:sp>
          <p:nvSpPr>
            <p:cNvPr id="61" name="Freeform 61"/>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62" name="TextBox 62"/>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63" name="Group 63"/>
          <p:cNvGrpSpPr/>
          <p:nvPr/>
        </p:nvGrpSpPr>
        <p:grpSpPr>
          <a:xfrm>
            <a:off x="900110" y="4959298"/>
            <a:ext cx="4322760" cy="553515"/>
            <a:chOff x="0" y="0"/>
            <a:chExt cx="1912831" cy="244932"/>
          </a:xfrm>
        </p:grpSpPr>
        <p:sp>
          <p:nvSpPr>
            <p:cNvPr id="64" name="Freeform 64"/>
            <p:cNvSpPr/>
            <p:nvPr/>
          </p:nvSpPr>
          <p:spPr>
            <a:xfrm>
              <a:off x="0" y="0"/>
              <a:ext cx="1912831" cy="244932"/>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65" name="TextBox 65"/>
            <p:cNvSpPr txBox="1"/>
            <p:nvPr/>
          </p:nvSpPr>
          <p:spPr>
            <a:xfrm>
              <a:off x="0" y="-47625"/>
              <a:ext cx="1912831" cy="292557"/>
            </a:xfrm>
            <a:prstGeom prst="rect">
              <a:avLst/>
            </a:prstGeom>
          </p:spPr>
          <p:txBody>
            <a:bodyPr lIns="50800" tIns="50800" rIns="50800" bIns="50800" rtlCol="0" anchor="ctr"/>
            <a:lstStyle/>
            <a:p>
              <a:pPr algn="ctr">
                <a:lnSpc>
                  <a:spcPts val="3359"/>
                </a:lnSpc>
              </a:pPr>
              <a:endParaRPr/>
            </a:p>
          </p:txBody>
        </p:sp>
      </p:grpSp>
      <p:sp>
        <p:nvSpPr>
          <p:cNvPr id="66" name="TextBox 66"/>
          <p:cNvSpPr txBox="1"/>
          <p:nvPr/>
        </p:nvSpPr>
        <p:spPr>
          <a:xfrm>
            <a:off x="5069442" y="494993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مواد التدريس </a:t>
            </a:r>
          </a:p>
        </p:txBody>
      </p:sp>
      <p:grpSp>
        <p:nvGrpSpPr>
          <p:cNvPr id="67" name="Group 67"/>
          <p:cNvGrpSpPr/>
          <p:nvPr/>
        </p:nvGrpSpPr>
        <p:grpSpPr>
          <a:xfrm>
            <a:off x="5281952" y="5613097"/>
            <a:ext cx="1398623" cy="553515"/>
            <a:chOff x="0" y="0"/>
            <a:chExt cx="618894" cy="244932"/>
          </a:xfrm>
        </p:grpSpPr>
        <p:sp>
          <p:nvSpPr>
            <p:cNvPr id="68" name="Freeform 68"/>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69" name="TextBox 69"/>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70" name="Group 70"/>
          <p:cNvGrpSpPr/>
          <p:nvPr/>
        </p:nvGrpSpPr>
        <p:grpSpPr>
          <a:xfrm>
            <a:off x="3195818" y="5613097"/>
            <a:ext cx="2027053" cy="553515"/>
            <a:chOff x="0" y="0"/>
            <a:chExt cx="896975" cy="244932"/>
          </a:xfrm>
        </p:grpSpPr>
        <p:sp>
          <p:nvSpPr>
            <p:cNvPr id="71" name="Freeform 71"/>
            <p:cNvSpPr/>
            <p:nvPr/>
          </p:nvSpPr>
          <p:spPr>
            <a:xfrm>
              <a:off x="0" y="0"/>
              <a:ext cx="896975" cy="244932"/>
            </a:xfrm>
            <a:custGeom>
              <a:avLst/>
              <a:gdLst/>
              <a:ahLst/>
              <a:cxnLst/>
              <a:rect l="l" t="t" r="r" b="b"/>
              <a:pathLst>
                <a:path w="896975" h="244932">
                  <a:moveTo>
                    <a:pt x="0" y="0"/>
                  </a:moveTo>
                  <a:lnTo>
                    <a:pt x="896975" y="0"/>
                  </a:lnTo>
                  <a:lnTo>
                    <a:pt x="896975"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72" name="TextBox 72"/>
            <p:cNvSpPr txBox="1"/>
            <p:nvPr/>
          </p:nvSpPr>
          <p:spPr>
            <a:xfrm>
              <a:off x="0" y="-47625"/>
              <a:ext cx="896975" cy="292557"/>
            </a:xfrm>
            <a:prstGeom prst="rect">
              <a:avLst/>
            </a:prstGeom>
          </p:spPr>
          <p:txBody>
            <a:bodyPr lIns="50800" tIns="50800" rIns="50800" bIns="50800" rtlCol="0" anchor="ctr"/>
            <a:lstStyle/>
            <a:p>
              <a:pPr algn="ctr">
                <a:lnSpc>
                  <a:spcPts val="3359"/>
                </a:lnSpc>
              </a:pPr>
              <a:endParaRPr/>
            </a:p>
          </p:txBody>
        </p:sp>
      </p:grpSp>
      <p:sp>
        <p:nvSpPr>
          <p:cNvPr id="73" name="TextBox 73"/>
          <p:cNvSpPr txBox="1"/>
          <p:nvPr/>
        </p:nvSpPr>
        <p:spPr>
          <a:xfrm>
            <a:off x="5069442" y="5603734"/>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مرحلة التدريس </a:t>
            </a:r>
          </a:p>
        </p:txBody>
      </p:sp>
      <p:grpSp>
        <p:nvGrpSpPr>
          <p:cNvPr id="74" name="Group 74"/>
          <p:cNvGrpSpPr/>
          <p:nvPr/>
        </p:nvGrpSpPr>
        <p:grpSpPr>
          <a:xfrm>
            <a:off x="5289724" y="6359467"/>
            <a:ext cx="1398623" cy="553515"/>
            <a:chOff x="0" y="0"/>
            <a:chExt cx="618894" cy="244932"/>
          </a:xfrm>
        </p:grpSpPr>
        <p:sp>
          <p:nvSpPr>
            <p:cNvPr id="75" name="Freeform 75"/>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76" name="TextBox 76"/>
            <p:cNvSpPr txBox="1"/>
            <p:nvPr/>
          </p:nvSpPr>
          <p:spPr>
            <a:xfrm>
              <a:off x="0" y="-38100"/>
              <a:ext cx="618894" cy="283032"/>
            </a:xfrm>
            <a:prstGeom prst="rect">
              <a:avLst/>
            </a:prstGeom>
          </p:spPr>
          <p:txBody>
            <a:bodyPr lIns="50800" tIns="50800" rIns="50800" bIns="50800" rtlCol="0" anchor="ctr"/>
            <a:lstStyle/>
            <a:p>
              <a:pPr algn="ctr">
                <a:lnSpc>
                  <a:spcPts val="2717"/>
                </a:lnSpc>
              </a:pPr>
              <a:endParaRPr/>
            </a:p>
          </p:txBody>
        </p:sp>
      </p:grpSp>
      <p:grpSp>
        <p:nvGrpSpPr>
          <p:cNvPr id="77" name="Group 77"/>
          <p:cNvGrpSpPr/>
          <p:nvPr/>
        </p:nvGrpSpPr>
        <p:grpSpPr>
          <a:xfrm>
            <a:off x="900110" y="6359467"/>
            <a:ext cx="4330532" cy="553515"/>
            <a:chOff x="0" y="0"/>
            <a:chExt cx="1916270" cy="244932"/>
          </a:xfrm>
        </p:grpSpPr>
        <p:sp>
          <p:nvSpPr>
            <p:cNvPr id="78" name="Freeform 78"/>
            <p:cNvSpPr/>
            <p:nvPr/>
          </p:nvSpPr>
          <p:spPr>
            <a:xfrm>
              <a:off x="0" y="0"/>
              <a:ext cx="1916270" cy="244932"/>
            </a:xfrm>
            <a:custGeom>
              <a:avLst/>
              <a:gdLst/>
              <a:ahLst/>
              <a:cxnLst/>
              <a:rect l="l" t="t" r="r" b="b"/>
              <a:pathLst>
                <a:path w="1916270" h="244932">
                  <a:moveTo>
                    <a:pt x="0" y="0"/>
                  </a:moveTo>
                  <a:lnTo>
                    <a:pt x="1916270" y="0"/>
                  </a:lnTo>
                  <a:lnTo>
                    <a:pt x="1916270"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79" name="TextBox 79"/>
            <p:cNvSpPr txBox="1"/>
            <p:nvPr/>
          </p:nvSpPr>
          <p:spPr>
            <a:xfrm>
              <a:off x="0" y="-47625"/>
              <a:ext cx="1916270" cy="292557"/>
            </a:xfrm>
            <a:prstGeom prst="rect">
              <a:avLst/>
            </a:prstGeom>
          </p:spPr>
          <p:txBody>
            <a:bodyPr lIns="50800" tIns="50800" rIns="50800" bIns="50800" rtlCol="0" anchor="ctr"/>
            <a:lstStyle/>
            <a:p>
              <a:pPr algn="ctr">
                <a:lnSpc>
                  <a:spcPts val="3359"/>
                </a:lnSpc>
              </a:pPr>
              <a:endParaRPr/>
            </a:p>
          </p:txBody>
        </p:sp>
      </p:grpSp>
      <p:sp>
        <p:nvSpPr>
          <p:cNvPr id="80" name="TextBox 80"/>
          <p:cNvSpPr txBox="1"/>
          <p:nvPr/>
        </p:nvSpPr>
        <p:spPr>
          <a:xfrm>
            <a:off x="5077214" y="6350104"/>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بيانات التواصل </a:t>
            </a:r>
          </a:p>
        </p:txBody>
      </p:sp>
      <p:grpSp>
        <p:nvGrpSpPr>
          <p:cNvPr id="81" name="Group 81"/>
          <p:cNvGrpSpPr/>
          <p:nvPr/>
        </p:nvGrpSpPr>
        <p:grpSpPr>
          <a:xfrm>
            <a:off x="2124201" y="5613097"/>
            <a:ext cx="951449" cy="553515"/>
            <a:chOff x="0" y="0"/>
            <a:chExt cx="421018" cy="244932"/>
          </a:xfrm>
        </p:grpSpPr>
        <p:sp>
          <p:nvSpPr>
            <p:cNvPr id="82" name="Freeform 82"/>
            <p:cNvSpPr/>
            <p:nvPr/>
          </p:nvSpPr>
          <p:spPr>
            <a:xfrm>
              <a:off x="0" y="0"/>
              <a:ext cx="421018" cy="244932"/>
            </a:xfrm>
            <a:custGeom>
              <a:avLst/>
              <a:gdLst/>
              <a:ahLst/>
              <a:cxnLst/>
              <a:rect l="l" t="t" r="r" b="b"/>
              <a:pathLst>
                <a:path w="421018" h="244932">
                  <a:moveTo>
                    <a:pt x="0" y="0"/>
                  </a:moveTo>
                  <a:lnTo>
                    <a:pt x="421018" y="0"/>
                  </a:lnTo>
                  <a:lnTo>
                    <a:pt x="421018" y="244932"/>
                  </a:lnTo>
                  <a:lnTo>
                    <a:pt x="0" y="244932"/>
                  </a:lnTo>
                  <a:close/>
                </a:path>
              </a:pathLst>
            </a:custGeom>
            <a:solidFill>
              <a:srgbClr val="F9E3E7"/>
            </a:solidFill>
            <a:ln w="38100" cap="sq">
              <a:solidFill>
                <a:srgbClr val="BD4B85"/>
              </a:solidFill>
              <a:prstDash val="solid"/>
              <a:miter/>
            </a:ln>
          </p:spPr>
          <p:txBody>
            <a:bodyPr/>
            <a:lstStyle/>
            <a:p>
              <a:endParaRPr lang="ar-SA"/>
            </a:p>
          </p:txBody>
        </p:sp>
        <p:sp>
          <p:nvSpPr>
            <p:cNvPr id="83" name="TextBox 83"/>
            <p:cNvSpPr txBox="1"/>
            <p:nvPr/>
          </p:nvSpPr>
          <p:spPr>
            <a:xfrm>
              <a:off x="0" y="-47625"/>
              <a:ext cx="421018" cy="292557"/>
            </a:xfrm>
            <a:prstGeom prst="rect">
              <a:avLst/>
            </a:prstGeom>
          </p:spPr>
          <p:txBody>
            <a:bodyPr lIns="50800" tIns="50800" rIns="50800" bIns="50800" rtlCol="0" anchor="ctr"/>
            <a:lstStyle/>
            <a:p>
              <a:pPr algn="ctr">
                <a:lnSpc>
                  <a:spcPts val="3359"/>
                </a:lnSpc>
              </a:pPr>
              <a:endParaRPr/>
            </a:p>
          </p:txBody>
        </p:sp>
      </p:grpSp>
      <p:grpSp>
        <p:nvGrpSpPr>
          <p:cNvPr id="84" name="Group 84"/>
          <p:cNvGrpSpPr/>
          <p:nvPr/>
        </p:nvGrpSpPr>
        <p:grpSpPr>
          <a:xfrm>
            <a:off x="900110" y="5613097"/>
            <a:ext cx="1100663" cy="553515"/>
            <a:chOff x="0" y="0"/>
            <a:chExt cx="487046" cy="244932"/>
          </a:xfrm>
        </p:grpSpPr>
        <p:sp>
          <p:nvSpPr>
            <p:cNvPr id="85" name="Freeform 85"/>
            <p:cNvSpPr/>
            <p:nvPr/>
          </p:nvSpPr>
          <p:spPr>
            <a:xfrm>
              <a:off x="0" y="0"/>
              <a:ext cx="487046" cy="244932"/>
            </a:xfrm>
            <a:custGeom>
              <a:avLst/>
              <a:gdLst/>
              <a:ahLst/>
              <a:cxnLst/>
              <a:rect l="l" t="t" r="r" b="b"/>
              <a:pathLst>
                <a:path w="487046" h="244932">
                  <a:moveTo>
                    <a:pt x="0" y="0"/>
                  </a:moveTo>
                  <a:lnTo>
                    <a:pt x="487046" y="0"/>
                  </a:lnTo>
                  <a:lnTo>
                    <a:pt x="487046" y="244932"/>
                  </a:lnTo>
                  <a:lnTo>
                    <a:pt x="0" y="244932"/>
                  </a:lnTo>
                  <a:close/>
                </a:path>
              </a:pathLst>
            </a:custGeom>
            <a:solidFill>
              <a:srgbClr val="000000">
                <a:alpha val="0"/>
              </a:srgbClr>
            </a:solidFill>
            <a:ln w="38100" cap="sq">
              <a:solidFill>
                <a:srgbClr val="BD4B85"/>
              </a:solidFill>
              <a:prstDash val="solid"/>
              <a:miter/>
            </a:ln>
          </p:spPr>
          <p:txBody>
            <a:bodyPr/>
            <a:lstStyle/>
            <a:p>
              <a:endParaRPr lang="ar-SA"/>
            </a:p>
          </p:txBody>
        </p:sp>
        <p:sp>
          <p:nvSpPr>
            <p:cNvPr id="86" name="TextBox 86"/>
            <p:cNvSpPr txBox="1"/>
            <p:nvPr/>
          </p:nvSpPr>
          <p:spPr>
            <a:xfrm>
              <a:off x="0" y="-47625"/>
              <a:ext cx="487046" cy="292557"/>
            </a:xfrm>
            <a:prstGeom prst="rect">
              <a:avLst/>
            </a:prstGeom>
          </p:spPr>
          <p:txBody>
            <a:bodyPr lIns="50800" tIns="50800" rIns="50800" bIns="50800" rtlCol="0" anchor="ctr"/>
            <a:lstStyle/>
            <a:p>
              <a:pPr algn="ctr">
                <a:lnSpc>
                  <a:spcPts val="3359"/>
                </a:lnSpc>
              </a:pPr>
              <a:endParaRPr/>
            </a:p>
          </p:txBody>
        </p:sp>
      </p:grpSp>
      <p:sp>
        <p:nvSpPr>
          <p:cNvPr id="87" name="TextBox 87"/>
          <p:cNvSpPr txBox="1"/>
          <p:nvPr/>
        </p:nvSpPr>
        <p:spPr>
          <a:xfrm>
            <a:off x="1688103" y="5603734"/>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النصاب </a:t>
            </a:r>
          </a:p>
        </p:txBody>
      </p:sp>
      <p:sp>
        <p:nvSpPr>
          <p:cNvPr id="88" name="TextBox 88"/>
          <p:cNvSpPr txBox="1"/>
          <p:nvPr/>
        </p:nvSpPr>
        <p:spPr>
          <a:xfrm>
            <a:off x="1067086" y="2216959"/>
            <a:ext cx="4075604"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endParaRPr lang="ar-EG" sz="1781" b="1" dirty="0">
              <a:solidFill>
                <a:srgbClr val="000000"/>
              </a:solidFill>
              <a:latin typeface="29LT Bukra Condensed Bold"/>
              <a:ea typeface="29LT Bukra Condensed Bold"/>
              <a:cs typeface="29LT Bukra Condensed Bold"/>
              <a:sym typeface="29LT Bukra Condensed Bold"/>
              <a:rtl/>
            </a:endParaRPr>
          </a:p>
        </p:txBody>
      </p:sp>
      <p:sp>
        <p:nvSpPr>
          <p:cNvPr id="89" name="TextBox 89"/>
          <p:cNvSpPr txBox="1"/>
          <p:nvPr/>
        </p:nvSpPr>
        <p:spPr>
          <a:xfrm>
            <a:off x="3802551" y="290104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0" name="TextBox 90"/>
          <p:cNvSpPr txBox="1"/>
          <p:nvPr/>
        </p:nvSpPr>
        <p:spPr>
          <a:xfrm>
            <a:off x="3802551" y="3647413"/>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1" name="TextBox 91"/>
          <p:cNvSpPr txBox="1"/>
          <p:nvPr/>
        </p:nvSpPr>
        <p:spPr>
          <a:xfrm>
            <a:off x="3802551" y="433278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2" name="TextBox 92"/>
          <p:cNvSpPr txBox="1"/>
          <p:nvPr/>
        </p:nvSpPr>
        <p:spPr>
          <a:xfrm>
            <a:off x="900110" y="290104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3" name="TextBox 93"/>
          <p:cNvSpPr txBox="1"/>
          <p:nvPr/>
        </p:nvSpPr>
        <p:spPr>
          <a:xfrm>
            <a:off x="900110" y="3647413"/>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4" name="TextBox 94"/>
          <p:cNvSpPr txBox="1"/>
          <p:nvPr/>
        </p:nvSpPr>
        <p:spPr>
          <a:xfrm>
            <a:off x="900110" y="433278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5" name="TextBox 95"/>
          <p:cNvSpPr txBox="1"/>
          <p:nvPr/>
        </p:nvSpPr>
        <p:spPr>
          <a:xfrm>
            <a:off x="3756419" y="4997610"/>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6" name="TextBox 96"/>
          <p:cNvSpPr txBox="1"/>
          <p:nvPr/>
        </p:nvSpPr>
        <p:spPr>
          <a:xfrm>
            <a:off x="3802551" y="5641859"/>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7" name="TextBox 97"/>
          <p:cNvSpPr txBox="1"/>
          <p:nvPr/>
        </p:nvSpPr>
        <p:spPr>
          <a:xfrm>
            <a:off x="1067086" y="5641859"/>
            <a:ext cx="802621" cy="6412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8" name="TextBox 98"/>
          <p:cNvSpPr txBox="1"/>
          <p:nvPr/>
        </p:nvSpPr>
        <p:spPr>
          <a:xfrm>
            <a:off x="3843945" y="6414263"/>
            <a:ext cx="120439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7DA5CCF1-593C-E43B-14D5-3FB76086C12A}"/>
              </a:ext>
            </a:extLst>
          </p:cNvPr>
          <p:cNvGraphicFramePr>
            <a:graphicFrameLocks noGrp="1"/>
          </p:cNvGraphicFramePr>
          <p:nvPr>
            <p:extLst>
              <p:ext uri="{D42A27DB-BD31-4B8C-83A1-F6EECF244321}">
                <p14:modId xmlns:p14="http://schemas.microsoft.com/office/powerpoint/2010/main" val="3057678312"/>
              </p:ext>
            </p:extLst>
          </p:nvPr>
        </p:nvGraphicFramePr>
        <p:xfrm>
          <a:off x="158749" y="2298700"/>
          <a:ext cx="7239001" cy="6623285"/>
        </p:xfrm>
        <a:graphic>
          <a:graphicData uri="http://schemas.openxmlformats.org/drawingml/2006/table">
            <a:tbl>
              <a:tblPr rtl="1" firstRow="1" bandRow="1">
                <a:tableStyleId>{D7AC3CCA-C797-4891-BE02-D94E43425B78}</a:tableStyleId>
              </a:tblPr>
              <a:tblGrid>
                <a:gridCol w="1562500">
                  <a:extLst>
                    <a:ext uri="{9D8B030D-6E8A-4147-A177-3AD203B41FA5}">
                      <a16:colId xmlns:a16="http://schemas.microsoft.com/office/drawing/2014/main" val="2254431557"/>
                    </a:ext>
                  </a:extLst>
                </a:gridCol>
                <a:gridCol w="1333099">
                  <a:extLst>
                    <a:ext uri="{9D8B030D-6E8A-4147-A177-3AD203B41FA5}">
                      <a16:colId xmlns:a16="http://schemas.microsoft.com/office/drawing/2014/main" val="3280512842"/>
                    </a:ext>
                  </a:extLst>
                </a:gridCol>
                <a:gridCol w="1110648">
                  <a:extLst>
                    <a:ext uri="{9D8B030D-6E8A-4147-A177-3AD203B41FA5}">
                      <a16:colId xmlns:a16="http://schemas.microsoft.com/office/drawing/2014/main" val="2506131795"/>
                    </a:ext>
                  </a:extLst>
                </a:gridCol>
                <a:gridCol w="1243142">
                  <a:extLst>
                    <a:ext uri="{9D8B030D-6E8A-4147-A177-3AD203B41FA5}">
                      <a16:colId xmlns:a16="http://schemas.microsoft.com/office/drawing/2014/main" val="2090396851"/>
                    </a:ext>
                  </a:extLst>
                </a:gridCol>
                <a:gridCol w="1989612">
                  <a:extLst>
                    <a:ext uri="{9D8B030D-6E8A-4147-A177-3AD203B41FA5}">
                      <a16:colId xmlns:a16="http://schemas.microsoft.com/office/drawing/2014/main" val="1660181116"/>
                    </a:ext>
                  </a:extLst>
                </a:gridCol>
              </a:tblGrid>
              <a:tr h="524189">
                <a:tc gridSpan="5">
                  <a:txBody>
                    <a:bodyPr/>
                    <a:lstStyle/>
                    <a:p>
                      <a:pPr algn="r" rtl="1"/>
                      <a:r>
                        <a:rPr lang="ar-SA" sz="1800" b="1" dirty="0">
                          <a:solidFill>
                            <a:schemeClr val="tx1"/>
                          </a:solidFill>
                          <a:latin typeface="29LT Bukra Condensed Bold" panose="020B0604020202020204" charset="-78"/>
                          <a:cs typeface="29LT Bukra Condensed Bold" panose="020B0604020202020204" charset="-78"/>
                        </a:rPr>
                        <a:t>البيانات الشخصية </a:t>
                      </a:r>
                    </a:p>
                  </a:txBody>
                  <a:tcPr>
                    <a:solidFill>
                      <a:srgbClr val="ECD9E6"/>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algn="r" rtl="1"/>
                      <a:endParaRPr lang="ar-SA" b="1" dirty="0"/>
                    </a:p>
                  </a:txBody>
                  <a:tcPr>
                    <a:solidFill>
                      <a:schemeClr val="bg1"/>
                    </a:solidFill>
                  </a:tcPr>
                </a:tc>
                <a:extLst>
                  <a:ext uri="{0D108BD9-81ED-4DB2-BD59-A6C34878D82A}">
                    <a16:rowId xmlns:a16="http://schemas.microsoft.com/office/drawing/2014/main" val="4029721985"/>
                  </a:ext>
                </a:extLst>
              </a:tr>
              <a:tr h="766122">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الاسم </a:t>
                      </a:r>
                    </a:p>
                  </a:txBody>
                  <a:tcPr>
                    <a:solidFill>
                      <a:srgbClr val="ECD9E6"/>
                    </a:solidFill>
                  </a:tcPr>
                </a:tc>
                <a:tc gridSpan="2">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عبد الله خميس عبد</a:t>
                      </a:r>
                      <a:r>
                        <a:rPr lang="ar-SA" sz="1400" b="1" baseline="0" dirty="0">
                          <a:solidFill>
                            <a:schemeClr val="tx1"/>
                          </a:solidFill>
                          <a:latin typeface="29LT Bukra Condensed Bold" panose="020B0604020202020204" charset="-78"/>
                          <a:cs typeface="29LT Bukra Condensed Bold" panose="020B0604020202020204" charset="-78"/>
                        </a:rPr>
                        <a:t> الهادي الغامدي </a:t>
                      </a:r>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تاريخ الميلاد </a:t>
                      </a: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472620861"/>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رقم الهوية</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solidFill>
                      <a:srgbClr val="ECD9E6"/>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رقم التواصل</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794025996"/>
                  </a:ext>
                </a:extLst>
              </a:tr>
              <a:tr h="531408">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بريد منصة مدرستي </a:t>
                      </a:r>
                    </a:p>
                  </a:txBody>
                  <a:tcPr>
                    <a:solidFill>
                      <a:srgbClr val="ECD9E6"/>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البريد الالكتروني</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1294558058"/>
                  </a:ext>
                </a:extLst>
              </a:tr>
              <a:tr h="524189">
                <a:tc gridSpan="5">
                  <a:txBody>
                    <a:bodyPr/>
                    <a:lstStyle/>
                    <a:p>
                      <a:pPr algn="r" rtl="1"/>
                      <a:r>
                        <a:rPr lang="ar-SA" sz="1800" b="1" dirty="0">
                          <a:solidFill>
                            <a:schemeClr val="tx1"/>
                          </a:solidFill>
                          <a:latin typeface="29LT Bukra Condensed Bold" panose="020B0604020202020204" charset="-78"/>
                          <a:cs typeface="29LT Bukra Condensed Bold" panose="020B0604020202020204" charset="-78"/>
                        </a:rPr>
                        <a:t>البيانات العلمية </a:t>
                      </a:r>
                    </a:p>
                  </a:txBody>
                  <a:tcPr>
                    <a:solidFill>
                      <a:srgbClr val="ECD9E6"/>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2458414007"/>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المؤهل </a:t>
                      </a:r>
                    </a:p>
                  </a:txBody>
                  <a:tcPr>
                    <a:solidFill>
                      <a:srgbClr val="ECD9E6"/>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sz="1400"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التقدير  </a:t>
                      </a: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3230952079"/>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جهة الإصدار </a:t>
                      </a:r>
                    </a:p>
                  </a:txBody>
                  <a:tcPr>
                    <a:solidFill>
                      <a:srgbClr val="ECD9E6"/>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sz="1400" b="1" dirty="0"/>
                    </a:p>
                  </a:txBody>
                  <a:tcPr>
                    <a:solidFill>
                      <a:schemeClr val="bg1"/>
                    </a:solidFill>
                  </a:tcPr>
                </a:tc>
                <a:tc rowSpan="2">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تاريخ التخرج </a:t>
                      </a:r>
                    </a:p>
                  </a:txBody>
                  <a:tcPr anchor="ctr">
                    <a:solidFill>
                      <a:srgbClr val="ECD9E6"/>
                    </a:solidFill>
                  </a:tcPr>
                </a:tc>
                <a:tc row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3361458587"/>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التخصص </a:t>
                      </a:r>
                    </a:p>
                  </a:txBody>
                  <a:tcPr>
                    <a:solidFill>
                      <a:srgbClr val="ECD9E6"/>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sz="1400" b="1" dirty="0"/>
                    </a:p>
                  </a:txBody>
                  <a:tcPr>
                    <a:solidFill>
                      <a:schemeClr val="bg1"/>
                    </a:solidFill>
                  </a:tcPr>
                </a:tc>
                <a:tc vMerge="1">
                  <a:txBody>
                    <a:bodyPr/>
                    <a:lstStyle/>
                    <a:p>
                      <a:endParaRPr lang="ar-SA" dirty="0"/>
                    </a:p>
                  </a:txBody>
                  <a:tcPr>
                    <a:solidFill>
                      <a:schemeClr val="bg1"/>
                    </a:solidFill>
                  </a:tcPr>
                </a:tc>
                <a:tc vMerge="1">
                  <a:txBody>
                    <a:bodyPr/>
                    <a:lstStyle/>
                    <a:p>
                      <a:endParaRPr lang="ar-SA" dirty="0"/>
                    </a:p>
                  </a:txBody>
                  <a:tcPr>
                    <a:solidFill>
                      <a:schemeClr val="bg1"/>
                    </a:solidFill>
                  </a:tcPr>
                </a:tc>
                <a:extLst>
                  <a:ext uri="{0D108BD9-81ED-4DB2-BD59-A6C34878D82A}">
                    <a16:rowId xmlns:a16="http://schemas.microsoft.com/office/drawing/2014/main" val="913864645"/>
                  </a:ext>
                </a:extLst>
              </a:tr>
              <a:tr h="524189">
                <a:tc gridSpan="5">
                  <a:txBody>
                    <a:bodyPr/>
                    <a:lstStyle/>
                    <a:p>
                      <a:pPr algn="r" rtl="1"/>
                      <a:r>
                        <a:rPr lang="ar-SA" sz="1800" b="1" dirty="0">
                          <a:solidFill>
                            <a:schemeClr val="tx1"/>
                          </a:solidFill>
                          <a:latin typeface="29LT Bukra Condensed Bold" panose="020B0604020202020204" charset="-78"/>
                          <a:cs typeface="29LT Bukra Condensed Bold" panose="020B0604020202020204" charset="-78"/>
                        </a:rPr>
                        <a:t>البيانات الوظيفية </a:t>
                      </a:r>
                    </a:p>
                  </a:txBody>
                  <a:tcPr>
                    <a:solidFill>
                      <a:srgbClr val="ECD9E6"/>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3280342161"/>
                  </a:ext>
                </a:extLst>
              </a:tr>
              <a:tr h="766122">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مسمى الوظيفة </a:t>
                      </a:r>
                    </a:p>
                  </a:txBody>
                  <a:tcPr>
                    <a:solidFill>
                      <a:srgbClr val="ECD9E6"/>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مرحلة التدريس </a:t>
                      </a: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50323465"/>
                  </a:ext>
                </a:extLst>
              </a:tr>
              <a:tr h="66566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المستوى والدرجة </a:t>
                      </a: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مواد التدريس</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571041079"/>
                  </a:ext>
                </a:extLst>
              </a:tr>
              <a:tr h="464281">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400" b="1" dirty="0">
                          <a:solidFill>
                            <a:schemeClr val="tx1"/>
                          </a:solidFill>
                          <a:latin typeface="29LT Bukra Condensed Bold" panose="020B0604020202020204" charset="-78"/>
                          <a:cs typeface="29LT Bukra Condensed Bold" panose="020B0604020202020204" charset="-78"/>
                        </a:rPr>
                        <a:t>تاريخ المباشرة </a:t>
                      </a:r>
                    </a:p>
                  </a:txBody>
                  <a:tcPr>
                    <a:solidFill>
                      <a:srgbClr val="ECD9E6"/>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النصاب</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solidFill>
                      <a:srgbClr val="ECD9E6"/>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solidFill>
                      <a:schemeClr val="bg1"/>
                    </a:solidFill>
                  </a:tcPr>
                </a:tc>
                <a:extLst>
                  <a:ext uri="{0D108BD9-81ED-4DB2-BD59-A6C34878D82A}">
                    <a16:rowId xmlns:a16="http://schemas.microsoft.com/office/drawing/2014/main" val="1534864895"/>
                  </a:ext>
                </a:extLst>
              </a:tr>
            </a:tbl>
          </a:graphicData>
        </a:graphic>
      </p:graphicFrame>
      <p:sp>
        <p:nvSpPr>
          <p:cNvPr id="5" name="TextBox 16">
            <a:extLst>
              <a:ext uri="{FF2B5EF4-FFF2-40B4-BE49-F238E27FC236}">
                <a16:creationId xmlns:a16="http://schemas.microsoft.com/office/drawing/2014/main" id="{0BD697DA-B50B-236A-AA36-95946097B1C0}"/>
              </a:ext>
            </a:extLst>
          </p:cNvPr>
          <p:cNvSpPr txBox="1"/>
          <p:nvPr/>
        </p:nvSpPr>
        <p:spPr>
          <a:xfrm>
            <a:off x="3778250" y="825396"/>
            <a:ext cx="2251722" cy="711305"/>
          </a:xfrm>
          <a:prstGeom prst="rect">
            <a:avLst/>
          </a:prstGeom>
        </p:spPr>
        <p:txBody>
          <a:bodyPr lIns="0" tIns="0" rIns="0" bIns="0" rtlCol="0" anchor="t">
            <a:spAutoFit/>
          </a:bodyPr>
          <a:lstStyle/>
          <a:p>
            <a:pPr algn="ctr" rtl="1">
              <a:lnSpc>
                <a:spcPts val="4894"/>
              </a:lnSpc>
            </a:pPr>
            <a:r>
              <a:rPr lang="ar-EG" sz="3495" b="1" dirty="0">
                <a:solidFill>
                  <a:srgbClr val="000000"/>
                </a:solidFill>
                <a:latin typeface="29LT Bukra Condensed Bold"/>
                <a:ea typeface="29LT Bukra Condensed Bold"/>
                <a:cs typeface="29LT Bukra Condensed Bold"/>
                <a:sym typeface="29LT Bukra Condensed Bold"/>
                <a:rtl/>
              </a:rPr>
              <a:t>بيانات</a:t>
            </a:r>
            <a:r>
              <a:rPr lang="ar-EG" sz="3495" b="1" dirty="0">
                <a:solidFill>
                  <a:srgbClr val="0FA596"/>
                </a:solidFill>
                <a:latin typeface="29LT Bukra Condensed Bold"/>
                <a:ea typeface="29LT Bukra Condensed Bold"/>
                <a:cs typeface="29LT Bukra Condensed Bold"/>
                <a:sym typeface="29LT Bukra Condensed Bold"/>
                <a:rtl/>
              </a:rPr>
              <a:t> </a:t>
            </a:r>
            <a:r>
              <a:rPr lang="ar-EG" sz="3495" b="1" dirty="0">
                <a:solidFill>
                  <a:srgbClr val="BD4B85"/>
                </a:solidFill>
                <a:latin typeface="29LT Bukra Condensed Bold"/>
                <a:ea typeface="29LT Bukra Condensed Bold"/>
                <a:cs typeface="29LT Bukra Condensed Bold"/>
                <a:sym typeface="29LT Bukra Condensed Bold"/>
                <a:rtl/>
              </a:rPr>
              <a:t>عـامة </a:t>
            </a:r>
          </a:p>
        </p:txBody>
      </p:sp>
    </p:spTree>
    <p:extLst>
      <p:ext uri="{BB962C8B-B14F-4D97-AF65-F5344CB8AC3E}">
        <p14:creationId xmlns:p14="http://schemas.microsoft.com/office/powerpoint/2010/main" val="2869339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4001428" y="756000"/>
            <a:ext cx="3024000" cy="3465903"/>
          </a:xfrm>
          <a:custGeom>
            <a:avLst/>
            <a:gdLst/>
            <a:ahLst/>
            <a:cxnLst/>
            <a:rect l="l" t="t" r="r" b="b"/>
            <a:pathLst>
              <a:path w="3024000" h="3465903">
                <a:moveTo>
                  <a:pt x="0" y="0"/>
                </a:moveTo>
                <a:lnTo>
                  <a:pt x="3024000" y="0"/>
                </a:lnTo>
                <a:lnTo>
                  <a:pt x="3024000" y="3465903"/>
                </a:lnTo>
                <a:lnTo>
                  <a:pt x="0" y="3465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5344925"/>
            <a:ext cx="4757428" cy="91415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أداء الواجبات </a:t>
            </a:r>
            <a:r>
              <a:rPr lang="ar-EG" sz="4511" b="1">
                <a:solidFill>
                  <a:srgbClr val="BD4B85"/>
                </a:solidFill>
                <a:latin typeface="29LT Bukra Condensed Bold"/>
                <a:ea typeface="29LT Bukra Condensed Bold"/>
                <a:cs typeface="29LT Bukra Condensed Bold"/>
                <a:sym typeface="29LT Bukra Condensed Bold"/>
                <a:rtl/>
              </a:rPr>
              <a:t>الوظيفية </a:t>
            </a:r>
          </a:p>
        </p:txBody>
      </p:sp>
      <p:sp>
        <p:nvSpPr>
          <p:cNvPr id="10" name="Freeform 10"/>
          <p:cNvSpPr/>
          <p:nvPr/>
        </p:nvSpPr>
        <p:spPr>
          <a:xfrm>
            <a:off x="1185930" y="7710885"/>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1114069303"/>
              </p:ext>
            </p:extLst>
          </p:nvPr>
        </p:nvGraphicFramePr>
        <p:xfrm>
          <a:off x="328860" y="2516132"/>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ميثاق مهنه التعليم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سجل الدوام الرسمي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جدول المناوبة الشهري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جدول الإشراف اليومي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خطة توزيع المنهج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سجل الانتظار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المشاركة في المناسبات الوطنية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8" name="Freeform 8"/>
          <p:cNvSpPr/>
          <p:nvPr/>
        </p:nvSpPr>
        <p:spPr>
          <a:xfrm>
            <a:off x="453074" y="7141008"/>
            <a:ext cx="1894688" cy="1894688"/>
          </a:xfrm>
          <a:custGeom>
            <a:avLst/>
            <a:gdLst/>
            <a:ahLst/>
            <a:cxnLst/>
            <a:rect l="l" t="t" r="r" b="b"/>
            <a:pathLst>
              <a:path w="1894688" h="1894688">
                <a:moveTo>
                  <a:pt x="0" y="0"/>
                </a:moveTo>
                <a:lnTo>
                  <a:pt x="1894688" y="0"/>
                </a:lnTo>
                <a:lnTo>
                  <a:pt x="1894688" y="1894689"/>
                </a:lnTo>
                <a:lnTo>
                  <a:pt x="0" y="18946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flipV="1">
            <a:off x="2667290" y="7933580"/>
            <a:ext cx="688924" cy="1583734"/>
          </a:xfrm>
          <a:custGeom>
            <a:avLst/>
            <a:gdLst/>
            <a:ahLst/>
            <a:cxnLst/>
            <a:rect l="l" t="t" r="r" b="b"/>
            <a:pathLst>
              <a:path w="688924" h="1583734">
                <a:moveTo>
                  <a:pt x="0" y="1583734"/>
                </a:moveTo>
                <a:lnTo>
                  <a:pt x="688924" y="1583734"/>
                </a:lnTo>
                <a:lnTo>
                  <a:pt x="688924" y="0"/>
                </a:lnTo>
                <a:lnTo>
                  <a:pt x="0" y="0"/>
                </a:lnTo>
                <a:lnTo>
                  <a:pt x="0" y="158373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0" name="Freeform 10">
            <a:hlinkClick r:id="rId6" tooltip="https://storage2.me-qr.com/pdf/4a36d3a9-d4d0-4bcf-a8c6-984dcb7a0e35.pdf"/>
          </p:cNvPr>
          <p:cNvSpPr/>
          <p:nvPr/>
        </p:nvSpPr>
        <p:spPr>
          <a:xfrm>
            <a:off x="640826" y="7328760"/>
            <a:ext cx="1519184" cy="1519184"/>
          </a:xfrm>
          <a:custGeom>
            <a:avLst/>
            <a:gdLst/>
            <a:ahLst/>
            <a:cxnLst/>
            <a:rect l="l" t="t" r="r" b="b"/>
            <a:pathLst>
              <a:path w="1519184" h="1519184">
                <a:moveTo>
                  <a:pt x="0" y="0"/>
                </a:moveTo>
                <a:lnTo>
                  <a:pt x="1519184" y="0"/>
                </a:lnTo>
                <a:lnTo>
                  <a:pt x="1519184" y="1519185"/>
                </a:lnTo>
                <a:lnTo>
                  <a:pt x="0" y="1519185"/>
                </a:lnTo>
                <a:lnTo>
                  <a:pt x="0" y="0"/>
                </a:lnTo>
                <a:close/>
              </a:path>
            </a:pathLst>
          </a:custGeom>
          <a:blipFill>
            <a:blip r:embed="rId7"/>
            <a:stretch>
              <a:fillRect/>
            </a:stretch>
          </a:blipFill>
        </p:spPr>
        <p:txBody>
          <a:bodyPr/>
          <a:lstStyle/>
          <a:p>
            <a:endParaRPr lang="ar-SA"/>
          </a:p>
        </p:txBody>
      </p:sp>
      <p:sp>
        <p:nvSpPr>
          <p:cNvPr id="11" name="TextBox 11"/>
          <p:cNvSpPr txBox="1"/>
          <p:nvPr/>
        </p:nvSpPr>
        <p:spPr>
          <a:xfrm>
            <a:off x="3212691" y="1021850"/>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الواجبات </a:t>
            </a:r>
            <a:r>
              <a:rPr lang="ar-EG" sz="2295" b="1">
                <a:solidFill>
                  <a:srgbClr val="BD4B85"/>
                </a:solidFill>
                <a:latin typeface="29LT Bukra Condensed Bold"/>
                <a:ea typeface="29LT Bukra Condensed Bold"/>
                <a:cs typeface="29LT Bukra Condensed Bold"/>
                <a:sym typeface="29LT Bukra Condensed Bold"/>
                <a:rtl/>
              </a:rPr>
              <a:t>الوظيفية </a:t>
            </a:r>
          </a:p>
        </p:txBody>
      </p:sp>
      <p:sp>
        <p:nvSpPr>
          <p:cNvPr id="12" name="TextBox 12"/>
          <p:cNvSpPr txBox="1"/>
          <p:nvPr/>
        </p:nvSpPr>
        <p:spPr>
          <a:xfrm>
            <a:off x="66219" y="9158802"/>
            <a:ext cx="2668397" cy="574149"/>
          </a:xfrm>
          <a:prstGeom prst="rect">
            <a:avLst/>
          </a:prstGeom>
        </p:spPr>
        <p:txBody>
          <a:bodyPr lIns="0" tIns="0" rIns="0" bIns="0" rtlCol="0" anchor="t">
            <a:spAutoFit/>
          </a:bodyPr>
          <a:lstStyle/>
          <a:p>
            <a:pPr algn="ctr" rtl="1">
              <a:lnSpc>
                <a:spcPts val="3990"/>
              </a:lnSpc>
            </a:pPr>
            <a:r>
              <a:rPr lang="ar-EG" sz="2850" b="1">
                <a:solidFill>
                  <a:srgbClr val="BD4B85"/>
                </a:solidFill>
                <a:latin typeface="29LT Bukra Condensed Bold"/>
                <a:ea typeface="29LT Bukra Condensed Bold"/>
                <a:cs typeface="29LT Bukra Condensed Bold"/>
                <a:sym typeface="29LT Bukra Condensed Bold"/>
                <a:rtl/>
              </a:rPr>
              <a:t>ميثاق مهنة التعليم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7">
            <a:extLst>
              <a:ext uri="{FF2B5EF4-FFF2-40B4-BE49-F238E27FC236}">
                <a16:creationId xmlns:a16="http://schemas.microsoft.com/office/drawing/2014/main" id="{3B63C649-C3A0-B14F-0D18-1825DC18136D}"/>
              </a:ext>
            </a:extLst>
          </p:cNvPr>
          <p:cNvGrpSpPr/>
          <p:nvPr/>
        </p:nvGrpSpPr>
        <p:grpSpPr>
          <a:xfrm>
            <a:off x="756000" y="756000"/>
            <a:ext cx="6048000" cy="9180000"/>
            <a:chOff x="0" y="0"/>
            <a:chExt cx="2167467" cy="3289905"/>
          </a:xfrm>
        </p:grpSpPr>
        <p:sp>
          <p:nvSpPr>
            <p:cNvPr id="51" name="Freeform 8">
              <a:extLst>
                <a:ext uri="{FF2B5EF4-FFF2-40B4-BE49-F238E27FC236}">
                  <a16:creationId xmlns:a16="http://schemas.microsoft.com/office/drawing/2014/main" id="{1A7CCE6F-8970-0A26-5DDE-2B9B9D9FDE00}"/>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52" name="TextBox 9">
              <a:extLst>
                <a:ext uri="{FF2B5EF4-FFF2-40B4-BE49-F238E27FC236}">
                  <a16:creationId xmlns:a16="http://schemas.microsoft.com/office/drawing/2014/main" id="{C1712325-57F4-C090-A95A-01976A7C02F3}"/>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64104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11" name="Group 11"/>
          <p:cNvGrpSpPr/>
          <p:nvPr/>
        </p:nvGrpSpPr>
        <p:grpSpPr>
          <a:xfrm>
            <a:off x="2249980" y="2697848"/>
            <a:ext cx="4355426" cy="441690"/>
            <a:chOff x="0" y="0"/>
            <a:chExt cx="5807235" cy="588920"/>
          </a:xfrm>
        </p:grpSpPr>
        <p:sp>
          <p:nvSpPr>
            <p:cNvPr id="12" name="Freeform 12"/>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3" name="TextBox 13"/>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SA" sz="2400" b="1" dirty="0">
                  <a:solidFill>
                    <a:srgbClr val="000000"/>
                  </a:solidFill>
                  <a:latin typeface="29LT Bukra Condensed Bold"/>
                  <a:ea typeface="29LT Bukra Condensed Bold"/>
                  <a:cs typeface="29LT Bukra Condensed Bold"/>
                  <a:sym typeface="29LT Bukra Condensed Bold"/>
                  <a:rtl/>
                </a:rPr>
                <a:t>الرؤية والرسالة </a:t>
              </a:r>
              <a:endParaRPr lang="ar-EG" sz="2400" b="1" dirty="0">
                <a:solidFill>
                  <a:srgbClr val="000000"/>
                </a:solidFill>
                <a:latin typeface="29LT Bukra Condensed Bold"/>
                <a:ea typeface="29LT Bukra Condensed Bold"/>
                <a:cs typeface="29LT Bukra Condensed Bold"/>
                <a:sym typeface="29LT Bukra Condensed Bold"/>
                <a:rtl/>
              </a:endParaRPr>
            </a:p>
          </p:txBody>
        </p:sp>
      </p:grpSp>
      <p:grpSp>
        <p:nvGrpSpPr>
          <p:cNvPr id="14" name="Group 14"/>
          <p:cNvGrpSpPr/>
          <p:nvPr/>
        </p:nvGrpSpPr>
        <p:grpSpPr>
          <a:xfrm>
            <a:off x="2249980" y="1639420"/>
            <a:ext cx="4355426" cy="441690"/>
            <a:chOff x="0" y="0"/>
            <a:chExt cx="5807235" cy="588920"/>
          </a:xfrm>
        </p:grpSpPr>
        <p:sp>
          <p:nvSpPr>
            <p:cNvPr id="15" name="Freeform 15"/>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6" name="TextBox 16"/>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مقدمة </a:t>
              </a:r>
            </a:p>
          </p:txBody>
        </p:sp>
      </p:grpSp>
      <p:sp>
        <p:nvSpPr>
          <p:cNvPr id="17" name="Freeform 17"/>
          <p:cNvSpPr/>
          <p:nvPr/>
        </p:nvSpPr>
        <p:spPr>
          <a:xfrm>
            <a:off x="6145313" y="3280697"/>
            <a:ext cx="460093" cy="441690"/>
          </a:xfrm>
          <a:custGeom>
            <a:avLst/>
            <a:gdLst/>
            <a:ahLst/>
            <a:cxnLst/>
            <a:rect l="l" t="t" r="r" b="b"/>
            <a:pathLst>
              <a:path w="460093" h="441690">
                <a:moveTo>
                  <a:pt x="0" y="0"/>
                </a:moveTo>
                <a:lnTo>
                  <a:pt x="460093" y="0"/>
                </a:lnTo>
                <a:lnTo>
                  <a:pt x="460093" y="441690"/>
                </a:lnTo>
                <a:lnTo>
                  <a:pt x="0" y="4416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8" name="TextBox 18"/>
          <p:cNvSpPr txBox="1"/>
          <p:nvPr/>
        </p:nvSpPr>
        <p:spPr>
          <a:xfrm>
            <a:off x="2249980" y="3239078"/>
            <a:ext cx="3773722" cy="482009"/>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الشواهد للأداء </a:t>
            </a:r>
          </a:p>
        </p:txBody>
      </p:sp>
      <p:grpSp>
        <p:nvGrpSpPr>
          <p:cNvPr id="19" name="Group 19"/>
          <p:cNvGrpSpPr/>
          <p:nvPr/>
        </p:nvGrpSpPr>
        <p:grpSpPr>
          <a:xfrm>
            <a:off x="1912117" y="3794426"/>
            <a:ext cx="4172390" cy="362668"/>
            <a:chOff x="0" y="0"/>
            <a:chExt cx="5563187" cy="483557"/>
          </a:xfrm>
        </p:grpSpPr>
        <p:sp>
          <p:nvSpPr>
            <p:cNvPr id="20" name="TextBox 20"/>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أداء الواجبات الوظيفية . </a:t>
              </a:r>
            </a:p>
          </p:txBody>
        </p:sp>
        <p:sp>
          <p:nvSpPr>
            <p:cNvPr id="21" name="Freeform 21"/>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sp>
        <p:nvSpPr>
          <p:cNvPr id="22" name="TextBox 22"/>
          <p:cNvSpPr txBox="1"/>
          <p:nvPr/>
        </p:nvSpPr>
        <p:spPr>
          <a:xfrm>
            <a:off x="2959078" y="976484"/>
            <a:ext cx="4089625" cy="594467"/>
          </a:xfrm>
          <a:prstGeom prst="rect">
            <a:avLst/>
          </a:prstGeom>
        </p:spPr>
        <p:txBody>
          <a:bodyPr lIns="0" tIns="0" rIns="0" bIns="0" rtlCol="0" anchor="t">
            <a:spAutoFit/>
          </a:bodyPr>
          <a:lstStyle/>
          <a:p>
            <a:pPr algn="ctr" rtl="1">
              <a:lnSpc>
                <a:spcPts val="4081"/>
              </a:lnSpc>
            </a:pPr>
            <a:r>
              <a:rPr lang="ar-EG" sz="2915" b="1" dirty="0">
                <a:solidFill>
                  <a:srgbClr val="BD4B85"/>
                </a:solidFill>
                <a:latin typeface="29LT Bukra Condensed Bold"/>
                <a:ea typeface="29LT Bukra Condensed Bold"/>
                <a:cs typeface="29LT Bukra Condensed Bold"/>
                <a:sym typeface="29LT Bukra Condensed Bold"/>
                <a:rtl/>
              </a:rPr>
              <a:t>محتويات الملف </a:t>
            </a:r>
          </a:p>
        </p:txBody>
      </p:sp>
      <p:grpSp>
        <p:nvGrpSpPr>
          <p:cNvPr id="23" name="Group 23"/>
          <p:cNvGrpSpPr/>
          <p:nvPr/>
        </p:nvGrpSpPr>
        <p:grpSpPr>
          <a:xfrm>
            <a:off x="1903889" y="4355149"/>
            <a:ext cx="4172390" cy="362668"/>
            <a:chOff x="0" y="0"/>
            <a:chExt cx="5563187" cy="483557"/>
          </a:xfrm>
        </p:grpSpPr>
        <p:sp>
          <p:nvSpPr>
            <p:cNvPr id="24" name="TextBox 24"/>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المجتمع المهني . </a:t>
              </a:r>
            </a:p>
          </p:txBody>
        </p:sp>
        <p:sp>
          <p:nvSpPr>
            <p:cNvPr id="25" name="Freeform 25"/>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6" name="Group 26"/>
          <p:cNvGrpSpPr/>
          <p:nvPr/>
        </p:nvGrpSpPr>
        <p:grpSpPr>
          <a:xfrm>
            <a:off x="1895661" y="4915871"/>
            <a:ext cx="4172390" cy="362668"/>
            <a:chOff x="0" y="0"/>
            <a:chExt cx="5563187" cy="483557"/>
          </a:xfrm>
        </p:grpSpPr>
        <p:sp>
          <p:nvSpPr>
            <p:cNvPr id="27" name="TextBox 27"/>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أولياء الأمور . </a:t>
              </a:r>
            </a:p>
          </p:txBody>
        </p:sp>
        <p:sp>
          <p:nvSpPr>
            <p:cNvPr id="28" name="Freeform 28"/>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9" name="Group 29"/>
          <p:cNvGrpSpPr/>
          <p:nvPr/>
        </p:nvGrpSpPr>
        <p:grpSpPr>
          <a:xfrm>
            <a:off x="1887433" y="5476594"/>
            <a:ext cx="4172390" cy="362668"/>
            <a:chOff x="0" y="0"/>
            <a:chExt cx="5563187" cy="483557"/>
          </a:xfrm>
        </p:grpSpPr>
        <p:sp>
          <p:nvSpPr>
            <p:cNvPr id="30" name="TextBox 30"/>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التنويع في استراتيجيات التدريس . </a:t>
              </a:r>
            </a:p>
          </p:txBody>
        </p:sp>
        <p:sp>
          <p:nvSpPr>
            <p:cNvPr id="31" name="Freeform 31"/>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2" name="Group 32"/>
          <p:cNvGrpSpPr/>
          <p:nvPr/>
        </p:nvGrpSpPr>
        <p:grpSpPr>
          <a:xfrm>
            <a:off x="1879204" y="6037317"/>
            <a:ext cx="4172390" cy="362668"/>
            <a:chOff x="0" y="0"/>
            <a:chExt cx="5563187" cy="483557"/>
          </a:xfrm>
        </p:grpSpPr>
        <p:sp>
          <p:nvSpPr>
            <p:cNvPr id="33" name="TextBox 33"/>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تحسين نتائج التعلم . </a:t>
              </a:r>
            </a:p>
          </p:txBody>
        </p:sp>
        <p:sp>
          <p:nvSpPr>
            <p:cNvPr id="34" name="Freeform 34"/>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5" name="Group 35"/>
          <p:cNvGrpSpPr/>
          <p:nvPr/>
        </p:nvGrpSpPr>
        <p:grpSpPr>
          <a:xfrm>
            <a:off x="1862748" y="6597325"/>
            <a:ext cx="4188846" cy="364098"/>
            <a:chOff x="0" y="0"/>
            <a:chExt cx="5585129" cy="485465"/>
          </a:xfrm>
        </p:grpSpPr>
        <p:sp>
          <p:nvSpPr>
            <p:cNvPr id="36" name="TextBox 36"/>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إعداد وتنفيذ خطة التعلم .</a:t>
              </a:r>
            </a:p>
          </p:txBody>
        </p:sp>
        <p:sp>
          <p:nvSpPr>
            <p:cNvPr id="37" name="Freeform 37"/>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8" name="Group 38"/>
          <p:cNvGrpSpPr/>
          <p:nvPr/>
        </p:nvGrpSpPr>
        <p:grpSpPr>
          <a:xfrm>
            <a:off x="1862748" y="7721456"/>
            <a:ext cx="4188846" cy="364098"/>
            <a:chOff x="0" y="0"/>
            <a:chExt cx="5585129" cy="485465"/>
          </a:xfrm>
        </p:grpSpPr>
        <p:sp>
          <p:nvSpPr>
            <p:cNvPr id="39" name="TextBox 39"/>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تهيئة بيئة التعلم . </a:t>
              </a:r>
            </a:p>
          </p:txBody>
        </p:sp>
        <p:sp>
          <p:nvSpPr>
            <p:cNvPr id="40" name="Freeform 40"/>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41" name="Group 41"/>
          <p:cNvGrpSpPr/>
          <p:nvPr/>
        </p:nvGrpSpPr>
        <p:grpSpPr>
          <a:xfrm>
            <a:off x="1862748" y="8257005"/>
            <a:ext cx="4188846" cy="364098"/>
            <a:chOff x="0" y="0"/>
            <a:chExt cx="5585129" cy="485465"/>
          </a:xfrm>
        </p:grpSpPr>
        <p:sp>
          <p:nvSpPr>
            <p:cNvPr id="42" name="TextBox 42"/>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الإدارة الصفية . </a:t>
              </a:r>
            </a:p>
          </p:txBody>
        </p:sp>
        <p:sp>
          <p:nvSpPr>
            <p:cNvPr id="43" name="Freeform 43"/>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sp>
        <p:nvSpPr>
          <p:cNvPr id="44" name="TextBox 44"/>
          <p:cNvSpPr txBox="1"/>
          <p:nvPr/>
        </p:nvSpPr>
        <p:spPr>
          <a:xfrm>
            <a:off x="966084" y="7081762"/>
            <a:ext cx="4670386" cy="439669"/>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توظيف تقنيات التعليم ووسائل التعلم المناسبة . </a:t>
            </a:r>
          </a:p>
        </p:txBody>
      </p:sp>
      <p:sp>
        <p:nvSpPr>
          <p:cNvPr id="45" name="Freeform 45"/>
          <p:cNvSpPr/>
          <p:nvPr/>
        </p:nvSpPr>
        <p:spPr>
          <a:xfrm flipH="1">
            <a:off x="5672470" y="7158763"/>
            <a:ext cx="362668" cy="362668"/>
          </a:xfrm>
          <a:custGeom>
            <a:avLst/>
            <a:gdLst/>
            <a:ahLst/>
            <a:cxnLst/>
            <a:rect l="l" t="t" r="r" b="b"/>
            <a:pathLst>
              <a:path w="362668" h="362668">
                <a:moveTo>
                  <a:pt x="362668" y="0"/>
                </a:moveTo>
                <a:lnTo>
                  <a:pt x="0" y="0"/>
                </a:lnTo>
                <a:lnTo>
                  <a:pt x="0" y="362668"/>
                </a:lnTo>
                <a:lnTo>
                  <a:pt x="362668" y="362668"/>
                </a:lnTo>
                <a:lnTo>
                  <a:pt x="36266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6" name="TextBox 46"/>
          <p:cNvSpPr txBox="1"/>
          <p:nvPr/>
        </p:nvSpPr>
        <p:spPr>
          <a:xfrm>
            <a:off x="1089795" y="8715699"/>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تحليل نتائج المتعلمين وتشخيص مستوياتهم . </a:t>
            </a:r>
          </a:p>
        </p:txBody>
      </p:sp>
      <p:sp>
        <p:nvSpPr>
          <p:cNvPr id="47" name="TextBox 47"/>
          <p:cNvSpPr txBox="1"/>
          <p:nvPr/>
        </p:nvSpPr>
        <p:spPr>
          <a:xfrm>
            <a:off x="1089795" y="9289348"/>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تنوع أساليب التقويم . </a:t>
            </a:r>
          </a:p>
        </p:txBody>
      </p:sp>
      <p:sp>
        <p:nvSpPr>
          <p:cNvPr id="48" name="Freeform 48"/>
          <p:cNvSpPr/>
          <p:nvPr/>
        </p:nvSpPr>
        <p:spPr>
          <a:xfrm flipH="1">
            <a:off x="5687496" y="8828553"/>
            <a:ext cx="364098" cy="364098"/>
          </a:xfrm>
          <a:custGeom>
            <a:avLst/>
            <a:gdLst/>
            <a:ahLst/>
            <a:cxnLst/>
            <a:rect l="l" t="t" r="r" b="b"/>
            <a:pathLst>
              <a:path w="364098" h="364098">
                <a:moveTo>
                  <a:pt x="364098" y="0"/>
                </a:moveTo>
                <a:lnTo>
                  <a:pt x="0" y="0"/>
                </a:lnTo>
                <a:lnTo>
                  <a:pt x="0" y="364099"/>
                </a:lnTo>
                <a:lnTo>
                  <a:pt x="364098" y="364099"/>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9" name="Freeform 49"/>
          <p:cNvSpPr/>
          <p:nvPr/>
        </p:nvSpPr>
        <p:spPr>
          <a:xfrm flipH="1">
            <a:off x="5687496" y="9402202"/>
            <a:ext cx="364098" cy="364098"/>
          </a:xfrm>
          <a:custGeom>
            <a:avLst/>
            <a:gdLst/>
            <a:ahLst/>
            <a:cxnLst/>
            <a:rect l="l" t="t" r="r" b="b"/>
            <a:pathLst>
              <a:path w="364098" h="364098">
                <a:moveTo>
                  <a:pt x="364098" y="0"/>
                </a:moveTo>
                <a:lnTo>
                  <a:pt x="0" y="0"/>
                </a:lnTo>
                <a:lnTo>
                  <a:pt x="0" y="364098"/>
                </a:lnTo>
                <a:lnTo>
                  <a:pt x="364098" y="364098"/>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nvGrpSpPr>
          <p:cNvPr id="53" name="Group 11">
            <a:extLst>
              <a:ext uri="{FF2B5EF4-FFF2-40B4-BE49-F238E27FC236}">
                <a16:creationId xmlns:a16="http://schemas.microsoft.com/office/drawing/2014/main" id="{FCB5AB50-C7F3-1964-C784-EC29A710A4E4}"/>
              </a:ext>
            </a:extLst>
          </p:cNvPr>
          <p:cNvGrpSpPr/>
          <p:nvPr/>
        </p:nvGrpSpPr>
        <p:grpSpPr>
          <a:xfrm>
            <a:off x="1353316" y="2070100"/>
            <a:ext cx="5252090" cy="534559"/>
            <a:chOff x="-1195552" y="-123825"/>
            <a:chExt cx="7002787" cy="712745"/>
          </a:xfrm>
        </p:grpSpPr>
        <p:sp>
          <p:nvSpPr>
            <p:cNvPr id="54" name="Freeform 12">
              <a:extLst>
                <a:ext uri="{FF2B5EF4-FFF2-40B4-BE49-F238E27FC236}">
                  <a16:creationId xmlns:a16="http://schemas.microsoft.com/office/drawing/2014/main" id="{051D167E-F9EC-E3B2-6DCD-814B0CD8AF86}"/>
                </a:ext>
              </a:extLst>
            </p:cNvPr>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55" name="TextBox 13">
              <a:extLst>
                <a:ext uri="{FF2B5EF4-FFF2-40B4-BE49-F238E27FC236}">
                  <a16:creationId xmlns:a16="http://schemas.microsoft.com/office/drawing/2014/main" id="{F5F4833F-4F8C-D3D5-727D-880ADA2588BD}"/>
                </a:ext>
              </a:extLst>
            </p:cNvPr>
            <p:cNvSpPr txBox="1"/>
            <p:nvPr/>
          </p:nvSpPr>
          <p:spPr>
            <a:xfrm>
              <a:off x="-1195552" y="-123825"/>
              <a:ext cx="6227182" cy="581356"/>
            </a:xfrm>
            <a:prstGeom prst="rect">
              <a:avLst/>
            </a:prstGeom>
          </p:spPr>
          <p:txBody>
            <a:bodyPr wrap="square" lIns="0" tIns="0" rIns="0" bIns="0" rtlCol="0" anchor="t">
              <a:spAutoFit/>
            </a:bodyPr>
            <a:lstStyle/>
            <a:p>
              <a:pPr algn="r" rtl="1">
                <a:lnSpc>
                  <a:spcPts val="3359"/>
                </a:lnSpc>
              </a:pPr>
              <a:r>
                <a:rPr lang="ar-SA" sz="2400" b="1" dirty="0">
                  <a:solidFill>
                    <a:srgbClr val="000000"/>
                  </a:solidFill>
                  <a:latin typeface="29LT Bukra Condensed Bold"/>
                  <a:ea typeface="29LT Bukra Condensed Bold"/>
                  <a:cs typeface="29LT Bukra Condensed Bold"/>
                  <a:sym typeface="29LT Bukra Condensed Bold"/>
                  <a:rtl/>
                </a:rPr>
                <a:t>أهداف سياسة ا لتعليم والميثاق الأخلاقي </a:t>
              </a:r>
              <a:endParaRPr lang="ar-EG" sz="2400" b="1" dirty="0">
                <a:solidFill>
                  <a:srgbClr val="000000"/>
                </a:solidFill>
                <a:latin typeface="29LT Bukra Condensed Bold"/>
                <a:ea typeface="29LT Bukra Condensed Bold"/>
                <a:cs typeface="29LT Bukra Condensed Bold"/>
                <a:sym typeface="29LT Bukra Condensed Bold"/>
                <a:rtl/>
              </a:endParaRPr>
            </a:p>
          </p:txBody>
        </p:sp>
      </p:grpSp>
      <p:grpSp>
        <p:nvGrpSpPr>
          <p:cNvPr id="56" name="Group 11">
            <a:extLst>
              <a:ext uri="{FF2B5EF4-FFF2-40B4-BE49-F238E27FC236}">
                <a16:creationId xmlns:a16="http://schemas.microsoft.com/office/drawing/2014/main" id="{364EC0C1-8301-6768-B9BE-68A74D192A81}"/>
              </a:ext>
            </a:extLst>
          </p:cNvPr>
          <p:cNvGrpSpPr/>
          <p:nvPr/>
        </p:nvGrpSpPr>
        <p:grpSpPr>
          <a:xfrm>
            <a:off x="-107950" y="2679700"/>
            <a:ext cx="4355426" cy="441690"/>
            <a:chOff x="0" y="0"/>
            <a:chExt cx="5807235" cy="588920"/>
          </a:xfrm>
        </p:grpSpPr>
        <p:sp>
          <p:nvSpPr>
            <p:cNvPr id="57" name="Freeform 12">
              <a:extLst>
                <a:ext uri="{FF2B5EF4-FFF2-40B4-BE49-F238E27FC236}">
                  <a16:creationId xmlns:a16="http://schemas.microsoft.com/office/drawing/2014/main" id="{767E8996-9E37-9AC0-FFE1-5E2CABD9CA51}"/>
                </a:ext>
              </a:extLst>
            </p:cNvPr>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58" name="TextBox 13">
              <a:extLst>
                <a:ext uri="{FF2B5EF4-FFF2-40B4-BE49-F238E27FC236}">
                  <a16:creationId xmlns:a16="http://schemas.microsoft.com/office/drawing/2014/main" id="{0C6F3707-ACE5-1730-1F54-4969CCDA7616}"/>
                </a:ext>
              </a:extLst>
            </p:cNvPr>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بيانات عامـــة . </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7" name="Freeform 7"/>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1" name="Freeform 11"/>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2" name="TextBox 12"/>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3" name="TextBox 13"/>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14" name="TextBox 14"/>
          <p:cNvSpPr txBox="1"/>
          <p:nvPr/>
        </p:nvSpPr>
        <p:spPr>
          <a:xfrm>
            <a:off x="3212691" y="1021850"/>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الواجبات </a:t>
            </a:r>
            <a:r>
              <a:rPr lang="ar-EG" sz="2295" b="1">
                <a:solidFill>
                  <a:srgbClr val="BD4B85"/>
                </a:solidFill>
                <a:latin typeface="29LT Bukra Condensed Bold"/>
                <a:ea typeface="29LT Bukra Condensed Bold"/>
                <a:cs typeface="29LT Bukra Condensed Bold"/>
                <a:sym typeface="29LT Bukra Condensed Bold"/>
                <a:rtl/>
              </a:rPr>
              <a:t>الوظيفية </a:t>
            </a:r>
          </a:p>
        </p:txBody>
      </p:sp>
      <p:sp>
        <p:nvSpPr>
          <p:cNvPr id="15" name="TextBox 15"/>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19" name="صورة 18"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866BE204-11BA-738C-FC74-D1DE10C90DD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3" name="صورة 22">
            <a:extLst>
              <a:ext uri="{FF2B5EF4-FFF2-40B4-BE49-F238E27FC236}">
                <a16:creationId xmlns:a16="http://schemas.microsoft.com/office/drawing/2014/main" id="{C6D79ABA-1F22-0D6D-9F8D-F1E06F901E7B}"/>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1185930" y="787784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Freeform 9"/>
          <p:cNvSpPr/>
          <p:nvPr/>
        </p:nvSpPr>
        <p:spPr>
          <a:xfrm>
            <a:off x="4001428" y="1456712"/>
            <a:ext cx="3024000" cy="2354940"/>
          </a:xfrm>
          <a:custGeom>
            <a:avLst/>
            <a:gdLst/>
            <a:ahLst/>
            <a:cxnLst/>
            <a:rect l="l" t="t" r="r" b="b"/>
            <a:pathLst>
              <a:path w="3024000" h="2354940">
                <a:moveTo>
                  <a:pt x="0" y="0"/>
                </a:moveTo>
                <a:lnTo>
                  <a:pt x="3024000" y="0"/>
                </a:lnTo>
                <a:lnTo>
                  <a:pt x="3024000" y="2354940"/>
                </a:lnTo>
                <a:lnTo>
                  <a:pt x="0" y="23549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0" name="TextBox 10"/>
          <p:cNvSpPr txBox="1"/>
          <p:nvPr/>
        </p:nvSpPr>
        <p:spPr>
          <a:xfrm>
            <a:off x="756000" y="4969503"/>
            <a:ext cx="4757428" cy="171408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التفاعل مع المجتمع </a:t>
            </a:r>
            <a:r>
              <a:rPr lang="ar-EG" sz="4511" b="1">
                <a:solidFill>
                  <a:srgbClr val="BD4B85"/>
                </a:solidFill>
                <a:latin typeface="29LT Bukra Condensed Bold"/>
                <a:ea typeface="29LT Bukra Condensed Bold"/>
                <a:cs typeface="29LT Bukra Condensed Bold"/>
                <a:sym typeface="29LT Bukra Condensed Bold"/>
                <a:rtl/>
              </a:rPr>
              <a:t>المهني </a:t>
            </a:r>
            <a:r>
              <a:rPr lang="ar-EG" sz="4511"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101324909"/>
              </p:ext>
            </p:extLst>
          </p:nvPr>
        </p:nvGraphicFramePr>
        <p:xfrm>
          <a:off x="328860" y="2516132"/>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حضور المؤتمرات والندوات التعليمية.</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المشاركة في المجتمعات المهنية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تقديم استشارات تربوية للمعلمين الجدد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إطلاق مبادرات تعليمية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النمو المهني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دروس تطبيقية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تبادل الزيارات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3039995" y="927539"/>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المجتمع المهني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2" name="TextBox 12"/>
          <p:cNvSpPr txBox="1"/>
          <p:nvPr/>
        </p:nvSpPr>
        <p:spPr>
          <a:xfrm>
            <a:off x="3349580" y="806577"/>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المجتمع </a:t>
            </a:r>
            <a:r>
              <a:rPr lang="ar-EG" sz="2295" b="1">
                <a:solidFill>
                  <a:srgbClr val="BD4B85"/>
                </a:solidFill>
                <a:latin typeface="29LT Bukra Condensed Bold"/>
                <a:ea typeface="29LT Bukra Condensed Bold"/>
                <a:cs typeface="29LT Bukra Condensed Bold"/>
                <a:sym typeface="29LT Bukra Condensed Bold"/>
                <a:rtl/>
              </a:rPr>
              <a:t>المهني </a:t>
            </a:r>
          </a:p>
        </p:txBody>
      </p:sp>
      <p:sp>
        <p:nvSpPr>
          <p:cNvPr id="15" name="Freeform 7">
            <a:extLst>
              <a:ext uri="{FF2B5EF4-FFF2-40B4-BE49-F238E27FC236}">
                <a16:creationId xmlns:a16="http://schemas.microsoft.com/office/drawing/2014/main" id="{9DC2B6FF-4A21-F562-7828-C95651292E94}"/>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6" name="Freeform 8">
            <a:extLst>
              <a:ext uri="{FF2B5EF4-FFF2-40B4-BE49-F238E27FC236}">
                <a16:creationId xmlns:a16="http://schemas.microsoft.com/office/drawing/2014/main" id="{5F4278C2-4A1A-11B7-F377-C7357D4E7DBF}"/>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7" name="Freeform 11">
            <a:extLst>
              <a:ext uri="{FF2B5EF4-FFF2-40B4-BE49-F238E27FC236}">
                <a16:creationId xmlns:a16="http://schemas.microsoft.com/office/drawing/2014/main" id="{7FCE0E35-3D4C-FB9E-47F4-F0F2B92EA23B}"/>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8" name="TextBox 13">
            <a:extLst>
              <a:ext uri="{FF2B5EF4-FFF2-40B4-BE49-F238E27FC236}">
                <a16:creationId xmlns:a16="http://schemas.microsoft.com/office/drawing/2014/main" id="{5530A407-A079-D066-9B39-BE616BDB2683}"/>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19" name="TextBox 15">
            <a:extLst>
              <a:ext uri="{FF2B5EF4-FFF2-40B4-BE49-F238E27FC236}">
                <a16:creationId xmlns:a16="http://schemas.microsoft.com/office/drawing/2014/main" id="{A4EF2A60-9407-F1FB-EF56-7839EAC85F76}"/>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0" name="صورة 19"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97CA1290-8B98-B67C-2C10-9343B3C9F6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1" name="صورة 20">
            <a:extLst>
              <a:ext uri="{FF2B5EF4-FFF2-40B4-BE49-F238E27FC236}">
                <a16:creationId xmlns:a16="http://schemas.microsoft.com/office/drawing/2014/main" id="{B57691A4-630F-260F-33D1-9A904C98D192}"/>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987829" y="970824"/>
            <a:ext cx="2816171" cy="2700004"/>
          </a:xfrm>
          <a:custGeom>
            <a:avLst/>
            <a:gdLst/>
            <a:ahLst/>
            <a:cxnLst/>
            <a:rect l="l" t="t" r="r" b="b"/>
            <a:pathLst>
              <a:path w="2816171" h="2700004">
                <a:moveTo>
                  <a:pt x="0" y="0"/>
                </a:moveTo>
                <a:lnTo>
                  <a:pt x="2816171" y="0"/>
                </a:lnTo>
                <a:lnTo>
                  <a:pt x="2816171" y="2700004"/>
                </a:lnTo>
                <a:lnTo>
                  <a:pt x="0" y="27000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4969503"/>
            <a:ext cx="4757428" cy="171408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التفاعل مع أولياء </a:t>
            </a:r>
          </a:p>
          <a:p>
            <a:pPr algn="ctr" rtl="1">
              <a:lnSpc>
                <a:spcPts val="6315"/>
              </a:lnSpc>
            </a:pPr>
            <a:r>
              <a:rPr lang="ar-EG" sz="4511" b="1">
                <a:solidFill>
                  <a:srgbClr val="BD4B85"/>
                </a:solidFill>
                <a:latin typeface="29LT Bukra Condensed Bold"/>
                <a:ea typeface="29LT Bukra Condensed Bold"/>
                <a:cs typeface="29LT Bukra Condensed Bold"/>
                <a:sym typeface="29LT Bukra Condensed Bold"/>
                <a:rtl/>
              </a:rPr>
              <a:t>الأمور </a:t>
            </a:r>
          </a:p>
        </p:txBody>
      </p:sp>
      <p:sp>
        <p:nvSpPr>
          <p:cNvPr id="10" name="Freeform 10"/>
          <p:cNvSpPr/>
          <p:nvPr/>
        </p:nvSpPr>
        <p:spPr>
          <a:xfrm>
            <a:off x="1185930"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262893702"/>
              </p:ext>
            </p:extLst>
          </p:nvPr>
        </p:nvGraphicFramePr>
        <p:xfrm>
          <a:off x="328860" y="2914675"/>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خطابات إحالة الطالب إلى وكيل المدرسة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تقرير اجتماع مع ولي أمر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سجل زيارات أولياء الأمور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الخطة الأسبوعية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الجمعية العمومية واجتماع أولياء الأمور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3039995" y="1072273"/>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أولياء الأمور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4" name="TextBox 14"/>
          <p:cNvSpPr txBox="1"/>
          <p:nvPr/>
        </p:nvSpPr>
        <p:spPr>
          <a:xfrm>
            <a:off x="3212691" y="1102468"/>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a:t>
            </a:r>
            <a:r>
              <a:rPr lang="ar-EG" sz="2295" b="1">
                <a:solidFill>
                  <a:srgbClr val="BD4B85"/>
                </a:solidFill>
                <a:latin typeface="29LT Bukra Condensed Bold"/>
                <a:ea typeface="29LT Bukra Condensed Bold"/>
                <a:cs typeface="29LT Bukra Condensed Bold"/>
                <a:sym typeface="29LT Bukra Condensed Bold"/>
                <a:rtl/>
              </a:rPr>
              <a:t>أولياء الأمور  </a:t>
            </a:r>
          </a:p>
        </p:txBody>
      </p:sp>
      <p:sp>
        <p:nvSpPr>
          <p:cNvPr id="16" name="Freeform 7">
            <a:extLst>
              <a:ext uri="{FF2B5EF4-FFF2-40B4-BE49-F238E27FC236}">
                <a16:creationId xmlns:a16="http://schemas.microsoft.com/office/drawing/2014/main" id="{9ADD3C48-B459-CEA0-9525-CE4EB09E698F}"/>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5F9B6BB6-DDE3-85E3-E570-88C8C3D01A12}"/>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CEEC090C-AE06-6282-E39E-FAE7C0CC39F1}"/>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CE6B1F63-1675-73BC-C1CF-E77E34B9FE38}"/>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B4E74EFA-C1C0-000C-1046-EBF6B0F00A92}"/>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A37959A5-E34E-B866-DF58-2D0368FC7A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57A30885-A3FD-6207-6C97-8C3F972F2D8E}"/>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645793" y="75600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4969503"/>
            <a:ext cx="4757428" cy="171408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التنوع في استراتجيات </a:t>
            </a:r>
            <a:r>
              <a:rPr lang="ar-EG" sz="4511" b="1">
                <a:solidFill>
                  <a:srgbClr val="BD4B85"/>
                </a:solidFill>
                <a:latin typeface="29LT Bukra Condensed Bold"/>
                <a:ea typeface="29LT Bukra Condensed Bold"/>
                <a:cs typeface="29LT Bukra Condensed Bold"/>
                <a:sym typeface="29LT Bukra Condensed Bold"/>
                <a:rtl/>
              </a:rPr>
              <a:t>التعليم </a:t>
            </a:r>
          </a:p>
        </p:txBody>
      </p:sp>
      <p:sp>
        <p:nvSpPr>
          <p:cNvPr id="10" name="Freeform 10"/>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1266117951"/>
              </p:ext>
            </p:extLst>
          </p:nvPr>
        </p:nvGraphicFramePr>
        <p:xfrm>
          <a:off x="355650" y="3278154"/>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تقرير تنفيذ استراتيجية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شهادة شكر وتقدير حول تفعيل الاستراتيجية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التحضير للدروس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2906847" y="1205121"/>
            <a:ext cx="4191145" cy="865544"/>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a:solidFill>
                  <a:srgbClr val="BD4B85"/>
                </a:solidFill>
                <a:latin typeface="29LT Bukra Condensed Bold"/>
                <a:ea typeface="29LT Bukra Condensed Bold"/>
                <a:cs typeface="29LT Bukra Condensed Bold"/>
                <a:sym typeface="29LT Bukra Condensed Bold"/>
                <a:rtl/>
              </a:rPr>
              <a:t>التعليمية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1" name="TextBox 11"/>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3" name="TextBox 13"/>
          <p:cNvSpPr txBox="1"/>
          <p:nvPr/>
        </p:nvSpPr>
        <p:spPr>
          <a:xfrm>
            <a:off x="2906847" y="1205121"/>
            <a:ext cx="4191145" cy="865544"/>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a:solidFill>
                  <a:srgbClr val="BD4B85"/>
                </a:solidFill>
                <a:latin typeface="29LT Bukra Condensed Bold"/>
                <a:ea typeface="29LT Bukra Condensed Bold"/>
                <a:cs typeface="29LT Bukra Condensed Bold"/>
                <a:sym typeface="29LT Bukra Condensed Bold"/>
                <a:rtl/>
              </a:rPr>
              <a:t>التعليمية </a:t>
            </a:r>
          </a:p>
        </p:txBody>
      </p:sp>
      <p:sp>
        <p:nvSpPr>
          <p:cNvPr id="16" name="Freeform 7">
            <a:extLst>
              <a:ext uri="{FF2B5EF4-FFF2-40B4-BE49-F238E27FC236}">
                <a16:creationId xmlns:a16="http://schemas.microsoft.com/office/drawing/2014/main" id="{D03D2870-B087-3C88-AD91-3FD8C04B97A0}"/>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313140EF-6BD0-80F6-C5D1-F376FF989CEA}"/>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1ECC698C-D477-B912-E24F-B6C53D747147}"/>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473C4669-E785-20B0-2F25-FEE95D01CD81}"/>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5A041EF9-AB39-0C7B-8EAB-31DC92FA6F85}"/>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0E437B08-3BE4-BF5F-F23A-1CE2F897079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76491C77-7A42-D50B-9485-4B6CBE828C14}"/>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683833">
            <a:off x="-4401052" y="-1250443"/>
            <a:ext cx="15227487" cy="18747775"/>
            <a:chOff x="0" y="0"/>
            <a:chExt cx="20303316" cy="24997033"/>
          </a:xfrm>
        </p:grpSpPr>
        <p:sp>
          <p:nvSpPr>
            <p:cNvPr id="3" name="Freeform 3"/>
            <p:cNvSpPr/>
            <p:nvPr/>
          </p:nvSpPr>
          <p:spPr>
            <a:xfrm rot="7570111">
              <a:off x="403208" y="2241951"/>
              <a:ext cx="8166108" cy="5144648"/>
            </a:xfrm>
            <a:custGeom>
              <a:avLst/>
              <a:gdLst/>
              <a:ahLst/>
              <a:cxnLst/>
              <a:rect l="l" t="t" r="r" b="b"/>
              <a:pathLst>
                <a:path w="8166108" h="5144648">
                  <a:moveTo>
                    <a:pt x="0" y="0"/>
                  </a:moveTo>
                  <a:lnTo>
                    <a:pt x="8166108" y="0"/>
                  </a:lnTo>
                  <a:lnTo>
                    <a:pt x="8166108" y="5144649"/>
                  </a:lnTo>
                  <a:lnTo>
                    <a:pt x="0" y="5144649"/>
                  </a:lnTo>
                  <a:lnTo>
                    <a:pt x="0" y="0"/>
                  </a:lnTo>
                  <a:close/>
                </a:path>
              </a:pathLst>
            </a:custGeom>
            <a:blipFill>
              <a:blip r:embed="rId2"/>
              <a:stretch>
                <a:fillRect/>
              </a:stretch>
            </a:blipFill>
          </p:spPr>
          <p:txBody>
            <a:bodyPr/>
            <a:lstStyle/>
            <a:p>
              <a:endParaRPr lang="ar-SA"/>
            </a:p>
          </p:txBody>
        </p:sp>
        <p:sp>
          <p:nvSpPr>
            <p:cNvPr id="4" name="Freeform 4"/>
            <p:cNvSpPr/>
            <p:nvPr/>
          </p:nvSpPr>
          <p:spPr>
            <a:xfrm rot="7570111">
              <a:off x="403208" y="2241951"/>
              <a:ext cx="8166108" cy="5144648"/>
            </a:xfrm>
            <a:custGeom>
              <a:avLst/>
              <a:gdLst/>
              <a:ahLst/>
              <a:cxnLst/>
              <a:rect l="l" t="t" r="r" b="b"/>
              <a:pathLst>
                <a:path w="8166108" h="5144648">
                  <a:moveTo>
                    <a:pt x="0" y="0"/>
                  </a:moveTo>
                  <a:lnTo>
                    <a:pt x="8166108" y="0"/>
                  </a:lnTo>
                  <a:lnTo>
                    <a:pt x="8166108" y="5144649"/>
                  </a:lnTo>
                  <a:lnTo>
                    <a:pt x="0" y="5144649"/>
                  </a:lnTo>
                  <a:lnTo>
                    <a:pt x="0" y="0"/>
                  </a:lnTo>
                  <a:close/>
                </a:path>
              </a:pathLst>
            </a:custGeom>
            <a:blipFill>
              <a:blip r:embed="rId2"/>
              <a:stretch>
                <a:fillRect/>
              </a:stretch>
            </a:blipFill>
          </p:spPr>
          <p:txBody>
            <a:bodyPr/>
            <a:lstStyle/>
            <a:p>
              <a:endParaRPr lang="ar-SA"/>
            </a:p>
          </p:txBody>
        </p:sp>
        <p:sp>
          <p:nvSpPr>
            <p:cNvPr id="5" name="Freeform 5"/>
            <p:cNvSpPr/>
            <p:nvPr/>
          </p:nvSpPr>
          <p:spPr>
            <a:xfrm rot="3708588" flipH="1" flipV="1">
              <a:off x="8787038" y="11544202"/>
              <a:ext cx="11359113" cy="7156241"/>
            </a:xfrm>
            <a:custGeom>
              <a:avLst/>
              <a:gdLst/>
              <a:ahLst/>
              <a:cxnLst/>
              <a:rect l="l" t="t" r="r" b="b"/>
              <a:pathLst>
                <a:path w="11359113" h="7156241">
                  <a:moveTo>
                    <a:pt x="11359113" y="7156242"/>
                  </a:moveTo>
                  <a:lnTo>
                    <a:pt x="0" y="7156242"/>
                  </a:lnTo>
                  <a:lnTo>
                    <a:pt x="0" y="0"/>
                  </a:lnTo>
                  <a:lnTo>
                    <a:pt x="11359113" y="0"/>
                  </a:lnTo>
                  <a:lnTo>
                    <a:pt x="11359113" y="7156242"/>
                  </a:lnTo>
                  <a:close/>
                </a:path>
              </a:pathLst>
            </a:custGeom>
            <a:blipFill>
              <a:blip r:embed="rId2">
                <a:alphaModFix amt="46000"/>
              </a:blip>
              <a:stretch>
                <a:fillRect/>
              </a:stretch>
            </a:blipFill>
          </p:spPr>
          <p:txBody>
            <a:bodyPr/>
            <a:lstStyle/>
            <a:p>
              <a:endParaRPr lang="ar-SA"/>
            </a:p>
          </p:txBody>
        </p:sp>
        <p:sp>
          <p:nvSpPr>
            <p:cNvPr id="6" name="Freeform 6"/>
            <p:cNvSpPr/>
            <p:nvPr/>
          </p:nvSpPr>
          <p:spPr>
            <a:xfrm rot="4135162" flipV="1">
              <a:off x="7004269" y="14832476"/>
              <a:ext cx="11359113" cy="7156241"/>
            </a:xfrm>
            <a:custGeom>
              <a:avLst/>
              <a:gdLst/>
              <a:ahLst/>
              <a:cxnLst/>
              <a:rect l="l" t="t" r="r" b="b"/>
              <a:pathLst>
                <a:path w="11359113" h="7156241">
                  <a:moveTo>
                    <a:pt x="0" y="7156241"/>
                  </a:moveTo>
                  <a:lnTo>
                    <a:pt x="11359113" y="7156241"/>
                  </a:lnTo>
                  <a:lnTo>
                    <a:pt x="11359113" y="0"/>
                  </a:lnTo>
                  <a:lnTo>
                    <a:pt x="0" y="0"/>
                  </a:lnTo>
                  <a:lnTo>
                    <a:pt x="0" y="7156241"/>
                  </a:lnTo>
                  <a:close/>
                </a:path>
              </a:pathLst>
            </a:custGeom>
            <a:blipFill>
              <a:blip r:embed="rId2">
                <a:alphaModFix amt="75000"/>
              </a:blip>
              <a:stretch>
                <a:fillRect/>
              </a:stretch>
            </a:blipFill>
          </p:spPr>
          <p:txBody>
            <a:bodyPr/>
            <a:lstStyle/>
            <a:p>
              <a:endParaRPr lang="ar-SA"/>
            </a:p>
          </p:txBody>
        </p:sp>
      </p:grpSp>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8" name="Freeform 8"/>
          <p:cNvSpPr/>
          <p:nvPr/>
        </p:nvSpPr>
        <p:spPr>
          <a:xfrm>
            <a:off x="3780000" y="78531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9" name="TextBox 9"/>
          <p:cNvSpPr txBox="1"/>
          <p:nvPr/>
        </p:nvSpPr>
        <p:spPr>
          <a:xfrm>
            <a:off x="1579104" y="5325875"/>
            <a:ext cx="3111221"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مقدمة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Freeform 9"/>
          <p:cNvSpPr/>
          <p:nvPr/>
        </p:nvSpPr>
        <p:spPr>
          <a:xfrm>
            <a:off x="3942496" y="756000"/>
            <a:ext cx="2750001" cy="3118558"/>
          </a:xfrm>
          <a:custGeom>
            <a:avLst/>
            <a:gdLst/>
            <a:ahLst/>
            <a:cxnLst/>
            <a:rect l="l" t="t" r="r" b="b"/>
            <a:pathLst>
              <a:path w="2750001" h="3118558">
                <a:moveTo>
                  <a:pt x="0" y="0"/>
                </a:moveTo>
                <a:lnTo>
                  <a:pt x="2750001" y="0"/>
                </a:lnTo>
                <a:lnTo>
                  <a:pt x="2750001" y="3118558"/>
                </a:lnTo>
                <a:lnTo>
                  <a:pt x="0" y="31185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0" name="TextBox 10"/>
          <p:cNvSpPr txBox="1"/>
          <p:nvPr/>
        </p:nvSpPr>
        <p:spPr>
          <a:xfrm>
            <a:off x="756000" y="4969503"/>
            <a:ext cx="4757428" cy="173199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تحسين نتائج </a:t>
            </a:r>
          </a:p>
          <a:p>
            <a:pPr algn="ctr" rtl="1">
              <a:lnSpc>
                <a:spcPts val="6455"/>
              </a:lnSpc>
            </a:pPr>
            <a:r>
              <a:rPr lang="ar-EG" sz="4611" b="1">
                <a:solidFill>
                  <a:srgbClr val="BD4B85"/>
                </a:solidFill>
                <a:latin typeface="29LT Bukra Condensed Bold"/>
                <a:ea typeface="29LT Bukra Condensed Bold"/>
                <a:cs typeface="29LT Bukra Condensed Bold"/>
                <a:sym typeface="29LT Bukra Condensed Bold"/>
                <a:rtl/>
              </a:rPr>
              <a:t>المتعلمين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481860681"/>
              </p:ext>
            </p:extLst>
          </p:nvPr>
        </p:nvGraphicFramePr>
        <p:xfrm>
          <a:off x="355650" y="3278154"/>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خطط علاجية للطلاب الضعاف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خطط إثرائية للطلاب المتميزين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تكريم الطلاب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اختبار قبلي واختبار بعدي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كشف متابعة الطلاب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9" name="TextBox 9"/>
          <p:cNvSpPr txBox="1"/>
          <p:nvPr/>
        </p:nvSpPr>
        <p:spPr>
          <a:xfrm>
            <a:off x="2612855" y="1533207"/>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a:solidFill>
                  <a:srgbClr val="BD4B85"/>
                </a:solidFill>
                <a:latin typeface="29LT Bukra Condensed Bold"/>
                <a:ea typeface="29LT Bukra Condensed Bold"/>
                <a:cs typeface="29LT Bukra Condensed Bold"/>
                <a:sym typeface="29LT Bukra Condensed Bold"/>
                <a:rtl/>
              </a:rPr>
              <a:t>المتعلمين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1" name="TextBox 11"/>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3" name="TextBox 13"/>
          <p:cNvSpPr txBox="1"/>
          <p:nvPr/>
        </p:nvSpPr>
        <p:spPr>
          <a:xfrm>
            <a:off x="2765255" y="1685607"/>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a:solidFill>
                  <a:srgbClr val="BD4B85"/>
                </a:solidFill>
                <a:latin typeface="29LT Bukra Condensed Bold"/>
                <a:ea typeface="29LT Bukra Condensed Bold"/>
                <a:cs typeface="29LT Bukra Condensed Bold"/>
                <a:sym typeface="29LT Bukra Condensed Bold"/>
                <a:rtl/>
              </a:rPr>
              <a:t>المتعلمين </a:t>
            </a:r>
          </a:p>
        </p:txBody>
      </p:sp>
      <p:sp>
        <p:nvSpPr>
          <p:cNvPr id="16" name="Freeform 7">
            <a:extLst>
              <a:ext uri="{FF2B5EF4-FFF2-40B4-BE49-F238E27FC236}">
                <a16:creationId xmlns:a16="http://schemas.microsoft.com/office/drawing/2014/main" id="{558FFAFF-EFD5-E2AE-E167-E5F42DC8FD63}"/>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1AAD272F-741F-1846-DAEF-AEEEC2CB970B}"/>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49FC1908-798A-A979-AF73-8CE8AF8EE05F}"/>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F504B48B-CB46-8D41-A447-C16475E636DE}"/>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8269940F-A057-3E90-5ECA-2D5C6E6ED8F4}"/>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204F7A49-9B91-983E-4827-2741E5A9A8E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D6C4DACF-C709-EA4D-CC36-FB46004DCAC2}"/>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Freeform 9"/>
          <p:cNvSpPr/>
          <p:nvPr/>
        </p:nvSpPr>
        <p:spPr>
          <a:xfrm>
            <a:off x="4317707" y="1006645"/>
            <a:ext cx="2391443" cy="2802675"/>
          </a:xfrm>
          <a:custGeom>
            <a:avLst/>
            <a:gdLst/>
            <a:ahLst/>
            <a:cxnLst/>
            <a:rect l="l" t="t" r="r" b="b"/>
            <a:pathLst>
              <a:path w="2391443" h="2802675">
                <a:moveTo>
                  <a:pt x="0" y="0"/>
                </a:moveTo>
                <a:lnTo>
                  <a:pt x="2391443" y="0"/>
                </a:lnTo>
                <a:lnTo>
                  <a:pt x="2391443" y="2802675"/>
                </a:lnTo>
                <a:lnTo>
                  <a:pt x="0" y="280267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0" name="TextBox 10"/>
          <p:cNvSpPr txBox="1"/>
          <p:nvPr/>
        </p:nvSpPr>
        <p:spPr>
          <a:xfrm>
            <a:off x="756000" y="4969503"/>
            <a:ext cx="4757428" cy="171408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إعداد وتنفيذ خطة</a:t>
            </a:r>
          </a:p>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 </a:t>
            </a:r>
            <a:r>
              <a:rPr lang="ar-EG" sz="4511" b="1">
                <a:solidFill>
                  <a:srgbClr val="BD4B85"/>
                </a:solidFill>
                <a:latin typeface="29LT Bukra Condensed Bold"/>
                <a:ea typeface="29LT Bukra Condensed Bold"/>
                <a:cs typeface="29LT Bukra Condensed Bold"/>
                <a:sym typeface="29LT Bukra Condensed Bold"/>
                <a:rtl/>
              </a:rPr>
              <a:t>التعلم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262552971"/>
              </p:ext>
            </p:extLst>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خطة توزيع المنهج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إعداد الدروس اليومية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نماذج من الواجبات والاختبارات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1711217" y="1812425"/>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a:solidFill>
                  <a:srgbClr val="BD4B85"/>
                </a:solidFill>
                <a:latin typeface="29LT Bukra Condensed Bold"/>
                <a:ea typeface="29LT Bukra Condensed Bold"/>
                <a:cs typeface="29LT Bukra Condensed Bold"/>
                <a:sym typeface="29LT Bukra Condensed Bold"/>
                <a:rtl/>
              </a:rPr>
              <a:t>التعلم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3" name="TextBox 13"/>
          <p:cNvSpPr txBox="1"/>
          <p:nvPr/>
        </p:nvSpPr>
        <p:spPr>
          <a:xfrm>
            <a:off x="3212691" y="1059550"/>
            <a:ext cx="4191145"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a:solidFill>
                  <a:srgbClr val="BD4B85"/>
                </a:solidFill>
                <a:latin typeface="29LT Bukra Condensed Bold"/>
                <a:ea typeface="29LT Bukra Condensed Bold"/>
                <a:cs typeface="29LT Bukra Condensed Bold"/>
                <a:sym typeface="29LT Bukra Condensed Bold"/>
                <a:rtl/>
              </a:rPr>
              <a:t>التعلم </a:t>
            </a:r>
          </a:p>
        </p:txBody>
      </p:sp>
      <p:sp>
        <p:nvSpPr>
          <p:cNvPr id="16" name="Freeform 7">
            <a:extLst>
              <a:ext uri="{FF2B5EF4-FFF2-40B4-BE49-F238E27FC236}">
                <a16:creationId xmlns:a16="http://schemas.microsoft.com/office/drawing/2014/main" id="{05A18F3C-C970-A987-E184-399C61B4B304}"/>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1639750D-C8F2-5F38-E128-9A47DE7ED2F9}"/>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606A4477-5899-3BFA-C4A3-13E29ABC417A}"/>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C3CF4409-30EC-1346-FA78-1322A4909DA8}"/>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322A79D9-1525-8418-2A29-FB0FF57FA592}"/>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1AC108CA-1370-F744-8122-828324D624F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ACA028F2-E6A1-4535-BFA0-17E2AF84268F}"/>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Freeform 9"/>
          <p:cNvSpPr/>
          <p:nvPr/>
        </p:nvSpPr>
        <p:spPr>
          <a:xfrm>
            <a:off x="4001428" y="75600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0" name="TextBox 10"/>
          <p:cNvSpPr txBox="1"/>
          <p:nvPr/>
        </p:nvSpPr>
        <p:spPr>
          <a:xfrm>
            <a:off x="756000" y="4969503"/>
            <a:ext cx="4757428" cy="171408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توظيف تقنيات ووسائل </a:t>
            </a:r>
            <a:r>
              <a:rPr lang="ar-EG" sz="4511" b="1">
                <a:solidFill>
                  <a:srgbClr val="BD4B85"/>
                </a:solidFill>
                <a:latin typeface="29LT Bukra Condensed Bold"/>
                <a:ea typeface="29LT Bukra Condensed Bold"/>
                <a:cs typeface="29LT Bukra Condensed Bold"/>
                <a:sym typeface="29LT Bukra Condensed Bold"/>
                <a:rtl/>
              </a:rPr>
              <a:t>التعلم المناسبة</a:t>
            </a:r>
            <a:r>
              <a:rPr lang="ar-EG" sz="4511" b="1">
                <a:solidFill>
                  <a:srgbClr val="0FA596"/>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207022022"/>
              </p:ext>
            </p:extLst>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صور من التقنية في التعليم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نماذج من عروض الدروس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صور من الوسائل التعليمية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تقرير عن برنامج تقني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نماذج من الاختبارات الالكترونية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2867567" y="853137"/>
            <a:ext cx="4390362" cy="865544"/>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توظيف التقنية ووسائل</a:t>
            </a:r>
          </a:p>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 </a:t>
            </a:r>
            <a:r>
              <a:rPr lang="ar-EG" sz="2295" b="1">
                <a:solidFill>
                  <a:srgbClr val="BD4B85"/>
                </a:solidFill>
                <a:latin typeface="29LT Bukra Condensed Bold"/>
                <a:ea typeface="29LT Bukra Condensed Bold"/>
                <a:cs typeface="29LT Bukra Condensed Bold"/>
                <a:sym typeface="29LT Bukra Condensed Bold"/>
                <a:rtl/>
              </a:rPr>
              <a:t>التعليم المناسبة</a:t>
            </a:r>
            <a:r>
              <a:rPr lang="ar-EG" sz="2295"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2" name="TextBox 12"/>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4" name="TextBox 14"/>
          <p:cNvSpPr txBox="1"/>
          <p:nvPr/>
        </p:nvSpPr>
        <p:spPr>
          <a:xfrm>
            <a:off x="2867567" y="853137"/>
            <a:ext cx="4390362" cy="865544"/>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توظيف التقنية ووسائل</a:t>
            </a:r>
          </a:p>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 </a:t>
            </a:r>
            <a:r>
              <a:rPr lang="ar-EG" sz="2295" b="1">
                <a:solidFill>
                  <a:srgbClr val="BD4B85"/>
                </a:solidFill>
                <a:latin typeface="29LT Bukra Condensed Bold"/>
                <a:ea typeface="29LT Bukra Condensed Bold"/>
                <a:cs typeface="29LT Bukra Condensed Bold"/>
                <a:sym typeface="29LT Bukra Condensed Bold"/>
                <a:rtl/>
              </a:rPr>
              <a:t>التعليم المناسبة</a:t>
            </a:r>
            <a:r>
              <a:rPr lang="ar-EG" sz="2295" b="1">
                <a:solidFill>
                  <a:srgbClr val="000000"/>
                </a:solidFill>
                <a:latin typeface="29LT Bukra Condensed Bold"/>
                <a:ea typeface="29LT Bukra Condensed Bold"/>
                <a:cs typeface="29LT Bukra Condensed Bold"/>
                <a:sym typeface="29LT Bukra Condensed Bold"/>
                <a:rtl/>
              </a:rPr>
              <a:t> </a:t>
            </a:r>
          </a:p>
        </p:txBody>
      </p:sp>
      <p:sp>
        <p:nvSpPr>
          <p:cNvPr id="16" name="Freeform 7">
            <a:extLst>
              <a:ext uri="{FF2B5EF4-FFF2-40B4-BE49-F238E27FC236}">
                <a16:creationId xmlns:a16="http://schemas.microsoft.com/office/drawing/2014/main" id="{201A792C-AEB7-6B3B-B595-473A12580665}"/>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47BFDCAC-E2F8-ACCC-9E74-F7867505580B}"/>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204F064E-FABC-14AA-325A-EDBD2CD4D31D}"/>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5446DBF1-3A65-E327-8CF3-11957FF57C33}"/>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EA5D6097-E3FB-0206-5C4D-F55A1479852B}"/>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4D47D643-E92F-D4F3-EAC0-3B8A33D6FB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F22A9185-E1D4-56C7-8C67-D8880EFC8793}"/>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827913" y="492206"/>
            <a:ext cx="3371032" cy="3610208"/>
          </a:xfrm>
          <a:custGeom>
            <a:avLst/>
            <a:gdLst/>
            <a:ahLst/>
            <a:cxnLst/>
            <a:rect l="l" t="t" r="r" b="b"/>
            <a:pathLst>
              <a:path w="3371032" h="3610208">
                <a:moveTo>
                  <a:pt x="0" y="0"/>
                </a:moveTo>
                <a:lnTo>
                  <a:pt x="3371031" y="0"/>
                </a:lnTo>
                <a:lnTo>
                  <a:pt x="3371031" y="3610208"/>
                </a:lnTo>
                <a:lnTo>
                  <a:pt x="0" y="36102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4969503"/>
            <a:ext cx="4757428" cy="171408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تهيئة البيئة </a:t>
            </a:r>
          </a:p>
          <a:p>
            <a:pPr algn="ctr" rtl="1">
              <a:lnSpc>
                <a:spcPts val="6315"/>
              </a:lnSpc>
            </a:pPr>
            <a:r>
              <a:rPr lang="ar-EG" sz="4511" b="1">
                <a:solidFill>
                  <a:srgbClr val="BD4B85"/>
                </a:solidFill>
                <a:latin typeface="29LT Bukra Condensed Bold"/>
                <a:ea typeface="29LT Bukra Condensed Bold"/>
                <a:cs typeface="29LT Bukra Condensed Bold"/>
                <a:sym typeface="29LT Bukra Condensed Bold"/>
                <a:rtl/>
              </a:rPr>
              <a:t>التعليمية </a:t>
            </a:r>
          </a:p>
        </p:txBody>
      </p:sp>
      <p:grpSp>
        <p:nvGrpSpPr>
          <p:cNvPr id="10" name="Group 10"/>
          <p:cNvGrpSpPr/>
          <p:nvPr/>
        </p:nvGrpSpPr>
        <p:grpSpPr>
          <a:xfrm>
            <a:off x="890017" y="7765410"/>
            <a:ext cx="2432555" cy="2393026"/>
            <a:chOff x="0" y="0"/>
            <a:chExt cx="3243406" cy="3190701"/>
          </a:xfrm>
        </p:grpSpPr>
        <p:sp>
          <p:nvSpPr>
            <p:cNvPr id="11" name="Freeform 11"/>
            <p:cNvSpPr/>
            <p:nvPr/>
          </p:nvSpPr>
          <p:spPr>
            <a:xfrm>
              <a:off x="0" y="0"/>
              <a:ext cx="3243406" cy="3190701"/>
            </a:xfrm>
            <a:custGeom>
              <a:avLst/>
              <a:gdLst/>
              <a:ahLst/>
              <a:cxnLst/>
              <a:rect l="l" t="t" r="r" b="b"/>
              <a:pathLst>
                <a:path w="3243406" h="3190701">
                  <a:moveTo>
                    <a:pt x="0" y="0"/>
                  </a:moveTo>
                  <a:lnTo>
                    <a:pt x="3243406" y="0"/>
                  </a:lnTo>
                  <a:lnTo>
                    <a:pt x="3243406" y="3190701"/>
                  </a:lnTo>
                  <a:lnTo>
                    <a:pt x="0" y="319070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grpSp>
          <p:nvGrpSpPr>
            <p:cNvPr id="12" name="Group 12"/>
            <p:cNvGrpSpPr/>
            <p:nvPr/>
          </p:nvGrpSpPr>
          <p:grpSpPr>
            <a:xfrm>
              <a:off x="743427" y="717074"/>
              <a:ext cx="1756552" cy="1756552"/>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ar-SA"/>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717"/>
                  </a:lnSpc>
                </a:pPr>
                <a:endParaRPr/>
              </a:p>
            </p:txBody>
          </p:sp>
        </p:grpSp>
        <p:sp>
          <p:nvSpPr>
            <p:cNvPr id="15" name="TextBox 15"/>
            <p:cNvSpPr txBox="1"/>
            <p:nvPr/>
          </p:nvSpPr>
          <p:spPr>
            <a:xfrm>
              <a:off x="1008575" y="984693"/>
              <a:ext cx="1226256" cy="1116541"/>
            </a:xfrm>
            <a:prstGeom prst="rect">
              <a:avLst/>
            </a:prstGeom>
          </p:spPr>
          <p:txBody>
            <a:bodyPr lIns="0" tIns="0" rIns="0" bIns="0" rtlCol="0" anchor="t">
              <a:spAutoFit/>
            </a:bodyPr>
            <a:lstStyle/>
            <a:p>
              <a:pPr algn="ctr">
                <a:lnSpc>
                  <a:spcPts val="7000"/>
                </a:lnSpc>
              </a:pPr>
              <a:r>
                <a:rPr lang="en-US" sz="5000" b="1">
                  <a:solidFill>
                    <a:srgbClr val="BD4B85"/>
                  </a:solidFill>
                  <a:latin typeface="Canva Sans Bold"/>
                  <a:ea typeface="Canva Sans Bold"/>
                  <a:cs typeface="Canva Sans Bold"/>
                  <a:sym typeface="Canva Sans Bold"/>
                </a:rPr>
                <a:t>5%</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683833">
            <a:off x="-4401052" y="-1250443"/>
            <a:ext cx="15227487" cy="18747775"/>
            <a:chOff x="0" y="0"/>
            <a:chExt cx="20303316" cy="24997033"/>
          </a:xfrm>
        </p:grpSpPr>
        <p:sp>
          <p:nvSpPr>
            <p:cNvPr id="3" name="Freeform 3"/>
            <p:cNvSpPr/>
            <p:nvPr/>
          </p:nvSpPr>
          <p:spPr>
            <a:xfrm rot="7570111">
              <a:off x="403208" y="2241951"/>
              <a:ext cx="8166108" cy="5144648"/>
            </a:xfrm>
            <a:custGeom>
              <a:avLst/>
              <a:gdLst/>
              <a:ahLst/>
              <a:cxnLst/>
              <a:rect l="l" t="t" r="r" b="b"/>
              <a:pathLst>
                <a:path w="8166108" h="5144648">
                  <a:moveTo>
                    <a:pt x="0" y="0"/>
                  </a:moveTo>
                  <a:lnTo>
                    <a:pt x="8166108" y="0"/>
                  </a:lnTo>
                  <a:lnTo>
                    <a:pt x="8166108" y="5144649"/>
                  </a:lnTo>
                  <a:lnTo>
                    <a:pt x="0" y="5144649"/>
                  </a:lnTo>
                  <a:lnTo>
                    <a:pt x="0" y="0"/>
                  </a:lnTo>
                  <a:close/>
                </a:path>
              </a:pathLst>
            </a:custGeom>
            <a:blipFill>
              <a:blip r:embed="rId2"/>
              <a:stretch>
                <a:fillRect/>
              </a:stretch>
            </a:blipFill>
          </p:spPr>
          <p:txBody>
            <a:bodyPr/>
            <a:lstStyle/>
            <a:p>
              <a:endParaRPr lang="ar-SA"/>
            </a:p>
          </p:txBody>
        </p:sp>
        <p:sp>
          <p:nvSpPr>
            <p:cNvPr id="4" name="Freeform 4"/>
            <p:cNvSpPr/>
            <p:nvPr/>
          </p:nvSpPr>
          <p:spPr>
            <a:xfrm rot="7570111">
              <a:off x="403208" y="2241951"/>
              <a:ext cx="8166108" cy="5144648"/>
            </a:xfrm>
            <a:custGeom>
              <a:avLst/>
              <a:gdLst/>
              <a:ahLst/>
              <a:cxnLst/>
              <a:rect l="l" t="t" r="r" b="b"/>
              <a:pathLst>
                <a:path w="8166108" h="5144648">
                  <a:moveTo>
                    <a:pt x="0" y="0"/>
                  </a:moveTo>
                  <a:lnTo>
                    <a:pt x="8166108" y="0"/>
                  </a:lnTo>
                  <a:lnTo>
                    <a:pt x="8166108" y="5144649"/>
                  </a:lnTo>
                  <a:lnTo>
                    <a:pt x="0" y="5144649"/>
                  </a:lnTo>
                  <a:lnTo>
                    <a:pt x="0" y="0"/>
                  </a:lnTo>
                  <a:close/>
                </a:path>
              </a:pathLst>
            </a:custGeom>
            <a:blipFill>
              <a:blip r:embed="rId2"/>
              <a:stretch>
                <a:fillRect/>
              </a:stretch>
            </a:blipFill>
          </p:spPr>
          <p:txBody>
            <a:bodyPr/>
            <a:lstStyle/>
            <a:p>
              <a:endParaRPr lang="ar-SA"/>
            </a:p>
          </p:txBody>
        </p:sp>
        <p:sp>
          <p:nvSpPr>
            <p:cNvPr id="5" name="Freeform 5"/>
            <p:cNvSpPr/>
            <p:nvPr/>
          </p:nvSpPr>
          <p:spPr>
            <a:xfrm rot="3708588" flipH="1" flipV="1">
              <a:off x="8787038" y="11544202"/>
              <a:ext cx="11359113" cy="7156241"/>
            </a:xfrm>
            <a:custGeom>
              <a:avLst/>
              <a:gdLst/>
              <a:ahLst/>
              <a:cxnLst/>
              <a:rect l="l" t="t" r="r" b="b"/>
              <a:pathLst>
                <a:path w="11359113" h="7156241">
                  <a:moveTo>
                    <a:pt x="11359113" y="7156242"/>
                  </a:moveTo>
                  <a:lnTo>
                    <a:pt x="0" y="7156242"/>
                  </a:lnTo>
                  <a:lnTo>
                    <a:pt x="0" y="0"/>
                  </a:lnTo>
                  <a:lnTo>
                    <a:pt x="11359113" y="0"/>
                  </a:lnTo>
                  <a:lnTo>
                    <a:pt x="11359113" y="7156242"/>
                  </a:lnTo>
                  <a:close/>
                </a:path>
              </a:pathLst>
            </a:custGeom>
            <a:blipFill>
              <a:blip r:embed="rId2">
                <a:alphaModFix amt="46000"/>
              </a:blip>
              <a:stretch>
                <a:fillRect/>
              </a:stretch>
            </a:blipFill>
          </p:spPr>
          <p:txBody>
            <a:bodyPr/>
            <a:lstStyle/>
            <a:p>
              <a:endParaRPr lang="ar-SA"/>
            </a:p>
          </p:txBody>
        </p:sp>
        <p:sp>
          <p:nvSpPr>
            <p:cNvPr id="6" name="Freeform 6"/>
            <p:cNvSpPr/>
            <p:nvPr/>
          </p:nvSpPr>
          <p:spPr>
            <a:xfrm rot="4135162" flipV="1">
              <a:off x="7004269" y="14832476"/>
              <a:ext cx="11359113" cy="7156241"/>
            </a:xfrm>
            <a:custGeom>
              <a:avLst/>
              <a:gdLst/>
              <a:ahLst/>
              <a:cxnLst/>
              <a:rect l="l" t="t" r="r" b="b"/>
              <a:pathLst>
                <a:path w="11359113" h="7156241">
                  <a:moveTo>
                    <a:pt x="0" y="7156241"/>
                  </a:moveTo>
                  <a:lnTo>
                    <a:pt x="11359113" y="7156241"/>
                  </a:lnTo>
                  <a:lnTo>
                    <a:pt x="11359113" y="0"/>
                  </a:lnTo>
                  <a:lnTo>
                    <a:pt x="0" y="0"/>
                  </a:lnTo>
                  <a:lnTo>
                    <a:pt x="0" y="7156241"/>
                  </a:lnTo>
                  <a:close/>
                </a:path>
              </a:pathLst>
            </a:custGeom>
            <a:blipFill>
              <a:blip r:embed="rId2">
                <a:alphaModFix amt="75000"/>
              </a:blip>
              <a:stretch>
                <a:fillRect/>
              </a:stretch>
            </a:blipFill>
          </p:spPr>
          <p:txBody>
            <a:bodyPr/>
            <a:lstStyle/>
            <a:p>
              <a:endParaRPr lang="ar-SA"/>
            </a:p>
          </p:txBody>
        </p:sp>
        <p:grpSp>
          <p:nvGrpSpPr>
            <p:cNvPr id="7" name="Group 7"/>
            <p:cNvGrpSpPr/>
            <p:nvPr/>
          </p:nvGrpSpPr>
          <p:grpSpPr>
            <a:xfrm rot="-683833">
              <a:off x="6129353" y="2598809"/>
              <a:ext cx="8064000" cy="12240000"/>
              <a:chOff x="0" y="0"/>
              <a:chExt cx="2167467" cy="3289905"/>
            </a:xfrm>
          </p:grpSpPr>
          <p:sp>
            <p:nvSpPr>
              <p:cNvPr id="8" name="Freeform 8"/>
              <p:cNvSpPr/>
              <p:nvPr/>
            </p:nvSpPr>
            <p:spPr>
              <a:xfrm>
                <a:off x="0" y="0"/>
                <a:ext cx="2167467" cy="3289905"/>
              </a:xfrm>
              <a:custGeom>
                <a:avLst/>
                <a:gdLst/>
                <a:ahLst/>
                <a:cxnLst/>
                <a:rect l="l" t="t" r="r" b="b"/>
                <a:pathLst>
                  <a:path w="2167467" h="3289905">
                    <a:moveTo>
                      <a:pt x="43367" y="0"/>
                    </a:moveTo>
                    <a:lnTo>
                      <a:pt x="2124100" y="0"/>
                    </a:lnTo>
                    <a:cubicBezTo>
                      <a:pt x="2148051" y="0"/>
                      <a:pt x="2167467" y="19416"/>
                      <a:pt x="2167467" y="43367"/>
                    </a:cubicBezTo>
                    <a:lnTo>
                      <a:pt x="2167467" y="3246537"/>
                    </a:lnTo>
                    <a:cubicBezTo>
                      <a:pt x="2167467" y="3270488"/>
                      <a:pt x="2148051" y="3289905"/>
                      <a:pt x="2124100" y="3289905"/>
                    </a:cubicBezTo>
                    <a:lnTo>
                      <a:pt x="43367" y="3289905"/>
                    </a:lnTo>
                    <a:cubicBezTo>
                      <a:pt x="19416" y="3289905"/>
                      <a:pt x="0" y="3270488"/>
                      <a:pt x="0" y="3246537"/>
                    </a:cubicBezTo>
                    <a:lnTo>
                      <a:pt x="0" y="43367"/>
                    </a:lnTo>
                    <a:cubicBezTo>
                      <a:pt x="0" y="19416"/>
                      <a:pt x="19416" y="0"/>
                      <a:pt x="43367" y="0"/>
                    </a:cubicBezTo>
                    <a:close/>
                  </a:path>
                </a:pathLst>
              </a:custGeom>
              <a:solidFill>
                <a:srgbClr val="FFFFFF"/>
              </a:solidFill>
              <a:ln w="38100" cap="rnd">
                <a:solidFill>
                  <a:srgbClr val="BD4B85"/>
                </a:solidFill>
                <a:prstDash val="solid"/>
                <a:round/>
              </a:ln>
            </p:spPr>
            <p:txBody>
              <a:bodyPr/>
              <a:lstStyle/>
              <a:p>
                <a:endParaRPr lang="ar-SA"/>
              </a:p>
            </p:txBody>
          </p:sp>
          <p:sp>
            <p:nvSpPr>
              <p:cNvPr id="9" name="TextBox 9"/>
              <p:cNvSpPr txBox="1"/>
              <p:nvPr/>
            </p:nvSpPr>
            <p:spPr>
              <a:xfrm>
                <a:off x="0" y="-47625"/>
                <a:ext cx="2167467" cy="3337530"/>
              </a:xfrm>
              <a:prstGeom prst="rect">
                <a:avLst/>
              </a:prstGeom>
            </p:spPr>
            <p:txBody>
              <a:bodyPr lIns="55481" tIns="55481" rIns="55481" bIns="55481" rtlCol="0" anchor="ctr"/>
              <a:lstStyle/>
              <a:p>
                <a:pPr algn="ctr">
                  <a:lnSpc>
                    <a:spcPts val="1960"/>
                  </a:lnSpc>
                </a:pPr>
                <a:endParaRPr/>
              </a:p>
            </p:txBody>
          </p:sp>
        </p:grpSp>
      </p:grpSp>
      <p:grpSp>
        <p:nvGrpSpPr>
          <p:cNvPr id="10" name="Group 10"/>
          <p:cNvGrpSpPr/>
          <p:nvPr/>
        </p:nvGrpSpPr>
        <p:grpSpPr>
          <a:xfrm>
            <a:off x="756000" y="756000"/>
            <a:ext cx="6048000" cy="9180000"/>
            <a:chOff x="0" y="0"/>
            <a:chExt cx="2167467" cy="3289905"/>
          </a:xfrm>
        </p:grpSpPr>
        <p:sp>
          <p:nvSpPr>
            <p:cNvPr id="11" name="Freeform 11"/>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12" name="TextBox 12"/>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3" name="Freeform 13"/>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3"/>
            <a:stretch>
              <a:fillRect/>
            </a:stretch>
          </a:blipFill>
        </p:spPr>
        <p:txBody>
          <a:bodyPr/>
          <a:lstStyle/>
          <a:p>
            <a:endParaRPr lang="ar-SA"/>
          </a:p>
        </p:txBody>
      </p:sp>
      <p:grpSp>
        <p:nvGrpSpPr>
          <p:cNvPr id="14" name="Group 14"/>
          <p:cNvGrpSpPr/>
          <p:nvPr/>
        </p:nvGrpSpPr>
        <p:grpSpPr>
          <a:xfrm>
            <a:off x="946222" y="4056546"/>
            <a:ext cx="5574408" cy="1539745"/>
            <a:chOff x="0" y="0"/>
            <a:chExt cx="7432544" cy="2052993"/>
          </a:xfrm>
        </p:grpSpPr>
        <p:sp>
          <p:nvSpPr>
            <p:cNvPr id="15" name="TextBox 15"/>
            <p:cNvSpPr txBox="1"/>
            <p:nvPr/>
          </p:nvSpPr>
          <p:spPr>
            <a:xfrm>
              <a:off x="0" y="-161925"/>
              <a:ext cx="7432544" cy="2214918"/>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وبديهي أن تستمد الأمم والمجتمعات أخلاقيات المهنة من قيمها ومقوماتها ، ونحن بفضل الله تعالى نستم أخلاقيات هذه المهنة من عقيدتنا الإسلامية المقررة في القرآن الكريم والسنة المطهرة ، ورسول الله -               - قدوتنا ومعلمنا في هذا الشأن :  </a:t>
              </a:r>
            </a:p>
          </p:txBody>
        </p:sp>
        <p:sp>
          <p:nvSpPr>
            <p:cNvPr id="16" name="Freeform 16"/>
            <p:cNvSpPr/>
            <p:nvPr/>
          </p:nvSpPr>
          <p:spPr>
            <a:xfrm>
              <a:off x="5469814" y="1516940"/>
              <a:ext cx="518799" cy="404663"/>
            </a:xfrm>
            <a:custGeom>
              <a:avLst/>
              <a:gdLst/>
              <a:ahLst/>
              <a:cxnLst/>
              <a:rect l="l" t="t" r="r" b="b"/>
              <a:pathLst>
                <a:path w="518799" h="404663">
                  <a:moveTo>
                    <a:pt x="0" y="0"/>
                  </a:moveTo>
                  <a:lnTo>
                    <a:pt x="518799" y="0"/>
                  </a:lnTo>
                  <a:lnTo>
                    <a:pt x="518799" y="404663"/>
                  </a:lnTo>
                  <a:lnTo>
                    <a:pt x="0" y="4046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grpSp>
      <p:sp>
        <p:nvSpPr>
          <p:cNvPr id="17" name="TextBox 17"/>
          <p:cNvSpPr txBox="1"/>
          <p:nvPr/>
        </p:nvSpPr>
        <p:spPr>
          <a:xfrm>
            <a:off x="5538979" y="944152"/>
            <a:ext cx="981650" cy="439669"/>
          </a:xfrm>
          <a:prstGeom prst="rect">
            <a:avLst/>
          </a:prstGeom>
        </p:spPr>
        <p:txBody>
          <a:bodyPr lIns="0" tIns="0" rIns="0" bIns="0" rtlCol="0" anchor="t">
            <a:spAutoFit/>
          </a:bodyPr>
          <a:lstStyle/>
          <a:p>
            <a:pPr algn="r" rtl="1">
              <a:lnSpc>
                <a:spcPts val="3066"/>
              </a:lnSpc>
            </a:pPr>
            <a:r>
              <a:rPr lang="ar-EG" sz="2190" b="1">
                <a:solidFill>
                  <a:srgbClr val="BD4B85"/>
                </a:solidFill>
                <a:latin typeface="29LT Bukra Condensed Bold"/>
                <a:ea typeface="29LT Bukra Condensed Bold"/>
                <a:cs typeface="29LT Bukra Condensed Bold"/>
                <a:sym typeface="29LT Bukra Condensed Bold"/>
                <a:rtl/>
              </a:rPr>
              <a:t>مقدمة </a:t>
            </a:r>
          </a:p>
        </p:txBody>
      </p:sp>
      <p:sp>
        <p:nvSpPr>
          <p:cNvPr id="18" name="TextBox 18"/>
          <p:cNvSpPr txBox="1"/>
          <p:nvPr/>
        </p:nvSpPr>
        <p:spPr>
          <a:xfrm>
            <a:off x="2899523" y="1382756"/>
            <a:ext cx="3621107" cy="863293"/>
          </a:xfrm>
          <a:prstGeom prst="rect">
            <a:avLst/>
          </a:prstGeom>
        </p:spPr>
        <p:txBody>
          <a:bodyPr lIns="0" tIns="0" rIns="0" bIns="0" rtlCol="0" anchor="t">
            <a:spAutoFit/>
          </a:bodyPr>
          <a:lstStyle/>
          <a:p>
            <a:pPr algn="r" rtl="1">
              <a:lnSpc>
                <a:spcPts val="3345"/>
              </a:lnSpc>
            </a:pPr>
            <a:r>
              <a:rPr lang="ar-EG" sz="1890" b="1">
                <a:solidFill>
                  <a:srgbClr val="BD4B85"/>
                </a:solidFill>
                <a:latin typeface="29LT Bukra Condensed Bold"/>
                <a:ea typeface="29LT Bukra Condensed Bold"/>
                <a:cs typeface="29LT Bukra Condensed Bold"/>
                <a:sym typeface="29LT Bukra Condensed Bold"/>
                <a:rtl/>
              </a:rPr>
              <a:t>تعد </a:t>
            </a:r>
            <a:r>
              <a:rPr lang="ar-EG" sz="1890" b="1">
                <a:solidFill>
                  <a:srgbClr val="000000"/>
                </a:solidFill>
                <a:latin typeface="29LT Bukra Condensed Bold"/>
                <a:ea typeface="29LT Bukra Condensed Bold"/>
                <a:cs typeface="29LT Bukra Condensed Bold"/>
                <a:sym typeface="29LT Bukra Condensed Bold"/>
                <a:rtl/>
              </a:rPr>
              <a:t>مهنة التعليم رسالة رفيعة الشأن عالية المنزلة تحظى باهتمام الجميع ، لما لها من </a:t>
            </a:r>
          </a:p>
        </p:txBody>
      </p:sp>
      <p:sp>
        <p:nvSpPr>
          <p:cNvPr id="19" name="TextBox 19"/>
          <p:cNvSpPr txBox="1"/>
          <p:nvPr/>
        </p:nvSpPr>
        <p:spPr>
          <a:xfrm>
            <a:off x="946222" y="2221527"/>
            <a:ext cx="5574408" cy="1701670"/>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تأثير عظيم في حاضر الأمة ومستقبلها ، ,يتجلى سمو هذه المهنة ورفعتها في مضمونها الأخلاقي الذي يحدد مسارها المسلكي ، ونتائجها التربوية والتعليمية وعائدها على الفرد والمجتمع والإنسانية جمعاء . </a:t>
            </a:r>
          </a:p>
        </p:txBody>
      </p:sp>
      <p:sp>
        <p:nvSpPr>
          <p:cNvPr id="20" name="TextBox 20"/>
          <p:cNvSpPr txBox="1"/>
          <p:nvPr/>
        </p:nvSpPr>
        <p:spPr>
          <a:xfrm>
            <a:off x="864000" y="5710591"/>
            <a:ext cx="5656629" cy="666421"/>
          </a:xfrm>
          <a:prstGeom prst="rect">
            <a:avLst/>
          </a:prstGeom>
        </p:spPr>
        <p:txBody>
          <a:bodyPr lIns="0" tIns="0" rIns="0" bIns="0" rtlCol="0" anchor="t">
            <a:spAutoFit/>
          </a:bodyPr>
          <a:lstStyle/>
          <a:p>
            <a:pPr algn="r" rtl="1">
              <a:lnSpc>
                <a:spcPts val="2643"/>
              </a:lnSpc>
              <a:spcBef>
                <a:spcPct val="0"/>
              </a:spcBef>
            </a:pPr>
            <a:r>
              <a:rPr lang="ar-EG" sz="1887">
                <a:solidFill>
                  <a:srgbClr val="BD4B85"/>
                </a:solidFill>
                <a:latin typeface="Adobe Arabic"/>
                <a:ea typeface="Adobe Arabic"/>
                <a:cs typeface="Adobe Arabic"/>
                <a:sym typeface="Adobe Arabic"/>
                <a:rtl/>
              </a:rPr>
              <a:t>( </a:t>
            </a:r>
            <a:r>
              <a:rPr lang="ar-EG" sz="1887" b="1">
                <a:solidFill>
                  <a:srgbClr val="BD4B85"/>
                </a:solidFill>
                <a:latin typeface="Adobe Arabic"/>
                <a:ea typeface="Adobe Arabic"/>
                <a:cs typeface="Adobe Arabic"/>
                <a:sym typeface="Adobe Arabic"/>
                <a:rtl/>
              </a:rPr>
              <a:t>لَّقَدْ كَانَ لَكُمْ فِي رَسُولِ اللَّهِ أُسْوَةٌ حَسَنَةٌ لِّمَن كَانَ يَرْجُو اللَّهَ وَالْيَوْمَ الْآخِرَ وَذَكَرَ اللَّهَ كَثِيرًا ) </a:t>
            </a:r>
          </a:p>
        </p:txBody>
      </p:sp>
      <p:sp>
        <p:nvSpPr>
          <p:cNvPr id="21" name="TextBox 21"/>
          <p:cNvSpPr txBox="1"/>
          <p:nvPr/>
        </p:nvSpPr>
        <p:spPr>
          <a:xfrm>
            <a:off x="992796" y="9420423"/>
            <a:ext cx="5574408" cy="285293"/>
          </a:xfrm>
          <a:prstGeom prst="rect">
            <a:avLst/>
          </a:prstGeom>
        </p:spPr>
        <p:txBody>
          <a:bodyPr lIns="0" tIns="0" rIns="0" bIns="0" rtlCol="0" anchor="t">
            <a:spAutoFit/>
          </a:bodyPr>
          <a:lstStyle/>
          <a:p>
            <a:pPr algn="just" rtl="1">
              <a:lnSpc>
                <a:spcPts val="2106"/>
              </a:lnSpc>
            </a:pPr>
            <a:r>
              <a:rPr lang="ar-EG" sz="1190" b="1">
                <a:solidFill>
                  <a:srgbClr val="000000"/>
                </a:solidFill>
                <a:latin typeface="29LT Bukra Condensed Bold"/>
                <a:ea typeface="29LT Bukra Condensed Bold"/>
                <a:cs typeface="29LT Bukra Condensed Bold"/>
                <a:sym typeface="29LT Bukra Condensed Bold"/>
                <a:rtl/>
              </a:rPr>
              <a:t>ــــــــــــــــــــــــــــــــ ميثاق أخلاقيات مهنة التعليم </a:t>
            </a:r>
            <a:r>
              <a:rPr lang="en-US" sz="1190" b="1">
                <a:solidFill>
                  <a:srgbClr val="000000"/>
                </a:solidFill>
                <a:latin typeface="29LT Bukra Condensed Bold"/>
                <a:ea typeface="29LT Bukra Condensed Bold"/>
                <a:cs typeface="29LT Bukra Condensed Bold"/>
                <a:sym typeface="29LT Bukra Condensed Bold"/>
              </a:rPr>
              <a:t>1427</a:t>
            </a:r>
            <a:r>
              <a:rPr lang="ar-EG" sz="1190" b="1">
                <a:solidFill>
                  <a:srgbClr val="000000"/>
                </a:solidFill>
                <a:latin typeface="29LT Bukra Condensed Bold"/>
                <a:ea typeface="29LT Bukra Condensed Bold"/>
                <a:cs typeface="29LT Bukra Condensed Bold"/>
                <a:sym typeface="29LT Bukra Condensed Bold"/>
                <a:rtl/>
              </a:rPr>
              <a:t> هـ    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2032601490"/>
              </p:ext>
            </p:extLst>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تصنيف الطلاب حسب الأنماط التعليمية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كشف بحالات الطلاب الصحية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التحفيز المادي والمعنوي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توفير متطلبات الدرس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extBox 8"/>
          <p:cNvSpPr txBox="1"/>
          <p:nvPr/>
        </p:nvSpPr>
        <p:spPr>
          <a:xfrm>
            <a:off x="2554275" y="1194745"/>
            <a:ext cx="5146362"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a:solidFill>
                  <a:srgbClr val="BD4B85"/>
                </a:solidFill>
                <a:latin typeface="29LT Bukra Condensed Bold"/>
                <a:ea typeface="29LT Bukra Condensed Bold"/>
                <a:cs typeface="29LT Bukra Condensed Bold"/>
                <a:sym typeface="29LT Bukra Condensed Bold"/>
                <a:rtl/>
              </a:rPr>
              <a:t>التعليمية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2" name="TextBox 12"/>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4" name="TextBox 14"/>
          <p:cNvSpPr txBox="1"/>
          <p:nvPr/>
        </p:nvSpPr>
        <p:spPr>
          <a:xfrm>
            <a:off x="2554275" y="1194745"/>
            <a:ext cx="5146362" cy="465527"/>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a:solidFill>
                  <a:srgbClr val="BD4B85"/>
                </a:solidFill>
                <a:latin typeface="29LT Bukra Condensed Bold"/>
                <a:ea typeface="29LT Bukra Condensed Bold"/>
                <a:cs typeface="29LT Bukra Condensed Bold"/>
                <a:sym typeface="29LT Bukra Condensed Bold"/>
                <a:rtl/>
              </a:rPr>
              <a:t>التعليمية </a:t>
            </a:r>
          </a:p>
        </p:txBody>
      </p:sp>
      <p:sp>
        <p:nvSpPr>
          <p:cNvPr id="16" name="Freeform 7">
            <a:extLst>
              <a:ext uri="{FF2B5EF4-FFF2-40B4-BE49-F238E27FC236}">
                <a16:creationId xmlns:a16="http://schemas.microsoft.com/office/drawing/2014/main" id="{C9961B3B-BD0E-F383-3674-119212F176FC}"/>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F2C3A44A-935B-C28A-8713-0E28081D1133}"/>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74190EE0-2C05-3F3F-6B62-022A27A35C42}"/>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17AD4A8B-2380-C7D4-AF07-F768CDF41475}"/>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66A00638-0E57-1D04-8A7A-8ED322FC3502}"/>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6789F04E-8771-DB58-D80F-B7C57E31AC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BAE3DB8E-E97E-EABB-8B70-63C1C2F66E62}"/>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grpSp>
        <p:nvGrpSpPr>
          <p:cNvPr id="8" name="Group 8"/>
          <p:cNvGrpSpPr/>
          <p:nvPr/>
        </p:nvGrpSpPr>
        <p:grpSpPr>
          <a:xfrm>
            <a:off x="890017" y="7765410"/>
            <a:ext cx="2432555" cy="2393026"/>
            <a:chOff x="0" y="0"/>
            <a:chExt cx="3243406" cy="3190701"/>
          </a:xfrm>
        </p:grpSpPr>
        <p:sp>
          <p:nvSpPr>
            <p:cNvPr id="9" name="Freeform 9"/>
            <p:cNvSpPr/>
            <p:nvPr/>
          </p:nvSpPr>
          <p:spPr>
            <a:xfrm>
              <a:off x="0" y="0"/>
              <a:ext cx="3243406" cy="3190701"/>
            </a:xfrm>
            <a:custGeom>
              <a:avLst/>
              <a:gdLst/>
              <a:ahLst/>
              <a:cxnLst/>
              <a:rect l="l" t="t" r="r" b="b"/>
              <a:pathLst>
                <a:path w="3243406" h="3190701">
                  <a:moveTo>
                    <a:pt x="0" y="0"/>
                  </a:moveTo>
                  <a:lnTo>
                    <a:pt x="3243406" y="0"/>
                  </a:lnTo>
                  <a:lnTo>
                    <a:pt x="3243406" y="3190701"/>
                  </a:lnTo>
                  <a:lnTo>
                    <a:pt x="0" y="31907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grpSp>
          <p:nvGrpSpPr>
            <p:cNvPr id="10" name="Group 10"/>
            <p:cNvGrpSpPr/>
            <p:nvPr/>
          </p:nvGrpSpPr>
          <p:grpSpPr>
            <a:xfrm>
              <a:off x="743427" y="717074"/>
              <a:ext cx="1756552" cy="175655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ar-SA"/>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717"/>
                  </a:lnSpc>
                </a:pPr>
                <a:endParaRPr/>
              </a:p>
            </p:txBody>
          </p:sp>
        </p:grpSp>
        <p:sp>
          <p:nvSpPr>
            <p:cNvPr id="13" name="TextBox 13"/>
            <p:cNvSpPr txBox="1"/>
            <p:nvPr/>
          </p:nvSpPr>
          <p:spPr>
            <a:xfrm>
              <a:off x="1008575" y="984693"/>
              <a:ext cx="1226256" cy="1116541"/>
            </a:xfrm>
            <a:prstGeom prst="rect">
              <a:avLst/>
            </a:prstGeom>
          </p:spPr>
          <p:txBody>
            <a:bodyPr lIns="0" tIns="0" rIns="0" bIns="0" rtlCol="0" anchor="t">
              <a:spAutoFit/>
            </a:bodyPr>
            <a:lstStyle/>
            <a:p>
              <a:pPr algn="ctr">
                <a:lnSpc>
                  <a:spcPts val="7000"/>
                </a:lnSpc>
              </a:pPr>
              <a:r>
                <a:rPr lang="en-US" sz="5000" b="1">
                  <a:solidFill>
                    <a:srgbClr val="BD4B85"/>
                  </a:solidFill>
                  <a:latin typeface="Canva Sans Bold"/>
                  <a:ea typeface="Canva Sans Bold"/>
                  <a:cs typeface="Canva Sans Bold"/>
                  <a:sym typeface="Canva Sans Bold"/>
                </a:rPr>
                <a:t>5%</a:t>
              </a:r>
            </a:p>
          </p:txBody>
        </p:sp>
      </p:grpSp>
      <p:sp>
        <p:nvSpPr>
          <p:cNvPr id="14" name="Freeform 14"/>
          <p:cNvSpPr/>
          <p:nvPr/>
        </p:nvSpPr>
        <p:spPr>
          <a:xfrm>
            <a:off x="3926462" y="942446"/>
            <a:ext cx="3380455" cy="2709729"/>
          </a:xfrm>
          <a:custGeom>
            <a:avLst/>
            <a:gdLst/>
            <a:ahLst/>
            <a:cxnLst/>
            <a:rect l="l" t="t" r="r" b="b"/>
            <a:pathLst>
              <a:path w="3380455" h="2709729">
                <a:moveTo>
                  <a:pt x="0" y="0"/>
                </a:moveTo>
                <a:lnTo>
                  <a:pt x="3380455" y="0"/>
                </a:lnTo>
                <a:lnTo>
                  <a:pt x="3380455" y="2709729"/>
                </a:lnTo>
                <a:lnTo>
                  <a:pt x="0" y="27097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5" name="TextBox 15"/>
          <p:cNvSpPr txBox="1"/>
          <p:nvPr/>
        </p:nvSpPr>
        <p:spPr>
          <a:xfrm>
            <a:off x="756000" y="5362556"/>
            <a:ext cx="4757428" cy="914047"/>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الإدارة </a:t>
            </a:r>
            <a:r>
              <a:rPr lang="ar-EG" sz="4511" b="1">
                <a:solidFill>
                  <a:srgbClr val="BD4B85"/>
                </a:solidFill>
                <a:latin typeface="29LT Bukra Condensed Bold"/>
                <a:ea typeface="29LT Bukra Condensed Bold"/>
                <a:cs typeface="29LT Bukra Condensed Bold"/>
                <a:sym typeface="29LT Bukra Condensed Bold"/>
                <a:rtl/>
              </a:rPr>
              <a:t>الصفية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683170148"/>
              </p:ext>
            </p:extLst>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القوانين الصفية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كشف المتابعة اليومي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لوحة تعزيز مناسبة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تكريم الطالب المثالي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extBox 8"/>
          <p:cNvSpPr txBox="1"/>
          <p:nvPr/>
        </p:nvSpPr>
        <p:spPr>
          <a:xfrm>
            <a:off x="2071531" y="1275040"/>
            <a:ext cx="5146362" cy="465485"/>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الإدارة </a:t>
            </a:r>
            <a:r>
              <a:rPr lang="ar-EG" sz="2295" b="1">
                <a:solidFill>
                  <a:srgbClr val="BD4B85"/>
                </a:solidFill>
                <a:latin typeface="29LT Bukra Condensed Bold"/>
                <a:ea typeface="29LT Bukra Condensed Bold"/>
                <a:cs typeface="29LT Bukra Condensed Bold"/>
                <a:sym typeface="29LT Bukra Condensed Bold"/>
                <a:rtl/>
              </a:rPr>
              <a:t>الصفية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2" name="TextBox 12"/>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4" name="TextBox 14"/>
          <p:cNvSpPr txBox="1"/>
          <p:nvPr/>
        </p:nvSpPr>
        <p:spPr>
          <a:xfrm>
            <a:off x="2413638" y="1362377"/>
            <a:ext cx="5146362" cy="465485"/>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الإدارة </a:t>
            </a:r>
            <a:r>
              <a:rPr lang="ar-EG" sz="2295" b="1">
                <a:solidFill>
                  <a:srgbClr val="BD4B85"/>
                </a:solidFill>
                <a:latin typeface="29LT Bukra Condensed Bold"/>
                <a:ea typeface="29LT Bukra Condensed Bold"/>
                <a:cs typeface="29LT Bukra Condensed Bold"/>
                <a:sym typeface="29LT Bukra Condensed Bold"/>
                <a:rtl/>
              </a:rPr>
              <a:t>الصفية </a:t>
            </a:r>
          </a:p>
        </p:txBody>
      </p:sp>
      <p:sp>
        <p:nvSpPr>
          <p:cNvPr id="16" name="Freeform 7">
            <a:extLst>
              <a:ext uri="{FF2B5EF4-FFF2-40B4-BE49-F238E27FC236}">
                <a16:creationId xmlns:a16="http://schemas.microsoft.com/office/drawing/2014/main" id="{E65FE9B0-122F-8B7B-FBDB-928E8AFF7B67}"/>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EC7350DD-D127-5CB5-6D06-EF0C95827764}"/>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0FA552C3-352E-5936-B99C-4807B1122261}"/>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C6FF9467-F5E7-5C77-3F4D-6C59CC628C52}"/>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17E8F2DC-595C-350B-A9AD-8EDAF25F5442}"/>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B5E93EAA-30E8-3B29-415D-071B1BC045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C12AF415-C369-325B-F3F2-3A003F6A7714}"/>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Freeform 9"/>
          <p:cNvSpPr/>
          <p:nvPr/>
        </p:nvSpPr>
        <p:spPr>
          <a:xfrm>
            <a:off x="3519198" y="1078093"/>
            <a:ext cx="3024000" cy="2881047"/>
          </a:xfrm>
          <a:custGeom>
            <a:avLst/>
            <a:gdLst/>
            <a:ahLst/>
            <a:cxnLst/>
            <a:rect l="l" t="t" r="r" b="b"/>
            <a:pathLst>
              <a:path w="3024000" h="2881047">
                <a:moveTo>
                  <a:pt x="0" y="0"/>
                </a:moveTo>
                <a:lnTo>
                  <a:pt x="3024000" y="0"/>
                </a:lnTo>
                <a:lnTo>
                  <a:pt x="3024000" y="2881048"/>
                </a:lnTo>
                <a:lnTo>
                  <a:pt x="0" y="28810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0" name="TextBox 10"/>
          <p:cNvSpPr txBox="1"/>
          <p:nvPr/>
        </p:nvSpPr>
        <p:spPr>
          <a:xfrm>
            <a:off x="756000" y="4969547"/>
            <a:ext cx="4757428" cy="1714080"/>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تحليل نتائج المتعلمين </a:t>
            </a:r>
            <a:r>
              <a:rPr lang="ar-EG" sz="4511" b="1">
                <a:solidFill>
                  <a:srgbClr val="BD4B85"/>
                </a:solidFill>
                <a:latin typeface="29LT Bukra Condensed Bold"/>
                <a:ea typeface="29LT Bukra Condensed Bold"/>
                <a:cs typeface="29LT Bukra Condensed Bold"/>
                <a:sym typeface="29LT Bukra Condensed Bold"/>
                <a:rtl/>
              </a:rPr>
              <a:t>وتشخيص مستوياتهم</a:t>
            </a:r>
            <a:r>
              <a:rPr lang="ar-EG" sz="4511" b="1">
                <a:solidFill>
                  <a:srgbClr val="0FA596"/>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495937885"/>
              </p:ext>
            </p:extLst>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تحليل نتائج الاختبارات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معالجة الفقد التعليمي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تصنيف الطلاب حسب النتائج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2702025" y="993230"/>
            <a:ext cx="5146362" cy="465485"/>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تحليل نتائج </a:t>
            </a:r>
            <a:r>
              <a:rPr lang="ar-EG" sz="2295" b="1">
                <a:solidFill>
                  <a:srgbClr val="BD4B85"/>
                </a:solidFill>
                <a:latin typeface="29LT Bukra Condensed Bold"/>
                <a:ea typeface="29LT Bukra Condensed Bold"/>
                <a:cs typeface="29LT Bukra Condensed Bold"/>
                <a:sym typeface="29LT Bukra Condensed Bold"/>
                <a:rtl/>
              </a:rPr>
              <a:t>المتعلمين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4" name="TextBox 14"/>
          <p:cNvSpPr txBox="1"/>
          <p:nvPr/>
        </p:nvSpPr>
        <p:spPr>
          <a:xfrm>
            <a:off x="2702025" y="993230"/>
            <a:ext cx="5146362" cy="465485"/>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تحليل نتائج </a:t>
            </a:r>
            <a:r>
              <a:rPr lang="ar-EG" sz="2295" b="1">
                <a:solidFill>
                  <a:srgbClr val="BD4B85"/>
                </a:solidFill>
                <a:latin typeface="29LT Bukra Condensed Bold"/>
                <a:ea typeface="29LT Bukra Condensed Bold"/>
                <a:cs typeface="29LT Bukra Condensed Bold"/>
                <a:sym typeface="29LT Bukra Condensed Bold"/>
                <a:rtl/>
              </a:rPr>
              <a:t>المتعلمين </a:t>
            </a:r>
          </a:p>
        </p:txBody>
      </p:sp>
      <p:sp>
        <p:nvSpPr>
          <p:cNvPr id="16" name="Freeform 7">
            <a:extLst>
              <a:ext uri="{FF2B5EF4-FFF2-40B4-BE49-F238E27FC236}">
                <a16:creationId xmlns:a16="http://schemas.microsoft.com/office/drawing/2014/main" id="{AFB24FC8-C81B-EEE4-81D7-D477E665AF04}"/>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71DB812E-05AF-FB87-AC89-89EF527902EC}"/>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5183D1FA-D27D-6BCE-2D26-91B8E2797E2A}"/>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30BF2F3A-5532-633F-43AE-3D59F6FA7027}"/>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0AD2347F-2D90-8D8C-E2F0-FD6E13683017}"/>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C33B7EBF-82DD-92C7-CB17-00258E415C7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5B2B5640-9747-14EC-3B17-ACBF8857E48E}"/>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Freeform 9"/>
          <p:cNvSpPr/>
          <p:nvPr/>
        </p:nvSpPr>
        <p:spPr>
          <a:xfrm>
            <a:off x="4281223" y="805682"/>
            <a:ext cx="2106925" cy="2983257"/>
          </a:xfrm>
          <a:custGeom>
            <a:avLst/>
            <a:gdLst/>
            <a:ahLst/>
            <a:cxnLst/>
            <a:rect l="l" t="t" r="r" b="b"/>
            <a:pathLst>
              <a:path w="2106925" h="2983257">
                <a:moveTo>
                  <a:pt x="0" y="0"/>
                </a:moveTo>
                <a:lnTo>
                  <a:pt x="2106925" y="0"/>
                </a:lnTo>
                <a:lnTo>
                  <a:pt x="2106925" y="2983257"/>
                </a:lnTo>
                <a:lnTo>
                  <a:pt x="0" y="298325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0" name="TextBox 10"/>
          <p:cNvSpPr txBox="1"/>
          <p:nvPr/>
        </p:nvSpPr>
        <p:spPr>
          <a:xfrm>
            <a:off x="756000" y="5369597"/>
            <a:ext cx="4757428" cy="914047"/>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تنوع أساليب </a:t>
            </a:r>
            <a:r>
              <a:rPr lang="ar-EG" sz="4511" b="1">
                <a:solidFill>
                  <a:srgbClr val="BD4B85"/>
                </a:solidFill>
                <a:latin typeface="29LT Bukra Condensed Bold"/>
                <a:ea typeface="29LT Bukra Condensed Bold"/>
                <a:cs typeface="29LT Bukra Condensed Bold"/>
                <a:sym typeface="29LT Bukra Condensed Bold"/>
                <a:rtl/>
              </a:rPr>
              <a:t>التقويم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988744357"/>
              </p:ext>
            </p:extLst>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F9ACF"/>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نماذج من الاختبارات الورقية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نماذج من الاختبارات الالكترونية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ملفات إنجاز الطلاب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المهام الأدائية والمشاريع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الواجبات اليومية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1206819" y="1972853"/>
            <a:ext cx="5146362" cy="465485"/>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a:solidFill>
                  <a:srgbClr val="BD4B85"/>
                </a:solidFill>
                <a:latin typeface="29LT Bukra Condensed Bold"/>
                <a:ea typeface="29LT Bukra Condensed Bold"/>
                <a:cs typeface="29LT Bukra Condensed Bold"/>
                <a:sym typeface="29LT Bukra Condensed Bold"/>
                <a:rtl/>
              </a:rPr>
              <a:t>التقويم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645793" y="756000"/>
            <a:ext cx="3024000" cy="3016440"/>
          </a:xfrm>
          <a:custGeom>
            <a:avLst/>
            <a:gdLst/>
            <a:ahLst/>
            <a:cxnLst/>
            <a:rect l="l" t="t" r="r" b="b"/>
            <a:pathLst>
              <a:path w="3024000" h="3016440">
                <a:moveTo>
                  <a:pt x="0" y="0"/>
                </a:moveTo>
                <a:lnTo>
                  <a:pt x="3024000" y="0"/>
                </a:lnTo>
                <a:lnTo>
                  <a:pt x="3024000" y="3016440"/>
                </a:lnTo>
                <a:lnTo>
                  <a:pt x="0" y="3016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1579104" y="4897397"/>
            <a:ext cx="3111221" cy="183946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أهداف سياسة </a:t>
            </a:r>
            <a:r>
              <a:rPr lang="ar-EG" sz="4830" b="1">
                <a:solidFill>
                  <a:srgbClr val="BD4B85"/>
                </a:solidFill>
                <a:latin typeface="29LT Bukra Condensed Bold"/>
                <a:ea typeface="29LT Bukra Condensed Bold"/>
                <a:cs typeface="29LT Bukra Condensed Bold"/>
                <a:sym typeface="29LT Bukra Condensed Bold"/>
                <a:rtl/>
              </a:rPr>
              <a:t>التعليم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1" name="TextBox 11"/>
          <p:cNvSpPr txBox="1"/>
          <p:nvPr/>
        </p:nvSpPr>
        <p:spPr>
          <a:xfrm>
            <a:off x="2077822" y="1364546"/>
            <a:ext cx="3457934" cy="292487"/>
          </a:xfrm>
          <a:prstGeom prst="rect">
            <a:avLst/>
          </a:prstGeom>
        </p:spPr>
        <p:txBody>
          <a:bodyPr lIns="0" tIns="0" rIns="0" bIns="0" rtlCol="0" anchor="t">
            <a:spAutoFit/>
          </a:bodyPr>
          <a:lstStyle/>
          <a:p>
            <a:pPr algn="ctr" rtl="1">
              <a:lnSpc>
                <a:spcPts val="2455"/>
              </a:lnSpc>
            </a:pPr>
            <a:r>
              <a:rPr lang="ar-EG" sz="1753">
                <a:solidFill>
                  <a:srgbClr val="FFFFFE"/>
                </a:solidFill>
                <a:latin typeface="Adobe Arabic"/>
                <a:ea typeface="Adobe Arabic"/>
                <a:cs typeface="Adobe Arabic"/>
                <a:sym typeface="Adobe Arabic"/>
                <a:rtl/>
              </a:rPr>
              <a:t>ابتدائية العزيزية ومتوسطة الفيصلية </a:t>
            </a:r>
          </a:p>
        </p:txBody>
      </p:sp>
      <p:sp>
        <p:nvSpPr>
          <p:cNvPr id="13" name="TextBox 13"/>
          <p:cNvSpPr txBox="1"/>
          <p:nvPr/>
        </p:nvSpPr>
        <p:spPr>
          <a:xfrm>
            <a:off x="2507246" y="1059591"/>
            <a:ext cx="5146362" cy="465485"/>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a:solidFill>
                  <a:srgbClr val="BD4B85"/>
                </a:solidFill>
                <a:latin typeface="29LT Bukra Condensed Bold"/>
                <a:ea typeface="29LT Bukra Condensed Bold"/>
                <a:cs typeface="29LT Bukra Condensed Bold"/>
                <a:sym typeface="29LT Bukra Condensed Bold"/>
                <a:rtl/>
              </a:rPr>
              <a:t>التقويم </a:t>
            </a:r>
          </a:p>
        </p:txBody>
      </p:sp>
      <p:sp>
        <p:nvSpPr>
          <p:cNvPr id="16" name="Freeform 7">
            <a:extLst>
              <a:ext uri="{FF2B5EF4-FFF2-40B4-BE49-F238E27FC236}">
                <a16:creationId xmlns:a16="http://schemas.microsoft.com/office/drawing/2014/main" id="{1A4487B9-8370-F638-F18B-5A77E96C8E66}"/>
              </a:ext>
            </a:extLst>
          </p:cNvPr>
          <p:cNvSpPr/>
          <p:nvPr/>
        </p:nvSpPr>
        <p:spPr>
          <a:xfrm>
            <a:off x="298899" y="5835253"/>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7" name="Freeform 8">
            <a:extLst>
              <a:ext uri="{FF2B5EF4-FFF2-40B4-BE49-F238E27FC236}">
                <a16:creationId xmlns:a16="http://schemas.microsoft.com/office/drawing/2014/main" id="{BA2F3F2B-6517-CA09-C24E-A02EB383F90B}"/>
              </a:ext>
            </a:extLst>
          </p:cNvPr>
          <p:cNvSpPr/>
          <p:nvPr/>
        </p:nvSpPr>
        <p:spPr>
          <a:xfrm flipV="1">
            <a:off x="2262996" y="6940797"/>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8" name="Freeform 11">
            <a:extLst>
              <a:ext uri="{FF2B5EF4-FFF2-40B4-BE49-F238E27FC236}">
                <a16:creationId xmlns:a16="http://schemas.microsoft.com/office/drawing/2014/main" id="{4FB5C758-F5DC-DAC7-4DFD-88834675E44B}"/>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9" name="TextBox 13">
            <a:extLst>
              <a:ext uri="{FF2B5EF4-FFF2-40B4-BE49-F238E27FC236}">
                <a16:creationId xmlns:a16="http://schemas.microsoft.com/office/drawing/2014/main" id="{8C05EB19-FF1E-9E7C-0F37-DCFF98303CEB}"/>
              </a:ext>
            </a:extLst>
          </p:cNvPr>
          <p:cNvSpPr txBox="1"/>
          <p:nvPr/>
        </p:nvSpPr>
        <p:spPr>
          <a:xfrm>
            <a:off x="664597" y="8165664"/>
            <a:ext cx="1448311" cy="437252"/>
          </a:xfrm>
          <a:prstGeom prst="rect">
            <a:avLst/>
          </a:prstGeom>
        </p:spPr>
        <p:txBody>
          <a:bodyPr lIns="0" tIns="0" rIns="0" bIns="0" rtlCol="0" anchor="t">
            <a:spAutoFit/>
          </a:bodyPr>
          <a:lstStyle/>
          <a:p>
            <a:pPr algn="ctr" rtl="1">
              <a:lnSpc>
                <a:spcPts val="2988"/>
              </a:lnSpc>
            </a:pPr>
            <a:r>
              <a:rPr lang="ar-EG" sz="2134" b="1">
                <a:solidFill>
                  <a:srgbClr val="BD4B85"/>
                </a:solidFill>
                <a:latin typeface="29LT Bukra Condensed Bold"/>
                <a:ea typeface="29LT Bukra Condensed Bold"/>
                <a:cs typeface="29LT Bukra Condensed Bold"/>
                <a:sym typeface="29LT Bukra Condensed Bold"/>
                <a:rtl/>
              </a:rPr>
              <a:t>لتعرف أكثر </a:t>
            </a:r>
          </a:p>
        </p:txBody>
      </p:sp>
      <p:sp>
        <p:nvSpPr>
          <p:cNvPr id="20" name="TextBox 15">
            <a:extLst>
              <a:ext uri="{FF2B5EF4-FFF2-40B4-BE49-F238E27FC236}">
                <a16:creationId xmlns:a16="http://schemas.microsoft.com/office/drawing/2014/main" id="{68DAEDB0-FC36-6D63-0CFD-F9410369F107}"/>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1" name="صورة 20" descr="صورة تحتوي على نص, الخط, لقطة شاشة, التصميم&#10;&#10;قد يكون المحتوى المعد بواسطة الذكاء الاصطناعي غير صحيح.">
            <a:extLst>
              <a:ext uri="{FF2B5EF4-FFF2-40B4-BE49-F238E27FC236}">
                <a16:creationId xmlns:a16="http://schemas.microsoft.com/office/drawing/2014/main" id="{5B04A371-F288-D3AE-2551-78DE3E137E0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685" y="2319754"/>
            <a:ext cx="6262315" cy="3072968"/>
          </a:xfrm>
          <a:prstGeom prst="rect">
            <a:avLst/>
          </a:prstGeom>
          <a:ln w="38100">
            <a:solidFill>
              <a:srgbClr val="BD4B85"/>
            </a:solidFill>
          </a:ln>
        </p:spPr>
      </p:pic>
      <p:pic>
        <p:nvPicPr>
          <p:cNvPr id="22" name="صورة 21">
            <a:extLst>
              <a:ext uri="{FF2B5EF4-FFF2-40B4-BE49-F238E27FC236}">
                <a16:creationId xmlns:a16="http://schemas.microsoft.com/office/drawing/2014/main" id="{497C6C47-F64F-F9BF-2EB4-D7EF94AA5E76}"/>
              </a:ext>
            </a:extLst>
          </p:cNvPr>
          <p:cNvPicPr>
            <a:picLocks noChangeAspect="1"/>
          </p:cNvPicPr>
          <p:nvPr/>
        </p:nvPicPr>
        <p:blipFill>
          <a:blip r:embed="rId10">
            <a:duotone>
              <a:prstClr val="black"/>
              <a:srgbClr val="BD4B85">
                <a:tint val="45000"/>
                <a:satMod val="400000"/>
              </a:srgbClr>
            </a:duotone>
            <a:extLst>
              <a:ext uri="{28A0092B-C50C-407E-A947-70E740481C1C}">
                <a14:useLocalDpi xmlns:a14="http://schemas.microsoft.com/office/drawing/2010/main" val="0"/>
              </a:ext>
            </a:extLst>
          </a:blip>
          <a:stretch>
            <a:fillRect/>
          </a:stretch>
        </p:blipFill>
        <p:spPr>
          <a:xfrm>
            <a:off x="474354" y="5996968"/>
            <a:ext cx="1638554" cy="161692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756000" y="756000"/>
            <a:ext cx="6048000" cy="9180000"/>
            <a:chOff x="0" y="0"/>
            <a:chExt cx="2167467" cy="3289905"/>
          </a:xfrm>
        </p:grpSpPr>
        <p:sp>
          <p:nvSpPr>
            <p:cNvPr id="8" name="Freeform 8"/>
            <p:cNvSpPr/>
            <p:nvPr/>
          </p:nvSpPr>
          <p:spPr>
            <a:xfrm>
              <a:off x="0" y="0"/>
              <a:ext cx="2167467" cy="3289905"/>
            </a:xfrm>
            <a:custGeom>
              <a:avLst/>
              <a:gdLst/>
              <a:ahLst/>
              <a:cxnLst/>
              <a:rect l="l" t="t" r="r" b="b"/>
              <a:pathLst>
                <a:path w="2167467" h="3289905">
                  <a:moveTo>
                    <a:pt x="43367" y="0"/>
                  </a:moveTo>
                  <a:lnTo>
                    <a:pt x="2124100" y="0"/>
                  </a:lnTo>
                  <a:cubicBezTo>
                    <a:pt x="2148051" y="0"/>
                    <a:pt x="2167467" y="19416"/>
                    <a:pt x="2167467" y="43367"/>
                  </a:cubicBezTo>
                  <a:lnTo>
                    <a:pt x="2167467" y="3246537"/>
                  </a:lnTo>
                  <a:cubicBezTo>
                    <a:pt x="2167467" y="3270488"/>
                    <a:pt x="2148051" y="3289905"/>
                    <a:pt x="2124100" y="3289905"/>
                  </a:cubicBezTo>
                  <a:lnTo>
                    <a:pt x="43367" y="3289905"/>
                  </a:lnTo>
                  <a:cubicBezTo>
                    <a:pt x="19416" y="3289905"/>
                    <a:pt x="0" y="3270488"/>
                    <a:pt x="0" y="3246537"/>
                  </a:cubicBezTo>
                  <a:lnTo>
                    <a:pt x="0" y="43367"/>
                  </a:lnTo>
                  <a:cubicBezTo>
                    <a:pt x="0" y="19416"/>
                    <a:pt x="19416" y="0"/>
                    <a:pt x="43367" y="0"/>
                  </a:cubicBezTo>
                  <a:close/>
                </a:path>
              </a:pathLst>
            </a:custGeom>
            <a:solidFill>
              <a:srgbClr val="FFFFFF"/>
            </a:solidFill>
            <a:ln w="38100" cap="rnd">
              <a:solidFill>
                <a:srgbClr val="BD4B85"/>
              </a:solidFill>
              <a:prstDash val="solid"/>
              <a:round/>
            </a:ln>
          </p:spPr>
          <p:txBody>
            <a:bodyPr/>
            <a:lstStyle/>
            <a:p>
              <a:endParaRPr lang="ar-SA"/>
            </a:p>
          </p:txBody>
        </p:sp>
        <p:sp>
          <p:nvSpPr>
            <p:cNvPr id="9" name="TextBox 9"/>
            <p:cNvSpPr txBox="1"/>
            <p:nvPr/>
          </p:nvSpPr>
          <p:spPr>
            <a:xfrm>
              <a:off x="0" y="-47625"/>
              <a:ext cx="2167467" cy="3337530"/>
            </a:xfrm>
            <a:prstGeom prst="rect">
              <a:avLst/>
            </a:prstGeom>
          </p:spPr>
          <p:txBody>
            <a:bodyPr lIns="55481" tIns="55481" rIns="55481" bIns="55481"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993191" y="2660543"/>
            <a:ext cx="5574013" cy="5256613"/>
          </a:xfrm>
          <a:prstGeom prst="rect">
            <a:avLst/>
          </a:prstGeom>
        </p:spPr>
        <p:txBody>
          <a:bodyPr lIns="0" tIns="0" rIns="0" bIns="0" rtlCol="0" anchor="t">
            <a:spAutoFit/>
          </a:bodyPr>
          <a:lstStyle/>
          <a:p>
            <a:pPr algn="just" rtl="1">
              <a:lnSpc>
                <a:spcPts val="3191"/>
              </a:lnSpc>
            </a:pPr>
            <a:r>
              <a:rPr lang="ar-EG" sz="2279" b="1">
                <a:solidFill>
                  <a:srgbClr val="000000"/>
                </a:solidFill>
                <a:latin typeface="29LT Bukra Condensed Bold"/>
                <a:ea typeface="29LT Bukra Condensed Bold"/>
                <a:cs typeface="29LT Bukra Condensed Bold"/>
                <a:sym typeface="29LT Bukra Condensed Bold"/>
                <a:rtl/>
              </a:rPr>
              <a:t>سياسة التعليم في أي دولة من الدول هي الإطار العام الذي يحدد الغايات والأهداف العريقة للتعليم والمصادر التي تعتمد عليها لاشتقاق تلك الأهداف، والوسائل التي ينبغي إتباعها لتحقيقها سواء أكانت خططاً أو إجراءات عامة تصف تنفيذ تلك الخطط والسياسة التعليمية في المملكة العربية السعودية تنبثق من الشريعة الإسلامية التي تدين بها الدولة وتعدها مصدراً لكل النظم المعمول بها في المملكة والمدرسة هي مؤسسة تربوية اجتماعية ذات رسالة نبيلة.. وهي أساسي بناء الفرد والمجتمع وتكوين شخصيته وتربيته وتزويده بالقيم الإسلامية وبالمثل العليا وفق ما جاء بسياسة التعليم بالمملكة ويشمل هذا الموضوع الأهداف المحددة لكل من مراحل التعليم الابتدائي والمتوسط والثانوي </a:t>
            </a:r>
          </a:p>
        </p:txBody>
      </p:sp>
      <p:sp>
        <p:nvSpPr>
          <p:cNvPr id="12" name="TextBox 12"/>
          <p:cNvSpPr txBox="1"/>
          <p:nvPr/>
        </p:nvSpPr>
        <p:spPr>
          <a:xfrm>
            <a:off x="2713365" y="1191989"/>
            <a:ext cx="4225300" cy="1043949"/>
          </a:xfrm>
          <a:prstGeom prst="rect">
            <a:avLst/>
          </a:prstGeom>
        </p:spPr>
        <p:txBody>
          <a:bodyPr lIns="0" tIns="0" rIns="0" bIns="0" rtlCol="0" anchor="t">
            <a:spAutoFit/>
          </a:bodyPr>
          <a:lstStyle/>
          <a:p>
            <a:pPr algn="ctr" rtl="1">
              <a:lnSpc>
                <a:spcPts val="3884"/>
              </a:lnSpc>
            </a:pPr>
            <a:r>
              <a:rPr lang="ar-EG" sz="2774" b="1">
                <a:solidFill>
                  <a:srgbClr val="000000"/>
                </a:solidFill>
                <a:latin typeface="29LT Bukra Condensed Bold"/>
                <a:ea typeface="29LT Bukra Condensed Bold"/>
                <a:cs typeface="29LT Bukra Condensed Bold"/>
                <a:sym typeface="29LT Bukra Condensed Bold"/>
                <a:rtl/>
              </a:rPr>
              <a:t>أهداف سياسة </a:t>
            </a:r>
          </a:p>
          <a:p>
            <a:pPr algn="ctr" rtl="1">
              <a:lnSpc>
                <a:spcPts val="3884"/>
              </a:lnSpc>
            </a:pPr>
            <a:r>
              <a:rPr lang="ar-EG" sz="2774" b="1">
                <a:solidFill>
                  <a:srgbClr val="BD4B85"/>
                </a:solidFill>
                <a:latin typeface="29LT Bukra Condensed Bold"/>
                <a:ea typeface="29LT Bukra Condensed Bold"/>
                <a:cs typeface="29LT Bukra Condensed Bold"/>
                <a:sym typeface="29LT Bukra Condensed Bold"/>
                <a:rtl/>
              </a:rPr>
              <a:t>التعليم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4001428" y="756000"/>
            <a:ext cx="3024000" cy="2978640"/>
          </a:xfrm>
          <a:custGeom>
            <a:avLst/>
            <a:gdLst/>
            <a:ahLst/>
            <a:cxnLst/>
            <a:rect l="l" t="t" r="r" b="b"/>
            <a:pathLst>
              <a:path w="3024000" h="2978640">
                <a:moveTo>
                  <a:pt x="0" y="0"/>
                </a:moveTo>
                <a:lnTo>
                  <a:pt x="3024000" y="0"/>
                </a:lnTo>
                <a:lnTo>
                  <a:pt x="3024000" y="2978640"/>
                </a:lnTo>
                <a:lnTo>
                  <a:pt x="0" y="29786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990252" y="4897397"/>
            <a:ext cx="3934325" cy="183946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الميثاق الأخلاقي </a:t>
            </a:r>
            <a:r>
              <a:rPr lang="ar-EG" sz="4830" b="1">
                <a:solidFill>
                  <a:srgbClr val="BD4B85"/>
                </a:solidFill>
                <a:latin typeface="29LT Bukra Condensed Bold"/>
                <a:ea typeface="29LT Bukra Condensed Bold"/>
                <a:cs typeface="29LT Bukra Condensed Bold"/>
                <a:sym typeface="29LT Bukra Condensed Bold"/>
                <a:rtl/>
              </a:rPr>
              <a:t>لمهنة التعليم</a:t>
            </a:r>
            <a:r>
              <a:rPr lang="ar-EG" sz="4830"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7">
            <a:extLst>
              <a:ext uri="{FF2B5EF4-FFF2-40B4-BE49-F238E27FC236}">
                <a16:creationId xmlns:a16="http://schemas.microsoft.com/office/drawing/2014/main" id="{4132DAC5-7115-A714-B4A7-7AC0B1D34DFA}"/>
              </a:ext>
            </a:extLst>
          </p:cNvPr>
          <p:cNvGrpSpPr/>
          <p:nvPr/>
        </p:nvGrpSpPr>
        <p:grpSpPr>
          <a:xfrm>
            <a:off x="756000" y="756000"/>
            <a:ext cx="6048000" cy="9180000"/>
            <a:chOff x="0" y="0"/>
            <a:chExt cx="2167467" cy="3289905"/>
          </a:xfrm>
        </p:grpSpPr>
        <p:sp>
          <p:nvSpPr>
            <p:cNvPr id="19" name="Freeform 8">
              <a:extLst>
                <a:ext uri="{FF2B5EF4-FFF2-40B4-BE49-F238E27FC236}">
                  <a16:creationId xmlns:a16="http://schemas.microsoft.com/office/drawing/2014/main" id="{C2EFEA98-96EA-26AC-F229-B735A4574F85}"/>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20" name="TextBox 9">
              <a:extLst>
                <a:ext uri="{FF2B5EF4-FFF2-40B4-BE49-F238E27FC236}">
                  <a16:creationId xmlns:a16="http://schemas.microsoft.com/office/drawing/2014/main" id="{F3878B2C-FFE0-CDDC-4D2D-4F1FA8E3EB17}"/>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960367" y="991229"/>
            <a:ext cx="3482521" cy="1111250"/>
          </a:xfrm>
          <a:prstGeom prst="rect">
            <a:avLst/>
          </a:prstGeom>
        </p:spPr>
        <p:txBody>
          <a:bodyPr lIns="0" tIns="0" rIns="0" bIns="0" rtlCol="0" anchor="t">
            <a:spAutoFit/>
          </a:bodyPr>
          <a:lstStyle/>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المادة الأولى :</a:t>
            </a:r>
          </a:p>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 يقصد بالمصطلحات الآتية المعاني الموضحة قرين كل منها </a:t>
            </a:r>
          </a:p>
        </p:txBody>
      </p:sp>
      <p:sp>
        <p:nvSpPr>
          <p:cNvPr id="12" name="TextBox 12"/>
          <p:cNvSpPr txBox="1"/>
          <p:nvPr/>
        </p:nvSpPr>
        <p:spPr>
          <a:xfrm>
            <a:off x="890175" y="2331213"/>
            <a:ext cx="5779649" cy="2250037"/>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أخلاقيات مهنة التعليم : السجايا الحميدة والسلوكيات الفاضلة التي يتعيَّن أن يتحلى بها العاملون في حقل التعليم العام فكراً وسلوكاً أمام الله ثم أمام ولاة الأمر وأمام أنفسهم والآخرين وتُرتب عليهم واجبات أخلاقية.</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 المعلم والمعلمة والقائمون والقائمات على العملية التربوية من مشرفين ومشرفات ومديرين ومديرات ومرشدين ومرشدات ونحوهم.</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الطالب : الطالب والطالبة في مدارس التعليم العام وما في مستواها.</a:t>
            </a:r>
          </a:p>
        </p:txBody>
      </p:sp>
      <p:sp>
        <p:nvSpPr>
          <p:cNvPr id="13" name="TextBox 13"/>
          <p:cNvSpPr txBox="1"/>
          <p:nvPr/>
        </p:nvSpPr>
        <p:spPr>
          <a:xfrm>
            <a:off x="2033890" y="4687996"/>
            <a:ext cx="3333759" cy="406367"/>
          </a:xfrm>
          <a:prstGeom prst="rect">
            <a:avLst/>
          </a:prstGeom>
        </p:spPr>
        <p:txBody>
          <a:bodyPr lIns="0" tIns="0" rIns="0" bIns="0" rtlCol="0" anchor="t">
            <a:spAutoFit/>
          </a:bodyPr>
          <a:lstStyle/>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المادة الثانية : أهداف الميثاق .</a:t>
            </a:r>
          </a:p>
        </p:txBody>
      </p:sp>
      <p:sp>
        <p:nvSpPr>
          <p:cNvPr id="14" name="TextBox 14"/>
          <p:cNvSpPr txBox="1"/>
          <p:nvPr/>
        </p:nvSpPr>
        <p:spPr>
          <a:xfrm>
            <a:off x="730250" y="5099509"/>
            <a:ext cx="5936500" cy="2250037"/>
          </a:xfrm>
          <a:prstGeom prst="rect">
            <a:avLst/>
          </a:prstGeom>
        </p:spPr>
        <p:txBody>
          <a:bodyPr wrap="square" lIns="0" tIns="0" rIns="0" bIns="0" rtlCol="0" anchor="t">
            <a:spAutoFit/>
          </a:bodyPr>
          <a:lstStyle/>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يهدف الميثاق إلى تعزيز انتماء المعلم لرسالته ومهنته والارتقاء بها والإسهام في تطوير المجتمع الذي يعيش فيه </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وتقدمه وتحبيبه لطلابه وشدهم إليه</a:t>
            </a:r>
            <a:r>
              <a:rPr lang="ar-SA" sz="1800" b="1" dirty="0">
                <a:solidFill>
                  <a:srgbClr val="000000"/>
                </a:solidFill>
                <a:latin typeface="29LT Bukra Condensed Bold"/>
                <a:ea typeface="29LT Bukra Condensed Bold"/>
                <a:cs typeface="29LT Bukra Condensed Bold"/>
                <a:sym typeface="29LT Bukra Condensed Bold"/>
                <a:rtl/>
              </a:rPr>
              <a:t> </a:t>
            </a:r>
            <a:r>
              <a:rPr lang="ar-EG" sz="1800" b="1" dirty="0">
                <a:solidFill>
                  <a:srgbClr val="000000"/>
                </a:solidFill>
                <a:latin typeface="29LT Bukra Condensed Bold"/>
                <a:ea typeface="29LT Bukra Condensed Bold"/>
                <a:cs typeface="29LT Bukra Condensed Bold"/>
                <a:sym typeface="29LT Bukra Condensed Bold"/>
                <a:rtl/>
              </a:rPr>
              <a:t>والإفادة منه وذلك من خلال الآتي:</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توعية المعلم بأهمية المهنة ودورها في بناء مستقبل وطنه.</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الإسهام في تعزيز مكانة المعلم العلمية والاجتماعية.</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حفز المعلم على أن يتمثل قيم مهنته وأخلاقها سلوكاً في حياته</a:t>
            </a:r>
          </a:p>
          <a:p>
            <a:pPr algn="r" rtl="1">
              <a:lnSpc>
                <a:spcPts val="2520"/>
              </a:lnSpc>
            </a:pPr>
            <a:endParaRPr lang="ar-EG" sz="1800" b="1" dirty="0">
              <a:solidFill>
                <a:srgbClr val="000000"/>
              </a:solidFill>
              <a:latin typeface="29LT Bukra Condensed Bold"/>
              <a:ea typeface="29LT Bukra Condensed Bold"/>
              <a:cs typeface="29LT Bukra Condensed Bold"/>
              <a:sym typeface="29LT Bukra Condensed Bold"/>
              <a:rtl/>
            </a:endParaRPr>
          </a:p>
        </p:txBody>
      </p:sp>
      <p:sp>
        <p:nvSpPr>
          <p:cNvPr id="15" name="TextBox 15"/>
          <p:cNvSpPr txBox="1"/>
          <p:nvPr/>
        </p:nvSpPr>
        <p:spPr>
          <a:xfrm>
            <a:off x="2460426" y="7093975"/>
            <a:ext cx="2586798" cy="406367"/>
          </a:xfrm>
          <a:prstGeom prst="rect">
            <a:avLst/>
          </a:prstGeom>
        </p:spPr>
        <p:txBody>
          <a:bodyPr lIns="0" tIns="0" rIns="0" bIns="0" rtlCol="0" anchor="t">
            <a:spAutoFit/>
          </a:bodyPr>
          <a:lstStyle/>
          <a:p>
            <a:pPr algn="ctr" rtl="1">
              <a:lnSpc>
                <a:spcPts val="2799"/>
              </a:lnSpc>
            </a:pPr>
            <a:r>
              <a:rPr lang="ar-EG" sz="1999" b="1">
                <a:solidFill>
                  <a:srgbClr val="BD4B85"/>
                </a:solidFill>
                <a:latin typeface="29LT Bukra Condensed Bold"/>
                <a:ea typeface="29LT Bukra Condensed Bold"/>
                <a:cs typeface="29LT Bukra Condensed Bold"/>
                <a:sym typeface="29LT Bukra Condensed Bold"/>
                <a:rtl/>
              </a:rPr>
              <a:t>المادة الثالثة : رسالة التعليم .</a:t>
            </a:r>
          </a:p>
        </p:txBody>
      </p:sp>
      <p:sp>
        <p:nvSpPr>
          <p:cNvPr id="16" name="TextBox 16"/>
          <p:cNvSpPr txBox="1"/>
          <p:nvPr/>
        </p:nvSpPr>
        <p:spPr>
          <a:xfrm>
            <a:off x="1003164" y="7473867"/>
            <a:ext cx="5640485"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التعليم رسالة تستمد أخلاقياتها من هدي شريعتنا ومبادئ حضارتنا وتوجب على القائمين بها أداء حق الانتماء إليها إخلاصاً في العمل وصدقا مع النفس والناس، وعطاء مستمرا لنشر العلم وفضائله.</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7" name="TextBox 17"/>
          <p:cNvSpPr txBox="1"/>
          <p:nvPr/>
        </p:nvSpPr>
        <p:spPr>
          <a:xfrm>
            <a:off x="1003164" y="8125949"/>
            <a:ext cx="5666661" cy="1935679"/>
          </a:xfrm>
          <a:prstGeom prst="rect">
            <a:avLst/>
          </a:prstGeom>
        </p:spPr>
        <p:txBody>
          <a:bodyPr lIns="0" tIns="0" rIns="0" bIns="0" rtlCol="0" anchor="t">
            <a:spAutoFit/>
          </a:bodyPr>
          <a:lstStyle/>
          <a:p>
            <a:pPr algn="just" rtl="1">
              <a:lnSpc>
                <a:spcPts val="2519"/>
              </a:lnSpc>
            </a:pPr>
            <a:endParaRP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المعلم صاحب رسالة يستشعر عظمتها ويؤمن بأهميتها ويؤدي حقها بمهنية عالية.</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اعتزاز المعلم بمهنته وإدراكه المستمر لرسالته يدعوانه إلى الحرص على نقاء السيرة وطهارة السريرة، حفاظاً على شرف مهنة التعليم . </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a:extLst>
              <a:ext uri="{FF2B5EF4-FFF2-40B4-BE49-F238E27FC236}">
                <a16:creationId xmlns:a16="http://schemas.microsoft.com/office/drawing/2014/main" id="{C5A82234-0E05-6C9A-95A8-B98E0EC9F1EC}"/>
              </a:ext>
            </a:extLst>
          </p:cNvPr>
          <p:cNvGrpSpPr/>
          <p:nvPr/>
        </p:nvGrpSpPr>
        <p:grpSpPr>
          <a:xfrm>
            <a:off x="756000" y="756000"/>
            <a:ext cx="6048000" cy="9180000"/>
            <a:chOff x="0" y="0"/>
            <a:chExt cx="2167467" cy="3289905"/>
          </a:xfrm>
        </p:grpSpPr>
        <p:sp>
          <p:nvSpPr>
            <p:cNvPr id="17" name="Freeform 8">
              <a:extLst>
                <a:ext uri="{FF2B5EF4-FFF2-40B4-BE49-F238E27FC236}">
                  <a16:creationId xmlns:a16="http://schemas.microsoft.com/office/drawing/2014/main" id="{CC0ADA81-42B2-DB4F-DBCE-A6CFBFAEAEED}"/>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BD4B85"/>
              </a:solidFill>
              <a:prstDash val="solid"/>
              <a:round/>
            </a:ln>
          </p:spPr>
          <p:txBody>
            <a:bodyPr/>
            <a:lstStyle/>
            <a:p>
              <a:endParaRPr lang="ar-SA"/>
            </a:p>
          </p:txBody>
        </p:sp>
        <p:sp>
          <p:nvSpPr>
            <p:cNvPr id="18" name="TextBox 9">
              <a:extLst>
                <a:ext uri="{FF2B5EF4-FFF2-40B4-BE49-F238E27FC236}">
                  <a16:creationId xmlns:a16="http://schemas.microsoft.com/office/drawing/2014/main" id="{CB559D31-6CF0-B3CB-C364-770609C3B7F1}"/>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825844" y="1315112"/>
            <a:ext cx="3842935" cy="363855"/>
          </a:xfrm>
          <a:prstGeom prst="rect">
            <a:avLst/>
          </a:prstGeom>
        </p:spPr>
        <p:txBody>
          <a:bodyPr lIns="0" tIns="0" rIns="0" bIns="0" rtlCol="0" anchor="t">
            <a:spAutoFit/>
          </a:bodyPr>
          <a:lstStyle/>
          <a:p>
            <a:pPr algn="ctr" rtl="1">
              <a:lnSpc>
                <a:spcPts val="2520"/>
              </a:lnSpc>
            </a:pPr>
            <a:r>
              <a:rPr lang="ar-EG" sz="1800" b="1">
                <a:solidFill>
                  <a:srgbClr val="BD4B85"/>
                </a:solidFill>
                <a:latin typeface="29LT Bukra Condensed Bold"/>
                <a:ea typeface="29LT Bukra Condensed Bold"/>
                <a:cs typeface="29LT Bukra Condensed Bold"/>
                <a:sym typeface="29LT Bukra Condensed Bold"/>
                <a:rtl/>
              </a:rPr>
              <a:t>المادة الرابعة : المعلم وأداؤه المهني .</a:t>
            </a:r>
          </a:p>
        </p:txBody>
      </p:sp>
      <p:sp>
        <p:nvSpPr>
          <p:cNvPr id="12" name="TextBox 12"/>
          <p:cNvSpPr txBox="1"/>
          <p:nvPr/>
        </p:nvSpPr>
        <p:spPr>
          <a:xfrm>
            <a:off x="946504" y="2285068"/>
            <a:ext cx="5777559" cy="2878753"/>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مثال للمسلم المعتز بدينه المتأسي برسول الله في جميع أقواله وأفعاله وسطيا في تعاملاته وأحكامه.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يدرك أن النمو المهني واجب أساس، والثقافة الذاتية المستمرة منهج في حياته، يطور نفسه وينمي معارفه منتفعاً بكل جديد في مجال تخصصه وفنون التدريس ومهاراته.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يدرك المعلم أن الاستقامة والصدق، والأمانة، والحلم، والحزم، والانضباط، والتسامح، وحسن المظهر، وبشاشة الوجه سمات رئيسة في تكوين شخصيته.</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3" name="TextBox 13"/>
          <p:cNvSpPr txBox="1"/>
          <p:nvPr/>
        </p:nvSpPr>
        <p:spPr>
          <a:xfrm>
            <a:off x="1001787" y="4841024"/>
            <a:ext cx="5722276" cy="2564395"/>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يدرك ان الرقيب الحقيقي على سلوكه، بعد الله - سبحانه وتعالى – هو ضمير يقظ وحس ناقد، وأن الرقابة الخارجية مهما تنوعت الأساليب لا ترقى إلى الرقابة الذاتية لذلك يسعى المعلم بكل وسيلة متاحة إلى بث هذه الروح بين طلابه ومجتمعه، ويضرب المثل والقدوة في التمسك بها.</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يسهم المعلم في ترسيخ مفهوم المواطنة لدى الطلاب، وغرس أهمية مبدأ الاعتدال والتسامح والتعايش بعيداً عن الغلو والتطرف.</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
        <p:nvSpPr>
          <p:cNvPr id="14" name="TextBox 14"/>
          <p:cNvSpPr txBox="1"/>
          <p:nvPr/>
        </p:nvSpPr>
        <p:spPr>
          <a:xfrm>
            <a:off x="1997519" y="7102419"/>
            <a:ext cx="3564963" cy="363855"/>
          </a:xfrm>
          <a:prstGeom prst="rect">
            <a:avLst/>
          </a:prstGeom>
        </p:spPr>
        <p:txBody>
          <a:bodyPr lIns="0" tIns="0" rIns="0" bIns="0" rtlCol="0" anchor="t">
            <a:spAutoFit/>
          </a:bodyPr>
          <a:lstStyle/>
          <a:p>
            <a:pPr algn="ctr" rtl="1">
              <a:lnSpc>
                <a:spcPts val="2520"/>
              </a:lnSpc>
            </a:pPr>
            <a:r>
              <a:rPr lang="ar-EG" sz="1800" b="1">
                <a:solidFill>
                  <a:srgbClr val="BD4B85"/>
                </a:solidFill>
                <a:latin typeface="29LT Bukra Condensed Bold"/>
                <a:ea typeface="29LT Bukra Condensed Bold"/>
                <a:cs typeface="29LT Bukra Condensed Bold"/>
                <a:sym typeface="29LT Bukra Condensed Bold"/>
                <a:rtl/>
              </a:rPr>
              <a:t>المادة الخامسة : المعلم وطلابه .</a:t>
            </a:r>
          </a:p>
        </p:txBody>
      </p:sp>
      <p:sp>
        <p:nvSpPr>
          <p:cNvPr id="15" name="TextBox 15"/>
          <p:cNvSpPr txBox="1"/>
          <p:nvPr/>
        </p:nvSpPr>
        <p:spPr>
          <a:xfrm>
            <a:off x="891221" y="7456782"/>
            <a:ext cx="5777559" cy="2564395"/>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العلاقة بين المعلم وطلابه، والمعلمة وطالباتها لحمتها الرغبة في نفعهم، وسداها الشفقة عليهم والبر بهم وأساسها المودة الحانية، وحارسها الحزم الضروري، وهدفها تحقيق خيري الدنيا والآخرة للجيل المأمول للنهضة والتقدم.</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يحسن المعلم الظن بطلابه ويعلمهم أن يكونوا كذلك في حياتهم العامة والخاصة، ليلتمسوا العذر لغيرهم قبل التماس الخطأ، ويروا عيوب أنفسهم قبل رؤية عيوب الآخرين.</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1932</Words>
  <Application>Microsoft Office PowerPoint</Application>
  <PresentationFormat>مخصص</PresentationFormat>
  <Paragraphs>302</Paragraphs>
  <Slides>50</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50</vt:i4>
      </vt:variant>
    </vt:vector>
  </HeadingPairs>
  <TitlesOfParts>
    <vt:vector size="57" baseType="lpstr">
      <vt:lpstr>29LT Bukra Condensed Semi-Bold</vt:lpstr>
      <vt:lpstr>29LT Bukra Condensed Bold</vt:lpstr>
      <vt:lpstr>Canva Sans Bold</vt:lpstr>
      <vt:lpstr>Arial</vt:lpstr>
      <vt:lpstr>Calibri</vt:lpstr>
      <vt:lpstr>Adobe Arabic</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ملف الأداء الوظيفي سمية الغامدي </dc:title>
  <cp:lastModifiedBy>Adnan Ali</cp:lastModifiedBy>
  <cp:revision>2</cp:revision>
  <dcterms:created xsi:type="dcterms:W3CDTF">2006-08-16T00:00:00Z</dcterms:created>
  <dcterms:modified xsi:type="dcterms:W3CDTF">2025-04-24T03:26:15Z</dcterms:modified>
  <dc:identifier>DAGlHPH_kHU</dc:identifier>
</cp:coreProperties>
</file>