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305"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Lst>
  <p:sldSz cx="7556500" cy="10693400"/>
  <p:notesSz cx="6858000" cy="9144000"/>
  <p:embeddedFontLst>
    <p:embeddedFont>
      <p:font typeface="29LT Bukra Condensed Bold" panose="020B0604020202020204" charset="-78"/>
      <p:regular r:id="rId52"/>
    </p:embeddedFont>
    <p:embeddedFont>
      <p:font typeface="29LT Bukra Condensed Semi-Bold" panose="020B0604020202020204" charset="-78"/>
      <p:regular r:id="rId53"/>
    </p:embeddedFont>
    <p:embeddedFont>
      <p:font typeface="Adobe Arabic" panose="02040503050201020203" charset="-78"/>
      <p:regular r:id="rId54"/>
    </p:embeddedFont>
    <p:embeddedFont>
      <p:font typeface="Canva Sans Bold" panose="020B0604020202020204" charset="0"/>
      <p:regular r:id="rId5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4B85"/>
    <a:srgbClr val="ECD9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8" d="100"/>
          <a:sy n="58" d="100"/>
        </p:scale>
        <p:origin x="332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4.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2.fntdata"/><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1.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7" name="Group 7">
            <a:extLst>
              <a:ext uri="{FF2B5EF4-FFF2-40B4-BE49-F238E27FC236}">
                <a16:creationId xmlns:a16="http://schemas.microsoft.com/office/drawing/2014/main" id="{7F2280C6-3189-9190-1219-004425DA9903}"/>
              </a:ext>
            </a:extLst>
          </p:cNvPr>
          <p:cNvGrpSpPr/>
          <p:nvPr userDrawn="1"/>
        </p:nvGrpSpPr>
        <p:grpSpPr>
          <a:xfrm>
            <a:off x="756000" y="756000"/>
            <a:ext cx="6048000" cy="9180000"/>
            <a:chOff x="0" y="0"/>
            <a:chExt cx="2167467" cy="3289905"/>
          </a:xfrm>
        </p:grpSpPr>
        <p:sp>
          <p:nvSpPr>
            <p:cNvPr id="8" name="Freeform 8">
              <a:extLst>
                <a:ext uri="{FF2B5EF4-FFF2-40B4-BE49-F238E27FC236}">
                  <a16:creationId xmlns:a16="http://schemas.microsoft.com/office/drawing/2014/main" id="{157C23EC-4AA1-39A0-0911-57B748097E13}"/>
                </a:ext>
              </a:extLst>
            </p:cNvPr>
            <p:cNvSpPr/>
            <p:nvPr/>
          </p:nvSpPr>
          <p:spPr>
            <a:xfrm>
              <a:off x="0" y="0"/>
              <a:ext cx="2167467" cy="3289905"/>
            </a:xfrm>
            <a:custGeom>
              <a:avLst/>
              <a:gdLst/>
              <a:ahLst/>
              <a:cxnLst/>
              <a:rect l="l" t="t" r="r" b="b"/>
              <a:pathLst>
                <a:path w="2167467" h="3289905">
                  <a:moveTo>
                    <a:pt x="47363" y="0"/>
                  </a:moveTo>
                  <a:lnTo>
                    <a:pt x="2120104" y="0"/>
                  </a:lnTo>
                  <a:cubicBezTo>
                    <a:pt x="2146262" y="0"/>
                    <a:pt x="2167467" y="21205"/>
                    <a:pt x="2167467" y="47363"/>
                  </a:cubicBezTo>
                  <a:lnTo>
                    <a:pt x="2167467" y="3242542"/>
                  </a:lnTo>
                  <a:cubicBezTo>
                    <a:pt x="2167467" y="3255103"/>
                    <a:pt x="2162477" y="3267150"/>
                    <a:pt x="2153595" y="3276032"/>
                  </a:cubicBezTo>
                  <a:cubicBezTo>
                    <a:pt x="2144712" y="3284915"/>
                    <a:pt x="2132665" y="3289905"/>
                    <a:pt x="2120104" y="3289905"/>
                  </a:cubicBezTo>
                  <a:lnTo>
                    <a:pt x="47363" y="3289905"/>
                  </a:lnTo>
                  <a:cubicBezTo>
                    <a:pt x="34802" y="3289905"/>
                    <a:pt x="22755" y="3284915"/>
                    <a:pt x="13872" y="3276032"/>
                  </a:cubicBezTo>
                  <a:cubicBezTo>
                    <a:pt x="4990" y="3267150"/>
                    <a:pt x="0" y="3255103"/>
                    <a:pt x="0" y="3242542"/>
                  </a:cubicBezTo>
                  <a:lnTo>
                    <a:pt x="0" y="47363"/>
                  </a:lnTo>
                  <a:cubicBezTo>
                    <a:pt x="0" y="21205"/>
                    <a:pt x="21205" y="0"/>
                    <a:pt x="47363" y="0"/>
                  </a:cubicBezTo>
                  <a:close/>
                </a:path>
              </a:pathLst>
            </a:custGeom>
            <a:solidFill>
              <a:srgbClr val="FFFFFF"/>
            </a:solidFill>
            <a:ln w="38100" cap="rnd">
              <a:solidFill>
                <a:srgbClr val="BD4B85"/>
              </a:solidFill>
              <a:prstDash val="solid"/>
              <a:round/>
            </a:ln>
          </p:spPr>
          <p:txBody>
            <a:bodyPr/>
            <a:lstStyle/>
            <a:p>
              <a:endParaRPr lang="ar-SA"/>
            </a:p>
          </p:txBody>
        </p:sp>
        <p:sp>
          <p:nvSpPr>
            <p:cNvPr id="9" name="TextBox 9">
              <a:extLst>
                <a:ext uri="{FF2B5EF4-FFF2-40B4-BE49-F238E27FC236}">
                  <a16:creationId xmlns:a16="http://schemas.microsoft.com/office/drawing/2014/main" id="{C58152F1-8876-FF1C-7706-39D74AAE76BE}"/>
                </a:ext>
              </a:extLst>
            </p:cNvPr>
            <p:cNvSpPr txBox="1"/>
            <p:nvPr/>
          </p:nvSpPr>
          <p:spPr>
            <a:xfrm>
              <a:off x="0" y="-47625"/>
              <a:ext cx="2167467" cy="3337530"/>
            </a:xfrm>
            <a:prstGeom prst="rect">
              <a:avLst/>
            </a:prstGeom>
          </p:spPr>
          <p:txBody>
            <a:bodyPr lIns="50800" tIns="50800" rIns="50800" bIns="50800" rtlCol="0" anchor="ctr"/>
            <a:lstStyle/>
            <a:p>
              <a:pPr algn="ctr">
                <a:lnSpc>
                  <a:spcPts val="1960"/>
                </a:lnSpc>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4/24/2025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4/24/2025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extLst>
    <p:ext uri="{DCECCB84-F9BA-43D5-87BE-67443E8EF086}">
      <p15:sldGuideLst xmlns:p15="http://schemas.microsoft.com/office/powerpoint/2012/main">
        <p15:guide id="1" orient="horz" pos="3368" userDrawn="1">
          <p15:clr>
            <a:srgbClr val="FBAE40"/>
          </p15:clr>
        </p15:guide>
        <p15:guide id="2" pos="238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4/24/2025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pic>
        <p:nvPicPr>
          <p:cNvPr id="8" name="صورة 7" descr="صورة تحتوي على زهري, برعم, أرجواني, بتلة&#10;&#10;قد يكون المحتوى المعد بواسطة الذكاء الاصطناعي غير صحيح.">
            <a:extLst>
              <a:ext uri="{FF2B5EF4-FFF2-40B4-BE49-F238E27FC236}">
                <a16:creationId xmlns:a16="http://schemas.microsoft.com/office/drawing/2014/main" id="{923DAC20-09D3-33DA-24CB-F68D83D55798}"/>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3328"/>
            <a:ext cx="7556500" cy="10686744"/>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368" userDrawn="1">
          <p15:clr>
            <a:srgbClr val="F26B43"/>
          </p15:clr>
        </p15:guide>
        <p15:guide id="2" pos="23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svg"/></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1.svg"/></Relationships>
</file>

<file path=ppt/slides/_rels/slide1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svg"/><Relationship Id="rId7" Type="http://schemas.openxmlformats.org/officeDocument/2006/relationships/image" Target="../media/image27.svg"/><Relationship Id="rId2"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svg"/><Relationship Id="rId4" Type="http://schemas.openxmlformats.org/officeDocument/2006/relationships/image" Target="../media/image24.png"/><Relationship Id="rId9" Type="http://schemas.openxmlformats.org/officeDocument/2006/relationships/image" Target="../media/image29.svg"/></Relationships>
</file>

<file path=ppt/slides/_rels/slide15.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7.xml"/><Relationship Id="rId5" Type="http://schemas.openxmlformats.org/officeDocument/2006/relationships/image" Target="../media/image11.sv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35.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svg"/><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37.svg"/><Relationship Id="rId7" Type="http://schemas.openxmlformats.org/officeDocument/2006/relationships/image" Target="../media/image40.pn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hyperlink" Target="https://storage2.me-qr.com/pdf/4a36d3a9-d4d0-4bcf-a8c6-984dcb7a0e35.pdf" TargetMode="External"/><Relationship Id="rId5" Type="http://schemas.openxmlformats.org/officeDocument/2006/relationships/image" Target="../media/image39.svg"/><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20.xml.rels><?xml version="1.0" encoding="UTF-8" standalone="yes"?>
<Relationships xmlns="http://schemas.openxmlformats.org/package/2006/relationships"><Relationship Id="rId8" Type="http://schemas.openxmlformats.org/officeDocument/2006/relationships/hyperlink" Target="https://drive.google.com/drive/folders/1hoIIcadkvccXjxImNPqSRKm3Ncu2ONPB?usp=drive_link" TargetMode="External"/><Relationship Id="rId3" Type="http://schemas.openxmlformats.org/officeDocument/2006/relationships/image" Target="../media/image37.svg"/><Relationship Id="rId7" Type="http://schemas.openxmlformats.org/officeDocument/2006/relationships/image" Target="../media/image42.sv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39.sv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png"/></Relationships>
</file>

<file path=ppt/slides/_rels/slide21.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46.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35.svg"/><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hyperlink" Target="https://drive.google.com/drive/folders/1hoIIcadkvccXjxImNPqSRKm3Ncu2ONPB?usp=drive_link" TargetMode="External"/><Relationship Id="rId3" Type="http://schemas.openxmlformats.org/officeDocument/2006/relationships/image" Target="../media/image37.svg"/><Relationship Id="rId7" Type="http://schemas.openxmlformats.org/officeDocument/2006/relationships/image" Target="../media/image42.sv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39.sv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png"/></Relationships>
</file>

<file path=ppt/slides/_rels/slide24.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35.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48.svg"/><Relationship Id="rId4" Type="http://schemas.openxmlformats.org/officeDocument/2006/relationships/image" Target="../media/image4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hyperlink" Target="https://drive.google.com/drive/folders/1hoIIcadkvccXjxImNPqSRKm3Ncu2ONPB?usp=drive_link" TargetMode="External"/><Relationship Id="rId3" Type="http://schemas.openxmlformats.org/officeDocument/2006/relationships/image" Target="../media/image37.svg"/><Relationship Id="rId7" Type="http://schemas.openxmlformats.org/officeDocument/2006/relationships/image" Target="../media/image42.sv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39.sv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png"/></Relationships>
</file>

<file path=ppt/slides/_rels/slide27.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35.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50.svg"/><Relationship Id="rId4" Type="http://schemas.openxmlformats.org/officeDocument/2006/relationships/image" Target="../media/image4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8" Type="http://schemas.openxmlformats.org/officeDocument/2006/relationships/hyperlink" Target="https://drive.google.com/drive/folders/1hoIIcadkvccXjxImNPqSRKm3Ncu2ONPB?usp=drive_link" TargetMode="External"/><Relationship Id="rId3" Type="http://schemas.openxmlformats.org/officeDocument/2006/relationships/image" Target="../media/image37.svg"/><Relationship Id="rId7" Type="http://schemas.openxmlformats.org/officeDocument/2006/relationships/image" Target="../media/image42.sv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39.sv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30.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52.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media/image35.svg"/><Relationship Id="rId4" Type="http://schemas.openxmlformats.org/officeDocument/2006/relationships/image" Target="../media/image3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8" Type="http://schemas.openxmlformats.org/officeDocument/2006/relationships/hyperlink" Target="https://drive.google.com/drive/folders/1hoIIcadkvccXjxImNPqSRKm3Ncu2ONPB?usp=drive_link" TargetMode="External"/><Relationship Id="rId3" Type="http://schemas.openxmlformats.org/officeDocument/2006/relationships/image" Target="../media/image37.svg"/><Relationship Id="rId7" Type="http://schemas.openxmlformats.org/officeDocument/2006/relationships/image" Target="../media/image42.sv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39.sv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png"/></Relationships>
</file>

<file path=ppt/slides/_rels/slide33.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54.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53.png"/><Relationship Id="rId5" Type="http://schemas.openxmlformats.org/officeDocument/2006/relationships/image" Target="../media/image35.svg"/><Relationship Id="rId4" Type="http://schemas.openxmlformats.org/officeDocument/2006/relationships/image" Target="../media/image3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8" Type="http://schemas.openxmlformats.org/officeDocument/2006/relationships/hyperlink" Target="https://drive.google.com/drive/folders/1hoIIcadkvccXjxImNPqSRKm3Ncu2ONPB?usp=drive_link" TargetMode="External"/><Relationship Id="rId3" Type="http://schemas.openxmlformats.org/officeDocument/2006/relationships/image" Target="../media/image37.svg"/><Relationship Id="rId7" Type="http://schemas.openxmlformats.org/officeDocument/2006/relationships/image" Target="../media/image42.sv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39.sv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png"/></Relationships>
</file>

<file path=ppt/slides/_rels/slide36.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56.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55.png"/><Relationship Id="rId5" Type="http://schemas.openxmlformats.org/officeDocument/2006/relationships/image" Target="../media/image35.svg"/><Relationship Id="rId4" Type="http://schemas.openxmlformats.org/officeDocument/2006/relationships/image" Target="../media/image3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8" Type="http://schemas.openxmlformats.org/officeDocument/2006/relationships/hyperlink" Target="https://drive.google.com/drive/folders/1hoIIcadkvccXjxImNPqSRKm3Ncu2ONPB?usp=drive_link" TargetMode="External"/><Relationship Id="rId3" Type="http://schemas.openxmlformats.org/officeDocument/2006/relationships/image" Target="../media/image37.svg"/><Relationship Id="rId7" Type="http://schemas.openxmlformats.org/officeDocument/2006/relationships/image" Target="../media/image42.sv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39.sv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png"/></Relationships>
</file>

<file path=ppt/slides/_rels/slide39.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35.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58.svg"/><Relationship Id="rId4" Type="http://schemas.openxmlformats.org/officeDocument/2006/relationships/image" Target="../media/image57.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5.svg"/><Relationship Id="rId4" Type="http://schemas.openxmlformats.org/officeDocument/2006/relationships/image" Target="../media/image1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8" Type="http://schemas.openxmlformats.org/officeDocument/2006/relationships/hyperlink" Target="https://drive.google.com/drive/folders/1hoIIcadkvccXjxImNPqSRKm3Ncu2ONPB?usp=drive_link" TargetMode="External"/><Relationship Id="rId3" Type="http://schemas.openxmlformats.org/officeDocument/2006/relationships/image" Target="../media/image37.svg"/><Relationship Id="rId7" Type="http://schemas.openxmlformats.org/officeDocument/2006/relationships/image" Target="../media/image42.sv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39.sv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png"/></Relationships>
</file>

<file path=ppt/slides/_rels/slide42.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60.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59.png"/><Relationship Id="rId5" Type="http://schemas.openxmlformats.org/officeDocument/2006/relationships/image" Target="../media/image35.svg"/><Relationship Id="rId4" Type="http://schemas.openxmlformats.org/officeDocument/2006/relationships/image" Target="../media/image34.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8" Type="http://schemas.openxmlformats.org/officeDocument/2006/relationships/hyperlink" Target="https://drive.google.com/drive/folders/1hoIIcadkvccXjxImNPqSRKm3Ncu2ONPB?usp=drive_link" TargetMode="External"/><Relationship Id="rId3" Type="http://schemas.openxmlformats.org/officeDocument/2006/relationships/image" Target="../media/image37.svg"/><Relationship Id="rId7" Type="http://schemas.openxmlformats.org/officeDocument/2006/relationships/image" Target="../media/image42.sv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39.sv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png"/></Relationships>
</file>

<file path=ppt/slides/_rels/slide45.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62.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61.png"/><Relationship Id="rId5" Type="http://schemas.openxmlformats.org/officeDocument/2006/relationships/image" Target="../media/image35.svg"/><Relationship Id="rId4" Type="http://schemas.openxmlformats.org/officeDocument/2006/relationships/image" Target="../media/image34.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8" Type="http://schemas.openxmlformats.org/officeDocument/2006/relationships/hyperlink" Target="https://drive.google.com/drive/folders/1hoIIcadkvccXjxImNPqSRKm3Ncu2ONPB?usp=drive_link" TargetMode="External"/><Relationship Id="rId3" Type="http://schemas.openxmlformats.org/officeDocument/2006/relationships/image" Target="../media/image37.svg"/><Relationship Id="rId7" Type="http://schemas.openxmlformats.org/officeDocument/2006/relationships/image" Target="../media/image42.sv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39.sv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png"/></Relationships>
</file>

<file path=ppt/slides/_rels/slide48.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64.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63.png"/><Relationship Id="rId5" Type="http://schemas.openxmlformats.org/officeDocument/2006/relationships/image" Target="../media/image35.svg"/><Relationship Id="rId4" Type="http://schemas.openxmlformats.org/officeDocument/2006/relationships/image" Target="../media/image34.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7.svg"/><Relationship Id="rId4" Type="http://schemas.openxmlformats.org/officeDocument/2006/relationships/image" Target="../media/image16.png"/></Relationships>
</file>

<file path=ppt/slides/_rels/slide50.xml.rels><?xml version="1.0" encoding="UTF-8" standalone="yes"?>
<Relationships xmlns="http://schemas.openxmlformats.org/package/2006/relationships"><Relationship Id="rId8" Type="http://schemas.openxmlformats.org/officeDocument/2006/relationships/hyperlink" Target="https://drive.google.com/drive/folders/1hoIIcadkvccXjxImNPqSRKm3Ncu2ONPB?usp=drive_link" TargetMode="External"/><Relationship Id="rId3" Type="http://schemas.openxmlformats.org/officeDocument/2006/relationships/image" Target="../media/image37.svg"/><Relationship Id="rId7" Type="http://schemas.openxmlformats.org/officeDocument/2006/relationships/image" Target="../media/image42.sv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39.sv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png"/></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9.sv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7"/>
          <p:cNvGrpSpPr/>
          <p:nvPr/>
        </p:nvGrpSpPr>
        <p:grpSpPr>
          <a:xfrm>
            <a:off x="756000" y="756000"/>
            <a:ext cx="6048000" cy="9180000"/>
            <a:chOff x="0" y="0"/>
            <a:chExt cx="2167467" cy="3289905"/>
          </a:xfrm>
        </p:grpSpPr>
        <p:sp>
          <p:nvSpPr>
            <p:cNvPr id="8" name="Freeform 8"/>
            <p:cNvSpPr/>
            <p:nvPr/>
          </p:nvSpPr>
          <p:spPr>
            <a:xfrm>
              <a:off x="0" y="0"/>
              <a:ext cx="2167467" cy="3289905"/>
            </a:xfrm>
            <a:custGeom>
              <a:avLst/>
              <a:gdLst/>
              <a:ahLst/>
              <a:cxnLst/>
              <a:rect l="l" t="t" r="r" b="b"/>
              <a:pathLst>
                <a:path w="2167467" h="3289905">
                  <a:moveTo>
                    <a:pt x="47363" y="0"/>
                  </a:moveTo>
                  <a:lnTo>
                    <a:pt x="2120104" y="0"/>
                  </a:lnTo>
                  <a:cubicBezTo>
                    <a:pt x="2146262" y="0"/>
                    <a:pt x="2167467" y="21205"/>
                    <a:pt x="2167467" y="47363"/>
                  </a:cubicBezTo>
                  <a:lnTo>
                    <a:pt x="2167467" y="3242542"/>
                  </a:lnTo>
                  <a:cubicBezTo>
                    <a:pt x="2167467" y="3255103"/>
                    <a:pt x="2162477" y="3267150"/>
                    <a:pt x="2153595" y="3276032"/>
                  </a:cubicBezTo>
                  <a:cubicBezTo>
                    <a:pt x="2144712" y="3284915"/>
                    <a:pt x="2132665" y="3289905"/>
                    <a:pt x="2120104" y="3289905"/>
                  </a:cubicBezTo>
                  <a:lnTo>
                    <a:pt x="47363" y="3289905"/>
                  </a:lnTo>
                  <a:cubicBezTo>
                    <a:pt x="34802" y="3289905"/>
                    <a:pt x="22755" y="3284915"/>
                    <a:pt x="13872" y="3276032"/>
                  </a:cubicBezTo>
                  <a:cubicBezTo>
                    <a:pt x="4990" y="3267150"/>
                    <a:pt x="0" y="3255103"/>
                    <a:pt x="0" y="3242542"/>
                  </a:cubicBezTo>
                  <a:lnTo>
                    <a:pt x="0" y="47363"/>
                  </a:lnTo>
                  <a:cubicBezTo>
                    <a:pt x="0" y="21205"/>
                    <a:pt x="21205" y="0"/>
                    <a:pt x="47363" y="0"/>
                  </a:cubicBezTo>
                  <a:close/>
                </a:path>
              </a:pathLst>
            </a:custGeom>
            <a:solidFill>
              <a:srgbClr val="FFFFFF"/>
            </a:solidFill>
            <a:ln w="38100" cap="rnd">
              <a:solidFill>
                <a:srgbClr val="BD4B85"/>
              </a:solidFill>
              <a:prstDash val="solid"/>
              <a:round/>
            </a:ln>
          </p:spPr>
          <p:txBody>
            <a:bodyPr/>
            <a:lstStyle/>
            <a:p>
              <a:endParaRPr lang="ar-SA"/>
            </a:p>
          </p:txBody>
        </p:sp>
        <p:sp>
          <p:nvSpPr>
            <p:cNvPr id="9" name="TextBox 9"/>
            <p:cNvSpPr txBox="1"/>
            <p:nvPr/>
          </p:nvSpPr>
          <p:spPr>
            <a:xfrm>
              <a:off x="0" y="-47625"/>
              <a:ext cx="2167467" cy="3337530"/>
            </a:xfrm>
            <a:prstGeom prst="rect">
              <a:avLst/>
            </a:prstGeom>
          </p:spPr>
          <p:txBody>
            <a:bodyPr lIns="50800" tIns="50800" rIns="50800" bIns="50800" rtlCol="0" anchor="ctr"/>
            <a:lstStyle/>
            <a:p>
              <a:pPr algn="ctr">
                <a:lnSpc>
                  <a:spcPts val="1960"/>
                </a:lnSpc>
              </a:pPr>
              <a:endParaRPr/>
            </a:p>
          </p:txBody>
        </p:sp>
      </p:grpSp>
      <p:sp>
        <p:nvSpPr>
          <p:cNvPr id="10" name="Freeform 10"/>
          <p:cNvSpPr/>
          <p:nvPr/>
        </p:nvSpPr>
        <p:spPr>
          <a:xfrm>
            <a:off x="995382" y="936544"/>
            <a:ext cx="2339780" cy="1505258"/>
          </a:xfrm>
          <a:custGeom>
            <a:avLst/>
            <a:gdLst/>
            <a:ahLst/>
            <a:cxnLst/>
            <a:rect l="l" t="t" r="r" b="b"/>
            <a:pathLst>
              <a:path w="2339780" h="1505258">
                <a:moveTo>
                  <a:pt x="0" y="0"/>
                </a:moveTo>
                <a:lnTo>
                  <a:pt x="2339780" y="0"/>
                </a:lnTo>
                <a:lnTo>
                  <a:pt x="2339780" y="1505258"/>
                </a:lnTo>
                <a:lnTo>
                  <a:pt x="0" y="1505258"/>
                </a:lnTo>
                <a:lnTo>
                  <a:pt x="0" y="0"/>
                </a:lnTo>
                <a:close/>
              </a:path>
            </a:pathLst>
          </a:custGeom>
          <a:blipFill>
            <a:blip r:embed="rId2"/>
            <a:stretch>
              <a:fillRect/>
            </a:stretch>
          </a:blipFill>
        </p:spPr>
        <p:txBody>
          <a:bodyPr/>
          <a:lstStyle/>
          <a:p>
            <a:endParaRPr lang="ar-SA"/>
          </a:p>
        </p:txBody>
      </p:sp>
      <p:grpSp>
        <p:nvGrpSpPr>
          <p:cNvPr id="11" name="Group 11"/>
          <p:cNvGrpSpPr/>
          <p:nvPr/>
        </p:nvGrpSpPr>
        <p:grpSpPr>
          <a:xfrm>
            <a:off x="-792277" y="3373153"/>
            <a:ext cx="8856973" cy="1820579"/>
            <a:chOff x="0" y="0"/>
            <a:chExt cx="3174139" cy="652454"/>
          </a:xfrm>
        </p:grpSpPr>
        <p:sp>
          <p:nvSpPr>
            <p:cNvPr id="12" name="Freeform 12"/>
            <p:cNvSpPr/>
            <p:nvPr/>
          </p:nvSpPr>
          <p:spPr>
            <a:xfrm>
              <a:off x="0" y="0"/>
              <a:ext cx="3174139" cy="652454"/>
            </a:xfrm>
            <a:custGeom>
              <a:avLst/>
              <a:gdLst/>
              <a:ahLst/>
              <a:cxnLst/>
              <a:rect l="l" t="t" r="r" b="b"/>
              <a:pathLst>
                <a:path w="3174139" h="652454">
                  <a:moveTo>
                    <a:pt x="23601" y="0"/>
                  </a:moveTo>
                  <a:lnTo>
                    <a:pt x="3150538" y="0"/>
                  </a:lnTo>
                  <a:cubicBezTo>
                    <a:pt x="3156797" y="0"/>
                    <a:pt x="3162801" y="2487"/>
                    <a:pt x="3167226" y="6913"/>
                  </a:cubicBezTo>
                  <a:cubicBezTo>
                    <a:pt x="3171653" y="11339"/>
                    <a:pt x="3174139" y="17341"/>
                    <a:pt x="3174139" y="23601"/>
                  </a:cubicBezTo>
                  <a:lnTo>
                    <a:pt x="3174139" y="628854"/>
                  </a:lnTo>
                  <a:cubicBezTo>
                    <a:pt x="3174139" y="635113"/>
                    <a:pt x="3171653" y="641116"/>
                    <a:pt x="3167226" y="645542"/>
                  </a:cubicBezTo>
                  <a:cubicBezTo>
                    <a:pt x="3162801" y="649968"/>
                    <a:pt x="3156797" y="652454"/>
                    <a:pt x="3150538" y="652454"/>
                  </a:cubicBezTo>
                  <a:lnTo>
                    <a:pt x="23601" y="652454"/>
                  </a:lnTo>
                  <a:cubicBezTo>
                    <a:pt x="17341" y="652454"/>
                    <a:pt x="11339" y="649968"/>
                    <a:pt x="6913" y="645542"/>
                  </a:cubicBezTo>
                  <a:cubicBezTo>
                    <a:pt x="2487" y="641116"/>
                    <a:pt x="0" y="635113"/>
                    <a:pt x="0" y="628854"/>
                  </a:cubicBezTo>
                  <a:lnTo>
                    <a:pt x="0" y="23601"/>
                  </a:lnTo>
                  <a:cubicBezTo>
                    <a:pt x="0" y="17341"/>
                    <a:pt x="2487" y="11339"/>
                    <a:pt x="6913" y="6913"/>
                  </a:cubicBezTo>
                  <a:cubicBezTo>
                    <a:pt x="11339" y="2487"/>
                    <a:pt x="17341" y="0"/>
                    <a:pt x="23601" y="0"/>
                  </a:cubicBezTo>
                  <a:close/>
                </a:path>
              </a:pathLst>
            </a:custGeom>
            <a:solidFill>
              <a:srgbClr val="EF9ACF"/>
            </a:solidFill>
            <a:ln w="38100" cap="rnd">
              <a:solidFill>
                <a:srgbClr val="5C8686"/>
              </a:solidFill>
              <a:prstDash val="solid"/>
              <a:round/>
            </a:ln>
          </p:spPr>
          <p:txBody>
            <a:bodyPr/>
            <a:lstStyle/>
            <a:p>
              <a:endParaRPr lang="ar-SA"/>
            </a:p>
          </p:txBody>
        </p:sp>
        <p:sp>
          <p:nvSpPr>
            <p:cNvPr id="13" name="TextBox 13"/>
            <p:cNvSpPr txBox="1"/>
            <p:nvPr/>
          </p:nvSpPr>
          <p:spPr>
            <a:xfrm>
              <a:off x="0" y="-38100"/>
              <a:ext cx="3174139" cy="690554"/>
            </a:xfrm>
            <a:prstGeom prst="rect">
              <a:avLst/>
            </a:prstGeom>
          </p:spPr>
          <p:txBody>
            <a:bodyPr lIns="50800" tIns="50800" rIns="50800" bIns="50800" rtlCol="0" anchor="ctr"/>
            <a:lstStyle/>
            <a:p>
              <a:pPr algn="ctr">
                <a:lnSpc>
                  <a:spcPts val="2717"/>
                </a:lnSpc>
              </a:pPr>
              <a:endParaRPr/>
            </a:p>
          </p:txBody>
        </p:sp>
      </p:grpSp>
      <p:sp>
        <p:nvSpPr>
          <p:cNvPr id="14" name="Freeform 14"/>
          <p:cNvSpPr/>
          <p:nvPr/>
        </p:nvSpPr>
        <p:spPr>
          <a:xfrm rot="-745414">
            <a:off x="880913" y="2736529"/>
            <a:ext cx="2568718" cy="2718221"/>
          </a:xfrm>
          <a:custGeom>
            <a:avLst/>
            <a:gdLst/>
            <a:ahLst/>
            <a:cxnLst/>
            <a:rect l="l" t="t" r="r" b="b"/>
            <a:pathLst>
              <a:path w="2568718" h="2718221">
                <a:moveTo>
                  <a:pt x="0" y="0"/>
                </a:moveTo>
                <a:lnTo>
                  <a:pt x="2568718" y="0"/>
                </a:lnTo>
                <a:lnTo>
                  <a:pt x="2568718" y="2718221"/>
                </a:lnTo>
                <a:lnTo>
                  <a:pt x="0" y="271822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5" name="TextBox 15"/>
          <p:cNvSpPr txBox="1"/>
          <p:nvPr/>
        </p:nvSpPr>
        <p:spPr>
          <a:xfrm>
            <a:off x="3158002" y="3625367"/>
            <a:ext cx="3999582" cy="982513"/>
          </a:xfrm>
          <a:prstGeom prst="rect">
            <a:avLst/>
          </a:prstGeom>
        </p:spPr>
        <p:txBody>
          <a:bodyPr lIns="0" tIns="0" rIns="0" bIns="0" rtlCol="0" anchor="t">
            <a:spAutoFit/>
          </a:bodyPr>
          <a:lstStyle/>
          <a:p>
            <a:pPr algn="ctr" rtl="1">
              <a:lnSpc>
                <a:spcPts val="6762"/>
              </a:lnSpc>
            </a:pPr>
            <a:r>
              <a:rPr lang="ar-EG" sz="4830" b="1">
                <a:solidFill>
                  <a:srgbClr val="000000"/>
                </a:solidFill>
                <a:latin typeface="29LT Bukra Condensed Bold"/>
                <a:ea typeface="29LT Bukra Condensed Bold"/>
                <a:cs typeface="29LT Bukra Condensed Bold"/>
                <a:sym typeface="29LT Bukra Condensed Bold"/>
                <a:rtl/>
              </a:rPr>
              <a:t>ملف أداء المعلمة </a:t>
            </a:r>
          </a:p>
        </p:txBody>
      </p:sp>
      <p:sp>
        <p:nvSpPr>
          <p:cNvPr id="16" name="TextBox 16"/>
          <p:cNvSpPr txBox="1"/>
          <p:nvPr/>
        </p:nvSpPr>
        <p:spPr>
          <a:xfrm>
            <a:off x="1654604" y="5587552"/>
            <a:ext cx="4250791" cy="1077218"/>
          </a:xfrm>
          <a:prstGeom prst="rect">
            <a:avLst/>
          </a:prstGeom>
        </p:spPr>
        <p:txBody>
          <a:bodyPr lIns="0" tIns="0" rIns="0" bIns="0" rtlCol="0" anchor="t">
            <a:spAutoFit/>
          </a:bodyPr>
          <a:lstStyle/>
          <a:p>
            <a:pPr algn="ctr" rtl="1">
              <a:lnSpc>
                <a:spcPts val="4242"/>
              </a:lnSpc>
            </a:pPr>
            <a:r>
              <a:rPr lang="ar-EG" sz="3030" b="1" dirty="0">
                <a:solidFill>
                  <a:srgbClr val="EF9ACF"/>
                </a:solidFill>
                <a:latin typeface="29LT Bukra Condensed Bold"/>
                <a:ea typeface="29LT Bukra Condensed Bold"/>
                <a:cs typeface="29LT Bukra Condensed Bold"/>
                <a:sym typeface="29LT Bukra Condensed Bold"/>
                <a:rtl/>
              </a:rPr>
              <a:t>إعداد </a:t>
            </a:r>
          </a:p>
          <a:p>
            <a:pPr algn="ctr" rtl="1">
              <a:lnSpc>
                <a:spcPts val="4242"/>
              </a:lnSpc>
            </a:pPr>
            <a:r>
              <a:rPr lang="ar-EG" sz="3030" b="1" dirty="0">
                <a:solidFill>
                  <a:srgbClr val="BD4B85"/>
                </a:solidFill>
                <a:latin typeface="29LT Bukra Condensed Bold"/>
                <a:ea typeface="29LT Bukra Condensed Bold"/>
                <a:cs typeface="29LT Bukra Condensed Bold"/>
                <a:sym typeface="29LT Bukra Condensed Bold"/>
                <a:rtl/>
              </a:rPr>
              <a:t>أ . </a:t>
            </a:r>
            <a:r>
              <a:rPr lang="ar-SA" sz="3030" b="1" dirty="0">
                <a:solidFill>
                  <a:srgbClr val="BD4B85"/>
                </a:solidFill>
                <a:latin typeface="29LT Bukra Condensed Bold"/>
                <a:ea typeface="29LT Bukra Condensed Bold"/>
                <a:cs typeface="29LT Bukra Condensed Bold"/>
                <a:sym typeface="29LT Bukra Condensed Bold"/>
                <a:rtl/>
              </a:rPr>
              <a:t>اسم المعلمة </a:t>
            </a:r>
            <a:endParaRPr lang="ar-EG" sz="3030" b="1" dirty="0">
              <a:solidFill>
                <a:srgbClr val="BD4B85"/>
              </a:solidFill>
              <a:latin typeface="29LT Bukra Condensed Bold"/>
              <a:ea typeface="29LT Bukra Condensed Bold"/>
              <a:cs typeface="29LT Bukra Condensed Bold"/>
              <a:sym typeface="29LT Bukra Condensed Bold"/>
              <a:rtl/>
            </a:endParaRPr>
          </a:p>
        </p:txBody>
      </p:sp>
      <p:sp>
        <p:nvSpPr>
          <p:cNvPr id="17" name="TextBox 17"/>
          <p:cNvSpPr txBox="1"/>
          <p:nvPr/>
        </p:nvSpPr>
        <p:spPr>
          <a:xfrm>
            <a:off x="1654604" y="7321692"/>
            <a:ext cx="4250791" cy="1077218"/>
          </a:xfrm>
          <a:prstGeom prst="rect">
            <a:avLst/>
          </a:prstGeom>
        </p:spPr>
        <p:txBody>
          <a:bodyPr lIns="0" tIns="0" rIns="0" bIns="0" rtlCol="0" anchor="t">
            <a:spAutoFit/>
          </a:bodyPr>
          <a:lstStyle/>
          <a:p>
            <a:pPr algn="ctr" rtl="1">
              <a:lnSpc>
                <a:spcPts val="4242"/>
              </a:lnSpc>
            </a:pPr>
            <a:r>
              <a:rPr lang="ar-EG" sz="3030" b="1" dirty="0">
                <a:solidFill>
                  <a:srgbClr val="EF9ACF"/>
                </a:solidFill>
                <a:latin typeface="29LT Bukra Condensed Bold"/>
                <a:ea typeface="29LT Bukra Condensed Bold"/>
                <a:cs typeface="29LT Bukra Condensed Bold"/>
                <a:sym typeface="29LT Bukra Condensed Bold"/>
                <a:rtl/>
              </a:rPr>
              <a:t>مديرة المدرسة </a:t>
            </a:r>
          </a:p>
          <a:p>
            <a:pPr algn="ctr" rtl="1">
              <a:lnSpc>
                <a:spcPts val="4242"/>
              </a:lnSpc>
            </a:pPr>
            <a:r>
              <a:rPr lang="ar-EG" sz="3030" b="1" dirty="0">
                <a:solidFill>
                  <a:srgbClr val="BD4B85"/>
                </a:solidFill>
                <a:latin typeface="29LT Bukra Condensed Bold"/>
                <a:ea typeface="29LT Bukra Condensed Bold"/>
                <a:cs typeface="29LT Bukra Condensed Bold"/>
                <a:sym typeface="29LT Bukra Condensed Bold"/>
                <a:rtl/>
              </a:rPr>
              <a:t>أ .</a:t>
            </a:r>
            <a:r>
              <a:rPr lang="ar-SA" sz="3030" b="1" dirty="0">
                <a:solidFill>
                  <a:srgbClr val="BD4B85"/>
                </a:solidFill>
                <a:latin typeface="29LT Bukra Condensed Bold"/>
                <a:ea typeface="29LT Bukra Condensed Bold"/>
                <a:cs typeface="29LT Bukra Condensed Bold"/>
                <a:sym typeface="29LT Bukra Condensed Bold"/>
                <a:rtl/>
              </a:rPr>
              <a:t>اسم المديرة </a:t>
            </a:r>
            <a:endParaRPr lang="ar-EG" sz="3030" b="1" dirty="0">
              <a:solidFill>
                <a:srgbClr val="BD4B85"/>
              </a:solidFill>
              <a:latin typeface="29LT Bukra Condensed Bold"/>
              <a:ea typeface="29LT Bukra Condensed Bold"/>
              <a:cs typeface="29LT Bukra Condensed Bold"/>
              <a:sym typeface="29LT Bukra Condensed Bold"/>
              <a:rtl/>
            </a:endParaRPr>
          </a:p>
        </p:txBody>
      </p:sp>
      <p:sp>
        <p:nvSpPr>
          <p:cNvPr id="18" name="TextBox 18"/>
          <p:cNvSpPr txBox="1"/>
          <p:nvPr/>
        </p:nvSpPr>
        <p:spPr>
          <a:xfrm>
            <a:off x="3721293" y="1119695"/>
            <a:ext cx="2872999" cy="1062743"/>
          </a:xfrm>
          <a:prstGeom prst="rect">
            <a:avLst/>
          </a:prstGeom>
        </p:spPr>
        <p:txBody>
          <a:bodyPr lIns="0" tIns="0" rIns="0" bIns="0" rtlCol="0" anchor="t">
            <a:spAutoFit/>
          </a:bodyPr>
          <a:lstStyle/>
          <a:p>
            <a:pPr algn="ctr" rtl="1">
              <a:lnSpc>
                <a:spcPts val="2014"/>
              </a:lnSpc>
            </a:pPr>
            <a:r>
              <a:rPr lang="ar-EG" sz="1439" b="1" dirty="0">
                <a:solidFill>
                  <a:srgbClr val="BD4B85"/>
                </a:solidFill>
                <a:latin typeface="29LT Bukra Condensed Bold"/>
                <a:ea typeface="29LT Bukra Condensed Bold"/>
                <a:cs typeface="29LT Bukra Condensed Bold"/>
                <a:sym typeface="29LT Bukra Condensed Bold"/>
                <a:rtl/>
              </a:rPr>
              <a:t>المملكة العربية السعودية </a:t>
            </a:r>
          </a:p>
          <a:p>
            <a:pPr algn="ctr" rtl="1">
              <a:lnSpc>
                <a:spcPts val="2014"/>
              </a:lnSpc>
            </a:pPr>
            <a:r>
              <a:rPr lang="ar-SA" sz="1439" b="1" dirty="0">
                <a:solidFill>
                  <a:srgbClr val="BD4B85"/>
                </a:solidFill>
                <a:latin typeface="29LT Bukra Condensed Bold"/>
                <a:ea typeface="29LT Bukra Condensed Bold"/>
                <a:cs typeface="29LT Bukra Condensed Bold"/>
                <a:sym typeface="29LT Bukra Condensed Bold"/>
                <a:rtl/>
              </a:rPr>
              <a:t>وزارة</a:t>
            </a:r>
            <a:r>
              <a:rPr lang="ar-EG" sz="1439" b="1" dirty="0">
                <a:solidFill>
                  <a:srgbClr val="BD4B85"/>
                </a:solidFill>
                <a:latin typeface="29LT Bukra Condensed Bold"/>
                <a:ea typeface="29LT Bukra Condensed Bold"/>
                <a:cs typeface="29LT Bukra Condensed Bold"/>
                <a:sym typeface="29LT Bukra Condensed Bold"/>
                <a:rtl/>
              </a:rPr>
              <a:t> التعليم </a:t>
            </a:r>
          </a:p>
          <a:p>
            <a:pPr algn="ctr" rtl="1">
              <a:lnSpc>
                <a:spcPts val="2014"/>
              </a:lnSpc>
            </a:pPr>
            <a:r>
              <a:rPr lang="ar-EG" sz="1439" b="1" dirty="0">
                <a:solidFill>
                  <a:srgbClr val="BD4B85"/>
                </a:solidFill>
                <a:latin typeface="29LT Bukra Condensed Bold"/>
                <a:ea typeface="29LT Bukra Condensed Bold"/>
                <a:cs typeface="29LT Bukra Condensed Bold"/>
                <a:sym typeface="29LT Bukra Condensed Bold"/>
                <a:rtl/>
              </a:rPr>
              <a:t>إدارة التعليم </a:t>
            </a:r>
            <a:r>
              <a:rPr lang="ar-SA" sz="1439" b="1" dirty="0">
                <a:solidFill>
                  <a:srgbClr val="BD4B85"/>
                </a:solidFill>
                <a:latin typeface="29LT Bukra Condensed Bold"/>
                <a:ea typeface="29LT Bukra Condensed Bold"/>
                <a:cs typeface="29LT Bukra Condensed Bold"/>
                <a:sym typeface="29LT Bukra Condensed Bold"/>
                <a:rtl/>
              </a:rPr>
              <a:t>......................</a:t>
            </a:r>
            <a:endParaRPr lang="ar-EG" sz="1439" b="1" dirty="0">
              <a:solidFill>
                <a:srgbClr val="BD4B85"/>
              </a:solidFill>
              <a:latin typeface="29LT Bukra Condensed Bold"/>
              <a:ea typeface="29LT Bukra Condensed Bold"/>
              <a:cs typeface="29LT Bukra Condensed Bold"/>
              <a:sym typeface="29LT Bukra Condensed Bold"/>
              <a:rtl/>
            </a:endParaRPr>
          </a:p>
          <a:p>
            <a:pPr algn="ctr" rtl="1">
              <a:lnSpc>
                <a:spcPts val="2014"/>
              </a:lnSpc>
            </a:pPr>
            <a:r>
              <a:rPr lang="ar-SA" sz="1439" b="1" dirty="0">
                <a:solidFill>
                  <a:srgbClr val="BD4B85"/>
                </a:solidFill>
                <a:latin typeface="29LT Bukra Condensed Bold"/>
                <a:ea typeface="29LT Bukra Condensed Bold"/>
                <a:cs typeface="29LT Bukra Condensed Bold"/>
                <a:sym typeface="29LT Bukra Condensed Bold"/>
                <a:rtl/>
              </a:rPr>
              <a:t>مدرسة ..........................</a:t>
            </a:r>
            <a:endParaRPr lang="ar-EG" sz="1439" b="1" dirty="0">
              <a:solidFill>
                <a:srgbClr val="BD4B85"/>
              </a:solidFill>
              <a:latin typeface="29LT Bukra Condensed Bold"/>
              <a:ea typeface="29LT Bukra Condensed Bold"/>
              <a:cs typeface="29LT Bukra Condensed Bold"/>
              <a:sym typeface="29LT Bukra Condensed Bold"/>
              <a:rt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7">
            <a:extLst>
              <a:ext uri="{FF2B5EF4-FFF2-40B4-BE49-F238E27FC236}">
                <a16:creationId xmlns:a16="http://schemas.microsoft.com/office/drawing/2014/main" id="{9059B3EA-6177-609D-DE7E-FC0C30E0B2E0}"/>
              </a:ext>
            </a:extLst>
          </p:cNvPr>
          <p:cNvGrpSpPr/>
          <p:nvPr/>
        </p:nvGrpSpPr>
        <p:grpSpPr>
          <a:xfrm>
            <a:off x="756000" y="756000"/>
            <a:ext cx="6048000" cy="9180000"/>
            <a:chOff x="0" y="0"/>
            <a:chExt cx="2167467" cy="3289905"/>
          </a:xfrm>
        </p:grpSpPr>
        <p:sp>
          <p:nvSpPr>
            <p:cNvPr id="15" name="Freeform 8">
              <a:extLst>
                <a:ext uri="{FF2B5EF4-FFF2-40B4-BE49-F238E27FC236}">
                  <a16:creationId xmlns:a16="http://schemas.microsoft.com/office/drawing/2014/main" id="{3CD09D29-E9B0-1855-5037-2C0C56E6CBA5}"/>
                </a:ext>
              </a:extLst>
            </p:cNvPr>
            <p:cNvSpPr/>
            <p:nvPr/>
          </p:nvSpPr>
          <p:spPr>
            <a:xfrm>
              <a:off x="0" y="0"/>
              <a:ext cx="2167467" cy="3289905"/>
            </a:xfrm>
            <a:custGeom>
              <a:avLst/>
              <a:gdLst/>
              <a:ahLst/>
              <a:cxnLst/>
              <a:rect l="l" t="t" r="r" b="b"/>
              <a:pathLst>
                <a:path w="2167467" h="3289905">
                  <a:moveTo>
                    <a:pt x="47363" y="0"/>
                  </a:moveTo>
                  <a:lnTo>
                    <a:pt x="2120104" y="0"/>
                  </a:lnTo>
                  <a:cubicBezTo>
                    <a:pt x="2146262" y="0"/>
                    <a:pt x="2167467" y="21205"/>
                    <a:pt x="2167467" y="47363"/>
                  </a:cubicBezTo>
                  <a:lnTo>
                    <a:pt x="2167467" y="3242542"/>
                  </a:lnTo>
                  <a:cubicBezTo>
                    <a:pt x="2167467" y="3255103"/>
                    <a:pt x="2162477" y="3267150"/>
                    <a:pt x="2153595" y="3276032"/>
                  </a:cubicBezTo>
                  <a:cubicBezTo>
                    <a:pt x="2144712" y="3284915"/>
                    <a:pt x="2132665" y="3289905"/>
                    <a:pt x="2120104" y="3289905"/>
                  </a:cubicBezTo>
                  <a:lnTo>
                    <a:pt x="47363" y="3289905"/>
                  </a:lnTo>
                  <a:cubicBezTo>
                    <a:pt x="34802" y="3289905"/>
                    <a:pt x="22755" y="3284915"/>
                    <a:pt x="13872" y="3276032"/>
                  </a:cubicBezTo>
                  <a:cubicBezTo>
                    <a:pt x="4990" y="3267150"/>
                    <a:pt x="0" y="3255103"/>
                    <a:pt x="0" y="3242542"/>
                  </a:cubicBezTo>
                  <a:lnTo>
                    <a:pt x="0" y="47363"/>
                  </a:lnTo>
                  <a:cubicBezTo>
                    <a:pt x="0" y="21205"/>
                    <a:pt x="21205" y="0"/>
                    <a:pt x="47363" y="0"/>
                  </a:cubicBezTo>
                  <a:close/>
                </a:path>
              </a:pathLst>
            </a:custGeom>
            <a:solidFill>
              <a:srgbClr val="FFFFFF"/>
            </a:solidFill>
            <a:ln w="38100" cap="rnd">
              <a:solidFill>
                <a:srgbClr val="BD4B85"/>
              </a:solidFill>
              <a:prstDash val="solid"/>
              <a:round/>
            </a:ln>
          </p:spPr>
          <p:txBody>
            <a:bodyPr/>
            <a:lstStyle/>
            <a:p>
              <a:endParaRPr lang="ar-SA"/>
            </a:p>
          </p:txBody>
        </p:sp>
        <p:sp>
          <p:nvSpPr>
            <p:cNvPr id="16" name="TextBox 9">
              <a:extLst>
                <a:ext uri="{FF2B5EF4-FFF2-40B4-BE49-F238E27FC236}">
                  <a16:creationId xmlns:a16="http://schemas.microsoft.com/office/drawing/2014/main" id="{108976D8-E3A8-10C7-A75F-CF14A8C4BB3E}"/>
                </a:ext>
              </a:extLst>
            </p:cNvPr>
            <p:cNvSpPr txBox="1"/>
            <p:nvPr/>
          </p:nvSpPr>
          <p:spPr>
            <a:xfrm>
              <a:off x="0" y="-47625"/>
              <a:ext cx="2167467" cy="3337530"/>
            </a:xfrm>
            <a:prstGeom prst="rect">
              <a:avLst/>
            </a:prstGeom>
          </p:spPr>
          <p:txBody>
            <a:bodyPr lIns="50800" tIns="50800" rIns="50800" bIns="50800" rtlCol="0" anchor="ctr"/>
            <a:lstStyle/>
            <a:p>
              <a:pPr algn="ctr">
                <a:lnSpc>
                  <a:spcPts val="1960"/>
                </a:lnSpc>
              </a:pPr>
              <a:endParaRPr/>
            </a:p>
          </p:txBody>
        </p:sp>
      </p:grpSp>
      <p:sp>
        <p:nvSpPr>
          <p:cNvPr id="10" name="Freeform 10"/>
          <p:cNvSpPr/>
          <p:nvPr/>
        </p:nvSpPr>
        <p:spPr>
          <a:xfrm>
            <a:off x="864000" y="792052"/>
            <a:ext cx="2339780" cy="1505258"/>
          </a:xfrm>
          <a:custGeom>
            <a:avLst/>
            <a:gdLst/>
            <a:ahLst/>
            <a:cxnLst/>
            <a:rect l="l" t="t" r="r" b="b"/>
            <a:pathLst>
              <a:path w="2339780" h="1505258">
                <a:moveTo>
                  <a:pt x="0" y="0"/>
                </a:moveTo>
                <a:lnTo>
                  <a:pt x="2339780" y="0"/>
                </a:lnTo>
                <a:lnTo>
                  <a:pt x="2339780" y="1505258"/>
                </a:lnTo>
                <a:lnTo>
                  <a:pt x="0" y="1505258"/>
                </a:lnTo>
                <a:lnTo>
                  <a:pt x="0" y="0"/>
                </a:lnTo>
                <a:close/>
              </a:path>
            </a:pathLst>
          </a:custGeom>
          <a:blipFill>
            <a:blip r:embed="rId2"/>
            <a:stretch>
              <a:fillRect/>
            </a:stretch>
          </a:blipFill>
        </p:spPr>
        <p:txBody>
          <a:bodyPr/>
          <a:lstStyle/>
          <a:p>
            <a:endParaRPr lang="ar-SA"/>
          </a:p>
        </p:txBody>
      </p:sp>
      <p:sp>
        <p:nvSpPr>
          <p:cNvPr id="11" name="TextBox 11"/>
          <p:cNvSpPr txBox="1"/>
          <p:nvPr/>
        </p:nvSpPr>
        <p:spPr>
          <a:xfrm>
            <a:off x="2927941" y="865118"/>
            <a:ext cx="3796148" cy="2250037"/>
          </a:xfrm>
          <a:prstGeom prst="rect">
            <a:avLst/>
          </a:prstGeom>
        </p:spPr>
        <p:txBody>
          <a:bodyPr lIns="0" tIns="0" rIns="0" bIns="0" rtlCol="0" anchor="t">
            <a:spAutoFit/>
          </a:bodyPr>
          <a:lstStyle/>
          <a:p>
            <a:pPr marL="388617" lvl="1" indent="-194308" algn="just" rtl="1">
              <a:lnSpc>
                <a:spcPts val="2519"/>
              </a:lnSpc>
              <a:buFont typeface="Arial"/>
              <a:buChar char="•"/>
            </a:pPr>
            <a:r>
              <a:rPr lang="ar-EG" sz="1799" b="1">
                <a:solidFill>
                  <a:srgbClr val="000000"/>
                </a:solidFill>
                <a:latin typeface="29LT Bukra Condensed Semi-Bold"/>
                <a:ea typeface="29LT Bukra Condensed Semi-Bold"/>
                <a:cs typeface="29LT Bukra Condensed Semi-Bold"/>
                <a:sym typeface="29LT Bukra Condensed Semi-Bold"/>
                <a:rtl/>
              </a:rPr>
              <a:t>المعلم قدوة لطلابه خاصة، وللمجتمع عامة وهو حريص على أن يكون أثره في الناس حميداً باقياً لذلك فهو يستمسك بالقيم الأخلاقية والمثل العليا ويدعو إليها وينشرها بين طلابه والناس كافة ويعمل على شيوعها واحترامها ما استطاع إلى ذلك سبيلاً.</a:t>
            </a:r>
          </a:p>
          <a:p>
            <a:pPr algn="just" rtl="1">
              <a:lnSpc>
                <a:spcPts val="2519"/>
              </a:lnSpc>
            </a:pPr>
            <a:endParaRPr lang="ar-EG" sz="1799" b="1">
              <a:solidFill>
                <a:srgbClr val="000000"/>
              </a:solidFill>
              <a:latin typeface="29LT Bukra Condensed Semi-Bold"/>
              <a:ea typeface="29LT Bukra Condensed Semi-Bold"/>
              <a:cs typeface="29LT Bukra Condensed Semi-Bold"/>
              <a:sym typeface="29LT Bukra Condensed Semi-Bold"/>
              <a:rtl/>
            </a:endParaRPr>
          </a:p>
        </p:txBody>
      </p:sp>
      <p:sp>
        <p:nvSpPr>
          <p:cNvPr id="12" name="TextBox 12"/>
          <p:cNvSpPr txBox="1"/>
          <p:nvPr/>
        </p:nvSpPr>
        <p:spPr>
          <a:xfrm>
            <a:off x="1034457" y="3019905"/>
            <a:ext cx="5689632" cy="1306963"/>
          </a:xfrm>
          <a:prstGeom prst="rect">
            <a:avLst/>
          </a:prstGeom>
        </p:spPr>
        <p:txBody>
          <a:bodyPr lIns="0" tIns="0" rIns="0" bIns="0" rtlCol="0" anchor="t">
            <a:spAutoFit/>
          </a:bodyPr>
          <a:lstStyle/>
          <a:p>
            <a:pPr marL="388617" lvl="1" indent="-194308" algn="just" rtl="1">
              <a:lnSpc>
                <a:spcPts val="2519"/>
              </a:lnSpc>
              <a:buFont typeface="Arial"/>
              <a:buChar char="•"/>
            </a:pPr>
            <a:r>
              <a:rPr lang="ar-EG" sz="1799" b="1">
                <a:solidFill>
                  <a:srgbClr val="000000"/>
                </a:solidFill>
                <a:latin typeface="29LT Bukra Condensed Bold"/>
                <a:ea typeface="29LT Bukra Condensed Bold"/>
                <a:cs typeface="29LT Bukra Condensed Bold"/>
                <a:sym typeface="29LT Bukra Condensed Bold"/>
                <a:rtl/>
              </a:rPr>
              <a:t> المعلم أحرص الناس على نفع طلابه، يبذل جهده كله في تعليمهم، وتربيتهم، وتوجيههم، يدلهم على طريق الخير ويرغبهم فيه ويبين لهم طريق الشر ويذودهم عنه ، في رعاية متكاملة لنموهم دينياً وعلمياً وخلقياً ونفسياً واجتماعيا وصحياً.</a:t>
            </a:r>
          </a:p>
        </p:txBody>
      </p:sp>
      <p:sp>
        <p:nvSpPr>
          <p:cNvPr id="13" name="TextBox 13"/>
          <p:cNvSpPr txBox="1"/>
          <p:nvPr/>
        </p:nvSpPr>
        <p:spPr>
          <a:xfrm>
            <a:off x="1034457" y="4517013"/>
            <a:ext cx="5689632" cy="4136186"/>
          </a:xfrm>
          <a:prstGeom prst="rect">
            <a:avLst/>
          </a:prstGeom>
        </p:spPr>
        <p:txBody>
          <a:bodyPr lIns="0" tIns="0" rIns="0" bIns="0" rtlCol="0" anchor="t">
            <a:spAutoFit/>
          </a:bodyPr>
          <a:lstStyle/>
          <a:p>
            <a:pPr marL="388617" lvl="1" indent="-194308" algn="just" rtl="1">
              <a:lnSpc>
                <a:spcPts val="2519"/>
              </a:lnSpc>
              <a:buFont typeface="Arial"/>
              <a:buChar char="•"/>
            </a:pPr>
            <a:r>
              <a:rPr lang="ar-EG" sz="1799" b="1">
                <a:solidFill>
                  <a:srgbClr val="000000"/>
                </a:solidFill>
                <a:latin typeface="29LT Bukra Condensed Bold"/>
                <a:ea typeface="29LT Bukra Condensed Bold"/>
                <a:cs typeface="29LT Bukra Condensed Bold"/>
                <a:sym typeface="29LT Bukra Condensed Bold"/>
                <a:rtl/>
              </a:rPr>
              <a:t>المعلم يعدل بين طلابه في عطائه وتعامله ورقابته وتقويمه لأدائهم، ويصون كرامتهم، ويعي حقوقهم ويستثمر أوقاتهم بكل مفيد وهو بذلك لا يسمح باتخاذ دروسهم ساحة لغير ما يعنى بتعليمهم في مجال تخصصهم.</a:t>
            </a:r>
          </a:p>
          <a:p>
            <a:pPr marL="388617" lvl="1" indent="-194308" algn="just" rtl="1">
              <a:lnSpc>
                <a:spcPts val="2519"/>
              </a:lnSpc>
              <a:buFont typeface="Arial"/>
              <a:buChar char="•"/>
            </a:pPr>
            <a:r>
              <a:rPr lang="ar-EG" sz="1799" b="1">
                <a:solidFill>
                  <a:srgbClr val="000000"/>
                </a:solidFill>
                <a:latin typeface="29LT Bukra Condensed Bold"/>
                <a:ea typeface="29LT Bukra Condensed Bold"/>
                <a:cs typeface="29LT Bukra Condensed Bold"/>
                <a:sym typeface="29LT Bukra Condensed Bold"/>
                <a:rtl/>
              </a:rPr>
              <a:t> المعلم أنموذج للحكمة والرفق، يمارسهما ويأمر بهما، ويتجنب العنف وينهى عنه ويعود طلابه على التفكير السليم والحوار البناء، وحسن الاستماع إلى آراء الآخرين والتسامح مع الناس والتخلق بخلق الإسلام في الحوار ونشر مبدأ الشورى.</a:t>
            </a:r>
          </a:p>
          <a:p>
            <a:pPr marL="388617" lvl="1" indent="-194308" algn="just" rtl="1">
              <a:lnSpc>
                <a:spcPts val="2519"/>
              </a:lnSpc>
              <a:buFont typeface="Arial"/>
              <a:buChar char="•"/>
            </a:pPr>
            <a:r>
              <a:rPr lang="ar-EG" sz="1799" b="1">
                <a:solidFill>
                  <a:srgbClr val="000000"/>
                </a:solidFill>
                <a:latin typeface="29LT Bukra Condensed Bold"/>
                <a:ea typeface="29LT Bukra Condensed Bold"/>
                <a:cs typeface="29LT Bukra Condensed Bold"/>
                <a:sym typeface="29LT Bukra Condensed Bold"/>
                <a:rtl/>
              </a:rPr>
              <a:t>يعي المعلم أن الطالب ينفر من المدرسة التي يستخدم فيها العقاب البدني والنفسي، لذا فإن المربي القدير يتجنبهما وينهى عنهما</a:t>
            </a:r>
          </a:p>
          <a:p>
            <a:pPr marL="388617" lvl="1" indent="-194308" algn="just" rtl="1">
              <a:lnSpc>
                <a:spcPts val="2519"/>
              </a:lnSpc>
              <a:buFont typeface="Arial"/>
              <a:buChar char="•"/>
            </a:pPr>
            <a:r>
              <a:rPr lang="ar-EG" sz="1799" b="1">
                <a:solidFill>
                  <a:srgbClr val="000000"/>
                </a:solidFill>
                <a:latin typeface="29LT Bukra Condensed Bold"/>
                <a:ea typeface="29LT Bukra Condensed Bold"/>
                <a:cs typeface="29LT Bukra Condensed Bold"/>
                <a:sym typeface="29LT Bukra Condensed Bold"/>
                <a:rtl/>
              </a:rPr>
              <a:t>يسعى المعلم لإكساب الطالب المهارات العقلية والعلمية التي تنمي لديه التفكير العلمي الناقد وحب التعلم الذاتي المستمر وممارسته. </a:t>
            </a:r>
          </a:p>
          <a:p>
            <a:pPr algn="just" rtl="1">
              <a:lnSpc>
                <a:spcPts val="2519"/>
              </a:lnSpc>
            </a:pPr>
            <a:endParaRPr lang="ar-EG" sz="1799" b="1">
              <a:solidFill>
                <a:srgbClr val="000000"/>
              </a:solidFill>
              <a:latin typeface="29LT Bukra Condensed Bold"/>
              <a:ea typeface="29LT Bukra Condensed Bold"/>
              <a:cs typeface="29LT Bukra Condensed Bold"/>
              <a:sym typeface="29LT Bukra Condensed Bold"/>
              <a:rt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7">
            <a:extLst>
              <a:ext uri="{FF2B5EF4-FFF2-40B4-BE49-F238E27FC236}">
                <a16:creationId xmlns:a16="http://schemas.microsoft.com/office/drawing/2014/main" id="{3A92558F-7675-1049-59EF-224E18D4D1C1}"/>
              </a:ext>
            </a:extLst>
          </p:cNvPr>
          <p:cNvGrpSpPr/>
          <p:nvPr/>
        </p:nvGrpSpPr>
        <p:grpSpPr>
          <a:xfrm>
            <a:off x="756000" y="756000"/>
            <a:ext cx="6048000" cy="9180000"/>
            <a:chOff x="0" y="0"/>
            <a:chExt cx="2167467" cy="3289905"/>
          </a:xfrm>
        </p:grpSpPr>
        <p:sp>
          <p:nvSpPr>
            <p:cNvPr id="15" name="Freeform 8">
              <a:extLst>
                <a:ext uri="{FF2B5EF4-FFF2-40B4-BE49-F238E27FC236}">
                  <a16:creationId xmlns:a16="http://schemas.microsoft.com/office/drawing/2014/main" id="{F5AC7C15-777B-D79A-46F0-B7655DB84220}"/>
                </a:ext>
              </a:extLst>
            </p:cNvPr>
            <p:cNvSpPr/>
            <p:nvPr/>
          </p:nvSpPr>
          <p:spPr>
            <a:xfrm>
              <a:off x="0" y="0"/>
              <a:ext cx="2167467" cy="3289905"/>
            </a:xfrm>
            <a:custGeom>
              <a:avLst/>
              <a:gdLst/>
              <a:ahLst/>
              <a:cxnLst/>
              <a:rect l="l" t="t" r="r" b="b"/>
              <a:pathLst>
                <a:path w="2167467" h="3289905">
                  <a:moveTo>
                    <a:pt x="47363" y="0"/>
                  </a:moveTo>
                  <a:lnTo>
                    <a:pt x="2120104" y="0"/>
                  </a:lnTo>
                  <a:cubicBezTo>
                    <a:pt x="2146262" y="0"/>
                    <a:pt x="2167467" y="21205"/>
                    <a:pt x="2167467" y="47363"/>
                  </a:cubicBezTo>
                  <a:lnTo>
                    <a:pt x="2167467" y="3242542"/>
                  </a:lnTo>
                  <a:cubicBezTo>
                    <a:pt x="2167467" y="3255103"/>
                    <a:pt x="2162477" y="3267150"/>
                    <a:pt x="2153595" y="3276032"/>
                  </a:cubicBezTo>
                  <a:cubicBezTo>
                    <a:pt x="2144712" y="3284915"/>
                    <a:pt x="2132665" y="3289905"/>
                    <a:pt x="2120104" y="3289905"/>
                  </a:cubicBezTo>
                  <a:lnTo>
                    <a:pt x="47363" y="3289905"/>
                  </a:lnTo>
                  <a:cubicBezTo>
                    <a:pt x="34802" y="3289905"/>
                    <a:pt x="22755" y="3284915"/>
                    <a:pt x="13872" y="3276032"/>
                  </a:cubicBezTo>
                  <a:cubicBezTo>
                    <a:pt x="4990" y="3267150"/>
                    <a:pt x="0" y="3255103"/>
                    <a:pt x="0" y="3242542"/>
                  </a:cubicBezTo>
                  <a:lnTo>
                    <a:pt x="0" y="47363"/>
                  </a:lnTo>
                  <a:cubicBezTo>
                    <a:pt x="0" y="21205"/>
                    <a:pt x="21205" y="0"/>
                    <a:pt x="47363" y="0"/>
                  </a:cubicBezTo>
                  <a:close/>
                </a:path>
              </a:pathLst>
            </a:custGeom>
            <a:solidFill>
              <a:srgbClr val="FFFFFF"/>
            </a:solidFill>
            <a:ln w="38100" cap="rnd">
              <a:solidFill>
                <a:srgbClr val="BD4B85"/>
              </a:solidFill>
              <a:prstDash val="solid"/>
              <a:round/>
            </a:ln>
          </p:spPr>
          <p:txBody>
            <a:bodyPr/>
            <a:lstStyle/>
            <a:p>
              <a:endParaRPr lang="ar-SA"/>
            </a:p>
          </p:txBody>
        </p:sp>
        <p:sp>
          <p:nvSpPr>
            <p:cNvPr id="16" name="TextBox 9">
              <a:extLst>
                <a:ext uri="{FF2B5EF4-FFF2-40B4-BE49-F238E27FC236}">
                  <a16:creationId xmlns:a16="http://schemas.microsoft.com/office/drawing/2014/main" id="{D016D5DA-660B-1CF6-44E1-871E0DEA88A7}"/>
                </a:ext>
              </a:extLst>
            </p:cNvPr>
            <p:cNvSpPr txBox="1"/>
            <p:nvPr/>
          </p:nvSpPr>
          <p:spPr>
            <a:xfrm>
              <a:off x="0" y="-47625"/>
              <a:ext cx="2167467" cy="3337530"/>
            </a:xfrm>
            <a:prstGeom prst="rect">
              <a:avLst/>
            </a:prstGeom>
          </p:spPr>
          <p:txBody>
            <a:bodyPr lIns="50800" tIns="50800" rIns="50800" bIns="50800" rtlCol="0" anchor="ctr"/>
            <a:lstStyle/>
            <a:p>
              <a:pPr algn="ctr">
                <a:lnSpc>
                  <a:spcPts val="1960"/>
                </a:lnSpc>
              </a:pPr>
              <a:endParaRPr/>
            </a:p>
          </p:txBody>
        </p:sp>
      </p:grpSp>
      <p:sp>
        <p:nvSpPr>
          <p:cNvPr id="10" name="Freeform 10"/>
          <p:cNvSpPr/>
          <p:nvPr/>
        </p:nvSpPr>
        <p:spPr>
          <a:xfrm>
            <a:off x="864000" y="792052"/>
            <a:ext cx="2339780" cy="1505258"/>
          </a:xfrm>
          <a:custGeom>
            <a:avLst/>
            <a:gdLst/>
            <a:ahLst/>
            <a:cxnLst/>
            <a:rect l="l" t="t" r="r" b="b"/>
            <a:pathLst>
              <a:path w="2339780" h="1505258">
                <a:moveTo>
                  <a:pt x="0" y="0"/>
                </a:moveTo>
                <a:lnTo>
                  <a:pt x="2339780" y="0"/>
                </a:lnTo>
                <a:lnTo>
                  <a:pt x="2339780" y="1505258"/>
                </a:lnTo>
                <a:lnTo>
                  <a:pt x="0" y="1505258"/>
                </a:lnTo>
                <a:lnTo>
                  <a:pt x="0" y="0"/>
                </a:lnTo>
                <a:close/>
              </a:path>
            </a:pathLst>
          </a:custGeom>
          <a:blipFill>
            <a:blip r:embed="rId2"/>
            <a:stretch>
              <a:fillRect/>
            </a:stretch>
          </a:blipFill>
        </p:spPr>
        <p:txBody>
          <a:bodyPr/>
          <a:lstStyle/>
          <a:p>
            <a:endParaRPr lang="ar-SA"/>
          </a:p>
        </p:txBody>
      </p:sp>
      <p:sp>
        <p:nvSpPr>
          <p:cNvPr id="11" name="TextBox 11"/>
          <p:cNvSpPr txBox="1"/>
          <p:nvPr/>
        </p:nvSpPr>
        <p:spPr>
          <a:xfrm>
            <a:off x="3203780" y="1148408"/>
            <a:ext cx="3186028" cy="406367"/>
          </a:xfrm>
          <a:prstGeom prst="rect">
            <a:avLst/>
          </a:prstGeom>
        </p:spPr>
        <p:txBody>
          <a:bodyPr lIns="0" tIns="0" rIns="0" bIns="0" rtlCol="0" anchor="t">
            <a:spAutoFit/>
          </a:bodyPr>
          <a:lstStyle/>
          <a:p>
            <a:pPr algn="ctr" rtl="1">
              <a:lnSpc>
                <a:spcPts val="2799"/>
              </a:lnSpc>
            </a:pPr>
            <a:r>
              <a:rPr lang="ar-EG" sz="1999" b="1">
                <a:solidFill>
                  <a:srgbClr val="BD4B85"/>
                </a:solidFill>
                <a:latin typeface="29LT Bukra Condensed Bold"/>
                <a:ea typeface="29LT Bukra Condensed Bold"/>
                <a:cs typeface="29LT Bukra Condensed Bold"/>
                <a:sym typeface="29LT Bukra Condensed Bold"/>
                <a:rtl/>
              </a:rPr>
              <a:t>المادة السادسة : المعلم والمجتمع .</a:t>
            </a:r>
          </a:p>
        </p:txBody>
      </p:sp>
      <p:sp>
        <p:nvSpPr>
          <p:cNvPr id="12" name="TextBox 12"/>
          <p:cNvSpPr txBox="1"/>
          <p:nvPr/>
        </p:nvSpPr>
        <p:spPr>
          <a:xfrm>
            <a:off x="864000" y="3350928"/>
            <a:ext cx="5813573" cy="5393618"/>
          </a:xfrm>
          <a:prstGeom prst="rect">
            <a:avLst/>
          </a:prstGeom>
        </p:spPr>
        <p:txBody>
          <a:bodyPr lIns="0" tIns="0" rIns="0" bIns="0" rtlCol="0" anchor="t">
            <a:spAutoFit/>
          </a:bodyPr>
          <a:lstStyle/>
          <a:p>
            <a:pPr marL="388620" lvl="1" indent="-194310" algn="just" rtl="1">
              <a:lnSpc>
                <a:spcPts val="2520"/>
              </a:lnSpc>
              <a:buFont typeface="Arial"/>
              <a:buChar char="•"/>
            </a:pPr>
            <a:r>
              <a:rPr lang="ar-EG" sz="1800" b="1">
                <a:solidFill>
                  <a:srgbClr val="000000"/>
                </a:solidFill>
                <a:latin typeface="29LT Bukra Condensed Bold"/>
                <a:ea typeface="29LT Bukra Condensed Bold"/>
                <a:cs typeface="29LT Bukra Condensed Bold"/>
                <a:sym typeface="29LT Bukra Condensed Bold"/>
                <a:rtl/>
              </a:rPr>
              <a:t>المعلم أمين على كيان الوطن ووحدته وتعاون أبنائه، يعمل جاهداً لتسود المحبة المثمرة والاحترام الصادق بين المواطنين جميعاً وبينهم وبين أولي الأمر منهم، تحقيقاً لأمن الوطن واستقراره، وتمكيناً لنمائه وازدهاره، وحرصاً على سمعته ومكانته بين المجتمعات الإنسانية الراقية.</a:t>
            </a:r>
          </a:p>
          <a:p>
            <a:pPr marL="388620" lvl="1" indent="-194310" algn="just" rtl="1">
              <a:lnSpc>
                <a:spcPts val="2520"/>
              </a:lnSpc>
              <a:buFont typeface="Arial"/>
              <a:buChar char="•"/>
            </a:pPr>
            <a:r>
              <a:rPr lang="ar-EG" sz="1800" b="1">
                <a:solidFill>
                  <a:srgbClr val="000000"/>
                </a:solidFill>
                <a:latin typeface="29LT Bukra Condensed Bold"/>
                <a:ea typeface="29LT Bukra Condensed Bold"/>
                <a:cs typeface="29LT Bukra Condensed Bold"/>
                <a:sym typeface="29LT Bukra Condensed Bold"/>
                <a:rtl/>
              </a:rPr>
              <a:t>المعلم موضع تقدير المجتمع، واحترامه، وهو لذلك حريص على أن يكون في مستوى هذه الثقة وذلك التقدير والاحترام، ويحرص على ألا يؤثر عنه إلا ما يؤكد ثقة المجتمع به واحترامه له.</a:t>
            </a:r>
          </a:p>
          <a:p>
            <a:pPr marL="388620" lvl="1" indent="-194310" algn="just" rtl="1">
              <a:lnSpc>
                <a:spcPts val="2520"/>
              </a:lnSpc>
              <a:buFont typeface="Arial"/>
              <a:buChar char="•"/>
            </a:pPr>
            <a:r>
              <a:rPr lang="ar-EG" sz="1800" b="1">
                <a:solidFill>
                  <a:srgbClr val="000000"/>
                </a:solidFill>
                <a:latin typeface="29LT Bukra Condensed Bold"/>
                <a:ea typeface="29LT Bukra Condensed Bold"/>
                <a:cs typeface="29LT Bukra Condensed Bold"/>
                <a:sym typeface="29LT Bukra Condensed Bold"/>
                <a:rtl/>
              </a:rPr>
              <a:t>المعلم عضو مؤثر في مجتمعه، تعلق عليه الآمال في التقدم المعرفي والارتقاء العلمي والإبداع الفكري والإسهام الحضاري ونشر هذه الشمائل الحميدة بين طلابه.</a:t>
            </a:r>
          </a:p>
          <a:p>
            <a:pPr marL="388620" lvl="1" indent="-194310" algn="just" rtl="1">
              <a:lnSpc>
                <a:spcPts val="2520"/>
              </a:lnSpc>
              <a:buFont typeface="Arial"/>
              <a:buChar char="•"/>
            </a:pPr>
            <a:r>
              <a:rPr lang="ar-EG" sz="1800" b="1">
                <a:solidFill>
                  <a:srgbClr val="000000"/>
                </a:solidFill>
                <a:latin typeface="29LT Bukra Condensed Bold"/>
                <a:ea typeface="29LT Bukra Condensed Bold"/>
                <a:cs typeface="29LT Bukra Condensed Bold"/>
                <a:sym typeface="29LT Bukra Condensed Bold"/>
                <a:rtl/>
              </a:rPr>
              <a:t> المعلم صورة صادقة للمثقف المنتمي الى دينه ووطنه ,الأمر الذي يلزمه توسيع نطاق ثقافته وتنويع مصادرها ، ليكون قادراً على تكوين رأي ناضج مبني على العلم والمعرفة والخبرة الواسعة ُيعين به طلابه على سعة الأفق ورؤية وجهات النظر المتباينة باعتبارها مكونات ثقافية تتكامل وتتعاون في بناء الحضارة الإنسانية.</a:t>
            </a:r>
          </a:p>
          <a:p>
            <a:pPr algn="just" rtl="1">
              <a:lnSpc>
                <a:spcPts val="2520"/>
              </a:lnSpc>
            </a:pPr>
            <a:endParaRPr lang="ar-EG" sz="1800" b="1">
              <a:solidFill>
                <a:srgbClr val="000000"/>
              </a:solidFill>
              <a:latin typeface="29LT Bukra Condensed Bold"/>
              <a:ea typeface="29LT Bukra Condensed Bold"/>
              <a:cs typeface="29LT Bukra Condensed Bold"/>
              <a:sym typeface="29LT Bukra Condensed Bold"/>
              <a:rtl/>
            </a:endParaRPr>
          </a:p>
        </p:txBody>
      </p:sp>
      <p:sp>
        <p:nvSpPr>
          <p:cNvPr id="13" name="TextBox 13"/>
          <p:cNvSpPr txBox="1"/>
          <p:nvPr/>
        </p:nvSpPr>
        <p:spPr>
          <a:xfrm>
            <a:off x="864000" y="2315263"/>
            <a:ext cx="5813573" cy="1306962"/>
          </a:xfrm>
          <a:prstGeom prst="rect">
            <a:avLst/>
          </a:prstGeom>
        </p:spPr>
        <p:txBody>
          <a:bodyPr lIns="0" tIns="0" rIns="0" bIns="0" rtlCol="0" anchor="t">
            <a:spAutoFit/>
          </a:bodyPr>
          <a:lstStyle/>
          <a:p>
            <a:pPr marL="388620" lvl="1" indent="-194310" algn="just" rtl="1">
              <a:lnSpc>
                <a:spcPts val="2520"/>
              </a:lnSpc>
              <a:buFont typeface="Arial"/>
              <a:buChar char="•"/>
            </a:pPr>
            <a:r>
              <a:rPr lang="ar-EG" sz="1800" b="1">
                <a:solidFill>
                  <a:srgbClr val="000000"/>
                </a:solidFill>
                <a:latin typeface="29LT Bukra Condensed Bold"/>
                <a:ea typeface="29LT Bukra Condensed Bold"/>
                <a:cs typeface="29LT Bukra Condensed Bold"/>
                <a:sym typeface="29LT Bukra Condensed Bold"/>
                <a:rtl/>
              </a:rPr>
              <a:t>يعزز المعلم لدى الطلاب الإحساس بالانتماء لدينهم ووطنهم كما ينمي لديهم أهمية التفاعل الإيجابي مع الثقافات الأخرى ، فالحكمة ضالة المؤمن أنى وجدها فهو أحق الناس بها.</a:t>
            </a:r>
          </a:p>
          <a:p>
            <a:pPr algn="just" rtl="1">
              <a:lnSpc>
                <a:spcPts val="2520"/>
              </a:lnSpc>
            </a:pPr>
            <a:endParaRPr lang="ar-EG" sz="1800" b="1">
              <a:solidFill>
                <a:srgbClr val="000000"/>
              </a:solidFill>
              <a:latin typeface="29LT Bukra Condensed Bold"/>
              <a:ea typeface="29LT Bukra Condensed Bold"/>
              <a:cs typeface="29LT Bukra Condensed Bold"/>
              <a:sym typeface="29LT Bukra Condensed Bold"/>
              <a:rt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7">
            <a:extLst>
              <a:ext uri="{FF2B5EF4-FFF2-40B4-BE49-F238E27FC236}">
                <a16:creationId xmlns:a16="http://schemas.microsoft.com/office/drawing/2014/main" id="{6C614454-6650-4F6F-50C5-1D3FC9816BCC}"/>
              </a:ext>
            </a:extLst>
          </p:cNvPr>
          <p:cNvGrpSpPr/>
          <p:nvPr/>
        </p:nvGrpSpPr>
        <p:grpSpPr>
          <a:xfrm>
            <a:off x="756000" y="756000"/>
            <a:ext cx="6048000" cy="9180000"/>
            <a:chOff x="0" y="0"/>
            <a:chExt cx="2167467" cy="3289905"/>
          </a:xfrm>
        </p:grpSpPr>
        <p:sp>
          <p:nvSpPr>
            <p:cNvPr id="17" name="Freeform 8">
              <a:extLst>
                <a:ext uri="{FF2B5EF4-FFF2-40B4-BE49-F238E27FC236}">
                  <a16:creationId xmlns:a16="http://schemas.microsoft.com/office/drawing/2014/main" id="{CE929692-0C74-9307-FC93-ABC282C2C2AB}"/>
                </a:ext>
              </a:extLst>
            </p:cNvPr>
            <p:cNvSpPr/>
            <p:nvPr/>
          </p:nvSpPr>
          <p:spPr>
            <a:xfrm>
              <a:off x="0" y="0"/>
              <a:ext cx="2167467" cy="3289905"/>
            </a:xfrm>
            <a:custGeom>
              <a:avLst/>
              <a:gdLst/>
              <a:ahLst/>
              <a:cxnLst/>
              <a:rect l="l" t="t" r="r" b="b"/>
              <a:pathLst>
                <a:path w="2167467" h="3289905">
                  <a:moveTo>
                    <a:pt x="47363" y="0"/>
                  </a:moveTo>
                  <a:lnTo>
                    <a:pt x="2120104" y="0"/>
                  </a:lnTo>
                  <a:cubicBezTo>
                    <a:pt x="2146262" y="0"/>
                    <a:pt x="2167467" y="21205"/>
                    <a:pt x="2167467" y="47363"/>
                  </a:cubicBezTo>
                  <a:lnTo>
                    <a:pt x="2167467" y="3242542"/>
                  </a:lnTo>
                  <a:cubicBezTo>
                    <a:pt x="2167467" y="3255103"/>
                    <a:pt x="2162477" y="3267150"/>
                    <a:pt x="2153595" y="3276032"/>
                  </a:cubicBezTo>
                  <a:cubicBezTo>
                    <a:pt x="2144712" y="3284915"/>
                    <a:pt x="2132665" y="3289905"/>
                    <a:pt x="2120104" y="3289905"/>
                  </a:cubicBezTo>
                  <a:lnTo>
                    <a:pt x="47363" y="3289905"/>
                  </a:lnTo>
                  <a:cubicBezTo>
                    <a:pt x="34802" y="3289905"/>
                    <a:pt x="22755" y="3284915"/>
                    <a:pt x="13872" y="3276032"/>
                  </a:cubicBezTo>
                  <a:cubicBezTo>
                    <a:pt x="4990" y="3267150"/>
                    <a:pt x="0" y="3255103"/>
                    <a:pt x="0" y="3242542"/>
                  </a:cubicBezTo>
                  <a:lnTo>
                    <a:pt x="0" y="47363"/>
                  </a:lnTo>
                  <a:cubicBezTo>
                    <a:pt x="0" y="21205"/>
                    <a:pt x="21205" y="0"/>
                    <a:pt x="47363" y="0"/>
                  </a:cubicBezTo>
                  <a:close/>
                </a:path>
              </a:pathLst>
            </a:custGeom>
            <a:solidFill>
              <a:srgbClr val="FFFFFF"/>
            </a:solidFill>
            <a:ln w="38100" cap="rnd">
              <a:solidFill>
                <a:srgbClr val="BD4B85"/>
              </a:solidFill>
              <a:prstDash val="solid"/>
              <a:round/>
            </a:ln>
          </p:spPr>
          <p:txBody>
            <a:bodyPr/>
            <a:lstStyle/>
            <a:p>
              <a:endParaRPr lang="ar-SA"/>
            </a:p>
          </p:txBody>
        </p:sp>
        <p:sp>
          <p:nvSpPr>
            <p:cNvPr id="18" name="TextBox 9">
              <a:extLst>
                <a:ext uri="{FF2B5EF4-FFF2-40B4-BE49-F238E27FC236}">
                  <a16:creationId xmlns:a16="http://schemas.microsoft.com/office/drawing/2014/main" id="{4AF11FE2-5839-3D46-576F-58926238DFD0}"/>
                </a:ext>
              </a:extLst>
            </p:cNvPr>
            <p:cNvSpPr txBox="1"/>
            <p:nvPr/>
          </p:nvSpPr>
          <p:spPr>
            <a:xfrm>
              <a:off x="0" y="-47625"/>
              <a:ext cx="2167467" cy="3337530"/>
            </a:xfrm>
            <a:prstGeom prst="rect">
              <a:avLst/>
            </a:prstGeom>
          </p:spPr>
          <p:txBody>
            <a:bodyPr lIns="50800" tIns="50800" rIns="50800" bIns="50800" rtlCol="0" anchor="ctr"/>
            <a:lstStyle/>
            <a:p>
              <a:pPr algn="ctr">
                <a:lnSpc>
                  <a:spcPts val="1960"/>
                </a:lnSpc>
              </a:pPr>
              <a:endParaRPr/>
            </a:p>
          </p:txBody>
        </p:sp>
      </p:grpSp>
      <p:sp>
        <p:nvSpPr>
          <p:cNvPr id="10" name="Freeform 10"/>
          <p:cNvSpPr/>
          <p:nvPr/>
        </p:nvSpPr>
        <p:spPr>
          <a:xfrm>
            <a:off x="864000" y="792052"/>
            <a:ext cx="2339780" cy="1505258"/>
          </a:xfrm>
          <a:custGeom>
            <a:avLst/>
            <a:gdLst/>
            <a:ahLst/>
            <a:cxnLst/>
            <a:rect l="l" t="t" r="r" b="b"/>
            <a:pathLst>
              <a:path w="2339780" h="1505258">
                <a:moveTo>
                  <a:pt x="0" y="0"/>
                </a:moveTo>
                <a:lnTo>
                  <a:pt x="2339780" y="0"/>
                </a:lnTo>
                <a:lnTo>
                  <a:pt x="2339780" y="1505258"/>
                </a:lnTo>
                <a:lnTo>
                  <a:pt x="0" y="1505258"/>
                </a:lnTo>
                <a:lnTo>
                  <a:pt x="0" y="0"/>
                </a:lnTo>
                <a:close/>
              </a:path>
            </a:pathLst>
          </a:custGeom>
          <a:blipFill>
            <a:blip r:embed="rId2"/>
            <a:stretch>
              <a:fillRect/>
            </a:stretch>
          </a:blipFill>
        </p:spPr>
        <p:txBody>
          <a:bodyPr/>
          <a:lstStyle/>
          <a:p>
            <a:endParaRPr lang="ar-SA"/>
          </a:p>
        </p:txBody>
      </p:sp>
      <p:sp>
        <p:nvSpPr>
          <p:cNvPr id="11" name="TextBox 11"/>
          <p:cNvSpPr txBox="1"/>
          <p:nvPr/>
        </p:nvSpPr>
        <p:spPr>
          <a:xfrm>
            <a:off x="2944391" y="1130494"/>
            <a:ext cx="3357363" cy="758825"/>
          </a:xfrm>
          <a:prstGeom prst="rect">
            <a:avLst/>
          </a:prstGeom>
        </p:spPr>
        <p:txBody>
          <a:bodyPr lIns="0" tIns="0" rIns="0" bIns="0" rtlCol="0" anchor="t">
            <a:spAutoFit/>
          </a:bodyPr>
          <a:lstStyle/>
          <a:p>
            <a:pPr algn="ctr" rtl="1">
              <a:lnSpc>
                <a:spcPts val="2799"/>
              </a:lnSpc>
            </a:pPr>
            <a:r>
              <a:rPr lang="ar-EG" sz="1999" b="1">
                <a:solidFill>
                  <a:srgbClr val="BD4B85"/>
                </a:solidFill>
                <a:latin typeface="29LT Bukra Condensed Bold"/>
                <a:ea typeface="29LT Bukra Condensed Bold"/>
                <a:cs typeface="29LT Bukra Condensed Bold"/>
                <a:sym typeface="29LT Bukra Condensed Bold"/>
                <a:rtl/>
              </a:rPr>
              <a:t>المادة السابعة :المعلم والمجتمع </a:t>
            </a:r>
          </a:p>
          <a:p>
            <a:pPr algn="ctr" rtl="1">
              <a:lnSpc>
                <a:spcPts val="2799"/>
              </a:lnSpc>
            </a:pPr>
            <a:r>
              <a:rPr lang="ar-EG" sz="1999" b="1">
                <a:solidFill>
                  <a:srgbClr val="BD4B85"/>
                </a:solidFill>
                <a:latin typeface="29LT Bukra Condensed Bold"/>
                <a:ea typeface="29LT Bukra Condensed Bold"/>
                <a:cs typeface="29LT Bukra Condensed Bold"/>
                <a:sym typeface="29LT Bukra Condensed Bold"/>
                <a:rtl/>
              </a:rPr>
              <a:t>المدرسي .</a:t>
            </a:r>
          </a:p>
        </p:txBody>
      </p:sp>
      <p:sp>
        <p:nvSpPr>
          <p:cNvPr id="12" name="TextBox 12"/>
          <p:cNvSpPr txBox="1"/>
          <p:nvPr/>
        </p:nvSpPr>
        <p:spPr>
          <a:xfrm>
            <a:off x="864000" y="3423143"/>
            <a:ext cx="5751588" cy="1306962"/>
          </a:xfrm>
          <a:prstGeom prst="rect">
            <a:avLst/>
          </a:prstGeom>
        </p:spPr>
        <p:txBody>
          <a:bodyPr lIns="0" tIns="0" rIns="0" bIns="0" rtlCol="0" anchor="t">
            <a:spAutoFit/>
          </a:bodyPr>
          <a:lstStyle/>
          <a:p>
            <a:pPr marL="388620" lvl="1" indent="-194310" algn="just" rtl="1">
              <a:lnSpc>
                <a:spcPts val="2520"/>
              </a:lnSpc>
              <a:buFont typeface="Arial"/>
              <a:buChar char="•"/>
            </a:pPr>
            <a:r>
              <a:rPr lang="ar-EG" sz="1800" b="1">
                <a:solidFill>
                  <a:srgbClr val="000000"/>
                </a:solidFill>
                <a:latin typeface="29LT Bukra Condensed Bold"/>
                <a:ea typeface="29LT Bukra Condensed Bold"/>
                <a:cs typeface="29LT Bukra Condensed Bold"/>
                <a:sym typeface="29LT Bukra Condensed Bold"/>
                <a:rtl/>
              </a:rPr>
              <a:t> يدرك المعلم أن احترام قواعد السلوك الوظيفي والالتزام بالأنظمة والتعليمات وتنفيذها والمشاركة الإيجابية في نشاطات المدرسة وفعالياتها المختلفة أركان أساسية في تحقيق أهداف المؤسسة التعليمية.</a:t>
            </a:r>
          </a:p>
        </p:txBody>
      </p:sp>
      <p:sp>
        <p:nvSpPr>
          <p:cNvPr id="13" name="TextBox 13"/>
          <p:cNvSpPr txBox="1"/>
          <p:nvPr/>
        </p:nvSpPr>
        <p:spPr>
          <a:xfrm>
            <a:off x="864000" y="2681439"/>
            <a:ext cx="5751588" cy="992604"/>
          </a:xfrm>
          <a:prstGeom prst="rect">
            <a:avLst/>
          </a:prstGeom>
        </p:spPr>
        <p:txBody>
          <a:bodyPr lIns="0" tIns="0" rIns="0" bIns="0" rtlCol="0" anchor="t">
            <a:spAutoFit/>
          </a:bodyPr>
          <a:lstStyle/>
          <a:p>
            <a:pPr marL="388620" lvl="1" indent="-194310" algn="just" rtl="1">
              <a:lnSpc>
                <a:spcPts val="2520"/>
              </a:lnSpc>
              <a:buFont typeface="Arial"/>
              <a:buChar char="•"/>
            </a:pPr>
            <a:r>
              <a:rPr lang="ar-EG" sz="1800" b="1">
                <a:solidFill>
                  <a:srgbClr val="000000"/>
                </a:solidFill>
                <a:latin typeface="29LT Bukra Condensed Bold"/>
                <a:ea typeface="29LT Bukra Condensed Bold"/>
                <a:cs typeface="29LT Bukra Condensed Bold"/>
                <a:sym typeface="29LT Bukra Condensed Bold"/>
                <a:rtl/>
              </a:rPr>
              <a:t>الثقة المتبادلة والعمل بروح الفريق الواحد هما أساس العلاقة بين المعلم وزملائه وبين المعلمين والإدارة التربوية.</a:t>
            </a:r>
          </a:p>
          <a:p>
            <a:pPr algn="just" rtl="1">
              <a:lnSpc>
                <a:spcPts val="2520"/>
              </a:lnSpc>
            </a:pPr>
            <a:endParaRPr lang="ar-EG" sz="1800" b="1">
              <a:solidFill>
                <a:srgbClr val="000000"/>
              </a:solidFill>
              <a:latin typeface="29LT Bukra Condensed Bold"/>
              <a:ea typeface="29LT Bukra Condensed Bold"/>
              <a:cs typeface="29LT Bukra Condensed Bold"/>
              <a:sym typeface="29LT Bukra Condensed Bold"/>
              <a:rtl/>
            </a:endParaRPr>
          </a:p>
        </p:txBody>
      </p:sp>
      <p:sp>
        <p:nvSpPr>
          <p:cNvPr id="14" name="TextBox 14"/>
          <p:cNvSpPr txBox="1"/>
          <p:nvPr/>
        </p:nvSpPr>
        <p:spPr>
          <a:xfrm>
            <a:off x="2379710" y="4817270"/>
            <a:ext cx="2800581" cy="406400"/>
          </a:xfrm>
          <a:prstGeom prst="rect">
            <a:avLst/>
          </a:prstGeom>
        </p:spPr>
        <p:txBody>
          <a:bodyPr lIns="0" tIns="0" rIns="0" bIns="0" rtlCol="0" anchor="t">
            <a:spAutoFit/>
          </a:bodyPr>
          <a:lstStyle/>
          <a:p>
            <a:pPr algn="ctr" rtl="1">
              <a:lnSpc>
                <a:spcPts val="2799"/>
              </a:lnSpc>
            </a:pPr>
            <a:r>
              <a:rPr lang="ar-EG" sz="1999" b="1">
                <a:solidFill>
                  <a:srgbClr val="BD4B85"/>
                </a:solidFill>
                <a:latin typeface="29LT Bukra Condensed Bold"/>
                <a:ea typeface="29LT Bukra Condensed Bold"/>
                <a:cs typeface="29LT Bukra Condensed Bold"/>
                <a:sym typeface="29LT Bukra Condensed Bold"/>
                <a:rtl/>
              </a:rPr>
              <a:t>المادة الثامنة : المعلم والأسرة .</a:t>
            </a:r>
          </a:p>
        </p:txBody>
      </p:sp>
      <p:sp>
        <p:nvSpPr>
          <p:cNvPr id="15" name="TextBox 15"/>
          <p:cNvSpPr txBox="1"/>
          <p:nvPr/>
        </p:nvSpPr>
        <p:spPr>
          <a:xfrm>
            <a:off x="864000" y="5395087"/>
            <a:ext cx="5751588" cy="2878753"/>
          </a:xfrm>
          <a:prstGeom prst="rect">
            <a:avLst/>
          </a:prstGeom>
        </p:spPr>
        <p:txBody>
          <a:bodyPr lIns="0" tIns="0" rIns="0" bIns="0" rtlCol="0" anchor="t">
            <a:spAutoFit/>
          </a:bodyPr>
          <a:lstStyle/>
          <a:p>
            <a:pPr marL="388620" lvl="1" indent="-194310" algn="just" rtl="1">
              <a:lnSpc>
                <a:spcPts val="2520"/>
              </a:lnSpc>
              <a:buFont typeface="Arial"/>
              <a:buChar char="•"/>
            </a:pPr>
            <a:r>
              <a:rPr lang="ar-EG" sz="1800" b="1">
                <a:solidFill>
                  <a:srgbClr val="000000"/>
                </a:solidFill>
                <a:latin typeface="29LT Bukra Condensed Bold"/>
                <a:ea typeface="29LT Bukra Condensed Bold"/>
                <a:cs typeface="29LT Bukra Condensed Bold"/>
                <a:sym typeface="29LT Bukra Condensed Bold"/>
                <a:rtl/>
              </a:rPr>
              <a:t>المعلم شريك الوالدين في التربية والتنشئة ، فهو حريص على توطيد أواصر الثقة بين البيت والمدرسة.</a:t>
            </a:r>
          </a:p>
          <a:p>
            <a:pPr marL="388620" lvl="1" indent="-194310" algn="just" rtl="1">
              <a:lnSpc>
                <a:spcPts val="2520"/>
              </a:lnSpc>
              <a:buFont typeface="Arial"/>
              <a:buChar char="•"/>
            </a:pPr>
            <a:r>
              <a:rPr lang="ar-EG" sz="1800" b="1">
                <a:solidFill>
                  <a:srgbClr val="000000"/>
                </a:solidFill>
                <a:latin typeface="29LT Bukra Condensed Bold"/>
                <a:ea typeface="29LT Bukra Condensed Bold"/>
                <a:cs typeface="29LT Bukra Condensed Bold"/>
                <a:sym typeface="29LT Bukra Condensed Bold"/>
                <a:rtl/>
              </a:rPr>
              <a:t>المعلم يعي أن التشاور مع الأسرة بشأن كل أمر يهم مستقبل الطلاب أو يؤثر في مسيرتهم العلمية وفي كل تغير يطرأ على سلوكهم ، أمر بالغ النفع والأهمية.</a:t>
            </a:r>
          </a:p>
          <a:p>
            <a:pPr marL="388620" lvl="1" indent="-194310" algn="just" rtl="1">
              <a:lnSpc>
                <a:spcPts val="2520"/>
              </a:lnSpc>
              <a:buFont typeface="Arial"/>
              <a:buChar char="•"/>
            </a:pPr>
            <a:r>
              <a:rPr lang="ar-EG" sz="1800" b="1">
                <a:solidFill>
                  <a:srgbClr val="000000"/>
                </a:solidFill>
                <a:latin typeface="29LT Bukra Condensed Bold"/>
                <a:ea typeface="29LT Bukra Condensed Bold"/>
                <a:cs typeface="29LT Bukra Condensed Bold"/>
                <a:sym typeface="29LT Bukra Condensed Bold"/>
                <a:rtl/>
              </a:rPr>
              <a:t>يؤدي العاملون في مهنة التعليم واجباتهم كافة ويصبغون سلوكهم كله بروح المبادئ التي تضمنتها هذه الأخلاقيات ويعملون على نشرها وترسيخها وتأصيلها والالتزام بها بين زملائهم وفي المجتمع بوجه عام.</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683833">
            <a:off x="-4401052" y="-1250443"/>
            <a:ext cx="15227487" cy="18747775"/>
            <a:chOff x="0" y="0"/>
            <a:chExt cx="20303316" cy="24997033"/>
          </a:xfrm>
        </p:grpSpPr>
        <p:sp>
          <p:nvSpPr>
            <p:cNvPr id="3" name="Freeform 3"/>
            <p:cNvSpPr/>
            <p:nvPr/>
          </p:nvSpPr>
          <p:spPr>
            <a:xfrm rot="7570111">
              <a:off x="403208" y="2241951"/>
              <a:ext cx="8166108" cy="5144648"/>
            </a:xfrm>
            <a:custGeom>
              <a:avLst/>
              <a:gdLst/>
              <a:ahLst/>
              <a:cxnLst/>
              <a:rect l="l" t="t" r="r" b="b"/>
              <a:pathLst>
                <a:path w="8166108" h="5144648">
                  <a:moveTo>
                    <a:pt x="0" y="0"/>
                  </a:moveTo>
                  <a:lnTo>
                    <a:pt x="8166108" y="0"/>
                  </a:lnTo>
                  <a:lnTo>
                    <a:pt x="8166108" y="5144649"/>
                  </a:lnTo>
                  <a:lnTo>
                    <a:pt x="0" y="5144649"/>
                  </a:lnTo>
                  <a:lnTo>
                    <a:pt x="0" y="0"/>
                  </a:lnTo>
                  <a:close/>
                </a:path>
              </a:pathLst>
            </a:custGeom>
            <a:blipFill>
              <a:blip r:embed="rId2"/>
              <a:stretch>
                <a:fillRect/>
              </a:stretch>
            </a:blipFill>
          </p:spPr>
          <p:txBody>
            <a:bodyPr/>
            <a:lstStyle/>
            <a:p>
              <a:endParaRPr lang="ar-SA"/>
            </a:p>
          </p:txBody>
        </p:sp>
        <p:sp>
          <p:nvSpPr>
            <p:cNvPr id="4" name="Freeform 4"/>
            <p:cNvSpPr/>
            <p:nvPr/>
          </p:nvSpPr>
          <p:spPr>
            <a:xfrm rot="7570111">
              <a:off x="403208" y="2241951"/>
              <a:ext cx="8166108" cy="5144648"/>
            </a:xfrm>
            <a:custGeom>
              <a:avLst/>
              <a:gdLst/>
              <a:ahLst/>
              <a:cxnLst/>
              <a:rect l="l" t="t" r="r" b="b"/>
              <a:pathLst>
                <a:path w="8166108" h="5144648">
                  <a:moveTo>
                    <a:pt x="0" y="0"/>
                  </a:moveTo>
                  <a:lnTo>
                    <a:pt x="8166108" y="0"/>
                  </a:lnTo>
                  <a:lnTo>
                    <a:pt x="8166108" y="5144649"/>
                  </a:lnTo>
                  <a:lnTo>
                    <a:pt x="0" y="5144649"/>
                  </a:lnTo>
                  <a:lnTo>
                    <a:pt x="0" y="0"/>
                  </a:lnTo>
                  <a:close/>
                </a:path>
              </a:pathLst>
            </a:custGeom>
            <a:blipFill>
              <a:blip r:embed="rId2"/>
              <a:stretch>
                <a:fillRect/>
              </a:stretch>
            </a:blipFill>
          </p:spPr>
          <p:txBody>
            <a:bodyPr/>
            <a:lstStyle/>
            <a:p>
              <a:endParaRPr lang="ar-SA"/>
            </a:p>
          </p:txBody>
        </p:sp>
        <p:sp>
          <p:nvSpPr>
            <p:cNvPr id="5" name="Freeform 5"/>
            <p:cNvSpPr/>
            <p:nvPr/>
          </p:nvSpPr>
          <p:spPr>
            <a:xfrm rot="3708588" flipH="1" flipV="1">
              <a:off x="8787038" y="11544202"/>
              <a:ext cx="11359113" cy="7156241"/>
            </a:xfrm>
            <a:custGeom>
              <a:avLst/>
              <a:gdLst/>
              <a:ahLst/>
              <a:cxnLst/>
              <a:rect l="l" t="t" r="r" b="b"/>
              <a:pathLst>
                <a:path w="11359113" h="7156241">
                  <a:moveTo>
                    <a:pt x="11359113" y="7156242"/>
                  </a:moveTo>
                  <a:lnTo>
                    <a:pt x="0" y="7156242"/>
                  </a:lnTo>
                  <a:lnTo>
                    <a:pt x="0" y="0"/>
                  </a:lnTo>
                  <a:lnTo>
                    <a:pt x="11359113" y="0"/>
                  </a:lnTo>
                  <a:lnTo>
                    <a:pt x="11359113" y="7156242"/>
                  </a:lnTo>
                  <a:close/>
                </a:path>
              </a:pathLst>
            </a:custGeom>
            <a:blipFill>
              <a:blip r:embed="rId2">
                <a:alphaModFix amt="46000"/>
              </a:blip>
              <a:stretch>
                <a:fillRect/>
              </a:stretch>
            </a:blipFill>
          </p:spPr>
          <p:txBody>
            <a:bodyPr/>
            <a:lstStyle/>
            <a:p>
              <a:endParaRPr lang="ar-SA"/>
            </a:p>
          </p:txBody>
        </p:sp>
        <p:sp>
          <p:nvSpPr>
            <p:cNvPr id="6" name="Freeform 6"/>
            <p:cNvSpPr/>
            <p:nvPr/>
          </p:nvSpPr>
          <p:spPr>
            <a:xfrm rot="4135162" flipV="1">
              <a:off x="7004269" y="14832476"/>
              <a:ext cx="11359113" cy="7156241"/>
            </a:xfrm>
            <a:custGeom>
              <a:avLst/>
              <a:gdLst/>
              <a:ahLst/>
              <a:cxnLst/>
              <a:rect l="l" t="t" r="r" b="b"/>
              <a:pathLst>
                <a:path w="11359113" h="7156241">
                  <a:moveTo>
                    <a:pt x="0" y="7156241"/>
                  </a:moveTo>
                  <a:lnTo>
                    <a:pt x="11359113" y="7156241"/>
                  </a:lnTo>
                  <a:lnTo>
                    <a:pt x="11359113" y="0"/>
                  </a:lnTo>
                  <a:lnTo>
                    <a:pt x="0" y="0"/>
                  </a:lnTo>
                  <a:lnTo>
                    <a:pt x="0" y="7156241"/>
                  </a:lnTo>
                  <a:close/>
                </a:path>
              </a:pathLst>
            </a:custGeom>
            <a:blipFill>
              <a:blip r:embed="rId2">
                <a:alphaModFix amt="75000"/>
              </a:blip>
              <a:stretch>
                <a:fillRect/>
              </a:stretch>
            </a:blipFill>
          </p:spPr>
          <p:txBody>
            <a:bodyPr/>
            <a:lstStyle/>
            <a:p>
              <a:endParaRPr lang="ar-SA"/>
            </a:p>
          </p:txBody>
        </p:sp>
      </p:grpSp>
      <p:sp>
        <p:nvSpPr>
          <p:cNvPr id="7" name="Freeform 7"/>
          <p:cNvSpPr/>
          <p:nvPr/>
        </p:nvSpPr>
        <p:spPr>
          <a:xfrm>
            <a:off x="756000" y="4659421"/>
            <a:ext cx="4757428" cy="2563065"/>
          </a:xfrm>
          <a:custGeom>
            <a:avLst/>
            <a:gdLst/>
            <a:ahLst/>
            <a:cxnLst/>
            <a:rect l="l" t="t" r="r" b="b"/>
            <a:pathLst>
              <a:path w="4757428" h="2563065">
                <a:moveTo>
                  <a:pt x="0" y="0"/>
                </a:moveTo>
                <a:lnTo>
                  <a:pt x="4757428" y="0"/>
                </a:lnTo>
                <a:lnTo>
                  <a:pt x="4757428" y="2563064"/>
                </a:lnTo>
                <a:lnTo>
                  <a:pt x="0" y="256306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ar-SA"/>
          </a:p>
        </p:txBody>
      </p:sp>
      <p:sp>
        <p:nvSpPr>
          <p:cNvPr id="8" name="TextBox 8"/>
          <p:cNvSpPr txBox="1"/>
          <p:nvPr/>
        </p:nvSpPr>
        <p:spPr>
          <a:xfrm>
            <a:off x="990252" y="5326022"/>
            <a:ext cx="3934325" cy="982212"/>
          </a:xfrm>
          <a:prstGeom prst="rect">
            <a:avLst/>
          </a:prstGeom>
        </p:spPr>
        <p:txBody>
          <a:bodyPr lIns="0" tIns="0" rIns="0" bIns="0" rtlCol="0" anchor="t">
            <a:spAutoFit/>
          </a:bodyPr>
          <a:lstStyle/>
          <a:p>
            <a:pPr algn="ctr" rtl="1">
              <a:lnSpc>
                <a:spcPts val="6762"/>
              </a:lnSpc>
            </a:pPr>
            <a:r>
              <a:rPr lang="ar-EG" sz="4830" b="1">
                <a:solidFill>
                  <a:srgbClr val="000000"/>
                </a:solidFill>
                <a:latin typeface="29LT Bukra Condensed Bold"/>
                <a:ea typeface="29LT Bukra Condensed Bold"/>
                <a:cs typeface="29LT Bukra Condensed Bold"/>
                <a:sym typeface="29LT Bukra Condensed Bold"/>
                <a:rtl/>
              </a:rPr>
              <a:t>الرؤية </a:t>
            </a:r>
            <a:r>
              <a:rPr lang="ar-EG" sz="4830" b="1">
                <a:solidFill>
                  <a:srgbClr val="EF9ACF"/>
                </a:solidFill>
                <a:latin typeface="29LT Bukra Condensed Bold"/>
                <a:ea typeface="29LT Bukra Condensed Bold"/>
                <a:cs typeface="29LT Bukra Condensed Bold"/>
                <a:sym typeface="29LT Bukra Condensed Bold"/>
                <a:rtl/>
              </a:rPr>
              <a:t>والرسالة </a:t>
            </a:r>
          </a:p>
        </p:txBody>
      </p:sp>
      <p:sp>
        <p:nvSpPr>
          <p:cNvPr id="9" name="Freeform 9"/>
          <p:cNvSpPr/>
          <p:nvPr/>
        </p:nvSpPr>
        <p:spPr>
          <a:xfrm>
            <a:off x="4001428" y="639026"/>
            <a:ext cx="3024000" cy="3024000"/>
          </a:xfrm>
          <a:custGeom>
            <a:avLst/>
            <a:gdLst/>
            <a:ahLst/>
            <a:cxnLst/>
            <a:rect l="l" t="t" r="r" b="b"/>
            <a:pathLst>
              <a:path w="3024000" h="3024000">
                <a:moveTo>
                  <a:pt x="0" y="0"/>
                </a:moveTo>
                <a:lnTo>
                  <a:pt x="3024000" y="0"/>
                </a:lnTo>
                <a:lnTo>
                  <a:pt x="3024000" y="3024000"/>
                </a:lnTo>
                <a:lnTo>
                  <a:pt x="0" y="30240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ar-SA"/>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10"/>
          <p:cNvSpPr/>
          <p:nvPr/>
        </p:nvSpPr>
        <p:spPr>
          <a:xfrm>
            <a:off x="1091144" y="1957177"/>
            <a:ext cx="5160644" cy="3388823"/>
          </a:xfrm>
          <a:custGeom>
            <a:avLst/>
            <a:gdLst/>
            <a:ahLst/>
            <a:cxnLst/>
            <a:rect l="l" t="t" r="r" b="b"/>
            <a:pathLst>
              <a:path w="5160644" h="3388823">
                <a:moveTo>
                  <a:pt x="0" y="0"/>
                </a:moveTo>
                <a:lnTo>
                  <a:pt x="5160644" y="0"/>
                </a:lnTo>
                <a:lnTo>
                  <a:pt x="5160644" y="3388823"/>
                </a:lnTo>
                <a:lnTo>
                  <a:pt x="0" y="338882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ar-SA"/>
          </a:p>
        </p:txBody>
      </p:sp>
      <p:sp>
        <p:nvSpPr>
          <p:cNvPr id="11" name="Freeform 11"/>
          <p:cNvSpPr/>
          <p:nvPr/>
        </p:nvSpPr>
        <p:spPr>
          <a:xfrm>
            <a:off x="1091144" y="5867948"/>
            <a:ext cx="5160644" cy="3388823"/>
          </a:xfrm>
          <a:custGeom>
            <a:avLst/>
            <a:gdLst/>
            <a:ahLst/>
            <a:cxnLst/>
            <a:rect l="l" t="t" r="r" b="b"/>
            <a:pathLst>
              <a:path w="5160644" h="3388823">
                <a:moveTo>
                  <a:pt x="0" y="0"/>
                </a:moveTo>
                <a:lnTo>
                  <a:pt x="5160644" y="0"/>
                </a:lnTo>
                <a:lnTo>
                  <a:pt x="5160644" y="3388823"/>
                </a:lnTo>
                <a:lnTo>
                  <a:pt x="0" y="338882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ar-SA"/>
          </a:p>
        </p:txBody>
      </p:sp>
      <p:sp>
        <p:nvSpPr>
          <p:cNvPr id="12" name="Freeform 12"/>
          <p:cNvSpPr/>
          <p:nvPr/>
        </p:nvSpPr>
        <p:spPr>
          <a:xfrm>
            <a:off x="3671466" y="1268020"/>
            <a:ext cx="2397837" cy="602457"/>
          </a:xfrm>
          <a:custGeom>
            <a:avLst/>
            <a:gdLst/>
            <a:ahLst/>
            <a:cxnLst/>
            <a:rect l="l" t="t" r="r" b="b"/>
            <a:pathLst>
              <a:path w="2397837" h="602457">
                <a:moveTo>
                  <a:pt x="0" y="0"/>
                </a:moveTo>
                <a:lnTo>
                  <a:pt x="2397837" y="0"/>
                </a:lnTo>
                <a:lnTo>
                  <a:pt x="2397837" y="602456"/>
                </a:lnTo>
                <a:lnTo>
                  <a:pt x="0" y="6024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ar-SA"/>
          </a:p>
        </p:txBody>
      </p:sp>
      <p:sp>
        <p:nvSpPr>
          <p:cNvPr id="13" name="Freeform 13"/>
          <p:cNvSpPr/>
          <p:nvPr/>
        </p:nvSpPr>
        <p:spPr>
          <a:xfrm>
            <a:off x="3671466" y="5401849"/>
            <a:ext cx="2580322" cy="648306"/>
          </a:xfrm>
          <a:custGeom>
            <a:avLst/>
            <a:gdLst/>
            <a:ahLst/>
            <a:cxnLst/>
            <a:rect l="l" t="t" r="r" b="b"/>
            <a:pathLst>
              <a:path w="2580322" h="648306">
                <a:moveTo>
                  <a:pt x="0" y="0"/>
                </a:moveTo>
                <a:lnTo>
                  <a:pt x="2580322" y="0"/>
                </a:lnTo>
                <a:lnTo>
                  <a:pt x="2580322" y="648306"/>
                </a:lnTo>
                <a:lnTo>
                  <a:pt x="0" y="64830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ar-SA"/>
          </a:p>
        </p:txBody>
      </p:sp>
      <p:sp>
        <p:nvSpPr>
          <p:cNvPr id="14" name="Freeform 14"/>
          <p:cNvSpPr/>
          <p:nvPr/>
        </p:nvSpPr>
        <p:spPr>
          <a:xfrm>
            <a:off x="5186284" y="1367023"/>
            <a:ext cx="630720" cy="404449"/>
          </a:xfrm>
          <a:custGeom>
            <a:avLst/>
            <a:gdLst/>
            <a:ahLst/>
            <a:cxnLst/>
            <a:rect l="l" t="t" r="r" b="b"/>
            <a:pathLst>
              <a:path w="630720" h="404449">
                <a:moveTo>
                  <a:pt x="0" y="0"/>
                </a:moveTo>
                <a:lnTo>
                  <a:pt x="630720" y="0"/>
                </a:lnTo>
                <a:lnTo>
                  <a:pt x="630720" y="404449"/>
                </a:lnTo>
                <a:lnTo>
                  <a:pt x="0" y="40444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ar-SA"/>
          </a:p>
        </p:txBody>
      </p:sp>
      <p:sp>
        <p:nvSpPr>
          <p:cNvPr id="15" name="Freeform 15"/>
          <p:cNvSpPr/>
          <p:nvPr/>
        </p:nvSpPr>
        <p:spPr>
          <a:xfrm>
            <a:off x="5262986" y="5447699"/>
            <a:ext cx="641032" cy="574597"/>
          </a:xfrm>
          <a:custGeom>
            <a:avLst/>
            <a:gdLst/>
            <a:ahLst/>
            <a:cxnLst/>
            <a:rect l="l" t="t" r="r" b="b"/>
            <a:pathLst>
              <a:path w="641032" h="574597">
                <a:moveTo>
                  <a:pt x="0" y="0"/>
                </a:moveTo>
                <a:lnTo>
                  <a:pt x="641032" y="0"/>
                </a:lnTo>
                <a:lnTo>
                  <a:pt x="641032" y="574597"/>
                </a:lnTo>
                <a:lnTo>
                  <a:pt x="0" y="57459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ar-SA"/>
          </a:p>
        </p:txBody>
      </p:sp>
      <p:sp>
        <p:nvSpPr>
          <p:cNvPr id="16" name="TextBox 16"/>
          <p:cNvSpPr txBox="1"/>
          <p:nvPr/>
        </p:nvSpPr>
        <p:spPr>
          <a:xfrm>
            <a:off x="1525928" y="2595635"/>
            <a:ext cx="4291077" cy="1845247"/>
          </a:xfrm>
          <a:prstGeom prst="rect">
            <a:avLst/>
          </a:prstGeom>
        </p:spPr>
        <p:txBody>
          <a:bodyPr lIns="0" tIns="0" rIns="0" bIns="0" rtlCol="0" anchor="t">
            <a:spAutoFit/>
          </a:bodyPr>
          <a:lstStyle/>
          <a:p>
            <a:pPr algn="r" rtl="1">
              <a:lnSpc>
                <a:spcPts val="2897"/>
              </a:lnSpc>
            </a:pPr>
            <a:r>
              <a:rPr lang="ar-EG" sz="1833" b="1">
                <a:solidFill>
                  <a:srgbClr val="000000"/>
                </a:solidFill>
                <a:latin typeface="29LT Bukra Condensed Bold"/>
                <a:ea typeface="29LT Bukra Condensed Bold"/>
                <a:cs typeface="29LT Bukra Condensed Bold"/>
                <a:sym typeface="29LT Bukra Condensed Bold"/>
                <a:rtl/>
              </a:rPr>
              <a:t>السعي إلى تحقيق التميز والريادة في مجال التعليم وخدمة المتعلمين بما يعود عليهم بالنفع وتنمية قدراتهم اللغوية والفكرية، وبناء المجتمع المعرفي في إطار من القيم الإسلامية والثقافية والاجتماعية للمجتمع وبما يسهم في تحقيق التنمية المستدامة.</a:t>
            </a:r>
          </a:p>
        </p:txBody>
      </p:sp>
      <p:sp>
        <p:nvSpPr>
          <p:cNvPr id="17" name="TextBox 17"/>
          <p:cNvSpPr txBox="1"/>
          <p:nvPr/>
        </p:nvSpPr>
        <p:spPr>
          <a:xfrm>
            <a:off x="1525928" y="6396832"/>
            <a:ext cx="4291077" cy="2207230"/>
          </a:xfrm>
          <a:prstGeom prst="rect">
            <a:avLst/>
          </a:prstGeom>
        </p:spPr>
        <p:txBody>
          <a:bodyPr lIns="0" tIns="0" rIns="0" bIns="0" rtlCol="0" anchor="t">
            <a:spAutoFit/>
          </a:bodyPr>
          <a:lstStyle/>
          <a:p>
            <a:pPr algn="r" rtl="1">
              <a:lnSpc>
                <a:spcPts val="2897"/>
              </a:lnSpc>
            </a:pPr>
            <a:r>
              <a:rPr lang="ar-EG" sz="1833" b="1">
                <a:solidFill>
                  <a:srgbClr val="000000"/>
                </a:solidFill>
                <a:latin typeface="29LT Bukra Condensed Bold"/>
                <a:ea typeface="29LT Bukra Condensed Bold"/>
                <a:cs typeface="29LT Bukra Condensed Bold"/>
                <a:sym typeface="29LT Bukra Condensed Bold"/>
                <a:rtl/>
              </a:rPr>
              <a:t>الترسيخ لأسس المهارات والاستراتيجيات التي تعين المتعلم وتساعده على اتقان مهارة الاستماع والتحدث والقراءة والكتابة وتنمية شخصية الطالب وتزويده بالمهارات التي تجعله قادرًا على الابتكار والقيادة والتعلم الذاتي والعمل الجماعي والمنافسة محليًا  . وإقليميًا وعالميًا.</a:t>
            </a:r>
          </a:p>
        </p:txBody>
      </p:sp>
      <p:sp>
        <p:nvSpPr>
          <p:cNvPr id="18" name="TextBox 18"/>
          <p:cNvSpPr txBox="1"/>
          <p:nvPr/>
        </p:nvSpPr>
        <p:spPr>
          <a:xfrm>
            <a:off x="4154240" y="1246925"/>
            <a:ext cx="992915" cy="492245"/>
          </a:xfrm>
          <a:prstGeom prst="rect">
            <a:avLst/>
          </a:prstGeom>
        </p:spPr>
        <p:txBody>
          <a:bodyPr lIns="0" tIns="0" rIns="0" bIns="0" rtlCol="0" anchor="t">
            <a:spAutoFit/>
          </a:bodyPr>
          <a:lstStyle/>
          <a:p>
            <a:pPr algn="r" rtl="1">
              <a:lnSpc>
                <a:spcPts val="3529"/>
              </a:lnSpc>
            </a:pPr>
            <a:r>
              <a:rPr lang="ar-EG" sz="2233" b="1">
                <a:solidFill>
                  <a:srgbClr val="BD4B85"/>
                </a:solidFill>
                <a:latin typeface="29LT Bukra Condensed Bold"/>
                <a:ea typeface="29LT Bukra Condensed Bold"/>
                <a:cs typeface="29LT Bukra Condensed Bold"/>
                <a:sym typeface="29LT Bukra Condensed Bold"/>
                <a:rtl/>
              </a:rPr>
              <a:t>الرؤيـــــة </a:t>
            </a:r>
          </a:p>
        </p:txBody>
      </p:sp>
      <p:sp>
        <p:nvSpPr>
          <p:cNvPr id="19" name="TextBox 19"/>
          <p:cNvSpPr txBox="1"/>
          <p:nvPr/>
        </p:nvSpPr>
        <p:spPr>
          <a:xfrm>
            <a:off x="4154240" y="5412675"/>
            <a:ext cx="992915" cy="492245"/>
          </a:xfrm>
          <a:prstGeom prst="rect">
            <a:avLst/>
          </a:prstGeom>
        </p:spPr>
        <p:txBody>
          <a:bodyPr lIns="0" tIns="0" rIns="0" bIns="0" rtlCol="0" anchor="t">
            <a:spAutoFit/>
          </a:bodyPr>
          <a:lstStyle/>
          <a:p>
            <a:pPr algn="r" rtl="1">
              <a:lnSpc>
                <a:spcPts val="3529"/>
              </a:lnSpc>
            </a:pPr>
            <a:r>
              <a:rPr lang="ar-EG" sz="2233" b="1">
                <a:solidFill>
                  <a:srgbClr val="BD4B85"/>
                </a:solidFill>
                <a:latin typeface="29LT Bukra Condensed Bold"/>
                <a:ea typeface="29LT Bukra Condensed Bold"/>
                <a:cs typeface="29LT Bukra Condensed Bold"/>
                <a:sym typeface="29LT Bukra Condensed Bold"/>
                <a:rtl/>
              </a:rPr>
              <a:t>الرســـالة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7"/>
          <p:cNvSpPr/>
          <p:nvPr/>
        </p:nvSpPr>
        <p:spPr>
          <a:xfrm>
            <a:off x="3780000" y="701586"/>
            <a:ext cx="2774617" cy="3506625"/>
          </a:xfrm>
          <a:custGeom>
            <a:avLst/>
            <a:gdLst/>
            <a:ahLst/>
            <a:cxnLst/>
            <a:rect l="l" t="t" r="r" b="b"/>
            <a:pathLst>
              <a:path w="2774617" h="3506625">
                <a:moveTo>
                  <a:pt x="0" y="0"/>
                </a:moveTo>
                <a:lnTo>
                  <a:pt x="2774617" y="0"/>
                </a:lnTo>
                <a:lnTo>
                  <a:pt x="2774617" y="3506625"/>
                </a:lnTo>
                <a:lnTo>
                  <a:pt x="0" y="350662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ar-SA"/>
          </a:p>
        </p:txBody>
      </p:sp>
      <p:sp>
        <p:nvSpPr>
          <p:cNvPr id="8" name="Freeform 8"/>
          <p:cNvSpPr/>
          <p:nvPr/>
        </p:nvSpPr>
        <p:spPr>
          <a:xfrm>
            <a:off x="756000" y="4659421"/>
            <a:ext cx="4757428" cy="2563065"/>
          </a:xfrm>
          <a:custGeom>
            <a:avLst/>
            <a:gdLst/>
            <a:ahLst/>
            <a:cxnLst/>
            <a:rect l="l" t="t" r="r" b="b"/>
            <a:pathLst>
              <a:path w="4757428" h="2563065">
                <a:moveTo>
                  <a:pt x="0" y="0"/>
                </a:moveTo>
                <a:lnTo>
                  <a:pt x="4757428" y="0"/>
                </a:lnTo>
                <a:lnTo>
                  <a:pt x="4757428" y="2563064"/>
                </a:lnTo>
                <a:lnTo>
                  <a:pt x="0" y="256306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ar-SA"/>
          </a:p>
        </p:txBody>
      </p:sp>
      <p:sp>
        <p:nvSpPr>
          <p:cNvPr id="9" name="TextBox 9"/>
          <p:cNvSpPr txBox="1"/>
          <p:nvPr/>
        </p:nvSpPr>
        <p:spPr>
          <a:xfrm>
            <a:off x="1579104" y="5325875"/>
            <a:ext cx="3111221" cy="982212"/>
          </a:xfrm>
          <a:prstGeom prst="rect">
            <a:avLst/>
          </a:prstGeom>
        </p:spPr>
        <p:txBody>
          <a:bodyPr lIns="0" tIns="0" rIns="0" bIns="0" rtlCol="0" anchor="t">
            <a:spAutoFit/>
          </a:bodyPr>
          <a:lstStyle/>
          <a:p>
            <a:pPr algn="ctr" rtl="1">
              <a:lnSpc>
                <a:spcPts val="6762"/>
              </a:lnSpc>
            </a:pPr>
            <a:r>
              <a:rPr lang="ar-EG" sz="4830" b="1">
                <a:solidFill>
                  <a:srgbClr val="000000"/>
                </a:solidFill>
                <a:latin typeface="29LT Bukra Condensed Bold"/>
                <a:ea typeface="29LT Bukra Condensed Bold"/>
                <a:cs typeface="29LT Bukra Condensed Bold"/>
                <a:sym typeface="29LT Bukra Condensed Bold"/>
                <a:rtl/>
              </a:rPr>
              <a:t>بيانات </a:t>
            </a:r>
            <a:r>
              <a:rPr lang="ar-EG" sz="4830" b="1">
                <a:solidFill>
                  <a:srgbClr val="BD4B85"/>
                </a:solidFill>
                <a:latin typeface="29LT Bukra Condensed Bold"/>
                <a:ea typeface="29LT Bukra Condensed Bold"/>
                <a:cs typeface="29LT Bukra Condensed Bold"/>
                <a:sym typeface="29LT Bukra Condensed Bold"/>
                <a:rtl/>
              </a:rPr>
              <a:t>عامة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E"/>
        </a:solidFill>
        <a:effectLst/>
      </p:bgPr>
    </p:bg>
    <p:spTree>
      <p:nvGrpSpPr>
        <p:cNvPr id="1" name=""/>
        <p:cNvGrpSpPr/>
        <p:nvPr/>
      </p:nvGrpSpPr>
      <p:grpSpPr>
        <a:xfrm>
          <a:off x="0" y="0"/>
          <a:ext cx="0" cy="0"/>
          <a:chOff x="0" y="0"/>
          <a:chExt cx="0" cy="0"/>
        </a:xfrm>
      </p:grpSpPr>
      <p:grpSp>
        <p:nvGrpSpPr>
          <p:cNvPr id="10" name="Group 10"/>
          <p:cNvGrpSpPr/>
          <p:nvPr/>
        </p:nvGrpSpPr>
        <p:grpSpPr>
          <a:xfrm>
            <a:off x="5281952" y="2131468"/>
            <a:ext cx="1398623" cy="553515"/>
            <a:chOff x="0" y="0"/>
            <a:chExt cx="618894" cy="244932"/>
          </a:xfrm>
        </p:grpSpPr>
        <p:sp>
          <p:nvSpPr>
            <p:cNvPr id="11" name="Freeform 11"/>
            <p:cNvSpPr/>
            <p:nvPr/>
          </p:nvSpPr>
          <p:spPr>
            <a:xfrm>
              <a:off x="0" y="0"/>
              <a:ext cx="618894" cy="244932"/>
            </a:xfrm>
            <a:custGeom>
              <a:avLst/>
              <a:gdLst/>
              <a:ahLst/>
              <a:cxnLst/>
              <a:rect l="l" t="t" r="r" b="b"/>
              <a:pathLst>
                <a:path w="618894" h="244932">
                  <a:moveTo>
                    <a:pt x="0" y="0"/>
                  </a:moveTo>
                  <a:lnTo>
                    <a:pt x="618894" y="0"/>
                  </a:lnTo>
                  <a:lnTo>
                    <a:pt x="618894" y="244932"/>
                  </a:lnTo>
                  <a:lnTo>
                    <a:pt x="0" y="244932"/>
                  </a:lnTo>
                  <a:close/>
                </a:path>
              </a:pathLst>
            </a:custGeom>
            <a:solidFill>
              <a:srgbClr val="F9E3E7"/>
            </a:solidFill>
            <a:ln w="38100" cap="sq">
              <a:solidFill>
                <a:srgbClr val="BD4B85"/>
              </a:solidFill>
              <a:prstDash val="solid"/>
              <a:miter/>
            </a:ln>
          </p:spPr>
          <p:txBody>
            <a:bodyPr/>
            <a:lstStyle/>
            <a:p>
              <a:endParaRPr lang="ar-SA"/>
            </a:p>
          </p:txBody>
        </p:sp>
        <p:sp>
          <p:nvSpPr>
            <p:cNvPr id="12" name="TextBox 12"/>
            <p:cNvSpPr txBox="1"/>
            <p:nvPr/>
          </p:nvSpPr>
          <p:spPr>
            <a:xfrm>
              <a:off x="0" y="-47625"/>
              <a:ext cx="618894" cy="292557"/>
            </a:xfrm>
            <a:prstGeom prst="rect">
              <a:avLst/>
            </a:prstGeom>
          </p:spPr>
          <p:txBody>
            <a:bodyPr lIns="50800" tIns="50800" rIns="50800" bIns="50800" rtlCol="0" anchor="ctr"/>
            <a:lstStyle/>
            <a:p>
              <a:pPr algn="ctr">
                <a:lnSpc>
                  <a:spcPts val="3359"/>
                </a:lnSpc>
              </a:pPr>
              <a:endParaRPr/>
            </a:p>
          </p:txBody>
        </p:sp>
      </p:grpSp>
      <p:grpSp>
        <p:nvGrpSpPr>
          <p:cNvPr id="13" name="Group 13"/>
          <p:cNvGrpSpPr/>
          <p:nvPr/>
        </p:nvGrpSpPr>
        <p:grpSpPr>
          <a:xfrm>
            <a:off x="900110" y="2131468"/>
            <a:ext cx="4322760" cy="553515"/>
            <a:chOff x="0" y="0"/>
            <a:chExt cx="1912831" cy="244932"/>
          </a:xfrm>
        </p:grpSpPr>
        <p:sp>
          <p:nvSpPr>
            <p:cNvPr id="14" name="Freeform 14"/>
            <p:cNvSpPr/>
            <p:nvPr/>
          </p:nvSpPr>
          <p:spPr>
            <a:xfrm>
              <a:off x="0" y="0"/>
              <a:ext cx="1912831" cy="244932"/>
            </a:xfrm>
            <a:custGeom>
              <a:avLst/>
              <a:gdLst/>
              <a:ahLst/>
              <a:cxnLst/>
              <a:rect l="l" t="t" r="r" b="b"/>
              <a:pathLst>
                <a:path w="1912831" h="244932">
                  <a:moveTo>
                    <a:pt x="0" y="0"/>
                  </a:moveTo>
                  <a:lnTo>
                    <a:pt x="1912831" y="0"/>
                  </a:lnTo>
                  <a:lnTo>
                    <a:pt x="1912831" y="244932"/>
                  </a:lnTo>
                  <a:lnTo>
                    <a:pt x="0" y="244932"/>
                  </a:lnTo>
                  <a:close/>
                </a:path>
              </a:pathLst>
            </a:custGeom>
            <a:solidFill>
              <a:srgbClr val="000000">
                <a:alpha val="0"/>
              </a:srgbClr>
            </a:solidFill>
            <a:ln w="38100" cap="sq">
              <a:solidFill>
                <a:srgbClr val="BD4B85"/>
              </a:solidFill>
              <a:prstDash val="solid"/>
              <a:miter/>
            </a:ln>
          </p:spPr>
          <p:txBody>
            <a:bodyPr/>
            <a:lstStyle/>
            <a:p>
              <a:endParaRPr lang="ar-SA"/>
            </a:p>
          </p:txBody>
        </p:sp>
        <p:sp>
          <p:nvSpPr>
            <p:cNvPr id="15" name="TextBox 15"/>
            <p:cNvSpPr txBox="1"/>
            <p:nvPr/>
          </p:nvSpPr>
          <p:spPr>
            <a:xfrm>
              <a:off x="0" y="-47625"/>
              <a:ext cx="1912831" cy="292557"/>
            </a:xfrm>
            <a:prstGeom prst="rect">
              <a:avLst/>
            </a:prstGeom>
          </p:spPr>
          <p:txBody>
            <a:bodyPr lIns="50800" tIns="50800" rIns="50800" bIns="50800" rtlCol="0" anchor="ctr"/>
            <a:lstStyle/>
            <a:p>
              <a:pPr algn="ctr">
                <a:lnSpc>
                  <a:spcPts val="3359"/>
                </a:lnSpc>
              </a:pPr>
              <a:endParaRPr/>
            </a:p>
          </p:txBody>
        </p:sp>
      </p:grpSp>
      <p:sp>
        <p:nvSpPr>
          <p:cNvPr id="16" name="TextBox 16"/>
          <p:cNvSpPr txBox="1"/>
          <p:nvPr/>
        </p:nvSpPr>
        <p:spPr>
          <a:xfrm>
            <a:off x="2654139" y="886400"/>
            <a:ext cx="2251722" cy="711305"/>
          </a:xfrm>
          <a:prstGeom prst="rect">
            <a:avLst/>
          </a:prstGeom>
        </p:spPr>
        <p:txBody>
          <a:bodyPr lIns="0" tIns="0" rIns="0" bIns="0" rtlCol="0" anchor="t">
            <a:spAutoFit/>
          </a:bodyPr>
          <a:lstStyle/>
          <a:p>
            <a:pPr algn="ctr" rtl="1">
              <a:lnSpc>
                <a:spcPts val="4894"/>
              </a:lnSpc>
            </a:pPr>
            <a:r>
              <a:rPr lang="ar-EG" sz="3495" b="1" dirty="0">
                <a:solidFill>
                  <a:srgbClr val="000000"/>
                </a:solidFill>
                <a:latin typeface="29LT Bukra Condensed Bold"/>
                <a:ea typeface="29LT Bukra Condensed Bold"/>
                <a:cs typeface="29LT Bukra Condensed Bold"/>
                <a:sym typeface="29LT Bukra Condensed Bold"/>
                <a:rtl/>
              </a:rPr>
              <a:t>بيانات</a:t>
            </a:r>
            <a:r>
              <a:rPr lang="ar-EG" sz="3495" b="1" dirty="0">
                <a:solidFill>
                  <a:srgbClr val="0FA596"/>
                </a:solidFill>
                <a:latin typeface="29LT Bukra Condensed Bold"/>
                <a:ea typeface="29LT Bukra Condensed Bold"/>
                <a:cs typeface="29LT Bukra Condensed Bold"/>
                <a:sym typeface="29LT Bukra Condensed Bold"/>
                <a:rtl/>
              </a:rPr>
              <a:t> </a:t>
            </a:r>
            <a:r>
              <a:rPr lang="ar-EG" sz="3495" b="1" dirty="0">
                <a:solidFill>
                  <a:srgbClr val="BD4B85"/>
                </a:solidFill>
                <a:latin typeface="29LT Bukra Condensed Bold"/>
                <a:ea typeface="29LT Bukra Condensed Bold"/>
                <a:cs typeface="29LT Bukra Condensed Bold"/>
                <a:sym typeface="29LT Bukra Condensed Bold"/>
                <a:rtl/>
              </a:rPr>
              <a:t>عـامة </a:t>
            </a:r>
          </a:p>
        </p:txBody>
      </p:sp>
      <p:sp>
        <p:nvSpPr>
          <p:cNvPr id="17" name="TextBox 17"/>
          <p:cNvSpPr txBox="1"/>
          <p:nvPr/>
        </p:nvSpPr>
        <p:spPr>
          <a:xfrm>
            <a:off x="5069442" y="2122105"/>
            <a:ext cx="1823644" cy="404389"/>
          </a:xfrm>
          <a:prstGeom prst="rect">
            <a:avLst/>
          </a:prstGeom>
        </p:spPr>
        <p:txBody>
          <a:bodyPr lIns="0" tIns="0" rIns="0" bIns="0" rtlCol="0" anchor="t">
            <a:spAutoFit/>
          </a:bodyPr>
          <a:lstStyle/>
          <a:p>
            <a:pPr algn="ctr" rtl="1">
              <a:lnSpc>
                <a:spcPts val="2721"/>
              </a:lnSpc>
            </a:pPr>
            <a:r>
              <a:rPr lang="ar-EG" sz="1943" b="1">
                <a:solidFill>
                  <a:srgbClr val="000000"/>
                </a:solidFill>
                <a:latin typeface="29LT Bukra Condensed Bold"/>
                <a:ea typeface="29LT Bukra Condensed Bold"/>
                <a:cs typeface="29LT Bukra Condensed Bold"/>
                <a:sym typeface="29LT Bukra Condensed Bold"/>
                <a:rtl/>
              </a:rPr>
              <a:t>الاسم </a:t>
            </a:r>
          </a:p>
        </p:txBody>
      </p:sp>
      <p:grpSp>
        <p:nvGrpSpPr>
          <p:cNvPr id="18" name="Group 18"/>
          <p:cNvGrpSpPr/>
          <p:nvPr/>
        </p:nvGrpSpPr>
        <p:grpSpPr>
          <a:xfrm>
            <a:off x="5260848" y="2785268"/>
            <a:ext cx="1398623" cy="553515"/>
            <a:chOff x="0" y="0"/>
            <a:chExt cx="618894" cy="244932"/>
          </a:xfrm>
        </p:grpSpPr>
        <p:sp>
          <p:nvSpPr>
            <p:cNvPr id="19" name="Freeform 19"/>
            <p:cNvSpPr/>
            <p:nvPr/>
          </p:nvSpPr>
          <p:spPr>
            <a:xfrm>
              <a:off x="0" y="0"/>
              <a:ext cx="618894" cy="244932"/>
            </a:xfrm>
            <a:custGeom>
              <a:avLst/>
              <a:gdLst/>
              <a:ahLst/>
              <a:cxnLst/>
              <a:rect l="l" t="t" r="r" b="b"/>
              <a:pathLst>
                <a:path w="618894" h="244932">
                  <a:moveTo>
                    <a:pt x="0" y="0"/>
                  </a:moveTo>
                  <a:lnTo>
                    <a:pt x="618894" y="0"/>
                  </a:lnTo>
                  <a:lnTo>
                    <a:pt x="618894" y="244932"/>
                  </a:lnTo>
                  <a:lnTo>
                    <a:pt x="0" y="244932"/>
                  </a:lnTo>
                  <a:close/>
                </a:path>
              </a:pathLst>
            </a:custGeom>
            <a:solidFill>
              <a:srgbClr val="F9E3E7"/>
            </a:solidFill>
            <a:ln w="38100" cap="sq">
              <a:solidFill>
                <a:srgbClr val="BD4B85"/>
              </a:solidFill>
              <a:prstDash val="solid"/>
              <a:miter/>
            </a:ln>
          </p:spPr>
          <p:txBody>
            <a:bodyPr/>
            <a:lstStyle/>
            <a:p>
              <a:endParaRPr lang="ar-SA"/>
            </a:p>
          </p:txBody>
        </p:sp>
        <p:sp>
          <p:nvSpPr>
            <p:cNvPr id="20" name="TextBox 20"/>
            <p:cNvSpPr txBox="1"/>
            <p:nvPr/>
          </p:nvSpPr>
          <p:spPr>
            <a:xfrm>
              <a:off x="0" y="-47625"/>
              <a:ext cx="618894" cy="292557"/>
            </a:xfrm>
            <a:prstGeom prst="rect">
              <a:avLst/>
            </a:prstGeom>
          </p:spPr>
          <p:txBody>
            <a:bodyPr lIns="50800" tIns="50800" rIns="50800" bIns="50800" rtlCol="0" anchor="ctr"/>
            <a:lstStyle/>
            <a:p>
              <a:pPr algn="ctr">
                <a:lnSpc>
                  <a:spcPts val="3359"/>
                </a:lnSpc>
              </a:pPr>
              <a:endParaRPr/>
            </a:p>
          </p:txBody>
        </p:sp>
      </p:grpSp>
      <p:grpSp>
        <p:nvGrpSpPr>
          <p:cNvPr id="21" name="Group 21"/>
          <p:cNvGrpSpPr/>
          <p:nvPr/>
        </p:nvGrpSpPr>
        <p:grpSpPr>
          <a:xfrm>
            <a:off x="5260848" y="3531638"/>
            <a:ext cx="1398623" cy="553515"/>
            <a:chOff x="0" y="0"/>
            <a:chExt cx="618894" cy="244932"/>
          </a:xfrm>
        </p:grpSpPr>
        <p:sp>
          <p:nvSpPr>
            <p:cNvPr id="22" name="Freeform 22"/>
            <p:cNvSpPr/>
            <p:nvPr/>
          </p:nvSpPr>
          <p:spPr>
            <a:xfrm>
              <a:off x="0" y="0"/>
              <a:ext cx="618894" cy="244932"/>
            </a:xfrm>
            <a:custGeom>
              <a:avLst/>
              <a:gdLst/>
              <a:ahLst/>
              <a:cxnLst/>
              <a:rect l="l" t="t" r="r" b="b"/>
              <a:pathLst>
                <a:path w="618894" h="244932">
                  <a:moveTo>
                    <a:pt x="0" y="0"/>
                  </a:moveTo>
                  <a:lnTo>
                    <a:pt x="618894" y="0"/>
                  </a:lnTo>
                  <a:lnTo>
                    <a:pt x="618894" y="244932"/>
                  </a:lnTo>
                  <a:lnTo>
                    <a:pt x="0" y="244932"/>
                  </a:lnTo>
                  <a:close/>
                </a:path>
              </a:pathLst>
            </a:custGeom>
            <a:solidFill>
              <a:srgbClr val="F9E3E7"/>
            </a:solidFill>
            <a:ln w="38100" cap="sq">
              <a:solidFill>
                <a:srgbClr val="BD4B85"/>
              </a:solidFill>
              <a:prstDash val="solid"/>
              <a:miter/>
            </a:ln>
          </p:spPr>
          <p:txBody>
            <a:bodyPr/>
            <a:lstStyle/>
            <a:p>
              <a:endParaRPr lang="ar-SA"/>
            </a:p>
          </p:txBody>
        </p:sp>
        <p:sp>
          <p:nvSpPr>
            <p:cNvPr id="23" name="TextBox 23"/>
            <p:cNvSpPr txBox="1"/>
            <p:nvPr/>
          </p:nvSpPr>
          <p:spPr>
            <a:xfrm>
              <a:off x="0" y="-47625"/>
              <a:ext cx="618894" cy="292557"/>
            </a:xfrm>
            <a:prstGeom prst="rect">
              <a:avLst/>
            </a:prstGeom>
          </p:spPr>
          <p:txBody>
            <a:bodyPr lIns="50800" tIns="50800" rIns="50800" bIns="50800" rtlCol="0" anchor="ctr"/>
            <a:lstStyle/>
            <a:p>
              <a:pPr algn="ctr">
                <a:lnSpc>
                  <a:spcPts val="3359"/>
                </a:lnSpc>
              </a:pPr>
              <a:endParaRPr/>
            </a:p>
          </p:txBody>
        </p:sp>
      </p:grpSp>
      <p:grpSp>
        <p:nvGrpSpPr>
          <p:cNvPr id="24" name="Group 24"/>
          <p:cNvGrpSpPr/>
          <p:nvPr/>
        </p:nvGrpSpPr>
        <p:grpSpPr>
          <a:xfrm>
            <a:off x="5260848" y="4243785"/>
            <a:ext cx="1398623" cy="553515"/>
            <a:chOff x="0" y="0"/>
            <a:chExt cx="618894" cy="244932"/>
          </a:xfrm>
        </p:grpSpPr>
        <p:sp>
          <p:nvSpPr>
            <p:cNvPr id="25" name="Freeform 25"/>
            <p:cNvSpPr/>
            <p:nvPr/>
          </p:nvSpPr>
          <p:spPr>
            <a:xfrm>
              <a:off x="0" y="0"/>
              <a:ext cx="618894" cy="244932"/>
            </a:xfrm>
            <a:custGeom>
              <a:avLst/>
              <a:gdLst/>
              <a:ahLst/>
              <a:cxnLst/>
              <a:rect l="l" t="t" r="r" b="b"/>
              <a:pathLst>
                <a:path w="618894" h="244932">
                  <a:moveTo>
                    <a:pt x="0" y="0"/>
                  </a:moveTo>
                  <a:lnTo>
                    <a:pt x="618894" y="0"/>
                  </a:lnTo>
                  <a:lnTo>
                    <a:pt x="618894" y="244932"/>
                  </a:lnTo>
                  <a:lnTo>
                    <a:pt x="0" y="244932"/>
                  </a:lnTo>
                  <a:close/>
                </a:path>
              </a:pathLst>
            </a:custGeom>
            <a:solidFill>
              <a:srgbClr val="F9E3E7"/>
            </a:solidFill>
            <a:ln w="38100" cap="sq">
              <a:solidFill>
                <a:srgbClr val="BD4B85"/>
              </a:solidFill>
              <a:prstDash val="solid"/>
              <a:miter/>
            </a:ln>
          </p:spPr>
          <p:txBody>
            <a:bodyPr/>
            <a:lstStyle/>
            <a:p>
              <a:endParaRPr lang="ar-SA"/>
            </a:p>
          </p:txBody>
        </p:sp>
        <p:sp>
          <p:nvSpPr>
            <p:cNvPr id="26" name="TextBox 26"/>
            <p:cNvSpPr txBox="1"/>
            <p:nvPr/>
          </p:nvSpPr>
          <p:spPr>
            <a:xfrm>
              <a:off x="0" y="-47625"/>
              <a:ext cx="618894" cy="292557"/>
            </a:xfrm>
            <a:prstGeom prst="rect">
              <a:avLst/>
            </a:prstGeom>
          </p:spPr>
          <p:txBody>
            <a:bodyPr lIns="50800" tIns="50800" rIns="50800" bIns="50800" rtlCol="0" anchor="ctr"/>
            <a:lstStyle/>
            <a:p>
              <a:pPr algn="ctr">
                <a:lnSpc>
                  <a:spcPts val="3359"/>
                </a:lnSpc>
              </a:pPr>
              <a:endParaRPr/>
            </a:p>
          </p:txBody>
        </p:sp>
      </p:grpSp>
      <p:grpSp>
        <p:nvGrpSpPr>
          <p:cNvPr id="27" name="Group 27"/>
          <p:cNvGrpSpPr/>
          <p:nvPr/>
        </p:nvGrpSpPr>
        <p:grpSpPr>
          <a:xfrm>
            <a:off x="3824248" y="2785268"/>
            <a:ext cx="1377519" cy="553515"/>
            <a:chOff x="0" y="0"/>
            <a:chExt cx="609555" cy="244932"/>
          </a:xfrm>
        </p:grpSpPr>
        <p:sp>
          <p:nvSpPr>
            <p:cNvPr id="28" name="Freeform 28"/>
            <p:cNvSpPr/>
            <p:nvPr/>
          </p:nvSpPr>
          <p:spPr>
            <a:xfrm>
              <a:off x="0" y="0"/>
              <a:ext cx="609555" cy="244932"/>
            </a:xfrm>
            <a:custGeom>
              <a:avLst/>
              <a:gdLst/>
              <a:ahLst/>
              <a:cxnLst/>
              <a:rect l="l" t="t" r="r" b="b"/>
              <a:pathLst>
                <a:path w="609555" h="244932">
                  <a:moveTo>
                    <a:pt x="0" y="0"/>
                  </a:moveTo>
                  <a:lnTo>
                    <a:pt x="609555" y="0"/>
                  </a:lnTo>
                  <a:lnTo>
                    <a:pt x="609555" y="244932"/>
                  </a:lnTo>
                  <a:lnTo>
                    <a:pt x="0" y="244932"/>
                  </a:lnTo>
                  <a:close/>
                </a:path>
              </a:pathLst>
            </a:custGeom>
            <a:solidFill>
              <a:srgbClr val="000000">
                <a:alpha val="0"/>
              </a:srgbClr>
            </a:solidFill>
            <a:ln w="38100" cap="sq">
              <a:solidFill>
                <a:srgbClr val="BD4B85"/>
              </a:solidFill>
              <a:prstDash val="solid"/>
              <a:miter/>
            </a:ln>
          </p:spPr>
          <p:txBody>
            <a:bodyPr/>
            <a:lstStyle/>
            <a:p>
              <a:endParaRPr lang="ar-SA"/>
            </a:p>
          </p:txBody>
        </p:sp>
        <p:sp>
          <p:nvSpPr>
            <p:cNvPr id="29" name="TextBox 29"/>
            <p:cNvSpPr txBox="1"/>
            <p:nvPr/>
          </p:nvSpPr>
          <p:spPr>
            <a:xfrm>
              <a:off x="0" y="-47625"/>
              <a:ext cx="609555" cy="292557"/>
            </a:xfrm>
            <a:prstGeom prst="rect">
              <a:avLst/>
            </a:prstGeom>
          </p:spPr>
          <p:txBody>
            <a:bodyPr lIns="50800" tIns="50800" rIns="50800" bIns="50800" rtlCol="0" anchor="ctr"/>
            <a:lstStyle/>
            <a:p>
              <a:pPr algn="ctr">
                <a:lnSpc>
                  <a:spcPts val="3359"/>
                </a:lnSpc>
              </a:pPr>
              <a:endParaRPr/>
            </a:p>
          </p:txBody>
        </p:sp>
      </p:grpSp>
      <p:grpSp>
        <p:nvGrpSpPr>
          <p:cNvPr id="30" name="Group 30"/>
          <p:cNvGrpSpPr/>
          <p:nvPr/>
        </p:nvGrpSpPr>
        <p:grpSpPr>
          <a:xfrm>
            <a:off x="3824248" y="3531638"/>
            <a:ext cx="1377519" cy="553515"/>
            <a:chOff x="0" y="0"/>
            <a:chExt cx="609555" cy="244932"/>
          </a:xfrm>
        </p:grpSpPr>
        <p:sp>
          <p:nvSpPr>
            <p:cNvPr id="31" name="Freeform 31"/>
            <p:cNvSpPr/>
            <p:nvPr/>
          </p:nvSpPr>
          <p:spPr>
            <a:xfrm>
              <a:off x="0" y="0"/>
              <a:ext cx="609555" cy="244932"/>
            </a:xfrm>
            <a:custGeom>
              <a:avLst/>
              <a:gdLst/>
              <a:ahLst/>
              <a:cxnLst/>
              <a:rect l="l" t="t" r="r" b="b"/>
              <a:pathLst>
                <a:path w="609555" h="244932">
                  <a:moveTo>
                    <a:pt x="0" y="0"/>
                  </a:moveTo>
                  <a:lnTo>
                    <a:pt x="609555" y="0"/>
                  </a:lnTo>
                  <a:lnTo>
                    <a:pt x="609555" y="244932"/>
                  </a:lnTo>
                  <a:lnTo>
                    <a:pt x="0" y="244932"/>
                  </a:lnTo>
                  <a:close/>
                </a:path>
              </a:pathLst>
            </a:custGeom>
            <a:solidFill>
              <a:srgbClr val="000000">
                <a:alpha val="0"/>
              </a:srgbClr>
            </a:solidFill>
            <a:ln w="38100" cap="sq">
              <a:solidFill>
                <a:srgbClr val="BD4B85"/>
              </a:solidFill>
              <a:prstDash val="solid"/>
              <a:miter/>
            </a:ln>
          </p:spPr>
          <p:txBody>
            <a:bodyPr/>
            <a:lstStyle/>
            <a:p>
              <a:endParaRPr lang="ar-SA"/>
            </a:p>
          </p:txBody>
        </p:sp>
        <p:sp>
          <p:nvSpPr>
            <p:cNvPr id="32" name="TextBox 32"/>
            <p:cNvSpPr txBox="1"/>
            <p:nvPr/>
          </p:nvSpPr>
          <p:spPr>
            <a:xfrm>
              <a:off x="0" y="-47625"/>
              <a:ext cx="609555" cy="292557"/>
            </a:xfrm>
            <a:prstGeom prst="rect">
              <a:avLst/>
            </a:prstGeom>
          </p:spPr>
          <p:txBody>
            <a:bodyPr lIns="50800" tIns="50800" rIns="50800" bIns="50800" rtlCol="0" anchor="ctr"/>
            <a:lstStyle/>
            <a:p>
              <a:pPr algn="ctr">
                <a:lnSpc>
                  <a:spcPts val="3359"/>
                </a:lnSpc>
              </a:pPr>
              <a:endParaRPr/>
            </a:p>
          </p:txBody>
        </p:sp>
      </p:grpSp>
      <p:grpSp>
        <p:nvGrpSpPr>
          <p:cNvPr id="33" name="Group 33"/>
          <p:cNvGrpSpPr/>
          <p:nvPr/>
        </p:nvGrpSpPr>
        <p:grpSpPr>
          <a:xfrm>
            <a:off x="3824248" y="4243785"/>
            <a:ext cx="1377519" cy="553515"/>
            <a:chOff x="0" y="0"/>
            <a:chExt cx="609555" cy="244932"/>
          </a:xfrm>
        </p:grpSpPr>
        <p:sp>
          <p:nvSpPr>
            <p:cNvPr id="34" name="Freeform 34"/>
            <p:cNvSpPr/>
            <p:nvPr/>
          </p:nvSpPr>
          <p:spPr>
            <a:xfrm>
              <a:off x="0" y="0"/>
              <a:ext cx="609555" cy="244932"/>
            </a:xfrm>
            <a:custGeom>
              <a:avLst/>
              <a:gdLst/>
              <a:ahLst/>
              <a:cxnLst/>
              <a:rect l="l" t="t" r="r" b="b"/>
              <a:pathLst>
                <a:path w="609555" h="244932">
                  <a:moveTo>
                    <a:pt x="0" y="0"/>
                  </a:moveTo>
                  <a:lnTo>
                    <a:pt x="609555" y="0"/>
                  </a:lnTo>
                  <a:lnTo>
                    <a:pt x="609555" y="244932"/>
                  </a:lnTo>
                  <a:lnTo>
                    <a:pt x="0" y="244932"/>
                  </a:lnTo>
                  <a:close/>
                </a:path>
              </a:pathLst>
            </a:custGeom>
            <a:solidFill>
              <a:srgbClr val="000000">
                <a:alpha val="0"/>
              </a:srgbClr>
            </a:solidFill>
            <a:ln w="38100" cap="sq">
              <a:solidFill>
                <a:srgbClr val="BD4B85"/>
              </a:solidFill>
              <a:prstDash val="solid"/>
              <a:miter/>
            </a:ln>
          </p:spPr>
          <p:txBody>
            <a:bodyPr/>
            <a:lstStyle/>
            <a:p>
              <a:endParaRPr lang="ar-SA"/>
            </a:p>
          </p:txBody>
        </p:sp>
        <p:sp>
          <p:nvSpPr>
            <p:cNvPr id="35" name="TextBox 35"/>
            <p:cNvSpPr txBox="1"/>
            <p:nvPr/>
          </p:nvSpPr>
          <p:spPr>
            <a:xfrm>
              <a:off x="0" y="-47625"/>
              <a:ext cx="609555" cy="292557"/>
            </a:xfrm>
            <a:prstGeom prst="rect">
              <a:avLst/>
            </a:prstGeom>
          </p:spPr>
          <p:txBody>
            <a:bodyPr lIns="50800" tIns="50800" rIns="50800" bIns="50800" rtlCol="0" anchor="ctr"/>
            <a:lstStyle/>
            <a:p>
              <a:pPr algn="ctr">
                <a:lnSpc>
                  <a:spcPts val="3359"/>
                </a:lnSpc>
              </a:pPr>
              <a:endParaRPr/>
            </a:p>
          </p:txBody>
        </p:sp>
      </p:grpSp>
      <p:sp>
        <p:nvSpPr>
          <p:cNvPr id="36" name="TextBox 36"/>
          <p:cNvSpPr txBox="1"/>
          <p:nvPr/>
        </p:nvSpPr>
        <p:spPr>
          <a:xfrm>
            <a:off x="5048338" y="2775905"/>
            <a:ext cx="1823644" cy="404389"/>
          </a:xfrm>
          <a:prstGeom prst="rect">
            <a:avLst/>
          </a:prstGeom>
        </p:spPr>
        <p:txBody>
          <a:bodyPr lIns="0" tIns="0" rIns="0" bIns="0" rtlCol="0" anchor="t">
            <a:spAutoFit/>
          </a:bodyPr>
          <a:lstStyle/>
          <a:p>
            <a:pPr algn="ctr" rtl="1">
              <a:lnSpc>
                <a:spcPts val="2721"/>
              </a:lnSpc>
            </a:pPr>
            <a:r>
              <a:rPr lang="ar-EG" sz="1943" b="1">
                <a:solidFill>
                  <a:srgbClr val="000000"/>
                </a:solidFill>
                <a:latin typeface="29LT Bukra Condensed Bold"/>
                <a:ea typeface="29LT Bukra Condensed Bold"/>
                <a:cs typeface="29LT Bukra Condensed Bold"/>
                <a:sym typeface="29LT Bukra Condensed Bold"/>
                <a:rtl/>
              </a:rPr>
              <a:t>المؤهل </a:t>
            </a:r>
          </a:p>
        </p:txBody>
      </p:sp>
      <p:sp>
        <p:nvSpPr>
          <p:cNvPr id="37" name="TextBox 37"/>
          <p:cNvSpPr txBox="1"/>
          <p:nvPr/>
        </p:nvSpPr>
        <p:spPr>
          <a:xfrm>
            <a:off x="5048338" y="3522275"/>
            <a:ext cx="1823644" cy="404389"/>
          </a:xfrm>
          <a:prstGeom prst="rect">
            <a:avLst/>
          </a:prstGeom>
        </p:spPr>
        <p:txBody>
          <a:bodyPr lIns="0" tIns="0" rIns="0" bIns="0" rtlCol="0" anchor="t">
            <a:spAutoFit/>
          </a:bodyPr>
          <a:lstStyle/>
          <a:p>
            <a:pPr algn="ctr" rtl="1">
              <a:lnSpc>
                <a:spcPts val="2721"/>
              </a:lnSpc>
            </a:pPr>
            <a:r>
              <a:rPr lang="ar-EG" sz="1943" b="1">
                <a:solidFill>
                  <a:srgbClr val="000000"/>
                </a:solidFill>
                <a:latin typeface="29LT Bukra Condensed Bold"/>
                <a:ea typeface="29LT Bukra Condensed Bold"/>
                <a:cs typeface="29LT Bukra Condensed Bold"/>
                <a:sym typeface="29LT Bukra Condensed Bold"/>
                <a:rtl/>
              </a:rPr>
              <a:t>الجامعة </a:t>
            </a:r>
          </a:p>
        </p:txBody>
      </p:sp>
      <p:sp>
        <p:nvSpPr>
          <p:cNvPr id="38" name="TextBox 38"/>
          <p:cNvSpPr txBox="1"/>
          <p:nvPr/>
        </p:nvSpPr>
        <p:spPr>
          <a:xfrm>
            <a:off x="5048338" y="4234422"/>
            <a:ext cx="1823644" cy="404389"/>
          </a:xfrm>
          <a:prstGeom prst="rect">
            <a:avLst/>
          </a:prstGeom>
        </p:spPr>
        <p:txBody>
          <a:bodyPr lIns="0" tIns="0" rIns="0" bIns="0" rtlCol="0" anchor="t">
            <a:spAutoFit/>
          </a:bodyPr>
          <a:lstStyle/>
          <a:p>
            <a:pPr algn="ctr" rtl="1">
              <a:lnSpc>
                <a:spcPts val="2721"/>
              </a:lnSpc>
            </a:pPr>
            <a:r>
              <a:rPr lang="ar-EG" sz="1943" b="1">
                <a:solidFill>
                  <a:srgbClr val="000000"/>
                </a:solidFill>
                <a:latin typeface="29LT Bukra Condensed Bold"/>
                <a:ea typeface="29LT Bukra Condensed Bold"/>
                <a:cs typeface="29LT Bukra Condensed Bold"/>
                <a:sym typeface="29LT Bukra Condensed Bold"/>
                <a:rtl/>
              </a:rPr>
              <a:t>تاريخ التعيين </a:t>
            </a:r>
          </a:p>
        </p:txBody>
      </p:sp>
      <p:grpSp>
        <p:nvGrpSpPr>
          <p:cNvPr id="39" name="Group 39"/>
          <p:cNvGrpSpPr/>
          <p:nvPr/>
        </p:nvGrpSpPr>
        <p:grpSpPr>
          <a:xfrm>
            <a:off x="2336711" y="2785268"/>
            <a:ext cx="1398623" cy="553515"/>
            <a:chOff x="0" y="0"/>
            <a:chExt cx="618894" cy="244932"/>
          </a:xfrm>
        </p:grpSpPr>
        <p:sp>
          <p:nvSpPr>
            <p:cNvPr id="40" name="Freeform 40"/>
            <p:cNvSpPr/>
            <p:nvPr/>
          </p:nvSpPr>
          <p:spPr>
            <a:xfrm>
              <a:off x="0" y="0"/>
              <a:ext cx="618894" cy="244932"/>
            </a:xfrm>
            <a:custGeom>
              <a:avLst/>
              <a:gdLst/>
              <a:ahLst/>
              <a:cxnLst/>
              <a:rect l="l" t="t" r="r" b="b"/>
              <a:pathLst>
                <a:path w="618894" h="244932">
                  <a:moveTo>
                    <a:pt x="0" y="0"/>
                  </a:moveTo>
                  <a:lnTo>
                    <a:pt x="618894" y="0"/>
                  </a:lnTo>
                  <a:lnTo>
                    <a:pt x="618894" y="244932"/>
                  </a:lnTo>
                  <a:lnTo>
                    <a:pt x="0" y="244932"/>
                  </a:lnTo>
                  <a:close/>
                </a:path>
              </a:pathLst>
            </a:custGeom>
            <a:solidFill>
              <a:srgbClr val="F9E3E7"/>
            </a:solidFill>
            <a:ln w="38100" cap="sq">
              <a:solidFill>
                <a:srgbClr val="BD4B85"/>
              </a:solidFill>
              <a:prstDash val="solid"/>
              <a:miter/>
            </a:ln>
          </p:spPr>
          <p:txBody>
            <a:bodyPr/>
            <a:lstStyle/>
            <a:p>
              <a:endParaRPr lang="ar-SA"/>
            </a:p>
          </p:txBody>
        </p:sp>
        <p:sp>
          <p:nvSpPr>
            <p:cNvPr id="41" name="TextBox 41"/>
            <p:cNvSpPr txBox="1"/>
            <p:nvPr/>
          </p:nvSpPr>
          <p:spPr>
            <a:xfrm>
              <a:off x="0" y="-47625"/>
              <a:ext cx="618894" cy="292557"/>
            </a:xfrm>
            <a:prstGeom prst="rect">
              <a:avLst/>
            </a:prstGeom>
          </p:spPr>
          <p:txBody>
            <a:bodyPr lIns="50800" tIns="50800" rIns="50800" bIns="50800" rtlCol="0" anchor="ctr"/>
            <a:lstStyle/>
            <a:p>
              <a:pPr algn="ctr">
                <a:lnSpc>
                  <a:spcPts val="3359"/>
                </a:lnSpc>
              </a:pPr>
              <a:endParaRPr/>
            </a:p>
          </p:txBody>
        </p:sp>
      </p:grpSp>
      <p:grpSp>
        <p:nvGrpSpPr>
          <p:cNvPr id="42" name="Group 42"/>
          <p:cNvGrpSpPr/>
          <p:nvPr/>
        </p:nvGrpSpPr>
        <p:grpSpPr>
          <a:xfrm>
            <a:off x="2336711" y="3531638"/>
            <a:ext cx="1398623" cy="553515"/>
            <a:chOff x="0" y="0"/>
            <a:chExt cx="618894" cy="244932"/>
          </a:xfrm>
        </p:grpSpPr>
        <p:sp>
          <p:nvSpPr>
            <p:cNvPr id="43" name="Freeform 43"/>
            <p:cNvSpPr/>
            <p:nvPr/>
          </p:nvSpPr>
          <p:spPr>
            <a:xfrm>
              <a:off x="0" y="0"/>
              <a:ext cx="618894" cy="244932"/>
            </a:xfrm>
            <a:custGeom>
              <a:avLst/>
              <a:gdLst/>
              <a:ahLst/>
              <a:cxnLst/>
              <a:rect l="l" t="t" r="r" b="b"/>
              <a:pathLst>
                <a:path w="618894" h="244932">
                  <a:moveTo>
                    <a:pt x="0" y="0"/>
                  </a:moveTo>
                  <a:lnTo>
                    <a:pt x="618894" y="0"/>
                  </a:lnTo>
                  <a:lnTo>
                    <a:pt x="618894" y="244932"/>
                  </a:lnTo>
                  <a:lnTo>
                    <a:pt x="0" y="244932"/>
                  </a:lnTo>
                  <a:close/>
                </a:path>
              </a:pathLst>
            </a:custGeom>
            <a:solidFill>
              <a:srgbClr val="F9E3E7"/>
            </a:solidFill>
            <a:ln w="38100" cap="sq">
              <a:solidFill>
                <a:srgbClr val="BD4B85"/>
              </a:solidFill>
              <a:prstDash val="solid"/>
              <a:miter/>
            </a:ln>
          </p:spPr>
          <p:txBody>
            <a:bodyPr/>
            <a:lstStyle/>
            <a:p>
              <a:endParaRPr lang="ar-SA"/>
            </a:p>
          </p:txBody>
        </p:sp>
        <p:sp>
          <p:nvSpPr>
            <p:cNvPr id="44" name="TextBox 44"/>
            <p:cNvSpPr txBox="1"/>
            <p:nvPr/>
          </p:nvSpPr>
          <p:spPr>
            <a:xfrm>
              <a:off x="0" y="-47625"/>
              <a:ext cx="618894" cy="292557"/>
            </a:xfrm>
            <a:prstGeom prst="rect">
              <a:avLst/>
            </a:prstGeom>
          </p:spPr>
          <p:txBody>
            <a:bodyPr lIns="50800" tIns="50800" rIns="50800" bIns="50800" rtlCol="0" anchor="ctr"/>
            <a:lstStyle/>
            <a:p>
              <a:pPr algn="ctr">
                <a:lnSpc>
                  <a:spcPts val="3359"/>
                </a:lnSpc>
              </a:pPr>
              <a:endParaRPr/>
            </a:p>
          </p:txBody>
        </p:sp>
      </p:grpSp>
      <p:grpSp>
        <p:nvGrpSpPr>
          <p:cNvPr id="45" name="Group 45"/>
          <p:cNvGrpSpPr/>
          <p:nvPr/>
        </p:nvGrpSpPr>
        <p:grpSpPr>
          <a:xfrm>
            <a:off x="2336711" y="4243785"/>
            <a:ext cx="1398623" cy="553515"/>
            <a:chOff x="0" y="0"/>
            <a:chExt cx="618894" cy="244932"/>
          </a:xfrm>
        </p:grpSpPr>
        <p:sp>
          <p:nvSpPr>
            <p:cNvPr id="46" name="Freeform 46"/>
            <p:cNvSpPr/>
            <p:nvPr/>
          </p:nvSpPr>
          <p:spPr>
            <a:xfrm>
              <a:off x="0" y="0"/>
              <a:ext cx="618894" cy="244932"/>
            </a:xfrm>
            <a:custGeom>
              <a:avLst/>
              <a:gdLst/>
              <a:ahLst/>
              <a:cxnLst/>
              <a:rect l="l" t="t" r="r" b="b"/>
              <a:pathLst>
                <a:path w="618894" h="244932">
                  <a:moveTo>
                    <a:pt x="0" y="0"/>
                  </a:moveTo>
                  <a:lnTo>
                    <a:pt x="618894" y="0"/>
                  </a:lnTo>
                  <a:lnTo>
                    <a:pt x="618894" y="244932"/>
                  </a:lnTo>
                  <a:lnTo>
                    <a:pt x="0" y="244932"/>
                  </a:lnTo>
                  <a:close/>
                </a:path>
              </a:pathLst>
            </a:custGeom>
            <a:solidFill>
              <a:srgbClr val="F9E3E7"/>
            </a:solidFill>
            <a:ln w="38100" cap="sq">
              <a:solidFill>
                <a:srgbClr val="BD4B85"/>
              </a:solidFill>
              <a:prstDash val="solid"/>
              <a:miter/>
            </a:ln>
          </p:spPr>
          <p:txBody>
            <a:bodyPr/>
            <a:lstStyle/>
            <a:p>
              <a:endParaRPr lang="ar-SA"/>
            </a:p>
          </p:txBody>
        </p:sp>
        <p:sp>
          <p:nvSpPr>
            <p:cNvPr id="47" name="TextBox 47"/>
            <p:cNvSpPr txBox="1"/>
            <p:nvPr/>
          </p:nvSpPr>
          <p:spPr>
            <a:xfrm>
              <a:off x="0" y="-47625"/>
              <a:ext cx="618894" cy="292557"/>
            </a:xfrm>
            <a:prstGeom prst="rect">
              <a:avLst/>
            </a:prstGeom>
          </p:spPr>
          <p:txBody>
            <a:bodyPr lIns="50800" tIns="50800" rIns="50800" bIns="50800" rtlCol="0" anchor="ctr"/>
            <a:lstStyle/>
            <a:p>
              <a:pPr algn="ctr">
                <a:lnSpc>
                  <a:spcPts val="3359"/>
                </a:lnSpc>
              </a:pPr>
              <a:endParaRPr/>
            </a:p>
          </p:txBody>
        </p:sp>
      </p:grpSp>
      <p:grpSp>
        <p:nvGrpSpPr>
          <p:cNvPr id="48" name="Group 48"/>
          <p:cNvGrpSpPr/>
          <p:nvPr/>
        </p:nvGrpSpPr>
        <p:grpSpPr>
          <a:xfrm>
            <a:off x="900110" y="2785268"/>
            <a:ext cx="1377519" cy="553515"/>
            <a:chOff x="0" y="0"/>
            <a:chExt cx="609555" cy="244932"/>
          </a:xfrm>
        </p:grpSpPr>
        <p:sp>
          <p:nvSpPr>
            <p:cNvPr id="49" name="Freeform 49"/>
            <p:cNvSpPr/>
            <p:nvPr/>
          </p:nvSpPr>
          <p:spPr>
            <a:xfrm>
              <a:off x="0" y="0"/>
              <a:ext cx="609555" cy="244932"/>
            </a:xfrm>
            <a:custGeom>
              <a:avLst/>
              <a:gdLst/>
              <a:ahLst/>
              <a:cxnLst/>
              <a:rect l="l" t="t" r="r" b="b"/>
              <a:pathLst>
                <a:path w="609555" h="244932">
                  <a:moveTo>
                    <a:pt x="0" y="0"/>
                  </a:moveTo>
                  <a:lnTo>
                    <a:pt x="609555" y="0"/>
                  </a:lnTo>
                  <a:lnTo>
                    <a:pt x="609555" y="244932"/>
                  </a:lnTo>
                  <a:lnTo>
                    <a:pt x="0" y="244932"/>
                  </a:lnTo>
                  <a:close/>
                </a:path>
              </a:pathLst>
            </a:custGeom>
            <a:solidFill>
              <a:srgbClr val="000000">
                <a:alpha val="0"/>
              </a:srgbClr>
            </a:solidFill>
            <a:ln w="38100" cap="sq">
              <a:solidFill>
                <a:srgbClr val="BD4B85"/>
              </a:solidFill>
              <a:prstDash val="solid"/>
              <a:miter/>
            </a:ln>
          </p:spPr>
          <p:txBody>
            <a:bodyPr/>
            <a:lstStyle/>
            <a:p>
              <a:endParaRPr lang="ar-SA"/>
            </a:p>
          </p:txBody>
        </p:sp>
        <p:sp>
          <p:nvSpPr>
            <p:cNvPr id="50" name="TextBox 50"/>
            <p:cNvSpPr txBox="1"/>
            <p:nvPr/>
          </p:nvSpPr>
          <p:spPr>
            <a:xfrm>
              <a:off x="0" y="-47625"/>
              <a:ext cx="609555" cy="292557"/>
            </a:xfrm>
            <a:prstGeom prst="rect">
              <a:avLst/>
            </a:prstGeom>
          </p:spPr>
          <p:txBody>
            <a:bodyPr lIns="50800" tIns="50800" rIns="50800" bIns="50800" rtlCol="0" anchor="ctr"/>
            <a:lstStyle/>
            <a:p>
              <a:pPr algn="ctr">
                <a:lnSpc>
                  <a:spcPts val="3359"/>
                </a:lnSpc>
              </a:pPr>
              <a:endParaRPr/>
            </a:p>
          </p:txBody>
        </p:sp>
      </p:grpSp>
      <p:grpSp>
        <p:nvGrpSpPr>
          <p:cNvPr id="51" name="Group 51"/>
          <p:cNvGrpSpPr/>
          <p:nvPr/>
        </p:nvGrpSpPr>
        <p:grpSpPr>
          <a:xfrm>
            <a:off x="900110" y="3531638"/>
            <a:ext cx="1377519" cy="553515"/>
            <a:chOff x="0" y="0"/>
            <a:chExt cx="609555" cy="244932"/>
          </a:xfrm>
        </p:grpSpPr>
        <p:sp>
          <p:nvSpPr>
            <p:cNvPr id="52" name="Freeform 52"/>
            <p:cNvSpPr/>
            <p:nvPr/>
          </p:nvSpPr>
          <p:spPr>
            <a:xfrm>
              <a:off x="0" y="0"/>
              <a:ext cx="609555" cy="244932"/>
            </a:xfrm>
            <a:custGeom>
              <a:avLst/>
              <a:gdLst/>
              <a:ahLst/>
              <a:cxnLst/>
              <a:rect l="l" t="t" r="r" b="b"/>
              <a:pathLst>
                <a:path w="609555" h="244932">
                  <a:moveTo>
                    <a:pt x="0" y="0"/>
                  </a:moveTo>
                  <a:lnTo>
                    <a:pt x="609555" y="0"/>
                  </a:lnTo>
                  <a:lnTo>
                    <a:pt x="609555" y="244932"/>
                  </a:lnTo>
                  <a:lnTo>
                    <a:pt x="0" y="244932"/>
                  </a:lnTo>
                  <a:close/>
                </a:path>
              </a:pathLst>
            </a:custGeom>
            <a:solidFill>
              <a:srgbClr val="000000">
                <a:alpha val="0"/>
              </a:srgbClr>
            </a:solidFill>
            <a:ln w="38100" cap="sq">
              <a:solidFill>
                <a:srgbClr val="BD4B85"/>
              </a:solidFill>
              <a:prstDash val="solid"/>
              <a:miter/>
            </a:ln>
          </p:spPr>
          <p:txBody>
            <a:bodyPr/>
            <a:lstStyle/>
            <a:p>
              <a:endParaRPr lang="ar-SA"/>
            </a:p>
          </p:txBody>
        </p:sp>
        <p:sp>
          <p:nvSpPr>
            <p:cNvPr id="53" name="TextBox 53"/>
            <p:cNvSpPr txBox="1"/>
            <p:nvPr/>
          </p:nvSpPr>
          <p:spPr>
            <a:xfrm>
              <a:off x="0" y="-47625"/>
              <a:ext cx="609555" cy="292557"/>
            </a:xfrm>
            <a:prstGeom prst="rect">
              <a:avLst/>
            </a:prstGeom>
          </p:spPr>
          <p:txBody>
            <a:bodyPr lIns="50800" tIns="50800" rIns="50800" bIns="50800" rtlCol="0" anchor="ctr"/>
            <a:lstStyle/>
            <a:p>
              <a:pPr algn="ctr">
                <a:lnSpc>
                  <a:spcPts val="3359"/>
                </a:lnSpc>
              </a:pPr>
              <a:endParaRPr/>
            </a:p>
          </p:txBody>
        </p:sp>
      </p:grpSp>
      <p:grpSp>
        <p:nvGrpSpPr>
          <p:cNvPr id="54" name="Group 54"/>
          <p:cNvGrpSpPr/>
          <p:nvPr/>
        </p:nvGrpSpPr>
        <p:grpSpPr>
          <a:xfrm>
            <a:off x="900110" y="4243785"/>
            <a:ext cx="1377519" cy="553515"/>
            <a:chOff x="0" y="0"/>
            <a:chExt cx="609555" cy="244932"/>
          </a:xfrm>
        </p:grpSpPr>
        <p:sp>
          <p:nvSpPr>
            <p:cNvPr id="55" name="Freeform 55"/>
            <p:cNvSpPr/>
            <p:nvPr/>
          </p:nvSpPr>
          <p:spPr>
            <a:xfrm>
              <a:off x="0" y="0"/>
              <a:ext cx="609555" cy="244932"/>
            </a:xfrm>
            <a:custGeom>
              <a:avLst/>
              <a:gdLst/>
              <a:ahLst/>
              <a:cxnLst/>
              <a:rect l="l" t="t" r="r" b="b"/>
              <a:pathLst>
                <a:path w="609555" h="244932">
                  <a:moveTo>
                    <a:pt x="0" y="0"/>
                  </a:moveTo>
                  <a:lnTo>
                    <a:pt x="609555" y="0"/>
                  </a:lnTo>
                  <a:lnTo>
                    <a:pt x="609555" y="244932"/>
                  </a:lnTo>
                  <a:lnTo>
                    <a:pt x="0" y="244932"/>
                  </a:lnTo>
                  <a:close/>
                </a:path>
              </a:pathLst>
            </a:custGeom>
            <a:solidFill>
              <a:srgbClr val="000000">
                <a:alpha val="0"/>
              </a:srgbClr>
            </a:solidFill>
            <a:ln w="38100" cap="sq">
              <a:solidFill>
                <a:srgbClr val="BD4B85"/>
              </a:solidFill>
              <a:prstDash val="solid"/>
              <a:miter/>
            </a:ln>
          </p:spPr>
          <p:txBody>
            <a:bodyPr/>
            <a:lstStyle/>
            <a:p>
              <a:endParaRPr lang="ar-SA"/>
            </a:p>
          </p:txBody>
        </p:sp>
        <p:sp>
          <p:nvSpPr>
            <p:cNvPr id="56" name="TextBox 56"/>
            <p:cNvSpPr txBox="1"/>
            <p:nvPr/>
          </p:nvSpPr>
          <p:spPr>
            <a:xfrm>
              <a:off x="0" y="-47625"/>
              <a:ext cx="609555" cy="292557"/>
            </a:xfrm>
            <a:prstGeom prst="rect">
              <a:avLst/>
            </a:prstGeom>
          </p:spPr>
          <p:txBody>
            <a:bodyPr lIns="50800" tIns="50800" rIns="50800" bIns="50800" rtlCol="0" anchor="ctr"/>
            <a:lstStyle/>
            <a:p>
              <a:pPr algn="ctr">
                <a:lnSpc>
                  <a:spcPts val="3359"/>
                </a:lnSpc>
              </a:pPr>
              <a:endParaRPr/>
            </a:p>
          </p:txBody>
        </p:sp>
      </p:grpSp>
      <p:sp>
        <p:nvSpPr>
          <p:cNvPr id="57" name="TextBox 57"/>
          <p:cNvSpPr txBox="1"/>
          <p:nvPr/>
        </p:nvSpPr>
        <p:spPr>
          <a:xfrm>
            <a:off x="2124201" y="2802681"/>
            <a:ext cx="1823644" cy="404389"/>
          </a:xfrm>
          <a:prstGeom prst="rect">
            <a:avLst/>
          </a:prstGeom>
        </p:spPr>
        <p:txBody>
          <a:bodyPr lIns="0" tIns="0" rIns="0" bIns="0" rtlCol="0" anchor="t">
            <a:spAutoFit/>
          </a:bodyPr>
          <a:lstStyle/>
          <a:p>
            <a:pPr algn="ctr" rtl="1">
              <a:lnSpc>
                <a:spcPts val="2721"/>
              </a:lnSpc>
            </a:pPr>
            <a:r>
              <a:rPr lang="ar-EG" sz="1943" b="1">
                <a:solidFill>
                  <a:srgbClr val="000000"/>
                </a:solidFill>
                <a:latin typeface="29LT Bukra Condensed Bold"/>
                <a:ea typeface="29LT Bukra Condensed Bold"/>
                <a:cs typeface="29LT Bukra Condensed Bold"/>
                <a:sym typeface="29LT Bukra Condensed Bold"/>
                <a:rtl/>
              </a:rPr>
              <a:t>التخصص </a:t>
            </a:r>
          </a:p>
        </p:txBody>
      </p:sp>
      <p:sp>
        <p:nvSpPr>
          <p:cNvPr id="58" name="TextBox 58"/>
          <p:cNvSpPr txBox="1"/>
          <p:nvPr/>
        </p:nvSpPr>
        <p:spPr>
          <a:xfrm>
            <a:off x="2124201" y="3522275"/>
            <a:ext cx="1823644" cy="404389"/>
          </a:xfrm>
          <a:prstGeom prst="rect">
            <a:avLst/>
          </a:prstGeom>
        </p:spPr>
        <p:txBody>
          <a:bodyPr lIns="0" tIns="0" rIns="0" bIns="0" rtlCol="0" anchor="t">
            <a:spAutoFit/>
          </a:bodyPr>
          <a:lstStyle/>
          <a:p>
            <a:pPr algn="ctr" rtl="1">
              <a:lnSpc>
                <a:spcPts val="2721"/>
              </a:lnSpc>
            </a:pPr>
            <a:r>
              <a:rPr lang="ar-EG" sz="1943" b="1">
                <a:solidFill>
                  <a:srgbClr val="000000"/>
                </a:solidFill>
                <a:latin typeface="29LT Bukra Condensed Bold"/>
                <a:ea typeface="29LT Bukra Condensed Bold"/>
                <a:cs typeface="29LT Bukra Condensed Bold"/>
                <a:sym typeface="29LT Bukra Condensed Bold"/>
                <a:rtl/>
              </a:rPr>
              <a:t>تاريخ التخرج </a:t>
            </a:r>
          </a:p>
        </p:txBody>
      </p:sp>
      <p:sp>
        <p:nvSpPr>
          <p:cNvPr id="59" name="TextBox 59"/>
          <p:cNvSpPr txBox="1"/>
          <p:nvPr/>
        </p:nvSpPr>
        <p:spPr>
          <a:xfrm>
            <a:off x="2124201" y="4234422"/>
            <a:ext cx="1823644" cy="404389"/>
          </a:xfrm>
          <a:prstGeom prst="rect">
            <a:avLst/>
          </a:prstGeom>
        </p:spPr>
        <p:txBody>
          <a:bodyPr lIns="0" tIns="0" rIns="0" bIns="0" rtlCol="0" anchor="t">
            <a:spAutoFit/>
          </a:bodyPr>
          <a:lstStyle/>
          <a:p>
            <a:pPr algn="ctr" rtl="1">
              <a:lnSpc>
                <a:spcPts val="2721"/>
              </a:lnSpc>
            </a:pPr>
            <a:r>
              <a:rPr lang="ar-EG" sz="1943" b="1">
                <a:solidFill>
                  <a:srgbClr val="000000"/>
                </a:solidFill>
                <a:latin typeface="29LT Bukra Condensed Bold"/>
                <a:ea typeface="29LT Bukra Condensed Bold"/>
                <a:cs typeface="29LT Bukra Condensed Bold"/>
                <a:sym typeface="29LT Bukra Condensed Bold"/>
                <a:rtl/>
              </a:rPr>
              <a:t>تاريخ المباشرة </a:t>
            </a:r>
          </a:p>
        </p:txBody>
      </p:sp>
      <p:grpSp>
        <p:nvGrpSpPr>
          <p:cNvPr id="60" name="Group 60"/>
          <p:cNvGrpSpPr/>
          <p:nvPr/>
        </p:nvGrpSpPr>
        <p:grpSpPr>
          <a:xfrm>
            <a:off x="5281952" y="4959298"/>
            <a:ext cx="1398623" cy="553515"/>
            <a:chOff x="0" y="0"/>
            <a:chExt cx="618894" cy="244932"/>
          </a:xfrm>
        </p:grpSpPr>
        <p:sp>
          <p:nvSpPr>
            <p:cNvPr id="61" name="Freeform 61"/>
            <p:cNvSpPr/>
            <p:nvPr/>
          </p:nvSpPr>
          <p:spPr>
            <a:xfrm>
              <a:off x="0" y="0"/>
              <a:ext cx="618894" cy="244932"/>
            </a:xfrm>
            <a:custGeom>
              <a:avLst/>
              <a:gdLst/>
              <a:ahLst/>
              <a:cxnLst/>
              <a:rect l="l" t="t" r="r" b="b"/>
              <a:pathLst>
                <a:path w="618894" h="244932">
                  <a:moveTo>
                    <a:pt x="0" y="0"/>
                  </a:moveTo>
                  <a:lnTo>
                    <a:pt x="618894" y="0"/>
                  </a:lnTo>
                  <a:lnTo>
                    <a:pt x="618894" y="244932"/>
                  </a:lnTo>
                  <a:lnTo>
                    <a:pt x="0" y="244932"/>
                  </a:lnTo>
                  <a:close/>
                </a:path>
              </a:pathLst>
            </a:custGeom>
            <a:solidFill>
              <a:srgbClr val="F9E3E7"/>
            </a:solidFill>
            <a:ln w="38100" cap="sq">
              <a:solidFill>
                <a:srgbClr val="BD4B85"/>
              </a:solidFill>
              <a:prstDash val="solid"/>
              <a:miter/>
            </a:ln>
          </p:spPr>
          <p:txBody>
            <a:bodyPr/>
            <a:lstStyle/>
            <a:p>
              <a:endParaRPr lang="ar-SA"/>
            </a:p>
          </p:txBody>
        </p:sp>
        <p:sp>
          <p:nvSpPr>
            <p:cNvPr id="62" name="TextBox 62"/>
            <p:cNvSpPr txBox="1"/>
            <p:nvPr/>
          </p:nvSpPr>
          <p:spPr>
            <a:xfrm>
              <a:off x="0" y="-47625"/>
              <a:ext cx="618894" cy="292557"/>
            </a:xfrm>
            <a:prstGeom prst="rect">
              <a:avLst/>
            </a:prstGeom>
          </p:spPr>
          <p:txBody>
            <a:bodyPr lIns="50800" tIns="50800" rIns="50800" bIns="50800" rtlCol="0" anchor="ctr"/>
            <a:lstStyle/>
            <a:p>
              <a:pPr algn="ctr">
                <a:lnSpc>
                  <a:spcPts val="3359"/>
                </a:lnSpc>
              </a:pPr>
              <a:endParaRPr/>
            </a:p>
          </p:txBody>
        </p:sp>
      </p:grpSp>
      <p:grpSp>
        <p:nvGrpSpPr>
          <p:cNvPr id="63" name="Group 63"/>
          <p:cNvGrpSpPr/>
          <p:nvPr/>
        </p:nvGrpSpPr>
        <p:grpSpPr>
          <a:xfrm>
            <a:off x="900110" y="4959298"/>
            <a:ext cx="4322760" cy="553515"/>
            <a:chOff x="0" y="0"/>
            <a:chExt cx="1912831" cy="244932"/>
          </a:xfrm>
        </p:grpSpPr>
        <p:sp>
          <p:nvSpPr>
            <p:cNvPr id="64" name="Freeform 64"/>
            <p:cNvSpPr/>
            <p:nvPr/>
          </p:nvSpPr>
          <p:spPr>
            <a:xfrm>
              <a:off x="0" y="0"/>
              <a:ext cx="1912831" cy="244932"/>
            </a:xfrm>
            <a:custGeom>
              <a:avLst/>
              <a:gdLst/>
              <a:ahLst/>
              <a:cxnLst/>
              <a:rect l="l" t="t" r="r" b="b"/>
              <a:pathLst>
                <a:path w="1912831" h="244932">
                  <a:moveTo>
                    <a:pt x="0" y="0"/>
                  </a:moveTo>
                  <a:lnTo>
                    <a:pt x="1912831" y="0"/>
                  </a:lnTo>
                  <a:lnTo>
                    <a:pt x="1912831" y="244932"/>
                  </a:lnTo>
                  <a:lnTo>
                    <a:pt x="0" y="244932"/>
                  </a:lnTo>
                  <a:close/>
                </a:path>
              </a:pathLst>
            </a:custGeom>
            <a:solidFill>
              <a:srgbClr val="000000">
                <a:alpha val="0"/>
              </a:srgbClr>
            </a:solidFill>
            <a:ln w="38100" cap="sq">
              <a:solidFill>
                <a:srgbClr val="BD4B85"/>
              </a:solidFill>
              <a:prstDash val="solid"/>
              <a:miter/>
            </a:ln>
          </p:spPr>
          <p:txBody>
            <a:bodyPr/>
            <a:lstStyle/>
            <a:p>
              <a:endParaRPr lang="ar-SA"/>
            </a:p>
          </p:txBody>
        </p:sp>
        <p:sp>
          <p:nvSpPr>
            <p:cNvPr id="65" name="TextBox 65"/>
            <p:cNvSpPr txBox="1"/>
            <p:nvPr/>
          </p:nvSpPr>
          <p:spPr>
            <a:xfrm>
              <a:off x="0" y="-47625"/>
              <a:ext cx="1912831" cy="292557"/>
            </a:xfrm>
            <a:prstGeom prst="rect">
              <a:avLst/>
            </a:prstGeom>
          </p:spPr>
          <p:txBody>
            <a:bodyPr lIns="50800" tIns="50800" rIns="50800" bIns="50800" rtlCol="0" anchor="ctr"/>
            <a:lstStyle/>
            <a:p>
              <a:pPr algn="ctr">
                <a:lnSpc>
                  <a:spcPts val="3359"/>
                </a:lnSpc>
              </a:pPr>
              <a:endParaRPr/>
            </a:p>
          </p:txBody>
        </p:sp>
      </p:grpSp>
      <p:sp>
        <p:nvSpPr>
          <p:cNvPr id="66" name="TextBox 66"/>
          <p:cNvSpPr txBox="1"/>
          <p:nvPr/>
        </p:nvSpPr>
        <p:spPr>
          <a:xfrm>
            <a:off x="5069442" y="4949935"/>
            <a:ext cx="1823644" cy="404389"/>
          </a:xfrm>
          <a:prstGeom prst="rect">
            <a:avLst/>
          </a:prstGeom>
        </p:spPr>
        <p:txBody>
          <a:bodyPr lIns="0" tIns="0" rIns="0" bIns="0" rtlCol="0" anchor="t">
            <a:spAutoFit/>
          </a:bodyPr>
          <a:lstStyle/>
          <a:p>
            <a:pPr algn="ctr" rtl="1">
              <a:lnSpc>
                <a:spcPts val="2721"/>
              </a:lnSpc>
            </a:pPr>
            <a:r>
              <a:rPr lang="ar-EG" sz="1943" b="1">
                <a:solidFill>
                  <a:srgbClr val="000000"/>
                </a:solidFill>
                <a:latin typeface="29LT Bukra Condensed Bold"/>
                <a:ea typeface="29LT Bukra Condensed Bold"/>
                <a:cs typeface="29LT Bukra Condensed Bold"/>
                <a:sym typeface="29LT Bukra Condensed Bold"/>
                <a:rtl/>
              </a:rPr>
              <a:t>مواد التدريس </a:t>
            </a:r>
          </a:p>
        </p:txBody>
      </p:sp>
      <p:grpSp>
        <p:nvGrpSpPr>
          <p:cNvPr id="67" name="Group 67"/>
          <p:cNvGrpSpPr/>
          <p:nvPr/>
        </p:nvGrpSpPr>
        <p:grpSpPr>
          <a:xfrm>
            <a:off x="5281952" y="5613097"/>
            <a:ext cx="1398623" cy="553515"/>
            <a:chOff x="0" y="0"/>
            <a:chExt cx="618894" cy="244932"/>
          </a:xfrm>
        </p:grpSpPr>
        <p:sp>
          <p:nvSpPr>
            <p:cNvPr id="68" name="Freeform 68"/>
            <p:cNvSpPr/>
            <p:nvPr/>
          </p:nvSpPr>
          <p:spPr>
            <a:xfrm>
              <a:off x="0" y="0"/>
              <a:ext cx="618894" cy="244932"/>
            </a:xfrm>
            <a:custGeom>
              <a:avLst/>
              <a:gdLst/>
              <a:ahLst/>
              <a:cxnLst/>
              <a:rect l="l" t="t" r="r" b="b"/>
              <a:pathLst>
                <a:path w="618894" h="244932">
                  <a:moveTo>
                    <a:pt x="0" y="0"/>
                  </a:moveTo>
                  <a:lnTo>
                    <a:pt x="618894" y="0"/>
                  </a:lnTo>
                  <a:lnTo>
                    <a:pt x="618894" y="244932"/>
                  </a:lnTo>
                  <a:lnTo>
                    <a:pt x="0" y="244932"/>
                  </a:lnTo>
                  <a:close/>
                </a:path>
              </a:pathLst>
            </a:custGeom>
            <a:solidFill>
              <a:srgbClr val="F9E3E7"/>
            </a:solidFill>
            <a:ln w="38100" cap="sq">
              <a:solidFill>
                <a:srgbClr val="BD4B85"/>
              </a:solidFill>
              <a:prstDash val="solid"/>
              <a:miter/>
            </a:ln>
          </p:spPr>
          <p:txBody>
            <a:bodyPr/>
            <a:lstStyle/>
            <a:p>
              <a:endParaRPr lang="ar-SA"/>
            </a:p>
          </p:txBody>
        </p:sp>
        <p:sp>
          <p:nvSpPr>
            <p:cNvPr id="69" name="TextBox 69"/>
            <p:cNvSpPr txBox="1"/>
            <p:nvPr/>
          </p:nvSpPr>
          <p:spPr>
            <a:xfrm>
              <a:off x="0" y="-47625"/>
              <a:ext cx="618894" cy="292557"/>
            </a:xfrm>
            <a:prstGeom prst="rect">
              <a:avLst/>
            </a:prstGeom>
          </p:spPr>
          <p:txBody>
            <a:bodyPr lIns="50800" tIns="50800" rIns="50800" bIns="50800" rtlCol="0" anchor="ctr"/>
            <a:lstStyle/>
            <a:p>
              <a:pPr algn="ctr">
                <a:lnSpc>
                  <a:spcPts val="3359"/>
                </a:lnSpc>
              </a:pPr>
              <a:endParaRPr/>
            </a:p>
          </p:txBody>
        </p:sp>
      </p:grpSp>
      <p:grpSp>
        <p:nvGrpSpPr>
          <p:cNvPr id="70" name="Group 70"/>
          <p:cNvGrpSpPr/>
          <p:nvPr/>
        </p:nvGrpSpPr>
        <p:grpSpPr>
          <a:xfrm>
            <a:off x="3195818" y="5613097"/>
            <a:ext cx="2027053" cy="553515"/>
            <a:chOff x="0" y="0"/>
            <a:chExt cx="896975" cy="244932"/>
          </a:xfrm>
        </p:grpSpPr>
        <p:sp>
          <p:nvSpPr>
            <p:cNvPr id="71" name="Freeform 71"/>
            <p:cNvSpPr/>
            <p:nvPr/>
          </p:nvSpPr>
          <p:spPr>
            <a:xfrm>
              <a:off x="0" y="0"/>
              <a:ext cx="896975" cy="244932"/>
            </a:xfrm>
            <a:custGeom>
              <a:avLst/>
              <a:gdLst/>
              <a:ahLst/>
              <a:cxnLst/>
              <a:rect l="l" t="t" r="r" b="b"/>
              <a:pathLst>
                <a:path w="896975" h="244932">
                  <a:moveTo>
                    <a:pt x="0" y="0"/>
                  </a:moveTo>
                  <a:lnTo>
                    <a:pt x="896975" y="0"/>
                  </a:lnTo>
                  <a:lnTo>
                    <a:pt x="896975" y="244932"/>
                  </a:lnTo>
                  <a:lnTo>
                    <a:pt x="0" y="244932"/>
                  </a:lnTo>
                  <a:close/>
                </a:path>
              </a:pathLst>
            </a:custGeom>
            <a:solidFill>
              <a:srgbClr val="000000">
                <a:alpha val="0"/>
              </a:srgbClr>
            </a:solidFill>
            <a:ln w="38100" cap="sq">
              <a:solidFill>
                <a:srgbClr val="BD4B85"/>
              </a:solidFill>
              <a:prstDash val="solid"/>
              <a:miter/>
            </a:ln>
          </p:spPr>
          <p:txBody>
            <a:bodyPr/>
            <a:lstStyle/>
            <a:p>
              <a:endParaRPr lang="ar-SA"/>
            </a:p>
          </p:txBody>
        </p:sp>
        <p:sp>
          <p:nvSpPr>
            <p:cNvPr id="72" name="TextBox 72"/>
            <p:cNvSpPr txBox="1"/>
            <p:nvPr/>
          </p:nvSpPr>
          <p:spPr>
            <a:xfrm>
              <a:off x="0" y="-47625"/>
              <a:ext cx="896975" cy="292557"/>
            </a:xfrm>
            <a:prstGeom prst="rect">
              <a:avLst/>
            </a:prstGeom>
          </p:spPr>
          <p:txBody>
            <a:bodyPr lIns="50800" tIns="50800" rIns="50800" bIns="50800" rtlCol="0" anchor="ctr"/>
            <a:lstStyle/>
            <a:p>
              <a:pPr algn="ctr">
                <a:lnSpc>
                  <a:spcPts val="3359"/>
                </a:lnSpc>
              </a:pPr>
              <a:endParaRPr/>
            </a:p>
          </p:txBody>
        </p:sp>
      </p:grpSp>
      <p:sp>
        <p:nvSpPr>
          <p:cNvPr id="73" name="TextBox 73"/>
          <p:cNvSpPr txBox="1"/>
          <p:nvPr/>
        </p:nvSpPr>
        <p:spPr>
          <a:xfrm>
            <a:off x="5069442" y="5603734"/>
            <a:ext cx="1823644" cy="404389"/>
          </a:xfrm>
          <a:prstGeom prst="rect">
            <a:avLst/>
          </a:prstGeom>
        </p:spPr>
        <p:txBody>
          <a:bodyPr lIns="0" tIns="0" rIns="0" bIns="0" rtlCol="0" anchor="t">
            <a:spAutoFit/>
          </a:bodyPr>
          <a:lstStyle/>
          <a:p>
            <a:pPr algn="ctr" rtl="1">
              <a:lnSpc>
                <a:spcPts val="2721"/>
              </a:lnSpc>
            </a:pPr>
            <a:r>
              <a:rPr lang="ar-EG" sz="1943" b="1">
                <a:solidFill>
                  <a:srgbClr val="000000"/>
                </a:solidFill>
                <a:latin typeface="29LT Bukra Condensed Bold"/>
                <a:ea typeface="29LT Bukra Condensed Bold"/>
                <a:cs typeface="29LT Bukra Condensed Bold"/>
                <a:sym typeface="29LT Bukra Condensed Bold"/>
                <a:rtl/>
              </a:rPr>
              <a:t>مرحلة التدريس </a:t>
            </a:r>
          </a:p>
        </p:txBody>
      </p:sp>
      <p:grpSp>
        <p:nvGrpSpPr>
          <p:cNvPr id="74" name="Group 74"/>
          <p:cNvGrpSpPr/>
          <p:nvPr/>
        </p:nvGrpSpPr>
        <p:grpSpPr>
          <a:xfrm>
            <a:off x="5289724" y="6359467"/>
            <a:ext cx="1398623" cy="553515"/>
            <a:chOff x="0" y="0"/>
            <a:chExt cx="618894" cy="244932"/>
          </a:xfrm>
        </p:grpSpPr>
        <p:sp>
          <p:nvSpPr>
            <p:cNvPr id="75" name="Freeform 75"/>
            <p:cNvSpPr/>
            <p:nvPr/>
          </p:nvSpPr>
          <p:spPr>
            <a:xfrm>
              <a:off x="0" y="0"/>
              <a:ext cx="618894" cy="244932"/>
            </a:xfrm>
            <a:custGeom>
              <a:avLst/>
              <a:gdLst/>
              <a:ahLst/>
              <a:cxnLst/>
              <a:rect l="l" t="t" r="r" b="b"/>
              <a:pathLst>
                <a:path w="618894" h="244932">
                  <a:moveTo>
                    <a:pt x="0" y="0"/>
                  </a:moveTo>
                  <a:lnTo>
                    <a:pt x="618894" y="0"/>
                  </a:lnTo>
                  <a:lnTo>
                    <a:pt x="618894" y="244932"/>
                  </a:lnTo>
                  <a:lnTo>
                    <a:pt x="0" y="244932"/>
                  </a:lnTo>
                  <a:close/>
                </a:path>
              </a:pathLst>
            </a:custGeom>
            <a:solidFill>
              <a:srgbClr val="F9E3E7"/>
            </a:solidFill>
            <a:ln w="38100" cap="sq">
              <a:solidFill>
                <a:srgbClr val="BD4B85"/>
              </a:solidFill>
              <a:prstDash val="solid"/>
              <a:miter/>
            </a:ln>
          </p:spPr>
          <p:txBody>
            <a:bodyPr/>
            <a:lstStyle/>
            <a:p>
              <a:endParaRPr lang="ar-SA"/>
            </a:p>
          </p:txBody>
        </p:sp>
        <p:sp>
          <p:nvSpPr>
            <p:cNvPr id="76" name="TextBox 76"/>
            <p:cNvSpPr txBox="1"/>
            <p:nvPr/>
          </p:nvSpPr>
          <p:spPr>
            <a:xfrm>
              <a:off x="0" y="-38100"/>
              <a:ext cx="618894" cy="283032"/>
            </a:xfrm>
            <a:prstGeom prst="rect">
              <a:avLst/>
            </a:prstGeom>
          </p:spPr>
          <p:txBody>
            <a:bodyPr lIns="50800" tIns="50800" rIns="50800" bIns="50800" rtlCol="0" anchor="ctr"/>
            <a:lstStyle/>
            <a:p>
              <a:pPr algn="ctr">
                <a:lnSpc>
                  <a:spcPts val="2717"/>
                </a:lnSpc>
              </a:pPr>
              <a:endParaRPr/>
            </a:p>
          </p:txBody>
        </p:sp>
      </p:grpSp>
      <p:grpSp>
        <p:nvGrpSpPr>
          <p:cNvPr id="77" name="Group 77"/>
          <p:cNvGrpSpPr/>
          <p:nvPr/>
        </p:nvGrpSpPr>
        <p:grpSpPr>
          <a:xfrm>
            <a:off x="900110" y="6359467"/>
            <a:ext cx="4330532" cy="553515"/>
            <a:chOff x="0" y="0"/>
            <a:chExt cx="1916270" cy="244932"/>
          </a:xfrm>
        </p:grpSpPr>
        <p:sp>
          <p:nvSpPr>
            <p:cNvPr id="78" name="Freeform 78"/>
            <p:cNvSpPr/>
            <p:nvPr/>
          </p:nvSpPr>
          <p:spPr>
            <a:xfrm>
              <a:off x="0" y="0"/>
              <a:ext cx="1916270" cy="244932"/>
            </a:xfrm>
            <a:custGeom>
              <a:avLst/>
              <a:gdLst/>
              <a:ahLst/>
              <a:cxnLst/>
              <a:rect l="l" t="t" r="r" b="b"/>
              <a:pathLst>
                <a:path w="1916270" h="244932">
                  <a:moveTo>
                    <a:pt x="0" y="0"/>
                  </a:moveTo>
                  <a:lnTo>
                    <a:pt x="1916270" y="0"/>
                  </a:lnTo>
                  <a:lnTo>
                    <a:pt x="1916270" y="244932"/>
                  </a:lnTo>
                  <a:lnTo>
                    <a:pt x="0" y="244932"/>
                  </a:lnTo>
                  <a:close/>
                </a:path>
              </a:pathLst>
            </a:custGeom>
            <a:solidFill>
              <a:srgbClr val="000000">
                <a:alpha val="0"/>
              </a:srgbClr>
            </a:solidFill>
            <a:ln w="38100" cap="sq">
              <a:solidFill>
                <a:srgbClr val="BD4B85"/>
              </a:solidFill>
              <a:prstDash val="solid"/>
              <a:miter/>
            </a:ln>
          </p:spPr>
          <p:txBody>
            <a:bodyPr/>
            <a:lstStyle/>
            <a:p>
              <a:endParaRPr lang="ar-SA"/>
            </a:p>
          </p:txBody>
        </p:sp>
        <p:sp>
          <p:nvSpPr>
            <p:cNvPr id="79" name="TextBox 79"/>
            <p:cNvSpPr txBox="1"/>
            <p:nvPr/>
          </p:nvSpPr>
          <p:spPr>
            <a:xfrm>
              <a:off x="0" y="-47625"/>
              <a:ext cx="1916270" cy="292557"/>
            </a:xfrm>
            <a:prstGeom prst="rect">
              <a:avLst/>
            </a:prstGeom>
          </p:spPr>
          <p:txBody>
            <a:bodyPr lIns="50800" tIns="50800" rIns="50800" bIns="50800" rtlCol="0" anchor="ctr"/>
            <a:lstStyle/>
            <a:p>
              <a:pPr algn="ctr">
                <a:lnSpc>
                  <a:spcPts val="3359"/>
                </a:lnSpc>
              </a:pPr>
              <a:endParaRPr/>
            </a:p>
          </p:txBody>
        </p:sp>
      </p:grpSp>
      <p:sp>
        <p:nvSpPr>
          <p:cNvPr id="80" name="TextBox 80"/>
          <p:cNvSpPr txBox="1"/>
          <p:nvPr/>
        </p:nvSpPr>
        <p:spPr>
          <a:xfrm>
            <a:off x="5077214" y="6350104"/>
            <a:ext cx="1823644" cy="404389"/>
          </a:xfrm>
          <a:prstGeom prst="rect">
            <a:avLst/>
          </a:prstGeom>
        </p:spPr>
        <p:txBody>
          <a:bodyPr lIns="0" tIns="0" rIns="0" bIns="0" rtlCol="0" anchor="t">
            <a:spAutoFit/>
          </a:bodyPr>
          <a:lstStyle/>
          <a:p>
            <a:pPr algn="ctr" rtl="1">
              <a:lnSpc>
                <a:spcPts val="2721"/>
              </a:lnSpc>
            </a:pPr>
            <a:r>
              <a:rPr lang="ar-EG" sz="1943" b="1">
                <a:solidFill>
                  <a:srgbClr val="000000"/>
                </a:solidFill>
                <a:latin typeface="29LT Bukra Condensed Bold"/>
                <a:ea typeface="29LT Bukra Condensed Bold"/>
                <a:cs typeface="29LT Bukra Condensed Bold"/>
                <a:sym typeface="29LT Bukra Condensed Bold"/>
                <a:rtl/>
              </a:rPr>
              <a:t>بيانات التواصل </a:t>
            </a:r>
          </a:p>
        </p:txBody>
      </p:sp>
      <p:grpSp>
        <p:nvGrpSpPr>
          <p:cNvPr id="81" name="Group 81"/>
          <p:cNvGrpSpPr/>
          <p:nvPr/>
        </p:nvGrpSpPr>
        <p:grpSpPr>
          <a:xfrm>
            <a:off x="2124201" y="5613097"/>
            <a:ext cx="951449" cy="553515"/>
            <a:chOff x="0" y="0"/>
            <a:chExt cx="421018" cy="244932"/>
          </a:xfrm>
        </p:grpSpPr>
        <p:sp>
          <p:nvSpPr>
            <p:cNvPr id="82" name="Freeform 82"/>
            <p:cNvSpPr/>
            <p:nvPr/>
          </p:nvSpPr>
          <p:spPr>
            <a:xfrm>
              <a:off x="0" y="0"/>
              <a:ext cx="421018" cy="244932"/>
            </a:xfrm>
            <a:custGeom>
              <a:avLst/>
              <a:gdLst/>
              <a:ahLst/>
              <a:cxnLst/>
              <a:rect l="l" t="t" r="r" b="b"/>
              <a:pathLst>
                <a:path w="421018" h="244932">
                  <a:moveTo>
                    <a:pt x="0" y="0"/>
                  </a:moveTo>
                  <a:lnTo>
                    <a:pt x="421018" y="0"/>
                  </a:lnTo>
                  <a:lnTo>
                    <a:pt x="421018" y="244932"/>
                  </a:lnTo>
                  <a:lnTo>
                    <a:pt x="0" y="244932"/>
                  </a:lnTo>
                  <a:close/>
                </a:path>
              </a:pathLst>
            </a:custGeom>
            <a:solidFill>
              <a:srgbClr val="F9E3E7"/>
            </a:solidFill>
            <a:ln w="38100" cap="sq">
              <a:solidFill>
                <a:srgbClr val="BD4B85"/>
              </a:solidFill>
              <a:prstDash val="solid"/>
              <a:miter/>
            </a:ln>
          </p:spPr>
          <p:txBody>
            <a:bodyPr/>
            <a:lstStyle/>
            <a:p>
              <a:endParaRPr lang="ar-SA"/>
            </a:p>
          </p:txBody>
        </p:sp>
        <p:sp>
          <p:nvSpPr>
            <p:cNvPr id="83" name="TextBox 83"/>
            <p:cNvSpPr txBox="1"/>
            <p:nvPr/>
          </p:nvSpPr>
          <p:spPr>
            <a:xfrm>
              <a:off x="0" y="-47625"/>
              <a:ext cx="421018" cy="292557"/>
            </a:xfrm>
            <a:prstGeom prst="rect">
              <a:avLst/>
            </a:prstGeom>
          </p:spPr>
          <p:txBody>
            <a:bodyPr lIns="50800" tIns="50800" rIns="50800" bIns="50800" rtlCol="0" anchor="ctr"/>
            <a:lstStyle/>
            <a:p>
              <a:pPr algn="ctr">
                <a:lnSpc>
                  <a:spcPts val="3359"/>
                </a:lnSpc>
              </a:pPr>
              <a:endParaRPr/>
            </a:p>
          </p:txBody>
        </p:sp>
      </p:grpSp>
      <p:grpSp>
        <p:nvGrpSpPr>
          <p:cNvPr id="84" name="Group 84"/>
          <p:cNvGrpSpPr/>
          <p:nvPr/>
        </p:nvGrpSpPr>
        <p:grpSpPr>
          <a:xfrm>
            <a:off x="900110" y="5613097"/>
            <a:ext cx="1100663" cy="553515"/>
            <a:chOff x="0" y="0"/>
            <a:chExt cx="487046" cy="244932"/>
          </a:xfrm>
        </p:grpSpPr>
        <p:sp>
          <p:nvSpPr>
            <p:cNvPr id="85" name="Freeform 85"/>
            <p:cNvSpPr/>
            <p:nvPr/>
          </p:nvSpPr>
          <p:spPr>
            <a:xfrm>
              <a:off x="0" y="0"/>
              <a:ext cx="487046" cy="244932"/>
            </a:xfrm>
            <a:custGeom>
              <a:avLst/>
              <a:gdLst/>
              <a:ahLst/>
              <a:cxnLst/>
              <a:rect l="l" t="t" r="r" b="b"/>
              <a:pathLst>
                <a:path w="487046" h="244932">
                  <a:moveTo>
                    <a:pt x="0" y="0"/>
                  </a:moveTo>
                  <a:lnTo>
                    <a:pt x="487046" y="0"/>
                  </a:lnTo>
                  <a:lnTo>
                    <a:pt x="487046" y="244932"/>
                  </a:lnTo>
                  <a:lnTo>
                    <a:pt x="0" y="244932"/>
                  </a:lnTo>
                  <a:close/>
                </a:path>
              </a:pathLst>
            </a:custGeom>
            <a:solidFill>
              <a:srgbClr val="000000">
                <a:alpha val="0"/>
              </a:srgbClr>
            </a:solidFill>
            <a:ln w="38100" cap="sq">
              <a:solidFill>
                <a:srgbClr val="BD4B85"/>
              </a:solidFill>
              <a:prstDash val="solid"/>
              <a:miter/>
            </a:ln>
          </p:spPr>
          <p:txBody>
            <a:bodyPr/>
            <a:lstStyle/>
            <a:p>
              <a:endParaRPr lang="ar-SA"/>
            </a:p>
          </p:txBody>
        </p:sp>
        <p:sp>
          <p:nvSpPr>
            <p:cNvPr id="86" name="TextBox 86"/>
            <p:cNvSpPr txBox="1"/>
            <p:nvPr/>
          </p:nvSpPr>
          <p:spPr>
            <a:xfrm>
              <a:off x="0" y="-47625"/>
              <a:ext cx="487046" cy="292557"/>
            </a:xfrm>
            <a:prstGeom prst="rect">
              <a:avLst/>
            </a:prstGeom>
          </p:spPr>
          <p:txBody>
            <a:bodyPr lIns="50800" tIns="50800" rIns="50800" bIns="50800" rtlCol="0" anchor="ctr"/>
            <a:lstStyle/>
            <a:p>
              <a:pPr algn="ctr">
                <a:lnSpc>
                  <a:spcPts val="3359"/>
                </a:lnSpc>
              </a:pPr>
              <a:endParaRPr/>
            </a:p>
          </p:txBody>
        </p:sp>
      </p:grpSp>
      <p:sp>
        <p:nvSpPr>
          <p:cNvPr id="87" name="TextBox 87"/>
          <p:cNvSpPr txBox="1"/>
          <p:nvPr/>
        </p:nvSpPr>
        <p:spPr>
          <a:xfrm>
            <a:off x="1688103" y="5603734"/>
            <a:ext cx="1823644" cy="404389"/>
          </a:xfrm>
          <a:prstGeom prst="rect">
            <a:avLst/>
          </a:prstGeom>
        </p:spPr>
        <p:txBody>
          <a:bodyPr lIns="0" tIns="0" rIns="0" bIns="0" rtlCol="0" anchor="t">
            <a:spAutoFit/>
          </a:bodyPr>
          <a:lstStyle/>
          <a:p>
            <a:pPr algn="ctr" rtl="1">
              <a:lnSpc>
                <a:spcPts val="2721"/>
              </a:lnSpc>
            </a:pPr>
            <a:r>
              <a:rPr lang="ar-EG" sz="1943" b="1">
                <a:solidFill>
                  <a:srgbClr val="000000"/>
                </a:solidFill>
                <a:latin typeface="29LT Bukra Condensed Bold"/>
                <a:ea typeface="29LT Bukra Condensed Bold"/>
                <a:cs typeface="29LT Bukra Condensed Bold"/>
                <a:sym typeface="29LT Bukra Condensed Bold"/>
                <a:rtl/>
              </a:rPr>
              <a:t>النصاب </a:t>
            </a:r>
          </a:p>
        </p:txBody>
      </p:sp>
      <p:sp>
        <p:nvSpPr>
          <p:cNvPr id="88" name="TextBox 88"/>
          <p:cNvSpPr txBox="1"/>
          <p:nvPr/>
        </p:nvSpPr>
        <p:spPr>
          <a:xfrm>
            <a:off x="1067086" y="2216959"/>
            <a:ext cx="4075604" cy="320601"/>
          </a:xfrm>
          <a:prstGeom prst="rect">
            <a:avLst/>
          </a:prstGeom>
        </p:spPr>
        <p:txBody>
          <a:bodyPr lIns="0" tIns="0" rIns="0" bIns="0" rtlCol="0" anchor="t">
            <a:spAutoFit/>
          </a:bodyPr>
          <a:lstStyle/>
          <a:p>
            <a:pPr algn="r" rtl="1">
              <a:lnSpc>
                <a:spcPts val="2494"/>
              </a:lnSpc>
            </a:pPr>
            <a:r>
              <a:rPr lang="ar-SA" sz="1781" b="1" dirty="0">
                <a:solidFill>
                  <a:srgbClr val="000000"/>
                </a:solidFill>
                <a:latin typeface="29LT Bukra Condensed Bold"/>
                <a:ea typeface="29LT Bukra Condensed Bold"/>
                <a:cs typeface="29LT Bukra Condensed Bold"/>
                <a:sym typeface="29LT Bukra Condensed Bold"/>
                <a:rtl/>
              </a:rPr>
              <a:t>.......................................</a:t>
            </a:r>
            <a:endParaRPr lang="ar-EG" sz="1781" b="1" dirty="0">
              <a:solidFill>
                <a:srgbClr val="000000"/>
              </a:solidFill>
              <a:latin typeface="29LT Bukra Condensed Bold"/>
              <a:ea typeface="29LT Bukra Condensed Bold"/>
              <a:cs typeface="29LT Bukra Condensed Bold"/>
              <a:sym typeface="29LT Bukra Condensed Bold"/>
              <a:rtl/>
            </a:endParaRPr>
          </a:p>
        </p:txBody>
      </p:sp>
      <p:sp>
        <p:nvSpPr>
          <p:cNvPr id="89" name="TextBox 89"/>
          <p:cNvSpPr txBox="1"/>
          <p:nvPr/>
        </p:nvSpPr>
        <p:spPr>
          <a:xfrm>
            <a:off x="3802551" y="2901044"/>
            <a:ext cx="1313023" cy="320601"/>
          </a:xfrm>
          <a:prstGeom prst="rect">
            <a:avLst/>
          </a:prstGeom>
        </p:spPr>
        <p:txBody>
          <a:bodyPr lIns="0" tIns="0" rIns="0" bIns="0" rtlCol="0" anchor="t">
            <a:spAutoFit/>
          </a:bodyPr>
          <a:lstStyle/>
          <a:p>
            <a:pPr algn="r" rtl="1">
              <a:lnSpc>
                <a:spcPts val="2494"/>
              </a:lnSpc>
            </a:pPr>
            <a:r>
              <a:rPr lang="ar-SA" sz="1781" b="1" dirty="0">
                <a:solidFill>
                  <a:srgbClr val="000000"/>
                </a:solidFill>
                <a:latin typeface="29LT Bukra Condensed Bold"/>
                <a:ea typeface="29LT Bukra Condensed Bold"/>
                <a:cs typeface="29LT Bukra Condensed Bold"/>
                <a:sym typeface="29LT Bukra Condensed Bold"/>
                <a:rtl/>
              </a:rPr>
              <a:t>...................</a:t>
            </a:r>
            <a:r>
              <a:rPr lang="ar-EG" sz="1781" b="1" dirty="0">
                <a:solidFill>
                  <a:srgbClr val="000000"/>
                </a:solidFill>
                <a:latin typeface="29LT Bukra Condensed Bold"/>
                <a:ea typeface="29LT Bukra Condensed Bold"/>
                <a:cs typeface="29LT Bukra Condensed Bold"/>
                <a:sym typeface="29LT Bukra Condensed Bold"/>
                <a:rtl/>
              </a:rPr>
              <a:t> </a:t>
            </a:r>
          </a:p>
        </p:txBody>
      </p:sp>
      <p:sp>
        <p:nvSpPr>
          <p:cNvPr id="90" name="TextBox 90"/>
          <p:cNvSpPr txBox="1"/>
          <p:nvPr/>
        </p:nvSpPr>
        <p:spPr>
          <a:xfrm>
            <a:off x="3802551" y="3647413"/>
            <a:ext cx="1313023" cy="320601"/>
          </a:xfrm>
          <a:prstGeom prst="rect">
            <a:avLst/>
          </a:prstGeom>
        </p:spPr>
        <p:txBody>
          <a:bodyPr lIns="0" tIns="0" rIns="0" bIns="0" rtlCol="0" anchor="t">
            <a:spAutoFit/>
          </a:bodyPr>
          <a:lstStyle/>
          <a:p>
            <a:pPr algn="r" rtl="1">
              <a:lnSpc>
                <a:spcPts val="2494"/>
              </a:lnSpc>
            </a:pPr>
            <a:r>
              <a:rPr lang="ar-SA" sz="1781" b="1" dirty="0">
                <a:solidFill>
                  <a:srgbClr val="000000"/>
                </a:solidFill>
                <a:latin typeface="29LT Bukra Condensed Bold"/>
                <a:ea typeface="29LT Bukra Condensed Bold"/>
                <a:cs typeface="29LT Bukra Condensed Bold"/>
                <a:sym typeface="29LT Bukra Condensed Bold"/>
                <a:rtl/>
              </a:rPr>
              <a:t>...................</a:t>
            </a:r>
            <a:r>
              <a:rPr lang="ar-EG" sz="1781" b="1" dirty="0">
                <a:solidFill>
                  <a:srgbClr val="000000"/>
                </a:solidFill>
                <a:latin typeface="29LT Bukra Condensed Bold"/>
                <a:ea typeface="29LT Bukra Condensed Bold"/>
                <a:cs typeface="29LT Bukra Condensed Bold"/>
                <a:sym typeface="29LT Bukra Condensed Bold"/>
                <a:rtl/>
              </a:rPr>
              <a:t> </a:t>
            </a:r>
          </a:p>
        </p:txBody>
      </p:sp>
      <p:sp>
        <p:nvSpPr>
          <p:cNvPr id="91" name="TextBox 91"/>
          <p:cNvSpPr txBox="1"/>
          <p:nvPr/>
        </p:nvSpPr>
        <p:spPr>
          <a:xfrm>
            <a:off x="3802551" y="4332784"/>
            <a:ext cx="1313023" cy="320601"/>
          </a:xfrm>
          <a:prstGeom prst="rect">
            <a:avLst/>
          </a:prstGeom>
        </p:spPr>
        <p:txBody>
          <a:bodyPr lIns="0" tIns="0" rIns="0" bIns="0" rtlCol="0" anchor="t">
            <a:spAutoFit/>
          </a:bodyPr>
          <a:lstStyle/>
          <a:p>
            <a:pPr algn="r" rtl="1">
              <a:lnSpc>
                <a:spcPts val="2494"/>
              </a:lnSpc>
            </a:pPr>
            <a:r>
              <a:rPr lang="ar-SA" sz="1781" b="1" dirty="0">
                <a:solidFill>
                  <a:srgbClr val="000000"/>
                </a:solidFill>
                <a:latin typeface="29LT Bukra Condensed Bold"/>
                <a:ea typeface="29LT Bukra Condensed Bold"/>
                <a:cs typeface="29LT Bukra Condensed Bold"/>
                <a:sym typeface="29LT Bukra Condensed Bold"/>
                <a:rtl/>
              </a:rPr>
              <a:t>...................</a:t>
            </a:r>
            <a:r>
              <a:rPr lang="ar-EG" sz="1781" b="1" dirty="0">
                <a:solidFill>
                  <a:srgbClr val="000000"/>
                </a:solidFill>
                <a:latin typeface="29LT Bukra Condensed Bold"/>
                <a:ea typeface="29LT Bukra Condensed Bold"/>
                <a:cs typeface="29LT Bukra Condensed Bold"/>
                <a:sym typeface="29LT Bukra Condensed Bold"/>
                <a:rtl/>
              </a:rPr>
              <a:t> </a:t>
            </a:r>
          </a:p>
        </p:txBody>
      </p:sp>
      <p:sp>
        <p:nvSpPr>
          <p:cNvPr id="92" name="TextBox 92"/>
          <p:cNvSpPr txBox="1"/>
          <p:nvPr/>
        </p:nvSpPr>
        <p:spPr>
          <a:xfrm>
            <a:off x="900110" y="2901044"/>
            <a:ext cx="1313023" cy="320601"/>
          </a:xfrm>
          <a:prstGeom prst="rect">
            <a:avLst/>
          </a:prstGeom>
        </p:spPr>
        <p:txBody>
          <a:bodyPr lIns="0" tIns="0" rIns="0" bIns="0" rtlCol="0" anchor="t">
            <a:spAutoFit/>
          </a:bodyPr>
          <a:lstStyle/>
          <a:p>
            <a:pPr algn="r" rtl="1">
              <a:lnSpc>
                <a:spcPts val="2494"/>
              </a:lnSpc>
            </a:pPr>
            <a:r>
              <a:rPr lang="ar-SA" sz="1781" b="1" dirty="0">
                <a:solidFill>
                  <a:srgbClr val="000000"/>
                </a:solidFill>
                <a:latin typeface="29LT Bukra Condensed Bold"/>
                <a:ea typeface="29LT Bukra Condensed Bold"/>
                <a:cs typeface="29LT Bukra Condensed Bold"/>
                <a:sym typeface="29LT Bukra Condensed Bold"/>
                <a:rtl/>
              </a:rPr>
              <a:t>...................</a:t>
            </a:r>
            <a:r>
              <a:rPr lang="ar-EG" sz="1781" b="1" dirty="0">
                <a:solidFill>
                  <a:srgbClr val="000000"/>
                </a:solidFill>
                <a:latin typeface="29LT Bukra Condensed Bold"/>
                <a:ea typeface="29LT Bukra Condensed Bold"/>
                <a:cs typeface="29LT Bukra Condensed Bold"/>
                <a:sym typeface="29LT Bukra Condensed Bold"/>
                <a:rtl/>
              </a:rPr>
              <a:t> </a:t>
            </a:r>
          </a:p>
        </p:txBody>
      </p:sp>
      <p:sp>
        <p:nvSpPr>
          <p:cNvPr id="93" name="TextBox 93"/>
          <p:cNvSpPr txBox="1"/>
          <p:nvPr/>
        </p:nvSpPr>
        <p:spPr>
          <a:xfrm>
            <a:off x="900110" y="3647413"/>
            <a:ext cx="1313023" cy="320601"/>
          </a:xfrm>
          <a:prstGeom prst="rect">
            <a:avLst/>
          </a:prstGeom>
        </p:spPr>
        <p:txBody>
          <a:bodyPr lIns="0" tIns="0" rIns="0" bIns="0" rtlCol="0" anchor="t">
            <a:spAutoFit/>
          </a:bodyPr>
          <a:lstStyle/>
          <a:p>
            <a:pPr algn="r" rtl="1">
              <a:lnSpc>
                <a:spcPts val="2494"/>
              </a:lnSpc>
            </a:pPr>
            <a:r>
              <a:rPr lang="ar-SA" sz="1781" b="1" dirty="0">
                <a:solidFill>
                  <a:srgbClr val="000000"/>
                </a:solidFill>
                <a:latin typeface="29LT Bukra Condensed Bold"/>
                <a:ea typeface="29LT Bukra Condensed Bold"/>
                <a:cs typeface="29LT Bukra Condensed Bold"/>
                <a:sym typeface="29LT Bukra Condensed Bold"/>
                <a:rtl/>
              </a:rPr>
              <a:t>...................</a:t>
            </a:r>
            <a:r>
              <a:rPr lang="ar-EG" sz="1781" b="1" dirty="0">
                <a:solidFill>
                  <a:srgbClr val="000000"/>
                </a:solidFill>
                <a:latin typeface="29LT Bukra Condensed Bold"/>
                <a:ea typeface="29LT Bukra Condensed Bold"/>
                <a:cs typeface="29LT Bukra Condensed Bold"/>
                <a:sym typeface="29LT Bukra Condensed Bold"/>
                <a:rtl/>
              </a:rPr>
              <a:t> </a:t>
            </a:r>
          </a:p>
        </p:txBody>
      </p:sp>
      <p:sp>
        <p:nvSpPr>
          <p:cNvPr id="94" name="TextBox 94"/>
          <p:cNvSpPr txBox="1"/>
          <p:nvPr/>
        </p:nvSpPr>
        <p:spPr>
          <a:xfrm>
            <a:off x="900110" y="4332784"/>
            <a:ext cx="1313023" cy="320601"/>
          </a:xfrm>
          <a:prstGeom prst="rect">
            <a:avLst/>
          </a:prstGeom>
        </p:spPr>
        <p:txBody>
          <a:bodyPr lIns="0" tIns="0" rIns="0" bIns="0" rtlCol="0" anchor="t">
            <a:spAutoFit/>
          </a:bodyPr>
          <a:lstStyle/>
          <a:p>
            <a:pPr algn="r" rtl="1">
              <a:lnSpc>
                <a:spcPts val="2494"/>
              </a:lnSpc>
            </a:pPr>
            <a:r>
              <a:rPr lang="ar-SA" sz="1781" b="1" dirty="0">
                <a:solidFill>
                  <a:srgbClr val="000000"/>
                </a:solidFill>
                <a:latin typeface="29LT Bukra Condensed Bold"/>
                <a:ea typeface="29LT Bukra Condensed Bold"/>
                <a:cs typeface="29LT Bukra Condensed Bold"/>
                <a:sym typeface="29LT Bukra Condensed Bold"/>
                <a:rtl/>
              </a:rPr>
              <a:t>...................</a:t>
            </a:r>
            <a:r>
              <a:rPr lang="ar-EG" sz="1781" b="1" dirty="0">
                <a:solidFill>
                  <a:srgbClr val="000000"/>
                </a:solidFill>
                <a:latin typeface="29LT Bukra Condensed Bold"/>
                <a:ea typeface="29LT Bukra Condensed Bold"/>
                <a:cs typeface="29LT Bukra Condensed Bold"/>
                <a:sym typeface="29LT Bukra Condensed Bold"/>
                <a:rtl/>
              </a:rPr>
              <a:t> </a:t>
            </a:r>
          </a:p>
        </p:txBody>
      </p:sp>
      <p:sp>
        <p:nvSpPr>
          <p:cNvPr id="95" name="TextBox 95"/>
          <p:cNvSpPr txBox="1"/>
          <p:nvPr/>
        </p:nvSpPr>
        <p:spPr>
          <a:xfrm>
            <a:off x="3756419" y="4997610"/>
            <a:ext cx="1313023" cy="320601"/>
          </a:xfrm>
          <a:prstGeom prst="rect">
            <a:avLst/>
          </a:prstGeom>
        </p:spPr>
        <p:txBody>
          <a:bodyPr lIns="0" tIns="0" rIns="0" bIns="0" rtlCol="0" anchor="t">
            <a:spAutoFit/>
          </a:bodyPr>
          <a:lstStyle/>
          <a:p>
            <a:pPr algn="r" rtl="1">
              <a:lnSpc>
                <a:spcPts val="2494"/>
              </a:lnSpc>
            </a:pPr>
            <a:r>
              <a:rPr lang="ar-SA" sz="1781" b="1" dirty="0">
                <a:solidFill>
                  <a:srgbClr val="000000"/>
                </a:solidFill>
                <a:latin typeface="29LT Bukra Condensed Bold"/>
                <a:ea typeface="29LT Bukra Condensed Bold"/>
                <a:cs typeface="29LT Bukra Condensed Bold"/>
                <a:sym typeface="29LT Bukra Condensed Bold"/>
                <a:rtl/>
              </a:rPr>
              <a:t>...................</a:t>
            </a:r>
            <a:r>
              <a:rPr lang="ar-EG" sz="1781" b="1" dirty="0">
                <a:solidFill>
                  <a:srgbClr val="000000"/>
                </a:solidFill>
                <a:latin typeface="29LT Bukra Condensed Bold"/>
                <a:ea typeface="29LT Bukra Condensed Bold"/>
                <a:cs typeface="29LT Bukra Condensed Bold"/>
                <a:sym typeface="29LT Bukra Condensed Bold"/>
                <a:rtl/>
              </a:rPr>
              <a:t> </a:t>
            </a:r>
          </a:p>
        </p:txBody>
      </p:sp>
      <p:sp>
        <p:nvSpPr>
          <p:cNvPr id="96" name="TextBox 96"/>
          <p:cNvSpPr txBox="1"/>
          <p:nvPr/>
        </p:nvSpPr>
        <p:spPr>
          <a:xfrm>
            <a:off x="3802551" y="5641859"/>
            <a:ext cx="1313023" cy="320601"/>
          </a:xfrm>
          <a:prstGeom prst="rect">
            <a:avLst/>
          </a:prstGeom>
        </p:spPr>
        <p:txBody>
          <a:bodyPr lIns="0" tIns="0" rIns="0" bIns="0" rtlCol="0" anchor="t">
            <a:spAutoFit/>
          </a:bodyPr>
          <a:lstStyle/>
          <a:p>
            <a:pPr algn="r" rtl="1">
              <a:lnSpc>
                <a:spcPts val="2494"/>
              </a:lnSpc>
            </a:pPr>
            <a:r>
              <a:rPr lang="ar-SA" sz="1781" b="1" dirty="0">
                <a:solidFill>
                  <a:srgbClr val="000000"/>
                </a:solidFill>
                <a:latin typeface="29LT Bukra Condensed Bold"/>
                <a:ea typeface="29LT Bukra Condensed Bold"/>
                <a:cs typeface="29LT Bukra Condensed Bold"/>
                <a:sym typeface="29LT Bukra Condensed Bold"/>
                <a:rtl/>
              </a:rPr>
              <a:t>...................</a:t>
            </a:r>
            <a:r>
              <a:rPr lang="ar-EG" sz="1781" b="1" dirty="0">
                <a:solidFill>
                  <a:srgbClr val="000000"/>
                </a:solidFill>
                <a:latin typeface="29LT Bukra Condensed Bold"/>
                <a:ea typeface="29LT Bukra Condensed Bold"/>
                <a:cs typeface="29LT Bukra Condensed Bold"/>
                <a:sym typeface="29LT Bukra Condensed Bold"/>
                <a:rtl/>
              </a:rPr>
              <a:t> </a:t>
            </a:r>
          </a:p>
        </p:txBody>
      </p:sp>
      <p:sp>
        <p:nvSpPr>
          <p:cNvPr id="97" name="TextBox 97"/>
          <p:cNvSpPr txBox="1"/>
          <p:nvPr/>
        </p:nvSpPr>
        <p:spPr>
          <a:xfrm>
            <a:off x="1067086" y="5641859"/>
            <a:ext cx="802621" cy="641201"/>
          </a:xfrm>
          <a:prstGeom prst="rect">
            <a:avLst/>
          </a:prstGeom>
        </p:spPr>
        <p:txBody>
          <a:bodyPr lIns="0" tIns="0" rIns="0" bIns="0" rtlCol="0" anchor="t">
            <a:spAutoFit/>
          </a:bodyPr>
          <a:lstStyle/>
          <a:p>
            <a:pPr algn="r" rtl="1">
              <a:lnSpc>
                <a:spcPts val="2494"/>
              </a:lnSpc>
            </a:pPr>
            <a:r>
              <a:rPr lang="ar-SA" sz="1781" b="1" dirty="0">
                <a:solidFill>
                  <a:srgbClr val="000000"/>
                </a:solidFill>
                <a:latin typeface="29LT Bukra Condensed Bold"/>
                <a:ea typeface="29LT Bukra Condensed Bold"/>
                <a:cs typeface="29LT Bukra Condensed Bold"/>
                <a:sym typeface="29LT Bukra Condensed Bold"/>
                <a:rtl/>
              </a:rPr>
              <a:t>...................</a:t>
            </a:r>
            <a:r>
              <a:rPr lang="ar-EG" sz="1781" b="1" dirty="0">
                <a:solidFill>
                  <a:srgbClr val="000000"/>
                </a:solidFill>
                <a:latin typeface="29LT Bukra Condensed Bold"/>
                <a:ea typeface="29LT Bukra Condensed Bold"/>
                <a:cs typeface="29LT Bukra Condensed Bold"/>
                <a:sym typeface="29LT Bukra Condensed Bold"/>
                <a:rtl/>
              </a:rPr>
              <a:t> </a:t>
            </a:r>
          </a:p>
        </p:txBody>
      </p:sp>
      <p:sp>
        <p:nvSpPr>
          <p:cNvPr id="98" name="TextBox 98"/>
          <p:cNvSpPr txBox="1"/>
          <p:nvPr/>
        </p:nvSpPr>
        <p:spPr>
          <a:xfrm>
            <a:off x="3843945" y="6414263"/>
            <a:ext cx="1204393" cy="320601"/>
          </a:xfrm>
          <a:prstGeom prst="rect">
            <a:avLst/>
          </a:prstGeom>
        </p:spPr>
        <p:txBody>
          <a:bodyPr lIns="0" tIns="0" rIns="0" bIns="0" rtlCol="0" anchor="t">
            <a:spAutoFit/>
          </a:bodyPr>
          <a:lstStyle/>
          <a:p>
            <a:pPr algn="r" rtl="1">
              <a:lnSpc>
                <a:spcPts val="2494"/>
              </a:lnSpc>
            </a:pPr>
            <a:r>
              <a:rPr lang="ar-SA" sz="1781" b="1" dirty="0">
                <a:solidFill>
                  <a:srgbClr val="000000"/>
                </a:solidFill>
                <a:latin typeface="29LT Bukra Condensed Bold"/>
                <a:ea typeface="29LT Bukra Condensed Bold"/>
                <a:cs typeface="29LT Bukra Condensed Bold"/>
                <a:sym typeface="29LT Bukra Condensed Bold"/>
                <a:rtl/>
              </a:rPr>
              <a:t>...................</a:t>
            </a:r>
            <a:r>
              <a:rPr lang="ar-EG" sz="1781" b="1" dirty="0">
                <a:solidFill>
                  <a:srgbClr val="000000"/>
                </a:solidFill>
                <a:latin typeface="29LT Bukra Condensed Bold"/>
                <a:ea typeface="29LT Bukra Condensed Bold"/>
                <a:cs typeface="29LT Bukra Condensed Bold"/>
                <a:sym typeface="29LT Bukra Condensed Bold"/>
                <a:rtl/>
              </a:rPr>
              <a:t>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1">
            <a:extLst>
              <a:ext uri="{FF2B5EF4-FFF2-40B4-BE49-F238E27FC236}">
                <a16:creationId xmlns:a16="http://schemas.microsoft.com/office/drawing/2014/main" id="{7DA5CCF1-593C-E43B-14D5-3FB76086C12A}"/>
              </a:ext>
            </a:extLst>
          </p:cNvPr>
          <p:cNvGraphicFramePr>
            <a:graphicFrameLocks noGrp="1"/>
          </p:cNvGraphicFramePr>
          <p:nvPr>
            <p:extLst>
              <p:ext uri="{D42A27DB-BD31-4B8C-83A1-F6EECF244321}">
                <p14:modId xmlns:p14="http://schemas.microsoft.com/office/powerpoint/2010/main" val="3057678312"/>
              </p:ext>
            </p:extLst>
          </p:nvPr>
        </p:nvGraphicFramePr>
        <p:xfrm>
          <a:off x="158749" y="2298700"/>
          <a:ext cx="7239001" cy="6623285"/>
        </p:xfrm>
        <a:graphic>
          <a:graphicData uri="http://schemas.openxmlformats.org/drawingml/2006/table">
            <a:tbl>
              <a:tblPr rtl="1" firstRow="1" bandRow="1">
                <a:tableStyleId>{D7AC3CCA-C797-4891-BE02-D94E43425B78}</a:tableStyleId>
              </a:tblPr>
              <a:tblGrid>
                <a:gridCol w="1562500">
                  <a:extLst>
                    <a:ext uri="{9D8B030D-6E8A-4147-A177-3AD203B41FA5}">
                      <a16:colId xmlns:a16="http://schemas.microsoft.com/office/drawing/2014/main" val="2254431557"/>
                    </a:ext>
                  </a:extLst>
                </a:gridCol>
                <a:gridCol w="1333099">
                  <a:extLst>
                    <a:ext uri="{9D8B030D-6E8A-4147-A177-3AD203B41FA5}">
                      <a16:colId xmlns:a16="http://schemas.microsoft.com/office/drawing/2014/main" val="3280512842"/>
                    </a:ext>
                  </a:extLst>
                </a:gridCol>
                <a:gridCol w="1110648">
                  <a:extLst>
                    <a:ext uri="{9D8B030D-6E8A-4147-A177-3AD203B41FA5}">
                      <a16:colId xmlns:a16="http://schemas.microsoft.com/office/drawing/2014/main" val="2506131795"/>
                    </a:ext>
                  </a:extLst>
                </a:gridCol>
                <a:gridCol w="1243142">
                  <a:extLst>
                    <a:ext uri="{9D8B030D-6E8A-4147-A177-3AD203B41FA5}">
                      <a16:colId xmlns:a16="http://schemas.microsoft.com/office/drawing/2014/main" val="2090396851"/>
                    </a:ext>
                  </a:extLst>
                </a:gridCol>
                <a:gridCol w="1989612">
                  <a:extLst>
                    <a:ext uri="{9D8B030D-6E8A-4147-A177-3AD203B41FA5}">
                      <a16:colId xmlns:a16="http://schemas.microsoft.com/office/drawing/2014/main" val="1660181116"/>
                    </a:ext>
                  </a:extLst>
                </a:gridCol>
              </a:tblGrid>
              <a:tr h="524189">
                <a:tc gridSpan="5">
                  <a:txBody>
                    <a:bodyPr/>
                    <a:lstStyle/>
                    <a:p>
                      <a:pPr algn="r" rtl="1"/>
                      <a:r>
                        <a:rPr lang="ar-SA" sz="1800" b="1" dirty="0">
                          <a:solidFill>
                            <a:schemeClr val="tx1"/>
                          </a:solidFill>
                          <a:latin typeface="29LT Bukra Condensed Bold" panose="020B0604020202020204" charset="-78"/>
                          <a:cs typeface="29LT Bukra Condensed Bold" panose="020B0604020202020204" charset="-78"/>
                        </a:rPr>
                        <a:t>البيانات الشخصية </a:t>
                      </a:r>
                    </a:p>
                  </a:txBody>
                  <a:tcPr>
                    <a:solidFill>
                      <a:srgbClr val="ECD9E6"/>
                    </a:solidFill>
                  </a:tcPr>
                </a:tc>
                <a:tc hMerge="1">
                  <a:txBody>
                    <a:bodyPr/>
                    <a:lstStyle/>
                    <a:p>
                      <a:pPr rtl="1"/>
                      <a:endParaRPr lang="ar-SA" dirty="0"/>
                    </a:p>
                  </a:txBody>
                  <a:tcPr>
                    <a:solidFill>
                      <a:schemeClr val="bg1"/>
                    </a:solidFill>
                  </a:tcPr>
                </a:tc>
                <a:tc hMerge="1">
                  <a:txBody>
                    <a:bodyPr/>
                    <a:lstStyle/>
                    <a:p>
                      <a:pPr rtl="1"/>
                      <a:endParaRPr lang="ar-SA" dirty="0"/>
                    </a:p>
                  </a:txBody>
                  <a:tcPr>
                    <a:solidFill>
                      <a:schemeClr val="bg1"/>
                    </a:solidFill>
                  </a:tcPr>
                </a:tc>
                <a:tc hMerge="1">
                  <a:txBody>
                    <a:bodyPr/>
                    <a:lstStyle/>
                    <a:p>
                      <a:pPr rtl="1"/>
                      <a:endParaRPr lang="ar-SA" dirty="0"/>
                    </a:p>
                  </a:txBody>
                  <a:tcPr>
                    <a:solidFill>
                      <a:schemeClr val="bg1"/>
                    </a:solidFill>
                  </a:tcPr>
                </a:tc>
                <a:tc hMerge="1">
                  <a:txBody>
                    <a:bodyPr/>
                    <a:lstStyle/>
                    <a:p>
                      <a:pPr algn="r" rtl="1"/>
                      <a:endParaRPr lang="ar-SA" b="1" dirty="0"/>
                    </a:p>
                  </a:txBody>
                  <a:tcPr>
                    <a:solidFill>
                      <a:schemeClr val="bg1"/>
                    </a:solidFill>
                  </a:tcPr>
                </a:tc>
                <a:extLst>
                  <a:ext uri="{0D108BD9-81ED-4DB2-BD59-A6C34878D82A}">
                    <a16:rowId xmlns:a16="http://schemas.microsoft.com/office/drawing/2014/main" val="4029721985"/>
                  </a:ext>
                </a:extLst>
              </a:tr>
              <a:tr h="766122">
                <a:tc>
                  <a:txBody>
                    <a:bodyPr/>
                    <a:lstStyle/>
                    <a:p>
                      <a:pPr algn="r" rtl="1"/>
                      <a:r>
                        <a:rPr lang="ar-SA" sz="1400" b="1" dirty="0">
                          <a:solidFill>
                            <a:schemeClr val="tx1"/>
                          </a:solidFill>
                          <a:latin typeface="29LT Bukra Condensed Bold" panose="020B0604020202020204" charset="-78"/>
                          <a:cs typeface="29LT Bukra Condensed Bold" panose="020B0604020202020204" charset="-78"/>
                        </a:rPr>
                        <a:t>الاسم </a:t>
                      </a:r>
                    </a:p>
                  </a:txBody>
                  <a:tcPr>
                    <a:solidFill>
                      <a:srgbClr val="ECD9E6"/>
                    </a:solidFill>
                  </a:tcPr>
                </a:tc>
                <a:tc gridSpan="2">
                  <a:txBody>
                    <a:bodyPr/>
                    <a:lstStyle/>
                    <a:p>
                      <a:pPr algn="r" rtl="1"/>
                      <a:r>
                        <a:rPr lang="ar-SA" sz="1400" b="1" dirty="0">
                          <a:solidFill>
                            <a:schemeClr val="tx1"/>
                          </a:solidFill>
                          <a:latin typeface="29LT Bukra Condensed Bold" panose="020B0604020202020204" charset="-78"/>
                          <a:cs typeface="29LT Bukra Condensed Bold" panose="020B0604020202020204" charset="-78"/>
                        </a:rPr>
                        <a:t>عبد الله خميس عبد</a:t>
                      </a:r>
                      <a:r>
                        <a:rPr lang="ar-SA" sz="1400" b="1" baseline="0" dirty="0">
                          <a:solidFill>
                            <a:schemeClr val="tx1"/>
                          </a:solidFill>
                          <a:latin typeface="29LT Bukra Condensed Bold" panose="020B0604020202020204" charset="-78"/>
                          <a:cs typeface="29LT Bukra Condensed Bold" panose="020B0604020202020204" charset="-78"/>
                        </a:rPr>
                        <a:t> الهادي الغامدي </a:t>
                      </a:r>
                      <a:endParaRPr lang="ar-SA" sz="1400" b="1" dirty="0">
                        <a:solidFill>
                          <a:schemeClr val="tx1"/>
                        </a:solidFill>
                        <a:latin typeface="29LT Bukra Condensed Bold" panose="020B0604020202020204" charset="-78"/>
                        <a:cs typeface="29LT Bukra Condensed Bold" panose="020B0604020202020204" charset="-78"/>
                      </a:endParaRPr>
                    </a:p>
                  </a:txBody>
                  <a:tcPr>
                    <a:solidFill>
                      <a:schemeClr val="bg1"/>
                    </a:solidFill>
                  </a:tcPr>
                </a:tc>
                <a:tc hMerge="1">
                  <a:txBody>
                    <a:bodyPr/>
                    <a:lstStyle/>
                    <a:p>
                      <a:pPr algn="r" rtl="1"/>
                      <a:endParaRPr lang="ar-SA" b="1" dirty="0"/>
                    </a:p>
                  </a:txBody>
                  <a:tcPr>
                    <a:solidFill>
                      <a:schemeClr val="bg1"/>
                    </a:solidFill>
                  </a:tcPr>
                </a:tc>
                <a:tc>
                  <a:txBody>
                    <a:bodyPr/>
                    <a:lstStyle/>
                    <a:p>
                      <a:pPr algn="r" rtl="1"/>
                      <a:r>
                        <a:rPr lang="ar-SA" sz="1400" b="1" dirty="0">
                          <a:solidFill>
                            <a:schemeClr val="tx1"/>
                          </a:solidFill>
                          <a:latin typeface="29LT Bukra Condensed Bold" panose="020B0604020202020204" charset="-78"/>
                          <a:cs typeface="29LT Bukra Condensed Bold" panose="020B0604020202020204" charset="-78"/>
                        </a:rPr>
                        <a:t>تاريخ الميلاد </a:t>
                      </a:r>
                    </a:p>
                  </a:txBody>
                  <a:tcPr>
                    <a:solidFill>
                      <a:srgbClr val="ECD9E6"/>
                    </a:solidFill>
                  </a:tcPr>
                </a:tc>
                <a:tc>
                  <a:txBody>
                    <a:bodyPr/>
                    <a:lstStyle/>
                    <a:p>
                      <a:pPr algn="r" rtl="1"/>
                      <a:endParaRPr lang="ar-SA" sz="1400" b="1" dirty="0">
                        <a:solidFill>
                          <a:schemeClr val="tx1"/>
                        </a:solidFill>
                        <a:latin typeface="29LT Bukra Condensed Bold" panose="020B0604020202020204" charset="-78"/>
                        <a:cs typeface="29LT Bukra Condensed Bold" panose="020B0604020202020204" charset="-78"/>
                      </a:endParaRPr>
                    </a:p>
                  </a:txBody>
                  <a:tcPr>
                    <a:solidFill>
                      <a:schemeClr val="bg1"/>
                    </a:solidFill>
                  </a:tcPr>
                </a:tc>
                <a:extLst>
                  <a:ext uri="{0D108BD9-81ED-4DB2-BD59-A6C34878D82A}">
                    <a16:rowId xmlns:a16="http://schemas.microsoft.com/office/drawing/2014/main" val="472620861"/>
                  </a:ext>
                </a:extLst>
              </a:tr>
              <a:tr h="464281">
                <a:tc>
                  <a:txBody>
                    <a:bodyPr/>
                    <a:lstStyle/>
                    <a:p>
                      <a:pPr algn="r" rtl="1"/>
                      <a:r>
                        <a:rPr lang="ar-SA" sz="1400" b="1" dirty="0">
                          <a:solidFill>
                            <a:schemeClr val="tx1"/>
                          </a:solidFill>
                          <a:latin typeface="29LT Bukra Condensed Bold" panose="020B0604020202020204" charset="-78"/>
                          <a:cs typeface="29LT Bukra Condensed Bold" panose="020B0604020202020204" charset="-78"/>
                        </a:rPr>
                        <a:t>رقم الهوية</a:t>
                      </a:r>
                      <a:r>
                        <a:rPr lang="ar-SA" sz="1400" b="1" baseline="0" dirty="0">
                          <a:solidFill>
                            <a:schemeClr val="tx1"/>
                          </a:solidFill>
                          <a:latin typeface="29LT Bukra Condensed Bold" panose="020B0604020202020204" charset="-78"/>
                          <a:cs typeface="29LT Bukra Condensed Bold" panose="020B0604020202020204" charset="-78"/>
                        </a:rPr>
                        <a:t> </a:t>
                      </a:r>
                      <a:endParaRPr lang="ar-SA" sz="1400" b="1" dirty="0">
                        <a:solidFill>
                          <a:schemeClr val="tx1"/>
                        </a:solidFill>
                        <a:latin typeface="29LT Bukra Condensed Bold" panose="020B0604020202020204" charset="-78"/>
                        <a:cs typeface="29LT Bukra Condensed Bold" panose="020B0604020202020204" charset="-78"/>
                      </a:endParaRPr>
                    </a:p>
                  </a:txBody>
                  <a:tcPr>
                    <a:solidFill>
                      <a:srgbClr val="ECD9E6"/>
                    </a:solidFill>
                  </a:tcPr>
                </a:tc>
                <a:tc gridSpan="2">
                  <a:txBody>
                    <a:bodyPr/>
                    <a:lstStyle/>
                    <a:p>
                      <a:pPr algn="r" rtl="1"/>
                      <a:endParaRPr lang="ar-SA" sz="1400" b="1" dirty="0">
                        <a:solidFill>
                          <a:schemeClr val="tx1"/>
                        </a:solidFill>
                        <a:latin typeface="29LT Bukra Condensed Bold" panose="020B0604020202020204" charset="-78"/>
                        <a:cs typeface="29LT Bukra Condensed Bold" panose="020B0604020202020204" charset="-78"/>
                      </a:endParaRPr>
                    </a:p>
                  </a:txBody>
                  <a:tcPr>
                    <a:solidFill>
                      <a:schemeClr val="bg1"/>
                    </a:solidFill>
                  </a:tcPr>
                </a:tc>
                <a:tc hMerge="1">
                  <a:txBody>
                    <a:bodyPr/>
                    <a:lstStyle/>
                    <a:p>
                      <a:pPr algn="r" rtl="1"/>
                      <a:endParaRPr lang="ar-SA" b="1" dirty="0"/>
                    </a:p>
                  </a:txBody>
                  <a:tcPr>
                    <a:solidFill>
                      <a:schemeClr val="bg1"/>
                    </a:solidFill>
                  </a:tcPr>
                </a:tc>
                <a:tc>
                  <a:txBody>
                    <a:bodyPr/>
                    <a:lstStyle/>
                    <a:p>
                      <a:pPr algn="r" rtl="1"/>
                      <a:r>
                        <a:rPr lang="ar-SA" sz="1400" b="1" dirty="0">
                          <a:solidFill>
                            <a:schemeClr val="tx1"/>
                          </a:solidFill>
                          <a:latin typeface="29LT Bukra Condensed Bold" panose="020B0604020202020204" charset="-78"/>
                          <a:cs typeface="29LT Bukra Condensed Bold" panose="020B0604020202020204" charset="-78"/>
                        </a:rPr>
                        <a:t>رقم التواصل</a:t>
                      </a:r>
                      <a:r>
                        <a:rPr lang="ar-SA" sz="1400" b="1" baseline="0" dirty="0">
                          <a:solidFill>
                            <a:schemeClr val="tx1"/>
                          </a:solidFill>
                          <a:latin typeface="29LT Bukra Condensed Bold" panose="020B0604020202020204" charset="-78"/>
                          <a:cs typeface="29LT Bukra Condensed Bold" panose="020B0604020202020204" charset="-78"/>
                        </a:rPr>
                        <a:t> </a:t>
                      </a:r>
                      <a:endParaRPr lang="ar-SA" sz="1400" b="1" dirty="0">
                        <a:solidFill>
                          <a:schemeClr val="tx1"/>
                        </a:solidFill>
                        <a:latin typeface="29LT Bukra Condensed Bold" panose="020B0604020202020204" charset="-78"/>
                        <a:cs typeface="29LT Bukra Condensed Bold" panose="020B0604020202020204" charset="-78"/>
                      </a:endParaRPr>
                    </a:p>
                  </a:txBody>
                  <a:tcPr>
                    <a:solidFill>
                      <a:srgbClr val="ECD9E6"/>
                    </a:solidFill>
                  </a:tcPr>
                </a:tc>
                <a:tc>
                  <a:txBody>
                    <a:bodyPr/>
                    <a:lstStyle/>
                    <a:p>
                      <a:pPr algn="r" rtl="1"/>
                      <a:endParaRPr lang="ar-SA" sz="1400" b="1" dirty="0">
                        <a:solidFill>
                          <a:schemeClr val="tx1"/>
                        </a:solidFill>
                        <a:latin typeface="29LT Bukra Condensed Bold" panose="020B0604020202020204" charset="-78"/>
                        <a:cs typeface="29LT Bukra Condensed Bold" panose="020B0604020202020204" charset="-78"/>
                      </a:endParaRPr>
                    </a:p>
                  </a:txBody>
                  <a:tcPr>
                    <a:solidFill>
                      <a:schemeClr val="bg1"/>
                    </a:solidFill>
                  </a:tcPr>
                </a:tc>
                <a:extLst>
                  <a:ext uri="{0D108BD9-81ED-4DB2-BD59-A6C34878D82A}">
                    <a16:rowId xmlns:a16="http://schemas.microsoft.com/office/drawing/2014/main" val="794025996"/>
                  </a:ext>
                </a:extLst>
              </a:tr>
              <a:tr h="531408">
                <a:tc>
                  <a:txBody>
                    <a:bodyPr/>
                    <a:lstStyle/>
                    <a:p>
                      <a:pPr algn="r" rtl="1"/>
                      <a:r>
                        <a:rPr lang="ar-SA" sz="1400" b="1" dirty="0">
                          <a:solidFill>
                            <a:schemeClr val="tx1"/>
                          </a:solidFill>
                          <a:latin typeface="29LT Bukra Condensed Bold" panose="020B0604020202020204" charset="-78"/>
                          <a:cs typeface="29LT Bukra Condensed Bold" panose="020B0604020202020204" charset="-78"/>
                        </a:rPr>
                        <a:t>بريد منصة مدرستي </a:t>
                      </a:r>
                    </a:p>
                  </a:txBody>
                  <a:tcPr>
                    <a:solidFill>
                      <a:srgbClr val="ECD9E6"/>
                    </a:solidFill>
                  </a:tcPr>
                </a:tc>
                <a:tc gridSpan="2">
                  <a:txBody>
                    <a:bodyPr/>
                    <a:lstStyle/>
                    <a:p>
                      <a:pPr algn="r" rtl="1"/>
                      <a:endParaRPr lang="ar-SA" sz="1400" b="1" dirty="0">
                        <a:solidFill>
                          <a:schemeClr val="tx1"/>
                        </a:solidFill>
                        <a:latin typeface="29LT Bukra Condensed Bold" panose="020B0604020202020204" charset="-78"/>
                        <a:cs typeface="29LT Bukra Condensed Bold" panose="020B0604020202020204" charset="-78"/>
                      </a:endParaRPr>
                    </a:p>
                  </a:txBody>
                  <a:tcPr>
                    <a:solidFill>
                      <a:schemeClr val="bg1"/>
                    </a:solidFill>
                  </a:tcPr>
                </a:tc>
                <a:tc hMerge="1">
                  <a:txBody>
                    <a:bodyPr/>
                    <a:lstStyle/>
                    <a:p>
                      <a:pPr algn="r" rtl="1"/>
                      <a:endParaRPr lang="ar-SA" b="1" dirty="0"/>
                    </a:p>
                  </a:txBody>
                  <a:tcPr>
                    <a:solidFill>
                      <a:schemeClr val="bg1"/>
                    </a:solidFill>
                  </a:tcPr>
                </a:tc>
                <a:tc>
                  <a:txBody>
                    <a:bodyPr/>
                    <a:lstStyle/>
                    <a:p>
                      <a:pPr algn="r" rtl="1"/>
                      <a:r>
                        <a:rPr lang="ar-SA" sz="1400" b="1" dirty="0">
                          <a:solidFill>
                            <a:schemeClr val="tx1"/>
                          </a:solidFill>
                          <a:latin typeface="29LT Bukra Condensed Bold" panose="020B0604020202020204" charset="-78"/>
                          <a:cs typeface="29LT Bukra Condensed Bold" panose="020B0604020202020204" charset="-78"/>
                        </a:rPr>
                        <a:t>البريد الالكتروني</a:t>
                      </a:r>
                      <a:r>
                        <a:rPr lang="ar-SA" sz="1400" b="1" baseline="0" dirty="0">
                          <a:solidFill>
                            <a:schemeClr val="tx1"/>
                          </a:solidFill>
                          <a:latin typeface="29LT Bukra Condensed Bold" panose="020B0604020202020204" charset="-78"/>
                          <a:cs typeface="29LT Bukra Condensed Bold" panose="020B0604020202020204" charset="-78"/>
                        </a:rPr>
                        <a:t> </a:t>
                      </a:r>
                      <a:endParaRPr lang="ar-SA" sz="1400" b="1" dirty="0">
                        <a:solidFill>
                          <a:schemeClr val="tx1"/>
                        </a:solidFill>
                        <a:latin typeface="29LT Bukra Condensed Bold" panose="020B0604020202020204" charset="-78"/>
                        <a:cs typeface="29LT Bukra Condensed Bold" panose="020B0604020202020204" charset="-78"/>
                      </a:endParaRPr>
                    </a:p>
                  </a:txBody>
                  <a:tcPr>
                    <a:solidFill>
                      <a:srgbClr val="ECD9E6"/>
                    </a:solidFill>
                  </a:tcPr>
                </a:tc>
                <a:tc>
                  <a:txBody>
                    <a:bodyPr/>
                    <a:lstStyle/>
                    <a:p>
                      <a:pPr algn="r" rtl="1"/>
                      <a:endParaRPr lang="ar-SA" sz="1400" b="1" dirty="0">
                        <a:solidFill>
                          <a:schemeClr val="tx1"/>
                        </a:solidFill>
                        <a:latin typeface="29LT Bukra Condensed Bold" panose="020B0604020202020204" charset="-78"/>
                        <a:cs typeface="29LT Bukra Condensed Bold" panose="020B0604020202020204" charset="-78"/>
                      </a:endParaRPr>
                    </a:p>
                  </a:txBody>
                  <a:tcPr>
                    <a:solidFill>
                      <a:schemeClr val="bg1"/>
                    </a:solidFill>
                  </a:tcPr>
                </a:tc>
                <a:extLst>
                  <a:ext uri="{0D108BD9-81ED-4DB2-BD59-A6C34878D82A}">
                    <a16:rowId xmlns:a16="http://schemas.microsoft.com/office/drawing/2014/main" val="1294558058"/>
                  </a:ext>
                </a:extLst>
              </a:tr>
              <a:tr h="524189">
                <a:tc gridSpan="5">
                  <a:txBody>
                    <a:bodyPr/>
                    <a:lstStyle/>
                    <a:p>
                      <a:pPr algn="r" rtl="1"/>
                      <a:r>
                        <a:rPr lang="ar-SA" sz="1800" b="1" dirty="0">
                          <a:solidFill>
                            <a:schemeClr val="tx1"/>
                          </a:solidFill>
                          <a:latin typeface="29LT Bukra Condensed Bold" panose="020B0604020202020204" charset="-78"/>
                          <a:cs typeface="29LT Bukra Condensed Bold" panose="020B0604020202020204" charset="-78"/>
                        </a:rPr>
                        <a:t>البيانات العلمية </a:t>
                      </a:r>
                    </a:p>
                  </a:txBody>
                  <a:tcPr>
                    <a:solidFill>
                      <a:srgbClr val="ECD9E6"/>
                    </a:solidFill>
                  </a:tcPr>
                </a:tc>
                <a:tc hMerge="1">
                  <a:txBody>
                    <a:bodyPr/>
                    <a:lstStyle/>
                    <a:p>
                      <a:pPr algn="r" rtl="1"/>
                      <a:endParaRPr lang="ar-SA" sz="1400" b="1" dirty="0"/>
                    </a:p>
                  </a:txBody>
                  <a:tcPr>
                    <a:solidFill>
                      <a:schemeClr val="bg1"/>
                    </a:solidFill>
                  </a:tcPr>
                </a:tc>
                <a:tc hMerge="1">
                  <a:txBody>
                    <a:bodyPr/>
                    <a:lstStyle/>
                    <a:p>
                      <a:pPr algn="r" rtl="1"/>
                      <a:endParaRPr lang="ar-SA" sz="1400" b="1" dirty="0"/>
                    </a:p>
                  </a:txBody>
                  <a:tcPr>
                    <a:solidFill>
                      <a:schemeClr val="bg1"/>
                    </a:solidFill>
                  </a:tcPr>
                </a:tc>
                <a:tc hMerge="1">
                  <a:txBody>
                    <a:bodyPr/>
                    <a:lstStyle/>
                    <a:p>
                      <a:pPr algn="r" rtl="1"/>
                      <a:endParaRPr lang="ar-SA" sz="1400" b="1" dirty="0"/>
                    </a:p>
                  </a:txBody>
                  <a:tcPr>
                    <a:solidFill>
                      <a:schemeClr val="bg1"/>
                    </a:solidFill>
                  </a:tcPr>
                </a:tc>
                <a:tc hMerge="1">
                  <a:txBody>
                    <a:bodyPr/>
                    <a:lstStyle/>
                    <a:p>
                      <a:pPr algn="r" rtl="1"/>
                      <a:endParaRPr lang="ar-SA" sz="1400" b="1" dirty="0"/>
                    </a:p>
                  </a:txBody>
                  <a:tcPr>
                    <a:solidFill>
                      <a:schemeClr val="bg1"/>
                    </a:solidFill>
                  </a:tcPr>
                </a:tc>
                <a:extLst>
                  <a:ext uri="{0D108BD9-81ED-4DB2-BD59-A6C34878D82A}">
                    <a16:rowId xmlns:a16="http://schemas.microsoft.com/office/drawing/2014/main" val="2458414007"/>
                  </a:ext>
                </a:extLst>
              </a:tr>
              <a:tr h="464281">
                <a:tc>
                  <a:txBody>
                    <a:bodyPr/>
                    <a:lstStyle/>
                    <a:p>
                      <a:pPr algn="r" rtl="1"/>
                      <a:r>
                        <a:rPr lang="ar-SA" sz="1400" b="1" dirty="0">
                          <a:solidFill>
                            <a:schemeClr val="tx1"/>
                          </a:solidFill>
                          <a:latin typeface="29LT Bukra Condensed Bold" panose="020B0604020202020204" charset="-78"/>
                          <a:cs typeface="29LT Bukra Condensed Bold" panose="020B0604020202020204" charset="-78"/>
                        </a:rPr>
                        <a:t>المؤهل </a:t>
                      </a:r>
                    </a:p>
                  </a:txBody>
                  <a:tcPr>
                    <a:solidFill>
                      <a:srgbClr val="ECD9E6"/>
                    </a:solidFill>
                  </a:tcPr>
                </a:tc>
                <a:tc gridSpan="2">
                  <a:txBody>
                    <a:bodyPr/>
                    <a:lstStyle/>
                    <a:p>
                      <a:pPr algn="r" rtl="1"/>
                      <a:endParaRPr lang="ar-SA" sz="1400" b="1" dirty="0">
                        <a:solidFill>
                          <a:schemeClr val="tx1"/>
                        </a:solidFill>
                        <a:latin typeface="29LT Bukra Condensed Bold" panose="020B0604020202020204" charset="-78"/>
                        <a:cs typeface="29LT Bukra Condensed Bold" panose="020B0604020202020204" charset="-78"/>
                      </a:endParaRPr>
                    </a:p>
                  </a:txBody>
                  <a:tcPr>
                    <a:solidFill>
                      <a:schemeClr val="bg1"/>
                    </a:solidFill>
                  </a:tcPr>
                </a:tc>
                <a:tc hMerge="1">
                  <a:txBody>
                    <a:bodyPr/>
                    <a:lstStyle/>
                    <a:p>
                      <a:pPr algn="r" rtl="1"/>
                      <a:endParaRPr lang="ar-SA" sz="1400" b="1" dirty="0"/>
                    </a:p>
                  </a:txBody>
                  <a:tcPr>
                    <a:solidFill>
                      <a:schemeClr val="bg1"/>
                    </a:solidFill>
                  </a:tcPr>
                </a:tc>
                <a:tc>
                  <a:txBody>
                    <a:bodyPr/>
                    <a:lstStyle/>
                    <a:p>
                      <a:pPr algn="r" rtl="1"/>
                      <a:r>
                        <a:rPr lang="ar-SA" sz="1400" b="1" dirty="0">
                          <a:solidFill>
                            <a:schemeClr val="tx1"/>
                          </a:solidFill>
                          <a:latin typeface="29LT Bukra Condensed Bold" panose="020B0604020202020204" charset="-78"/>
                          <a:cs typeface="29LT Bukra Condensed Bold" panose="020B0604020202020204" charset="-78"/>
                        </a:rPr>
                        <a:t>التقدير  </a:t>
                      </a:r>
                    </a:p>
                  </a:txBody>
                  <a:tcPr>
                    <a:solidFill>
                      <a:srgbClr val="ECD9E6"/>
                    </a:solidFill>
                  </a:tcPr>
                </a:tc>
                <a:tc>
                  <a:txBody>
                    <a:bodyPr/>
                    <a:lstStyle/>
                    <a:p>
                      <a:pPr algn="r" rtl="1"/>
                      <a:endParaRPr lang="ar-SA" sz="1400" b="1" dirty="0">
                        <a:solidFill>
                          <a:schemeClr val="tx1"/>
                        </a:solidFill>
                        <a:latin typeface="29LT Bukra Condensed Bold" panose="020B0604020202020204" charset="-78"/>
                        <a:cs typeface="29LT Bukra Condensed Bold" panose="020B0604020202020204" charset="-78"/>
                      </a:endParaRPr>
                    </a:p>
                  </a:txBody>
                  <a:tcPr>
                    <a:solidFill>
                      <a:schemeClr val="bg1"/>
                    </a:solidFill>
                  </a:tcPr>
                </a:tc>
                <a:extLst>
                  <a:ext uri="{0D108BD9-81ED-4DB2-BD59-A6C34878D82A}">
                    <a16:rowId xmlns:a16="http://schemas.microsoft.com/office/drawing/2014/main" val="3230952079"/>
                  </a:ext>
                </a:extLst>
              </a:tr>
              <a:tr h="464281">
                <a:tc>
                  <a:txBody>
                    <a:bodyPr/>
                    <a:lstStyle/>
                    <a:p>
                      <a:pPr algn="r" rtl="1"/>
                      <a:r>
                        <a:rPr lang="ar-SA" sz="1400" b="1" dirty="0">
                          <a:solidFill>
                            <a:schemeClr val="tx1"/>
                          </a:solidFill>
                          <a:latin typeface="29LT Bukra Condensed Bold" panose="020B0604020202020204" charset="-78"/>
                          <a:cs typeface="29LT Bukra Condensed Bold" panose="020B0604020202020204" charset="-78"/>
                        </a:rPr>
                        <a:t>جهة الإصدار </a:t>
                      </a:r>
                    </a:p>
                  </a:txBody>
                  <a:tcPr>
                    <a:solidFill>
                      <a:srgbClr val="ECD9E6"/>
                    </a:solidFill>
                  </a:tcPr>
                </a:tc>
                <a:tc gridSpan="2">
                  <a:txBody>
                    <a:bodyPr/>
                    <a:lstStyle/>
                    <a:p>
                      <a:pPr algn="r" rtl="1"/>
                      <a:endParaRPr lang="ar-SA" sz="1400" b="1" dirty="0">
                        <a:solidFill>
                          <a:schemeClr val="tx1"/>
                        </a:solidFill>
                        <a:latin typeface="29LT Bukra Condensed Bold" panose="020B0604020202020204" charset="-78"/>
                        <a:cs typeface="29LT Bukra Condensed Bold" panose="020B0604020202020204" charset="-78"/>
                      </a:endParaRPr>
                    </a:p>
                  </a:txBody>
                  <a:tcPr>
                    <a:solidFill>
                      <a:schemeClr val="bg1"/>
                    </a:solidFill>
                  </a:tcPr>
                </a:tc>
                <a:tc hMerge="1">
                  <a:txBody>
                    <a:bodyPr/>
                    <a:lstStyle/>
                    <a:p>
                      <a:pPr algn="r" rtl="1"/>
                      <a:endParaRPr lang="ar-SA" sz="1400" b="1" dirty="0"/>
                    </a:p>
                  </a:txBody>
                  <a:tcPr>
                    <a:solidFill>
                      <a:schemeClr val="bg1"/>
                    </a:solidFill>
                  </a:tcPr>
                </a:tc>
                <a:tc rowSpan="2">
                  <a:txBody>
                    <a:bodyPr/>
                    <a:lstStyle/>
                    <a:p>
                      <a:pPr algn="r" rtl="1"/>
                      <a:r>
                        <a:rPr lang="ar-SA" sz="1400" b="1" dirty="0">
                          <a:solidFill>
                            <a:schemeClr val="tx1"/>
                          </a:solidFill>
                          <a:latin typeface="29LT Bukra Condensed Bold" panose="020B0604020202020204" charset="-78"/>
                          <a:cs typeface="29LT Bukra Condensed Bold" panose="020B0604020202020204" charset="-78"/>
                        </a:rPr>
                        <a:t>تاريخ التخرج </a:t>
                      </a:r>
                    </a:p>
                  </a:txBody>
                  <a:tcPr anchor="ctr">
                    <a:solidFill>
                      <a:srgbClr val="ECD9E6"/>
                    </a:solidFill>
                  </a:tcPr>
                </a:tc>
                <a:tc rowSpan="2">
                  <a:txBody>
                    <a:bodyPr/>
                    <a:lstStyle/>
                    <a:p>
                      <a:pPr algn="r" rtl="1"/>
                      <a:endParaRPr lang="ar-SA" sz="1400" b="1" dirty="0">
                        <a:solidFill>
                          <a:schemeClr val="tx1"/>
                        </a:solidFill>
                        <a:latin typeface="29LT Bukra Condensed Bold" panose="020B0604020202020204" charset="-78"/>
                        <a:cs typeface="29LT Bukra Condensed Bold" panose="020B0604020202020204" charset="-78"/>
                      </a:endParaRPr>
                    </a:p>
                  </a:txBody>
                  <a:tcPr>
                    <a:solidFill>
                      <a:schemeClr val="bg1"/>
                    </a:solidFill>
                  </a:tcPr>
                </a:tc>
                <a:extLst>
                  <a:ext uri="{0D108BD9-81ED-4DB2-BD59-A6C34878D82A}">
                    <a16:rowId xmlns:a16="http://schemas.microsoft.com/office/drawing/2014/main" val="3361458587"/>
                  </a:ext>
                </a:extLst>
              </a:tr>
              <a:tr h="464281">
                <a:tc>
                  <a:txBody>
                    <a:bodyPr/>
                    <a:lstStyle/>
                    <a:p>
                      <a:pPr algn="r" rtl="1"/>
                      <a:r>
                        <a:rPr lang="ar-SA" sz="1400" b="1" dirty="0">
                          <a:solidFill>
                            <a:schemeClr val="tx1"/>
                          </a:solidFill>
                          <a:latin typeface="29LT Bukra Condensed Bold" panose="020B0604020202020204" charset="-78"/>
                          <a:cs typeface="29LT Bukra Condensed Bold" panose="020B0604020202020204" charset="-78"/>
                        </a:rPr>
                        <a:t>التخصص </a:t>
                      </a:r>
                    </a:p>
                  </a:txBody>
                  <a:tcPr>
                    <a:solidFill>
                      <a:srgbClr val="ECD9E6"/>
                    </a:solidFill>
                  </a:tcPr>
                </a:tc>
                <a:tc gridSpan="2">
                  <a:txBody>
                    <a:bodyPr/>
                    <a:lstStyle/>
                    <a:p>
                      <a:pPr algn="r" rtl="1"/>
                      <a:endParaRPr lang="ar-SA" sz="1400" b="1" dirty="0">
                        <a:solidFill>
                          <a:schemeClr val="tx1"/>
                        </a:solidFill>
                        <a:latin typeface="29LT Bukra Condensed Bold" panose="020B0604020202020204" charset="-78"/>
                        <a:cs typeface="29LT Bukra Condensed Bold" panose="020B0604020202020204" charset="-78"/>
                      </a:endParaRPr>
                    </a:p>
                  </a:txBody>
                  <a:tcPr>
                    <a:solidFill>
                      <a:schemeClr val="bg1"/>
                    </a:solidFill>
                  </a:tcPr>
                </a:tc>
                <a:tc hMerge="1">
                  <a:txBody>
                    <a:bodyPr/>
                    <a:lstStyle/>
                    <a:p>
                      <a:pPr algn="r" rtl="1"/>
                      <a:endParaRPr lang="ar-SA" sz="1400" b="1" dirty="0"/>
                    </a:p>
                  </a:txBody>
                  <a:tcPr>
                    <a:solidFill>
                      <a:schemeClr val="bg1"/>
                    </a:solidFill>
                  </a:tcPr>
                </a:tc>
                <a:tc vMerge="1">
                  <a:txBody>
                    <a:bodyPr/>
                    <a:lstStyle/>
                    <a:p>
                      <a:endParaRPr lang="ar-SA" dirty="0"/>
                    </a:p>
                  </a:txBody>
                  <a:tcPr>
                    <a:solidFill>
                      <a:schemeClr val="bg1"/>
                    </a:solidFill>
                  </a:tcPr>
                </a:tc>
                <a:tc vMerge="1">
                  <a:txBody>
                    <a:bodyPr/>
                    <a:lstStyle/>
                    <a:p>
                      <a:endParaRPr lang="ar-SA" dirty="0"/>
                    </a:p>
                  </a:txBody>
                  <a:tcPr>
                    <a:solidFill>
                      <a:schemeClr val="bg1"/>
                    </a:solidFill>
                  </a:tcPr>
                </a:tc>
                <a:extLst>
                  <a:ext uri="{0D108BD9-81ED-4DB2-BD59-A6C34878D82A}">
                    <a16:rowId xmlns:a16="http://schemas.microsoft.com/office/drawing/2014/main" val="913864645"/>
                  </a:ext>
                </a:extLst>
              </a:tr>
              <a:tr h="524189">
                <a:tc gridSpan="5">
                  <a:txBody>
                    <a:bodyPr/>
                    <a:lstStyle/>
                    <a:p>
                      <a:pPr algn="r" rtl="1"/>
                      <a:r>
                        <a:rPr lang="ar-SA" sz="1800" b="1" dirty="0">
                          <a:solidFill>
                            <a:schemeClr val="tx1"/>
                          </a:solidFill>
                          <a:latin typeface="29LT Bukra Condensed Bold" panose="020B0604020202020204" charset="-78"/>
                          <a:cs typeface="29LT Bukra Condensed Bold" panose="020B0604020202020204" charset="-78"/>
                        </a:rPr>
                        <a:t>البيانات الوظيفية </a:t>
                      </a:r>
                    </a:p>
                  </a:txBody>
                  <a:tcPr>
                    <a:solidFill>
                      <a:srgbClr val="ECD9E6"/>
                    </a:solidFill>
                  </a:tcPr>
                </a:tc>
                <a:tc hMerge="1">
                  <a:txBody>
                    <a:bodyPr/>
                    <a:lstStyle/>
                    <a:p>
                      <a:pPr algn="r" rtl="1"/>
                      <a:endParaRPr lang="ar-SA" sz="1400" b="1" dirty="0"/>
                    </a:p>
                  </a:txBody>
                  <a:tcPr>
                    <a:solidFill>
                      <a:schemeClr val="bg1"/>
                    </a:solidFill>
                  </a:tcPr>
                </a:tc>
                <a:tc hMerge="1">
                  <a:txBody>
                    <a:bodyPr/>
                    <a:lstStyle/>
                    <a:p>
                      <a:pPr algn="r" rtl="1"/>
                      <a:endParaRPr lang="ar-SA" sz="1400" b="1" dirty="0"/>
                    </a:p>
                  </a:txBody>
                  <a:tcPr>
                    <a:solidFill>
                      <a:schemeClr val="bg1"/>
                    </a:solidFill>
                  </a:tcPr>
                </a:tc>
                <a:tc hMerge="1">
                  <a:txBody>
                    <a:bodyPr/>
                    <a:lstStyle/>
                    <a:p>
                      <a:pPr algn="r" rtl="1"/>
                      <a:endParaRPr lang="ar-SA" sz="1400" b="1" dirty="0"/>
                    </a:p>
                  </a:txBody>
                  <a:tcPr>
                    <a:solidFill>
                      <a:schemeClr val="bg1"/>
                    </a:solidFill>
                  </a:tcPr>
                </a:tc>
                <a:tc hMerge="1">
                  <a:txBody>
                    <a:bodyPr/>
                    <a:lstStyle/>
                    <a:p>
                      <a:pPr algn="r" rtl="1"/>
                      <a:endParaRPr lang="ar-SA" sz="1400" b="1" dirty="0"/>
                    </a:p>
                  </a:txBody>
                  <a:tcPr>
                    <a:solidFill>
                      <a:schemeClr val="bg1"/>
                    </a:solidFill>
                  </a:tcPr>
                </a:tc>
                <a:extLst>
                  <a:ext uri="{0D108BD9-81ED-4DB2-BD59-A6C34878D82A}">
                    <a16:rowId xmlns:a16="http://schemas.microsoft.com/office/drawing/2014/main" val="3280342161"/>
                  </a:ext>
                </a:extLst>
              </a:tr>
              <a:tr h="766122">
                <a:tc>
                  <a:txBody>
                    <a:bodyPr/>
                    <a:lstStyle/>
                    <a:p>
                      <a:pPr algn="r" rtl="1"/>
                      <a:r>
                        <a:rPr lang="ar-SA" sz="1400" b="1" dirty="0">
                          <a:solidFill>
                            <a:schemeClr val="tx1"/>
                          </a:solidFill>
                          <a:latin typeface="29LT Bukra Condensed Bold" panose="020B0604020202020204" charset="-78"/>
                          <a:cs typeface="29LT Bukra Condensed Bold" panose="020B0604020202020204" charset="-78"/>
                        </a:rPr>
                        <a:t>مسمى الوظيفة </a:t>
                      </a:r>
                    </a:p>
                  </a:txBody>
                  <a:tcPr>
                    <a:solidFill>
                      <a:srgbClr val="ECD9E6"/>
                    </a:solidFill>
                  </a:tcPr>
                </a:tc>
                <a:tc gridSpan="2">
                  <a:txBody>
                    <a:bodyPr/>
                    <a:lstStyle/>
                    <a:p>
                      <a:pPr algn="r" rtl="1"/>
                      <a:endParaRPr lang="ar-SA" sz="1400" b="1" dirty="0">
                        <a:solidFill>
                          <a:schemeClr val="tx1"/>
                        </a:solidFill>
                        <a:latin typeface="29LT Bukra Condensed Bold" panose="020B0604020202020204" charset="-78"/>
                        <a:cs typeface="29LT Bukra Condensed Bold" panose="020B0604020202020204" charset="-78"/>
                      </a:endParaRPr>
                    </a:p>
                  </a:txBody>
                  <a:tcPr>
                    <a:solidFill>
                      <a:schemeClr val="bg1"/>
                    </a:solidFill>
                  </a:tcPr>
                </a:tc>
                <a:tc hMerge="1">
                  <a:txBody>
                    <a:bodyPr/>
                    <a:lstStyle/>
                    <a:p>
                      <a:pPr algn="r" rtl="1"/>
                      <a:endParaRPr lang="ar-SA" sz="1400" b="1" dirty="0">
                        <a:solidFill>
                          <a:schemeClr val="bg1"/>
                        </a:solidFill>
                        <a:latin typeface="29LT Bukra Condensed Bold" panose="020B0604020202020204" charset="-78"/>
                        <a:cs typeface="29LT Bukra Condensed Bold" panose="020B0604020202020204" charset="-78"/>
                      </a:endParaRPr>
                    </a:p>
                  </a:txBody>
                  <a:tcPr>
                    <a:solidFill>
                      <a:schemeClr val="bg1"/>
                    </a:solidFill>
                  </a:tcPr>
                </a:tc>
                <a:tc>
                  <a:txBody>
                    <a:bodyPr/>
                    <a:lstStyle/>
                    <a:p>
                      <a:pPr algn="r" rtl="1"/>
                      <a:r>
                        <a:rPr lang="ar-SA" sz="1400" b="1" dirty="0">
                          <a:solidFill>
                            <a:schemeClr val="tx1"/>
                          </a:solidFill>
                          <a:latin typeface="29LT Bukra Condensed Bold" panose="020B0604020202020204" charset="-78"/>
                          <a:cs typeface="29LT Bukra Condensed Bold" panose="020B0604020202020204" charset="-78"/>
                        </a:rPr>
                        <a:t>مرحلة التدريس </a:t>
                      </a:r>
                    </a:p>
                  </a:txBody>
                  <a:tcPr>
                    <a:solidFill>
                      <a:srgbClr val="ECD9E6"/>
                    </a:solidFill>
                  </a:tcPr>
                </a:tc>
                <a:tc>
                  <a:txBody>
                    <a:bodyPr/>
                    <a:lstStyle/>
                    <a:p>
                      <a:pPr algn="r" rtl="1"/>
                      <a:endParaRPr lang="ar-SA" sz="1400" b="1" dirty="0">
                        <a:solidFill>
                          <a:schemeClr val="tx1"/>
                        </a:solidFill>
                        <a:latin typeface="29LT Bukra Condensed Bold" panose="020B0604020202020204" charset="-78"/>
                        <a:cs typeface="29LT Bukra Condensed Bold" panose="020B0604020202020204" charset="-78"/>
                      </a:endParaRPr>
                    </a:p>
                  </a:txBody>
                  <a:tcPr>
                    <a:solidFill>
                      <a:schemeClr val="bg1"/>
                    </a:solidFill>
                  </a:tcPr>
                </a:tc>
                <a:extLst>
                  <a:ext uri="{0D108BD9-81ED-4DB2-BD59-A6C34878D82A}">
                    <a16:rowId xmlns:a16="http://schemas.microsoft.com/office/drawing/2014/main" val="50323465"/>
                  </a:ext>
                </a:extLst>
              </a:tr>
              <a:tr h="665661">
                <a:tc>
                  <a:txBody>
                    <a:bodyPr/>
                    <a:lstStyle/>
                    <a:p>
                      <a:pPr algn="r" rtl="1"/>
                      <a:r>
                        <a:rPr lang="ar-SA" sz="1400" b="1" dirty="0">
                          <a:solidFill>
                            <a:schemeClr val="tx1"/>
                          </a:solidFill>
                          <a:latin typeface="29LT Bukra Condensed Bold" panose="020B0604020202020204" charset="-78"/>
                          <a:cs typeface="29LT Bukra Condensed Bold" panose="020B0604020202020204" charset="-78"/>
                        </a:rPr>
                        <a:t>المستوى والدرجة </a:t>
                      </a:r>
                    </a:p>
                  </a:txBody>
                  <a:tcPr>
                    <a:solidFill>
                      <a:srgbClr val="ECD9E6"/>
                    </a:solidFill>
                  </a:tcPr>
                </a:tc>
                <a:tc>
                  <a:txBody>
                    <a:bodyPr/>
                    <a:lstStyle/>
                    <a:p>
                      <a:pPr algn="r" rtl="1"/>
                      <a:endParaRPr lang="ar-SA" sz="1400" b="1" dirty="0">
                        <a:solidFill>
                          <a:schemeClr val="tx1"/>
                        </a:solidFill>
                        <a:latin typeface="29LT Bukra Condensed Bold" panose="020B0604020202020204" charset="-78"/>
                        <a:cs typeface="29LT Bukra Condensed Bold" panose="020B0604020202020204" charset="-78"/>
                      </a:endParaRPr>
                    </a:p>
                  </a:txBody>
                  <a:tcPr>
                    <a:solidFill>
                      <a:schemeClr val="bg1"/>
                    </a:solidFill>
                  </a:tcPr>
                </a:tc>
                <a:tc>
                  <a:txBody>
                    <a:bodyPr/>
                    <a:lstStyle/>
                    <a:p>
                      <a:pPr algn="r" rtl="1"/>
                      <a:endParaRPr lang="ar-SA" sz="1400" b="1" dirty="0">
                        <a:solidFill>
                          <a:schemeClr val="tx1"/>
                        </a:solidFill>
                        <a:latin typeface="29LT Bukra Condensed Bold" panose="020B0604020202020204" charset="-78"/>
                        <a:cs typeface="29LT Bukra Condensed Bold" panose="020B0604020202020204" charset="-78"/>
                      </a:endParaRPr>
                    </a:p>
                  </a:txBody>
                  <a:tcPr>
                    <a:solidFill>
                      <a:schemeClr val="bg1"/>
                    </a:solidFill>
                  </a:tcPr>
                </a:tc>
                <a:tc>
                  <a:txBody>
                    <a:bodyPr/>
                    <a:lstStyle/>
                    <a:p>
                      <a:pPr algn="r" rtl="1"/>
                      <a:r>
                        <a:rPr lang="ar-SA" sz="1400" b="1" dirty="0">
                          <a:solidFill>
                            <a:schemeClr val="tx1"/>
                          </a:solidFill>
                          <a:latin typeface="29LT Bukra Condensed Bold" panose="020B0604020202020204" charset="-78"/>
                          <a:cs typeface="29LT Bukra Condensed Bold" panose="020B0604020202020204" charset="-78"/>
                        </a:rPr>
                        <a:t>مواد التدريس</a:t>
                      </a:r>
                      <a:r>
                        <a:rPr lang="ar-SA" sz="1400" b="1" baseline="0" dirty="0">
                          <a:solidFill>
                            <a:schemeClr val="tx1"/>
                          </a:solidFill>
                          <a:latin typeface="29LT Bukra Condensed Bold" panose="020B0604020202020204" charset="-78"/>
                          <a:cs typeface="29LT Bukra Condensed Bold" panose="020B0604020202020204" charset="-78"/>
                        </a:rPr>
                        <a:t> </a:t>
                      </a:r>
                      <a:endParaRPr lang="ar-SA" sz="1400" b="1" dirty="0">
                        <a:solidFill>
                          <a:schemeClr val="tx1"/>
                        </a:solidFill>
                        <a:latin typeface="29LT Bukra Condensed Bold" panose="020B0604020202020204" charset="-78"/>
                        <a:cs typeface="29LT Bukra Condensed Bold" panose="020B0604020202020204" charset="-78"/>
                      </a:endParaRPr>
                    </a:p>
                  </a:txBody>
                  <a:tcPr>
                    <a:solidFill>
                      <a:srgbClr val="ECD9E6"/>
                    </a:solidFill>
                  </a:tcPr>
                </a:tc>
                <a:tc>
                  <a:txBody>
                    <a:bodyPr/>
                    <a:lstStyle/>
                    <a:p>
                      <a:pPr algn="r" rtl="1"/>
                      <a:endParaRPr lang="ar-SA" sz="1400" b="1" dirty="0">
                        <a:solidFill>
                          <a:schemeClr val="tx1"/>
                        </a:solidFill>
                        <a:latin typeface="29LT Bukra Condensed Bold" panose="020B0604020202020204" charset="-78"/>
                        <a:cs typeface="29LT Bukra Condensed Bold" panose="020B0604020202020204" charset="-78"/>
                      </a:endParaRPr>
                    </a:p>
                  </a:txBody>
                  <a:tcPr>
                    <a:solidFill>
                      <a:schemeClr val="bg1"/>
                    </a:solidFill>
                  </a:tcPr>
                </a:tc>
                <a:extLst>
                  <a:ext uri="{0D108BD9-81ED-4DB2-BD59-A6C34878D82A}">
                    <a16:rowId xmlns:a16="http://schemas.microsoft.com/office/drawing/2014/main" val="571041079"/>
                  </a:ext>
                </a:extLst>
              </a:tr>
              <a:tr h="464281">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400" b="1" dirty="0">
                          <a:solidFill>
                            <a:schemeClr val="tx1"/>
                          </a:solidFill>
                          <a:latin typeface="29LT Bukra Condensed Bold" panose="020B0604020202020204" charset="-78"/>
                          <a:cs typeface="29LT Bukra Condensed Bold" panose="020B0604020202020204" charset="-78"/>
                        </a:rPr>
                        <a:t>تاريخ المباشرة </a:t>
                      </a:r>
                    </a:p>
                  </a:txBody>
                  <a:tcPr>
                    <a:solidFill>
                      <a:srgbClr val="ECD9E6"/>
                    </a:solidFill>
                  </a:tcPr>
                </a:tc>
                <a:tc gridSpan="2">
                  <a:txBody>
                    <a:bodyPr/>
                    <a:lstStyle/>
                    <a:p>
                      <a:pPr algn="r" rtl="1"/>
                      <a:endParaRPr lang="ar-SA" sz="1400" b="1" dirty="0">
                        <a:solidFill>
                          <a:schemeClr val="tx1"/>
                        </a:solidFill>
                        <a:latin typeface="29LT Bukra Condensed Bold" panose="020B0604020202020204" charset="-78"/>
                        <a:cs typeface="29LT Bukra Condensed Bold" panose="020B0604020202020204" charset="-78"/>
                      </a:endParaRPr>
                    </a:p>
                  </a:txBody>
                  <a:tcPr>
                    <a:solidFill>
                      <a:schemeClr val="bg1"/>
                    </a:solidFill>
                  </a:tcPr>
                </a:tc>
                <a:tc hMerge="1">
                  <a:txBody>
                    <a:bodyPr/>
                    <a:lstStyle/>
                    <a:p>
                      <a:pPr algn="r" rtl="1"/>
                      <a:endParaRPr lang="ar-SA" sz="1400" b="1" dirty="0">
                        <a:solidFill>
                          <a:schemeClr val="bg1"/>
                        </a:solidFill>
                        <a:latin typeface="29LT Bukra Condensed Bold" panose="020B0604020202020204" charset="-78"/>
                        <a:cs typeface="29LT Bukra Condensed Bold" panose="020B0604020202020204" charset="-78"/>
                      </a:endParaRPr>
                    </a:p>
                  </a:txBody>
                  <a:tcPr>
                    <a:solidFill>
                      <a:schemeClr val="bg1"/>
                    </a:solidFill>
                  </a:tcPr>
                </a:tc>
                <a:tc>
                  <a:txBody>
                    <a:bodyPr/>
                    <a:lstStyle/>
                    <a:p>
                      <a:pPr algn="r" rtl="1"/>
                      <a:r>
                        <a:rPr lang="ar-SA" sz="1400" b="1" dirty="0">
                          <a:solidFill>
                            <a:schemeClr val="tx1"/>
                          </a:solidFill>
                          <a:latin typeface="29LT Bukra Condensed Bold" panose="020B0604020202020204" charset="-78"/>
                          <a:cs typeface="29LT Bukra Condensed Bold" panose="020B0604020202020204" charset="-78"/>
                        </a:rPr>
                        <a:t>النصاب</a:t>
                      </a:r>
                      <a:r>
                        <a:rPr lang="ar-SA" sz="1400" b="1" baseline="0" dirty="0">
                          <a:solidFill>
                            <a:schemeClr val="tx1"/>
                          </a:solidFill>
                          <a:latin typeface="29LT Bukra Condensed Bold" panose="020B0604020202020204" charset="-78"/>
                          <a:cs typeface="29LT Bukra Condensed Bold" panose="020B0604020202020204" charset="-78"/>
                        </a:rPr>
                        <a:t> </a:t>
                      </a:r>
                      <a:endParaRPr lang="ar-SA" sz="1400" b="1" dirty="0">
                        <a:solidFill>
                          <a:schemeClr val="tx1"/>
                        </a:solidFill>
                        <a:latin typeface="29LT Bukra Condensed Bold" panose="020B0604020202020204" charset="-78"/>
                        <a:cs typeface="29LT Bukra Condensed Bold" panose="020B0604020202020204" charset="-78"/>
                      </a:endParaRPr>
                    </a:p>
                  </a:txBody>
                  <a:tcPr>
                    <a:solidFill>
                      <a:srgbClr val="ECD9E6"/>
                    </a:solidFill>
                  </a:tcPr>
                </a:tc>
                <a:tc>
                  <a:txBody>
                    <a:bodyPr/>
                    <a:lstStyle/>
                    <a:p>
                      <a:pPr algn="r" rtl="1"/>
                      <a:endParaRPr lang="ar-SA" sz="1400" b="1" dirty="0">
                        <a:solidFill>
                          <a:schemeClr val="tx1"/>
                        </a:solidFill>
                        <a:latin typeface="29LT Bukra Condensed Bold" panose="020B0604020202020204" charset="-78"/>
                        <a:cs typeface="29LT Bukra Condensed Bold" panose="020B0604020202020204" charset="-78"/>
                      </a:endParaRPr>
                    </a:p>
                  </a:txBody>
                  <a:tcPr>
                    <a:solidFill>
                      <a:schemeClr val="bg1"/>
                    </a:solidFill>
                  </a:tcPr>
                </a:tc>
                <a:extLst>
                  <a:ext uri="{0D108BD9-81ED-4DB2-BD59-A6C34878D82A}">
                    <a16:rowId xmlns:a16="http://schemas.microsoft.com/office/drawing/2014/main" val="1534864895"/>
                  </a:ext>
                </a:extLst>
              </a:tr>
            </a:tbl>
          </a:graphicData>
        </a:graphic>
      </p:graphicFrame>
      <p:sp>
        <p:nvSpPr>
          <p:cNvPr id="5" name="TextBox 16">
            <a:extLst>
              <a:ext uri="{FF2B5EF4-FFF2-40B4-BE49-F238E27FC236}">
                <a16:creationId xmlns:a16="http://schemas.microsoft.com/office/drawing/2014/main" id="{0BD697DA-B50B-236A-AA36-95946097B1C0}"/>
              </a:ext>
            </a:extLst>
          </p:cNvPr>
          <p:cNvSpPr txBox="1"/>
          <p:nvPr/>
        </p:nvSpPr>
        <p:spPr>
          <a:xfrm>
            <a:off x="3778250" y="825396"/>
            <a:ext cx="2251722" cy="711305"/>
          </a:xfrm>
          <a:prstGeom prst="rect">
            <a:avLst/>
          </a:prstGeom>
        </p:spPr>
        <p:txBody>
          <a:bodyPr lIns="0" tIns="0" rIns="0" bIns="0" rtlCol="0" anchor="t">
            <a:spAutoFit/>
          </a:bodyPr>
          <a:lstStyle/>
          <a:p>
            <a:pPr algn="ctr" rtl="1">
              <a:lnSpc>
                <a:spcPts val="4894"/>
              </a:lnSpc>
            </a:pPr>
            <a:r>
              <a:rPr lang="ar-EG" sz="3495" b="1" dirty="0">
                <a:solidFill>
                  <a:srgbClr val="000000"/>
                </a:solidFill>
                <a:latin typeface="29LT Bukra Condensed Bold"/>
                <a:ea typeface="29LT Bukra Condensed Bold"/>
                <a:cs typeface="29LT Bukra Condensed Bold"/>
                <a:sym typeface="29LT Bukra Condensed Bold"/>
                <a:rtl/>
              </a:rPr>
              <a:t>بيانات</a:t>
            </a:r>
            <a:r>
              <a:rPr lang="ar-EG" sz="3495" b="1" dirty="0">
                <a:solidFill>
                  <a:srgbClr val="0FA596"/>
                </a:solidFill>
                <a:latin typeface="29LT Bukra Condensed Bold"/>
                <a:ea typeface="29LT Bukra Condensed Bold"/>
                <a:cs typeface="29LT Bukra Condensed Bold"/>
                <a:sym typeface="29LT Bukra Condensed Bold"/>
                <a:rtl/>
              </a:rPr>
              <a:t> </a:t>
            </a:r>
            <a:r>
              <a:rPr lang="ar-EG" sz="3495" b="1" dirty="0">
                <a:solidFill>
                  <a:srgbClr val="BD4B85"/>
                </a:solidFill>
                <a:latin typeface="29LT Bukra Condensed Bold"/>
                <a:ea typeface="29LT Bukra Condensed Bold"/>
                <a:cs typeface="29LT Bukra Condensed Bold"/>
                <a:sym typeface="29LT Bukra Condensed Bold"/>
                <a:rtl/>
              </a:rPr>
              <a:t>عـامة </a:t>
            </a:r>
          </a:p>
        </p:txBody>
      </p:sp>
    </p:spTree>
    <p:extLst>
      <p:ext uri="{BB962C8B-B14F-4D97-AF65-F5344CB8AC3E}">
        <p14:creationId xmlns:p14="http://schemas.microsoft.com/office/powerpoint/2010/main" val="28693392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7"/>
          <p:cNvSpPr/>
          <p:nvPr/>
        </p:nvSpPr>
        <p:spPr>
          <a:xfrm>
            <a:off x="756000" y="4659421"/>
            <a:ext cx="4757428" cy="2563065"/>
          </a:xfrm>
          <a:custGeom>
            <a:avLst/>
            <a:gdLst/>
            <a:ahLst/>
            <a:cxnLst/>
            <a:rect l="l" t="t" r="r" b="b"/>
            <a:pathLst>
              <a:path w="4757428" h="2563065">
                <a:moveTo>
                  <a:pt x="0" y="0"/>
                </a:moveTo>
                <a:lnTo>
                  <a:pt x="4757428" y="0"/>
                </a:lnTo>
                <a:lnTo>
                  <a:pt x="4757428" y="2563064"/>
                </a:lnTo>
                <a:lnTo>
                  <a:pt x="0" y="256306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ar-SA"/>
          </a:p>
        </p:txBody>
      </p:sp>
      <p:sp>
        <p:nvSpPr>
          <p:cNvPr id="8" name="Freeform 8"/>
          <p:cNvSpPr/>
          <p:nvPr/>
        </p:nvSpPr>
        <p:spPr>
          <a:xfrm>
            <a:off x="4001428" y="756000"/>
            <a:ext cx="3024000" cy="3465903"/>
          </a:xfrm>
          <a:custGeom>
            <a:avLst/>
            <a:gdLst/>
            <a:ahLst/>
            <a:cxnLst/>
            <a:rect l="l" t="t" r="r" b="b"/>
            <a:pathLst>
              <a:path w="3024000" h="3465903">
                <a:moveTo>
                  <a:pt x="0" y="0"/>
                </a:moveTo>
                <a:lnTo>
                  <a:pt x="3024000" y="0"/>
                </a:lnTo>
                <a:lnTo>
                  <a:pt x="3024000" y="3465903"/>
                </a:lnTo>
                <a:lnTo>
                  <a:pt x="0" y="346590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ar-SA"/>
          </a:p>
        </p:txBody>
      </p:sp>
      <p:sp>
        <p:nvSpPr>
          <p:cNvPr id="9" name="TextBox 9"/>
          <p:cNvSpPr txBox="1"/>
          <p:nvPr/>
        </p:nvSpPr>
        <p:spPr>
          <a:xfrm>
            <a:off x="756000" y="5344925"/>
            <a:ext cx="4757428" cy="914150"/>
          </a:xfrm>
          <a:prstGeom prst="rect">
            <a:avLst/>
          </a:prstGeom>
        </p:spPr>
        <p:txBody>
          <a:bodyPr lIns="0" tIns="0" rIns="0" bIns="0" rtlCol="0" anchor="t">
            <a:spAutoFit/>
          </a:bodyPr>
          <a:lstStyle/>
          <a:p>
            <a:pPr algn="ctr" rtl="1">
              <a:lnSpc>
                <a:spcPts val="6315"/>
              </a:lnSpc>
            </a:pPr>
            <a:r>
              <a:rPr lang="ar-EG" sz="4511" b="1">
                <a:solidFill>
                  <a:srgbClr val="000000"/>
                </a:solidFill>
                <a:latin typeface="29LT Bukra Condensed Bold"/>
                <a:ea typeface="29LT Bukra Condensed Bold"/>
                <a:cs typeface="29LT Bukra Condensed Bold"/>
                <a:sym typeface="29LT Bukra Condensed Bold"/>
                <a:rtl/>
              </a:rPr>
              <a:t>أداء الواجبات </a:t>
            </a:r>
            <a:r>
              <a:rPr lang="ar-EG" sz="4511" b="1">
                <a:solidFill>
                  <a:srgbClr val="BD4B85"/>
                </a:solidFill>
                <a:latin typeface="29LT Bukra Condensed Bold"/>
                <a:ea typeface="29LT Bukra Condensed Bold"/>
                <a:cs typeface="29LT Bukra Condensed Bold"/>
                <a:sym typeface="29LT Bukra Condensed Bold"/>
                <a:rtl/>
              </a:rPr>
              <a:t>الوظيفية </a:t>
            </a:r>
          </a:p>
        </p:txBody>
      </p:sp>
      <p:sp>
        <p:nvSpPr>
          <p:cNvPr id="10" name="Freeform 10"/>
          <p:cNvSpPr/>
          <p:nvPr/>
        </p:nvSpPr>
        <p:spPr>
          <a:xfrm>
            <a:off x="1185930" y="7710885"/>
            <a:ext cx="2432555" cy="2393026"/>
          </a:xfrm>
          <a:custGeom>
            <a:avLst/>
            <a:gdLst/>
            <a:ahLst/>
            <a:cxnLst/>
            <a:rect l="l" t="t" r="r" b="b"/>
            <a:pathLst>
              <a:path w="2432555" h="2393026">
                <a:moveTo>
                  <a:pt x="0" y="0"/>
                </a:moveTo>
                <a:lnTo>
                  <a:pt x="2432555" y="0"/>
                </a:lnTo>
                <a:lnTo>
                  <a:pt x="2432555" y="2393026"/>
                </a:lnTo>
                <a:lnTo>
                  <a:pt x="0" y="239302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ar-SA"/>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E"/>
        </a:solidFill>
        <a:effectLst/>
      </p:bgPr>
    </p:bg>
    <p:spTree>
      <p:nvGrpSpPr>
        <p:cNvPr id="1" name=""/>
        <p:cNvGrpSpPr/>
        <p:nvPr/>
      </p:nvGrpSpPr>
      <p:grpSpPr>
        <a:xfrm>
          <a:off x="0" y="0"/>
          <a:ext cx="0" cy="0"/>
          <a:chOff x="0" y="0"/>
          <a:chExt cx="0" cy="0"/>
        </a:xfrm>
      </p:grpSpPr>
      <p:graphicFrame>
        <p:nvGraphicFramePr>
          <p:cNvPr id="7" name="Table 7"/>
          <p:cNvGraphicFramePr>
            <a:graphicFrameLocks noGrp="1"/>
          </p:cNvGraphicFramePr>
          <p:nvPr>
            <p:extLst>
              <p:ext uri="{D42A27DB-BD31-4B8C-83A1-F6EECF244321}">
                <p14:modId xmlns:p14="http://schemas.microsoft.com/office/powerpoint/2010/main" val="1114069303"/>
              </p:ext>
            </p:extLst>
          </p:nvPr>
        </p:nvGraphicFramePr>
        <p:xfrm>
          <a:off x="328860" y="2516132"/>
          <a:ext cx="6902279" cy="4386749"/>
        </p:xfrm>
        <a:graphic>
          <a:graphicData uri="http://schemas.openxmlformats.org/drawingml/2006/table">
            <a:tbl>
              <a:tblPr/>
              <a:tblGrid>
                <a:gridCol w="2188535">
                  <a:extLst>
                    <a:ext uri="{9D8B030D-6E8A-4147-A177-3AD203B41FA5}">
                      <a16:colId xmlns:a16="http://schemas.microsoft.com/office/drawing/2014/main" val="20000"/>
                    </a:ext>
                  </a:extLst>
                </a:gridCol>
                <a:gridCol w="916789">
                  <a:extLst>
                    <a:ext uri="{9D8B030D-6E8A-4147-A177-3AD203B41FA5}">
                      <a16:colId xmlns:a16="http://schemas.microsoft.com/office/drawing/2014/main" val="20001"/>
                    </a:ext>
                  </a:extLst>
                </a:gridCol>
                <a:gridCol w="716781">
                  <a:extLst>
                    <a:ext uri="{9D8B030D-6E8A-4147-A177-3AD203B41FA5}">
                      <a16:colId xmlns:a16="http://schemas.microsoft.com/office/drawing/2014/main" val="20002"/>
                    </a:ext>
                  </a:extLst>
                </a:gridCol>
                <a:gridCol w="3080174">
                  <a:extLst>
                    <a:ext uri="{9D8B030D-6E8A-4147-A177-3AD203B41FA5}">
                      <a16:colId xmlns:a16="http://schemas.microsoft.com/office/drawing/2014/main" val="20003"/>
                    </a:ext>
                  </a:extLst>
                </a:gridCol>
              </a:tblGrid>
              <a:tr h="535726">
                <a:tc>
                  <a:txBody>
                    <a:bodyPr/>
                    <a:lstStyle/>
                    <a:p>
                      <a:pPr algn="ctr" rtl="1">
                        <a:lnSpc>
                          <a:spcPts val="1679"/>
                        </a:lnSpc>
                        <a:defRPr/>
                      </a:pPr>
                      <a:r>
                        <a:rPr lang="ar-EG" sz="1200" b="1">
                          <a:solidFill>
                            <a:srgbClr val="000000"/>
                          </a:solidFill>
                          <a:latin typeface="29LT Bukra Condensed Bold" panose="020B0604020202020204" charset="-78"/>
                          <a:ea typeface="Adobe Arabic"/>
                          <a:cs typeface="29LT Bukra Condensed Bold" panose="020B0604020202020204" charset="-78"/>
                          <a:sym typeface="Adobe Arabic"/>
                          <a:rtl/>
                        </a:rPr>
                        <a:t>نوع الشاهد </a:t>
                      </a: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F9ACF"/>
                    </a:solidFill>
                  </a:tcPr>
                </a:tc>
                <a:tc>
                  <a:txBody>
                    <a:bodyPr/>
                    <a:lstStyle/>
                    <a:p>
                      <a:pPr algn="ctr" rtl="1">
                        <a:lnSpc>
                          <a:spcPts val="1679"/>
                        </a:lnSpc>
                        <a:defRPr/>
                      </a:pPr>
                      <a:r>
                        <a:rPr lang="ar-EG" sz="1200" b="1">
                          <a:solidFill>
                            <a:srgbClr val="000000"/>
                          </a:solidFill>
                          <a:latin typeface="29LT Bukra Condensed Bold" panose="020B0604020202020204" charset="-78"/>
                          <a:ea typeface="Adobe Arabic"/>
                          <a:cs typeface="29LT Bukra Condensed Bold" panose="020B0604020202020204" charset="-78"/>
                          <a:sym typeface="Adobe Arabic"/>
                          <a:rtl/>
                        </a:rPr>
                        <a:t>غير متوفر </a:t>
                      </a: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F9ACF"/>
                    </a:solidFill>
                  </a:tcPr>
                </a:tc>
                <a:tc>
                  <a:txBody>
                    <a:bodyPr/>
                    <a:lstStyle/>
                    <a:p>
                      <a:pPr algn="ctr" rtl="1">
                        <a:lnSpc>
                          <a:spcPts val="1679"/>
                        </a:lnSpc>
                        <a:defRPr/>
                      </a:pPr>
                      <a:r>
                        <a:rPr lang="ar-EG" sz="1200" b="1">
                          <a:solidFill>
                            <a:srgbClr val="000000"/>
                          </a:solidFill>
                          <a:latin typeface="29LT Bukra Condensed Bold" panose="020B0604020202020204" charset="-78"/>
                          <a:ea typeface="Adobe Arabic"/>
                          <a:cs typeface="29LT Bukra Condensed Bold" panose="020B0604020202020204" charset="-78"/>
                          <a:sym typeface="Adobe Arabic"/>
                          <a:rtl/>
                        </a:rPr>
                        <a:t>متوفر </a:t>
                      </a: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F9ACF"/>
                    </a:solidFill>
                  </a:tcPr>
                </a:tc>
                <a:tc>
                  <a:txBody>
                    <a:bodyPr/>
                    <a:lstStyle/>
                    <a:p>
                      <a:pPr algn="ctr" rtl="1">
                        <a:lnSpc>
                          <a:spcPts val="1679"/>
                        </a:lnSpc>
                        <a:defRPr/>
                      </a:pPr>
                      <a:r>
                        <a:rPr lang="ar-EG" sz="1200" b="1" dirty="0">
                          <a:solidFill>
                            <a:srgbClr val="000000"/>
                          </a:solidFill>
                          <a:latin typeface="29LT Bukra Condensed Bold" panose="020B0604020202020204" charset="-78"/>
                          <a:ea typeface="Adobe Arabic"/>
                          <a:cs typeface="29LT Bukra Condensed Bold" panose="020B0604020202020204" charset="-78"/>
                          <a:sym typeface="Adobe Arabic"/>
                          <a:rtl/>
                        </a:rPr>
                        <a:t>الشاهد </a:t>
                      </a:r>
                      <a:endParaRPr lang="en-US" sz="1100" dirty="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F9ACF"/>
                    </a:solidFill>
                  </a:tcPr>
                </a:tc>
                <a:extLst>
                  <a:ext uri="{0D108BD9-81ED-4DB2-BD59-A6C34878D82A}">
                    <a16:rowId xmlns:a16="http://schemas.microsoft.com/office/drawing/2014/main" val="10000"/>
                  </a:ext>
                </a:extLst>
              </a:tr>
              <a:tr h="636270">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1">
                        <a:lnSpc>
                          <a:spcPts val="1679"/>
                        </a:lnSpc>
                        <a:defRPr/>
                      </a:pPr>
                      <a:r>
                        <a:rPr lang="ar-EG" sz="1200">
                          <a:solidFill>
                            <a:srgbClr val="000000"/>
                          </a:solidFill>
                          <a:latin typeface="29LT Bukra Condensed Bold" panose="020B0604020202020204" charset="-78"/>
                          <a:ea typeface="Adobe Arabic"/>
                          <a:cs typeface="29LT Bukra Condensed Bold" panose="020B0604020202020204" charset="-78"/>
                          <a:sym typeface="Adobe Arabic"/>
                          <a:rtl/>
                        </a:rPr>
                        <a:t>ميثاق مهنه التعليم </a:t>
                      </a: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36123">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1">
                        <a:lnSpc>
                          <a:spcPts val="1679"/>
                        </a:lnSpc>
                        <a:defRPr/>
                      </a:pPr>
                      <a:r>
                        <a:rPr lang="ar-EG" sz="1200">
                          <a:solidFill>
                            <a:srgbClr val="000000"/>
                          </a:solidFill>
                          <a:latin typeface="29LT Bukra Condensed Bold" panose="020B0604020202020204" charset="-78"/>
                          <a:ea typeface="Adobe Arabic"/>
                          <a:cs typeface="29LT Bukra Condensed Bold" panose="020B0604020202020204" charset="-78"/>
                          <a:sym typeface="Adobe Arabic"/>
                          <a:rtl/>
                        </a:rPr>
                        <a:t>سجل الدوام الرسمي </a:t>
                      </a: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35726">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1">
                        <a:lnSpc>
                          <a:spcPts val="1679"/>
                        </a:lnSpc>
                        <a:defRPr/>
                      </a:pPr>
                      <a:r>
                        <a:rPr lang="ar-EG" sz="1200">
                          <a:solidFill>
                            <a:srgbClr val="000000"/>
                          </a:solidFill>
                          <a:latin typeface="29LT Bukra Condensed Bold" panose="020B0604020202020204" charset="-78"/>
                          <a:ea typeface="Adobe Arabic"/>
                          <a:cs typeface="29LT Bukra Condensed Bold" panose="020B0604020202020204" charset="-78"/>
                          <a:sym typeface="Adobe Arabic"/>
                          <a:rtl/>
                        </a:rPr>
                        <a:t>جدول المناوبة الشهري </a:t>
                      </a: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35726">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1">
                        <a:lnSpc>
                          <a:spcPts val="1679"/>
                        </a:lnSpc>
                        <a:defRPr/>
                      </a:pPr>
                      <a:r>
                        <a:rPr lang="ar-EG" sz="1200">
                          <a:solidFill>
                            <a:srgbClr val="000000"/>
                          </a:solidFill>
                          <a:latin typeface="29LT Bukra Condensed Bold" panose="020B0604020202020204" charset="-78"/>
                          <a:ea typeface="Adobe Arabic"/>
                          <a:cs typeface="29LT Bukra Condensed Bold" panose="020B0604020202020204" charset="-78"/>
                          <a:sym typeface="Adobe Arabic"/>
                          <a:rtl/>
                        </a:rPr>
                        <a:t>جدول الإشراف اليومي </a:t>
                      </a: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535726">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1">
                        <a:lnSpc>
                          <a:spcPts val="1679"/>
                        </a:lnSpc>
                        <a:defRPr/>
                      </a:pPr>
                      <a:r>
                        <a:rPr lang="ar-EG" sz="1200">
                          <a:solidFill>
                            <a:srgbClr val="000000"/>
                          </a:solidFill>
                          <a:latin typeface="29LT Bukra Condensed Bold" panose="020B0604020202020204" charset="-78"/>
                          <a:ea typeface="Adobe Arabic"/>
                          <a:cs typeface="29LT Bukra Condensed Bold" panose="020B0604020202020204" charset="-78"/>
                          <a:sym typeface="Adobe Arabic"/>
                          <a:rtl/>
                        </a:rPr>
                        <a:t>خطة توزيع المنهج </a:t>
                      </a: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535726">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1">
                        <a:lnSpc>
                          <a:spcPts val="1679"/>
                        </a:lnSpc>
                        <a:defRPr/>
                      </a:pPr>
                      <a:r>
                        <a:rPr lang="ar-EG" sz="1200">
                          <a:solidFill>
                            <a:srgbClr val="000000"/>
                          </a:solidFill>
                          <a:latin typeface="29LT Bukra Condensed Bold" panose="020B0604020202020204" charset="-78"/>
                          <a:ea typeface="Adobe Arabic"/>
                          <a:cs typeface="29LT Bukra Condensed Bold" panose="020B0604020202020204" charset="-78"/>
                          <a:sym typeface="Adobe Arabic"/>
                          <a:rtl/>
                        </a:rPr>
                        <a:t>سجل الانتظار </a:t>
                      </a: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535726">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1">
                        <a:lnSpc>
                          <a:spcPts val="1679"/>
                        </a:lnSpc>
                        <a:defRPr/>
                      </a:pPr>
                      <a:r>
                        <a:rPr lang="ar-EG" sz="1200" dirty="0">
                          <a:solidFill>
                            <a:srgbClr val="000000"/>
                          </a:solidFill>
                          <a:latin typeface="29LT Bukra Condensed Bold" panose="020B0604020202020204" charset="-78"/>
                          <a:ea typeface="Adobe Arabic"/>
                          <a:cs typeface="29LT Bukra Condensed Bold" panose="020B0604020202020204" charset="-78"/>
                          <a:sym typeface="Adobe Arabic"/>
                          <a:rtl/>
                        </a:rPr>
                        <a:t>المشاركة في المناسبات الوطنية </a:t>
                      </a:r>
                      <a:endParaRPr lang="en-US" sz="1100" dirty="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8" name="Freeform 8"/>
          <p:cNvSpPr/>
          <p:nvPr/>
        </p:nvSpPr>
        <p:spPr>
          <a:xfrm>
            <a:off x="453074" y="7141008"/>
            <a:ext cx="1894688" cy="1894688"/>
          </a:xfrm>
          <a:custGeom>
            <a:avLst/>
            <a:gdLst/>
            <a:ahLst/>
            <a:cxnLst/>
            <a:rect l="l" t="t" r="r" b="b"/>
            <a:pathLst>
              <a:path w="1894688" h="1894688">
                <a:moveTo>
                  <a:pt x="0" y="0"/>
                </a:moveTo>
                <a:lnTo>
                  <a:pt x="1894688" y="0"/>
                </a:lnTo>
                <a:lnTo>
                  <a:pt x="1894688" y="1894689"/>
                </a:lnTo>
                <a:lnTo>
                  <a:pt x="0" y="189468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ar-SA"/>
          </a:p>
        </p:txBody>
      </p:sp>
      <p:sp>
        <p:nvSpPr>
          <p:cNvPr id="9" name="Freeform 9"/>
          <p:cNvSpPr/>
          <p:nvPr/>
        </p:nvSpPr>
        <p:spPr>
          <a:xfrm flipV="1">
            <a:off x="2667290" y="7933580"/>
            <a:ext cx="688924" cy="1583734"/>
          </a:xfrm>
          <a:custGeom>
            <a:avLst/>
            <a:gdLst/>
            <a:ahLst/>
            <a:cxnLst/>
            <a:rect l="l" t="t" r="r" b="b"/>
            <a:pathLst>
              <a:path w="688924" h="1583734">
                <a:moveTo>
                  <a:pt x="0" y="1583734"/>
                </a:moveTo>
                <a:lnTo>
                  <a:pt x="688924" y="1583734"/>
                </a:lnTo>
                <a:lnTo>
                  <a:pt x="688924" y="0"/>
                </a:lnTo>
                <a:lnTo>
                  <a:pt x="0" y="0"/>
                </a:lnTo>
                <a:lnTo>
                  <a:pt x="0" y="1583734"/>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ar-SA"/>
          </a:p>
        </p:txBody>
      </p:sp>
      <p:sp>
        <p:nvSpPr>
          <p:cNvPr id="10" name="Freeform 10">
            <a:hlinkClick r:id="rId6" tooltip="https://storage2.me-qr.com/pdf/4a36d3a9-d4d0-4bcf-a8c6-984dcb7a0e35.pdf"/>
          </p:cNvPr>
          <p:cNvSpPr/>
          <p:nvPr/>
        </p:nvSpPr>
        <p:spPr>
          <a:xfrm>
            <a:off x="640826" y="7328760"/>
            <a:ext cx="1519184" cy="1519184"/>
          </a:xfrm>
          <a:custGeom>
            <a:avLst/>
            <a:gdLst/>
            <a:ahLst/>
            <a:cxnLst/>
            <a:rect l="l" t="t" r="r" b="b"/>
            <a:pathLst>
              <a:path w="1519184" h="1519184">
                <a:moveTo>
                  <a:pt x="0" y="0"/>
                </a:moveTo>
                <a:lnTo>
                  <a:pt x="1519184" y="0"/>
                </a:lnTo>
                <a:lnTo>
                  <a:pt x="1519184" y="1519185"/>
                </a:lnTo>
                <a:lnTo>
                  <a:pt x="0" y="1519185"/>
                </a:lnTo>
                <a:lnTo>
                  <a:pt x="0" y="0"/>
                </a:lnTo>
                <a:close/>
              </a:path>
            </a:pathLst>
          </a:custGeom>
          <a:blipFill>
            <a:blip r:embed="rId7"/>
            <a:stretch>
              <a:fillRect/>
            </a:stretch>
          </a:blipFill>
        </p:spPr>
        <p:txBody>
          <a:bodyPr/>
          <a:lstStyle/>
          <a:p>
            <a:endParaRPr lang="ar-SA"/>
          </a:p>
        </p:txBody>
      </p:sp>
      <p:sp>
        <p:nvSpPr>
          <p:cNvPr id="11" name="TextBox 11"/>
          <p:cNvSpPr txBox="1"/>
          <p:nvPr/>
        </p:nvSpPr>
        <p:spPr>
          <a:xfrm>
            <a:off x="3212691" y="1021850"/>
            <a:ext cx="4191145" cy="465527"/>
          </a:xfrm>
          <a:prstGeom prst="rect">
            <a:avLst/>
          </a:prstGeom>
        </p:spPr>
        <p:txBody>
          <a:bodyPr lIns="0" tIns="0" rIns="0" bIns="0" rtlCol="0" anchor="t">
            <a:spAutoFit/>
          </a:bodyPr>
          <a:lstStyle/>
          <a:p>
            <a:pPr algn="ctr" rtl="1">
              <a:lnSpc>
                <a:spcPts val="3214"/>
              </a:lnSpc>
            </a:pPr>
            <a:r>
              <a:rPr lang="ar-EG" sz="2295" b="1">
                <a:solidFill>
                  <a:srgbClr val="000000"/>
                </a:solidFill>
                <a:latin typeface="29LT Bukra Condensed Bold"/>
                <a:ea typeface="29LT Bukra Condensed Bold"/>
                <a:cs typeface="29LT Bukra Condensed Bold"/>
                <a:sym typeface="29LT Bukra Condensed Bold"/>
                <a:rtl/>
              </a:rPr>
              <a:t>شواهد الواجبات </a:t>
            </a:r>
            <a:r>
              <a:rPr lang="ar-EG" sz="2295" b="1">
                <a:solidFill>
                  <a:srgbClr val="BD4B85"/>
                </a:solidFill>
                <a:latin typeface="29LT Bukra Condensed Bold"/>
                <a:ea typeface="29LT Bukra Condensed Bold"/>
                <a:cs typeface="29LT Bukra Condensed Bold"/>
                <a:sym typeface="29LT Bukra Condensed Bold"/>
                <a:rtl/>
              </a:rPr>
              <a:t>الوظيفية </a:t>
            </a:r>
          </a:p>
        </p:txBody>
      </p:sp>
      <p:sp>
        <p:nvSpPr>
          <p:cNvPr id="12" name="TextBox 12"/>
          <p:cNvSpPr txBox="1"/>
          <p:nvPr/>
        </p:nvSpPr>
        <p:spPr>
          <a:xfrm>
            <a:off x="66219" y="9158802"/>
            <a:ext cx="2668397" cy="574149"/>
          </a:xfrm>
          <a:prstGeom prst="rect">
            <a:avLst/>
          </a:prstGeom>
        </p:spPr>
        <p:txBody>
          <a:bodyPr lIns="0" tIns="0" rIns="0" bIns="0" rtlCol="0" anchor="t">
            <a:spAutoFit/>
          </a:bodyPr>
          <a:lstStyle/>
          <a:p>
            <a:pPr algn="ctr" rtl="1">
              <a:lnSpc>
                <a:spcPts val="3990"/>
              </a:lnSpc>
            </a:pPr>
            <a:r>
              <a:rPr lang="ar-EG" sz="2850" b="1">
                <a:solidFill>
                  <a:srgbClr val="BD4B85"/>
                </a:solidFill>
                <a:latin typeface="29LT Bukra Condensed Bold"/>
                <a:ea typeface="29LT Bukra Condensed Bold"/>
                <a:cs typeface="29LT Bukra Condensed Bold"/>
                <a:sym typeface="29LT Bukra Condensed Bold"/>
                <a:rtl/>
              </a:rPr>
              <a:t>ميثاق مهنة التعليم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roup 7">
            <a:extLst>
              <a:ext uri="{FF2B5EF4-FFF2-40B4-BE49-F238E27FC236}">
                <a16:creationId xmlns:a16="http://schemas.microsoft.com/office/drawing/2014/main" id="{3B63C649-C3A0-B14F-0D18-1825DC18136D}"/>
              </a:ext>
            </a:extLst>
          </p:cNvPr>
          <p:cNvGrpSpPr/>
          <p:nvPr/>
        </p:nvGrpSpPr>
        <p:grpSpPr>
          <a:xfrm>
            <a:off x="756000" y="756000"/>
            <a:ext cx="6048000" cy="9180000"/>
            <a:chOff x="0" y="0"/>
            <a:chExt cx="2167467" cy="3289905"/>
          </a:xfrm>
        </p:grpSpPr>
        <p:sp>
          <p:nvSpPr>
            <p:cNvPr id="51" name="Freeform 8">
              <a:extLst>
                <a:ext uri="{FF2B5EF4-FFF2-40B4-BE49-F238E27FC236}">
                  <a16:creationId xmlns:a16="http://schemas.microsoft.com/office/drawing/2014/main" id="{1A7CCE6F-8970-0A26-5DDE-2B9B9D9FDE00}"/>
                </a:ext>
              </a:extLst>
            </p:cNvPr>
            <p:cNvSpPr/>
            <p:nvPr/>
          </p:nvSpPr>
          <p:spPr>
            <a:xfrm>
              <a:off x="0" y="0"/>
              <a:ext cx="2167467" cy="3289905"/>
            </a:xfrm>
            <a:custGeom>
              <a:avLst/>
              <a:gdLst/>
              <a:ahLst/>
              <a:cxnLst/>
              <a:rect l="l" t="t" r="r" b="b"/>
              <a:pathLst>
                <a:path w="2167467" h="3289905">
                  <a:moveTo>
                    <a:pt x="47363" y="0"/>
                  </a:moveTo>
                  <a:lnTo>
                    <a:pt x="2120104" y="0"/>
                  </a:lnTo>
                  <a:cubicBezTo>
                    <a:pt x="2146262" y="0"/>
                    <a:pt x="2167467" y="21205"/>
                    <a:pt x="2167467" y="47363"/>
                  </a:cubicBezTo>
                  <a:lnTo>
                    <a:pt x="2167467" y="3242542"/>
                  </a:lnTo>
                  <a:cubicBezTo>
                    <a:pt x="2167467" y="3255103"/>
                    <a:pt x="2162477" y="3267150"/>
                    <a:pt x="2153595" y="3276032"/>
                  </a:cubicBezTo>
                  <a:cubicBezTo>
                    <a:pt x="2144712" y="3284915"/>
                    <a:pt x="2132665" y="3289905"/>
                    <a:pt x="2120104" y="3289905"/>
                  </a:cubicBezTo>
                  <a:lnTo>
                    <a:pt x="47363" y="3289905"/>
                  </a:lnTo>
                  <a:cubicBezTo>
                    <a:pt x="34802" y="3289905"/>
                    <a:pt x="22755" y="3284915"/>
                    <a:pt x="13872" y="3276032"/>
                  </a:cubicBezTo>
                  <a:cubicBezTo>
                    <a:pt x="4990" y="3267150"/>
                    <a:pt x="0" y="3255103"/>
                    <a:pt x="0" y="3242542"/>
                  </a:cubicBezTo>
                  <a:lnTo>
                    <a:pt x="0" y="47363"/>
                  </a:lnTo>
                  <a:cubicBezTo>
                    <a:pt x="0" y="21205"/>
                    <a:pt x="21205" y="0"/>
                    <a:pt x="47363" y="0"/>
                  </a:cubicBezTo>
                  <a:close/>
                </a:path>
              </a:pathLst>
            </a:custGeom>
            <a:solidFill>
              <a:srgbClr val="FFFFFF"/>
            </a:solidFill>
            <a:ln w="38100" cap="rnd">
              <a:solidFill>
                <a:srgbClr val="BD4B85"/>
              </a:solidFill>
              <a:prstDash val="solid"/>
              <a:round/>
            </a:ln>
          </p:spPr>
          <p:txBody>
            <a:bodyPr/>
            <a:lstStyle/>
            <a:p>
              <a:endParaRPr lang="ar-SA"/>
            </a:p>
          </p:txBody>
        </p:sp>
        <p:sp>
          <p:nvSpPr>
            <p:cNvPr id="52" name="TextBox 9">
              <a:extLst>
                <a:ext uri="{FF2B5EF4-FFF2-40B4-BE49-F238E27FC236}">
                  <a16:creationId xmlns:a16="http://schemas.microsoft.com/office/drawing/2014/main" id="{C1712325-57F4-C090-A95A-01976A7C02F3}"/>
                </a:ext>
              </a:extLst>
            </p:cNvPr>
            <p:cNvSpPr txBox="1"/>
            <p:nvPr/>
          </p:nvSpPr>
          <p:spPr>
            <a:xfrm>
              <a:off x="0" y="-47625"/>
              <a:ext cx="2167467" cy="3337530"/>
            </a:xfrm>
            <a:prstGeom prst="rect">
              <a:avLst/>
            </a:prstGeom>
          </p:spPr>
          <p:txBody>
            <a:bodyPr lIns="50800" tIns="50800" rIns="50800" bIns="50800" rtlCol="0" anchor="ctr"/>
            <a:lstStyle/>
            <a:p>
              <a:pPr algn="ctr">
                <a:lnSpc>
                  <a:spcPts val="1960"/>
                </a:lnSpc>
              </a:pPr>
              <a:endParaRPr/>
            </a:p>
          </p:txBody>
        </p:sp>
      </p:grpSp>
      <p:sp>
        <p:nvSpPr>
          <p:cNvPr id="10" name="Freeform 10"/>
          <p:cNvSpPr/>
          <p:nvPr/>
        </p:nvSpPr>
        <p:spPr>
          <a:xfrm>
            <a:off x="864000" y="641042"/>
            <a:ext cx="2339780" cy="1505258"/>
          </a:xfrm>
          <a:custGeom>
            <a:avLst/>
            <a:gdLst/>
            <a:ahLst/>
            <a:cxnLst/>
            <a:rect l="l" t="t" r="r" b="b"/>
            <a:pathLst>
              <a:path w="2339780" h="1505258">
                <a:moveTo>
                  <a:pt x="0" y="0"/>
                </a:moveTo>
                <a:lnTo>
                  <a:pt x="2339780" y="0"/>
                </a:lnTo>
                <a:lnTo>
                  <a:pt x="2339780" y="1505258"/>
                </a:lnTo>
                <a:lnTo>
                  <a:pt x="0" y="1505258"/>
                </a:lnTo>
                <a:lnTo>
                  <a:pt x="0" y="0"/>
                </a:lnTo>
                <a:close/>
              </a:path>
            </a:pathLst>
          </a:custGeom>
          <a:blipFill>
            <a:blip r:embed="rId2"/>
            <a:stretch>
              <a:fillRect/>
            </a:stretch>
          </a:blipFill>
        </p:spPr>
        <p:txBody>
          <a:bodyPr/>
          <a:lstStyle/>
          <a:p>
            <a:endParaRPr lang="ar-SA"/>
          </a:p>
        </p:txBody>
      </p:sp>
      <p:grpSp>
        <p:nvGrpSpPr>
          <p:cNvPr id="11" name="Group 11"/>
          <p:cNvGrpSpPr/>
          <p:nvPr/>
        </p:nvGrpSpPr>
        <p:grpSpPr>
          <a:xfrm>
            <a:off x="2249980" y="2697848"/>
            <a:ext cx="4355426" cy="441690"/>
            <a:chOff x="0" y="0"/>
            <a:chExt cx="5807235" cy="588920"/>
          </a:xfrm>
        </p:grpSpPr>
        <p:sp>
          <p:nvSpPr>
            <p:cNvPr id="12" name="Freeform 12"/>
            <p:cNvSpPr/>
            <p:nvPr/>
          </p:nvSpPr>
          <p:spPr>
            <a:xfrm>
              <a:off x="5193777" y="0"/>
              <a:ext cx="613458" cy="588920"/>
            </a:xfrm>
            <a:custGeom>
              <a:avLst/>
              <a:gdLst/>
              <a:ahLst/>
              <a:cxnLst/>
              <a:rect l="l" t="t" r="r" b="b"/>
              <a:pathLst>
                <a:path w="613458" h="588920">
                  <a:moveTo>
                    <a:pt x="0" y="0"/>
                  </a:moveTo>
                  <a:lnTo>
                    <a:pt x="613458" y="0"/>
                  </a:lnTo>
                  <a:lnTo>
                    <a:pt x="613458" y="588920"/>
                  </a:lnTo>
                  <a:lnTo>
                    <a:pt x="0" y="58892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3" name="TextBox 13"/>
            <p:cNvSpPr txBox="1"/>
            <p:nvPr/>
          </p:nvSpPr>
          <p:spPr>
            <a:xfrm>
              <a:off x="0" y="-123825"/>
              <a:ext cx="5031629" cy="601404"/>
            </a:xfrm>
            <a:prstGeom prst="rect">
              <a:avLst/>
            </a:prstGeom>
          </p:spPr>
          <p:txBody>
            <a:bodyPr lIns="0" tIns="0" rIns="0" bIns="0" rtlCol="0" anchor="t">
              <a:spAutoFit/>
            </a:bodyPr>
            <a:lstStyle/>
            <a:p>
              <a:pPr algn="r" rtl="1">
                <a:lnSpc>
                  <a:spcPts val="3359"/>
                </a:lnSpc>
              </a:pPr>
              <a:r>
                <a:rPr lang="ar-SA" sz="2400" b="1" dirty="0">
                  <a:solidFill>
                    <a:srgbClr val="000000"/>
                  </a:solidFill>
                  <a:latin typeface="29LT Bukra Condensed Bold"/>
                  <a:ea typeface="29LT Bukra Condensed Bold"/>
                  <a:cs typeface="29LT Bukra Condensed Bold"/>
                  <a:sym typeface="29LT Bukra Condensed Bold"/>
                  <a:rtl/>
                </a:rPr>
                <a:t>الرؤية والرسالة </a:t>
              </a:r>
              <a:endParaRPr lang="ar-EG" sz="2400" b="1" dirty="0">
                <a:solidFill>
                  <a:srgbClr val="000000"/>
                </a:solidFill>
                <a:latin typeface="29LT Bukra Condensed Bold"/>
                <a:ea typeface="29LT Bukra Condensed Bold"/>
                <a:cs typeface="29LT Bukra Condensed Bold"/>
                <a:sym typeface="29LT Bukra Condensed Bold"/>
                <a:rtl/>
              </a:endParaRPr>
            </a:p>
          </p:txBody>
        </p:sp>
      </p:grpSp>
      <p:grpSp>
        <p:nvGrpSpPr>
          <p:cNvPr id="14" name="Group 14"/>
          <p:cNvGrpSpPr/>
          <p:nvPr/>
        </p:nvGrpSpPr>
        <p:grpSpPr>
          <a:xfrm>
            <a:off x="2249980" y="1639420"/>
            <a:ext cx="4355426" cy="441690"/>
            <a:chOff x="0" y="0"/>
            <a:chExt cx="5807235" cy="588920"/>
          </a:xfrm>
        </p:grpSpPr>
        <p:sp>
          <p:nvSpPr>
            <p:cNvPr id="15" name="Freeform 15"/>
            <p:cNvSpPr/>
            <p:nvPr/>
          </p:nvSpPr>
          <p:spPr>
            <a:xfrm>
              <a:off x="5193777" y="0"/>
              <a:ext cx="613458" cy="588920"/>
            </a:xfrm>
            <a:custGeom>
              <a:avLst/>
              <a:gdLst/>
              <a:ahLst/>
              <a:cxnLst/>
              <a:rect l="l" t="t" r="r" b="b"/>
              <a:pathLst>
                <a:path w="613458" h="588920">
                  <a:moveTo>
                    <a:pt x="0" y="0"/>
                  </a:moveTo>
                  <a:lnTo>
                    <a:pt x="613458" y="0"/>
                  </a:lnTo>
                  <a:lnTo>
                    <a:pt x="613458" y="588920"/>
                  </a:lnTo>
                  <a:lnTo>
                    <a:pt x="0" y="58892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6" name="TextBox 16"/>
            <p:cNvSpPr txBox="1"/>
            <p:nvPr/>
          </p:nvSpPr>
          <p:spPr>
            <a:xfrm>
              <a:off x="0" y="-123825"/>
              <a:ext cx="5031629" cy="601404"/>
            </a:xfrm>
            <a:prstGeom prst="rect">
              <a:avLst/>
            </a:prstGeom>
          </p:spPr>
          <p:txBody>
            <a:bodyPr lIns="0" tIns="0" rIns="0" bIns="0" rtlCol="0" anchor="t">
              <a:spAutoFit/>
            </a:bodyPr>
            <a:lstStyle/>
            <a:p>
              <a:pPr algn="r" rtl="1">
                <a:lnSpc>
                  <a:spcPts val="3359"/>
                </a:lnSpc>
              </a:pPr>
              <a:r>
                <a:rPr lang="ar-EG" sz="2400" b="1" dirty="0">
                  <a:solidFill>
                    <a:srgbClr val="000000"/>
                  </a:solidFill>
                  <a:latin typeface="29LT Bukra Condensed Bold"/>
                  <a:ea typeface="29LT Bukra Condensed Bold"/>
                  <a:cs typeface="29LT Bukra Condensed Bold"/>
                  <a:sym typeface="29LT Bukra Condensed Bold"/>
                  <a:rtl/>
                </a:rPr>
                <a:t>مقدمة </a:t>
              </a:r>
            </a:p>
          </p:txBody>
        </p:sp>
      </p:grpSp>
      <p:sp>
        <p:nvSpPr>
          <p:cNvPr id="17" name="Freeform 17"/>
          <p:cNvSpPr/>
          <p:nvPr/>
        </p:nvSpPr>
        <p:spPr>
          <a:xfrm>
            <a:off x="6145313" y="3280697"/>
            <a:ext cx="460093" cy="441690"/>
          </a:xfrm>
          <a:custGeom>
            <a:avLst/>
            <a:gdLst/>
            <a:ahLst/>
            <a:cxnLst/>
            <a:rect l="l" t="t" r="r" b="b"/>
            <a:pathLst>
              <a:path w="460093" h="441690">
                <a:moveTo>
                  <a:pt x="0" y="0"/>
                </a:moveTo>
                <a:lnTo>
                  <a:pt x="460093" y="0"/>
                </a:lnTo>
                <a:lnTo>
                  <a:pt x="460093" y="441690"/>
                </a:lnTo>
                <a:lnTo>
                  <a:pt x="0" y="44169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8" name="TextBox 18"/>
          <p:cNvSpPr txBox="1"/>
          <p:nvPr/>
        </p:nvSpPr>
        <p:spPr>
          <a:xfrm>
            <a:off x="2249980" y="3239078"/>
            <a:ext cx="3773722" cy="482009"/>
          </a:xfrm>
          <a:prstGeom prst="rect">
            <a:avLst/>
          </a:prstGeom>
        </p:spPr>
        <p:txBody>
          <a:bodyPr lIns="0" tIns="0" rIns="0" bIns="0" rtlCol="0" anchor="t">
            <a:spAutoFit/>
          </a:bodyPr>
          <a:lstStyle/>
          <a:p>
            <a:pPr algn="r" rtl="1">
              <a:lnSpc>
                <a:spcPts val="3359"/>
              </a:lnSpc>
            </a:pPr>
            <a:r>
              <a:rPr lang="ar-EG" sz="2400" b="1" dirty="0">
                <a:solidFill>
                  <a:srgbClr val="000000"/>
                </a:solidFill>
                <a:latin typeface="29LT Bukra Condensed Bold"/>
                <a:ea typeface="29LT Bukra Condensed Bold"/>
                <a:cs typeface="29LT Bukra Condensed Bold"/>
                <a:sym typeface="29LT Bukra Condensed Bold"/>
                <a:rtl/>
              </a:rPr>
              <a:t>الشواهد للأداء </a:t>
            </a:r>
          </a:p>
        </p:txBody>
      </p:sp>
      <p:grpSp>
        <p:nvGrpSpPr>
          <p:cNvPr id="19" name="Group 19"/>
          <p:cNvGrpSpPr/>
          <p:nvPr/>
        </p:nvGrpSpPr>
        <p:grpSpPr>
          <a:xfrm>
            <a:off x="1912117" y="3794426"/>
            <a:ext cx="4172390" cy="362668"/>
            <a:chOff x="0" y="0"/>
            <a:chExt cx="5563187" cy="483557"/>
          </a:xfrm>
        </p:grpSpPr>
        <p:sp>
          <p:nvSpPr>
            <p:cNvPr id="20" name="TextBox 20"/>
            <p:cNvSpPr txBox="1"/>
            <p:nvPr/>
          </p:nvSpPr>
          <p:spPr>
            <a:xfrm>
              <a:off x="0" y="-64568"/>
              <a:ext cx="5031629" cy="548125"/>
            </a:xfrm>
            <a:prstGeom prst="rect">
              <a:avLst/>
            </a:prstGeom>
          </p:spPr>
          <p:txBody>
            <a:bodyPr lIns="0" tIns="0" rIns="0" bIns="0" rtlCol="0" anchor="t">
              <a:spAutoFit/>
            </a:bodyPr>
            <a:lstStyle/>
            <a:p>
              <a:pPr algn="r" rtl="1">
                <a:lnSpc>
                  <a:spcPts val="3066"/>
                </a:lnSpc>
              </a:pPr>
              <a:r>
                <a:rPr lang="ar-EG" sz="2190" b="1">
                  <a:solidFill>
                    <a:srgbClr val="000000"/>
                  </a:solidFill>
                  <a:latin typeface="29LT Bukra Condensed Bold"/>
                  <a:ea typeface="29LT Bukra Condensed Bold"/>
                  <a:cs typeface="29LT Bukra Condensed Bold"/>
                  <a:sym typeface="29LT Bukra Condensed Bold"/>
                  <a:rtl/>
                </a:rPr>
                <a:t>أداء الواجبات الوظيفية . </a:t>
              </a:r>
            </a:p>
          </p:txBody>
        </p:sp>
        <p:sp>
          <p:nvSpPr>
            <p:cNvPr id="21" name="Freeform 21"/>
            <p:cNvSpPr/>
            <p:nvPr/>
          </p:nvSpPr>
          <p:spPr>
            <a:xfrm flipH="1">
              <a:off x="5079629" y="0"/>
              <a:ext cx="483557" cy="483557"/>
            </a:xfrm>
            <a:custGeom>
              <a:avLst/>
              <a:gdLst/>
              <a:ahLst/>
              <a:cxnLst/>
              <a:rect l="l" t="t" r="r" b="b"/>
              <a:pathLst>
                <a:path w="483557" h="483557">
                  <a:moveTo>
                    <a:pt x="483558" y="0"/>
                  </a:moveTo>
                  <a:lnTo>
                    <a:pt x="0" y="0"/>
                  </a:lnTo>
                  <a:lnTo>
                    <a:pt x="0" y="483557"/>
                  </a:lnTo>
                  <a:lnTo>
                    <a:pt x="483558" y="483557"/>
                  </a:lnTo>
                  <a:lnTo>
                    <a:pt x="483558"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ar-SA"/>
            </a:p>
          </p:txBody>
        </p:sp>
      </p:grpSp>
      <p:sp>
        <p:nvSpPr>
          <p:cNvPr id="22" name="TextBox 22"/>
          <p:cNvSpPr txBox="1"/>
          <p:nvPr/>
        </p:nvSpPr>
        <p:spPr>
          <a:xfrm>
            <a:off x="2959078" y="976484"/>
            <a:ext cx="4089625" cy="594467"/>
          </a:xfrm>
          <a:prstGeom prst="rect">
            <a:avLst/>
          </a:prstGeom>
        </p:spPr>
        <p:txBody>
          <a:bodyPr lIns="0" tIns="0" rIns="0" bIns="0" rtlCol="0" anchor="t">
            <a:spAutoFit/>
          </a:bodyPr>
          <a:lstStyle/>
          <a:p>
            <a:pPr algn="ctr" rtl="1">
              <a:lnSpc>
                <a:spcPts val="4081"/>
              </a:lnSpc>
            </a:pPr>
            <a:r>
              <a:rPr lang="ar-EG" sz="2915" b="1" dirty="0">
                <a:solidFill>
                  <a:srgbClr val="BD4B85"/>
                </a:solidFill>
                <a:latin typeface="29LT Bukra Condensed Bold"/>
                <a:ea typeface="29LT Bukra Condensed Bold"/>
                <a:cs typeface="29LT Bukra Condensed Bold"/>
                <a:sym typeface="29LT Bukra Condensed Bold"/>
                <a:rtl/>
              </a:rPr>
              <a:t>محتويات الملف </a:t>
            </a:r>
          </a:p>
        </p:txBody>
      </p:sp>
      <p:grpSp>
        <p:nvGrpSpPr>
          <p:cNvPr id="23" name="Group 23"/>
          <p:cNvGrpSpPr/>
          <p:nvPr/>
        </p:nvGrpSpPr>
        <p:grpSpPr>
          <a:xfrm>
            <a:off x="1903889" y="4355149"/>
            <a:ext cx="4172390" cy="362668"/>
            <a:chOff x="0" y="0"/>
            <a:chExt cx="5563187" cy="483557"/>
          </a:xfrm>
        </p:grpSpPr>
        <p:sp>
          <p:nvSpPr>
            <p:cNvPr id="24" name="TextBox 24"/>
            <p:cNvSpPr txBox="1"/>
            <p:nvPr/>
          </p:nvSpPr>
          <p:spPr>
            <a:xfrm>
              <a:off x="0" y="-64568"/>
              <a:ext cx="5031629" cy="548125"/>
            </a:xfrm>
            <a:prstGeom prst="rect">
              <a:avLst/>
            </a:prstGeom>
          </p:spPr>
          <p:txBody>
            <a:bodyPr lIns="0" tIns="0" rIns="0" bIns="0" rtlCol="0" anchor="t">
              <a:spAutoFit/>
            </a:bodyPr>
            <a:lstStyle/>
            <a:p>
              <a:pPr algn="r" rtl="1">
                <a:lnSpc>
                  <a:spcPts val="3066"/>
                </a:lnSpc>
              </a:pPr>
              <a:r>
                <a:rPr lang="ar-EG" sz="2190" b="1">
                  <a:solidFill>
                    <a:srgbClr val="000000"/>
                  </a:solidFill>
                  <a:latin typeface="29LT Bukra Condensed Bold"/>
                  <a:ea typeface="29LT Bukra Condensed Bold"/>
                  <a:cs typeface="29LT Bukra Condensed Bold"/>
                  <a:sym typeface="29LT Bukra Condensed Bold"/>
                  <a:rtl/>
                </a:rPr>
                <a:t>التفاعل مع المجتمع المهني . </a:t>
              </a:r>
            </a:p>
          </p:txBody>
        </p:sp>
        <p:sp>
          <p:nvSpPr>
            <p:cNvPr id="25" name="Freeform 25"/>
            <p:cNvSpPr/>
            <p:nvPr/>
          </p:nvSpPr>
          <p:spPr>
            <a:xfrm flipH="1">
              <a:off x="5079629" y="0"/>
              <a:ext cx="483557" cy="483557"/>
            </a:xfrm>
            <a:custGeom>
              <a:avLst/>
              <a:gdLst/>
              <a:ahLst/>
              <a:cxnLst/>
              <a:rect l="l" t="t" r="r" b="b"/>
              <a:pathLst>
                <a:path w="483557" h="483557">
                  <a:moveTo>
                    <a:pt x="483558" y="0"/>
                  </a:moveTo>
                  <a:lnTo>
                    <a:pt x="0" y="0"/>
                  </a:lnTo>
                  <a:lnTo>
                    <a:pt x="0" y="483557"/>
                  </a:lnTo>
                  <a:lnTo>
                    <a:pt x="483558" y="483557"/>
                  </a:lnTo>
                  <a:lnTo>
                    <a:pt x="483558"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ar-SA"/>
            </a:p>
          </p:txBody>
        </p:sp>
      </p:grpSp>
      <p:grpSp>
        <p:nvGrpSpPr>
          <p:cNvPr id="26" name="Group 26"/>
          <p:cNvGrpSpPr/>
          <p:nvPr/>
        </p:nvGrpSpPr>
        <p:grpSpPr>
          <a:xfrm>
            <a:off x="1895661" y="4915871"/>
            <a:ext cx="4172390" cy="362668"/>
            <a:chOff x="0" y="0"/>
            <a:chExt cx="5563187" cy="483557"/>
          </a:xfrm>
        </p:grpSpPr>
        <p:sp>
          <p:nvSpPr>
            <p:cNvPr id="27" name="TextBox 27"/>
            <p:cNvSpPr txBox="1"/>
            <p:nvPr/>
          </p:nvSpPr>
          <p:spPr>
            <a:xfrm>
              <a:off x="0" y="-64568"/>
              <a:ext cx="5031629" cy="548125"/>
            </a:xfrm>
            <a:prstGeom prst="rect">
              <a:avLst/>
            </a:prstGeom>
          </p:spPr>
          <p:txBody>
            <a:bodyPr lIns="0" tIns="0" rIns="0" bIns="0" rtlCol="0" anchor="t">
              <a:spAutoFit/>
            </a:bodyPr>
            <a:lstStyle/>
            <a:p>
              <a:pPr algn="r" rtl="1">
                <a:lnSpc>
                  <a:spcPts val="3066"/>
                </a:lnSpc>
              </a:pPr>
              <a:r>
                <a:rPr lang="ar-EG" sz="2190" b="1">
                  <a:solidFill>
                    <a:srgbClr val="000000"/>
                  </a:solidFill>
                  <a:latin typeface="29LT Bukra Condensed Bold"/>
                  <a:ea typeface="29LT Bukra Condensed Bold"/>
                  <a:cs typeface="29LT Bukra Condensed Bold"/>
                  <a:sym typeface="29LT Bukra Condensed Bold"/>
                  <a:rtl/>
                </a:rPr>
                <a:t>التفاعل مع أولياء الأمور . </a:t>
              </a:r>
            </a:p>
          </p:txBody>
        </p:sp>
        <p:sp>
          <p:nvSpPr>
            <p:cNvPr id="28" name="Freeform 28"/>
            <p:cNvSpPr/>
            <p:nvPr/>
          </p:nvSpPr>
          <p:spPr>
            <a:xfrm flipH="1">
              <a:off x="5079629" y="0"/>
              <a:ext cx="483557" cy="483557"/>
            </a:xfrm>
            <a:custGeom>
              <a:avLst/>
              <a:gdLst/>
              <a:ahLst/>
              <a:cxnLst/>
              <a:rect l="l" t="t" r="r" b="b"/>
              <a:pathLst>
                <a:path w="483557" h="483557">
                  <a:moveTo>
                    <a:pt x="483558" y="0"/>
                  </a:moveTo>
                  <a:lnTo>
                    <a:pt x="0" y="0"/>
                  </a:lnTo>
                  <a:lnTo>
                    <a:pt x="0" y="483557"/>
                  </a:lnTo>
                  <a:lnTo>
                    <a:pt x="483558" y="483557"/>
                  </a:lnTo>
                  <a:lnTo>
                    <a:pt x="483558"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ar-SA"/>
            </a:p>
          </p:txBody>
        </p:sp>
      </p:grpSp>
      <p:grpSp>
        <p:nvGrpSpPr>
          <p:cNvPr id="29" name="Group 29"/>
          <p:cNvGrpSpPr/>
          <p:nvPr/>
        </p:nvGrpSpPr>
        <p:grpSpPr>
          <a:xfrm>
            <a:off x="1887433" y="5476594"/>
            <a:ext cx="4172390" cy="362668"/>
            <a:chOff x="0" y="0"/>
            <a:chExt cx="5563187" cy="483557"/>
          </a:xfrm>
        </p:grpSpPr>
        <p:sp>
          <p:nvSpPr>
            <p:cNvPr id="30" name="TextBox 30"/>
            <p:cNvSpPr txBox="1"/>
            <p:nvPr/>
          </p:nvSpPr>
          <p:spPr>
            <a:xfrm>
              <a:off x="0" y="-64568"/>
              <a:ext cx="5031629" cy="548125"/>
            </a:xfrm>
            <a:prstGeom prst="rect">
              <a:avLst/>
            </a:prstGeom>
          </p:spPr>
          <p:txBody>
            <a:bodyPr lIns="0" tIns="0" rIns="0" bIns="0" rtlCol="0" anchor="t">
              <a:spAutoFit/>
            </a:bodyPr>
            <a:lstStyle/>
            <a:p>
              <a:pPr algn="r" rtl="1">
                <a:lnSpc>
                  <a:spcPts val="3066"/>
                </a:lnSpc>
              </a:pPr>
              <a:r>
                <a:rPr lang="ar-EG" sz="2190" b="1">
                  <a:solidFill>
                    <a:srgbClr val="000000"/>
                  </a:solidFill>
                  <a:latin typeface="29LT Bukra Condensed Bold"/>
                  <a:ea typeface="29LT Bukra Condensed Bold"/>
                  <a:cs typeface="29LT Bukra Condensed Bold"/>
                  <a:sym typeface="29LT Bukra Condensed Bold"/>
                  <a:rtl/>
                </a:rPr>
                <a:t>التنويع في استراتيجيات التدريس . </a:t>
              </a:r>
            </a:p>
          </p:txBody>
        </p:sp>
        <p:sp>
          <p:nvSpPr>
            <p:cNvPr id="31" name="Freeform 31"/>
            <p:cNvSpPr/>
            <p:nvPr/>
          </p:nvSpPr>
          <p:spPr>
            <a:xfrm flipH="1">
              <a:off x="5079629" y="0"/>
              <a:ext cx="483557" cy="483557"/>
            </a:xfrm>
            <a:custGeom>
              <a:avLst/>
              <a:gdLst/>
              <a:ahLst/>
              <a:cxnLst/>
              <a:rect l="l" t="t" r="r" b="b"/>
              <a:pathLst>
                <a:path w="483557" h="483557">
                  <a:moveTo>
                    <a:pt x="483558" y="0"/>
                  </a:moveTo>
                  <a:lnTo>
                    <a:pt x="0" y="0"/>
                  </a:lnTo>
                  <a:lnTo>
                    <a:pt x="0" y="483557"/>
                  </a:lnTo>
                  <a:lnTo>
                    <a:pt x="483558" y="483557"/>
                  </a:lnTo>
                  <a:lnTo>
                    <a:pt x="483558"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ar-SA"/>
            </a:p>
          </p:txBody>
        </p:sp>
      </p:grpSp>
      <p:grpSp>
        <p:nvGrpSpPr>
          <p:cNvPr id="32" name="Group 32"/>
          <p:cNvGrpSpPr/>
          <p:nvPr/>
        </p:nvGrpSpPr>
        <p:grpSpPr>
          <a:xfrm>
            <a:off x="1879204" y="6037317"/>
            <a:ext cx="4172390" cy="362668"/>
            <a:chOff x="0" y="0"/>
            <a:chExt cx="5563187" cy="483557"/>
          </a:xfrm>
        </p:grpSpPr>
        <p:sp>
          <p:nvSpPr>
            <p:cNvPr id="33" name="TextBox 33"/>
            <p:cNvSpPr txBox="1"/>
            <p:nvPr/>
          </p:nvSpPr>
          <p:spPr>
            <a:xfrm>
              <a:off x="0" y="-64568"/>
              <a:ext cx="5031629" cy="548125"/>
            </a:xfrm>
            <a:prstGeom prst="rect">
              <a:avLst/>
            </a:prstGeom>
          </p:spPr>
          <p:txBody>
            <a:bodyPr lIns="0" tIns="0" rIns="0" bIns="0" rtlCol="0" anchor="t">
              <a:spAutoFit/>
            </a:bodyPr>
            <a:lstStyle/>
            <a:p>
              <a:pPr algn="r" rtl="1">
                <a:lnSpc>
                  <a:spcPts val="3066"/>
                </a:lnSpc>
              </a:pPr>
              <a:r>
                <a:rPr lang="ar-EG" sz="2190" b="1">
                  <a:solidFill>
                    <a:srgbClr val="000000"/>
                  </a:solidFill>
                  <a:latin typeface="29LT Bukra Condensed Bold"/>
                  <a:ea typeface="29LT Bukra Condensed Bold"/>
                  <a:cs typeface="29LT Bukra Condensed Bold"/>
                  <a:sym typeface="29LT Bukra Condensed Bold"/>
                  <a:rtl/>
                </a:rPr>
                <a:t>تحسين نتائج التعلم . </a:t>
              </a:r>
            </a:p>
          </p:txBody>
        </p:sp>
        <p:sp>
          <p:nvSpPr>
            <p:cNvPr id="34" name="Freeform 34"/>
            <p:cNvSpPr/>
            <p:nvPr/>
          </p:nvSpPr>
          <p:spPr>
            <a:xfrm flipH="1">
              <a:off x="5079629" y="0"/>
              <a:ext cx="483557" cy="483557"/>
            </a:xfrm>
            <a:custGeom>
              <a:avLst/>
              <a:gdLst/>
              <a:ahLst/>
              <a:cxnLst/>
              <a:rect l="l" t="t" r="r" b="b"/>
              <a:pathLst>
                <a:path w="483557" h="483557">
                  <a:moveTo>
                    <a:pt x="483558" y="0"/>
                  </a:moveTo>
                  <a:lnTo>
                    <a:pt x="0" y="0"/>
                  </a:lnTo>
                  <a:lnTo>
                    <a:pt x="0" y="483557"/>
                  </a:lnTo>
                  <a:lnTo>
                    <a:pt x="483558" y="483557"/>
                  </a:lnTo>
                  <a:lnTo>
                    <a:pt x="483558"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ar-SA"/>
            </a:p>
          </p:txBody>
        </p:sp>
      </p:grpSp>
      <p:grpSp>
        <p:nvGrpSpPr>
          <p:cNvPr id="35" name="Group 35"/>
          <p:cNvGrpSpPr/>
          <p:nvPr/>
        </p:nvGrpSpPr>
        <p:grpSpPr>
          <a:xfrm>
            <a:off x="1862748" y="6597325"/>
            <a:ext cx="4188846" cy="364098"/>
            <a:chOff x="0" y="0"/>
            <a:chExt cx="5585129" cy="485465"/>
          </a:xfrm>
        </p:grpSpPr>
        <p:sp>
          <p:nvSpPr>
            <p:cNvPr id="36" name="TextBox 36"/>
            <p:cNvSpPr txBox="1"/>
            <p:nvPr/>
          </p:nvSpPr>
          <p:spPr>
            <a:xfrm>
              <a:off x="0" y="-64372"/>
              <a:ext cx="5051475" cy="549836"/>
            </a:xfrm>
            <a:prstGeom prst="rect">
              <a:avLst/>
            </a:prstGeom>
          </p:spPr>
          <p:txBody>
            <a:bodyPr lIns="0" tIns="0" rIns="0" bIns="0" rtlCol="0" anchor="t">
              <a:spAutoFit/>
            </a:bodyPr>
            <a:lstStyle/>
            <a:p>
              <a:pPr algn="r" rtl="1">
                <a:lnSpc>
                  <a:spcPts val="3078"/>
                </a:lnSpc>
              </a:pPr>
              <a:r>
                <a:rPr lang="ar-EG" sz="2198" b="1">
                  <a:solidFill>
                    <a:srgbClr val="000000"/>
                  </a:solidFill>
                  <a:latin typeface="29LT Bukra Condensed Bold"/>
                  <a:ea typeface="29LT Bukra Condensed Bold"/>
                  <a:cs typeface="29LT Bukra Condensed Bold"/>
                  <a:sym typeface="29LT Bukra Condensed Bold"/>
                  <a:rtl/>
                </a:rPr>
                <a:t>إعداد وتنفيذ خطة التعلم .</a:t>
              </a:r>
            </a:p>
          </p:txBody>
        </p:sp>
        <p:sp>
          <p:nvSpPr>
            <p:cNvPr id="37" name="Freeform 37"/>
            <p:cNvSpPr/>
            <p:nvPr/>
          </p:nvSpPr>
          <p:spPr>
            <a:xfrm flipH="1">
              <a:off x="5099664" y="0"/>
              <a:ext cx="485465" cy="485465"/>
            </a:xfrm>
            <a:custGeom>
              <a:avLst/>
              <a:gdLst/>
              <a:ahLst/>
              <a:cxnLst/>
              <a:rect l="l" t="t" r="r" b="b"/>
              <a:pathLst>
                <a:path w="485465" h="485465">
                  <a:moveTo>
                    <a:pt x="485465" y="0"/>
                  </a:moveTo>
                  <a:lnTo>
                    <a:pt x="0" y="0"/>
                  </a:lnTo>
                  <a:lnTo>
                    <a:pt x="0" y="485465"/>
                  </a:lnTo>
                  <a:lnTo>
                    <a:pt x="485465" y="485465"/>
                  </a:lnTo>
                  <a:lnTo>
                    <a:pt x="485465"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ar-SA"/>
            </a:p>
          </p:txBody>
        </p:sp>
      </p:grpSp>
      <p:grpSp>
        <p:nvGrpSpPr>
          <p:cNvPr id="38" name="Group 38"/>
          <p:cNvGrpSpPr/>
          <p:nvPr/>
        </p:nvGrpSpPr>
        <p:grpSpPr>
          <a:xfrm>
            <a:off x="1862748" y="7721456"/>
            <a:ext cx="4188846" cy="364098"/>
            <a:chOff x="0" y="0"/>
            <a:chExt cx="5585129" cy="485465"/>
          </a:xfrm>
        </p:grpSpPr>
        <p:sp>
          <p:nvSpPr>
            <p:cNvPr id="39" name="TextBox 39"/>
            <p:cNvSpPr txBox="1"/>
            <p:nvPr/>
          </p:nvSpPr>
          <p:spPr>
            <a:xfrm>
              <a:off x="0" y="-64372"/>
              <a:ext cx="5051475" cy="549836"/>
            </a:xfrm>
            <a:prstGeom prst="rect">
              <a:avLst/>
            </a:prstGeom>
          </p:spPr>
          <p:txBody>
            <a:bodyPr lIns="0" tIns="0" rIns="0" bIns="0" rtlCol="0" anchor="t">
              <a:spAutoFit/>
            </a:bodyPr>
            <a:lstStyle/>
            <a:p>
              <a:pPr algn="r" rtl="1">
                <a:lnSpc>
                  <a:spcPts val="3078"/>
                </a:lnSpc>
              </a:pPr>
              <a:r>
                <a:rPr lang="ar-EG" sz="2198" b="1">
                  <a:solidFill>
                    <a:srgbClr val="000000"/>
                  </a:solidFill>
                  <a:latin typeface="29LT Bukra Condensed Bold"/>
                  <a:ea typeface="29LT Bukra Condensed Bold"/>
                  <a:cs typeface="29LT Bukra Condensed Bold"/>
                  <a:sym typeface="29LT Bukra Condensed Bold"/>
                  <a:rtl/>
                </a:rPr>
                <a:t>تهيئة بيئة التعلم . </a:t>
              </a:r>
            </a:p>
          </p:txBody>
        </p:sp>
        <p:sp>
          <p:nvSpPr>
            <p:cNvPr id="40" name="Freeform 40"/>
            <p:cNvSpPr/>
            <p:nvPr/>
          </p:nvSpPr>
          <p:spPr>
            <a:xfrm flipH="1">
              <a:off x="5099664" y="0"/>
              <a:ext cx="485465" cy="485465"/>
            </a:xfrm>
            <a:custGeom>
              <a:avLst/>
              <a:gdLst/>
              <a:ahLst/>
              <a:cxnLst/>
              <a:rect l="l" t="t" r="r" b="b"/>
              <a:pathLst>
                <a:path w="485465" h="485465">
                  <a:moveTo>
                    <a:pt x="485465" y="0"/>
                  </a:moveTo>
                  <a:lnTo>
                    <a:pt x="0" y="0"/>
                  </a:lnTo>
                  <a:lnTo>
                    <a:pt x="0" y="485465"/>
                  </a:lnTo>
                  <a:lnTo>
                    <a:pt x="485465" y="485465"/>
                  </a:lnTo>
                  <a:lnTo>
                    <a:pt x="485465"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ar-SA"/>
            </a:p>
          </p:txBody>
        </p:sp>
      </p:grpSp>
      <p:grpSp>
        <p:nvGrpSpPr>
          <p:cNvPr id="41" name="Group 41"/>
          <p:cNvGrpSpPr/>
          <p:nvPr/>
        </p:nvGrpSpPr>
        <p:grpSpPr>
          <a:xfrm>
            <a:off x="1862748" y="8257005"/>
            <a:ext cx="4188846" cy="364098"/>
            <a:chOff x="0" y="0"/>
            <a:chExt cx="5585129" cy="485465"/>
          </a:xfrm>
        </p:grpSpPr>
        <p:sp>
          <p:nvSpPr>
            <p:cNvPr id="42" name="TextBox 42"/>
            <p:cNvSpPr txBox="1"/>
            <p:nvPr/>
          </p:nvSpPr>
          <p:spPr>
            <a:xfrm>
              <a:off x="0" y="-64372"/>
              <a:ext cx="5051475" cy="549836"/>
            </a:xfrm>
            <a:prstGeom prst="rect">
              <a:avLst/>
            </a:prstGeom>
          </p:spPr>
          <p:txBody>
            <a:bodyPr lIns="0" tIns="0" rIns="0" bIns="0" rtlCol="0" anchor="t">
              <a:spAutoFit/>
            </a:bodyPr>
            <a:lstStyle/>
            <a:p>
              <a:pPr algn="r" rtl="1">
                <a:lnSpc>
                  <a:spcPts val="3078"/>
                </a:lnSpc>
              </a:pPr>
              <a:r>
                <a:rPr lang="ar-EG" sz="2198" b="1">
                  <a:solidFill>
                    <a:srgbClr val="000000"/>
                  </a:solidFill>
                  <a:latin typeface="29LT Bukra Condensed Bold"/>
                  <a:ea typeface="29LT Bukra Condensed Bold"/>
                  <a:cs typeface="29LT Bukra Condensed Bold"/>
                  <a:sym typeface="29LT Bukra Condensed Bold"/>
                  <a:rtl/>
                </a:rPr>
                <a:t>الإدارة الصفية . </a:t>
              </a:r>
            </a:p>
          </p:txBody>
        </p:sp>
        <p:sp>
          <p:nvSpPr>
            <p:cNvPr id="43" name="Freeform 43"/>
            <p:cNvSpPr/>
            <p:nvPr/>
          </p:nvSpPr>
          <p:spPr>
            <a:xfrm flipH="1">
              <a:off x="5099664" y="0"/>
              <a:ext cx="485465" cy="485465"/>
            </a:xfrm>
            <a:custGeom>
              <a:avLst/>
              <a:gdLst/>
              <a:ahLst/>
              <a:cxnLst/>
              <a:rect l="l" t="t" r="r" b="b"/>
              <a:pathLst>
                <a:path w="485465" h="485465">
                  <a:moveTo>
                    <a:pt x="485465" y="0"/>
                  </a:moveTo>
                  <a:lnTo>
                    <a:pt x="0" y="0"/>
                  </a:lnTo>
                  <a:lnTo>
                    <a:pt x="0" y="485465"/>
                  </a:lnTo>
                  <a:lnTo>
                    <a:pt x="485465" y="485465"/>
                  </a:lnTo>
                  <a:lnTo>
                    <a:pt x="485465"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ar-SA"/>
            </a:p>
          </p:txBody>
        </p:sp>
      </p:grpSp>
      <p:sp>
        <p:nvSpPr>
          <p:cNvPr id="44" name="TextBox 44"/>
          <p:cNvSpPr txBox="1"/>
          <p:nvPr/>
        </p:nvSpPr>
        <p:spPr>
          <a:xfrm>
            <a:off x="966084" y="7081762"/>
            <a:ext cx="4670386" cy="439669"/>
          </a:xfrm>
          <a:prstGeom prst="rect">
            <a:avLst/>
          </a:prstGeom>
        </p:spPr>
        <p:txBody>
          <a:bodyPr lIns="0" tIns="0" rIns="0" bIns="0" rtlCol="0" anchor="t">
            <a:spAutoFit/>
          </a:bodyPr>
          <a:lstStyle/>
          <a:p>
            <a:pPr algn="r" rtl="1">
              <a:lnSpc>
                <a:spcPts val="3066"/>
              </a:lnSpc>
            </a:pPr>
            <a:r>
              <a:rPr lang="ar-EG" sz="2190" b="1">
                <a:solidFill>
                  <a:srgbClr val="000000"/>
                </a:solidFill>
                <a:latin typeface="29LT Bukra Condensed Bold"/>
                <a:ea typeface="29LT Bukra Condensed Bold"/>
                <a:cs typeface="29LT Bukra Condensed Bold"/>
                <a:sym typeface="29LT Bukra Condensed Bold"/>
                <a:rtl/>
              </a:rPr>
              <a:t>توظيف تقنيات التعليم ووسائل التعلم المناسبة . </a:t>
            </a:r>
          </a:p>
        </p:txBody>
      </p:sp>
      <p:sp>
        <p:nvSpPr>
          <p:cNvPr id="45" name="Freeform 45"/>
          <p:cNvSpPr/>
          <p:nvPr/>
        </p:nvSpPr>
        <p:spPr>
          <a:xfrm flipH="1">
            <a:off x="5672470" y="7158763"/>
            <a:ext cx="362668" cy="362668"/>
          </a:xfrm>
          <a:custGeom>
            <a:avLst/>
            <a:gdLst/>
            <a:ahLst/>
            <a:cxnLst/>
            <a:rect l="l" t="t" r="r" b="b"/>
            <a:pathLst>
              <a:path w="362668" h="362668">
                <a:moveTo>
                  <a:pt x="362668" y="0"/>
                </a:moveTo>
                <a:lnTo>
                  <a:pt x="0" y="0"/>
                </a:lnTo>
                <a:lnTo>
                  <a:pt x="0" y="362668"/>
                </a:lnTo>
                <a:lnTo>
                  <a:pt x="362668" y="362668"/>
                </a:lnTo>
                <a:lnTo>
                  <a:pt x="362668"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ar-SA"/>
          </a:p>
        </p:txBody>
      </p:sp>
      <p:sp>
        <p:nvSpPr>
          <p:cNvPr id="46" name="TextBox 46"/>
          <p:cNvSpPr txBox="1"/>
          <p:nvPr/>
        </p:nvSpPr>
        <p:spPr>
          <a:xfrm>
            <a:off x="1089795" y="8715699"/>
            <a:ext cx="4561559" cy="440952"/>
          </a:xfrm>
          <a:prstGeom prst="rect">
            <a:avLst/>
          </a:prstGeom>
        </p:spPr>
        <p:txBody>
          <a:bodyPr lIns="0" tIns="0" rIns="0" bIns="0" rtlCol="0" anchor="t">
            <a:spAutoFit/>
          </a:bodyPr>
          <a:lstStyle/>
          <a:p>
            <a:pPr algn="r" rtl="1">
              <a:lnSpc>
                <a:spcPts val="3078"/>
              </a:lnSpc>
            </a:pPr>
            <a:r>
              <a:rPr lang="ar-EG" sz="2198" b="1">
                <a:solidFill>
                  <a:srgbClr val="000000"/>
                </a:solidFill>
                <a:latin typeface="29LT Bukra Condensed Bold"/>
                <a:ea typeface="29LT Bukra Condensed Bold"/>
                <a:cs typeface="29LT Bukra Condensed Bold"/>
                <a:sym typeface="29LT Bukra Condensed Bold"/>
                <a:rtl/>
              </a:rPr>
              <a:t>تحليل نتائج المتعلمين وتشخيص مستوياتهم . </a:t>
            </a:r>
          </a:p>
        </p:txBody>
      </p:sp>
      <p:sp>
        <p:nvSpPr>
          <p:cNvPr id="47" name="TextBox 47"/>
          <p:cNvSpPr txBox="1"/>
          <p:nvPr/>
        </p:nvSpPr>
        <p:spPr>
          <a:xfrm>
            <a:off x="1089795" y="9289348"/>
            <a:ext cx="4561559" cy="440952"/>
          </a:xfrm>
          <a:prstGeom prst="rect">
            <a:avLst/>
          </a:prstGeom>
        </p:spPr>
        <p:txBody>
          <a:bodyPr lIns="0" tIns="0" rIns="0" bIns="0" rtlCol="0" anchor="t">
            <a:spAutoFit/>
          </a:bodyPr>
          <a:lstStyle/>
          <a:p>
            <a:pPr algn="r" rtl="1">
              <a:lnSpc>
                <a:spcPts val="3078"/>
              </a:lnSpc>
            </a:pPr>
            <a:r>
              <a:rPr lang="ar-EG" sz="2198" b="1">
                <a:solidFill>
                  <a:srgbClr val="000000"/>
                </a:solidFill>
                <a:latin typeface="29LT Bukra Condensed Bold"/>
                <a:ea typeface="29LT Bukra Condensed Bold"/>
                <a:cs typeface="29LT Bukra Condensed Bold"/>
                <a:sym typeface="29LT Bukra Condensed Bold"/>
                <a:rtl/>
              </a:rPr>
              <a:t>تنوع أساليب التقويم . </a:t>
            </a:r>
          </a:p>
        </p:txBody>
      </p:sp>
      <p:sp>
        <p:nvSpPr>
          <p:cNvPr id="48" name="Freeform 48"/>
          <p:cNvSpPr/>
          <p:nvPr/>
        </p:nvSpPr>
        <p:spPr>
          <a:xfrm flipH="1">
            <a:off x="5687496" y="8828553"/>
            <a:ext cx="364098" cy="364098"/>
          </a:xfrm>
          <a:custGeom>
            <a:avLst/>
            <a:gdLst/>
            <a:ahLst/>
            <a:cxnLst/>
            <a:rect l="l" t="t" r="r" b="b"/>
            <a:pathLst>
              <a:path w="364098" h="364098">
                <a:moveTo>
                  <a:pt x="364098" y="0"/>
                </a:moveTo>
                <a:lnTo>
                  <a:pt x="0" y="0"/>
                </a:lnTo>
                <a:lnTo>
                  <a:pt x="0" y="364099"/>
                </a:lnTo>
                <a:lnTo>
                  <a:pt x="364098" y="364099"/>
                </a:lnTo>
                <a:lnTo>
                  <a:pt x="364098"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ar-SA"/>
          </a:p>
        </p:txBody>
      </p:sp>
      <p:sp>
        <p:nvSpPr>
          <p:cNvPr id="49" name="Freeform 49"/>
          <p:cNvSpPr/>
          <p:nvPr/>
        </p:nvSpPr>
        <p:spPr>
          <a:xfrm flipH="1">
            <a:off x="5687496" y="9402202"/>
            <a:ext cx="364098" cy="364098"/>
          </a:xfrm>
          <a:custGeom>
            <a:avLst/>
            <a:gdLst/>
            <a:ahLst/>
            <a:cxnLst/>
            <a:rect l="l" t="t" r="r" b="b"/>
            <a:pathLst>
              <a:path w="364098" h="364098">
                <a:moveTo>
                  <a:pt x="364098" y="0"/>
                </a:moveTo>
                <a:lnTo>
                  <a:pt x="0" y="0"/>
                </a:lnTo>
                <a:lnTo>
                  <a:pt x="0" y="364098"/>
                </a:lnTo>
                <a:lnTo>
                  <a:pt x="364098" y="364098"/>
                </a:lnTo>
                <a:lnTo>
                  <a:pt x="364098"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ar-SA"/>
          </a:p>
        </p:txBody>
      </p:sp>
      <p:grpSp>
        <p:nvGrpSpPr>
          <p:cNvPr id="53" name="Group 11">
            <a:extLst>
              <a:ext uri="{FF2B5EF4-FFF2-40B4-BE49-F238E27FC236}">
                <a16:creationId xmlns:a16="http://schemas.microsoft.com/office/drawing/2014/main" id="{FCB5AB50-C7F3-1964-C784-EC29A710A4E4}"/>
              </a:ext>
            </a:extLst>
          </p:cNvPr>
          <p:cNvGrpSpPr/>
          <p:nvPr/>
        </p:nvGrpSpPr>
        <p:grpSpPr>
          <a:xfrm>
            <a:off x="1353316" y="2070100"/>
            <a:ext cx="5252090" cy="534559"/>
            <a:chOff x="-1195552" y="-123825"/>
            <a:chExt cx="7002787" cy="712745"/>
          </a:xfrm>
        </p:grpSpPr>
        <p:sp>
          <p:nvSpPr>
            <p:cNvPr id="54" name="Freeform 12">
              <a:extLst>
                <a:ext uri="{FF2B5EF4-FFF2-40B4-BE49-F238E27FC236}">
                  <a16:creationId xmlns:a16="http://schemas.microsoft.com/office/drawing/2014/main" id="{051D167E-F9EC-E3B2-6DCD-814B0CD8AF86}"/>
                </a:ext>
              </a:extLst>
            </p:cNvPr>
            <p:cNvSpPr/>
            <p:nvPr/>
          </p:nvSpPr>
          <p:spPr>
            <a:xfrm>
              <a:off x="5193777" y="0"/>
              <a:ext cx="613458" cy="588920"/>
            </a:xfrm>
            <a:custGeom>
              <a:avLst/>
              <a:gdLst/>
              <a:ahLst/>
              <a:cxnLst/>
              <a:rect l="l" t="t" r="r" b="b"/>
              <a:pathLst>
                <a:path w="613458" h="588920">
                  <a:moveTo>
                    <a:pt x="0" y="0"/>
                  </a:moveTo>
                  <a:lnTo>
                    <a:pt x="613458" y="0"/>
                  </a:lnTo>
                  <a:lnTo>
                    <a:pt x="613458" y="588920"/>
                  </a:lnTo>
                  <a:lnTo>
                    <a:pt x="0" y="58892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ar-SA"/>
            </a:p>
          </p:txBody>
        </p:sp>
        <p:sp>
          <p:nvSpPr>
            <p:cNvPr id="55" name="TextBox 13">
              <a:extLst>
                <a:ext uri="{FF2B5EF4-FFF2-40B4-BE49-F238E27FC236}">
                  <a16:creationId xmlns:a16="http://schemas.microsoft.com/office/drawing/2014/main" id="{F5F4833F-4F8C-D3D5-727D-880ADA2588BD}"/>
                </a:ext>
              </a:extLst>
            </p:cNvPr>
            <p:cNvSpPr txBox="1"/>
            <p:nvPr/>
          </p:nvSpPr>
          <p:spPr>
            <a:xfrm>
              <a:off x="-1195552" y="-123825"/>
              <a:ext cx="6227182" cy="581356"/>
            </a:xfrm>
            <a:prstGeom prst="rect">
              <a:avLst/>
            </a:prstGeom>
          </p:spPr>
          <p:txBody>
            <a:bodyPr wrap="square" lIns="0" tIns="0" rIns="0" bIns="0" rtlCol="0" anchor="t">
              <a:spAutoFit/>
            </a:bodyPr>
            <a:lstStyle/>
            <a:p>
              <a:pPr algn="r" rtl="1">
                <a:lnSpc>
                  <a:spcPts val="3359"/>
                </a:lnSpc>
              </a:pPr>
              <a:r>
                <a:rPr lang="ar-SA" sz="2400" b="1" dirty="0">
                  <a:solidFill>
                    <a:srgbClr val="000000"/>
                  </a:solidFill>
                  <a:latin typeface="29LT Bukra Condensed Bold"/>
                  <a:ea typeface="29LT Bukra Condensed Bold"/>
                  <a:cs typeface="29LT Bukra Condensed Bold"/>
                  <a:sym typeface="29LT Bukra Condensed Bold"/>
                  <a:rtl/>
                </a:rPr>
                <a:t>أهداف سياسة ا لتعليم والميثاق الأخلاقي </a:t>
              </a:r>
              <a:endParaRPr lang="ar-EG" sz="2400" b="1" dirty="0">
                <a:solidFill>
                  <a:srgbClr val="000000"/>
                </a:solidFill>
                <a:latin typeface="29LT Bukra Condensed Bold"/>
                <a:ea typeface="29LT Bukra Condensed Bold"/>
                <a:cs typeface="29LT Bukra Condensed Bold"/>
                <a:sym typeface="29LT Bukra Condensed Bold"/>
                <a:rtl/>
              </a:endParaRPr>
            </a:p>
          </p:txBody>
        </p:sp>
      </p:grpSp>
      <p:grpSp>
        <p:nvGrpSpPr>
          <p:cNvPr id="56" name="Group 11">
            <a:extLst>
              <a:ext uri="{FF2B5EF4-FFF2-40B4-BE49-F238E27FC236}">
                <a16:creationId xmlns:a16="http://schemas.microsoft.com/office/drawing/2014/main" id="{364EC0C1-8301-6768-B9BE-68A74D192A81}"/>
              </a:ext>
            </a:extLst>
          </p:cNvPr>
          <p:cNvGrpSpPr/>
          <p:nvPr/>
        </p:nvGrpSpPr>
        <p:grpSpPr>
          <a:xfrm>
            <a:off x="-107950" y="2679700"/>
            <a:ext cx="4355426" cy="441690"/>
            <a:chOff x="0" y="0"/>
            <a:chExt cx="5807235" cy="588920"/>
          </a:xfrm>
        </p:grpSpPr>
        <p:sp>
          <p:nvSpPr>
            <p:cNvPr id="57" name="Freeform 12">
              <a:extLst>
                <a:ext uri="{FF2B5EF4-FFF2-40B4-BE49-F238E27FC236}">
                  <a16:creationId xmlns:a16="http://schemas.microsoft.com/office/drawing/2014/main" id="{767E8996-9E37-9AC0-FFE1-5E2CABD9CA51}"/>
                </a:ext>
              </a:extLst>
            </p:cNvPr>
            <p:cNvSpPr/>
            <p:nvPr/>
          </p:nvSpPr>
          <p:spPr>
            <a:xfrm>
              <a:off x="5193777" y="0"/>
              <a:ext cx="613458" cy="588920"/>
            </a:xfrm>
            <a:custGeom>
              <a:avLst/>
              <a:gdLst/>
              <a:ahLst/>
              <a:cxnLst/>
              <a:rect l="l" t="t" r="r" b="b"/>
              <a:pathLst>
                <a:path w="613458" h="588920">
                  <a:moveTo>
                    <a:pt x="0" y="0"/>
                  </a:moveTo>
                  <a:lnTo>
                    <a:pt x="613458" y="0"/>
                  </a:lnTo>
                  <a:lnTo>
                    <a:pt x="613458" y="588920"/>
                  </a:lnTo>
                  <a:lnTo>
                    <a:pt x="0" y="58892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ar-SA"/>
            </a:p>
          </p:txBody>
        </p:sp>
        <p:sp>
          <p:nvSpPr>
            <p:cNvPr id="58" name="TextBox 13">
              <a:extLst>
                <a:ext uri="{FF2B5EF4-FFF2-40B4-BE49-F238E27FC236}">
                  <a16:creationId xmlns:a16="http://schemas.microsoft.com/office/drawing/2014/main" id="{0C6F3707-ACE5-1730-1F54-4969CCDA7616}"/>
                </a:ext>
              </a:extLst>
            </p:cNvPr>
            <p:cNvSpPr txBox="1"/>
            <p:nvPr/>
          </p:nvSpPr>
          <p:spPr>
            <a:xfrm>
              <a:off x="0" y="-123825"/>
              <a:ext cx="5031629" cy="601404"/>
            </a:xfrm>
            <a:prstGeom prst="rect">
              <a:avLst/>
            </a:prstGeom>
          </p:spPr>
          <p:txBody>
            <a:bodyPr lIns="0" tIns="0" rIns="0" bIns="0" rtlCol="0" anchor="t">
              <a:spAutoFit/>
            </a:bodyPr>
            <a:lstStyle/>
            <a:p>
              <a:pPr algn="r" rtl="1">
                <a:lnSpc>
                  <a:spcPts val="3359"/>
                </a:lnSpc>
              </a:pPr>
              <a:r>
                <a:rPr lang="ar-EG" sz="2400" b="1" dirty="0">
                  <a:solidFill>
                    <a:srgbClr val="000000"/>
                  </a:solidFill>
                  <a:latin typeface="29LT Bukra Condensed Bold"/>
                  <a:ea typeface="29LT Bukra Condensed Bold"/>
                  <a:cs typeface="29LT Bukra Condensed Bold"/>
                  <a:sym typeface="29LT Bukra Condensed Bold"/>
                  <a:rtl/>
                </a:rPr>
                <a:t>بيانات عامـــة . </a:t>
              </a: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E"/>
        </a:solidFill>
        <a:effectLst/>
      </p:bgPr>
    </p:bg>
    <p:spTree>
      <p:nvGrpSpPr>
        <p:cNvPr id="1" name=""/>
        <p:cNvGrpSpPr/>
        <p:nvPr/>
      </p:nvGrpSpPr>
      <p:grpSpPr>
        <a:xfrm>
          <a:off x="0" y="0"/>
          <a:ext cx="0" cy="0"/>
          <a:chOff x="0" y="0"/>
          <a:chExt cx="0" cy="0"/>
        </a:xfrm>
      </p:grpSpPr>
      <p:sp>
        <p:nvSpPr>
          <p:cNvPr id="7" name="Freeform 7"/>
          <p:cNvSpPr/>
          <p:nvPr/>
        </p:nvSpPr>
        <p:spPr>
          <a:xfrm>
            <a:off x="298899" y="5835253"/>
            <a:ext cx="2034339" cy="2034339"/>
          </a:xfrm>
          <a:custGeom>
            <a:avLst/>
            <a:gdLst/>
            <a:ahLst/>
            <a:cxnLst/>
            <a:rect l="l" t="t" r="r" b="b"/>
            <a:pathLst>
              <a:path w="2034339" h="2034339">
                <a:moveTo>
                  <a:pt x="0" y="0"/>
                </a:moveTo>
                <a:lnTo>
                  <a:pt x="2034339" y="0"/>
                </a:lnTo>
                <a:lnTo>
                  <a:pt x="2034339" y="2034339"/>
                </a:lnTo>
                <a:lnTo>
                  <a:pt x="0" y="203433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ar-SA"/>
          </a:p>
        </p:txBody>
      </p:sp>
      <p:sp>
        <p:nvSpPr>
          <p:cNvPr id="8" name="Freeform 8"/>
          <p:cNvSpPr/>
          <p:nvPr/>
        </p:nvSpPr>
        <p:spPr>
          <a:xfrm flipV="1">
            <a:off x="2262996" y="6940797"/>
            <a:ext cx="652780" cy="1500643"/>
          </a:xfrm>
          <a:custGeom>
            <a:avLst/>
            <a:gdLst/>
            <a:ahLst/>
            <a:cxnLst/>
            <a:rect l="l" t="t" r="r" b="b"/>
            <a:pathLst>
              <a:path w="652780" h="1500643">
                <a:moveTo>
                  <a:pt x="0" y="1500643"/>
                </a:moveTo>
                <a:lnTo>
                  <a:pt x="652780" y="1500643"/>
                </a:lnTo>
                <a:lnTo>
                  <a:pt x="652780" y="0"/>
                </a:lnTo>
                <a:lnTo>
                  <a:pt x="0" y="0"/>
                </a:lnTo>
                <a:lnTo>
                  <a:pt x="0" y="1500643"/>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ar-SA"/>
          </a:p>
        </p:txBody>
      </p:sp>
      <p:sp>
        <p:nvSpPr>
          <p:cNvPr id="11" name="Freeform 11"/>
          <p:cNvSpPr/>
          <p:nvPr/>
        </p:nvSpPr>
        <p:spPr>
          <a:xfrm>
            <a:off x="2925216" y="6074195"/>
            <a:ext cx="3878784" cy="997171"/>
          </a:xfrm>
          <a:custGeom>
            <a:avLst/>
            <a:gdLst/>
            <a:ahLst/>
            <a:cxnLst/>
            <a:rect l="l" t="t" r="r" b="b"/>
            <a:pathLst>
              <a:path w="3878784" h="997171">
                <a:moveTo>
                  <a:pt x="0" y="0"/>
                </a:moveTo>
                <a:lnTo>
                  <a:pt x="3878784" y="0"/>
                </a:lnTo>
                <a:lnTo>
                  <a:pt x="3878784" y="997171"/>
                </a:lnTo>
                <a:lnTo>
                  <a:pt x="0" y="99717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ar-SA"/>
          </a:p>
        </p:txBody>
      </p:sp>
      <p:sp>
        <p:nvSpPr>
          <p:cNvPr id="12" name="TextBox 12"/>
          <p:cNvSpPr txBox="1"/>
          <p:nvPr/>
        </p:nvSpPr>
        <p:spPr>
          <a:xfrm>
            <a:off x="2077822" y="1364546"/>
            <a:ext cx="3457934" cy="292487"/>
          </a:xfrm>
          <a:prstGeom prst="rect">
            <a:avLst/>
          </a:prstGeom>
        </p:spPr>
        <p:txBody>
          <a:bodyPr lIns="0" tIns="0" rIns="0" bIns="0" rtlCol="0" anchor="t">
            <a:spAutoFit/>
          </a:bodyPr>
          <a:lstStyle/>
          <a:p>
            <a:pPr algn="ctr" rtl="1">
              <a:lnSpc>
                <a:spcPts val="2455"/>
              </a:lnSpc>
            </a:pPr>
            <a:r>
              <a:rPr lang="ar-EG" sz="1753">
                <a:solidFill>
                  <a:srgbClr val="FFFFFE"/>
                </a:solidFill>
                <a:latin typeface="Adobe Arabic"/>
                <a:ea typeface="Adobe Arabic"/>
                <a:cs typeface="Adobe Arabic"/>
                <a:sym typeface="Adobe Arabic"/>
                <a:rtl/>
              </a:rPr>
              <a:t>ابتدائية العزيزية ومتوسطة الفيصلية </a:t>
            </a:r>
          </a:p>
        </p:txBody>
      </p:sp>
      <p:sp>
        <p:nvSpPr>
          <p:cNvPr id="13" name="TextBox 13"/>
          <p:cNvSpPr txBox="1"/>
          <p:nvPr/>
        </p:nvSpPr>
        <p:spPr>
          <a:xfrm>
            <a:off x="664597" y="8165664"/>
            <a:ext cx="1448311" cy="437252"/>
          </a:xfrm>
          <a:prstGeom prst="rect">
            <a:avLst/>
          </a:prstGeom>
        </p:spPr>
        <p:txBody>
          <a:bodyPr lIns="0" tIns="0" rIns="0" bIns="0" rtlCol="0" anchor="t">
            <a:spAutoFit/>
          </a:bodyPr>
          <a:lstStyle/>
          <a:p>
            <a:pPr algn="ctr" rtl="1">
              <a:lnSpc>
                <a:spcPts val="2988"/>
              </a:lnSpc>
            </a:pPr>
            <a:r>
              <a:rPr lang="ar-EG" sz="2134" b="1">
                <a:solidFill>
                  <a:srgbClr val="BD4B85"/>
                </a:solidFill>
                <a:latin typeface="29LT Bukra Condensed Bold"/>
                <a:ea typeface="29LT Bukra Condensed Bold"/>
                <a:cs typeface="29LT Bukra Condensed Bold"/>
                <a:sym typeface="29LT Bukra Condensed Bold"/>
                <a:rtl/>
              </a:rPr>
              <a:t>لتعرف أكثر </a:t>
            </a:r>
          </a:p>
        </p:txBody>
      </p:sp>
      <p:sp>
        <p:nvSpPr>
          <p:cNvPr id="14" name="TextBox 14"/>
          <p:cNvSpPr txBox="1"/>
          <p:nvPr/>
        </p:nvSpPr>
        <p:spPr>
          <a:xfrm>
            <a:off x="3212691" y="1021850"/>
            <a:ext cx="4191145" cy="465527"/>
          </a:xfrm>
          <a:prstGeom prst="rect">
            <a:avLst/>
          </a:prstGeom>
        </p:spPr>
        <p:txBody>
          <a:bodyPr lIns="0" tIns="0" rIns="0" bIns="0" rtlCol="0" anchor="t">
            <a:spAutoFit/>
          </a:bodyPr>
          <a:lstStyle/>
          <a:p>
            <a:pPr algn="ctr" rtl="1">
              <a:lnSpc>
                <a:spcPts val="3214"/>
              </a:lnSpc>
            </a:pPr>
            <a:r>
              <a:rPr lang="ar-EG" sz="2295" b="1">
                <a:solidFill>
                  <a:srgbClr val="000000"/>
                </a:solidFill>
                <a:latin typeface="29LT Bukra Condensed Bold"/>
                <a:ea typeface="29LT Bukra Condensed Bold"/>
                <a:cs typeface="29LT Bukra Condensed Bold"/>
                <a:sym typeface="29LT Bukra Condensed Bold"/>
                <a:rtl/>
              </a:rPr>
              <a:t>شواهد الواجبات </a:t>
            </a:r>
            <a:r>
              <a:rPr lang="ar-EG" sz="2295" b="1">
                <a:solidFill>
                  <a:srgbClr val="BD4B85"/>
                </a:solidFill>
                <a:latin typeface="29LT Bukra Condensed Bold"/>
                <a:ea typeface="29LT Bukra Condensed Bold"/>
                <a:cs typeface="29LT Bukra Condensed Bold"/>
                <a:sym typeface="29LT Bukra Condensed Bold"/>
                <a:rtl/>
              </a:rPr>
              <a:t>الوظيفية </a:t>
            </a:r>
          </a:p>
        </p:txBody>
      </p:sp>
      <p:sp>
        <p:nvSpPr>
          <p:cNvPr id="15" name="TextBox 15"/>
          <p:cNvSpPr txBox="1"/>
          <p:nvPr/>
        </p:nvSpPr>
        <p:spPr>
          <a:xfrm>
            <a:off x="3107050" y="6443481"/>
            <a:ext cx="3515115" cy="258597"/>
          </a:xfrm>
          <a:prstGeom prst="rect">
            <a:avLst/>
          </a:prstGeom>
        </p:spPr>
        <p:txBody>
          <a:bodyPr lIns="0" tIns="0" rIns="0" bIns="0" rtlCol="0" anchor="t">
            <a:spAutoFit/>
          </a:bodyPr>
          <a:lstStyle/>
          <a:p>
            <a:pPr algn="ctr">
              <a:lnSpc>
                <a:spcPts val="1965"/>
              </a:lnSpc>
            </a:pPr>
            <a:r>
              <a:rPr lang="ar-SA" sz="2000" b="1" dirty="0">
                <a:solidFill>
                  <a:srgbClr val="5271FF"/>
                </a:solidFill>
                <a:latin typeface="Canva Sans Bold"/>
                <a:ea typeface="Canva Sans Bold"/>
                <a:cs typeface="Canva Sans Bold"/>
                <a:sym typeface="Canva Sans Bold"/>
              </a:rPr>
              <a:t>نسخ الرابط </a:t>
            </a:r>
            <a:r>
              <a:rPr lang="ar-SA" sz="2000" b="1" dirty="0" err="1">
                <a:solidFill>
                  <a:srgbClr val="5271FF"/>
                </a:solidFill>
                <a:latin typeface="Canva Sans Bold"/>
                <a:ea typeface="Canva Sans Bold"/>
                <a:cs typeface="Canva Sans Bold"/>
                <a:sym typeface="Canva Sans Bold"/>
              </a:rPr>
              <a:t>وإداراجه</a:t>
            </a:r>
            <a:r>
              <a:rPr lang="ar-SA" sz="2000" b="1" dirty="0">
                <a:solidFill>
                  <a:srgbClr val="5271FF"/>
                </a:solidFill>
                <a:latin typeface="Canva Sans Bold"/>
                <a:ea typeface="Canva Sans Bold"/>
                <a:cs typeface="Canva Sans Bold"/>
                <a:sym typeface="Canva Sans Bold"/>
              </a:rPr>
              <a:t> هنا </a:t>
            </a:r>
            <a:endParaRPr lang="en-US" sz="2000" b="1" dirty="0">
              <a:solidFill>
                <a:srgbClr val="5271FF"/>
              </a:solidFill>
              <a:latin typeface="Canva Sans Bold"/>
              <a:ea typeface="Canva Sans Bold"/>
              <a:cs typeface="Canva Sans Bold"/>
              <a:sym typeface="Canva Sans Bold"/>
              <a:hlinkClick r:id="rId8" tooltip="https://drive.google.com/drive/folders/1hoIIcadkvccXjxImNPqSRKm3Ncu2ONPB?usp=drive_link"/>
            </a:endParaRPr>
          </a:p>
        </p:txBody>
      </p:sp>
      <p:pic>
        <p:nvPicPr>
          <p:cNvPr id="19" name="صورة 18" descr="صورة تحتوي على نص, الخط, لقطة شاشة, التصميم&#10;&#10;قد يكون المحتوى المعد بواسطة الذكاء الاصطناعي غير صحيح.">
            <a:extLst>
              <a:ext uri="{FF2B5EF4-FFF2-40B4-BE49-F238E27FC236}">
                <a16:creationId xmlns:a16="http://schemas.microsoft.com/office/drawing/2014/main" id="{866BE204-11BA-738C-FC74-D1DE10C90DD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41685" y="2319754"/>
            <a:ext cx="6262315" cy="3072968"/>
          </a:xfrm>
          <a:prstGeom prst="rect">
            <a:avLst/>
          </a:prstGeom>
          <a:ln w="38100">
            <a:solidFill>
              <a:srgbClr val="BD4B85"/>
            </a:solidFill>
          </a:ln>
        </p:spPr>
      </p:pic>
      <p:pic>
        <p:nvPicPr>
          <p:cNvPr id="23" name="صورة 22">
            <a:extLst>
              <a:ext uri="{FF2B5EF4-FFF2-40B4-BE49-F238E27FC236}">
                <a16:creationId xmlns:a16="http://schemas.microsoft.com/office/drawing/2014/main" id="{C6D79ABA-1F22-0D6D-9F8D-F1E06F901E7B}"/>
              </a:ext>
            </a:extLst>
          </p:cNvPr>
          <p:cNvPicPr>
            <a:picLocks noChangeAspect="1"/>
          </p:cNvPicPr>
          <p:nvPr/>
        </p:nvPicPr>
        <p:blipFill>
          <a:blip r:embed="rId10">
            <a:duotone>
              <a:prstClr val="black"/>
              <a:srgbClr val="BD4B85">
                <a:tint val="45000"/>
                <a:satMod val="400000"/>
              </a:srgbClr>
            </a:duotone>
            <a:extLst>
              <a:ext uri="{28A0092B-C50C-407E-A947-70E740481C1C}">
                <a14:useLocalDpi xmlns:a14="http://schemas.microsoft.com/office/drawing/2010/main" val="0"/>
              </a:ext>
            </a:extLst>
          </a:blip>
          <a:stretch>
            <a:fillRect/>
          </a:stretch>
        </p:blipFill>
        <p:spPr>
          <a:xfrm>
            <a:off x="474354" y="5996968"/>
            <a:ext cx="1638554" cy="1616923"/>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7"/>
          <p:cNvSpPr/>
          <p:nvPr/>
        </p:nvSpPr>
        <p:spPr>
          <a:xfrm>
            <a:off x="756000" y="4659421"/>
            <a:ext cx="4757428" cy="2563065"/>
          </a:xfrm>
          <a:custGeom>
            <a:avLst/>
            <a:gdLst/>
            <a:ahLst/>
            <a:cxnLst/>
            <a:rect l="l" t="t" r="r" b="b"/>
            <a:pathLst>
              <a:path w="4757428" h="2563065">
                <a:moveTo>
                  <a:pt x="0" y="0"/>
                </a:moveTo>
                <a:lnTo>
                  <a:pt x="4757428" y="0"/>
                </a:lnTo>
                <a:lnTo>
                  <a:pt x="4757428" y="2563064"/>
                </a:lnTo>
                <a:lnTo>
                  <a:pt x="0" y="256306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ar-SA"/>
          </a:p>
        </p:txBody>
      </p:sp>
      <p:sp>
        <p:nvSpPr>
          <p:cNvPr id="8" name="Freeform 8"/>
          <p:cNvSpPr/>
          <p:nvPr/>
        </p:nvSpPr>
        <p:spPr>
          <a:xfrm>
            <a:off x="1185930" y="7877840"/>
            <a:ext cx="2432555" cy="2393026"/>
          </a:xfrm>
          <a:custGeom>
            <a:avLst/>
            <a:gdLst/>
            <a:ahLst/>
            <a:cxnLst/>
            <a:rect l="l" t="t" r="r" b="b"/>
            <a:pathLst>
              <a:path w="2432555" h="2393026">
                <a:moveTo>
                  <a:pt x="0" y="0"/>
                </a:moveTo>
                <a:lnTo>
                  <a:pt x="2432555" y="0"/>
                </a:lnTo>
                <a:lnTo>
                  <a:pt x="2432555" y="2393026"/>
                </a:lnTo>
                <a:lnTo>
                  <a:pt x="0" y="239302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ar-SA"/>
          </a:p>
        </p:txBody>
      </p:sp>
      <p:sp>
        <p:nvSpPr>
          <p:cNvPr id="9" name="Freeform 9"/>
          <p:cNvSpPr/>
          <p:nvPr/>
        </p:nvSpPr>
        <p:spPr>
          <a:xfrm>
            <a:off x="4001428" y="1456712"/>
            <a:ext cx="3024000" cy="2354940"/>
          </a:xfrm>
          <a:custGeom>
            <a:avLst/>
            <a:gdLst/>
            <a:ahLst/>
            <a:cxnLst/>
            <a:rect l="l" t="t" r="r" b="b"/>
            <a:pathLst>
              <a:path w="3024000" h="2354940">
                <a:moveTo>
                  <a:pt x="0" y="0"/>
                </a:moveTo>
                <a:lnTo>
                  <a:pt x="3024000" y="0"/>
                </a:lnTo>
                <a:lnTo>
                  <a:pt x="3024000" y="2354940"/>
                </a:lnTo>
                <a:lnTo>
                  <a:pt x="0" y="235494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ar-SA"/>
          </a:p>
        </p:txBody>
      </p:sp>
      <p:sp>
        <p:nvSpPr>
          <p:cNvPr id="10" name="TextBox 10"/>
          <p:cNvSpPr txBox="1"/>
          <p:nvPr/>
        </p:nvSpPr>
        <p:spPr>
          <a:xfrm>
            <a:off x="756000" y="4969503"/>
            <a:ext cx="4757428" cy="1714080"/>
          </a:xfrm>
          <a:prstGeom prst="rect">
            <a:avLst/>
          </a:prstGeom>
        </p:spPr>
        <p:txBody>
          <a:bodyPr lIns="0" tIns="0" rIns="0" bIns="0" rtlCol="0" anchor="t">
            <a:spAutoFit/>
          </a:bodyPr>
          <a:lstStyle/>
          <a:p>
            <a:pPr algn="ctr" rtl="1">
              <a:lnSpc>
                <a:spcPts val="6315"/>
              </a:lnSpc>
            </a:pPr>
            <a:r>
              <a:rPr lang="ar-EG" sz="4511" b="1">
                <a:solidFill>
                  <a:srgbClr val="000000"/>
                </a:solidFill>
                <a:latin typeface="29LT Bukra Condensed Bold"/>
                <a:ea typeface="29LT Bukra Condensed Bold"/>
                <a:cs typeface="29LT Bukra Condensed Bold"/>
                <a:sym typeface="29LT Bukra Condensed Bold"/>
                <a:rtl/>
              </a:rPr>
              <a:t>التفاعل مع المجتمع </a:t>
            </a:r>
            <a:r>
              <a:rPr lang="ar-EG" sz="4511" b="1">
                <a:solidFill>
                  <a:srgbClr val="BD4B85"/>
                </a:solidFill>
                <a:latin typeface="29LT Bukra Condensed Bold"/>
                <a:ea typeface="29LT Bukra Condensed Bold"/>
                <a:cs typeface="29LT Bukra Condensed Bold"/>
                <a:sym typeface="29LT Bukra Condensed Bold"/>
                <a:rtl/>
              </a:rPr>
              <a:t>المهني </a:t>
            </a:r>
            <a:r>
              <a:rPr lang="ar-EG" sz="4511" b="1">
                <a:solidFill>
                  <a:srgbClr val="000000"/>
                </a:solidFill>
                <a:latin typeface="29LT Bukra Condensed Bold"/>
                <a:ea typeface="29LT Bukra Condensed Bold"/>
                <a:cs typeface="29LT Bukra Condensed Bold"/>
                <a:sym typeface="29LT Bukra Condensed Bold"/>
                <a:rtl/>
              </a:rPr>
              <a:t>.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E"/>
        </a:solidFill>
        <a:effectLst/>
      </p:bgPr>
    </p:bg>
    <p:spTree>
      <p:nvGrpSpPr>
        <p:cNvPr id="1" name=""/>
        <p:cNvGrpSpPr/>
        <p:nvPr/>
      </p:nvGrpSpPr>
      <p:grpSpPr>
        <a:xfrm>
          <a:off x="0" y="0"/>
          <a:ext cx="0" cy="0"/>
          <a:chOff x="0" y="0"/>
          <a:chExt cx="0" cy="0"/>
        </a:xfrm>
      </p:grpSpPr>
      <p:graphicFrame>
        <p:nvGraphicFramePr>
          <p:cNvPr id="7" name="Table 7"/>
          <p:cNvGraphicFramePr>
            <a:graphicFrameLocks noGrp="1"/>
          </p:cNvGraphicFramePr>
          <p:nvPr>
            <p:extLst>
              <p:ext uri="{D42A27DB-BD31-4B8C-83A1-F6EECF244321}">
                <p14:modId xmlns:p14="http://schemas.microsoft.com/office/powerpoint/2010/main" val="3101324909"/>
              </p:ext>
            </p:extLst>
          </p:nvPr>
        </p:nvGraphicFramePr>
        <p:xfrm>
          <a:off x="328860" y="2516132"/>
          <a:ext cx="6902279" cy="4386749"/>
        </p:xfrm>
        <a:graphic>
          <a:graphicData uri="http://schemas.openxmlformats.org/drawingml/2006/table">
            <a:tbl>
              <a:tblPr/>
              <a:tblGrid>
                <a:gridCol w="2188535">
                  <a:extLst>
                    <a:ext uri="{9D8B030D-6E8A-4147-A177-3AD203B41FA5}">
                      <a16:colId xmlns:a16="http://schemas.microsoft.com/office/drawing/2014/main" val="20000"/>
                    </a:ext>
                  </a:extLst>
                </a:gridCol>
                <a:gridCol w="916789">
                  <a:extLst>
                    <a:ext uri="{9D8B030D-6E8A-4147-A177-3AD203B41FA5}">
                      <a16:colId xmlns:a16="http://schemas.microsoft.com/office/drawing/2014/main" val="20001"/>
                    </a:ext>
                  </a:extLst>
                </a:gridCol>
                <a:gridCol w="716781">
                  <a:extLst>
                    <a:ext uri="{9D8B030D-6E8A-4147-A177-3AD203B41FA5}">
                      <a16:colId xmlns:a16="http://schemas.microsoft.com/office/drawing/2014/main" val="20002"/>
                    </a:ext>
                  </a:extLst>
                </a:gridCol>
                <a:gridCol w="3080174">
                  <a:extLst>
                    <a:ext uri="{9D8B030D-6E8A-4147-A177-3AD203B41FA5}">
                      <a16:colId xmlns:a16="http://schemas.microsoft.com/office/drawing/2014/main" val="20003"/>
                    </a:ext>
                  </a:extLst>
                </a:gridCol>
              </a:tblGrid>
              <a:tr h="535726">
                <a:tc>
                  <a:txBody>
                    <a:bodyPr/>
                    <a:lstStyle/>
                    <a:p>
                      <a:pPr algn="ctr" rtl="1">
                        <a:lnSpc>
                          <a:spcPts val="1679"/>
                        </a:lnSpc>
                        <a:defRPr/>
                      </a:pPr>
                      <a:r>
                        <a:rPr lang="ar-EG" sz="1200" b="1">
                          <a:solidFill>
                            <a:srgbClr val="000000"/>
                          </a:solidFill>
                          <a:latin typeface="29LT Bukra Condensed Bold" panose="020B0604020202020204" charset="-78"/>
                          <a:ea typeface="Adobe Arabic"/>
                          <a:cs typeface="29LT Bukra Condensed Bold" panose="020B0604020202020204" charset="-78"/>
                          <a:sym typeface="Adobe Arabic"/>
                          <a:rtl/>
                        </a:rPr>
                        <a:t>نوع الشاهد </a:t>
                      </a: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F9ACF"/>
                    </a:solidFill>
                  </a:tcPr>
                </a:tc>
                <a:tc>
                  <a:txBody>
                    <a:bodyPr/>
                    <a:lstStyle/>
                    <a:p>
                      <a:pPr algn="ctr" rtl="1">
                        <a:lnSpc>
                          <a:spcPts val="1679"/>
                        </a:lnSpc>
                        <a:defRPr/>
                      </a:pPr>
                      <a:r>
                        <a:rPr lang="ar-EG" sz="1200" b="1">
                          <a:solidFill>
                            <a:srgbClr val="000000"/>
                          </a:solidFill>
                          <a:latin typeface="29LT Bukra Condensed Bold" panose="020B0604020202020204" charset="-78"/>
                          <a:ea typeface="Adobe Arabic"/>
                          <a:cs typeface="29LT Bukra Condensed Bold" panose="020B0604020202020204" charset="-78"/>
                          <a:sym typeface="Adobe Arabic"/>
                          <a:rtl/>
                        </a:rPr>
                        <a:t>غير متوفر </a:t>
                      </a: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F9ACF"/>
                    </a:solidFill>
                  </a:tcPr>
                </a:tc>
                <a:tc>
                  <a:txBody>
                    <a:bodyPr/>
                    <a:lstStyle/>
                    <a:p>
                      <a:pPr algn="ctr" rtl="1">
                        <a:lnSpc>
                          <a:spcPts val="1679"/>
                        </a:lnSpc>
                        <a:defRPr/>
                      </a:pPr>
                      <a:r>
                        <a:rPr lang="ar-EG" sz="1200" b="1">
                          <a:solidFill>
                            <a:srgbClr val="000000"/>
                          </a:solidFill>
                          <a:latin typeface="29LT Bukra Condensed Bold" panose="020B0604020202020204" charset="-78"/>
                          <a:ea typeface="Adobe Arabic"/>
                          <a:cs typeface="29LT Bukra Condensed Bold" panose="020B0604020202020204" charset="-78"/>
                          <a:sym typeface="Adobe Arabic"/>
                          <a:rtl/>
                        </a:rPr>
                        <a:t>متوفر </a:t>
                      </a: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F9ACF"/>
                    </a:solidFill>
                  </a:tcPr>
                </a:tc>
                <a:tc>
                  <a:txBody>
                    <a:bodyPr/>
                    <a:lstStyle/>
                    <a:p>
                      <a:pPr algn="ctr" rtl="1">
                        <a:lnSpc>
                          <a:spcPts val="1679"/>
                        </a:lnSpc>
                        <a:defRPr/>
                      </a:pPr>
                      <a:r>
                        <a:rPr lang="ar-EG" sz="1200" b="1" dirty="0">
                          <a:solidFill>
                            <a:srgbClr val="000000"/>
                          </a:solidFill>
                          <a:latin typeface="29LT Bukra Condensed Bold" panose="020B0604020202020204" charset="-78"/>
                          <a:ea typeface="Adobe Arabic"/>
                          <a:cs typeface="29LT Bukra Condensed Bold" panose="020B0604020202020204" charset="-78"/>
                          <a:sym typeface="Adobe Arabic"/>
                          <a:rtl/>
                        </a:rPr>
                        <a:t>الشاهد </a:t>
                      </a:r>
                      <a:endParaRPr lang="en-US" sz="1100" dirty="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F9ACF"/>
                    </a:solidFill>
                  </a:tcPr>
                </a:tc>
                <a:extLst>
                  <a:ext uri="{0D108BD9-81ED-4DB2-BD59-A6C34878D82A}">
                    <a16:rowId xmlns:a16="http://schemas.microsoft.com/office/drawing/2014/main" val="10000"/>
                  </a:ext>
                </a:extLst>
              </a:tr>
              <a:tr h="636270">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1">
                        <a:lnSpc>
                          <a:spcPts val="1679"/>
                        </a:lnSpc>
                        <a:defRPr/>
                      </a:pPr>
                      <a:r>
                        <a:rPr lang="ar-EG" sz="1200">
                          <a:solidFill>
                            <a:srgbClr val="000000"/>
                          </a:solidFill>
                          <a:latin typeface="29LT Bukra Condensed Bold" panose="020B0604020202020204" charset="-78"/>
                          <a:ea typeface="Adobe Arabic"/>
                          <a:cs typeface="29LT Bukra Condensed Bold" panose="020B0604020202020204" charset="-78"/>
                          <a:sym typeface="Adobe Arabic"/>
                          <a:rtl/>
                        </a:rPr>
                        <a:t>حضور المؤتمرات والندوات التعليمية.</a:t>
                      </a: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36123">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1">
                        <a:lnSpc>
                          <a:spcPts val="1679"/>
                        </a:lnSpc>
                        <a:defRPr/>
                      </a:pPr>
                      <a:r>
                        <a:rPr lang="ar-EG" sz="1200">
                          <a:solidFill>
                            <a:srgbClr val="000000"/>
                          </a:solidFill>
                          <a:latin typeface="29LT Bukra Condensed Bold" panose="020B0604020202020204" charset="-78"/>
                          <a:ea typeface="Adobe Arabic"/>
                          <a:cs typeface="29LT Bukra Condensed Bold" panose="020B0604020202020204" charset="-78"/>
                          <a:sym typeface="Adobe Arabic"/>
                          <a:rtl/>
                        </a:rPr>
                        <a:t>المشاركة في المجتمعات المهنية </a:t>
                      </a: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35726">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1">
                        <a:lnSpc>
                          <a:spcPts val="1679"/>
                        </a:lnSpc>
                        <a:defRPr/>
                      </a:pPr>
                      <a:r>
                        <a:rPr lang="ar-EG" sz="1200">
                          <a:solidFill>
                            <a:srgbClr val="000000"/>
                          </a:solidFill>
                          <a:latin typeface="29LT Bukra Condensed Bold" panose="020B0604020202020204" charset="-78"/>
                          <a:ea typeface="Adobe Arabic"/>
                          <a:cs typeface="29LT Bukra Condensed Bold" panose="020B0604020202020204" charset="-78"/>
                          <a:sym typeface="Adobe Arabic"/>
                          <a:rtl/>
                        </a:rPr>
                        <a:t>تقديم استشارات تربوية للمعلمين الجدد </a:t>
                      </a: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35726">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1">
                        <a:lnSpc>
                          <a:spcPts val="1679"/>
                        </a:lnSpc>
                        <a:defRPr/>
                      </a:pPr>
                      <a:r>
                        <a:rPr lang="ar-EG" sz="1200">
                          <a:solidFill>
                            <a:srgbClr val="000000"/>
                          </a:solidFill>
                          <a:latin typeface="29LT Bukra Condensed Bold" panose="020B0604020202020204" charset="-78"/>
                          <a:ea typeface="Adobe Arabic"/>
                          <a:cs typeface="29LT Bukra Condensed Bold" panose="020B0604020202020204" charset="-78"/>
                          <a:sym typeface="Adobe Arabic"/>
                          <a:rtl/>
                        </a:rPr>
                        <a:t>إطلاق مبادرات تعليمية </a:t>
                      </a: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535726">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1">
                        <a:lnSpc>
                          <a:spcPts val="1679"/>
                        </a:lnSpc>
                        <a:defRPr/>
                      </a:pPr>
                      <a:r>
                        <a:rPr lang="ar-EG" sz="1200">
                          <a:solidFill>
                            <a:srgbClr val="000000"/>
                          </a:solidFill>
                          <a:latin typeface="29LT Bukra Condensed Bold" panose="020B0604020202020204" charset="-78"/>
                          <a:ea typeface="Adobe Arabic"/>
                          <a:cs typeface="29LT Bukra Condensed Bold" panose="020B0604020202020204" charset="-78"/>
                          <a:sym typeface="Adobe Arabic"/>
                          <a:rtl/>
                        </a:rPr>
                        <a:t>النمو المهني </a:t>
                      </a: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535726">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1">
                        <a:lnSpc>
                          <a:spcPts val="1679"/>
                        </a:lnSpc>
                        <a:defRPr/>
                      </a:pPr>
                      <a:r>
                        <a:rPr lang="ar-EG" sz="1200">
                          <a:solidFill>
                            <a:srgbClr val="000000"/>
                          </a:solidFill>
                          <a:latin typeface="29LT Bukra Condensed Bold" panose="020B0604020202020204" charset="-78"/>
                          <a:ea typeface="Adobe Arabic"/>
                          <a:cs typeface="29LT Bukra Condensed Bold" panose="020B0604020202020204" charset="-78"/>
                          <a:sym typeface="Adobe Arabic"/>
                          <a:rtl/>
                        </a:rPr>
                        <a:t>دروس تطبيقية </a:t>
                      </a: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535726">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1">
                        <a:lnSpc>
                          <a:spcPts val="1679"/>
                        </a:lnSpc>
                        <a:defRPr/>
                      </a:pPr>
                      <a:r>
                        <a:rPr lang="ar-EG" sz="1200" dirty="0">
                          <a:solidFill>
                            <a:srgbClr val="000000"/>
                          </a:solidFill>
                          <a:latin typeface="29LT Bukra Condensed Bold" panose="020B0604020202020204" charset="-78"/>
                          <a:ea typeface="Adobe Arabic"/>
                          <a:cs typeface="29LT Bukra Condensed Bold" panose="020B0604020202020204" charset="-78"/>
                          <a:sym typeface="Adobe Arabic"/>
                          <a:rtl/>
                        </a:rPr>
                        <a:t>تبادل الزيارات </a:t>
                      </a:r>
                      <a:endParaRPr lang="en-US" sz="1100" dirty="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8" name="TextBox 8"/>
          <p:cNvSpPr txBox="1"/>
          <p:nvPr/>
        </p:nvSpPr>
        <p:spPr>
          <a:xfrm>
            <a:off x="2077822" y="1364546"/>
            <a:ext cx="3457934" cy="292487"/>
          </a:xfrm>
          <a:prstGeom prst="rect">
            <a:avLst/>
          </a:prstGeom>
        </p:spPr>
        <p:txBody>
          <a:bodyPr lIns="0" tIns="0" rIns="0" bIns="0" rtlCol="0" anchor="t">
            <a:spAutoFit/>
          </a:bodyPr>
          <a:lstStyle/>
          <a:p>
            <a:pPr algn="ctr" rtl="1">
              <a:lnSpc>
                <a:spcPts val="2455"/>
              </a:lnSpc>
            </a:pPr>
            <a:r>
              <a:rPr lang="ar-EG" sz="1753">
                <a:solidFill>
                  <a:srgbClr val="FFFFFE"/>
                </a:solidFill>
                <a:latin typeface="Adobe Arabic"/>
                <a:ea typeface="Adobe Arabic"/>
                <a:cs typeface="Adobe Arabic"/>
                <a:sym typeface="Adobe Arabic"/>
                <a:rtl/>
              </a:rPr>
              <a:t>ابتدائية العزيزية ومتوسطة الفيصلية </a:t>
            </a:r>
          </a:p>
        </p:txBody>
      </p:sp>
      <p:sp>
        <p:nvSpPr>
          <p:cNvPr id="9" name="TextBox 9"/>
          <p:cNvSpPr txBox="1"/>
          <p:nvPr/>
        </p:nvSpPr>
        <p:spPr>
          <a:xfrm>
            <a:off x="3039995" y="927539"/>
            <a:ext cx="4191145" cy="465582"/>
          </a:xfrm>
          <a:prstGeom prst="rect">
            <a:avLst/>
          </a:prstGeom>
        </p:spPr>
        <p:txBody>
          <a:bodyPr lIns="0" tIns="0" rIns="0" bIns="0" rtlCol="0" anchor="t">
            <a:spAutoFit/>
          </a:bodyPr>
          <a:lstStyle/>
          <a:p>
            <a:pPr algn="ctr" rtl="1">
              <a:lnSpc>
                <a:spcPts val="3214"/>
              </a:lnSpc>
            </a:pPr>
            <a:r>
              <a:rPr lang="ar-EG" sz="2295" b="1">
                <a:solidFill>
                  <a:srgbClr val="000000"/>
                </a:solidFill>
                <a:latin typeface="29LT Bukra Condensed Bold"/>
                <a:ea typeface="29LT Bukra Condensed Bold"/>
                <a:cs typeface="29LT Bukra Condensed Bold"/>
                <a:sym typeface="29LT Bukra Condensed Bold"/>
                <a:rtl/>
              </a:rPr>
              <a:t>شواهد التفاعل مع المجتمع المهني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E"/>
        </a:solidFill>
        <a:effectLst/>
      </p:bgPr>
    </p:bg>
    <p:spTree>
      <p:nvGrpSpPr>
        <p:cNvPr id="1" name=""/>
        <p:cNvGrpSpPr/>
        <p:nvPr/>
      </p:nvGrpSpPr>
      <p:grpSpPr>
        <a:xfrm>
          <a:off x="0" y="0"/>
          <a:ext cx="0" cy="0"/>
          <a:chOff x="0" y="0"/>
          <a:chExt cx="0" cy="0"/>
        </a:xfrm>
      </p:grpSpPr>
      <p:sp>
        <p:nvSpPr>
          <p:cNvPr id="12" name="TextBox 12"/>
          <p:cNvSpPr txBox="1"/>
          <p:nvPr/>
        </p:nvSpPr>
        <p:spPr>
          <a:xfrm>
            <a:off x="3349580" y="806577"/>
            <a:ext cx="4191145" cy="465527"/>
          </a:xfrm>
          <a:prstGeom prst="rect">
            <a:avLst/>
          </a:prstGeom>
        </p:spPr>
        <p:txBody>
          <a:bodyPr lIns="0" tIns="0" rIns="0" bIns="0" rtlCol="0" anchor="t">
            <a:spAutoFit/>
          </a:bodyPr>
          <a:lstStyle/>
          <a:p>
            <a:pPr algn="ctr" rtl="1">
              <a:lnSpc>
                <a:spcPts val="3214"/>
              </a:lnSpc>
            </a:pPr>
            <a:r>
              <a:rPr lang="ar-EG" sz="2295" b="1">
                <a:solidFill>
                  <a:srgbClr val="000000"/>
                </a:solidFill>
                <a:latin typeface="29LT Bukra Condensed Bold"/>
                <a:ea typeface="29LT Bukra Condensed Bold"/>
                <a:cs typeface="29LT Bukra Condensed Bold"/>
                <a:sym typeface="29LT Bukra Condensed Bold"/>
                <a:rtl/>
              </a:rPr>
              <a:t>شواهد التفاعل مع المجتمع </a:t>
            </a:r>
            <a:r>
              <a:rPr lang="ar-EG" sz="2295" b="1">
                <a:solidFill>
                  <a:srgbClr val="BD4B85"/>
                </a:solidFill>
                <a:latin typeface="29LT Bukra Condensed Bold"/>
                <a:ea typeface="29LT Bukra Condensed Bold"/>
                <a:cs typeface="29LT Bukra Condensed Bold"/>
                <a:sym typeface="29LT Bukra Condensed Bold"/>
                <a:rtl/>
              </a:rPr>
              <a:t>المهني </a:t>
            </a:r>
          </a:p>
        </p:txBody>
      </p:sp>
      <p:sp>
        <p:nvSpPr>
          <p:cNvPr id="15" name="Freeform 7">
            <a:extLst>
              <a:ext uri="{FF2B5EF4-FFF2-40B4-BE49-F238E27FC236}">
                <a16:creationId xmlns:a16="http://schemas.microsoft.com/office/drawing/2014/main" id="{9DC2B6FF-4A21-F562-7828-C95651292E94}"/>
              </a:ext>
            </a:extLst>
          </p:cNvPr>
          <p:cNvSpPr/>
          <p:nvPr/>
        </p:nvSpPr>
        <p:spPr>
          <a:xfrm>
            <a:off x="298899" y="5835253"/>
            <a:ext cx="2034339" cy="2034339"/>
          </a:xfrm>
          <a:custGeom>
            <a:avLst/>
            <a:gdLst/>
            <a:ahLst/>
            <a:cxnLst/>
            <a:rect l="l" t="t" r="r" b="b"/>
            <a:pathLst>
              <a:path w="2034339" h="2034339">
                <a:moveTo>
                  <a:pt x="0" y="0"/>
                </a:moveTo>
                <a:lnTo>
                  <a:pt x="2034339" y="0"/>
                </a:lnTo>
                <a:lnTo>
                  <a:pt x="2034339" y="2034339"/>
                </a:lnTo>
                <a:lnTo>
                  <a:pt x="0" y="203433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ar-SA"/>
          </a:p>
        </p:txBody>
      </p:sp>
      <p:sp>
        <p:nvSpPr>
          <p:cNvPr id="16" name="Freeform 8">
            <a:extLst>
              <a:ext uri="{FF2B5EF4-FFF2-40B4-BE49-F238E27FC236}">
                <a16:creationId xmlns:a16="http://schemas.microsoft.com/office/drawing/2014/main" id="{5F4278C2-4A1A-11B7-F377-C7357D4E7DBF}"/>
              </a:ext>
            </a:extLst>
          </p:cNvPr>
          <p:cNvSpPr/>
          <p:nvPr/>
        </p:nvSpPr>
        <p:spPr>
          <a:xfrm flipV="1">
            <a:off x="2262996" y="6940797"/>
            <a:ext cx="652780" cy="1500643"/>
          </a:xfrm>
          <a:custGeom>
            <a:avLst/>
            <a:gdLst/>
            <a:ahLst/>
            <a:cxnLst/>
            <a:rect l="l" t="t" r="r" b="b"/>
            <a:pathLst>
              <a:path w="652780" h="1500643">
                <a:moveTo>
                  <a:pt x="0" y="1500643"/>
                </a:moveTo>
                <a:lnTo>
                  <a:pt x="652780" y="1500643"/>
                </a:lnTo>
                <a:lnTo>
                  <a:pt x="652780" y="0"/>
                </a:lnTo>
                <a:lnTo>
                  <a:pt x="0" y="0"/>
                </a:lnTo>
                <a:lnTo>
                  <a:pt x="0" y="1500643"/>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ar-SA"/>
          </a:p>
        </p:txBody>
      </p:sp>
      <p:sp>
        <p:nvSpPr>
          <p:cNvPr id="17" name="Freeform 11">
            <a:extLst>
              <a:ext uri="{FF2B5EF4-FFF2-40B4-BE49-F238E27FC236}">
                <a16:creationId xmlns:a16="http://schemas.microsoft.com/office/drawing/2014/main" id="{7FCE0E35-3D4C-FB9E-47F4-F0F2B92EA23B}"/>
              </a:ext>
            </a:extLst>
          </p:cNvPr>
          <p:cNvSpPr/>
          <p:nvPr/>
        </p:nvSpPr>
        <p:spPr>
          <a:xfrm>
            <a:off x="2925216" y="6074195"/>
            <a:ext cx="3878784" cy="997171"/>
          </a:xfrm>
          <a:custGeom>
            <a:avLst/>
            <a:gdLst/>
            <a:ahLst/>
            <a:cxnLst/>
            <a:rect l="l" t="t" r="r" b="b"/>
            <a:pathLst>
              <a:path w="3878784" h="997171">
                <a:moveTo>
                  <a:pt x="0" y="0"/>
                </a:moveTo>
                <a:lnTo>
                  <a:pt x="3878784" y="0"/>
                </a:lnTo>
                <a:lnTo>
                  <a:pt x="3878784" y="997171"/>
                </a:lnTo>
                <a:lnTo>
                  <a:pt x="0" y="99717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ar-SA"/>
          </a:p>
        </p:txBody>
      </p:sp>
      <p:sp>
        <p:nvSpPr>
          <p:cNvPr id="18" name="TextBox 13">
            <a:extLst>
              <a:ext uri="{FF2B5EF4-FFF2-40B4-BE49-F238E27FC236}">
                <a16:creationId xmlns:a16="http://schemas.microsoft.com/office/drawing/2014/main" id="{5530A407-A079-D066-9B39-BE616BDB2683}"/>
              </a:ext>
            </a:extLst>
          </p:cNvPr>
          <p:cNvSpPr txBox="1"/>
          <p:nvPr/>
        </p:nvSpPr>
        <p:spPr>
          <a:xfrm>
            <a:off x="664597" y="8165664"/>
            <a:ext cx="1448311" cy="437252"/>
          </a:xfrm>
          <a:prstGeom prst="rect">
            <a:avLst/>
          </a:prstGeom>
        </p:spPr>
        <p:txBody>
          <a:bodyPr lIns="0" tIns="0" rIns="0" bIns="0" rtlCol="0" anchor="t">
            <a:spAutoFit/>
          </a:bodyPr>
          <a:lstStyle/>
          <a:p>
            <a:pPr algn="ctr" rtl="1">
              <a:lnSpc>
                <a:spcPts val="2988"/>
              </a:lnSpc>
            </a:pPr>
            <a:r>
              <a:rPr lang="ar-EG" sz="2134" b="1">
                <a:solidFill>
                  <a:srgbClr val="BD4B85"/>
                </a:solidFill>
                <a:latin typeface="29LT Bukra Condensed Bold"/>
                <a:ea typeface="29LT Bukra Condensed Bold"/>
                <a:cs typeface="29LT Bukra Condensed Bold"/>
                <a:sym typeface="29LT Bukra Condensed Bold"/>
                <a:rtl/>
              </a:rPr>
              <a:t>لتعرف أكثر </a:t>
            </a:r>
          </a:p>
        </p:txBody>
      </p:sp>
      <p:sp>
        <p:nvSpPr>
          <p:cNvPr id="19" name="TextBox 15">
            <a:extLst>
              <a:ext uri="{FF2B5EF4-FFF2-40B4-BE49-F238E27FC236}">
                <a16:creationId xmlns:a16="http://schemas.microsoft.com/office/drawing/2014/main" id="{A4EF2A60-9407-F1FB-EF56-7839EAC85F76}"/>
              </a:ext>
            </a:extLst>
          </p:cNvPr>
          <p:cNvSpPr txBox="1"/>
          <p:nvPr/>
        </p:nvSpPr>
        <p:spPr>
          <a:xfrm>
            <a:off x="3107050" y="6443481"/>
            <a:ext cx="3515115" cy="258597"/>
          </a:xfrm>
          <a:prstGeom prst="rect">
            <a:avLst/>
          </a:prstGeom>
        </p:spPr>
        <p:txBody>
          <a:bodyPr lIns="0" tIns="0" rIns="0" bIns="0" rtlCol="0" anchor="t">
            <a:spAutoFit/>
          </a:bodyPr>
          <a:lstStyle/>
          <a:p>
            <a:pPr algn="ctr">
              <a:lnSpc>
                <a:spcPts val="1965"/>
              </a:lnSpc>
            </a:pPr>
            <a:r>
              <a:rPr lang="ar-SA" sz="2000" b="1" dirty="0">
                <a:solidFill>
                  <a:srgbClr val="5271FF"/>
                </a:solidFill>
                <a:latin typeface="Canva Sans Bold"/>
                <a:ea typeface="Canva Sans Bold"/>
                <a:cs typeface="Canva Sans Bold"/>
                <a:sym typeface="Canva Sans Bold"/>
              </a:rPr>
              <a:t>نسخ الرابط </a:t>
            </a:r>
            <a:r>
              <a:rPr lang="ar-SA" sz="2000" b="1" dirty="0" err="1">
                <a:solidFill>
                  <a:srgbClr val="5271FF"/>
                </a:solidFill>
                <a:latin typeface="Canva Sans Bold"/>
                <a:ea typeface="Canva Sans Bold"/>
                <a:cs typeface="Canva Sans Bold"/>
                <a:sym typeface="Canva Sans Bold"/>
              </a:rPr>
              <a:t>وإداراجه</a:t>
            </a:r>
            <a:r>
              <a:rPr lang="ar-SA" sz="2000" b="1" dirty="0">
                <a:solidFill>
                  <a:srgbClr val="5271FF"/>
                </a:solidFill>
                <a:latin typeface="Canva Sans Bold"/>
                <a:ea typeface="Canva Sans Bold"/>
                <a:cs typeface="Canva Sans Bold"/>
                <a:sym typeface="Canva Sans Bold"/>
              </a:rPr>
              <a:t> هنا </a:t>
            </a:r>
            <a:endParaRPr lang="en-US" sz="2000" b="1" dirty="0">
              <a:solidFill>
                <a:srgbClr val="5271FF"/>
              </a:solidFill>
              <a:latin typeface="Canva Sans Bold"/>
              <a:ea typeface="Canva Sans Bold"/>
              <a:cs typeface="Canva Sans Bold"/>
              <a:sym typeface="Canva Sans Bold"/>
              <a:hlinkClick r:id="rId8" tooltip="https://drive.google.com/drive/folders/1hoIIcadkvccXjxImNPqSRKm3Ncu2ONPB?usp=drive_link"/>
            </a:endParaRPr>
          </a:p>
        </p:txBody>
      </p:sp>
      <p:pic>
        <p:nvPicPr>
          <p:cNvPr id="20" name="صورة 19" descr="صورة تحتوي على نص, الخط, لقطة شاشة, التصميم&#10;&#10;قد يكون المحتوى المعد بواسطة الذكاء الاصطناعي غير صحيح.">
            <a:extLst>
              <a:ext uri="{FF2B5EF4-FFF2-40B4-BE49-F238E27FC236}">
                <a16:creationId xmlns:a16="http://schemas.microsoft.com/office/drawing/2014/main" id="{97CA1290-8B98-B67C-2C10-9343B3C9F6A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41685" y="2319754"/>
            <a:ext cx="6262315" cy="3072968"/>
          </a:xfrm>
          <a:prstGeom prst="rect">
            <a:avLst/>
          </a:prstGeom>
          <a:ln w="38100">
            <a:solidFill>
              <a:srgbClr val="BD4B85"/>
            </a:solidFill>
          </a:ln>
        </p:spPr>
      </p:pic>
      <p:pic>
        <p:nvPicPr>
          <p:cNvPr id="21" name="صورة 20">
            <a:extLst>
              <a:ext uri="{FF2B5EF4-FFF2-40B4-BE49-F238E27FC236}">
                <a16:creationId xmlns:a16="http://schemas.microsoft.com/office/drawing/2014/main" id="{B57691A4-630F-260F-33D1-9A904C98D192}"/>
              </a:ext>
            </a:extLst>
          </p:cNvPr>
          <p:cNvPicPr>
            <a:picLocks noChangeAspect="1"/>
          </p:cNvPicPr>
          <p:nvPr/>
        </p:nvPicPr>
        <p:blipFill>
          <a:blip r:embed="rId10">
            <a:duotone>
              <a:prstClr val="black"/>
              <a:srgbClr val="BD4B85">
                <a:tint val="45000"/>
                <a:satMod val="400000"/>
              </a:srgbClr>
            </a:duotone>
            <a:extLst>
              <a:ext uri="{28A0092B-C50C-407E-A947-70E740481C1C}">
                <a14:useLocalDpi xmlns:a14="http://schemas.microsoft.com/office/drawing/2010/main" val="0"/>
              </a:ext>
            </a:extLst>
          </a:blip>
          <a:stretch>
            <a:fillRect/>
          </a:stretch>
        </p:blipFill>
        <p:spPr>
          <a:xfrm>
            <a:off x="474354" y="5996968"/>
            <a:ext cx="1638554" cy="1616923"/>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7"/>
          <p:cNvSpPr/>
          <p:nvPr/>
        </p:nvSpPr>
        <p:spPr>
          <a:xfrm>
            <a:off x="756000" y="4659421"/>
            <a:ext cx="4757428" cy="2563065"/>
          </a:xfrm>
          <a:custGeom>
            <a:avLst/>
            <a:gdLst/>
            <a:ahLst/>
            <a:cxnLst/>
            <a:rect l="l" t="t" r="r" b="b"/>
            <a:pathLst>
              <a:path w="4757428" h="2563065">
                <a:moveTo>
                  <a:pt x="0" y="0"/>
                </a:moveTo>
                <a:lnTo>
                  <a:pt x="4757428" y="0"/>
                </a:lnTo>
                <a:lnTo>
                  <a:pt x="4757428" y="2563064"/>
                </a:lnTo>
                <a:lnTo>
                  <a:pt x="0" y="256306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ar-SA"/>
          </a:p>
        </p:txBody>
      </p:sp>
      <p:sp>
        <p:nvSpPr>
          <p:cNvPr id="8" name="Freeform 8"/>
          <p:cNvSpPr/>
          <p:nvPr/>
        </p:nvSpPr>
        <p:spPr>
          <a:xfrm>
            <a:off x="3987829" y="970824"/>
            <a:ext cx="2816171" cy="2700004"/>
          </a:xfrm>
          <a:custGeom>
            <a:avLst/>
            <a:gdLst/>
            <a:ahLst/>
            <a:cxnLst/>
            <a:rect l="l" t="t" r="r" b="b"/>
            <a:pathLst>
              <a:path w="2816171" h="2700004">
                <a:moveTo>
                  <a:pt x="0" y="0"/>
                </a:moveTo>
                <a:lnTo>
                  <a:pt x="2816171" y="0"/>
                </a:lnTo>
                <a:lnTo>
                  <a:pt x="2816171" y="2700004"/>
                </a:lnTo>
                <a:lnTo>
                  <a:pt x="0" y="270000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ar-SA"/>
          </a:p>
        </p:txBody>
      </p:sp>
      <p:sp>
        <p:nvSpPr>
          <p:cNvPr id="9" name="TextBox 9"/>
          <p:cNvSpPr txBox="1"/>
          <p:nvPr/>
        </p:nvSpPr>
        <p:spPr>
          <a:xfrm>
            <a:off x="756000" y="4969503"/>
            <a:ext cx="4757428" cy="1714080"/>
          </a:xfrm>
          <a:prstGeom prst="rect">
            <a:avLst/>
          </a:prstGeom>
        </p:spPr>
        <p:txBody>
          <a:bodyPr lIns="0" tIns="0" rIns="0" bIns="0" rtlCol="0" anchor="t">
            <a:spAutoFit/>
          </a:bodyPr>
          <a:lstStyle/>
          <a:p>
            <a:pPr algn="ctr" rtl="1">
              <a:lnSpc>
                <a:spcPts val="6315"/>
              </a:lnSpc>
            </a:pPr>
            <a:r>
              <a:rPr lang="ar-EG" sz="4511" b="1">
                <a:solidFill>
                  <a:srgbClr val="000000"/>
                </a:solidFill>
                <a:latin typeface="29LT Bukra Condensed Bold"/>
                <a:ea typeface="29LT Bukra Condensed Bold"/>
                <a:cs typeface="29LT Bukra Condensed Bold"/>
                <a:sym typeface="29LT Bukra Condensed Bold"/>
                <a:rtl/>
              </a:rPr>
              <a:t>التفاعل مع أولياء </a:t>
            </a:r>
          </a:p>
          <a:p>
            <a:pPr algn="ctr" rtl="1">
              <a:lnSpc>
                <a:spcPts val="6315"/>
              </a:lnSpc>
            </a:pPr>
            <a:r>
              <a:rPr lang="ar-EG" sz="4511" b="1">
                <a:solidFill>
                  <a:srgbClr val="BD4B85"/>
                </a:solidFill>
                <a:latin typeface="29LT Bukra Condensed Bold"/>
                <a:ea typeface="29LT Bukra Condensed Bold"/>
                <a:cs typeface="29LT Bukra Condensed Bold"/>
                <a:sym typeface="29LT Bukra Condensed Bold"/>
                <a:rtl/>
              </a:rPr>
              <a:t>الأمور </a:t>
            </a:r>
          </a:p>
        </p:txBody>
      </p:sp>
      <p:sp>
        <p:nvSpPr>
          <p:cNvPr id="10" name="Freeform 10"/>
          <p:cNvSpPr/>
          <p:nvPr/>
        </p:nvSpPr>
        <p:spPr>
          <a:xfrm>
            <a:off x="1185930" y="7765410"/>
            <a:ext cx="2432555" cy="2393026"/>
          </a:xfrm>
          <a:custGeom>
            <a:avLst/>
            <a:gdLst/>
            <a:ahLst/>
            <a:cxnLst/>
            <a:rect l="l" t="t" r="r" b="b"/>
            <a:pathLst>
              <a:path w="2432555" h="2393026">
                <a:moveTo>
                  <a:pt x="0" y="0"/>
                </a:moveTo>
                <a:lnTo>
                  <a:pt x="2432555" y="0"/>
                </a:lnTo>
                <a:lnTo>
                  <a:pt x="2432555" y="2393026"/>
                </a:lnTo>
                <a:lnTo>
                  <a:pt x="0" y="239302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ar-SA"/>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E"/>
        </a:solidFill>
        <a:effectLst/>
      </p:bgPr>
    </p:bg>
    <p:spTree>
      <p:nvGrpSpPr>
        <p:cNvPr id="1" name=""/>
        <p:cNvGrpSpPr/>
        <p:nvPr/>
      </p:nvGrpSpPr>
      <p:grpSpPr>
        <a:xfrm>
          <a:off x="0" y="0"/>
          <a:ext cx="0" cy="0"/>
          <a:chOff x="0" y="0"/>
          <a:chExt cx="0" cy="0"/>
        </a:xfrm>
      </p:grpSpPr>
      <p:graphicFrame>
        <p:nvGraphicFramePr>
          <p:cNvPr id="7" name="Table 7"/>
          <p:cNvGraphicFramePr>
            <a:graphicFrameLocks noGrp="1"/>
          </p:cNvGraphicFramePr>
          <p:nvPr>
            <p:extLst>
              <p:ext uri="{D42A27DB-BD31-4B8C-83A1-F6EECF244321}">
                <p14:modId xmlns:p14="http://schemas.microsoft.com/office/powerpoint/2010/main" val="262893702"/>
              </p:ext>
            </p:extLst>
          </p:nvPr>
        </p:nvGraphicFramePr>
        <p:xfrm>
          <a:off x="328860" y="2914675"/>
          <a:ext cx="6902279" cy="3319950"/>
        </p:xfrm>
        <a:graphic>
          <a:graphicData uri="http://schemas.openxmlformats.org/drawingml/2006/table">
            <a:tbl>
              <a:tblPr/>
              <a:tblGrid>
                <a:gridCol w="2188535">
                  <a:extLst>
                    <a:ext uri="{9D8B030D-6E8A-4147-A177-3AD203B41FA5}">
                      <a16:colId xmlns:a16="http://schemas.microsoft.com/office/drawing/2014/main" val="20000"/>
                    </a:ext>
                  </a:extLst>
                </a:gridCol>
                <a:gridCol w="916789">
                  <a:extLst>
                    <a:ext uri="{9D8B030D-6E8A-4147-A177-3AD203B41FA5}">
                      <a16:colId xmlns:a16="http://schemas.microsoft.com/office/drawing/2014/main" val="20001"/>
                    </a:ext>
                  </a:extLst>
                </a:gridCol>
                <a:gridCol w="716781">
                  <a:extLst>
                    <a:ext uri="{9D8B030D-6E8A-4147-A177-3AD203B41FA5}">
                      <a16:colId xmlns:a16="http://schemas.microsoft.com/office/drawing/2014/main" val="20002"/>
                    </a:ext>
                  </a:extLst>
                </a:gridCol>
                <a:gridCol w="3080174">
                  <a:extLst>
                    <a:ext uri="{9D8B030D-6E8A-4147-A177-3AD203B41FA5}">
                      <a16:colId xmlns:a16="http://schemas.microsoft.com/office/drawing/2014/main" val="20003"/>
                    </a:ext>
                  </a:extLst>
                </a:gridCol>
              </a:tblGrid>
              <a:tr h="536478">
                <a:tc>
                  <a:txBody>
                    <a:bodyPr/>
                    <a:lstStyle/>
                    <a:p>
                      <a:pPr algn="ctr" rtl="1">
                        <a:lnSpc>
                          <a:spcPts val="1679"/>
                        </a:lnSpc>
                        <a:defRPr/>
                      </a:pPr>
                      <a:r>
                        <a:rPr lang="ar-EG" sz="1200" b="1">
                          <a:solidFill>
                            <a:srgbClr val="000000"/>
                          </a:solidFill>
                          <a:latin typeface="29LT Bukra Condensed Bold" panose="020B0604020202020204" charset="-78"/>
                          <a:ea typeface="Adobe Arabic"/>
                          <a:cs typeface="29LT Bukra Condensed Bold" panose="020B0604020202020204" charset="-78"/>
                          <a:sym typeface="Adobe Arabic"/>
                          <a:rtl/>
                        </a:rPr>
                        <a:t>نوع الشاهد </a:t>
                      </a: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F9ACF"/>
                    </a:solidFill>
                  </a:tcPr>
                </a:tc>
                <a:tc>
                  <a:txBody>
                    <a:bodyPr/>
                    <a:lstStyle/>
                    <a:p>
                      <a:pPr algn="ctr" rtl="1">
                        <a:lnSpc>
                          <a:spcPts val="1679"/>
                        </a:lnSpc>
                        <a:defRPr/>
                      </a:pPr>
                      <a:r>
                        <a:rPr lang="ar-EG" sz="1200" b="1">
                          <a:solidFill>
                            <a:srgbClr val="000000"/>
                          </a:solidFill>
                          <a:latin typeface="29LT Bukra Condensed Bold" panose="020B0604020202020204" charset="-78"/>
                          <a:ea typeface="Adobe Arabic"/>
                          <a:cs typeface="29LT Bukra Condensed Bold" panose="020B0604020202020204" charset="-78"/>
                          <a:sym typeface="Adobe Arabic"/>
                          <a:rtl/>
                        </a:rPr>
                        <a:t>غير متوفر </a:t>
                      </a: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F9ACF"/>
                    </a:solidFill>
                  </a:tcPr>
                </a:tc>
                <a:tc>
                  <a:txBody>
                    <a:bodyPr/>
                    <a:lstStyle/>
                    <a:p>
                      <a:pPr algn="ctr" rtl="1">
                        <a:lnSpc>
                          <a:spcPts val="1679"/>
                        </a:lnSpc>
                        <a:defRPr/>
                      </a:pPr>
                      <a:r>
                        <a:rPr lang="ar-EG" sz="1200" b="1">
                          <a:solidFill>
                            <a:srgbClr val="000000"/>
                          </a:solidFill>
                          <a:latin typeface="29LT Bukra Condensed Bold" panose="020B0604020202020204" charset="-78"/>
                          <a:ea typeface="Adobe Arabic"/>
                          <a:cs typeface="29LT Bukra Condensed Bold" panose="020B0604020202020204" charset="-78"/>
                          <a:sym typeface="Adobe Arabic"/>
                          <a:rtl/>
                        </a:rPr>
                        <a:t>متوفر </a:t>
                      </a: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F9ACF"/>
                    </a:solidFill>
                  </a:tcPr>
                </a:tc>
                <a:tc>
                  <a:txBody>
                    <a:bodyPr/>
                    <a:lstStyle/>
                    <a:p>
                      <a:pPr algn="ctr" rtl="1">
                        <a:lnSpc>
                          <a:spcPts val="1679"/>
                        </a:lnSpc>
                        <a:defRPr/>
                      </a:pPr>
                      <a:r>
                        <a:rPr lang="ar-EG" sz="1200" b="1" dirty="0">
                          <a:solidFill>
                            <a:srgbClr val="000000"/>
                          </a:solidFill>
                          <a:latin typeface="29LT Bukra Condensed Bold" panose="020B0604020202020204" charset="-78"/>
                          <a:ea typeface="Adobe Arabic"/>
                          <a:cs typeface="29LT Bukra Condensed Bold" panose="020B0604020202020204" charset="-78"/>
                          <a:sym typeface="Adobe Arabic"/>
                          <a:rtl/>
                        </a:rPr>
                        <a:t>الشاهد </a:t>
                      </a:r>
                      <a:endParaRPr lang="en-US" sz="1100" dirty="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F9ACF"/>
                    </a:solidFill>
                  </a:tcPr>
                </a:tc>
                <a:extLst>
                  <a:ext uri="{0D108BD9-81ED-4DB2-BD59-A6C34878D82A}">
                    <a16:rowId xmlns:a16="http://schemas.microsoft.com/office/drawing/2014/main" val="10000"/>
                  </a:ext>
                </a:extLst>
              </a:tr>
              <a:tr h="637163">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1">
                        <a:lnSpc>
                          <a:spcPts val="1679"/>
                        </a:lnSpc>
                        <a:defRPr/>
                      </a:pPr>
                      <a:r>
                        <a:rPr lang="ar-EG" sz="1200">
                          <a:solidFill>
                            <a:srgbClr val="000000"/>
                          </a:solidFill>
                          <a:latin typeface="29LT Bukra Condensed Bold" panose="020B0604020202020204" charset="-78"/>
                          <a:ea typeface="Adobe Arabic"/>
                          <a:cs typeface="29LT Bukra Condensed Bold" panose="020B0604020202020204" charset="-78"/>
                          <a:sym typeface="Adobe Arabic"/>
                          <a:rtl/>
                        </a:rPr>
                        <a:t>خطابات إحالة الطالب إلى وكيل المدرسة </a:t>
                      </a: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36875">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1">
                        <a:lnSpc>
                          <a:spcPts val="1679"/>
                        </a:lnSpc>
                        <a:defRPr/>
                      </a:pPr>
                      <a:r>
                        <a:rPr lang="ar-EG" sz="1200">
                          <a:solidFill>
                            <a:srgbClr val="000000"/>
                          </a:solidFill>
                          <a:latin typeface="29LT Bukra Condensed Bold" panose="020B0604020202020204" charset="-78"/>
                          <a:ea typeface="Adobe Arabic"/>
                          <a:cs typeface="29LT Bukra Condensed Bold" panose="020B0604020202020204" charset="-78"/>
                          <a:sym typeface="Adobe Arabic"/>
                          <a:rtl/>
                        </a:rPr>
                        <a:t>تقرير اجتماع مع ولي أمر </a:t>
                      </a: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36478">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1">
                        <a:lnSpc>
                          <a:spcPts val="1679"/>
                        </a:lnSpc>
                        <a:defRPr/>
                      </a:pPr>
                      <a:r>
                        <a:rPr lang="ar-EG" sz="1200">
                          <a:solidFill>
                            <a:srgbClr val="000000"/>
                          </a:solidFill>
                          <a:latin typeface="29LT Bukra Condensed Bold" panose="020B0604020202020204" charset="-78"/>
                          <a:ea typeface="Adobe Arabic"/>
                          <a:cs typeface="29LT Bukra Condensed Bold" panose="020B0604020202020204" charset="-78"/>
                          <a:sym typeface="Adobe Arabic"/>
                          <a:rtl/>
                        </a:rPr>
                        <a:t>سجل زيارات أولياء الأمور </a:t>
                      </a: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36478">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1">
                        <a:lnSpc>
                          <a:spcPts val="1679"/>
                        </a:lnSpc>
                        <a:defRPr/>
                      </a:pPr>
                      <a:r>
                        <a:rPr lang="ar-EG" sz="1200">
                          <a:solidFill>
                            <a:srgbClr val="000000"/>
                          </a:solidFill>
                          <a:latin typeface="29LT Bukra Condensed Bold" panose="020B0604020202020204" charset="-78"/>
                          <a:ea typeface="Adobe Arabic"/>
                          <a:cs typeface="29LT Bukra Condensed Bold" panose="020B0604020202020204" charset="-78"/>
                          <a:sym typeface="Adobe Arabic"/>
                          <a:rtl/>
                        </a:rPr>
                        <a:t>الخطة الأسبوعية </a:t>
                      </a: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536478">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1">
                        <a:lnSpc>
                          <a:spcPts val="1679"/>
                        </a:lnSpc>
                        <a:defRPr/>
                      </a:pPr>
                      <a:r>
                        <a:rPr lang="ar-EG" sz="1200" dirty="0">
                          <a:solidFill>
                            <a:srgbClr val="000000"/>
                          </a:solidFill>
                          <a:latin typeface="29LT Bukra Condensed Bold" panose="020B0604020202020204" charset="-78"/>
                          <a:ea typeface="Adobe Arabic"/>
                          <a:cs typeface="29LT Bukra Condensed Bold" panose="020B0604020202020204" charset="-78"/>
                          <a:sym typeface="Adobe Arabic"/>
                          <a:rtl/>
                        </a:rPr>
                        <a:t>الجمعية العمومية واجتماع أولياء الأمور </a:t>
                      </a:r>
                      <a:endParaRPr lang="en-US" sz="1100" dirty="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8" name="TextBox 8"/>
          <p:cNvSpPr txBox="1"/>
          <p:nvPr/>
        </p:nvSpPr>
        <p:spPr>
          <a:xfrm>
            <a:off x="3039995" y="1072273"/>
            <a:ext cx="4191145" cy="465582"/>
          </a:xfrm>
          <a:prstGeom prst="rect">
            <a:avLst/>
          </a:prstGeom>
        </p:spPr>
        <p:txBody>
          <a:bodyPr lIns="0" tIns="0" rIns="0" bIns="0" rtlCol="0" anchor="t">
            <a:spAutoFit/>
          </a:bodyPr>
          <a:lstStyle/>
          <a:p>
            <a:pPr algn="ctr" rtl="1">
              <a:lnSpc>
                <a:spcPts val="3214"/>
              </a:lnSpc>
            </a:pPr>
            <a:r>
              <a:rPr lang="ar-EG" sz="2295" b="1">
                <a:solidFill>
                  <a:srgbClr val="000000"/>
                </a:solidFill>
                <a:latin typeface="29LT Bukra Condensed Bold"/>
                <a:ea typeface="29LT Bukra Condensed Bold"/>
                <a:cs typeface="29LT Bukra Condensed Bold"/>
                <a:sym typeface="29LT Bukra Condensed Bold"/>
                <a:rtl/>
              </a:rPr>
              <a:t>شواهد التفاعل مع أولياء الأمور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FE"/>
        </a:solidFill>
        <a:effectLst/>
      </p:bgPr>
    </p:bg>
    <p:spTree>
      <p:nvGrpSpPr>
        <p:cNvPr id="1" name=""/>
        <p:cNvGrpSpPr/>
        <p:nvPr/>
      </p:nvGrpSpPr>
      <p:grpSpPr>
        <a:xfrm>
          <a:off x="0" y="0"/>
          <a:ext cx="0" cy="0"/>
          <a:chOff x="0" y="0"/>
          <a:chExt cx="0" cy="0"/>
        </a:xfrm>
      </p:grpSpPr>
      <p:sp>
        <p:nvSpPr>
          <p:cNvPr id="14" name="TextBox 14"/>
          <p:cNvSpPr txBox="1"/>
          <p:nvPr/>
        </p:nvSpPr>
        <p:spPr>
          <a:xfrm>
            <a:off x="3212691" y="1102468"/>
            <a:ext cx="4191145" cy="465527"/>
          </a:xfrm>
          <a:prstGeom prst="rect">
            <a:avLst/>
          </a:prstGeom>
        </p:spPr>
        <p:txBody>
          <a:bodyPr lIns="0" tIns="0" rIns="0" bIns="0" rtlCol="0" anchor="t">
            <a:spAutoFit/>
          </a:bodyPr>
          <a:lstStyle/>
          <a:p>
            <a:pPr algn="ctr" rtl="1">
              <a:lnSpc>
                <a:spcPts val="3214"/>
              </a:lnSpc>
            </a:pPr>
            <a:r>
              <a:rPr lang="ar-EG" sz="2295" b="1">
                <a:solidFill>
                  <a:srgbClr val="000000"/>
                </a:solidFill>
                <a:latin typeface="29LT Bukra Condensed Bold"/>
                <a:ea typeface="29LT Bukra Condensed Bold"/>
                <a:cs typeface="29LT Bukra Condensed Bold"/>
                <a:sym typeface="29LT Bukra Condensed Bold"/>
                <a:rtl/>
              </a:rPr>
              <a:t>شواهد التفاعل مع </a:t>
            </a:r>
            <a:r>
              <a:rPr lang="ar-EG" sz="2295" b="1">
                <a:solidFill>
                  <a:srgbClr val="BD4B85"/>
                </a:solidFill>
                <a:latin typeface="29LT Bukra Condensed Bold"/>
                <a:ea typeface="29LT Bukra Condensed Bold"/>
                <a:cs typeface="29LT Bukra Condensed Bold"/>
                <a:sym typeface="29LT Bukra Condensed Bold"/>
                <a:rtl/>
              </a:rPr>
              <a:t>أولياء الأمور  </a:t>
            </a:r>
          </a:p>
        </p:txBody>
      </p:sp>
      <p:sp>
        <p:nvSpPr>
          <p:cNvPr id="16" name="Freeform 7">
            <a:extLst>
              <a:ext uri="{FF2B5EF4-FFF2-40B4-BE49-F238E27FC236}">
                <a16:creationId xmlns:a16="http://schemas.microsoft.com/office/drawing/2014/main" id="{9ADD3C48-B459-CEA0-9525-CE4EB09E698F}"/>
              </a:ext>
            </a:extLst>
          </p:cNvPr>
          <p:cNvSpPr/>
          <p:nvPr/>
        </p:nvSpPr>
        <p:spPr>
          <a:xfrm>
            <a:off x="298899" y="5835253"/>
            <a:ext cx="2034339" cy="2034339"/>
          </a:xfrm>
          <a:custGeom>
            <a:avLst/>
            <a:gdLst/>
            <a:ahLst/>
            <a:cxnLst/>
            <a:rect l="l" t="t" r="r" b="b"/>
            <a:pathLst>
              <a:path w="2034339" h="2034339">
                <a:moveTo>
                  <a:pt x="0" y="0"/>
                </a:moveTo>
                <a:lnTo>
                  <a:pt x="2034339" y="0"/>
                </a:lnTo>
                <a:lnTo>
                  <a:pt x="2034339" y="2034339"/>
                </a:lnTo>
                <a:lnTo>
                  <a:pt x="0" y="203433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ar-SA"/>
          </a:p>
        </p:txBody>
      </p:sp>
      <p:sp>
        <p:nvSpPr>
          <p:cNvPr id="17" name="Freeform 8">
            <a:extLst>
              <a:ext uri="{FF2B5EF4-FFF2-40B4-BE49-F238E27FC236}">
                <a16:creationId xmlns:a16="http://schemas.microsoft.com/office/drawing/2014/main" id="{5F9B6BB6-DDE3-85E3-E570-88C8C3D01A12}"/>
              </a:ext>
            </a:extLst>
          </p:cNvPr>
          <p:cNvSpPr/>
          <p:nvPr/>
        </p:nvSpPr>
        <p:spPr>
          <a:xfrm flipV="1">
            <a:off x="2262996" y="6940797"/>
            <a:ext cx="652780" cy="1500643"/>
          </a:xfrm>
          <a:custGeom>
            <a:avLst/>
            <a:gdLst/>
            <a:ahLst/>
            <a:cxnLst/>
            <a:rect l="l" t="t" r="r" b="b"/>
            <a:pathLst>
              <a:path w="652780" h="1500643">
                <a:moveTo>
                  <a:pt x="0" y="1500643"/>
                </a:moveTo>
                <a:lnTo>
                  <a:pt x="652780" y="1500643"/>
                </a:lnTo>
                <a:lnTo>
                  <a:pt x="652780" y="0"/>
                </a:lnTo>
                <a:lnTo>
                  <a:pt x="0" y="0"/>
                </a:lnTo>
                <a:lnTo>
                  <a:pt x="0" y="1500643"/>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ar-SA"/>
          </a:p>
        </p:txBody>
      </p:sp>
      <p:sp>
        <p:nvSpPr>
          <p:cNvPr id="18" name="Freeform 11">
            <a:extLst>
              <a:ext uri="{FF2B5EF4-FFF2-40B4-BE49-F238E27FC236}">
                <a16:creationId xmlns:a16="http://schemas.microsoft.com/office/drawing/2014/main" id="{CEEC090C-AE06-6282-E39E-FAE7C0CC39F1}"/>
              </a:ext>
            </a:extLst>
          </p:cNvPr>
          <p:cNvSpPr/>
          <p:nvPr/>
        </p:nvSpPr>
        <p:spPr>
          <a:xfrm>
            <a:off x="2925216" y="6074195"/>
            <a:ext cx="3878784" cy="997171"/>
          </a:xfrm>
          <a:custGeom>
            <a:avLst/>
            <a:gdLst/>
            <a:ahLst/>
            <a:cxnLst/>
            <a:rect l="l" t="t" r="r" b="b"/>
            <a:pathLst>
              <a:path w="3878784" h="997171">
                <a:moveTo>
                  <a:pt x="0" y="0"/>
                </a:moveTo>
                <a:lnTo>
                  <a:pt x="3878784" y="0"/>
                </a:lnTo>
                <a:lnTo>
                  <a:pt x="3878784" y="997171"/>
                </a:lnTo>
                <a:lnTo>
                  <a:pt x="0" y="99717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ar-SA"/>
          </a:p>
        </p:txBody>
      </p:sp>
      <p:sp>
        <p:nvSpPr>
          <p:cNvPr id="19" name="TextBox 13">
            <a:extLst>
              <a:ext uri="{FF2B5EF4-FFF2-40B4-BE49-F238E27FC236}">
                <a16:creationId xmlns:a16="http://schemas.microsoft.com/office/drawing/2014/main" id="{CE6B1F63-1675-73BC-C1CF-E77E34B9FE38}"/>
              </a:ext>
            </a:extLst>
          </p:cNvPr>
          <p:cNvSpPr txBox="1"/>
          <p:nvPr/>
        </p:nvSpPr>
        <p:spPr>
          <a:xfrm>
            <a:off x="664597" y="8165664"/>
            <a:ext cx="1448311" cy="437252"/>
          </a:xfrm>
          <a:prstGeom prst="rect">
            <a:avLst/>
          </a:prstGeom>
        </p:spPr>
        <p:txBody>
          <a:bodyPr lIns="0" tIns="0" rIns="0" bIns="0" rtlCol="0" anchor="t">
            <a:spAutoFit/>
          </a:bodyPr>
          <a:lstStyle/>
          <a:p>
            <a:pPr algn="ctr" rtl="1">
              <a:lnSpc>
                <a:spcPts val="2988"/>
              </a:lnSpc>
            </a:pPr>
            <a:r>
              <a:rPr lang="ar-EG" sz="2134" b="1">
                <a:solidFill>
                  <a:srgbClr val="BD4B85"/>
                </a:solidFill>
                <a:latin typeface="29LT Bukra Condensed Bold"/>
                <a:ea typeface="29LT Bukra Condensed Bold"/>
                <a:cs typeface="29LT Bukra Condensed Bold"/>
                <a:sym typeface="29LT Bukra Condensed Bold"/>
                <a:rtl/>
              </a:rPr>
              <a:t>لتعرف أكثر </a:t>
            </a:r>
          </a:p>
        </p:txBody>
      </p:sp>
      <p:sp>
        <p:nvSpPr>
          <p:cNvPr id="20" name="TextBox 15">
            <a:extLst>
              <a:ext uri="{FF2B5EF4-FFF2-40B4-BE49-F238E27FC236}">
                <a16:creationId xmlns:a16="http://schemas.microsoft.com/office/drawing/2014/main" id="{B4E74EFA-C1C0-000C-1046-EBF6B0F00A92}"/>
              </a:ext>
            </a:extLst>
          </p:cNvPr>
          <p:cNvSpPr txBox="1"/>
          <p:nvPr/>
        </p:nvSpPr>
        <p:spPr>
          <a:xfrm>
            <a:off x="3107050" y="6443481"/>
            <a:ext cx="3515115" cy="258597"/>
          </a:xfrm>
          <a:prstGeom prst="rect">
            <a:avLst/>
          </a:prstGeom>
        </p:spPr>
        <p:txBody>
          <a:bodyPr lIns="0" tIns="0" rIns="0" bIns="0" rtlCol="0" anchor="t">
            <a:spAutoFit/>
          </a:bodyPr>
          <a:lstStyle/>
          <a:p>
            <a:pPr algn="ctr">
              <a:lnSpc>
                <a:spcPts val="1965"/>
              </a:lnSpc>
            </a:pPr>
            <a:r>
              <a:rPr lang="ar-SA" sz="2000" b="1" dirty="0">
                <a:solidFill>
                  <a:srgbClr val="5271FF"/>
                </a:solidFill>
                <a:latin typeface="Canva Sans Bold"/>
                <a:ea typeface="Canva Sans Bold"/>
                <a:cs typeface="Canva Sans Bold"/>
                <a:sym typeface="Canva Sans Bold"/>
              </a:rPr>
              <a:t>نسخ الرابط </a:t>
            </a:r>
            <a:r>
              <a:rPr lang="ar-SA" sz="2000" b="1" dirty="0" err="1">
                <a:solidFill>
                  <a:srgbClr val="5271FF"/>
                </a:solidFill>
                <a:latin typeface="Canva Sans Bold"/>
                <a:ea typeface="Canva Sans Bold"/>
                <a:cs typeface="Canva Sans Bold"/>
                <a:sym typeface="Canva Sans Bold"/>
              </a:rPr>
              <a:t>وإداراجه</a:t>
            </a:r>
            <a:r>
              <a:rPr lang="ar-SA" sz="2000" b="1" dirty="0">
                <a:solidFill>
                  <a:srgbClr val="5271FF"/>
                </a:solidFill>
                <a:latin typeface="Canva Sans Bold"/>
                <a:ea typeface="Canva Sans Bold"/>
                <a:cs typeface="Canva Sans Bold"/>
                <a:sym typeface="Canva Sans Bold"/>
              </a:rPr>
              <a:t> هنا </a:t>
            </a:r>
            <a:endParaRPr lang="en-US" sz="2000" b="1" dirty="0">
              <a:solidFill>
                <a:srgbClr val="5271FF"/>
              </a:solidFill>
              <a:latin typeface="Canva Sans Bold"/>
              <a:ea typeface="Canva Sans Bold"/>
              <a:cs typeface="Canva Sans Bold"/>
              <a:sym typeface="Canva Sans Bold"/>
              <a:hlinkClick r:id="rId8" tooltip="https://drive.google.com/drive/folders/1hoIIcadkvccXjxImNPqSRKm3Ncu2ONPB?usp=drive_link"/>
            </a:endParaRPr>
          </a:p>
        </p:txBody>
      </p:sp>
      <p:pic>
        <p:nvPicPr>
          <p:cNvPr id="21" name="صورة 20" descr="صورة تحتوي على نص, الخط, لقطة شاشة, التصميم&#10;&#10;قد يكون المحتوى المعد بواسطة الذكاء الاصطناعي غير صحيح.">
            <a:extLst>
              <a:ext uri="{FF2B5EF4-FFF2-40B4-BE49-F238E27FC236}">
                <a16:creationId xmlns:a16="http://schemas.microsoft.com/office/drawing/2014/main" id="{A37959A5-E34E-B866-DF58-2D0368FC7AD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41685" y="2319754"/>
            <a:ext cx="6262315" cy="3072968"/>
          </a:xfrm>
          <a:prstGeom prst="rect">
            <a:avLst/>
          </a:prstGeom>
          <a:ln w="38100">
            <a:solidFill>
              <a:srgbClr val="BD4B85"/>
            </a:solidFill>
          </a:ln>
        </p:spPr>
      </p:pic>
      <p:pic>
        <p:nvPicPr>
          <p:cNvPr id="22" name="صورة 21">
            <a:extLst>
              <a:ext uri="{FF2B5EF4-FFF2-40B4-BE49-F238E27FC236}">
                <a16:creationId xmlns:a16="http://schemas.microsoft.com/office/drawing/2014/main" id="{57A30885-A3FD-6207-6C97-8C3F972F2D8E}"/>
              </a:ext>
            </a:extLst>
          </p:cNvPr>
          <p:cNvPicPr>
            <a:picLocks noChangeAspect="1"/>
          </p:cNvPicPr>
          <p:nvPr/>
        </p:nvPicPr>
        <p:blipFill>
          <a:blip r:embed="rId10">
            <a:duotone>
              <a:prstClr val="black"/>
              <a:srgbClr val="BD4B85">
                <a:tint val="45000"/>
                <a:satMod val="400000"/>
              </a:srgbClr>
            </a:duotone>
            <a:extLst>
              <a:ext uri="{28A0092B-C50C-407E-A947-70E740481C1C}">
                <a14:useLocalDpi xmlns:a14="http://schemas.microsoft.com/office/drawing/2010/main" val="0"/>
              </a:ext>
            </a:extLst>
          </a:blip>
          <a:stretch>
            <a:fillRect/>
          </a:stretch>
        </p:blipFill>
        <p:spPr>
          <a:xfrm>
            <a:off x="474354" y="5996968"/>
            <a:ext cx="1638554" cy="1616923"/>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7"/>
          <p:cNvSpPr/>
          <p:nvPr/>
        </p:nvSpPr>
        <p:spPr>
          <a:xfrm>
            <a:off x="756000" y="4659421"/>
            <a:ext cx="4757428" cy="2563065"/>
          </a:xfrm>
          <a:custGeom>
            <a:avLst/>
            <a:gdLst/>
            <a:ahLst/>
            <a:cxnLst/>
            <a:rect l="l" t="t" r="r" b="b"/>
            <a:pathLst>
              <a:path w="4757428" h="2563065">
                <a:moveTo>
                  <a:pt x="0" y="0"/>
                </a:moveTo>
                <a:lnTo>
                  <a:pt x="4757428" y="0"/>
                </a:lnTo>
                <a:lnTo>
                  <a:pt x="4757428" y="2563064"/>
                </a:lnTo>
                <a:lnTo>
                  <a:pt x="0" y="256306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ar-SA"/>
          </a:p>
        </p:txBody>
      </p:sp>
      <p:sp>
        <p:nvSpPr>
          <p:cNvPr id="8" name="Freeform 8"/>
          <p:cNvSpPr/>
          <p:nvPr/>
        </p:nvSpPr>
        <p:spPr>
          <a:xfrm>
            <a:off x="3645793" y="756000"/>
            <a:ext cx="3024000" cy="3024000"/>
          </a:xfrm>
          <a:custGeom>
            <a:avLst/>
            <a:gdLst/>
            <a:ahLst/>
            <a:cxnLst/>
            <a:rect l="l" t="t" r="r" b="b"/>
            <a:pathLst>
              <a:path w="3024000" h="3024000">
                <a:moveTo>
                  <a:pt x="0" y="0"/>
                </a:moveTo>
                <a:lnTo>
                  <a:pt x="3024000" y="0"/>
                </a:lnTo>
                <a:lnTo>
                  <a:pt x="3024000" y="3024000"/>
                </a:lnTo>
                <a:lnTo>
                  <a:pt x="0" y="30240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ar-SA"/>
          </a:p>
        </p:txBody>
      </p:sp>
      <p:sp>
        <p:nvSpPr>
          <p:cNvPr id="9" name="TextBox 9"/>
          <p:cNvSpPr txBox="1"/>
          <p:nvPr/>
        </p:nvSpPr>
        <p:spPr>
          <a:xfrm>
            <a:off x="756000" y="4969503"/>
            <a:ext cx="4757428" cy="1714080"/>
          </a:xfrm>
          <a:prstGeom prst="rect">
            <a:avLst/>
          </a:prstGeom>
        </p:spPr>
        <p:txBody>
          <a:bodyPr lIns="0" tIns="0" rIns="0" bIns="0" rtlCol="0" anchor="t">
            <a:spAutoFit/>
          </a:bodyPr>
          <a:lstStyle/>
          <a:p>
            <a:pPr algn="ctr" rtl="1">
              <a:lnSpc>
                <a:spcPts val="6315"/>
              </a:lnSpc>
            </a:pPr>
            <a:r>
              <a:rPr lang="ar-EG" sz="4511" b="1">
                <a:solidFill>
                  <a:srgbClr val="000000"/>
                </a:solidFill>
                <a:latin typeface="29LT Bukra Condensed Bold"/>
                <a:ea typeface="29LT Bukra Condensed Bold"/>
                <a:cs typeface="29LT Bukra Condensed Bold"/>
                <a:sym typeface="29LT Bukra Condensed Bold"/>
                <a:rtl/>
              </a:rPr>
              <a:t>التنوع في استراتجيات </a:t>
            </a:r>
            <a:r>
              <a:rPr lang="ar-EG" sz="4511" b="1">
                <a:solidFill>
                  <a:srgbClr val="BD4B85"/>
                </a:solidFill>
                <a:latin typeface="29LT Bukra Condensed Bold"/>
                <a:ea typeface="29LT Bukra Condensed Bold"/>
                <a:cs typeface="29LT Bukra Condensed Bold"/>
                <a:sym typeface="29LT Bukra Condensed Bold"/>
                <a:rtl/>
              </a:rPr>
              <a:t>التعليم </a:t>
            </a:r>
          </a:p>
        </p:txBody>
      </p:sp>
      <p:sp>
        <p:nvSpPr>
          <p:cNvPr id="10" name="Freeform 10"/>
          <p:cNvSpPr/>
          <p:nvPr/>
        </p:nvSpPr>
        <p:spPr>
          <a:xfrm>
            <a:off x="890017" y="7765410"/>
            <a:ext cx="2432555" cy="2393026"/>
          </a:xfrm>
          <a:custGeom>
            <a:avLst/>
            <a:gdLst/>
            <a:ahLst/>
            <a:cxnLst/>
            <a:rect l="l" t="t" r="r" b="b"/>
            <a:pathLst>
              <a:path w="2432555" h="2393026">
                <a:moveTo>
                  <a:pt x="0" y="0"/>
                </a:moveTo>
                <a:lnTo>
                  <a:pt x="2432555" y="0"/>
                </a:lnTo>
                <a:lnTo>
                  <a:pt x="2432555" y="2393026"/>
                </a:lnTo>
                <a:lnTo>
                  <a:pt x="0" y="239302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ar-SA"/>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FE"/>
        </a:solidFill>
        <a:effectLst/>
      </p:bgPr>
    </p:bg>
    <p:spTree>
      <p:nvGrpSpPr>
        <p:cNvPr id="1" name=""/>
        <p:cNvGrpSpPr/>
        <p:nvPr/>
      </p:nvGrpSpPr>
      <p:grpSpPr>
        <a:xfrm>
          <a:off x="0" y="0"/>
          <a:ext cx="0" cy="0"/>
          <a:chOff x="0" y="0"/>
          <a:chExt cx="0" cy="0"/>
        </a:xfrm>
      </p:grpSpPr>
      <p:graphicFrame>
        <p:nvGraphicFramePr>
          <p:cNvPr id="7" name="Table 7"/>
          <p:cNvGraphicFramePr>
            <a:graphicFrameLocks noGrp="1"/>
          </p:cNvGraphicFramePr>
          <p:nvPr>
            <p:extLst>
              <p:ext uri="{D42A27DB-BD31-4B8C-83A1-F6EECF244321}">
                <p14:modId xmlns:p14="http://schemas.microsoft.com/office/powerpoint/2010/main" val="1266117951"/>
              </p:ext>
            </p:extLst>
          </p:nvPr>
        </p:nvGraphicFramePr>
        <p:xfrm>
          <a:off x="355650" y="3278154"/>
          <a:ext cx="6902279" cy="2253151"/>
        </p:xfrm>
        <a:graphic>
          <a:graphicData uri="http://schemas.openxmlformats.org/drawingml/2006/table">
            <a:tbl>
              <a:tblPr/>
              <a:tblGrid>
                <a:gridCol w="2188535">
                  <a:extLst>
                    <a:ext uri="{9D8B030D-6E8A-4147-A177-3AD203B41FA5}">
                      <a16:colId xmlns:a16="http://schemas.microsoft.com/office/drawing/2014/main" val="20000"/>
                    </a:ext>
                  </a:extLst>
                </a:gridCol>
                <a:gridCol w="916789">
                  <a:extLst>
                    <a:ext uri="{9D8B030D-6E8A-4147-A177-3AD203B41FA5}">
                      <a16:colId xmlns:a16="http://schemas.microsoft.com/office/drawing/2014/main" val="20001"/>
                    </a:ext>
                  </a:extLst>
                </a:gridCol>
                <a:gridCol w="716781">
                  <a:extLst>
                    <a:ext uri="{9D8B030D-6E8A-4147-A177-3AD203B41FA5}">
                      <a16:colId xmlns:a16="http://schemas.microsoft.com/office/drawing/2014/main" val="20002"/>
                    </a:ext>
                  </a:extLst>
                </a:gridCol>
                <a:gridCol w="3080174">
                  <a:extLst>
                    <a:ext uri="{9D8B030D-6E8A-4147-A177-3AD203B41FA5}">
                      <a16:colId xmlns:a16="http://schemas.microsoft.com/office/drawing/2014/main" val="20003"/>
                    </a:ext>
                  </a:extLst>
                </a:gridCol>
              </a:tblGrid>
              <a:tr h="537948">
                <a:tc>
                  <a:txBody>
                    <a:bodyPr/>
                    <a:lstStyle/>
                    <a:p>
                      <a:pPr algn="ctr" rtl="1">
                        <a:lnSpc>
                          <a:spcPts val="1679"/>
                        </a:lnSpc>
                        <a:defRPr/>
                      </a:pPr>
                      <a:r>
                        <a:rPr lang="ar-EG" sz="1200" b="1">
                          <a:solidFill>
                            <a:srgbClr val="000000"/>
                          </a:solidFill>
                          <a:latin typeface="29LT Bukra Condensed Bold" panose="020B0604020202020204" charset="-78"/>
                          <a:ea typeface="Adobe Arabic"/>
                          <a:cs typeface="29LT Bukra Condensed Bold" panose="020B0604020202020204" charset="-78"/>
                          <a:sym typeface="Adobe Arabic"/>
                          <a:rtl/>
                        </a:rPr>
                        <a:t>نوع الشاهد </a:t>
                      </a: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F9ACF"/>
                    </a:solidFill>
                  </a:tcPr>
                </a:tc>
                <a:tc>
                  <a:txBody>
                    <a:bodyPr/>
                    <a:lstStyle/>
                    <a:p>
                      <a:pPr algn="ctr" rtl="1">
                        <a:lnSpc>
                          <a:spcPts val="1679"/>
                        </a:lnSpc>
                        <a:defRPr/>
                      </a:pPr>
                      <a:r>
                        <a:rPr lang="ar-EG" sz="1200" b="1">
                          <a:solidFill>
                            <a:srgbClr val="000000"/>
                          </a:solidFill>
                          <a:latin typeface="29LT Bukra Condensed Bold" panose="020B0604020202020204" charset="-78"/>
                          <a:ea typeface="Adobe Arabic"/>
                          <a:cs typeface="29LT Bukra Condensed Bold" panose="020B0604020202020204" charset="-78"/>
                          <a:sym typeface="Adobe Arabic"/>
                          <a:rtl/>
                        </a:rPr>
                        <a:t>غير متوفر </a:t>
                      </a: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F9ACF"/>
                    </a:solidFill>
                  </a:tcPr>
                </a:tc>
                <a:tc>
                  <a:txBody>
                    <a:bodyPr/>
                    <a:lstStyle/>
                    <a:p>
                      <a:pPr algn="ctr" rtl="1">
                        <a:lnSpc>
                          <a:spcPts val="1679"/>
                        </a:lnSpc>
                        <a:defRPr/>
                      </a:pPr>
                      <a:r>
                        <a:rPr lang="ar-EG" sz="1200" b="1">
                          <a:solidFill>
                            <a:srgbClr val="000000"/>
                          </a:solidFill>
                          <a:latin typeface="29LT Bukra Condensed Bold" panose="020B0604020202020204" charset="-78"/>
                          <a:ea typeface="Adobe Arabic"/>
                          <a:cs typeface="29LT Bukra Condensed Bold" panose="020B0604020202020204" charset="-78"/>
                          <a:sym typeface="Adobe Arabic"/>
                          <a:rtl/>
                        </a:rPr>
                        <a:t>متوفر </a:t>
                      </a: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F9ACF"/>
                    </a:solidFill>
                  </a:tcPr>
                </a:tc>
                <a:tc>
                  <a:txBody>
                    <a:bodyPr/>
                    <a:lstStyle/>
                    <a:p>
                      <a:pPr algn="ctr" rtl="1">
                        <a:lnSpc>
                          <a:spcPts val="1679"/>
                        </a:lnSpc>
                        <a:defRPr/>
                      </a:pPr>
                      <a:r>
                        <a:rPr lang="ar-EG" sz="1200" b="1" dirty="0">
                          <a:solidFill>
                            <a:srgbClr val="000000"/>
                          </a:solidFill>
                          <a:latin typeface="29LT Bukra Condensed Bold" panose="020B0604020202020204" charset="-78"/>
                          <a:ea typeface="Adobe Arabic"/>
                          <a:cs typeface="29LT Bukra Condensed Bold" panose="020B0604020202020204" charset="-78"/>
                          <a:sym typeface="Adobe Arabic"/>
                          <a:rtl/>
                        </a:rPr>
                        <a:t>الشاهد </a:t>
                      </a:r>
                      <a:endParaRPr lang="en-US" sz="1100" dirty="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F9ACF"/>
                    </a:solidFill>
                  </a:tcPr>
                </a:tc>
                <a:extLst>
                  <a:ext uri="{0D108BD9-81ED-4DB2-BD59-A6C34878D82A}">
                    <a16:rowId xmlns:a16="http://schemas.microsoft.com/office/drawing/2014/main" val="10000"/>
                  </a:ext>
                </a:extLst>
              </a:tr>
              <a:tr h="638909">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1">
                        <a:lnSpc>
                          <a:spcPts val="1679"/>
                        </a:lnSpc>
                        <a:defRPr/>
                      </a:pPr>
                      <a:r>
                        <a:rPr lang="ar-EG" sz="1200">
                          <a:solidFill>
                            <a:srgbClr val="000000"/>
                          </a:solidFill>
                          <a:latin typeface="29LT Bukra Condensed Bold" panose="020B0604020202020204" charset="-78"/>
                          <a:ea typeface="Adobe Arabic"/>
                          <a:cs typeface="29LT Bukra Condensed Bold" panose="020B0604020202020204" charset="-78"/>
                          <a:sym typeface="Adobe Arabic"/>
                          <a:rtl/>
                        </a:rPr>
                        <a:t>تقرير تنفيذ استراتيجية </a:t>
                      </a: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38346">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1">
                        <a:lnSpc>
                          <a:spcPts val="1679"/>
                        </a:lnSpc>
                        <a:defRPr/>
                      </a:pPr>
                      <a:r>
                        <a:rPr lang="ar-EG" sz="1200">
                          <a:solidFill>
                            <a:srgbClr val="000000"/>
                          </a:solidFill>
                          <a:latin typeface="29LT Bukra Condensed Bold" panose="020B0604020202020204" charset="-78"/>
                          <a:ea typeface="Adobe Arabic"/>
                          <a:cs typeface="29LT Bukra Condensed Bold" panose="020B0604020202020204" charset="-78"/>
                          <a:sym typeface="Adobe Arabic"/>
                          <a:rtl/>
                        </a:rPr>
                        <a:t>شهادة شكر وتقدير حول تفعيل الاستراتيجية </a:t>
                      </a: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37948">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1">
                        <a:lnSpc>
                          <a:spcPts val="1679"/>
                        </a:lnSpc>
                        <a:defRPr/>
                      </a:pPr>
                      <a:r>
                        <a:rPr lang="ar-EG" sz="1200" dirty="0">
                          <a:solidFill>
                            <a:srgbClr val="000000"/>
                          </a:solidFill>
                          <a:latin typeface="29LT Bukra Condensed Bold" panose="020B0604020202020204" charset="-78"/>
                          <a:ea typeface="Adobe Arabic"/>
                          <a:cs typeface="29LT Bukra Condensed Bold" panose="020B0604020202020204" charset="-78"/>
                          <a:sym typeface="Adobe Arabic"/>
                          <a:rtl/>
                        </a:rPr>
                        <a:t>التحضير للدروس </a:t>
                      </a:r>
                      <a:endParaRPr lang="en-US" sz="1100" dirty="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8" name="TextBox 8"/>
          <p:cNvSpPr txBox="1"/>
          <p:nvPr/>
        </p:nvSpPr>
        <p:spPr>
          <a:xfrm>
            <a:off x="2906847" y="1205121"/>
            <a:ext cx="4191145" cy="865544"/>
          </a:xfrm>
          <a:prstGeom prst="rect">
            <a:avLst/>
          </a:prstGeom>
        </p:spPr>
        <p:txBody>
          <a:bodyPr lIns="0" tIns="0" rIns="0" bIns="0" rtlCol="0" anchor="t">
            <a:spAutoFit/>
          </a:bodyPr>
          <a:lstStyle/>
          <a:p>
            <a:pPr algn="ctr" rtl="1">
              <a:lnSpc>
                <a:spcPts val="3214"/>
              </a:lnSpc>
            </a:pPr>
            <a:r>
              <a:rPr lang="ar-EG" sz="2295" b="1">
                <a:solidFill>
                  <a:srgbClr val="000000"/>
                </a:solidFill>
                <a:latin typeface="29LT Bukra Condensed Bold"/>
                <a:ea typeface="29LT Bukra Condensed Bold"/>
                <a:cs typeface="29LT Bukra Condensed Bold"/>
                <a:sym typeface="29LT Bukra Condensed Bold"/>
                <a:rtl/>
              </a:rPr>
              <a:t>شواهد من التنوع في تفعيل الاستراتيجيات </a:t>
            </a:r>
            <a:r>
              <a:rPr lang="ar-EG" sz="2295" b="1">
                <a:solidFill>
                  <a:srgbClr val="BD4B85"/>
                </a:solidFill>
                <a:latin typeface="29LT Bukra Condensed Bold"/>
                <a:ea typeface="29LT Bukra Condensed Bold"/>
                <a:cs typeface="29LT Bukra Condensed Bold"/>
                <a:sym typeface="29LT Bukra Condensed Bold"/>
                <a:rtl/>
              </a:rPr>
              <a:t>التعليمية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FFE"/>
        </a:solidFill>
        <a:effectLst/>
      </p:bgPr>
    </p:bg>
    <p:spTree>
      <p:nvGrpSpPr>
        <p:cNvPr id="1" name=""/>
        <p:cNvGrpSpPr/>
        <p:nvPr/>
      </p:nvGrpSpPr>
      <p:grpSpPr>
        <a:xfrm>
          <a:off x="0" y="0"/>
          <a:ext cx="0" cy="0"/>
          <a:chOff x="0" y="0"/>
          <a:chExt cx="0" cy="0"/>
        </a:xfrm>
      </p:grpSpPr>
      <p:sp>
        <p:nvSpPr>
          <p:cNvPr id="11" name="TextBox 11"/>
          <p:cNvSpPr txBox="1"/>
          <p:nvPr/>
        </p:nvSpPr>
        <p:spPr>
          <a:xfrm>
            <a:off x="2077822" y="1364546"/>
            <a:ext cx="3457934" cy="292487"/>
          </a:xfrm>
          <a:prstGeom prst="rect">
            <a:avLst/>
          </a:prstGeom>
        </p:spPr>
        <p:txBody>
          <a:bodyPr lIns="0" tIns="0" rIns="0" bIns="0" rtlCol="0" anchor="t">
            <a:spAutoFit/>
          </a:bodyPr>
          <a:lstStyle/>
          <a:p>
            <a:pPr algn="ctr" rtl="1">
              <a:lnSpc>
                <a:spcPts val="2455"/>
              </a:lnSpc>
            </a:pPr>
            <a:r>
              <a:rPr lang="ar-EG" sz="1753">
                <a:solidFill>
                  <a:srgbClr val="FFFFFE"/>
                </a:solidFill>
                <a:latin typeface="Adobe Arabic"/>
                <a:ea typeface="Adobe Arabic"/>
                <a:cs typeface="Adobe Arabic"/>
                <a:sym typeface="Adobe Arabic"/>
                <a:rtl/>
              </a:rPr>
              <a:t>ابتدائية العزيزية ومتوسطة الفيصلية </a:t>
            </a:r>
          </a:p>
        </p:txBody>
      </p:sp>
      <p:sp>
        <p:nvSpPr>
          <p:cNvPr id="13" name="TextBox 13"/>
          <p:cNvSpPr txBox="1"/>
          <p:nvPr/>
        </p:nvSpPr>
        <p:spPr>
          <a:xfrm>
            <a:off x="2906847" y="1205121"/>
            <a:ext cx="4191145" cy="865544"/>
          </a:xfrm>
          <a:prstGeom prst="rect">
            <a:avLst/>
          </a:prstGeom>
        </p:spPr>
        <p:txBody>
          <a:bodyPr lIns="0" tIns="0" rIns="0" bIns="0" rtlCol="0" anchor="t">
            <a:spAutoFit/>
          </a:bodyPr>
          <a:lstStyle/>
          <a:p>
            <a:pPr algn="ctr" rtl="1">
              <a:lnSpc>
                <a:spcPts val="3214"/>
              </a:lnSpc>
            </a:pPr>
            <a:r>
              <a:rPr lang="ar-EG" sz="2295" b="1">
                <a:solidFill>
                  <a:srgbClr val="000000"/>
                </a:solidFill>
                <a:latin typeface="29LT Bukra Condensed Bold"/>
                <a:ea typeface="29LT Bukra Condensed Bold"/>
                <a:cs typeface="29LT Bukra Condensed Bold"/>
                <a:sym typeface="29LT Bukra Condensed Bold"/>
                <a:rtl/>
              </a:rPr>
              <a:t>شواهد من التنوع في تفعيل الاستراتيجيات </a:t>
            </a:r>
            <a:r>
              <a:rPr lang="ar-EG" sz="2295" b="1">
                <a:solidFill>
                  <a:srgbClr val="BD4B85"/>
                </a:solidFill>
                <a:latin typeface="29LT Bukra Condensed Bold"/>
                <a:ea typeface="29LT Bukra Condensed Bold"/>
                <a:cs typeface="29LT Bukra Condensed Bold"/>
                <a:sym typeface="29LT Bukra Condensed Bold"/>
                <a:rtl/>
              </a:rPr>
              <a:t>التعليمية </a:t>
            </a:r>
          </a:p>
        </p:txBody>
      </p:sp>
      <p:sp>
        <p:nvSpPr>
          <p:cNvPr id="16" name="Freeform 7">
            <a:extLst>
              <a:ext uri="{FF2B5EF4-FFF2-40B4-BE49-F238E27FC236}">
                <a16:creationId xmlns:a16="http://schemas.microsoft.com/office/drawing/2014/main" id="{D03D2870-B087-3C88-AD91-3FD8C04B97A0}"/>
              </a:ext>
            </a:extLst>
          </p:cNvPr>
          <p:cNvSpPr/>
          <p:nvPr/>
        </p:nvSpPr>
        <p:spPr>
          <a:xfrm>
            <a:off x="298899" y="5835253"/>
            <a:ext cx="2034339" cy="2034339"/>
          </a:xfrm>
          <a:custGeom>
            <a:avLst/>
            <a:gdLst/>
            <a:ahLst/>
            <a:cxnLst/>
            <a:rect l="l" t="t" r="r" b="b"/>
            <a:pathLst>
              <a:path w="2034339" h="2034339">
                <a:moveTo>
                  <a:pt x="0" y="0"/>
                </a:moveTo>
                <a:lnTo>
                  <a:pt x="2034339" y="0"/>
                </a:lnTo>
                <a:lnTo>
                  <a:pt x="2034339" y="2034339"/>
                </a:lnTo>
                <a:lnTo>
                  <a:pt x="0" y="203433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ar-SA"/>
          </a:p>
        </p:txBody>
      </p:sp>
      <p:sp>
        <p:nvSpPr>
          <p:cNvPr id="17" name="Freeform 8">
            <a:extLst>
              <a:ext uri="{FF2B5EF4-FFF2-40B4-BE49-F238E27FC236}">
                <a16:creationId xmlns:a16="http://schemas.microsoft.com/office/drawing/2014/main" id="{313140EF-6BD0-80F6-C5D1-F376FF989CEA}"/>
              </a:ext>
            </a:extLst>
          </p:cNvPr>
          <p:cNvSpPr/>
          <p:nvPr/>
        </p:nvSpPr>
        <p:spPr>
          <a:xfrm flipV="1">
            <a:off x="2262996" y="6940797"/>
            <a:ext cx="652780" cy="1500643"/>
          </a:xfrm>
          <a:custGeom>
            <a:avLst/>
            <a:gdLst/>
            <a:ahLst/>
            <a:cxnLst/>
            <a:rect l="l" t="t" r="r" b="b"/>
            <a:pathLst>
              <a:path w="652780" h="1500643">
                <a:moveTo>
                  <a:pt x="0" y="1500643"/>
                </a:moveTo>
                <a:lnTo>
                  <a:pt x="652780" y="1500643"/>
                </a:lnTo>
                <a:lnTo>
                  <a:pt x="652780" y="0"/>
                </a:lnTo>
                <a:lnTo>
                  <a:pt x="0" y="0"/>
                </a:lnTo>
                <a:lnTo>
                  <a:pt x="0" y="1500643"/>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ar-SA"/>
          </a:p>
        </p:txBody>
      </p:sp>
      <p:sp>
        <p:nvSpPr>
          <p:cNvPr id="18" name="Freeform 11">
            <a:extLst>
              <a:ext uri="{FF2B5EF4-FFF2-40B4-BE49-F238E27FC236}">
                <a16:creationId xmlns:a16="http://schemas.microsoft.com/office/drawing/2014/main" id="{1ECC698C-D477-B912-E24F-B6C53D747147}"/>
              </a:ext>
            </a:extLst>
          </p:cNvPr>
          <p:cNvSpPr/>
          <p:nvPr/>
        </p:nvSpPr>
        <p:spPr>
          <a:xfrm>
            <a:off x="2925216" y="6074195"/>
            <a:ext cx="3878784" cy="997171"/>
          </a:xfrm>
          <a:custGeom>
            <a:avLst/>
            <a:gdLst/>
            <a:ahLst/>
            <a:cxnLst/>
            <a:rect l="l" t="t" r="r" b="b"/>
            <a:pathLst>
              <a:path w="3878784" h="997171">
                <a:moveTo>
                  <a:pt x="0" y="0"/>
                </a:moveTo>
                <a:lnTo>
                  <a:pt x="3878784" y="0"/>
                </a:lnTo>
                <a:lnTo>
                  <a:pt x="3878784" y="997171"/>
                </a:lnTo>
                <a:lnTo>
                  <a:pt x="0" y="99717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ar-SA"/>
          </a:p>
        </p:txBody>
      </p:sp>
      <p:sp>
        <p:nvSpPr>
          <p:cNvPr id="19" name="TextBox 13">
            <a:extLst>
              <a:ext uri="{FF2B5EF4-FFF2-40B4-BE49-F238E27FC236}">
                <a16:creationId xmlns:a16="http://schemas.microsoft.com/office/drawing/2014/main" id="{473C4669-E785-20B0-2F25-FEE95D01CD81}"/>
              </a:ext>
            </a:extLst>
          </p:cNvPr>
          <p:cNvSpPr txBox="1"/>
          <p:nvPr/>
        </p:nvSpPr>
        <p:spPr>
          <a:xfrm>
            <a:off x="664597" y="8165664"/>
            <a:ext cx="1448311" cy="437252"/>
          </a:xfrm>
          <a:prstGeom prst="rect">
            <a:avLst/>
          </a:prstGeom>
        </p:spPr>
        <p:txBody>
          <a:bodyPr lIns="0" tIns="0" rIns="0" bIns="0" rtlCol="0" anchor="t">
            <a:spAutoFit/>
          </a:bodyPr>
          <a:lstStyle/>
          <a:p>
            <a:pPr algn="ctr" rtl="1">
              <a:lnSpc>
                <a:spcPts val="2988"/>
              </a:lnSpc>
            </a:pPr>
            <a:r>
              <a:rPr lang="ar-EG" sz="2134" b="1">
                <a:solidFill>
                  <a:srgbClr val="BD4B85"/>
                </a:solidFill>
                <a:latin typeface="29LT Bukra Condensed Bold"/>
                <a:ea typeface="29LT Bukra Condensed Bold"/>
                <a:cs typeface="29LT Bukra Condensed Bold"/>
                <a:sym typeface="29LT Bukra Condensed Bold"/>
                <a:rtl/>
              </a:rPr>
              <a:t>لتعرف أكثر </a:t>
            </a:r>
          </a:p>
        </p:txBody>
      </p:sp>
      <p:sp>
        <p:nvSpPr>
          <p:cNvPr id="20" name="TextBox 15">
            <a:extLst>
              <a:ext uri="{FF2B5EF4-FFF2-40B4-BE49-F238E27FC236}">
                <a16:creationId xmlns:a16="http://schemas.microsoft.com/office/drawing/2014/main" id="{5A041EF9-AB39-0C7B-8EAB-31DC92FA6F85}"/>
              </a:ext>
            </a:extLst>
          </p:cNvPr>
          <p:cNvSpPr txBox="1"/>
          <p:nvPr/>
        </p:nvSpPr>
        <p:spPr>
          <a:xfrm>
            <a:off x="3107050" y="6443481"/>
            <a:ext cx="3515115" cy="258597"/>
          </a:xfrm>
          <a:prstGeom prst="rect">
            <a:avLst/>
          </a:prstGeom>
        </p:spPr>
        <p:txBody>
          <a:bodyPr lIns="0" tIns="0" rIns="0" bIns="0" rtlCol="0" anchor="t">
            <a:spAutoFit/>
          </a:bodyPr>
          <a:lstStyle/>
          <a:p>
            <a:pPr algn="ctr">
              <a:lnSpc>
                <a:spcPts val="1965"/>
              </a:lnSpc>
            </a:pPr>
            <a:r>
              <a:rPr lang="ar-SA" sz="2000" b="1" dirty="0">
                <a:solidFill>
                  <a:srgbClr val="5271FF"/>
                </a:solidFill>
                <a:latin typeface="Canva Sans Bold"/>
                <a:ea typeface="Canva Sans Bold"/>
                <a:cs typeface="Canva Sans Bold"/>
                <a:sym typeface="Canva Sans Bold"/>
              </a:rPr>
              <a:t>نسخ الرابط </a:t>
            </a:r>
            <a:r>
              <a:rPr lang="ar-SA" sz="2000" b="1" dirty="0" err="1">
                <a:solidFill>
                  <a:srgbClr val="5271FF"/>
                </a:solidFill>
                <a:latin typeface="Canva Sans Bold"/>
                <a:ea typeface="Canva Sans Bold"/>
                <a:cs typeface="Canva Sans Bold"/>
                <a:sym typeface="Canva Sans Bold"/>
              </a:rPr>
              <a:t>وإداراجه</a:t>
            </a:r>
            <a:r>
              <a:rPr lang="ar-SA" sz="2000" b="1" dirty="0">
                <a:solidFill>
                  <a:srgbClr val="5271FF"/>
                </a:solidFill>
                <a:latin typeface="Canva Sans Bold"/>
                <a:ea typeface="Canva Sans Bold"/>
                <a:cs typeface="Canva Sans Bold"/>
                <a:sym typeface="Canva Sans Bold"/>
              </a:rPr>
              <a:t> هنا </a:t>
            </a:r>
            <a:endParaRPr lang="en-US" sz="2000" b="1" dirty="0">
              <a:solidFill>
                <a:srgbClr val="5271FF"/>
              </a:solidFill>
              <a:latin typeface="Canva Sans Bold"/>
              <a:ea typeface="Canva Sans Bold"/>
              <a:cs typeface="Canva Sans Bold"/>
              <a:sym typeface="Canva Sans Bold"/>
              <a:hlinkClick r:id="rId8" tooltip="https://drive.google.com/drive/folders/1hoIIcadkvccXjxImNPqSRKm3Ncu2ONPB?usp=drive_link"/>
            </a:endParaRPr>
          </a:p>
        </p:txBody>
      </p:sp>
      <p:pic>
        <p:nvPicPr>
          <p:cNvPr id="21" name="صورة 20" descr="صورة تحتوي على نص, الخط, لقطة شاشة, التصميم&#10;&#10;قد يكون المحتوى المعد بواسطة الذكاء الاصطناعي غير صحيح.">
            <a:extLst>
              <a:ext uri="{FF2B5EF4-FFF2-40B4-BE49-F238E27FC236}">
                <a16:creationId xmlns:a16="http://schemas.microsoft.com/office/drawing/2014/main" id="{0E437B08-3BE4-BF5F-F23A-1CE2F897079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41685" y="2319754"/>
            <a:ext cx="6262315" cy="3072968"/>
          </a:xfrm>
          <a:prstGeom prst="rect">
            <a:avLst/>
          </a:prstGeom>
          <a:ln w="38100">
            <a:solidFill>
              <a:srgbClr val="BD4B85"/>
            </a:solidFill>
          </a:ln>
        </p:spPr>
      </p:pic>
      <p:pic>
        <p:nvPicPr>
          <p:cNvPr id="22" name="صورة 21">
            <a:extLst>
              <a:ext uri="{FF2B5EF4-FFF2-40B4-BE49-F238E27FC236}">
                <a16:creationId xmlns:a16="http://schemas.microsoft.com/office/drawing/2014/main" id="{76491C77-7A42-D50B-9485-4B6CBE828C14}"/>
              </a:ext>
            </a:extLst>
          </p:cNvPr>
          <p:cNvPicPr>
            <a:picLocks noChangeAspect="1"/>
          </p:cNvPicPr>
          <p:nvPr/>
        </p:nvPicPr>
        <p:blipFill>
          <a:blip r:embed="rId10">
            <a:duotone>
              <a:prstClr val="black"/>
              <a:srgbClr val="BD4B85">
                <a:tint val="45000"/>
                <a:satMod val="400000"/>
              </a:srgbClr>
            </a:duotone>
            <a:extLst>
              <a:ext uri="{28A0092B-C50C-407E-A947-70E740481C1C}">
                <a14:useLocalDpi xmlns:a14="http://schemas.microsoft.com/office/drawing/2010/main" val="0"/>
              </a:ext>
            </a:extLst>
          </a:blip>
          <a:stretch>
            <a:fillRect/>
          </a:stretch>
        </p:blipFill>
        <p:spPr>
          <a:xfrm>
            <a:off x="474354" y="5996968"/>
            <a:ext cx="1638554" cy="161692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683833">
            <a:off x="-4401052" y="-1250443"/>
            <a:ext cx="15227487" cy="18747775"/>
            <a:chOff x="0" y="0"/>
            <a:chExt cx="20303316" cy="24997033"/>
          </a:xfrm>
        </p:grpSpPr>
        <p:sp>
          <p:nvSpPr>
            <p:cNvPr id="3" name="Freeform 3"/>
            <p:cNvSpPr/>
            <p:nvPr/>
          </p:nvSpPr>
          <p:spPr>
            <a:xfrm rot="7570111">
              <a:off x="403208" y="2241951"/>
              <a:ext cx="8166108" cy="5144648"/>
            </a:xfrm>
            <a:custGeom>
              <a:avLst/>
              <a:gdLst/>
              <a:ahLst/>
              <a:cxnLst/>
              <a:rect l="l" t="t" r="r" b="b"/>
              <a:pathLst>
                <a:path w="8166108" h="5144648">
                  <a:moveTo>
                    <a:pt x="0" y="0"/>
                  </a:moveTo>
                  <a:lnTo>
                    <a:pt x="8166108" y="0"/>
                  </a:lnTo>
                  <a:lnTo>
                    <a:pt x="8166108" y="5144649"/>
                  </a:lnTo>
                  <a:lnTo>
                    <a:pt x="0" y="5144649"/>
                  </a:lnTo>
                  <a:lnTo>
                    <a:pt x="0" y="0"/>
                  </a:lnTo>
                  <a:close/>
                </a:path>
              </a:pathLst>
            </a:custGeom>
            <a:blipFill>
              <a:blip r:embed="rId2"/>
              <a:stretch>
                <a:fillRect/>
              </a:stretch>
            </a:blipFill>
          </p:spPr>
          <p:txBody>
            <a:bodyPr/>
            <a:lstStyle/>
            <a:p>
              <a:endParaRPr lang="ar-SA"/>
            </a:p>
          </p:txBody>
        </p:sp>
        <p:sp>
          <p:nvSpPr>
            <p:cNvPr id="4" name="Freeform 4"/>
            <p:cNvSpPr/>
            <p:nvPr/>
          </p:nvSpPr>
          <p:spPr>
            <a:xfrm rot="7570111">
              <a:off x="403208" y="2241951"/>
              <a:ext cx="8166108" cy="5144648"/>
            </a:xfrm>
            <a:custGeom>
              <a:avLst/>
              <a:gdLst/>
              <a:ahLst/>
              <a:cxnLst/>
              <a:rect l="l" t="t" r="r" b="b"/>
              <a:pathLst>
                <a:path w="8166108" h="5144648">
                  <a:moveTo>
                    <a:pt x="0" y="0"/>
                  </a:moveTo>
                  <a:lnTo>
                    <a:pt x="8166108" y="0"/>
                  </a:lnTo>
                  <a:lnTo>
                    <a:pt x="8166108" y="5144649"/>
                  </a:lnTo>
                  <a:lnTo>
                    <a:pt x="0" y="5144649"/>
                  </a:lnTo>
                  <a:lnTo>
                    <a:pt x="0" y="0"/>
                  </a:lnTo>
                  <a:close/>
                </a:path>
              </a:pathLst>
            </a:custGeom>
            <a:blipFill>
              <a:blip r:embed="rId2"/>
              <a:stretch>
                <a:fillRect/>
              </a:stretch>
            </a:blipFill>
          </p:spPr>
          <p:txBody>
            <a:bodyPr/>
            <a:lstStyle/>
            <a:p>
              <a:endParaRPr lang="ar-SA"/>
            </a:p>
          </p:txBody>
        </p:sp>
        <p:sp>
          <p:nvSpPr>
            <p:cNvPr id="5" name="Freeform 5"/>
            <p:cNvSpPr/>
            <p:nvPr/>
          </p:nvSpPr>
          <p:spPr>
            <a:xfrm rot="3708588" flipH="1" flipV="1">
              <a:off x="8787038" y="11544202"/>
              <a:ext cx="11359113" cy="7156241"/>
            </a:xfrm>
            <a:custGeom>
              <a:avLst/>
              <a:gdLst/>
              <a:ahLst/>
              <a:cxnLst/>
              <a:rect l="l" t="t" r="r" b="b"/>
              <a:pathLst>
                <a:path w="11359113" h="7156241">
                  <a:moveTo>
                    <a:pt x="11359113" y="7156242"/>
                  </a:moveTo>
                  <a:lnTo>
                    <a:pt x="0" y="7156242"/>
                  </a:lnTo>
                  <a:lnTo>
                    <a:pt x="0" y="0"/>
                  </a:lnTo>
                  <a:lnTo>
                    <a:pt x="11359113" y="0"/>
                  </a:lnTo>
                  <a:lnTo>
                    <a:pt x="11359113" y="7156242"/>
                  </a:lnTo>
                  <a:close/>
                </a:path>
              </a:pathLst>
            </a:custGeom>
            <a:blipFill>
              <a:blip r:embed="rId2">
                <a:alphaModFix amt="46000"/>
              </a:blip>
              <a:stretch>
                <a:fillRect/>
              </a:stretch>
            </a:blipFill>
          </p:spPr>
          <p:txBody>
            <a:bodyPr/>
            <a:lstStyle/>
            <a:p>
              <a:endParaRPr lang="ar-SA"/>
            </a:p>
          </p:txBody>
        </p:sp>
        <p:sp>
          <p:nvSpPr>
            <p:cNvPr id="6" name="Freeform 6"/>
            <p:cNvSpPr/>
            <p:nvPr/>
          </p:nvSpPr>
          <p:spPr>
            <a:xfrm rot="4135162" flipV="1">
              <a:off x="7004269" y="14832476"/>
              <a:ext cx="11359113" cy="7156241"/>
            </a:xfrm>
            <a:custGeom>
              <a:avLst/>
              <a:gdLst/>
              <a:ahLst/>
              <a:cxnLst/>
              <a:rect l="l" t="t" r="r" b="b"/>
              <a:pathLst>
                <a:path w="11359113" h="7156241">
                  <a:moveTo>
                    <a:pt x="0" y="7156241"/>
                  </a:moveTo>
                  <a:lnTo>
                    <a:pt x="11359113" y="7156241"/>
                  </a:lnTo>
                  <a:lnTo>
                    <a:pt x="11359113" y="0"/>
                  </a:lnTo>
                  <a:lnTo>
                    <a:pt x="0" y="0"/>
                  </a:lnTo>
                  <a:lnTo>
                    <a:pt x="0" y="7156241"/>
                  </a:lnTo>
                  <a:close/>
                </a:path>
              </a:pathLst>
            </a:custGeom>
            <a:blipFill>
              <a:blip r:embed="rId2">
                <a:alphaModFix amt="75000"/>
              </a:blip>
              <a:stretch>
                <a:fillRect/>
              </a:stretch>
            </a:blipFill>
          </p:spPr>
          <p:txBody>
            <a:bodyPr/>
            <a:lstStyle/>
            <a:p>
              <a:endParaRPr lang="ar-SA"/>
            </a:p>
          </p:txBody>
        </p:sp>
      </p:grpSp>
      <p:sp>
        <p:nvSpPr>
          <p:cNvPr id="7" name="Freeform 7"/>
          <p:cNvSpPr/>
          <p:nvPr/>
        </p:nvSpPr>
        <p:spPr>
          <a:xfrm>
            <a:off x="756000" y="4659421"/>
            <a:ext cx="4757428" cy="2563065"/>
          </a:xfrm>
          <a:custGeom>
            <a:avLst/>
            <a:gdLst/>
            <a:ahLst/>
            <a:cxnLst/>
            <a:rect l="l" t="t" r="r" b="b"/>
            <a:pathLst>
              <a:path w="4757428" h="2563065">
                <a:moveTo>
                  <a:pt x="0" y="0"/>
                </a:moveTo>
                <a:lnTo>
                  <a:pt x="4757428" y="0"/>
                </a:lnTo>
                <a:lnTo>
                  <a:pt x="4757428" y="2563064"/>
                </a:lnTo>
                <a:lnTo>
                  <a:pt x="0" y="256306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ar-SA"/>
          </a:p>
        </p:txBody>
      </p:sp>
      <p:sp>
        <p:nvSpPr>
          <p:cNvPr id="8" name="Freeform 8"/>
          <p:cNvSpPr/>
          <p:nvPr/>
        </p:nvSpPr>
        <p:spPr>
          <a:xfrm>
            <a:off x="3780000" y="785310"/>
            <a:ext cx="3024000" cy="3024000"/>
          </a:xfrm>
          <a:custGeom>
            <a:avLst/>
            <a:gdLst/>
            <a:ahLst/>
            <a:cxnLst/>
            <a:rect l="l" t="t" r="r" b="b"/>
            <a:pathLst>
              <a:path w="3024000" h="3024000">
                <a:moveTo>
                  <a:pt x="0" y="0"/>
                </a:moveTo>
                <a:lnTo>
                  <a:pt x="3024000" y="0"/>
                </a:lnTo>
                <a:lnTo>
                  <a:pt x="3024000" y="3024000"/>
                </a:lnTo>
                <a:lnTo>
                  <a:pt x="0" y="30240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ar-SA"/>
          </a:p>
        </p:txBody>
      </p:sp>
      <p:sp>
        <p:nvSpPr>
          <p:cNvPr id="9" name="TextBox 9"/>
          <p:cNvSpPr txBox="1"/>
          <p:nvPr/>
        </p:nvSpPr>
        <p:spPr>
          <a:xfrm>
            <a:off x="1579104" y="5325875"/>
            <a:ext cx="3111221" cy="982212"/>
          </a:xfrm>
          <a:prstGeom prst="rect">
            <a:avLst/>
          </a:prstGeom>
        </p:spPr>
        <p:txBody>
          <a:bodyPr lIns="0" tIns="0" rIns="0" bIns="0" rtlCol="0" anchor="t">
            <a:spAutoFit/>
          </a:bodyPr>
          <a:lstStyle/>
          <a:p>
            <a:pPr algn="ctr" rtl="1">
              <a:lnSpc>
                <a:spcPts val="6762"/>
              </a:lnSpc>
            </a:pPr>
            <a:r>
              <a:rPr lang="ar-EG" sz="4830" b="1">
                <a:solidFill>
                  <a:srgbClr val="000000"/>
                </a:solidFill>
                <a:latin typeface="29LT Bukra Condensed Bold"/>
                <a:ea typeface="29LT Bukra Condensed Bold"/>
                <a:cs typeface="29LT Bukra Condensed Bold"/>
                <a:sym typeface="29LT Bukra Condensed Bold"/>
                <a:rtl/>
              </a:rPr>
              <a:t>مقدمة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7"/>
          <p:cNvSpPr/>
          <p:nvPr/>
        </p:nvSpPr>
        <p:spPr>
          <a:xfrm>
            <a:off x="756000" y="4659421"/>
            <a:ext cx="4757428" cy="2563065"/>
          </a:xfrm>
          <a:custGeom>
            <a:avLst/>
            <a:gdLst/>
            <a:ahLst/>
            <a:cxnLst/>
            <a:rect l="l" t="t" r="r" b="b"/>
            <a:pathLst>
              <a:path w="4757428" h="2563065">
                <a:moveTo>
                  <a:pt x="0" y="0"/>
                </a:moveTo>
                <a:lnTo>
                  <a:pt x="4757428" y="0"/>
                </a:lnTo>
                <a:lnTo>
                  <a:pt x="4757428" y="2563064"/>
                </a:lnTo>
                <a:lnTo>
                  <a:pt x="0" y="256306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ar-SA"/>
          </a:p>
        </p:txBody>
      </p:sp>
      <p:sp>
        <p:nvSpPr>
          <p:cNvPr id="8" name="Freeform 8"/>
          <p:cNvSpPr/>
          <p:nvPr/>
        </p:nvSpPr>
        <p:spPr>
          <a:xfrm>
            <a:off x="890017" y="7765410"/>
            <a:ext cx="2432555" cy="2393026"/>
          </a:xfrm>
          <a:custGeom>
            <a:avLst/>
            <a:gdLst/>
            <a:ahLst/>
            <a:cxnLst/>
            <a:rect l="l" t="t" r="r" b="b"/>
            <a:pathLst>
              <a:path w="2432555" h="2393026">
                <a:moveTo>
                  <a:pt x="0" y="0"/>
                </a:moveTo>
                <a:lnTo>
                  <a:pt x="2432555" y="0"/>
                </a:lnTo>
                <a:lnTo>
                  <a:pt x="2432555" y="2393026"/>
                </a:lnTo>
                <a:lnTo>
                  <a:pt x="0" y="239302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ar-SA"/>
          </a:p>
        </p:txBody>
      </p:sp>
      <p:sp>
        <p:nvSpPr>
          <p:cNvPr id="9" name="Freeform 9"/>
          <p:cNvSpPr/>
          <p:nvPr/>
        </p:nvSpPr>
        <p:spPr>
          <a:xfrm>
            <a:off x="3942496" y="756000"/>
            <a:ext cx="2750001" cy="3118558"/>
          </a:xfrm>
          <a:custGeom>
            <a:avLst/>
            <a:gdLst/>
            <a:ahLst/>
            <a:cxnLst/>
            <a:rect l="l" t="t" r="r" b="b"/>
            <a:pathLst>
              <a:path w="2750001" h="3118558">
                <a:moveTo>
                  <a:pt x="0" y="0"/>
                </a:moveTo>
                <a:lnTo>
                  <a:pt x="2750001" y="0"/>
                </a:lnTo>
                <a:lnTo>
                  <a:pt x="2750001" y="3118558"/>
                </a:lnTo>
                <a:lnTo>
                  <a:pt x="0" y="311855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ar-SA"/>
          </a:p>
        </p:txBody>
      </p:sp>
      <p:sp>
        <p:nvSpPr>
          <p:cNvPr id="10" name="TextBox 10"/>
          <p:cNvSpPr txBox="1"/>
          <p:nvPr/>
        </p:nvSpPr>
        <p:spPr>
          <a:xfrm>
            <a:off x="756000" y="4969503"/>
            <a:ext cx="4757428" cy="1731993"/>
          </a:xfrm>
          <a:prstGeom prst="rect">
            <a:avLst/>
          </a:prstGeom>
        </p:spPr>
        <p:txBody>
          <a:bodyPr lIns="0" tIns="0" rIns="0" bIns="0" rtlCol="0" anchor="t">
            <a:spAutoFit/>
          </a:bodyPr>
          <a:lstStyle/>
          <a:p>
            <a:pPr algn="ctr" rtl="1">
              <a:lnSpc>
                <a:spcPts val="6315"/>
              </a:lnSpc>
            </a:pPr>
            <a:r>
              <a:rPr lang="ar-EG" sz="4511" b="1">
                <a:solidFill>
                  <a:srgbClr val="000000"/>
                </a:solidFill>
                <a:latin typeface="29LT Bukra Condensed Bold"/>
                <a:ea typeface="29LT Bukra Condensed Bold"/>
                <a:cs typeface="29LT Bukra Condensed Bold"/>
                <a:sym typeface="29LT Bukra Condensed Bold"/>
                <a:rtl/>
              </a:rPr>
              <a:t>تحسين نتائج </a:t>
            </a:r>
          </a:p>
          <a:p>
            <a:pPr algn="ctr" rtl="1">
              <a:lnSpc>
                <a:spcPts val="6455"/>
              </a:lnSpc>
            </a:pPr>
            <a:r>
              <a:rPr lang="ar-EG" sz="4611" b="1">
                <a:solidFill>
                  <a:srgbClr val="BD4B85"/>
                </a:solidFill>
                <a:latin typeface="29LT Bukra Condensed Bold"/>
                <a:ea typeface="29LT Bukra Condensed Bold"/>
                <a:cs typeface="29LT Bukra Condensed Bold"/>
                <a:sym typeface="29LT Bukra Condensed Bold"/>
                <a:rtl/>
              </a:rPr>
              <a:t>المتعلمين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7"/>
          <p:cNvGraphicFramePr>
            <a:graphicFrameLocks noGrp="1"/>
          </p:cNvGraphicFramePr>
          <p:nvPr>
            <p:extLst>
              <p:ext uri="{D42A27DB-BD31-4B8C-83A1-F6EECF244321}">
                <p14:modId xmlns:p14="http://schemas.microsoft.com/office/powerpoint/2010/main" val="481860681"/>
              </p:ext>
            </p:extLst>
          </p:nvPr>
        </p:nvGraphicFramePr>
        <p:xfrm>
          <a:off x="355650" y="3278154"/>
          <a:ext cx="6902279" cy="3319950"/>
        </p:xfrm>
        <a:graphic>
          <a:graphicData uri="http://schemas.openxmlformats.org/drawingml/2006/table">
            <a:tbl>
              <a:tblPr/>
              <a:tblGrid>
                <a:gridCol w="2188535">
                  <a:extLst>
                    <a:ext uri="{9D8B030D-6E8A-4147-A177-3AD203B41FA5}">
                      <a16:colId xmlns:a16="http://schemas.microsoft.com/office/drawing/2014/main" val="20000"/>
                    </a:ext>
                  </a:extLst>
                </a:gridCol>
                <a:gridCol w="916789">
                  <a:extLst>
                    <a:ext uri="{9D8B030D-6E8A-4147-A177-3AD203B41FA5}">
                      <a16:colId xmlns:a16="http://schemas.microsoft.com/office/drawing/2014/main" val="20001"/>
                    </a:ext>
                  </a:extLst>
                </a:gridCol>
                <a:gridCol w="716781">
                  <a:extLst>
                    <a:ext uri="{9D8B030D-6E8A-4147-A177-3AD203B41FA5}">
                      <a16:colId xmlns:a16="http://schemas.microsoft.com/office/drawing/2014/main" val="20002"/>
                    </a:ext>
                  </a:extLst>
                </a:gridCol>
                <a:gridCol w="3080174">
                  <a:extLst>
                    <a:ext uri="{9D8B030D-6E8A-4147-A177-3AD203B41FA5}">
                      <a16:colId xmlns:a16="http://schemas.microsoft.com/office/drawing/2014/main" val="20003"/>
                    </a:ext>
                  </a:extLst>
                </a:gridCol>
              </a:tblGrid>
              <a:tr h="536478">
                <a:tc>
                  <a:txBody>
                    <a:bodyPr/>
                    <a:lstStyle/>
                    <a:p>
                      <a:pPr algn="ctr" rtl="1">
                        <a:lnSpc>
                          <a:spcPts val="1679"/>
                        </a:lnSpc>
                        <a:defRPr/>
                      </a:pPr>
                      <a:r>
                        <a:rPr lang="ar-EG" sz="1200" b="1">
                          <a:solidFill>
                            <a:srgbClr val="000000"/>
                          </a:solidFill>
                          <a:latin typeface="29LT Bukra Condensed Bold" panose="020B0604020202020204" charset="-78"/>
                          <a:ea typeface="Adobe Arabic"/>
                          <a:cs typeface="29LT Bukra Condensed Bold" panose="020B0604020202020204" charset="-78"/>
                          <a:sym typeface="Adobe Arabic"/>
                          <a:rtl/>
                        </a:rPr>
                        <a:t>نوع الشاهد </a:t>
                      </a: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F9ACF"/>
                    </a:solidFill>
                  </a:tcPr>
                </a:tc>
                <a:tc>
                  <a:txBody>
                    <a:bodyPr/>
                    <a:lstStyle/>
                    <a:p>
                      <a:pPr algn="ctr" rtl="1">
                        <a:lnSpc>
                          <a:spcPts val="1679"/>
                        </a:lnSpc>
                        <a:defRPr/>
                      </a:pPr>
                      <a:r>
                        <a:rPr lang="ar-EG" sz="1200" b="1">
                          <a:solidFill>
                            <a:srgbClr val="000000"/>
                          </a:solidFill>
                          <a:latin typeface="29LT Bukra Condensed Bold" panose="020B0604020202020204" charset="-78"/>
                          <a:ea typeface="Adobe Arabic"/>
                          <a:cs typeface="29LT Bukra Condensed Bold" panose="020B0604020202020204" charset="-78"/>
                          <a:sym typeface="Adobe Arabic"/>
                          <a:rtl/>
                        </a:rPr>
                        <a:t>غير متوفر </a:t>
                      </a: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F9ACF"/>
                    </a:solidFill>
                  </a:tcPr>
                </a:tc>
                <a:tc>
                  <a:txBody>
                    <a:bodyPr/>
                    <a:lstStyle/>
                    <a:p>
                      <a:pPr algn="ctr" rtl="1">
                        <a:lnSpc>
                          <a:spcPts val="1679"/>
                        </a:lnSpc>
                        <a:defRPr/>
                      </a:pPr>
                      <a:r>
                        <a:rPr lang="ar-EG" sz="1200" b="1">
                          <a:solidFill>
                            <a:srgbClr val="000000"/>
                          </a:solidFill>
                          <a:latin typeface="29LT Bukra Condensed Bold" panose="020B0604020202020204" charset="-78"/>
                          <a:ea typeface="Adobe Arabic"/>
                          <a:cs typeface="29LT Bukra Condensed Bold" panose="020B0604020202020204" charset="-78"/>
                          <a:sym typeface="Adobe Arabic"/>
                          <a:rtl/>
                        </a:rPr>
                        <a:t>متوفر </a:t>
                      </a: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F9ACF"/>
                    </a:solidFill>
                  </a:tcPr>
                </a:tc>
                <a:tc>
                  <a:txBody>
                    <a:bodyPr/>
                    <a:lstStyle/>
                    <a:p>
                      <a:pPr algn="ctr" rtl="1">
                        <a:lnSpc>
                          <a:spcPts val="1679"/>
                        </a:lnSpc>
                        <a:defRPr/>
                      </a:pPr>
                      <a:r>
                        <a:rPr lang="ar-EG" sz="1200" b="1" dirty="0">
                          <a:solidFill>
                            <a:srgbClr val="000000"/>
                          </a:solidFill>
                          <a:latin typeface="29LT Bukra Condensed Bold" panose="020B0604020202020204" charset="-78"/>
                          <a:ea typeface="Adobe Arabic"/>
                          <a:cs typeface="29LT Bukra Condensed Bold" panose="020B0604020202020204" charset="-78"/>
                          <a:sym typeface="Adobe Arabic"/>
                          <a:rtl/>
                        </a:rPr>
                        <a:t>الشاهد </a:t>
                      </a:r>
                      <a:endParaRPr lang="en-US" sz="1100" dirty="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F9ACF"/>
                    </a:solidFill>
                  </a:tcPr>
                </a:tc>
                <a:extLst>
                  <a:ext uri="{0D108BD9-81ED-4DB2-BD59-A6C34878D82A}">
                    <a16:rowId xmlns:a16="http://schemas.microsoft.com/office/drawing/2014/main" val="10000"/>
                  </a:ext>
                </a:extLst>
              </a:tr>
              <a:tr h="637163">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1">
                        <a:lnSpc>
                          <a:spcPts val="1679"/>
                        </a:lnSpc>
                        <a:defRPr/>
                      </a:pPr>
                      <a:r>
                        <a:rPr lang="ar-EG" sz="1200">
                          <a:solidFill>
                            <a:srgbClr val="000000"/>
                          </a:solidFill>
                          <a:latin typeface="29LT Bukra Condensed Bold" panose="020B0604020202020204" charset="-78"/>
                          <a:ea typeface="Adobe Arabic"/>
                          <a:cs typeface="29LT Bukra Condensed Bold" panose="020B0604020202020204" charset="-78"/>
                          <a:sym typeface="Adobe Arabic"/>
                          <a:rtl/>
                        </a:rPr>
                        <a:t>خطط علاجية للطلاب الضعاف </a:t>
                      </a: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36875">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1">
                        <a:lnSpc>
                          <a:spcPts val="1679"/>
                        </a:lnSpc>
                        <a:defRPr/>
                      </a:pPr>
                      <a:r>
                        <a:rPr lang="ar-EG" sz="1200">
                          <a:solidFill>
                            <a:srgbClr val="000000"/>
                          </a:solidFill>
                          <a:latin typeface="29LT Bukra Condensed Bold" panose="020B0604020202020204" charset="-78"/>
                          <a:ea typeface="Adobe Arabic"/>
                          <a:cs typeface="29LT Bukra Condensed Bold" panose="020B0604020202020204" charset="-78"/>
                          <a:sym typeface="Adobe Arabic"/>
                          <a:rtl/>
                        </a:rPr>
                        <a:t>خطط إثرائية للطلاب المتميزين </a:t>
                      </a: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36478">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1">
                        <a:lnSpc>
                          <a:spcPts val="1679"/>
                        </a:lnSpc>
                        <a:defRPr/>
                      </a:pPr>
                      <a:r>
                        <a:rPr lang="ar-EG" sz="1200">
                          <a:solidFill>
                            <a:srgbClr val="000000"/>
                          </a:solidFill>
                          <a:latin typeface="29LT Bukra Condensed Bold" panose="020B0604020202020204" charset="-78"/>
                          <a:ea typeface="Adobe Arabic"/>
                          <a:cs typeface="29LT Bukra Condensed Bold" panose="020B0604020202020204" charset="-78"/>
                          <a:sym typeface="Adobe Arabic"/>
                          <a:rtl/>
                        </a:rPr>
                        <a:t>تكريم الطلاب </a:t>
                      </a: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36478">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1">
                        <a:lnSpc>
                          <a:spcPts val="1679"/>
                        </a:lnSpc>
                        <a:defRPr/>
                      </a:pPr>
                      <a:r>
                        <a:rPr lang="ar-EG" sz="1200">
                          <a:solidFill>
                            <a:srgbClr val="000000"/>
                          </a:solidFill>
                          <a:latin typeface="29LT Bukra Condensed Bold" panose="020B0604020202020204" charset="-78"/>
                          <a:ea typeface="Adobe Arabic"/>
                          <a:cs typeface="29LT Bukra Condensed Bold" panose="020B0604020202020204" charset="-78"/>
                          <a:sym typeface="Adobe Arabic"/>
                          <a:rtl/>
                        </a:rPr>
                        <a:t>اختبار قبلي واختبار بعدي </a:t>
                      </a: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536478">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1">
                        <a:lnSpc>
                          <a:spcPts val="1679"/>
                        </a:lnSpc>
                        <a:defRPr/>
                      </a:pPr>
                      <a:r>
                        <a:rPr lang="ar-EG" sz="1200" dirty="0">
                          <a:solidFill>
                            <a:srgbClr val="000000"/>
                          </a:solidFill>
                          <a:latin typeface="29LT Bukra Condensed Bold" panose="020B0604020202020204" charset="-78"/>
                          <a:ea typeface="Adobe Arabic"/>
                          <a:cs typeface="29LT Bukra Condensed Bold" panose="020B0604020202020204" charset="-78"/>
                          <a:sym typeface="Adobe Arabic"/>
                          <a:rtl/>
                        </a:rPr>
                        <a:t>كشف متابعة الطلاب </a:t>
                      </a:r>
                      <a:endParaRPr lang="en-US" sz="1100" dirty="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8" name="TextBox 8"/>
          <p:cNvSpPr txBox="1"/>
          <p:nvPr/>
        </p:nvSpPr>
        <p:spPr>
          <a:xfrm>
            <a:off x="2077822" y="1364546"/>
            <a:ext cx="3457934" cy="292487"/>
          </a:xfrm>
          <a:prstGeom prst="rect">
            <a:avLst/>
          </a:prstGeom>
        </p:spPr>
        <p:txBody>
          <a:bodyPr lIns="0" tIns="0" rIns="0" bIns="0" rtlCol="0" anchor="t">
            <a:spAutoFit/>
          </a:bodyPr>
          <a:lstStyle/>
          <a:p>
            <a:pPr algn="ctr" rtl="1">
              <a:lnSpc>
                <a:spcPts val="2455"/>
              </a:lnSpc>
            </a:pPr>
            <a:r>
              <a:rPr lang="ar-EG" sz="1753">
                <a:solidFill>
                  <a:srgbClr val="FFFFFE"/>
                </a:solidFill>
                <a:latin typeface="Adobe Arabic"/>
                <a:ea typeface="Adobe Arabic"/>
                <a:cs typeface="Adobe Arabic"/>
                <a:sym typeface="Adobe Arabic"/>
                <a:rtl/>
              </a:rPr>
              <a:t>ابتدائية العزيزية ومتوسطة الفيصلية </a:t>
            </a:r>
          </a:p>
        </p:txBody>
      </p:sp>
      <p:sp>
        <p:nvSpPr>
          <p:cNvPr id="9" name="TextBox 9"/>
          <p:cNvSpPr txBox="1"/>
          <p:nvPr/>
        </p:nvSpPr>
        <p:spPr>
          <a:xfrm>
            <a:off x="2612855" y="1533207"/>
            <a:ext cx="4191145" cy="465527"/>
          </a:xfrm>
          <a:prstGeom prst="rect">
            <a:avLst/>
          </a:prstGeom>
        </p:spPr>
        <p:txBody>
          <a:bodyPr lIns="0" tIns="0" rIns="0" bIns="0" rtlCol="0" anchor="t">
            <a:spAutoFit/>
          </a:bodyPr>
          <a:lstStyle/>
          <a:p>
            <a:pPr algn="ctr" rtl="1">
              <a:lnSpc>
                <a:spcPts val="3214"/>
              </a:lnSpc>
            </a:pPr>
            <a:r>
              <a:rPr lang="ar-EG" sz="2295" b="1">
                <a:solidFill>
                  <a:srgbClr val="000000"/>
                </a:solidFill>
                <a:latin typeface="29LT Bukra Condensed Bold"/>
                <a:ea typeface="29LT Bukra Condensed Bold"/>
                <a:cs typeface="29LT Bukra Condensed Bold"/>
                <a:sym typeface="29LT Bukra Condensed Bold"/>
                <a:rtl/>
              </a:rPr>
              <a:t>شواهد من تحسين نتائج </a:t>
            </a:r>
            <a:r>
              <a:rPr lang="ar-EG" sz="2295" b="1">
                <a:solidFill>
                  <a:srgbClr val="BD4B85"/>
                </a:solidFill>
                <a:latin typeface="29LT Bukra Condensed Bold"/>
                <a:ea typeface="29LT Bukra Condensed Bold"/>
                <a:cs typeface="29LT Bukra Condensed Bold"/>
                <a:sym typeface="29LT Bukra Condensed Bold"/>
                <a:rtl/>
              </a:rPr>
              <a:t>المتعلمين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FFE"/>
        </a:solidFill>
        <a:effectLst/>
      </p:bgPr>
    </p:bg>
    <p:spTree>
      <p:nvGrpSpPr>
        <p:cNvPr id="1" name=""/>
        <p:cNvGrpSpPr/>
        <p:nvPr/>
      </p:nvGrpSpPr>
      <p:grpSpPr>
        <a:xfrm>
          <a:off x="0" y="0"/>
          <a:ext cx="0" cy="0"/>
          <a:chOff x="0" y="0"/>
          <a:chExt cx="0" cy="0"/>
        </a:xfrm>
      </p:grpSpPr>
      <p:sp>
        <p:nvSpPr>
          <p:cNvPr id="11" name="TextBox 11"/>
          <p:cNvSpPr txBox="1"/>
          <p:nvPr/>
        </p:nvSpPr>
        <p:spPr>
          <a:xfrm>
            <a:off x="2077822" y="1364546"/>
            <a:ext cx="3457934" cy="292487"/>
          </a:xfrm>
          <a:prstGeom prst="rect">
            <a:avLst/>
          </a:prstGeom>
        </p:spPr>
        <p:txBody>
          <a:bodyPr lIns="0" tIns="0" rIns="0" bIns="0" rtlCol="0" anchor="t">
            <a:spAutoFit/>
          </a:bodyPr>
          <a:lstStyle/>
          <a:p>
            <a:pPr algn="ctr" rtl="1">
              <a:lnSpc>
                <a:spcPts val="2455"/>
              </a:lnSpc>
            </a:pPr>
            <a:r>
              <a:rPr lang="ar-EG" sz="1753">
                <a:solidFill>
                  <a:srgbClr val="FFFFFE"/>
                </a:solidFill>
                <a:latin typeface="Adobe Arabic"/>
                <a:ea typeface="Adobe Arabic"/>
                <a:cs typeface="Adobe Arabic"/>
                <a:sym typeface="Adobe Arabic"/>
                <a:rtl/>
              </a:rPr>
              <a:t>ابتدائية العزيزية ومتوسطة الفيصلية </a:t>
            </a:r>
          </a:p>
        </p:txBody>
      </p:sp>
      <p:sp>
        <p:nvSpPr>
          <p:cNvPr id="13" name="TextBox 13"/>
          <p:cNvSpPr txBox="1"/>
          <p:nvPr/>
        </p:nvSpPr>
        <p:spPr>
          <a:xfrm>
            <a:off x="2765255" y="1685607"/>
            <a:ext cx="4191145" cy="465527"/>
          </a:xfrm>
          <a:prstGeom prst="rect">
            <a:avLst/>
          </a:prstGeom>
        </p:spPr>
        <p:txBody>
          <a:bodyPr lIns="0" tIns="0" rIns="0" bIns="0" rtlCol="0" anchor="t">
            <a:spAutoFit/>
          </a:bodyPr>
          <a:lstStyle/>
          <a:p>
            <a:pPr algn="ctr" rtl="1">
              <a:lnSpc>
                <a:spcPts val="3214"/>
              </a:lnSpc>
            </a:pPr>
            <a:r>
              <a:rPr lang="ar-EG" sz="2295" b="1">
                <a:solidFill>
                  <a:srgbClr val="000000"/>
                </a:solidFill>
                <a:latin typeface="29LT Bukra Condensed Bold"/>
                <a:ea typeface="29LT Bukra Condensed Bold"/>
                <a:cs typeface="29LT Bukra Condensed Bold"/>
                <a:sym typeface="29LT Bukra Condensed Bold"/>
                <a:rtl/>
              </a:rPr>
              <a:t>شواهد من تحسين نتائج </a:t>
            </a:r>
            <a:r>
              <a:rPr lang="ar-EG" sz="2295" b="1">
                <a:solidFill>
                  <a:srgbClr val="BD4B85"/>
                </a:solidFill>
                <a:latin typeface="29LT Bukra Condensed Bold"/>
                <a:ea typeface="29LT Bukra Condensed Bold"/>
                <a:cs typeface="29LT Bukra Condensed Bold"/>
                <a:sym typeface="29LT Bukra Condensed Bold"/>
                <a:rtl/>
              </a:rPr>
              <a:t>المتعلمين </a:t>
            </a:r>
          </a:p>
        </p:txBody>
      </p:sp>
      <p:sp>
        <p:nvSpPr>
          <p:cNvPr id="16" name="Freeform 7">
            <a:extLst>
              <a:ext uri="{FF2B5EF4-FFF2-40B4-BE49-F238E27FC236}">
                <a16:creationId xmlns:a16="http://schemas.microsoft.com/office/drawing/2014/main" id="{558FFAFF-EFD5-E2AE-E167-E5F42DC8FD63}"/>
              </a:ext>
            </a:extLst>
          </p:cNvPr>
          <p:cNvSpPr/>
          <p:nvPr/>
        </p:nvSpPr>
        <p:spPr>
          <a:xfrm>
            <a:off x="298899" y="5835253"/>
            <a:ext cx="2034339" cy="2034339"/>
          </a:xfrm>
          <a:custGeom>
            <a:avLst/>
            <a:gdLst/>
            <a:ahLst/>
            <a:cxnLst/>
            <a:rect l="l" t="t" r="r" b="b"/>
            <a:pathLst>
              <a:path w="2034339" h="2034339">
                <a:moveTo>
                  <a:pt x="0" y="0"/>
                </a:moveTo>
                <a:lnTo>
                  <a:pt x="2034339" y="0"/>
                </a:lnTo>
                <a:lnTo>
                  <a:pt x="2034339" y="2034339"/>
                </a:lnTo>
                <a:lnTo>
                  <a:pt x="0" y="203433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ar-SA"/>
          </a:p>
        </p:txBody>
      </p:sp>
      <p:sp>
        <p:nvSpPr>
          <p:cNvPr id="17" name="Freeform 8">
            <a:extLst>
              <a:ext uri="{FF2B5EF4-FFF2-40B4-BE49-F238E27FC236}">
                <a16:creationId xmlns:a16="http://schemas.microsoft.com/office/drawing/2014/main" id="{1AAD272F-741F-1846-DAEF-AEEEC2CB970B}"/>
              </a:ext>
            </a:extLst>
          </p:cNvPr>
          <p:cNvSpPr/>
          <p:nvPr/>
        </p:nvSpPr>
        <p:spPr>
          <a:xfrm flipV="1">
            <a:off x="2262996" y="6940797"/>
            <a:ext cx="652780" cy="1500643"/>
          </a:xfrm>
          <a:custGeom>
            <a:avLst/>
            <a:gdLst/>
            <a:ahLst/>
            <a:cxnLst/>
            <a:rect l="l" t="t" r="r" b="b"/>
            <a:pathLst>
              <a:path w="652780" h="1500643">
                <a:moveTo>
                  <a:pt x="0" y="1500643"/>
                </a:moveTo>
                <a:lnTo>
                  <a:pt x="652780" y="1500643"/>
                </a:lnTo>
                <a:lnTo>
                  <a:pt x="652780" y="0"/>
                </a:lnTo>
                <a:lnTo>
                  <a:pt x="0" y="0"/>
                </a:lnTo>
                <a:lnTo>
                  <a:pt x="0" y="1500643"/>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ar-SA"/>
          </a:p>
        </p:txBody>
      </p:sp>
      <p:sp>
        <p:nvSpPr>
          <p:cNvPr id="18" name="Freeform 11">
            <a:extLst>
              <a:ext uri="{FF2B5EF4-FFF2-40B4-BE49-F238E27FC236}">
                <a16:creationId xmlns:a16="http://schemas.microsoft.com/office/drawing/2014/main" id="{49FC1908-798A-A979-AF73-8CE8AF8EE05F}"/>
              </a:ext>
            </a:extLst>
          </p:cNvPr>
          <p:cNvSpPr/>
          <p:nvPr/>
        </p:nvSpPr>
        <p:spPr>
          <a:xfrm>
            <a:off x="2925216" y="6074195"/>
            <a:ext cx="3878784" cy="997171"/>
          </a:xfrm>
          <a:custGeom>
            <a:avLst/>
            <a:gdLst/>
            <a:ahLst/>
            <a:cxnLst/>
            <a:rect l="l" t="t" r="r" b="b"/>
            <a:pathLst>
              <a:path w="3878784" h="997171">
                <a:moveTo>
                  <a:pt x="0" y="0"/>
                </a:moveTo>
                <a:lnTo>
                  <a:pt x="3878784" y="0"/>
                </a:lnTo>
                <a:lnTo>
                  <a:pt x="3878784" y="997171"/>
                </a:lnTo>
                <a:lnTo>
                  <a:pt x="0" y="99717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ar-SA"/>
          </a:p>
        </p:txBody>
      </p:sp>
      <p:sp>
        <p:nvSpPr>
          <p:cNvPr id="19" name="TextBox 13">
            <a:extLst>
              <a:ext uri="{FF2B5EF4-FFF2-40B4-BE49-F238E27FC236}">
                <a16:creationId xmlns:a16="http://schemas.microsoft.com/office/drawing/2014/main" id="{F504B48B-CB46-8D41-A447-C16475E636DE}"/>
              </a:ext>
            </a:extLst>
          </p:cNvPr>
          <p:cNvSpPr txBox="1"/>
          <p:nvPr/>
        </p:nvSpPr>
        <p:spPr>
          <a:xfrm>
            <a:off x="664597" y="8165664"/>
            <a:ext cx="1448311" cy="437252"/>
          </a:xfrm>
          <a:prstGeom prst="rect">
            <a:avLst/>
          </a:prstGeom>
        </p:spPr>
        <p:txBody>
          <a:bodyPr lIns="0" tIns="0" rIns="0" bIns="0" rtlCol="0" anchor="t">
            <a:spAutoFit/>
          </a:bodyPr>
          <a:lstStyle/>
          <a:p>
            <a:pPr algn="ctr" rtl="1">
              <a:lnSpc>
                <a:spcPts val="2988"/>
              </a:lnSpc>
            </a:pPr>
            <a:r>
              <a:rPr lang="ar-EG" sz="2134" b="1">
                <a:solidFill>
                  <a:srgbClr val="BD4B85"/>
                </a:solidFill>
                <a:latin typeface="29LT Bukra Condensed Bold"/>
                <a:ea typeface="29LT Bukra Condensed Bold"/>
                <a:cs typeface="29LT Bukra Condensed Bold"/>
                <a:sym typeface="29LT Bukra Condensed Bold"/>
                <a:rtl/>
              </a:rPr>
              <a:t>لتعرف أكثر </a:t>
            </a:r>
          </a:p>
        </p:txBody>
      </p:sp>
      <p:sp>
        <p:nvSpPr>
          <p:cNvPr id="20" name="TextBox 15">
            <a:extLst>
              <a:ext uri="{FF2B5EF4-FFF2-40B4-BE49-F238E27FC236}">
                <a16:creationId xmlns:a16="http://schemas.microsoft.com/office/drawing/2014/main" id="{8269940F-A057-3E90-5ECA-2D5C6E6ED8F4}"/>
              </a:ext>
            </a:extLst>
          </p:cNvPr>
          <p:cNvSpPr txBox="1"/>
          <p:nvPr/>
        </p:nvSpPr>
        <p:spPr>
          <a:xfrm>
            <a:off x="3107050" y="6443481"/>
            <a:ext cx="3515115" cy="258597"/>
          </a:xfrm>
          <a:prstGeom prst="rect">
            <a:avLst/>
          </a:prstGeom>
        </p:spPr>
        <p:txBody>
          <a:bodyPr lIns="0" tIns="0" rIns="0" bIns="0" rtlCol="0" anchor="t">
            <a:spAutoFit/>
          </a:bodyPr>
          <a:lstStyle/>
          <a:p>
            <a:pPr algn="ctr">
              <a:lnSpc>
                <a:spcPts val="1965"/>
              </a:lnSpc>
            </a:pPr>
            <a:r>
              <a:rPr lang="ar-SA" sz="2000" b="1" dirty="0">
                <a:solidFill>
                  <a:srgbClr val="5271FF"/>
                </a:solidFill>
                <a:latin typeface="Canva Sans Bold"/>
                <a:ea typeface="Canva Sans Bold"/>
                <a:cs typeface="Canva Sans Bold"/>
                <a:sym typeface="Canva Sans Bold"/>
              </a:rPr>
              <a:t>نسخ الرابط </a:t>
            </a:r>
            <a:r>
              <a:rPr lang="ar-SA" sz="2000" b="1" dirty="0" err="1">
                <a:solidFill>
                  <a:srgbClr val="5271FF"/>
                </a:solidFill>
                <a:latin typeface="Canva Sans Bold"/>
                <a:ea typeface="Canva Sans Bold"/>
                <a:cs typeface="Canva Sans Bold"/>
                <a:sym typeface="Canva Sans Bold"/>
              </a:rPr>
              <a:t>وإداراجه</a:t>
            </a:r>
            <a:r>
              <a:rPr lang="ar-SA" sz="2000" b="1" dirty="0">
                <a:solidFill>
                  <a:srgbClr val="5271FF"/>
                </a:solidFill>
                <a:latin typeface="Canva Sans Bold"/>
                <a:ea typeface="Canva Sans Bold"/>
                <a:cs typeface="Canva Sans Bold"/>
                <a:sym typeface="Canva Sans Bold"/>
              </a:rPr>
              <a:t> هنا </a:t>
            </a:r>
            <a:endParaRPr lang="en-US" sz="2000" b="1" dirty="0">
              <a:solidFill>
                <a:srgbClr val="5271FF"/>
              </a:solidFill>
              <a:latin typeface="Canva Sans Bold"/>
              <a:ea typeface="Canva Sans Bold"/>
              <a:cs typeface="Canva Sans Bold"/>
              <a:sym typeface="Canva Sans Bold"/>
              <a:hlinkClick r:id="rId8" tooltip="https://drive.google.com/drive/folders/1hoIIcadkvccXjxImNPqSRKm3Ncu2ONPB?usp=drive_link"/>
            </a:endParaRPr>
          </a:p>
        </p:txBody>
      </p:sp>
      <p:pic>
        <p:nvPicPr>
          <p:cNvPr id="21" name="صورة 20" descr="صورة تحتوي على نص, الخط, لقطة شاشة, التصميم&#10;&#10;قد يكون المحتوى المعد بواسطة الذكاء الاصطناعي غير صحيح.">
            <a:extLst>
              <a:ext uri="{FF2B5EF4-FFF2-40B4-BE49-F238E27FC236}">
                <a16:creationId xmlns:a16="http://schemas.microsoft.com/office/drawing/2014/main" id="{204F7A49-9B91-983E-4827-2741E5A9A8E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41685" y="2319754"/>
            <a:ext cx="6262315" cy="3072968"/>
          </a:xfrm>
          <a:prstGeom prst="rect">
            <a:avLst/>
          </a:prstGeom>
          <a:ln w="38100">
            <a:solidFill>
              <a:srgbClr val="BD4B85"/>
            </a:solidFill>
          </a:ln>
        </p:spPr>
      </p:pic>
      <p:pic>
        <p:nvPicPr>
          <p:cNvPr id="22" name="صورة 21">
            <a:extLst>
              <a:ext uri="{FF2B5EF4-FFF2-40B4-BE49-F238E27FC236}">
                <a16:creationId xmlns:a16="http://schemas.microsoft.com/office/drawing/2014/main" id="{D6C4DACF-C709-EA4D-CC36-FB46004DCAC2}"/>
              </a:ext>
            </a:extLst>
          </p:cNvPr>
          <p:cNvPicPr>
            <a:picLocks noChangeAspect="1"/>
          </p:cNvPicPr>
          <p:nvPr/>
        </p:nvPicPr>
        <p:blipFill>
          <a:blip r:embed="rId10">
            <a:duotone>
              <a:prstClr val="black"/>
              <a:srgbClr val="BD4B85">
                <a:tint val="45000"/>
                <a:satMod val="400000"/>
              </a:srgbClr>
            </a:duotone>
            <a:extLst>
              <a:ext uri="{28A0092B-C50C-407E-A947-70E740481C1C}">
                <a14:useLocalDpi xmlns:a14="http://schemas.microsoft.com/office/drawing/2010/main" val="0"/>
              </a:ext>
            </a:extLst>
          </a:blip>
          <a:stretch>
            <a:fillRect/>
          </a:stretch>
        </p:blipFill>
        <p:spPr>
          <a:xfrm>
            <a:off x="474354" y="5996968"/>
            <a:ext cx="1638554" cy="1616923"/>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7"/>
          <p:cNvSpPr/>
          <p:nvPr/>
        </p:nvSpPr>
        <p:spPr>
          <a:xfrm>
            <a:off x="756000" y="4659421"/>
            <a:ext cx="4757428" cy="2563065"/>
          </a:xfrm>
          <a:custGeom>
            <a:avLst/>
            <a:gdLst/>
            <a:ahLst/>
            <a:cxnLst/>
            <a:rect l="l" t="t" r="r" b="b"/>
            <a:pathLst>
              <a:path w="4757428" h="2563065">
                <a:moveTo>
                  <a:pt x="0" y="0"/>
                </a:moveTo>
                <a:lnTo>
                  <a:pt x="4757428" y="0"/>
                </a:lnTo>
                <a:lnTo>
                  <a:pt x="4757428" y="2563064"/>
                </a:lnTo>
                <a:lnTo>
                  <a:pt x="0" y="256306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ar-SA"/>
          </a:p>
        </p:txBody>
      </p:sp>
      <p:sp>
        <p:nvSpPr>
          <p:cNvPr id="8" name="Freeform 8"/>
          <p:cNvSpPr/>
          <p:nvPr/>
        </p:nvSpPr>
        <p:spPr>
          <a:xfrm>
            <a:off x="890017" y="7765410"/>
            <a:ext cx="2432555" cy="2393026"/>
          </a:xfrm>
          <a:custGeom>
            <a:avLst/>
            <a:gdLst/>
            <a:ahLst/>
            <a:cxnLst/>
            <a:rect l="l" t="t" r="r" b="b"/>
            <a:pathLst>
              <a:path w="2432555" h="2393026">
                <a:moveTo>
                  <a:pt x="0" y="0"/>
                </a:moveTo>
                <a:lnTo>
                  <a:pt x="2432555" y="0"/>
                </a:lnTo>
                <a:lnTo>
                  <a:pt x="2432555" y="2393026"/>
                </a:lnTo>
                <a:lnTo>
                  <a:pt x="0" y="239302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ar-SA"/>
          </a:p>
        </p:txBody>
      </p:sp>
      <p:sp>
        <p:nvSpPr>
          <p:cNvPr id="9" name="Freeform 9"/>
          <p:cNvSpPr/>
          <p:nvPr/>
        </p:nvSpPr>
        <p:spPr>
          <a:xfrm>
            <a:off x="4317707" y="1006645"/>
            <a:ext cx="2391443" cy="2802675"/>
          </a:xfrm>
          <a:custGeom>
            <a:avLst/>
            <a:gdLst/>
            <a:ahLst/>
            <a:cxnLst/>
            <a:rect l="l" t="t" r="r" b="b"/>
            <a:pathLst>
              <a:path w="2391443" h="2802675">
                <a:moveTo>
                  <a:pt x="0" y="0"/>
                </a:moveTo>
                <a:lnTo>
                  <a:pt x="2391443" y="0"/>
                </a:lnTo>
                <a:lnTo>
                  <a:pt x="2391443" y="2802675"/>
                </a:lnTo>
                <a:lnTo>
                  <a:pt x="0" y="280267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ar-SA"/>
          </a:p>
        </p:txBody>
      </p:sp>
      <p:sp>
        <p:nvSpPr>
          <p:cNvPr id="10" name="TextBox 10"/>
          <p:cNvSpPr txBox="1"/>
          <p:nvPr/>
        </p:nvSpPr>
        <p:spPr>
          <a:xfrm>
            <a:off x="756000" y="4969503"/>
            <a:ext cx="4757428" cy="1714080"/>
          </a:xfrm>
          <a:prstGeom prst="rect">
            <a:avLst/>
          </a:prstGeom>
        </p:spPr>
        <p:txBody>
          <a:bodyPr lIns="0" tIns="0" rIns="0" bIns="0" rtlCol="0" anchor="t">
            <a:spAutoFit/>
          </a:bodyPr>
          <a:lstStyle/>
          <a:p>
            <a:pPr algn="ctr" rtl="1">
              <a:lnSpc>
                <a:spcPts val="6315"/>
              </a:lnSpc>
            </a:pPr>
            <a:r>
              <a:rPr lang="ar-EG" sz="4511" b="1">
                <a:solidFill>
                  <a:srgbClr val="000000"/>
                </a:solidFill>
                <a:latin typeface="29LT Bukra Condensed Bold"/>
                <a:ea typeface="29LT Bukra Condensed Bold"/>
                <a:cs typeface="29LT Bukra Condensed Bold"/>
                <a:sym typeface="29LT Bukra Condensed Bold"/>
                <a:rtl/>
              </a:rPr>
              <a:t>إعداد وتنفيذ خطة</a:t>
            </a:r>
          </a:p>
          <a:p>
            <a:pPr algn="ctr" rtl="1">
              <a:lnSpc>
                <a:spcPts val="6315"/>
              </a:lnSpc>
            </a:pPr>
            <a:r>
              <a:rPr lang="ar-EG" sz="4511" b="1">
                <a:solidFill>
                  <a:srgbClr val="000000"/>
                </a:solidFill>
                <a:latin typeface="29LT Bukra Condensed Bold"/>
                <a:ea typeface="29LT Bukra Condensed Bold"/>
                <a:cs typeface="29LT Bukra Condensed Bold"/>
                <a:sym typeface="29LT Bukra Condensed Bold"/>
                <a:rtl/>
              </a:rPr>
              <a:t> </a:t>
            </a:r>
            <a:r>
              <a:rPr lang="ar-EG" sz="4511" b="1">
                <a:solidFill>
                  <a:srgbClr val="BD4B85"/>
                </a:solidFill>
                <a:latin typeface="29LT Bukra Condensed Bold"/>
                <a:ea typeface="29LT Bukra Condensed Bold"/>
                <a:cs typeface="29LT Bukra Condensed Bold"/>
                <a:sym typeface="29LT Bukra Condensed Bold"/>
                <a:rtl/>
              </a:rPr>
              <a:t>التعلم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FFE"/>
        </a:solidFill>
        <a:effectLst/>
      </p:bgPr>
    </p:bg>
    <p:spTree>
      <p:nvGrpSpPr>
        <p:cNvPr id="1" name=""/>
        <p:cNvGrpSpPr/>
        <p:nvPr/>
      </p:nvGrpSpPr>
      <p:grpSpPr>
        <a:xfrm>
          <a:off x="0" y="0"/>
          <a:ext cx="0" cy="0"/>
          <a:chOff x="0" y="0"/>
          <a:chExt cx="0" cy="0"/>
        </a:xfrm>
      </p:grpSpPr>
      <p:graphicFrame>
        <p:nvGraphicFramePr>
          <p:cNvPr id="7" name="Table 7"/>
          <p:cNvGraphicFramePr>
            <a:graphicFrameLocks noGrp="1"/>
          </p:cNvGraphicFramePr>
          <p:nvPr>
            <p:extLst>
              <p:ext uri="{D42A27DB-BD31-4B8C-83A1-F6EECF244321}">
                <p14:modId xmlns:p14="http://schemas.microsoft.com/office/powerpoint/2010/main" val="3262552971"/>
              </p:ext>
            </p:extLst>
          </p:nvPr>
        </p:nvGraphicFramePr>
        <p:xfrm>
          <a:off x="355650" y="2878082"/>
          <a:ext cx="6902279" cy="2253151"/>
        </p:xfrm>
        <a:graphic>
          <a:graphicData uri="http://schemas.openxmlformats.org/drawingml/2006/table">
            <a:tbl>
              <a:tblPr/>
              <a:tblGrid>
                <a:gridCol w="2188535">
                  <a:extLst>
                    <a:ext uri="{9D8B030D-6E8A-4147-A177-3AD203B41FA5}">
                      <a16:colId xmlns:a16="http://schemas.microsoft.com/office/drawing/2014/main" val="20000"/>
                    </a:ext>
                  </a:extLst>
                </a:gridCol>
                <a:gridCol w="916789">
                  <a:extLst>
                    <a:ext uri="{9D8B030D-6E8A-4147-A177-3AD203B41FA5}">
                      <a16:colId xmlns:a16="http://schemas.microsoft.com/office/drawing/2014/main" val="20001"/>
                    </a:ext>
                  </a:extLst>
                </a:gridCol>
                <a:gridCol w="716781">
                  <a:extLst>
                    <a:ext uri="{9D8B030D-6E8A-4147-A177-3AD203B41FA5}">
                      <a16:colId xmlns:a16="http://schemas.microsoft.com/office/drawing/2014/main" val="20002"/>
                    </a:ext>
                  </a:extLst>
                </a:gridCol>
                <a:gridCol w="3080174">
                  <a:extLst>
                    <a:ext uri="{9D8B030D-6E8A-4147-A177-3AD203B41FA5}">
                      <a16:colId xmlns:a16="http://schemas.microsoft.com/office/drawing/2014/main" val="20003"/>
                    </a:ext>
                  </a:extLst>
                </a:gridCol>
              </a:tblGrid>
              <a:tr h="537948">
                <a:tc>
                  <a:txBody>
                    <a:bodyPr/>
                    <a:lstStyle/>
                    <a:p>
                      <a:pPr algn="ctr" rtl="1">
                        <a:lnSpc>
                          <a:spcPts val="1679"/>
                        </a:lnSpc>
                        <a:defRPr/>
                      </a:pPr>
                      <a:r>
                        <a:rPr lang="ar-EG" sz="1200" b="1">
                          <a:solidFill>
                            <a:srgbClr val="000000"/>
                          </a:solidFill>
                          <a:latin typeface="29LT Bukra Condensed Bold" panose="020B0604020202020204" charset="-78"/>
                          <a:ea typeface="Adobe Arabic"/>
                          <a:cs typeface="29LT Bukra Condensed Bold" panose="020B0604020202020204" charset="-78"/>
                          <a:sym typeface="Adobe Arabic"/>
                          <a:rtl/>
                        </a:rPr>
                        <a:t>نوع الشاهد </a:t>
                      </a: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F9ACF"/>
                    </a:solidFill>
                  </a:tcPr>
                </a:tc>
                <a:tc>
                  <a:txBody>
                    <a:bodyPr/>
                    <a:lstStyle/>
                    <a:p>
                      <a:pPr algn="ctr" rtl="1">
                        <a:lnSpc>
                          <a:spcPts val="1679"/>
                        </a:lnSpc>
                        <a:defRPr/>
                      </a:pPr>
                      <a:r>
                        <a:rPr lang="ar-EG" sz="1200" b="1">
                          <a:solidFill>
                            <a:srgbClr val="000000"/>
                          </a:solidFill>
                          <a:latin typeface="29LT Bukra Condensed Bold" panose="020B0604020202020204" charset="-78"/>
                          <a:ea typeface="Adobe Arabic"/>
                          <a:cs typeface="29LT Bukra Condensed Bold" panose="020B0604020202020204" charset="-78"/>
                          <a:sym typeface="Adobe Arabic"/>
                          <a:rtl/>
                        </a:rPr>
                        <a:t>غير متوفر </a:t>
                      </a: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F9ACF"/>
                    </a:solidFill>
                  </a:tcPr>
                </a:tc>
                <a:tc>
                  <a:txBody>
                    <a:bodyPr/>
                    <a:lstStyle/>
                    <a:p>
                      <a:pPr algn="ctr" rtl="1">
                        <a:lnSpc>
                          <a:spcPts val="1679"/>
                        </a:lnSpc>
                        <a:defRPr/>
                      </a:pPr>
                      <a:r>
                        <a:rPr lang="ar-EG" sz="1200" b="1">
                          <a:solidFill>
                            <a:srgbClr val="000000"/>
                          </a:solidFill>
                          <a:latin typeface="29LT Bukra Condensed Bold" panose="020B0604020202020204" charset="-78"/>
                          <a:ea typeface="Adobe Arabic"/>
                          <a:cs typeface="29LT Bukra Condensed Bold" panose="020B0604020202020204" charset="-78"/>
                          <a:sym typeface="Adobe Arabic"/>
                          <a:rtl/>
                        </a:rPr>
                        <a:t>متوفر </a:t>
                      </a: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F9ACF"/>
                    </a:solidFill>
                  </a:tcPr>
                </a:tc>
                <a:tc>
                  <a:txBody>
                    <a:bodyPr/>
                    <a:lstStyle/>
                    <a:p>
                      <a:pPr algn="ctr" rtl="1">
                        <a:lnSpc>
                          <a:spcPts val="1679"/>
                        </a:lnSpc>
                        <a:defRPr/>
                      </a:pPr>
                      <a:r>
                        <a:rPr lang="ar-EG" sz="1200" b="1">
                          <a:solidFill>
                            <a:srgbClr val="000000"/>
                          </a:solidFill>
                          <a:latin typeface="29LT Bukra Condensed Bold" panose="020B0604020202020204" charset="-78"/>
                          <a:ea typeface="Adobe Arabic"/>
                          <a:cs typeface="29LT Bukra Condensed Bold" panose="020B0604020202020204" charset="-78"/>
                          <a:sym typeface="Adobe Arabic"/>
                          <a:rtl/>
                        </a:rPr>
                        <a:t>الشاهد </a:t>
                      </a: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F9ACF"/>
                    </a:solidFill>
                  </a:tcPr>
                </a:tc>
                <a:extLst>
                  <a:ext uri="{0D108BD9-81ED-4DB2-BD59-A6C34878D82A}">
                    <a16:rowId xmlns:a16="http://schemas.microsoft.com/office/drawing/2014/main" val="10000"/>
                  </a:ext>
                </a:extLst>
              </a:tr>
              <a:tr h="638909">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1">
                        <a:lnSpc>
                          <a:spcPts val="1679"/>
                        </a:lnSpc>
                        <a:defRPr/>
                      </a:pPr>
                      <a:r>
                        <a:rPr lang="ar-EG" sz="1200">
                          <a:solidFill>
                            <a:srgbClr val="000000"/>
                          </a:solidFill>
                          <a:latin typeface="29LT Bukra Condensed Bold" panose="020B0604020202020204" charset="-78"/>
                          <a:ea typeface="Adobe Arabic"/>
                          <a:cs typeface="29LT Bukra Condensed Bold" panose="020B0604020202020204" charset="-78"/>
                          <a:sym typeface="Adobe Arabic"/>
                          <a:rtl/>
                        </a:rPr>
                        <a:t>خطة توزيع المنهج </a:t>
                      </a: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38346">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1">
                        <a:lnSpc>
                          <a:spcPts val="1679"/>
                        </a:lnSpc>
                        <a:defRPr/>
                      </a:pPr>
                      <a:r>
                        <a:rPr lang="ar-EG" sz="1200">
                          <a:solidFill>
                            <a:srgbClr val="000000"/>
                          </a:solidFill>
                          <a:latin typeface="29LT Bukra Condensed Bold" panose="020B0604020202020204" charset="-78"/>
                          <a:ea typeface="Adobe Arabic"/>
                          <a:cs typeface="29LT Bukra Condensed Bold" panose="020B0604020202020204" charset="-78"/>
                          <a:sym typeface="Adobe Arabic"/>
                          <a:rtl/>
                        </a:rPr>
                        <a:t>إعداد الدروس اليومية </a:t>
                      </a: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37948">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1">
                        <a:lnSpc>
                          <a:spcPts val="1679"/>
                        </a:lnSpc>
                        <a:defRPr/>
                      </a:pPr>
                      <a:r>
                        <a:rPr lang="ar-EG" sz="1200" dirty="0">
                          <a:solidFill>
                            <a:srgbClr val="000000"/>
                          </a:solidFill>
                          <a:latin typeface="29LT Bukra Condensed Bold" panose="020B0604020202020204" charset="-78"/>
                          <a:ea typeface="Adobe Arabic"/>
                          <a:cs typeface="29LT Bukra Condensed Bold" panose="020B0604020202020204" charset="-78"/>
                          <a:sym typeface="Adobe Arabic"/>
                          <a:rtl/>
                        </a:rPr>
                        <a:t>نماذج من الواجبات والاختبارات </a:t>
                      </a:r>
                      <a:endParaRPr lang="en-US" sz="1100" dirty="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8" name="TextBox 8"/>
          <p:cNvSpPr txBox="1"/>
          <p:nvPr/>
        </p:nvSpPr>
        <p:spPr>
          <a:xfrm>
            <a:off x="1711217" y="1812425"/>
            <a:ext cx="4191145" cy="465527"/>
          </a:xfrm>
          <a:prstGeom prst="rect">
            <a:avLst/>
          </a:prstGeom>
        </p:spPr>
        <p:txBody>
          <a:bodyPr lIns="0" tIns="0" rIns="0" bIns="0" rtlCol="0" anchor="t">
            <a:spAutoFit/>
          </a:bodyPr>
          <a:lstStyle/>
          <a:p>
            <a:pPr algn="ctr" rtl="1">
              <a:lnSpc>
                <a:spcPts val="3214"/>
              </a:lnSpc>
            </a:pPr>
            <a:r>
              <a:rPr lang="ar-EG" sz="2295" b="1">
                <a:solidFill>
                  <a:srgbClr val="000000"/>
                </a:solidFill>
                <a:latin typeface="29LT Bukra Condensed Bold"/>
                <a:ea typeface="29LT Bukra Condensed Bold"/>
                <a:cs typeface="29LT Bukra Condensed Bold"/>
                <a:sym typeface="29LT Bukra Condensed Bold"/>
                <a:rtl/>
              </a:rPr>
              <a:t>شواهد من إعداد وتنفيذ خطة </a:t>
            </a:r>
            <a:r>
              <a:rPr lang="ar-EG" sz="2295" b="1">
                <a:solidFill>
                  <a:srgbClr val="BD4B85"/>
                </a:solidFill>
                <a:latin typeface="29LT Bukra Condensed Bold"/>
                <a:ea typeface="29LT Bukra Condensed Bold"/>
                <a:cs typeface="29LT Bukra Condensed Bold"/>
                <a:sym typeface="29LT Bukra Condensed Bold"/>
                <a:rtl/>
              </a:rPr>
              <a:t>التعلم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FFE"/>
        </a:solidFill>
        <a:effectLst/>
      </p:bgPr>
    </p:bg>
    <p:spTree>
      <p:nvGrpSpPr>
        <p:cNvPr id="1" name=""/>
        <p:cNvGrpSpPr/>
        <p:nvPr/>
      </p:nvGrpSpPr>
      <p:grpSpPr>
        <a:xfrm>
          <a:off x="0" y="0"/>
          <a:ext cx="0" cy="0"/>
          <a:chOff x="0" y="0"/>
          <a:chExt cx="0" cy="0"/>
        </a:xfrm>
      </p:grpSpPr>
      <p:sp>
        <p:nvSpPr>
          <p:cNvPr id="13" name="TextBox 13"/>
          <p:cNvSpPr txBox="1"/>
          <p:nvPr/>
        </p:nvSpPr>
        <p:spPr>
          <a:xfrm>
            <a:off x="3212691" y="1059550"/>
            <a:ext cx="4191145" cy="465527"/>
          </a:xfrm>
          <a:prstGeom prst="rect">
            <a:avLst/>
          </a:prstGeom>
        </p:spPr>
        <p:txBody>
          <a:bodyPr lIns="0" tIns="0" rIns="0" bIns="0" rtlCol="0" anchor="t">
            <a:spAutoFit/>
          </a:bodyPr>
          <a:lstStyle/>
          <a:p>
            <a:pPr algn="ctr" rtl="1">
              <a:lnSpc>
                <a:spcPts val="3214"/>
              </a:lnSpc>
            </a:pPr>
            <a:r>
              <a:rPr lang="ar-EG" sz="2295" b="1">
                <a:solidFill>
                  <a:srgbClr val="000000"/>
                </a:solidFill>
                <a:latin typeface="29LT Bukra Condensed Bold"/>
                <a:ea typeface="29LT Bukra Condensed Bold"/>
                <a:cs typeface="29LT Bukra Condensed Bold"/>
                <a:sym typeface="29LT Bukra Condensed Bold"/>
                <a:rtl/>
              </a:rPr>
              <a:t>شواهد من إعداد وتنفيذ خطة </a:t>
            </a:r>
            <a:r>
              <a:rPr lang="ar-EG" sz="2295" b="1">
                <a:solidFill>
                  <a:srgbClr val="BD4B85"/>
                </a:solidFill>
                <a:latin typeface="29LT Bukra Condensed Bold"/>
                <a:ea typeface="29LT Bukra Condensed Bold"/>
                <a:cs typeface="29LT Bukra Condensed Bold"/>
                <a:sym typeface="29LT Bukra Condensed Bold"/>
                <a:rtl/>
              </a:rPr>
              <a:t>التعلم </a:t>
            </a:r>
          </a:p>
        </p:txBody>
      </p:sp>
      <p:sp>
        <p:nvSpPr>
          <p:cNvPr id="16" name="Freeform 7">
            <a:extLst>
              <a:ext uri="{FF2B5EF4-FFF2-40B4-BE49-F238E27FC236}">
                <a16:creationId xmlns:a16="http://schemas.microsoft.com/office/drawing/2014/main" id="{05A18F3C-C970-A987-E184-399C61B4B304}"/>
              </a:ext>
            </a:extLst>
          </p:cNvPr>
          <p:cNvSpPr/>
          <p:nvPr/>
        </p:nvSpPr>
        <p:spPr>
          <a:xfrm>
            <a:off x="298899" y="5835253"/>
            <a:ext cx="2034339" cy="2034339"/>
          </a:xfrm>
          <a:custGeom>
            <a:avLst/>
            <a:gdLst/>
            <a:ahLst/>
            <a:cxnLst/>
            <a:rect l="l" t="t" r="r" b="b"/>
            <a:pathLst>
              <a:path w="2034339" h="2034339">
                <a:moveTo>
                  <a:pt x="0" y="0"/>
                </a:moveTo>
                <a:lnTo>
                  <a:pt x="2034339" y="0"/>
                </a:lnTo>
                <a:lnTo>
                  <a:pt x="2034339" y="2034339"/>
                </a:lnTo>
                <a:lnTo>
                  <a:pt x="0" y="203433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ar-SA"/>
          </a:p>
        </p:txBody>
      </p:sp>
      <p:sp>
        <p:nvSpPr>
          <p:cNvPr id="17" name="Freeform 8">
            <a:extLst>
              <a:ext uri="{FF2B5EF4-FFF2-40B4-BE49-F238E27FC236}">
                <a16:creationId xmlns:a16="http://schemas.microsoft.com/office/drawing/2014/main" id="{1639750D-C8F2-5F38-E128-9A47DE7ED2F9}"/>
              </a:ext>
            </a:extLst>
          </p:cNvPr>
          <p:cNvSpPr/>
          <p:nvPr/>
        </p:nvSpPr>
        <p:spPr>
          <a:xfrm flipV="1">
            <a:off x="2262996" y="6940797"/>
            <a:ext cx="652780" cy="1500643"/>
          </a:xfrm>
          <a:custGeom>
            <a:avLst/>
            <a:gdLst/>
            <a:ahLst/>
            <a:cxnLst/>
            <a:rect l="l" t="t" r="r" b="b"/>
            <a:pathLst>
              <a:path w="652780" h="1500643">
                <a:moveTo>
                  <a:pt x="0" y="1500643"/>
                </a:moveTo>
                <a:lnTo>
                  <a:pt x="652780" y="1500643"/>
                </a:lnTo>
                <a:lnTo>
                  <a:pt x="652780" y="0"/>
                </a:lnTo>
                <a:lnTo>
                  <a:pt x="0" y="0"/>
                </a:lnTo>
                <a:lnTo>
                  <a:pt x="0" y="1500643"/>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ar-SA"/>
          </a:p>
        </p:txBody>
      </p:sp>
      <p:sp>
        <p:nvSpPr>
          <p:cNvPr id="18" name="Freeform 11">
            <a:extLst>
              <a:ext uri="{FF2B5EF4-FFF2-40B4-BE49-F238E27FC236}">
                <a16:creationId xmlns:a16="http://schemas.microsoft.com/office/drawing/2014/main" id="{606A4477-5899-3BFA-C4A3-13E29ABC417A}"/>
              </a:ext>
            </a:extLst>
          </p:cNvPr>
          <p:cNvSpPr/>
          <p:nvPr/>
        </p:nvSpPr>
        <p:spPr>
          <a:xfrm>
            <a:off x="2925216" y="6074195"/>
            <a:ext cx="3878784" cy="997171"/>
          </a:xfrm>
          <a:custGeom>
            <a:avLst/>
            <a:gdLst/>
            <a:ahLst/>
            <a:cxnLst/>
            <a:rect l="l" t="t" r="r" b="b"/>
            <a:pathLst>
              <a:path w="3878784" h="997171">
                <a:moveTo>
                  <a:pt x="0" y="0"/>
                </a:moveTo>
                <a:lnTo>
                  <a:pt x="3878784" y="0"/>
                </a:lnTo>
                <a:lnTo>
                  <a:pt x="3878784" y="997171"/>
                </a:lnTo>
                <a:lnTo>
                  <a:pt x="0" y="99717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ar-SA"/>
          </a:p>
        </p:txBody>
      </p:sp>
      <p:sp>
        <p:nvSpPr>
          <p:cNvPr id="19" name="TextBox 13">
            <a:extLst>
              <a:ext uri="{FF2B5EF4-FFF2-40B4-BE49-F238E27FC236}">
                <a16:creationId xmlns:a16="http://schemas.microsoft.com/office/drawing/2014/main" id="{C3CF4409-30EC-1346-FA78-1322A4909DA8}"/>
              </a:ext>
            </a:extLst>
          </p:cNvPr>
          <p:cNvSpPr txBox="1"/>
          <p:nvPr/>
        </p:nvSpPr>
        <p:spPr>
          <a:xfrm>
            <a:off x="664597" y="8165664"/>
            <a:ext cx="1448311" cy="437252"/>
          </a:xfrm>
          <a:prstGeom prst="rect">
            <a:avLst/>
          </a:prstGeom>
        </p:spPr>
        <p:txBody>
          <a:bodyPr lIns="0" tIns="0" rIns="0" bIns="0" rtlCol="0" anchor="t">
            <a:spAutoFit/>
          </a:bodyPr>
          <a:lstStyle/>
          <a:p>
            <a:pPr algn="ctr" rtl="1">
              <a:lnSpc>
                <a:spcPts val="2988"/>
              </a:lnSpc>
            </a:pPr>
            <a:r>
              <a:rPr lang="ar-EG" sz="2134" b="1">
                <a:solidFill>
                  <a:srgbClr val="BD4B85"/>
                </a:solidFill>
                <a:latin typeface="29LT Bukra Condensed Bold"/>
                <a:ea typeface="29LT Bukra Condensed Bold"/>
                <a:cs typeface="29LT Bukra Condensed Bold"/>
                <a:sym typeface="29LT Bukra Condensed Bold"/>
                <a:rtl/>
              </a:rPr>
              <a:t>لتعرف أكثر </a:t>
            </a:r>
          </a:p>
        </p:txBody>
      </p:sp>
      <p:sp>
        <p:nvSpPr>
          <p:cNvPr id="20" name="TextBox 15">
            <a:extLst>
              <a:ext uri="{FF2B5EF4-FFF2-40B4-BE49-F238E27FC236}">
                <a16:creationId xmlns:a16="http://schemas.microsoft.com/office/drawing/2014/main" id="{322A79D9-1525-8418-2A29-FB0FF57FA592}"/>
              </a:ext>
            </a:extLst>
          </p:cNvPr>
          <p:cNvSpPr txBox="1"/>
          <p:nvPr/>
        </p:nvSpPr>
        <p:spPr>
          <a:xfrm>
            <a:off x="3107050" y="6443481"/>
            <a:ext cx="3515115" cy="258597"/>
          </a:xfrm>
          <a:prstGeom prst="rect">
            <a:avLst/>
          </a:prstGeom>
        </p:spPr>
        <p:txBody>
          <a:bodyPr lIns="0" tIns="0" rIns="0" bIns="0" rtlCol="0" anchor="t">
            <a:spAutoFit/>
          </a:bodyPr>
          <a:lstStyle/>
          <a:p>
            <a:pPr algn="ctr">
              <a:lnSpc>
                <a:spcPts val="1965"/>
              </a:lnSpc>
            </a:pPr>
            <a:r>
              <a:rPr lang="ar-SA" sz="2000" b="1" dirty="0">
                <a:solidFill>
                  <a:srgbClr val="5271FF"/>
                </a:solidFill>
                <a:latin typeface="Canva Sans Bold"/>
                <a:ea typeface="Canva Sans Bold"/>
                <a:cs typeface="Canva Sans Bold"/>
                <a:sym typeface="Canva Sans Bold"/>
              </a:rPr>
              <a:t>نسخ الرابط </a:t>
            </a:r>
            <a:r>
              <a:rPr lang="ar-SA" sz="2000" b="1" dirty="0" err="1">
                <a:solidFill>
                  <a:srgbClr val="5271FF"/>
                </a:solidFill>
                <a:latin typeface="Canva Sans Bold"/>
                <a:ea typeface="Canva Sans Bold"/>
                <a:cs typeface="Canva Sans Bold"/>
                <a:sym typeface="Canva Sans Bold"/>
              </a:rPr>
              <a:t>وإداراجه</a:t>
            </a:r>
            <a:r>
              <a:rPr lang="ar-SA" sz="2000" b="1" dirty="0">
                <a:solidFill>
                  <a:srgbClr val="5271FF"/>
                </a:solidFill>
                <a:latin typeface="Canva Sans Bold"/>
                <a:ea typeface="Canva Sans Bold"/>
                <a:cs typeface="Canva Sans Bold"/>
                <a:sym typeface="Canva Sans Bold"/>
              </a:rPr>
              <a:t> هنا </a:t>
            </a:r>
            <a:endParaRPr lang="en-US" sz="2000" b="1" dirty="0">
              <a:solidFill>
                <a:srgbClr val="5271FF"/>
              </a:solidFill>
              <a:latin typeface="Canva Sans Bold"/>
              <a:ea typeface="Canva Sans Bold"/>
              <a:cs typeface="Canva Sans Bold"/>
              <a:sym typeface="Canva Sans Bold"/>
              <a:hlinkClick r:id="rId8" tooltip="https://drive.google.com/drive/folders/1hoIIcadkvccXjxImNPqSRKm3Ncu2ONPB?usp=drive_link"/>
            </a:endParaRPr>
          </a:p>
        </p:txBody>
      </p:sp>
      <p:pic>
        <p:nvPicPr>
          <p:cNvPr id="21" name="صورة 20" descr="صورة تحتوي على نص, الخط, لقطة شاشة, التصميم&#10;&#10;قد يكون المحتوى المعد بواسطة الذكاء الاصطناعي غير صحيح.">
            <a:extLst>
              <a:ext uri="{FF2B5EF4-FFF2-40B4-BE49-F238E27FC236}">
                <a16:creationId xmlns:a16="http://schemas.microsoft.com/office/drawing/2014/main" id="{1AC108CA-1370-F744-8122-828324D624F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41685" y="2319754"/>
            <a:ext cx="6262315" cy="3072968"/>
          </a:xfrm>
          <a:prstGeom prst="rect">
            <a:avLst/>
          </a:prstGeom>
          <a:ln w="38100">
            <a:solidFill>
              <a:srgbClr val="BD4B85"/>
            </a:solidFill>
          </a:ln>
        </p:spPr>
      </p:pic>
      <p:pic>
        <p:nvPicPr>
          <p:cNvPr id="22" name="صورة 21">
            <a:extLst>
              <a:ext uri="{FF2B5EF4-FFF2-40B4-BE49-F238E27FC236}">
                <a16:creationId xmlns:a16="http://schemas.microsoft.com/office/drawing/2014/main" id="{ACA028F2-E6A1-4535-BFA0-17E2AF84268F}"/>
              </a:ext>
            </a:extLst>
          </p:cNvPr>
          <p:cNvPicPr>
            <a:picLocks noChangeAspect="1"/>
          </p:cNvPicPr>
          <p:nvPr/>
        </p:nvPicPr>
        <p:blipFill>
          <a:blip r:embed="rId10">
            <a:duotone>
              <a:prstClr val="black"/>
              <a:srgbClr val="BD4B85">
                <a:tint val="45000"/>
                <a:satMod val="400000"/>
              </a:srgbClr>
            </a:duotone>
            <a:extLst>
              <a:ext uri="{28A0092B-C50C-407E-A947-70E740481C1C}">
                <a14:useLocalDpi xmlns:a14="http://schemas.microsoft.com/office/drawing/2010/main" val="0"/>
              </a:ext>
            </a:extLst>
          </a:blip>
          <a:stretch>
            <a:fillRect/>
          </a:stretch>
        </p:blipFill>
        <p:spPr>
          <a:xfrm>
            <a:off x="474354" y="5996968"/>
            <a:ext cx="1638554" cy="1616923"/>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7"/>
          <p:cNvSpPr/>
          <p:nvPr/>
        </p:nvSpPr>
        <p:spPr>
          <a:xfrm>
            <a:off x="756000" y="4659421"/>
            <a:ext cx="4757428" cy="2563065"/>
          </a:xfrm>
          <a:custGeom>
            <a:avLst/>
            <a:gdLst/>
            <a:ahLst/>
            <a:cxnLst/>
            <a:rect l="l" t="t" r="r" b="b"/>
            <a:pathLst>
              <a:path w="4757428" h="2563065">
                <a:moveTo>
                  <a:pt x="0" y="0"/>
                </a:moveTo>
                <a:lnTo>
                  <a:pt x="4757428" y="0"/>
                </a:lnTo>
                <a:lnTo>
                  <a:pt x="4757428" y="2563064"/>
                </a:lnTo>
                <a:lnTo>
                  <a:pt x="0" y="256306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ar-SA"/>
          </a:p>
        </p:txBody>
      </p:sp>
      <p:sp>
        <p:nvSpPr>
          <p:cNvPr id="8" name="Freeform 8"/>
          <p:cNvSpPr/>
          <p:nvPr/>
        </p:nvSpPr>
        <p:spPr>
          <a:xfrm>
            <a:off x="890017" y="7765410"/>
            <a:ext cx="2432555" cy="2393026"/>
          </a:xfrm>
          <a:custGeom>
            <a:avLst/>
            <a:gdLst/>
            <a:ahLst/>
            <a:cxnLst/>
            <a:rect l="l" t="t" r="r" b="b"/>
            <a:pathLst>
              <a:path w="2432555" h="2393026">
                <a:moveTo>
                  <a:pt x="0" y="0"/>
                </a:moveTo>
                <a:lnTo>
                  <a:pt x="2432555" y="0"/>
                </a:lnTo>
                <a:lnTo>
                  <a:pt x="2432555" y="2393026"/>
                </a:lnTo>
                <a:lnTo>
                  <a:pt x="0" y="239302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ar-SA"/>
          </a:p>
        </p:txBody>
      </p:sp>
      <p:sp>
        <p:nvSpPr>
          <p:cNvPr id="9" name="Freeform 9"/>
          <p:cNvSpPr/>
          <p:nvPr/>
        </p:nvSpPr>
        <p:spPr>
          <a:xfrm>
            <a:off x="4001428" y="756000"/>
            <a:ext cx="3024000" cy="3024000"/>
          </a:xfrm>
          <a:custGeom>
            <a:avLst/>
            <a:gdLst/>
            <a:ahLst/>
            <a:cxnLst/>
            <a:rect l="l" t="t" r="r" b="b"/>
            <a:pathLst>
              <a:path w="3024000" h="3024000">
                <a:moveTo>
                  <a:pt x="0" y="0"/>
                </a:moveTo>
                <a:lnTo>
                  <a:pt x="3024000" y="0"/>
                </a:lnTo>
                <a:lnTo>
                  <a:pt x="3024000" y="3024000"/>
                </a:lnTo>
                <a:lnTo>
                  <a:pt x="0" y="30240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ar-SA"/>
          </a:p>
        </p:txBody>
      </p:sp>
      <p:sp>
        <p:nvSpPr>
          <p:cNvPr id="10" name="TextBox 10"/>
          <p:cNvSpPr txBox="1"/>
          <p:nvPr/>
        </p:nvSpPr>
        <p:spPr>
          <a:xfrm>
            <a:off x="756000" y="4969503"/>
            <a:ext cx="4757428" cy="1714080"/>
          </a:xfrm>
          <a:prstGeom prst="rect">
            <a:avLst/>
          </a:prstGeom>
        </p:spPr>
        <p:txBody>
          <a:bodyPr lIns="0" tIns="0" rIns="0" bIns="0" rtlCol="0" anchor="t">
            <a:spAutoFit/>
          </a:bodyPr>
          <a:lstStyle/>
          <a:p>
            <a:pPr algn="ctr" rtl="1">
              <a:lnSpc>
                <a:spcPts val="6315"/>
              </a:lnSpc>
            </a:pPr>
            <a:r>
              <a:rPr lang="ar-EG" sz="4511" b="1">
                <a:solidFill>
                  <a:srgbClr val="000000"/>
                </a:solidFill>
                <a:latin typeface="29LT Bukra Condensed Bold"/>
                <a:ea typeface="29LT Bukra Condensed Bold"/>
                <a:cs typeface="29LT Bukra Condensed Bold"/>
                <a:sym typeface="29LT Bukra Condensed Bold"/>
                <a:rtl/>
              </a:rPr>
              <a:t>توظيف تقنيات ووسائل </a:t>
            </a:r>
            <a:r>
              <a:rPr lang="ar-EG" sz="4511" b="1">
                <a:solidFill>
                  <a:srgbClr val="BD4B85"/>
                </a:solidFill>
                <a:latin typeface="29LT Bukra Condensed Bold"/>
                <a:ea typeface="29LT Bukra Condensed Bold"/>
                <a:cs typeface="29LT Bukra Condensed Bold"/>
                <a:sym typeface="29LT Bukra Condensed Bold"/>
                <a:rtl/>
              </a:rPr>
              <a:t>التعلم المناسبة</a:t>
            </a:r>
            <a:r>
              <a:rPr lang="ar-EG" sz="4511" b="1">
                <a:solidFill>
                  <a:srgbClr val="0FA596"/>
                </a:solidFill>
                <a:latin typeface="29LT Bukra Condensed Bold"/>
                <a:ea typeface="29LT Bukra Condensed Bold"/>
                <a:cs typeface="29LT Bukra Condensed Bold"/>
                <a:sym typeface="29LT Bukra Condensed Bold"/>
                <a:rtl/>
              </a:rPr>
              <a:t>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FFFE"/>
        </a:solidFill>
        <a:effectLst/>
      </p:bgPr>
    </p:bg>
    <p:spTree>
      <p:nvGrpSpPr>
        <p:cNvPr id="1" name=""/>
        <p:cNvGrpSpPr/>
        <p:nvPr/>
      </p:nvGrpSpPr>
      <p:grpSpPr>
        <a:xfrm>
          <a:off x="0" y="0"/>
          <a:ext cx="0" cy="0"/>
          <a:chOff x="0" y="0"/>
          <a:chExt cx="0" cy="0"/>
        </a:xfrm>
      </p:grpSpPr>
      <p:graphicFrame>
        <p:nvGraphicFramePr>
          <p:cNvPr id="7" name="Table 7"/>
          <p:cNvGraphicFramePr>
            <a:graphicFrameLocks noGrp="1"/>
          </p:cNvGraphicFramePr>
          <p:nvPr>
            <p:extLst>
              <p:ext uri="{D42A27DB-BD31-4B8C-83A1-F6EECF244321}">
                <p14:modId xmlns:p14="http://schemas.microsoft.com/office/powerpoint/2010/main" val="207022022"/>
              </p:ext>
            </p:extLst>
          </p:nvPr>
        </p:nvGraphicFramePr>
        <p:xfrm>
          <a:off x="355650" y="2878082"/>
          <a:ext cx="6902279" cy="3319950"/>
        </p:xfrm>
        <a:graphic>
          <a:graphicData uri="http://schemas.openxmlformats.org/drawingml/2006/table">
            <a:tbl>
              <a:tblPr/>
              <a:tblGrid>
                <a:gridCol w="2188535">
                  <a:extLst>
                    <a:ext uri="{9D8B030D-6E8A-4147-A177-3AD203B41FA5}">
                      <a16:colId xmlns:a16="http://schemas.microsoft.com/office/drawing/2014/main" val="20000"/>
                    </a:ext>
                  </a:extLst>
                </a:gridCol>
                <a:gridCol w="916789">
                  <a:extLst>
                    <a:ext uri="{9D8B030D-6E8A-4147-A177-3AD203B41FA5}">
                      <a16:colId xmlns:a16="http://schemas.microsoft.com/office/drawing/2014/main" val="20001"/>
                    </a:ext>
                  </a:extLst>
                </a:gridCol>
                <a:gridCol w="716781">
                  <a:extLst>
                    <a:ext uri="{9D8B030D-6E8A-4147-A177-3AD203B41FA5}">
                      <a16:colId xmlns:a16="http://schemas.microsoft.com/office/drawing/2014/main" val="20002"/>
                    </a:ext>
                  </a:extLst>
                </a:gridCol>
                <a:gridCol w="3080174">
                  <a:extLst>
                    <a:ext uri="{9D8B030D-6E8A-4147-A177-3AD203B41FA5}">
                      <a16:colId xmlns:a16="http://schemas.microsoft.com/office/drawing/2014/main" val="20003"/>
                    </a:ext>
                  </a:extLst>
                </a:gridCol>
              </a:tblGrid>
              <a:tr h="536478">
                <a:tc>
                  <a:txBody>
                    <a:bodyPr/>
                    <a:lstStyle/>
                    <a:p>
                      <a:pPr algn="ctr" rtl="1">
                        <a:lnSpc>
                          <a:spcPts val="1679"/>
                        </a:lnSpc>
                        <a:defRPr/>
                      </a:pPr>
                      <a:r>
                        <a:rPr lang="ar-EG" sz="1200" b="1">
                          <a:solidFill>
                            <a:srgbClr val="000000"/>
                          </a:solidFill>
                          <a:latin typeface="29LT Bukra Condensed Bold" panose="020B0604020202020204" charset="-78"/>
                          <a:ea typeface="Adobe Arabic"/>
                          <a:cs typeface="29LT Bukra Condensed Bold" panose="020B0604020202020204" charset="-78"/>
                          <a:sym typeface="Adobe Arabic"/>
                          <a:rtl/>
                        </a:rPr>
                        <a:t>نوع الشاهد </a:t>
                      </a: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F9ACF"/>
                    </a:solidFill>
                  </a:tcPr>
                </a:tc>
                <a:tc>
                  <a:txBody>
                    <a:bodyPr/>
                    <a:lstStyle/>
                    <a:p>
                      <a:pPr algn="ctr" rtl="1">
                        <a:lnSpc>
                          <a:spcPts val="1679"/>
                        </a:lnSpc>
                        <a:defRPr/>
                      </a:pPr>
                      <a:r>
                        <a:rPr lang="ar-EG" sz="1200" b="1">
                          <a:solidFill>
                            <a:srgbClr val="000000"/>
                          </a:solidFill>
                          <a:latin typeface="29LT Bukra Condensed Bold" panose="020B0604020202020204" charset="-78"/>
                          <a:ea typeface="Adobe Arabic"/>
                          <a:cs typeface="29LT Bukra Condensed Bold" panose="020B0604020202020204" charset="-78"/>
                          <a:sym typeface="Adobe Arabic"/>
                          <a:rtl/>
                        </a:rPr>
                        <a:t>غير متوفر </a:t>
                      </a: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F9ACF"/>
                    </a:solidFill>
                  </a:tcPr>
                </a:tc>
                <a:tc>
                  <a:txBody>
                    <a:bodyPr/>
                    <a:lstStyle/>
                    <a:p>
                      <a:pPr algn="ctr" rtl="1">
                        <a:lnSpc>
                          <a:spcPts val="1679"/>
                        </a:lnSpc>
                        <a:defRPr/>
                      </a:pPr>
                      <a:r>
                        <a:rPr lang="ar-EG" sz="1200" b="1">
                          <a:solidFill>
                            <a:srgbClr val="000000"/>
                          </a:solidFill>
                          <a:latin typeface="29LT Bukra Condensed Bold" panose="020B0604020202020204" charset="-78"/>
                          <a:ea typeface="Adobe Arabic"/>
                          <a:cs typeface="29LT Bukra Condensed Bold" panose="020B0604020202020204" charset="-78"/>
                          <a:sym typeface="Adobe Arabic"/>
                          <a:rtl/>
                        </a:rPr>
                        <a:t>متوفر </a:t>
                      </a: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F9ACF"/>
                    </a:solidFill>
                  </a:tcPr>
                </a:tc>
                <a:tc>
                  <a:txBody>
                    <a:bodyPr/>
                    <a:lstStyle/>
                    <a:p>
                      <a:pPr algn="ctr" rtl="1">
                        <a:lnSpc>
                          <a:spcPts val="1679"/>
                        </a:lnSpc>
                        <a:defRPr/>
                      </a:pPr>
                      <a:r>
                        <a:rPr lang="ar-EG" sz="1200" b="1">
                          <a:solidFill>
                            <a:srgbClr val="000000"/>
                          </a:solidFill>
                          <a:latin typeface="29LT Bukra Condensed Bold" panose="020B0604020202020204" charset="-78"/>
                          <a:ea typeface="Adobe Arabic"/>
                          <a:cs typeface="29LT Bukra Condensed Bold" panose="020B0604020202020204" charset="-78"/>
                          <a:sym typeface="Adobe Arabic"/>
                          <a:rtl/>
                        </a:rPr>
                        <a:t>الشاهد </a:t>
                      </a: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F9ACF"/>
                    </a:solidFill>
                  </a:tcPr>
                </a:tc>
                <a:extLst>
                  <a:ext uri="{0D108BD9-81ED-4DB2-BD59-A6C34878D82A}">
                    <a16:rowId xmlns:a16="http://schemas.microsoft.com/office/drawing/2014/main" val="10000"/>
                  </a:ext>
                </a:extLst>
              </a:tr>
              <a:tr h="637163">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1">
                        <a:lnSpc>
                          <a:spcPts val="1679"/>
                        </a:lnSpc>
                        <a:defRPr/>
                      </a:pPr>
                      <a:r>
                        <a:rPr lang="ar-EG" sz="1200">
                          <a:solidFill>
                            <a:srgbClr val="000000"/>
                          </a:solidFill>
                          <a:latin typeface="29LT Bukra Condensed Bold" panose="020B0604020202020204" charset="-78"/>
                          <a:ea typeface="Adobe Arabic"/>
                          <a:cs typeface="29LT Bukra Condensed Bold" panose="020B0604020202020204" charset="-78"/>
                          <a:sym typeface="Adobe Arabic"/>
                          <a:rtl/>
                        </a:rPr>
                        <a:t>صور من التقنية في التعليم </a:t>
                      </a: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36875">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1">
                        <a:lnSpc>
                          <a:spcPts val="1679"/>
                        </a:lnSpc>
                        <a:defRPr/>
                      </a:pPr>
                      <a:r>
                        <a:rPr lang="ar-EG" sz="1200">
                          <a:solidFill>
                            <a:srgbClr val="000000"/>
                          </a:solidFill>
                          <a:latin typeface="29LT Bukra Condensed Bold" panose="020B0604020202020204" charset="-78"/>
                          <a:ea typeface="Adobe Arabic"/>
                          <a:cs typeface="29LT Bukra Condensed Bold" panose="020B0604020202020204" charset="-78"/>
                          <a:sym typeface="Adobe Arabic"/>
                          <a:rtl/>
                        </a:rPr>
                        <a:t>نماذج من عروض الدروس </a:t>
                      </a: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36478">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1">
                        <a:lnSpc>
                          <a:spcPts val="1679"/>
                        </a:lnSpc>
                        <a:defRPr/>
                      </a:pPr>
                      <a:r>
                        <a:rPr lang="ar-EG" sz="1200">
                          <a:solidFill>
                            <a:srgbClr val="000000"/>
                          </a:solidFill>
                          <a:latin typeface="29LT Bukra Condensed Bold" panose="020B0604020202020204" charset="-78"/>
                          <a:ea typeface="Adobe Arabic"/>
                          <a:cs typeface="29LT Bukra Condensed Bold" panose="020B0604020202020204" charset="-78"/>
                          <a:sym typeface="Adobe Arabic"/>
                          <a:rtl/>
                        </a:rPr>
                        <a:t>صور من الوسائل التعليمية </a:t>
                      </a: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36478">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1">
                        <a:lnSpc>
                          <a:spcPts val="1679"/>
                        </a:lnSpc>
                        <a:defRPr/>
                      </a:pPr>
                      <a:r>
                        <a:rPr lang="ar-EG" sz="1200">
                          <a:solidFill>
                            <a:srgbClr val="000000"/>
                          </a:solidFill>
                          <a:latin typeface="29LT Bukra Condensed Bold" panose="020B0604020202020204" charset="-78"/>
                          <a:ea typeface="Adobe Arabic"/>
                          <a:cs typeface="29LT Bukra Condensed Bold" panose="020B0604020202020204" charset="-78"/>
                          <a:sym typeface="Adobe Arabic"/>
                          <a:rtl/>
                        </a:rPr>
                        <a:t>تقرير عن برنامج تقني </a:t>
                      </a: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536478">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1">
                        <a:lnSpc>
                          <a:spcPts val="1679"/>
                        </a:lnSpc>
                        <a:defRPr/>
                      </a:pPr>
                      <a:r>
                        <a:rPr lang="ar-EG" sz="1200" dirty="0">
                          <a:solidFill>
                            <a:srgbClr val="000000"/>
                          </a:solidFill>
                          <a:latin typeface="29LT Bukra Condensed Bold" panose="020B0604020202020204" charset="-78"/>
                          <a:ea typeface="Adobe Arabic"/>
                          <a:cs typeface="29LT Bukra Condensed Bold" panose="020B0604020202020204" charset="-78"/>
                          <a:sym typeface="Adobe Arabic"/>
                          <a:rtl/>
                        </a:rPr>
                        <a:t>نماذج من الاختبارات الالكترونية </a:t>
                      </a:r>
                      <a:endParaRPr lang="en-US" sz="1100" dirty="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8" name="TextBox 8"/>
          <p:cNvSpPr txBox="1"/>
          <p:nvPr/>
        </p:nvSpPr>
        <p:spPr>
          <a:xfrm>
            <a:off x="2867567" y="853137"/>
            <a:ext cx="4390362" cy="865544"/>
          </a:xfrm>
          <a:prstGeom prst="rect">
            <a:avLst/>
          </a:prstGeom>
        </p:spPr>
        <p:txBody>
          <a:bodyPr lIns="0" tIns="0" rIns="0" bIns="0" rtlCol="0" anchor="t">
            <a:spAutoFit/>
          </a:bodyPr>
          <a:lstStyle/>
          <a:p>
            <a:pPr algn="ctr" rtl="1">
              <a:lnSpc>
                <a:spcPts val="3214"/>
              </a:lnSpc>
            </a:pPr>
            <a:r>
              <a:rPr lang="ar-EG" sz="2295" b="1">
                <a:solidFill>
                  <a:srgbClr val="000000"/>
                </a:solidFill>
                <a:latin typeface="29LT Bukra Condensed Bold"/>
                <a:ea typeface="29LT Bukra Condensed Bold"/>
                <a:cs typeface="29LT Bukra Condensed Bold"/>
                <a:sym typeface="29LT Bukra Condensed Bold"/>
                <a:rtl/>
              </a:rPr>
              <a:t>شواهد من توظيف التقنية ووسائل</a:t>
            </a:r>
          </a:p>
          <a:p>
            <a:pPr algn="ctr" rtl="1">
              <a:lnSpc>
                <a:spcPts val="3214"/>
              </a:lnSpc>
            </a:pPr>
            <a:r>
              <a:rPr lang="ar-EG" sz="2295" b="1">
                <a:solidFill>
                  <a:srgbClr val="000000"/>
                </a:solidFill>
                <a:latin typeface="29LT Bukra Condensed Bold"/>
                <a:ea typeface="29LT Bukra Condensed Bold"/>
                <a:cs typeface="29LT Bukra Condensed Bold"/>
                <a:sym typeface="29LT Bukra Condensed Bold"/>
                <a:rtl/>
              </a:rPr>
              <a:t> </a:t>
            </a:r>
            <a:r>
              <a:rPr lang="ar-EG" sz="2295" b="1">
                <a:solidFill>
                  <a:srgbClr val="BD4B85"/>
                </a:solidFill>
                <a:latin typeface="29LT Bukra Condensed Bold"/>
                <a:ea typeface="29LT Bukra Condensed Bold"/>
                <a:cs typeface="29LT Bukra Condensed Bold"/>
                <a:sym typeface="29LT Bukra Condensed Bold"/>
                <a:rtl/>
              </a:rPr>
              <a:t>التعليم المناسبة</a:t>
            </a:r>
            <a:r>
              <a:rPr lang="ar-EG" sz="2295" b="1">
                <a:solidFill>
                  <a:srgbClr val="000000"/>
                </a:solidFill>
                <a:latin typeface="29LT Bukra Condensed Bold"/>
                <a:ea typeface="29LT Bukra Condensed Bold"/>
                <a:cs typeface="29LT Bukra Condensed Bold"/>
                <a:sym typeface="29LT Bukra Condensed Bold"/>
                <a:rtl/>
              </a:rPr>
              <a:t>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FFFE"/>
        </a:solidFill>
        <a:effectLst/>
      </p:bgPr>
    </p:bg>
    <p:spTree>
      <p:nvGrpSpPr>
        <p:cNvPr id="1" name=""/>
        <p:cNvGrpSpPr/>
        <p:nvPr/>
      </p:nvGrpSpPr>
      <p:grpSpPr>
        <a:xfrm>
          <a:off x="0" y="0"/>
          <a:ext cx="0" cy="0"/>
          <a:chOff x="0" y="0"/>
          <a:chExt cx="0" cy="0"/>
        </a:xfrm>
      </p:grpSpPr>
      <p:sp>
        <p:nvSpPr>
          <p:cNvPr id="12" name="TextBox 12"/>
          <p:cNvSpPr txBox="1"/>
          <p:nvPr/>
        </p:nvSpPr>
        <p:spPr>
          <a:xfrm>
            <a:off x="2077822" y="1364546"/>
            <a:ext cx="3457934" cy="292487"/>
          </a:xfrm>
          <a:prstGeom prst="rect">
            <a:avLst/>
          </a:prstGeom>
        </p:spPr>
        <p:txBody>
          <a:bodyPr lIns="0" tIns="0" rIns="0" bIns="0" rtlCol="0" anchor="t">
            <a:spAutoFit/>
          </a:bodyPr>
          <a:lstStyle/>
          <a:p>
            <a:pPr algn="ctr" rtl="1">
              <a:lnSpc>
                <a:spcPts val="2455"/>
              </a:lnSpc>
            </a:pPr>
            <a:r>
              <a:rPr lang="ar-EG" sz="1753">
                <a:solidFill>
                  <a:srgbClr val="FFFFFE"/>
                </a:solidFill>
                <a:latin typeface="Adobe Arabic"/>
                <a:ea typeface="Adobe Arabic"/>
                <a:cs typeface="Adobe Arabic"/>
                <a:sym typeface="Adobe Arabic"/>
                <a:rtl/>
              </a:rPr>
              <a:t>ابتدائية العزيزية ومتوسطة الفيصلية </a:t>
            </a:r>
          </a:p>
        </p:txBody>
      </p:sp>
      <p:sp>
        <p:nvSpPr>
          <p:cNvPr id="14" name="TextBox 14"/>
          <p:cNvSpPr txBox="1"/>
          <p:nvPr/>
        </p:nvSpPr>
        <p:spPr>
          <a:xfrm>
            <a:off x="2867567" y="853137"/>
            <a:ext cx="4390362" cy="865544"/>
          </a:xfrm>
          <a:prstGeom prst="rect">
            <a:avLst/>
          </a:prstGeom>
        </p:spPr>
        <p:txBody>
          <a:bodyPr lIns="0" tIns="0" rIns="0" bIns="0" rtlCol="0" anchor="t">
            <a:spAutoFit/>
          </a:bodyPr>
          <a:lstStyle/>
          <a:p>
            <a:pPr algn="ctr" rtl="1">
              <a:lnSpc>
                <a:spcPts val="3214"/>
              </a:lnSpc>
            </a:pPr>
            <a:r>
              <a:rPr lang="ar-EG" sz="2295" b="1">
                <a:solidFill>
                  <a:srgbClr val="000000"/>
                </a:solidFill>
                <a:latin typeface="29LT Bukra Condensed Bold"/>
                <a:ea typeface="29LT Bukra Condensed Bold"/>
                <a:cs typeface="29LT Bukra Condensed Bold"/>
                <a:sym typeface="29LT Bukra Condensed Bold"/>
                <a:rtl/>
              </a:rPr>
              <a:t>شواهد من توظيف التقنية ووسائل</a:t>
            </a:r>
          </a:p>
          <a:p>
            <a:pPr algn="ctr" rtl="1">
              <a:lnSpc>
                <a:spcPts val="3214"/>
              </a:lnSpc>
            </a:pPr>
            <a:r>
              <a:rPr lang="ar-EG" sz="2295" b="1">
                <a:solidFill>
                  <a:srgbClr val="000000"/>
                </a:solidFill>
                <a:latin typeface="29LT Bukra Condensed Bold"/>
                <a:ea typeface="29LT Bukra Condensed Bold"/>
                <a:cs typeface="29LT Bukra Condensed Bold"/>
                <a:sym typeface="29LT Bukra Condensed Bold"/>
                <a:rtl/>
              </a:rPr>
              <a:t> </a:t>
            </a:r>
            <a:r>
              <a:rPr lang="ar-EG" sz="2295" b="1">
                <a:solidFill>
                  <a:srgbClr val="BD4B85"/>
                </a:solidFill>
                <a:latin typeface="29LT Bukra Condensed Bold"/>
                <a:ea typeface="29LT Bukra Condensed Bold"/>
                <a:cs typeface="29LT Bukra Condensed Bold"/>
                <a:sym typeface="29LT Bukra Condensed Bold"/>
                <a:rtl/>
              </a:rPr>
              <a:t>التعليم المناسبة</a:t>
            </a:r>
            <a:r>
              <a:rPr lang="ar-EG" sz="2295" b="1">
                <a:solidFill>
                  <a:srgbClr val="000000"/>
                </a:solidFill>
                <a:latin typeface="29LT Bukra Condensed Bold"/>
                <a:ea typeface="29LT Bukra Condensed Bold"/>
                <a:cs typeface="29LT Bukra Condensed Bold"/>
                <a:sym typeface="29LT Bukra Condensed Bold"/>
                <a:rtl/>
              </a:rPr>
              <a:t> </a:t>
            </a:r>
          </a:p>
        </p:txBody>
      </p:sp>
      <p:sp>
        <p:nvSpPr>
          <p:cNvPr id="16" name="Freeform 7">
            <a:extLst>
              <a:ext uri="{FF2B5EF4-FFF2-40B4-BE49-F238E27FC236}">
                <a16:creationId xmlns:a16="http://schemas.microsoft.com/office/drawing/2014/main" id="{201A792C-AEB7-6B3B-B595-473A12580665}"/>
              </a:ext>
            </a:extLst>
          </p:cNvPr>
          <p:cNvSpPr/>
          <p:nvPr/>
        </p:nvSpPr>
        <p:spPr>
          <a:xfrm>
            <a:off x="298899" y="5835253"/>
            <a:ext cx="2034339" cy="2034339"/>
          </a:xfrm>
          <a:custGeom>
            <a:avLst/>
            <a:gdLst/>
            <a:ahLst/>
            <a:cxnLst/>
            <a:rect l="l" t="t" r="r" b="b"/>
            <a:pathLst>
              <a:path w="2034339" h="2034339">
                <a:moveTo>
                  <a:pt x="0" y="0"/>
                </a:moveTo>
                <a:lnTo>
                  <a:pt x="2034339" y="0"/>
                </a:lnTo>
                <a:lnTo>
                  <a:pt x="2034339" y="2034339"/>
                </a:lnTo>
                <a:lnTo>
                  <a:pt x="0" y="203433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ar-SA"/>
          </a:p>
        </p:txBody>
      </p:sp>
      <p:sp>
        <p:nvSpPr>
          <p:cNvPr id="17" name="Freeform 8">
            <a:extLst>
              <a:ext uri="{FF2B5EF4-FFF2-40B4-BE49-F238E27FC236}">
                <a16:creationId xmlns:a16="http://schemas.microsoft.com/office/drawing/2014/main" id="{47BFDCAC-E2F8-ACCC-9E74-F7867505580B}"/>
              </a:ext>
            </a:extLst>
          </p:cNvPr>
          <p:cNvSpPr/>
          <p:nvPr/>
        </p:nvSpPr>
        <p:spPr>
          <a:xfrm flipV="1">
            <a:off x="2262996" y="6940797"/>
            <a:ext cx="652780" cy="1500643"/>
          </a:xfrm>
          <a:custGeom>
            <a:avLst/>
            <a:gdLst/>
            <a:ahLst/>
            <a:cxnLst/>
            <a:rect l="l" t="t" r="r" b="b"/>
            <a:pathLst>
              <a:path w="652780" h="1500643">
                <a:moveTo>
                  <a:pt x="0" y="1500643"/>
                </a:moveTo>
                <a:lnTo>
                  <a:pt x="652780" y="1500643"/>
                </a:lnTo>
                <a:lnTo>
                  <a:pt x="652780" y="0"/>
                </a:lnTo>
                <a:lnTo>
                  <a:pt x="0" y="0"/>
                </a:lnTo>
                <a:lnTo>
                  <a:pt x="0" y="1500643"/>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ar-SA"/>
          </a:p>
        </p:txBody>
      </p:sp>
      <p:sp>
        <p:nvSpPr>
          <p:cNvPr id="18" name="Freeform 11">
            <a:extLst>
              <a:ext uri="{FF2B5EF4-FFF2-40B4-BE49-F238E27FC236}">
                <a16:creationId xmlns:a16="http://schemas.microsoft.com/office/drawing/2014/main" id="{204F064E-FABC-14AA-325A-EDBD2CD4D31D}"/>
              </a:ext>
            </a:extLst>
          </p:cNvPr>
          <p:cNvSpPr/>
          <p:nvPr/>
        </p:nvSpPr>
        <p:spPr>
          <a:xfrm>
            <a:off x="2925216" y="6074195"/>
            <a:ext cx="3878784" cy="997171"/>
          </a:xfrm>
          <a:custGeom>
            <a:avLst/>
            <a:gdLst/>
            <a:ahLst/>
            <a:cxnLst/>
            <a:rect l="l" t="t" r="r" b="b"/>
            <a:pathLst>
              <a:path w="3878784" h="997171">
                <a:moveTo>
                  <a:pt x="0" y="0"/>
                </a:moveTo>
                <a:lnTo>
                  <a:pt x="3878784" y="0"/>
                </a:lnTo>
                <a:lnTo>
                  <a:pt x="3878784" y="997171"/>
                </a:lnTo>
                <a:lnTo>
                  <a:pt x="0" y="99717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ar-SA"/>
          </a:p>
        </p:txBody>
      </p:sp>
      <p:sp>
        <p:nvSpPr>
          <p:cNvPr id="19" name="TextBox 13">
            <a:extLst>
              <a:ext uri="{FF2B5EF4-FFF2-40B4-BE49-F238E27FC236}">
                <a16:creationId xmlns:a16="http://schemas.microsoft.com/office/drawing/2014/main" id="{5446DBF1-3A65-E327-8CF3-11957FF57C33}"/>
              </a:ext>
            </a:extLst>
          </p:cNvPr>
          <p:cNvSpPr txBox="1"/>
          <p:nvPr/>
        </p:nvSpPr>
        <p:spPr>
          <a:xfrm>
            <a:off x="664597" y="8165664"/>
            <a:ext cx="1448311" cy="437252"/>
          </a:xfrm>
          <a:prstGeom prst="rect">
            <a:avLst/>
          </a:prstGeom>
        </p:spPr>
        <p:txBody>
          <a:bodyPr lIns="0" tIns="0" rIns="0" bIns="0" rtlCol="0" anchor="t">
            <a:spAutoFit/>
          </a:bodyPr>
          <a:lstStyle/>
          <a:p>
            <a:pPr algn="ctr" rtl="1">
              <a:lnSpc>
                <a:spcPts val="2988"/>
              </a:lnSpc>
            </a:pPr>
            <a:r>
              <a:rPr lang="ar-EG" sz="2134" b="1">
                <a:solidFill>
                  <a:srgbClr val="BD4B85"/>
                </a:solidFill>
                <a:latin typeface="29LT Bukra Condensed Bold"/>
                <a:ea typeface="29LT Bukra Condensed Bold"/>
                <a:cs typeface="29LT Bukra Condensed Bold"/>
                <a:sym typeface="29LT Bukra Condensed Bold"/>
                <a:rtl/>
              </a:rPr>
              <a:t>لتعرف أكثر </a:t>
            </a:r>
          </a:p>
        </p:txBody>
      </p:sp>
      <p:sp>
        <p:nvSpPr>
          <p:cNvPr id="20" name="TextBox 15">
            <a:extLst>
              <a:ext uri="{FF2B5EF4-FFF2-40B4-BE49-F238E27FC236}">
                <a16:creationId xmlns:a16="http://schemas.microsoft.com/office/drawing/2014/main" id="{EA5D6097-E3FB-0206-5C4D-F55A1479852B}"/>
              </a:ext>
            </a:extLst>
          </p:cNvPr>
          <p:cNvSpPr txBox="1"/>
          <p:nvPr/>
        </p:nvSpPr>
        <p:spPr>
          <a:xfrm>
            <a:off x="3107050" y="6443481"/>
            <a:ext cx="3515115" cy="258597"/>
          </a:xfrm>
          <a:prstGeom prst="rect">
            <a:avLst/>
          </a:prstGeom>
        </p:spPr>
        <p:txBody>
          <a:bodyPr lIns="0" tIns="0" rIns="0" bIns="0" rtlCol="0" anchor="t">
            <a:spAutoFit/>
          </a:bodyPr>
          <a:lstStyle/>
          <a:p>
            <a:pPr algn="ctr">
              <a:lnSpc>
                <a:spcPts val="1965"/>
              </a:lnSpc>
            </a:pPr>
            <a:r>
              <a:rPr lang="ar-SA" sz="2000" b="1" dirty="0">
                <a:solidFill>
                  <a:srgbClr val="5271FF"/>
                </a:solidFill>
                <a:latin typeface="Canva Sans Bold"/>
                <a:ea typeface="Canva Sans Bold"/>
                <a:cs typeface="Canva Sans Bold"/>
                <a:sym typeface="Canva Sans Bold"/>
              </a:rPr>
              <a:t>نسخ الرابط </a:t>
            </a:r>
            <a:r>
              <a:rPr lang="ar-SA" sz="2000" b="1" dirty="0" err="1">
                <a:solidFill>
                  <a:srgbClr val="5271FF"/>
                </a:solidFill>
                <a:latin typeface="Canva Sans Bold"/>
                <a:ea typeface="Canva Sans Bold"/>
                <a:cs typeface="Canva Sans Bold"/>
                <a:sym typeface="Canva Sans Bold"/>
              </a:rPr>
              <a:t>وإداراجه</a:t>
            </a:r>
            <a:r>
              <a:rPr lang="ar-SA" sz="2000" b="1" dirty="0">
                <a:solidFill>
                  <a:srgbClr val="5271FF"/>
                </a:solidFill>
                <a:latin typeface="Canva Sans Bold"/>
                <a:ea typeface="Canva Sans Bold"/>
                <a:cs typeface="Canva Sans Bold"/>
                <a:sym typeface="Canva Sans Bold"/>
              </a:rPr>
              <a:t> هنا </a:t>
            </a:r>
            <a:endParaRPr lang="en-US" sz="2000" b="1" dirty="0">
              <a:solidFill>
                <a:srgbClr val="5271FF"/>
              </a:solidFill>
              <a:latin typeface="Canva Sans Bold"/>
              <a:ea typeface="Canva Sans Bold"/>
              <a:cs typeface="Canva Sans Bold"/>
              <a:sym typeface="Canva Sans Bold"/>
              <a:hlinkClick r:id="rId8" tooltip="https://drive.google.com/drive/folders/1hoIIcadkvccXjxImNPqSRKm3Ncu2ONPB?usp=drive_link"/>
            </a:endParaRPr>
          </a:p>
        </p:txBody>
      </p:sp>
      <p:pic>
        <p:nvPicPr>
          <p:cNvPr id="21" name="صورة 20" descr="صورة تحتوي على نص, الخط, لقطة شاشة, التصميم&#10;&#10;قد يكون المحتوى المعد بواسطة الذكاء الاصطناعي غير صحيح.">
            <a:extLst>
              <a:ext uri="{FF2B5EF4-FFF2-40B4-BE49-F238E27FC236}">
                <a16:creationId xmlns:a16="http://schemas.microsoft.com/office/drawing/2014/main" id="{4D47D643-E92F-D4F3-EAC0-3B8A33D6FB9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41685" y="2319754"/>
            <a:ext cx="6262315" cy="3072968"/>
          </a:xfrm>
          <a:prstGeom prst="rect">
            <a:avLst/>
          </a:prstGeom>
          <a:ln w="38100">
            <a:solidFill>
              <a:srgbClr val="BD4B85"/>
            </a:solidFill>
          </a:ln>
        </p:spPr>
      </p:pic>
      <p:pic>
        <p:nvPicPr>
          <p:cNvPr id="22" name="صورة 21">
            <a:extLst>
              <a:ext uri="{FF2B5EF4-FFF2-40B4-BE49-F238E27FC236}">
                <a16:creationId xmlns:a16="http://schemas.microsoft.com/office/drawing/2014/main" id="{F22A9185-E1D4-56C7-8C67-D8880EFC8793}"/>
              </a:ext>
            </a:extLst>
          </p:cNvPr>
          <p:cNvPicPr>
            <a:picLocks noChangeAspect="1"/>
          </p:cNvPicPr>
          <p:nvPr/>
        </p:nvPicPr>
        <p:blipFill>
          <a:blip r:embed="rId10">
            <a:duotone>
              <a:prstClr val="black"/>
              <a:srgbClr val="BD4B85">
                <a:tint val="45000"/>
                <a:satMod val="400000"/>
              </a:srgbClr>
            </a:duotone>
            <a:extLst>
              <a:ext uri="{28A0092B-C50C-407E-A947-70E740481C1C}">
                <a14:useLocalDpi xmlns:a14="http://schemas.microsoft.com/office/drawing/2010/main" val="0"/>
              </a:ext>
            </a:extLst>
          </a:blip>
          <a:stretch>
            <a:fillRect/>
          </a:stretch>
        </p:blipFill>
        <p:spPr>
          <a:xfrm>
            <a:off x="474354" y="5996968"/>
            <a:ext cx="1638554" cy="1616923"/>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7"/>
          <p:cNvSpPr/>
          <p:nvPr/>
        </p:nvSpPr>
        <p:spPr>
          <a:xfrm>
            <a:off x="756000" y="4659421"/>
            <a:ext cx="4757428" cy="2563065"/>
          </a:xfrm>
          <a:custGeom>
            <a:avLst/>
            <a:gdLst/>
            <a:ahLst/>
            <a:cxnLst/>
            <a:rect l="l" t="t" r="r" b="b"/>
            <a:pathLst>
              <a:path w="4757428" h="2563065">
                <a:moveTo>
                  <a:pt x="0" y="0"/>
                </a:moveTo>
                <a:lnTo>
                  <a:pt x="4757428" y="0"/>
                </a:lnTo>
                <a:lnTo>
                  <a:pt x="4757428" y="2563064"/>
                </a:lnTo>
                <a:lnTo>
                  <a:pt x="0" y="256306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ar-SA"/>
          </a:p>
        </p:txBody>
      </p:sp>
      <p:sp>
        <p:nvSpPr>
          <p:cNvPr id="8" name="Freeform 8"/>
          <p:cNvSpPr/>
          <p:nvPr/>
        </p:nvSpPr>
        <p:spPr>
          <a:xfrm>
            <a:off x="3827913" y="492206"/>
            <a:ext cx="3371032" cy="3610208"/>
          </a:xfrm>
          <a:custGeom>
            <a:avLst/>
            <a:gdLst/>
            <a:ahLst/>
            <a:cxnLst/>
            <a:rect l="l" t="t" r="r" b="b"/>
            <a:pathLst>
              <a:path w="3371032" h="3610208">
                <a:moveTo>
                  <a:pt x="0" y="0"/>
                </a:moveTo>
                <a:lnTo>
                  <a:pt x="3371031" y="0"/>
                </a:lnTo>
                <a:lnTo>
                  <a:pt x="3371031" y="3610208"/>
                </a:lnTo>
                <a:lnTo>
                  <a:pt x="0" y="361020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ar-SA"/>
          </a:p>
        </p:txBody>
      </p:sp>
      <p:sp>
        <p:nvSpPr>
          <p:cNvPr id="9" name="TextBox 9"/>
          <p:cNvSpPr txBox="1"/>
          <p:nvPr/>
        </p:nvSpPr>
        <p:spPr>
          <a:xfrm>
            <a:off x="756000" y="4969503"/>
            <a:ext cx="4757428" cy="1714080"/>
          </a:xfrm>
          <a:prstGeom prst="rect">
            <a:avLst/>
          </a:prstGeom>
        </p:spPr>
        <p:txBody>
          <a:bodyPr lIns="0" tIns="0" rIns="0" bIns="0" rtlCol="0" anchor="t">
            <a:spAutoFit/>
          </a:bodyPr>
          <a:lstStyle/>
          <a:p>
            <a:pPr algn="ctr" rtl="1">
              <a:lnSpc>
                <a:spcPts val="6315"/>
              </a:lnSpc>
            </a:pPr>
            <a:r>
              <a:rPr lang="ar-EG" sz="4511" b="1">
                <a:solidFill>
                  <a:srgbClr val="000000"/>
                </a:solidFill>
                <a:latin typeface="29LT Bukra Condensed Bold"/>
                <a:ea typeface="29LT Bukra Condensed Bold"/>
                <a:cs typeface="29LT Bukra Condensed Bold"/>
                <a:sym typeface="29LT Bukra Condensed Bold"/>
                <a:rtl/>
              </a:rPr>
              <a:t>تهيئة البيئة </a:t>
            </a:r>
          </a:p>
          <a:p>
            <a:pPr algn="ctr" rtl="1">
              <a:lnSpc>
                <a:spcPts val="6315"/>
              </a:lnSpc>
            </a:pPr>
            <a:r>
              <a:rPr lang="ar-EG" sz="4511" b="1">
                <a:solidFill>
                  <a:srgbClr val="BD4B85"/>
                </a:solidFill>
                <a:latin typeface="29LT Bukra Condensed Bold"/>
                <a:ea typeface="29LT Bukra Condensed Bold"/>
                <a:cs typeface="29LT Bukra Condensed Bold"/>
                <a:sym typeface="29LT Bukra Condensed Bold"/>
                <a:rtl/>
              </a:rPr>
              <a:t>التعليمية </a:t>
            </a:r>
          </a:p>
        </p:txBody>
      </p:sp>
      <p:grpSp>
        <p:nvGrpSpPr>
          <p:cNvPr id="10" name="Group 10"/>
          <p:cNvGrpSpPr/>
          <p:nvPr/>
        </p:nvGrpSpPr>
        <p:grpSpPr>
          <a:xfrm>
            <a:off x="890017" y="7765410"/>
            <a:ext cx="2432555" cy="2393026"/>
            <a:chOff x="0" y="0"/>
            <a:chExt cx="3243406" cy="3190701"/>
          </a:xfrm>
        </p:grpSpPr>
        <p:sp>
          <p:nvSpPr>
            <p:cNvPr id="11" name="Freeform 11"/>
            <p:cNvSpPr/>
            <p:nvPr/>
          </p:nvSpPr>
          <p:spPr>
            <a:xfrm>
              <a:off x="0" y="0"/>
              <a:ext cx="3243406" cy="3190701"/>
            </a:xfrm>
            <a:custGeom>
              <a:avLst/>
              <a:gdLst/>
              <a:ahLst/>
              <a:cxnLst/>
              <a:rect l="l" t="t" r="r" b="b"/>
              <a:pathLst>
                <a:path w="3243406" h="3190701">
                  <a:moveTo>
                    <a:pt x="0" y="0"/>
                  </a:moveTo>
                  <a:lnTo>
                    <a:pt x="3243406" y="0"/>
                  </a:lnTo>
                  <a:lnTo>
                    <a:pt x="3243406" y="3190701"/>
                  </a:lnTo>
                  <a:lnTo>
                    <a:pt x="0" y="319070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ar-SA"/>
            </a:p>
          </p:txBody>
        </p:sp>
        <p:grpSp>
          <p:nvGrpSpPr>
            <p:cNvPr id="12" name="Group 12"/>
            <p:cNvGrpSpPr/>
            <p:nvPr/>
          </p:nvGrpSpPr>
          <p:grpSpPr>
            <a:xfrm>
              <a:off x="743427" y="717074"/>
              <a:ext cx="1756552" cy="1756552"/>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ar-SA"/>
              </a:p>
            </p:txBody>
          </p:sp>
          <p:sp>
            <p:nvSpPr>
              <p:cNvPr id="14" name="TextBox 14"/>
              <p:cNvSpPr txBox="1"/>
              <p:nvPr/>
            </p:nvSpPr>
            <p:spPr>
              <a:xfrm>
                <a:off x="76200" y="38100"/>
                <a:ext cx="660400" cy="698500"/>
              </a:xfrm>
              <a:prstGeom prst="rect">
                <a:avLst/>
              </a:prstGeom>
            </p:spPr>
            <p:txBody>
              <a:bodyPr lIns="50800" tIns="50800" rIns="50800" bIns="50800" rtlCol="0" anchor="ctr"/>
              <a:lstStyle/>
              <a:p>
                <a:pPr algn="ctr">
                  <a:lnSpc>
                    <a:spcPts val="2717"/>
                  </a:lnSpc>
                </a:pPr>
                <a:endParaRPr/>
              </a:p>
            </p:txBody>
          </p:sp>
        </p:grpSp>
        <p:sp>
          <p:nvSpPr>
            <p:cNvPr id="15" name="TextBox 15"/>
            <p:cNvSpPr txBox="1"/>
            <p:nvPr/>
          </p:nvSpPr>
          <p:spPr>
            <a:xfrm>
              <a:off x="1008575" y="984693"/>
              <a:ext cx="1226256" cy="1116541"/>
            </a:xfrm>
            <a:prstGeom prst="rect">
              <a:avLst/>
            </a:prstGeom>
          </p:spPr>
          <p:txBody>
            <a:bodyPr lIns="0" tIns="0" rIns="0" bIns="0" rtlCol="0" anchor="t">
              <a:spAutoFit/>
            </a:bodyPr>
            <a:lstStyle/>
            <a:p>
              <a:pPr algn="ctr">
                <a:lnSpc>
                  <a:spcPts val="7000"/>
                </a:lnSpc>
              </a:pPr>
              <a:r>
                <a:rPr lang="en-US" sz="5000" b="1">
                  <a:solidFill>
                    <a:srgbClr val="BD4B85"/>
                  </a:solidFill>
                  <a:latin typeface="Canva Sans Bold"/>
                  <a:ea typeface="Canva Sans Bold"/>
                  <a:cs typeface="Canva Sans Bold"/>
                  <a:sym typeface="Canva Sans Bold"/>
                </a:rPr>
                <a:t>5%</a:t>
              </a: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683833">
            <a:off x="-4401052" y="-1250443"/>
            <a:ext cx="15227487" cy="18747775"/>
            <a:chOff x="0" y="0"/>
            <a:chExt cx="20303316" cy="24997033"/>
          </a:xfrm>
        </p:grpSpPr>
        <p:sp>
          <p:nvSpPr>
            <p:cNvPr id="3" name="Freeform 3"/>
            <p:cNvSpPr/>
            <p:nvPr/>
          </p:nvSpPr>
          <p:spPr>
            <a:xfrm rot="7570111">
              <a:off x="403208" y="2241951"/>
              <a:ext cx="8166108" cy="5144648"/>
            </a:xfrm>
            <a:custGeom>
              <a:avLst/>
              <a:gdLst/>
              <a:ahLst/>
              <a:cxnLst/>
              <a:rect l="l" t="t" r="r" b="b"/>
              <a:pathLst>
                <a:path w="8166108" h="5144648">
                  <a:moveTo>
                    <a:pt x="0" y="0"/>
                  </a:moveTo>
                  <a:lnTo>
                    <a:pt x="8166108" y="0"/>
                  </a:lnTo>
                  <a:lnTo>
                    <a:pt x="8166108" y="5144649"/>
                  </a:lnTo>
                  <a:lnTo>
                    <a:pt x="0" y="5144649"/>
                  </a:lnTo>
                  <a:lnTo>
                    <a:pt x="0" y="0"/>
                  </a:lnTo>
                  <a:close/>
                </a:path>
              </a:pathLst>
            </a:custGeom>
            <a:blipFill>
              <a:blip r:embed="rId2"/>
              <a:stretch>
                <a:fillRect/>
              </a:stretch>
            </a:blipFill>
          </p:spPr>
          <p:txBody>
            <a:bodyPr/>
            <a:lstStyle/>
            <a:p>
              <a:endParaRPr lang="ar-SA"/>
            </a:p>
          </p:txBody>
        </p:sp>
        <p:sp>
          <p:nvSpPr>
            <p:cNvPr id="4" name="Freeform 4"/>
            <p:cNvSpPr/>
            <p:nvPr/>
          </p:nvSpPr>
          <p:spPr>
            <a:xfrm rot="7570111">
              <a:off x="403208" y="2241951"/>
              <a:ext cx="8166108" cy="5144648"/>
            </a:xfrm>
            <a:custGeom>
              <a:avLst/>
              <a:gdLst/>
              <a:ahLst/>
              <a:cxnLst/>
              <a:rect l="l" t="t" r="r" b="b"/>
              <a:pathLst>
                <a:path w="8166108" h="5144648">
                  <a:moveTo>
                    <a:pt x="0" y="0"/>
                  </a:moveTo>
                  <a:lnTo>
                    <a:pt x="8166108" y="0"/>
                  </a:lnTo>
                  <a:lnTo>
                    <a:pt x="8166108" y="5144649"/>
                  </a:lnTo>
                  <a:lnTo>
                    <a:pt x="0" y="5144649"/>
                  </a:lnTo>
                  <a:lnTo>
                    <a:pt x="0" y="0"/>
                  </a:lnTo>
                  <a:close/>
                </a:path>
              </a:pathLst>
            </a:custGeom>
            <a:blipFill>
              <a:blip r:embed="rId2"/>
              <a:stretch>
                <a:fillRect/>
              </a:stretch>
            </a:blipFill>
          </p:spPr>
          <p:txBody>
            <a:bodyPr/>
            <a:lstStyle/>
            <a:p>
              <a:endParaRPr lang="ar-SA"/>
            </a:p>
          </p:txBody>
        </p:sp>
        <p:sp>
          <p:nvSpPr>
            <p:cNvPr id="5" name="Freeform 5"/>
            <p:cNvSpPr/>
            <p:nvPr/>
          </p:nvSpPr>
          <p:spPr>
            <a:xfrm rot="3708588" flipH="1" flipV="1">
              <a:off x="8787038" y="11544202"/>
              <a:ext cx="11359113" cy="7156241"/>
            </a:xfrm>
            <a:custGeom>
              <a:avLst/>
              <a:gdLst/>
              <a:ahLst/>
              <a:cxnLst/>
              <a:rect l="l" t="t" r="r" b="b"/>
              <a:pathLst>
                <a:path w="11359113" h="7156241">
                  <a:moveTo>
                    <a:pt x="11359113" y="7156242"/>
                  </a:moveTo>
                  <a:lnTo>
                    <a:pt x="0" y="7156242"/>
                  </a:lnTo>
                  <a:lnTo>
                    <a:pt x="0" y="0"/>
                  </a:lnTo>
                  <a:lnTo>
                    <a:pt x="11359113" y="0"/>
                  </a:lnTo>
                  <a:lnTo>
                    <a:pt x="11359113" y="7156242"/>
                  </a:lnTo>
                  <a:close/>
                </a:path>
              </a:pathLst>
            </a:custGeom>
            <a:blipFill>
              <a:blip r:embed="rId2">
                <a:alphaModFix amt="46000"/>
              </a:blip>
              <a:stretch>
                <a:fillRect/>
              </a:stretch>
            </a:blipFill>
          </p:spPr>
          <p:txBody>
            <a:bodyPr/>
            <a:lstStyle/>
            <a:p>
              <a:endParaRPr lang="ar-SA"/>
            </a:p>
          </p:txBody>
        </p:sp>
        <p:sp>
          <p:nvSpPr>
            <p:cNvPr id="6" name="Freeform 6"/>
            <p:cNvSpPr/>
            <p:nvPr/>
          </p:nvSpPr>
          <p:spPr>
            <a:xfrm rot="4135162" flipV="1">
              <a:off x="7004269" y="14832476"/>
              <a:ext cx="11359113" cy="7156241"/>
            </a:xfrm>
            <a:custGeom>
              <a:avLst/>
              <a:gdLst/>
              <a:ahLst/>
              <a:cxnLst/>
              <a:rect l="l" t="t" r="r" b="b"/>
              <a:pathLst>
                <a:path w="11359113" h="7156241">
                  <a:moveTo>
                    <a:pt x="0" y="7156241"/>
                  </a:moveTo>
                  <a:lnTo>
                    <a:pt x="11359113" y="7156241"/>
                  </a:lnTo>
                  <a:lnTo>
                    <a:pt x="11359113" y="0"/>
                  </a:lnTo>
                  <a:lnTo>
                    <a:pt x="0" y="0"/>
                  </a:lnTo>
                  <a:lnTo>
                    <a:pt x="0" y="7156241"/>
                  </a:lnTo>
                  <a:close/>
                </a:path>
              </a:pathLst>
            </a:custGeom>
            <a:blipFill>
              <a:blip r:embed="rId2">
                <a:alphaModFix amt="75000"/>
              </a:blip>
              <a:stretch>
                <a:fillRect/>
              </a:stretch>
            </a:blipFill>
          </p:spPr>
          <p:txBody>
            <a:bodyPr/>
            <a:lstStyle/>
            <a:p>
              <a:endParaRPr lang="ar-SA"/>
            </a:p>
          </p:txBody>
        </p:sp>
        <p:grpSp>
          <p:nvGrpSpPr>
            <p:cNvPr id="7" name="Group 7"/>
            <p:cNvGrpSpPr/>
            <p:nvPr/>
          </p:nvGrpSpPr>
          <p:grpSpPr>
            <a:xfrm rot="-683833">
              <a:off x="6129353" y="2598809"/>
              <a:ext cx="8064000" cy="12240000"/>
              <a:chOff x="0" y="0"/>
              <a:chExt cx="2167467" cy="3289905"/>
            </a:xfrm>
          </p:grpSpPr>
          <p:sp>
            <p:nvSpPr>
              <p:cNvPr id="8" name="Freeform 8"/>
              <p:cNvSpPr/>
              <p:nvPr/>
            </p:nvSpPr>
            <p:spPr>
              <a:xfrm>
                <a:off x="0" y="0"/>
                <a:ext cx="2167467" cy="3289905"/>
              </a:xfrm>
              <a:custGeom>
                <a:avLst/>
                <a:gdLst/>
                <a:ahLst/>
                <a:cxnLst/>
                <a:rect l="l" t="t" r="r" b="b"/>
                <a:pathLst>
                  <a:path w="2167467" h="3289905">
                    <a:moveTo>
                      <a:pt x="43367" y="0"/>
                    </a:moveTo>
                    <a:lnTo>
                      <a:pt x="2124100" y="0"/>
                    </a:lnTo>
                    <a:cubicBezTo>
                      <a:pt x="2148051" y="0"/>
                      <a:pt x="2167467" y="19416"/>
                      <a:pt x="2167467" y="43367"/>
                    </a:cubicBezTo>
                    <a:lnTo>
                      <a:pt x="2167467" y="3246537"/>
                    </a:lnTo>
                    <a:cubicBezTo>
                      <a:pt x="2167467" y="3270488"/>
                      <a:pt x="2148051" y="3289905"/>
                      <a:pt x="2124100" y="3289905"/>
                    </a:cubicBezTo>
                    <a:lnTo>
                      <a:pt x="43367" y="3289905"/>
                    </a:lnTo>
                    <a:cubicBezTo>
                      <a:pt x="19416" y="3289905"/>
                      <a:pt x="0" y="3270488"/>
                      <a:pt x="0" y="3246537"/>
                    </a:cubicBezTo>
                    <a:lnTo>
                      <a:pt x="0" y="43367"/>
                    </a:lnTo>
                    <a:cubicBezTo>
                      <a:pt x="0" y="19416"/>
                      <a:pt x="19416" y="0"/>
                      <a:pt x="43367" y="0"/>
                    </a:cubicBezTo>
                    <a:close/>
                  </a:path>
                </a:pathLst>
              </a:custGeom>
              <a:solidFill>
                <a:srgbClr val="FFFFFF"/>
              </a:solidFill>
              <a:ln w="38100" cap="rnd">
                <a:solidFill>
                  <a:srgbClr val="BD4B85"/>
                </a:solidFill>
                <a:prstDash val="solid"/>
                <a:round/>
              </a:ln>
            </p:spPr>
            <p:txBody>
              <a:bodyPr/>
              <a:lstStyle/>
              <a:p>
                <a:endParaRPr lang="ar-SA"/>
              </a:p>
            </p:txBody>
          </p:sp>
          <p:sp>
            <p:nvSpPr>
              <p:cNvPr id="9" name="TextBox 9"/>
              <p:cNvSpPr txBox="1"/>
              <p:nvPr/>
            </p:nvSpPr>
            <p:spPr>
              <a:xfrm>
                <a:off x="0" y="-47625"/>
                <a:ext cx="2167467" cy="3337530"/>
              </a:xfrm>
              <a:prstGeom prst="rect">
                <a:avLst/>
              </a:prstGeom>
            </p:spPr>
            <p:txBody>
              <a:bodyPr lIns="55481" tIns="55481" rIns="55481" bIns="55481" rtlCol="0" anchor="ctr"/>
              <a:lstStyle/>
              <a:p>
                <a:pPr algn="ctr">
                  <a:lnSpc>
                    <a:spcPts val="1960"/>
                  </a:lnSpc>
                </a:pPr>
                <a:endParaRPr/>
              </a:p>
            </p:txBody>
          </p:sp>
        </p:grpSp>
      </p:grpSp>
      <p:grpSp>
        <p:nvGrpSpPr>
          <p:cNvPr id="10" name="Group 10"/>
          <p:cNvGrpSpPr/>
          <p:nvPr/>
        </p:nvGrpSpPr>
        <p:grpSpPr>
          <a:xfrm>
            <a:off x="756000" y="756000"/>
            <a:ext cx="6048000" cy="9180000"/>
            <a:chOff x="0" y="0"/>
            <a:chExt cx="2167467" cy="3289905"/>
          </a:xfrm>
        </p:grpSpPr>
        <p:sp>
          <p:nvSpPr>
            <p:cNvPr id="11" name="Freeform 11"/>
            <p:cNvSpPr/>
            <p:nvPr/>
          </p:nvSpPr>
          <p:spPr>
            <a:xfrm>
              <a:off x="0" y="0"/>
              <a:ext cx="2167467" cy="3289905"/>
            </a:xfrm>
            <a:custGeom>
              <a:avLst/>
              <a:gdLst/>
              <a:ahLst/>
              <a:cxnLst/>
              <a:rect l="l" t="t" r="r" b="b"/>
              <a:pathLst>
                <a:path w="2167467" h="3289905">
                  <a:moveTo>
                    <a:pt x="47363" y="0"/>
                  </a:moveTo>
                  <a:lnTo>
                    <a:pt x="2120104" y="0"/>
                  </a:lnTo>
                  <a:cubicBezTo>
                    <a:pt x="2146262" y="0"/>
                    <a:pt x="2167467" y="21205"/>
                    <a:pt x="2167467" y="47363"/>
                  </a:cubicBezTo>
                  <a:lnTo>
                    <a:pt x="2167467" y="3242542"/>
                  </a:lnTo>
                  <a:cubicBezTo>
                    <a:pt x="2167467" y="3255103"/>
                    <a:pt x="2162477" y="3267150"/>
                    <a:pt x="2153595" y="3276032"/>
                  </a:cubicBezTo>
                  <a:cubicBezTo>
                    <a:pt x="2144712" y="3284915"/>
                    <a:pt x="2132665" y="3289905"/>
                    <a:pt x="2120104" y="3289905"/>
                  </a:cubicBezTo>
                  <a:lnTo>
                    <a:pt x="47363" y="3289905"/>
                  </a:lnTo>
                  <a:cubicBezTo>
                    <a:pt x="34802" y="3289905"/>
                    <a:pt x="22755" y="3284915"/>
                    <a:pt x="13872" y="3276032"/>
                  </a:cubicBezTo>
                  <a:cubicBezTo>
                    <a:pt x="4990" y="3267150"/>
                    <a:pt x="0" y="3255103"/>
                    <a:pt x="0" y="3242542"/>
                  </a:cubicBezTo>
                  <a:lnTo>
                    <a:pt x="0" y="47363"/>
                  </a:lnTo>
                  <a:cubicBezTo>
                    <a:pt x="0" y="21205"/>
                    <a:pt x="21205" y="0"/>
                    <a:pt x="47363" y="0"/>
                  </a:cubicBezTo>
                  <a:close/>
                </a:path>
              </a:pathLst>
            </a:custGeom>
            <a:solidFill>
              <a:srgbClr val="FFFFFF"/>
            </a:solidFill>
            <a:ln w="38100" cap="rnd">
              <a:solidFill>
                <a:srgbClr val="5C8686"/>
              </a:solidFill>
              <a:prstDash val="solid"/>
              <a:round/>
            </a:ln>
          </p:spPr>
          <p:txBody>
            <a:bodyPr/>
            <a:lstStyle/>
            <a:p>
              <a:endParaRPr lang="ar-SA"/>
            </a:p>
          </p:txBody>
        </p:sp>
        <p:sp>
          <p:nvSpPr>
            <p:cNvPr id="12" name="TextBox 12"/>
            <p:cNvSpPr txBox="1"/>
            <p:nvPr/>
          </p:nvSpPr>
          <p:spPr>
            <a:xfrm>
              <a:off x="0" y="-47625"/>
              <a:ext cx="2167467" cy="3337530"/>
            </a:xfrm>
            <a:prstGeom prst="rect">
              <a:avLst/>
            </a:prstGeom>
          </p:spPr>
          <p:txBody>
            <a:bodyPr lIns="50800" tIns="50800" rIns="50800" bIns="50800" rtlCol="0" anchor="ctr"/>
            <a:lstStyle/>
            <a:p>
              <a:pPr algn="ctr">
                <a:lnSpc>
                  <a:spcPts val="1960"/>
                </a:lnSpc>
              </a:pPr>
              <a:endParaRPr/>
            </a:p>
          </p:txBody>
        </p:sp>
      </p:grpSp>
      <p:sp>
        <p:nvSpPr>
          <p:cNvPr id="13" name="Freeform 13"/>
          <p:cNvSpPr/>
          <p:nvPr/>
        </p:nvSpPr>
        <p:spPr>
          <a:xfrm>
            <a:off x="864000" y="792052"/>
            <a:ext cx="2339780" cy="1505258"/>
          </a:xfrm>
          <a:custGeom>
            <a:avLst/>
            <a:gdLst/>
            <a:ahLst/>
            <a:cxnLst/>
            <a:rect l="l" t="t" r="r" b="b"/>
            <a:pathLst>
              <a:path w="2339780" h="1505258">
                <a:moveTo>
                  <a:pt x="0" y="0"/>
                </a:moveTo>
                <a:lnTo>
                  <a:pt x="2339780" y="0"/>
                </a:lnTo>
                <a:lnTo>
                  <a:pt x="2339780" y="1505258"/>
                </a:lnTo>
                <a:lnTo>
                  <a:pt x="0" y="1505258"/>
                </a:lnTo>
                <a:lnTo>
                  <a:pt x="0" y="0"/>
                </a:lnTo>
                <a:close/>
              </a:path>
            </a:pathLst>
          </a:custGeom>
          <a:blipFill>
            <a:blip r:embed="rId3"/>
            <a:stretch>
              <a:fillRect/>
            </a:stretch>
          </a:blipFill>
        </p:spPr>
        <p:txBody>
          <a:bodyPr/>
          <a:lstStyle/>
          <a:p>
            <a:endParaRPr lang="ar-SA"/>
          </a:p>
        </p:txBody>
      </p:sp>
      <p:grpSp>
        <p:nvGrpSpPr>
          <p:cNvPr id="14" name="Group 14"/>
          <p:cNvGrpSpPr/>
          <p:nvPr/>
        </p:nvGrpSpPr>
        <p:grpSpPr>
          <a:xfrm>
            <a:off x="946222" y="4056546"/>
            <a:ext cx="5574408" cy="1539745"/>
            <a:chOff x="0" y="0"/>
            <a:chExt cx="7432544" cy="2052993"/>
          </a:xfrm>
        </p:grpSpPr>
        <p:sp>
          <p:nvSpPr>
            <p:cNvPr id="15" name="TextBox 15"/>
            <p:cNvSpPr txBox="1"/>
            <p:nvPr/>
          </p:nvSpPr>
          <p:spPr>
            <a:xfrm>
              <a:off x="0" y="-161925"/>
              <a:ext cx="7432544" cy="2214918"/>
            </a:xfrm>
            <a:prstGeom prst="rect">
              <a:avLst/>
            </a:prstGeom>
          </p:spPr>
          <p:txBody>
            <a:bodyPr lIns="0" tIns="0" rIns="0" bIns="0" rtlCol="0" anchor="t">
              <a:spAutoFit/>
            </a:bodyPr>
            <a:lstStyle/>
            <a:p>
              <a:pPr algn="just" rtl="1">
                <a:lnSpc>
                  <a:spcPts val="3345"/>
                </a:lnSpc>
              </a:pPr>
              <a:r>
                <a:rPr lang="ar-EG" sz="1890" b="1">
                  <a:solidFill>
                    <a:srgbClr val="000000"/>
                  </a:solidFill>
                  <a:latin typeface="29LT Bukra Condensed Bold"/>
                  <a:ea typeface="29LT Bukra Condensed Bold"/>
                  <a:cs typeface="29LT Bukra Condensed Bold"/>
                  <a:sym typeface="29LT Bukra Condensed Bold"/>
                  <a:rtl/>
                </a:rPr>
                <a:t>وبديهي أن تستمد الأمم والمجتمعات أخلاقيات المهنة من قيمها ومقوماتها ، ونحن بفضل الله تعالى نستم أخلاقيات هذه المهنة من عقيدتنا الإسلامية المقررة في القرآن الكريم والسنة المطهرة ، ورسول الله -               - قدوتنا ومعلمنا في هذا الشأن :  </a:t>
              </a:r>
            </a:p>
          </p:txBody>
        </p:sp>
        <p:sp>
          <p:nvSpPr>
            <p:cNvPr id="16" name="Freeform 16"/>
            <p:cNvSpPr/>
            <p:nvPr/>
          </p:nvSpPr>
          <p:spPr>
            <a:xfrm>
              <a:off x="5469814" y="1516940"/>
              <a:ext cx="518799" cy="404663"/>
            </a:xfrm>
            <a:custGeom>
              <a:avLst/>
              <a:gdLst/>
              <a:ahLst/>
              <a:cxnLst/>
              <a:rect l="l" t="t" r="r" b="b"/>
              <a:pathLst>
                <a:path w="518799" h="404663">
                  <a:moveTo>
                    <a:pt x="0" y="0"/>
                  </a:moveTo>
                  <a:lnTo>
                    <a:pt x="518799" y="0"/>
                  </a:lnTo>
                  <a:lnTo>
                    <a:pt x="518799" y="404663"/>
                  </a:lnTo>
                  <a:lnTo>
                    <a:pt x="0" y="40466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ar-SA"/>
            </a:p>
          </p:txBody>
        </p:sp>
      </p:grpSp>
      <p:sp>
        <p:nvSpPr>
          <p:cNvPr id="17" name="TextBox 17"/>
          <p:cNvSpPr txBox="1"/>
          <p:nvPr/>
        </p:nvSpPr>
        <p:spPr>
          <a:xfrm>
            <a:off x="5538979" y="944152"/>
            <a:ext cx="981650" cy="439669"/>
          </a:xfrm>
          <a:prstGeom prst="rect">
            <a:avLst/>
          </a:prstGeom>
        </p:spPr>
        <p:txBody>
          <a:bodyPr lIns="0" tIns="0" rIns="0" bIns="0" rtlCol="0" anchor="t">
            <a:spAutoFit/>
          </a:bodyPr>
          <a:lstStyle/>
          <a:p>
            <a:pPr algn="r" rtl="1">
              <a:lnSpc>
                <a:spcPts val="3066"/>
              </a:lnSpc>
            </a:pPr>
            <a:r>
              <a:rPr lang="ar-EG" sz="2190" b="1">
                <a:solidFill>
                  <a:srgbClr val="BD4B85"/>
                </a:solidFill>
                <a:latin typeface="29LT Bukra Condensed Bold"/>
                <a:ea typeface="29LT Bukra Condensed Bold"/>
                <a:cs typeface="29LT Bukra Condensed Bold"/>
                <a:sym typeface="29LT Bukra Condensed Bold"/>
                <a:rtl/>
              </a:rPr>
              <a:t>مقدمة </a:t>
            </a:r>
          </a:p>
        </p:txBody>
      </p:sp>
      <p:sp>
        <p:nvSpPr>
          <p:cNvPr id="18" name="TextBox 18"/>
          <p:cNvSpPr txBox="1"/>
          <p:nvPr/>
        </p:nvSpPr>
        <p:spPr>
          <a:xfrm>
            <a:off x="2899523" y="1382756"/>
            <a:ext cx="3621107" cy="863293"/>
          </a:xfrm>
          <a:prstGeom prst="rect">
            <a:avLst/>
          </a:prstGeom>
        </p:spPr>
        <p:txBody>
          <a:bodyPr lIns="0" tIns="0" rIns="0" bIns="0" rtlCol="0" anchor="t">
            <a:spAutoFit/>
          </a:bodyPr>
          <a:lstStyle/>
          <a:p>
            <a:pPr algn="r" rtl="1">
              <a:lnSpc>
                <a:spcPts val="3345"/>
              </a:lnSpc>
            </a:pPr>
            <a:r>
              <a:rPr lang="ar-EG" sz="1890" b="1">
                <a:solidFill>
                  <a:srgbClr val="BD4B85"/>
                </a:solidFill>
                <a:latin typeface="29LT Bukra Condensed Bold"/>
                <a:ea typeface="29LT Bukra Condensed Bold"/>
                <a:cs typeface="29LT Bukra Condensed Bold"/>
                <a:sym typeface="29LT Bukra Condensed Bold"/>
                <a:rtl/>
              </a:rPr>
              <a:t>تعد </a:t>
            </a:r>
            <a:r>
              <a:rPr lang="ar-EG" sz="1890" b="1">
                <a:solidFill>
                  <a:srgbClr val="000000"/>
                </a:solidFill>
                <a:latin typeface="29LT Bukra Condensed Bold"/>
                <a:ea typeface="29LT Bukra Condensed Bold"/>
                <a:cs typeface="29LT Bukra Condensed Bold"/>
                <a:sym typeface="29LT Bukra Condensed Bold"/>
                <a:rtl/>
              </a:rPr>
              <a:t>مهنة التعليم رسالة رفيعة الشأن عالية المنزلة تحظى باهتمام الجميع ، لما لها من </a:t>
            </a:r>
          </a:p>
        </p:txBody>
      </p:sp>
      <p:sp>
        <p:nvSpPr>
          <p:cNvPr id="19" name="TextBox 19"/>
          <p:cNvSpPr txBox="1"/>
          <p:nvPr/>
        </p:nvSpPr>
        <p:spPr>
          <a:xfrm>
            <a:off x="946222" y="2221527"/>
            <a:ext cx="5574408" cy="1701670"/>
          </a:xfrm>
          <a:prstGeom prst="rect">
            <a:avLst/>
          </a:prstGeom>
        </p:spPr>
        <p:txBody>
          <a:bodyPr lIns="0" tIns="0" rIns="0" bIns="0" rtlCol="0" anchor="t">
            <a:spAutoFit/>
          </a:bodyPr>
          <a:lstStyle/>
          <a:p>
            <a:pPr algn="just" rtl="1">
              <a:lnSpc>
                <a:spcPts val="3345"/>
              </a:lnSpc>
            </a:pPr>
            <a:r>
              <a:rPr lang="ar-EG" sz="1890" b="1">
                <a:solidFill>
                  <a:srgbClr val="000000"/>
                </a:solidFill>
                <a:latin typeface="29LT Bukra Condensed Bold"/>
                <a:ea typeface="29LT Bukra Condensed Bold"/>
                <a:cs typeface="29LT Bukra Condensed Bold"/>
                <a:sym typeface="29LT Bukra Condensed Bold"/>
                <a:rtl/>
              </a:rPr>
              <a:t>تأثير عظيم في حاضر الأمة ومستقبلها ، ,يتجلى سمو هذه المهنة ورفعتها في مضمونها الأخلاقي الذي يحدد مسارها المسلكي ، ونتائجها التربوية والتعليمية وعائدها على الفرد والمجتمع والإنسانية جمعاء . </a:t>
            </a:r>
          </a:p>
        </p:txBody>
      </p:sp>
      <p:sp>
        <p:nvSpPr>
          <p:cNvPr id="20" name="TextBox 20"/>
          <p:cNvSpPr txBox="1"/>
          <p:nvPr/>
        </p:nvSpPr>
        <p:spPr>
          <a:xfrm>
            <a:off x="864000" y="5710591"/>
            <a:ext cx="5656629" cy="666421"/>
          </a:xfrm>
          <a:prstGeom prst="rect">
            <a:avLst/>
          </a:prstGeom>
        </p:spPr>
        <p:txBody>
          <a:bodyPr lIns="0" tIns="0" rIns="0" bIns="0" rtlCol="0" anchor="t">
            <a:spAutoFit/>
          </a:bodyPr>
          <a:lstStyle/>
          <a:p>
            <a:pPr algn="r" rtl="1">
              <a:lnSpc>
                <a:spcPts val="2643"/>
              </a:lnSpc>
              <a:spcBef>
                <a:spcPct val="0"/>
              </a:spcBef>
            </a:pPr>
            <a:r>
              <a:rPr lang="ar-EG" sz="1887">
                <a:solidFill>
                  <a:srgbClr val="BD4B85"/>
                </a:solidFill>
                <a:latin typeface="Adobe Arabic"/>
                <a:ea typeface="Adobe Arabic"/>
                <a:cs typeface="Adobe Arabic"/>
                <a:sym typeface="Adobe Arabic"/>
                <a:rtl/>
              </a:rPr>
              <a:t>( </a:t>
            </a:r>
            <a:r>
              <a:rPr lang="ar-EG" sz="1887" b="1">
                <a:solidFill>
                  <a:srgbClr val="BD4B85"/>
                </a:solidFill>
                <a:latin typeface="Adobe Arabic"/>
                <a:ea typeface="Adobe Arabic"/>
                <a:cs typeface="Adobe Arabic"/>
                <a:sym typeface="Adobe Arabic"/>
                <a:rtl/>
              </a:rPr>
              <a:t>لَّقَدْ كَانَ لَكُمْ فِي رَسُولِ اللَّهِ أُسْوَةٌ حَسَنَةٌ لِّمَن كَانَ يَرْجُو اللَّهَ وَالْيَوْمَ الْآخِرَ وَذَكَرَ اللَّهَ كَثِيرًا ) </a:t>
            </a:r>
          </a:p>
        </p:txBody>
      </p:sp>
      <p:sp>
        <p:nvSpPr>
          <p:cNvPr id="21" name="TextBox 21"/>
          <p:cNvSpPr txBox="1"/>
          <p:nvPr/>
        </p:nvSpPr>
        <p:spPr>
          <a:xfrm>
            <a:off x="992796" y="9420423"/>
            <a:ext cx="5574408" cy="285293"/>
          </a:xfrm>
          <a:prstGeom prst="rect">
            <a:avLst/>
          </a:prstGeom>
        </p:spPr>
        <p:txBody>
          <a:bodyPr lIns="0" tIns="0" rIns="0" bIns="0" rtlCol="0" anchor="t">
            <a:spAutoFit/>
          </a:bodyPr>
          <a:lstStyle/>
          <a:p>
            <a:pPr algn="just" rtl="1">
              <a:lnSpc>
                <a:spcPts val="2106"/>
              </a:lnSpc>
            </a:pPr>
            <a:r>
              <a:rPr lang="ar-EG" sz="1190" b="1">
                <a:solidFill>
                  <a:srgbClr val="000000"/>
                </a:solidFill>
                <a:latin typeface="29LT Bukra Condensed Bold"/>
                <a:ea typeface="29LT Bukra Condensed Bold"/>
                <a:cs typeface="29LT Bukra Condensed Bold"/>
                <a:sym typeface="29LT Bukra Condensed Bold"/>
                <a:rtl/>
              </a:rPr>
              <a:t>ــــــــــــــــــــــــــــــــ ميثاق أخلاقيات مهنة التعليم </a:t>
            </a:r>
            <a:r>
              <a:rPr lang="en-US" sz="1190" b="1">
                <a:solidFill>
                  <a:srgbClr val="000000"/>
                </a:solidFill>
                <a:latin typeface="29LT Bukra Condensed Bold"/>
                <a:ea typeface="29LT Bukra Condensed Bold"/>
                <a:cs typeface="29LT Bukra Condensed Bold"/>
                <a:sym typeface="29LT Bukra Condensed Bold"/>
              </a:rPr>
              <a:t>1427</a:t>
            </a:r>
            <a:r>
              <a:rPr lang="ar-EG" sz="1190" b="1">
                <a:solidFill>
                  <a:srgbClr val="000000"/>
                </a:solidFill>
                <a:latin typeface="29LT Bukra Condensed Bold"/>
                <a:ea typeface="29LT Bukra Condensed Bold"/>
                <a:cs typeface="29LT Bukra Condensed Bold"/>
                <a:sym typeface="29LT Bukra Condensed Bold"/>
                <a:rtl/>
              </a:rPr>
              <a:t> هـ    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FFFFE"/>
        </a:solidFill>
        <a:effectLst/>
      </p:bgPr>
    </p:bg>
    <p:spTree>
      <p:nvGrpSpPr>
        <p:cNvPr id="1" name=""/>
        <p:cNvGrpSpPr/>
        <p:nvPr/>
      </p:nvGrpSpPr>
      <p:grpSpPr>
        <a:xfrm>
          <a:off x="0" y="0"/>
          <a:ext cx="0" cy="0"/>
          <a:chOff x="0" y="0"/>
          <a:chExt cx="0" cy="0"/>
        </a:xfrm>
      </p:grpSpPr>
      <p:graphicFrame>
        <p:nvGraphicFramePr>
          <p:cNvPr id="7" name="Table 7"/>
          <p:cNvGraphicFramePr>
            <a:graphicFrameLocks noGrp="1"/>
          </p:cNvGraphicFramePr>
          <p:nvPr>
            <p:extLst>
              <p:ext uri="{D42A27DB-BD31-4B8C-83A1-F6EECF244321}">
                <p14:modId xmlns:p14="http://schemas.microsoft.com/office/powerpoint/2010/main" val="2032601490"/>
              </p:ext>
            </p:extLst>
          </p:nvPr>
        </p:nvGraphicFramePr>
        <p:xfrm>
          <a:off x="355650" y="2878082"/>
          <a:ext cx="6902279" cy="2786553"/>
        </p:xfrm>
        <a:graphic>
          <a:graphicData uri="http://schemas.openxmlformats.org/drawingml/2006/table">
            <a:tbl>
              <a:tblPr/>
              <a:tblGrid>
                <a:gridCol w="2188535">
                  <a:extLst>
                    <a:ext uri="{9D8B030D-6E8A-4147-A177-3AD203B41FA5}">
                      <a16:colId xmlns:a16="http://schemas.microsoft.com/office/drawing/2014/main" val="20000"/>
                    </a:ext>
                  </a:extLst>
                </a:gridCol>
                <a:gridCol w="916789">
                  <a:extLst>
                    <a:ext uri="{9D8B030D-6E8A-4147-A177-3AD203B41FA5}">
                      <a16:colId xmlns:a16="http://schemas.microsoft.com/office/drawing/2014/main" val="20001"/>
                    </a:ext>
                  </a:extLst>
                </a:gridCol>
                <a:gridCol w="716781">
                  <a:extLst>
                    <a:ext uri="{9D8B030D-6E8A-4147-A177-3AD203B41FA5}">
                      <a16:colId xmlns:a16="http://schemas.microsoft.com/office/drawing/2014/main" val="20002"/>
                    </a:ext>
                  </a:extLst>
                </a:gridCol>
                <a:gridCol w="3080174">
                  <a:extLst>
                    <a:ext uri="{9D8B030D-6E8A-4147-A177-3AD203B41FA5}">
                      <a16:colId xmlns:a16="http://schemas.microsoft.com/office/drawing/2014/main" val="20003"/>
                    </a:ext>
                  </a:extLst>
                </a:gridCol>
              </a:tblGrid>
              <a:tr h="537072">
                <a:tc>
                  <a:txBody>
                    <a:bodyPr/>
                    <a:lstStyle/>
                    <a:p>
                      <a:pPr algn="ctr" rtl="1">
                        <a:lnSpc>
                          <a:spcPts val="1679"/>
                        </a:lnSpc>
                        <a:defRPr/>
                      </a:pPr>
                      <a:r>
                        <a:rPr lang="ar-EG" sz="1200" b="1">
                          <a:solidFill>
                            <a:srgbClr val="000000"/>
                          </a:solidFill>
                          <a:latin typeface="29LT Bukra Condensed Bold" panose="020B0604020202020204" charset="-78"/>
                          <a:ea typeface="Adobe Arabic"/>
                          <a:cs typeface="29LT Bukra Condensed Bold" panose="020B0604020202020204" charset="-78"/>
                          <a:sym typeface="Adobe Arabic"/>
                          <a:rtl/>
                        </a:rPr>
                        <a:t>نوع الشاهد </a:t>
                      </a: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F9ACF"/>
                    </a:solidFill>
                  </a:tcPr>
                </a:tc>
                <a:tc>
                  <a:txBody>
                    <a:bodyPr/>
                    <a:lstStyle/>
                    <a:p>
                      <a:pPr algn="ctr" rtl="1">
                        <a:lnSpc>
                          <a:spcPts val="1679"/>
                        </a:lnSpc>
                        <a:defRPr/>
                      </a:pPr>
                      <a:r>
                        <a:rPr lang="ar-EG" sz="1200" b="1">
                          <a:solidFill>
                            <a:srgbClr val="000000"/>
                          </a:solidFill>
                          <a:latin typeface="29LT Bukra Condensed Bold" panose="020B0604020202020204" charset="-78"/>
                          <a:ea typeface="Adobe Arabic"/>
                          <a:cs typeface="29LT Bukra Condensed Bold" panose="020B0604020202020204" charset="-78"/>
                          <a:sym typeface="Adobe Arabic"/>
                          <a:rtl/>
                        </a:rPr>
                        <a:t>غير متوفر </a:t>
                      </a: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F9ACF"/>
                    </a:solidFill>
                  </a:tcPr>
                </a:tc>
                <a:tc>
                  <a:txBody>
                    <a:bodyPr/>
                    <a:lstStyle/>
                    <a:p>
                      <a:pPr algn="ctr" rtl="1">
                        <a:lnSpc>
                          <a:spcPts val="1679"/>
                        </a:lnSpc>
                        <a:defRPr/>
                      </a:pPr>
                      <a:r>
                        <a:rPr lang="ar-EG" sz="1200" b="1">
                          <a:solidFill>
                            <a:srgbClr val="000000"/>
                          </a:solidFill>
                          <a:latin typeface="29LT Bukra Condensed Bold" panose="020B0604020202020204" charset="-78"/>
                          <a:ea typeface="Adobe Arabic"/>
                          <a:cs typeface="29LT Bukra Condensed Bold" panose="020B0604020202020204" charset="-78"/>
                          <a:sym typeface="Adobe Arabic"/>
                          <a:rtl/>
                        </a:rPr>
                        <a:t>متوفر </a:t>
                      </a: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F9ACF"/>
                    </a:solidFill>
                  </a:tcPr>
                </a:tc>
                <a:tc>
                  <a:txBody>
                    <a:bodyPr/>
                    <a:lstStyle/>
                    <a:p>
                      <a:pPr algn="ctr" rtl="1">
                        <a:lnSpc>
                          <a:spcPts val="1679"/>
                        </a:lnSpc>
                        <a:defRPr/>
                      </a:pPr>
                      <a:r>
                        <a:rPr lang="ar-EG" sz="1200" b="1" dirty="0">
                          <a:solidFill>
                            <a:srgbClr val="000000"/>
                          </a:solidFill>
                          <a:latin typeface="29LT Bukra Condensed Bold" panose="020B0604020202020204" charset="-78"/>
                          <a:ea typeface="Adobe Arabic"/>
                          <a:cs typeface="29LT Bukra Condensed Bold" panose="020B0604020202020204" charset="-78"/>
                          <a:sym typeface="Adobe Arabic"/>
                          <a:rtl/>
                        </a:rPr>
                        <a:t>الشاهد </a:t>
                      </a:r>
                      <a:endParaRPr lang="en-US" sz="1100" dirty="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F9ACF"/>
                    </a:solidFill>
                  </a:tcPr>
                </a:tc>
                <a:extLst>
                  <a:ext uri="{0D108BD9-81ED-4DB2-BD59-A6C34878D82A}">
                    <a16:rowId xmlns:a16="http://schemas.microsoft.com/office/drawing/2014/main" val="10000"/>
                  </a:ext>
                </a:extLst>
              </a:tr>
              <a:tr h="637868">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1">
                        <a:lnSpc>
                          <a:spcPts val="1679"/>
                        </a:lnSpc>
                        <a:defRPr/>
                      </a:pPr>
                      <a:r>
                        <a:rPr lang="ar-EG" sz="1200">
                          <a:solidFill>
                            <a:srgbClr val="000000"/>
                          </a:solidFill>
                          <a:latin typeface="29LT Bukra Condensed Bold" panose="020B0604020202020204" charset="-78"/>
                          <a:ea typeface="Adobe Arabic"/>
                          <a:cs typeface="29LT Bukra Condensed Bold" panose="020B0604020202020204" charset="-78"/>
                          <a:sym typeface="Adobe Arabic"/>
                          <a:rtl/>
                        </a:rPr>
                        <a:t>تصنيف الطلاب حسب الأنماط التعليمية </a:t>
                      </a: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37469">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1">
                        <a:lnSpc>
                          <a:spcPts val="1679"/>
                        </a:lnSpc>
                        <a:defRPr/>
                      </a:pPr>
                      <a:r>
                        <a:rPr lang="ar-EG" sz="1200">
                          <a:solidFill>
                            <a:srgbClr val="000000"/>
                          </a:solidFill>
                          <a:latin typeface="29LT Bukra Condensed Bold" panose="020B0604020202020204" charset="-78"/>
                          <a:ea typeface="Adobe Arabic"/>
                          <a:cs typeface="29LT Bukra Condensed Bold" panose="020B0604020202020204" charset="-78"/>
                          <a:sym typeface="Adobe Arabic"/>
                          <a:rtl/>
                        </a:rPr>
                        <a:t>كشف بحالات الطلاب الصحية </a:t>
                      </a: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37072">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1">
                        <a:lnSpc>
                          <a:spcPts val="1679"/>
                        </a:lnSpc>
                        <a:defRPr/>
                      </a:pPr>
                      <a:r>
                        <a:rPr lang="ar-EG" sz="1200">
                          <a:solidFill>
                            <a:srgbClr val="000000"/>
                          </a:solidFill>
                          <a:latin typeface="29LT Bukra Condensed Bold" panose="020B0604020202020204" charset="-78"/>
                          <a:ea typeface="Adobe Arabic"/>
                          <a:cs typeface="29LT Bukra Condensed Bold" panose="020B0604020202020204" charset="-78"/>
                          <a:sym typeface="Adobe Arabic"/>
                          <a:rtl/>
                        </a:rPr>
                        <a:t>التحفيز المادي والمعنوي </a:t>
                      </a: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37072">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1">
                        <a:lnSpc>
                          <a:spcPts val="1679"/>
                        </a:lnSpc>
                        <a:defRPr/>
                      </a:pPr>
                      <a:r>
                        <a:rPr lang="ar-EG" sz="1200" dirty="0">
                          <a:solidFill>
                            <a:srgbClr val="000000"/>
                          </a:solidFill>
                          <a:latin typeface="29LT Bukra Condensed Bold" panose="020B0604020202020204" charset="-78"/>
                          <a:ea typeface="Adobe Arabic"/>
                          <a:cs typeface="29LT Bukra Condensed Bold" panose="020B0604020202020204" charset="-78"/>
                          <a:sym typeface="Adobe Arabic"/>
                          <a:rtl/>
                        </a:rPr>
                        <a:t>توفير متطلبات الدرس </a:t>
                      </a:r>
                      <a:endParaRPr lang="en-US" sz="1100" dirty="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8" name="TextBox 8"/>
          <p:cNvSpPr txBox="1"/>
          <p:nvPr/>
        </p:nvSpPr>
        <p:spPr>
          <a:xfrm>
            <a:off x="2554275" y="1194745"/>
            <a:ext cx="5146362" cy="465527"/>
          </a:xfrm>
          <a:prstGeom prst="rect">
            <a:avLst/>
          </a:prstGeom>
        </p:spPr>
        <p:txBody>
          <a:bodyPr lIns="0" tIns="0" rIns="0" bIns="0" rtlCol="0" anchor="t">
            <a:spAutoFit/>
          </a:bodyPr>
          <a:lstStyle/>
          <a:p>
            <a:pPr algn="ctr" rtl="1">
              <a:lnSpc>
                <a:spcPts val="3214"/>
              </a:lnSpc>
            </a:pPr>
            <a:r>
              <a:rPr lang="ar-EG" sz="2295" b="1">
                <a:solidFill>
                  <a:srgbClr val="000000"/>
                </a:solidFill>
                <a:latin typeface="29LT Bukra Condensed Bold"/>
                <a:ea typeface="29LT Bukra Condensed Bold"/>
                <a:cs typeface="29LT Bukra Condensed Bold"/>
                <a:sym typeface="29LT Bukra Condensed Bold"/>
                <a:rtl/>
              </a:rPr>
              <a:t>شواهد من تهيئة البيئة </a:t>
            </a:r>
            <a:r>
              <a:rPr lang="ar-EG" sz="2295" b="1">
                <a:solidFill>
                  <a:srgbClr val="BD4B85"/>
                </a:solidFill>
                <a:latin typeface="29LT Bukra Condensed Bold"/>
                <a:ea typeface="29LT Bukra Condensed Bold"/>
                <a:cs typeface="29LT Bukra Condensed Bold"/>
                <a:sym typeface="29LT Bukra Condensed Bold"/>
                <a:rtl/>
              </a:rPr>
              <a:t>التعليمية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FFFE"/>
        </a:solidFill>
        <a:effectLst/>
      </p:bgPr>
    </p:bg>
    <p:spTree>
      <p:nvGrpSpPr>
        <p:cNvPr id="1" name=""/>
        <p:cNvGrpSpPr/>
        <p:nvPr/>
      </p:nvGrpSpPr>
      <p:grpSpPr>
        <a:xfrm>
          <a:off x="0" y="0"/>
          <a:ext cx="0" cy="0"/>
          <a:chOff x="0" y="0"/>
          <a:chExt cx="0" cy="0"/>
        </a:xfrm>
      </p:grpSpPr>
      <p:sp>
        <p:nvSpPr>
          <p:cNvPr id="12" name="TextBox 12"/>
          <p:cNvSpPr txBox="1"/>
          <p:nvPr/>
        </p:nvSpPr>
        <p:spPr>
          <a:xfrm>
            <a:off x="2077822" y="1364546"/>
            <a:ext cx="3457934" cy="292487"/>
          </a:xfrm>
          <a:prstGeom prst="rect">
            <a:avLst/>
          </a:prstGeom>
        </p:spPr>
        <p:txBody>
          <a:bodyPr lIns="0" tIns="0" rIns="0" bIns="0" rtlCol="0" anchor="t">
            <a:spAutoFit/>
          </a:bodyPr>
          <a:lstStyle/>
          <a:p>
            <a:pPr algn="ctr" rtl="1">
              <a:lnSpc>
                <a:spcPts val="2455"/>
              </a:lnSpc>
            </a:pPr>
            <a:r>
              <a:rPr lang="ar-EG" sz="1753">
                <a:solidFill>
                  <a:srgbClr val="FFFFFE"/>
                </a:solidFill>
                <a:latin typeface="Adobe Arabic"/>
                <a:ea typeface="Adobe Arabic"/>
                <a:cs typeface="Adobe Arabic"/>
                <a:sym typeface="Adobe Arabic"/>
                <a:rtl/>
              </a:rPr>
              <a:t>ابتدائية العزيزية ومتوسطة الفيصلية </a:t>
            </a:r>
          </a:p>
        </p:txBody>
      </p:sp>
      <p:sp>
        <p:nvSpPr>
          <p:cNvPr id="14" name="TextBox 14"/>
          <p:cNvSpPr txBox="1"/>
          <p:nvPr/>
        </p:nvSpPr>
        <p:spPr>
          <a:xfrm>
            <a:off x="2554275" y="1194745"/>
            <a:ext cx="5146362" cy="465527"/>
          </a:xfrm>
          <a:prstGeom prst="rect">
            <a:avLst/>
          </a:prstGeom>
        </p:spPr>
        <p:txBody>
          <a:bodyPr lIns="0" tIns="0" rIns="0" bIns="0" rtlCol="0" anchor="t">
            <a:spAutoFit/>
          </a:bodyPr>
          <a:lstStyle/>
          <a:p>
            <a:pPr algn="ctr" rtl="1">
              <a:lnSpc>
                <a:spcPts val="3214"/>
              </a:lnSpc>
            </a:pPr>
            <a:r>
              <a:rPr lang="ar-EG" sz="2295" b="1">
                <a:solidFill>
                  <a:srgbClr val="000000"/>
                </a:solidFill>
                <a:latin typeface="29LT Bukra Condensed Bold"/>
                <a:ea typeface="29LT Bukra Condensed Bold"/>
                <a:cs typeface="29LT Bukra Condensed Bold"/>
                <a:sym typeface="29LT Bukra Condensed Bold"/>
                <a:rtl/>
              </a:rPr>
              <a:t>شواهد من تهيئة البيئة </a:t>
            </a:r>
            <a:r>
              <a:rPr lang="ar-EG" sz="2295" b="1">
                <a:solidFill>
                  <a:srgbClr val="BD4B85"/>
                </a:solidFill>
                <a:latin typeface="29LT Bukra Condensed Bold"/>
                <a:ea typeface="29LT Bukra Condensed Bold"/>
                <a:cs typeface="29LT Bukra Condensed Bold"/>
                <a:sym typeface="29LT Bukra Condensed Bold"/>
                <a:rtl/>
              </a:rPr>
              <a:t>التعليمية </a:t>
            </a:r>
          </a:p>
        </p:txBody>
      </p:sp>
      <p:sp>
        <p:nvSpPr>
          <p:cNvPr id="16" name="Freeform 7">
            <a:extLst>
              <a:ext uri="{FF2B5EF4-FFF2-40B4-BE49-F238E27FC236}">
                <a16:creationId xmlns:a16="http://schemas.microsoft.com/office/drawing/2014/main" id="{C9961B3B-BD0E-F383-3674-119212F176FC}"/>
              </a:ext>
            </a:extLst>
          </p:cNvPr>
          <p:cNvSpPr/>
          <p:nvPr/>
        </p:nvSpPr>
        <p:spPr>
          <a:xfrm>
            <a:off x="298899" y="5835253"/>
            <a:ext cx="2034339" cy="2034339"/>
          </a:xfrm>
          <a:custGeom>
            <a:avLst/>
            <a:gdLst/>
            <a:ahLst/>
            <a:cxnLst/>
            <a:rect l="l" t="t" r="r" b="b"/>
            <a:pathLst>
              <a:path w="2034339" h="2034339">
                <a:moveTo>
                  <a:pt x="0" y="0"/>
                </a:moveTo>
                <a:lnTo>
                  <a:pt x="2034339" y="0"/>
                </a:lnTo>
                <a:lnTo>
                  <a:pt x="2034339" y="2034339"/>
                </a:lnTo>
                <a:lnTo>
                  <a:pt x="0" y="203433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ar-SA"/>
          </a:p>
        </p:txBody>
      </p:sp>
      <p:sp>
        <p:nvSpPr>
          <p:cNvPr id="17" name="Freeform 8">
            <a:extLst>
              <a:ext uri="{FF2B5EF4-FFF2-40B4-BE49-F238E27FC236}">
                <a16:creationId xmlns:a16="http://schemas.microsoft.com/office/drawing/2014/main" id="{F2C3A44A-935B-C28A-8713-0E28081D1133}"/>
              </a:ext>
            </a:extLst>
          </p:cNvPr>
          <p:cNvSpPr/>
          <p:nvPr/>
        </p:nvSpPr>
        <p:spPr>
          <a:xfrm flipV="1">
            <a:off x="2262996" y="6940797"/>
            <a:ext cx="652780" cy="1500643"/>
          </a:xfrm>
          <a:custGeom>
            <a:avLst/>
            <a:gdLst/>
            <a:ahLst/>
            <a:cxnLst/>
            <a:rect l="l" t="t" r="r" b="b"/>
            <a:pathLst>
              <a:path w="652780" h="1500643">
                <a:moveTo>
                  <a:pt x="0" y="1500643"/>
                </a:moveTo>
                <a:lnTo>
                  <a:pt x="652780" y="1500643"/>
                </a:lnTo>
                <a:lnTo>
                  <a:pt x="652780" y="0"/>
                </a:lnTo>
                <a:lnTo>
                  <a:pt x="0" y="0"/>
                </a:lnTo>
                <a:lnTo>
                  <a:pt x="0" y="1500643"/>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ar-SA"/>
          </a:p>
        </p:txBody>
      </p:sp>
      <p:sp>
        <p:nvSpPr>
          <p:cNvPr id="18" name="Freeform 11">
            <a:extLst>
              <a:ext uri="{FF2B5EF4-FFF2-40B4-BE49-F238E27FC236}">
                <a16:creationId xmlns:a16="http://schemas.microsoft.com/office/drawing/2014/main" id="{74190EE0-2C05-3F3F-6B62-022A27A35C42}"/>
              </a:ext>
            </a:extLst>
          </p:cNvPr>
          <p:cNvSpPr/>
          <p:nvPr/>
        </p:nvSpPr>
        <p:spPr>
          <a:xfrm>
            <a:off x="2925216" y="6074195"/>
            <a:ext cx="3878784" cy="997171"/>
          </a:xfrm>
          <a:custGeom>
            <a:avLst/>
            <a:gdLst/>
            <a:ahLst/>
            <a:cxnLst/>
            <a:rect l="l" t="t" r="r" b="b"/>
            <a:pathLst>
              <a:path w="3878784" h="997171">
                <a:moveTo>
                  <a:pt x="0" y="0"/>
                </a:moveTo>
                <a:lnTo>
                  <a:pt x="3878784" y="0"/>
                </a:lnTo>
                <a:lnTo>
                  <a:pt x="3878784" y="997171"/>
                </a:lnTo>
                <a:lnTo>
                  <a:pt x="0" y="99717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ar-SA"/>
          </a:p>
        </p:txBody>
      </p:sp>
      <p:sp>
        <p:nvSpPr>
          <p:cNvPr id="19" name="TextBox 13">
            <a:extLst>
              <a:ext uri="{FF2B5EF4-FFF2-40B4-BE49-F238E27FC236}">
                <a16:creationId xmlns:a16="http://schemas.microsoft.com/office/drawing/2014/main" id="{17AD4A8B-2380-C7D4-AF07-F768CDF41475}"/>
              </a:ext>
            </a:extLst>
          </p:cNvPr>
          <p:cNvSpPr txBox="1"/>
          <p:nvPr/>
        </p:nvSpPr>
        <p:spPr>
          <a:xfrm>
            <a:off x="664597" y="8165664"/>
            <a:ext cx="1448311" cy="437252"/>
          </a:xfrm>
          <a:prstGeom prst="rect">
            <a:avLst/>
          </a:prstGeom>
        </p:spPr>
        <p:txBody>
          <a:bodyPr lIns="0" tIns="0" rIns="0" bIns="0" rtlCol="0" anchor="t">
            <a:spAutoFit/>
          </a:bodyPr>
          <a:lstStyle/>
          <a:p>
            <a:pPr algn="ctr" rtl="1">
              <a:lnSpc>
                <a:spcPts val="2988"/>
              </a:lnSpc>
            </a:pPr>
            <a:r>
              <a:rPr lang="ar-EG" sz="2134" b="1">
                <a:solidFill>
                  <a:srgbClr val="BD4B85"/>
                </a:solidFill>
                <a:latin typeface="29LT Bukra Condensed Bold"/>
                <a:ea typeface="29LT Bukra Condensed Bold"/>
                <a:cs typeface="29LT Bukra Condensed Bold"/>
                <a:sym typeface="29LT Bukra Condensed Bold"/>
                <a:rtl/>
              </a:rPr>
              <a:t>لتعرف أكثر </a:t>
            </a:r>
          </a:p>
        </p:txBody>
      </p:sp>
      <p:sp>
        <p:nvSpPr>
          <p:cNvPr id="20" name="TextBox 15">
            <a:extLst>
              <a:ext uri="{FF2B5EF4-FFF2-40B4-BE49-F238E27FC236}">
                <a16:creationId xmlns:a16="http://schemas.microsoft.com/office/drawing/2014/main" id="{66A00638-0E57-1D04-8A7A-8ED322FC3502}"/>
              </a:ext>
            </a:extLst>
          </p:cNvPr>
          <p:cNvSpPr txBox="1"/>
          <p:nvPr/>
        </p:nvSpPr>
        <p:spPr>
          <a:xfrm>
            <a:off x="3107050" y="6443481"/>
            <a:ext cx="3515115" cy="258597"/>
          </a:xfrm>
          <a:prstGeom prst="rect">
            <a:avLst/>
          </a:prstGeom>
        </p:spPr>
        <p:txBody>
          <a:bodyPr lIns="0" tIns="0" rIns="0" bIns="0" rtlCol="0" anchor="t">
            <a:spAutoFit/>
          </a:bodyPr>
          <a:lstStyle/>
          <a:p>
            <a:pPr algn="ctr">
              <a:lnSpc>
                <a:spcPts val="1965"/>
              </a:lnSpc>
            </a:pPr>
            <a:r>
              <a:rPr lang="ar-SA" sz="2000" b="1" dirty="0">
                <a:solidFill>
                  <a:srgbClr val="5271FF"/>
                </a:solidFill>
                <a:latin typeface="Canva Sans Bold"/>
                <a:ea typeface="Canva Sans Bold"/>
                <a:cs typeface="Canva Sans Bold"/>
                <a:sym typeface="Canva Sans Bold"/>
              </a:rPr>
              <a:t>نسخ الرابط </a:t>
            </a:r>
            <a:r>
              <a:rPr lang="ar-SA" sz="2000" b="1" dirty="0" err="1">
                <a:solidFill>
                  <a:srgbClr val="5271FF"/>
                </a:solidFill>
                <a:latin typeface="Canva Sans Bold"/>
                <a:ea typeface="Canva Sans Bold"/>
                <a:cs typeface="Canva Sans Bold"/>
                <a:sym typeface="Canva Sans Bold"/>
              </a:rPr>
              <a:t>وإداراجه</a:t>
            </a:r>
            <a:r>
              <a:rPr lang="ar-SA" sz="2000" b="1" dirty="0">
                <a:solidFill>
                  <a:srgbClr val="5271FF"/>
                </a:solidFill>
                <a:latin typeface="Canva Sans Bold"/>
                <a:ea typeface="Canva Sans Bold"/>
                <a:cs typeface="Canva Sans Bold"/>
                <a:sym typeface="Canva Sans Bold"/>
              </a:rPr>
              <a:t> هنا </a:t>
            </a:r>
            <a:endParaRPr lang="en-US" sz="2000" b="1" dirty="0">
              <a:solidFill>
                <a:srgbClr val="5271FF"/>
              </a:solidFill>
              <a:latin typeface="Canva Sans Bold"/>
              <a:ea typeface="Canva Sans Bold"/>
              <a:cs typeface="Canva Sans Bold"/>
              <a:sym typeface="Canva Sans Bold"/>
              <a:hlinkClick r:id="rId8" tooltip="https://drive.google.com/drive/folders/1hoIIcadkvccXjxImNPqSRKm3Ncu2ONPB?usp=drive_link"/>
            </a:endParaRPr>
          </a:p>
        </p:txBody>
      </p:sp>
      <p:pic>
        <p:nvPicPr>
          <p:cNvPr id="21" name="صورة 20" descr="صورة تحتوي على نص, الخط, لقطة شاشة, التصميم&#10;&#10;قد يكون المحتوى المعد بواسطة الذكاء الاصطناعي غير صحيح.">
            <a:extLst>
              <a:ext uri="{FF2B5EF4-FFF2-40B4-BE49-F238E27FC236}">
                <a16:creationId xmlns:a16="http://schemas.microsoft.com/office/drawing/2014/main" id="{6789F04E-8771-DB58-D80F-B7C57E31AC9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41685" y="2319754"/>
            <a:ext cx="6262315" cy="3072968"/>
          </a:xfrm>
          <a:prstGeom prst="rect">
            <a:avLst/>
          </a:prstGeom>
          <a:ln w="38100">
            <a:solidFill>
              <a:srgbClr val="BD4B85"/>
            </a:solidFill>
          </a:ln>
        </p:spPr>
      </p:pic>
      <p:pic>
        <p:nvPicPr>
          <p:cNvPr id="22" name="صورة 21">
            <a:extLst>
              <a:ext uri="{FF2B5EF4-FFF2-40B4-BE49-F238E27FC236}">
                <a16:creationId xmlns:a16="http://schemas.microsoft.com/office/drawing/2014/main" id="{BAE3DB8E-E97E-EABB-8B70-63C1C2F66E62}"/>
              </a:ext>
            </a:extLst>
          </p:cNvPr>
          <p:cNvPicPr>
            <a:picLocks noChangeAspect="1"/>
          </p:cNvPicPr>
          <p:nvPr/>
        </p:nvPicPr>
        <p:blipFill>
          <a:blip r:embed="rId10">
            <a:duotone>
              <a:prstClr val="black"/>
              <a:srgbClr val="BD4B85">
                <a:tint val="45000"/>
                <a:satMod val="400000"/>
              </a:srgbClr>
            </a:duotone>
            <a:extLst>
              <a:ext uri="{28A0092B-C50C-407E-A947-70E740481C1C}">
                <a14:useLocalDpi xmlns:a14="http://schemas.microsoft.com/office/drawing/2010/main" val="0"/>
              </a:ext>
            </a:extLst>
          </a:blip>
          <a:stretch>
            <a:fillRect/>
          </a:stretch>
        </p:blipFill>
        <p:spPr>
          <a:xfrm>
            <a:off x="474354" y="5996968"/>
            <a:ext cx="1638554" cy="1616923"/>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7"/>
          <p:cNvSpPr/>
          <p:nvPr/>
        </p:nvSpPr>
        <p:spPr>
          <a:xfrm>
            <a:off x="756000" y="4659421"/>
            <a:ext cx="4757428" cy="2563065"/>
          </a:xfrm>
          <a:custGeom>
            <a:avLst/>
            <a:gdLst/>
            <a:ahLst/>
            <a:cxnLst/>
            <a:rect l="l" t="t" r="r" b="b"/>
            <a:pathLst>
              <a:path w="4757428" h="2563065">
                <a:moveTo>
                  <a:pt x="0" y="0"/>
                </a:moveTo>
                <a:lnTo>
                  <a:pt x="4757428" y="0"/>
                </a:lnTo>
                <a:lnTo>
                  <a:pt x="4757428" y="2563064"/>
                </a:lnTo>
                <a:lnTo>
                  <a:pt x="0" y="256306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ar-SA"/>
          </a:p>
        </p:txBody>
      </p:sp>
      <p:grpSp>
        <p:nvGrpSpPr>
          <p:cNvPr id="8" name="Group 8"/>
          <p:cNvGrpSpPr/>
          <p:nvPr/>
        </p:nvGrpSpPr>
        <p:grpSpPr>
          <a:xfrm>
            <a:off x="890017" y="7765410"/>
            <a:ext cx="2432555" cy="2393026"/>
            <a:chOff x="0" y="0"/>
            <a:chExt cx="3243406" cy="3190701"/>
          </a:xfrm>
        </p:grpSpPr>
        <p:sp>
          <p:nvSpPr>
            <p:cNvPr id="9" name="Freeform 9"/>
            <p:cNvSpPr/>
            <p:nvPr/>
          </p:nvSpPr>
          <p:spPr>
            <a:xfrm>
              <a:off x="0" y="0"/>
              <a:ext cx="3243406" cy="3190701"/>
            </a:xfrm>
            <a:custGeom>
              <a:avLst/>
              <a:gdLst/>
              <a:ahLst/>
              <a:cxnLst/>
              <a:rect l="l" t="t" r="r" b="b"/>
              <a:pathLst>
                <a:path w="3243406" h="3190701">
                  <a:moveTo>
                    <a:pt x="0" y="0"/>
                  </a:moveTo>
                  <a:lnTo>
                    <a:pt x="3243406" y="0"/>
                  </a:lnTo>
                  <a:lnTo>
                    <a:pt x="3243406" y="3190701"/>
                  </a:lnTo>
                  <a:lnTo>
                    <a:pt x="0" y="319070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ar-SA"/>
            </a:p>
          </p:txBody>
        </p:sp>
        <p:grpSp>
          <p:nvGrpSpPr>
            <p:cNvPr id="10" name="Group 10"/>
            <p:cNvGrpSpPr/>
            <p:nvPr/>
          </p:nvGrpSpPr>
          <p:grpSpPr>
            <a:xfrm>
              <a:off x="743427" y="717074"/>
              <a:ext cx="1756552" cy="1756552"/>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ar-SA"/>
              </a:p>
            </p:txBody>
          </p:sp>
          <p:sp>
            <p:nvSpPr>
              <p:cNvPr id="12" name="TextBox 12"/>
              <p:cNvSpPr txBox="1"/>
              <p:nvPr/>
            </p:nvSpPr>
            <p:spPr>
              <a:xfrm>
                <a:off x="76200" y="38100"/>
                <a:ext cx="660400" cy="698500"/>
              </a:xfrm>
              <a:prstGeom prst="rect">
                <a:avLst/>
              </a:prstGeom>
            </p:spPr>
            <p:txBody>
              <a:bodyPr lIns="50800" tIns="50800" rIns="50800" bIns="50800" rtlCol="0" anchor="ctr"/>
              <a:lstStyle/>
              <a:p>
                <a:pPr algn="ctr">
                  <a:lnSpc>
                    <a:spcPts val="2717"/>
                  </a:lnSpc>
                </a:pPr>
                <a:endParaRPr/>
              </a:p>
            </p:txBody>
          </p:sp>
        </p:grpSp>
        <p:sp>
          <p:nvSpPr>
            <p:cNvPr id="13" name="TextBox 13"/>
            <p:cNvSpPr txBox="1"/>
            <p:nvPr/>
          </p:nvSpPr>
          <p:spPr>
            <a:xfrm>
              <a:off x="1008575" y="984693"/>
              <a:ext cx="1226256" cy="1116541"/>
            </a:xfrm>
            <a:prstGeom prst="rect">
              <a:avLst/>
            </a:prstGeom>
          </p:spPr>
          <p:txBody>
            <a:bodyPr lIns="0" tIns="0" rIns="0" bIns="0" rtlCol="0" anchor="t">
              <a:spAutoFit/>
            </a:bodyPr>
            <a:lstStyle/>
            <a:p>
              <a:pPr algn="ctr">
                <a:lnSpc>
                  <a:spcPts val="7000"/>
                </a:lnSpc>
              </a:pPr>
              <a:r>
                <a:rPr lang="en-US" sz="5000" b="1">
                  <a:solidFill>
                    <a:srgbClr val="BD4B85"/>
                  </a:solidFill>
                  <a:latin typeface="Canva Sans Bold"/>
                  <a:ea typeface="Canva Sans Bold"/>
                  <a:cs typeface="Canva Sans Bold"/>
                  <a:sym typeface="Canva Sans Bold"/>
                </a:rPr>
                <a:t>5%</a:t>
              </a:r>
            </a:p>
          </p:txBody>
        </p:sp>
      </p:grpSp>
      <p:sp>
        <p:nvSpPr>
          <p:cNvPr id="14" name="Freeform 14"/>
          <p:cNvSpPr/>
          <p:nvPr/>
        </p:nvSpPr>
        <p:spPr>
          <a:xfrm>
            <a:off x="3926462" y="942446"/>
            <a:ext cx="3380455" cy="2709729"/>
          </a:xfrm>
          <a:custGeom>
            <a:avLst/>
            <a:gdLst/>
            <a:ahLst/>
            <a:cxnLst/>
            <a:rect l="l" t="t" r="r" b="b"/>
            <a:pathLst>
              <a:path w="3380455" h="2709729">
                <a:moveTo>
                  <a:pt x="0" y="0"/>
                </a:moveTo>
                <a:lnTo>
                  <a:pt x="3380455" y="0"/>
                </a:lnTo>
                <a:lnTo>
                  <a:pt x="3380455" y="2709729"/>
                </a:lnTo>
                <a:lnTo>
                  <a:pt x="0" y="270972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ar-SA"/>
          </a:p>
        </p:txBody>
      </p:sp>
      <p:sp>
        <p:nvSpPr>
          <p:cNvPr id="15" name="TextBox 15"/>
          <p:cNvSpPr txBox="1"/>
          <p:nvPr/>
        </p:nvSpPr>
        <p:spPr>
          <a:xfrm>
            <a:off x="756000" y="5362556"/>
            <a:ext cx="4757428" cy="914047"/>
          </a:xfrm>
          <a:prstGeom prst="rect">
            <a:avLst/>
          </a:prstGeom>
        </p:spPr>
        <p:txBody>
          <a:bodyPr lIns="0" tIns="0" rIns="0" bIns="0" rtlCol="0" anchor="t">
            <a:spAutoFit/>
          </a:bodyPr>
          <a:lstStyle/>
          <a:p>
            <a:pPr algn="ctr" rtl="1">
              <a:lnSpc>
                <a:spcPts val="6315"/>
              </a:lnSpc>
            </a:pPr>
            <a:r>
              <a:rPr lang="ar-EG" sz="4511" b="1">
                <a:solidFill>
                  <a:srgbClr val="000000"/>
                </a:solidFill>
                <a:latin typeface="29LT Bukra Condensed Bold"/>
                <a:ea typeface="29LT Bukra Condensed Bold"/>
                <a:cs typeface="29LT Bukra Condensed Bold"/>
                <a:sym typeface="29LT Bukra Condensed Bold"/>
                <a:rtl/>
              </a:rPr>
              <a:t>الإدارة </a:t>
            </a:r>
            <a:r>
              <a:rPr lang="ar-EG" sz="4511" b="1">
                <a:solidFill>
                  <a:srgbClr val="BD4B85"/>
                </a:solidFill>
                <a:latin typeface="29LT Bukra Condensed Bold"/>
                <a:ea typeface="29LT Bukra Condensed Bold"/>
                <a:cs typeface="29LT Bukra Condensed Bold"/>
                <a:sym typeface="29LT Bukra Condensed Bold"/>
                <a:rtl/>
              </a:rPr>
              <a:t>الصفية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FFFFE"/>
        </a:solidFill>
        <a:effectLst/>
      </p:bgPr>
    </p:bg>
    <p:spTree>
      <p:nvGrpSpPr>
        <p:cNvPr id="1" name=""/>
        <p:cNvGrpSpPr/>
        <p:nvPr/>
      </p:nvGrpSpPr>
      <p:grpSpPr>
        <a:xfrm>
          <a:off x="0" y="0"/>
          <a:ext cx="0" cy="0"/>
          <a:chOff x="0" y="0"/>
          <a:chExt cx="0" cy="0"/>
        </a:xfrm>
      </p:grpSpPr>
      <p:graphicFrame>
        <p:nvGraphicFramePr>
          <p:cNvPr id="7" name="Table 7"/>
          <p:cNvGraphicFramePr>
            <a:graphicFrameLocks noGrp="1"/>
          </p:cNvGraphicFramePr>
          <p:nvPr>
            <p:extLst>
              <p:ext uri="{D42A27DB-BD31-4B8C-83A1-F6EECF244321}">
                <p14:modId xmlns:p14="http://schemas.microsoft.com/office/powerpoint/2010/main" val="3683170148"/>
              </p:ext>
            </p:extLst>
          </p:nvPr>
        </p:nvGraphicFramePr>
        <p:xfrm>
          <a:off x="355650" y="2878082"/>
          <a:ext cx="6902279" cy="2786553"/>
        </p:xfrm>
        <a:graphic>
          <a:graphicData uri="http://schemas.openxmlformats.org/drawingml/2006/table">
            <a:tbl>
              <a:tblPr/>
              <a:tblGrid>
                <a:gridCol w="2188535">
                  <a:extLst>
                    <a:ext uri="{9D8B030D-6E8A-4147-A177-3AD203B41FA5}">
                      <a16:colId xmlns:a16="http://schemas.microsoft.com/office/drawing/2014/main" val="20000"/>
                    </a:ext>
                  </a:extLst>
                </a:gridCol>
                <a:gridCol w="916789">
                  <a:extLst>
                    <a:ext uri="{9D8B030D-6E8A-4147-A177-3AD203B41FA5}">
                      <a16:colId xmlns:a16="http://schemas.microsoft.com/office/drawing/2014/main" val="20001"/>
                    </a:ext>
                  </a:extLst>
                </a:gridCol>
                <a:gridCol w="716781">
                  <a:extLst>
                    <a:ext uri="{9D8B030D-6E8A-4147-A177-3AD203B41FA5}">
                      <a16:colId xmlns:a16="http://schemas.microsoft.com/office/drawing/2014/main" val="20002"/>
                    </a:ext>
                  </a:extLst>
                </a:gridCol>
                <a:gridCol w="3080174">
                  <a:extLst>
                    <a:ext uri="{9D8B030D-6E8A-4147-A177-3AD203B41FA5}">
                      <a16:colId xmlns:a16="http://schemas.microsoft.com/office/drawing/2014/main" val="20003"/>
                    </a:ext>
                  </a:extLst>
                </a:gridCol>
              </a:tblGrid>
              <a:tr h="537072">
                <a:tc>
                  <a:txBody>
                    <a:bodyPr/>
                    <a:lstStyle/>
                    <a:p>
                      <a:pPr algn="ctr" rtl="1">
                        <a:lnSpc>
                          <a:spcPts val="1679"/>
                        </a:lnSpc>
                        <a:defRPr/>
                      </a:pPr>
                      <a:r>
                        <a:rPr lang="ar-EG" sz="1200" b="1">
                          <a:solidFill>
                            <a:srgbClr val="000000"/>
                          </a:solidFill>
                          <a:latin typeface="29LT Bukra Condensed Bold" panose="020B0604020202020204" charset="-78"/>
                          <a:ea typeface="Adobe Arabic"/>
                          <a:cs typeface="29LT Bukra Condensed Bold" panose="020B0604020202020204" charset="-78"/>
                          <a:sym typeface="Adobe Arabic"/>
                          <a:rtl/>
                        </a:rPr>
                        <a:t>نوع الشاهد </a:t>
                      </a: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F9ACF"/>
                    </a:solidFill>
                  </a:tcPr>
                </a:tc>
                <a:tc>
                  <a:txBody>
                    <a:bodyPr/>
                    <a:lstStyle/>
                    <a:p>
                      <a:pPr algn="ctr" rtl="1">
                        <a:lnSpc>
                          <a:spcPts val="1679"/>
                        </a:lnSpc>
                        <a:defRPr/>
                      </a:pPr>
                      <a:r>
                        <a:rPr lang="ar-EG" sz="1200" b="1">
                          <a:solidFill>
                            <a:srgbClr val="000000"/>
                          </a:solidFill>
                          <a:latin typeface="29LT Bukra Condensed Bold" panose="020B0604020202020204" charset="-78"/>
                          <a:ea typeface="Adobe Arabic"/>
                          <a:cs typeface="29LT Bukra Condensed Bold" panose="020B0604020202020204" charset="-78"/>
                          <a:sym typeface="Adobe Arabic"/>
                          <a:rtl/>
                        </a:rPr>
                        <a:t>غير متوفر </a:t>
                      </a: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F9ACF"/>
                    </a:solidFill>
                  </a:tcPr>
                </a:tc>
                <a:tc>
                  <a:txBody>
                    <a:bodyPr/>
                    <a:lstStyle/>
                    <a:p>
                      <a:pPr algn="ctr" rtl="1">
                        <a:lnSpc>
                          <a:spcPts val="1679"/>
                        </a:lnSpc>
                        <a:defRPr/>
                      </a:pPr>
                      <a:r>
                        <a:rPr lang="ar-EG" sz="1200" b="1">
                          <a:solidFill>
                            <a:srgbClr val="000000"/>
                          </a:solidFill>
                          <a:latin typeface="29LT Bukra Condensed Bold" panose="020B0604020202020204" charset="-78"/>
                          <a:ea typeface="Adobe Arabic"/>
                          <a:cs typeface="29LT Bukra Condensed Bold" panose="020B0604020202020204" charset="-78"/>
                          <a:sym typeface="Adobe Arabic"/>
                          <a:rtl/>
                        </a:rPr>
                        <a:t>متوفر </a:t>
                      </a: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F9ACF"/>
                    </a:solidFill>
                  </a:tcPr>
                </a:tc>
                <a:tc>
                  <a:txBody>
                    <a:bodyPr/>
                    <a:lstStyle/>
                    <a:p>
                      <a:pPr algn="ctr" rtl="1">
                        <a:lnSpc>
                          <a:spcPts val="1679"/>
                        </a:lnSpc>
                        <a:defRPr/>
                      </a:pPr>
                      <a:r>
                        <a:rPr lang="ar-EG" sz="1200" b="1">
                          <a:solidFill>
                            <a:srgbClr val="000000"/>
                          </a:solidFill>
                          <a:latin typeface="29LT Bukra Condensed Bold" panose="020B0604020202020204" charset="-78"/>
                          <a:ea typeface="Adobe Arabic"/>
                          <a:cs typeface="29LT Bukra Condensed Bold" panose="020B0604020202020204" charset="-78"/>
                          <a:sym typeface="Adobe Arabic"/>
                          <a:rtl/>
                        </a:rPr>
                        <a:t>الشاهد </a:t>
                      </a: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F9ACF"/>
                    </a:solidFill>
                  </a:tcPr>
                </a:tc>
                <a:extLst>
                  <a:ext uri="{0D108BD9-81ED-4DB2-BD59-A6C34878D82A}">
                    <a16:rowId xmlns:a16="http://schemas.microsoft.com/office/drawing/2014/main" val="10000"/>
                  </a:ext>
                </a:extLst>
              </a:tr>
              <a:tr h="637868">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1">
                        <a:lnSpc>
                          <a:spcPts val="1679"/>
                        </a:lnSpc>
                        <a:defRPr/>
                      </a:pPr>
                      <a:r>
                        <a:rPr lang="ar-EG" sz="1200">
                          <a:solidFill>
                            <a:srgbClr val="000000"/>
                          </a:solidFill>
                          <a:latin typeface="29LT Bukra Condensed Bold" panose="020B0604020202020204" charset="-78"/>
                          <a:ea typeface="Adobe Arabic"/>
                          <a:cs typeface="29LT Bukra Condensed Bold" panose="020B0604020202020204" charset="-78"/>
                          <a:sym typeface="Adobe Arabic"/>
                          <a:rtl/>
                        </a:rPr>
                        <a:t>القوانين الصفية </a:t>
                      </a: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37469">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1">
                        <a:lnSpc>
                          <a:spcPts val="1679"/>
                        </a:lnSpc>
                        <a:defRPr/>
                      </a:pPr>
                      <a:r>
                        <a:rPr lang="ar-EG" sz="1200">
                          <a:solidFill>
                            <a:srgbClr val="000000"/>
                          </a:solidFill>
                          <a:latin typeface="29LT Bukra Condensed Bold" panose="020B0604020202020204" charset="-78"/>
                          <a:ea typeface="Adobe Arabic"/>
                          <a:cs typeface="29LT Bukra Condensed Bold" panose="020B0604020202020204" charset="-78"/>
                          <a:sym typeface="Adobe Arabic"/>
                          <a:rtl/>
                        </a:rPr>
                        <a:t>كشف المتابعة اليومي </a:t>
                      </a: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37072">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1">
                        <a:lnSpc>
                          <a:spcPts val="1679"/>
                        </a:lnSpc>
                        <a:defRPr/>
                      </a:pPr>
                      <a:r>
                        <a:rPr lang="ar-EG" sz="1200">
                          <a:solidFill>
                            <a:srgbClr val="000000"/>
                          </a:solidFill>
                          <a:latin typeface="29LT Bukra Condensed Bold" panose="020B0604020202020204" charset="-78"/>
                          <a:ea typeface="Adobe Arabic"/>
                          <a:cs typeface="29LT Bukra Condensed Bold" panose="020B0604020202020204" charset="-78"/>
                          <a:sym typeface="Adobe Arabic"/>
                          <a:rtl/>
                        </a:rPr>
                        <a:t>لوحة تعزيز مناسبة </a:t>
                      </a: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37072">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1">
                        <a:lnSpc>
                          <a:spcPts val="1679"/>
                        </a:lnSpc>
                        <a:defRPr/>
                      </a:pPr>
                      <a:r>
                        <a:rPr lang="ar-EG" sz="1200" dirty="0">
                          <a:solidFill>
                            <a:srgbClr val="000000"/>
                          </a:solidFill>
                          <a:latin typeface="29LT Bukra Condensed Bold" panose="020B0604020202020204" charset="-78"/>
                          <a:ea typeface="Adobe Arabic"/>
                          <a:cs typeface="29LT Bukra Condensed Bold" panose="020B0604020202020204" charset="-78"/>
                          <a:sym typeface="Adobe Arabic"/>
                          <a:rtl/>
                        </a:rPr>
                        <a:t>تكريم الطالب المثالي </a:t>
                      </a:r>
                      <a:endParaRPr lang="en-US" sz="1100" dirty="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8" name="TextBox 8"/>
          <p:cNvSpPr txBox="1"/>
          <p:nvPr/>
        </p:nvSpPr>
        <p:spPr>
          <a:xfrm>
            <a:off x="2071531" y="1275040"/>
            <a:ext cx="5146362" cy="465485"/>
          </a:xfrm>
          <a:prstGeom prst="rect">
            <a:avLst/>
          </a:prstGeom>
        </p:spPr>
        <p:txBody>
          <a:bodyPr lIns="0" tIns="0" rIns="0" bIns="0" rtlCol="0" anchor="t">
            <a:spAutoFit/>
          </a:bodyPr>
          <a:lstStyle/>
          <a:p>
            <a:pPr algn="ctr" rtl="1">
              <a:lnSpc>
                <a:spcPts val="3214"/>
              </a:lnSpc>
            </a:pPr>
            <a:r>
              <a:rPr lang="ar-EG" sz="2295" b="1">
                <a:solidFill>
                  <a:srgbClr val="000000"/>
                </a:solidFill>
                <a:latin typeface="29LT Bukra Condensed Bold"/>
                <a:ea typeface="29LT Bukra Condensed Bold"/>
                <a:cs typeface="29LT Bukra Condensed Bold"/>
                <a:sym typeface="29LT Bukra Condensed Bold"/>
                <a:rtl/>
              </a:rPr>
              <a:t>شواهد من الإدارة </a:t>
            </a:r>
            <a:r>
              <a:rPr lang="ar-EG" sz="2295" b="1">
                <a:solidFill>
                  <a:srgbClr val="BD4B85"/>
                </a:solidFill>
                <a:latin typeface="29LT Bukra Condensed Bold"/>
                <a:ea typeface="29LT Bukra Condensed Bold"/>
                <a:cs typeface="29LT Bukra Condensed Bold"/>
                <a:sym typeface="29LT Bukra Condensed Bold"/>
                <a:rtl/>
              </a:rPr>
              <a:t>الصفية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FFFFE"/>
        </a:solidFill>
        <a:effectLst/>
      </p:bgPr>
    </p:bg>
    <p:spTree>
      <p:nvGrpSpPr>
        <p:cNvPr id="1" name=""/>
        <p:cNvGrpSpPr/>
        <p:nvPr/>
      </p:nvGrpSpPr>
      <p:grpSpPr>
        <a:xfrm>
          <a:off x="0" y="0"/>
          <a:ext cx="0" cy="0"/>
          <a:chOff x="0" y="0"/>
          <a:chExt cx="0" cy="0"/>
        </a:xfrm>
      </p:grpSpPr>
      <p:sp>
        <p:nvSpPr>
          <p:cNvPr id="12" name="TextBox 12"/>
          <p:cNvSpPr txBox="1"/>
          <p:nvPr/>
        </p:nvSpPr>
        <p:spPr>
          <a:xfrm>
            <a:off x="2077822" y="1364546"/>
            <a:ext cx="3457934" cy="292487"/>
          </a:xfrm>
          <a:prstGeom prst="rect">
            <a:avLst/>
          </a:prstGeom>
        </p:spPr>
        <p:txBody>
          <a:bodyPr lIns="0" tIns="0" rIns="0" bIns="0" rtlCol="0" anchor="t">
            <a:spAutoFit/>
          </a:bodyPr>
          <a:lstStyle/>
          <a:p>
            <a:pPr algn="ctr" rtl="1">
              <a:lnSpc>
                <a:spcPts val="2455"/>
              </a:lnSpc>
            </a:pPr>
            <a:r>
              <a:rPr lang="ar-EG" sz="1753">
                <a:solidFill>
                  <a:srgbClr val="FFFFFE"/>
                </a:solidFill>
                <a:latin typeface="Adobe Arabic"/>
                <a:ea typeface="Adobe Arabic"/>
                <a:cs typeface="Adobe Arabic"/>
                <a:sym typeface="Adobe Arabic"/>
                <a:rtl/>
              </a:rPr>
              <a:t>ابتدائية العزيزية ومتوسطة الفيصلية </a:t>
            </a:r>
          </a:p>
        </p:txBody>
      </p:sp>
      <p:sp>
        <p:nvSpPr>
          <p:cNvPr id="14" name="TextBox 14"/>
          <p:cNvSpPr txBox="1"/>
          <p:nvPr/>
        </p:nvSpPr>
        <p:spPr>
          <a:xfrm>
            <a:off x="2413638" y="1362377"/>
            <a:ext cx="5146362" cy="465485"/>
          </a:xfrm>
          <a:prstGeom prst="rect">
            <a:avLst/>
          </a:prstGeom>
        </p:spPr>
        <p:txBody>
          <a:bodyPr lIns="0" tIns="0" rIns="0" bIns="0" rtlCol="0" anchor="t">
            <a:spAutoFit/>
          </a:bodyPr>
          <a:lstStyle/>
          <a:p>
            <a:pPr algn="ctr" rtl="1">
              <a:lnSpc>
                <a:spcPts val="3214"/>
              </a:lnSpc>
            </a:pPr>
            <a:r>
              <a:rPr lang="ar-EG" sz="2295" b="1">
                <a:solidFill>
                  <a:srgbClr val="000000"/>
                </a:solidFill>
                <a:latin typeface="29LT Bukra Condensed Bold"/>
                <a:ea typeface="29LT Bukra Condensed Bold"/>
                <a:cs typeface="29LT Bukra Condensed Bold"/>
                <a:sym typeface="29LT Bukra Condensed Bold"/>
                <a:rtl/>
              </a:rPr>
              <a:t>شواهد من الإدارة </a:t>
            </a:r>
            <a:r>
              <a:rPr lang="ar-EG" sz="2295" b="1">
                <a:solidFill>
                  <a:srgbClr val="BD4B85"/>
                </a:solidFill>
                <a:latin typeface="29LT Bukra Condensed Bold"/>
                <a:ea typeface="29LT Bukra Condensed Bold"/>
                <a:cs typeface="29LT Bukra Condensed Bold"/>
                <a:sym typeface="29LT Bukra Condensed Bold"/>
                <a:rtl/>
              </a:rPr>
              <a:t>الصفية </a:t>
            </a:r>
          </a:p>
        </p:txBody>
      </p:sp>
      <p:sp>
        <p:nvSpPr>
          <p:cNvPr id="16" name="Freeform 7">
            <a:extLst>
              <a:ext uri="{FF2B5EF4-FFF2-40B4-BE49-F238E27FC236}">
                <a16:creationId xmlns:a16="http://schemas.microsoft.com/office/drawing/2014/main" id="{E65FE9B0-122F-8B7B-FBDB-928E8AFF7B67}"/>
              </a:ext>
            </a:extLst>
          </p:cNvPr>
          <p:cNvSpPr/>
          <p:nvPr/>
        </p:nvSpPr>
        <p:spPr>
          <a:xfrm>
            <a:off x="298899" y="5835253"/>
            <a:ext cx="2034339" cy="2034339"/>
          </a:xfrm>
          <a:custGeom>
            <a:avLst/>
            <a:gdLst/>
            <a:ahLst/>
            <a:cxnLst/>
            <a:rect l="l" t="t" r="r" b="b"/>
            <a:pathLst>
              <a:path w="2034339" h="2034339">
                <a:moveTo>
                  <a:pt x="0" y="0"/>
                </a:moveTo>
                <a:lnTo>
                  <a:pt x="2034339" y="0"/>
                </a:lnTo>
                <a:lnTo>
                  <a:pt x="2034339" y="2034339"/>
                </a:lnTo>
                <a:lnTo>
                  <a:pt x="0" y="203433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ar-SA"/>
          </a:p>
        </p:txBody>
      </p:sp>
      <p:sp>
        <p:nvSpPr>
          <p:cNvPr id="17" name="Freeform 8">
            <a:extLst>
              <a:ext uri="{FF2B5EF4-FFF2-40B4-BE49-F238E27FC236}">
                <a16:creationId xmlns:a16="http://schemas.microsoft.com/office/drawing/2014/main" id="{EC7350DD-D127-5CB5-6D06-EF0C95827764}"/>
              </a:ext>
            </a:extLst>
          </p:cNvPr>
          <p:cNvSpPr/>
          <p:nvPr/>
        </p:nvSpPr>
        <p:spPr>
          <a:xfrm flipV="1">
            <a:off x="2262996" y="6940797"/>
            <a:ext cx="652780" cy="1500643"/>
          </a:xfrm>
          <a:custGeom>
            <a:avLst/>
            <a:gdLst/>
            <a:ahLst/>
            <a:cxnLst/>
            <a:rect l="l" t="t" r="r" b="b"/>
            <a:pathLst>
              <a:path w="652780" h="1500643">
                <a:moveTo>
                  <a:pt x="0" y="1500643"/>
                </a:moveTo>
                <a:lnTo>
                  <a:pt x="652780" y="1500643"/>
                </a:lnTo>
                <a:lnTo>
                  <a:pt x="652780" y="0"/>
                </a:lnTo>
                <a:lnTo>
                  <a:pt x="0" y="0"/>
                </a:lnTo>
                <a:lnTo>
                  <a:pt x="0" y="1500643"/>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ar-SA"/>
          </a:p>
        </p:txBody>
      </p:sp>
      <p:sp>
        <p:nvSpPr>
          <p:cNvPr id="18" name="Freeform 11">
            <a:extLst>
              <a:ext uri="{FF2B5EF4-FFF2-40B4-BE49-F238E27FC236}">
                <a16:creationId xmlns:a16="http://schemas.microsoft.com/office/drawing/2014/main" id="{0FA552C3-352E-5936-B99C-4807B1122261}"/>
              </a:ext>
            </a:extLst>
          </p:cNvPr>
          <p:cNvSpPr/>
          <p:nvPr/>
        </p:nvSpPr>
        <p:spPr>
          <a:xfrm>
            <a:off x="2925216" y="6074195"/>
            <a:ext cx="3878784" cy="997171"/>
          </a:xfrm>
          <a:custGeom>
            <a:avLst/>
            <a:gdLst/>
            <a:ahLst/>
            <a:cxnLst/>
            <a:rect l="l" t="t" r="r" b="b"/>
            <a:pathLst>
              <a:path w="3878784" h="997171">
                <a:moveTo>
                  <a:pt x="0" y="0"/>
                </a:moveTo>
                <a:lnTo>
                  <a:pt x="3878784" y="0"/>
                </a:lnTo>
                <a:lnTo>
                  <a:pt x="3878784" y="997171"/>
                </a:lnTo>
                <a:lnTo>
                  <a:pt x="0" y="99717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ar-SA"/>
          </a:p>
        </p:txBody>
      </p:sp>
      <p:sp>
        <p:nvSpPr>
          <p:cNvPr id="19" name="TextBox 13">
            <a:extLst>
              <a:ext uri="{FF2B5EF4-FFF2-40B4-BE49-F238E27FC236}">
                <a16:creationId xmlns:a16="http://schemas.microsoft.com/office/drawing/2014/main" id="{C6FF9467-F5E7-5C77-3F4D-6C59CC628C52}"/>
              </a:ext>
            </a:extLst>
          </p:cNvPr>
          <p:cNvSpPr txBox="1"/>
          <p:nvPr/>
        </p:nvSpPr>
        <p:spPr>
          <a:xfrm>
            <a:off x="664597" y="8165664"/>
            <a:ext cx="1448311" cy="437252"/>
          </a:xfrm>
          <a:prstGeom prst="rect">
            <a:avLst/>
          </a:prstGeom>
        </p:spPr>
        <p:txBody>
          <a:bodyPr lIns="0" tIns="0" rIns="0" bIns="0" rtlCol="0" anchor="t">
            <a:spAutoFit/>
          </a:bodyPr>
          <a:lstStyle/>
          <a:p>
            <a:pPr algn="ctr" rtl="1">
              <a:lnSpc>
                <a:spcPts val="2988"/>
              </a:lnSpc>
            </a:pPr>
            <a:r>
              <a:rPr lang="ar-EG" sz="2134" b="1">
                <a:solidFill>
                  <a:srgbClr val="BD4B85"/>
                </a:solidFill>
                <a:latin typeface="29LT Bukra Condensed Bold"/>
                <a:ea typeface="29LT Bukra Condensed Bold"/>
                <a:cs typeface="29LT Bukra Condensed Bold"/>
                <a:sym typeface="29LT Bukra Condensed Bold"/>
                <a:rtl/>
              </a:rPr>
              <a:t>لتعرف أكثر </a:t>
            </a:r>
          </a:p>
        </p:txBody>
      </p:sp>
      <p:sp>
        <p:nvSpPr>
          <p:cNvPr id="20" name="TextBox 15">
            <a:extLst>
              <a:ext uri="{FF2B5EF4-FFF2-40B4-BE49-F238E27FC236}">
                <a16:creationId xmlns:a16="http://schemas.microsoft.com/office/drawing/2014/main" id="{17E8F2DC-595C-350B-A9AD-8EDAF25F5442}"/>
              </a:ext>
            </a:extLst>
          </p:cNvPr>
          <p:cNvSpPr txBox="1"/>
          <p:nvPr/>
        </p:nvSpPr>
        <p:spPr>
          <a:xfrm>
            <a:off x="3107050" y="6443481"/>
            <a:ext cx="3515115" cy="258597"/>
          </a:xfrm>
          <a:prstGeom prst="rect">
            <a:avLst/>
          </a:prstGeom>
        </p:spPr>
        <p:txBody>
          <a:bodyPr lIns="0" tIns="0" rIns="0" bIns="0" rtlCol="0" anchor="t">
            <a:spAutoFit/>
          </a:bodyPr>
          <a:lstStyle/>
          <a:p>
            <a:pPr algn="ctr">
              <a:lnSpc>
                <a:spcPts val="1965"/>
              </a:lnSpc>
            </a:pPr>
            <a:r>
              <a:rPr lang="ar-SA" sz="2000" b="1" dirty="0">
                <a:solidFill>
                  <a:srgbClr val="5271FF"/>
                </a:solidFill>
                <a:latin typeface="Canva Sans Bold"/>
                <a:ea typeface="Canva Sans Bold"/>
                <a:cs typeface="Canva Sans Bold"/>
                <a:sym typeface="Canva Sans Bold"/>
              </a:rPr>
              <a:t>نسخ الرابط </a:t>
            </a:r>
            <a:r>
              <a:rPr lang="ar-SA" sz="2000" b="1" dirty="0" err="1">
                <a:solidFill>
                  <a:srgbClr val="5271FF"/>
                </a:solidFill>
                <a:latin typeface="Canva Sans Bold"/>
                <a:ea typeface="Canva Sans Bold"/>
                <a:cs typeface="Canva Sans Bold"/>
                <a:sym typeface="Canva Sans Bold"/>
              </a:rPr>
              <a:t>وإداراجه</a:t>
            </a:r>
            <a:r>
              <a:rPr lang="ar-SA" sz="2000" b="1" dirty="0">
                <a:solidFill>
                  <a:srgbClr val="5271FF"/>
                </a:solidFill>
                <a:latin typeface="Canva Sans Bold"/>
                <a:ea typeface="Canva Sans Bold"/>
                <a:cs typeface="Canva Sans Bold"/>
                <a:sym typeface="Canva Sans Bold"/>
              </a:rPr>
              <a:t> هنا </a:t>
            </a:r>
            <a:endParaRPr lang="en-US" sz="2000" b="1" dirty="0">
              <a:solidFill>
                <a:srgbClr val="5271FF"/>
              </a:solidFill>
              <a:latin typeface="Canva Sans Bold"/>
              <a:ea typeface="Canva Sans Bold"/>
              <a:cs typeface="Canva Sans Bold"/>
              <a:sym typeface="Canva Sans Bold"/>
              <a:hlinkClick r:id="rId8" tooltip="https://drive.google.com/drive/folders/1hoIIcadkvccXjxImNPqSRKm3Ncu2ONPB?usp=drive_link"/>
            </a:endParaRPr>
          </a:p>
        </p:txBody>
      </p:sp>
      <p:pic>
        <p:nvPicPr>
          <p:cNvPr id="21" name="صورة 20" descr="صورة تحتوي على نص, الخط, لقطة شاشة, التصميم&#10;&#10;قد يكون المحتوى المعد بواسطة الذكاء الاصطناعي غير صحيح.">
            <a:extLst>
              <a:ext uri="{FF2B5EF4-FFF2-40B4-BE49-F238E27FC236}">
                <a16:creationId xmlns:a16="http://schemas.microsoft.com/office/drawing/2014/main" id="{B5E93EAA-30E8-3B29-415D-071B1BC0450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41685" y="2319754"/>
            <a:ext cx="6262315" cy="3072968"/>
          </a:xfrm>
          <a:prstGeom prst="rect">
            <a:avLst/>
          </a:prstGeom>
          <a:ln w="38100">
            <a:solidFill>
              <a:srgbClr val="BD4B85"/>
            </a:solidFill>
          </a:ln>
        </p:spPr>
      </p:pic>
      <p:pic>
        <p:nvPicPr>
          <p:cNvPr id="22" name="صورة 21">
            <a:extLst>
              <a:ext uri="{FF2B5EF4-FFF2-40B4-BE49-F238E27FC236}">
                <a16:creationId xmlns:a16="http://schemas.microsoft.com/office/drawing/2014/main" id="{C12AF415-C369-325B-F3F2-3A003F6A7714}"/>
              </a:ext>
            </a:extLst>
          </p:cNvPr>
          <p:cNvPicPr>
            <a:picLocks noChangeAspect="1"/>
          </p:cNvPicPr>
          <p:nvPr/>
        </p:nvPicPr>
        <p:blipFill>
          <a:blip r:embed="rId10">
            <a:duotone>
              <a:prstClr val="black"/>
              <a:srgbClr val="BD4B85">
                <a:tint val="45000"/>
                <a:satMod val="400000"/>
              </a:srgbClr>
            </a:duotone>
            <a:extLst>
              <a:ext uri="{28A0092B-C50C-407E-A947-70E740481C1C}">
                <a14:useLocalDpi xmlns:a14="http://schemas.microsoft.com/office/drawing/2010/main" val="0"/>
              </a:ext>
            </a:extLst>
          </a:blip>
          <a:stretch>
            <a:fillRect/>
          </a:stretch>
        </p:blipFill>
        <p:spPr>
          <a:xfrm>
            <a:off x="474354" y="5996968"/>
            <a:ext cx="1638554" cy="1616923"/>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7"/>
          <p:cNvSpPr/>
          <p:nvPr/>
        </p:nvSpPr>
        <p:spPr>
          <a:xfrm>
            <a:off x="756000" y="4659421"/>
            <a:ext cx="4757428" cy="2563065"/>
          </a:xfrm>
          <a:custGeom>
            <a:avLst/>
            <a:gdLst/>
            <a:ahLst/>
            <a:cxnLst/>
            <a:rect l="l" t="t" r="r" b="b"/>
            <a:pathLst>
              <a:path w="4757428" h="2563065">
                <a:moveTo>
                  <a:pt x="0" y="0"/>
                </a:moveTo>
                <a:lnTo>
                  <a:pt x="4757428" y="0"/>
                </a:lnTo>
                <a:lnTo>
                  <a:pt x="4757428" y="2563064"/>
                </a:lnTo>
                <a:lnTo>
                  <a:pt x="0" y="256306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ar-SA"/>
          </a:p>
        </p:txBody>
      </p:sp>
      <p:sp>
        <p:nvSpPr>
          <p:cNvPr id="8" name="Freeform 8"/>
          <p:cNvSpPr/>
          <p:nvPr/>
        </p:nvSpPr>
        <p:spPr>
          <a:xfrm>
            <a:off x="890017" y="7765410"/>
            <a:ext cx="2432555" cy="2393026"/>
          </a:xfrm>
          <a:custGeom>
            <a:avLst/>
            <a:gdLst/>
            <a:ahLst/>
            <a:cxnLst/>
            <a:rect l="l" t="t" r="r" b="b"/>
            <a:pathLst>
              <a:path w="2432555" h="2393026">
                <a:moveTo>
                  <a:pt x="0" y="0"/>
                </a:moveTo>
                <a:lnTo>
                  <a:pt x="2432555" y="0"/>
                </a:lnTo>
                <a:lnTo>
                  <a:pt x="2432555" y="2393026"/>
                </a:lnTo>
                <a:lnTo>
                  <a:pt x="0" y="239302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ar-SA"/>
          </a:p>
        </p:txBody>
      </p:sp>
      <p:sp>
        <p:nvSpPr>
          <p:cNvPr id="9" name="Freeform 9"/>
          <p:cNvSpPr/>
          <p:nvPr/>
        </p:nvSpPr>
        <p:spPr>
          <a:xfrm>
            <a:off x="3519198" y="1078093"/>
            <a:ext cx="3024000" cy="2881047"/>
          </a:xfrm>
          <a:custGeom>
            <a:avLst/>
            <a:gdLst/>
            <a:ahLst/>
            <a:cxnLst/>
            <a:rect l="l" t="t" r="r" b="b"/>
            <a:pathLst>
              <a:path w="3024000" h="2881047">
                <a:moveTo>
                  <a:pt x="0" y="0"/>
                </a:moveTo>
                <a:lnTo>
                  <a:pt x="3024000" y="0"/>
                </a:lnTo>
                <a:lnTo>
                  <a:pt x="3024000" y="2881048"/>
                </a:lnTo>
                <a:lnTo>
                  <a:pt x="0" y="288104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ar-SA"/>
          </a:p>
        </p:txBody>
      </p:sp>
      <p:sp>
        <p:nvSpPr>
          <p:cNvPr id="10" name="TextBox 10"/>
          <p:cNvSpPr txBox="1"/>
          <p:nvPr/>
        </p:nvSpPr>
        <p:spPr>
          <a:xfrm>
            <a:off x="756000" y="4969547"/>
            <a:ext cx="4757428" cy="1714080"/>
          </a:xfrm>
          <a:prstGeom prst="rect">
            <a:avLst/>
          </a:prstGeom>
        </p:spPr>
        <p:txBody>
          <a:bodyPr lIns="0" tIns="0" rIns="0" bIns="0" rtlCol="0" anchor="t">
            <a:spAutoFit/>
          </a:bodyPr>
          <a:lstStyle/>
          <a:p>
            <a:pPr algn="ctr" rtl="1">
              <a:lnSpc>
                <a:spcPts val="6315"/>
              </a:lnSpc>
            </a:pPr>
            <a:r>
              <a:rPr lang="ar-EG" sz="4511" b="1">
                <a:solidFill>
                  <a:srgbClr val="000000"/>
                </a:solidFill>
                <a:latin typeface="29LT Bukra Condensed Bold"/>
                <a:ea typeface="29LT Bukra Condensed Bold"/>
                <a:cs typeface="29LT Bukra Condensed Bold"/>
                <a:sym typeface="29LT Bukra Condensed Bold"/>
                <a:rtl/>
              </a:rPr>
              <a:t>تحليل نتائج المتعلمين </a:t>
            </a:r>
            <a:r>
              <a:rPr lang="ar-EG" sz="4511" b="1">
                <a:solidFill>
                  <a:srgbClr val="BD4B85"/>
                </a:solidFill>
                <a:latin typeface="29LT Bukra Condensed Bold"/>
                <a:ea typeface="29LT Bukra Condensed Bold"/>
                <a:cs typeface="29LT Bukra Condensed Bold"/>
                <a:sym typeface="29LT Bukra Condensed Bold"/>
                <a:rtl/>
              </a:rPr>
              <a:t>وتشخيص مستوياتهم</a:t>
            </a:r>
            <a:r>
              <a:rPr lang="ar-EG" sz="4511" b="1">
                <a:solidFill>
                  <a:srgbClr val="0FA596"/>
                </a:solidFill>
                <a:latin typeface="29LT Bukra Condensed Bold"/>
                <a:ea typeface="29LT Bukra Condensed Bold"/>
                <a:cs typeface="29LT Bukra Condensed Bold"/>
                <a:sym typeface="29LT Bukra Condensed Bold"/>
                <a:rtl/>
              </a:rPr>
              <a:t>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FFFFE"/>
        </a:solidFill>
        <a:effectLst/>
      </p:bgPr>
    </p:bg>
    <p:spTree>
      <p:nvGrpSpPr>
        <p:cNvPr id="1" name=""/>
        <p:cNvGrpSpPr/>
        <p:nvPr/>
      </p:nvGrpSpPr>
      <p:grpSpPr>
        <a:xfrm>
          <a:off x="0" y="0"/>
          <a:ext cx="0" cy="0"/>
          <a:chOff x="0" y="0"/>
          <a:chExt cx="0" cy="0"/>
        </a:xfrm>
      </p:grpSpPr>
      <p:graphicFrame>
        <p:nvGraphicFramePr>
          <p:cNvPr id="7" name="Table 7"/>
          <p:cNvGraphicFramePr>
            <a:graphicFrameLocks noGrp="1"/>
          </p:cNvGraphicFramePr>
          <p:nvPr>
            <p:extLst>
              <p:ext uri="{D42A27DB-BD31-4B8C-83A1-F6EECF244321}">
                <p14:modId xmlns:p14="http://schemas.microsoft.com/office/powerpoint/2010/main" val="3495937885"/>
              </p:ext>
            </p:extLst>
          </p:nvPr>
        </p:nvGraphicFramePr>
        <p:xfrm>
          <a:off x="355650" y="2878082"/>
          <a:ext cx="6902279" cy="2253151"/>
        </p:xfrm>
        <a:graphic>
          <a:graphicData uri="http://schemas.openxmlformats.org/drawingml/2006/table">
            <a:tbl>
              <a:tblPr/>
              <a:tblGrid>
                <a:gridCol w="2188535">
                  <a:extLst>
                    <a:ext uri="{9D8B030D-6E8A-4147-A177-3AD203B41FA5}">
                      <a16:colId xmlns:a16="http://schemas.microsoft.com/office/drawing/2014/main" val="20000"/>
                    </a:ext>
                  </a:extLst>
                </a:gridCol>
                <a:gridCol w="916789">
                  <a:extLst>
                    <a:ext uri="{9D8B030D-6E8A-4147-A177-3AD203B41FA5}">
                      <a16:colId xmlns:a16="http://schemas.microsoft.com/office/drawing/2014/main" val="20001"/>
                    </a:ext>
                  </a:extLst>
                </a:gridCol>
                <a:gridCol w="716781">
                  <a:extLst>
                    <a:ext uri="{9D8B030D-6E8A-4147-A177-3AD203B41FA5}">
                      <a16:colId xmlns:a16="http://schemas.microsoft.com/office/drawing/2014/main" val="20002"/>
                    </a:ext>
                  </a:extLst>
                </a:gridCol>
                <a:gridCol w="3080174">
                  <a:extLst>
                    <a:ext uri="{9D8B030D-6E8A-4147-A177-3AD203B41FA5}">
                      <a16:colId xmlns:a16="http://schemas.microsoft.com/office/drawing/2014/main" val="20003"/>
                    </a:ext>
                  </a:extLst>
                </a:gridCol>
              </a:tblGrid>
              <a:tr h="537948">
                <a:tc>
                  <a:txBody>
                    <a:bodyPr/>
                    <a:lstStyle/>
                    <a:p>
                      <a:pPr algn="ctr" rtl="1">
                        <a:lnSpc>
                          <a:spcPts val="1679"/>
                        </a:lnSpc>
                        <a:defRPr/>
                      </a:pPr>
                      <a:r>
                        <a:rPr lang="ar-EG" sz="1200" b="1">
                          <a:solidFill>
                            <a:srgbClr val="000000"/>
                          </a:solidFill>
                          <a:latin typeface="29LT Bukra Condensed Bold" panose="020B0604020202020204" charset="-78"/>
                          <a:ea typeface="Adobe Arabic"/>
                          <a:cs typeface="29LT Bukra Condensed Bold" panose="020B0604020202020204" charset="-78"/>
                          <a:sym typeface="Adobe Arabic"/>
                          <a:rtl/>
                        </a:rPr>
                        <a:t>نوع الشاهد </a:t>
                      </a: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F9ACF"/>
                    </a:solidFill>
                  </a:tcPr>
                </a:tc>
                <a:tc>
                  <a:txBody>
                    <a:bodyPr/>
                    <a:lstStyle/>
                    <a:p>
                      <a:pPr algn="ctr" rtl="1">
                        <a:lnSpc>
                          <a:spcPts val="1679"/>
                        </a:lnSpc>
                        <a:defRPr/>
                      </a:pPr>
                      <a:r>
                        <a:rPr lang="ar-EG" sz="1200" b="1">
                          <a:solidFill>
                            <a:srgbClr val="000000"/>
                          </a:solidFill>
                          <a:latin typeface="29LT Bukra Condensed Bold" panose="020B0604020202020204" charset="-78"/>
                          <a:ea typeface="Adobe Arabic"/>
                          <a:cs typeface="29LT Bukra Condensed Bold" panose="020B0604020202020204" charset="-78"/>
                          <a:sym typeface="Adobe Arabic"/>
                          <a:rtl/>
                        </a:rPr>
                        <a:t>غير متوفر </a:t>
                      </a: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F9ACF"/>
                    </a:solidFill>
                  </a:tcPr>
                </a:tc>
                <a:tc>
                  <a:txBody>
                    <a:bodyPr/>
                    <a:lstStyle/>
                    <a:p>
                      <a:pPr algn="ctr" rtl="1">
                        <a:lnSpc>
                          <a:spcPts val="1679"/>
                        </a:lnSpc>
                        <a:defRPr/>
                      </a:pPr>
                      <a:r>
                        <a:rPr lang="ar-EG" sz="1200" b="1">
                          <a:solidFill>
                            <a:srgbClr val="000000"/>
                          </a:solidFill>
                          <a:latin typeface="29LT Bukra Condensed Bold" panose="020B0604020202020204" charset="-78"/>
                          <a:ea typeface="Adobe Arabic"/>
                          <a:cs typeface="29LT Bukra Condensed Bold" panose="020B0604020202020204" charset="-78"/>
                          <a:sym typeface="Adobe Arabic"/>
                          <a:rtl/>
                        </a:rPr>
                        <a:t>متوفر </a:t>
                      </a: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F9ACF"/>
                    </a:solidFill>
                  </a:tcPr>
                </a:tc>
                <a:tc>
                  <a:txBody>
                    <a:bodyPr/>
                    <a:lstStyle/>
                    <a:p>
                      <a:pPr algn="ctr" rtl="1">
                        <a:lnSpc>
                          <a:spcPts val="1679"/>
                        </a:lnSpc>
                        <a:defRPr/>
                      </a:pPr>
                      <a:r>
                        <a:rPr lang="ar-EG" sz="1200" b="1">
                          <a:solidFill>
                            <a:srgbClr val="000000"/>
                          </a:solidFill>
                          <a:latin typeface="29LT Bukra Condensed Bold" panose="020B0604020202020204" charset="-78"/>
                          <a:ea typeface="Adobe Arabic"/>
                          <a:cs typeface="29LT Bukra Condensed Bold" panose="020B0604020202020204" charset="-78"/>
                          <a:sym typeface="Adobe Arabic"/>
                          <a:rtl/>
                        </a:rPr>
                        <a:t>الشاهد </a:t>
                      </a: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F9ACF"/>
                    </a:solidFill>
                  </a:tcPr>
                </a:tc>
                <a:extLst>
                  <a:ext uri="{0D108BD9-81ED-4DB2-BD59-A6C34878D82A}">
                    <a16:rowId xmlns:a16="http://schemas.microsoft.com/office/drawing/2014/main" val="10000"/>
                  </a:ext>
                </a:extLst>
              </a:tr>
              <a:tr h="638909">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1">
                        <a:lnSpc>
                          <a:spcPts val="1679"/>
                        </a:lnSpc>
                        <a:defRPr/>
                      </a:pPr>
                      <a:r>
                        <a:rPr lang="ar-EG" sz="1200">
                          <a:solidFill>
                            <a:srgbClr val="000000"/>
                          </a:solidFill>
                          <a:latin typeface="29LT Bukra Condensed Bold" panose="020B0604020202020204" charset="-78"/>
                          <a:ea typeface="Adobe Arabic"/>
                          <a:cs typeface="29LT Bukra Condensed Bold" panose="020B0604020202020204" charset="-78"/>
                          <a:sym typeface="Adobe Arabic"/>
                          <a:rtl/>
                        </a:rPr>
                        <a:t>تحليل نتائج الاختبارات </a:t>
                      </a: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38346">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1">
                        <a:lnSpc>
                          <a:spcPts val="1679"/>
                        </a:lnSpc>
                        <a:defRPr/>
                      </a:pPr>
                      <a:r>
                        <a:rPr lang="ar-EG" sz="1200">
                          <a:solidFill>
                            <a:srgbClr val="000000"/>
                          </a:solidFill>
                          <a:latin typeface="29LT Bukra Condensed Bold" panose="020B0604020202020204" charset="-78"/>
                          <a:ea typeface="Adobe Arabic"/>
                          <a:cs typeface="29LT Bukra Condensed Bold" panose="020B0604020202020204" charset="-78"/>
                          <a:sym typeface="Adobe Arabic"/>
                          <a:rtl/>
                        </a:rPr>
                        <a:t>معالجة الفقد التعليمي </a:t>
                      </a: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37948">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1">
                        <a:lnSpc>
                          <a:spcPts val="1679"/>
                        </a:lnSpc>
                        <a:defRPr/>
                      </a:pPr>
                      <a:r>
                        <a:rPr lang="ar-EG" sz="1200" dirty="0">
                          <a:solidFill>
                            <a:srgbClr val="000000"/>
                          </a:solidFill>
                          <a:latin typeface="29LT Bukra Condensed Bold" panose="020B0604020202020204" charset="-78"/>
                          <a:ea typeface="Adobe Arabic"/>
                          <a:cs typeface="29LT Bukra Condensed Bold" panose="020B0604020202020204" charset="-78"/>
                          <a:sym typeface="Adobe Arabic"/>
                          <a:rtl/>
                        </a:rPr>
                        <a:t>تصنيف الطلاب حسب النتائج </a:t>
                      </a:r>
                      <a:endParaRPr lang="en-US" sz="1100" dirty="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8" name="TextBox 8"/>
          <p:cNvSpPr txBox="1"/>
          <p:nvPr/>
        </p:nvSpPr>
        <p:spPr>
          <a:xfrm>
            <a:off x="2702025" y="993230"/>
            <a:ext cx="5146362" cy="465485"/>
          </a:xfrm>
          <a:prstGeom prst="rect">
            <a:avLst/>
          </a:prstGeom>
        </p:spPr>
        <p:txBody>
          <a:bodyPr lIns="0" tIns="0" rIns="0" bIns="0" rtlCol="0" anchor="t">
            <a:spAutoFit/>
          </a:bodyPr>
          <a:lstStyle/>
          <a:p>
            <a:pPr algn="ctr" rtl="1">
              <a:lnSpc>
                <a:spcPts val="3214"/>
              </a:lnSpc>
            </a:pPr>
            <a:r>
              <a:rPr lang="ar-EG" sz="2295" b="1">
                <a:solidFill>
                  <a:srgbClr val="000000"/>
                </a:solidFill>
                <a:latin typeface="29LT Bukra Condensed Bold"/>
                <a:ea typeface="29LT Bukra Condensed Bold"/>
                <a:cs typeface="29LT Bukra Condensed Bold"/>
                <a:sym typeface="29LT Bukra Condensed Bold"/>
                <a:rtl/>
              </a:rPr>
              <a:t>شواهد من تحليل نتائج </a:t>
            </a:r>
            <a:r>
              <a:rPr lang="ar-EG" sz="2295" b="1">
                <a:solidFill>
                  <a:srgbClr val="BD4B85"/>
                </a:solidFill>
                <a:latin typeface="29LT Bukra Condensed Bold"/>
                <a:ea typeface="29LT Bukra Condensed Bold"/>
                <a:cs typeface="29LT Bukra Condensed Bold"/>
                <a:sym typeface="29LT Bukra Condensed Bold"/>
                <a:rtl/>
              </a:rPr>
              <a:t>المتعلمين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FFFFFE"/>
        </a:solidFill>
        <a:effectLst/>
      </p:bgPr>
    </p:bg>
    <p:spTree>
      <p:nvGrpSpPr>
        <p:cNvPr id="1" name=""/>
        <p:cNvGrpSpPr/>
        <p:nvPr/>
      </p:nvGrpSpPr>
      <p:grpSpPr>
        <a:xfrm>
          <a:off x="0" y="0"/>
          <a:ext cx="0" cy="0"/>
          <a:chOff x="0" y="0"/>
          <a:chExt cx="0" cy="0"/>
        </a:xfrm>
      </p:grpSpPr>
      <p:sp>
        <p:nvSpPr>
          <p:cNvPr id="14" name="TextBox 14"/>
          <p:cNvSpPr txBox="1"/>
          <p:nvPr/>
        </p:nvSpPr>
        <p:spPr>
          <a:xfrm>
            <a:off x="2702025" y="993230"/>
            <a:ext cx="5146362" cy="465485"/>
          </a:xfrm>
          <a:prstGeom prst="rect">
            <a:avLst/>
          </a:prstGeom>
        </p:spPr>
        <p:txBody>
          <a:bodyPr lIns="0" tIns="0" rIns="0" bIns="0" rtlCol="0" anchor="t">
            <a:spAutoFit/>
          </a:bodyPr>
          <a:lstStyle/>
          <a:p>
            <a:pPr algn="ctr" rtl="1">
              <a:lnSpc>
                <a:spcPts val="3214"/>
              </a:lnSpc>
            </a:pPr>
            <a:r>
              <a:rPr lang="ar-EG" sz="2295" b="1">
                <a:solidFill>
                  <a:srgbClr val="000000"/>
                </a:solidFill>
                <a:latin typeface="29LT Bukra Condensed Bold"/>
                <a:ea typeface="29LT Bukra Condensed Bold"/>
                <a:cs typeface="29LT Bukra Condensed Bold"/>
                <a:sym typeface="29LT Bukra Condensed Bold"/>
                <a:rtl/>
              </a:rPr>
              <a:t>شواهد من تحليل نتائج </a:t>
            </a:r>
            <a:r>
              <a:rPr lang="ar-EG" sz="2295" b="1">
                <a:solidFill>
                  <a:srgbClr val="BD4B85"/>
                </a:solidFill>
                <a:latin typeface="29LT Bukra Condensed Bold"/>
                <a:ea typeface="29LT Bukra Condensed Bold"/>
                <a:cs typeface="29LT Bukra Condensed Bold"/>
                <a:sym typeface="29LT Bukra Condensed Bold"/>
                <a:rtl/>
              </a:rPr>
              <a:t>المتعلمين </a:t>
            </a:r>
          </a:p>
        </p:txBody>
      </p:sp>
      <p:sp>
        <p:nvSpPr>
          <p:cNvPr id="16" name="Freeform 7">
            <a:extLst>
              <a:ext uri="{FF2B5EF4-FFF2-40B4-BE49-F238E27FC236}">
                <a16:creationId xmlns:a16="http://schemas.microsoft.com/office/drawing/2014/main" id="{AFB24FC8-C81B-EEE4-81D7-D477E665AF04}"/>
              </a:ext>
            </a:extLst>
          </p:cNvPr>
          <p:cNvSpPr/>
          <p:nvPr/>
        </p:nvSpPr>
        <p:spPr>
          <a:xfrm>
            <a:off x="298899" y="5835253"/>
            <a:ext cx="2034339" cy="2034339"/>
          </a:xfrm>
          <a:custGeom>
            <a:avLst/>
            <a:gdLst/>
            <a:ahLst/>
            <a:cxnLst/>
            <a:rect l="l" t="t" r="r" b="b"/>
            <a:pathLst>
              <a:path w="2034339" h="2034339">
                <a:moveTo>
                  <a:pt x="0" y="0"/>
                </a:moveTo>
                <a:lnTo>
                  <a:pt x="2034339" y="0"/>
                </a:lnTo>
                <a:lnTo>
                  <a:pt x="2034339" y="2034339"/>
                </a:lnTo>
                <a:lnTo>
                  <a:pt x="0" y="203433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ar-SA"/>
          </a:p>
        </p:txBody>
      </p:sp>
      <p:sp>
        <p:nvSpPr>
          <p:cNvPr id="17" name="Freeform 8">
            <a:extLst>
              <a:ext uri="{FF2B5EF4-FFF2-40B4-BE49-F238E27FC236}">
                <a16:creationId xmlns:a16="http://schemas.microsoft.com/office/drawing/2014/main" id="{71DB812E-05AF-FB87-AC89-89EF527902EC}"/>
              </a:ext>
            </a:extLst>
          </p:cNvPr>
          <p:cNvSpPr/>
          <p:nvPr/>
        </p:nvSpPr>
        <p:spPr>
          <a:xfrm flipV="1">
            <a:off x="2262996" y="6940797"/>
            <a:ext cx="652780" cy="1500643"/>
          </a:xfrm>
          <a:custGeom>
            <a:avLst/>
            <a:gdLst/>
            <a:ahLst/>
            <a:cxnLst/>
            <a:rect l="l" t="t" r="r" b="b"/>
            <a:pathLst>
              <a:path w="652780" h="1500643">
                <a:moveTo>
                  <a:pt x="0" y="1500643"/>
                </a:moveTo>
                <a:lnTo>
                  <a:pt x="652780" y="1500643"/>
                </a:lnTo>
                <a:lnTo>
                  <a:pt x="652780" y="0"/>
                </a:lnTo>
                <a:lnTo>
                  <a:pt x="0" y="0"/>
                </a:lnTo>
                <a:lnTo>
                  <a:pt x="0" y="1500643"/>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ar-SA"/>
          </a:p>
        </p:txBody>
      </p:sp>
      <p:sp>
        <p:nvSpPr>
          <p:cNvPr id="18" name="Freeform 11">
            <a:extLst>
              <a:ext uri="{FF2B5EF4-FFF2-40B4-BE49-F238E27FC236}">
                <a16:creationId xmlns:a16="http://schemas.microsoft.com/office/drawing/2014/main" id="{5183D1FA-D27D-6BCE-2D26-91B8E2797E2A}"/>
              </a:ext>
            </a:extLst>
          </p:cNvPr>
          <p:cNvSpPr/>
          <p:nvPr/>
        </p:nvSpPr>
        <p:spPr>
          <a:xfrm>
            <a:off x="2925216" y="6074195"/>
            <a:ext cx="3878784" cy="997171"/>
          </a:xfrm>
          <a:custGeom>
            <a:avLst/>
            <a:gdLst/>
            <a:ahLst/>
            <a:cxnLst/>
            <a:rect l="l" t="t" r="r" b="b"/>
            <a:pathLst>
              <a:path w="3878784" h="997171">
                <a:moveTo>
                  <a:pt x="0" y="0"/>
                </a:moveTo>
                <a:lnTo>
                  <a:pt x="3878784" y="0"/>
                </a:lnTo>
                <a:lnTo>
                  <a:pt x="3878784" y="997171"/>
                </a:lnTo>
                <a:lnTo>
                  <a:pt x="0" y="99717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ar-SA"/>
          </a:p>
        </p:txBody>
      </p:sp>
      <p:sp>
        <p:nvSpPr>
          <p:cNvPr id="19" name="TextBox 13">
            <a:extLst>
              <a:ext uri="{FF2B5EF4-FFF2-40B4-BE49-F238E27FC236}">
                <a16:creationId xmlns:a16="http://schemas.microsoft.com/office/drawing/2014/main" id="{30BF2F3A-5532-633F-43AE-3D59F6FA7027}"/>
              </a:ext>
            </a:extLst>
          </p:cNvPr>
          <p:cNvSpPr txBox="1"/>
          <p:nvPr/>
        </p:nvSpPr>
        <p:spPr>
          <a:xfrm>
            <a:off x="664597" y="8165664"/>
            <a:ext cx="1448311" cy="437252"/>
          </a:xfrm>
          <a:prstGeom prst="rect">
            <a:avLst/>
          </a:prstGeom>
        </p:spPr>
        <p:txBody>
          <a:bodyPr lIns="0" tIns="0" rIns="0" bIns="0" rtlCol="0" anchor="t">
            <a:spAutoFit/>
          </a:bodyPr>
          <a:lstStyle/>
          <a:p>
            <a:pPr algn="ctr" rtl="1">
              <a:lnSpc>
                <a:spcPts val="2988"/>
              </a:lnSpc>
            </a:pPr>
            <a:r>
              <a:rPr lang="ar-EG" sz="2134" b="1">
                <a:solidFill>
                  <a:srgbClr val="BD4B85"/>
                </a:solidFill>
                <a:latin typeface="29LT Bukra Condensed Bold"/>
                <a:ea typeface="29LT Bukra Condensed Bold"/>
                <a:cs typeface="29LT Bukra Condensed Bold"/>
                <a:sym typeface="29LT Bukra Condensed Bold"/>
                <a:rtl/>
              </a:rPr>
              <a:t>لتعرف أكثر </a:t>
            </a:r>
          </a:p>
        </p:txBody>
      </p:sp>
      <p:sp>
        <p:nvSpPr>
          <p:cNvPr id="20" name="TextBox 15">
            <a:extLst>
              <a:ext uri="{FF2B5EF4-FFF2-40B4-BE49-F238E27FC236}">
                <a16:creationId xmlns:a16="http://schemas.microsoft.com/office/drawing/2014/main" id="{0AD2347F-2D90-8D8C-E2F0-FD6E13683017}"/>
              </a:ext>
            </a:extLst>
          </p:cNvPr>
          <p:cNvSpPr txBox="1"/>
          <p:nvPr/>
        </p:nvSpPr>
        <p:spPr>
          <a:xfrm>
            <a:off x="3107050" y="6443481"/>
            <a:ext cx="3515115" cy="258597"/>
          </a:xfrm>
          <a:prstGeom prst="rect">
            <a:avLst/>
          </a:prstGeom>
        </p:spPr>
        <p:txBody>
          <a:bodyPr lIns="0" tIns="0" rIns="0" bIns="0" rtlCol="0" anchor="t">
            <a:spAutoFit/>
          </a:bodyPr>
          <a:lstStyle/>
          <a:p>
            <a:pPr algn="ctr">
              <a:lnSpc>
                <a:spcPts val="1965"/>
              </a:lnSpc>
            </a:pPr>
            <a:r>
              <a:rPr lang="ar-SA" sz="2000" b="1" dirty="0">
                <a:solidFill>
                  <a:srgbClr val="5271FF"/>
                </a:solidFill>
                <a:latin typeface="Canva Sans Bold"/>
                <a:ea typeface="Canva Sans Bold"/>
                <a:cs typeface="Canva Sans Bold"/>
                <a:sym typeface="Canva Sans Bold"/>
              </a:rPr>
              <a:t>نسخ الرابط </a:t>
            </a:r>
            <a:r>
              <a:rPr lang="ar-SA" sz="2000" b="1" dirty="0" err="1">
                <a:solidFill>
                  <a:srgbClr val="5271FF"/>
                </a:solidFill>
                <a:latin typeface="Canva Sans Bold"/>
                <a:ea typeface="Canva Sans Bold"/>
                <a:cs typeface="Canva Sans Bold"/>
                <a:sym typeface="Canva Sans Bold"/>
              </a:rPr>
              <a:t>وإداراجه</a:t>
            </a:r>
            <a:r>
              <a:rPr lang="ar-SA" sz="2000" b="1" dirty="0">
                <a:solidFill>
                  <a:srgbClr val="5271FF"/>
                </a:solidFill>
                <a:latin typeface="Canva Sans Bold"/>
                <a:ea typeface="Canva Sans Bold"/>
                <a:cs typeface="Canva Sans Bold"/>
                <a:sym typeface="Canva Sans Bold"/>
              </a:rPr>
              <a:t> هنا </a:t>
            </a:r>
            <a:endParaRPr lang="en-US" sz="2000" b="1" dirty="0">
              <a:solidFill>
                <a:srgbClr val="5271FF"/>
              </a:solidFill>
              <a:latin typeface="Canva Sans Bold"/>
              <a:ea typeface="Canva Sans Bold"/>
              <a:cs typeface="Canva Sans Bold"/>
              <a:sym typeface="Canva Sans Bold"/>
              <a:hlinkClick r:id="rId8" tooltip="https://drive.google.com/drive/folders/1hoIIcadkvccXjxImNPqSRKm3Ncu2ONPB?usp=drive_link"/>
            </a:endParaRPr>
          </a:p>
        </p:txBody>
      </p:sp>
      <p:pic>
        <p:nvPicPr>
          <p:cNvPr id="21" name="صورة 20" descr="صورة تحتوي على نص, الخط, لقطة شاشة, التصميم&#10;&#10;قد يكون المحتوى المعد بواسطة الذكاء الاصطناعي غير صحيح.">
            <a:extLst>
              <a:ext uri="{FF2B5EF4-FFF2-40B4-BE49-F238E27FC236}">
                <a16:creationId xmlns:a16="http://schemas.microsoft.com/office/drawing/2014/main" id="{C33B7EBF-82DD-92C7-CB17-00258E415C7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41685" y="2319754"/>
            <a:ext cx="6262315" cy="3072968"/>
          </a:xfrm>
          <a:prstGeom prst="rect">
            <a:avLst/>
          </a:prstGeom>
          <a:ln w="38100">
            <a:solidFill>
              <a:srgbClr val="BD4B85"/>
            </a:solidFill>
          </a:ln>
        </p:spPr>
      </p:pic>
      <p:pic>
        <p:nvPicPr>
          <p:cNvPr id="22" name="صورة 21">
            <a:extLst>
              <a:ext uri="{FF2B5EF4-FFF2-40B4-BE49-F238E27FC236}">
                <a16:creationId xmlns:a16="http://schemas.microsoft.com/office/drawing/2014/main" id="{5B2B5640-9747-14EC-3B17-ACBF8857E48E}"/>
              </a:ext>
            </a:extLst>
          </p:cNvPr>
          <p:cNvPicPr>
            <a:picLocks noChangeAspect="1"/>
          </p:cNvPicPr>
          <p:nvPr/>
        </p:nvPicPr>
        <p:blipFill>
          <a:blip r:embed="rId10">
            <a:duotone>
              <a:prstClr val="black"/>
              <a:srgbClr val="BD4B85">
                <a:tint val="45000"/>
                <a:satMod val="400000"/>
              </a:srgbClr>
            </a:duotone>
            <a:extLst>
              <a:ext uri="{28A0092B-C50C-407E-A947-70E740481C1C}">
                <a14:useLocalDpi xmlns:a14="http://schemas.microsoft.com/office/drawing/2010/main" val="0"/>
              </a:ext>
            </a:extLst>
          </a:blip>
          <a:stretch>
            <a:fillRect/>
          </a:stretch>
        </p:blipFill>
        <p:spPr>
          <a:xfrm>
            <a:off x="474354" y="5996968"/>
            <a:ext cx="1638554" cy="1616923"/>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7"/>
          <p:cNvSpPr/>
          <p:nvPr/>
        </p:nvSpPr>
        <p:spPr>
          <a:xfrm>
            <a:off x="756000" y="4659421"/>
            <a:ext cx="4757428" cy="2563065"/>
          </a:xfrm>
          <a:custGeom>
            <a:avLst/>
            <a:gdLst/>
            <a:ahLst/>
            <a:cxnLst/>
            <a:rect l="l" t="t" r="r" b="b"/>
            <a:pathLst>
              <a:path w="4757428" h="2563065">
                <a:moveTo>
                  <a:pt x="0" y="0"/>
                </a:moveTo>
                <a:lnTo>
                  <a:pt x="4757428" y="0"/>
                </a:lnTo>
                <a:lnTo>
                  <a:pt x="4757428" y="2563064"/>
                </a:lnTo>
                <a:lnTo>
                  <a:pt x="0" y="256306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ar-SA"/>
          </a:p>
        </p:txBody>
      </p:sp>
      <p:sp>
        <p:nvSpPr>
          <p:cNvPr id="8" name="Freeform 8"/>
          <p:cNvSpPr/>
          <p:nvPr/>
        </p:nvSpPr>
        <p:spPr>
          <a:xfrm>
            <a:off x="890017" y="7765410"/>
            <a:ext cx="2432555" cy="2393026"/>
          </a:xfrm>
          <a:custGeom>
            <a:avLst/>
            <a:gdLst/>
            <a:ahLst/>
            <a:cxnLst/>
            <a:rect l="l" t="t" r="r" b="b"/>
            <a:pathLst>
              <a:path w="2432555" h="2393026">
                <a:moveTo>
                  <a:pt x="0" y="0"/>
                </a:moveTo>
                <a:lnTo>
                  <a:pt x="2432555" y="0"/>
                </a:lnTo>
                <a:lnTo>
                  <a:pt x="2432555" y="2393026"/>
                </a:lnTo>
                <a:lnTo>
                  <a:pt x="0" y="239302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ar-SA"/>
          </a:p>
        </p:txBody>
      </p:sp>
      <p:sp>
        <p:nvSpPr>
          <p:cNvPr id="9" name="Freeform 9"/>
          <p:cNvSpPr/>
          <p:nvPr/>
        </p:nvSpPr>
        <p:spPr>
          <a:xfrm>
            <a:off x="4281223" y="805682"/>
            <a:ext cx="2106925" cy="2983257"/>
          </a:xfrm>
          <a:custGeom>
            <a:avLst/>
            <a:gdLst/>
            <a:ahLst/>
            <a:cxnLst/>
            <a:rect l="l" t="t" r="r" b="b"/>
            <a:pathLst>
              <a:path w="2106925" h="2983257">
                <a:moveTo>
                  <a:pt x="0" y="0"/>
                </a:moveTo>
                <a:lnTo>
                  <a:pt x="2106925" y="0"/>
                </a:lnTo>
                <a:lnTo>
                  <a:pt x="2106925" y="2983257"/>
                </a:lnTo>
                <a:lnTo>
                  <a:pt x="0" y="298325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ar-SA"/>
          </a:p>
        </p:txBody>
      </p:sp>
      <p:sp>
        <p:nvSpPr>
          <p:cNvPr id="10" name="TextBox 10"/>
          <p:cNvSpPr txBox="1"/>
          <p:nvPr/>
        </p:nvSpPr>
        <p:spPr>
          <a:xfrm>
            <a:off x="756000" y="5369597"/>
            <a:ext cx="4757428" cy="914047"/>
          </a:xfrm>
          <a:prstGeom prst="rect">
            <a:avLst/>
          </a:prstGeom>
        </p:spPr>
        <p:txBody>
          <a:bodyPr lIns="0" tIns="0" rIns="0" bIns="0" rtlCol="0" anchor="t">
            <a:spAutoFit/>
          </a:bodyPr>
          <a:lstStyle/>
          <a:p>
            <a:pPr algn="ctr" rtl="1">
              <a:lnSpc>
                <a:spcPts val="6315"/>
              </a:lnSpc>
            </a:pPr>
            <a:r>
              <a:rPr lang="ar-EG" sz="4511" b="1">
                <a:solidFill>
                  <a:srgbClr val="000000"/>
                </a:solidFill>
                <a:latin typeface="29LT Bukra Condensed Bold"/>
                <a:ea typeface="29LT Bukra Condensed Bold"/>
                <a:cs typeface="29LT Bukra Condensed Bold"/>
                <a:sym typeface="29LT Bukra Condensed Bold"/>
                <a:rtl/>
              </a:rPr>
              <a:t>تنوع أساليب </a:t>
            </a:r>
            <a:r>
              <a:rPr lang="ar-EG" sz="4511" b="1">
                <a:solidFill>
                  <a:srgbClr val="BD4B85"/>
                </a:solidFill>
                <a:latin typeface="29LT Bukra Condensed Bold"/>
                <a:ea typeface="29LT Bukra Condensed Bold"/>
                <a:cs typeface="29LT Bukra Condensed Bold"/>
                <a:sym typeface="29LT Bukra Condensed Bold"/>
                <a:rtl/>
              </a:rPr>
              <a:t>التقويم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FFFFFE"/>
        </a:solidFill>
        <a:effectLst/>
      </p:bgPr>
    </p:bg>
    <p:spTree>
      <p:nvGrpSpPr>
        <p:cNvPr id="1" name=""/>
        <p:cNvGrpSpPr/>
        <p:nvPr/>
      </p:nvGrpSpPr>
      <p:grpSpPr>
        <a:xfrm>
          <a:off x="0" y="0"/>
          <a:ext cx="0" cy="0"/>
          <a:chOff x="0" y="0"/>
          <a:chExt cx="0" cy="0"/>
        </a:xfrm>
      </p:grpSpPr>
      <p:graphicFrame>
        <p:nvGraphicFramePr>
          <p:cNvPr id="7" name="Table 7"/>
          <p:cNvGraphicFramePr>
            <a:graphicFrameLocks noGrp="1"/>
          </p:cNvGraphicFramePr>
          <p:nvPr>
            <p:extLst>
              <p:ext uri="{D42A27DB-BD31-4B8C-83A1-F6EECF244321}">
                <p14:modId xmlns:p14="http://schemas.microsoft.com/office/powerpoint/2010/main" val="3988744357"/>
              </p:ext>
            </p:extLst>
          </p:nvPr>
        </p:nvGraphicFramePr>
        <p:xfrm>
          <a:off x="355650" y="2878082"/>
          <a:ext cx="6902279" cy="3319950"/>
        </p:xfrm>
        <a:graphic>
          <a:graphicData uri="http://schemas.openxmlformats.org/drawingml/2006/table">
            <a:tbl>
              <a:tblPr/>
              <a:tblGrid>
                <a:gridCol w="2188535">
                  <a:extLst>
                    <a:ext uri="{9D8B030D-6E8A-4147-A177-3AD203B41FA5}">
                      <a16:colId xmlns:a16="http://schemas.microsoft.com/office/drawing/2014/main" val="20000"/>
                    </a:ext>
                  </a:extLst>
                </a:gridCol>
                <a:gridCol w="916789">
                  <a:extLst>
                    <a:ext uri="{9D8B030D-6E8A-4147-A177-3AD203B41FA5}">
                      <a16:colId xmlns:a16="http://schemas.microsoft.com/office/drawing/2014/main" val="20001"/>
                    </a:ext>
                  </a:extLst>
                </a:gridCol>
                <a:gridCol w="716781">
                  <a:extLst>
                    <a:ext uri="{9D8B030D-6E8A-4147-A177-3AD203B41FA5}">
                      <a16:colId xmlns:a16="http://schemas.microsoft.com/office/drawing/2014/main" val="20002"/>
                    </a:ext>
                  </a:extLst>
                </a:gridCol>
                <a:gridCol w="3080174">
                  <a:extLst>
                    <a:ext uri="{9D8B030D-6E8A-4147-A177-3AD203B41FA5}">
                      <a16:colId xmlns:a16="http://schemas.microsoft.com/office/drawing/2014/main" val="20003"/>
                    </a:ext>
                  </a:extLst>
                </a:gridCol>
              </a:tblGrid>
              <a:tr h="536478">
                <a:tc>
                  <a:txBody>
                    <a:bodyPr/>
                    <a:lstStyle/>
                    <a:p>
                      <a:pPr algn="ctr" rtl="1">
                        <a:lnSpc>
                          <a:spcPts val="1679"/>
                        </a:lnSpc>
                        <a:defRPr/>
                      </a:pPr>
                      <a:r>
                        <a:rPr lang="ar-EG" sz="1200" b="1">
                          <a:solidFill>
                            <a:srgbClr val="000000"/>
                          </a:solidFill>
                          <a:latin typeface="29LT Bukra Condensed Bold" panose="020B0604020202020204" charset="-78"/>
                          <a:ea typeface="Adobe Arabic"/>
                          <a:cs typeface="29LT Bukra Condensed Bold" panose="020B0604020202020204" charset="-78"/>
                          <a:sym typeface="Adobe Arabic"/>
                          <a:rtl/>
                        </a:rPr>
                        <a:t>نوع الشاهد </a:t>
                      </a: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F9ACF"/>
                    </a:solidFill>
                  </a:tcPr>
                </a:tc>
                <a:tc>
                  <a:txBody>
                    <a:bodyPr/>
                    <a:lstStyle/>
                    <a:p>
                      <a:pPr algn="ctr" rtl="1">
                        <a:lnSpc>
                          <a:spcPts val="1679"/>
                        </a:lnSpc>
                        <a:defRPr/>
                      </a:pPr>
                      <a:r>
                        <a:rPr lang="ar-EG" sz="1200" b="1">
                          <a:solidFill>
                            <a:srgbClr val="000000"/>
                          </a:solidFill>
                          <a:latin typeface="29LT Bukra Condensed Bold" panose="020B0604020202020204" charset="-78"/>
                          <a:ea typeface="Adobe Arabic"/>
                          <a:cs typeface="29LT Bukra Condensed Bold" panose="020B0604020202020204" charset="-78"/>
                          <a:sym typeface="Adobe Arabic"/>
                          <a:rtl/>
                        </a:rPr>
                        <a:t>غير متوفر </a:t>
                      </a: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F9ACF"/>
                    </a:solidFill>
                  </a:tcPr>
                </a:tc>
                <a:tc>
                  <a:txBody>
                    <a:bodyPr/>
                    <a:lstStyle/>
                    <a:p>
                      <a:pPr algn="ctr" rtl="1">
                        <a:lnSpc>
                          <a:spcPts val="1679"/>
                        </a:lnSpc>
                        <a:defRPr/>
                      </a:pPr>
                      <a:r>
                        <a:rPr lang="ar-EG" sz="1200" b="1">
                          <a:solidFill>
                            <a:srgbClr val="000000"/>
                          </a:solidFill>
                          <a:latin typeface="29LT Bukra Condensed Bold" panose="020B0604020202020204" charset="-78"/>
                          <a:ea typeface="Adobe Arabic"/>
                          <a:cs typeface="29LT Bukra Condensed Bold" panose="020B0604020202020204" charset="-78"/>
                          <a:sym typeface="Adobe Arabic"/>
                          <a:rtl/>
                        </a:rPr>
                        <a:t>متوفر </a:t>
                      </a: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F9ACF"/>
                    </a:solidFill>
                  </a:tcPr>
                </a:tc>
                <a:tc>
                  <a:txBody>
                    <a:bodyPr/>
                    <a:lstStyle/>
                    <a:p>
                      <a:pPr algn="ctr" rtl="1">
                        <a:lnSpc>
                          <a:spcPts val="1679"/>
                        </a:lnSpc>
                        <a:defRPr/>
                      </a:pPr>
                      <a:r>
                        <a:rPr lang="ar-EG" sz="1200" b="1">
                          <a:solidFill>
                            <a:srgbClr val="000000"/>
                          </a:solidFill>
                          <a:latin typeface="29LT Bukra Condensed Bold" panose="020B0604020202020204" charset="-78"/>
                          <a:ea typeface="Adobe Arabic"/>
                          <a:cs typeface="29LT Bukra Condensed Bold" panose="020B0604020202020204" charset="-78"/>
                          <a:sym typeface="Adobe Arabic"/>
                          <a:rtl/>
                        </a:rPr>
                        <a:t>الشاهد </a:t>
                      </a: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F9ACF"/>
                    </a:solidFill>
                  </a:tcPr>
                </a:tc>
                <a:extLst>
                  <a:ext uri="{0D108BD9-81ED-4DB2-BD59-A6C34878D82A}">
                    <a16:rowId xmlns:a16="http://schemas.microsoft.com/office/drawing/2014/main" val="10000"/>
                  </a:ext>
                </a:extLst>
              </a:tr>
              <a:tr h="637163">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1">
                        <a:lnSpc>
                          <a:spcPts val="1679"/>
                        </a:lnSpc>
                        <a:defRPr/>
                      </a:pPr>
                      <a:r>
                        <a:rPr lang="ar-EG" sz="1200">
                          <a:solidFill>
                            <a:srgbClr val="000000"/>
                          </a:solidFill>
                          <a:latin typeface="29LT Bukra Condensed Bold" panose="020B0604020202020204" charset="-78"/>
                          <a:ea typeface="Adobe Arabic"/>
                          <a:cs typeface="29LT Bukra Condensed Bold" panose="020B0604020202020204" charset="-78"/>
                          <a:sym typeface="Adobe Arabic"/>
                          <a:rtl/>
                        </a:rPr>
                        <a:t>نماذج من الاختبارات الورقية </a:t>
                      </a: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36875">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dirty="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1">
                        <a:lnSpc>
                          <a:spcPts val="1679"/>
                        </a:lnSpc>
                        <a:defRPr/>
                      </a:pPr>
                      <a:r>
                        <a:rPr lang="ar-EG" sz="1200">
                          <a:solidFill>
                            <a:srgbClr val="000000"/>
                          </a:solidFill>
                          <a:latin typeface="29LT Bukra Condensed Bold" panose="020B0604020202020204" charset="-78"/>
                          <a:ea typeface="Adobe Arabic"/>
                          <a:cs typeface="29LT Bukra Condensed Bold" panose="020B0604020202020204" charset="-78"/>
                          <a:sym typeface="Adobe Arabic"/>
                          <a:rtl/>
                        </a:rPr>
                        <a:t>نماذج من الاختبارات الالكترونية </a:t>
                      </a: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36478">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1">
                        <a:lnSpc>
                          <a:spcPts val="1679"/>
                        </a:lnSpc>
                        <a:defRPr/>
                      </a:pPr>
                      <a:r>
                        <a:rPr lang="ar-EG" sz="1200">
                          <a:solidFill>
                            <a:srgbClr val="000000"/>
                          </a:solidFill>
                          <a:latin typeface="29LT Bukra Condensed Bold" panose="020B0604020202020204" charset="-78"/>
                          <a:ea typeface="Adobe Arabic"/>
                          <a:cs typeface="29LT Bukra Condensed Bold" panose="020B0604020202020204" charset="-78"/>
                          <a:sym typeface="Adobe Arabic"/>
                          <a:rtl/>
                        </a:rPr>
                        <a:t>ملفات إنجاز الطلاب </a:t>
                      </a: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36478">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1">
                        <a:lnSpc>
                          <a:spcPts val="1679"/>
                        </a:lnSpc>
                        <a:defRPr/>
                      </a:pPr>
                      <a:r>
                        <a:rPr lang="ar-EG" sz="1200">
                          <a:solidFill>
                            <a:srgbClr val="000000"/>
                          </a:solidFill>
                          <a:latin typeface="29LT Bukra Condensed Bold" panose="020B0604020202020204" charset="-78"/>
                          <a:ea typeface="Adobe Arabic"/>
                          <a:cs typeface="29LT Bukra Condensed Bold" panose="020B0604020202020204" charset="-78"/>
                          <a:sym typeface="Adobe Arabic"/>
                          <a:rtl/>
                        </a:rPr>
                        <a:t>المهام الأدائية والمشاريع </a:t>
                      </a: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536478">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1">
                        <a:lnSpc>
                          <a:spcPts val="1679"/>
                        </a:lnSpc>
                        <a:defRPr/>
                      </a:pPr>
                      <a:r>
                        <a:rPr lang="ar-EG" sz="1200" dirty="0">
                          <a:solidFill>
                            <a:srgbClr val="000000"/>
                          </a:solidFill>
                          <a:latin typeface="29LT Bukra Condensed Bold" panose="020B0604020202020204" charset="-78"/>
                          <a:ea typeface="Adobe Arabic"/>
                          <a:cs typeface="29LT Bukra Condensed Bold" panose="020B0604020202020204" charset="-78"/>
                          <a:sym typeface="Adobe Arabic"/>
                          <a:rtl/>
                        </a:rPr>
                        <a:t>الواجبات اليومية </a:t>
                      </a:r>
                      <a:endParaRPr lang="en-US" sz="1100" dirty="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8" name="TextBox 8"/>
          <p:cNvSpPr txBox="1"/>
          <p:nvPr/>
        </p:nvSpPr>
        <p:spPr>
          <a:xfrm>
            <a:off x="1206819" y="1972853"/>
            <a:ext cx="5146362" cy="465485"/>
          </a:xfrm>
          <a:prstGeom prst="rect">
            <a:avLst/>
          </a:prstGeom>
        </p:spPr>
        <p:txBody>
          <a:bodyPr lIns="0" tIns="0" rIns="0" bIns="0" rtlCol="0" anchor="t">
            <a:spAutoFit/>
          </a:bodyPr>
          <a:lstStyle/>
          <a:p>
            <a:pPr algn="ctr" rtl="1">
              <a:lnSpc>
                <a:spcPts val="3214"/>
              </a:lnSpc>
            </a:pPr>
            <a:r>
              <a:rPr lang="ar-EG" sz="2295" b="1">
                <a:solidFill>
                  <a:srgbClr val="000000"/>
                </a:solidFill>
                <a:latin typeface="29LT Bukra Condensed Bold"/>
                <a:ea typeface="29LT Bukra Condensed Bold"/>
                <a:cs typeface="29LT Bukra Condensed Bold"/>
                <a:sym typeface="29LT Bukra Condensed Bold"/>
                <a:rtl/>
              </a:rPr>
              <a:t>شواهد من تنوع أساليب </a:t>
            </a:r>
            <a:r>
              <a:rPr lang="ar-EG" sz="2295" b="1">
                <a:solidFill>
                  <a:srgbClr val="BD4B85"/>
                </a:solidFill>
                <a:latin typeface="29LT Bukra Condensed Bold"/>
                <a:ea typeface="29LT Bukra Condensed Bold"/>
                <a:cs typeface="29LT Bukra Condensed Bold"/>
                <a:sym typeface="29LT Bukra Condensed Bold"/>
                <a:rtl/>
              </a:rPr>
              <a:t>التقويم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7"/>
          <p:cNvSpPr/>
          <p:nvPr/>
        </p:nvSpPr>
        <p:spPr>
          <a:xfrm>
            <a:off x="756000" y="4659421"/>
            <a:ext cx="4757428" cy="2563065"/>
          </a:xfrm>
          <a:custGeom>
            <a:avLst/>
            <a:gdLst/>
            <a:ahLst/>
            <a:cxnLst/>
            <a:rect l="l" t="t" r="r" b="b"/>
            <a:pathLst>
              <a:path w="4757428" h="2563065">
                <a:moveTo>
                  <a:pt x="0" y="0"/>
                </a:moveTo>
                <a:lnTo>
                  <a:pt x="4757428" y="0"/>
                </a:lnTo>
                <a:lnTo>
                  <a:pt x="4757428" y="2563064"/>
                </a:lnTo>
                <a:lnTo>
                  <a:pt x="0" y="256306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ar-SA"/>
          </a:p>
        </p:txBody>
      </p:sp>
      <p:sp>
        <p:nvSpPr>
          <p:cNvPr id="8" name="Freeform 8"/>
          <p:cNvSpPr/>
          <p:nvPr/>
        </p:nvSpPr>
        <p:spPr>
          <a:xfrm>
            <a:off x="3645793" y="756000"/>
            <a:ext cx="3024000" cy="3016440"/>
          </a:xfrm>
          <a:custGeom>
            <a:avLst/>
            <a:gdLst/>
            <a:ahLst/>
            <a:cxnLst/>
            <a:rect l="l" t="t" r="r" b="b"/>
            <a:pathLst>
              <a:path w="3024000" h="3016440">
                <a:moveTo>
                  <a:pt x="0" y="0"/>
                </a:moveTo>
                <a:lnTo>
                  <a:pt x="3024000" y="0"/>
                </a:lnTo>
                <a:lnTo>
                  <a:pt x="3024000" y="3016440"/>
                </a:lnTo>
                <a:lnTo>
                  <a:pt x="0" y="301644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ar-SA"/>
          </a:p>
        </p:txBody>
      </p:sp>
      <p:sp>
        <p:nvSpPr>
          <p:cNvPr id="9" name="TextBox 9"/>
          <p:cNvSpPr txBox="1"/>
          <p:nvPr/>
        </p:nvSpPr>
        <p:spPr>
          <a:xfrm>
            <a:off x="1579104" y="4897397"/>
            <a:ext cx="3111221" cy="1839462"/>
          </a:xfrm>
          <a:prstGeom prst="rect">
            <a:avLst/>
          </a:prstGeom>
        </p:spPr>
        <p:txBody>
          <a:bodyPr lIns="0" tIns="0" rIns="0" bIns="0" rtlCol="0" anchor="t">
            <a:spAutoFit/>
          </a:bodyPr>
          <a:lstStyle/>
          <a:p>
            <a:pPr algn="ctr" rtl="1">
              <a:lnSpc>
                <a:spcPts val="6762"/>
              </a:lnSpc>
            </a:pPr>
            <a:r>
              <a:rPr lang="ar-EG" sz="4830" b="1">
                <a:solidFill>
                  <a:srgbClr val="000000"/>
                </a:solidFill>
                <a:latin typeface="29LT Bukra Condensed Bold"/>
                <a:ea typeface="29LT Bukra Condensed Bold"/>
                <a:cs typeface="29LT Bukra Condensed Bold"/>
                <a:sym typeface="29LT Bukra Condensed Bold"/>
                <a:rtl/>
              </a:rPr>
              <a:t>أهداف سياسة </a:t>
            </a:r>
            <a:r>
              <a:rPr lang="ar-EG" sz="4830" b="1">
                <a:solidFill>
                  <a:srgbClr val="BD4B85"/>
                </a:solidFill>
                <a:latin typeface="29LT Bukra Condensed Bold"/>
                <a:ea typeface="29LT Bukra Condensed Bold"/>
                <a:cs typeface="29LT Bukra Condensed Bold"/>
                <a:sym typeface="29LT Bukra Condensed Bold"/>
                <a:rtl/>
              </a:rPr>
              <a:t>التعليم </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FFFFFE"/>
        </a:solidFill>
        <a:effectLst/>
      </p:bgPr>
    </p:bg>
    <p:spTree>
      <p:nvGrpSpPr>
        <p:cNvPr id="1" name=""/>
        <p:cNvGrpSpPr/>
        <p:nvPr/>
      </p:nvGrpSpPr>
      <p:grpSpPr>
        <a:xfrm>
          <a:off x="0" y="0"/>
          <a:ext cx="0" cy="0"/>
          <a:chOff x="0" y="0"/>
          <a:chExt cx="0" cy="0"/>
        </a:xfrm>
      </p:grpSpPr>
      <p:sp>
        <p:nvSpPr>
          <p:cNvPr id="11" name="TextBox 11"/>
          <p:cNvSpPr txBox="1"/>
          <p:nvPr/>
        </p:nvSpPr>
        <p:spPr>
          <a:xfrm>
            <a:off x="2077822" y="1364546"/>
            <a:ext cx="3457934" cy="292487"/>
          </a:xfrm>
          <a:prstGeom prst="rect">
            <a:avLst/>
          </a:prstGeom>
        </p:spPr>
        <p:txBody>
          <a:bodyPr lIns="0" tIns="0" rIns="0" bIns="0" rtlCol="0" anchor="t">
            <a:spAutoFit/>
          </a:bodyPr>
          <a:lstStyle/>
          <a:p>
            <a:pPr algn="ctr" rtl="1">
              <a:lnSpc>
                <a:spcPts val="2455"/>
              </a:lnSpc>
            </a:pPr>
            <a:r>
              <a:rPr lang="ar-EG" sz="1753">
                <a:solidFill>
                  <a:srgbClr val="FFFFFE"/>
                </a:solidFill>
                <a:latin typeface="Adobe Arabic"/>
                <a:ea typeface="Adobe Arabic"/>
                <a:cs typeface="Adobe Arabic"/>
                <a:sym typeface="Adobe Arabic"/>
                <a:rtl/>
              </a:rPr>
              <a:t>ابتدائية العزيزية ومتوسطة الفيصلية </a:t>
            </a:r>
          </a:p>
        </p:txBody>
      </p:sp>
      <p:sp>
        <p:nvSpPr>
          <p:cNvPr id="13" name="TextBox 13"/>
          <p:cNvSpPr txBox="1"/>
          <p:nvPr/>
        </p:nvSpPr>
        <p:spPr>
          <a:xfrm>
            <a:off x="2507246" y="1059591"/>
            <a:ext cx="5146362" cy="465485"/>
          </a:xfrm>
          <a:prstGeom prst="rect">
            <a:avLst/>
          </a:prstGeom>
        </p:spPr>
        <p:txBody>
          <a:bodyPr lIns="0" tIns="0" rIns="0" bIns="0" rtlCol="0" anchor="t">
            <a:spAutoFit/>
          </a:bodyPr>
          <a:lstStyle/>
          <a:p>
            <a:pPr algn="ctr" rtl="1">
              <a:lnSpc>
                <a:spcPts val="3214"/>
              </a:lnSpc>
            </a:pPr>
            <a:r>
              <a:rPr lang="ar-EG" sz="2295" b="1">
                <a:solidFill>
                  <a:srgbClr val="000000"/>
                </a:solidFill>
                <a:latin typeface="29LT Bukra Condensed Bold"/>
                <a:ea typeface="29LT Bukra Condensed Bold"/>
                <a:cs typeface="29LT Bukra Condensed Bold"/>
                <a:sym typeface="29LT Bukra Condensed Bold"/>
                <a:rtl/>
              </a:rPr>
              <a:t>شواهد من تنوع أساليب </a:t>
            </a:r>
            <a:r>
              <a:rPr lang="ar-EG" sz="2295" b="1">
                <a:solidFill>
                  <a:srgbClr val="BD4B85"/>
                </a:solidFill>
                <a:latin typeface="29LT Bukra Condensed Bold"/>
                <a:ea typeface="29LT Bukra Condensed Bold"/>
                <a:cs typeface="29LT Bukra Condensed Bold"/>
                <a:sym typeface="29LT Bukra Condensed Bold"/>
                <a:rtl/>
              </a:rPr>
              <a:t>التقويم </a:t>
            </a:r>
          </a:p>
        </p:txBody>
      </p:sp>
      <p:sp>
        <p:nvSpPr>
          <p:cNvPr id="16" name="Freeform 7">
            <a:extLst>
              <a:ext uri="{FF2B5EF4-FFF2-40B4-BE49-F238E27FC236}">
                <a16:creationId xmlns:a16="http://schemas.microsoft.com/office/drawing/2014/main" id="{1A4487B9-8370-F638-F18B-5A77E96C8E66}"/>
              </a:ext>
            </a:extLst>
          </p:cNvPr>
          <p:cNvSpPr/>
          <p:nvPr/>
        </p:nvSpPr>
        <p:spPr>
          <a:xfrm>
            <a:off x="298899" y="5835253"/>
            <a:ext cx="2034339" cy="2034339"/>
          </a:xfrm>
          <a:custGeom>
            <a:avLst/>
            <a:gdLst/>
            <a:ahLst/>
            <a:cxnLst/>
            <a:rect l="l" t="t" r="r" b="b"/>
            <a:pathLst>
              <a:path w="2034339" h="2034339">
                <a:moveTo>
                  <a:pt x="0" y="0"/>
                </a:moveTo>
                <a:lnTo>
                  <a:pt x="2034339" y="0"/>
                </a:lnTo>
                <a:lnTo>
                  <a:pt x="2034339" y="2034339"/>
                </a:lnTo>
                <a:lnTo>
                  <a:pt x="0" y="203433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ar-SA"/>
          </a:p>
        </p:txBody>
      </p:sp>
      <p:sp>
        <p:nvSpPr>
          <p:cNvPr id="17" name="Freeform 8">
            <a:extLst>
              <a:ext uri="{FF2B5EF4-FFF2-40B4-BE49-F238E27FC236}">
                <a16:creationId xmlns:a16="http://schemas.microsoft.com/office/drawing/2014/main" id="{BA2F3F2B-6517-CA09-C24E-A02EB383F90B}"/>
              </a:ext>
            </a:extLst>
          </p:cNvPr>
          <p:cNvSpPr/>
          <p:nvPr/>
        </p:nvSpPr>
        <p:spPr>
          <a:xfrm flipV="1">
            <a:off x="2262996" y="6940797"/>
            <a:ext cx="652780" cy="1500643"/>
          </a:xfrm>
          <a:custGeom>
            <a:avLst/>
            <a:gdLst/>
            <a:ahLst/>
            <a:cxnLst/>
            <a:rect l="l" t="t" r="r" b="b"/>
            <a:pathLst>
              <a:path w="652780" h="1500643">
                <a:moveTo>
                  <a:pt x="0" y="1500643"/>
                </a:moveTo>
                <a:lnTo>
                  <a:pt x="652780" y="1500643"/>
                </a:lnTo>
                <a:lnTo>
                  <a:pt x="652780" y="0"/>
                </a:lnTo>
                <a:lnTo>
                  <a:pt x="0" y="0"/>
                </a:lnTo>
                <a:lnTo>
                  <a:pt x="0" y="1500643"/>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ar-SA"/>
          </a:p>
        </p:txBody>
      </p:sp>
      <p:sp>
        <p:nvSpPr>
          <p:cNvPr id="18" name="Freeform 11">
            <a:extLst>
              <a:ext uri="{FF2B5EF4-FFF2-40B4-BE49-F238E27FC236}">
                <a16:creationId xmlns:a16="http://schemas.microsoft.com/office/drawing/2014/main" id="{4FB5C758-F5DC-DAC7-4DFD-88834675E44B}"/>
              </a:ext>
            </a:extLst>
          </p:cNvPr>
          <p:cNvSpPr/>
          <p:nvPr/>
        </p:nvSpPr>
        <p:spPr>
          <a:xfrm>
            <a:off x="2925216" y="6074195"/>
            <a:ext cx="3878784" cy="997171"/>
          </a:xfrm>
          <a:custGeom>
            <a:avLst/>
            <a:gdLst/>
            <a:ahLst/>
            <a:cxnLst/>
            <a:rect l="l" t="t" r="r" b="b"/>
            <a:pathLst>
              <a:path w="3878784" h="997171">
                <a:moveTo>
                  <a:pt x="0" y="0"/>
                </a:moveTo>
                <a:lnTo>
                  <a:pt x="3878784" y="0"/>
                </a:lnTo>
                <a:lnTo>
                  <a:pt x="3878784" y="997171"/>
                </a:lnTo>
                <a:lnTo>
                  <a:pt x="0" y="99717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ar-SA"/>
          </a:p>
        </p:txBody>
      </p:sp>
      <p:sp>
        <p:nvSpPr>
          <p:cNvPr id="19" name="TextBox 13">
            <a:extLst>
              <a:ext uri="{FF2B5EF4-FFF2-40B4-BE49-F238E27FC236}">
                <a16:creationId xmlns:a16="http://schemas.microsoft.com/office/drawing/2014/main" id="{8C05EB19-FF1E-9E7C-0F37-DCFF98303CEB}"/>
              </a:ext>
            </a:extLst>
          </p:cNvPr>
          <p:cNvSpPr txBox="1"/>
          <p:nvPr/>
        </p:nvSpPr>
        <p:spPr>
          <a:xfrm>
            <a:off x="664597" y="8165664"/>
            <a:ext cx="1448311" cy="437252"/>
          </a:xfrm>
          <a:prstGeom prst="rect">
            <a:avLst/>
          </a:prstGeom>
        </p:spPr>
        <p:txBody>
          <a:bodyPr lIns="0" tIns="0" rIns="0" bIns="0" rtlCol="0" anchor="t">
            <a:spAutoFit/>
          </a:bodyPr>
          <a:lstStyle/>
          <a:p>
            <a:pPr algn="ctr" rtl="1">
              <a:lnSpc>
                <a:spcPts val="2988"/>
              </a:lnSpc>
            </a:pPr>
            <a:r>
              <a:rPr lang="ar-EG" sz="2134" b="1">
                <a:solidFill>
                  <a:srgbClr val="BD4B85"/>
                </a:solidFill>
                <a:latin typeface="29LT Bukra Condensed Bold"/>
                <a:ea typeface="29LT Bukra Condensed Bold"/>
                <a:cs typeface="29LT Bukra Condensed Bold"/>
                <a:sym typeface="29LT Bukra Condensed Bold"/>
                <a:rtl/>
              </a:rPr>
              <a:t>لتعرف أكثر </a:t>
            </a:r>
          </a:p>
        </p:txBody>
      </p:sp>
      <p:sp>
        <p:nvSpPr>
          <p:cNvPr id="20" name="TextBox 15">
            <a:extLst>
              <a:ext uri="{FF2B5EF4-FFF2-40B4-BE49-F238E27FC236}">
                <a16:creationId xmlns:a16="http://schemas.microsoft.com/office/drawing/2014/main" id="{68DAEDB0-FC36-6D63-0CFD-F9410369F107}"/>
              </a:ext>
            </a:extLst>
          </p:cNvPr>
          <p:cNvSpPr txBox="1"/>
          <p:nvPr/>
        </p:nvSpPr>
        <p:spPr>
          <a:xfrm>
            <a:off x="3107050" y="6443481"/>
            <a:ext cx="3515115" cy="258597"/>
          </a:xfrm>
          <a:prstGeom prst="rect">
            <a:avLst/>
          </a:prstGeom>
        </p:spPr>
        <p:txBody>
          <a:bodyPr lIns="0" tIns="0" rIns="0" bIns="0" rtlCol="0" anchor="t">
            <a:spAutoFit/>
          </a:bodyPr>
          <a:lstStyle/>
          <a:p>
            <a:pPr algn="ctr">
              <a:lnSpc>
                <a:spcPts val="1965"/>
              </a:lnSpc>
            </a:pPr>
            <a:r>
              <a:rPr lang="ar-SA" sz="2000" b="1" dirty="0">
                <a:solidFill>
                  <a:srgbClr val="5271FF"/>
                </a:solidFill>
                <a:latin typeface="Canva Sans Bold"/>
                <a:ea typeface="Canva Sans Bold"/>
                <a:cs typeface="Canva Sans Bold"/>
                <a:sym typeface="Canva Sans Bold"/>
              </a:rPr>
              <a:t>نسخ الرابط </a:t>
            </a:r>
            <a:r>
              <a:rPr lang="ar-SA" sz="2000" b="1" dirty="0" err="1">
                <a:solidFill>
                  <a:srgbClr val="5271FF"/>
                </a:solidFill>
                <a:latin typeface="Canva Sans Bold"/>
                <a:ea typeface="Canva Sans Bold"/>
                <a:cs typeface="Canva Sans Bold"/>
                <a:sym typeface="Canva Sans Bold"/>
              </a:rPr>
              <a:t>وإداراجه</a:t>
            </a:r>
            <a:r>
              <a:rPr lang="ar-SA" sz="2000" b="1" dirty="0">
                <a:solidFill>
                  <a:srgbClr val="5271FF"/>
                </a:solidFill>
                <a:latin typeface="Canva Sans Bold"/>
                <a:ea typeface="Canva Sans Bold"/>
                <a:cs typeface="Canva Sans Bold"/>
                <a:sym typeface="Canva Sans Bold"/>
              </a:rPr>
              <a:t> هنا </a:t>
            </a:r>
            <a:endParaRPr lang="en-US" sz="2000" b="1" dirty="0">
              <a:solidFill>
                <a:srgbClr val="5271FF"/>
              </a:solidFill>
              <a:latin typeface="Canva Sans Bold"/>
              <a:ea typeface="Canva Sans Bold"/>
              <a:cs typeface="Canva Sans Bold"/>
              <a:sym typeface="Canva Sans Bold"/>
              <a:hlinkClick r:id="rId8" tooltip="https://drive.google.com/drive/folders/1hoIIcadkvccXjxImNPqSRKm3Ncu2ONPB?usp=drive_link"/>
            </a:endParaRPr>
          </a:p>
        </p:txBody>
      </p:sp>
      <p:pic>
        <p:nvPicPr>
          <p:cNvPr id="21" name="صورة 20" descr="صورة تحتوي على نص, الخط, لقطة شاشة, التصميم&#10;&#10;قد يكون المحتوى المعد بواسطة الذكاء الاصطناعي غير صحيح.">
            <a:extLst>
              <a:ext uri="{FF2B5EF4-FFF2-40B4-BE49-F238E27FC236}">
                <a16:creationId xmlns:a16="http://schemas.microsoft.com/office/drawing/2014/main" id="{5B04A371-F288-D3AE-2551-78DE3E137E0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41685" y="2319754"/>
            <a:ext cx="6262315" cy="3072968"/>
          </a:xfrm>
          <a:prstGeom prst="rect">
            <a:avLst/>
          </a:prstGeom>
          <a:ln w="38100">
            <a:solidFill>
              <a:srgbClr val="BD4B85"/>
            </a:solidFill>
          </a:ln>
        </p:spPr>
      </p:pic>
      <p:pic>
        <p:nvPicPr>
          <p:cNvPr id="22" name="صورة 21">
            <a:extLst>
              <a:ext uri="{FF2B5EF4-FFF2-40B4-BE49-F238E27FC236}">
                <a16:creationId xmlns:a16="http://schemas.microsoft.com/office/drawing/2014/main" id="{497C6C47-F64F-F9BF-2EB4-D7EF94AA5E76}"/>
              </a:ext>
            </a:extLst>
          </p:cNvPr>
          <p:cNvPicPr>
            <a:picLocks noChangeAspect="1"/>
          </p:cNvPicPr>
          <p:nvPr/>
        </p:nvPicPr>
        <p:blipFill>
          <a:blip r:embed="rId10">
            <a:duotone>
              <a:prstClr val="black"/>
              <a:srgbClr val="BD4B85">
                <a:tint val="45000"/>
                <a:satMod val="400000"/>
              </a:srgbClr>
            </a:duotone>
            <a:extLst>
              <a:ext uri="{28A0092B-C50C-407E-A947-70E740481C1C}">
                <a14:useLocalDpi xmlns:a14="http://schemas.microsoft.com/office/drawing/2010/main" val="0"/>
              </a:ext>
            </a:extLst>
          </a:blip>
          <a:stretch>
            <a:fillRect/>
          </a:stretch>
        </p:blipFill>
        <p:spPr>
          <a:xfrm>
            <a:off x="474354" y="5996968"/>
            <a:ext cx="1638554" cy="1616923"/>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7"/>
          <p:cNvGrpSpPr/>
          <p:nvPr/>
        </p:nvGrpSpPr>
        <p:grpSpPr>
          <a:xfrm>
            <a:off x="756000" y="756000"/>
            <a:ext cx="6048000" cy="9180000"/>
            <a:chOff x="0" y="0"/>
            <a:chExt cx="2167467" cy="3289905"/>
          </a:xfrm>
        </p:grpSpPr>
        <p:sp>
          <p:nvSpPr>
            <p:cNvPr id="8" name="Freeform 8"/>
            <p:cNvSpPr/>
            <p:nvPr/>
          </p:nvSpPr>
          <p:spPr>
            <a:xfrm>
              <a:off x="0" y="0"/>
              <a:ext cx="2167467" cy="3289905"/>
            </a:xfrm>
            <a:custGeom>
              <a:avLst/>
              <a:gdLst/>
              <a:ahLst/>
              <a:cxnLst/>
              <a:rect l="l" t="t" r="r" b="b"/>
              <a:pathLst>
                <a:path w="2167467" h="3289905">
                  <a:moveTo>
                    <a:pt x="43367" y="0"/>
                  </a:moveTo>
                  <a:lnTo>
                    <a:pt x="2124100" y="0"/>
                  </a:lnTo>
                  <a:cubicBezTo>
                    <a:pt x="2148051" y="0"/>
                    <a:pt x="2167467" y="19416"/>
                    <a:pt x="2167467" y="43367"/>
                  </a:cubicBezTo>
                  <a:lnTo>
                    <a:pt x="2167467" y="3246537"/>
                  </a:lnTo>
                  <a:cubicBezTo>
                    <a:pt x="2167467" y="3270488"/>
                    <a:pt x="2148051" y="3289905"/>
                    <a:pt x="2124100" y="3289905"/>
                  </a:cubicBezTo>
                  <a:lnTo>
                    <a:pt x="43367" y="3289905"/>
                  </a:lnTo>
                  <a:cubicBezTo>
                    <a:pt x="19416" y="3289905"/>
                    <a:pt x="0" y="3270488"/>
                    <a:pt x="0" y="3246537"/>
                  </a:cubicBezTo>
                  <a:lnTo>
                    <a:pt x="0" y="43367"/>
                  </a:lnTo>
                  <a:cubicBezTo>
                    <a:pt x="0" y="19416"/>
                    <a:pt x="19416" y="0"/>
                    <a:pt x="43367" y="0"/>
                  </a:cubicBezTo>
                  <a:close/>
                </a:path>
              </a:pathLst>
            </a:custGeom>
            <a:solidFill>
              <a:srgbClr val="FFFFFF"/>
            </a:solidFill>
            <a:ln w="38100" cap="rnd">
              <a:solidFill>
                <a:srgbClr val="BD4B85"/>
              </a:solidFill>
              <a:prstDash val="solid"/>
              <a:round/>
            </a:ln>
          </p:spPr>
          <p:txBody>
            <a:bodyPr/>
            <a:lstStyle/>
            <a:p>
              <a:endParaRPr lang="ar-SA"/>
            </a:p>
          </p:txBody>
        </p:sp>
        <p:sp>
          <p:nvSpPr>
            <p:cNvPr id="9" name="TextBox 9"/>
            <p:cNvSpPr txBox="1"/>
            <p:nvPr/>
          </p:nvSpPr>
          <p:spPr>
            <a:xfrm>
              <a:off x="0" y="-47625"/>
              <a:ext cx="2167467" cy="3337530"/>
            </a:xfrm>
            <a:prstGeom prst="rect">
              <a:avLst/>
            </a:prstGeom>
          </p:spPr>
          <p:txBody>
            <a:bodyPr lIns="55481" tIns="55481" rIns="55481" bIns="55481" rtlCol="0" anchor="ctr"/>
            <a:lstStyle/>
            <a:p>
              <a:pPr algn="ctr">
                <a:lnSpc>
                  <a:spcPts val="1960"/>
                </a:lnSpc>
              </a:pPr>
              <a:endParaRPr/>
            </a:p>
          </p:txBody>
        </p:sp>
      </p:grpSp>
      <p:sp>
        <p:nvSpPr>
          <p:cNvPr id="10" name="Freeform 10"/>
          <p:cNvSpPr/>
          <p:nvPr/>
        </p:nvSpPr>
        <p:spPr>
          <a:xfrm>
            <a:off x="864000" y="792052"/>
            <a:ext cx="2339780" cy="1505258"/>
          </a:xfrm>
          <a:custGeom>
            <a:avLst/>
            <a:gdLst/>
            <a:ahLst/>
            <a:cxnLst/>
            <a:rect l="l" t="t" r="r" b="b"/>
            <a:pathLst>
              <a:path w="2339780" h="1505258">
                <a:moveTo>
                  <a:pt x="0" y="0"/>
                </a:moveTo>
                <a:lnTo>
                  <a:pt x="2339780" y="0"/>
                </a:lnTo>
                <a:lnTo>
                  <a:pt x="2339780" y="1505258"/>
                </a:lnTo>
                <a:lnTo>
                  <a:pt x="0" y="1505258"/>
                </a:lnTo>
                <a:lnTo>
                  <a:pt x="0" y="0"/>
                </a:lnTo>
                <a:close/>
              </a:path>
            </a:pathLst>
          </a:custGeom>
          <a:blipFill>
            <a:blip r:embed="rId2"/>
            <a:stretch>
              <a:fillRect/>
            </a:stretch>
          </a:blipFill>
        </p:spPr>
        <p:txBody>
          <a:bodyPr/>
          <a:lstStyle/>
          <a:p>
            <a:endParaRPr lang="ar-SA"/>
          </a:p>
        </p:txBody>
      </p:sp>
      <p:sp>
        <p:nvSpPr>
          <p:cNvPr id="11" name="TextBox 11"/>
          <p:cNvSpPr txBox="1"/>
          <p:nvPr/>
        </p:nvSpPr>
        <p:spPr>
          <a:xfrm>
            <a:off x="993191" y="2660543"/>
            <a:ext cx="5574013" cy="5256613"/>
          </a:xfrm>
          <a:prstGeom prst="rect">
            <a:avLst/>
          </a:prstGeom>
        </p:spPr>
        <p:txBody>
          <a:bodyPr lIns="0" tIns="0" rIns="0" bIns="0" rtlCol="0" anchor="t">
            <a:spAutoFit/>
          </a:bodyPr>
          <a:lstStyle/>
          <a:p>
            <a:pPr algn="just" rtl="1">
              <a:lnSpc>
                <a:spcPts val="3191"/>
              </a:lnSpc>
            </a:pPr>
            <a:r>
              <a:rPr lang="ar-EG" sz="2279" b="1">
                <a:solidFill>
                  <a:srgbClr val="000000"/>
                </a:solidFill>
                <a:latin typeface="29LT Bukra Condensed Bold"/>
                <a:ea typeface="29LT Bukra Condensed Bold"/>
                <a:cs typeface="29LT Bukra Condensed Bold"/>
                <a:sym typeface="29LT Bukra Condensed Bold"/>
                <a:rtl/>
              </a:rPr>
              <a:t>سياسة التعليم في أي دولة من الدول هي الإطار العام الذي يحدد الغايات والأهداف العريقة للتعليم والمصادر التي تعتمد عليها لاشتقاق تلك الأهداف، والوسائل التي ينبغي إتباعها لتحقيقها سواء أكانت خططاً أو إجراءات عامة تصف تنفيذ تلك الخطط والسياسة التعليمية في المملكة العربية السعودية تنبثق من الشريعة الإسلامية التي تدين بها الدولة وتعدها مصدراً لكل النظم المعمول بها في المملكة والمدرسة هي مؤسسة تربوية اجتماعية ذات رسالة نبيلة.. وهي أساسي بناء الفرد والمجتمع وتكوين شخصيته وتربيته وتزويده بالقيم الإسلامية وبالمثل العليا وفق ما جاء بسياسة التعليم بالمملكة ويشمل هذا الموضوع الأهداف المحددة لكل من مراحل التعليم الابتدائي والمتوسط والثانوي </a:t>
            </a:r>
          </a:p>
        </p:txBody>
      </p:sp>
      <p:sp>
        <p:nvSpPr>
          <p:cNvPr id="12" name="TextBox 12"/>
          <p:cNvSpPr txBox="1"/>
          <p:nvPr/>
        </p:nvSpPr>
        <p:spPr>
          <a:xfrm>
            <a:off x="2713365" y="1191989"/>
            <a:ext cx="4225300" cy="1043949"/>
          </a:xfrm>
          <a:prstGeom prst="rect">
            <a:avLst/>
          </a:prstGeom>
        </p:spPr>
        <p:txBody>
          <a:bodyPr lIns="0" tIns="0" rIns="0" bIns="0" rtlCol="0" anchor="t">
            <a:spAutoFit/>
          </a:bodyPr>
          <a:lstStyle/>
          <a:p>
            <a:pPr algn="ctr" rtl="1">
              <a:lnSpc>
                <a:spcPts val="3884"/>
              </a:lnSpc>
            </a:pPr>
            <a:r>
              <a:rPr lang="ar-EG" sz="2774" b="1">
                <a:solidFill>
                  <a:srgbClr val="000000"/>
                </a:solidFill>
                <a:latin typeface="29LT Bukra Condensed Bold"/>
                <a:ea typeface="29LT Bukra Condensed Bold"/>
                <a:cs typeface="29LT Bukra Condensed Bold"/>
                <a:sym typeface="29LT Bukra Condensed Bold"/>
                <a:rtl/>
              </a:rPr>
              <a:t>أهداف سياسة </a:t>
            </a:r>
          </a:p>
          <a:p>
            <a:pPr algn="ctr" rtl="1">
              <a:lnSpc>
                <a:spcPts val="3884"/>
              </a:lnSpc>
            </a:pPr>
            <a:r>
              <a:rPr lang="ar-EG" sz="2774" b="1">
                <a:solidFill>
                  <a:srgbClr val="BD4B85"/>
                </a:solidFill>
                <a:latin typeface="29LT Bukra Condensed Bold"/>
                <a:ea typeface="29LT Bukra Condensed Bold"/>
                <a:cs typeface="29LT Bukra Condensed Bold"/>
                <a:sym typeface="29LT Bukra Condensed Bold"/>
                <a:rtl/>
              </a:rPr>
              <a:t>التعليم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7"/>
          <p:cNvSpPr/>
          <p:nvPr/>
        </p:nvSpPr>
        <p:spPr>
          <a:xfrm>
            <a:off x="756000" y="4659421"/>
            <a:ext cx="4757428" cy="2563065"/>
          </a:xfrm>
          <a:custGeom>
            <a:avLst/>
            <a:gdLst/>
            <a:ahLst/>
            <a:cxnLst/>
            <a:rect l="l" t="t" r="r" b="b"/>
            <a:pathLst>
              <a:path w="4757428" h="2563065">
                <a:moveTo>
                  <a:pt x="0" y="0"/>
                </a:moveTo>
                <a:lnTo>
                  <a:pt x="4757428" y="0"/>
                </a:lnTo>
                <a:lnTo>
                  <a:pt x="4757428" y="2563064"/>
                </a:lnTo>
                <a:lnTo>
                  <a:pt x="0" y="256306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ar-SA"/>
          </a:p>
        </p:txBody>
      </p:sp>
      <p:sp>
        <p:nvSpPr>
          <p:cNvPr id="8" name="Freeform 8"/>
          <p:cNvSpPr/>
          <p:nvPr/>
        </p:nvSpPr>
        <p:spPr>
          <a:xfrm>
            <a:off x="4001428" y="756000"/>
            <a:ext cx="3024000" cy="2978640"/>
          </a:xfrm>
          <a:custGeom>
            <a:avLst/>
            <a:gdLst/>
            <a:ahLst/>
            <a:cxnLst/>
            <a:rect l="l" t="t" r="r" b="b"/>
            <a:pathLst>
              <a:path w="3024000" h="2978640">
                <a:moveTo>
                  <a:pt x="0" y="0"/>
                </a:moveTo>
                <a:lnTo>
                  <a:pt x="3024000" y="0"/>
                </a:lnTo>
                <a:lnTo>
                  <a:pt x="3024000" y="2978640"/>
                </a:lnTo>
                <a:lnTo>
                  <a:pt x="0" y="297864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ar-SA"/>
          </a:p>
        </p:txBody>
      </p:sp>
      <p:sp>
        <p:nvSpPr>
          <p:cNvPr id="9" name="TextBox 9"/>
          <p:cNvSpPr txBox="1"/>
          <p:nvPr/>
        </p:nvSpPr>
        <p:spPr>
          <a:xfrm>
            <a:off x="990252" y="4897397"/>
            <a:ext cx="3934325" cy="1839462"/>
          </a:xfrm>
          <a:prstGeom prst="rect">
            <a:avLst/>
          </a:prstGeom>
        </p:spPr>
        <p:txBody>
          <a:bodyPr lIns="0" tIns="0" rIns="0" bIns="0" rtlCol="0" anchor="t">
            <a:spAutoFit/>
          </a:bodyPr>
          <a:lstStyle/>
          <a:p>
            <a:pPr algn="ctr" rtl="1">
              <a:lnSpc>
                <a:spcPts val="6762"/>
              </a:lnSpc>
            </a:pPr>
            <a:r>
              <a:rPr lang="ar-EG" sz="4830" b="1">
                <a:solidFill>
                  <a:srgbClr val="000000"/>
                </a:solidFill>
                <a:latin typeface="29LT Bukra Condensed Bold"/>
                <a:ea typeface="29LT Bukra Condensed Bold"/>
                <a:cs typeface="29LT Bukra Condensed Bold"/>
                <a:sym typeface="29LT Bukra Condensed Bold"/>
                <a:rtl/>
              </a:rPr>
              <a:t>الميثاق الأخلاقي </a:t>
            </a:r>
            <a:r>
              <a:rPr lang="ar-EG" sz="4830" b="1">
                <a:solidFill>
                  <a:srgbClr val="BD4B85"/>
                </a:solidFill>
                <a:latin typeface="29LT Bukra Condensed Bold"/>
                <a:ea typeface="29LT Bukra Condensed Bold"/>
                <a:cs typeface="29LT Bukra Condensed Bold"/>
                <a:sym typeface="29LT Bukra Condensed Bold"/>
                <a:rtl/>
              </a:rPr>
              <a:t>لمهنة التعليم</a:t>
            </a:r>
            <a:r>
              <a:rPr lang="ar-EG" sz="4830" b="1">
                <a:solidFill>
                  <a:srgbClr val="000000"/>
                </a:solidFill>
                <a:latin typeface="29LT Bukra Condensed Bold"/>
                <a:ea typeface="29LT Bukra Condensed Bold"/>
                <a:cs typeface="29LT Bukra Condensed Bold"/>
                <a:sym typeface="29LT Bukra Condensed Bold"/>
                <a:rtl/>
              </a:rPr>
              <a: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7">
            <a:extLst>
              <a:ext uri="{FF2B5EF4-FFF2-40B4-BE49-F238E27FC236}">
                <a16:creationId xmlns:a16="http://schemas.microsoft.com/office/drawing/2014/main" id="{4132DAC5-7115-A714-B4A7-7AC0B1D34DFA}"/>
              </a:ext>
            </a:extLst>
          </p:cNvPr>
          <p:cNvGrpSpPr/>
          <p:nvPr/>
        </p:nvGrpSpPr>
        <p:grpSpPr>
          <a:xfrm>
            <a:off x="756000" y="756000"/>
            <a:ext cx="6048000" cy="9180000"/>
            <a:chOff x="0" y="0"/>
            <a:chExt cx="2167467" cy="3289905"/>
          </a:xfrm>
        </p:grpSpPr>
        <p:sp>
          <p:nvSpPr>
            <p:cNvPr id="19" name="Freeform 8">
              <a:extLst>
                <a:ext uri="{FF2B5EF4-FFF2-40B4-BE49-F238E27FC236}">
                  <a16:creationId xmlns:a16="http://schemas.microsoft.com/office/drawing/2014/main" id="{C2EFEA98-96EA-26AC-F229-B735A4574F85}"/>
                </a:ext>
              </a:extLst>
            </p:cNvPr>
            <p:cNvSpPr/>
            <p:nvPr/>
          </p:nvSpPr>
          <p:spPr>
            <a:xfrm>
              <a:off x="0" y="0"/>
              <a:ext cx="2167467" cy="3289905"/>
            </a:xfrm>
            <a:custGeom>
              <a:avLst/>
              <a:gdLst/>
              <a:ahLst/>
              <a:cxnLst/>
              <a:rect l="l" t="t" r="r" b="b"/>
              <a:pathLst>
                <a:path w="2167467" h="3289905">
                  <a:moveTo>
                    <a:pt x="47363" y="0"/>
                  </a:moveTo>
                  <a:lnTo>
                    <a:pt x="2120104" y="0"/>
                  </a:lnTo>
                  <a:cubicBezTo>
                    <a:pt x="2146262" y="0"/>
                    <a:pt x="2167467" y="21205"/>
                    <a:pt x="2167467" y="47363"/>
                  </a:cubicBezTo>
                  <a:lnTo>
                    <a:pt x="2167467" y="3242542"/>
                  </a:lnTo>
                  <a:cubicBezTo>
                    <a:pt x="2167467" y="3255103"/>
                    <a:pt x="2162477" y="3267150"/>
                    <a:pt x="2153595" y="3276032"/>
                  </a:cubicBezTo>
                  <a:cubicBezTo>
                    <a:pt x="2144712" y="3284915"/>
                    <a:pt x="2132665" y="3289905"/>
                    <a:pt x="2120104" y="3289905"/>
                  </a:cubicBezTo>
                  <a:lnTo>
                    <a:pt x="47363" y="3289905"/>
                  </a:lnTo>
                  <a:cubicBezTo>
                    <a:pt x="34802" y="3289905"/>
                    <a:pt x="22755" y="3284915"/>
                    <a:pt x="13872" y="3276032"/>
                  </a:cubicBezTo>
                  <a:cubicBezTo>
                    <a:pt x="4990" y="3267150"/>
                    <a:pt x="0" y="3255103"/>
                    <a:pt x="0" y="3242542"/>
                  </a:cubicBezTo>
                  <a:lnTo>
                    <a:pt x="0" y="47363"/>
                  </a:lnTo>
                  <a:cubicBezTo>
                    <a:pt x="0" y="21205"/>
                    <a:pt x="21205" y="0"/>
                    <a:pt x="47363" y="0"/>
                  </a:cubicBezTo>
                  <a:close/>
                </a:path>
              </a:pathLst>
            </a:custGeom>
            <a:solidFill>
              <a:srgbClr val="FFFFFF"/>
            </a:solidFill>
            <a:ln w="38100" cap="rnd">
              <a:solidFill>
                <a:srgbClr val="BD4B85"/>
              </a:solidFill>
              <a:prstDash val="solid"/>
              <a:round/>
            </a:ln>
          </p:spPr>
          <p:txBody>
            <a:bodyPr/>
            <a:lstStyle/>
            <a:p>
              <a:endParaRPr lang="ar-SA"/>
            </a:p>
          </p:txBody>
        </p:sp>
        <p:sp>
          <p:nvSpPr>
            <p:cNvPr id="20" name="TextBox 9">
              <a:extLst>
                <a:ext uri="{FF2B5EF4-FFF2-40B4-BE49-F238E27FC236}">
                  <a16:creationId xmlns:a16="http://schemas.microsoft.com/office/drawing/2014/main" id="{F3878B2C-FFE0-CDDC-4D2D-4F1FA8E3EB17}"/>
                </a:ext>
              </a:extLst>
            </p:cNvPr>
            <p:cNvSpPr txBox="1"/>
            <p:nvPr/>
          </p:nvSpPr>
          <p:spPr>
            <a:xfrm>
              <a:off x="0" y="-47625"/>
              <a:ext cx="2167467" cy="3337530"/>
            </a:xfrm>
            <a:prstGeom prst="rect">
              <a:avLst/>
            </a:prstGeom>
          </p:spPr>
          <p:txBody>
            <a:bodyPr lIns="50800" tIns="50800" rIns="50800" bIns="50800" rtlCol="0" anchor="ctr"/>
            <a:lstStyle/>
            <a:p>
              <a:pPr algn="ctr">
                <a:lnSpc>
                  <a:spcPts val="1960"/>
                </a:lnSpc>
              </a:pPr>
              <a:endParaRPr/>
            </a:p>
          </p:txBody>
        </p:sp>
      </p:grpSp>
      <p:sp>
        <p:nvSpPr>
          <p:cNvPr id="10" name="Freeform 10"/>
          <p:cNvSpPr/>
          <p:nvPr/>
        </p:nvSpPr>
        <p:spPr>
          <a:xfrm>
            <a:off x="864000" y="792052"/>
            <a:ext cx="2339780" cy="1505258"/>
          </a:xfrm>
          <a:custGeom>
            <a:avLst/>
            <a:gdLst/>
            <a:ahLst/>
            <a:cxnLst/>
            <a:rect l="l" t="t" r="r" b="b"/>
            <a:pathLst>
              <a:path w="2339780" h="1505258">
                <a:moveTo>
                  <a:pt x="0" y="0"/>
                </a:moveTo>
                <a:lnTo>
                  <a:pt x="2339780" y="0"/>
                </a:lnTo>
                <a:lnTo>
                  <a:pt x="2339780" y="1505258"/>
                </a:lnTo>
                <a:lnTo>
                  <a:pt x="0" y="1505258"/>
                </a:lnTo>
                <a:lnTo>
                  <a:pt x="0" y="0"/>
                </a:lnTo>
                <a:close/>
              </a:path>
            </a:pathLst>
          </a:custGeom>
          <a:blipFill>
            <a:blip r:embed="rId2"/>
            <a:stretch>
              <a:fillRect/>
            </a:stretch>
          </a:blipFill>
        </p:spPr>
        <p:txBody>
          <a:bodyPr/>
          <a:lstStyle/>
          <a:p>
            <a:endParaRPr lang="ar-SA"/>
          </a:p>
        </p:txBody>
      </p:sp>
      <p:sp>
        <p:nvSpPr>
          <p:cNvPr id="11" name="TextBox 11"/>
          <p:cNvSpPr txBox="1"/>
          <p:nvPr/>
        </p:nvSpPr>
        <p:spPr>
          <a:xfrm>
            <a:off x="2960367" y="991229"/>
            <a:ext cx="3482521" cy="1111250"/>
          </a:xfrm>
          <a:prstGeom prst="rect">
            <a:avLst/>
          </a:prstGeom>
        </p:spPr>
        <p:txBody>
          <a:bodyPr lIns="0" tIns="0" rIns="0" bIns="0" rtlCol="0" anchor="t">
            <a:spAutoFit/>
          </a:bodyPr>
          <a:lstStyle/>
          <a:p>
            <a:pPr algn="ctr" rtl="1">
              <a:lnSpc>
                <a:spcPts val="2799"/>
              </a:lnSpc>
            </a:pPr>
            <a:r>
              <a:rPr lang="ar-EG" sz="1999" b="1">
                <a:solidFill>
                  <a:srgbClr val="BD4B85"/>
                </a:solidFill>
                <a:latin typeface="29LT Bukra Condensed Bold"/>
                <a:ea typeface="29LT Bukra Condensed Bold"/>
                <a:cs typeface="29LT Bukra Condensed Bold"/>
                <a:sym typeface="29LT Bukra Condensed Bold"/>
                <a:rtl/>
              </a:rPr>
              <a:t>المادة الأولى :</a:t>
            </a:r>
          </a:p>
          <a:p>
            <a:pPr algn="ctr" rtl="1">
              <a:lnSpc>
                <a:spcPts val="2799"/>
              </a:lnSpc>
            </a:pPr>
            <a:r>
              <a:rPr lang="ar-EG" sz="1999" b="1">
                <a:solidFill>
                  <a:srgbClr val="BD4B85"/>
                </a:solidFill>
                <a:latin typeface="29LT Bukra Condensed Bold"/>
                <a:ea typeface="29LT Bukra Condensed Bold"/>
                <a:cs typeface="29LT Bukra Condensed Bold"/>
                <a:sym typeface="29LT Bukra Condensed Bold"/>
                <a:rtl/>
              </a:rPr>
              <a:t> يقصد بالمصطلحات الآتية المعاني الموضحة قرين كل منها </a:t>
            </a:r>
          </a:p>
        </p:txBody>
      </p:sp>
      <p:sp>
        <p:nvSpPr>
          <p:cNvPr id="12" name="TextBox 12"/>
          <p:cNvSpPr txBox="1"/>
          <p:nvPr/>
        </p:nvSpPr>
        <p:spPr>
          <a:xfrm>
            <a:off x="890175" y="2331213"/>
            <a:ext cx="5779649" cy="2250037"/>
          </a:xfrm>
          <a:prstGeom prst="rect">
            <a:avLst/>
          </a:prstGeom>
        </p:spPr>
        <p:txBody>
          <a:bodyPr lIns="0" tIns="0" rIns="0" bIns="0" rtlCol="0" anchor="t">
            <a:spAutoFit/>
          </a:bodyPr>
          <a:lstStyle/>
          <a:p>
            <a:pPr marL="388620" lvl="1" indent="-194310" algn="r" rtl="1">
              <a:lnSpc>
                <a:spcPts val="2520"/>
              </a:lnSpc>
              <a:buFont typeface="Arial"/>
              <a:buChar char="•"/>
            </a:pPr>
            <a:r>
              <a:rPr lang="ar-EG" sz="1800" b="1">
                <a:solidFill>
                  <a:srgbClr val="000000"/>
                </a:solidFill>
                <a:latin typeface="29LT Bukra Condensed Bold"/>
                <a:ea typeface="29LT Bukra Condensed Bold"/>
                <a:cs typeface="29LT Bukra Condensed Bold"/>
                <a:sym typeface="29LT Bukra Condensed Bold"/>
                <a:rtl/>
              </a:rPr>
              <a:t>أخلاقيات مهنة التعليم : السجايا الحميدة والسلوكيات الفاضلة التي يتعيَّن أن يتحلى بها العاملون في حقل التعليم العام فكراً وسلوكاً أمام الله ثم أمام ولاة الأمر وأمام أنفسهم والآخرين وتُرتب عليهم واجبات أخلاقية.</a:t>
            </a:r>
          </a:p>
          <a:p>
            <a:pPr marL="388620" lvl="1" indent="-194310" algn="r" rtl="1">
              <a:lnSpc>
                <a:spcPts val="2520"/>
              </a:lnSpc>
              <a:buFont typeface="Arial"/>
              <a:buChar char="•"/>
            </a:pPr>
            <a:r>
              <a:rPr lang="ar-EG" sz="1800" b="1">
                <a:solidFill>
                  <a:srgbClr val="000000"/>
                </a:solidFill>
                <a:latin typeface="29LT Bukra Condensed Bold"/>
                <a:ea typeface="29LT Bukra Condensed Bold"/>
                <a:cs typeface="29LT Bukra Condensed Bold"/>
                <a:sym typeface="29LT Bukra Condensed Bold"/>
                <a:rtl/>
              </a:rPr>
              <a:t>المعلم : المعلم والمعلمة والقائمون والقائمات على العملية التربوية من مشرفين ومشرفات ومديرين ومديرات ومرشدين ومرشدات ونحوهم.</a:t>
            </a:r>
          </a:p>
          <a:p>
            <a:pPr marL="388620" lvl="1" indent="-194310" algn="r" rtl="1">
              <a:lnSpc>
                <a:spcPts val="2520"/>
              </a:lnSpc>
              <a:buFont typeface="Arial"/>
              <a:buChar char="•"/>
            </a:pPr>
            <a:r>
              <a:rPr lang="ar-EG" sz="1800" b="1">
                <a:solidFill>
                  <a:srgbClr val="000000"/>
                </a:solidFill>
                <a:latin typeface="29LT Bukra Condensed Bold"/>
                <a:ea typeface="29LT Bukra Condensed Bold"/>
                <a:cs typeface="29LT Bukra Condensed Bold"/>
                <a:sym typeface="29LT Bukra Condensed Bold"/>
                <a:rtl/>
              </a:rPr>
              <a:t> الطالب : الطالب والطالبة في مدارس التعليم العام وما في مستواها.</a:t>
            </a:r>
          </a:p>
        </p:txBody>
      </p:sp>
      <p:sp>
        <p:nvSpPr>
          <p:cNvPr id="13" name="TextBox 13"/>
          <p:cNvSpPr txBox="1"/>
          <p:nvPr/>
        </p:nvSpPr>
        <p:spPr>
          <a:xfrm>
            <a:off x="2033890" y="4687996"/>
            <a:ext cx="3333759" cy="406367"/>
          </a:xfrm>
          <a:prstGeom prst="rect">
            <a:avLst/>
          </a:prstGeom>
        </p:spPr>
        <p:txBody>
          <a:bodyPr lIns="0" tIns="0" rIns="0" bIns="0" rtlCol="0" anchor="t">
            <a:spAutoFit/>
          </a:bodyPr>
          <a:lstStyle/>
          <a:p>
            <a:pPr algn="ctr" rtl="1">
              <a:lnSpc>
                <a:spcPts val="2799"/>
              </a:lnSpc>
            </a:pPr>
            <a:r>
              <a:rPr lang="ar-EG" sz="1999" b="1">
                <a:solidFill>
                  <a:srgbClr val="BD4B85"/>
                </a:solidFill>
                <a:latin typeface="29LT Bukra Condensed Bold"/>
                <a:ea typeface="29LT Bukra Condensed Bold"/>
                <a:cs typeface="29LT Bukra Condensed Bold"/>
                <a:sym typeface="29LT Bukra Condensed Bold"/>
                <a:rtl/>
              </a:rPr>
              <a:t>المادة الثانية : أهداف الميثاق .</a:t>
            </a:r>
          </a:p>
        </p:txBody>
      </p:sp>
      <p:sp>
        <p:nvSpPr>
          <p:cNvPr id="14" name="TextBox 14"/>
          <p:cNvSpPr txBox="1"/>
          <p:nvPr/>
        </p:nvSpPr>
        <p:spPr>
          <a:xfrm>
            <a:off x="730250" y="5099509"/>
            <a:ext cx="5936500" cy="2250037"/>
          </a:xfrm>
          <a:prstGeom prst="rect">
            <a:avLst/>
          </a:prstGeom>
        </p:spPr>
        <p:txBody>
          <a:bodyPr wrap="square" lIns="0" tIns="0" rIns="0" bIns="0" rtlCol="0" anchor="t">
            <a:spAutoFit/>
          </a:bodyPr>
          <a:lstStyle/>
          <a:p>
            <a:pPr marL="388620" lvl="1" indent="-194310" algn="r" rtl="1">
              <a:lnSpc>
                <a:spcPts val="2520"/>
              </a:lnSpc>
              <a:buFont typeface="Arial"/>
              <a:buChar char="•"/>
            </a:pPr>
            <a:r>
              <a:rPr lang="ar-EG" sz="1800" b="1" dirty="0">
                <a:solidFill>
                  <a:srgbClr val="000000"/>
                </a:solidFill>
                <a:latin typeface="29LT Bukra Condensed Bold"/>
                <a:ea typeface="29LT Bukra Condensed Bold"/>
                <a:cs typeface="29LT Bukra Condensed Bold"/>
                <a:sym typeface="29LT Bukra Condensed Bold"/>
                <a:rtl/>
              </a:rPr>
              <a:t>يهدف الميثاق إلى تعزيز انتماء المعلم لرسالته ومهنته والارتقاء بها والإسهام في تطوير المجتمع الذي يعيش فيه </a:t>
            </a:r>
          </a:p>
          <a:p>
            <a:pPr marL="388620" lvl="1" indent="-194310" algn="r" rtl="1">
              <a:lnSpc>
                <a:spcPts val="2520"/>
              </a:lnSpc>
              <a:buFont typeface="Arial"/>
              <a:buChar char="•"/>
            </a:pPr>
            <a:r>
              <a:rPr lang="ar-EG" sz="1800" b="1" dirty="0">
                <a:solidFill>
                  <a:srgbClr val="000000"/>
                </a:solidFill>
                <a:latin typeface="29LT Bukra Condensed Bold"/>
                <a:ea typeface="29LT Bukra Condensed Bold"/>
                <a:cs typeface="29LT Bukra Condensed Bold"/>
                <a:sym typeface="29LT Bukra Condensed Bold"/>
                <a:rtl/>
              </a:rPr>
              <a:t>وتقدمه وتحبيبه لطلابه وشدهم إليه</a:t>
            </a:r>
            <a:r>
              <a:rPr lang="ar-SA" sz="1800" b="1" dirty="0">
                <a:solidFill>
                  <a:srgbClr val="000000"/>
                </a:solidFill>
                <a:latin typeface="29LT Bukra Condensed Bold"/>
                <a:ea typeface="29LT Bukra Condensed Bold"/>
                <a:cs typeface="29LT Bukra Condensed Bold"/>
                <a:sym typeface="29LT Bukra Condensed Bold"/>
                <a:rtl/>
              </a:rPr>
              <a:t> </a:t>
            </a:r>
            <a:r>
              <a:rPr lang="ar-EG" sz="1800" b="1" dirty="0">
                <a:solidFill>
                  <a:srgbClr val="000000"/>
                </a:solidFill>
                <a:latin typeface="29LT Bukra Condensed Bold"/>
                <a:ea typeface="29LT Bukra Condensed Bold"/>
                <a:cs typeface="29LT Bukra Condensed Bold"/>
                <a:sym typeface="29LT Bukra Condensed Bold"/>
                <a:rtl/>
              </a:rPr>
              <a:t>والإفادة منه وذلك من خلال الآتي:</a:t>
            </a:r>
          </a:p>
          <a:p>
            <a:pPr marL="388620" lvl="1" indent="-194310" algn="r" rtl="1">
              <a:lnSpc>
                <a:spcPts val="2520"/>
              </a:lnSpc>
              <a:buFont typeface="Arial"/>
              <a:buChar char="•"/>
            </a:pPr>
            <a:r>
              <a:rPr lang="ar-EG" sz="1800" b="1" dirty="0">
                <a:solidFill>
                  <a:srgbClr val="000000"/>
                </a:solidFill>
                <a:latin typeface="29LT Bukra Condensed Bold"/>
                <a:ea typeface="29LT Bukra Condensed Bold"/>
                <a:cs typeface="29LT Bukra Condensed Bold"/>
                <a:sym typeface="29LT Bukra Condensed Bold"/>
                <a:rtl/>
              </a:rPr>
              <a:t>توعية المعلم بأهمية المهنة ودورها في بناء مستقبل وطنه.</a:t>
            </a:r>
          </a:p>
          <a:p>
            <a:pPr marL="388620" lvl="1" indent="-194310" algn="r" rtl="1">
              <a:lnSpc>
                <a:spcPts val="2520"/>
              </a:lnSpc>
              <a:buFont typeface="Arial"/>
              <a:buChar char="•"/>
            </a:pPr>
            <a:r>
              <a:rPr lang="ar-EG" sz="1800" b="1" dirty="0">
                <a:solidFill>
                  <a:srgbClr val="000000"/>
                </a:solidFill>
                <a:latin typeface="29LT Bukra Condensed Bold"/>
                <a:ea typeface="29LT Bukra Condensed Bold"/>
                <a:cs typeface="29LT Bukra Condensed Bold"/>
                <a:sym typeface="29LT Bukra Condensed Bold"/>
                <a:rtl/>
              </a:rPr>
              <a:t>الإسهام في تعزيز مكانة المعلم العلمية والاجتماعية.</a:t>
            </a:r>
          </a:p>
          <a:p>
            <a:pPr marL="388620" lvl="1" indent="-194310" algn="r" rtl="1">
              <a:lnSpc>
                <a:spcPts val="2520"/>
              </a:lnSpc>
              <a:buFont typeface="Arial"/>
              <a:buChar char="•"/>
            </a:pPr>
            <a:r>
              <a:rPr lang="ar-EG" sz="1800" b="1" dirty="0">
                <a:solidFill>
                  <a:srgbClr val="000000"/>
                </a:solidFill>
                <a:latin typeface="29LT Bukra Condensed Bold"/>
                <a:ea typeface="29LT Bukra Condensed Bold"/>
                <a:cs typeface="29LT Bukra Condensed Bold"/>
                <a:sym typeface="29LT Bukra Condensed Bold"/>
                <a:rtl/>
              </a:rPr>
              <a:t>حفز المعلم على أن يتمثل قيم مهنته وأخلاقها سلوكاً في حياته</a:t>
            </a:r>
          </a:p>
          <a:p>
            <a:pPr algn="r" rtl="1">
              <a:lnSpc>
                <a:spcPts val="2520"/>
              </a:lnSpc>
            </a:pPr>
            <a:endParaRPr lang="ar-EG" sz="1800" b="1" dirty="0">
              <a:solidFill>
                <a:srgbClr val="000000"/>
              </a:solidFill>
              <a:latin typeface="29LT Bukra Condensed Bold"/>
              <a:ea typeface="29LT Bukra Condensed Bold"/>
              <a:cs typeface="29LT Bukra Condensed Bold"/>
              <a:sym typeface="29LT Bukra Condensed Bold"/>
              <a:rtl/>
            </a:endParaRPr>
          </a:p>
        </p:txBody>
      </p:sp>
      <p:sp>
        <p:nvSpPr>
          <p:cNvPr id="15" name="TextBox 15"/>
          <p:cNvSpPr txBox="1"/>
          <p:nvPr/>
        </p:nvSpPr>
        <p:spPr>
          <a:xfrm>
            <a:off x="2460426" y="7093975"/>
            <a:ext cx="2586798" cy="406367"/>
          </a:xfrm>
          <a:prstGeom prst="rect">
            <a:avLst/>
          </a:prstGeom>
        </p:spPr>
        <p:txBody>
          <a:bodyPr lIns="0" tIns="0" rIns="0" bIns="0" rtlCol="0" anchor="t">
            <a:spAutoFit/>
          </a:bodyPr>
          <a:lstStyle/>
          <a:p>
            <a:pPr algn="ctr" rtl="1">
              <a:lnSpc>
                <a:spcPts val="2799"/>
              </a:lnSpc>
            </a:pPr>
            <a:r>
              <a:rPr lang="ar-EG" sz="1999" b="1">
                <a:solidFill>
                  <a:srgbClr val="BD4B85"/>
                </a:solidFill>
                <a:latin typeface="29LT Bukra Condensed Bold"/>
                <a:ea typeface="29LT Bukra Condensed Bold"/>
                <a:cs typeface="29LT Bukra Condensed Bold"/>
                <a:sym typeface="29LT Bukra Condensed Bold"/>
                <a:rtl/>
              </a:rPr>
              <a:t>المادة الثالثة : رسالة التعليم .</a:t>
            </a:r>
          </a:p>
        </p:txBody>
      </p:sp>
      <p:sp>
        <p:nvSpPr>
          <p:cNvPr id="16" name="TextBox 16"/>
          <p:cNvSpPr txBox="1"/>
          <p:nvPr/>
        </p:nvSpPr>
        <p:spPr>
          <a:xfrm>
            <a:off x="1003164" y="7473867"/>
            <a:ext cx="5640485" cy="1306962"/>
          </a:xfrm>
          <a:prstGeom prst="rect">
            <a:avLst/>
          </a:prstGeom>
        </p:spPr>
        <p:txBody>
          <a:bodyPr lIns="0" tIns="0" rIns="0" bIns="0" rtlCol="0" anchor="t">
            <a:spAutoFit/>
          </a:bodyPr>
          <a:lstStyle/>
          <a:p>
            <a:pPr marL="388620" lvl="1" indent="-194310" algn="just" rtl="1">
              <a:lnSpc>
                <a:spcPts val="2520"/>
              </a:lnSpc>
              <a:buFont typeface="Arial"/>
              <a:buChar char="•"/>
            </a:pPr>
            <a:r>
              <a:rPr lang="ar-EG" sz="1800" b="1">
                <a:solidFill>
                  <a:srgbClr val="000000"/>
                </a:solidFill>
                <a:latin typeface="29LT Bukra Condensed Bold"/>
                <a:ea typeface="29LT Bukra Condensed Bold"/>
                <a:cs typeface="29LT Bukra Condensed Bold"/>
                <a:sym typeface="29LT Bukra Condensed Bold"/>
                <a:rtl/>
              </a:rPr>
              <a:t>التعليم رسالة تستمد أخلاقياتها من هدي شريعتنا ومبادئ حضارتنا وتوجب على القائمين بها أداء حق الانتماء إليها إخلاصاً في العمل وصدقا مع النفس والناس، وعطاء مستمرا لنشر العلم وفضائله.</a:t>
            </a:r>
          </a:p>
          <a:p>
            <a:pPr algn="just" rtl="1">
              <a:lnSpc>
                <a:spcPts val="2520"/>
              </a:lnSpc>
            </a:pPr>
            <a:endParaRPr lang="ar-EG" sz="1800" b="1">
              <a:solidFill>
                <a:srgbClr val="000000"/>
              </a:solidFill>
              <a:latin typeface="29LT Bukra Condensed Bold"/>
              <a:ea typeface="29LT Bukra Condensed Bold"/>
              <a:cs typeface="29LT Bukra Condensed Bold"/>
              <a:sym typeface="29LT Bukra Condensed Bold"/>
              <a:rtl/>
            </a:endParaRPr>
          </a:p>
        </p:txBody>
      </p:sp>
      <p:sp>
        <p:nvSpPr>
          <p:cNvPr id="17" name="TextBox 17"/>
          <p:cNvSpPr txBox="1"/>
          <p:nvPr/>
        </p:nvSpPr>
        <p:spPr>
          <a:xfrm>
            <a:off x="1003164" y="8125949"/>
            <a:ext cx="5666661" cy="1935679"/>
          </a:xfrm>
          <a:prstGeom prst="rect">
            <a:avLst/>
          </a:prstGeom>
        </p:spPr>
        <p:txBody>
          <a:bodyPr lIns="0" tIns="0" rIns="0" bIns="0" rtlCol="0" anchor="t">
            <a:spAutoFit/>
          </a:bodyPr>
          <a:lstStyle/>
          <a:p>
            <a:pPr algn="just" rtl="1">
              <a:lnSpc>
                <a:spcPts val="2519"/>
              </a:lnSpc>
            </a:pPr>
            <a:endParaRPr/>
          </a:p>
          <a:p>
            <a:pPr marL="388617" lvl="1" indent="-194308" algn="just" rtl="1">
              <a:lnSpc>
                <a:spcPts val="2519"/>
              </a:lnSpc>
              <a:buFont typeface="Arial"/>
              <a:buChar char="•"/>
            </a:pPr>
            <a:r>
              <a:rPr lang="ar-EG" sz="1799" b="1">
                <a:solidFill>
                  <a:srgbClr val="000000"/>
                </a:solidFill>
                <a:latin typeface="29LT Bukra Condensed Bold"/>
                <a:ea typeface="29LT Bukra Condensed Bold"/>
                <a:cs typeface="29LT Bukra Condensed Bold"/>
                <a:sym typeface="29LT Bukra Condensed Bold"/>
                <a:rtl/>
              </a:rPr>
              <a:t>المعلم صاحب رسالة يستشعر عظمتها ويؤمن بأهميتها ويؤدي حقها بمهنية عالية.</a:t>
            </a:r>
          </a:p>
          <a:p>
            <a:pPr marL="388617" lvl="1" indent="-194308" algn="just" rtl="1">
              <a:lnSpc>
                <a:spcPts val="2519"/>
              </a:lnSpc>
              <a:buFont typeface="Arial"/>
              <a:buChar char="•"/>
            </a:pPr>
            <a:r>
              <a:rPr lang="ar-EG" sz="1799" b="1">
                <a:solidFill>
                  <a:srgbClr val="000000"/>
                </a:solidFill>
                <a:latin typeface="29LT Bukra Condensed Bold"/>
                <a:ea typeface="29LT Bukra Condensed Bold"/>
                <a:cs typeface="29LT Bukra Condensed Bold"/>
                <a:sym typeface="29LT Bukra Condensed Bold"/>
                <a:rtl/>
              </a:rPr>
              <a:t>اعتزاز المعلم بمهنته وإدراكه المستمر لرسالته يدعوانه إلى الحرص على نقاء السيرة وطهارة السريرة، حفاظاً على شرف مهنة التعليم . </a:t>
            </a:r>
          </a:p>
          <a:p>
            <a:pPr algn="just" rtl="1">
              <a:lnSpc>
                <a:spcPts val="2519"/>
              </a:lnSpc>
            </a:pPr>
            <a:endParaRPr lang="ar-EG" sz="1799" b="1">
              <a:solidFill>
                <a:srgbClr val="000000"/>
              </a:solidFill>
              <a:latin typeface="29LT Bukra Condensed Bold"/>
              <a:ea typeface="29LT Bukra Condensed Bold"/>
              <a:cs typeface="29LT Bukra Condensed Bold"/>
              <a:sym typeface="29LT Bukra Condensed Bold"/>
              <a:rt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7">
            <a:extLst>
              <a:ext uri="{FF2B5EF4-FFF2-40B4-BE49-F238E27FC236}">
                <a16:creationId xmlns:a16="http://schemas.microsoft.com/office/drawing/2014/main" id="{C5A82234-0E05-6C9A-95A8-B98E0EC9F1EC}"/>
              </a:ext>
            </a:extLst>
          </p:cNvPr>
          <p:cNvGrpSpPr/>
          <p:nvPr/>
        </p:nvGrpSpPr>
        <p:grpSpPr>
          <a:xfrm>
            <a:off x="756000" y="756000"/>
            <a:ext cx="6048000" cy="9180000"/>
            <a:chOff x="0" y="0"/>
            <a:chExt cx="2167467" cy="3289905"/>
          </a:xfrm>
        </p:grpSpPr>
        <p:sp>
          <p:nvSpPr>
            <p:cNvPr id="17" name="Freeform 8">
              <a:extLst>
                <a:ext uri="{FF2B5EF4-FFF2-40B4-BE49-F238E27FC236}">
                  <a16:creationId xmlns:a16="http://schemas.microsoft.com/office/drawing/2014/main" id="{CC0ADA81-42B2-DB4F-DBCE-A6CFBFAEAEED}"/>
                </a:ext>
              </a:extLst>
            </p:cNvPr>
            <p:cNvSpPr/>
            <p:nvPr/>
          </p:nvSpPr>
          <p:spPr>
            <a:xfrm>
              <a:off x="0" y="0"/>
              <a:ext cx="2167467" cy="3289905"/>
            </a:xfrm>
            <a:custGeom>
              <a:avLst/>
              <a:gdLst/>
              <a:ahLst/>
              <a:cxnLst/>
              <a:rect l="l" t="t" r="r" b="b"/>
              <a:pathLst>
                <a:path w="2167467" h="3289905">
                  <a:moveTo>
                    <a:pt x="47363" y="0"/>
                  </a:moveTo>
                  <a:lnTo>
                    <a:pt x="2120104" y="0"/>
                  </a:lnTo>
                  <a:cubicBezTo>
                    <a:pt x="2146262" y="0"/>
                    <a:pt x="2167467" y="21205"/>
                    <a:pt x="2167467" y="47363"/>
                  </a:cubicBezTo>
                  <a:lnTo>
                    <a:pt x="2167467" y="3242542"/>
                  </a:lnTo>
                  <a:cubicBezTo>
                    <a:pt x="2167467" y="3255103"/>
                    <a:pt x="2162477" y="3267150"/>
                    <a:pt x="2153595" y="3276032"/>
                  </a:cubicBezTo>
                  <a:cubicBezTo>
                    <a:pt x="2144712" y="3284915"/>
                    <a:pt x="2132665" y="3289905"/>
                    <a:pt x="2120104" y="3289905"/>
                  </a:cubicBezTo>
                  <a:lnTo>
                    <a:pt x="47363" y="3289905"/>
                  </a:lnTo>
                  <a:cubicBezTo>
                    <a:pt x="34802" y="3289905"/>
                    <a:pt x="22755" y="3284915"/>
                    <a:pt x="13872" y="3276032"/>
                  </a:cubicBezTo>
                  <a:cubicBezTo>
                    <a:pt x="4990" y="3267150"/>
                    <a:pt x="0" y="3255103"/>
                    <a:pt x="0" y="3242542"/>
                  </a:cubicBezTo>
                  <a:lnTo>
                    <a:pt x="0" y="47363"/>
                  </a:lnTo>
                  <a:cubicBezTo>
                    <a:pt x="0" y="21205"/>
                    <a:pt x="21205" y="0"/>
                    <a:pt x="47363" y="0"/>
                  </a:cubicBezTo>
                  <a:close/>
                </a:path>
              </a:pathLst>
            </a:custGeom>
            <a:solidFill>
              <a:srgbClr val="FFFFFF"/>
            </a:solidFill>
            <a:ln w="38100" cap="rnd">
              <a:solidFill>
                <a:srgbClr val="BD4B85"/>
              </a:solidFill>
              <a:prstDash val="solid"/>
              <a:round/>
            </a:ln>
          </p:spPr>
          <p:txBody>
            <a:bodyPr/>
            <a:lstStyle/>
            <a:p>
              <a:endParaRPr lang="ar-SA"/>
            </a:p>
          </p:txBody>
        </p:sp>
        <p:sp>
          <p:nvSpPr>
            <p:cNvPr id="18" name="TextBox 9">
              <a:extLst>
                <a:ext uri="{FF2B5EF4-FFF2-40B4-BE49-F238E27FC236}">
                  <a16:creationId xmlns:a16="http://schemas.microsoft.com/office/drawing/2014/main" id="{CB559D31-6CF0-B3CB-C364-770609C3B7F1}"/>
                </a:ext>
              </a:extLst>
            </p:cNvPr>
            <p:cNvSpPr txBox="1"/>
            <p:nvPr/>
          </p:nvSpPr>
          <p:spPr>
            <a:xfrm>
              <a:off x="0" y="-47625"/>
              <a:ext cx="2167467" cy="3337530"/>
            </a:xfrm>
            <a:prstGeom prst="rect">
              <a:avLst/>
            </a:prstGeom>
          </p:spPr>
          <p:txBody>
            <a:bodyPr lIns="50800" tIns="50800" rIns="50800" bIns="50800" rtlCol="0" anchor="ctr"/>
            <a:lstStyle/>
            <a:p>
              <a:pPr algn="ctr">
                <a:lnSpc>
                  <a:spcPts val="1960"/>
                </a:lnSpc>
              </a:pPr>
              <a:endParaRPr/>
            </a:p>
          </p:txBody>
        </p:sp>
      </p:grpSp>
      <p:sp>
        <p:nvSpPr>
          <p:cNvPr id="10" name="Freeform 10"/>
          <p:cNvSpPr/>
          <p:nvPr/>
        </p:nvSpPr>
        <p:spPr>
          <a:xfrm>
            <a:off x="864000" y="792052"/>
            <a:ext cx="2339780" cy="1505258"/>
          </a:xfrm>
          <a:custGeom>
            <a:avLst/>
            <a:gdLst/>
            <a:ahLst/>
            <a:cxnLst/>
            <a:rect l="l" t="t" r="r" b="b"/>
            <a:pathLst>
              <a:path w="2339780" h="1505258">
                <a:moveTo>
                  <a:pt x="0" y="0"/>
                </a:moveTo>
                <a:lnTo>
                  <a:pt x="2339780" y="0"/>
                </a:lnTo>
                <a:lnTo>
                  <a:pt x="2339780" y="1505258"/>
                </a:lnTo>
                <a:lnTo>
                  <a:pt x="0" y="1505258"/>
                </a:lnTo>
                <a:lnTo>
                  <a:pt x="0" y="0"/>
                </a:lnTo>
                <a:close/>
              </a:path>
            </a:pathLst>
          </a:custGeom>
          <a:blipFill>
            <a:blip r:embed="rId2"/>
            <a:stretch>
              <a:fillRect/>
            </a:stretch>
          </a:blipFill>
        </p:spPr>
        <p:txBody>
          <a:bodyPr/>
          <a:lstStyle/>
          <a:p>
            <a:endParaRPr lang="ar-SA"/>
          </a:p>
        </p:txBody>
      </p:sp>
      <p:sp>
        <p:nvSpPr>
          <p:cNvPr id="11" name="TextBox 11"/>
          <p:cNvSpPr txBox="1"/>
          <p:nvPr/>
        </p:nvSpPr>
        <p:spPr>
          <a:xfrm>
            <a:off x="2825844" y="1315112"/>
            <a:ext cx="3842935" cy="363855"/>
          </a:xfrm>
          <a:prstGeom prst="rect">
            <a:avLst/>
          </a:prstGeom>
        </p:spPr>
        <p:txBody>
          <a:bodyPr lIns="0" tIns="0" rIns="0" bIns="0" rtlCol="0" anchor="t">
            <a:spAutoFit/>
          </a:bodyPr>
          <a:lstStyle/>
          <a:p>
            <a:pPr algn="ctr" rtl="1">
              <a:lnSpc>
                <a:spcPts val="2520"/>
              </a:lnSpc>
            </a:pPr>
            <a:r>
              <a:rPr lang="ar-EG" sz="1800" b="1">
                <a:solidFill>
                  <a:srgbClr val="BD4B85"/>
                </a:solidFill>
                <a:latin typeface="29LT Bukra Condensed Bold"/>
                <a:ea typeface="29LT Bukra Condensed Bold"/>
                <a:cs typeface="29LT Bukra Condensed Bold"/>
                <a:sym typeface="29LT Bukra Condensed Bold"/>
                <a:rtl/>
              </a:rPr>
              <a:t>المادة الرابعة : المعلم وأداؤه المهني .</a:t>
            </a:r>
          </a:p>
        </p:txBody>
      </p:sp>
      <p:sp>
        <p:nvSpPr>
          <p:cNvPr id="12" name="TextBox 12"/>
          <p:cNvSpPr txBox="1"/>
          <p:nvPr/>
        </p:nvSpPr>
        <p:spPr>
          <a:xfrm>
            <a:off x="946504" y="2285068"/>
            <a:ext cx="5777559" cy="2878753"/>
          </a:xfrm>
          <a:prstGeom prst="rect">
            <a:avLst/>
          </a:prstGeom>
        </p:spPr>
        <p:txBody>
          <a:bodyPr lIns="0" tIns="0" rIns="0" bIns="0" rtlCol="0" anchor="t">
            <a:spAutoFit/>
          </a:bodyPr>
          <a:lstStyle/>
          <a:p>
            <a:pPr marL="388620" lvl="1" indent="-194310" algn="r" rtl="1">
              <a:lnSpc>
                <a:spcPts val="2520"/>
              </a:lnSpc>
              <a:buFont typeface="Arial"/>
              <a:buChar char="•"/>
            </a:pPr>
            <a:r>
              <a:rPr lang="ar-EG" sz="1800" b="1">
                <a:solidFill>
                  <a:srgbClr val="000000"/>
                </a:solidFill>
                <a:latin typeface="29LT Bukra Condensed Bold"/>
                <a:ea typeface="29LT Bukra Condensed Bold"/>
                <a:cs typeface="29LT Bukra Condensed Bold"/>
                <a:sym typeface="29LT Bukra Condensed Bold"/>
                <a:rtl/>
              </a:rPr>
              <a:t>المعلم مثال للمسلم المعتز بدينه المتأسي برسول الله في جميع أقواله وأفعاله وسطيا في تعاملاته وأحكامه.</a:t>
            </a:r>
          </a:p>
          <a:p>
            <a:pPr marL="388620" lvl="1" indent="-194310" algn="r" rtl="1">
              <a:lnSpc>
                <a:spcPts val="2520"/>
              </a:lnSpc>
              <a:buFont typeface="Arial"/>
              <a:buChar char="•"/>
            </a:pPr>
            <a:r>
              <a:rPr lang="ar-EG" sz="1800" b="1">
                <a:solidFill>
                  <a:srgbClr val="000000"/>
                </a:solidFill>
                <a:latin typeface="29LT Bukra Condensed Bold"/>
                <a:ea typeface="29LT Bukra Condensed Bold"/>
                <a:cs typeface="29LT Bukra Condensed Bold"/>
                <a:sym typeface="29LT Bukra Condensed Bold"/>
                <a:rtl/>
              </a:rPr>
              <a:t>المعلم يدرك أن النمو المهني واجب أساس، والثقافة الذاتية المستمرة منهج في حياته، يطور نفسه وينمي معارفه منتفعاً بكل جديد في مجال تخصصه وفنون التدريس ومهاراته.</a:t>
            </a:r>
          </a:p>
          <a:p>
            <a:pPr marL="388620" lvl="1" indent="-194310" algn="r" rtl="1">
              <a:lnSpc>
                <a:spcPts val="2520"/>
              </a:lnSpc>
              <a:buFont typeface="Arial"/>
              <a:buChar char="•"/>
            </a:pPr>
            <a:r>
              <a:rPr lang="ar-EG" sz="1800" b="1">
                <a:solidFill>
                  <a:srgbClr val="000000"/>
                </a:solidFill>
                <a:latin typeface="29LT Bukra Condensed Bold"/>
                <a:ea typeface="29LT Bukra Condensed Bold"/>
                <a:cs typeface="29LT Bukra Condensed Bold"/>
                <a:sym typeface="29LT Bukra Condensed Bold"/>
                <a:rtl/>
              </a:rPr>
              <a:t>يدرك المعلم أن الاستقامة والصدق، والأمانة، والحلم، والحزم، والانضباط، والتسامح، وحسن المظهر، وبشاشة الوجه سمات رئيسة في تكوين شخصيته.</a:t>
            </a:r>
          </a:p>
          <a:p>
            <a:pPr algn="r" rtl="1">
              <a:lnSpc>
                <a:spcPts val="2520"/>
              </a:lnSpc>
            </a:pPr>
            <a:endParaRPr lang="ar-EG" sz="1800" b="1">
              <a:solidFill>
                <a:srgbClr val="000000"/>
              </a:solidFill>
              <a:latin typeface="29LT Bukra Condensed Bold"/>
              <a:ea typeface="29LT Bukra Condensed Bold"/>
              <a:cs typeface="29LT Bukra Condensed Bold"/>
              <a:sym typeface="29LT Bukra Condensed Bold"/>
              <a:rtl/>
            </a:endParaRPr>
          </a:p>
        </p:txBody>
      </p:sp>
      <p:sp>
        <p:nvSpPr>
          <p:cNvPr id="13" name="TextBox 13"/>
          <p:cNvSpPr txBox="1"/>
          <p:nvPr/>
        </p:nvSpPr>
        <p:spPr>
          <a:xfrm>
            <a:off x="1001787" y="4841024"/>
            <a:ext cx="5722276" cy="2564395"/>
          </a:xfrm>
          <a:prstGeom prst="rect">
            <a:avLst/>
          </a:prstGeom>
        </p:spPr>
        <p:txBody>
          <a:bodyPr lIns="0" tIns="0" rIns="0" bIns="0" rtlCol="0" anchor="t">
            <a:spAutoFit/>
          </a:bodyPr>
          <a:lstStyle/>
          <a:p>
            <a:pPr marL="388617" lvl="1" indent="-194308" algn="just" rtl="1">
              <a:lnSpc>
                <a:spcPts val="2519"/>
              </a:lnSpc>
              <a:buFont typeface="Arial"/>
              <a:buChar char="•"/>
            </a:pPr>
            <a:r>
              <a:rPr lang="ar-EG" sz="1799" b="1">
                <a:solidFill>
                  <a:srgbClr val="000000"/>
                </a:solidFill>
                <a:latin typeface="29LT Bukra Condensed Bold"/>
                <a:ea typeface="29LT Bukra Condensed Bold"/>
                <a:cs typeface="29LT Bukra Condensed Bold"/>
                <a:sym typeface="29LT Bukra Condensed Bold"/>
                <a:rtl/>
              </a:rPr>
              <a:t> المعلم يدرك ان الرقيب الحقيقي على سلوكه، بعد الله - سبحانه وتعالى – هو ضمير يقظ وحس ناقد، وأن الرقابة الخارجية مهما تنوعت الأساليب لا ترقى إلى الرقابة الذاتية لذلك يسعى المعلم بكل وسيلة متاحة إلى بث هذه الروح بين طلابه ومجتمعه، ويضرب المثل والقدوة في التمسك بها.</a:t>
            </a:r>
          </a:p>
          <a:p>
            <a:pPr marL="388617" lvl="1" indent="-194308" algn="just" rtl="1">
              <a:lnSpc>
                <a:spcPts val="2519"/>
              </a:lnSpc>
              <a:buFont typeface="Arial"/>
              <a:buChar char="•"/>
            </a:pPr>
            <a:r>
              <a:rPr lang="ar-EG" sz="1799" b="1">
                <a:solidFill>
                  <a:srgbClr val="000000"/>
                </a:solidFill>
                <a:latin typeface="29LT Bukra Condensed Bold"/>
                <a:ea typeface="29LT Bukra Condensed Bold"/>
                <a:cs typeface="29LT Bukra Condensed Bold"/>
                <a:sym typeface="29LT Bukra Condensed Bold"/>
                <a:rtl/>
              </a:rPr>
              <a:t>يسهم المعلم في ترسيخ مفهوم المواطنة لدى الطلاب، وغرس أهمية مبدأ الاعتدال والتسامح والتعايش بعيداً عن الغلو والتطرف.</a:t>
            </a:r>
          </a:p>
          <a:p>
            <a:pPr algn="just" rtl="1">
              <a:lnSpc>
                <a:spcPts val="2519"/>
              </a:lnSpc>
            </a:pPr>
            <a:endParaRPr lang="ar-EG" sz="1799" b="1">
              <a:solidFill>
                <a:srgbClr val="000000"/>
              </a:solidFill>
              <a:latin typeface="29LT Bukra Condensed Bold"/>
              <a:ea typeface="29LT Bukra Condensed Bold"/>
              <a:cs typeface="29LT Bukra Condensed Bold"/>
              <a:sym typeface="29LT Bukra Condensed Bold"/>
              <a:rtl/>
            </a:endParaRPr>
          </a:p>
        </p:txBody>
      </p:sp>
      <p:sp>
        <p:nvSpPr>
          <p:cNvPr id="14" name="TextBox 14"/>
          <p:cNvSpPr txBox="1"/>
          <p:nvPr/>
        </p:nvSpPr>
        <p:spPr>
          <a:xfrm>
            <a:off x="1997519" y="7102419"/>
            <a:ext cx="3564963" cy="363855"/>
          </a:xfrm>
          <a:prstGeom prst="rect">
            <a:avLst/>
          </a:prstGeom>
        </p:spPr>
        <p:txBody>
          <a:bodyPr lIns="0" tIns="0" rIns="0" bIns="0" rtlCol="0" anchor="t">
            <a:spAutoFit/>
          </a:bodyPr>
          <a:lstStyle/>
          <a:p>
            <a:pPr algn="ctr" rtl="1">
              <a:lnSpc>
                <a:spcPts val="2520"/>
              </a:lnSpc>
            </a:pPr>
            <a:r>
              <a:rPr lang="ar-EG" sz="1800" b="1">
                <a:solidFill>
                  <a:srgbClr val="BD4B85"/>
                </a:solidFill>
                <a:latin typeface="29LT Bukra Condensed Bold"/>
                <a:ea typeface="29LT Bukra Condensed Bold"/>
                <a:cs typeface="29LT Bukra Condensed Bold"/>
                <a:sym typeface="29LT Bukra Condensed Bold"/>
                <a:rtl/>
              </a:rPr>
              <a:t>المادة الخامسة : المعلم وطلابه .</a:t>
            </a:r>
          </a:p>
        </p:txBody>
      </p:sp>
      <p:sp>
        <p:nvSpPr>
          <p:cNvPr id="15" name="TextBox 15"/>
          <p:cNvSpPr txBox="1"/>
          <p:nvPr/>
        </p:nvSpPr>
        <p:spPr>
          <a:xfrm>
            <a:off x="891221" y="7456782"/>
            <a:ext cx="5777559" cy="2564395"/>
          </a:xfrm>
          <a:prstGeom prst="rect">
            <a:avLst/>
          </a:prstGeom>
        </p:spPr>
        <p:txBody>
          <a:bodyPr lIns="0" tIns="0" rIns="0" bIns="0" rtlCol="0" anchor="t">
            <a:spAutoFit/>
          </a:bodyPr>
          <a:lstStyle/>
          <a:p>
            <a:pPr marL="388620" lvl="1" indent="-194310" algn="r" rtl="1">
              <a:lnSpc>
                <a:spcPts val="2520"/>
              </a:lnSpc>
              <a:buFont typeface="Arial"/>
              <a:buChar char="•"/>
            </a:pPr>
            <a:r>
              <a:rPr lang="ar-EG" sz="1800" b="1">
                <a:solidFill>
                  <a:srgbClr val="000000"/>
                </a:solidFill>
                <a:latin typeface="29LT Bukra Condensed Bold"/>
                <a:ea typeface="29LT Bukra Condensed Bold"/>
                <a:cs typeface="29LT Bukra Condensed Bold"/>
                <a:sym typeface="29LT Bukra Condensed Bold"/>
                <a:rtl/>
              </a:rPr>
              <a:t> العلاقة بين المعلم وطلابه، والمعلمة وطالباتها لحمتها الرغبة في نفعهم، وسداها الشفقة عليهم والبر بهم وأساسها المودة الحانية، وحارسها الحزم الضروري، وهدفها تحقيق خيري الدنيا والآخرة للجيل المأمول للنهضة والتقدم.</a:t>
            </a:r>
          </a:p>
          <a:p>
            <a:pPr marL="388620" lvl="1" indent="-194310" algn="r" rtl="1">
              <a:lnSpc>
                <a:spcPts val="2520"/>
              </a:lnSpc>
              <a:buFont typeface="Arial"/>
              <a:buChar char="•"/>
            </a:pPr>
            <a:r>
              <a:rPr lang="ar-EG" sz="1800" b="1">
                <a:solidFill>
                  <a:srgbClr val="000000"/>
                </a:solidFill>
                <a:latin typeface="29LT Bukra Condensed Bold"/>
                <a:ea typeface="29LT Bukra Condensed Bold"/>
                <a:cs typeface="29LT Bukra Condensed Bold"/>
                <a:sym typeface="29LT Bukra Condensed Bold"/>
                <a:rtl/>
              </a:rPr>
              <a:t>يحسن المعلم الظن بطلابه ويعلمهم أن يكونوا كذلك في حياتهم العامة والخاصة، ليلتمسوا العذر لغيرهم قبل التماس الخطأ، ويروا عيوب أنفسهم قبل رؤية عيوب الآخرين.</a:t>
            </a:r>
          </a:p>
          <a:p>
            <a:pPr algn="r" rtl="1">
              <a:lnSpc>
                <a:spcPts val="2520"/>
              </a:lnSpc>
            </a:pPr>
            <a:endParaRPr lang="ar-EG" sz="1800" b="1">
              <a:solidFill>
                <a:srgbClr val="000000"/>
              </a:solidFill>
              <a:latin typeface="29LT Bukra Condensed Bold"/>
              <a:ea typeface="29LT Bukra Condensed Bold"/>
              <a:cs typeface="29LT Bukra Condensed Bold"/>
              <a:sym typeface="29LT Bukra Condensed Bold"/>
              <a:rt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TotalTime>
  <Words>1932</Words>
  <Application>Microsoft Office PowerPoint</Application>
  <PresentationFormat>مخصص</PresentationFormat>
  <Paragraphs>302</Paragraphs>
  <Slides>50</Slides>
  <Notes>0</Notes>
  <HiddenSlides>0</HiddenSlides>
  <MMClips>0</MMClips>
  <ScaleCrop>false</ScaleCrop>
  <HeadingPairs>
    <vt:vector size="6" baseType="variant">
      <vt:variant>
        <vt:lpstr>الخطوط المستخدمة</vt:lpstr>
      </vt:variant>
      <vt:variant>
        <vt:i4>6</vt:i4>
      </vt:variant>
      <vt:variant>
        <vt:lpstr>نسق</vt:lpstr>
      </vt:variant>
      <vt:variant>
        <vt:i4>1</vt:i4>
      </vt:variant>
      <vt:variant>
        <vt:lpstr>عناوين الشرائح</vt:lpstr>
      </vt:variant>
      <vt:variant>
        <vt:i4>50</vt:i4>
      </vt:variant>
    </vt:vector>
  </HeadingPairs>
  <TitlesOfParts>
    <vt:vector size="57" baseType="lpstr">
      <vt:lpstr>29LT Bukra Condensed Semi-Bold</vt:lpstr>
      <vt:lpstr>29LT Bukra Condensed Bold</vt:lpstr>
      <vt:lpstr>Canva Sans Bold</vt:lpstr>
      <vt:lpstr>Arial</vt:lpstr>
      <vt:lpstr>Calibri</vt:lpstr>
      <vt:lpstr>Adobe Arabic</vt:lpstr>
      <vt:lpstr>Office Theme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ملف الأداء الوظيفي سمية الغامدي </dc:title>
  <cp:lastModifiedBy>Adnan Ali</cp:lastModifiedBy>
  <cp:revision>2</cp:revision>
  <dcterms:created xsi:type="dcterms:W3CDTF">2006-08-16T00:00:00Z</dcterms:created>
  <dcterms:modified xsi:type="dcterms:W3CDTF">2025-04-24T03:26:15Z</dcterms:modified>
  <dc:identifier>DAGlHPH_kHU</dc:identifier>
</cp:coreProperties>
</file>