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25" r:id="rId3"/>
    <p:sldId id="357" r:id="rId4"/>
    <p:sldId id="358" r:id="rId5"/>
    <p:sldId id="359" r:id="rId6"/>
    <p:sldId id="311" r:id="rId7"/>
    <p:sldId id="360" r:id="rId8"/>
    <p:sldId id="361" r:id="rId9"/>
    <p:sldId id="347" r:id="rId10"/>
    <p:sldId id="299" r:id="rId11"/>
    <p:sldId id="362" r:id="rId12"/>
    <p:sldId id="349" r:id="rId13"/>
    <p:sldId id="363" r:id="rId14"/>
    <p:sldId id="351" r:id="rId15"/>
    <p:sldId id="364" r:id="rId16"/>
    <p:sldId id="354" r:id="rId17"/>
    <p:sldId id="365" r:id="rId18"/>
    <p:sldId id="3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6665" y="5149336"/>
            <a:ext cx="6990735" cy="2080259"/>
          </a:xfrm>
        </p:spPr>
        <p:txBody>
          <a:bodyPr>
            <a:norm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الرّابع الابتدائي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5BA305D1-C304-46EB-B4B1-426C2825E1C4}"/>
              </a:ext>
            </a:extLst>
          </p:cNvPr>
          <p:cNvSpPr txBox="1"/>
          <p:nvPr/>
        </p:nvSpPr>
        <p:spPr>
          <a:xfrm>
            <a:off x="797238" y="1674695"/>
            <a:ext cx="103589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</a:t>
            </a:r>
            <a:r>
              <a:rPr lang="ar-JO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ماد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JO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 العربيّة</a:t>
            </a:r>
            <a:r>
              <a:rPr lang="ar-JO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endParaRPr lang="ar-BH" sz="32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</a:t>
            </a:r>
            <a:r>
              <a:rPr lang="ar-JO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النحويّة</a:t>
            </a:r>
            <a:r>
              <a:rPr lang="ar-JO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- </a:t>
            </a:r>
            <a:r>
              <a:rPr lang="ar-JO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الفصلُ الدّراسِيُّ الأوَلُ</a:t>
            </a:r>
          </a:p>
          <a:p>
            <a:pPr algn="ctr"/>
            <a:endParaRPr lang="ar-BH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800" b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الاسْمُ المُذَكَّر والاسم المُؤَنَّث</a:t>
            </a:r>
            <a:endParaRPr lang="ar-BH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ar-BH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ar-BH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0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0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40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954" y="136054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(1)</a:t>
            </a:r>
            <a:endParaRPr lang="en-GB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56483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أكتبُ أسماءً تدلُ على مُذَكَّرٍ موجودةٍ في صَفّ سعد،و أسماءً أخرى تدلُ على مُؤَنَّثٍ موجودةٍ في صَفّ مريم .  </a:t>
            </a:r>
          </a:p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57011"/>
              </p:ext>
            </p:extLst>
          </p:nvPr>
        </p:nvGraphicFramePr>
        <p:xfrm>
          <a:off x="2184400" y="2829819"/>
          <a:ext cx="8128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24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صفّ</a:t>
                      </a:r>
                      <a:r>
                        <a:rPr lang="ar-BH" sz="2400" b="1" kern="1200" baseline="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مريم 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صفّ سعد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مستطيل 7">
            <a:extLst>
              <a:ext uri="{FF2B5EF4-FFF2-40B4-BE49-F238E27FC236}">
                <a16:creationId xmlns:a16="http://schemas.microsoft.com/office/drawing/2014/main" id="{4140F2D9-782F-4161-AFFF-AD35E44D15EB}"/>
              </a:ext>
            </a:extLst>
          </p:cNvPr>
          <p:cNvSpPr/>
          <p:nvPr/>
        </p:nvSpPr>
        <p:spPr>
          <a:xfrm>
            <a:off x="104803" y="134544"/>
            <a:ext cx="4878014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30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954" y="136054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(1)</a:t>
            </a:r>
            <a:endParaRPr lang="en-GB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26" y="1596385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أكتبُ أسماءً تدلُ على مُذَكَّرٍ موجودةٍ في صَفّ سعد،و أسماءً أخرى تدلُ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مُؤَنَّثٍ موجودةٍ في صَفّ مريم .  </a:t>
            </a:r>
          </a:p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32460"/>
              </p:ext>
            </p:extLst>
          </p:nvPr>
        </p:nvGraphicFramePr>
        <p:xfrm>
          <a:off x="2184400" y="2829819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صفّ</a:t>
                      </a:r>
                      <a:r>
                        <a:rPr lang="ar-JO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2800" b="1" kern="1200" baseline="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مريم 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صفّ</a:t>
                      </a:r>
                      <a:r>
                        <a:rPr lang="ar-JO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28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سعد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سبورة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كرسي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طاولة 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معلم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لوحة 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قلم</a:t>
                      </a:r>
                      <a:r>
                        <a:rPr lang="ar-BH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نافذة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مكيف</a:t>
                      </a:r>
                      <a:endParaRPr lang="en-US" sz="28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CB13034-CA81-48B9-B50A-5626F3897F1F}"/>
              </a:ext>
            </a:extLst>
          </p:cNvPr>
          <p:cNvSpPr/>
          <p:nvPr/>
        </p:nvSpPr>
        <p:spPr>
          <a:xfrm>
            <a:off x="136910" y="648597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D5FC3ACB-1FA1-4204-8F35-65831488576A}"/>
              </a:ext>
            </a:extLst>
          </p:cNvPr>
          <p:cNvSpPr/>
          <p:nvPr/>
        </p:nvSpPr>
        <p:spPr>
          <a:xfrm>
            <a:off x="104803" y="134544"/>
            <a:ext cx="4974151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2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954" y="136054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(2)</a:t>
            </a:r>
            <a:endParaRPr lang="en-GB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56483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1: أُكملُ النَّاقصَ بِما يُناس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 اسْمٍ مُذَكَّرٍ أو مُؤَنَّثٍ : </a:t>
            </a: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أ. تنظرُ .....................................  إلى السماءِ وهي مندهشة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ب......................................  خيرُ جليس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ج. تقعُ .....................................  في الخليجِ العربيّ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د.يفتحُ 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  عندَ الساعةِ السابعةِ صباحًا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و. اشترى أحمدُ .....................................  ثمنهُ غالٍ . </a:t>
            </a: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43EFF1FF-C856-4C9F-8E97-793488FE1B6E}"/>
              </a:ext>
            </a:extLst>
          </p:cNvPr>
          <p:cNvSpPr/>
          <p:nvPr/>
        </p:nvSpPr>
        <p:spPr>
          <a:xfrm>
            <a:off x="104803" y="134544"/>
            <a:ext cx="4974151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569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954" y="136054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(2)</a:t>
            </a:r>
            <a:endParaRPr lang="en-GB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56483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1: أُكملُ النَّاقصَ بِما يُناسبه من اسْمٍ مُذَكَّرٍ أو مُؤَنَّثٍ : </a:t>
            </a: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أ. تنظرُ </a:t>
            </a:r>
            <a:r>
              <a:rPr lang="ar-BH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فاطمة</a:t>
            </a:r>
            <a:r>
              <a:rPr lang="ar-JO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إلى السماءِ وهي مند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ب. </a:t>
            </a:r>
            <a:r>
              <a:rPr lang="ar-BH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الكتابُ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خيّرُ جليس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ج. تقعُ </a:t>
            </a:r>
            <a:r>
              <a:rPr lang="ar-BH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مملكةُ البحرينِ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الخليجِ العربيّ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د.يفتحُ  </a:t>
            </a:r>
            <a:r>
              <a:rPr lang="ar-BH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المحلُ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عندَ الساعةِ السابعةِ صباحًا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و. اشترى أحمدُ </a:t>
            </a:r>
            <a:r>
              <a:rPr lang="ar-BH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حذاءً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ثمن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 غالٍ . </a:t>
            </a: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B13034-CA81-48B9-B50A-5626F3897F1F}"/>
              </a:ext>
            </a:extLst>
          </p:cNvPr>
          <p:cNvSpPr/>
          <p:nvPr/>
        </p:nvSpPr>
        <p:spPr>
          <a:xfrm>
            <a:off x="104803" y="589342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A27BE834-026C-4998-B1E4-93BFBEE5435E}"/>
              </a:ext>
            </a:extLst>
          </p:cNvPr>
          <p:cNvSpPr/>
          <p:nvPr/>
        </p:nvSpPr>
        <p:spPr>
          <a:xfrm>
            <a:off x="104803" y="70711"/>
            <a:ext cx="4851510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883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954" y="136054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(3)</a:t>
            </a:r>
            <a:endParaRPr lang="en-GB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56483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أُحوّلُ الجُمْلَ التالية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إلى المُؤَنَّثِ، وأُغيّرُ ما يَجِبُ تَغْييرُه : 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يَدعُو المُسلِمُ رب</a:t>
            </a:r>
            <a:r>
              <a:rPr lang="ar-JO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 بقل</a:t>
            </a:r>
            <a:r>
              <a:rPr lang="ar-JO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بٍ سليمٍ 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............................................................................................................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جاسمُ يُحبُ القراءة</a:t>
            </a:r>
            <a:r>
              <a:rPr lang="ar-JO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ويزورُ المكتبة</a:t>
            </a:r>
            <a:r>
              <a:rPr lang="ar-JO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يوميًا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............................................................................................................</a:t>
            </a: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8B39BD6D-BD2E-401B-8DD4-0E471003C66E}"/>
              </a:ext>
            </a:extLst>
          </p:cNvPr>
          <p:cNvSpPr/>
          <p:nvPr/>
        </p:nvSpPr>
        <p:spPr>
          <a:xfrm>
            <a:off x="104803" y="134544"/>
            <a:ext cx="4974151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97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954" y="136054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(3)</a:t>
            </a:r>
            <a:endParaRPr lang="en-GB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56483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أُحوّلُ الجُمْلَ التالية إلى المُؤَنَّثِ، وأُغيّرُ ما يَجِبُ تَغْييرُه : 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يَدعُو المُسلِمُ رب</a:t>
            </a:r>
            <a:r>
              <a:rPr lang="ar-JO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</a:t>
            </a:r>
            <a:r>
              <a:rPr lang="ar-JO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بقل</a:t>
            </a:r>
            <a:r>
              <a:rPr lang="ar-JO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بٍ سليمٍ 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تَدعُو المُسلِمةُ رب</a:t>
            </a:r>
            <a:r>
              <a:rPr lang="ar-JO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َّ</a:t>
            </a:r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 بقل</a:t>
            </a:r>
            <a:r>
              <a:rPr lang="ar-JO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بٍ سليمٍ 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جاسمُ يُحبُ القراءة</a:t>
            </a:r>
            <a:r>
              <a:rPr lang="ar-JO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ويزورُ المكتبة</a:t>
            </a:r>
            <a:r>
              <a:rPr lang="ar-JO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يوميًا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نورةُ تُحبُ القراءة</a:t>
            </a:r>
            <a:r>
              <a:rPr lang="ar-JO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وتزورُ المكتبة</a:t>
            </a:r>
            <a:r>
              <a:rPr lang="ar-JO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يوميًا . </a:t>
            </a: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B13034-CA81-48B9-B50A-5626F3897F1F}"/>
              </a:ext>
            </a:extLst>
          </p:cNvPr>
          <p:cNvSpPr/>
          <p:nvPr/>
        </p:nvSpPr>
        <p:spPr>
          <a:xfrm>
            <a:off x="0" y="722526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96CD81FE-FA68-4B26-839D-2EE6E6B990F5}"/>
              </a:ext>
            </a:extLst>
          </p:cNvPr>
          <p:cNvSpPr/>
          <p:nvPr/>
        </p:nvSpPr>
        <p:spPr>
          <a:xfrm>
            <a:off x="104803" y="134544"/>
            <a:ext cx="4825006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10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649" y="1199659"/>
            <a:ext cx="10826416" cy="754397"/>
          </a:xfrm>
        </p:spPr>
        <p:txBody>
          <a:bodyPr>
            <a:noAutofit/>
          </a:bodyPr>
          <a:lstStyle/>
          <a:p>
            <a:pPr marL="0" indent="0"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أحلُّ اللّغزَ، ثُمَّ أضعُ الإجابة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في جُمْلةٍ مُفيدةٍ من إنشائي  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b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9662985" y="0"/>
            <a:ext cx="2529016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نشاط ختامي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1662" y="2004646"/>
            <a:ext cx="111838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هو الكائنُ الّذي يَنامُ مرتديًا حِذاء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 ولا يفارق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 . 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</a:t>
            </a:r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ما الشّيء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الّذي ينبضُ بلا قل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78954" y="136054"/>
            <a:ext cx="2028009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(4)</a:t>
            </a:r>
            <a:endParaRPr lang="en-GB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7F95B168-DEF2-471B-B15A-CFE5918F04BC}"/>
              </a:ext>
            </a:extLst>
          </p:cNvPr>
          <p:cNvSpPr/>
          <p:nvPr/>
        </p:nvSpPr>
        <p:spPr>
          <a:xfrm>
            <a:off x="104803" y="134544"/>
            <a:ext cx="4974151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0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222" y="1330402"/>
            <a:ext cx="10826416" cy="754397"/>
          </a:xfrm>
        </p:spPr>
        <p:txBody>
          <a:bodyPr>
            <a:noAutofit/>
          </a:bodyPr>
          <a:lstStyle/>
          <a:p>
            <a:pPr marL="0" indent="0"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أحلُّ اللّغزَ، ثُمَّ أضعُ الإجابة في جُمْلةٍ مُفيدةٍ من إنشائي  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b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1662" y="2004646"/>
            <a:ext cx="111838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هو الكائنُ الّذي يَنامُ مرتديًا حِذاء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 ولا يفارق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 . </a:t>
            </a:r>
          </a:p>
          <a:p>
            <a:pPr algn="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الحصان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/ يجري الحِصانُ سريعًا .</a:t>
            </a:r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ما الشّيء الّذي ينبضُ بلا قل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</a:p>
          <a:p>
            <a:pPr algn="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الساعة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/ يستيقظُ محمد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عندَ الساعةِ الخامسةِ صباحًا . 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78954" y="136054"/>
            <a:ext cx="2028009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(4)</a:t>
            </a:r>
            <a:endParaRPr lang="en-GB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B13034-CA81-48B9-B50A-5626F3897F1F}"/>
              </a:ext>
            </a:extLst>
          </p:cNvPr>
          <p:cNvSpPr/>
          <p:nvPr/>
        </p:nvSpPr>
        <p:spPr>
          <a:xfrm>
            <a:off x="0" y="702669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E66DA6E-E5CD-485E-8245-0B03F9467B6F}"/>
              </a:ext>
            </a:extLst>
          </p:cNvPr>
          <p:cNvSpPr/>
          <p:nvPr/>
        </p:nvSpPr>
        <p:spPr>
          <a:xfrm>
            <a:off x="104803" y="134544"/>
            <a:ext cx="4851510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id="{1512BF54-F878-4D0C-9C28-AB44C44A0446}"/>
              </a:ext>
            </a:extLst>
          </p:cNvPr>
          <p:cNvSpPr txBox="1">
            <a:spLocks/>
          </p:cNvSpPr>
          <p:nvPr/>
        </p:nvSpPr>
        <p:spPr>
          <a:xfrm>
            <a:off x="9638271" y="0"/>
            <a:ext cx="2553730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نشاط ختامي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1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1" y="112224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BH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BH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JO" sz="5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الدَّرْسُ</a:t>
            </a:r>
            <a:endParaRPr lang="en-US" sz="54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4D59B73-5AA1-4907-964A-8F7FB18A3282}"/>
              </a:ext>
            </a:extLst>
          </p:cNvPr>
          <p:cNvSpPr/>
          <p:nvPr/>
        </p:nvSpPr>
        <p:spPr>
          <a:xfrm>
            <a:off x="104803" y="134544"/>
            <a:ext cx="4864762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85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C6FFC3F-B80E-4629-BC63-F1F9933D5B3B}"/>
              </a:ext>
            </a:extLst>
          </p:cNvPr>
          <p:cNvSpPr/>
          <p:nvPr/>
        </p:nvSpPr>
        <p:spPr>
          <a:xfrm>
            <a:off x="832338" y="2518089"/>
            <a:ext cx="10374924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الهدفُ الأوَّل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تمييز</a:t>
            </a:r>
            <a:r>
              <a:rPr lang="ar-JO" sz="3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علامات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المذكر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والاس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المؤن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ثِ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الأمثلة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َّ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8" y="3667027"/>
            <a:ext cx="10374924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الثّاني: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استنتاج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قاعدة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 خلال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الأمثلة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َّ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1074" y="1001584"/>
            <a:ext cx="3294530" cy="9199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أهْداف الدَّرْس</a:t>
            </a:r>
            <a:endParaRPr lang="en-US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8" y="4738060"/>
            <a:ext cx="10374924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الثالث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توظيف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قاعدة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 </a:t>
            </a:r>
            <a:r>
              <a:rPr lang="ar-BH" sz="3600" b="1" dirty="0" smtClean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الانتاج الكتابي</a:t>
            </a:r>
            <a:r>
              <a:rPr lang="ar-JO" sz="3600" b="1" dirty="0" smtClean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A46B318B-AA27-4601-AE58-D06028FB6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760" y="-42309"/>
            <a:ext cx="1646183" cy="1268068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74B2CEFE-ADB0-4F09-B68F-0709EC8C86A7}"/>
              </a:ext>
            </a:extLst>
          </p:cNvPr>
          <p:cNvSpPr/>
          <p:nvPr/>
        </p:nvSpPr>
        <p:spPr>
          <a:xfrm>
            <a:off x="104803" y="134544"/>
            <a:ext cx="5050293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49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800" y="1675146"/>
            <a:ext cx="11201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بينما كان سعد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يشاه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التلفاز 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مع أخت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مريم، س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عا صوت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تناد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هرع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سعد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ومريم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إلى أم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ليع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فا سب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النداء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فإذا بالأم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تقف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غاض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منهما، تقول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لقد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تركت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ماغر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غار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الفوضى،اذ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 سريعًا ورتّباها.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أسرع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سعد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ومريم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إلى الغرفة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ووج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اها ف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لًا غير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مرتبة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اق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مريم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على سعد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أن يجمع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كل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واحد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منهما ألعاب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وحاجات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الصندوق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الخاص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وافق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سعد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على الفكرة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أمسك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سعد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ص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ندوق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 وأخذ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يجمع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الحاجات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الخاصة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به وهو يقو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هذا الكتاب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لي، هذا القلم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لي، هذا الجهاز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لي، هذ الدُّب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لي، ثُمَّ سمع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صوت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مريم وهي تقول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هذه اللعبة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لي، هذه الممحاة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لي، هذه الحقيبة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لي، هذه القارورة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لي. بعد دقائق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كانت الغرفة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مرتبة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جاءت الأم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ورأت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ما صنع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الص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غار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شكرت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ووعدت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بهدي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لكل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ٍّ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منهما، كلب لسعد، وهرَّة لمريم .  </a:t>
            </a: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 indent="-457200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endParaRPr lang="ar-BH" sz="2800" b="1" dirty="0">
              <a:solidFill>
                <a:srgbClr val="FF0000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2563766" y="980487"/>
            <a:ext cx="87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أَقْرَأُ النَّصَّ الآتِي بِتَمعّنٍ، وأُجِيبُ عَمَّا يلِيه:</a:t>
            </a:r>
            <a:endParaRPr lang="en-US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72764A22-D7E7-4308-AC73-781612C1229C}"/>
              </a:ext>
            </a:extLst>
          </p:cNvPr>
          <p:cNvSpPr/>
          <p:nvPr/>
        </p:nvSpPr>
        <p:spPr>
          <a:xfrm>
            <a:off x="104803" y="134544"/>
            <a:ext cx="5050293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81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9400" y="1365934"/>
            <a:ext cx="9918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لماذا هَرَعَ سَعد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ومَريَم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إِلى أم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ما؟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مَا الفِكْرَة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الَّتي عَرضَتهَا مَريَم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عَلَى سَعد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؟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8250" y="209180"/>
            <a:ext cx="4020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أُجيبُ عن الأسئلةِ التاليةِ: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540266D9-1299-4EF1-8258-EB046106AE45}"/>
              </a:ext>
            </a:extLst>
          </p:cNvPr>
          <p:cNvSpPr/>
          <p:nvPr/>
        </p:nvSpPr>
        <p:spPr>
          <a:xfrm>
            <a:off x="104803" y="134544"/>
            <a:ext cx="4957527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57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9400" y="1365934"/>
            <a:ext cx="9918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لماذا هَرَعَ سَعد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ومَريَم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إِلى أم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ما؟ </a:t>
            </a:r>
          </a:p>
          <a:p>
            <a:pPr algn="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لِيعرّفا سَبَب</a:t>
            </a:r>
            <a:r>
              <a:rPr lang="ar-JO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ندائِها لهُمَا . </a:t>
            </a:r>
          </a:p>
          <a:p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ما الفكرة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التي عرضت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 مريم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على سعد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؟ </a:t>
            </a:r>
          </a:p>
          <a:p>
            <a:pPr algn="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أن يَجمَعَ كُلّ</a:t>
            </a:r>
            <a:r>
              <a:rPr lang="ar-JO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وَاحد</a:t>
            </a:r>
            <a:r>
              <a:rPr lang="ar-JO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مِنهُما حَاج</a:t>
            </a:r>
            <a:r>
              <a:rPr lang="ar-JO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اتِهِ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صُندوقٍ خاصٍ . 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8250" y="209180"/>
            <a:ext cx="4020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أُجيبُ عن الأسئلةِ التاليةِ: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13034-CA81-48B9-B50A-5626F3897F1F}"/>
              </a:ext>
            </a:extLst>
          </p:cNvPr>
          <p:cNvSpPr/>
          <p:nvPr/>
        </p:nvSpPr>
        <p:spPr>
          <a:xfrm>
            <a:off x="0" y="658048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EBD835A0-B1D2-4BF5-B6EB-B1611F113592}"/>
              </a:ext>
            </a:extLst>
          </p:cNvPr>
          <p:cNvSpPr/>
          <p:nvPr/>
        </p:nvSpPr>
        <p:spPr>
          <a:xfrm>
            <a:off x="104803" y="134544"/>
            <a:ext cx="4864762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27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452089" y="-1215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7186" y="3683475"/>
            <a:ext cx="1017328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أكتُبُ الأشياءَ الّتي جمع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ها سَعد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فِي صُندوق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هِ ، والأشياءَ الّتي جَمَع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ها مَريم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</a:t>
            </a:r>
          </a:p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صُندوقِها .</a:t>
            </a:r>
          </a:p>
          <a:p>
            <a:pPr algn="r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algn="r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أُحدّدُ هديةَ الأمِ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لِسعدٍ في صُندوقهِ ، وهديةَ الأمِ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لمريم في صُندوقِها . </a:t>
            </a: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693878" y="921213"/>
            <a:ext cx="3247293" cy="1657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78613" y="426545"/>
            <a:ext cx="179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صُندوقُ سعد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7753" y="937782"/>
            <a:ext cx="3247293" cy="1657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65214" y="442808"/>
            <a:ext cx="179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صُندوقُ مريم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6830" y="109024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لعبة</a:t>
            </a:r>
            <a:r>
              <a:rPr lang="ar-BH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1138" y="1085017"/>
            <a:ext cx="1043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ممحاة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1323" y="1613467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حقيبة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1138" y="1608237"/>
            <a:ext cx="1008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قارورة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9291" y="187507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هرّة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44337" y="108501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كتاب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0706" y="1147038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قلم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79505" y="160823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جهاز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56551" y="1672433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47521" y="1973530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B824BC50-D276-4090-A011-63790A677DB3}"/>
              </a:ext>
            </a:extLst>
          </p:cNvPr>
          <p:cNvSpPr/>
          <p:nvPr/>
        </p:nvSpPr>
        <p:spPr>
          <a:xfrm>
            <a:off x="157812" y="67956"/>
            <a:ext cx="4931023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40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452089" y="-1215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4414" y="2780798"/>
            <a:ext cx="101732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أُلاحظُ:</a:t>
            </a:r>
          </a:p>
          <a:p>
            <a:pPr algn="r"/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علام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تدل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الأسماء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التي جاءت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ص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ندوق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سعد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ٍ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؟</a:t>
            </a:r>
          </a:p>
          <a:p>
            <a:pPr algn="r"/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.............................................................................. </a:t>
            </a:r>
          </a:p>
          <a:p>
            <a:pPr algn="r"/>
            <a:endPara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علام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تدل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الأسماء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التي جاءت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ص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ندوق</a:t>
            </a:r>
            <a:r>
              <a:rPr lang="ar-JO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مريم ؟</a:t>
            </a:r>
          </a:p>
          <a:p>
            <a:pPr algn="r"/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..............................................................................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693878" y="921213"/>
            <a:ext cx="3247293" cy="1657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43445" y="374548"/>
            <a:ext cx="179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صندوق سعد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7755" y="921215"/>
            <a:ext cx="3247293" cy="1657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24585" y="357916"/>
            <a:ext cx="179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صندوق مريم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6830" y="109024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لعبة</a:t>
            </a:r>
            <a:r>
              <a:rPr lang="ar-BH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1138" y="1085017"/>
            <a:ext cx="1043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ممحاة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1323" y="1613467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حقيبة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1138" y="1608237"/>
            <a:ext cx="1008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قارورة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9291" y="187507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هرّة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44337" y="108501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كتاب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0706" y="1147038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قلم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79505" y="160823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جهاز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56551" y="1672433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47521" y="1973530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F3DAB8C3-6502-47F3-B113-135B55CB6E6B}"/>
              </a:ext>
            </a:extLst>
          </p:cNvPr>
          <p:cNvSpPr/>
          <p:nvPr/>
        </p:nvSpPr>
        <p:spPr>
          <a:xfrm>
            <a:off x="25796" y="52667"/>
            <a:ext cx="4970274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44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452089" y="-1215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5863" y="2496750"/>
            <a:ext cx="1017328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ألاحظُ:</a:t>
            </a:r>
          </a:p>
          <a:p>
            <a:pPr algn="r"/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1- علام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تدل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الأسماء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التي جاءت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ص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ندوق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سعد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ٍ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؟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جماد: كتاب، قلم ، جهاز 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حيوان: كلب.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إنسان: سعد .  </a:t>
            </a:r>
          </a:p>
          <a:p>
            <a:pPr algn="r"/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علام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تدل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ُّ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الأسماء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التي جاءت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ص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ندوق</a:t>
            </a:r>
            <a:r>
              <a:rPr lang="ar-JO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ِ</a:t>
            </a:r>
            <a:r>
              <a:rPr lang="ar-BH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مريم ؟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جماد: لعبة، ممحاة، حقيبة 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حيوان: هرّة 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إنسان: مريم .  </a:t>
            </a:r>
          </a:p>
          <a:p>
            <a:pPr algn="r"/>
            <a:endParaRPr lang="ar-BH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022124" y="943632"/>
            <a:ext cx="3247293" cy="1657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48954" y="374548"/>
            <a:ext cx="179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صندوق سعد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72860" y="1081049"/>
            <a:ext cx="3247293" cy="1657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64555" y="500242"/>
            <a:ext cx="179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صندوق مريم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6830" y="109024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لعبة</a:t>
            </a:r>
            <a:r>
              <a:rPr lang="ar-BH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1138" y="1085017"/>
            <a:ext cx="1043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ممحاة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1323" y="1613467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حقيبة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1138" y="1608237"/>
            <a:ext cx="1008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قارورة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9291" y="187507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هرّة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44337" y="108501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كتاب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0706" y="1147038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قلم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79505" y="1608237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جهاز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56551" y="1672433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47521" y="1973530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كلب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B13034-CA81-48B9-B50A-5626F3897F1F}"/>
              </a:ext>
            </a:extLst>
          </p:cNvPr>
          <p:cNvSpPr/>
          <p:nvPr/>
        </p:nvSpPr>
        <p:spPr>
          <a:xfrm>
            <a:off x="17925" y="543825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B33A2C79-DC5A-4C5A-A25A-0D4019CA05E8}"/>
              </a:ext>
            </a:extLst>
          </p:cNvPr>
          <p:cNvSpPr/>
          <p:nvPr/>
        </p:nvSpPr>
        <p:spPr>
          <a:xfrm>
            <a:off x="25796" y="79845"/>
            <a:ext cx="5132390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372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766513" y="550569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</a:t>
            </a:r>
            <a:r>
              <a:rPr lang="ar-JO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535723" y="1920630"/>
            <a:ext cx="9519139" cy="2794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يَنْقَسِمُ الاسْمُ بِحسَب</a:t>
            </a:r>
            <a:r>
              <a:rPr lang="ar-JO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نَوْعِه إِلى قِسْمَين : </a:t>
            </a:r>
          </a:p>
          <a:p>
            <a:pPr algn="ctr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مُذَكَّرٍ : وهو ما يَدُلُّ على مُذَكَّرِ إنْسانٍ،أو حَيَوانٍ أو نَباتٍ، أو جَمادٍ.</a:t>
            </a:r>
          </a:p>
          <a:p>
            <a:pPr algn="ctr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مُؤَنَّثٍ: وهو ما يَدُلُّ على مُؤَنَّثِ إنْسانٍ،أو حَيَوانٍ أو نَباتٍ، أو جَمادٍ.</a:t>
            </a:r>
            <a:endParaRPr lang="en-US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A92606BF-6956-4A42-B8CF-5B87709F49B3}"/>
              </a:ext>
            </a:extLst>
          </p:cNvPr>
          <p:cNvSpPr/>
          <p:nvPr/>
        </p:nvSpPr>
        <p:spPr>
          <a:xfrm>
            <a:off x="104803" y="134544"/>
            <a:ext cx="4811754" cy="395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الاسم إلى مذكَّرٍ ومؤنّثٍ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3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2574</TotalTime>
  <Words>1442</Words>
  <Application>Microsoft Office PowerPoint</Application>
  <PresentationFormat>Widescreen</PresentationFormat>
  <Paragraphs>203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نشاط (1)</vt:lpstr>
      <vt:lpstr>نشاط (1)</vt:lpstr>
      <vt:lpstr>نشاط (2)</vt:lpstr>
      <vt:lpstr>نشاط (2)</vt:lpstr>
      <vt:lpstr>نشاط (3)</vt:lpstr>
      <vt:lpstr>نشاط (3)</vt:lpstr>
      <vt:lpstr>أحلُّ اللّغزَ، ثُمَّ أضعُ الإجابةَ في جُمْلةٍ مُفيدةٍ من إنشائي   :  </vt:lpstr>
      <vt:lpstr>أحلُّ اللّغزَ، ثُمَّ أضعُ الإجابة في جُمْلةٍ مُفيدةٍ من إنشائي   :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Amal Abdulla Ahmed Alsayed</cp:lastModifiedBy>
  <cp:revision>248</cp:revision>
  <dcterms:created xsi:type="dcterms:W3CDTF">2020-03-04T09:54:10Z</dcterms:created>
  <dcterms:modified xsi:type="dcterms:W3CDTF">2020-09-03T11:17:48Z</dcterms:modified>
</cp:coreProperties>
</file>