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bookmarkIdSeed="2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81" r:id="rId5"/>
    <p:sldId id="282" r:id="rId6"/>
    <p:sldId id="266" r:id="rId7"/>
    <p:sldId id="259" r:id="rId8"/>
    <p:sldId id="260" r:id="rId9"/>
    <p:sldId id="267" r:id="rId10"/>
    <p:sldId id="261" r:id="rId11"/>
    <p:sldId id="274" r:id="rId12"/>
    <p:sldId id="262" r:id="rId13"/>
    <p:sldId id="275" r:id="rId14"/>
    <p:sldId id="263" r:id="rId15"/>
    <p:sldId id="279" r:id="rId16"/>
    <p:sldId id="280" r:id="rId17"/>
    <p:sldId id="276" r:id="rId18"/>
    <p:sldId id="265" r:id="rId19"/>
    <p:sldId id="277" r:id="rId20"/>
    <p:sldId id="269" r:id="rId21"/>
    <p:sldId id="270" r:id="rId22"/>
    <p:sldId id="272" r:id="rId23"/>
    <p:sldId id="271" r:id="rId24"/>
    <p:sldId id="278" r:id="rId2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99"/>
    <a:srgbClr val="008080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120" d="100"/>
          <a:sy n="120" d="100"/>
        </p:scale>
        <p:origin x="-137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198512-AEF9-4CD2-8E23-A7688F7737A6}" type="doc">
      <dgm:prSet loTypeId="urn:microsoft.com/office/officeart/2005/8/layout/cycle3" loCatId="cycle" qsTypeId="urn:microsoft.com/office/officeart/2005/8/quickstyle/simple3" qsCatId="simple" csTypeId="urn:microsoft.com/office/officeart/2005/8/colors/accent6_4" csCatId="accent6" phldr="1"/>
      <dgm:spPr/>
      <dgm:t>
        <a:bodyPr/>
        <a:lstStyle/>
        <a:p>
          <a:pPr rtl="1"/>
          <a:endParaRPr lang="ar-SA"/>
        </a:p>
      </dgm:t>
    </dgm:pt>
    <dgm:pt modelId="{49B65E82-4829-4500-AB4C-BAF291EEBEE9}">
      <dgm:prSet phldrT="[نص]" custT="1"/>
      <dgm:spPr/>
      <dgm:t>
        <a:bodyPr/>
        <a:lstStyle/>
        <a:p>
          <a:pPr rtl="1"/>
          <a:r>
            <a:rPr kumimoji="0" lang="en-US" sz="3200" b="1" i="0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rPr>
            <a:t>Functions</a:t>
          </a:r>
          <a:endParaRPr lang="ar-SA" sz="3200" dirty="0"/>
        </a:p>
      </dgm:t>
    </dgm:pt>
    <dgm:pt modelId="{0334019A-8A60-4DA1-BC16-76EE24A95377}" type="parTrans" cxnId="{57EA5D7D-13A5-45B2-9640-4F6DFBD8968E}">
      <dgm:prSet/>
      <dgm:spPr/>
      <dgm:t>
        <a:bodyPr/>
        <a:lstStyle/>
        <a:p>
          <a:pPr rtl="1"/>
          <a:endParaRPr lang="ar-SA"/>
        </a:p>
      </dgm:t>
    </dgm:pt>
    <dgm:pt modelId="{63BE04C3-97F6-4E44-8FF2-B8FCADD0CD35}" type="sibTrans" cxnId="{57EA5D7D-13A5-45B2-9640-4F6DFBD8968E}">
      <dgm:prSet/>
      <dgm:spPr/>
      <dgm:t>
        <a:bodyPr/>
        <a:lstStyle/>
        <a:p>
          <a:pPr rtl="1"/>
          <a:endParaRPr lang="ar-SA"/>
        </a:p>
      </dgm:t>
    </dgm:pt>
    <dgm:pt modelId="{DBC56F31-E488-47F8-9CC1-FF56907CF17C}">
      <dgm:prSet phldrT="[نص]"/>
      <dgm:spPr/>
      <dgm:t>
        <a:bodyPr/>
        <a:lstStyle/>
        <a:p>
          <a:pPr rtl="0"/>
          <a:r>
            <a:rPr kumimoji="0" 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rPr>
            <a:t>Permeability</a:t>
          </a:r>
          <a:endParaRPr kumimoji="0" lang="ar-SA" b="1" i="0" u="none" strike="noStrike" cap="none" normalizeH="0" baseline="0" dirty="0" smtClean="0">
            <a:ln>
              <a:noFill/>
            </a:ln>
            <a:solidFill>
              <a:srgbClr val="0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ea typeface="Times New Roman" pitchFamily="18" charset="0"/>
            <a:cs typeface="Arial" pitchFamily="34" charset="0"/>
          </a:endParaRPr>
        </a:p>
      </dgm:t>
    </dgm:pt>
    <dgm:pt modelId="{1EFE74CC-3B4D-45A0-83DF-4982BE698A1E}" type="parTrans" cxnId="{DC128AB8-9098-4B2B-837E-3F49E3F75C3E}">
      <dgm:prSet/>
      <dgm:spPr/>
      <dgm:t>
        <a:bodyPr/>
        <a:lstStyle/>
        <a:p>
          <a:pPr rtl="1"/>
          <a:endParaRPr lang="ar-SA"/>
        </a:p>
      </dgm:t>
    </dgm:pt>
    <dgm:pt modelId="{7A53F213-D4D6-4D0E-A573-E4AFAC43F2A4}" type="sibTrans" cxnId="{DC128AB8-9098-4B2B-837E-3F49E3F75C3E}">
      <dgm:prSet/>
      <dgm:spPr/>
      <dgm:t>
        <a:bodyPr/>
        <a:lstStyle/>
        <a:p>
          <a:pPr rtl="1"/>
          <a:endParaRPr lang="ar-SA"/>
        </a:p>
      </dgm:t>
    </dgm:pt>
    <dgm:pt modelId="{960BF468-0F19-41A7-A872-A6609A27ABE3}">
      <dgm:prSet phldrT="[نص]"/>
      <dgm:spPr/>
      <dgm:t>
        <a:bodyPr/>
        <a:lstStyle/>
        <a:p>
          <a:pPr rtl="1"/>
          <a:r>
            <a:rPr kumimoji="0" lang="ar-SA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rPr>
            <a:t>Sensations</a:t>
          </a:r>
        </a:p>
      </dgm:t>
    </dgm:pt>
    <dgm:pt modelId="{AC17B0AA-5D0A-4755-AB80-7CCEDEEE2239}" type="parTrans" cxnId="{A200723A-BF65-4321-930B-F3B755B0B432}">
      <dgm:prSet/>
      <dgm:spPr/>
      <dgm:t>
        <a:bodyPr/>
        <a:lstStyle/>
        <a:p>
          <a:pPr rtl="1"/>
          <a:endParaRPr lang="ar-SA"/>
        </a:p>
      </dgm:t>
    </dgm:pt>
    <dgm:pt modelId="{AAA577D7-A368-446F-B368-C439F4BD3C9E}" type="sibTrans" cxnId="{A200723A-BF65-4321-930B-F3B755B0B432}">
      <dgm:prSet/>
      <dgm:spPr/>
      <dgm:t>
        <a:bodyPr/>
        <a:lstStyle/>
        <a:p>
          <a:pPr rtl="1"/>
          <a:endParaRPr lang="ar-SA"/>
        </a:p>
      </dgm:t>
    </dgm:pt>
    <dgm:pt modelId="{9B42B6AE-D61E-4786-BAD7-A3C94E2F3F44}">
      <dgm:prSet phldrT="[نص]"/>
      <dgm:spPr/>
      <dgm:t>
        <a:bodyPr/>
        <a:lstStyle/>
        <a:p>
          <a:pPr rtl="0"/>
          <a:r>
            <a:rPr kumimoji="0" lang="ar-SA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rPr>
            <a:t>Secretions</a:t>
          </a:r>
        </a:p>
      </dgm:t>
    </dgm:pt>
    <dgm:pt modelId="{8218838B-CE09-4384-8038-AEF5BA690108}" type="parTrans" cxnId="{F5E0CA94-110E-4900-A5CE-BDB3545AB03B}">
      <dgm:prSet/>
      <dgm:spPr/>
      <dgm:t>
        <a:bodyPr/>
        <a:lstStyle/>
        <a:p>
          <a:pPr rtl="1"/>
          <a:endParaRPr lang="ar-SA"/>
        </a:p>
      </dgm:t>
    </dgm:pt>
    <dgm:pt modelId="{20C4F0C6-DFB3-4A27-9122-200D8D64D1FF}" type="sibTrans" cxnId="{F5E0CA94-110E-4900-A5CE-BDB3545AB03B}">
      <dgm:prSet/>
      <dgm:spPr/>
      <dgm:t>
        <a:bodyPr/>
        <a:lstStyle/>
        <a:p>
          <a:pPr rtl="1"/>
          <a:endParaRPr lang="ar-SA"/>
        </a:p>
      </dgm:t>
    </dgm:pt>
    <dgm:pt modelId="{88E5B995-AB9D-4828-986A-773A10D3B58B}">
      <dgm:prSet/>
      <dgm:spPr/>
      <dgm:t>
        <a:bodyPr/>
        <a:lstStyle/>
        <a:p>
          <a:pPr rtl="1"/>
          <a:r>
            <a:rPr kumimoji="0" 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rPr>
            <a:t>Protection</a:t>
          </a:r>
          <a:endParaRPr kumimoji="0" lang="en-US" b="1" i="0" strike="noStrike" cap="none" normalizeH="0" baseline="0" dirty="0" smtClean="0">
            <a:ln>
              <a:noFill/>
            </a:ln>
            <a:solidFill>
              <a:schemeClr val="accent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EAA424CA-02ED-4933-B50C-2292FF637AC5}" type="parTrans" cxnId="{4A51A3B6-06A7-4CC2-8143-F59707FE4D77}">
      <dgm:prSet/>
      <dgm:spPr/>
      <dgm:t>
        <a:bodyPr/>
        <a:lstStyle/>
        <a:p>
          <a:pPr rtl="1"/>
          <a:endParaRPr lang="ar-SA"/>
        </a:p>
      </dgm:t>
    </dgm:pt>
    <dgm:pt modelId="{48168496-E2C8-4E9D-9440-D9AE76C08D0C}" type="sibTrans" cxnId="{4A51A3B6-06A7-4CC2-8143-F59707FE4D77}">
      <dgm:prSet/>
      <dgm:spPr/>
      <dgm:t>
        <a:bodyPr/>
        <a:lstStyle/>
        <a:p>
          <a:pPr rtl="1"/>
          <a:endParaRPr lang="ar-SA"/>
        </a:p>
      </dgm:t>
    </dgm:pt>
    <dgm:pt modelId="{F4F633A6-8FA1-4C28-A64A-67A4EDCF9965}" type="pres">
      <dgm:prSet presAssocID="{6E198512-AEF9-4CD2-8E23-A7688F7737A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C4B15F57-B256-4E3D-9E95-B0FE307701B6}" type="pres">
      <dgm:prSet presAssocID="{6E198512-AEF9-4CD2-8E23-A7688F7737A6}" presName="cycle" presStyleCnt="0"/>
      <dgm:spPr/>
    </dgm:pt>
    <dgm:pt modelId="{247AD594-6BA8-465E-BABF-917046B81411}" type="pres">
      <dgm:prSet presAssocID="{49B65E82-4829-4500-AB4C-BAF291EEBEE9}" presName="nodeFirstNode" presStyleLbl="node1" presStyleIdx="0" presStyleCnt="5" custScaleX="110908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9B326C2-7849-42F3-A29B-7A9010DE411C}" type="pres">
      <dgm:prSet presAssocID="{63BE04C3-97F6-4E44-8FF2-B8FCADD0CD35}" presName="sibTransFirstNode" presStyleLbl="bgShp" presStyleIdx="0" presStyleCnt="1"/>
      <dgm:spPr/>
      <dgm:t>
        <a:bodyPr/>
        <a:lstStyle/>
        <a:p>
          <a:pPr rtl="1"/>
          <a:endParaRPr lang="ar-SA"/>
        </a:p>
      </dgm:t>
    </dgm:pt>
    <dgm:pt modelId="{95E84668-5EE0-4D15-BC03-A9CC356C5095}" type="pres">
      <dgm:prSet presAssocID="{88E5B995-AB9D-4828-986A-773A10D3B58B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88E113A-655F-47E3-950C-1F8A167B87E6}" type="pres">
      <dgm:prSet presAssocID="{DBC56F31-E488-47F8-9CC1-FF56907CF17C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3DAE33A-3C39-44CC-9740-BC776DDD7E8E}" type="pres">
      <dgm:prSet presAssocID="{960BF468-0F19-41A7-A872-A6609A27ABE3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11722EA-0FFF-4B87-A10C-E2FA7659AF36}" type="pres">
      <dgm:prSet presAssocID="{9B42B6AE-D61E-4786-BAD7-A3C94E2F3F44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E0695222-8F73-4EF1-B6DE-66118B8122DD}" type="presOf" srcId="{63BE04C3-97F6-4E44-8FF2-B8FCADD0CD35}" destId="{D9B326C2-7849-42F3-A29B-7A9010DE411C}" srcOrd="0" destOrd="0" presId="urn:microsoft.com/office/officeart/2005/8/layout/cycle3"/>
    <dgm:cxn modelId="{78E6BFFF-113E-4BAA-A4C3-3823A6925F0C}" type="presOf" srcId="{49B65E82-4829-4500-AB4C-BAF291EEBEE9}" destId="{247AD594-6BA8-465E-BABF-917046B81411}" srcOrd="0" destOrd="0" presId="urn:microsoft.com/office/officeart/2005/8/layout/cycle3"/>
    <dgm:cxn modelId="{57EA5D7D-13A5-45B2-9640-4F6DFBD8968E}" srcId="{6E198512-AEF9-4CD2-8E23-A7688F7737A6}" destId="{49B65E82-4829-4500-AB4C-BAF291EEBEE9}" srcOrd="0" destOrd="0" parTransId="{0334019A-8A60-4DA1-BC16-76EE24A95377}" sibTransId="{63BE04C3-97F6-4E44-8FF2-B8FCADD0CD35}"/>
    <dgm:cxn modelId="{12438518-696C-4CD9-ABC7-7003D27029DA}" type="presOf" srcId="{DBC56F31-E488-47F8-9CC1-FF56907CF17C}" destId="{888E113A-655F-47E3-950C-1F8A167B87E6}" srcOrd="0" destOrd="0" presId="urn:microsoft.com/office/officeart/2005/8/layout/cycle3"/>
    <dgm:cxn modelId="{F5E0CA94-110E-4900-A5CE-BDB3545AB03B}" srcId="{6E198512-AEF9-4CD2-8E23-A7688F7737A6}" destId="{9B42B6AE-D61E-4786-BAD7-A3C94E2F3F44}" srcOrd="4" destOrd="0" parTransId="{8218838B-CE09-4384-8038-AEF5BA690108}" sibTransId="{20C4F0C6-DFB3-4A27-9122-200D8D64D1FF}"/>
    <dgm:cxn modelId="{4A51A3B6-06A7-4CC2-8143-F59707FE4D77}" srcId="{6E198512-AEF9-4CD2-8E23-A7688F7737A6}" destId="{88E5B995-AB9D-4828-986A-773A10D3B58B}" srcOrd="1" destOrd="0" parTransId="{EAA424CA-02ED-4933-B50C-2292FF637AC5}" sibTransId="{48168496-E2C8-4E9D-9440-D9AE76C08D0C}"/>
    <dgm:cxn modelId="{C9756D2F-FC44-4C0C-BE70-826E760E8EE5}" type="presOf" srcId="{960BF468-0F19-41A7-A872-A6609A27ABE3}" destId="{B3DAE33A-3C39-44CC-9740-BC776DDD7E8E}" srcOrd="0" destOrd="0" presId="urn:microsoft.com/office/officeart/2005/8/layout/cycle3"/>
    <dgm:cxn modelId="{7E9B28BF-D92D-4D91-8AD3-B7C62F07892F}" type="presOf" srcId="{6E198512-AEF9-4CD2-8E23-A7688F7737A6}" destId="{F4F633A6-8FA1-4C28-A64A-67A4EDCF9965}" srcOrd="0" destOrd="0" presId="urn:microsoft.com/office/officeart/2005/8/layout/cycle3"/>
    <dgm:cxn modelId="{DC128AB8-9098-4B2B-837E-3F49E3F75C3E}" srcId="{6E198512-AEF9-4CD2-8E23-A7688F7737A6}" destId="{DBC56F31-E488-47F8-9CC1-FF56907CF17C}" srcOrd="2" destOrd="0" parTransId="{1EFE74CC-3B4D-45A0-83DF-4982BE698A1E}" sibTransId="{7A53F213-D4D6-4D0E-A573-E4AFAC43F2A4}"/>
    <dgm:cxn modelId="{800F13AC-D6E1-4F19-BA25-C249E7F1AF44}" type="presOf" srcId="{88E5B995-AB9D-4828-986A-773A10D3B58B}" destId="{95E84668-5EE0-4D15-BC03-A9CC356C5095}" srcOrd="0" destOrd="0" presId="urn:microsoft.com/office/officeart/2005/8/layout/cycle3"/>
    <dgm:cxn modelId="{66F1F013-C224-424E-8BA3-5D020E4260C6}" type="presOf" srcId="{9B42B6AE-D61E-4786-BAD7-A3C94E2F3F44}" destId="{B11722EA-0FFF-4B87-A10C-E2FA7659AF36}" srcOrd="0" destOrd="0" presId="urn:microsoft.com/office/officeart/2005/8/layout/cycle3"/>
    <dgm:cxn modelId="{A200723A-BF65-4321-930B-F3B755B0B432}" srcId="{6E198512-AEF9-4CD2-8E23-A7688F7737A6}" destId="{960BF468-0F19-41A7-A872-A6609A27ABE3}" srcOrd="3" destOrd="0" parTransId="{AC17B0AA-5D0A-4755-AB80-7CCEDEEE2239}" sibTransId="{AAA577D7-A368-446F-B368-C439F4BD3C9E}"/>
    <dgm:cxn modelId="{D66BE525-0E4B-41C1-86A3-E901F505674E}" type="presParOf" srcId="{F4F633A6-8FA1-4C28-A64A-67A4EDCF9965}" destId="{C4B15F57-B256-4E3D-9E95-B0FE307701B6}" srcOrd="0" destOrd="0" presId="urn:microsoft.com/office/officeart/2005/8/layout/cycle3"/>
    <dgm:cxn modelId="{70E50B1A-F2B6-457F-9A09-297AC4A9AF26}" type="presParOf" srcId="{C4B15F57-B256-4E3D-9E95-B0FE307701B6}" destId="{247AD594-6BA8-465E-BABF-917046B81411}" srcOrd="0" destOrd="0" presId="urn:microsoft.com/office/officeart/2005/8/layout/cycle3"/>
    <dgm:cxn modelId="{41D1CD12-FC8F-4639-AA32-CB62BF17BC55}" type="presParOf" srcId="{C4B15F57-B256-4E3D-9E95-B0FE307701B6}" destId="{D9B326C2-7849-42F3-A29B-7A9010DE411C}" srcOrd="1" destOrd="0" presId="urn:microsoft.com/office/officeart/2005/8/layout/cycle3"/>
    <dgm:cxn modelId="{08E9161D-5494-4E0F-9DA0-3B1F3B82385A}" type="presParOf" srcId="{C4B15F57-B256-4E3D-9E95-B0FE307701B6}" destId="{95E84668-5EE0-4D15-BC03-A9CC356C5095}" srcOrd="2" destOrd="0" presId="urn:microsoft.com/office/officeart/2005/8/layout/cycle3"/>
    <dgm:cxn modelId="{3C98D2FA-123F-4F9D-84D9-ABD336D64957}" type="presParOf" srcId="{C4B15F57-B256-4E3D-9E95-B0FE307701B6}" destId="{888E113A-655F-47E3-950C-1F8A167B87E6}" srcOrd="3" destOrd="0" presId="urn:microsoft.com/office/officeart/2005/8/layout/cycle3"/>
    <dgm:cxn modelId="{9AA443AA-FF55-4AAB-AC6F-75861058C0C6}" type="presParOf" srcId="{C4B15F57-B256-4E3D-9E95-B0FE307701B6}" destId="{B3DAE33A-3C39-44CC-9740-BC776DDD7E8E}" srcOrd="4" destOrd="0" presId="urn:microsoft.com/office/officeart/2005/8/layout/cycle3"/>
    <dgm:cxn modelId="{04AB0F1D-B12D-4F98-B698-D7599EDFB21C}" type="presParOf" srcId="{C4B15F57-B256-4E3D-9E95-B0FE307701B6}" destId="{B11722EA-0FFF-4B87-A10C-E2FA7659AF36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B326C2-7849-42F3-A29B-7A9010DE411C}">
      <dsp:nvSpPr>
        <dsp:cNvPr id="0" name=""/>
        <dsp:cNvSpPr/>
      </dsp:nvSpPr>
      <dsp:spPr>
        <a:xfrm>
          <a:off x="1250692" y="-133641"/>
          <a:ext cx="5728215" cy="5728215"/>
        </a:xfrm>
        <a:prstGeom prst="circularArrow">
          <a:avLst>
            <a:gd name="adj1" fmla="val 5544"/>
            <a:gd name="adj2" fmla="val 330680"/>
            <a:gd name="adj3" fmla="val 13507702"/>
            <a:gd name="adj4" fmla="val 17551457"/>
            <a:gd name="adj5" fmla="val 5757"/>
          </a:avLst>
        </a:prstGeom>
        <a:solidFill>
          <a:schemeClr val="accent6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47AD594-6BA8-465E-BABF-917046B81411}">
      <dsp:nvSpPr>
        <dsp:cNvPr id="0" name=""/>
        <dsp:cNvSpPr/>
      </dsp:nvSpPr>
      <dsp:spPr>
        <a:xfrm>
          <a:off x="2621811" y="1947"/>
          <a:ext cx="2985976" cy="1346150"/>
        </a:xfrm>
        <a:prstGeom prst="roundRect">
          <a:avLst/>
        </a:prstGeom>
        <a:gradFill rotWithShape="0">
          <a:gsLst>
            <a:gs pos="0">
              <a:schemeClr val="accent6">
                <a:shade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shade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shade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3200" b="1" i="0" strike="noStrike" kern="1200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rPr>
            <a:t>Functions</a:t>
          </a:r>
          <a:endParaRPr lang="ar-SA" sz="3200" kern="1200" dirty="0"/>
        </a:p>
      </dsp:txBody>
      <dsp:txXfrm>
        <a:off x="2687525" y="67661"/>
        <a:ext cx="2854548" cy="1214722"/>
      </dsp:txXfrm>
    </dsp:sp>
    <dsp:sp modelId="{95E84668-5EE0-4D15-BC03-A9CC356C5095}">
      <dsp:nvSpPr>
        <dsp:cNvPr id="0" name=""/>
        <dsp:cNvSpPr/>
      </dsp:nvSpPr>
      <dsp:spPr>
        <a:xfrm>
          <a:off x="5091829" y="1689836"/>
          <a:ext cx="2692300" cy="1346150"/>
        </a:xfrm>
        <a:prstGeom prst="roundRect">
          <a:avLst/>
        </a:prstGeom>
        <a:gradFill rotWithShape="0">
          <a:gsLst>
            <a:gs pos="0">
              <a:schemeClr val="accent6">
                <a:shade val="50000"/>
                <a:hueOff val="-184678"/>
                <a:satOff val="12312"/>
                <a:lumOff val="16074"/>
                <a:alphaOff val="0"/>
                <a:tint val="50000"/>
                <a:satMod val="300000"/>
              </a:schemeClr>
            </a:gs>
            <a:gs pos="35000">
              <a:schemeClr val="accent6">
                <a:shade val="50000"/>
                <a:hueOff val="-184678"/>
                <a:satOff val="12312"/>
                <a:lumOff val="16074"/>
                <a:alphaOff val="0"/>
                <a:tint val="37000"/>
                <a:satMod val="300000"/>
              </a:schemeClr>
            </a:gs>
            <a:gs pos="100000">
              <a:schemeClr val="accent6">
                <a:shade val="50000"/>
                <a:hueOff val="-184678"/>
                <a:satOff val="12312"/>
                <a:lumOff val="1607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30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rPr>
            <a:t>Protection</a:t>
          </a:r>
          <a:endParaRPr kumimoji="0" lang="en-US" sz="3000" b="1" i="0" strike="noStrike" kern="1200" cap="none" normalizeH="0" baseline="0" dirty="0" smtClean="0">
            <a:ln>
              <a:noFill/>
            </a:ln>
            <a:solidFill>
              <a:schemeClr val="accent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5157543" y="1755550"/>
        <a:ext cx="2560872" cy="1214722"/>
      </dsp:txXfrm>
    </dsp:sp>
    <dsp:sp modelId="{888E113A-655F-47E3-950C-1F8A167B87E6}">
      <dsp:nvSpPr>
        <dsp:cNvPr id="0" name=""/>
        <dsp:cNvSpPr/>
      </dsp:nvSpPr>
      <dsp:spPr>
        <a:xfrm>
          <a:off x="4204453" y="4420898"/>
          <a:ext cx="2692300" cy="1346150"/>
        </a:xfrm>
        <a:prstGeom prst="roundRect">
          <a:avLst/>
        </a:prstGeom>
        <a:gradFill rotWithShape="0">
          <a:gsLst>
            <a:gs pos="0">
              <a:schemeClr val="accent6">
                <a:shade val="50000"/>
                <a:hueOff val="-369355"/>
                <a:satOff val="24624"/>
                <a:lumOff val="32148"/>
                <a:alphaOff val="0"/>
                <a:tint val="50000"/>
                <a:satMod val="300000"/>
              </a:schemeClr>
            </a:gs>
            <a:gs pos="35000">
              <a:schemeClr val="accent6">
                <a:shade val="50000"/>
                <a:hueOff val="-369355"/>
                <a:satOff val="24624"/>
                <a:lumOff val="32148"/>
                <a:alphaOff val="0"/>
                <a:tint val="37000"/>
                <a:satMod val="300000"/>
              </a:schemeClr>
            </a:gs>
            <a:gs pos="100000">
              <a:schemeClr val="accent6">
                <a:shade val="50000"/>
                <a:hueOff val="-369355"/>
                <a:satOff val="24624"/>
                <a:lumOff val="3214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30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rPr>
            <a:t>Permeability</a:t>
          </a:r>
          <a:endParaRPr kumimoji="0" lang="ar-SA" sz="3000" b="1" i="0" u="none" strike="noStrike" kern="1200" cap="none" normalizeH="0" baseline="0" dirty="0" smtClean="0">
            <a:ln>
              <a:noFill/>
            </a:ln>
            <a:solidFill>
              <a:srgbClr val="0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ea typeface="Times New Roman" pitchFamily="18" charset="0"/>
            <a:cs typeface="Arial" pitchFamily="34" charset="0"/>
          </a:endParaRPr>
        </a:p>
      </dsp:txBody>
      <dsp:txXfrm>
        <a:off x="4270167" y="4486612"/>
        <a:ext cx="2560872" cy="1214722"/>
      </dsp:txXfrm>
    </dsp:sp>
    <dsp:sp modelId="{B3DAE33A-3C39-44CC-9740-BC776DDD7E8E}">
      <dsp:nvSpPr>
        <dsp:cNvPr id="0" name=""/>
        <dsp:cNvSpPr/>
      </dsp:nvSpPr>
      <dsp:spPr>
        <a:xfrm>
          <a:off x="1332845" y="4420898"/>
          <a:ext cx="2692300" cy="1346150"/>
        </a:xfrm>
        <a:prstGeom prst="roundRect">
          <a:avLst/>
        </a:prstGeom>
        <a:gradFill rotWithShape="0">
          <a:gsLst>
            <a:gs pos="0">
              <a:schemeClr val="accent6">
                <a:shade val="50000"/>
                <a:hueOff val="-369355"/>
                <a:satOff val="24624"/>
                <a:lumOff val="32148"/>
                <a:alphaOff val="0"/>
                <a:tint val="50000"/>
                <a:satMod val="300000"/>
              </a:schemeClr>
            </a:gs>
            <a:gs pos="35000">
              <a:schemeClr val="accent6">
                <a:shade val="50000"/>
                <a:hueOff val="-369355"/>
                <a:satOff val="24624"/>
                <a:lumOff val="32148"/>
                <a:alphaOff val="0"/>
                <a:tint val="37000"/>
                <a:satMod val="300000"/>
              </a:schemeClr>
            </a:gs>
            <a:gs pos="100000">
              <a:schemeClr val="accent6">
                <a:shade val="50000"/>
                <a:hueOff val="-369355"/>
                <a:satOff val="24624"/>
                <a:lumOff val="3214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ar-SA" sz="30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rPr>
            <a:t>Sensations</a:t>
          </a:r>
        </a:p>
      </dsp:txBody>
      <dsp:txXfrm>
        <a:off x="1398559" y="4486612"/>
        <a:ext cx="2560872" cy="1214722"/>
      </dsp:txXfrm>
    </dsp:sp>
    <dsp:sp modelId="{B11722EA-0FFF-4B87-A10C-E2FA7659AF36}">
      <dsp:nvSpPr>
        <dsp:cNvPr id="0" name=""/>
        <dsp:cNvSpPr/>
      </dsp:nvSpPr>
      <dsp:spPr>
        <a:xfrm>
          <a:off x="445469" y="1689836"/>
          <a:ext cx="2692300" cy="1346150"/>
        </a:xfrm>
        <a:prstGeom prst="roundRect">
          <a:avLst/>
        </a:prstGeom>
        <a:gradFill rotWithShape="0">
          <a:gsLst>
            <a:gs pos="0">
              <a:schemeClr val="accent6">
                <a:shade val="50000"/>
                <a:hueOff val="-184678"/>
                <a:satOff val="12312"/>
                <a:lumOff val="16074"/>
                <a:alphaOff val="0"/>
                <a:tint val="50000"/>
                <a:satMod val="300000"/>
              </a:schemeClr>
            </a:gs>
            <a:gs pos="35000">
              <a:schemeClr val="accent6">
                <a:shade val="50000"/>
                <a:hueOff val="-184678"/>
                <a:satOff val="12312"/>
                <a:lumOff val="16074"/>
                <a:alphaOff val="0"/>
                <a:tint val="37000"/>
                <a:satMod val="300000"/>
              </a:schemeClr>
            </a:gs>
            <a:gs pos="100000">
              <a:schemeClr val="accent6">
                <a:shade val="50000"/>
                <a:hueOff val="-184678"/>
                <a:satOff val="12312"/>
                <a:lumOff val="1607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ar-SA" sz="30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rPr>
            <a:t>Secretions</a:t>
          </a:r>
        </a:p>
      </dsp:txBody>
      <dsp:txXfrm>
        <a:off x="511183" y="1755550"/>
        <a:ext cx="2560872" cy="12147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398745C-7EB0-4C66-8B12-FB0DF9B12B90}" type="datetimeFigureOut">
              <a:rPr lang="ar-SA" smtClean="0"/>
              <a:pPr/>
              <a:t>20/04/1436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12BB97A-49A4-4373-A9F3-1FC26290403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81707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>
              <a:cs typeface="Arial" charset="0"/>
            </a:endParaRPr>
          </a:p>
        </p:txBody>
      </p:sp>
      <p:sp>
        <p:nvSpPr>
          <p:cNvPr id="10244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0CAE9FF-5BC8-4FBB-A6CD-FA9C354231A3}" type="slidenum">
              <a:rPr lang="ar-SA" smtClean="0">
                <a:latin typeface="Arial" charset="0"/>
                <a:cs typeface="Arial" charset="0"/>
              </a:rPr>
              <a:pPr/>
              <a:t>19</a:t>
            </a:fld>
            <a:endParaRPr lang="ar-SA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177FF-18B5-4568-81B1-E9232B687B93}" type="datetimeFigureOut">
              <a:rPr lang="ar-SA" smtClean="0"/>
              <a:pPr/>
              <a:t>20/04/1436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07B37-8059-4B3A-A34D-48526934335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177FF-18B5-4568-81B1-E9232B687B93}" type="datetimeFigureOut">
              <a:rPr lang="ar-SA" smtClean="0"/>
              <a:pPr/>
              <a:t>20/04/1436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07B37-8059-4B3A-A34D-48526934335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177FF-18B5-4568-81B1-E9232B687B93}" type="datetimeFigureOut">
              <a:rPr lang="ar-SA" smtClean="0"/>
              <a:pPr/>
              <a:t>20/04/1436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07B37-8059-4B3A-A34D-48526934335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177FF-18B5-4568-81B1-E9232B687B93}" type="datetimeFigureOut">
              <a:rPr lang="ar-SA" smtClean="0"/>
              <a:pPr/>
              <a:t>20/04/1436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07B37-8059-4B3A-A34D-48526934335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177FF-18B5-4568-81B1-E9232B687B93}" type="datetimeFigureOut">
              <a:rPr lang="ar-SA" smtClean="0"/>
              <a:pPr/>
              <a:t>20/04/1436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07B37-8059-4B3A-A34D-48526934335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177FF-18B5-4568-81B1-E9232B687B93}" type="datetimeFigureOut">
              <a:rPr lang="ar-SA" smtClean="0"/>
              <a:pPr/>
              <a:t>20/04/1436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07B37-8059-4B3A-A34D-48526934335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177FF-18B5-4568-81B1-E9232B687B93}" type="datetimeFigureOut">
              <a:rPr lang="ar-SA" smtClean="0"/>
              <a:pPr/>
              <a:t>20/04/1436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07B37-8059-4B3A-A34D-48526934335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177FF-18B5-4568-81B1-E9232B687B93}" type="datetimeFigureOut">
              <a:rPr lang="ar-SA" smtClean="0"/>
              <a:pPr/>
              <a:t>20/04/1436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07B37-8059-4B3A-A34D-48526934335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177FF-18B5-4568-81B1-E9232B687B93}" type="datetimeFigureOut">
              <a:rPr lang="ar-SA" smtClean="0"/>
              <a:pPr/>
              <a:t>20/04/1436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07B37-8059-4B3A-A34D-48526934335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177FF-18B5-4568-81B1-E9232B687B93}" type="datetimeFigureOut">
              <a:rPr lang="ar-SA" smtClean="0"/>
              <a:pPr/>
              <a:t>20/04/1436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07B37-8059-4B3A-A34D-48526934335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177FF-18B5-4568-81B1-E9232B687B93}" type="datetimeFigureOut">
              <a:rPr lang="ar-SA" smtClean="0"/>
              <a:pPr/>
              <a:t>20/04/1436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07B37-8059-4B3A-A34D-48526934335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2177FF-18B5-4568-81B1-E9232B687B93}" type="datetimeFigureOut">
              <a:rPr lang="ar-SA" smtClean="0"/>
              <a:pPr/>
              <a:t>20/04/1436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07B37-8059-4B3A-A34D-48526934335C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92696"/>
            <a:ext cx="7772400" cy="1470025"/>
          </a:xfrm>
        </p:spPr>
        <p:txBody>
          <a:bodyPr/>
          <a:lstStyle/>
          <a:p>
            <a:r>
              <a:rPr lang="en-US" b="1" dirty="0"/>
              <a:t>THE EPITHELIAL TISSUE </a:t>
            </a:r>
            <a:r>
              <a:rPr lang="en-US" dirty="0"/>
              <a:t/>
            </a:r>
            <a:br>
              <a:rPr lang="en-US" dirty="0"/>
            </a:br>
            <a:endParaRPr lang="ar-SA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2276872"/>
            <a:ext cx="3134883" cy="23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 t="16736" r="35025" b="6076"/>
          <a:stretch>
            <a:fillRect/>
          </a:stretch>
        </p:blipFill>
        <p:spPr bwMode="auto">
          <a:xfrm>
            <a:off x="539552" y="3501008"/>
            <a:ext cx="2829017" cy="2520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179512" y="1988840"/>
            <a:ext cx="34563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Lab  2</a:t>
            </a:r>
            <a:br>
              <a:rPr lang="en-US" sz="3600" dirty="0" smtClean="0"/>
            </a:br>
            <a:r>
              <a:rPr lang="en-US" sz="3600" dirty="0" smtClean="0"/>
              <a:t>ZOO 103</a:t>
            </a:r>
            <a:endParaRPr lang="ar-SA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79512" y="172501"/>
            <a:ext cx="8535892" cy="5786102"/>
          </a:xfrm>
          <a:prstGeom prst="rect">
            <a:avLst/>
          </a:prstGeom>
          <a:noFill/>
          <a:ln w="41275">
            <a:noFill/>
            <a:miter lim="800000"/>
            <a:headEnd/>
            <a:tailEnd/>
          </a:ln>
          <a:effectLst/>
        </p:spPr>
        <p:txBody>
          <a:bodyPr vert="horz" wrap="square" lIns="91440" tIns="304704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4350" algn="l"/>
              </a:tabLst>
            </a:pPr>
            <a:r>
              <a:rPr kumimoji="0" lang="en-US" sz="3200" b="1" i="0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Simple  Cuboidal Epithelium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365F91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14350" algn="l"/>
              </a:tabLst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14350" algn="l"/>
              </a:tabLst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14350" algn="l"/>
              </a:tabLst>
            </a:pP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uboidal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cells are roughly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square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or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cuboidal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in shape.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14350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14350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Each cell has a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spherical central nucleus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14350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14350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It is found in glands and ducts.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14350" algn="l"/>
              </a:tabLst>
            </a:pPr>
            <a:endParaRPr kumimoji="0" lang="en-US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14350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They are found lining of kidney tubules.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14350" algn="l"/>
              </a:tabLst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14350" algn="l"/>
              </a:tabLst>
            </a:pPr>
            <a:endParaRPr kumimoji="0" lang="en-US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14350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They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constitute the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germinal epithelium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which produces the egg cells in the ovary and the sperm cells in the testes.</a:t>
            </a:r>
            <a:endParaRPr kumimoji="0" lang="en-US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4350" algn="l"/>
              </a:tabLst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131445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4350" algn="l"/>
              </a:tabLst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~AUT0005"/>
          <p:cNvPicPr>
            <a:picLocks noChangeAspect="1" noChangeArrowheads="1"/>
          </p:cNvPicPr>
          <p:nvPr/>
        </p:nvPicPr>
        <p:blipFill>
          <a:blip r:embed="rId2" cstate="print"/>
          <a:srcRect t="3926" r="-2751" b="2533"/>
          <a:stretch>
            <a:fillRect/>
          </a:stretch>
        </p:blipFill>
        <p:spPr bwMode="auto">
          <a:xfrm>
            <a:off x="4499992" y="1124744"/>
            <a:ext cx="4176464" cy="3528392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3" cstate="print">
            <a:lum bright="-12000" contrast="16000"/>
          </a:blip>
          <a:srcRect/>
          <a:stretch>
            <a:fillRect/>
          </a:stretch>
        </p:blipFill>
        <p:spPr bwMode="auto">
          <a:xfrm>
            <a:off x="395536" y="1052736"/>
            <a:ext cx="3384376" cy="3672408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1403649" y="5301208"/>
            <a:ext cx="63037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514350" algn="l"/>
              </a:tabLst>
            </a:pPr>
            <a:r>
              <a:rPr lang="en-US" sz="3600" b="1" u="sng" dirty="0" smtClean="0">
                <a:solidFill>
                  <a:srgbClr val="0070C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Simple  Cuboidal Epithelium</a:t>
            </a:r>
            <a:endParaRPr lang="en-US" sz="3200" b="1" dirty="0" smtClean="0">
              <a:solidFill>
                <a:srgbClr val="365F91"/>
              </a:solidFill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79512" y="332656"/>
            <a:ext cx="8607330" cy="5647603"/>
          </a:xfrm>
          <a:prstGeom prst="rect">
            <a:avLst/>
          </a:prstGeom>
          <a:noFill/>
          <a:ln w="41275">
            <a:noFill/>
            <a:miter lim="800000"/>
            <a:headEnd/>
            <a:tailEnd/>
          </a:ln>
          <a:effectLst/>
        </p:spPr>
        <p:txBody>
          <a:bodyPr vert="horz" wrap="square" lIns="91440" tIns="304704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Simple Columnar Epithelium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365F91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The cells are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elongated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and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column-shaped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The nuclei are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elongated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and are usually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oval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and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basal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Its form the 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lining of the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stomach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and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intestines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Some columnar cells are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specialized 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for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sensory reception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such as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“sensory epithelium”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in the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nose, ears and the taste buds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Goblet cells (unicellular glands) are found between the columnar epithelial cells of the duodenum.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They secrete mucus or slime, a lubricating substance which keeps the surface smooth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They may be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ciliated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or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non-ciliated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79712" y="5445224"/>
            <a:ext cx="6048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800" b="1" i="0" u="sng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Simple Columnar Epithelium </a:t>
            </a:r>
            <a:endParaRPr kumimoji="0" lang="en-US" sz="2400" b="1" i="0" u="none" strike="noStrike" cap="none" normalizeH="0" baseline="0" dirty="0" smtClean="0">
              <a:ln>
                <a:noFill/>
              </a:ln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صورة 1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" r="2064" b="4052"/>
          <a:stretch/>
        </p:blipFill>
        <p:spPr bwMode="auto">
          <a:xfrm>
            <a:off x="5004048" y="1052736"/>
            <a:ext cx="3384376" cy="4104456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052736"/>
            <a:ext cx="3672408" cy="4032448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المرىء"/>
          <p:cNvPicPr>
            <a:picLocks noChangeAspect="1" noChangeArrowheads="1"/>
          </p:cNvPicPr>
          <p:nvPr/>
        </p:nvPicPr>
        <p:blipFill>
          <a:blip r:embed="rId2" cstate="print">
            <a:lum contrast="24000"/>
          </a:blip>
          <a:srcRect/>
          <a:stretch>
            <a:fillRect/>
          </a:stretch>
        </p:blipFill>
        <p:spPr bwMode="auto">
          <a:xfrm>
            <a:off x="4932040" y="764704"/>
            <a:ext cx="3852094" cy="432048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764704"/>
            <a:ext cx="3816424" cy="432048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907704" y="5085184"/>
            <a:ext cx="6192688" cy="1015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304704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sng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Stratified squamous epithelium</a:t>
            </a:r>
            <a:endParaRPr kumimoji="0" lang="en-US" sz="2000" b="1" i="0" u="none" strike="noStrike" cap="none" normalizeH="0" baseline="0" dirty="0" smtClean="0">
              <a:ln>
                <a:noFill/>
              </a:ln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395536" y="1142985"/>
            <a:ext cx="8391306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E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pithelium of cells 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specialized to produce secretion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 All glands are composed of epithelium.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Secretion –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Exocytotic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release of products, not metabolic wastes.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Columnar and cuboidal epithelial cells often become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specialized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as gland cells which are capable of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synthesizing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and secreting certain substances such as 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enzymes, hormones, milk, mucus, sweat, wax and saliva.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83768" y="0"/>
            <a:ext cx="43444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1736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Times New Roman" pitchFamily="18" charset="0"/>
                <a:cs typeface="Times New Roman" pitchFamily="18" charset="0"/>
              </a:rPr>
              <a:t>Glandular Epithelium</a:t>
            </a:r>
            <a:r>
              <a:rPr lang="en-US" sz="3200" dirty="0" smtClean="0">
                <a:solidFill>
                  <a:srgbClr val="1736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en-US" sz="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1" descr="الوصف: C:\Users\Allah-Akbar\Desktop\nare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412776"/>
            <a:ext cx="3960440" cy="3096344"/>
          </a:xfrm>
          <a:prstGeom prst="rect">
            <a:avLst/>
          </a:prstGeom>
          <a:noFill/>
        </p:spPr>
      </p:pic>
      <p:grpSp>
        <p:nvGrpSpPr>
          <p:cNvPr id="5" name="Group 4"/>
          <p:cNvGrpSpPr/>
          <p:nvPr/>
        </p:nvGrpSpPr>
        <p:grpSpPr>
          <a:xfrm>
            <a:off x="467544" y="1412776"/>
            <a:ext cx="3816424" cy="3168352"/>
            <a:chOff x="1716088" y="115888"/>
            <a:chExt cx="6096000" cy="4572000"/>
          </a:xfrm>
        </p:grpSpPr>
        <p:pic>
          <p:nvPicPr>
            <p:cNvPr id="6" name="Picture 5"/>
            <p:cNvPicPr>
              <a:picLocks noChangeAspect="1" noChangeArrowheads="1"/>
            </p:cNvPicPr>
            <p:nvPr/>
          </p:nvPicPr>
          <p:blipFill>
            <a:blip r:embed="rId3" cstate="print">
              <a:lum bright="-14000" contrast="38000"/>
            </a:blip>
            <a:srcRect/>
            <a:stretch>
              <a:fillRect/>
            </a:stretch>
          </p:blipFill>
          <p:spPr bwMode="auto">
            <a:xfrm>
              <a:off x="1716088" y="115888"/>
              <a:ext cx="6096000" cy="45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2481263" y="2420938"/>
              <a:ext cx="506412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3059113" y="2636838"/>
              <a:ext cx="1727200" cy="71437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 flipV="1">
              <a:off x="2987675" y="2060575"/>
              <a:ext cx="2085975" cy="576263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6477000" y="381000"/>
              <a:ext cx="122238" cy="65563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6019800" y="152400"/>
              <a:ext cx="506413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2" name="Line 12"/>
            <p:cNvSpPr>
              <a:spLocks noChangeShapeType="1"/>
            </p:cNvSpPr>
            <p:nvPr/>
          </p:nvSpPr>
          <p:spPr bwMode="auto">
            <a:xfrm flipH="1">
              <a:off x="5715000" y="228600"/>
              <a:ext cx="381000" cy="15240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2267744" y="4941168"/>
            <a:ext cx="48590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smtClean="0">
                <a:solidFill>
                  <a:srgbClr val="17365D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Glandular Epithelium</a:t>
            </a:r>
            <a:r>
              <a:rPr lang="en-US" sz="3600" dirty="0" smtClean="0">
                <a:solidFill>
                  <a:srgbClr val="17365D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en-US" sz="1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7584" y="2564904"/>
            <a:ext cx="7488832" cy="193899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84150" h="88900" prst="coolSlant"/>
            <a:bevelB w="88900" h="88900"/>
          </a:sp3d>
        </p:spPr>
        <p:txBody>
          <a:bodyPr wrap="square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  <a:sym typeface="Baskerville" charset="0"/>
              </a:rPr>
              <a:t>Under The Microscope</a:t>
            </a:r>
            <a:r>
              <a:rPr lang="en-US" sz="6000" dirty="0" smtClean="0">
                <a:solidFill>
                  <a:srgbClr val="595650"/>
                </a:solidFill>
                <a:latin typeface="Baskerville" charset="0"/>
                <a:ea typeface="Baskerville" charset="0"/>
                <a:cs typeface="Baskerville" charset="0"/>
                <a:sym typeface="Baskerville" charset="0"/>
              </a:rPr>
              <a:t/>
            </a:r>
            <a:br>
              <a:rPr lang="en-US" sz="6000" dirty="0" smtClean="0">
                <a:solidFill>
                  <a:srgbClr val="595650"/>
                </a:solidFill>
                <a:latin typeface="Baskerville" charset="0"/>
                <a:ea typeface="Baskerville" charset="0"/>
                <a:cs typeface="Baskerville" charset="0"/>
                <a:sym typeface="Baskerville" charset="0"/>
              </a:rPr>
            </a:br>
            <a:endParaRPr lang="ar-SA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980728"/>
            <a:ext cx="41910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195736" y="4509120"/>
            <a:ext cx="576064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>
              <a:spcBef>
                <a:spcPct val="50000"/>
              </a:spcBef>
            </a:pPr>
            <a:r>
              <a:rPr lang="en-US" b="1" dirty="0" smtClean="0"/>
              <a:t>Simple Squamous</a:t>
            </a:r>
            <a:r>
              <a:rPr lang="en-US" sz="2000" b="1" dirty="0" smtClean="0"/>
              <a:t> </a:t>
            </a:r>
            <a:r>
              <a:rPr lang="en-US" b="1" dirty="0" smtClean="0"/>
              <a:t>Epithelium ( Lining of mouth )</a:t>
            </a:r>
          </a:p>
          <a:p>
            <a:pPr algn="ctr" rtl="0">
              <a:spcBef>
                <a:spcPct val="50000"/>
              </a:spcBef>
            </a:pPr>
            <a:r>
              <a:rPr lang="en-US" sz="2000" b="1" dirty="0" smtClean="0"/>
              <a:t>1-</a:t>
            </a:r>
            <a:r>
              <a:rPr lang="ar-SA" sz="2000" b="1" dirty="0" smtClean="0"/>
              <a:t> </a:t>
            </a:r>
            <a:r>
              <a:rPr lang="en-US" sz="2000" b="1" dirty="0" smtClean="0"/>
              <a:t>Cell membrane                </a:t>
            </a:r>
            <a:endParaRPr lang="ar-SA" sz="2000" b="1" dirty="0" smtClean="0"/>
          </a:p>
          <a:p>
            <a:pPr algn="ctr" rtl="0">
              <a:spcBef>
                <a:spcPct val="50000"/>
              </a:spcBef>
            </a:pPr>
            <a:r>
              <a:rPr lang="ar-SA" sz="2000" b="1" dirty="0" smtClean="0"/>
              <a:t>               </a:t>
            </a:r>
            <a:r>
              <a:rPr lang="en-US" sz="2000" b="1" dirty="0" smtClean="0"/>
              <a:t>     2-  Cytoplasm</a:t>
            </a:r>
            <a:r>
              <a:rPr lang="ar-SA" sz="2000" b="1" dirty="0" smtClean="0"/>
              <a:t>          </a:t>
            </a:r>
          </a:p>
          <a:p>
            <a:pPr algn="ctr" rtl="0">
              <a:spcBef>
                <a:spcPct val="50000"/>
              </a:spcBef>
            </a:pPr>
            <a:r>
              <a:rPr lang="en-US" sz="2000" b="1" dirty="0" smtClean="0"/>
              <a:t>3-</a:t>
            </a:r>
            <a:r>
              <a:rPr lang="ar-SA" sz="2000" b="1" dirty="0" smtClean="0"/>
              <a:t>   </a:t>
            </a:r>
            <a:r>
              <a:rPr lang="en-US" sz="2000" b="1" dirty="0" smtClean="0"/>
              <a:t>Nucleus</a:t>
            </a:r>
            <a:endParaRPr lang="en-US" sz="2000" b="1" dirty="0"/>
          </a:p>
        </p:txBody>
      </p:sp>
      <p:grpSp>
        <p:nvGrpSpPr>
          <p:cNvPr id="8" name="Group 7"/>
          <p:cNvGrpSpPr/>
          <p:nvPr/>
        </p:nvGrpSpPr>
        <p:grpSpPr>
          <a:xfrm>
            <a:off x="251520" y="836712"/>
            <a:ext cx="4071243" cy="3240087"/>
            <a:chOff x="107950" y="169863"/>
            <a:chExt cx="4322763" cy="324008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7950" y="169863"/>
              <a:ext cx="4322763" cy="3240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Line 4"/>
            <p:cNvSpPr>
              <a:spLocks noChangeShapeType="1"/>
            </p:cNvSpPr>
            <p:nvPr/>
          </p:nvSpPr>
          <p:spPr bwMode="auto">
            <a:xfrm flipV="1">
              <a:off x="2195513" y="2133600"/>
              <a:ext cx="1009650" cy="0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Text Box 5"/>
            <p:cNvSpPr txBox="1">
              <a:spLocks noChangeArrowheads="1"/>
            </p:cNvSpPr>
            <p:nvPr/>
          </p:nvSpPr>
          <p:spPr bwMode="auto">
            <a:xfrm>
              <a:off x="1619250" y="1989138"/>
              <a:ext cx="506413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dirty="0">
                  <a:solidFill>
                    <a:srgbClr val="FF3300"/>
                  </a:solidFill>
                </a:rPr>
                <a:t>1</a:t>
              </a:r>
            </a:p>
          </p:txBody>
        </p:sp>
        <p:sp>
          <p:nvSpPr>
            <p:cNvPr id="12" name="Line 6"/>
            <p:cNvSpPr>
              <a:spLocks noChangeShapeType="1"/>
            </p:cNvSpPr>
            <p:nvPr/>
          </p:nvSpPr>
          <p:spPr bwMode="auto">
            <a:xfrm flipV="1">
              <a:off x="1909763" y="2997200"/>
              <a:ext cx="1079500" cy="0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Line 7"/>
            <p:cNvSpPr>
              <a:spLocks noChangeShapeType="1"/>
            </p:cNvSpPr>
            <p:nvPr/>
          </p:nvSpPr>
          <p:spPr bwMode="auto">
            <a:xfrm flipH="1" flipV="1">
              <a:off x="1547813" y="2565400"/>
              <a:ext cx="936625" cy="0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Text Box 8"/>
            <p:cNvSpPr txBox="1">
              <a:spLocks noChangeArrowheads="1"/>
            </p:cNvSpPr>
            <p:nvPr/>
          </p:nvSpPr>
          <p:spPr bwMode="auto">
            <a:xfrm>
              <a:off x="2484438" y="2349500"/>
              <a:ext cx="504825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FF3300"/>
                  </a:solidFill>
                </a:rPr>
                <a:t>2</a:t>
              </a:r>
            </a:p>
          </p:txBody>
        </p:sp>
        <p:sp>
          <p:nvSpPr>
            <p:cNvPr id="15" name="Text Box 9"/>
            <p:cNvSpPr txBox="1">
              <a:spLocks noChangeArrowheads="1"/>
            </p:cNvSpPr>
            <p:nvPr/>
          </p:nvSpPr>
          <p:spPr bwMode="auto">
            <a:xfrm>
              <a:off x="1547813" y="2781300"/>
              <a:ext cx="503237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dirty="0">
                  <a:solidFill>
                    <a:srgbClr val="FF3300"/>
                  </a:solidFill>
                </a:rPr>
                <a:t>3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4"/>
          <p:cNvGrpSpPr>
            <a:grpSpLocks/>
          </p:cNvGrpSpPr>
          <p:nvPr/>
        </p:nvGrpSpPr>
        <p:grpSpPr bwMode="auto">
          <a:xfrm>
            <a:off x="899592" y="836712"/>
            <a:ext cx="7344816" cy="4293096"/>
            <a:chOff x="0" y="-1"/>
            <a:chExt cx="9144000" cy="6876815"/>
          </a:xfrm>
        </p:grpSpPr>
        <p:pic>
          <p:nvPicPr>
            <p:cNvPr id="3077" name="Picture 1" descr="C:\Users\hopes\Desktop\145 zoo MY WORK\New Folder\q6980928.jpg"/>
            <p:cNvPicPr>
              <a:picLocks noChangeAspect="1" noChangeArrowheads="1"/>
            </p:cNvPicPr>
            <p:nvPr/>
          </p:nvPicPr>
          <p:blipFill>
            <a:blip r:embed="rId3" cstate="print"/>
            <a:srcRect r="33878" b="13264"/>
            <a:stretch>
              <a:fillRect/>
            </a:stretch>
          </p:blipFill>
          <p:spPr bwMode="auto">
            <a:xfrm>
              <a:off x="0" y="-1"/>
              <a:ext cx="9144000" cy="68768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78" name="مستطيل 3"/>
            <p:cNvSpPr>
              <a:spLocks noChangeArrowheads="1"/>
            </p:cNvSpPr>
            <p:nvPr/>
          </p:nvSpPr>
          <p:spPr bwMode="auto">
            <a:xfrm>
              <a:off x="0" y="0"/>
              <a:ext cx="3886200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800" b="1" dirty="0" err="1" smtClean="0">
                  <a:solidFill>
                    <a:srgbClr val="FFFF00"/>
                  </a:solidFill>
                </a:rPr>
                <a:t>Squamous</a:t>
              </a:r>
              <a:r>
                <a:rPr lang="en-US" sz="2800" b="1" dirty="0" smtClean="0">
                  <a:solidFill>
                    <a:srgbClr val="FFFF00"/>
                  </a:solidFill>
                </a:rPr>
                <a:t> Epithelium</a:t>
              </a:r>
              <a:endParaRPr lang="en-US" sz="2800" b="1" dirty="0">
                <a:solidFill>
                  <a:srgbClr val="FFFF00"/>
                </a:solidFill>
              </a:endParaRPr>
            </a:p>
            <a:p>
              <a:pPr algn="ctr"/>
              <a:r>
                <a:rPr lang="en-US" sz="2800" b="1" dirty="0">
                  <a:solidFill>
                    <a:srgbClr val="FFFF00"/>
                  </a:solidFill>
                </a:rPr>
                <a:t>Side view</a:t>
              </a:r>
              <a:endParaRPr lang="ar-SA" sz="2800" b="1" dirty="0">
                <a:solidFill>
                  <a:srgbClr val="FFFF00"/>
                </a:solidFill>
              </a:endParaRPr>
            </a:p>
          </p:txBody>
        </p:sp>
        <p:sp>
          <p:nvSpPr>
            <p:cNvPr id="3079" name="مستطيل 3"/>
            <p:cNvSpPr>
              <a:spLocks noChangeArrowheads="1"/>
            </p:cNvSpPr>
            <p:nvPr/>
          </p:nvSpPr>
          <p:spPr bwMode="auto">
            <a:xfrm>
              <a:off x="228600" y="5791200"/>
              <a:ext cx="22860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800" b="1">
                  <a:solidFill>
                    <a:srgbClr val="FFFF00"/>
                  </a:solidFill>
                </a:rPr>
                <a:t>glomerulus</a:t>
              </a:r>
              <a:endParaRPr lang="ar-SA" sz="2800" b="1">
                <a:solidFill>
                  <a:srgbClr val="FFFF00"/>
                </a:solidFill>
              </a:endParaRPr>
            </a:p>
          </p:txBody>
        </p:sp>
        <p:sp>
          <p:nvSpPr>
            <p:cNvPr id="3080" name="مستطيل 3"/>
            <p:cNvSpPr>
              <a:spLocks noChangeArrowheads="1"/>
            </p:cNvSpPr>
            <p:nvPr/>
          </p:nvSpPr>
          <p:spPr bwMode="auto">
            <a:xfrm>
              <a:off x="5410200" y="228600"/>
              <a:ext cx="35814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b="1">
                  <a:solidFill>
                    <a:srgbClr val="FFFF00"/>
                  </a:solidFill>
                </a:rPr>
                <a:t>Bowman’s capsule</a:t>
              </a:r>
            </a:p>
          </p:txBody>
        </p:sp>
        <p:cxnSp>
          <p:nvCxnSpPr>
            <p:cNvPr id="9" name="رابط كسهم مستقيم 8"/>
            <p:cNvCxnSpPr/>
            <p:nvPr/>
          </p:nvCxnSpPr>
          <p:spPr>
            <a:xfrm rot="5400000">
              <a:off x="6819918" y="1257256"/>
              <a:ext cx="990566" cy="3175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رابط كسهم مستقيم 10"/>
            <p:cNvCxnSpPr>
              <a:stCxn id="3079" idx="0"/>
            </p:cNvCxnSpPr>
            <p:nvPr/>
          </p:nvCxnSpPr>
          <p:spPr>
            <a:xfrm rot="5400000" flipH="1" flipV="1">
              <a:off x="1562120" y="4457521"/>
              <a:ext cx="1142961" cy="1524000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عنصر نائب لرقم الشريحة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C28F2C-D5E6-4F0D-9DD8-09D249519117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987824" y="5301208"/>
            <a:ext cx="2972288" cy="8156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>
              <a:spcBef>
                <a:spcPct val="50000"/>
              </a:spcBef>
            </a:pPr>
            <a:r>
              <a:rPr lang="en-US" b="1" dirty="0" smtClean="0"/>
              <a:t>Simple Squamous</a:t>
            </a:r>
            <a:r>
              <a:rPr lang="en-US" sz="2000" b="1" dirty="0" smtClean="0"/>
              <a:t> </a:t>
            </a:r>
            <a:r>
              <a:rPr lang="en-US" b="1" dirty="0" smtClean="0"/>
              <a:t>Epithelium</a:t>
            </a:r>
          </a:p>
          <a:p>
            <a:pPr algn="ctr" rtl="0">
              <a:spcBef>
                <a:spcPct val="50000"/>
              </a:spcBef>
            </a:pPr>
            <a:r>
              <a:rPr lang="en-US" b="1" dirty="0" smtClean="0"/>
              <a:t>(Bowman’s capsule 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79512" y="0"/>
            <a:ext cx="23042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sng" strike="noStrike" cap="none" normalizeH="0" baseline="0" dirty="0" smtClean="0">
                <a:ln>
                  <a:noFill/>
                </a:ln>
                <a:solidFill>
                  <a:srgbClr val="CC339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Structure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rgbClr val="CC3399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14282" y="1677707"/>
            <a:ext cx="578647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They are c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losely packed cells.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Specialized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to cover external surfaces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or line internal cavities.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Epithelial cells are packed tightly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together, with almost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9900CC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no intercellular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spaces.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lum bright="-12000" contrast="16000"/>
          </a:blip>
          <a:srcRect/>
          <a:stretch>
            <a:fillRect/>
          </a:stretch>
        </p:blipFill>
        <p:spPr bwMode="auto">
          <a:xfrm>
            <a:off x="5906699" y="1714488"/>
            <a:ext cx="3006457" cy="287633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Line 11"/>
          <p:cNvSpPr>
            <a:spLocks noChangeShapeType="1"/>
          </p:cNvSpPr>
          <p:nvPr/>
        </p:nvSpPr>
        <p:spPr bwMode="auto">
          <a:xfrm flipV="1">
            <a:off x="4495800" y="1773238"/>
            <a:ext cx="3098800" cy="1731962"/>
          </a:xfrm>
          <a:prstGeom prst="line">
            <a:avLst/>
          </a:prstGeom>
          <a:noFill/>
          <a:ln w="19050">
            <a:solidFill>
              <a:srgbClr val="FF7C8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ar-SA"/>
          </a:p>
        </p:txBody>
      </p:sp>
      <p:sp>
        <p:nvSpPr>
          <p:cNvPr id="4104" name="Text Box 15"/>
          <p:cNvSpPr txBox="1">
            <a:spLocks noChangeArrowheads="1"/>
          </p:cNvSpPr>
          <p:nvPr/>
        </p:nvSpPr>
        <p:spPr bwMode="auto">
          <a:xfrm>
            <a:off x="611560" y="4293096"/>
            <a:ext cx="8352928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smtClean="0"/>
              <a:t>Simple </a:t>
            </a:r>
            <a:r>
              <a:rPr lang="en-US" b="1" dirty="0"/>
              <a:t>Cuboidal </a:t>
            </a:r>
            <a:r>
              <a:rPr lang="en-US" b="1" dirty="0" smtClean="0"/>
              <a:t>Epithelium</a:t>
            </a:r>
          </a:p>
          <a:p>
            <a:pPr algn="ctr">
              <a:spcBef>
                <a:spcPct val="50000"/>
              </a:spcBef>
            </a:pPr>
            <a:r>
              <a:rPr lang="ar-SA" dirty="0" smtClean="0"/>
              <a:t>              </a:t>
            </a:r>
            <a:r>
              <a:rPr lang="en-US" dirty="0" smtClean="0"/>
              <a:t>1-Nucleus</a:t>
            </a:r>
          </a:p>
          <a:p>
            <a:pPr algn="ctr">
              <a:spcBef>
                <a:spcPct val="50000"/>
              </a:spcBef>
            </a:pPr>
            <a:r>
              <a:rPr lang="en-US" dirty="0" smtClean="0"/>
              <a:t>       2-Basement </a:t>
            </a:r>
            <a:r>
              <a:rPr lang="en-US" dirty="0"/>
              <a:t>membrane</a:t>
            </a:r>
            <a:endParaRPr lang="ar-SA" dirty="0"/>
          </a:p>
          <a:p>
            <a:pPr algn="ctr">
              <a:spcBef>
                <a:spcPct val="50000"/>
              </a:spcBef>
            </a:pPr>
            <a:r>
              <a:rPr lang="ar-SA" dirty="0" smtClean="0"/>
              <a:t>       </a:t>
            </a:r>
            <a:r>
              <a:rPr lang="en-US" dirty="0" smtClean="0"/>
              <a:t>3-Cuboidal </a:t>
            </a:r>
            <a:r>
              <a:rPr lang="en-US" dirty="0"/>
              <a:t>cell</a:t>
            </a:r>
            <a:r>
              <a:rPr lang="ar-SA" dirty="0"/>
              <a:t> </a:t>
            </a:r>
            <a:endParaRPr lang="ar-SA" dirty="0" smtClean="0"/>
          </a:p>
          <a:p>
            <a:pPr algn="ctr">
              <a:spcBef>
                <a:spcPct val="50000"/>
              </a:spcBef>
            </a:pPr>
            <a:r>
              <a:rPr lang="ar-SA" dirty="0" smtClean="0"/>
              <a:t>   </a:t>
            </a:r>
            <a:r>
              <a:rPr lang="en-US" dirty="0" smtClean="0"/>
              <a:t>4-Collecting </a:t>
            </a:r>
            <a:r>
              <a:rPr lang="en-US" dirty="0"/>
              <a:t>Tubules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3635896" y="836712"/>
            <a:ext cx="5256262" cy="3039393"/>
            <a:chOff x="611560" y="908720"/>
            <a:chExt cx="8064574" cy="3039393"/>
          </a:xfrm>
        </p:grpSpPr>
        <p:grpSp>
          <p:nvGrpSpPr>
            <p:cNvPr id="18" name="Group 17"/>
            <p:cNvGrpSpPr/>
            <p:nvPr/>
          </p:nvGrpSpPr>
          <p:grpSpPr>
            <a:xfrm>
              <a:off x="611560" y="908720"/>
              <a:ext cx="8064574" cy="3039393"/>
              <a:chOff x="323850" y="260350"/>
              <a:chExt cx="8496300" cy="3687763"/>
            </a:xfrm>
          </p:grpSpPr>
          <p:pic>
            <p:nvPicPr>
              <p:cNvPr id="4098" name="Picture 4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t="16736" r="35025" b="6076"/>
              <a:stretch>
                <a:fillRect/>
              </a:stretch>
            </p:blipFill>
            <p:spPr bwMode="auto">
              <a:xfrm>
                <a:off x="323850" y="260350"/>
                <a:ext cx="3960813" cy="35290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099" name="Picture 7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25572" t="17326" r="4739" b="7083"/>
              <a:stretch>
                <a:fillRect/>
              </a:stretch>
            </p:blipFill>
            <p:spPr bwMode="auto">
              <a:xfrm>
                <a:off x="4572000" y="260350"/>
                <a:ext cx="4248150" cy="34559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100" name="Line 8"/>
              <p:cNvSpPr>
                <a:spLocks noChangeShapeType="1"/>
              </p:cNvSpPr>
              <p:nvPr/>
            </p:nvSpPr>
            <p:spPr bwMode="auto">
              <a:xfrm flipH="1" flipV="1">
                <a:off x="2989263" y="2781300"/>
                <a:ext cx="1506537" cy="723900"/>
              </a:xfrm>
              <a:prstGeom prst="line">
                <a:avLst/>
              </a:prstGeom>
              <a:noFill/>
              <a:ln w="19050">
                <a:solidFill>
                  <a:srgbClr val="FF7C8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4102" name="Line 13"/>
              <p:cNvSpPr>
                <a:spLocks noChangeShapeType="1"/>
              </p:cNvSpPr>
              <p:nvPr/>
            </p:nvSpPr>
            <p:spPr bwMode="auto">
              <a:xfrm>
                <a:off x="2484438" y="1555750"/>
                <a:ext cx="73025" cy="360363"/>
              </a:xfrm>
              <a:prstGeom prst="line">
                <a:avLst/>
              </a:prstGeom>
              <a:noFill/>
              <a:ln w="12700">
                <a:solidFill>
                  <a:srgbClr val="FF66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4103" name="Line 14"/>
              <p:cNvSpPr>
                <a:spLocks noChangeShapeType="1"/>
              </p:cNvSpPr>
              <p:nvPr/>
            </p:nvSpPr>
            <p:spPr bwMode="auto">
              <a:xfrm flipH="1" flipV="1">
                <a:off x="6227763" y="3141663"/>
                <a:ext cx="630237" cy="592137"/>
              </a:xfrm>
              <a:prstGeom prst="line">
                <a:avLst/>
              </a:prstGeom>
              <a:noFill/>
              <a:ln w="19050">
                <a:solidFill>
                  <a:srgbClr val="FF7C8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4105" name="Line 17"/>
              <p:cNvSpPr>
                <a:spLocks noChangeShapeType="1"/>
              </p:cNvSpPr>
              <p:nvPr/>
            </p:nvSpPr>
            <p:spPr bwMode="auto">
              <a:xfrm flipV="1">
                <a:off x="4495800" y="2708275"/>
                <a:ext cx="1155700" cy="796925"/>
              </a:xfrm>
              <a:prstGeom prst="line">
                <a:avLst/>
              </a:prstGeom>
              <a:noFill/>
              <a:ln w="19050">
                <a:solidFill>
                  <a:srgbClr val="FF7C8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4107" name="Text Box 19"/>
              <p:cNvSpPr txBox="1">
                <a:spLocks noChangeArrowheads="1"/>
              </p:cNvSpPr>
              <p:nvPr/>
            </p:nvSpPr>
            <p:spPr bwMode="auto">
              <a:xfrm>
                <a:off x="6705600" y="3581400"/>
                <a:ext cx="503238" cy="366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b="1">
                    <a:solidFill>
                      <a:srgbClr val="FF3300"/>
                    </a:solidFill>
                  </a:rPr>
                  <a:t>2</a:t>
                </a:r>
              </a:p>
            </p:txBody>
          </p:sp>
          <p:sp>
            <p:nvSpPr>
              <p:cNvPr id="4108" name="Text Box 20"/>
              <p:cNvSpPr txBox="1">
                <a:spLocks noChangeArrowheads="1"/>
              </p:cNvSpPr>
              <p:nvPr/>
            </p:nvSpPr>
            <p:spPr bwMode="auto">
              <a:xfrm>
                <a:off x="4191000" y="3443288"/>
                <a:ext cx="504825" cy="3667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b="1">
                    <a:solidFill>
                      <a:srgbClr val="FF3300"/>
                    </a:solidFill>
                  </a:rPr>
                  <a:t>4</a:t>
                </a:r>
              </a:p>
            </p:txBody>
          </p:sp>
          <p:sp>
            <p:nvSpPr>
              <p:cNvPr id="4109" name="Line 21"/>
              <p:cNvSpPr>
                <a:spLocks noChangeShapeType="1"/>
              </p:cNvSpPr>
              <p:nvPr/>
            </p:nvSpPr>
            <p:spPr bwMode="auto">
              <a:xfrm>
                <a:off x="2484438" y="1557338"/>
                <a:ext cx="288925" cy="215900"/>
              </a:xfrm>
              <a:prstGeom prst="line">
                <a:avLst/>
              </a:prstGeom>
              <a:noFill/>
              <a:ln w="12700">
                <a:solidFill>
                  <a:srgbClr val="FF66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4110" name="Line 22"/>
              <p:cNvSpPr>
                <a:spLocks noChangeShapeType="1"/>
              </p:cNvSpPr>
              <p:nvPr/>
            </p:nvSpPr>
            <p:spPr bwMode="auto">
              <a:xfrm>
                <a:off x="7740650" y="1700213"/>
                <a:ext cx="215900" cy="288925"/>
              </a:xfrm>
              <a:prstGeom prst="line">
                <a:avLst/>
              </a:prstGeom>
              <a:noFill/>
              <a:ln w="12700">
                <a:solidFill>
                  <a:srgbClr val="FF66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4111" name="Line 23"/>
              <p:cNvSpPr>
                <a:spLocks noChangeShapeType="1"/>
              </p:cNvSpPr>
              <p:nvPr/>
            </p:nvSpPr>
            <p:spPr bwMode="auto">
              <a:xfrm flipH="1">
                <a:off x="7669213" y="1700213"/>
                <a:ext cx="71437" cy="360362"/>
              </a:xfrm>
              <a:prstGeom prst="line">
                <a:avLst/>
              </a:prstGeom>
              <a:noFill/>
              <a:ln w="12700">
                <a:solidFill>
                  <a:srgbClr val="FF66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4112" name="Text Box 24"/>
              <p:cNvSpPr txBox="1">
                <a:spLocks noChangeArrowheads="1"/>
              </p:cNvSpPr>
              <p:nvPr/>
            </p:nvSpPr>
            <p:spPr bwMode="auto">
              <a:xfrm>
                <a:off x="7524750" y="1477963"/>
                <a:ext cx="506413" cy="3667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b="1">
                    <a:solidFill>
                      <a:srgbClr val="FF3300"/>
                    </a:solidFill>
                  </a:rPr>
                  <a:t>3</a:t>
                </a: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2411760" y="1700808"/>
              <a:ext cx="301686" cy="369332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1</a:t>
              </a:r>
              <a:endParaRPr lang="ar-SA" dirty="0">
                <a:solidFill>
                  <a:srgbClr val="FF0000"/>
                </a:solidFill>
              </a:endParaRPr>
            </a:p>
          </p:txBody>
        </p:sp>
      </p:grpSp>
      <p:pic>
        <p:nvPicPr>
          <p:cNvPr id="22" name="Picture 3" descr="C:\Users\hopes\Desktop\145 zoo MY WORK\New Folder\sc_epitheliu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836712"/>
            <a:ext cx="2952328" cy="285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23"/>
          <p:cNvSpPr/>
          <p:nvPr/>
        </p:nvSpPr>
        <p:spPr>
          <a:xfrm>
            <a:off x="539552" y="3933056"/>
            <a:ext cx="22139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CC3399"/>
                </a:solidFill>
              </a:rPr>
              <a:t>T.S of (collecting tubule </a:t>
            </a:r>
            <a:r>
              <a:rPr lang="ar-SA" sz="2000" b="1" dirty="0" smtClean="0">
                <a:solidFill>
                  <a:srgbClr val="CC3399"/>
                </a:solidFill>
              </a:rPr>
              <a:t>(</a:t>
            </a:r>
            <a:r>
              <a:rPr lang="en-US" sz="2000" b="1" dirty="0" smtClean="0">
                <a:solidFill>
                  <a:srgbClr val="CC3399"/>
                </a:solidFill>
              </a:rPr>
              <a:t>in the kidney</a:t>
            </a:r>
            <a:endParaRPr lang="ar-SA" sz="2800" dirty="0">
              <a:solidFill>
                <a:srgbClr val="CC3399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444208" y="4005064"/>
            <a:ext cx="22139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CC3399"/>
                </a:solidFill>
              </a:rPr>
              <a:t>T.S of Thyroid gland</a:t>
            </a:r>
            <a:endParaRPr lang="ar-SA" sz="2800" dirty="0">
              <a:solidFill>
                <a:srgbClr val="CC33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6"/>
          <p:cNvSpPr txBox="1">
            <a:spLocks noChangeArrowheads="1"/>
          </p:cNvSpPr>
          <p:nvPr/>
        </p:nvSpPr>
        <p:spPr bwMode="auto">
          <a:xfrm>
            <a:off x="899592" y="4653136"/>
            <a:ext cx="7740650" cy="160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smtClean="0"/>
              <a:t>Simple </a:t>
            </a:r>
            <a:r>
              <a:rPr lang="en-US" b="1" dirty="0"/>
              <a:t>Columnar Epithelium</a:t>
            </a:r>
            <a:r>
              <a:rPr lang="ar-SA" b="1" dirty="0"/>
              <a:t> </a:t>
            </a:r>
          </a:p>
          <a:p>
            <a:pPr algn="ctr">
              <a:spcBef>
                <a:spcPct val="50000"/>
              </a:spcBef>
            </a:pPr>
            <a:r>
              <a:rPr lang="en-US" dirty="0" smtClean="0"/>
              <a:t>1-Nucleus</a:t>
            </a:r>
            <a:endParaRPr lang="ar-SA" dirty="0"/>
          </a:p>
          <a:p>
            <a:pPr algn="ctr">
              <a:spcBef>
                <a:spcPct val="50000"/>
              </a:spcBef>
            </a:pPr>
            <a:r>
              <a:rPr lang="ar-SA" dirty="0" smtClean="0"/>
              <a:t> </a:t>
            </a:r>
            <a:r>
              <a:rPr lang="en-US" dirty="0" smtClean="0"/>
              <a:t>2-Plasma membrane</a:t>
            </a:r>
            <a:endParaRPr lang="ar-SA" dirty="0"/>
          </a:p>
          <a:p>
            <a:pPr algn="ctr">
              <a:spcBef>
                <a:spcPct val="50000"/>
              </a:spcBef>
            </a:pPr>
            <a:r>
              <a:rPr lang="en-US" dirty="0" smtClean="0"/>
              <a:t>3-Basement </a:t>
            </a:r>
            <a:r>
              <a:rPr lang="en-US" dirty="0"/>
              <a:t>membrane</a:t>
            </a:r>
            <a:r>
              <a:rPr lang="ar-SA" dirty="0"/>
              <a:t> </a:t>
            </a:r>
          </a:p>
        </p:txBody>
      </p:sp>
      <p:pic>
        <p:nvPicPr>
          <p:cNvPr id="614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836712"/>
            <a:ext cx="5015458" cy="3160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Line 7"/>
          <p:cNvSpPr>
            <a:spLocks noChangeShapeType="1"/>
          </p:cNvSpPr>
          <p:nvPr/>
        </p:nvSpPr>
        <p:spPr bwMode="auto">
          <a:xfrm>
            <a:off x="3293828" y="1638616"/>
            <a:ext cx="336272" cy="471022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ar-SA"/>
          </a:p>
        </p:txBody>
      </p:sp>
      <p:sp>
        <p:nvSpPr>
          <p:cNvPr id="6149" name="Line 8"/>
          <p:cNvSpPr>
            <a:spLocks noChangeShapeType="1"/>
          </p:cNvSpPr>
          <p:nvPr/>
        </p:nvSpPr>
        <p:spPr bwMode="auto">
          <a:xfrm>
            <a:off x="3293828" y="1638616"/>
            <a:ext cx="601750" cy="352941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ar-SA"/>
          </a:p>
        </p:txBody>
      </p:sp>
      <p:sp>
        <p:nvSpPr>
          <p:cNvPr id="6150" name="Line 9"/>
          <p:cNvSpPr>
            <a:spLocks noChangeShapeType="1"/>
          </p:cNvSpPr>
          <p:nvPr/>
        </p:nvSpPr>
        <p:spPr bwMode="auto">
          <a:xfrm flipH="1" flipV="1">
            <a:off x="3494412" y="2639050"/>
            <a:ext cx="1138606" cy="529412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ar-SA"/>
          </a:p>
        </p:txBody>
      </p:sp>
      <p:sp>
        <p:nvSpPr>
          <p:cNvPr id="6151" name="Line 10"/>
          <p:cNvSpPr>
            <a:spLocks noChangeShapeType="1"/>
          </p:cNvSpPr>
          <p:nvPr/>
        </p:nvSpPr>
        <p:spPr bwMode="auto">
          <a:xfrm flipH="1">
            <a:off x="4050440" y="1023563"/>
            <a:ext cx="864278" cy="622838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ar-SA"/>
          </a:p>
        </p:txBody>
      </p:sp>
      <p:sp>
        <p:nvSpPr>
          <p:cNvPr id="6152" name="Text Box 11"/>
          <p:cNvSpPr txBox="1">
            <a:spLocks noChangeArrowheads="1"/>
          </p:cNvSpPr>
          <p:nvPr/>
        </p:nvSpPr>
        <p:spPr bwMode="auto">
          <a:xfrm>
            <a:off x="2759923" y="1520537"/>
            <a:ext cx="469011" cy="299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FF3300"/>
                </a:solidFill>
              </a:rPr>
              <a:t>1</a:t>
            </a:r>
          </a:p>
        </p:txBody>
      </p:sp>
      <p:sp>
        <p:nvSpPr>
          <p:cNvPr id="6153" name="Text Box 12"/>
          <p:cNvSpPr txBox="1">
            <a:spLocks noChangeArrowheads="1"/>
          </p:cNvSpPr>
          <p:nvPr/>
        </p:nvSpPr>
        <p:spPr bwMode="auto">
          <a:xfrm>
            <a:off x="4565173" y="3050382"/>
            <a:ext cx="469011" cy="299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FF3300"/>
                </a:solidFill>
              </a:rPr>
              <a:t>3</a:t>
            </a:r>
          </a:p>
        </p:txBody>
      </p:sp>
      <p:sp>
        <p:nvSpPr>
          <p:cNvPr id="6154" name="Text Box 13"/>
          <p:cNvSpPr txBox="1">
            <a:spLocks noChangeArrowheads="1"/>
          </p:cNvSpPr>
          <p:nvPr/>
        </p:nvSpPr>
        <p:spPr bwMode="auto">
          <a:xfrm>
            <a:off x="4829176" y="836712"/>
            <a:ext cx="470486" cy="299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FF3300"/>
                </a:solidFill>
              </a:rPr>
              <a:t>2</a:t>
            </a:r>
          </a:p>
        </p:txBody>
      </p:sp>
      <p:sp>
        <p:nvSpPr>
          <p:cNvPr id="6155" name="Line 15"/>
          <p:cNvSpPr>
            <a:spLocks noChangeShapeType="1"/>
          </p:cNvSpPr>
          <p:nvPr/>
        </p:nvSpPr>
        <p:spPr bwMode="auto">
          <a:xfrm flipV="1">
            <a:off x="4633017" y="2520970"/>
            <a:ext cx="1873095" cy="647492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ar-SA"/>
          </a:p>
        </p:txBody>
      </p:sp>
      <p:sp>
        <p:nvSpPr>
          <p:cNvPr id="14" name="TextBox 13"/>
          <p:cNvSpPr txBox="1"/>
          <p:nvPr/>
        </p:nvSpPr>
        <p:spPr>
          <a:xfrm>
            <a:off x="3898984" y="4149080"/>
            <a:ext cx="1746632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b="1" dirty="0" smtClean="0">
                <a:solidFill>
                  <a:srgbClr val="CC3399"/>
                </a:solidFill>
              </a:rPr>
              <a:t>T.S of intestine</a:t>
            </a:r>
            <a:endParaRPr lang="ar-SA" sz="2000" b="1" dirty="0">
              <a:solidFill>
                <a:srgbClr val="CC33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1475656" y="4293096"/>
            <a:ext cx="604897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 smtClean="0"/>
              <a:t>Stratified </a:t>
            </a:r>
            <a:r>
              <a:rPr lang="en-US" sz="2000" b="1" dirty="0"/>
              <a:t>Squamous Epithelium</a:t>
            </a:r>
            <a:r>
              <a:rPr lang="ar-SA" sz="2000" b="1" dirty="0"/>
              <a:t> </a:t>
            </a:r>
          </a:p>
          <a:p>
            <a:pPr algn="ctr">
              <a:spcBef>
                <a:spcPct val="50000"/>
              </a:spcBef>
            </a:pPr>
            <a:r>
              <a:rPr lang="en-US" dirty="0" smtClean="0"/>
              <a:t>1-Basement </a:t>
            </a:r>
            <a:r>
              <a:rPr lang="en-US" dirty="0"/>
              <a:t>membrane</a:t>
            </a:r>
            <a:r>
              <a:rPr lang="ar-SA" dirty="0"/>
              <a:t> </a:t>
            </a:r>
          </a:p>
          <a:p>
            <a:pPr algn="ctr">
              <a:spcBef>
                <a:spcPct val="50000"/>
              </a:spcBef>
            </a:pPr>
            <a:r>
              <a:rPr lang="en-US" dirty="0" smtClean="0"/>
              <a:t>2-Malpighian Layer</a:t>
            </a:r>
            <a:endParaRPr lang="ar-SA" dirty="0"/>
          </a:p>
          <a:p>
            <a:pPr algn="ctr">
              <a:spcBef>
                <a:spcPct val="50000"/>
              </a:spcBef>
            </a:pPr>
            <a:r>
              <a:rPr lang="en-US" dirty="0" smtClean="0"/>
              <a:t>3-Spongy </a:t>
            </a:r>
            <a:r>
              <a:rPr lang="en-US" dirty="0"/>
              <a:t>Layer</a:t>
            </a:r>
            <a:r>
              <a:rPr lang="ar-SA" dirty="0"/>
              <a:t> </a:t>
            </a:r>
          </a:p>
          <a:p>
            <a:pPr algn="ctr">
              <a:spcBef>
                <a:spcPct val="50000"/>
              </a:spcBef>
            </a:pPr>
            <a:r>
              <a:rPr lang="en-US" dirty="0" smtClean="0"/>
              <a:t>Cells</a:t>
            </a:r>
            <a:r>
              <a:rPr lang="ar-SA" dirty="0" smtClean="0"/>
              <a:t> </a:t>
            </a:r>
            <a:r>
              <a:rPr lang="en-US" dirty="0" smtClean="0"/>
              <a:t>4-Squamous</a:t>
            </a:r>
            <a:endParaRPr lang="ar-SA" dirty="0"/>
          </a:p>
        </p:txBody>
      </p:sp>
      <p:pic>
        <p:nvPicPr>
          <p:cNvPr id="819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620688"/>
            <a:ext cx="6768752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Line 6"/>
          <p:cNvSpPr>
            <a:spLocks noChangeShapeType="1"/>
          </p:cNvSpPr>
          <p:nvPr/>
        </p:nvSpPr>
        <p:spPr bwMode="auto">
          <a:xfrm flipV="1">
            <a:off x="5673947" y="3600219"/>
            <a:ext cx="800264" cy="222975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ar-SA"/>
          </a:p>
        </p:txBody>
      </p:sp>
      <p:sp>
        <p:nvSpPr>
          <p:cNvPr id="8197" name="Line 7"/>
          <p:cNvSpPr>
            <a:spLocks noChangeShapeType="1"/>
          </p:cNvSpPr>
          <p:nvPr/>
        </p:nvSpPr>
        <p:spPr bwMode="auto">
          <a:xfrm flipV="1">
            <a:off x="2078048" y="1266335"/>
            <a:ext cx="1438360" cy="55131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ar-SA"/>
          </a:p>
        </p:txBody>
      </p:sp>
      <p:sp>
        <p:nvSpPr>
          <p:cNvPr id="8198" name="Line 8"/>
          <p:cNvSpPr>
            <a:spLocks noChangeShapeType="1"/>
          </p:cNvSpPr>
          <p:nvPr/>
        </p:nvSpPr>
        <p:spPr bwMode="auto">
          <a:xfrm flipV="1">
            <a:off x="3756134" y="3378470"/>
            <a:ext cx="1117549" cy="332012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ar-SA"/>
          </a:p>
        </p:txBody>
      </p:sp>
      <p:sp>
        <p:nvSpPr>
          <p:cNvPr id="8199" name="Text Box 9"/>
          <p:cNvSpPr txBox="1">
            <a:spLocks noChangeArrowheads="1"/>
          </p:cNvSpPr>
          <p:nvPr/>
        </p:nvSpPr>
        <p:spPr bwMode="auto">
          <a:xfrm>
            <a:off x="4954768" y="3766838"/>
            <a:ext cx="560537" cy="283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FF3300"/>
                </a:solidFill>
              </a:rPr>
              <a:t>1</a:t>
            </a:r>
          </a:p>
        </p:txBody>
      </p:sp>
      <p:sp>
        <p:nvSpPr>
          <p:cNvPr id="8200" name="Text Box 10"/>
          <p:cNvSpPr txBox="1">
            <a:spLocks noChangeArrowheads="1"/>
          </p:cNvSpPr>
          <p:nvPr/>
        </p:nvSpPr>
        <p:spPr bwMode="auto">
          <a:xfrm>
            <a:off x="1276021" y="2822258"/>
            <a:ext cx="562301" cy="283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FF3300"/>
                </a:solidFill>
              </a:rPr>
              <a:t>3</a:t>
            </a:r>
          </a:p>
        </p:txBody>
      </p:sp>
      <p:sp>
        <p:nvSpPr>
          <p:cNvPr id="8201" name="Text Box 11"/>
          <p:cNvSpPr txBox="1">
            <a:spLocks noChangeArrowheads="1"/>
          </p:cNvSpPr>
          <p:nvPr/>
        </p:nvSpPr>
        <p:spPr bwMode="auto">
          <a:xfrm>
            <a:off x="3195597" y="3600219"/>
            <a:ext cx="560537" cy="283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FF3300"/>
                </a:solidFill>
              </a:rPr>
              <a:t>2</a:t>
            </a:r>
          </a:p>
        </p:txBody>
      </p:sp>
      <p:sp>
        <p:nvSpPr>
          <p:cNvPr id="8202" name="Line 12"/>
          <p:cNvSpPr>
            <a:spLocks noChangeShapeType="1"/>
          </p:cNvSpPr>
          <p:nvPr/>
        </p:nvSpPr>
        <p:spPr bwMode="auto">
          <a:xfrm flipV="1">
            <a:off x="1838321" y="2489021"/>
            <a:ext cx="2316182" cy="444724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ar-SA"/>
          </a:p>
        </p:txBody>
      </p:sp>
      <p:sp>
        <p:nvSpPr>
          <p:cNvPr id="8203" name="Line 13"/>
          <p:cNvSpPr>
            <a:spLocks noChangeShapeType="1"/>
          </p:cNvSpPr>
          <p:nvPr/>
        </p:nvSpPr>
        <p:spPr bwMode="auto">
          <a:xfrm flipH="1" flipV="1">
            <a:off x="4873684" y="3600219"/>
            <a:ext cx="800264" cy="222975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ar-SA"/>
          </a:p>
        </p:txBody>
      </p:sp>
      <p:sp>
        <p:nvSpPr>
          <p:cNvPr id="8204" name="Text Box 14"/>
          <p:cNvSpPr txBox="1">
            <a:spLocks noChangeArrowheads="1"/>
          </p:cNvSpPr>
          <p:nvPr/>
        </p:nvSpPr>
        <p:spPr bwMode="auto">
          <a:xfrm>
            <a:off x="1436427" y="1211204"/>
            <a:ext cx="560537" cy="283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FF3300"/>
                </a:solidFill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6" name="Text Box 11"/>
          <p:cNvSpPr txBox="1">
            <a:spLocks noChangeArrowheads="1"/>
          </p:cNvSpPr>
          <p:nvPr/>
        </p:nvSpPr>
        <p:spPr bwMode="auto">
          <a:xfrm>
            <a:off x="1331640" y="4869160"/>
            <a:ext cx="6192838" cy="161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smtClean="0"/>
              <a:t>Epithelium tissues (Goblet cells )</a:t>
            </a:r>
            <a:endParaRPr lang="ar-SA" dirty="0" smtClean="0"/>
          </a:p>
          <a:p>
            <a:pPr algn="ctr">
              <a:spcBef>
                <a:spcPct val="50000"/>
              </a:spcBef>
            </a:pPr>
            <a:r>
              <a:rPr lang="en-US" dirty="0" smtClean="0"/>
              <a:t>1-Goblet cells</a:t>
            </a:r>
            <a:endParaRPr lang="ar-SA" dirty="0"/>
          </a:p>
          <a:p>
            <a:pPr algn="ctr">
              <a:spcBef>
                <a:spcPct val="50000"/>
              </a:spcBef>
            </a:pPr>
            <a:r>
              <a:rPr lang="ar-SA" dirty="0" smtClean="0"/>
              <a:t> </a:t>
            </a:r>
            <a:r>
              <a:rPr lang="en-US" dirty="0" smtClean="0"/>
              <a:t>2-Villi         </a:t>
            </a:r>
            <a:endParaRPr lang="ar-SA" dirty="0"/>
          </a:p>
          <a:p>
            <a:pPr algn="r">
              <a:spcBef>
                <a:spcPct val="50000"/>
              </a:spcBef>
            </a:pPr>
            <a:endParaRPr lang="ar-SA" dirty="0"/>
          </a:p>
        </p:txBody>
      </p:sp>
      <p:grpSp>
        <p:nvGrpSpPr>
          <p:cNvPr id="11" name="Group 10"/>
          <p:cNvGrpSpPr/>
          <p:nvPr/>
        </p:nvGrpSpPr>
        <p:grpSpPr>
          <a:xfrm>
            <a:off x="1716088" y="692696"/>
            <a:ext cx="5808240" cy="3995192"/>
            <a:chOff x="1716088" y="115888"/>
            <a:chExt cx="6096000" cy="4572000"/>
          </a:xfrm>
        </p:grpSpPr>
        <p:pic>
          <p:nvPicPr>
            <p:cNvPr id="7170" name="Picture 5"/>
            <p:cNvPicPr>
              <a:picLocks noChangeAspect="1" noChangeArrowheads="1"/>
            </p:cNvPicPr>
            <p:nvPr/>
          </p:nvPicPr>
          <p:blipFill>
            <a:blip r:embed="rId2" cstate="print">
              <a:lum bright="-14000" contrast="38000"/>
            </a:blip>
            <a:srcRect/>
            <a:stretch>
              <a:fillRect/>
            </a:stretch>
          </p:blipFill>
          <p:spPr bwMode="auto">
            <a:xfrm>
              <a:off x="1716088" y="115888"/>
              <a:ext cx="6096000" cy="45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71" name="Text Box 6"/>
            <p:cNvSpPr txBox="1">
              <a:spLocks noChangeArrowheads="1"/>
            </p:cNvSpPr>
            <p:nvPr/>
          </p:nvSpPr>
          <p:spPr bwMode="auto">
            <a:xfrm>
              <a:off x="2481263" y="2420938"/>
              <a:ext cx="506412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7172" name="Line 7"/>
            <p:cNvSpPr>
              <a:spLocks noChangeShapeType="1"/>
            </p:cNvSpPr>
            <p:nvPr/>
          </p:nvSpPr>
          <p:spPr bwMode="auto">
            <a:xfrm>
              <a:off x="3059113" y="2636838"/>
              <a:ext cx="1727200" cy="71437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7173" name="Line 8"/>
            <p:cNvSpPr>
              <a:spLocks noChangeShapeType="1"/>
            </p:cNvSpPr>
            <p:nvPr/>
          </p:nvSpPr>
          <p:spPr bwMode="auto">
            <a:xfrm flipV="1">
              <a:off x="2987675" y="2060575"/>
              <a:ext cx="2085975" cy="576263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7174" name="Line 9"/>
            <p:cNvSpPr>
              <a:spLocks noChangeShapeType="1"/>
            </p:cNvSpPr>
            <p:nvPr/>
          </p:nvSpPr>
          <p:spPr bwMode="auto">
            <a:xfrm>
              <a:off x="6477000" y="381000"/>
              <a:ext cx="122238" cy="65563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7175" name="Text Box 10"/>
            <p:cNvSpPr txBox="1">
              <a:spLocks noChangeArrowheads="1"/>
            </p:cNvSpPr>
            <p:nvPr/>
          </p:nvSpPr>
          <p:spPr bwMode="auto">
            <a:xfrm>
              <a:off x="6019800" y="152400"/>
              <a:ext cx="506413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7177" name="Line 12"/>
            <p:cNvSpPr>
              <a:spLocks noChangeShapeType="1"/>
            </p:cNvSpPr>
            <p:nvPr/>
          </p:nvSpPr>
          <p:spPr bwMode="auto">
            <a:xfrm flipH="1">
              <a:off x="5715000" y="228600"/>
              <a:ext cx="381000" cy="15240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ar-SA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17189" y="2132856"/>
            <a:ext cx="546252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Thank you </a:t>
            </a:r>
          </a:p>
          <a:p>
            <a:pPr algn="ctr"/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for your attention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Smiley Face 2"/>
          <p:cNvSpPr/>
          <p:nvPr/>
        </p:nvSpPr>
        <p:spPr>
          <a:xfrm>
            <a:off x="7524328" y="5373216"/>
            <a:ext cx="576064" cy="576064"/>
          </a:xfrm>
          <a:prstGeom prst="smileyFac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sng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9512" y="1052735"/>
            <a:ext cx="87885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Rest on 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Basement Membrane</a:t>
            </a:r>
            <a:endParaRPr lang="en-US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2" algn="l" rtl="0" eaLnBrk="0" fontAlgn="base" hangingPunct="0"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</a:pP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thin sheet of connective tissue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2" algn="l" rtl="0" eaLnBrk="0" fontAlgn="base" hangingPunct="0"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</a:pP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provides structural support 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to 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the epithelium 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2" algn="l" rtl="0" eaLnBrk="0" fontAlgn="base" hangingPunct="0"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</a:pP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binds it to </a:t>
            </a:r>
            <a:r>
              <a:rPr lang="en-US" sz="2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neighboring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structures 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There are l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ots 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of 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tight junctions and</a:t>
            </a: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It provides 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tissues with strength and stability.</a:t>
            </a: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hey also have 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the ability of Renewal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00808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400" b="1" dirty="0" smtClean="0">
                <a:solidFill>
                  <a:srgbClr val="00808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Stem and </a:t>
            </a:r>
            <a:r>
              <a:rPr lang="en-US" sz="2400" b="1" dirty="0" err="1" smtClean="0">
                <a:solidFill>
                  <a:srgbClr val="00808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germinative</a:t>
            </a:r>
            <a:r>
              <a:rPr lang="en-US" sz="2400" b="1" dirty="0" smtClean="0">
                <a:solidFill>
                  <a:srgbClr val="00808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cells)</a:t>
            </a:r>
            <a:endParaRPr lang="en-US" sz="2400" b="1" dirty="0" smtClean="0">
              <a:solidFill>
                <a:srgbClr val="00808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457200" y="357166"/>
          <a:ext cx="8229600" cy="57689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57188" y="2571750"/>
            <a:ext cx="8229600" cy="769441"/>
          </a:xfrm>
          <a:prstGeom prst="rect">
            <a:avLst/>
          </a:prstGeom>
          <a:noFill/>
          <a:ln w="4127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Types of Epithelial Tissue </a:t>
            </a:r>
            <a:endParaRPr kumimoji="0" lang="en-US" b="0" i="0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9552" y="764704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Number of layers</a:t>
            </a:r>
            <a:r>
              <a:rPr lang="en-US" sz="3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en-U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ight Brace 6"/>
          <p:cNvSpPr/>
          <p:nvPr/>
        </p:nvSpPr>
        <p:spPr>
          <a:xfrm rot="16200000">
            <a:off x="4123137" y="-1234705"/>
            <a:ext cx="658332" cy="6097310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Rounded Rectangle 11"/>
          <p:cNvSpPr/>
          <p:nvPr/>
        </p:nvSpPr>
        <p:spPr>
          <a:xfrm>
            <a:off x="428596" y="2143116"/>
            <a:ext cx="3452053" cy="110595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simple epithelium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(one layer)</a:t>
            </a:r>
            <a:endParaRPr lang="ar-SA" b="1" dirty="0" smtClean="0">
              <a:solidFill>
                <a:schemeClr val="bg1"/>
              </a:solidFill>
            </a:endParaRPr>
          </a:p>
          <a:p>
            <a:pPr algn="ctr"/>
            <a:endParaRPr lang="ar-SA" dirty="0"/>
          </a:p>
        </p:txBody>
      </p:sp>
      <p:grpSp>
        <p:nvGrpSpPr>
          <p:cNvPr id="16" name="مجموعة 23"/>
          <p:cNvGrpSpPr>
            <a:grpSpLocks/>
          </p:cNvGrpSpPr>
          <p:nvPr/>
        </p:nvGrpSpPr>
        <p:grpSpPr bwMode="auto">
          <a:xfrm>
            <a:off x="642910" y="3214686"/>
            <a:ext cx="3714776" cy="630272"/>
            <a:chOff x="1219200" y="1362075"/>
            <a:chExt cx="6553200" cy="523816"/>
          </a:xfrm>
        </p:grpSpPr>
        <p:grpSp>
          <p:nvGrpSpPr>
            <p:cNvPr id="17" name="مجموعة 17"/>
            <p:cNvGrpSpPr>
              <a:grpSpLocks/>
            </p:cNvGrpSpPr>
            <p:nvPr/>
          </p:nvGrpSpPr>
          <p:grpSpPr bwMode="auto">
            <a:xfrm>
              <a:off x="1219200" y="1362075"/>
              <a:ext cx="6553200" cy="466725"/>
              <a:chOff x="1066800" y="609600"/>
              <a:chExt cx="7010400" cy="771525"/>
            </a:xfrm>
          </p:grpSpPr>
          <p:cxnSp>
            <p:nvCxnSpPr>
              <p:cNvPr id="19" name="رابط مستقيم 18"/>
              <p:cNvCxnSpPr/>
              <p:nvPr/>
            </p:nvCxnSpPr>
            <p:spPr>
              <a:xfrm rot="5400000">
                <a:off x="4306039" y="799140"/>
                <a:ext cx="390967" cy="11887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رابط مستقيم 19"/>
              <p:cNvCxnSpPr/>
              <p:nvPr/>
            </p:nvCxnSpPr>
            <p:spPr>
              <a:xfrm rot="10800000">
                <a:off x="1066800" y="1000567"/>
                <a:ext cx="7010400" cy="0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رابط مستقيم 20"/>
              <p:cNvCxnSpPr/>
              <p:nvPr/>
            </p:nvCxnSpPr>
            <p:spPr>
              <a:xfrm rot="5400000">
                <a:off x="7875773" y="1179612"/>
                <a:ext cx="390966" cy="11887"/>
              </a:xfrm>
              <a:prstGeom prst="line">
                <a:avLst/>
              </a:prstGeom>
              <a:ln w="25400">
                <a:solidFill>
                  <a:schemeClr val="accent2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رابط مستقيم 21"/>
              <p:cNvCxnSpPr/>
              <p:nvPr/>
            </p:nvCxnSpPr>
            <p:spPr>
              <a:xfrm rot="5400000">
                <a:off x="877261" y="1179610"/>
                <a:ext cx="390966" cy="11888"/>
              </a:xfrm>
              <a:prstGeom prst="line">
                <a:avLst/>
              </a:prstGeom>
              <a:ln w="25400">
                <a:solidFill>
                  <a:schemeClr val="accent2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8" name="رابط مستقيم 22"/>
            <p:cNvCxnSpPr/>
            <p:nvPr/>
          </p:nvCxnSpPr>
          <p:spPr>
            <a:xfrm rot="16200000" flipV="1">
              <a:off x="4274360" y="1740651"/>
              <a:ext cx="285718" cy="4762"/>
            </a:xfrm>
            <a:prstGeom prst="line">
              <a:avLst/>
            </a:prstGeom>
            <a:ln w="25400">
              <a:solidFill>
                <a:schemeClr val="accent2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مستطيل 3"/>
          <p:cNvSpPr>
            <a:spLocks noChangeArrowheads="1"/>
          </p:cNvSpPr>
          <p:nvPr/>
        </p:nvSpPr>
        <p:spPr bwMode="auto">
          <a:xfrm>
            <a:off x="0" y="3786190"/>
            <a:ext cx="143977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dirty="0" err="1"/>
              <a:t>squamous</a:t>
            </a:r>
            <a:r>
              <a:rPr lang="en-US" sz="2000" b="1" dirty="0"/>
              <a:t> epithelium</a:t>
            </a:r>
            <a:endParaRPr lang="ar-SA" sz="2000" b="1" dirty="0"/>
          </a:p>
        </p:txBody>
      </p:sp>
      <p:sp>
        <p:nvSpPr>
          <p:cNvPr id="25" name="مستطيل 4"/>
          <p:cNvSpPr>
            <a:spLocks noChangeArrowheads="1"/>
          </p:cNvSpPr>
          <p:nvPr/>
        </p:nvSpPr>
        <p:spPr bwMode="auto">
          <a:xfrm>
            <a:off x="1928794" y="3857628"/>
            <a:ext cx="124719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err="1"/>
              <a:t>cuboidal</a:t>
            </a:r>
            <a:r>
              <a:rPr lang="en-US" b="1" dirty="0"/>
              <a:t> epithelium</a:t>
            </a:r>
            <a:endParaRPr lang="ar-SA" b="1" dirty="0"/>
          </a:p>
        </p:txBody>
      </p:sp>
      <p:sp>
        <p:nvSpPr>
          <p:cNvPr id="26" name="مستطيل 5"/>
          <p:cNvSpPr>
            <a:spLocks noChangeArrowheads="1"/>
          </p:cNvSpPr>
          <p:nvPr/>
        </p:nvSpPr>
        <p:spPr bwMode="auto">
          <a:xfrm>
            <a:off x="3500430" y="3786190"/>
            <a:ext cx="132016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columnar epithelium</a:t>
            </a:r>
            <a:endParaRPr lang="ar-SA" b="1" dirty="0"/>
          </a:p>
        </p:txBody>
      </p:sp>
      <p:grpSp>
        <p:nvGrpSpPr>
          <p:cNvPr id="39" name="Group 38"/>
          <p:cNvGrpSpPr/>
          <p:nvPr/>
        </p:nvGrpSpPr>
        <p:grpSpPr>
          <a:xfrm>
            <a:off x="3428992" y="4357694"/>
            <a:ext cx="1961303" cy="868573"/>
            <a:chOff x="7052115" y="4725142"/>
            <a:chExt cx="2491236" cy="868573"/>
          </a:xfrm>
        </p:grpSpPr>
        <p:sp>
          <p:nvSpPr>
            <p:cNvPr id="32" name="مستطيل 15"/>
            <p:cNvSpPr>
              <a:spLocks noChangeArrowheads="1"/>
            </p:cNvSpPr>
            <p:nvPr/>
          </p:nvSpPr>
          <p:spPr bwMode="auto">
            <a:xfrm>
              <a:off x="8366552" y="5255161"/>
              <a:ext cx="1176799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b="1" dirty="0" smtClean="0">
                  <a:solidFill>
                    <a:srgbClr val="CC3399"/>
                  </a:solidFill>
                </a:rPr>
                <a:t>Stomach</a:t>
              </a:r>
              <a:endParaRPr lang="ar-SA" sz="2000" b="1" dirty="0">
                <a:solidFill>
                  <a:srgbClr val="CC3399"/>
                </a:solidFill>
              </a:endParaRPr>
            </a:p>
          </p:txBody>
        </p:sp>
        <p:sp>
          <p:nvSpPr>
            <p:cNvPr id="33" name="مستطيل 16"/>
            <p:cNvSpPr>
              <a:spLocks noChangeArrowheads="1"/>
            </p:cNvSpPr>
            <p:nvPr/>
          </p:nvSpPr>
          <p:spPr bwMode="auto">
            <a:xfrm>
              <a:off x="7052115" y="5255161"/>
              <a:ext cx="147822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b="1" dirty="0" smtClean="0">
                  <a:solidFill>
                    <a:srgbClr val="CC3399"/>
                  </a:solidFill>
                </a:rPr>
                <a:t>Intestine     </a:t>
              </a:r>
              <a:endParaRPr lang="ar-SA" b="1" dirty="0">
                <a:solidFill>
                  <a:srgbClr val="CC3399"/>
                </a:solidFill>
              </a:endParaRPr>
            </a:p>
          </p:txBody>
        </p:sp>
        <p:grpSp>
          <p:nvGrpSpPr>
            <p:cNvPr id="34" name="مجموعة 52"/>
            <p:cNvGrpSpPr>
              <a:grpSpLocks/>
            </p:cNvGrpSpPr>
            <p:nvPr/>
          </p:nvGrpSpPr>
          <p:grpSpPr bwMode="auto">
            <a:xfrm>
              <a:off x="7668344" y="4725142"/>
              <a:ext cx="1112828" cy="597892"/>
              <a:chOff x="7086600" y="4667248"/>
              <a:chExt cx="1376363" cy="590552"/>
            </a:xfrm>
          </p:grpSpPr>
          <p:cxnSp>
            <p:nvCxnSpPr>
              <p:cNvPr id="35" name="رابط مستقيم 46"/>
              <p:cNvCxnSpPr/>
              <p:nvPr/>
            </p:nvCxnSpPr>
            <p:spPr>
              <a:xfrm rot="16200000" flipV="1">
                <a:off x="7631908" y="4807741"/>
                <a:ext cx="285750" cy="4763"/>
              </a:xfrm>
              <a:prstGeom prst="line">
                <a:avLst/>
              </a:prstGeom>
              <a:ln w="25400">
                <a:solidFill>
                  <a:schemeClr val="accent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رابط مستقيم 47"/>
              <p:cNvCxnSpPr/>
              <p:nvPr/>
            </p:nvCxnSpPr>
            <p:spPr>
              <a:xfrm>
                <a:off x="7086600" y="4953000"/>
                <a:ext cx="1371600" cy="0"/>
              </a:xfrm>
              <a:prstGeom prst="line">
                <a:avLst/>
              </a:prstGeom>
              <a:ln w="25400">
                <a:solidFill>
                  <a:schemeClr val="accent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رابط مستقيم 50"/>
              <p:cNvCxnSpPr/>
              <p:nvPr/>
            </p:nvCxnSpPr>
            <p:spPr>
              <a:xfrm rot="16200000" flipV="1">
                <a:off x="8317707" y="5112543"/>
                <a:ext cx="285750" cy="4763"/>
              </a:xfrm>
              <a:prstGeom prst="line">
                <a:avLst/>
              </a:prstGeom>
              <a:ln w="25400">
                <a:solidFill>
                  <a:schemeClr val="accent2"/>
                </a:solidFill>
                <a:headEnd type="stealt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رابط مستقيم 51"/>
              <p:cNvCxnSpPr/>
              <p:nvPr/>
            </p:nvCxnSpPr>
            <p:spPr>
              <a:xfrm rot="16200000" flipV="1">
                <a:off x="6946107" y="5112543"/>
                <a:ext cx="285750" cy="4763"/>
              </a:xfrm>
              <a:prstGeom prst="line">
                <a:avLst/>
              </a:prstGeom>
              <a:ln w="25400">
                <a:solidFill>
                  <a:schemeClr val="accent2"/>
                </a:solidFill>
                <a:headEnd type="stealt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0" name="Group 39"/>
          <p:cNvGrpSpPr/>
          <p:nvPr/>
        </p:nvGrpSpPr>
        <p:grpSpPr>
          <a:xfrm>
            <a:off x="1214414" y="4429132"/>
            <a:ext cx="2286016" cy="1486776"/>
            <a:chOff x="7214662" y="4463192"/>
            <a:chExt cx="2110331" cy="1486776"/>
          </a:xfrm>
        </p:grpSpPr>
        <p:sp>
          <p:nvSpPr>
            <p:cNvPr id="41" name="مستطيل 15"/>
            <p:cNvSpPr>
              <a:spLocks noChangeArrowheads="1"/>
            </p:cNvSpPr>
            <p:nvPr/>
          </p:nvSpPr>
          <p:spPr bwMode="auto">
            <a:xfrm>
              <a:off x="8175952" y="5118971"/>
              <a:ext cx="1149041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1600" b="1" dirty="0" smtClean="0">
                  <a:solidFill>
                    <a:schemeClr val="accent5">
                      <a:lumMod val="75000"/>
                    </a:schemeClr>
                  </a:solidFill>
                </a:rPr>
                <a:t>Collecting tubule</a:t>
              </a:r>
              <a:endParaRPr lang="ar-SA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42" name="مستطيل 16"/>
            <p:cNvSpPr>
              <a:spLocks noChangeArrowheads="1"/>
            </p:cNvSpPr>
            <p:nvPr/>
          </p:nvSpPr>
          <p:spPr bwMode="auto">
            <a:xfrm>
              <a:off x="7214662" y="5048937"/>
              <a:ext cx="118386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1600" b="1" dirty="0" smtClean="0">
                  <a:solidFill>
                    <a:schemeClr val="accent5">
                      <a:lumMod val="75000"/>
                    </a:schemeClr>
                  </a:solidFill>
                </a:rPr>
                <a:t>Thyroid gland</a:t>
              </a:r>
              <a:endParaRPr lang="ar-SA" sz="1600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grpSp>
          <p:nvGrpSpPr>
            <p:cNvPr id="43" name="مجموعة 52"/>
            <p:cNvGrpSpPr>
              <a:grpSpLocks/>
            </p:cNvGrpSpPr>
            <p:nvPr/>
          </p:nvGrpSpPr>
          <p:grpSpPr bwMode="auto">
            <a:xfrm>
              <a:off x="7957264" y="4463192"/>
              <a:ext cx="1108977" cy="578604"/>
              <a:chOff x="7443941" y="4408508"/>
              <a:chExt cx="1371600" cy="571500"/>
            </a:xfrm>
          </p:grpSpPr>
          <p:cxnSp>
            <p:nvCxnSpPr>
              <p:cNvPr id="44" name="رابط مستقيم 46"/>
              <p:cNvCxnSpPr/>
              <p:nvPr/>
            </p:nvCxnSpPr>
            <p:spPr>
              <a:xfrm rot="16200000" flipV="1">
                <a:off x="8010071" y="4549001"/>
                <a:ext cx="285750" cy="4763"/>
              </a:xfrm>
              <a:prstGeom prst="line">
                <a:avLst/>
              </a:prstGeom>
              <a:ln w="25400">
                <a:solidFill>
                  <a:schemeClr val="accent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رابط مستقيم 47"/>
              <p:cNvCxnSpPr/>
              <p:nvPr/>
            </p:nvCxnSpPr>
            <p:spPr>
              <a:xfrm>
                <a:off x="7443941" y="4694257"/>
                <a:ext cx="1371600" cy="0"/>
              </a:xfrm>
              <a:prstGeom prst="line">
                <a:avLst/>
              </a:prstGeom>
              <a:ln w="25400">
                <a:solidFill>
                  <a:schemeClr val="accent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رابط مستقيم 50"/>
              <p:cNvCxnSpPr/>
              <p:nvPr/>
            </p:nvCxnSpPr>
            <p:spPr>
              <a:xfrm rot="16200000" flipV="1">
                <a:off x="8630177" y="4834751"/>
                <a:ext cx="285750" cy="4763"/>
              </a:xfrm>
              <a:prstGeom prst="line">
                <a:avLst/>
              </a:prstGeom>
              <a:ln w="25400">
                <a:solidFill>
                  <a:schemeClr val="accent2"/>
                </a:solidFill>
                <a:headEnd type="stealt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رابط مستقيم 51"/>
              <p:cNvCxnSpPr/>
              <p:nvPr/>
            </p:nvCxnSpPr>
            <p:spPr>
              <a:xfrm rot="16200000" flipV="1">
                <a:off x="7320161" y="4808365"/>
                <a:ext cx="285750" cy="4763"/>
              </a:xfrm>
              <a:prstGeom prst="line">
                <a:avLst/>
              </a:prstGeom>
              <a:ln w="25400">
                <a:solidFill>
                  <a:schemeClr val="accent2"/>
                </a:solidFill>
                <a:headEnd type="stealt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" name="Group 47"/>
          <p:cNvGrpSpPr/>
          <p:nvPr/>
        </p:nvGrpSpPr>
        <p:grpSpPr>
          <a:xfrm>
            <a:off x="-142908" y="4429132"/>
            <a:ext cx="1962987" cy="1437838"/>
            <a:chOff x="7018383" y="4725144"/>
            <a:chExt cx="2493375" cy="1437838"/>
          </a:xfrm>
        </p:grpSpPr>
        <p:sp>
          <p:nvSpPr>
            <p:cNvPr id="49" name="مستطيل 15"/>
            <p:cNvSpPr>
              <a:spLocks noChangeArrowheads="1"/>
            </p:cNvSpPr>
            <p:nvPr/>
          </p:nvSpPr>
          <p:spPr bwMode="auto">
            <a:xfrm>
              <a:off x="8324134" y="5301208"/>
              <a:ext cx="1187624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1600" b="1" dirty="0" smtClean="0">
                  <a:solidFill>
                    <a:srgbClr val="CC3399"/>
                  </a:solidFill>
                </a:rPr>
                <a:t>Lining of </a:t>
              </a:r>
            </a:p>
            <a:p>
              <a:r>
                <a:rPr lang="en-US" sz="1600" b="1" dirty="0" smtClean="0">
                  <a:solidFill>
                    <a:srgbClr val="CC3399"/>
                  </a:solidFill>
                </a:rPr>
                <a:t>Mouth</a:t>
              </a:r>
            </a:p>
            <a:p>
              <a:r>
                <a:rPr lang="en-US" sz="1600" b="1" dirty="0" smtClean="0">
                  <a:solidFill>
                    <a:srgbClr val="CC3399"/>
                  </a:solidFill>
                </a:rPr>
                <a:t>Top view</a:t>
              </a:r>
              <a:endParaRPr lang="ar-SA" b="1" dirty="0">
                <a:solidFill>
                  <a:srgbClr val="CC3399"/>
                </a:solidFill>
              </a:endParaRPr>
            </a:p>
          </p:txBody>
        </p:sp>
        <p:sp>
          <p:nvSpPr>
            <p:cNvPr id="50" name="مستطيل 16"/>
            <p:cNvSpPr>
              <a:spLocks noChangeArrowheads="1"/>
            </p:cNvSpPr>
            <p:nvPr/>
          </p:nvSpPr>
          <p:spPr bwMode="auto">
            <a:xfrm>
              <a:off x="7018383" y="5301208"/>
              <a:ext cx="1455597" cy="8617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1600" b="1" dirty="0" smtClean="0">
                  <a:solidFill>
                    <a:srgbClr val="CC3399"/>
                  </a:solidFill>
                </a:rPr>
                <a:t>Bowman’s capsule</a:t>
              </a:r>
            </a:p>
            <a:p>
              <a:r>
                <a:rPr lang="en-US" sz="1600" b="1" dirty="0" smtClean="0">
                  <a:solidFill>
                    <a:srgbClr val="CC3399"/>
                  </a:solidFill>
                </a:rPr>
                <a:t>Side view</a:t>
              </a:r>
              <a:endParaRPr lang="ar-SA" sz="1600" b="1" dirty="0">
                <a:solidFill>
                  <a:srgbClr val="CC3399"/>
                </a:solidFill>
              </a:endParaRPr>
            </a:p>
          </p:txBody>
        </p:sp>
        <p:grpSp>
          <p:nvGrpSpPr>
            <p:cNvPr id="51" name="مجموعة 52"/>
            <p:cNvGrpSpPr>
              <a:grpSpLocks/>
            </p:cNvGrpSpPr>
            <p:nvPr/>
          </p:nvGrpSpPr>
          <p:grpSpPr bwMode="auto">
            <a:xfrm>
              <a:off x="7668344" y="4725144"/>
              <a:ext cx="1112828" cy="597890"/>
              <a:chOff x="7086600" y="4667250"/>
              <a:chExt cx="1376363" cy="590550"/>
            </a:xfrm>
          </p:grpSpPr>
          <p:cxnSp>
            <p:nvCxnSpPr>
              <p:cNvPr id="52" name="رابط مستقيم 46"/>
              <p:cNvCxnSpPr/>
              <p:nvPr/>
            </p:nvCxnSpPr>
            <p:spPr>
              <a:xfrm rot="16200000" flipV="1">
                <a:off x="7631907" y="4807743"/>
                <a:ext cx="285750" cy="4763"/>
              </a:xfrm>
              <a:prstGeom prst="line">
                <a:avLst/>
              </a:prstGeom>
              <a:ln w="25400">
                <a:solidFill>
                  <a:schemeClr val="accent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رابط مستقيم 47"/>
              <p:cNvCxnSpPr/>
              <p:nvPr/>
            </p:nvCxnSpPr>
            <p:spPr>
              <a:xfrm>
                <a:off x="7086600" y="4953000"/>
                <a:ext cx="1371600" cy="0"/>
              </a:xfrm>
              <a:prstGeom prst="line">
                <a:avLst/>
              </a:prstGeom>
              <a:ln w="25400">
                <a:solidFill>
                  <a:schemeClr val="accent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رابط مستقيم 50"/>
              <p:cNvCxnSpPr/>
              <p:nvPr/>
            </p:nvCxnSpPr>
            <p:spPr>
              <a:xfrm rot="16200000" flipV="1">
                <a:off x="8317707" y="5112543"/>
                <a:ext cx="285750" cy="4763"/>
              </a:xfrm>
              <a:prstGeom prst="line">
                <a:avLst/>
              </a:prstGeom>
              <a:ln w="25400">
                <a:solidFill>
                  <a:schemeClr val="accent2"/>
                </a:solidFill>
                <a:headEnd type="stealt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رابط مستقيم 51"/>
              <p:cNvCxnSpPr/>
              <p:nvPr/>
            </p:nvCxnSpPr>
            <p:spPr>
              <a:xfrm rot="16200000" flipV="1">
                <a:off x="6946107" y="5112543"/>
                <a:ext cx="285750" cy="4763"/>
              </a:xfrm>
              <a:prstGeom prst="line">
                <a:avLst/>
              </a:prstGeom>
              <a:ln w="25400">
                <a:solidFill>
                  <a:schemeClr val="accent2"/>
                </a:solidFill>
                <a:headEnd type="stealt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" name="Group 1"/>
          <p:cNvGrpSpPr/>
          <p:nvPr/>
        </p:nvGrpSpPr>
        <p:grpSpPr>
          <a:xfrm>
            <a:off x="5072066" y="2143116"/>
            <a:ext cx="4071934" cy="3239822"/>
            <a:chOff x="-167515" y="2276891"/>
            <a:chExt cx="4608653" cy="2666078"/>
          </a:xfrm>
        </p:grpSpPr>
        <p:sp>
          <p:nvSpPr>
            <p:cNvPr id="13" name="Rounded Rectangle 12"/>
            <p:cNvSpPr/>
            <p:nvPr/>
          </p:nvSpPr>
          <p:spPr>
            <a:xfrm>
              <a:off x="-167515" y="2276891"/>
              <a:ext cx="4486980" cy="146224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sz="2800" b="1" dirty="0" smtClean="0">
                  <a:solidFill>
                    <a:schemeClr val="accent5">
                      <a:lumMod val="75000"/>
                    </a:schemeClr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stratified epithelium </a:t>
              </a: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(more than one layer)</a:t>
              </a:r>
              <a:endParaRPr lang="ar-SA" b="1" dirty="0" smtClean="0">
                <a:solidFill>
                  <a:schemeClr val="bg1"/>
                </a:solidFill>
              </a:endParaRPr>
            </a:p>
            <a:p>
              <a:pPr algn="ctr"/>
              <a:endParaRPr lang="ar-SA" dirty="0"/>
            </a:p>
          </p:txBody>
        </p:sp>
        <p:grpSp>
          <p:nvGrpSpPr>
            <p:cNvPr id="56" name="Group 55"/>
            <p:cNvGrpSpPr/>
            <p:nvPr/>
          </p:nvGrpSpPr>
          <p:grpSpPr>
            <a:xfrm>
              <a:off x="0" y="3746567"/>
              <a:ext cx="4441138" cy="1196402"/>
              <a:chOff x="6724367" y="4991259"/>
              <a:chExt cx="4096147" cy="1196402"/>
            </a:xfrm>
          </p:grpSpPr>
          <p:sp>
            <p:nvSpPr>
              <p:cNvPr id="57" name="مستطيل 15"/>
              <p:cNvSpPr>
                <a:spLocks noChangeArrowheads="1"/>
              </p:cNvSpPr>
              <p:nvPr/>
            </p:nvSpPr>
            <p:spPr bwMode="auto">
              <a:xfrm>
                <a:off x="6724367" y="5301209"/>
                <a:ext cx="4096147" cy="8864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b="1" dirty="0" err="1" smtClean="0">
                    <a:solidFill>
                      <a:schemeClr val="accent5">
                        <a:lumMod val="75000"/>
                      </a:schemeClr>
                    </a:solidFill>
                  </a:rPr>
                  <a:t>Squamous</a:t>
                </a:r>
                <a:r>
                  <a:rPr lang="en-US" sz="20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, </a:t>
                </a:r>
                <a:r>
                  <a:rPr lang="en-US" sz="2000" b="1" dirty="0" err="1" smtClean="0">
                    <a:solidFill>
                      <a:schemeClr val="accent5">
                        <a:lumMod val="75000"/>
                      </a:schemeClr>
                    </a:solidFill>
                  </a:rPr>
                  <a:t>cuboidal</a:t>
                </a:r>
                <a:r>
                  <a:rPr lang="en-US" sz="20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, columnar</a:t>
                </a:r>
              </a:p>
              <a:p>
                <a:pPr algn="ctr"/>
                <a:r>
                  <a:rPr lang="en-US" sz="20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Skin of Toad</a:t>
                </a:r>
              </a:p>
              <a:p>
                <a:pPr algn="ctr"/>
                <a:r>
                  <a:rPr lang="en-US" sz="2400" b="1" dirty="0" smtClean="0">
                    <a:solidFill>
                      <a:srgbClr val="CC3399"/>
                    </a:solidFill>
                  </a:rPr>
                  <a:t>( Frog </a:t>
                </a:r>
                <a:r>
                  <a:rPr lang="en-US" sz="2000" b="1" dirty="0" smtClean="0">
                    <a:solidFill>
                      <a:srgbClr val="CC3399"/>
                    </a:solidFill>
                  </a:rPr>
                  <a:t>)</a:t>
                </a:r>
                <a:endParaRPr lang="ar-SA" sz="2000" b="1" dirty="0">
                  <a:solidFill>
                    <a:srgbClr val="CC3399"/>
                  </a:solidFill>
                </a:endParaRPr>
              </a:p>
            </p:txBody>
          </p:sp>
          <p:cxnSp>
            <p:nvCxnSpPr>
              <p:cNvPr id="62" name="رابط مستقيم 50"/>
              <p:cNvCxnSpPr/>
              <p:nvPr/>
            </p:nvCxnSpPr>
            <p:spPr bwMode="auto">
              <a:xfrm rot="5400000" flipH="1" flipV="1">
                <a:off x="8689496" y="5108832"/>
                <a:ext cx="235147" cy="1"/>
              </a:xfrm>
              <a:prstGeom prst="line">
                <a:avLst/>
              </a:prstGeom>
              <a:ln w="25400">
                <a:solidFill>
                  <a:schemeClr val="accent2"/>
                </a:solidFill>
                <a:headEnd type="stealt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Brace 3"/>
          <p:cNvSpPr/>
          <p:nvPr/>
        </p:nvSpPr>
        <p:spPr>
          <a:xfrm rot="16200000">
            <a:off x="4279123" y="-1135907"/>
            <a:ext cx="657192" cy="6215106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Rounded Rectangle 4"/>
          <p:cNvSpPr/>
          <p:nvPr/>
        </p:nvSpPr>
        <p:spPr>
          <a:xfrm>
            <a:off x="6372200" y="2204864"/>
            <a:ext cx="2160240" cy="1224136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/>
            <a:endParaRPr lang="en-US" sz="2000" b="1" dirty="0" smtClean="0">
              <a:solidFill>
                <a:schemeClr val="bg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/>
            <a:endParaRPr lang="en-US" sz="2000" b="1" dirty="0" smtClean="0">
              <a:solidFill>
                <a:schemeClr val="bg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/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Covering “surface” epithelium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lang="en-US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ar-SA" b="1" dirty="0" smtClean="0">
              <a:solidFill>
                <a:schemeClr val="bg1"/>
              </a:solidFill>
            </a:endParaRPr>
          </a:p>
          <a:p>
            <a:pPr algn="ctr"/>
            <a:endParaRPr lang="ar-SA" dirty="0"/>
          </a:p>
        </p:txBody>
      </p:sp>
      <p:sp>
        <p:nvSpPr>
          <p:cNvPr id="6" name="Rounded Rectangle 5"/>
          <p:cNvSpPr/>
          <p:nvPr/>
        </p:nvSpPr>
        <p:spPr>
          <a:xfrm>
            <a:off x="500034" y="2285992"/>
            <a:ext cx="1872208" cy="1152128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Glandular epithelium</a:t>
            </a:r>
            <a:endParaRPr lang="ar-SA" sz="2400" b="1" dirty="0" smtClean="0">
              <a:solidFill>
                <a:schemeClr val="bg1"/>
              </a:solidFill>
            </a:endParaRPr>
          </a:p>
          <a:p>
            <a:pPr algn="ctr"/>
            <a:endParaRPr lang="ar-SA" dirty="0"/>
          </a:p>
        </p:txBody>
      </p:sp>
      <p:sp>
        <p:nvSpPr>
          <p:cNvPr id="7" name="Rounded Rectangle 6"/>
          <p:cNvSpPr/>
          <p:nvPr/>
        </p:nvSpPr>
        <p:spPr>
          <a:xfrm>
            <a:off x="3214678" y="2285992"/>
            <a:ext cx="2664866" cy="1152128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/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Neuro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-epithelium</a:t>
            </a:r>
            <a:endParaRPr lang="en-US" sz="2000" b="1" dirty="0" smtClean="0">
              <a:solidFill>
                <a:schemeClr val="bg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ctr"/>
            <a:endParaRPr lang="ar-SA" dirty="0"/>
          </a:p>
        </p:txBody>
      </p:sp>
      <p:sp>
        <p:nvSpPr>
          <p:cNvPr id="8" name="Rectangle 7"/>
          <p:cNvSpPr/>
          <p:nvPr/>
        </p:nvSpPr>
        <p:spPr>
          <a:xfrm>
            <a:off x="2483768" y="0"/>
            <a:ext cx="47649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u="sng" dirty="0" smtClean="0">
                <a:solidFill>
                  <a:srgbClr val="00808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Types of Epithelial Tissue </a:t>
            </a:r>
            <a:endParaRPr lang="en-US" sz="1100" dirty="0" smtClean="0">
              <a:solidFill>
                <a:srgbClr val="00808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Straight Connector 13"/>
          <p:cNvCxnSpPr>
            <a:endCxn id="7" idx="0"/>
          </p:cNvCxnSpPr>
          <p:nvPr/>
        </p:nvCxnSpPr>
        <p:spPr>
          <a:xfrm rot="5400000">
            <a:off x="4393408" y="2082506"/>
            <a:ext cx="357189" cy="4978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611560" y="908720"/>
            <a:ext cx="75608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Low" rt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Epithelial tissue can be divided into two groups depending on 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their function 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of which it is composed. </a:t>
            </a:r>
            <a:endParaRPr lang="en-US" sz="105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رابط مستقيم 50"/>
          <p:cNvCxnSpPr/>
          <p:nvPr/>
        </p:nvCxnSpPr>
        <p:spPr bwMode="auto">
          <a:xfrm rot="5400000" flipH="1" flipV="1">
            <a:off x="7286645" y="3571875"/>
            <a:ext cx="285751" cy="1"/>
          </a:xfrm>
          <a:prstGeom prst="line">
            <a:avLst/>
          </a:prstGeom>
          <a:ln>
            <a:headEnd type="stealth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مربع نص 11"/>
          <p:cNvSpPr txBox="1"/>
          <p:nvPr/>
        </p:nvSpPr>
        <p:spPr>
          <a:xfrm>
            <a:off x="6000760" y="3714752"/>
            <a:ext cx="278608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Simple Stratified</a:t>
            </a:r>
            <a:endParaRPr lang="ar-SA" sz="2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214282" y="3714752"/>
            <a:ext cx="2357454" cy="221599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epithelium of cells specialized to produce </a:t>
            </a:r>
          </a:p>
          <a:p>
            <a:pPr lvl="0" algn="ctr"/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secretion </a:t>
            </a:r>
          </a:p>
          <a:p>
            <a:pPr lvl="0" algn="ctr"/>
            <a:r>
              <a:rPr lang="en-US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(Goblet cell)</a:t>
            </a:r>
            <a:endParaRPr lang="en-US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2750026" y="-63787"/>
            <a:ext cx="364394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Simple epithelium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214282" y="744380"/>
            <a:ext cx="850112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Its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subdivided according to the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shape and function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of its cells.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323528" y="1484784"/>
            <a:ext cx="8391876" cy="490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304704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en-US" sz="2400" b="1" i="0" u="sng" strike="noStrike" cap="none" normalizeH="0" baseline="0" dirty="0" smtClean="0" bmk="">
                <a:ln>
                  <a:noFill/>
                </a:ln>
                <a:solidFill>
                  <a:srgbClr val="0070C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quamous epithelium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365F91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They have the appearance of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thin, flat plates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They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tends to have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horizontal flattened, elliptical nuclei.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They form the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lining of cavities such as the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mouth, blood vessels, heart and lungs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and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outer layers of the skin.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Wall of blood vessels = </a:t>
            </a: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Endothelium</a:t>
            </a: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Wall of peritoneum and pleura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 </a:t>
            </a:r>
            <a:r>
              <a:rPr kumimoji="0" lang="en-US" sz="2000" b="1" i="0" u="sng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Mesothelium</a:t>
            </a:r>
            <a:r>
              <a:rPr kumimoji="0" lang="en-US" sz="20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528" y="764704"/>
            <a:ext cx="6984776" cy="5256584"/>
          </a:xfrm>
          <a:prstGeom prst="rect">
            <a:avLst/>
          </a:prstGeom>
          <a:noFill/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412776"/>
            <a:ext cx="3240360" cy="2795605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</p:pic>
      <p:sp>
        <p:nvSpPr>
          <p:cNvPr id="3" name="Rectangle 2"/>
          <p:cNvSpPr/>
          <p:nvPr/>
        </p:nvSpPr>
        <p:spPr>
          <a:xfrm>
            <a:off x="2267744" y="5013176"/>
            <a:ext cx="5244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u="sng" dirty="0" smtClean="0">
                <a:solidFill>
                  <a:srgbClr val="0070C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lang="en-US" sz="3600" b="1" u="sng" dirty="0" smtClean="0" bmk="">
                <a:solidFill>
                  <a:srgbClr val="0070C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quamous epithelium</a:t>
            </a:r>
            <a:endParaRPr lang="en-US" sz="3200" b="1" dirty="0" smtClean="0">
              <a:solidFill>
                <a:srgbClr val="365F91"/>
              </a:solidFill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484784"/>
            <a:ext cx="3134883" cy="2736304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619</Words>
  <Application>Microsoft Office PowerPoint</Application>
  <PresentationFormat>On-screen Show (4:3)</PresentationFormat>
  <Paragraphs>160</Paragraphs>
  <Slides>24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THE EPITHELIAL TISSUE  </vt:lpstr>
      <vt:lpstr>PowerPoint Presentation</vt:lpstr>
      <vt:lpstr>PowerPoint Presentation</vt:lpstr>
      <vt:lpstr>PowerPoint Presentation</vt:lpstr>
      <vt:lpstr>Types of Epithelial Tissue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EPITHELIAL TISSUE</dc:title>
  <dc:creator>Packard bell</dc:creator>
  <cp:lastModifiedBy>user</cp:lastModifiedBy>
  <cp:revision>24</cp:revision>
  <dcterms:created xsi:type="dcterms:W3CDTF">2013-01-26T14:39:54Z</dcterms:created>
  <dcterms:modified xsi:type="dcterms:W3CDTF">2015-02-08T22:12:26Z</dcterms:modified>
</cp:coreProperties>
</file>