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0"/>
  </p:notesMasterIdLst>
  <p:sldIdLst>
    <p:sldId id="410" r:id="rId3"/>
    <p:sldId id="396" r:id="rId4"/>
    <p:sldId id="381" r:id="rId5"/>
    <p:sldId id="382" r:id="rId6"/>
    <p:sldId id="383" r:id="rId7"/>
    <p:sldId id="384" r:id="rId8"/>
    <p:sldId id="409" r:id="rId9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333FF"/>
    <a:srgbClr val="CC0000"/>
    <a:srgbClr val="008000"/>
    <a:srgbClr val="FF33CC"/>
    <a:srgbClr val="CC0066"/>
    <a:srgbClr val="9900CC"/>
    <a:srgbClr val="0099CC"/>
    <a:srgbClr val="FF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نمط ذو نسُق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0" autoAdjust="0"/>
    <p:restoredTop sz="94660"/>
  </p:normalViewPr>
  <p:slideViewPr>
    <p:cSldViewPr>
      <p:cViewPr varScale="1">
        <p:scale>
          <a:sx n="67" d="100"/>
          <a:sy n="67" d="100"/>
        </p:scale>
        <p:origin x="91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EEB559-8BCF-49F1-9CB3-63CDDB4414C6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dirty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D7BC6F-7CC3-4769-8EBB-6B9DFA1A7D3A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14772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0F5BB-4460-46D0-B559-8EFAEA82A91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FB47D-FBD3-430E-B34F-120848740E19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471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CC9-3BB3-4136-BDB0-A36CEFCF714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F541-D479-4CEA-81B5-4F443F3AB4D6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44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E3F0D-ED95-4350-B28B-5F8EA5C40C88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7C91E-CEDE-42B2-88BB-00F0B728C1F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885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268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196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509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243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168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053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484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28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5F2F-2FB7-495D-8935-57D92313717B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73654-C4B8-47D1-B08D-7E1AF4C81007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179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6961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491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5379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9811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088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5559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94248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0595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941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A1BD3-183D-49C5-88EE-025B99684218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BADE-4147-4359-B821-65E238C8073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470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528B4-F00B-4AB2-8467-F3FAB657BB14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B7674-6845-4D2B-A4D1-0EEE60AB6CA4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363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B6510-A473-4939-AA37-4B2856801D07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4B426-5DCF-41AC-A6C0-C78CDD482492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19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3566F-B323-46E7-80CD-B448104C684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7A162-3314-4CDA-A192-74A1CEA7D21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960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FD2E7-4F68-4A65-89E5-8D3BD77A0341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BA646-9940-4538-8F9E-40C54021680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638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A0645-C33C-46B5-A5FF-C96F596693AA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43482-4144-4D6F-9974-BB1AF22B959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672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مرير أفقي 3"/>
          <p:cNvSpPr/>
          <p:nvPr userDrawn="1"/>
        </p:nvSpPr>
        <p:spPr>
          <a:xfrm>
            <a:off x="1907704" y="0"/>
            <a:ext cx="6336704" cy="12687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" name="صورة 9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1" name="صورة 10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934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مراجعة الدرس </a:t>
            </a:r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الثالث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 dirty="0" smtClean="0"/>
          </a:p>
          <a:p>
            <a:r>
              <a:rPr lang="ar-EG" b="1" dirty="0" smtClean="0">
                <a:solidFill>
                  <a:schemeClr val="accent5">
                    <a:lumMod val="50000"/>
                  </a:schemeClr>
                </a:solidFill>
              </a:rPr>
              <a:t>العناصر الانتقالية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438400" y="16926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نور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2438400" y="5069111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المعلم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2059859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746266" y="1340768"/>
            <a:ext cx="7651468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1 – فيم تختلف العناصر المكونة لثلاثية الحديد عن باقي العناصر الانتقالية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38986" y="3284984"/>
            <a:ext cx="646602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جـ1 – </a:t>
            </a:r>
            <a:endParaRPr lang="ar-SA" sz="4000" dirty="0">
              <a:solidFill>
                <a:srgbClr val="7030A0"/>
              </a:solidFill>
            </a:endParaRPr>
          </a:p>
          <a:p>
            <a:pPr algn="justLow"/>
            <a:r>
              <a:rPr lang="ar-SA" sz="4000" dirty="0">
                <a:solidFill>
                  <a:srgbClr val="7030A0"/>
                </a:solidFill>
              </a:rPr>
              <a:t>تتحد عناصر المجموعة الأولى وهي فلزات قلوية مع عناصر المجموعة السابعة وهي هالوجينات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8576" y="1615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133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05238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 – وضح الاختلافات الأساسية بين </a:t>
            </a:r>
            <a:r>
              <a:rPr lang="ar-SA" sz="4000" dirty="0" err="1" smtClean="0">
                <a:solidFill>
                  <a:srgbClr val="FF0000"/>
                </a:solidFill>
              </a:rPr>
              <a:t>اللانثانيدات</a:t>
            </a:r>
            <a:r>
              <a:rPr lang="ar-SA" sz="4000" dirty="0" smtClean="0">
                <a:solidFill>
                  <a:srgbClr val="FF0000"/>
                </a:solidFill>
              </a:rPr>
              <a:t> </a:t>
            </a:r>
            <a:r>
              <a:rPr lang="ar-SA" sz="4000" dirty="0" err="1" smtClean="0">
                <a:solidFill>
                  <a:srgbClr val="FF0000"/>
                </a:solidFill>
              </a:rPr>
              <a:t>والأكتينيدات</a:t>
            </a:r>
            <a:r>
              <a:rPr lang="ar-SA" sz="4000" dirty="0" smtClean="0">
                <a:solidFill>
                  <a:srgbClr val="FF0000"/>
                </a:solidFill>
              </a:rPr>
              <a:t>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24882" y="3337158"/>
            <a:ext cx="669423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b="1" dirty="0" smtClean="0">
                <a:solidFill>
                  <a:srgbClr val="7030A0"/>
                </a:solidFill>
              </a:rPr>
              <a:t>جـ2 – جميع </a:t>
            </a:r>
            <a:r>
              <a:rPr lang="ar-SA" sz="4000" b="1" dirty="0" err="1">
                <a:solidFill>
                  <a:srgbClr val="7030A0"/>
                </a:solidFill>
              </a:rPr>
              <a:t>الأكتنيدات</a:t>
            </a:r>
            <a:r>
              <a:rPr lang="ar-SA" sz="4000" b="1" dirty="0">
                <a:solidFill>
                  <a:srgbClr val="7030A0"/>
                </a:solidFill>
              </a:rPr>
              <a:t> عناصر مشعة بينما </a:t>
            </a:r>
            <a:r>
              <a:rPr lang="ar-SA" sz="4000" b="1" dirty="0" err="1">
                <a:solidFill>
                  <a:srgbClr val="7030A0"/>
                </a:solidFill>
              </a:rPr>
              <a:t>اللانثابيدات</a:t>
            </a:r>
            <a:r>
              <a:rPr lang="ar-SA" sz="4000" b="1" dirty="0">
                <a:solidFill>
                  <a:srgbClr val="7030A0"/>
                </a:solidFill>
              </a:rPr>
              <a:t> ليست كذلك ونجد أن معظم </a:t>
            </a:r>
            <a:r>
              <a:rPr lang="ar-SA" sz="4000" b="1" dirty="0" err="1">
                <a:solidFill>
                  <a:srgbClr val="7030A0"/>
                </a:solidFill>
              </a:rPr>
              <a:t>الاكتنيدات</a:t>
            </a:r>
            <a:r>
              <a:rPr lang="ar-SA" sz="4000" b="1" dirty="0">
                <a:solidFill>
                  <a:srgbClr val="7030A0"/>
                </a:solidFill>
              </a:rPr>
              <a:t> عناصر مصنعة لا توجد بشكل طبيعي في </a:t>
            </a:r>
            <a:r>
              <a:rPr lang="ar-SA" sz="4000" b="1" dirty="0" smtClean="0">
                <a:solidFill>
                  <a:srgbClr val="7030A0"/>
                </a:solidFill>
              </a:rPr>
              <a:t>الأرض</a:t>
            </a:r>
            <a:endParaRPr lang="ar-SA" sz="4000" b="1" dirty="0">
              <a:solidFill>
                <a:srgbClr val="7030A0"/>
              </a:solidFill>
            </a:endParaRPr>
          </a:p>
        </p:txBody>
      </p:sp>
      <p:sp>
        <p:nvSpPr>
          <p:cNvPr id="4" name="Flowchart: Off-page Connector 3"/>
          <p:cNvSpPr/>
          <p:nvPr/>
        </p:nvSpPr>
        <p:spPr>
          <a:xfrm>
            <a:off x="28576" y="1615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133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8620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178314" y="1268760"/>
            <a:ext cx="6787372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3 – ما أهم استخدامات الزئبق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31640" y="2996952"/>
            <a:ext cx="6480720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400" b="1" dirty="0" smtClean="0">
                <a:solidFill>
                  <a:srgbClr val="7030A0"/>
                </a:solidFill>
              </a:rPr>
              <a:t>جـ3 –</a:t>
            </a:r>
          </a:p>
          <a:p>
            <a:pPr lvl="1" algn="justLow"/>
            <a:r>
              <a:rPr lang="ar-SA" sz="3600" b="1" dirty="0">
                <a:solidFill>
                  <a:srgbClr val="7030A0"/>
                </a:solidFill>
              </a:rPr>
              <a:t>يستخدم الزئبق في </a:t>
            </a:r>
            <a:r>
              <a:rPr lang="ar-SA" sz="3600" b="1" dirty="0" smtClean="0">
                <a:solidFill>
                  <a:srgbClr val="7030A0"/>
                </a:solidFill>
              </a:rPr>
              <a:t>مقاييس </a:t>
            </a:r>
            <a:r>
              <a:rPr lang="ar-SA" sz="3600" b="1" dirty="0">
                <a:solidFill>
                  <a:srgbClr val="7030A0"/>
                </a:solidFill>
              </a:rPr>
              <a:t>الحرارة , وفي أجهزة قياس الضغط وفي بعض الادوات المستخدمة في طب الأسنان وفي الصناعة.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8576" y="1615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133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782270" y="1196752"/>
            <a:ext cx="7579460" cy="64633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b="1" dirty="0" smtClean="0">
                <a:solidFill>
                  <a:srgbClr val="FF0000"/>
                </a:solidFill>
              </a:rPr>
              <a:t>سـ 4 – كيف تنتج العناصر المصنعة  ؟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84664" y="3429000"/>
            <a:ext cx="637467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b="1" dirty="0">
                <a:solidFill>
                  <a:srgbClr val="7030A0"/>
                </a:solidFill>
              </a:rPr>
              <a:t>جـ4 - </a:t>
            </a:r>
            <a:r>
              <a:rPr lang="ar-SA" sz="4000" b="1" dirty="0" smtClean="0">
                <a:solidFill>
                  <a:srgbClr val="7030A0"/>
                </a:solidFill>
              </a:rPr>
              <a:t> </a:t>
            </a:r>
            <a:r>
              <a:rPr lang="ar-SA" sz="4000" b="1" dirty="0">
                <a:solidFill>
                  <a:srgbClr val="7030A0"/>
                </a:solidFill>
              </a:rPr>
              <a:t>ستتنوع الاجابات تصنع العناصر المصنعة من خلال دمج نواتين معاً في مسرعات الجسيمات. 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8576" y="1615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133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817028"/>
            <a:ext cx="7344816" cy="193899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5 – </a:t>
            </a:r>
            <a:r>
              <a:rPr lang="ar-SA" sz="4000" dirty="0" err="1" smtClean="0">
                <a:solidFill>
                  <a:srgbClr val="FF0000"/>
                </a:solidFill>
              </a:rPr>
              <a:t>الإيريديوم</a:t>
            </a:r>
            <a:r>
              <a:rPr lang="ar-SA" sz="4000" dirty="0" smtClean="0">
                <a:solidFill>
                  <a:srgbClr val="FF0000"/>
                </a:solidFill>
              </a:rPr>
              <a:t> والكادميوم من العناصر الانتقالية فهل تستطيع توقع أيهما سام وايهما عامل مساعد 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2411760" y="3140968"/>
            <a:ext cx="64993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جـ5 – 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502350" y="3848854"/>
            <a:ext cx="6139300" cy="2062103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marL="0" marR="0" lvl="0" indent="0" algn="justLow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1" i="0" u="none" strike="noStrike" kern="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</a:endParaRPr>
          </a:p>
          <a:p>
            <a:pPr marL="0" marR="0" lvl="0" indent="0" algn="justLow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="1" kern="0" dirty="0">
                <a:solidFill>
                  <a:srgbClr val="008000"/>
                </a:solidFill>
              </a:rPr>
              <a:t>يعتبر الكادميوم سام كالزئبق وهما ينتميان إلى المجموعة 12 , بينما إلى </a:t>
            </a:r>
            <a:r>
              <a:rPr lang="ar-SA" sz="3200" b="1" kern="0" dirty="0" err="1">
                <a:solidFill>
                  <a:srgbClr val="008000"/>
                </a:solidFill>
              </a:rPr>
              <a:t>الايريديوم</a:t>
            </a:r>
            <a:r>
              <a:rPr lang="ar-SA" sz="3200" b="1" kern="0" dirty="0">
                <a:solidFill>
                  <a:srgbClr val="008000"/>
                </a:solidFill>
              </a:rPr>
              <a:t> عاملا مساعداً لأنه جزء من مجموعة </a:t>
            </a:r>
            <a:r>
              <a:rPr lang="ar-SA" sz="3200" b="1" kern="0" dirty="0" err="1">
                <a:solidFill>
                  <a:srgbClr val="008000"/>
                </a:solidFill>
              </a:rPr>
              <a:t>البلاتينيوم</a:t>
            </a:r>
            <a:r>
              <a:rPr lang="ar-SA" sz="3200" b="1" kern="0" dirty="0">
                <a:solidFill>
                  <a:srgbClr val="008000"/>
                </a:solidFill>
              </a:rPr>
              <a:t>.</a:t>
            </a:r>
          </a:p>
        </p:txBody>
      </p:sp>
      <p:sp>
        <p:nvSpPr>
          <p:cNvPr id="5" name="Flowchart: Off-page Connector 4"/>
          <p:cNvSpPr/>
          <p:nvPr/>
        </p:nvSpPr>
        <p:spPr>
          <a:xfrm>
            <a:off x="28576" y="1615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133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77209"/>
            <a:ext cx="7344816" cy="193899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6 – كيف يكون مظهر المصباح المحترق مقارنة بمظهر المصباح الجديد ؟ وما الذي يمكن أن يفسر هذا الاختلاف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2411760" y="3413001"/>
            <a:ext cx="64993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جـ6– 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502350" y="4149080"/>
            <a:ext cx="613930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kern="0" dirty="0" smtClean="0">
                <a:solidFill>
                  <a:srgbClr val="008000"/>
                </a:solidFill>
              </a:rPr>
              <a:t>يبدو </a:t>
            </a:r>
            <a:r>
              <a:rPr lang="ar-SA" sz="3200" b="1" kern="0" dirty="0">
                <a:solidFill>
                  <a:srgbClr val="008000"/>
                </a:solidFill>
              </a:rPr>
              <a:t>المصباح المحترق أكثر سواداً من المصباح الجديد بسبب الحرارة المستمرة على سلك التنجستين .</a:t>
            </a:r>
          </a:p>
        </p:txBody>
      </p:sp>
      <p:sp>
        <p:nvSpPr>
          <p:cNvPr id="5" name="Flowchart: Off-page Connector 4"/>
          <p:cNvSpPr/>
          <p:nvPr/>
        </p:nvSpPr>
        <p:spPr>
          <a:xfrm>
            <a:off x="28576" y="1615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133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9471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14080</TotalTime>
  <Words>225</Words>
  <Application>Microsoft Office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Century Gothic</vt:lpstr>
      <vt:lpstr>Garamond</vt:lpstr>
      <vt:lpstr>Tahoma</vt:lpstr>
      <vt:lpstr>Times New Roman</vt:lpstr>
      <vt:lpstr>سمة Office</vt:lpstr>
      <vt:lpstr>Organic</vt:lpstr>
      <vt:lpstr>مراجعة الدرس الثالث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waleed</cp:lastModifiedBy>
  <cp:revision>1196</cp:revision>
  <dcterms:modified xsi:type="dcterms:W3CDTF">2016-05-14T13:52:58Z</dcterms:modified>
</cp:coreProperties>
</file>