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410" r:id="rId3"/>
    <p:sldId id="396" r:id="rId4"/>
    <p:sldId id="381" r:id="rId5"/>
    <p:sldId id="382" r:id="rId6"/>
    <p:sldId id="383" r:id="rId7"/>
    <p:sldId id="384" r:id="rId8"/>
    <p:sldId id="409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  <a:srgbClr val="CC0000"/>
    <a:srgbClr val="008000"/>
    <a:srgbClr val="FF33CC"/>
    <a:srgbClr val="CC0066"/>
    <a:srgbClr val="9900CC"/>
    <a:srgbClr val="0099CC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6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0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4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6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9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4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3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8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8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55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24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59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4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الثالث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dirty="0" smtClean="0">
                <a:solidFill>
                  <a:schemeClr val="accent5">
                    <a:lumMod val="50000"/>
                  </a:schemeClr>
                </a:solidFill>
              </a:rPr>
              <a:t>العناصر الانتقالية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5985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46266" y="1340768"/>
            <a:ext cx="7651468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فيم تختلف العناصر المكونة لثلاثية الحديد عن باقي العناصر الانتقالية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8986" y="3284984"/>
            <a:ext cx="646602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endParaRPr lang="ar-SA" sz="4000" dirty="0">
              <a:solidFill>
                <a:srgbClr val="7030A0"/>
              </a:solidFill>
            </a:endParaRP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تتحد عناصر المجموعة الأولى وهي فلزات قلوية مع عناصر المجموعة السابعة وهي هالوجينات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5238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وضح الاختلافات الأساسية بين </a:t>
            </a:r>
            <a:r>
              <a:rPr lang="ar-SA" sz="4000" dirty="0" err="1" smtClean="0">
                <a:solidFill>
                  <a:srgbClr val="FF0000"/>
                </a:solidFill>
              </a:rPr>
              <a:t>اللانثانيدات</a:t>
            </a:r>
            <a:r>
              <a:rPr lang="ar-SA" sz="4000" dirty="0" smtClean="0">
                <a:solidFill>
                  <a:srgbClr val="FF0000"/>
                </a:solidFill>
              </a:rPr>
              <a:t> </a:t>
            </a:r>
            <a:r>
              <a:rPr lang="ar-SA" sz="4000" dirty="0" err="1" smtClean="0">
                <a:solidFill>
                  <a:srgbClr val="FF0000"/>
                </a:solidFill>
              </a:rPr>
              <a:t>والأكتينيدات</a:t>
            </a:r>
            <a:r>
              <a:rPr lang="ar-SA" sz="4000" dirty="0" smtClean="0">
                <a:solidFill>
                  <a:srgbClr val="FF0000"/>
                </a:solidFill>
              </a:rPr>
              <a:t>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24882" y="3337158"/>
            <a:ext cx="66942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b="1" dirty="0" smtClean="0">
                <a:solidFill>
                  <a:srgbClr val="7030A0"/>
                </a:solidFill>
              </a:rPr>
              <a:t>جـ2 – جميع </a:t>
            </a:r>
            <a:r>
              <a:rPr lang="ar-SA" sz="4000" b="1" dirty="0" err="1">
                <a:solidFill>
                  <a:srgbClr val="7030A0"/>
                </a:solidFill>
              </a:rPr>
              <a:t>الأكتنيدات</a:t>
            </a:r>
            <a:r>
              <a:rPr lang="ar-SA" sz="4000" b="1" dirty="0">
                <a:solidFill>
                  <a:srgbClr val="7030A0"/>
                </a:solidFill>
              </a:rPr>
              <a:t> عناصر مشعة بينما </a:t>
            </a:r>
            <a:r>
              <a:rPr lang="ar-SA" sz="4000" b="1" dirty="0" err="1">
                <a:solidFill>
                  <a:srgbClr val="7030A0"/>
                </a:solidFill>
              </a:rPr>
              <a:t>اللانثابيدات</a:t>
            </a:r>
            <a:r>
              <a:rPr lang="ar-SA" sz="4000" b="1" dirty="0">
                <a:solidFill>
                  <a:srgbClr val="7030A0"/>
                </a:solidFill>
              </a:rPr>
              <a:t> ليست كذلك ونجد أن معظم </a:t>
            </a:r>
            <a:r>
              <a:rPr lang="ar-SA" sz="4000" b="1" dirty="0" err="1">
                <a:solidFill>
                  <a:srgbClr val="7030A0"/>
                </a:solidFill>
              </a:rPr>
              <a:t>الاكتنيدات</a:t>
            </a:r>
            <a:r>
              <a:rPr lang="ar-SA" sz="4000" b="1" dirty="0">
                <a:solidFill>
                  <a:srgbClr val="7030A0"/>
                </a:solidFill>
              </a:rPr>
              <a:t> عناصر مصنعة لا توجد بشكل طبيعي في </a:t>
            </a:r>
            <a:r>
              <a:rPr lang="ar-SA" sz="4000" b="1" dirty="0" smtClean="0">
                <a:solidFill>
                  <a:srgbClr val="7030A0"/>
                </a:solidFill>
              </a:rPr>
              <a:t>الأرض</a:t>
            </a:r>
            <a:endParaRPr lang="ar-SA" sz="4000" b="1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178314" y="1268760"/>
            <a:ext cx="6787372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ما أهم استخدامات الزئبق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2996952"/>
            <a:ext cx="648072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b="1" dirty="0" smtClean="0">
                <a:solidFill>
                  <a:srgbClr val="7030A0"/>
                </a:solidFill>
              </a:rPr>
              <a:t>جـ3 –</a:t>
            </a:r>
          </a:p>
          <a:p>
            <a:pPr lvl="1" algn="justLow"/>
            <a:r>
              <a:rPr lang="ar-SA" sz="3600" b="1" dirty="0">
                <a:solidFill>
                  <a:srgbClr val="7030A0"/>
                </a:solidFill>
              </a:rPr>
              <a:t>يستخدم الزئبق في </a:t>
            </a:r>
            <a:r>
              <a:rPr lang="ar-SA" sz="3600" b="1" dirty="0" smtClean="0">
                <a:solidFill>
                  <a:srgbClr val="7030A0"/>
                </a:solidFill>
              </a:rPr>
              <a:t>مقاييس </a:t>
            </a:r>
            <a:r>
              <a:rPr lang="ar-SA" sz="3600" b="1" dirty="0">
                <a:solidFill>
                  <a:srgbClr val="7030A0"/>
                </a:solidFill>
              </a:rPr>
              <a:t>الحرارة , وفي أجهزة قياس الضغط وفي بعض الادوات المستخدمة في طب الأسنان وفي الصناعة.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82270" y="1196752"/>
            <a:ext cx="7579460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 smtClean="0">
                <a:solidFill>
                  <a:srgbClr val="FF0000"/>
                </a:solidFill>
              </a:rPr>
              <a:t>سـ 4 – كيف تنتج العناصر المصنعة 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84664" y="3429000"/>
            <a:ext cx="63746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b="1" dirty="0">
                <a:solidFill>
                  <a:srgbClr val="7030A0"/>
                </a:solidFill>
              </a:rPr>
              <a:t>جـ4 - </a:t>
            </a:r>
            <a:r>
              <a:rPr lang="ar-SA" sz="4000" b="1" dirty="0" smtClean="0">
                <a:solidFill>
                  <a:srgbClr val="7030A0"/>
                </a:solidFill>
              </a:rPr>
              <a:t> </a:t>
            </a:r>
            <a:r>
              <a:rPr lang="ar-SA" sz="4000" b="1" dirty="0">
                <a:solidFill>
                  <a:srgbClr val="7030A0"/>
                </a:solidFill>
              </a:rPr>
              <a:t>ستتنوع الاجابات تصنع العناصر المصنعة من خلال دمج نواتين معاً في مسرعات الجسيمات.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17028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</a:t>
            </a:r>
            <a:r>
              <a:rPr lang="ar-SA" sz="4000" dirty="0" err="1" smtClean="0">
                <a:solidFill>
                  <a:srgbClr val="FF0000"/>
                </a:solidFill>
              </a:rPr>
              <a:t>الإيريديوم</a:t>
            </a:r>
            <a:r>
              <a:rPr lang="ar-SA" sz="4000" dirty="0" smtClean="0">
                <a:solidFill>
                  <a:srgbClr val="FF0000"/>
                </a:solidFill>
              </a:rPr>
              <a:t> والكادميوم من العناصر الانتقالية فهل تستطيع توقع أيهما سام وايهما عامل مساعد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411760" y="3140968"/>
            <a:ext cx="6499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جـ5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02350" y="3848854"/>
            <a:ext cx="61393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kern="0" dirty="0">
                <a:solidFill>
                  <a:srgbClr val="008000"/>
                </a:solidFill>
              </a:rPr>
              <a:t>يعتبر الكادميوم سام كالزئبق وهما ينتميان إلى المجموعة 12 , بينما إلى </a:t>
            </a:r>
            <a:r>
              <a:rPr lang="ar-SA" sz="3200" b="1" kern="0" dirty="0" err="1">
                <a:solidFill>
                  <a:srgbClr val="008000"/>
                </a:solidFill>
              </a:rPr>
              <a:t>الايريديوم</a:t>
            </a:r>
            <a:r>
              <a:rPr lang="ar-SA" sz="3200" b="1" kern="0" dirty="0">
                <a:solidFill>
                  <a:srgbClr val="008000"/>
                </a:solidFill>
              </a:rPr>
              <a:t> عاملا مساعداً لأنه جزء من مجموعة </a:t>
            </a:r>
            <a:r>
              <a:rPr lang="ar-SA" sz="3200" b="1" kern="0" dirty="0" err="1">
                <a:solidFill>
                  <a:srgbClr val="008000"/>
                </a:solidFill>
              </a:rPr>
              <a:t>البلاتينيوم</a:t>
            </a:r>
            <a:r>
              <a:rPr lang="ar-SA" sz="3200" b="1" kern="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77209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6 – كيف يكون مظهر المصباح المحترق مقارنة بمظهر المصباح الجديد ؟ وما الذي يمكن أن يفسر هذا الاختلاف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411760" y="3413001"/>
            <a:ext cx="6499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جـ6–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02350" y="4149080"/>
            <a:ext cx="61393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kern="0" dirty="0" smtClean="0">
                <a:solidFill>
                  <a:srgbClr val="008000"/>
                </a:solidFill>
              </a:rPr>
              <a:t>يبدو </a:t>
            </a:r>
            <a:r>
              <a:rPr lang="ar-SA" sz="3200" b="1" kern="0" dirty="0">
                <a:solidFill>
                  <a:srgbClr val="008000"/>
                </a:solidFill>
              </a:rPr>
              <a:t>المصباح المحترق أكثر سواداً من المصباح الجديد بسبب الحرارة المستمرة على سلك التنجستين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28576" y="1615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133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14080</TotalTime>
  <Words>225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الثالث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1196</cp:revision>
  <dcterms:modified xsi:type="dcterms:W3CDTF">2016-05-14T13:52:58Z</dcterms:modified>
</cp:coreProperties>
</file>