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  <p:sldMasterId id="2147483720" r:id="rId2"/>
  </p:sldMasterIdLst>
  <p:sldIdLst>
    <p:sldId id="256" r:id="rId3"/>
    <p:sldId id="257" r:id="rId4"/>
    <p:sldId id="263" r:id="rId5"/>
    <p:sldId id="265" r:id="rId6"/>
    <p:sldId id="267" r:id="rId7"/>
    <p:sldId id="269" r:id="rId8"/>
    <p:sldId id="268" r:id="rId9"/>
    <p:sldId id="270" r:id="rId10"/>
    <p:sldId id="273" r:id="rId11"/>
    <p:sldId id="274" r:id="rId12"/>
    <p:sldId id="258" r:id="rId13"/>
    <p:sldId id="259" r:id="rId14"/>
    <p:sldId id="277" r:id="rId15"/>
    <p:sldId id="278" r:id="rId16"/>
    <p:sldId id="261" r:id="rId17"/>
    <p:sldId id="262" r:id="rId18"/>
    <p:sldId id="279" r:id="rId19"/>
    <p:sldId id="266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مقطع افتراضي" id="{F9BF6615-2268-430E-A3CE-B2ADB3C0FFB1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  <p14:section name="مقطع بدون عنوان" id="{80015A3B-8515-4F72-A8FA-9B6500925A04}">
          <p14:sldIdLst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نمط متوسط 1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BABA8-B291-4513-A186-64DF60239036}" type="doc">
      <dgm:prSet loTypeId="urn:microsoft.com/office/officeart/2005/8/layout/radial6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D10E2F51-5C83-4E20-A4A3-C134B9D76CD1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المرفوعات</a:t>
          </a:r>
          <a:endParaRPr lang="ar-SA" sz="2800" b="1" dirty="0">
            <a:solidFill>
              <a:srgbClr val="FFFF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BCEC4E-D079-4022-ABFC-F7B94795DD38}" type="parTrans" cxnId="{5AE290F6-993C-4C9D-ADB1-3AE0569AB613}">
      <dgm:prSet/>
      <dgm:spPr/>
      <dgm:t>
        <a:bodyPr/>
        <a:lstStyle/>
        <a:p>
          <a:pPr rtl="1"/>
          <a:endParaRPr lang="ar-SA"/>
        </a:p>
      </dgm:t>
    </dgm:pt>
    <dgm:pt modelId="{535011AC-893E-4793-875B-3856C80B0C0F}" type="sibTrans" cxnId="{5AE290F6-993C-4C9D-ADB1-3AE0569AB613}">
      <dgm:prSet/>
      <dgm:spPr/>
      <dgm:t>
        <a:bodyPr/>
        <a:lstStyle/>
        <a:p>
          <a:pPr rtl="1"/>
          <a:endParaRPr lang="ar-SA"/>
        </a:p>
      </dgm:t>
    </dgm:pt>
    <dgm:pt modelId="{F4C1A253-ACC9-4488-B14E-F2307E2855BC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المبتدأ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0E02DF-F62E-49D0-B8BB-2348EBD3932D}" type="parTrans" cxnId="{110A7C4E-6CA5-44BC-AF26-41CB04A99A42}">
      <dgm:prSet/>
      <dgm:spPr/>
      <dgm:t>
        <a:bodyPr/>
        <a:lstStyle/>
        <a:p>
          <a:pPr rtl="1"/>
          <a:endParaRPr lang="ar-SA"/>
        </a:p>
      </dgm:t>
    </dgm:pt>
    <dgm:pt modelId="{5E20DCD7-03F8-4AC7-9F70-B866D25D03C8}" type="sibTrans" cxnId="{110A7C4E-6CA5-44BC-AF26-41CB04A99A42}">
      <dgm:prSet/>
      <dgm:spPr/>
      <dgm:t>
        <a:bodyPr/>
        <a:lstStyle/>
        <a:p>
          <a:pPr rtl="1"/>
          <a:endParaRPr lang="ar-SA"/>
        </a:p>
      </dgm:t>
    </dgm:pt>
    <dgm:pt modelId="{205A683C-92ED-4E01-98B8-A5A7A4292C2F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الخبر</a:t>
          </a:r>
        </a:p>
      </dgm:t>
    </dgm:pt>
    <dgm:pt modelId="{618E65F4-F996-4901-859C-B2DB0DD3E07A}" type="parTrans" cxnId="{26CEA9F7-7A9D-485D-A6C5-DC4270638114}">
      <dgm:prSet/>
      <dgm:spPr/>
      <dgm:t>
        <a:bodyPr/>
        <a:lstStyle/>
        <a:p>
          <a:pPr rtl="1"/>
          <a:endParaRPr lang="ar-SA"/>
        </a:p>
      </dgm:t>
    </dgm:pt>
    <dgm:pt modelId="{0B0F917F-F062-4A85-B27E-1A56DA88861A}" type="sibTrans" cxnId="{26CEA9F7-7A9D-485D-A6C5-DC4270638114}">
      <dgm:prSet/>
      <dgm:spPr/>
      <dgm:t>
        <a:bodyPr/>
        <a:lstStyle/>
        <a:p>
          <a:pPr rtl="1"/>
          <a:endParaRPr lang="ar-SA"/>
        </a:p>
      </dgm:t>
    </dgm:pt>
    <dgm:pt modelId="{BF89E756-8DEC-48B4-9EFA-D3C1D825948F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الفاعل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A75106-A94C-445E-B89C-911465AE7134}" type="parTrans" cxnId="{B5A5A4B2-E4DC-4A2B-A1CB-DF9A45BF5014}">
      <dgm:prSet/>
      <dgm:spPr/>
      <dgm:t>
        <a:bodyPr/>
        <a:lstStyle/>
        <a:p>
          <a:pPr rtl="1"/>
          <a:endParaRPr lang="ar-SA"/>
        </a:p>
      </dgm:t>
    </dgm:pt>
    <dgm:pt modelId="{6A2F2F07-4909-47A8-91D7-4E2A284B50B0}" type="sibTrans" cxnId="{B5A5A4B2-E4DC-4A2B-A1CB-DF9A45BF5014}">
      <dgm:prSet/>
      <dgm:spPr/>
      <dgm:t>
        <a:bodyPr/>
        <a:lstStyle/>
        <a:p>
          <a:pPr rtl="1"/>
          <a:endParaRPr lang="ar-SA"/>
        </a:p>
      </dgm:t>
    </dgm:pt>
    <dgm:pt modelId="{D16100A4-7984-4A9A-8E6C-4F0CD5D41DE8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نائب الفاعل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5B031-EFEF-4E09-B5E9-A65C9DDCD3C1}" type="parTrans" cxnId="{985A9EB3-C99E-4F8D-BFA8-BC5D777E5D71}">
      <dgm:prSet/>
      <dgm:spPr/>
      <dgm:t>
        <a:bodyPr/>
        <a:lstStyle/>
        <a:p>
          <a:pPr rtl="1"/>
          <a:endParaRPr lang="ar-SA"/>
        </a:p>
      </dgm:t>
    </dgm:pt>
    <dgm:pt modelId="{A8B489D5-AEBA-485D-8B55-234E1C025278}" type="sibTrans" cxnId="{985A9EB3-C99E-4F8D-BFA8-BC5D777E5D71}">
      <dgm:prSet/>
      <dgm:spPr/>
      <dgm:t>
        <a:bodyPr/>
        <a:lstStyle/>
        <a:p>
          <a:pPr rtl="1"/>
          <a:endParaRPr lang="ar-SA"/>
        </a:p>
      </dgm:t>
    </dgm:pt>
    <dgm:pt modelId="{5D2ACC87-4EAF-4560-900B-32B5837B8858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اسم</a:t>
          </a:r>
          <a:r>
            <a:rPr lang="ar-SA" sz="2800" b="1" baseline="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كان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F7CA2F-4B71-4F48-9AD2-577EDFDC83DB}" type="parTrans" cxnId="{6DDA167E-849B-41FE-A43C-595E0BEBD5DA}">
      <dgm:prSet/>
      <dgm:spPr/>
      <dgm:t>
        <a:bodyPr/>
        <a:lstStyle/>
        <a:p>
          <a:pPr rtl="1"/>
          <a:endParaRPr lang="ar-SA"/>
        </a:p>
      </dgm:t>
    </dgm:pt>
    <dgm:pt modelId="{AE8E5AEF-FC13-4112-AD24-D49C1E5A7DA4}" type="sibTrans" cxnId="{6DDA167E-849B-41FE-A43C-595E0BEBD5DA}">
      <dgm:prSet/>
      <dgm:spPr/>
      <dgm:t>
        <a:bodyPr/>
        <a:lstStyle/>
        <a:p>
          <a:pPr rtl="1"/>
          <a:endParaRPr lang="ar-SA"/>
        </a:p>
      </dgm:t>
    </dgm:pt>
    <dgm:pt modelId="{A5A8B13C-B818-42C0-8B3B-F52B845BE820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خبر إن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D303F2-676F-426C-BC86-FD26F2903B16}" type="parTrans" cxnId="{A34DBA10-9862-47A7-836C-00BE33031C49}">
      <dgm:prSet/>
      <dgm:spPr/>
      <dgm:t>
        <a:bodyPr/>
        <a:lstStyle/>
        <a:p>
          <a:pPr rtl="1"/>
          <a:endParaRPr lang="ar-SA"/>
        </a:p>
      </dgm:t>
    </dgm:pt>
    <dgm:pt modelId="{399896BE-953E-4D67-A3CB-CCF62762CCD5}" type="sibTrans" cxnId="{A34DBA10-9862-47A7-836C-00BE33031C49}">
      <dgm:prSet/>
      <dgm:spPr/>
      <dgm:t>
        <a:bodyPr/>
        <a:lstStyle/>
        <a:p>
          <a:pPr rtl="1"/>
          <a:endParaRPr lang="ar-SA"/>
        </a:p>
      </dgm:t>
    </dgm:pt>
    <dgm:pt modelId="{81853374-A9BE-4669-9639-27B4DD20F62A}">
      <dgm:prSet phldrT="[نص]" custT="1"/>
      <dgm:spPr/>
      <dgm:t>
        <a:bodyPr/>
        <a:lstStyle/>
        <a:p>
          <a:pPr rtl="1"/>
          <a:r>
            <a:rPr lang="ar-SA" sz="1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الفعل المضارع المجرد من الناصب والجازم</a:t>
          </a:r>
          <a:endParaRPr lang="ar-SA" sz="1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520CE7-37A7-4E85-BBF8-6E68FD0AC58A}" type="parTrans" cxnId="{66360ACA-BFEA-4814-A1FA-03CF73C4E854}">
      <dgm:prSet/>
      <dgm:spPr/>
      <dgm:t>
        <a:bodyPr/>
        <a:lstStyle/>
        <a:p>
          <a:pPr rtl="1"/>
          <a:endParaRPr lang="ar-SA"/>
        </a:p>
      </dgm:t>
    </dgm:pt>
    <dgm:pt modelId="{91C312A1-09B7-436C-A833-18C520FE9048}" type="sibTrans" cxnId="{66360ACA-BFEA-4814-A1FA-03CF73C4E854}">
      <dgm:prSet/>
      <dgm:spPr/>
      <dgm:t>
        <a:bodyPr/>
        <a:lstStyle/>
        <a:p>
          <a:pPr rtl="1"/>
          <a:endParaRPr lang="ar-SA"/>
        </a:p>
      </dgm:t>
    </dgm:pt>
    <dgm:pt modelId="{AF25BC70-B971-4E92-B558-C42A25C27FEF}" type="pres">
      <dgm:prSet presAssocID="{64ABABA8-B291-4513-A186-64DF6023903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2C81C2E-C0CF-4185-A4FC-C208253B5168}" type="pres">
      <dgm:prSet presAssocID="{D10E2F51-5C83-4E20-A4A3-C134B9D76CD1}" presName="centerShape" presStyleLbl="node0" presStyleIdx="0" presStyleCnt="1" custScaleX="123604" custLinFactNeighborX="326" custLinFactNeighborY="-2150"/>
      <dgm:spPr/>
      <dgm:t>
        <a:bodyPr/>
        <a:lstStyle/>
        <a:p>
          <a:pPr rtl="1"/>
          <a:endParaRPr lang="ar-SA"/>
        </a:p>
      </dgm:t>
    </dgm:pt>
    <dgm:pt modelId="{CD5BAA0A-DFD8-4279-ACF0-87F8A2BA6645}" type="pres">
      <dgm:prSet presAssocID="{F4C1A253-ACC9-4488-B14E-F2307E2855BC}" presName="node" presStyleLbl="node1" presStyleIdx="0" presStyleCnt="7" custRadScaleRad="100392" custRadScaleInc="-2696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00A7EA5-8D97-448C-B2D0-18846C900FB3}" type="pres">
      <dgm:prSet presAssocID="{F4C1A253-ACC9-4488-B14E-F2307E2855BC}" presName="dummy" presStyleCnt="0"/>
      <dgm:spPr/>
    </dgm:pt>
    <dgm:pt modelId="{5B95EC5F-E176-4B07-9A91-26F76992D75B}" type="pres">
      <dgm:prSet presAssocID="{5E20DCD7-03F8-4AC7-9F70-B866D25D03C8}" presName="sibTrans" presStyleLbl="sibTrans2D1" presStyleIdx="0" presStyleCnt="7"/>
      <dgm:spPr/>
      <dgm:t>
        <a:bodyPr/>
        <a:lstStyle/>
        <a:p>
          <a:pPr rtl="1"/>
          <a:endParaRPr lang="ar-SA"/>
        </a:p>
      </dgm:t>
    </dgm:pt>
    <dgm:pt modelId="{4E22805F-27BD-4E7F-A8DA-6F1D65526463}" type="pres">
      <dgm:prSet presAssocID="{205A683C-92ED-4E01-98B8-A5A7A4292C2F}" presName="node" presStyleLbl="node1" presStyleIdx="1" presStyleCnt="7" custRadScaleRad="96926" custRadScaleInc="-800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D2E366F-FC81-4CBD-875D-28ECDE86B575}" type="pres">
      <dgm:prSet presAssocID="{205A683C-92ED-4E01-98B8-A5A7A4292C2F}" presName="dummy" presStyleCnt="0"/>
      <dgm:spPr/>
    </dgm:pt>
    <dgm:pt modelId="{CE65B265-D1AF-40FC-A34C-D3C2324ED718}" type="pres">
      <dgm:prSet presAssocID="{0B0F917F-F062-4A85-B27E-1A56DA88861A}" presName="sibTrans" presStyleLbl="sibTrans2D1" presStyleIdx="1" presStyleCnt="7"/>
      <dgm:spPr/>
      <dgm:t>
        <a:bodyPr/>
        <a:lstStyle/>
        <a:p>
          <a:pPr rtl="1"/>
          <a:endParaRPr lang="ar-SA"/>
        </a:p>
      </dgm:t>
    </dgm:pt>
    <dgm:pt modelId="{0560E3CD-DCEB-4A25-8F05-4ADEAD89A9E9}" type="pres">
      <dgm:prSet presAssocID="{BF89E756-8DEC-48B4-9EFA-D3C1D825948F}" presName="node" presStyleLbl="node1" presStyleIdx="2" presStyleCnt="7" custRadScaleRad="89722" custRadScaleInc="-1354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1BD0EBE-A5EF-4DFA-BC40-47FB78D895B3}" type="pres">
      <dgm:prSet presAssocID="{BF89E756-8DEC-48B4-9EFA-D3C1D825948F}" presName="dummy" presStyleCnt="0"/>
      <dgm:spPr/>
    </dgm:pt>
    <dgm:pt modelId="{7A3359CA-DE1A-464D-9FA6-331A38D00B1D}" type="pres">
      <dgm:prSet presAssocID="{6A2F2F07-4909-47A8-91D7-4E2A284B50B0}" presName="sibTrans" presStyleLbl="sibTrans2D1" presStyleIdx="2" presStyleCnt="7"/>
      <dgm:spPr/>
      <dgm:t>
        <a:bodyPr/>
        <a:lstStyle/>
        <a:p>
          <a:pPr rtl="1"/>
          <a:endParaRPr lang="ar-SA"/>
        </a:p>
      </dgm:t>
    </dgm:pt>
    <dgm:pt modelId="{185F1E8B-9C35-4952-BDBF-4B10737ABF2D}" type="pres">
      <dgm:prSet presAssocID="{D16100A4-7984-4A9A-8E6C-4F0CD5D41DE8}" presName="node" presStyleLbl="node1" presStyleIdx="3" presStyleCnt="7" custRadScaleRad="84145" custRadScaleInc="-13515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6742A26-E71D-4E5E-A27E-37345B5EDBA7}" type="pres">
      <dgm:prSet presAssocID="{D16100A4-7984-4A9A-8E6C-4F0CD5D41DE8}" presName="dummy" presStyleCnt="0"/>
      <dgm:spPr/>
    </dgm:pt>
    <dgm:pt modelId="{B46B7368-2621-4500-B42A-D32069F87521}" type="pres">
      <dgm:prSet presAssocID="{A8B489D5-AEBA-485D-8B55-234E1C025278}" presName="sibTrans" presStyleLbl="sibTrans2D1" presStyleIdx="3" presStyleCnt="7"/>
      <dgm:spPr/>
      <dgm:t>
        <a:bodyPr/>
        <a:lstStyle/>
        <a:p>
          <a:pPr rtl="1"/>
          <a:endParaRPr lang="ar-SA"/>
        </a:p>
      </dgm:t>
    </dgm:pt>
    <dgm:pt modelId="{1E6C24A0-49E5-4A96-8C39-973D9774F9A1}" type="pres">
      <dgm:prSet presAssocID="{5D2ACC87-4EAF-4560-900B-32B5837B8858}" presName="node" presStyleLbl="node1" presStyleIdx="4" presStyleCnt="7" custScaleX="111240" custRadScaleRad="78405" custRadScaleInc="-8867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F913B54-30F1-445C-A664-152B73A8B407}" type="pres">
      <dgm:prSet presAssocID="{5D2ACC87-4EAF-4560-900B-32B5837B8858}" presName="dummy" presStyleCnt="0"/>
      <dgm:spPr/>
    </dgm:pt>
    <dgm:pt modelId="{9A27CA6B-770B-451D-9CB4-19B2860881A5}" type="pres">
      <dgm:prSet presAssocID="{AE8E5AEF-FC13-4112-AD24-D49C1E5A7DA4}" presName="sibTrans" presStyleLbl="sibTrans2D1" presStyleIdx="4" presStyleCnt="7"/>
      <dgm:spPr/>
      <dgm:t>
        <a:bodyPr/>
        <a:lstStyle/>
        <a:p>
          <a:pPr rtl="1"/>
          <a:endParaRPr lang="ar-SA"/>
        </a:p>
      </dgm:t>
    </dgm:pt>
    <dgm:pt modelId="{34D6B4DC-532F-4761-AC33-C4214DA2723A}" type="pres">
      <dgm:prSet presAssocID="{A5A8B13C-B818-42C0-8B3B-F52B845BE820}" presName="node" presStyleLbl="node1" presStyleIdx="5" presStyleCnt="7" custRadScaleRad="95148" custRadScaleInc="-1114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9ADD3A0-BBEB-4F09-A2DE-4312DAC9CCDA}" type="pres">
      <dgm:prSet presAssocID="{A5A8B13C-B818-42C0-8B3B-F52B845BE820}" presName="dummy" presStyleCnt="0"/>
      <dgm:spPr/>
    </dgm:pt>
    <dgm:pt modelId="{CE753AB7-82DC-477A-8831-155FE7B31545}" type="pres">
      <dgm:prSet presAssocID="{399896BE-953E-4D67-A3CB-CCF62762CCD5}" presName="sibTrans" presStyleLbl="sibTrans2D1" presStyleIdx="5" presStyleCnt="7"/>
      <dgm:spPr/>
      <dgm:t>
        <a:bodyPr/>
        <a:lstStyle/>
        <a:p>
          <a:pPr rtl="1"/>
          <a:endParaRPr lang="ar-SA"/>
        </a:p>
      </dgm:t>
    </dgm:pt>
    <dgm:pt modelId="{9FEE9988-2692-4FF5-A592-9CF3B290A4A0}" type="pres">
      <dgm:prSet presAssocID="{81853374-A9BE-4669-9639-27B4DD20F62A}" presName="node" presStyleLbl="node1" presStyleIdx="6" presStyleCnt="7" custScaleX="122478" custScaleY="113559" custRadScaleRad="102897" custRadScaleInc="451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5CFC89F-6F41-4742-96AB-BBE2D556C21B}" type="pres">
      <dgm:prSet presAssocID="{81853374-A9BE-4669-9639-27B4DD20F62A}" presName="dummy" presStyleCnt="0"/>
      <dgm:spPr/>
    </dgm:pt>
    <dgm:pt modelId="{DD898C4B-59DC-40F4-899A-83BC7F4157DF}" type="pres">
      <dgm:prSet presAssocID="{91C312A1-09B7-436C-A833-18C520FE9048}" presName="sibTrans" presStyleLbl="sibTrans2D1" presStyleIdx="6" presStyleCnt="7" custLinFactNeighborX="-6878" custLinFactNeighborY="272"/>
      <dgm:spPr/>
      <dgm:t>
        <a:bodyPr/>
        <a:lstStyle/>
        <a:p>
          <a:pPr rtl="1"/>
          <a:endParaRPr lang="ar-SA"/>
        </a:p>
      </dgm:t>
    </dgm:pt>
  </dgm:ptLst>
  <dgm:cxnLst>
    <dgm:cxn modelId="{4510FDDB-922C-443D-8E8D-24222B4094FE}" type="presOf" srcId="{A8B489D5-AEBA-485D-8B55-234E1C025278}" destId="{B46B7368-2621-4500-B42A-D32069F87521}" srcOrd="0" destOrd="0" presId="urn:microsoft.com/office/officeart/2005/8/layout/radial6"/>
    <dgm:cxn modelId="{A89FC076-2359-4503-ACFA-D1AB36A8B500}" type="presOf" srcId="{6A2F2F07-4909-47A8-91D7-4E2A284B50B0}" destId="{7A3359CA-DE1A-464D-9FA6-331A38D00B1D}" srcOrd="0" destOrd="0" presId="urn:microsoft.com/office/officeart/2005/8/layout/radial6"/>
    <dgm:cxn modelId="{6696B6CF-0193-4C22-AD9E-9F17DEA5AADF}" type="presOf" srcId="{5E20DCD7-03F8-4AC7-9F70-B866D25D03C8}" destId="{5B95EC5F-E176-4B07-9A91-26F76992D75B}" srcOrd="0" destOrd="0" presId="urn:microsoft.com/office/officeart/2005/8/layout/radial6"/>
    <dgm:cxn modelId="{A9FDB0AB-18BF-4DDB-A2D1-E40D11FD1AAF}" type="presOf" srcId="{64ABABA8-B291-4513-A186-64DF60239036}" destId="{AF25BC70-B971-4E92-B558-C42A25C27FEF}" srcOrd="0" destOrd="0" presId="urn:microsoft.com/office/officeart/2005/8/layout/radial6"/>
    <dgm:cxn modelId="{110A7C4E-6CA5-44BC-AF26-41CB04A99A42}" srcId="{D10E2F51-5C83-4E20-A4A3-C134B9D76CD1}" destId="{F4C1A253-ACC9-4488-B14E-F2307E2855BC}" srcOrd="0" destOrd="0" parTransId="{040E02DF-F62E-49D0-B8BB-2348EBD3932D}" sibTransId="{5E20DCD7-03F8-4AC7-9F70-B866D25D03C8}"/>
    <dgm:cxn modelId="{A34DBA10-9862-47A7-836C-00BE33031C49}" srcId="{D10E2F51-5C83-4E20-A4A3-C134B9D76CD1}" destId="{A5A8B13C-B818-42C0-8B3B-F52B845BE820}" srcOrd="5" destOrd="0" parTransId="{20D303F2-676F-426C-BC86-FD26F2903B16}" sibTransId="{399896BE-953E-4D67-A3CB-CCF62762CCD5}"/>
    <dgm:cxn modelId="{CD5F4E13-FBFB-404D-BC9E-1ED77A975204}" type="presOf" srcId="{0B0F917F-F062-4A85-B27E-1A56DA88861A}" destId="{CE65B265-D1AF-40FC-A34C-D3C2324ED718}" srcOrd="0" destOrd="0" presId="urn:microsoft.com/office/officeart/2005/8/layout/radial6"/>
    <dgm:cxn modelId="{4DE024CF-3570-429B-BEE7-D5BBA615710C}" type="presOf" srcId="{F4C1A253-ACC9-4488-B14E-F2307E2855BC}" destId="{CD5BAA0A-DFD8-4279-ACF0-87F8A2BA6645}" srcOrd="0" destOrd="0" presId="urn:microsoft.com/office/officeart/2005/8/layout/radial6"/>
    <dgm:cxn modelId="{CD9BB48D-19E6-4591-9AD9-E966724B9409}" type="presOf" srcId="{A5A8B13C-B818-42C0-8B3B-F52B845BE820}" destId="{34D6B4DC-532F-4761-AC33-C4214DA2723A}" srcOrd="0" destOrd="0" presId="urn:microsoft.com/office/officeart/2005/8/layout/radial6"/>
    <dgm:cxn modelId="{B5A5A4B2-E4DC-4A2B-A1CB-DF9A45BF5014}" srcId="{D10E2F51-5C83-4E20-A4A3-C134B9D76CD1}" destId="{BF89E756-8DEC-48B4-9EFA-D3C1D825948F}" srcOrd="2" destOrd="0" parTransId="{56A75106-A94C-445E-B89C-911465AE7134}" sibTransId="{6A2F2F07-4909-47A8-91D7-4E2A284B50B0}"/>
    <dgm:cxn modelId="{5AE290F6-993C-4C9D-ADB1-3AE0569AB613}" srcId="{64ABABA8-B291-4513-A186-64DF60239036}" destId="{D10E2F51-5C83-4E20-A4A3-C134B9D76CD1}" srcOrd="0" destOrd="0" parTransId="{6EBCEC4E-D079-4022-ABFC-F7B94795DD38}" sibTransId="{535011AC-893E-4793-875B-3856C80B0C0F}"/>
    <dgm:cxn modelId="{26CEA9F7-7A9D-485D-A6C5-DC4270638114}" srcId="{D10E2F51-5C83-4E20-A4A3-C134B9D76CD1}" destId="{205A683C-92ED-4E01-98B8-A5A7A4292C2F}" srcOrd="1" destOrd="0" parTransId="{618E65F4-F996-4901-859C-B2DB0DD3E07A}" sibTransId="{0B0F917F-F062-4A85-B27E-1A56DA88861A}"/>
    <dgm:cxn modelId="{113622A1-694B-492D-BC2C-052022958D9D}" type="presOf" srcId="{399896BE-953E-4D67-A3CB-CCF62762CCD5}" destId="{CE753AB7-82DC-477A-8831-155FE7B31545}" srcOrd="0" destOrd="0" presId="urn:microsoft.com/office/officeart/2005/8/layout/radial6"/>
    <dgm:cxn modelId="{448E123A-57E3-4948-849B-68EDF8398559}" type="presOf" srcId="{91C312A1-09B7-436C-A833-18C520FE9048}" destId="{DD898C4B-59DC-40F4-899A-83BC7F4157DF}" srcOrd="0" destOrd="0" presId="urn:microsoft.com/office/officeart/2005/8/layout/radial6"/>
    <dgm:cxn modelId="{6DDA167E-849B-41FE-A43C-595E0BEBD5DA}" srcId="{D10E2F51-5C83-4E20-A4A3-C134B9D76CD1}" destId="{5D2ACC87-4EAF-4560-900B-32B5837B8858}" srcOrd="4" destOrd="0" parTransId="{5CF7CA2F-4B71-4F48-9AD2-577EDFDC83DB}" sibTransId="{AE8E5AEF-FC13-4112-AD24-D49C1E5A7DA4}"/>
    <dgm:cxn modelId="{985A9EB3-C99E-4F8D-BFA8-BC5D777E5D71}" srcId="{D10E2F51-5C83-4E20-A4A3-C134B9D76CD1}" destId="{D16100A4-7984-4A9A-8E6C-4F0CD5D41DE8}" srcOrd="3" destOrd="0" parTransId="{8EC5B031-EFEF-4E09-B5E9-A65C9DDCD3C1}" sibTransId="{A8B489D5-AEBA-485D-8B55-234E1C025278}"/>
    <dgm:cxn modelId="{2B53DA8A-B99B-4B04-A722-3DD2A4C04DD5}" type="presOf" srcId="{205A683C-92ED-4E01-98B8-A5A7A4292C2F}" destId="{4E22805F-27BD-4E7F-A8DA-6F1D65526463}" srcOrd="0" destOrd="0" presId="urn:microsoft.com/office/officeart/2005/8/layout/radial6"/>
    <dgm:cxn modelId="{BA61661F-E196-4636-A720-93493D6194AC}" type="presOf" srcId="{5D2ACC87-4EAF-4560-900B-32B5837B8858}" destId="{1E6C24A0-49E5-4A96-8C39-973D9774F9A1}" srcOrd="0" destOrd="0" presId="urn:microsoft.com/office/officeart/2005/8/layout/radial6"/>
    <dgm:cxn modelId="{1055A33E-C16A-4788-B572-68A64A8477DF}" type="presOf" srcId="{81853374-A9BE-4669-9639-27B4DD20F62A}" destId="{9FEE9988-2692-4FF5-A592-9CF3B290A4A0}" srcOrd="0" destOrd="0" presId="urn:microsoft.com/office/officeart/2005/8/layout/radial6"/>
    <dgm:cxn modelId="{1D0D76CF-9B51-4852-8478-F88500F1E753}" type="presOf" srcId="{BF89E756-8DEC-48B4-9EFA-D3C1D825948F}" destId="{0560E3CD-DCEB-4A25-8F05-4ADEAD89A9E9}" srcOrd="0" destOrd="0" presId="urn:microsoft.com/office/officeart/2005/8/layout/radial6"/>
    <dgm:cxn modelId="{DFA92F31-4D24-4DA8-8BFA-3BB39FEEBE80}" type="presOf" srcId="{D16100A4-7984-4A9A-8E6C-4F0CD5D41DE8}" destId="{185F1E8B-9C35-4952-BDBF-4B10737ABF2D}" srcOrd="0" destOrd="0" presId="urn:microsoft.com/office/officeart/2005/8/layout/radial6"/>
    <dgm:cxn modelId="{66360ACA-BFEA-4814-A1FA-03CF73C4E854}" srcId="{D10E2F51-5C83-4E20-A4A3-C134B9D76CD1}" destId="{81853374-A9BE-4669-9639-27B4DD20F62A}" srcOrd="6" destOrd="0" parTransId="{F5520CE7-37A7-4E85-BBF8-6E68FD0AC58A}" sibTransId="{91C312A1-09B7-436C-A833-18C520FE9048}"/>
    <dgm:cxn modelId="{A9E06C5F-3E14-40C5-AC20-BF1780D6DDB7}" type="presOf" srcId="{AE8E5AEF-FC13-4112-AD24-D49C1E5A7DA4}" destId="{9A27CA6B-770B-451D-9CB4-19B2860881A5}" srcOrd="0" destOrd="0" presId="urn:microsoft.com/office/officeart/2005/8/layout/radial6"/>
    <dgm:cxn modelId="{DDA4B994-DCC5-4F0F-A813-D08EBD68EFE9}" type="presOf" srcId="{D10E2F51-5C83-4E20-A4A3-C134B9D76CD1}" destId="{F2C81C2E-C0CF-4185-A4FC-C208253B5168}" srcOrd="0" destOrd="0" presId="urn:microsoft.com/office/officeart/2005/8/layout/radial6"/>
    <dgm:cxn modelId="{DAFE2331-3483-4A4C-A454-657485D85E1E}" type="presParOf" srcId="{AF25BC70-B971-4E92-B558-C42A25C27FEF}" destId="{F2C81C2E-C0CF-4185-A4FC-C208253B5168}" srcOrd="0" destOrd="0" presId="urn:microsoft.com/office/officeart/2005/8/layout/radial6"/>
    <dgm:cxn modelId="{D21EAD47-9286-4349-A46B-A2C9A6A89415}" type="presParOf" srcId="{AF25BC70-B971-4E92-B558-C42A25C27FEF}" destId="{CD5BAA0A-DFD8-4279-ACF0-87F8A2BA6645}" srcOrd="1" destOrd="0" presId="urn:microsoft.com/office/officeart/2005/8/layout/radial6"/>
    <dgm:cxn modelId="{5395C9E2-1D40-4A85-BE03-236BC263770E}" type="presParOf" srcId="{AF25BC70-B971-4E92-B558-C42A25C27FEF}" destId="{E00A7EA5-8D97-448C-B2D0-18846C900FB3}" srcOrd="2" destOrd="0" presId="urn:microsoft.com/office/officeart/2005/8/layout/radial6"/>
    <dgm:cxn modelId="{542B0D06-4964-48E8-A51B-DF4266564FB5}" type="presParOf" srcId="{AF25BC70-B971-4E92-B558-C42A25C27FEF}" destId="{5B95EC5F-E176-4B07-9A91-26F76992D75B}" srcOrd="3" destOrd="0" presId="urn:microsoft.com/office/officeart/2005/8/layout/radial6"/>
    <dgm:cxn modelId="{B2A46667-6404-4BC9-A19E-B729E229D4F0}" type="presParOf" srcId="{AF25BC70-B971-4E92-B558-C42A25C27FEF}" destId="{4E22805F-27BD-4E7F-A8DA-6F1D65526463}" srcOrd="4" destOrd="0" presId="urn:microsoft.com/office/officeart/2005/8/layout/radial6"/>
    <dgm:cxn modelId="{273B84BD-F5FC-4E1A-9830-DC70931B4B8D}" type="presParOf" srcId="{AF25BC70-B971-4E92-B558-C42A25C27FEF}" destId="{7D2E366F-FC81-4CBD-875D-28ECDE86B575}" srcOrd="5" destOrd="0" presId="urn:microsoft.com/office/officeart/2005/8/layout/radial6"/>
    <dgm:cxn modelId="{95227065-2CFE-4757-B563-119E10A49EA1}" type="presParOf" srcId="{AF25BC70-B971-4E92-B558-C42A25C27FEF}" destId="{CE65B265-D1AF-40FC-A34C-D3C2324ED718}" srcOrd="6" destOrd="0" presId="urn:microsoft.com/office/officeart/2005/8/layout/radial6"/>
    <dgm:cxn modelId="{C11782B5-53CC-4C44-9D2C-315C17BA9F42}" type="presParOf" srcId="{AF25BC70-B971-4E92-B558-C42A25C27FEF}" destId="{0560E3CD-DCEB-4A25-8F05-4ADEAD89A9E9}" srcOrd="7" destOrd="0" presId="urn:microsoft.com/office/officeart/2005/8/layout/radial6"/>
    <dgm:cxn modelId="{6E6A6D0C-A0EB-46CF-A717-4C42121AD165}" type="presParOf" srcId="{AF25BC70-B971-4E92-B558-C42A25C27FEF}" destId="{61BD0EBE-A5EF-4DFA-BC40-47FB78D895B3}" srcOrd="8" destOrd="0" presId="urn:microsoft.com/office/officeart/2005/8/layout/radial6"/>
    <dgm:cxn modelId="{F264A22B-3461-4CDE-83D4-DB33060C959B}" type="presParOf" srcId="{AF25BC70-B971-4E92-B558-C42A25C27FEF}" destId="{7A3359CA-DE1A-464D-9FA6-331A38D00B1D}" srcOrd="9" destOrd="0" presId="urn:microsoft.com/office/officeart/2005/8/layout/radial6"/>
    <dgm:cxn modelId="{E8AC7BDD-3421-4F7C-84EE-93D2876A22CA}" type="presParOf" srcId="{AF25BC70-B971-4E92-B558-C42A25C27FEF}" destId="{185F1E8B-9C35-4952-BDBF-4B10737ABF2D}" srcOrd="10" destOrd="0" presId="urn:microsoft.com/office/officeart/2005/8/layout/radial6"/>
    <dgm:cxn modelId="{2ACCCA09-AC66-450B-B696-1B234EE23B64}" type="presParOf" srcId="{AF25BC70-B971-4E92-B558-C42A25C27FEF}" destId="{16742A26-E71D-4E5E-A27E-37345B5EDBA7}" srcOrd="11" destOrd="0" presId="urn:microsoft.com/office/officeart/2005/8/layout/radial6"/>
    <dgm:cxn modelId="{B75DDADB-3018-41E3-B915-376AAF1E1476}" type="presParOf" srcId="{AF25BC70-B971-4E92-B558-C42A25C27FEF}" destId="{B46B7368-2621-4500-B42A-D32069F87521}" srcOrd="12" destOrd="0" presId="urn:microsoft.com/office/officeart/2005/8/layout/radial6"/>
    <dgm:cxn modelId="{C01D8E37-69D7-44F0-A48D-C9E4E32A6E50}" type="presParOf" srcId="{AF25BC70-B971-4E92-B558-C42A25C27FEF}" destId="{1E6C24A0-49E5-4A96-8C39-973D9774F9A1}" srcOrd="13" destOrd="0" presId="urn:microsoft.com/office/officeart/2005/8/layout/radial6"/>
    <dgm:cxn modelId="{5D13B7B5-7B52-4B63-8000-3549AA9B4016}" type="presParOf" srcId="{AF25BC70-B971-4E92-B558-C42A25C27FEF}" destId="{1F913B54-30F1-445C-A664-152B73A8B407}" srcOrd="14" destOrd="0" presId="urn:microsoft.com/office/officeart/2005/8/layout/radial6"/>
    <dgm:cxn modelId="{B1BD0B1D-7278-4411-8CA3-79574048C196}" type="presParOf" srcId="{AF25BC70-B971-4E92-B558-C42A25C27FEF}" destId="{9A27CA6B-770B-451D-9CB4-19B2860881A5}" srcOrd="15" destOrd="0" presId="urn:microsoft.com/office/officeart/2005/8/layout/radial6"/>
    <dgm:cxn modelId="{D39D53C7-EC3A-48C9-9B6C-6318B4030E36}" type="presParOf" srcId="{AF25BC70-B971-4E92-B558-C42A25C27FEF}" destId="{34D6B4DC-532F-4761-AC33-C4214DA2723A}" srcOrd="16" destOrd="0" presId="urn:microsoft.com/office/officeart/2005/8/layout/radial6"/>
    <dgm:cxn modelId="{18EA7E4A-5124-49CD-8A11-9B5290941248}" type="presParOf" srcId="{AF25BC70-B971-4E92-B558-C42A25C27FEF}" destId="{99ADD3A0-BBEB-4F09-A2DE-4312DAC9CCDA}" srcOrd="17" destOrd="0" presId="urn:microsoft.com/office/officeart/2005/8/layout/radial6"/>
    <dgm:cxn modelId="{3CB6E595-AEDC-4572-B583-26895D20DD0D}" type="presParOf" srcId="{AF25BC70-B971-4E92-B558-C42A25C27FEF}" destId="{CE753AB7-82DC-477A-8831-155FE7B31545}" srcOrd="18" destOrd="0" presId="urn:microsoft.com/office/officeart/2005/8/layout/radial6"/>
    <dgm:cxn modelId="{96445F5D-1A1D-42B3-A6E5-E095615C8528}" type="presParOf" srcId="{AF25BC70-B971-4E92-B558-C42A25C27FEF}" destId="{9FEE9988-2692-4FF5-A592-9CF3B290A4A0}" srcOrd="19" destOrd="0" presId="urn:microsoft.com/office/officeart/2005/8/layout/radial6"/>
    <dgm:cxn modelId="{2DAD373F-E049-4B40-BEA3-EB5B7D3FBD7E}" type="presParOf" srcId="{AF25BC70-B971-4E92-B558-C42A25C27FEF}" destId="{35CFC89F-6F41-4742-96AB-BBE2D556C21B}" srcOrd="20" destOrd="0" presId="urn:microsoft.com/office/officeart/2005/8/layout/radial6"/>
    <dgm:cxn modelId="{5D884D62-AE55-4531-BDE1-05ED0B0B0634}" type="presParOf" srcId="{AF25BC70-B971-4E92-B558-C42A25C27FEF}" destId="{DD898C4B-59DC-40F4-899A-83BC7F4157DF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898C4B-59DC-40F4-899A-83BC7F4157DF}">
      <dsp:nvSpPr>
        <dsp:cNvPr id="0" name=""/>
        <dsp:cNvSpPr/>
      </dsp:nvSpPr>
      <dsp:spPr>
        <a:xfrm>
          <a:off x="1223978" y="605076"/>
          <a:ext cx="4726034" cy="4726034"/>
        </a:xfrm>
        <a:prstGeom prst="blockArc">
          <a:avLst>
            <a:gd name="adj1" fmla="val 13235760"/>
            <a:gd name="adj2" fmla="val 16047028"/>
            <a:gd name="adj3" fmla="val 390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53AB7-82DC-477A-8831-155FE7B31545}">
      <dsp:nvSpPr>
        <dsp:cNvPr id="0" name=""/>
        <dsp:cNvSpPr/>
      </dsp:nvSpPr>
      <dsp:spPr>
        <a:xfrm>
          <a:off x="1693127" y="405652"/>
          <a:ext cx="4726034" cy="4726034"/>
        </a:xfrm>
        <a:prstGeom prst="blockArc">
          <a:avLst>
            <a:gd name="adj1" fmla="val 9663161"/>
            <a:gd name="adj2" fmla="val 12885832"/>
            <a:gd name="adj3" fmla="val 390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7CA6B-770B-451D-9CB4-19B2860881A5}">
      <dsp:nvSpPr>
        <dsp:cNvPr id="0" name=""/>
        <dsp:cNvSpPr/>
      </dsp:nvSpPr>
      <dsp:spPr>
        <a:xfrm>
          <a:off x="1551955" y="78717"/>
          <a:ext cx="4726034" cy="4726034"/>
        </a:xfrm>
        <a:prstGeom prst="blockArc">
          <a:avLst>
            <a:gd name="adj1" fmla="val 5771664"/>
            <a:gd name="adj2" fmla="val 9134249"/>
            <a:gd name="adj3" fmla="val 3904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B7368-2621-4500-B42A-D32069F87521}">
      <dsp:nvSpPr>
        <dsp:cNvPr id="0" name=""/>
        <dsp:cNvSpPr/>
      </dsp:nvSpPr>
      <dsp:spPr>
        <a:xfrm>
          <a:off x="1630458" y="88597"/>
          <a:ext cx="4726034" cy="4726034"/>
        </a:xfrm>
        <a:prstGeom prst="blockArc">
          <a:avLst>
            <a:gd name="adj1" fmla="val 3033875"/>
            <a:gd name="adj2" fmla="val 5889070"/>
            <a:gd name="adj3" fmla="val 390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3359CA-DE1A-464D-9FA6-331A38D00B1D}">
      <dsp:nvSpPr>
        <dsp:cNvPr id="0" name=""/>
        <dsp:cNvSpPr/>
      </dsp:nvSpPr>
      <dsp:spPr>
        <a:xfrm>
          <a:off x="1364639" y="345388"/>
          <a:ext cx="4726034" cy="4726034"/>
        </a:xfrm>
        <a:prstGeom prst="blockArc">
          <a:avLst>
            <a:gd name="adj1" fmla="val 21416594"/>
            <a:gd name="adj2" fmla="val 2484893"/>
            <a:gd name="adj3" fmla="val 390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5B265-D1AF-40FC-A34C-D3C2324ED718}">
      <dsp:nvSpPr>
        <dsp:cNvPr id="0" name=""/>
        <dsp:cNvSpPr/>
      </dsp:nvSpPr>
      <dsp:spPr>
        <a:xfrm>
          <a:off x="1373918" y="462912"/>
          <a:ext cx="4726034" cy="4726034"/>
        </a:xfrm>
        <a:prstGeom prst="blockArc">
          <a:avLst>
            <a:gd name="adj1" fmla="val 18888929"/>
            <a:gd name="adj2" fmla="val 21241653"/>
            <a:gd name="adj3" fmla="val 390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5EC5F-E176-4B07-9A91-26F76992D75B}">
      <dsp:nvSpPr>
        <dsp:cNvPr id="0" name=""/>
        <dsp:cNvSpPr/>
      </dsp:nvSpPr>
      <dsp:spPr>
        <a:xfrm>
          <a:off x="1516745" y="593433"/>
          <a:ext cx="4726034" cy="4726034"/>
        </a:xfrm>
        <a:prstGeom prst="blockArc">
          <a:avLst>
            <a:gd name="adj1" fmla="val 16094973"/>
            <a:gd name="adj2" fmla="val 18601762"/>
            <a:gd name="adj3" fmla="val 390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C81C2E-C0CF-4185-A4FC-C208253B5168}">
      <dsp:nvSpPr>
        <dsp:cNvPr id="0" name=""/>
        <dsp:cNvSpPr/>
      </dsp:nvSpPr>
      <dsp:spPr>
        <a:xfrm>
          <a:off x="2880324" y="1944210"/>
          <a:ext cx="2262450" cy="18304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المرفوعات</a:t>
          </a:r>
          <a:endParaRPr lang="ar-SA" sz="2800" b="1" kern="1200" dirty="0">
            <a:solidFill>
              <a:srgbClr val="FFFF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0324" y="1944210"/>
        <a:ext cx="2262450" cy="1830402"/>
      </dsp:txXfrm>
    </dsp:sp>
    <dsp:sp modelId="{CD5BAA0A-DFD8-4279-ACF0-87F8A2BA6645}">
      <dsp:nvSpPr>
        <dsp:cNvPr id="0" name=""/>
        <dsp:cNvSpPr/>
      </dsp:nvSpPr>
      <dsp:spPr>
        <a:xfrm>
          <a:off x="3168349" y="0"/>
          <a:ext cx="1281281" cy="12812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المبتدأ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68349" y="0"/>
        <a:ext cx="1281281" cy="1281281"/>
      </dsp:txXfrm>
    </dsp:sp>
    <dsp:sp modelId="{4E22805F-27BD-4E7F-A8DA-6F1D65526463}">
      <dsp:nvSpPr>
        <dsp:cNvPr id="0" name=""/>
        <dsp:cNvSpPr/>
      </dsp:nvSpPr>
      <dsp:spPr>
        <a:xfrm>
          <a:off x="4729300" y="541732"/>
          <a:ext cx="1281281" cy="12812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الخبر</a:t>
          </a:r>
        </a:p>
      </dsp:txBody>
      <dsp:txXfrm>
        <a:off x="4729300" y="541732"/>
        <a:ext cx="1281281" cy="1281281"/>
      </dsp:txXfrm>
    </dsp:sp>
    <dsp:sp modelId="{0560E3CD-DCEB-4A25-8F05-4ADEAD89A9E9}">
      <dsp:nvSpPr>
        <dsp:cNvPr id="0" name=""/>
        <dsp:cNvSpPr/>
      </dsp:nvSpPr>
      <dsp:spPr>
        <a:xfrm>
          <a:off x="5400610" y="1944215"/>
          <a:ext cx="1281281" cy="12812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الفاعل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00610" y="1944215"/>
        <a:ext cx="1281281" cy="1281281"/>
      </dsp:txXfrm>
    </dsp:sp>
    <dsp:sp modelId="{185F1E8B-9C35-4952-BDBF-4B10737ABF2D}">
      <dsp:nvSpPr>
        <dsp:cNvPr id="0" name=""/>
        <dsp:cNvSpPr/>
      </dsp:nvSpPr>
      <dsp:spPr>
        <a:xfrm>
          <a:off x="4824542" y="3600403"/>
          <a:ext cx="1281281" cy="128128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نائب الفاعل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24542" y="3600403"/>
        <a:ext cx="1281281" cy="1281281"/>
      </dsp:txXfrm>
    </dsp:sp>
    <dsp:sp modelId="{1E6C24A0-49E5-4A96-8C39-973D9774F9A1}">
      <dsp:nvSpPr>
        <dsp:cNvPr id="0" name=""/>
        <dsp:cNvSpPr/>
      </dsp:nvSpPr>
      <dsp:spPr>
        <a:xfrm>
          <a:off x="2952326" y="4104458"/>
          <a:ext cx="1425297" cy="128128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اسم</a:t>
          </a:r>
          <a:r>
            <a:rPr lang="ar-SA" sz="2800" b="1" kern="1200" baseline="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كان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52326" y="4104458"/>
        <a:ext cx="1425297" cy="1281281"/>
      </dsp:txXfrm>
    </dsp:sp>
    <dsp:sp modelId="{34D6B4DC-532F-4761-AC33-C4214DA2723A}">
      <dsp:nvSpPr>
        <dsp:cNvPr id="0" name=""/>
        <dsp:cNvSpPr/>
      </dsp:nvSpPr>
      <dsp:spPr>
        <a:xfrm>
          <a:off x="1224147" y="2880320"/>
          <a:ext cx="1281281" cy="12812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خبر إن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4147" y="2880320"/>
        <a:ext cx="1281281" cy="1281281"/>
      </dsp:txXfrm>
    </dsp:sp>
    <dsp:sp modelId="{9FEE9988-2692-4FF5-A592-9CF3B290A4A0}">
      <dsp:nvSpPr>
        <dsp:cNvPr id="0" name=""/>
        <dsp:cNvSpPr/>
      </dsp:nvSpPr>
      <dsp:spPr>
        <a:xfrm>
          <a:off x="1368153" y="720083"/>
          <a:ext cx="1569288" cy="14550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الفعل المضارع المجرد من الناصب والجازم</a:t>
          </a:r>
          <a:endParaRPr lang="ar-SA" sz="1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68153" y="720083"/>
        <a:ext cx="1569288" cy="1455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B1CC30F-5027-49F6-A7A2-55AB18A2D032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فرعي 2"/>
          <p:cNvSpPr>
            <a:spLocks noGrp="1"/>
          </p:cNvSpPr>
          <p:nvPr>
            <p:ph type="subTitle" idx="1"/>
          </p:nvPr>
        </p:nvSpPr>
        <p:spPr>
          <a:xfrm>
            <a:off x="5040560" y="2522615"/>
            <a:ext cx="2699792" cy="3426665"/>
          </a:xfrm>
        </p:spPr>
        <p:txBody>
          <a:bodyPr>
            <a:noAutofit/>
          </a:bodyPr>
          <a:lstStyle/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السعودية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algn="ctr" rtl="0"/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sz="2000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العربية</a:t>
            </a:r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-180528" y="2090567"/>
            <a:ext cx="4968552" cy="20585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ar-SA" sz="8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المرفوعات</a:t>
            </a:r>
            <a:endParaRPr lang="ar-SA" sz="8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صورة 8" descr="شعار الجامعة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3427" b="95016" l="5597" r="921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60648"/>
            <a:ext cx="1296144" cy="1541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3476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3707904" y="620688"/>
            <a:ext cx="2088232" cy="47647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أخوات إن</a:t>
            </a:r>
            <a:endParaRPr lang="ar-SA" sz="2800" dirty="0"/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9781014"/>
              </p:ext>
            </p:extLst>
          </p:nvPr>
        </p:nvGraphicFramePr>
        <p:xfrm>
          <a:off x="611560" y="1412776"/>
          <a:ext cx="7920879" cy="3449469"/>
        </p:xfrm>
        <a:graphic>
          <a:graphicData uri="http://schemas.openxmlformats.org/drawingml/2006/table">
            <a:tbl>
              <a:tblPr rtl="1" firstRow="1" firstCol="1" bandRow="1">
                <a:tableStyleId>{9DCAF9ED-07DC-4A11-8D7F-57B35C25682E}</a:tableStyleId>
              </a:tblPr>
              <a:tblGrid>
                <a:gridCol w="1521642"/>
                <a:gridCol w="6399237"/>
              </a:tblGrid>
              <a:tr h="5460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أخوات </a:t>
                      </a: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إن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المثال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91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إنّ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</a:t>
                      </a: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(إن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الساعة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آتية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تعالى </a:t>
                      </a: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(اعلموا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أن الله شديد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العقاب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كأنّ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 كأنَّ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 خشب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مسندة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0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لكنّ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الجو</a:t>
                      </a:r>
                      <a:r>
                        <a:rPr kumimoji="0" lang="ar-SA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حار لكن الدرس ممتعٌ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ليتَ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(يا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ليتني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كنت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معهم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لعل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 وما يدريك لعل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الساعةَ تكون قريبا </a:t>
                      </a: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1403648" y="5157192"/>
            <a:ext cx="67687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خبر إن وأخواتها قد يكون مفرداً وقد يكون جملة أو شبه جملة </a:t>
            </a:r>
          </a:p>
          <a:p>
            <a:r>
              <a:rPr lang="ar-SA" sz="24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ليت </a:t>
            </a:r>
            <a:r>
              <a:rPr 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لي صديقاً </a:t>
            </a:r>
            <a:r>
              <a:rPr lang="ar-SA" sz="24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لا </a:t>
            </a:r>
            <a:r>
              <a:rPr lang="ar-SA" sz="24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يتغير  </a:t>
            </a:r>
            <a:r>
              <a:rPr lang="ar-SA" sz="24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 كأن </a:t>
            </a:r>
            <a:r>
              <a:rPr 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على رؤوس </a:t>
            </a:r>
            <a:r>
              <a:rPr lang="ar-SA" sz="24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الخاشعين </a:t>
            </a:r>
            <a:r>
              <a:rPr 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الطيَر</a:t>
            </a:r>
            <a:endParaRPr lang="ar-SA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427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692696"/>
            <a:ext cx="1409683" cy="1409683"/>
            <a:chOff x="3291602" y="1409"/>
            <a:chExt cx="1409683" cy="1409683"/>
          </a:xfrm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الفاعل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467544" y="899139"/>
            <a:ext cx="6727221" cy="99679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اسمٌ </a:t>
            </a:r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مرفوعٌ قدم عليه فعل أو أسند إليه على جهة </a:t>
            </a:r>
            <a:r>
              <a:rPr lang="ar-SA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قيامه</a:t>
            </a:r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به</a:t>
            </a:r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أو وقوعه </a:t>
            </a:r>
            <a:r>
              <a:rPr lang="ar-SA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منه .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مستطيل ذو زوايا قطرية مستديرة 10"/>
          <p:cNvSpPr/>
          <p:nvPr/>
        </p:nvSpPr>
        <p:spPr>
          <a:xfrm>
            <a:off x="2627784" y="2102379"/>
            <a:ext cx="3888432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اعراب الفاعل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3775720" y="2753472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يرفع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مستطيل ذو زوايا قطرية مستديرة 14"/>
          <p:cNvSpPr/>
          <p:nvPr/>
        </p:nvSpPr>
        <p:spPr>
          <a:xfrm>
            <a:off x="6516216" y="3782199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الضمة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مستطيل ذو زوايا قطرية مستديرة 15"/>
          <p:cNvSpPr/>
          <p:nvPr/>
        </p:nvSpPr>
        <p:spPr>
          <a:xfrm>
            <a:off x="3775720" y="3731319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الألف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1035224" y="3758562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الواو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رابط كسهم مستقيم 18"/>
          <p:cNvCxnSpPr>
            <a:stCxn id="12" idx="1"/>
            <a:endCxn id="16" idx="3"/>
          </p:cNvCxnSpPr>
          <p:nvPr/>
        </p:nvCxnSpPr>
        <p:spPr>
          <a:xfrm>
            <a:off x="4572000" y="3288005"/>
            <a:ext cx="0" cy="443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>
            <a:endCxn id="15" idx="3"/>
          </p:cNvCxnSpPr>
          <p:nvPr/>
        </p:nvCxnSpPr>
        <p:spPr>
          <a:xfrm>
            <a:off x="4589489" y="3288005"/>
            <a:ext cx="2723007" cy="4941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رابط كسهم مستقيم 21"/>
          <p:cNvCxnSpPr>
            <a:stCxn id="12" idx="1"/>
            <a:endCxn id="17" idx="3"/>
          </p:cNvCxnSpPr>
          <p:nvPr/>
        </p:nvCxnSpPr>
        <p:spPr>
          <a:xfrm flipH="1">
            <a:off x="1831504" y="3288005"/>
            <a:ext cx="2740496" cy="4705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مستطيل ذو زوايا قطرية مستديرة 25"/>
          <p:cNvSpPr/>
          <p:nvPr/>
        </p:nvSpPr>
        <p:spPr>
          <a:xfrm>
            <a:off x="5950992" y="4471195"/>
            <a:ext cx="2653456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المفرد (جاء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محمدٌ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التكسير (ذهب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الطلابُ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المؤنث السالم (خرجت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الطالباتُ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مستطيل ذو زوايا قطرية مستديرة 26"/>
          <p:cNvSpPr/>
          <p:nvPr/>
        </p:nvSpPr>
        <p:spPr>
          <a:xfrm>
            <a:off x="3775720" y="4432849"/>
            <a:ext cx="1592560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المثنى</a:t>
            </a: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(سافر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الرجلان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مستطيل ذو زوايا قطرية مستديرة 27"/>
          <p:cNvSpPr/>
          <p:nvPr/>
        </p:nvSpPr>
        <p:spPr>
          <a:xfrm>
            <a:off x="611560" y="4432849"/>
            <a:ext cx="2232248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المذكر السالم</a:t>
            </a:r>
          </a:p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(صلى </a:t>
            </a:r>
            <a:r>
              <a:rPr 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المسلمون</a:t>
            </a:r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73536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5724128" y="2996952"/>
            <a:ext cx="260632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مؤنث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لم يفصل بينه وبين فعله بفاصل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49"/>
          <p:cNvSpPr>
            <a:spLocks noChangeArrowheads="1"/>
          </p:cNvSpPr>
          <p:nvPr/>
        </p:nvSpPr>
        <p:spPr bwMode="auto">
          <a:xfrm rot="10800000">
            <a:off x="1475656" y="1052736"/>
            <a:ext cx="6336704" cy="1008112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>
            <a:off x="3563888" y="5661248"/>
            <a:ext cx="2448272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(وإذا الكواكب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انتثرت )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رابط كسهم مستقيم 34"/>
          <p:cNvCxnSpPr/>
          <p:nvPr/>
        </p:nvCxnSpPr>
        <p:spPr>
          <a:xfrm flipH="1">
            <a:off x="1763688" y="2636912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>
            <a:off x="7380312" y="2636912"/>
            <a:ext cx="0" cy="4182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1835696" y="256490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رابط كسهم مستقيم 37"/>
          <p:cNvCxnSpPr/>
          <p:nvPr/>
        </p:nvCxnSpPr>
        <p:spPr>
          <a:xfrm>
            <a:off x="4716016" y="2708920"/>
            <a:ext cx="0" cy="15774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مربع نص 18"/>
          <p:cNvSpPr txBox="1"/>
          <p:nvPr/>
        </p:nvSpPr>
        <p:spPr>
          <a:xfrm>
            <a:off x="4860032" y="188640"/>
            <a:ext cx="31683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 الفعل </a:t>
            </a:r>
            <a:r>
              <a:rPr lang="ar-SA" sz="20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وتأنيثه </a:t>
            </a:r>
            <a:r>
              <a:rPr lang="ar-SA" dirty="0" err="1" smtClean="0"/>
              <a:t>:</a:t>
            </a:r>
            <a:endParaRPr lang="ar-SA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403648" y="980728"/>
            <a:ext cx="6192688" cy="46166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يجب</a:t>
            </a:r>
            <a:r>
              <a:rPr lang="ar-SA" sz="2400" dirty="0" smtClean="0"/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تأنيث</a:t>
            </a:r>
            <a:r>
              <a:rPr lang="ar-SA" sz="2400" dirty="0" smtClean="0"/>
              <a:t> الفعل مع الفاعل في هذه </a:t>
            </a:r>
            <a:r>
              <a:rPr lang="ar-SA" sz="2400" dirty="0" err="1" smtClean="0"/>
              <a:t>الحالات :</a:t>
            </a:r>
            <a:endParaRPr lang="ar-SA" sz="2400" dirty="0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899592" y="3068960"/>
            <a:ext cx="2664296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ضمير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مستتريعود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على مؤنث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أو مجازي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3419872" y="4437112"/>
            <a:ext cx="260632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الفاعل ضمير مستتر يعود على جمع تكسير لمذكر غير عاقل </a:t>
            </a:r>
            <a:endParaRPr lang="en-US" alt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6228184" y="4149080"/>
            <a:ext cx="2304256" cy="144016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إذ قالت امرأة عمران رب إني نذرت لك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مافي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بطني محررا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611560" y="4077072"/>
            <a:ext cx="2664296" cy="1728192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ar-SA" altLang="ar-SA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يامريم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أنى لك هذا قالت هو من عند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الله )</a:t>
            </a:r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إذا السماء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انفطرت )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5724128" y="2996952"/>
            <a:ext cx="260632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مذكر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مفرد أو مثنى أو جمع مذكر سالم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49"/>
          <p:cNvSpPr>
            <a:spLocks noChangeArrowheads="1"/>
          </p:cNvSpPr>
          <p:nvPr/>
        </p:nvSpPr>
        <p:spPr bwMode="auto">
          <a:xfrm rot="10800000">
            <a:off x="1475656" y="1052736"/>
            <a:ext cx="6336704" cy="1008112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رابط كسهم مستقيم 34"/>
          <p:cNvCxnSpPr/>
          <p:nvPr/>
        </p:nvCxnSpPr>
        <p:spPr>
          <a:xfrm flipH="1">
            <a:off x="1763688" y="2636912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>
            <a:off x="7380312" y="2636912"/>
            <a:ext cx="0" cy="4182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1835696" y="256490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مربع نص 18"/>
          <p:cNvSpPr txBox="1"/>
          <p:nvPr/>
        </p:nvSpPr>
        <p:spPr>
          <a:xfrm>
            <a:off x="4860032" y="188640"/>
            <a:ext cx="31683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 الفعل </a:t>
            </a:r>
            <a:r>
              <a:rPr lang="ar-SA" sz="20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وتأنيثه </a:t>
            </a:r>
            <a:r>
              <a:rPr lang="ar-SA" dirty="0" err="1" smtClean="0"/>
              <a:t>:</a:t>
            </a:r>
            <a:endParaRPr lang="ar-SA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403648" y="980728"/>
            <a:ext cx="6192688" cy="46166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يجب</a:t>
            </a:r>
            <a:r>
              <a:rPr lang="ar-SA" sz="2400" dirty="0" smtClean="0"/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تذكير</a:t>
            </a:r>
            <a:r>
              <a:rPr lang="ar-SA" sz="2400" dirty="0" smtClean="0"/>
              <a:t> الفعل مع الفاعل في هذه </a:t>
            </a:r>
            <a:r>
              <a:rPr lang="ar-SA" sz="2400" dirty="0" err="1" smtClean="0"/>
              <a:t>الحالات :</a:t>
            </a:r>
            <a:endParaRPr lang="ar-SA" sz="2400" dirty="0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899592" y="3068960"/>
            <a:ext cx="2664296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مؤنث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أو مجازي فصل بينه وبين الفعل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بإلا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5868144" y="4149080"/>
            <a:ext cx="2376264" cy="1584176"/>
          </a:xfrm>
          <a:prstGeom prst="foldedCorner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(قال نوح رب لا تذر على الأرض من الكافرين ديارا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قد أفلح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المؤمنون 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827584" y="4149080"/>
            <a:ext cx="2664296" cy="1584176"/>
          </a:xfrm>
          <a:prstGeom prst="foldedCorner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حضر إلا خديجة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سقط إلا شجرة </a:t>
            </a:r>
          </a:p>
        </p:txBody>
      </p:sp>
    </p:spTree>
    <p:extLst>
      <p:ext uri="{BB962C8B-B14F-4D97-AF65-F5344CB8AC3E}">
        <p14:creationId xmlns:p14="http://schemas.microsoft.com/office/powerpoint/2010/main" xmlns="" val="3095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6372200" y="2996952"/>
            <a:ext cx="2318289" cy="1008112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اسم ظاهر مؤنث مجازي التأنيث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49"/>
          <p:cNvSpPr>
            <a:spLocks noChangeArrowheads="1"/>
          </p:cNvSpPr>
          <p:nvPr/>
        </p:nvSpPr>
        <p:spPr bwMode="auto">
          <a:xfrm rot="10800000">
            <a:off x="1475656" y="1052736"/>
            <a:ext cx="6336704" cy="1008112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>
            <a:off x="4139952" y="5589240"/>
            <a:ext cx="2448272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(وقال نسوة في المدينة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قالت النسوة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رابط كسهم مستقيم 34"/>
          <p:cNvCxnSpPr/>
          <p:nvPr/>
        </p:nvCxnSpPr>
        <p:spPr>
          <a:xfrm flipH="1">
            <a:off x="1763688" y="2636912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>
            <a:off x="7380312" y="2636912"/>
            <a:ext cx="0" cy="4182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1835696" y="256490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رابط كسهم مستقيم 37"/>
          <p:cNvCxnSpPr/>
          <p:nvPr/>
        </p:nvCxnSpPr>
        <p:spPr>
          <a:xfrm>
            <a:off x="5796136" y="2636912"/>
            <a:ext cx="0" cy="2016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مربع نص 18"/>
          <p:cNvSpPr txBox="1"/>
          <p:nvPr/>
        </p:nvSpPr>
        <p:spPr>
          <a:xfrm>
            <a:off x="4860032" y="188640"/>
            <a:ext cx="31683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 الفعل </a:t>
            </a:r>
            <a:r>
              <a:rPr lang="ar-SA" sz="20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وتأنيثه </a:t>
            </a:r>
            <a:r>
              <a:rPr lang="ar-SA" dirty="0" err="1" smtClean="0"/>
              <a:t>:</a:t>
            </a:r>
            <a:endParaRPr lang="ar-SA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403648" y="980728"/>
            <a:ext cx="6192688" cy="46166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يجوز التأنيث والتذكير </a:t>
            </a:r>
            <a:r>
              <a:rPr lang="ar-SA" sz="2400" dirty="0" smtClean="0"/>
              <a:t> في الحالات </a:t>
            </a:r>
            <a:r>
              <a:rPr lang="ar-SA" sz="2400" dirty="0" err="1" smtClean="0"/>
              <a:t>التالية :</a:t>
            </a:r>
            <a:endParaRPr lang="ar-SA" sz="2400" dirty="0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3563888" y="3068960"/>
            <a:ext cx="1728192" cy="648072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جمع تكسير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4211960" y="4869160"/>
            <a:ext cx="2318289" cy="576064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إذا كان الفاعل اسم جمع </a:t>
            </a:r>
            <a:endParaRPr lang="en-US" alt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6588224" y="4149080"/>
            <a:ext cx="1944216" cy="144016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وأشرقت الأرض بنور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ربها 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3419872" y="4005064"/>
            <a:ext cx="1944216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جاء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الرجال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جاءت الرجال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4499992" y="270892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755576" y="3068960"/>
            <a:ext cx="2318289" cy="648072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إذا كان الفاعل اسم جنس جمعي  </a:t>
            </a:r>
            <a:endParaRPr lang="en-US" alt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827584" y="3933056"/>
            <a:ext cx="2448272" cy="15841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(قالت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الأعراب )</a:t>
            </a:r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الأعراب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أورق الشجر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أورقت الشجر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939197"/>
            <a:ext cx="1409683" cy="1409683"/>
            <a:chOff x="3291602" y="1409"/>
            <a:chExt cx="1409683" cy="1409683"/>
          </a:xfrm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نائب الفاعل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467544" y="1145640"/>
            <a:ext cx="6727221" cy="99679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 مفعول </a:t>
            </a:r>
            <a:r>
              <a:rPr lang="ar-SA" sz="2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به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حذف فاعله فأقيم مقامه وغيرت له صيغة </a:t>
            </a:r>
            <a:r>
              <a:rPr lang="ar-SA" sz="2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الفعل .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55577" y="2624713"/>
            <a:ext cx="76424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في الغالب إذا غاب الفاعل لعلة بناء الفعل للمجهول ، ينوب عنه المفعول به ، ومثال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ذلك: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ـ كَسَرَ الولدُ الزُّجاجً . في البناء للمجهول ، نقول : كُسِرَ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الزُّجاجُ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ـ درسَ الطالبُ </a:t>
            </a:r>
            <a:r>
              <a:rPr lang="ar-SA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الدرس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.في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البناء للمجهول ، نقول : دُرِسَ </a:t>
            </a:r>
            <a:r>
              <a:rPr lang="ar-SA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الدَّرسُ</a:t>
            </a:r>
          </a:p>
          <a:p>
            <a:pPr algn="just"/>
            <a:endParaRPr lang="ar-SA" sz="2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فالزجاجُ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والدرسُ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كانا مفعولين به نابا عن الفاعلين : الولدُ والطالبُ بعد أنْ بُنيَ الفعلُ للمجهول </a:t>
            </a:r>
          </a:p>
        </p:txBody>
      </p:sp>
    </p:spTree>
    <p:extLst>
      <p:ext uri="{BB962C8B-B14F-4D97-AF65-F5344CB8AC3E}">
        <p14:creationId xmlns:p14="http://schemas.microsoft.com/office/powerpoint/2010/main" xmlns="" val="137571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شكل بيضاوي 4"/>
          <p:cNvSpPr/>
          <p:nvPr/>
        </p:nvSpPr>
        <p:spPr>
          <a:xfrm>
            <a:off x="5508104" y="44624"/>
            <a:ext cx="1788885" cy="6206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5560" tIns="35560" rIns="35560" bIns="35560" numCol="1" spcCol="1270" anchor="ctr" anchorCtr="0">
            <a:noAutofit/>
          </a:bodyPr>
          <a:lstStyle/>
          <a:p>
            <a:pPr lvl="0" algn="ctr" defTabSz="12446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نائب الفاعل</a:t>
            </a:r>
            <a:endParaRPr lang="ar-SA" sz="2800" b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39552" y="1196752"/>
            <a:ext cx="7992888" cy="523220"/>
          </a:xfrm>
          <a:prstGeom prst="rect">
            <a:avLst/>
          </a:prstGeom>
          <a:ln w="28575"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كيف يبنى الفعل الماضي </a:t>
            </a:r>
            <a:r>
              <a:rPr 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للمجهول :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6732240" y="2276872"/>
            <a:ext cx="188624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539552" y="2348880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ويكسر ما قبل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آخره </a:t>
            </a:r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أُصلِح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الخطأ )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رابط كسهم مستقيم 8"/>
          <p:cNvCxnSpPr>
            <a:endCxn id="8" idx="3"/>
          </p:cNvCxnSpPr>
          <p:nvPr/>
        </p:nvCxnSpPr>
        <p:spPr>
          <a:xfrm flipH="1">
            <a:off x="6188770" y="2564904"/>
            <a:ext cx="582884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AutoShape 17"/>
          <p:cNvSpPr>
            <a:spLocks noChangeArrowheads="1"/>
          </p:cNvSpPr>
          <p:nvPr/>
        </p:nvSpPr>
        <p:spPr bwMode="auto">
          <a:xfrm>
            <a:off x="6620818" y="3435681"/>
            <a:ext cx="188624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معتل الوسط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539552" y="3356992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يكسر أوله ويقلب حرف العلة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ياء </a:t>
            </a:r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صام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صيم 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رابط كسهم مستقيم 11"/>
          <p:cNvCxnSpPr>
            <a:stCxn id="10" idx="1"/>
            <a:endCxn id="11" idx="3"/>
          </p:cNvCxnSpPr>
          <p:nvPr/>
        </p:nvCxnSpPr>
        <p:spPr>
          <a:xfrm flipH="1" flipV="1">
            <a:off x="6188770" y="3634530"/>
            <a:ext cx="432048" cy="786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6444208" y="4293096"/>
            <a:ext cx="2232247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الخماسي أو السداسي مبدوء بهمزة وصل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539552" y="4581128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وثالثه ويكسر ما قبل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آخره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اُجـتُـمـِع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رابط كسهم مستقيم 14"/>
          <p:cNvCxnSpPr>
            <a:stCxn id="13" idx="1"/>
            <a:endCxn id="14" idx="3"/>
          </p:cNvCxnSpPr>
          <p:nvPr/>
        </p:nvCxnSpPr>
        <p:spPr>
          <a:xfrm flipH="1">
            <a:off x="6188770" y="4797152"/>
            <a:ext cx="255438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6444208" y="5517232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مبدوءاً بتاء زائدة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AutoShape 17"/>
          <p:cNvSpPr>
            <a:spLocks noChangeArrowheads="1"/>
          </p:cNvSpPr>
          <p:nvPr/>
        </p:nvSpPr>
        <p:spPr bwMode="auto">
          <a:xfrm>
            <a:off x="539552" y="5661248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وثانيه ويكسر ما قبل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آخره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(تٌعُـلِم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رابط كسهم مستقيم 35"/>
          <p:cNvCxnSpPr/>
          <p:nvPr/>
        </p:nvCxnSpPr>
        <p:spPr>
          <a:xfrm flipH="1">
            <a:off x="6228184" y="5877272"/>
            <a:ext cx="255438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632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شكل بيضاوي 4"/>
          <p:cNvSpPr/>
          <p:nvPr/>
        </p:nvSpPr>
        <p:spPr>
          <a:xfrm>
            <a:off x="5508104" y="44624"/>
            <a:ext cx="1788885" cy="6206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5560" tIns="35560" rIns="35560" bIns="35560" numCol="1" spcCol="1270" anchor="ctr" anchorCtr="0">
            <a:noAutofit/>
          </a:bodyPr>
          <a:lstStyle/>
          <a:p>
            <a:pPr lvl="0" algn="ctr" defTabSz="12446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نائب الفاعل</a:t>
            </a:r>
            <a:endParaRPr lang="ar-SA" sz="2800" b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39552" y="1196752"/>
            <a:ext cx="7992888" cy="523220"/>
          </a:xfrm>
          <a:prstGeom prst="rect">
            <a:avLst/>
          </a:prstGeom>
          <a:ln w="28575"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إذا كان الفعل المبني للمجهول </a:t>
            </a:r>
            <a:r>
              <a:rPr 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مضارع 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6732240" y="2276872"/>
            <a:ext cx="188624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المضارع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539552" y="2348880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ويفتح ما قبل آخره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رابط كسهم مستقيم 8"/>
          <p:cNvCxnSpPr>
            <a:endCxn id="8" idx="3"/>
          </p:cNvCxnSpPr>
          <p:nvPr/>
        </p:nvCxnSpPr>
        <p:spPr>
          <a:xfrm flipH="1">
            <a:off x="6188770" y="2564904"/>
            <a:ext cx="582884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611560" y="2924944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(يُعرَف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المجرمون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بسيماهم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فيُؤخَذ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بالنواصي والأقدام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971600" y="3717032"/>
            <a:ext cx="748883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حكم تأنيث الفعل مع نائب الفاعل كحكم تأنيث الفعل مع الفاعل فيجب التأنيث حيث يجب ويجوز حيث يجوز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6372200" y="5085184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وجمع الشمس والقمر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635896" y="5085184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غلبت الروم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971600" y="5085184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وإذا الجبال سيرت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32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فرعي 7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772400" cy="914400"/>
          </a:xfrm>
        </p:spPr>
        <p:txBody>
          <a:bodyPr anchor="ctr">
            <a:normAutofit/>
          </a:bodyPr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الفعل المضارع المجرد من الناصب والجازم 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3635896" y="1916832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يكون مرفوعاً دائما </a:t>
            </a:r>
            <a:endParaRPr lang="en-US" altLang="ar-SA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5940152" y="3861048"/>
            <a:ext cx="2664295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والله يعلم وأنتم لا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تعلمون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3419872" y="5157192"/>
            <a:ext cx="2736303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(فيقسمان بالله لشهادتنا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أحق )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683568" y="3933056"/>
            <a:ext cx="2736304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(يعتذرون إليكم إذا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رجعتم  )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75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xmlns="" val="189944456"/>
              </p:ext>
            </p:extLst>
          </p:nvPr>
        </p:nvGraphicFramePr>
        <p:xfrm>
          <a:off x="467544" y="692696"/>
          <a:ext cx="799288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738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692696"/>
            <a:ext cx="1409683" cy="1409683"/>
            <a:chOff x="3291602" y="1409"/>
            <a:chExt cx="1409683" cy="1409683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المبتدأ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611560" y="899139"/>
            <a:ext cx="6583205" cy="9967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اسمٌ مرفوع تبدأُ به الجملة </a:t>
            </a:r>
            <a:r>
              <a:rPr 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الاسمية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، مجرد من العوامل اللفظية مخبراً </a:t>
            </a:r>
            <a:r>
              <a:rPr 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عنه .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ستطيل ذو زوايا قطرية مستديرة 7"/>
          <p:cNvSpPr/>
          <p:nvPr/>
        </p:nvSpPr>
        <p:spPr>
          <a:xfrm>
            <a:off x="2627784" y="1988840"/>
            <a:ext cx="3888432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اعراب المبتدأ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ستطيل ذو زوايا قطرية مستديرة 8"/>
          <p:cNvSpPr/>
          <p:nvPr/>
        </p:nvSpPr>
        <p:spPr>
          <a:xfrm>
            <a:off x="3995936" y="2636912"/>
            <a:ext cx="1592560" cy="459504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يرفع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مستطيل ذو زوايا قطرية مستديرة 9"/>
          <p:cNvSpPr/>
          <p:nvPr/>
        </p:nvSpPr>
        <p:spPr>
          <a:xfrm>
            <a:off x="6516216" y="3645024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الضمة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مستطيل ذو زوايا قطرية مستديرة 10"/>
          <p:cNvSpPr/>
          <p:nvPr/>
        </p:nvSpPr>
        <p:spPr>
          <a:xfrm>
            <a:off x="4572000" y="3717032"/>
            <a:ext cx="123252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الألف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2915816" y="3717032"/>
            <a:ext cx="1160512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الواو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رابط كسهم مستقيم 12"/>
          <p:cNvCxnSpPr/>
          <p:nvPr/>
        </p:nvCxnSpPr>
        <p:spPr>
          <a:xfrm flipH="1">
            <a:off x="4716016" y="3140968"/>
            <a:ext cx="4192" cy="6349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4644008" y="3140968"/>
            <a:ext cx="2723007" cy="4941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>
            <a:stCxn id="9" idx="1"/>
            <a:endCxn id="12" idx="3"/>
          </p:cNvCxnSpPr>
          <p:nvPr/>
        </p:nvCxnSpPr>
        <p:spPr>
          <a:xfrm flipH="1">
            <a:off x="3496072" y="3096416"/>
            <a:ext cx="1296144" cy="6206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مستطيل ذو زوايا قطرية مستديرة 15"/>
          <p:cNvSpPr/>
          <p:nvPr/>
        </p:nvSpPr>
        <p:spPr>
          <a:xfrm>
            <a:off x="6516216" y="4293096"/>
            <a:ext cx="2149400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المفرد 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(ا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لله 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ربنا )</a:t>
            </a:r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التكسير 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الطلابُ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مجتهدون)</a:t>
            </a: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المؤنث السالم 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الطالباتُ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مجتهدات)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4572000" y="4437112"/>
            <a:ext cx="1228328" cy="1084383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المثنى</a:t>
            </a: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(ا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لزهرتان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بيضاوان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مستطيل ذو زوايا قطرية مستديرة 17"/>
          <p:cNvSpPr/>
          <p:nvPr/>
        </p:nvSpPr>
        <p:spPr>
          <a:xfrm>
            <a:off x="2411760" y="4365104"/>
            <a:ext cx="1800200" cy="1512168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المذكر السالم</a:t>
            </a:r>
          </a:p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المسلمون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متحابون )</a:t>
            </a:r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رابط كسهم مستقيم 26"/>
          <p:cNvCxnSpPr/>
          <p:nvPr/>
        </p:nvCxnSpPr>
        <p:spPr>
          <a:xfrm flipH="1">
            <a:off x="1691680" y="3096416"/>
            <a:ext cx="2884512" cy="5486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مستطيل ذو زوايا قطرية مستديرة 30"/>
          <p:cNvSpPr/>
          <p:nvPr/>
        </p:nvSpPr>
        <p:spPr>
          <a:xfrm>
            <a:off x="827584" y="3717032"/>
            <a:ext cx="1584176" cy="648072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الضمة المقدرة</a:t>
            </a:r>
            <a:endParaRPr 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مستطيل ذو زوايا قطرية مستديرة 31"/>
          <p:cNvSpPr/>
          <p:nvPr/>
        </p:nvSpPr>
        <p:spPr>
          <a:xfrm>
            <a:off x="899592" y="4653136"/>
            <a:ext cx="1228328" cy="1368152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الدنيا 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حلوة خضرة</a:t>
            </a:r>
          </a:p>
          <a:p>
            <a:pPr algn="ctr"/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لساني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رطب 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0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692696"/>
            <a:ext cx="1409683" cy="1409683"/>
            <a:chOff x="3291602" y="1409"/>
            <a:chExt cx="1409683" cy="140968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الخبر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611560" y="899139"/>
            <a:ext cx="6583205" cy="99679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هو ما يتمُّ به معنى الجملة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مع </a:t>
            </a:r>
            <a:r>
              <a:rPr 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المبتدأ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، </a:t>
            </a:r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ويقع اسمًا مرفوعًا بعلامات الرفع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المذكورة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ستطيل ذو زوايا قطرية مستديرة 7"/>
          <p:cNvSpPr/>
          <p:nvPr/>
        </p:nvSpPr>
        <p:spPr>
          <a:xfrm>
            <a:off x="2627784" y="2102379"/>
            <a:ext cx="3888432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أنواع الخبر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مستطيل ذو زوايا قطرية مستديرة 9"/>
          <p:cNvSpPr/>
          <p:nvPr/>
        </p:nvSpPr>
        <p:spPr>
          <a:xfrm>
            <a:off x="6939880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مفرد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مستطيل ذو زوايا قطرية مستديرة 10"/>
          <p:cNvSpPr/>
          <p:nvPr/>
        </p:nvSpPr>
        <p:spPr>
          <a:xfrm>
            <a:off x="4932040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جملة اسمية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683568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شبه جملة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مستطيل ذو زوايا قطرية مستديرة 18"/>
          <p:cNvSpPr/>
          <p:nvPr/>
        </p:nvSpPr>
        <p:spPr>
          <a:xfrm>
            <a:off x="2843808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جملة فعلية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939880" y="3789040"/>
            <a:ext cx="1592560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مثل قوله </a:t>
            </a:r>
            <a:r>
              <a:rPr lang="ar-S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تعالى 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(الله 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r>
              <a:rPr lang="ar-SA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لصمد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ar-S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محمد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مجتهدٌ</a:t>
            </a:r>
            <a:endParaRPr lang="ar-SA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4923656" y="3789040"/>
            <a:ext cx="1592560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الشجرة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أوراقها كثيرة</a:t>
            </a:r>
            <a:endParaRPr lang="ar-SA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2843808" y="3788067"/>
            <a:ext cx="1592560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مثل قوله </a:t>
            </a:r>
            <a:r>
              <a:rPr lang="ar-S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تعالى 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(الله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يبسط الرزق 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لمن يشاء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محمد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يكتب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واجبه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539552" y="3789040"/>
            <a:ext cx="2016224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ar-SA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ظرف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مثل:</a:t>
            </a:r>
            <a:endParaRPr lang="ar-S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أمامك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يوم طويل </a:t>
            </a:r>
          </a:p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الامتحان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غداً</a:t>
            </a:r>
          </a:p>
          <a:p>
            <a:pPr algn="ctr"/>
            <a:endParaRPr lang="ar-SA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ar-SA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جار ومجرور</a:t>
            </a: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مثل قوله تعالى 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لنا </a:t>
            </a:r>
            <a:r>
              <a:rPr lang="ar-SA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أعمالنا 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105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المسجد 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مصلون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رابط كسهم مستقيم 32"/>
          <p:cNvCxnSpPr>
            <a:stCxn id="8" idx="1"/>
          </p:cNvCxnSpPr>
          <p:nvPr/>
        </p:nvCxnSpPr>
        <p:spPr>
          <a:xfrm>
            <a:off x="4572000" y="2636912"/>
            <a:ext cx="0" cy="2482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 flipH="1">
            <a:off x="1479848" y="2852936"/>
            <a:ext cx="624589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رابط مستقيم 44"/>
          <p:cNvCxnSpPr/>
          <p:nvPr/>
        </p:nvCxnSpPr>
        <p:spPr>
          <a:xfrm>
            <a:off x="7725746" y="2847747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>
            <a:off x="5709522" y="2852936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رابط مستقيم 50"/>
          <p:cNvCxnSpPr/>
          <p:nvPr/>
        </p:nvCxnSpPr>
        <p:spPr>
          <a:xfrm>
            <a:off x="3625482" y="2852936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>
            <a:off x="1475656" y="2847747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9713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67544" y="548681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اسم كان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وأخواتها :  </a:t>
            </a:r>
            <a:r>
              <a:rPr lang="ar-S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 أفعال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ناقصة )</a:t>
            </a:r>
            <a:r>
              <a:rPr lang="ar-S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الجملة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الإسمية المكوَّنة من المبتدأ والخبر تكون دائمًا مرفوعةً ، فإذا دخل عليها ناسخٌ نسخ ما كانت عليه الجملة في إعرابها .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03548" y="2996952"/>
            <a:ext cx="5832648" cy="2369880"/>
          </a:xfrm>
          <a:prstGeom prst="rect">
            <a:avLst/>
          </a:prstGeom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just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أبقت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المبتدأ على ما هو عليه من حالة الرفع ويُسمَّي اسمها ، وتنصب الخبر ، ويُسمَّى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خبرها .</a:t>
            </a:r>
          </a:p>
          <a:p>
            <a:pPr algn="just"/>
            <a:endParaRPr lang="ar-S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ar-SA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الجوُ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جميلٌ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(مبتدأ وخبر)</a:t>
            </a:r>
          </a:p>
          <a:p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كان </a:t>
            </a:r>
            <a:r>
              <a:rPr lang="ar-SA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الجوُ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جميلاً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(اسم كان وخبرها)</a:t>
            </a:r>
            <a:endParaRPr lang="ar-S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516216" y="2404045"/>
            <a:ext cx="2088232" cy="260913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فإذا دخلت </a:t>
            </a:r>
            <a:r>
              <a:rPr lang="ar-SA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كان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أو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إحدى أخواتها على الجملة الإسمية</a:t>
            </a:r>
            <a:endParaRPr lang="ar-SA" sz="2800" dirty="0"/>
          </a:p>
        </p:txBody>
      </p:sp>
      <p:sp>
        <p:nvSpPr>
          <p:cNvPr id="7" name="وسيلة شرح مع سهم إلى الأسفل 6"/>
          <p:cNvSpPr/>
          <p:nvPr/>
        </p:nvSpPr>
        <p:spPr>
          <a:xfrm>
            <a:off x="683568" y="2132856"/>
            <a:ext cx="5472608" cy="720080"/>
          </a:xfrm>
          <a:prstGeom prst="downArrowCallout">
            <a:avLst>
              <a:gd name="adj1" fmla="val 50000"/>
              <a:gd name="adj2" fmla="val 173695"/>
              <a:gd name="adj3" fmla="val 25000"/>
              <a:gd name="adj4" fmla="val 6497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عملها</a:t>
            </a:r>
            <a:endParaRPr lang="ar-SA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8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3563888" y="476672"/>
            <a:ext cx="2088232" cy="47647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أخوات كان</a:t>
            </a:r>
            <a:endParaRPr lang="ar-SA" sz="2800" dirty="0"/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07629161"/>
              </p:ext>
            </p:extLst>
          </p:nvPr>
        </p:nvGraphicFramePr>
        <p:xfrm>
          <a:off x="467545" y="1052736"/>
          <a:ext cx="8208912" cy="5473023"/>
        </p:xfrm>
        <a:graphic>
          <a:graphicData uri="http://schemas.openxmlformats.org/drawingml/2006/table">
            <a:tbl>
              <a:tblPr rtl="1" firstRow="1" firstCol="1" bandRow="1">
                <a:tableStyleId>{1FECB4D8-DB02-4DC6-A0A2-4F2EBAE1DC90}</a:tableStyleId>
              </a:tblPr>
              <a:tblGrid>
                <a:gridCol w="2474666"/>
                <a:gridCol w="5734246"/>
              </a:tblGrid>
              <a:tr h="52251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أخوات كان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المثال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0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أصبحَ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(قل أرأيتم إن أصبح ماؤكم غوراً فمن يأتيكم بماء معين)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أَضحى 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أضحى النَّصْرُ قريبًا .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أَمسى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أَمسى النَّهرُ </a:t>
                      </a: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يتدفّق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51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ظلَّ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(وإذا بشر أحدهم بالأنثى ظلَّ وجهه وهو كظيم)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باتَ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بات الرجل آمنًا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صارَ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صار الماءُ جليدًا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ليسَ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(ليس عليك هداهم)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زالَ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زالَ </a:t>
                      </a: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الجو </a:t>
                      </a: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ماطرًا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دامَ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قال</a:t>
                      </a:r>
                      <a:r>
                        <a:rPr lang="ar-SA" sz="24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تعالى </a:t>
                      </a:r>
                      <a:r>
                        <a:rPr lang="ar-SA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: </a:t>
                      </a:r>
                      <a:r>
                        <a:rPr lang="ar-SA" sz="24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( وأوصاني بالصلاة مادمت حيا</a:t>
                      </a:r>
                      <a:r>
                        <a:rPr lang="ar-SA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)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مافتىءَ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مافتىءَ</a:t>
                      </a: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المجاهدُ </a:t>
                      </a: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يقاتل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انفكَّ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انفكَّ النقاشُ محتدمًا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252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467544" y="1556792"/>
            <a:ext cx="8208912" cy="3970318"/>
          </a:xfrm>
          <a:prstGeom prst="rect">
            <a:avLst/>
          </a:prstGeom>
          <a:ln w="28575">
            <a:noFill/>
            <a:prstDash val="sysDash"/>
          </a:ln>
        </p:spPr>
        <p:txBody>
          <a:bodyPr wrap="square">
            <a:spAutoFit/>
          </a:bodyPr>
          <a:lstStyle/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ينطبق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علي خبر كان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ما ينطبق على الخبر في الجملة الإسمية من حيث مجيئه : </a:t>
            </a:r>
            <a:r>
              <a:rPr 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مفرداً</a:t>
            </a:r>
            <a:r>
              <a:rPr 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، وجملةً اسميةً ، أو فعليةً ، أو شبهَ جملةٍ ظرفية ، أو جار ومجرور 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مثل :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صحوًا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هواؤُهُ عليلٌ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يميلُ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 للبرودةِ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فوقَ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 الوصفِ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اعتدالٍ</a:t>
            </a:r>
            <a:endParaRPr lang="ar-SA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563888" y="476672"/>
            <a:ext cx="2088232" cy="9529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أنواع خبر كان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xmlns="" val="26716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123728" y="504255"/>
            <a:ext cx="5040560" cy="47647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كان وأخواتها من حيث التصرف والجمود</a:t>
            </a:r>
            <a:endParaRPr lang="ar-SA" sz="2800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804248" y="1593613"/>
            <a:ext cx="1872208" cy="8272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متصرف</a:t>
            </a:r>
            <a:endParaRPr lang="ar-SA" sz="2400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39551" y="1211887"/>
            <a:ext cx="6146061" cy="149703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يأتي منه الماضي والمضارع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والأمر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وهي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كل الأفعال الناسخة ما عدا ( ليس ) : كانَ يكونُ كنْ – أصبحَ يصبحُ أصبحْ – أمسى يُمسي أمسِ ..الخ</a:t>
            </a:r>
          </a:p>
          <a:p>
            <a:r>
              <a:rPr lang="ar-SA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عملها : تعمل نفس عمل كان ترفع المبتدأ وتنصب الخبر</a:t>
            </a:r>
            <a:endParaRPr lang="ar-SA" sz="2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6804249" y="2889756"/>
            <a:ext cx="1872208" cy="7904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جامد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539552" y="2931696"/>
            <a:ext cx="6146061" cy="74851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لا يأتي منه لا مضارع ولا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امر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وهو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(</a:t>
            </a:r>
            <a:r>
              <a:rPr 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ليس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: يلزم صورة الماضي فقط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395536" y="4005064"/>
            <a:ext cx="8352928" cy="201622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آخر الزمان يصبح الرجل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مؤمناً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، ويمسي كافراً</a:t>
            </a:r>
          </a:p>
          <a:p>
            <a:pPr algn="ctr"/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كن حذراً </a:t>
            </a:r>
          </a:p>
          <a:p>
            <a:endParaRPr 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408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67544" y="548681"/>
            <a:ext cx="820891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ar-SA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خبر إن  </a:t>
            </a:r>
            <a:r>
              <a:rPr lang="ar-SA" sz="4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وأخواتها : </a:t>
            </a:r>
            <a:r>
              <a:rPr lang="ar-SA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 حروف </a:t>
            </a:r>
            <a:r>
              <a:rPr lang="ar-SA" sz="4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ناسخة )</a:t>
            </a:r>
            <a:endParaRPr lang="ar-SA" sz="4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600" b="1" dirty="0">
                <a:latin typeface="Arial" panose="020B0604020202020204" pitchFamily="34" charset="0"/>
                <a:cs typeface="Arial" panose="020B0604020202020204" pitchFamily="34" charset="0"/>
              </a:rPr>
              <a:t>دخول إنَّ وأخواتها على الجملة الإسمية مخالف لدخول كان وأخواتها ، فهما في اتجاهٍ معاكس ، فإذا كانت "كان وأخواتها" ترفع المبتدأ وتنصب الخبر ، فإنَّ "إنَّ وأخواتها" </a:t>
            </a:r>
            <a:r>
              <a:rPr lang="ar-S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تنصب المبتدأ ويُسمّى اسمها ـ وترفع الخبرَ ويُسَمَّى </a:t>
            </a:r>
            <a:r>
              <a:rPr lang="ar-SA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خبرها . </a:t>
            </a:r>
          </a:p>
          <a:p>
            <a:pPr algn="just"/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مثال : [ محمدٌ مجتهدٌ -&gt; </a:t>
            </a:r>
            <a:r>
              <a:rPr lang="ar-SA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إنّ محمداً مجتهدٌ </a:t>
            </a:r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ar-S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135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أوستن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أوستن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أوستن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444</TotalTime>
  <Words>1080</Words>
  <Application>Microsoft Office PowerPoint</Application>
  <PresentationFormat>عرض على الشاشة (3:4)‏</PresentationFormat>
  <Paragraphs>216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18</vt:i4>
      </vt:variant>
    </vt:vector>
  </HeadingPairs>
  <TitlesOfParts>
    <vt:vector size="20" baseType="lpstr">
      <vt:lpstr>أوستن</vt:lpstr>
      <vt:lpstr>واجهة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 M A R</dc:creator>
  <cp:lastModifiedBy>Acer</cp:lastModifiedBy>
  <cp:revision>93</cp:revision>
  <dcterms:created xsi:type="dcterms:W3CDTF">2014-09-09T15:09:08Z</dcterms:created>
  <dcterms:modified xsi:type="dcterms:W3CDTF">2017-03-09T17:44:52Z</dcterms:modified>
</cp:coreProperties>
</file>