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1"/>
  </p:notesMasterIdLst>
  <p:sldIdLst>
    <p:sldId id="256" r:id="rId2"/>
    <p:sldId id="258" r:id="rId3"/>
    <p:sldId id="288" r:id="rId4"/>
    <p:sldId id="282" r:id="rId5"/>
    <p:sldId id="289" r:id="rId6"/>
    <p:sldId id="290" r:id="rId7"/>
    <p:sldId id="291" r:id="rId8"/>
    <p:sldId id="292" r:id="rId9"/>
    <p:sldId id="274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FFFCC"/>
    <a:srgbClr val="FFCCFF"/>
    <a:srgbClr val="6699FF"/>
    <a:srgbClr val="FF6699"/>
    <a:srgbClr val="339933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A66A812-85C7-499A-9C23-C2FB30010620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C0262F7-D7FA-4C9D-B2A9-AD6B96A1B97A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21037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262F7-D7FA-4C9D-B2A9-AD6B96A1B97A}" type="slidenum">
              <a:rPr lang="ar-SA" smtClean="0"/>
              <a:pPr/>
              <a:t>7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262F7-D7FA-4C9D-B2A9-AD6B96A1B97A}" type="slidenum">
              <a:rPr lang="ar-SA" smtClean="0"/>
              <a:pPr/>
              <a:t>8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3323" y="3721473"/>
            <a:ext cx="512064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91475" y="6429375"/>
            <a:ext cx="876300" cy="292100"/>
          </a:xfrm>
        </p:spPr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739896" y="1417320"/>
            <a:ext cx="512064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5489634" y="0"/>
            <a:ext cx="3393768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3743324" y="1400174"/>
            <a:ext cx="512064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34289" y="136641"/>
            <a:ext cx="3326149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733800" y="2895599"/>
            <a:ext cx="5129543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5" y="1298448"/>
            <a:ext cx="424815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15815" y="1298448"/>
            <a:ext cx="424815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283464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3775935" y="533400"/>
            <a:ext cx="5063266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4" y="1539240"/>
            <a:ext cx="283464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09950" y="0"/>
            <a:ext cx="573405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276224" y="228600"/>
            <a:ext cx="283464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74320" y="1536192"/>
            <a:ext cx="283464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225" y="1295400"/>
            <a:ext cx="859155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225" y="6429375"/>
            <a:ext cx="21336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B4526D7D-58E2-4111-966E-5215A42EF059}" type="datetimeFigureOut">
              <a:rPr lang="ar-SA" smtClean="0"/>
              <a:pPr/>
              <a:t>15/11/36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269CD1D2-C3E9-4F73-83D9-79B86F30AF1C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r" defTabSz="914400" rtl="1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r" defTabSz="914400" rtl="1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r" defTabSz="914400" rtl="1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r" defTabSz="914400" rtl="1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r" defTabSz="914400" rtl="1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O M A R\Desktop\الدرس الثاني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gifted\Desktop\شعار_جامعة_طيبة.gif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71414"/>
            <a:ext cx="1512168" cy="174541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عنوان فرعي 2"/>
          <p:cNvSpPr txBox="1">
            <a:spLocks/>
          </p:cNvSpPr>
          <p:nvPr/>
        </p:nvSpPr>
        <p:spPr>
          <a:xfrm>
            <a:off x="6156176" y="2162575"/>
            <a:ext cx="2699792" cy="3426665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ar-SA" sz="2000" b="1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المملكة العربية السعودية</a:t>
            </a:r>
          </a:p>
          <a:p>
            <a:pPr rtl="0"/>
            <a:r>
              <a:rPr lang="ar-SA" sz="2000" b="1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وزارة التعليم العالي</a:t>
            </a:r>
          </a:p>
          <a:p>
            <a:pPr rtl="0"/>
            <a:r>
              <a:rPr lang="ar-SA" sz="2000" b="1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جامعة طيبة</a:t>
            </a:r>
          </a:p>
          <a:p>
            <a:pPr rtl="0"/>
            <a:r>
              <a:rPr lang="ar-SA" sz="2000" b="1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عمادة الخدمات التعليمية</a:t>
            </a:r>
          </a:p>
          <a:p>
            <a:pPr rtl="0"/>
            <a:r>
              <a:rPr lang="ar-SA" sz="2000" b="1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السنة التحضيرية</a:t>
            </a:r>
          </a:p>
          <a:p>
            <a:pPr rtl="0"/>
            <a:endParaRPr lang="ar-SA" sz="2000" b="1" smtClean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rtl="0"/>
            <a:endParaRPr lang="ar-SA" sz="2000" b="1" smtClean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  <a:p>
            <a:pPr rtl="0"/>
            <a:r>
              <a:rPr lang="ar-SA" sz="2000" b="1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مادة مهارات اللغة العربية</a:t>
            </a:r>
            <a:endParaRPr lang="ar-SA" sz="2000" b="1" dirty="0">
              <a:solidFill>
                <a:schemeClr val="tx1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عنوان فرعي 2"/>
          <p:cNvSpPr txBox="1">
            <a:spLocks/>
          </p:cNvSpPr>
          <p:nvPr/>
        </p:nvSpPr>
        <p:spPr>
          <a:xfrm>
            <a:off x="467544" y="2276872"/>
            <a:ext cx="4968552" cy="205851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ar-SA" sz="7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anose="02020603050405020304" pitchFamily="18" charset="0"/>
              </a:rPr>
              <a:t>الاعراب والبناء</a:t>
            </a:r>
            <a:endParaRPr lang="ar-SA" sz="72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10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0"/>
          <p:cNvSpPr>
            <a:spLocks noChangeArrowheads="1"/>
          </p:cNvSpPr>
          <p:nvPr/>
        </p:nvSpPr>
        <p:spPr bwMode="auto">
          <a:xfrm rot="10800000">
            <a:off x="2340496" y="188641"/>
            <a:ext cx="4535760" cy="648072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الاعراب والبناء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5" name="AutoShape 20"/>
          <p:cNvSpPr>
            <a:spLocks noChangeArrowheads="1"/>
          </p:cNvSpPr>
          <p:nvPr/>
        </p:nvSpPr>
        <p:spPr bwMode="auto">
          <a:xfrm rot="10800000">
            <a:off x="467544" y="1196751"/>
            <a:ext cx="8280920" cy="4896544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10800000" anchor="ctr"/>
          <a:lstStyle/>
          <a:p>
            <a:r>
              <a:rPr lang="ar-SA" sz="3600" dirty="0"/>
              <a:t>( </a:t>
            </a:r>
            <a:r>
              <a:rPr lang="ar-SA" sz="3600" dirty="0" err="1" smtClean="0"/>
              <a:t>الاسماء </a:t>
            </a:r>
            <a:r>
              <a:rPr lang="ar-SA" sz="3600" dirty="0"/>
              <a:t>، </a:t>
            </a:r>
            <a:r>
              <a:rPr lang="ar-SA" sz="3600" dirty="0" err="1" smtClean="0"/>
              <a:t>والأفعال </a:t>
            </a:r>
            <a:r>
              <a:rPr lang="ar-SA" sz="3600" dirty="0"/>
              <a:t>، </a:t>
            </a:r>
            <a:r>
              <a:rPr lang="ar-SA" sz="3600" dirty="0" err="1" smtClean="0"/>
              <a:t>والحروف </a:t>
            </a:r>
            <a:r>
              <a:rPr lang="ar-SA" sz="3600" dirty="0"/>
              <a:t>) لا تخرج عن حالتين : </a:t>
            </a:r>
            <a:endParaRPr lang="en-US" sz="3600" dirty="0"/>
          </a:p>
          <a:p>
            <a:pPr algn="ctr"/>
            <a:r>
              <a:rPr lang="ar-SA" sz="3600" b="1" dirty="0" smtClean="0">
                <a:solidFill>
                  <a:srgbClr val="FF0000"/>
                </a:solidFill>
              </a:rPr>
              <a:t>إما الإعراب أو </a:t>
            </a:r>
            <a:r>
              <a:rPr lang="ar-SA" sz="3600" b="1" dirty="0" err="1" smtClean="0">
                <a:solidFill>
                  <a:srgbClr val="FF0000"/>
                </a:solidFill>
              </a:rPr>
              <a:t>البناء </a:t>
            </a:r>
            <a:r>
              <a:rPr lang="ar-SA" sz="3600" b="1" dirty="0" smtClean="0">
                <a:solidFill>
                  <a:srgbClr val="FF0000"/>
                </a:solidFill>
              </a:rPr>
              <a:t>.</a:t>
            </a:r>
          </a:p>
          <a:p>
            <a:endParaRPr lang="en-US" sz="3600" dirty="0">
              <a:solidFill>
                <a:schemeClr val="tx1"/>
              </a:solidFill>
            </a:endParaRPr>
          </a:p>
          <a:p>
            <a:r>
              <a:rPr lang="ar-SA" sz="3600" dirty="0" smtClean="0"/>
              <a:t>ـ </a:t>
            </a:r>
            <a:r>
              <a:rPr lang="ar-SA" sz="3600" dirty="0"/>
              <a:t>أقبلَ </a:t>
            </a:r>
            <a:r>
              <a:rPr lang="ar-SA" sz="3600" dirty="0" err="1" smtClean="0"/>
              <a:t>الفارس .</a:t>
            </a:r>
            <a:r>
              <a:rPr lang="ar-SA" sz="3600" dirty="0" smtClean="0"/>
              <a:t>        (وجاء ربك والملك صفاً صفا</a:t>
            </a:r>
            <a:r>
              <a:rPr lang="ar-SA" sz="3600" dirty="0" err="1" smtClean="0"/>
              <a:t>)</a:t>
            </a:r>
            <a:endParaRPr lang="en-US" sz="3600" dirty="0"/>
          </a:p>
          <a:p>
            <a:r>
              <a:rPr lang="ar-SA" sz="3600" dirty="0"/>
              <a:t>ـ رأيتُ </a:t>
            </a:r>
            <a:r>
              <a:rPr lang="ar-SA" sz="3600" dirty="0" err="1" smtClean="0"/>
              <a:t>الفارس .</a:t>
            </a:r>
            <a:r>
              <a:rPr lang="ar-SA" sz="3600" dirty="0" smtClean="0"/>
              <a:t>       (إن ربك </a:t>
            </a:r>
            <a:r>
              <a:rPr lang="ar-SA" sz="3600" dirty="0" err="1" smtClean="0"/>
              <a:t>لبالمرصاد)</a:t>
            </a:r>
            <a:r>
              <a:rPr lang="ar-SA" sz="3600" dirty="0" smtClean="0"/>
              <a:t> </a:t>
            </a:r>
            <a:endParaRPr lang="en-US" sz="3600" dirty="0"/>
          </a:p>
          <a:p>
            <a:r>
              <a:rPr lang="ar-SA" sz="3600" dirty="0"/>
              <a:t>ـ أُعجبتُ </a:t>
            </a:r>
            <a:r>
              <a:rPr lang="ar-SA" sz="3600" dirty="0" err="1"/>
              <a:t>بالفارسِ </a:t>
            </a:r>
            <a:r>
              <a:rPr lang="ar-SA" sz="3600" dirty="0" err="1" smtClean="0"/>
              <a:t>      </a:t>
            </a:r>
            <a:r>
              <a:rPr lang="ar-SA" sz="3600" dirty="0" smtClean="0"/>
              <a:t>(قل أعوذ برب الفلق</a:t>
            </a:r>
            <a:r>
              <a:rPr lang="ar-SA" sz="3600" dirty="0" err="1" smtClean="0"/>
              <a:t>)</a:t>
            </a:r>
            <a:r>
              <a:rPr lang="ar-SA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0666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0"/>
          <p:cNvSpPr>
            <a:spLocks noChangeArrowheads="1"/>
          </p:cNvSpPr>
          <p:nvPr/>
        </p:nvSpPr>
        <p:spPr bwMode="auto">
          <a:xfrm rot="10800000">
            <a:off x="2340496" y="188641"/>
            <a:ext cx="4535760" cy="648072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الاعراب والبناء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5" name="AutoShape 20"/>
          <p:cNvSpPr>
            <a:spLocks noChangeArrowheads="1"/>
          </p:cNvSpPr>
          <p:nvPr/>
        </p:nvSpPr>
        <p:spPr bwMode="auto">
          <a:xfrm rot="10800000">
            <a:off x="395536" y="1628800"/>
            <a:ext cx="8280920" cy="3600400"/>
          </a:xfrm>
          <a:prstGeom prst="roundRect">
            <a:avLst/>
          </a:prstGeom>
          <a:solidFill>
            <a:srgbClr val="CCFFFF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10800000" anchor="ctr"/>
          <a:lstStyle/>
          <a:p>
            <a:endParaRPr lang="en-US" sz="3600" dirty="0">
              <a:solidFill>
                <a:schemeClr val="tx1"/>
              </a:solidFill>
            </a:endParaRPr>
          </a:p>
          <a:p>
            <a:r>
              <a:rPr lang="ar-SA" sz="3600" b="1" dirty="0"/>
              <a:t>ـ المعربُ :</a:t>
            </a:r>
            <a:r>
              <a:rPr lang="ar-SA" sz="3600" dirty="0"/>
              <a:t> يعني </a:t>
            </a:r>
            <a:r>
              <a:rPr lang="ar-SA" sz="3600" dirty="0" smtClean="0"/>
              <a:t>هو ما تتغيُّر حركة آخر  منه بتغيُّر العوامل الإعرابية الداخلة </a:t>
            </a:r>
            <a:r>
              <a:rPr lang="ar-SA" sz="3600" dirty="0" err="1" smtClean="0"/>
              <a:t>عليه 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0666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0"/>
          <p:cNvSpPr>
            <a:spLocks noChangeArrowheads="1"/>
          </p:cNvSpPr>
          <p:nvPr/>
        </p:nvSpPr>
        <p:spPr bwMode="auto">
          <a:xfrm rot="10800000">
            <a:off x="2340496" y="188641"/>
            <a:ext cx="4535760" cy="648072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الاعراب والبناء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5" name="AutoShape 20"/>
          <p:cNvSpPr>
            <a:spLocks noChangeArrowheads="1"/>
          </p:cNvSpPr>
          <p:nvPr/>
        </p:nvSpPr>
        <p:spPr bwMode="auto">
          <a:xfrm rot="10800000">
            <a:off x="395536" y="1196752"/>
            <a:ext cx="8280920" cy="4896544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10800000" anchor="ctr"/>
          <a:lstStyle/>
          <a:p>
            <a:pPr algn="just"/>
            <a:endParaRPr lang="ar-SA" sz="2800" b="1" dirty="0" smtClean="0">
              <a:solidFill>
                <a:schemeClr val="tx1"/>
              </a:solidFill>
            </a:endParaRPr>
          </a:p>
          <a:p>
            <a:pPr algn="just"/>
            <a:endParaRPr lang="ar-SA" sz="2800" b="1" dirty="0" smtClean="0">
              <a:solidFill>
                <a:schemeClr val="tx1"/>
              </a:solidFill>
            </a:endParaRPr>
          </a:p>
          <a:p>
            <a:pPr algn="just"/>
            <a:r>
              <a:rPr lang="ar-SA" sz="2800" b="1" dirty="0" smtClean="0">
                <a:solidFill>
                  <a:schemeClr val="tx1"/>
                </a:solidFill>
              </a:rPr>
              <a:t>ـ </a:t>
            </a:r>
            <a:r>
              <a:rPr lang="ar-SA" sz="2800" b="1" dirty="0">
                <a:solidFill>
                  <a:schemeClr val="tx1"/>
                </a:solidFill>
              </a:rPr>
              <a:t>قرأتُ </a:t>
            </a:r>
            <a:r>
              <a:rPr lang="ar-SA" sz="2800" b="1" dirty="0">
                <a:solidFill>
                  <a:srgbClr val="FF0000"/>
                </a:solidFill>
              </a:rPr>
              <a:t>أحدَ عشرَ </a:t>
            </a:r>
            <a:r>
              <a:rPr lang="ar-SA" sz="2800" b="1" dirty="0">
                <a:solidFill>
                  <a:schemeClr val="tx1"/>
                </a:solidFill>
              </a:rPr>
              <a:t>جزءًا من كتاب الله .</a:t>
            </a:r>
            <a:endParaRPr lang="en-US" sz="2800" b="1" dirty="0">
              <a:solidFill>
                <a:schemeClr val="tx1"/>
              </a:solidFill>
            </a:endParaRPr>
          </a:p>
          <a:p>
            <a:pPr algn="just"/>
            <a:r>
              <a:rPr lang="ar-SA" sz="2800" b="1" dirty="0">
                <a:solidFill>
                  <a:schemeClr val="tx1"/>
                </a:solidFill>
              </a:rPr>
              <a:t>ـ قسَّمتُ الكتابَ إلى </a:t>
            </a:r>
            <a:r>
              <a:rPr lang="ar-SA" sz="2800" b="1" dirty="0">
                <a:solidFill>
                  <a:srgbClr val="FF0000"/>
                </a:solidFill>
              </a:rPr>
              <a:t>أحدَ عشرَ </a:t>
            </a:r>
            <a:r>
              <a:rPr lang="ar-SA" sz="2800" b="1" dirty="0">
                <a:solidFill>
                  <a:schemeClr val="tx1"/>
                </a:solidFill>
              </a:rPr>
              <a:t>جزءًا </a:t>
            </a:r>
            <a:r>
              <a:rPr lang="ar-SA" sz="2000" dirty="0"/>
              <a:t>.</a:t>
            </a:r>
            <a:endParaRPr lang="en-US" sz="2000" dirty="0"/>
          </a:p>
        </p:txBody>
      </p:sp>
      <p:sp>
        <p:nvSpPr>
          <p:cNvPr id="2" name="مستطيل 1"/>
          <p:cNvSpPr/>
          <p:nvPr/>
        </p:nvSpPr>
        <p:spPr>
          <a:xfrm>
            <a:off x="4427984" y="1628800"/>
            <a:ext cx="39959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/>
              <a:t>جاءَ </a:t>
            </a:r>
            <a:r>
              <a:rPr lang="ar-SA" sz="2800" b="1" dirty="0">
                <a:solidFill>
                  <a:srgbClr val="FF0000"/>
                </a:solidFill>
              </a:rPr>
              <a:t>هؤلاءِ</a:t>
            </a:r>
            <a:r>
              <a:rPr lang="ar-SA" sz="2800" b="1" dirty="0"/>
              <a:t> اللاعبون .</a:t>
            </a:r>
            <a:endParaRPr lang="en-US" sz="2800" b="1" dirty="0"/>
          </a:p>
          <a:p>
            <a:r>
              <a:rPr lang="ar-SA" sz="2800" b="1" dirty="0"/>
              <a:t>ـ انتظرتُ </a:t>
            </a:r>
            <a:r>
              <a:rPr lang="ar-SA" sz="2800" b="1" dirty="0">
                <a:solidFill>
                  <a:srgbClr val="FF0000"/>
                </a:solidFill>
              </a:rPr>
              <a:t>هؤلاءِ</a:t>
            </a:r>
            <a:r>
              <a:rPr lang="ar-SA" sz="2800" b="1" dirty="0"/>
              <a:t> اللاعبين .</a:t>
            </a:r>
            <a:endParaRPr lang="en-US" sz="2800" b="1" dirty="0"/>
          </a:p>
          <a:p>
            <a:r>
              <a:rPr lang="ar-SA" sz="2800" b="1" dirty="0"/>
              <a:t>ـ مررتُ </a:t>
            </a:r>
            <a:r>
              <a:rPr lang="ar-SA" sz="2800" b="1" dirty="0">
                <a:solidFill>
                  <a:srgbClr val="FF0000"/>
                </a:solidFill>
              </a:rPr>
              <a:t>بهؤلاءِ</a:t>
            </a:r>
            <a:r>
              <a:rPr lang="ar-SA" sz="2800" b="1" dirty="0"/>
              <a:t> اللاعبين </a:t>
            </a:r>
            <a:r>
              <a:rPr lang="ar-SA" sz="2000" b="1" dirty="0"/>
              <a:t>.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51128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0"/>
          <p:cNvSpPr>
            <a:spLocks noChangeArrowheads="1"/>
          </p:cNvSpPr>
          <p:nvPr/>
        </p:nvSpPr>
        <p:spPr bwMode="auto">
          <a:xfrm rot="10800000">
            <a:off x="2340496" y="188641"/>
            <a:ext cx="4535760" cy="648072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الاعراب والبناء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5" name="AutoShape 20"/>
          <p:cNvSpPr>
            <a:spLocks noChangeArrowheads="1"/>
          </p:cNvSpPr>
          <p:nvPr/>
        </p:nvSpPr>
        <p:spPr bwMode="auto">
          <a:xfrm rot="10800000">
            <a:off x="611560" y="1124744"/>
            <a:ext cx="8280920" cy="4896544"/>
          </a:xfrm>
          <a:prstGeom prst="roundRect">
            <a:avLst/>
          </a:prstGeom>
          <a:solidFill>
            <a:srgbClr val="CCFFFF"/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10800000" anchor="ctr"/>
          <a:lstStyle/>
          <a:p>
            <a:pPr algn="just"/>
            <a:r>
              <a:rPr lang="ar-SA" sz="2800" b="1" dirty="0"/>
              <a:t>ـ المبنيُّ :</a:t>
            </a:r>
            <a:r>
              <a:rPr lang="ar-SA" sz="2800" dirty="0"/>
              <a:t> </a:t>
            </a:r>
            <a:r>
              <a:rPr lang="ar-SA" sz="2800" b="1" dirty="0" smtClean="0"/>
              <a:t>هو ما يلزمَ </a:t>
            </a:r>
            <a:r>
              <a:rPr lang="ar-SA" sz="2800" b="1" dirty="0"/>
              <a:t>آخرَ </a:t>
            </a:r>
            <a:r>
              <a:rPr lang="ar-SA" sz="2800" b="1" dirty="0" smtClean="0"/>
              <a:t>حرف منه حركةٌ </a:t>
            </a:r>
            <a:r>
              <a:rPr lang="ar-SA" sz="2800" b="1" dirty="0"/>
              <a:t>واحدةٌ لا تتغيَّرُ </a:t>
            </a:r>
            <a:r>
              <a:rPr lang="ar-SA" sz="2800" b="1" dirty="0" smtClean="0"/>
              <a:t>بتغيُّرِ العوامل الإعرابية الداخلة عليه.</a:t>
            </a:r>
          </a:p>
          <a:p>
            <a:pPr algn="just"/>
            <a:endParaRPr lang="ar-SA" sz="2800" dirty="0" smtClean="0"/>
          </a:p>
          <a:p>
            <a:pPr algn="just"/>
            <a:r>
              <a:rPr lang="ar-SA" sz="2800" b="1" dirty="0" smtClean="0">
                <a:solidFill>
                  <a:srgbClr val="0070C0"/>
                </a:solidFill>
              </a:rPr>
              <a:t>والكلمات المعربة لا تنتهي عدًا, أما الكلمات المبنية فقليلة لذلك سوف نحصر الكلمات المبنية وهي </a:t>
            </a:r>
            <a:r>
              <a:rPr lang="ar-SA" sz="2800" b="1" dirty="0" err="1" smtClean="0">
                <a:solidFill>
                  <a:srgbClr val="0070C0"/>
                </a:solidFill>
              </a:rPr>
              <a:t>كالتالي :</a:t>
            </a:r>
            <a:r>
              <a:rPr lang="ar-SA" sz="2800" b="1" dirty="0" smtClean="0">
                <a:solidFill>
                  <a:srgbClr val="0070C0"/>
                </a:solidFill>
              </a:rPr>
              <a:t> </a:t>
            </a:r>
            <a:endParaRPr lang="en-US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28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0"/>
          <p:cNvSpPr>
            <a:spLocks noChangeArrowheads="1"/>
          </p:cNvSpPr>
          <p:nvPr/>
        </p:nvSpPr>
        <p:spPr bwMode="auto">
          <a:xfrm rot="10800000">
            <a:off x="2339752" y="188640"/>
            <a:ext cx="4535760" cy="648072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sz="3600" b="1" dirty="0" err="1" smtClean="0">
                <a:solidFill>
                  <a:schemeClr val="tx1"/>
                </a:solidFill>
              </a:rPr>
              <a:t>المبنيات</a:t>
            </a:r>
            <a:r>
              <a:rPr lang="ar-SA" sz="3600" b="1" dirty="0" smtClean="0">
                <a:solidFill>
                  <a:schemeClr val="tx1"/>
                </a:solidFill>
              </a:rPr>
              <a:t> 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4" name="AutoShape 17"/>
          <p:cNvSpPr>
            <a:spLocks noChangeArrowheads="1"/>
          </p:cNvSpPr>
          <p:nvPr/>
        </p:nvSpPr>
        <p:spPr bwMode="auto">
          <a:xfrm>
            <a:off x="5076056" y="1484784"/>
            <a:ext cx="3708437" cy="1152128"/>
          </a:xfrm>
          <a:prstGeom prst="plaqu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3600" b="1" dirty="0" err="1" smtClean="0">
                <a:solidFill>
                  <a:srgbClr val="FF0000"/>
                </a:solidFill>
              </a:rPr>
              <a:t>1-الضمائر :</a:t>
            </a:r>
            <a:endParaRPr lang="ar-SA" altLang="ar-SA" sz="3600" b="1" dirty="0" smtClean="0">
              <a:solidFill>
                <a:srgbClr val="FF0000"/>
              </a:solidFill>
            </a:endParaRPr>
          </a:p>
          <a:p>
            <a:pPr algn="ctr"/>
            <a:r>
              <a:rPr lang="ar-SA" altLang="ar-SA" sz="3600" b="1" dirty="0" smtClean="0"/>
              <a:t>المتصلة والمنفصلة </a:t>
            </a:r>
            <a:endParaRPr lang="en-US" altLang="ar-SA" sz="3600" b="1" dirty="0"/>
          </a:p>
        </p:txBody>
      </p:sp>
      <p:sp>
        <p:nvSpPr>
          <p:cNvPr id="5" name="AutoShape 17"/>
          <p:cNvSpPr>
            <a:spLocks noChangeArrowheads="1"/>
          </p:cNvSpPr>
          <p:nvPr/>
        </p:nvSpPr>
        <p:spPr bwMode="auto">
          <a:xfrm>
            <a:off x="755576" y="1484784"/>
            <a:ext cx="4068477" cy="1152128"/>
          </a:xfrm>
          <a:prstGeom prst="plaqu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3600" b="1" dirty="0" smtClean="0">
                <a:solidFill>
                  <a:srgbClr val="FF0000"/>
                </a:solidFill>
              </a:rPr>
              <a:t>2-أسماء الإشارة</a:t>
            </a:r>
          </a:p>
          <a:p>
            <a:pPr algn="ctr"/>
            <a:r>
              <a:rPr lang="ar-SA" altLang="ar-SA" sz="3600" b="1" dirty="0" err="1" smtClean="0"/>
              <a:t>ماعدا </a:t>
            </a:r>
            <a:r>
              <a:rPr lang="ar-SA" altLang="ar-SA" sz="3600" b="1" dirty="0" smtClean="0"/>
              <a:t>:هذان وهاتان</a:t>
            </a:r>
            <a:endParaRPr lang="en-US" altLang="ar-SA" sz="3600" b="1" dirty="0"/>
          </a:p>
        </p:txBody>
      </p:sp>
      <p:sp>
        <p:nvSpPr>
          <p:cNvPr id="6" name="AutoShape 17"/>
          <p:cNvSpPr>
            <a:spLocks noChangeArrowheads="1"/>
          </p:cNvSpPr>
          <p:nvPr/>
        </p:nvSpPr>
        <p:spPr bwMode="auto">
          <a:xfrm>
            <a:off x="5220072" y="2924944"/>
            <a:ext cx="3636429" cy="1296144"/>
          </a:xfrm>
          <a:prstGeom prst="plaqu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3600" b="1" dirty="0" smtClean="0">
                <a:solidFill>
                  <a:srgbClr val="FF0000"/>
                </a:solidFill>
              </a:rPr>
              <a:t>3-الأسماء الموصولة</a:t>
            </a:r>
          </a:p>
          <a:p>
            <a:pPr algn="ctr"/>
            <a:r>
              <a:rPr lang="ar-SA" altLang="ar-SA" sz="3600" b="1" dirty="0" err="1" smtClean="0"/>
              <a:t>ماعدا </a:t>
            </a:r>
            <a:r>
              <a:rPr lang="ar-SA" altLang="ar-SA" sz="3600" b="1" dirty="0" smtClean="0"/>
              <a:t>:اللذان واللتان</a:t>
            </a:r>
            <a:endParaRPr lang="en-US" altLang="ar-SA" sz="3600" b="1" dirty="0"/>
          </a:p>
        </p:txBody>
      </p:sp>
      <p:sp>
        <p:nvSpPr>
          <p:cNvPr id="7" name="AutoShape 17"/>
          <p:cNvSpPr>
            <a:spLocks noChangeArrowheads="1"/>
          </p:cNvSpPr>
          <p:nvPr/>
        </p:nvSpPr>
        <p:spPr bwMode="auto">
          <a:xfrm>
            <a:off x="755576" y="2852936"/>
            <a:ext cx="4212493" cy="1512168"/>
          </a:xfrm>
          <a:prstGeom prst="plaqu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3600" b="1" dirty="0" smtClean="0">
                <a:solidFill>
                  <a:srgbClr val="FF0000"/>
                </a:solidFill>
              </a:rPr>
              <a:t>4-الأعداد المركبة </a:t>
            </a:r>
          </a:p>
          <a:p>
            <a:pPr algn="ctr"/>
            <a:r>
              <a:rPr lang="ar-SA" altLang="ar-SA" sz="2800" b="1" dirty="0" smtClean="0"/>
              <a:t>من 11 إلى 19</a:t>
            </a:r>
          </a:p>
          <a:p>
            <a:pPr algn="ctr"/>
            <a:r>
              <a:rPr lang="ar-SA" altLang="ar-SA" sz="2800" b="1" dirty="0" smtClean="0"/>
              <a:t>ماعدا 12</a:t>
            </a:r>
            <a:endParaRPr lang="en-US" altLang="ar-SA" sz="2800" b="1" dirty="0"/>
          </a:p>
        </p:txBody>
      </p:sp>
      <p:sp>
        <p:nvSpPr>
          <p:cNvPr id="8" name="AutoShape 17"/>
          <p:cNvSpPr>
            <a:spLocks noChangeArrowheads="1"/>
          </p:cNvSpPr>
          <p:nvPr/>
        </p:nvSpPr>
        <p:spPr bwMode="auto">
          <a:xfrm>
            <a:off x="5076056" y="4941168"/>
            <a:ext cx="3636429" cy="1152128"/>
          </a:xfrm>
          <a:prstGeom prst="plaqu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3600" b="1" dirty="0" smtClean="0">
                <a:solidFill>
                  <a:srgbClr val="FF0000"/>
                </a:solidFill>
              </a:rPr>
              <a:t>5-الظروف المركبة</a:t>
            </a:r>
            <a:endParaRPr lang="en-US" altLang="ar-SA" sz="3600" b="1" dirty="0">
              <a:solidFill>
                <a:srgbClr val="FF0000"/>
              </a:solidFill>
            </a:endParaRPr>
          </a:p>
        </p:txBody>
      </p:sp>
      <p:sp>
        <p:nvSpPr>
          <p:cNvPr id="9" name="AutoShape 17"/>
          <p:cNvSpPr>
            <a:spLocks noChangeArrowheads="1"/>
          </p:cNvSpPr>
          <p:nvPr/>
        </p:nvSpPr>
        <p:spPr bwMode="auto">
          <a:xfrm>
            <a:off x="971600" y="4869160"/>
            <a:ext cx="3852453" cy="1152128"/>
          </a:xfrm>
          <a:prstGeom prst="plaqu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3600" b="1" dirty="0" smtClean="0">
                <a:solidFill>
                  <a:srgbClr val="FF0000"/>
                </a:solidFill>
              </a:rPr>
              <a:t>6-العلم المختوم </a:t>
            </a:r>
            <a:r>
              <a:rPr lang="ar-SA" altLang="ar-SA" sz="3600" b="1" dirty="0" err="1" smtClean="0">
                <a:solidFill>
                  <a:srgbClr val="FF0000"/>
                </a:solidFill>
              </a:rPr>
              <a:t>بويه</a:t>
            </a:r>
            <a:endParaRPr lang="en-US" altLang="ar-SA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28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0"/>
          <p:cNvSpPr>
            <a:spLocks noChangeArrowheads="1"/>
          </p:cNvSpPr>
          <p:nvPr/>
        </p:nvSpPr>
        <p:spPr bwMode="auto">
          <a:xfrm rot="10800000">
            <a:off x="2339752" y="188640"/>
            <a:ext cx="4535760" cy="648072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sz="3600" b="1" dirty="0" err="1" smtClean="0">
                <a:solidFill>
                  <a:schemeClr val="tx1"/>
                </a:solidFill>
              </a:rPr>
              <a:t>المبنيات</a:t>
            </a:r>
            <a:r>
              <a:rPr lang="ar-SA" sz="3600" b="1" dirty="0" smtClean="0">
                <a:solidFill>
                  <a:schemeClr val="tx1"/>
                </a:solidFill>
              </a:rPr>
              <a:t> 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4" name="AutoShape 17"/>
          <p:cNvSpPr>
            <a:spLocks noChangeArrowheads="1"/>
          </p:cNvSpPr>
          <p:nvPr/>
        </p:nvSpPr>
        <p:spPr bwMode="auto">
          <a:xfrm>
            <a:off x="539552" y="1484784"/>
            <a:ext cx="8244941" cy="1152128"/>
          </a:xfrm>
          <a:prstGeom prst="plaqu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3600" b="1" dirty="0" smtClean="0">
                <a:solidFill>
                  <a:srgbClr val="FF0000"/>
                </a:solidFill>
              </a:rPr>
              <a:t>7- اسم </a:t>
            </a:r>
            <a:r>
              <a:rPr lang="ar-SA" altLang="ar-SA" sz="3600" b="1" dirty="0" err="1" smtClean="0">
                <a:solidFill>
                  <a:srgbClr val="FF0000"/>
                </a:solidFill>
              </a:rPr>
              <a:t>الفعل </a:t>
            </a:r>
            <a:r>
              <a:rPr lang="ar-SA" altLang="ar-SA" sz="3600" b="1" dirty="0" smtClean="0">
                <a:solidFill>
                  <a:srgbClr val="FF0000"/>
                </a:solidFill>
              </a:rPr>
              <a:t>: </a:t>
            </a:r>
            <a:r>
              <a:rPr lang="ar-SA" altLang="ar-SA" sz="2800" b="1" dirty="0" smtClean="0"/>
              <a:t>وهو كلمة يكون معناها معنى الفعل ولكنها لا تتصرف ولا تدل على الحدث والزمن </a:t>
            </a:r>
            <a:endParaRPr lang="en-US" altLang="ar-SA" sz="2800" b="1" dirty="0"/>
          </a:p>
        </p:txBody>
      </p:sp>
      <p:sp>
        <p:nvSpPr>
          <p:cNvPr id="5" name="AutoShape 17"/>
          <p:cNvSpPr>
            <a:spLocks noChangeArrowheads="1"/>
          </p:cNvSpPr>
          <p:nvPr/>
        </p:nvSpPr>
        <p:spPr bwMode="auto">
          <a:xfrm>
            <a:off x="755576" y="2924944"/>
            <a:ext cx="4068477" cy="1224136"/>
          </a:xfrm>
          <a:prstGeom prst="plaqu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3600" b="1" dirty="0" smtClean="0">
                <a:solidFill>
                  <a:srgbClr val="FF0000"/>
                </a:solidFill>
              </a:rPr>
              <a:t>9-أسماء الاستفهام</a:t>
            </a:r>
          </a:p>
          <a:p>
            <a:pPr algn="ctr"/>
            <a:r>
              <a:rPr lang="ar-SA" altLang="ar-SA" sz="2800" b="1" dirty="0" err="1" smtClean="0"/>
              <a:t>متى </a:t>
            </a:r>
            <a:r>
              <a:rPr lang="ar-SA" altLang="ar-SA" sz="2800" b="1" dirty="0" smtClean="0"/>
              <a:t>/أيان/ متى/ كيف</a:t>
            </a:r>
            <a:endParaRPr lang="en-US" altLang="ar-SA" sz="2800" b="1" dirty="0"/>
          </a:p>
        </p:txBody>
      </p:sp>
      <p:sp>
        <p:nvSpPr>
          <p:cNvPr id="6" name="AutoShape 17"/>
          <p:cNvSpPr>
            <a:spLocks noChangeArrowheads="1"/>
          </p:cNvSpPr>
          <p:nvPr/>
        </p:nvSpPr>
        <p:spPr bwMode="auto">
          <a:xfrm>
            <a:off x="5220072" y="2924944"/>
            <a:ext cx="3636429" cy="1296144"/>
          </a:xfrm>
          <a:prstGeom prst="plaqu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3600" b="1" dirty="0" smtClean="0">
                <a:solidFill>
                  <a:srgbClr val="FF0000"/>
                </a:solidFill>
              </a:rPr>
              <a:t>8-أدوات الشرط </a:t>
            </a:r>
          </a:p>
          <a:p>
            <a:pPr algn="ctr"/>
            <a:r>
              <a:rPr lang="ar-SA" altLang="ar-SA" sz="2800" b="1" dirty="0" err="1" smtClean="0"/>
              <a:t>من </a:t>
            </a:r>
            <a:r>
              <a:rPr lang="ar-SA" altLang="ar-SA" sz="2800" b="1" dirty="0" smtClean="0"/>
              <a:t>/ </a:t>
            </a:r>
            <a:r>
              <a:rPr lang="ar-SA" altLang="ar-SA" sz="2800" b="1" dirty="0" err="1" smtClean="0"/>
              <a:t>ما </a:t>
            </a:r>
            <a:r>
              <a:rPr lang="ar-SA" altLang="ar-SA" sz="2800" b="1" dirty="0" smtClean="0"/>
              <a:t>/ مهما</a:t>
            </a:r>
            <a:endParaRPr lang="en-US" altLang="ar-SA" sz="2800" b="1" dirty="0"/>
          </a:p>
        </p:txBody>
      </p:sp>
      <p:sp>
        <p:nvSpPr>
          <p:cNvPr id="8" name="AutoShape 17"/>
          <p:cNvSpPr>
            <a:spLocks noChangeArrowheads="1"/>
          </p:cNvSpPr>
          <p:nvPr/>
        </p:nvSpPr>
        <p:spPr bwMode="auto">
          <a:xfrm>
            <a:off x="5148064" y="4941168"/>
            <a:ext cx="3636429" cy="1152128"/>
          </a:xfrm>
          <a:prstGeom prst="plaqu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3600" b="1" dirty="0" smtClean="0">
                <a:solidFill>
                  <a:srgbClr val="FF0000"/>
                </a:solidFill>
              </a:rPr>
              <a:t>10-أمس</a:t>
            </a:r>
            <a:r>
              <a:rPr lang="ar-SA" altLang="ar-SA" sz="3600" b="1" dirty="0" smtClean="0"/>
              <a:t> ظرف زمان يبنى على الكسر</a:t>
            </a:r>
            <a:endParaRPr lang="en-US" altLang="ar-SA" sz="3600" b="1" dirty="0"/>
          </a:p>
        </p:txBody>
      </p:sp>
      <p:sp>
        <p:nvSpPr>
          <p:cNvPr id="9" name="AutoShape 17"/>
          <p:cNvSpPr>
            <a:spLocks noChangeArrowheads="1"/>
          </p:cNvSpPr>
          <p:nvPr/>
        </p:nvSpPr>
        <p:spPr bwMode="auto">
          <a:xfrm>
            <a:off x="1187624" y="4869160"/>
            <a:ext cx="3636429" cy="1152128"/>
          </a:xfrm>
          <a:prstGeom prst="plaqu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3600" b="1" dirty="0" smtClean="0">
                <a:solidFill>
                  <a:srgbClr val="FF0000"/>
                </a:solidFill>
              </a:rPr>
              <a:t>11-حيثُ</a:t>
            </a:r>
            <a:r>
              <a:rPr lang="ar-SA" altLang="ar-SA" sz="3600" b="1" dirty="0" smtClean="0"/>
              <a:t> ظرف مكان يبنى على الضم</a:t>
            </a:r>
            <a:endParaRPr lang="en-US" altLang="ar-SA" sz="3600" b="1" dirty="0"/>
          </a:p>
        </p:txBody>
      </p:sp>
    </p:spTree>
    <p:extLst>
      <p:ext uri="{BB962C8B-B14F-4D97-AF65-F5344CB8AC3E}">
        <p14:creationId xmlns:p14="http://schemas.microsoft.com/office/powerpoint/2010/main" val="351128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0"/>
          <p:cNvSpPr>
            <a:spLocks noChangeArrowheads="1"/>
          </p:cNvSpPr>
          <p:nvPr/>
        </p:nvSpPr>
        <p:spPr bwMode="auto">
          <a:xfrm rot="10800000">
            <a:off x="2339752" y="188640"/>
            <a:ext cx="4535760" cy="648072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/>
            <a:r>
              <a:rPr lang="ar-SA" sz="3600" b="1" dirty="0" err="1" smtClean="0">
                <a:solidFill>
                  <a:schemeClr val="tx1"/>
                </a:solidFill>
              </a:rPr>
              <a:t>المبنيات</a:t>
            </a:r>
            <a:r>
              <a:rPr lang="ar-SA" sz="3600" b="1" dirty="0" smtClean="0">
                <a:solidFill>
                  <a:schemeClr val="tx1"/>
                </a:solidFill>
              </a:rPr>
              <a:t> 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4" name="AutoShape 17"/>
          <p:cNvSpPr>
            <a:spLocks noChangeArrowheads="1"/>
          </p:cNvSpPr>
          <p:nvPr/>
        </p:nvSpPr>
        <p:spPr bwMode="auto">
          <a:xfrm>
            <a:off x="2699792" y="1412776"/>
            <a:ext cx="3600401" cy="936104"/>
          </a:xfrm>
          <a:prstGeom prst="plaqu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3600" b="1" dirty="0" smtClean="0">
                <a:solidFill>
                  <a:srgbClr val="FF0000"/>
                </a:solidFill>
              </a:rPr>
              <a:t>12- </a:t>
            </a:r>
            <a:r>
              <a:rPr lang="ar-SA" altLang="ar-SA" sz="3600" b="1" dirty="0" err="1" smtClean="0">
                <a:solidFill>
                  <a:srgbClr val="FF0000"/>
                </a:solidFill>
              </a:rPr>
              <a:t>الفعل :</a:t>
            </a:r>
            <a:endParaRPr lang="ar-SA" altLang="ar-SA" sz="3600" b="1" dirty="0" smtClean="0">
              <a:solidFill>
                <a:srgbClr val="FF0000"/>
              </a:solidFill>
            </a:endParaRPr>
          </a:p>
        </p:txBody>
      </p:sp>
      <p:sp>
        <p:nvSpPr>
          <p:cNvPr id="10" name="رابط مستقيم 3"/>
          <p:cNvSpPr/>
          <p:nvPr/>
        </p:nvSpPr>
        <p:spPr>
          <a:xfrm>
            <a:off x="1907704" y="2348880"/>
            <a:ext cx="2559833" cy="113738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559833" y="0"/>
                </a:moveTo>
                <a:lnTo>
                  <a:pt x="2559833" y="907211"/>
                </a:lnTo>
                <a:lnTo>
                  <a:pt x="0" y="907211"/>
                </a:lnTo>
                <a:lnTo>
                  <a:pt x="0" y="1137384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رابط مستقيم 3"/>
          <p:cNvSpPr/>
          <p:nvPr/>
        </p:nvSpPr>
        <p:spPr>
          <a:xfrm>
            <a:off x="4427984" y="2348880"/>
            <a:ext cx="2745112" cy="113738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907211"/>
                </a:lnTo>
                <a:lnTo>
                  <a:pt x="2745112" y="907211"/>
                </a:lnTo>
                <a:lnTo>
                  <a:pt x="2745112" y="1137384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رابط مستقيم 3"/>
          <p:cNvSpPr/>
          <p:nvPr/>
        </p:nvSpPr>
        <p:spPr>
          <a:xfrm>
            <a:off x="4427984" y="2924944"/>
            <a:ext cx="92639" cy="113738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907211"/>
                </a:lnTo>
                <a:lnTo>
                  <a:pt x="92639" y="907211"/>
                </a:lnTo>
                <a:lnTo>
                  <a:pt x="92639" y="1137384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شكل بيضاوي 12"/>
          <p:cNvSpPr/>
          <p:nvPr/>
        </p:nvSpPr>
        <p:spPr>
          <a:xfrm>
            <a:off x="6228184" y="3501008"/>
            <a:ext cx="2376264" cy="1584176"/>
          </a:xfrm>
          <a:prstGeom prst="ellipse">
            <a:avLst/>
          </a:prstGeom>
          <a:solidFill>
            <a:srgbClr val="FFFFCC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smtClean="0"/>
              <a:t>الفعل الماضي مبني دائما</a:t>
            </a:r>
            <a:endParaRPr lang="ar-SA" sz="8000" b="1" dirty="0"/>
          </a:p>
        </p:txBody>
      </p:sp>
      <p:sp>
        <p:nvSpPr>
          <p:cNvPr id="14" name="شكل بيضاوي 13"/>
          <p:cNvSpPr/>
          <p:nvPr/>
        </p:nvSpPr>
        <p:spPr>
          <a:xfrm>
            <a:off x="3347864" y="4005064"/>
            <a:ext cx="2376264" cy="1584176"/>
          </a:xfrm>
          <a:prstGeom prst="ellipse">
            <a:avLst/>
          </a:prstGeom>
          <a:solidFill>
            <a:srgbClr val="FFCCFF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/>
              <a:t>فعل الأمر مبني دائما </a:t>
            </a:r>
            <a:endParaRPr lang="ar-SA" sz="2800" b="1" dirty="0"/>
          </a:p>
        </p:txBody>
      </p:sp>
      <p:sp>
        <p:nvSpPr>
          <p:cNvPr id="15" name="شكل بيضاوي 14"/>
          <p:cNvSpPr/>
          <p:nvPr/>
        </p:nvSpPr>
        <p:spPr>
          <a:xfrm>
            <a:off x="251520" y="3501008"/>
            <a:ext cx="2880320" cy="201622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/>
              <a:t>الفعل المضارع </a:t>
            </a:r>
          </a:p>
          <a:p>
            <a:pPr algn="ctr"/>
            <a:r>
              <a:rPr lang="ar-SA" sz="2800" b="1" dirty="0" smtClean="0"/>
              <a:t>قد يكون معرب وقد يكون مبني </a:t>
            </a:r>
            <a:endParaRPr lang="ar-SA" sz="2800" b="1" dirty="0"/>
          </a:p>
        </p:txBody>
      </p:sp>
    </p:spTree>
    <p:extLst>
      <p:ext uri="{BB962C8B-B14F-4D97-AF65-F5344CB8AC3E}">
        <p14:creationId xmlns:p14="http://schemas.microsoft.com/office/powerpoint/2010/main" val="351128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utoShape 6"/>
          <p:cNvSpPr>
            <a:spLocks noChangeArrowheads="1"/>
          </p:cNvSpPr>
          <p:nvPr/>
        </p:nvSpPr>
        <p:spPr bwMode="auto">
          <a:xfrm>
            <a:off x="7092825" y="981075"/>
            <a:ext cx="1871663" cy="6477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800" b="1" dirty="0" smtClean="0"/>
              <a:t>الكسرة</a:t>
            </a:r>
            <a:endParaRPr lang="en-US" altLang="ar-SA" sz="2800" b="1" dirty="0"/>
          </a:p>
        </p:txBody>
      </p:sp>
      <p:sp>
        <p:nvSpPr>
          <p:cNvPr id="17" name="AutoShape 7"/>
          <p:cNvSpPr>
            <a:spLocks noChangeArrowheads="1"/>
          </p:cNvSpPr>
          <p:nvPr/>
        </p:nvSpPr>
        <p:spPr bwMode="auto">
          <a:xfrm>
            <a:off x="2555875" y="981075"/>
            <a:ext cx="1871663" cy="6477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800" b="1" dirty="0" smtClean="0"/>
              <a:t>الفتحة</a:t>
            </a:r>
            <a:endParaRPr lang="en-US" altLang="ar-SA" sz="2800" b="1" dirty="0"/>
          </a:p>
        </p:txBody>
      </p:sp>
      <p:sp>
        <p:nvSpPr>
          <p:cNvPr id="18" name="AutoShape 8"/>
          <p:cNvSpPr>
            <a:spLocks noChangeArrowheads="1"/>
          </p:cNvSpPr>
          <p:nvPr/>
        </p:nvSpPr>
        <p:spPr bwMode="auto">
          <a:xfrm>
            <a:off x="250825" y="981075"/>
            <a:ext cx="1871663" cy="6477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800" b="1" dirty="0" smtClean="0"/>
              <a:t>السكون</a:t>
            </a:r>
            <a:endParaRPr lang="en-US" altLang="ar-SA" sz="2800" b="1" dirty="0"/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7091238" y="1916113"/>
            <a:ext cx="1800225" cy="79280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b="1" dirty="0" smtClean="0"/>
              <a:t>مثل : حذارِ - سيبويهِ</a:t>
            </a:r>
            <a:endParaRPr lang="en-US" altLang="ar-SA" b="1" dirty="0"/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2555875" y="1916113"/>
            <a:ext cx="1800225" cy="79280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b="1" dirty="0" smtClean="0"/>
              <a:t>مثل : أين - كيف</a:t>
            </a:r>
            <a:endParaRPr lang="en-US" altLang="ar-SA" b="1" dirty="0"/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250825" y="1916113"/>
            <a:ext cx="1800225" cy="79280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b="1" dirty="0" smtClean="0"/>
              <a:t>مثل : منْ - ماْ</a:t>
            </a:r>
            <a:endParaRPr lang="en-US" altLang="ar-SA" b="1" dirty="0"/>
          </a:p>
        </p:txBody>
      </p:sp>
      <p:sp>
        <p:nvSpPr>
          <p:cNvPr id="24" name="Line 14"/>
          <p:cNvSpPr>
            <a:spLocks noChangeShapeType="1"/>
          </p:cNvSpPr>
          <p:nvPr/>
        </p:nvSpPr>
        <p:spPr bwMode="auto">
          <a:xfrm>
            <a:off x="8027863" y="1628775"/>
            <a:ext cx="0" cy="2873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25" name="Line 15"/>
          <p:cNvSpPr>
            <a:spLocks noChangeShapeType="1"/>
          </p:cNvSpPr>
          <p:nvPr/>
        </p:nvSpPr>
        <p:spPr bwMode="auto">
          <a:xfrm>
            <a:off x="3492500" y="1628775"/>
            <a:ext cx="0" cy="2873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26" name="Line 16"/>
          <p:cNvSpPr>
            <a:spLocks noChangeShapeType="1"/>
          </p:cNvSpPr>
          <p:nvPr/>
        </p:nvSpPr>
        <p:spPr bwMode="auto">
          <a:xfrm>
            <a:off x="1187450" y="1628775"/>
            <a:ext cx="0" cy="2873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107950" y="274638"/>
            <a:ext cx="8291513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SA" altLang="ar-SA" b="1" dirty="0" smtClean="0"/>
              <a:t>البناء أربعة</a:t>
            </a:r>
            <a:endParaRPr lang="en-US" altLang="ar-SA" b="1" dirty="0"/>
          </a:p>
        </p:txBody>
      </p:sp>
      <p:sp>
        <p:nvSpPr>
          <p:cNvPr id="30" name="AutoShape 5"/>
          <p:cNvSpPr>
            <a:spLocks noChangeArrowheads="1"/>
          </p:cNvSpPr>
          <p:nvPr/>
        </p:nvSpPr>
        <p:spPr bwMode="auto">
          <a:xfrm>
            <a:off x="4860578" y="981075"/>
            <a:ext cx="1871662" cy="6477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2800" b="1" dirty="0" smtClean="0"/>
              <a:t>الضمة</a:t>
            </a:r>
            <a:endParaRPr lang="en-US" altLang="ar-SA" sz="2800" b="1" dirty="0"/>
          </a:p>
        </p:txBody>
      </p:sp>
      <p:sp>
        <p:nvSpPr>
          <p:cNvPr id="31" name="Rectangle 9"/>
          <p:cNvSpPr>
            <a:spLocks noChangeArrowheads="1"/>
          </p:cNvSpPr>
          <p:nvPr/>
        </p:nvSpPr>
        <p:spPr bwMode="auto">
          <a:xfrm>
            <a:off x="4860578" y="1916113"/>
            <a:ext cx="1800225" cy="79280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b="1" dirty="0" smtClean="0"/>
              <a:t>مثل : حيثُ - منذُ</a:t>
            </a:r>
            <a:endParaRPr lang="en-US" altLang="ar-SA" b="1" dirty="0"/>
          </a:p>
        </p:txBody>
      </p:sp>
      <p:sp>
        <p:nvSpPr>
          <p:cNvPr id="32" name="Line 13"/>
          <p:cNvSpPr>
            <a:spLocks noChangeShapeType="1"/>
          </p:cNvSpPr>
          <p:nvPr/>
        </p:nvSpPr>
        <p:spPr bwMode="auto">
          <a:xfrm>
            <a:off x="5797203" y="1628775"/>
            <a:ext cx="0" cy="2873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A"/>
          </a:p>
        </p:txBody>
      </p:sp>
      <p:cxnSp>
        <p:nvCxnSpPr>
          <p:cNvPr id="3" name="رابط كسهم مستقيم 2"/>
          <p:cNvCxnSpPr>
            <a:stCxn id="20" idx="2"/>
          </p:cNvCxnSpPr>
          <p:nvPr/>
        </p:nvCxnSpPr>
        <p:spPr>
          <a:xfrm flipH="1">
            <a:off x="7991350" y="2708920"/>
            <a:ext cx="1" cy="28803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مستطيل 4"/>
          <p:cNvSpPr/>
          <p:nvPr/>
        </p:nvSpPr>
        <p:spPr>
          <a:xfrm>
            <a:off x="7341973" y="3059668"/>
            <a:ext cx="12987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altLang="ar-SA" b="1" dirty="0" smtClean="0">
                <a:solidFill>
                  <a:srgbClr val="FF0000"/>
                </a:solidFill>
              </a:rPr>
              <a:t>خاص بالأسماء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6" name="قوس كبير أيمن 5"/>
          <p:cNvSpPr/>
          <p:nvPr/>
        </p:nvSpPr>
        <p:spPr>
          <a:xfrm rot="5400000">
            <a:off x="3208631" y="471890"/>
            <a:ext cx="350747" cy="4824810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3" name="مستطيل 32"/>
          <p:cNvSpPr/>
          <p:nvPr/>
        </p:nvSpPr>
        <p:spPr>
          <a:xfrm>
            <a:off x="1835696" y="2987660"/>
            <a:ext cx="30636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altLang="ar-SA" b="1" dirty="0" smtClean="0">
                <a:solidFill>
                  <a:srgbClr val="FF0000"/>
                </a:solidFill>
              </a:rPr>
              <a:t>مشترك بين الأسماء والأفعال والحروف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42" name="مستطيل 41"/>
          <p:cNvSpPr/>
          <p:nvPr/>
        </p:nvSpPr>
        <p:spPr>
          <a:xfrm>
            <a:off x="250826" y="3789040"/>
            <a:ext cx="840866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altLang="ar-SA" sz="2400" b="1" dirty="0" smtClean="0"/>
              <a:t>الأسماء : دائماً معربة ما عدا الأسماء المذكورة سابقاً .</a:t>
            </a:r>
          </a:p>
          <a:p>
            <a:pPr marL="900113" indent="-900113"/>
            <a:r>
              <a:rPr lang="ar-SA" sz="2400" b="1" dirty="0" smtClean="0"/>
              <a:t>الأفعال : دائماً مبنية ما عدا الفعل المضارع إذا اتصل بنون النسوة أو نون التوكيد الثقيلة و الخفيفة.</a:t>
            </a:r>
          </a:p>
          <a:p>
            <a:r>
              <a:rPr lang="ar-SA" sz="2400" b="1" dirty="0" smtClean="0"/>
              <a:t>الحروف : دائماً مبنية .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359669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أف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TC101790493[[fn=الرياض]]</Template>
  <TotalTime>398</TotalTime>
  <Words>323</Words>
  <Application>Microsoft Office PowerPoint</Application>
  <PresentationFormat>عرض على الشاشة (3:4)‏</PresentationFormat>
  <Paragraphs>73</Paragraphs>
  <Slides>9</Slides>
  <Notes>2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Soho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O M A R</dc:creator>
  <cp:lastModifiedBy>maas</cp:lastModifiedBy>
  <cp:revision>70</cp:revision>
  <dcterms:created xsi:type="dcterms:W3CDTF">2014-08-31T20:03:12Z</dcterms:created>
  <dcterms:modified xsi:type="dcterms:W3CDTF">2015-08-29T20:51:32Z</dcterms:modified>
</cp:coreProperties>
</file>