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353" r:id="rId2"/>
    <p:sldId id="449" r:id="rId3"/>
    <p:sldId id="354" r:id="rId4"/>
    <p:sldId id="355" r:id="rId5"/>
    <p:sldId id="356" r:id="rId6"/>
    <p:sldId id="450" r:id="rId7"/>
    <p:sldId id="357" r:id="rId8"/>
    <p:sldId id="451" r:id="rId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6600FF"/>
    <a:srgbClr val="006600"/>
    <a:srgbClr val="00FF00"/>
    <a:srgbClr val="FF6699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333" autoAdjust="0"/>
    <p:restoredTop sz="94660"/>
  </p:normalViewPr>
  <p:slideViewPr>
    <p:cSldViewPr>
      <p:cViewPr>
        <p:scale>
          <a:sx n="74" d="100"/>
          <a:sy n="74" d="100"/>
        </p:scale>
        <p:origin x="-1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0C280E-58DC-45C2-ACBA-002931933F2E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AEBE28-B5B1-4CAD-B8F2-AD70CE49F906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942F-E4BC-4F9B-A1C0-115AC8C21DE4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970D-3329-4029-B591-74CE54F632D3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AB76-508A-43FE-B41A-261FA2C4D510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A3D3-39D2-4B98-B059-80C372FCE11A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DC13-BB00-41A0-B4FD-9C23A57D3BE8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8B4D-1CC4-411B-9DEF-B5773189F4E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ADA4-6340-4D30-8A47-82B209807ED3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55A7-CBCD-4137-BEA7-D90BCA4ECCF5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9B8-C5D5-446E-8A5B-2F37E5217621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02F7-90A6-4026-B447-DE77561040F3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2114-E0ED-42B2-B83B-03AE0CDC5022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DF12-1916-434C-969B-5C9073916345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3968-9F1D-4EA4-BE24-605BE9CBAEAE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77C0-EC65-4117-9C50-E42150EA38CE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84470-4AD4-4B4E-97E5-6C8D4DEF37B6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4633-9EDC-4BF5-A56C-6066958B7FAF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4C76-BDBC-40F1-BE4A-2D2486FD084D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727C-383D-46AE-9D57-5BB19F0E38DB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340D-6C10-4EB0-A7A2-452ED03CAC83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E4AB-9E60-4E59-AB88-330833F67AB1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0BB6-D590-4BEA-82F6-1C08466810C9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0D74-7997-4EA8-87C3-E1CDA0634657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71DC90-6AAC-4EBA-88DD-938D9C9C7F98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29D1A-D350-4DDC-B69E-CA45FCCC7EA2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  <p:sndAc>
      <p:stSnd>
        <p:snd r:embed="rId13" name="chimes.wav" builtIn="1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audio" Target="../media/audio13.wav"/><Relationship Id="rId7" Type="http://schemas.openxmlformats.org/officeDocument/2006/relationships/audio" Target="../media/audio16.wav"/><Relationship Id="rId12" Type="http://schemas.openxmlformats.org/officeDocument/2006/relationships/audio" Target="../media/audio1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11" Type="http://schemas.openxmlformats.org/officeDocument/2006/relationships/audio" Target="../media/audio18.wav"/><Relationship Id="rId5" Type="http://schemas.openxmlformats.org/officeDocument/2006/relationships/audio" Target="../media/audio15.wav"/><Relationship Id="rId10" Type="http://schemas.openxmlformats.org/officeDocument/2006/relationships/image" Target="../media/image4.png"/><Relationship Id="rId4" Type="http://schemas.openxmlformats.org/officeDocument/2006/relationships/audio" Target="../media/audio14.wav"/><Relationship Id="rId9" Type="http://schemas.openxmlformats.org/officeDocument/2006/relationships/audio" Target="../media/audio17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image" Target="../media/image6.png"/><Relationship Id="rId3" Type="http://schemas.openxmlformats.org/officeDocument/2006/relationships/audio" Target="../media/audio20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audio7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6.wav"/><Relationship Id="rId11" Type="http://schemas.openxmlformats.org/officeDocument/2006/relationships/audio" Target="../media/audio19.wav"/><Relationship Id="rId5" Type="http://schemas.openxmlformats.org/officeDocument/2006/relationships/image" Target="../media/image2.gif"/><Relationship Id="rId15" Type="http://schemas.openxmlformats.org/officeDocument/2006/relationships/image" Target="../media/image8.png"/><Relationship Id="rId10" Type="http://schemas.openxmlformats.org/officeDocument/2006/relationships/audio" Target="../media/audio18.wav"/><Relationship Id="rId4" Type="http://schemas.openxmlformats.org/officeDocument/2006/relationships/audio" Target="../media/audio21.wav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22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6.wav"/><Relationship Id="rId11" Type="http://schemas.openxmlformats.org/officeDocument/2006/relationships/audio" Target="../media/audio19.wav"/><Relationship Id="rId5" Type="http://schemas.openxmlformats.org/officeDocument/2006/relationships/image" Target="../media/image2.gif"/><Relationship Id="rId10" Type="http://schemas.openxmlformats.org/officeDocument/2006/relationships/audio" Target="../media/audio18.wav"/><Relationship Id="rId4" Type="http://schemas.openxmlformats.org/officeDocument/2006/relationships/audio" Target="../media/audio2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4.wav"/><Relationship Id="rId7" Type="http://schemas.openxmlformats.org/officeDocument/2006/relationships/audio" Target="../media/audio1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audio" Target="../media/audio16.wav"/><Relationship Id="rId10" Type="http://schemas.openxmlformats.org/officeDocument/2006/relationships/audio" Target="../media/audio19.wav"/><Relationship Id="rId4" Type="http://schemas.openxmlformats.org/officeDocument/2006/relationships/image" Target="../media/image2.gif"/><Relationship Id="rId9" Type="http://schemas.openxmlformats.org/officeDocument/2006/relationships/audio" Target="../media/audio18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5.wav"/><Relationship Id="rId7" Type="http://schemas.openxmlformats.org/officeDocument/2006/relationships/audio" Target="../media/audio1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audio" Target="../media/audio16.wav"/><Relationship Id="rId10" Type="http://schemas.openxmlformats.org/officeDocument/2006/relationships/audio" Target="../media/audio19.wav"/><Relationship Id="rId4" Type="http://schemas.openxmlformats.org/officeDocument/2006/relationships/image" Target="../media/image2.gif"/><Relationship Id="rId9" Type="http://schemas.openxmlformats.org/officeDocument/2006/relationships/audio" Target="../media/audio1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audio" Target="../media/audio18.wav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audio" Target="../media/audio26.wav"/><Relationship Id="rId21" Type="http://schemas.openxmlformats.org/officeDocument/2006/relationships/image" Target="../media/image16.png"/><Relationship Id="rId7" Type="http://schemas.openxmlformats.org/officeDocument/2006/relationships/audio" Target="../media/audio30.wav"/><Relationship Id="rId12" Type="http://schemas.openxmlformats.org/officeDocument/2006/relationships/image" Target="../media/image4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audio" Target="../media/audio7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9.wav"/><Relationship Id="rId11" Type="http://schemas.openxmlformats.org/officeDocument/2006/relationships/audio" Target="../media/audio17.wav"/><Relationship Id="rId24" Type="http://schemas.openxmlformats.org/officeDocument/2006/relationships/image" Target="../media/image19.png"/><Relationship Id="rId5" Type="http://schemas.openxmlformats.org/officeDocument/2006/relationships/audio" Target="../media/audio28.wav"/><Relationship Id="rId15" Type="http://schemas.openxmlformats.org/officeDocument/2006/relationships/image" Target="../media/image5.png"/><Relationship Id="rId23" Type="http://schemas.openxmlformats.org/officeDocument/2006/relationships/image" Target="../media/image18.png"/><Relationship Id="rId10" Type="http://schemas.openxmlformats.org/officeDocument/2006/relationships/image" Target="../media/image3.png"/><Relationship Id="rId19" Type="http://schemas.openxmlformats.org/officeDocument/2006/relationships/image" Target="../media/image14.png"/><Relationship Id="rId4" Type="http://schemas.openxmlformats.org/officeDocument/2006/relationships/audio" Target="../media/audio27.wav"/><Relationship Id="rId9" Type="http://schemas.openxmlformats.org/officeDocument/2006/relationships/audio" Target="../media/audio16.wav"/><Relationship Id="rId14" Type="http://schemas.openxmlformats.org/officeDocument/2006/relationships/audio" Target="../media/audio19.wav"/><Relationship Id="rId22" Type="http://schemas.openxmlformats.org/officeDocument/2006/relationships/image" Target="../media/image17.png"/><Relationship Id="rId27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31.wav"/><Relationship Id="rId7" Type="http://schemas.openxmlformats.org/officeDocument/2006/relationships/audio" Target="../media/audio1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audio" Target="../media/audio16.wav"/><Relationship Id="rId10" Type="http://schemas.openxmlformats.org/officeDocument/2006/relationships/audio" Target="../media/audio19.wav"/><Relationship Id="rId4" Type="http://schemas.openxmlformats.org/officeDocument/2006/relationships/image" Target="../media/image2.gif"/><Relationship Id="rId9" Type="http://schemas.openxmlformats.org/officeDocument/2006/relationships/audio" Target="../media/audio1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25.png"/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12" Type="http://schemas.openxmlformats.org/officeDocument/2006/relationships/image" Target="../media/image2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7.wav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audio" Target="../media/audio16.wav"/><Relationship Id="rId9" Type="http://schemas.openxmlformats.org/officeDocument/2006/relationships/audio" Target="../media/audio19.wav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جسم مشطوف الحواف 2"/>
          <p:cNvSpPr/>
          <p:nvPr/>
        </p:nvSpPr>
        <p:spPr>
          <a:xfrm>
            <a:off x="1357290" y="714398"/>
            <a:ext cx="7143800" cy="785776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dirty="0">
                <a:solidFill>
                  <a:srgbClr val="FFFF00"/>
                </a:solidFill>
              </a:rPr>
              <a:t>الدرس السادس </a:t>
            </a:r>
            <a:r>
              <a:rPr lang="ar-EG" sz="2800" dirty="0" smtClean="0">
                <a:solidFill>
                  <a:srgbClr val="FFFF00"/>
                </a:solidFill>
              </a:rPr>
              <a:t>عشر: </a:t>
            </a:r>
            <a:r>
              <a:rPr lang="ar-EG" sz="2800" dirty="0">
                <a:solidFill>
                  <a:srgbClr val="FFFF00"/>
                </a:solidFill>
              </a:rPr>
              <a:t>نظام المناطق والمحافظات</a:t>
            </a:r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5286363" y="1785962"/>
            <a:ext cx="3857650" cy="71434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dirty="0">
                <a:solidFill>
                  <a:srgbClr val="FFFF00"/>
                </a:solidFill>
              </a:rPr>
              <a:t>صدور نظام المناطق 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928688" y="2428875"/>
            <a:ext cx="8143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أمر الملك فهد بإصدار نظام للمناطق ويتكون من أربعين بند تعزز صلاحيات الأمراء بما يخدم مصلحة الوطن . </a:t>
            </a:r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928662" y="3000408"/>
            <a:ext cx="3214710" cy="714344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dirty="0">
                <a:solidFill>
                  <a:srgbClr val="FFFF00"/>
                </a:solidFill>
              </a:rPr>
              <a:t>من ملامح نظام المناطق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000125" y="4071938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/>
              <a:t>2- رفع المستوي الإداري والأمني .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00063" y="3689350"/>
            <a:ext cx="8501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1- تقسم المملكة الي 13 منطقة و103 محافظة من فئة (أ) و(ب) ويتم مراعاة العوامل الجغرافية .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214313" y="4548188"/>
            <a:ext cx="8858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3- كل منطقة عليها أمير برتبة وزير ويكون مسئول أمام وزير الداخلية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785813" y="4975225"/>
            <a:ext cx="8358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4- إنشاء مجلس المنطقة المكون من : أمير المنطقة  - ونائبه – عضوية كل من وكلا الإمارة والمحافظين ورو ساء الأجهزة الحكومية .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1071563" y="5857875"/>
            <a:ext cx="8072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chemeClr val="accent2"/>
                </a:solidFill>
              </a:rPr>
              <a:t>5- يقوم الأمير بالمحافظة علي الأمن والاستقرار وتطبيق الأحكام الشرعية .</a:t>
            </a:r>
          </a:p>
        </p:txBody>
      </p:sp>
      <p:pic>
        <p:nvPicPr>
          <p:cNvPr id="151569" name="صورة 12" descr="125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1570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51571" name="Picture 11" descr="D:\Work2\arrow_right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572" name="Picture 12" descr="D:\Work2\arrow_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مخطط انسيابي: محطة طرفية 5"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51574" name="Picture 8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ظام المناطق والمحافظ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دور نظام المناط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ن ملامح نظام المناط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جسم مشطوف الحواف 2"/>
          <p:cNvSpPr/>
          <p:nvPr/>
        </p:nvSpPr>
        <p:spPr>
          <a:xfrm>
            <a:off x="1357290" y="714398"/>
            <a:ext cx="7143800" cy="785776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dirty="0">
                <a:solidFill>
                  <a:srgbClr val="FFFF00"/>
                </a:solidFill>
              </a:rPr>
              <a:t>الدرس السادس </a:t>
            </a:r>
            <a:r>
              <a:rPr lang="ar-EG" sz="2800" dirty="0" smtClean="0">
                <a:solidFill>
                  <a:srgbClr val="FFFF00"/>
                </a:solidFill>
              </a:rPr>
              <a:t>عشر: </a:t>
            </a:r>
            <a:r>
              <a:rPr lang="ar-EG" sz="2800" dirty="0">
                <a:solidFill>
                  <a:srgbClr val="FFFF00"/>
                </a:solidFill>
              </a:rPr>
              <a:t>نظام المناطق والمحافظات</a:t>
            </a:r>
          </a:p>
        </p:txBody>
      </p:sp>
      <p:pic>
        <p:nvPicPr>
          <p:cNvPr id="152581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2582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52588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589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52591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2583" name="Picture 1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29488" y="1557338"/>
            <a:ext cx="1171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4" name="Picture 11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39975" y="2060575"/>
            <a:ext cx="61483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5" name="Picture 13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43213" y="4240213"/>
            <a:ext cx="568325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39975" y="2733675"/>
            <a:ext cx="611981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57313" y="4879975"/>
            <a:ext cx="71024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ذكر ثلاثا من النتائج المتوق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سجل في حدود سطرين وجهه نظري في التقسيم ال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71653" y="785794"/>
            <a:ext cx="7000875" cy="71437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solidFill>
                  <a:srgbClr val="0000FF"/>
                </a:solidFill>
              </a:rPr>
              <a:t>المناطق الإدارية والمحافظات في المملكة </a:t>
            </a:r>
          </a:p>
        </p:txBody>
      </p:sp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642938" y="1830388"/>
            <a:ext cx="8501062" cy="4956175"/>
            <a:chOff x="642938" y="1830388"/>
            <a:chExt cx="8501062" cy="4956175"/>
          </a:xfrm>
        </p:grpSpPr>
        <p:sp>
          <p:nvSpPr>
            <p:cNvPr id="153612" name="مربع نص 3"/>
            <p:cNvSpPr txBox="1">
              <a:spLocks noChangeArrowheads="1"/>
            </p:cNvSpPr>
            <p:nvPr/>
          </p:nvSpPr>
          <p:spPr bwMode="auto">
            <a:xfrm>
              <a:off x="1143000" y="1830388"/>
              <a:ext cx="8001000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2800">
                  <a:solidFill>
                    <a:schemeClr val="accent2"/>
                  </a:solidFill>
                </a:rPr>
                <a:t>1- منطقة الرياض : </a:t>
              </a:r>
              <a:r>
                <a:rPr lang="ar-EG" sz="2800">
                  <a:solidFill>
                    <a:srgbClr val="FF0000"/>
                  </a:solidFill>
                </a:rPr>
                <a:t>مقرها الرياض , عدد سكانها 5455363 نسمة , من محافظاتها : الخرج , المجمعة , عفيف , وتتمتع بمعالم مثل الأنفاق والجسور .</a:t>
              </a:r>
            </a:p>
          </p:txBody>
        </p:sp>
        <p:sp>
          <p:nvSpPr>
            <p:cNvPr id="153613" name="مربع نص 4"/>
            <p:cNvSpPr txBox="1">
              <a:spLocks noChangeArrowheads="1"/>
            </p:cNvSpPr>
            <p:nvPr/>
          </p:nvSpPr>
          <p:spPr bwMode="auto">
            <a:xfrm>
              <a:off x="642938" y="3189288"/>
              <a:ext cx="8501062" cy="95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2800">
                  <a:solidFill>
                    <a:schemeClr val="accent2"/>
                  </a:solidFill>
                </a:rPr>
                <a:t>2- منطقة مكة المكرمة : </a:t>
              </a:r>
              <a:r>
                <a:rPr lang="ar-EG" sz="2800">
                  <a:solidFill>
                    <a:srgbClr val="0000FF"/>
                  </a:solidFill>
                </a:rPr>
                <a:t>مقرها مكة , عدد سكانها 5979971 نسمة , ولها مكانة دينية عظيمة لوجود الكعبة ومن محفظاتها جدة , الطائف .</a:t>
              </a:r>
            </a:p>
          </p:txBody>
        </p:sp>
        <p:sp>
          <p:nvSpPr>
            <p:cNvPr id="153614" name="مربع نص 5"/>
            <p:cNvSpPr txBox="1">
              <a:spLocks noChangeArrowheads="1"/>
            </p:cNvSpPr>
            <p:nvPr/>
          </p:nvSpPr>
          <p:spPr bwMode="auto">
            <a:xfrm>
              <a:off x="1285875" y="4116388"/>
              <a:ext cx="7786688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2800">
                  <a:solidFill>
                    <a:schemeClr val="accent2"/>
                  </a:solidFill>
                </a:rPr>
                <a:t>3- منطقة المدينة المنورة : </a:t>
              </a:r>
              <a:r>
                <a:rPr lang="ar-EG" sz="2800">
                  <a:solidFill>
                    <a:srgbClr val="00B050"/>
                  </a:solidFill>
                </a:rPr>
                <a:t>مقرها المدينة , عدد سكانها 1512096 نسمة , وله مكانة دينية لوجود المسجد النبوي , ومن محافظاتها : ينبع , المهد .</a:t>
              </a:r>
            </a:p>
          </p:txBody>
        </p:sp>
        <p:sp>
          <p:nvSpPr>
            <p:cNvPr id="153615" name="مربع نص 6"/>
            <p:cNvSpPr txBox="1">
              <a:spLocks noChangeArrowheads="1"/>
            </p:cNvSpPr>
            <p:nvPr/>
          </p:nvSpPr>
          <p:spPr bwMode="auto">
            <a:xfrm>
              <a:off x="928688" y="5402263"/>
              <a:ext cx="8143875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2800">
                  <a:solidFill>
                    <a:schemeClr val="accent2"/>
                  </a:solidFill>
                </a:rPr>
                <a:t>4- منطقة القصيم : </a:t>
              </a:r>
              <a:r>
                <a:rPr lang="ar-EG" sz="2800">
                  <a:solidFill>
                    <a:srgbClr val="0000FF"/>
                  </a:solidFill>
                </a:rPr>
                <a:t>مقرها بريده , عدد سكانها 1016756 نسمة تتمتع بالزراعة وأشهر محاصيله القمح والتمور , ومن محافظاتها : عنيزة  , الرس , البكيرية .</a:t>
              </a:r>
            </a:p>
          </p:txBody>
        </p:sp>
      </p:grpSp>
      <p:pic>
        <p:nvPicPr>
          <p:cNvPr id="153606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07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53608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09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53611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ناطق الإدارية والمحافظات في المملك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نطقة الريا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500063" y="571500"/>
            <a:ext cx="8572500" cy="6215063"/>
            <a:chOff x="500063" y="571500"/>
            <a:chExt cx="8572500" cy="6215063"/>
          </a:xfrm>
        </p:grpSpPr>
        <p:sp>
          <p:nvSpPr>
            <p:cNvPr id="154633" name="مربع نص 2"/>
            <p:cNvSpPr txBox="1">
              <a:spLocks noChangeArrowheads="1"/>
            </p:cNvSpPr>
            <p:nvPr/>
          </p:nvSpPr>
          <p:spPr bwMode="auto">
            <a:xfrm>
              <a:off x="785813" y="571500"/>
              <a:ext cx="8286750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2800">
                  <a:solidFill>
                    <a:schemeClr val="accent2"/>
                  </a:solidFill>
                </a:rPr>
                <a:t>5- المنطقة الشرقية : </a:t>
              </a:r>
              <a:r>
                <a:rPr lang="ar-EG" sz="2800">
                  <a:solidFill>
                    <a:srgbClr val="0000FF"/>
                  </a:solidFill>
                </a:rPr>
                <a:t>مقرها الدمام  عدد سكانها  3360157 نسمة ,تتمتع بالنفط واهي من اغني مناطق العالم بنفط  , ومن محافظاتها :الإحساء , القطيف .</a:t>
              </a:r>
            </a:p>
          </p:txBody>
        </p:sp>
        <p:sp>
          <p:nvSpPr>
            <p:cNvPr id="154634" name="مربع نص 3"/>
            <p:cNvSpPr txBox="1">
              <a:spLocks noChangeArrowheads="1"/>
            </p:cNvSpPr>
            <p:nvPr/>
          </p:nvSpPr>
          <p:spPr bwMode="auto">
            <a:xfrm>
              <a:off x="571500" y="2000250"/>
              <a:ext cx="8429625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2800">
                  <a:solidFill>
                    <a:schemeClr val="accent2"/>
                  </a:solidFill>
                </a:rPr>
                <a:t>6- منطقة عسير : </a:t>
              </a:r>
              <a:r>
                <a:rPr lang="ar-EG" sz="2800">
                  <a:solidFill>
                    <a:srgbClr val="FF0000"/>
                  </a:solidFill>
                </a:rPr>
                <a:t>مقرها أبها , وعدد سكانها 1688368 نسمة , تتمتع بالزراعة ومن أشهر محاصيلها الحمضيات , ومن محافظاتها : وببشة  , النماص .</a:t>
              </a:r>
            </a:p>
          </p:txBody>
        </p:sp>
        <p:sp>
          <p:nvSpPr>
            <p:cNvPr id="154635" name="مربع نص 4"/>
            <p:cNvSpPr txBox="1">
              <a:spLocks noChangeArrowheads="1"/>
            </p:cNvSpPr>
            <p:nvPr/>
          </p:nvSpPr>
          <p:spPr bwMode="auto">
            <a:xfrm>
              <a:off x="571500" y="3429000"/>
              <a:ext cx="8429625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2800">
                  <a:solidFill>
                    <a:schemeClr val="accent2"/>
                  </a:solidFill>
                </a:rPr>
                <a:t>7- منطقة حائل : </a:t>
              </a:r>
              <a:r>
                <a:rPr lang="ar-EG" sz="2800">
                  <a:solidFill>
                    <a:srgbClr val="00B050"/>
                  </a:solidFill>
                </a:rPr>
                <a:t>مقرها حائل وعدد سكانها 527033 نسمة , وتتمتع بالزراعة والرعوية , ومن محافظاتها : بقعاء والغزالة . </a:t>
              </a:r>
            </a:p>
          </p:txBody>
        </p:sp>
        <p:sp>
          <p:nvSpPr>
            <p:cNvPr id="154636" name="مربع نص 5"/>
            <p:cNvSpPr txBox="1">
              <a:spLocks noChangeArrowheads="1"/>
            </p:cNvSpPr>
            <p:nvPr/>
          </p:nvSpPr>
          <p:spPr bwMode="auto">
            <a:xfrm>
              <a:off x="1000125" y="4500563"/>
              <a:ext cx="7929563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2800">
                  <a:solidFill>
                    <a:schemeClr val="accent2"/>
                  </a:solidFill>
                </a:rPr>
                <a:t>8- منطقة تبوك : </a:t>
              </a:r>
              <a:r>
                <a:rPr lang="ar-EG" sz="2800">
                  <a:solidFill>
                    <a:srgbClr val="0000FF"/>
                  </a:solidFill>
                </a:rPr>
                <a:t>مقرها تبوك , عدد سكانها 691517 نسمة , ولها مكانة زراعية وتاريخية ومن أشهر محاصيلها الفواكه , ومن محافظاتها : الوجه , وضياء . </a:t>
              </a:r>
            </a:p>
          </p:txBody>
        </p:sp>
        <p:sp>
          <p:nvSpPr>
            <p:cNvPr id="154637" name="مربع نص 6"/>
            <p:cNvSpPr txBox="1">
              <a:spLocks noChangeArrowheads="1"/>
            </p:cNvSpPr>
            <p:nvPr/>
          </p:nvSpPr>
          <p:spPr bwMode="auto">
            <a:xfrm>
              <a:off x="500063" y="5832475"/>
              <a:ext cx="85725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2800">
                  <a:solidFill>
                    <a:schemeClr val="accent2"/>
                  </a:solidFill>
                </a:rPr>
                <a:t>9- منطقة الباحة : </a:t>
              </a:r>
              <a:r>
                <a:rPr lang="ar-EG" sz="2800">
                  <a:solidFill>
                    <a:srgbClr val="00B050"/>
                  </a:solidFill>
                </a:rPr>
                <a:t>مقرها الباحة , عدد سكانها 377739 نسمة  , تتمتع بمكانة سياحية , من محافظاته : بلجرشي , المندق . </a:t>
              </a:r>
            </a:p>
          </p:txBody>
        </p:sp>
      </p:grpSp>
      <p:pic>
        <p:nvPicPr>
          <p:cNvPr id="154627" name="صورة 12" descr="125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4628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54629" name="Picture 11" descr="D:\Work2\arrow_right.png">
              <a:hlinkClick r:id="" action="ppaction://hlinkshowjump?jump=previousslide"/>
              <a:hlinkHover r:id="" action="ppaction://noaction" highlightClick="1">
                <a:snd r:embed="rId5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30" name="Picture 12" descr="D:\Work2\arrow_next.png">
              <a:hlinkClick r:id="" action="ppaction://hlinkshowjump?jump=nextslide"/>
              <a:hlinkHover r:id="" action="ppaction://noaction" highlightClick="1">
                <a:snd r:embed="rId7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مخطط انسيابي: محطة طرفية 5">
              <a:hlinkHover r:id="" action="ppaction://noaction" highlightClick="1">
                <a:snd r:embed="rId9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54632" name="Picture 8" descr="D:\Work2\exxit.png">
              <a:hlinkClick r:id="" action="ppaction://hlinkshowjump?jump=endshow"/>
              <a:hlinkHover r:id="" action="ppaction://noaction" highlightClick="1">
                <a:snd r:embed="rId10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نطقة الشرق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928688" y="688975"/>
            <a:ext cx="8143875" cy="5829300"/>
            <a:chOff x="928688" y="688975"/>
            <a:chExt cx="8143875" cy="5829300"/>
          </a:xfrm>
        </p:grpSpPr>
        <p:sp>
          <p:nvSpPr>
            <p:cNvPr id="155657" name="مربع نص 2"/>
            <p:cNvSpPr txBox="1">
              <a:spLocks noChangeArrowheads="1"/>
            </p:cNvSpPr>
            <p:nvPr/>
          </p:nvSpPr>
          <p:spPr bwMode="auto">
            <a:xfrm>
              <a:off x="1000125" y="688975"/>
              <a:ext cx="8072438" cy="144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200">
                  <a:solidFill>
                    <a:schemeClr val="accent2"/>
                  </a:solidFill>
                </a:rPr>
                <a:t>10 – منطقة الحدود الشمالية :</a:t>
              </a:r>
              <a:r>
                <a:rPr lang="ar-EG" sz="2800">
                  <a:solidFill>
                    <a:srgbClr val="00B050"/>
                  </a:solidFill>
                </a:rPr>
                <a:t>مقرها عرعر , عدد سكانها 279286 نسمة , تتمتع بمكانة رعوية , من أشهر محافظاتها : رفحاء , طريف . </a:t>
              </a:r>
            </a:p>
          </p:txBody>
        </p:sp>
        <p:sp>
          <p:nvSpPr>
            <p:cNvPr id="155658" name="مربع نص 3"/>
            <p:cNvSpPr txBox="1">
              <a:spLocks noChangeArrowheads="1"/>
            </p:cNvSpPr>
            <p:nvPr/>
          </p:nvSpPr>
          <p:spPr bwMode="auto">
            <a:xfrm>
              <a:off x="928688" y="2127250"/>
              <a:ext cx="8143875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200">
                  <a:solidFill>
                    <a:schemeClr val="accent2"/>
                  </a:solidFill>
                </a:rPr>
                <a:t>11- منطقة الجوف : </a:t>
              </a:r>
              <a:r>
                <a:rPr lang="ar-EG" sz="2800">
                  <a:solidFill>
                    <a:srgbClr val="FF0000"/>
                  </a:solidFill>
                </a:rPr>
                <a:t>مقرها سكاكا ,عدد سكانها  361676 نسمة , تتمتع بمكانة زرعيه , ومن محافظاتها : القريات , ودومة الجندل . </a:t>
              </a:r>
            </a:p>
          </p:txBody>
        </p:sp>
        <p:sp>
          <p:nvSpPr>
            <p:cNvPr id="155659" name="مربع نص 4"/>
            <p:cNvSpPr txBox="1">
              <a:spLocks noChangeArrowheads="1"/>
            </p:cNvSpPr>
            <p:nvPr/>
          </p:nvSpPr>
          <p:spPr bwMode="auto">
            <a:xfrm>
              <a:off x="1000125" y="3286125"/>
              <a:ext cx="8072438" cy="144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200">
                  <a:solidFill>
                    <a:schemeClr val="accent2"/>
                  </a:solidFill>
                </a:rPr>
                <a:t>12- منطقة جازان : </a:t>
              </a:r>
              <a:r>
                <a:rPr lang="ar-EG" sz="2800">
                  <a:solidFill>
                    <a:srgbClr val="0000FF"/>
                  </a:solidFill>
                </a:rPr>
                <a:t>مقرها جازان , وعدد سكانها 1186139 نسمة , تتمتع بمكانة زراعية , ومن أشهرها الحبوب , ومن محفظاتها : صبياء , أبو عريش .</a:t>
              </a:r>
            </a:p>
          </p:txBody>
        </p:sp>
        <p:sp>
          <p:nvSpPr>
            <p:cNvPr id="155660" name="مربع نص 5"/>
            <p:cNvSpPr txBox="1">
              <a:spLocks noChangeArrowheads="1"/>
            </p:cNvSpPr>
            <p:nvPr/>
          </p:nvSpPr>
          <p:spPr bwMode="auto">
            <a:xfrm>
              <a:off x="1071563" y="5072063"/>
              <a:ext cx="7858125" cy="144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200">
                  <a:solidFill>
                    <a:schemeClr val="accent2"/>
                  </a:solidFill>
                </a:rPr>
                <a:t>13 – منطقة نجران : </a:t>
              </a:r>
              <a:r>
                <a:rPr lang="ar-EG" sz="2800">
                  <a:solidFill>
                    <a:srgbClr val="FF0000"/>
                  </a:solidFill>
                </a:rPr>
                <a:t>مقرها نجران , عدد سكانها 419457 نسمة , تتمتع بزراعة الفواكه , والنخيل , ومن اشهر محافظاتها : شرورة , وحبونا .</a:t>
              </a:r>
            </a:p>
          </p:txBody>
        </p:sp>
      </p:grpSp>
      <p:pic>
        <p:nvPicPr>
          <p:cNvPr id="155651" name="صورة 12" descr="125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652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55653" name="Picture 11" descr="D:\Work2\arrow_right.png">
              <a:hlinkClick r:id="" action="ppaction://hlinkshowjump?jump=previousslide"/>
              <a:hlinkHover r:id="" action="ppaction://noaction" highlightClick="1">
                <a:snd r:embed="rId5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654" name="Picture 12" descr="D:\Work2\arrow_next.png">
              <a:hlinkClick r:id="" action="ppaction://hlinkshowjump?jump=nextslide"/>
              <a:hlinkHover r:id="" action="ppaction://noaction" highlightClick="1">
                <a:snd r:embed="rId7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مخطط انسيابي: محطة طرفية 5">
              <a:hlinkHover r:id="" action="ppaction://noaction" highlightClick="1">
                <a:snd r:embed="rId9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55656" name="Picture 8" descr="D:\Work2\exxit.png">
              <a:hlinkClick r:id="" action="ppaction://hlinkshowjump?jump=endshow"/>
              <a:hlinkHover r:id="" action="ppaction://noaction" highlightClick="1">
                <a:snd r:embed="rId10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نطقة الحدود الشمال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صورة 12" descr="125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6675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56688" name="Picture 11" descr="D:\Work2\arrow_right.png">
              <a:hlinkClick r:id="" action="ppaction://hlinkshowjump?jump=previousslide"/>
              <a:hlinkHover r:id="" action="ppaction://noaction" highlightClick="1">
                <a:snd r:embed="rId9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689" name="Picture 12" descr="D:\Work2\arrow_next.png">
              <a:hlinkClick r:id="" action="ppaction://hlinkshowjump?jump=nextslide"/>
              <a:hlinkHover r:id="" action="ppaction://noaction" highlightClick="1">
                <a:snd r:embed="rId11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مخطط انسيابي: محطة طرفية 5">
              <a:hlinkHover r:id="" action="ppaction://noaction" highlightClick="1">
                <a:snd r:embed="rId13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56691" name="Picture 8" descr="D:\Work2\exxit.png">
              <a:hlinkClick r:id="" action="ppaction://hlinkshowjump?jump=endshow"/>
              <a:hlinkHover r:id="" action="ppaction://noaction" highlightClick="1">
                <a:snd r:embed="rId14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6679" name="Picture 3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15213" y="549275"/>
            <a:ext cx="10858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0" name="Picture 4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427538" y="647700"/>
            <a:ext cx="2827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1" name="Picture 5" descr="Screen Clippi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284663" y="1079500"/>
            <a:ext cx="42735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2" name="Picture 6" descr="Screen Clippi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483475" y="2432050"/>
            <a:ext cx="10747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3" name="Picture 7" descr="Screen Clippi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483475" y="2997200"/>
            <a:ext cx="102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4" name="Picture 8" descr="Screen Clippi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708400" y="3716338"/>
            <a:ext cx="4903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5" name="Picture 9" descr="Screen Clippi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725863" y="5084763"/>
            <a:ext cx="49037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276600" y="1773238"/>
            <a:ext cx="52244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411413" y="2420938"/>
            <a:ext cx="49450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339975" y="3068638"/>
            <a:ext cx="50720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268538" y="4349750"/>
            <a:ext cx="63436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331913" y="5708650"/>
            <a:ext cx="72977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فسر سبب تركز السكان في المناط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نطقة مك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نطقة الشرقية منفص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سجل ثلاثا من المحافظ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سجل  حدود ثلاث مناطق ادار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456" y="585597"/>
            <a:ext cx="394210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اجاب</a:t>
            </a:r>
            <a:r>
              <a:rPr lang="ar-SA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ة</a:t>
            </a:r>
            <a:r>
              <a:rPr lang="ar-EG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التقويم</a:t>
            </a:r>
            <a:endParaRPr lang="ar-SA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9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خطط انسيابي: متعدد المستندات 4"/>
          <p:cNvSpPr/>
          <p:nvPr/>
        </p:nvSpPr>
        <p:spPr>
          <a:xfrm>
            <a:off x="8072438" y="1814522"/>
            <a:ext cx="928687" cy="642938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س1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357188" y="1885950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/>
              <a:t>ضع علامة (    ) أو (     )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643063" y="2571750"/>
            <a:ext cx="72691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/>
              <a:t>1- تقسم المملكة الي ( 13 ) منطقة ويتبعها محافظات ومراكز  (      ) .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1054100" y="3881438"/>
            <a:ext cx="7929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/>
              <a:t>2-لمجلس المنطقة حق اقتراح المختطات التنظيمية لمدن وقري المنطقة (     ) .</a:t>
            </a: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1557338" y="5475288"/>
            <a:ext cx="7426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/>
              <a:t>3- لم تعرف المملكة نظام إداري إلا بعد صدور نظام المناطق في عهد الملك فهد (      ) .</a:t>
            </a:r>
          </a:p>
        </p:txBody>
      </p:sp>
      <p:pic>
        <p:nvPicPr>
          <p:cNvPr id="157706" name="صورة 12" descr="125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7707" name="مجموعة 7"/>
          <p:cNvGrpSpPr>
            <a:grpSpLocks/>
          </p:cNvGrpSpPr>
          <p:nvPr/>
        </p:nvGrpSpPr>
        <p:grpSpPr bwMode="auto">
          <a:xfrm>
            <a:off x="-214313" y="1071563"/>
            <a:ext cx="1071563" cy="5786437"/>
            <a:chOff x="-55292" y="566455"/>
            <a:chExt cx="1036020" cy="6003513"/>
          </a:xfrm>
        </p:grpSpPr>
        <p:pic>
          <p:nvPicPr>
            <p:cNvPr id="157713" name="Picture 11" descr="D:\Work2\arrow_right.png">
              <a:hlinkClick r:id="" action="ppaction://hlinkshowjump?jump=previousslide"/>
              <a:hlinkHover r:id="" action="ppaction://noaction" highlightClick="1">
                <a:snd r:embed="rId5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14" name="Picture 12" descr="D:\Work2\arrow_next.png">
              <a:hlinkClick r:id="" action="ppaction://hlinkshowjump?jump=nextslide"/>
              <a:hlinkHover r:id="" action="ppaction://noaction" highlightClick="1">
                <a:snd r:embed="rId7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مخطط انسيابي: محطة طرفية 5">
              <a:hlinkHover r:id="" action="ppaction://noaction" highlightClick="1">
                <a:snd r:embed="rId9" name="الترجمة من Google.wav"/>
              </a:hlinkHover>
            </p:cNvPr>
            <p:cNvSpPr/>
            <p:nvPr/>
          </p:nvSpPr>
          <p:spPr>
            <a:xfrm rot="16200000">
              <a:off x="-540508" y="2637087"/>
              <a:ext cx="1943524" cy="50342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57716" name="Picture 8" descr="D:\Work2\exxit.png">
              <a:hlinkClick r:id="" action="ppaction://hlinkshowjump?jump=endshow"/>
              <a:hlinkHover r:id="" action="ppaction://noaction" highlightClick="1">
                <a:snd r:embed="rId10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4572000" y="1698625"/>
            <a:ext cx="357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ar-EG" sz="6000">
                <a:solidFill>
                  <a:srgbClr val="FF0000"/>
                </a:solidFill>
                <a:latin typeface="Calibri" pitchFamily="34" charset="0"/>
              </a:rPr>
              <a:t>×</a:t>
            </a:r>
            <a:endParaRPr lang="ar-EG" sz="6000">
              <a:solidFill>
                <a:srgbClr val="FF0000"/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643563" y="1698625"/>
            <a:ext cx="528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5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5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786563" y="5699125"/>
            <a:ext cx="357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ar-EG" sz="6000">
                <a:solidFill>
                  <a:srgbClr val="FF0000"/>
                </a:solidFill>
                <a:latin typeface="Calibri" pitchFamily="34" charset="0"/>
              </a:rPr>
              <a:t>×</a:t>
            </a:r>
            <a:endParaRPr lang="ar-EG" sz="6000">
              <a:solidFill>
                <a:srgbClr val="FF0000"/>
              </a:solidFill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7358063" y="4143375"/>
            <a:ext cx="528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5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5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8215313" y="2786063"/>
            <a:ext cx="528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5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5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ضع علامة (    )أو (    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6" grpId="0"/>
      <p:bldP spid="23" grpId="0"/>
      <p:bldP spid="24" grpId="0"/>
      <p:bldP spid="25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456" y="585597"/>
            <a:ext cx="394210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اجاب</a:t>
            </a:r>
            <a:r>
              <a:rPr lang="ar-SA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ة</a:t>
            </a:r>
            <a:r>
              <a:rPr lang="ar-EG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التقويم</a:t>
            </a:r>
            <a:endParaRPr lang="ar-SA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9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8723" name="صورة 12" descr="12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8724" name="مجموعة 7"/>
          <p:cNvGrpSpPr>
            <a:grpSpLocks/>
          </p:cNvGrpSpPr>
          <p:nvPr/>
        </p:nvGrpSpPr>
        <p:grpSpPr bwMode="auto">
          <a:xfrm>
            <a:off x="-214313" y="1071563"/>
            <a:ext cx="1071563" cy="5786437"/>
            <a:chOff x="-55292" y="566455"/>
            <a:chExt cx="1036020" cy="6003513"/>
          </a:xfrm>
        </p:grpSpPr>
        <p:pic>
          <p:nvPicPr>
            <p:cNvPr id="158732" name="Picture 11" descr="D:\Work2\arrow_right.png">
              <a:hlinkClick r:id="" action="ppaction://hlinkshowjump?jump=previousslide"/>
              <a:hlinkHover r:id="" action="ppaction://noaction" highlightClick="1">
                <a:snd r:embed="rId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733" name="Picture 12" descr="D:\Work2\arrow_next.png">
              <a:hlinkClick r:id="" action="ppaction://hlinkshowjump?jump=nextslide"/>
              <a:hlinkHover r:id="" action="ppaction://noaction" highlightClick="1">
                <a:snd r:embed="rId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مخطط انسيابي: محطة طرفية 5">
              <a:hlinkHover r:id="" action="ppaction://noaction" highlightClick="1">
                <a:snd r:embed="rId8" name="الترجمة من Google.wav"/>
              </a:hlinkHover>
            </p:cNvPr>
            <p:cNvSpPr/>
            <p:nvPr/>
          </p:nvSpPr>
          <p:spPr>
            <a:xfrm rot="16200000">
              <a:off x="-540508" y="2637087"/>
              <a:ext cx="1943524" cy="50342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58735" name="Picture 8" descr="D:\Work2\exxit.png">
              <a:hlinkClick r:id="" action="ppaction://hlinkshowjump?jump=endshow"/>
              <a:hlinkHover r:id="" action="ppaction://noaction" highlightClick="1">
                <a:snd r:embed="rId9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8725" name="Picture 2" descr="Screen Clippi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5450" y="1957388"/>
            <a:ext cx="18288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مخطط انسيابي: متعدد المستندات 4"/>
          <p:cNvSpPr/>
          <p:nvPr/>
        </p:nvSpPr>
        <p:spPr>
          <a:xfrm>
            <a:off x="7812360" y="1814521"/>
            <a:ext cx="1188765" cy="742939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س</a:t>
            </a:r>
            <a:r>
              <a:rPr lang="ar-SA" sz="3600" dirty="0">
                <a:solidFill>
                  <a:srgbClr val="FFFF00"/>
                </a:solidFill>
              </a:rPr>
              <a:t>2</a:t>
            </a:r>
            <a:endParaRPr lang="ar-EG" sz="3600" dirty="0">
              <a:solidFill>
                <a:srgbClr val="FFFF00"/>
              </a:solidFill>
            </a:endParaRPr>
          </a:p>
        </p:txBody>
      </p:sp>
      <p:pic>
        <p:nvPicPr>
          <p:cNvPr id="158729" name="Picture 6" descr="Screen Clippi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55688" y="1773238"/>
            <a:ext cx="3773487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0" name="Picture 7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79613" y="4437063"/>
            <a:ext cx="69135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79613" y="4535488"/>
            <a:ext cx="6840537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527</Words>
  <Application>Microsoft Office PowerPoint</Application>
  <PresentationFormat>Affichage à l'écran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 2</vt:lpstr>
      <vt:lpstr>سمة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ALRUSHDIT</dc:creator>
  <cp:lastModifiedBy>Abdelhafid Touil</cp:lastModifiedBy>
  <cp:revision>386</cp:revision>
  <dcterms:created xsi:type="dcterms:W3CDTF">2011-04-24T14:41:33Z</dcterms:created>
  <dcterms:modified xsi:type="dcterms:W3CDTF">2018-09-21T09:01:56Z</dcterms:modified>
</cp:coreProperties>
</file>