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xml" ContentType="application/vnd.openxmlformats-officedocument.presentationml.tags+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tags/tag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5.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83"/>
  </p:notesMasterIdLst>
  <p:handoutMasterIdLst>
    <p:handoutMasterId r:id="rId84"/>
  </p:handoutMasterIdLst>
  <p:sldIdLst>
    <p:sldId id="571" r:id="rId2"/>
    <p:sldId id="610" r:id="rId3"/>
    <p:sldId id="388" r:id="rId4"/>
    <p:sldId id="626" r:id="rId5"/>
    <p:sldId id="645" r:id="rId6"/>
    <p:sldId id="467" r:id="rId7"/>
    <p:sldId id="627" r:id="rId8"/>
    <p:sldId id="628" r:id="rId9"/>
    <p:sldId id="629" r:id="rId10"/>
    <p:sldId id="630" r:id="rId11"/>
    <p:sldId id="631" r:id="rId12"/>
    <p:sldId id="632" r:id="rId13"/>
    <p:sldId id="633" r:id="rId14"/>
    <p:sldId id="644" r:id="rId15"/>
    <p:sldId id="391" r:id="rId16"/>
    <p:sldId id="468" r:id="rId17"/>
    <p:sldId id="510" r:id="rId18"/>
    <p:sldId id="511" r:id="rId19"/>
    <p:sldId id="512" r:id="rId20"/>
    <p:sldId id="513" r:id="rId21"/>
    <p:sldId id="514" r:id="rId22"/>
    <p:sldId id="515" r:id="rId23"/>
    <p:sldId id="516" r:id="rId24"/>
    <p:sldId id="517" r:id="rId25"/>
    <p:sldId id="519" r:id="rId26"/>
    <p:sldId id="574" r:id="rId27"/>
    <p:sldId id="643" r:id="rId28"/>
    <p:sldId id="647" r:id="rId29"/>
    <p:sldId id="599" r:id="rId30"/>
    <p:sldId id="600" r:id="rId31"/>
    <p:sldId id="648" r:id="rId32"/>
    <p:sldId id="609" r:id="rId33"/>
    <p:sldId id="611" r:id="rId34"/>
    <p:sldId id="601" r:id="rId35"/>
    <p:sldId id="612" r:id="rId36"/>
    <p:sldId id="649" r:id="rId37"/>
    <p:sldId id="642" r:id="rId38"/>
    <p:sldId id="613" r:id="rId39"/>
    <p:sldId id="614" r:id="rId40"/>
    <p:sldId id="615" r:id="rId41"/>
    <p:sldId id="619" r:id="rId42"/>
    <p:sldId id="617" r:id="rId43"/>
    <p:sldId id="640" r:id="rId44"/>
    <p:sldId id="639" r:id="rId45"/>
    <p:sldId id="618" r:id="rId46"/>
    <p:sldId id="641" r:id="rId47"/>
    <p:sldId id="577" r:id="rId48"/>
    <p:sldId id="578" r:id="rId49"/>
    <p:sldId id="579" r:id="rId50"/>
    <p:sldId id="638" r:id="rId51"/>
    <p:sldId id="580" r:id="rId52"/>
    <p:sldId id="581" r:id="rId53"/>
    <p:sldId id="646" r:id="rId54"/>
    <p:sldId id="560" r:id="rId55"/>
    <p:sldId id="634" r:id="rId56"/>
    <p:sldId id="620" r:id="rId57"/>
    <p:sldId id="650" r:id="rId58"/>
    <p:sldId id="586" r:id="rId59"/>
    <p:sldId id="584" r:id="rId60"/>
    <p:sldId id="587" r:id="rId61"/>
    <p:sldId id="637" r:id="rId62"/>
    <p:sldId id="651" r:id="rId63"/>
    <p:sldId id="636" r:id="rId64"/>
    <p:sldId id="653" r:id="rId65"/>
    <p:sldId id="654" r:id="rId66"/>
    <p:sldId id="655" r:id="rId67"/>
    <p:sldId id="656" r:id="rId68"/>
    <p:sldId id="657" r:id="rId69"/>
    <p:sldId id="658" r:id="rId70"/>
    <p:sldId id="659" r:id="rId71"/>
    <p:sldId id="660" r:id="rId72"/>
    <p:sldId id="661" r:id="rId73"/>
    <p:sldId id="662" r:id="rId74"/>
    <p:sldId id="663" r:id="rId75"/>
    <p:sldId id="664" r:id="rId76"/>
    <p:sldId id="665" r:id="rId77"/>
    <p:sldId id="666" r:id="rId78"/>
    <p:sldId id="605" r:id="rId79"/>
    <p:sldId id="606" r:id="rId80"/>
    <p:sldId id="607" r:id="rId81"/>
    <p:sldId id="608" r:id="rId82"/>
  </p:sldIdLst>
  <p:sldSz cx="9144000" cy="6858000" type="screen4x3"/>
  <p:notesSz cx="6858000" cy="9144000"/>
  <p:custDataLst>
    <p:tags r:id="rId85"/>
  </p:custDataLst>
  <p:defaultTextStyle>
    <a:defPPr>
      <a:defRPr lang="en-US"/>
    </a:defPPr>
    <a:lvl1pPr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2pPr>
    <a:lvl3pPr marL="9144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3pPr>
    <a:lvl4pPr marL="13716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4pPr>
    <a:lvl5pPr marL="18288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694"/>
    <a:srgbClr val="6C0000"/>
    <a:srgbClr val="990066"/>
    <a:srgbClr val="FF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4" autoAdjust="0"/>
    <p:restoredTop sz="90698" autoAdjust="0"/>
  </p:normalViewPr>
  <p:slideViewPr>
    <p:cSldViewPr>
      <p:cViewPr>
        <p:scale>
          <a:sx n="30" d="100"/>
          <a:sy n="30" d="100"/>
        </p:scale>
        <p:origin x="-36" y="-354"/>
      </p:cViewPr>
      <p:guideLst>
        <p:guide orient="horz" pos="624"/>
        <p:guide orient="horz" pos="2160"/>
        <p:guide pos="5568"/>
        <p:guide pos="2880"/>
        <p:guide pos="192"/>
      </p:guideLst>
    </p:cSldViewPr>
  </p:slideViewPr>
  <p:outlineViewPr>
    <p:cViewPr>
      <p:scale>
        <a:sx n="33" d="100"/>
        <a:sy n="33" d="100"/>
      </p:scale>
      <p:origin x="0" y="4842"/>
    </p:cViewPr>
  </p:outlineViewPr>
  <p:notesTextViewPr>
    <p:cViewPr>
      <p:scale>
        <a:sx n="100" d="100"/>
        <a:sy n="100" d="100"/>
      </p:scale>
      <p:origin x="0" y="0"/>
    </p:cViewPr>
  </p:notesTextViewPr>
  <p:sorterViewPr>
    <p:cViewPr>
      <p:scale>
        <a:sx n="75" d="100"/>
        <a:sy n="75" d="100"/>
      </p:scale>
      <p:origin x="0" y="2054"/>
    </p:cViewPr>
  </p:sorterViewPr>
  <p:notesViewPr>
    <p:cSldViewPr>
      <p:cViewPr varScale="1">
        <p:scale>
          <a:sx n="81" d="100"/>
          <a:sy n="81"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latin typeface="Times New Roman" pitchFamily="18" charset="0"/>
                <a:cs typeface="+mn-cs"/>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cs typeface="+mn-cs"/>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latin typeface="Times New Roman" pitchFamily="18" charset="0"/>
                <a:cs typeface="+mn-cs"/>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cs typeface="+mn-cs"/>
              </a:defRPr>
            </a:lvl1pPr>
          </a:lstStyle>
          <a:p>
            <a:pPr>
              <a:defRPr/>
            </a:pPr>
            <a:fld id="{5D9FF59C-59B6-466C-A61B-C371BE074891}" type="slidenum">
              <a:rPr lang="en-US"/>
              <a:pPr>
                <a:defRPr/>
              </a:pPr>
              <a:t>‹#›</a:t>
            </a:fld>
            <a:endParaRPr lang="en-US"/>
          </a:p>
        </p:txBody>
      </p:sp>
    </p:spTree>
    <p:extLst>
      <p:ext uri="{BB962C8B-B14F-4D97-AF65-F5344CB8AC3E}">
        <p14:creationId xmlns:p14="http://schemas.microsoft.com/office/powerpoint/2010/main" val="2241960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49155"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fld id="{783793B2-7E36-48F7-B839-AFDAFAA05597}" type="slidenum">
              <a:rPr lang="en-US"/>
              <a:pPr>
                <a:defRPr/>
              </a:pPr>
              <a:t>‹#›</a:t>
            </a:fld>
            <a:endParaRPr lang="en-US"/>
          </a:p>
        </p:txBody>
      </p:sp>
    </p:spTree>
    <p:extLst>
      <p:ext uri="{BB962C8B-B14F-4D97-AF65-F5344CB8AC3E}">
        <p14:creationId xmlns:p14="http://schemas.microsoft.com/office/powerpoint/2010/main" val="842327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58CE10B-7FD3-4B8F-9CB1-808D449ABFEB}" type="slidenum">
              <a:rPr lang="en-US" smtClean="0">
                <a:cs typeface="Arial" pitchFamily="34" charset="0"/>
              </a:rPr>
              <a:pPr/>
              <a:t>3</a:t>
            </a:fld>
            <a:endParaRPr lang="en-US" smtClean="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346292C-81D3-44B5-B3D3-5CFB203DF19B}" type="slidenum">
              <a:rPr lang="en-US" smtClean="0">
                <a:cs typeface="Arial" pitchFamily="34" charset="0"/>
              </a:rPr>
              <a:pPr/>
              <a:t>21</a:t>
            </a:fld>
            <a:endParaRPr lang="en-US" smtClean="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6301CB2-C316-441A-96CC-0A08F831467B}" type="slidenum">
              <a:rPr lang="en-US" smtClean="0">
                <a:cs typeface="Arial" pitchFamily="34" charset="0"/>
              </a:rPr>
              <a:pPr/>
              <a:t>22</a:t>
            </a:fld>
            <a:endParaRPr lang="en-US" smtClean="0">
              <a:cs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1433F77-A330-4360-AE7B-A48BF0305BD6}" type="slidenum">
              <a:rPr lang="en-US" smtClean="0">
                <a:cs typeface="Arial" pitchFamily="34" charset="0"/>
              </a:rPr>
              <a:pPr/>
              <a:t>23</a:t>
            </a:fld>
            <a:endParaRPr lang="en-US" smtClean="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87283DA-6E51-4578-8C2F-3EBAAF65D540}" type="slidenum">
              <a:rPr lang="en-US" smtClean="0">
                <a:cs typeface="Arial" pitchFamily="34" charset="0"/>
              </a:rPr>
              <a:pPr/>
              <a:t>24</a:t>
            </a:fld>
            <a:endParaRPr lang="en-US" smtClean="0">
              <a:cs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36376D5-5728-4DD0-A43C-AD57D6891217}" type="slidenum">
              <a:rPr lang="en-US" smtClean="0">
                <a:cs typeface="Arial" pitchFamily="34" charset="0"/>
              </a:rPr>
              <a:pPr/>
              <a:t>25</a:t>
            </a:fld>
            <a:endParaRPr lang="en-US" smtClean="0">
              <a:cs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5D36944A-049E-4512-9AFA-8314F781E657}" type="slidenum">
              <a:rPr lang="ar-SA" smtClean="0"/>
              <a:pPr>
                <a:defRPr/>
              </a:pPr>
              <a:t>26</a:t>
            </a:fld>
            <a:endParaRPr lang="en-US" smtClean="0">
              <a:cs typeface="Arial Unicode MS" pitchFamily="34"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pPr eaLnBrk="1" hangingPunct="1"/>
            <a:r>
              <a:rPr lang="en-US" dirty="0" smtClean="0"/>
              <a:t>Many organisms, such as </a:t>
            </a:r>
            <a:r>
              <a:rPr lang="en-US" dirty="0" err="1" smtClean="0"/>
              <a:t>protists</a:t>
            </a:r>
            <a:r>
              <a:rPr lang="en-US" dirty="0" smtClean="0"/>
              <a:t>, algae, and bacteria, are composed of microscopic individuals that exist as single cells.</a:t>
            </a:r>
          </a:p>
          <a:p>
            <a:pPr eaLnBrk="1" hangingPunct="1"/>
            <a:endParaRPr lang="en-US" dirty="0" smtClean="0"/>
          </a:p>
          <a:p>
            <a:pPr eaLnBrk="1" hangingPunct="1"/>
            <a:r>
              <a:rPr lang="en-US" b="1" dirty="0" smtClean="0"/>
              <a:t>Student Misconceptions and Concerns</a:t>
            </a:r>
          </a:p>
          <a:p>
            <a:pPr eaLnBrk="1" hangingPunct="1"/>
            <a:r>
              <a:rPr lang="en-US" dirty="0" smtClean="0"/>
              <a:t>1. Many students enter our courses with a limited appreciation of the diversity of life. Ask any group of freshmen at the start of the semester to write down the first type of animal that comes to mind, and the most frequent response is a mammal. As the diversity of life is explored, the common heritage of biological organization can be less, and not more, apparent. The diverse forms, habits, and ecological interactions overwhelm our senses with striking distinctions. Emphasizing the diversity as well as the unifying aspects of life is necessary for a greater understanding of the rich evolutionary history of life on Earth.</a:t>
            </a:r>
          </a:p>
          <a:p>
            <a:pPr eaLnBrk="1" hangingPunct="1"/>
            <a:r>
              <a:rPr lang="en-US" dirty="0" smtClean="0"/>
              <a:t>2. We live in a world that is largely understood by what we can distinguish and identify with our naked senses. However, the diversity of life and the levels of biological organization extend well below the physical scale of our lives. For many students, appreciating the diversity of the microscopic world is abstract, nearly on par with an understanding of the workings of atoms and molecules. The ability to examine the microscopic details of the world of our students (the surface of potato chips, the structure of table salt and sugar, the details of a blade of grass) can be an important sensory extension that prepares the mind for greater comprehension of these minute biological details.</a:t>
            </a:r>
          </a:p>
          <a:p>
            <a:pPr eaLnBrk="1" hangingPunct="1"/>
            <a:endParaRPr lang="en-US" dirty="0" smtClean="0"/>
          </a:p>
          <a:p>
            <a:pPr eaLnBrk="1" hangingPunct="1"/>
            <a:r>
              <a:rPr lang="en-US" b="1" dirty="0" smtClean="0"/>
              <a:t>Teaching Tips</a:t>
            </a:r>
            <a:endParaRPr lang="en-US" dirty="0" smtClean="0"/>
          </a:p>
          <a:p>
            <a:pPr eaLnBrk="1" hangingPunct="1"/>
            <a:r>
              <a:rPr lang="en-US" dirty="0" smtClean="0"/>
              <a:t>1. Consider asking students to bring to class a page or two of some article about biology that appeared in the media in the last month. Alternatively, you could have each student e-mail a Web address of a recent biology-related news event to you. You might even have them e-mail relevant articles to you for each of the main topics you address throughout the semester.</a:t>
            </a:r>
          </a:p>
          <a:p>
            <a:pPr eaLnBrk="1" hangingPunct="1"/>
            <a:r>
              <a:rPr lang="en-US" dirty="0" smtClean="0"/>
              <a:t>2. The scientific organization Sigma Xi offers a free e-mail summary of the major science news articles appearing each weekday in major U.S. news media. The first paragraph or so of each article is included in the e-mail with a hyperlink to the rest of the article. The diverse topics are an excellent way to learn of general scientific announcements and reports. Typically, 5–10 articles are cited in each e-mail. To sign up for this free service, go to http://www.mediaresource.org/instruct.htm.</a:t>
            </a:r>
          </a:p>
          <a:p>
            <a:pPr eaLnBrk="1" hangingPunct="1"/>
            <a:r>
              <a:rPr lang="en-US" dirty="0" smtClean="0"/>
              <a:t>3. For a chance to add a little math to the biological levels of organization, consider calculating the general scale differences between each level of biological organization. For example, are cells generally 5, 10, 50, or 100 times larger than organelles? Are organelles generally 5, 10, 50, or 100 times larger than macromolecules? For some levels of organization, such as ecosystems, communities, and populations, size/scale differences are perhaps less relevant and more problematic to consider. However, at the smaller levels, the sense of scale might enhance an appreciation for levels of biological organization.</a:t>
            </a:r>
          </a:p>
          <a:p>
            <a:pPr eaLnBrk="1" hangingPunct="1"/>
            <a:r>
              <a:rPr lang="en-US" dirty="0" smtClean="0"/>
              <a:t>4. The U.S. Census Bureau maintains updated population clocks that estimate the U.S. and world populations on its website at www.census.gov/main/www/popclock.html. If students have an accurate general idea of the population of the United States, statistics about the number of people affected with a disease or disaster become more significant. For example, the current population of the United States is approximately 305 million (2009). It is currently estimated that about one million people in the United States are infected with HIV. The number of people infected with HIV is impressive and concerning, but not perhaps as meaningful as realizing that the number of people infected represents one out of every 305 people in the United States. Although the infected people are not evenly distributed among geographic and ethnic groups, if you apply this generality to the enrollments in your classes, the students might better appreciate the tremendous impact of the infection.</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489C22A4-1502-48BA-A094-CC162AE766CF}" type="slidenum">
              <a:rPr lang="en-US" altLang="ar-SA" sz="1200">
                <a:latin typeface="Times New Roman" pitchFamily="18" charset="0"/>
              </a:rPr>
              <a:pPr/>
              <a:t>28</a:t>
            </a:fld>
            <a:endParaRPr lang="en-US" altLang="ar-SA" sz="1200">
              <a:latin typeface="Times New Roman" pitchFamily="18" charset="0"/>
            </a:endParaRPr>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BF7B9289-F8E8-433D-9D4D-960B5F3F1088}" type="slidenum">
              <a:rPr lang="en-US" smtClean="0"/>
              <a:pPr>
                <a:defRPr/>
              </a:pPr>
              <a:t>29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p:spPr>
        <p:txBody>
          <a:bodyPr/>
          <a:lstStyle/>
          <a:p>
            <a:endParaRPr lang="ar-EG" smtClean="0"/>
          </a:p>
        </p:txBody>
      </p:sp>
      <p:sp>
        <p:nvSpPr>
          <p:cNvPr id="4" name="Slide Number Placeholder 3"/>
          <p:cNvSpPr>
            <a:spLocks noGrp="1"/>
          </p:cNvSpPr>
          <p:nvPr>
            <p:ph type="sldNum" sz="quarter" idx="5"/>
          </p:nvPr>
        </p:nvSpPr>
        <p:spPr/>
        <p:txBody>
          <a:bodyPr/>
          <a:lstStyle/>
          <a:p>
            <a:pPr>
              <a:defRPr/>
            </a:pPr>
            <a:fld id="{6B869367-775A-49B2-9EF4-12D3855CF201}" type="slidenum">
              <a:rPr lang="en-US" smtClean="0"/>
              <a:pPr>
                <a:defRPr/>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F9B9AFF-0131-4DB8-9F81-A855769D5702}" type="slidenum">
              <a:rPr lang="en-US" smtClean="0">
                <a:cs typeface="Arial" pitchFamily="34" charset="0"/>
              </a:rPr>
              <a:pPr/>
              <a:t>33</a:t>
            </a:fld>
            <a:endParaRPr lang="en-US" smtClean="0">
              <a:cs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58CE10B-7FD3-4B8F-9CB1-808D449ABFEB}" type="slidenum">
              <a:rPr lang="en-US" smtClean="0">
                <a:cs typeface="Arial" pitchFamily="34" charset="0"/>
              </a:rPr>
              <a:pPr/>
              <a:t>4</a:t>
            </a:fld>
            <a:endParaRPr lang="en-US" smtClean="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14FFF28-ACD8-4228-B3DE-D39BD6D23AF0}" type="slidenum">
              <a:rPr lang="en-US" smtClean="0">
                <a:cs typeface="Arial" pitchFamily="34" charset="0"/>
              </a:rPr>
              <a:pPr/>
              <a:t>34</a:t>
            </a:fld>
            <a:endParaRPr lang="en-US" smtClean="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r>
              <a:rPr lang="en-US" smtClean="0">
                <a:solidFill>
                  <a:srgbClr val="034694"/>
                </a:solidFill>
              </a:rPr>
              <a:t>Figure 1.8 Contrasting eukaryotic and prokaryotic cells in size and complexity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336823A7-DA1E-4D64-A97A-1D89258E29C7}" type="slidenum">
              <a:rPr lang="en-US" altLang="ar-SA" sz="1200">
                <a:latin typeface="Times New Roman" pitchFamily="18" charset="0"/>
              </a:rPr>
              <a:pPr/>
              <a:t>36</a:t>
            </a:fld>
            <a:endParaRPr lang="en-US" altLang="ar-SA" sz="1200">
              <a:latin typeface="Times New Roman" pitchFamily="18"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BF4FBC1-BDFB-4BBC-B277-FF15BCF9E9A6}" type="slidenum">
              <a:rPr lang="en-US" smtClean="0">
                <a:cs typeface="Arial" pitchFamily="34" charset="0"/>
              </a:rPr>
              <a:pPr/>
              <a:t>38</a:t>
            </a:fld>
            <a:endParaRPr lang="en-US" smtClean="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ED28ABC-80C8-441C-AF3F-FA36767AF50D}" type="slidenum">
              <a:rPr lang="en-US" smtClean="0">
                <a:cs typeface="Arial" pitchFamily="34" charset="0"/>
              </a:rPr>
              <a:pPr/>
              <a:t>39</a:t>
            </a:fld>
            <a:endParaRPr lang="en-US" smtClean="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p:spPr>
        <p:txBody>
          <a:bodyPr/>
          <a:lstStyle/>
          <a:p>
            <a:pPr eaLnBrk="1" hangingPunct="1"/>
            <a:r>
              <a:rPr lang="en-US" smtClean="0">
                <a:solidFill>
                  <a:srgbClr val="034694"/>
                </a:solidFill>
              </a:rPr>
              <a:t>Figure 1.14 Classifying life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E30CC410-E26E-4D79-A609-A0117D47DB54}" type="slidenum">
              <a:rPr lang="ar-SA" smtClean="0"/>
              <a:pPr>
                <a:defRPr/>
              </a:pPr>
              <a:t>40</a:t>
            </a:fld>
            <a:endParaRPr lang="en-US" smtClean="0">
              <a:cs typeface="Arial Unicode MS"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pPr eaLnBrk="1" hangingPunct="1"/>
            <a:endParaRPr lang="ar-S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CBA6AD11-7E58-47A4-B7AA-3FEFDBD1803A}" type="slidenum">
              <a:rPr lang="ar-SA" smtClean="0"/>
              <a:pPr>
                <a:defRPr/>
              </a:pPr>
              <a:t>41</a:t>
            </a:fld>
            <a:endParaRPr lang="en-US" smtClean="0">
              <a:cs typeface="Arial Unicode MS"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p:spPr>
        <p:txBody>
          <a:bodyPr/>
          <a:lstStyle/>
          <a:p>
            <a:pPr eaLnBrk="1" hangingPunct="1"/>
            <a:r>
              <a:rPr lang="en-US" smtClean="0"/>
              <a:t>Archaea live in unusual places, such as thermal vents in deep oceans, in hot springs and even in places where they are continually exposed to an extreme pH. Some scientists believe that these environments mimic early Earth and suggest that Archaea may be reminiscent of early forms of life.</a:t>
            </a:r>
          </a:p>
          <a:p>
            <a:pPr eaLnBrk="1" hangingPunct="1"/>
            <a:r>
              <a:rPr lang="en-US" smtClean="0"/>
              <a:t>You may want to give a brief definition of </a:t>
            </a:r>
            <a:r>
              <a:rPr lang="en-US" i="1" smtClean="0"/>
              <a:t>species</a:t>
            </a:r>
            <a:r>
              <a:rPr lang="en-US" smtClean="0"/>
              <a:t>, which is discussed in detail in Chapter 14.</a:t>
            </a:r>
          </a:p>
          <a:p>
            <a:pPr eaLnBrk="1" hangingPunct="1"/>
            <a:endParaRPr lang="en-US" smtClean="0"/>
          </a:p>
          <a:p>
            <a:pPr eaLnBrk="1" hangingPunct="1"/>
            <a:r>
              <a:rPr lang="en-US" b="1" smtClean="0"/>
              <a:t>Teaching Tips</a:t>
            </a:r>
          </a:p>
          <a:p>
            <a:pPr eaLnBrk="1" hangingPunct="1"/>
            <a:r>
              <a:rPr lang="en-US" smtClean="0"/>
              <a:t>1. An excellent introduction to the domains and kingdoms of life is presented at http://www.ucmp.berkeley.edu/exhibits/historyoflife.php.</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3B37B9-AF39-4FD1-B67E-F2D47EC148F6}" type="slidenum">
              <a:rPr lang="en-US" smtClean="0">
                <a:cs typeface="Arial" pitchFamily="34" charset="0"/>
              </a:rPr>
              <a:pPr/>
              <a:t>45</a:t>
            </a:fld>
            <a:endParaRPr lang="en-US" smtClean="0">
              <a:cs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1A9B080-6D9E-4F91-9477-E85FD02A9D52}" type="slidenum">
              <a:rPr lang="en-US" smtClean="0">
                <a:cs typeface="Arial" pitchFamily="34" charset="0"/>
              </a:rPr>
              <a:pPr/>
              <a:t>47</a:t>
            </a:fld>
            <a:endParaRPr lang="en-US" smtClean="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8C0B59A-53B1-42D3-B084-1039E4B1A604}" type="slidenum">
              <a:rPr lang="en-US" smtClean="0">
                <a:cs typeface="Arial" pitchFamily="34" charset="0"/>
              </a:rPr>
              <a:pPr/>
              <a:t>48</a:t>
            </a:fld>
            <a:endParaRPr lang="en-US" smtClean="0">
              <a:cs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p:spPr>
        <p:txBody>
          <a:bodyPr/>
          <a:lstStyle/>
          <a:p>
            <a:r>
              <a:rPr kumimoji="1" lang="en-US" sz="1200" b="0" i="0" kern="1200" dirty="0" smtClean="0">
                <a:solidFill>
                  <a:schemeClr val="tx1"/>
                </a:solidFill>
                <a:latin typeface="Times New Roman" pitchFamily="18" charset="0"/>
                <a:ea typeface="+mn-ea"/>
                <a:cs typeface="+mn-cs"/>
              </a:rPr>
              <a:t>the flow of energy from sunlight to producers and then to consumers, and the recycling of chemical nutrients</a:t>
            </a:r>
          </a:p>
          <a:p>
            <a:r>
              <a:rPr lang="en-US" dirty="0" smtClean="0"/>
              <a:t/>
            </a:r>
            <a:br>
              <a:rPr lang="en-US" dirty="0" smtClean="0"/>
            </a:br>
            <a:endParaRPr lang="ar-EG"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F163DB59-C4E7-40F5-A7FD-F5930DB6EAB6}" type="slidenum">
              <a:rPr lang="ar-SA" smtClean="0"/>
              <a:pPr>
                <a:defRPr/>
              </a:pPr>
              <a:t>49</a:t>
            </a:fld>
            <a:endParaRPr lang="en-US" smtClean="0">
              <a:cs typeface="Arial Unicode MS"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pPr eaLnBrk="1" hangingPunct="1"/>
            <a:r>
              <a:rPr lang="en-US" smtClean="0"/>
              <a:t>The nonliving components are recycled and used over and over again. Carbon dioxide, oxygen, water, and various minerals are examples of components cycled within an ecosystem.</a:t>
            </a:r>
          </a:p>
          <a:p>
            <a:pPr eaLnBrk="1" hangingPunct="1"/>
            <a:endParaRPr lang="en-US" smtClean="0"/>
          </a:p>
          <a:p>
            <a:pPr eaLnBrk="1" hangingPunct="1"/>
            <a:r>
              <a:rPr lang="en-US" b="1" smtClean="0"/>
              <a:t>Student Misconceptions and Concerns</a:t>
            </a:r>
          </a:p>
          <a:p>
            <a:pPr eaLnBrk="1" hangingPunct="1"/>
            <a:r>
              <a:rPr lang="en-US" smtClean="0"/>
              <a:t>1. Many students enter our courses with a limited appreciation of the diversity of life. Ask any group of freshmen at the start of the semester to write down the first type of animal that comes to mind, and the most frequent response is a mammal. As the diversity of life is explored, the common heritage of biological organization can be less, and not more, apparent. The diverse forms, habits, and ecological interactions overwhelm our senses with striking distinctions. Emphasizing the diversity as well as the unifying aspects of life is necessary for a greater understanding of the rich evolutionary history of life on Earth.</a:t>
            </a:r>
          </a:p>
          <a:p>
            <a:pPr eaLnBrk="1" hangingPunct="1"/>
            <a:r>
              <a:rPr lang="en-US" smtClean="0"/>
              <a:t>2. We live in a world that is largely understood by what we can distinguish and identify with our naked senses. However, the diversity of life and the levels of biological organization extend well below the physical scale of our lives. For many students, appreciating the diversity of the microscopic world is abstract, nearly on par with an understanding of the workings of atoms and molecules. The ability to examine the microscopic details of the world of our students (the surface of potato chips, the structure of table salt and sugar, the details of a blade of grass) can be an important sensory extension that prepares the mind for greater comprehension of these minute biological details.</a:t>
            </a:r>
          </a:p>
          <a:p>
            <a:pPr eaLnBrk="1" hangingPunct="1"/>
            <a:endParaRPr lang="en-US" smtClean="0"/>
          </a:p>
          <a:p>
            <a:pPr eaLnBrk="1" hangingPunct="1"/>
            <a:r>
              <a:rPr lang="en-US" b="1" smtClean="0"/>
              <a:t>Teaching Tips</a:t>
            </a:r>
            <a:endParaRPr lang="en-US" smtClean="0"/>
          </a:p>
          <a:p>
            <a:pPr eaLnBrk="1" hangingPunct="1"/>
            <a:r>
              <a:rPr lang="en-US" smtClean="0"/>
              <a:t>1. Consider asking students to bring to class a page or two of some article about biology that appeared in the media in the last month. Alternatively, you could have each student e-mail a Web address of a recent biology-related news event to you. You might even have them e-mail relevant articles to you for each of the main topics you address throughout the semester.</a:t>
            </a:r>
          </a:p>
          <a:p>
            <a:pPr eaLnBrk="1" hangingPunct="1"/>
            <a:r>
              <a:rPr lang="en-US" smtClean="0"/>
              <a:t>2. The scientific organization Sigma Xi offers a free e-mail summary of the major science news articles appearing each weekday in major U.S. news media. The first paragraph or so of each article is included in the e-mail with a hyperlink to the rest of the article. The diverse topics are an excellent way to learn of general scientific announcements and reports. Typically, 5–10 articles are cited in each e-mail. To sign up for this free service, go to http://www.mediaresource.org/instruct.htm.</a:t>
            </a:r>
          </a:p>
          <a:p>
            <a:pPr eaLnBrk="1" hangingPunct="1"/>
            <a:r>
              <a:rPr lang="en-US" smtClean="0"/>
              <a:t>3. Help the class think through the diverse interactions between an organism and its environment. In class, select an organism and have the class develop a list of environmental components that interact with the organism. Items in this list will likely fall into living and nonliving categories.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E5B1F6D-2047-4856-A242-6CA4501B0F87}" type="slidenum">
              <a:rPr lang="en-US" smtClean="0">
                <a:cs typeface="Arial" pitchFamily="34" charset="0"/>
              </a:rPr>
              <a:pPr/>
              <a:t>6</a:t>
            </a:fld>
            <a:endParaRPr lang="en-US" smtClean="0">
              <a:cs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pPr eaLnBrk="1" hangingPunct="1"/>
            <a:r>
              <a:rPr lang="en-US" smtClean="0">
                <a:solidFill>
                  <a:srgbClr val="034694"/>
                </a:solidFill>
              </a:rPr>
              <a:t>Figure 1.3 Some properties of life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kern="1200" dirty="0" smtClean="0">
                <a:solidFill>
                  <a:schemeClr val="tx1"/>
                </a:solidFill>
                <a:latin typeface="Times New Roman" pitchFamily="18" charset="0"/>
                <a:ea typeface="+mn-ea"/>
                <a:cs typeface="+mn-cs"/>
              </a:rPr>
              <a:t>The most important thing to remember when dealing with algae is that not all algae are phytoplankton. </a:t>
            </a:r>
            <a:r>
              <a:rPr kumimoji="1" lang="en-US" sz="1200" b="0" i="0" kern="1200" smtClean="0">
                <a:solidFill>
                  <a:schemeClr val="tx1"/>
                </a:solidFill>
                <a:latin typeface="Times New Roman" pitchFamily="18" charset="0"/>
                <a:ea typeface="+mn-ea"/>
                <a:cs typeface="+mn-cs"/>
              </a:rPr>
              <a:t>However, all phytoplankton are algae. </a:t>
            </a:r>
            <a:endParaRPr lang="en-US"/>
          </a:p>
        </p:txBody>
      </p:sp>
      <p:sp>
        <p:nvSpPr>
          <p:cNvPr id="4" name="Slide Number Placeholder 3"/>
          <p:cNvSpPr>
            <a:spLocks noGrp="1"/>
          </p:cNvSpPr>
          <p:nvPr>
            <p:ph type="sldNum" sz="quarter" idx="10"/>
          </p:nvPr>
        </p:nvSpPr>
        <p:spPr/>
        <p:txBody>
          <a:bodyPr/>
          <a:lstStyle/>
          <a:p>
            <a:pPr>
              <a:defRPr/>
            </a:pPr>
            <a:fld id="{783793B2-7E36-48F7-B839-AFDAFAA05597}" type="slidenum">
              <a:rPr lang="en-US" smtClean="0"/>
              <a:pPr>
                <a:defRPr/>
              </a:pPr>
              <a:t>50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DDB94BC-A4D8-4DA9-B814-1B3ED2FBB4D3}" type="slidenum">
              <a:rPr lang="en-US" smtClean="0">
                <a:cs typeface="Arial" pitchFamily="34" charset="0"/>
              </a:rPr>
              <a:pPr/>
              <a:t>51</a:t>
            </a:fld>
            <a:endParaRPr lang="en-US" smtClean="0">
              <a:cs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pPr eaLnBrk="1" hangingPunct="1"/>
            <a:r>
              <a:rPr lang="en-US" smtClean="0">
                <a:solidFill>
                  <a:srgbClr val="034694"/>
                </a:solidFill>
              </a:rPr>
              <a:t>Figure 1.5 Nutrient cycling and energy flow in an ecosystem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33E76FC-5EDD-4668-B8BF-6F4856EAA694}" type="slidenum">
              <a:rPr lang="en-US" smtClean="0">
                <a:cs typeface="Arial" pitchFamily="34" charset="0"/>
              </a:rPr>
              <a:pPr/>
              <a:t>52</a:t>
            </a:fld>
            <a:endParaRPr lang="en-US" smtClean="0">
              <a:cs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0C61762-C614-43CD-9BF6-C69E2BC0ACA4}" type="slidenum">
              <a:rPr lang="en-US" smtClean="0">
                <a:cs typeface="Arial" pitchFamily="34" charset="0"/>
              </a:rPr>
              <a:pPr/>
              <a:t>54</a:t>
            </a:fld>
            <a:endParaRPr lang="en-US" smtClean="0">
              <a:cs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73E0BD8D-290D-4812-8F79-61501C65722B}" type="slidenum">
              <a:rPr lang="en-US" altLang="ar-SA" sz="1200">
                <a:latin typeface="Times New Roman" pitchFamily="18" charset="0"/>
              </a:rPr>
              <a:pPr/>
              <a:t>57</a:t>
            </a:fld>
            <a:endParaRPr lang="en-US" altLang="ar-SA" sz="1200">
              <a:latin typeface="Times New Roman" pitchFamily="18"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p>
            <a:pPr>
              <a:defRPr/>
            </a:pPr>
            <a:fld id="{7F6C5A55-38EE-45D0-A5C7-B6F8705E4153}" type="slidenum">
              <a:rPr lang="ar-SA" smtClean="0"/>
              <a:pPr>
                <a:defRPr/>
              </a:pPr>
              <a:t>58</a:t>
            </a:fld>
            <a:endParaRPr lang="en-US" smtClean="0">
              <a:cs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pPr eaLnBrk="1" hangingPunct="1"/>
            <a:r>
              <a:rPr lang="en-US" smtClean="0"/>
              <a:t>The specific nature of the base-pairing interactions not only accounted for the uniform diameter of the double helix but also conformed to the chemical characteristics of the nucleotide bases and chemical composition studies of DNA. </a:t>
            </a:r>
          </a:p>
          <a:p>
            <a:pPr eaLnBrk="1" hangingPunct="1"/>
            <a:r>
              <a:rPr lang="en-US" smtClean="0"/>
              <a:t>RNA molecules have secondary structure that involves hydrogen bonding between bases on the same polynucleotide chain. Thus the structure will be unique to RNA of a specific sequence. </a:t>
            </a:r>
          </a:p>
          <a:p>
            <a:pPr eaLnBrk="1" hangingPunct="1"/>
            <a:r>
              <a:rPr lang="en-US" smtClean="0"/>
              <a:t>The covalent bonding between nucleotides can be contrasted with the hydrogen bonding between bases. Although individual hydrogen bonds are weaker than covalent bonds, the large number of hydrogen bonds along a double helical DNA molecule stabilizes the helix. Hydrogen bonds can be temporarily disrupted so that the DNA strands separate, but each individual strand remains intact. </a:t>
            </a:r>
          </a:p>
          <a:p>
            <a:pPr eaLnBrk="1" hangingPunct="1"/>
            <a:endParaRPr lang="en-US" smtClean="0"/>
          </a:p>
          <a:p>
            <a:pPr eaLnBrk="1" hangingPunct="1"/>
            <a:r>
              <a:rPr lang="en-US" b="1" smtClean="0"/>
              <a:t>Student Misconceptions and Concerns</a:t>
            </a:r>
            <a:endParaRPr lang="en-US" smtClean="0"/>
          </a:p>
          <a:p>
            <a:pPr eaLnBrk="1" hangingPunct="1"/>
            <a:r>
              <a:rPr lang="en-US" smtClean="0"/>
              <a:t>1. If your class has not yet studied Chapter 3, consider assigning module 3.16 on “Nucleic Acids” before addressing the contents of Chapter 10.</a:t>
            </a:r>
          </a:p>
          <a:p>
            <a:pPr eaLnBrk="1" hangingPunct="1"/>
            <a:r>
              <a:rPr lang="en-US" smtClean="0"/>
              <a:t>2. Students often confuse the terms nucleic acids, nucleotides, and bases. It helps to note the hierarchy of relationships: nucleic acids consist of long chains of nucleotides (polynucleotides), while nucleotides include nitrogenous bases.</a:t>
            </a:r>
          </a:p>
          <a:p>
            <a:pPr eaLnBrk="1" hangingPunct="1"/>
            <a:endParaRPr lang="en-US" smtClean="0"/>
          </a:p>
          <a:p>
            <a:pPr eaLnBrk="1" hangingPunct="1"/>
            <a:r>
              <a:rPr lang="en-US" b="1" smtClean="0"/>
              <a:t>Teaching Tips</a:t>
            </a:r>
          </a:p>
          <a:p>
            <a:pPr eaLnBrk="1" hangingPunct="1"/>
            <a:r>
              <a:rPr lang="en-US" smtClean="0"/>
              <a:t>1. The descriptions of the discovery of DNA’s structure are a good time to point out that science is a collaborative effort. Watson, Crick, and Wilkins earned Nobel prizes due to their historic conclusions based upon the work of many others (including Griffith, Hershey, Chase, Franklin, and Chargaff).</a:t>
            </a:r>
          </a:p>
          <a:p>
            <a:pPr eaLnBrk="1" hangingPunct="1"/>
            <a:r>
              <a:rPr lang="en-US" smtClean="0"/>
              <a:t>2. The authors note that the structure of DNA is analogous to a twisted rope ladder. In class, challenge your students to explain what the parts of the ladder represent. The wooden rungs represent pairs of nitrogenous bases joined together by hydrogen bonds. Each rope represents a sugar-phosphate backbone.</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p:txBody>
          <a:bodyPr/>
          <a:lstStyle/>
          <a:p>
            <a:pPr>
              <a:defRPr/>
            </a:pPr>
            <a:fld id="{D9ADD741-45C8-4651-90AC-1EC2FA680611}" type="slidenum">
              <a:rPr lang="ar-SA" smtClean="0"/>
              <a:pPr>
                <a:defRPr/>
              </a:pPr>
              <a:t>59</a:t>
            </a:fld>
            <a:endParaRPr lang="en-US" smtClean="0">
              <a:cs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p:spPr>
        <p:txBody>
          <a:bodyPr/>
          <a:lstStyle/>
          <a:p>
            <a:pPr eaLnBrk="1" hangingPunct="1"/>
            <a:r>
              <a:rPr lang="en-US" dirty="0" smtClean="0"/>
              <a:t>Figure 10.3D Three representations of DNA.</a:t>
            </a:r>
          </a:p>
          <a:p>
            <a:pPr eaLnBrk="1" hangingPunct="1"/>
            <a:r>
              <a:rPr lang="en-US" dirty="0" smtClean="0"/>
              <a:t>Hydrogen bonding between bases can be seen in the partial chemical structure in the center. </a:t>
            </a:r>
          </a:p>
          <a:p>
            <a:pPr eaLnBrk="1" hangingPunct="1"/>
            <a:r>
              <a:rPr lang="en-US" dirty="0" smtClean="0"/>
              <a:t>This figure can also be used to point out the opposite polarity of the DNA chains as emphasized in Module 10.5. From top to bottom, the chain on the left is oriented 5</a:t>
            </a:r>
            <a:r>
              <a:rPr lang="en-US" dirty="0" smtClean="0">
                <a:sym typeface="Symbol" pitchFamily="18" charset="2"/>
              </a:rPr>
              <a:t></a:t>
            </a:r>
            <a:r>
              <a:rPr lang="en-US" dirty="0" smtClean="0"/>
              <a:t> </a:t>
            </a:r>
            <a:r>
              <a:rPr lang="en-US" altLang="ja-JP" dirty="0" smtClean="0">
                <a:latin typeface="Symbol" pitchFamily="18" charset="2"/>
                <a:sym typeface="Symbol" pitchFamily="18" charset="2"/>
              </a:rPr>
              <a:t></a:t>
            </a:r>
            <a:r>
              <a:rPr lang="en-US" dirty="0" smtClean="0">
                <a:sym typeface="Wingdings" pitchFamily="2" charset="2"/>
              </a:rPr>
              <a:t> 3</a:t>
            </a:r>
            <a:r>
              <a:rPr lang="en-US" dirty="0" smtClean="0">
                <a:sym typeface="Symbol" pitchFamily="18" charset="2"/>
              </a:rPr>
              <a:t></a:t>
            </a:r>
            <a:r>
              <a:rPr lang="en-US" dirty="0" smtClean="0">
                <a:sym typeface="Wingdings" pitchFamily="2" charset="2"/>
              </a:rPr>
              <a:t> while the chain on the right is oriented 3</a:t>
            </a:r>
            <a:r>
              <a:rPr lang="en-US" dirty="0" smtClean="0">
                <a:sym typeface="Symbol" pitchFamily="18" charset="2"/>
              </a:rPr>
              <a:t></a:t>
            </a:r>
            <a:r>
              <a:rPr lang="en-US" dirty="0" smtClean="0">
                <a:sym typeface="Wingdings" pitchFamily="2" charset="2"/>
              </a:rPr>
              <a:t> </a:t>
            </a:r>
            <a:r>
              <a:rPr lang="en-US" altLang="ja-JP" dirty="0" smtClean="0">
                <a:latin typeface="Symbol" pitchFamily="18" charset="2"/>
                <a:sym typeface="Symbol" pitchFamily="18" charset="2"/>
              </a:rPr>
              <a:t></a:t>
            </a:r>
            <a:r>
              <a:rPr lang="en-US" dirty="0" smtClean="0">
                <a:sym typeface="Wingdings" pitchFamily="2" charset="2"/>
              </a:rPr>
              <a:t> 5</a:t>
            </a:r>
            <a:r>
              <a:rPr lang="en-US" dirty="0" smtClean="0">
                <a:sym typeface="Symbol" pitchFamily="18" charset="2"/>
              </a:rPr>
              <a:t></a:t>
            </a:r>
            <a:r>
              <a:rPr lang="en-US" dirty="0" smtClean="0">
                <a:sym typeface="Wingdings" pitchFamily="2" charset="2"/>
              </a:rPr>
              <a:t>. A 5</a:t>
            </a:r>
            <a:r>
              <a:rPr lang="en-US" dirty="0" smtClean="0">
                <a:sym typeface="Symbol" pitchFamily="18" charset="2"/>
              </a:rPr>
              <a:t></a:t>
            </a:r>
            <a:r>
              <a:rPr lang="en-US" dirty="0" smtClean="0">
                <a:sym typeface="Wingdings" pitchFamily="2" charset="2"/>
              </a:rPr>
              <a:t> end has a free phosphate group attached to the 5</a:t>
            </a:r>
            <a:r>
              <a:rPr lang="en-US" dirty="0" smtClean="0">
                <a:sym typeface="Symbol" pitchFamily="18" charset="2"/>
              </a:rPr>
              <a:t></a:t>
            </a:r>
            <a:r>
              <a:rPr lang="en-US" dirty="0" smtClean="0">
                <a:sym typeface="Wingdings" pitchFamily="2" charset="2"/>
              </a:rPr>
              <a:t> carbon of the sugar and a 3</a:t>
            </a:r>
            <a:r>
              <a:rPr lang="en-US" dirty="0" smtClean="0">
                <a:sym typeface="Symbol" pitchFamily="18" charset="2"/>
              </a:rPr>
              <a:t></a:t>
            </a:r>
            <a:r>
              <a:rPr lang="en-US" dirty="0" smtClean="0">
                <a:sym typeface="Wingdings" pitchFamily="2" charset="2"/>
              </a:rPr>
              <a:t> end has a free –OH group attached to the 3</a:t>
            </a:r>
            <a:r>
              <a:rPr lang="en-US" dirty="0" smtClean="0">
                <a:sym typeface="Symbol" pitchFamily="18" charset="2"/>
              </a:rPr>
              <a:t></a:t>
            </a:r>
            <a:r>
              <a:rPr lang="en-US" dirty="0" smtClean="0">
                <a:sym typeface="Wingdings" pitchFamily="2" charset="2"/>
              </a:rPr>
              <a:t> carbon of the sugar.</a:t>
            </a:r>
          </a:p>
          <a:p>
            <a:pPr eaLnBrk="1" hangingPunct="1"/>
            <a:endParaRPr lang="en-US" dirty="0" smtClean="0">
              <a:sym typeface="Wingdings" pitchFamily="2" charset="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47C394FB-2FED-4BF2-BAD7-D70A09C590E3}" type="slidenum">
              <a:rPr lang="ar-SA" altLang="en-US" sz="1200">
                <a:latin typeface="Times New Roman" pitchFamily="18" charset="0"/>
              </a:rPr>
              <a:pPr/>
              <a:t>62</a:t>
            </a:fld>
            <a:endParaRPr lang="en-US" altLang="en-US" sz="1200">
              <a:latin typeface="Times New Roman" pitchFamily="18" charset="0"/>
              <a:cs typeface="Times New Roman" pitchFamily="18"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ar-SA" smtClean="0"/>
              <a:t>The specific nature of the base-pairing interactions not only accounted for the uniform diameter of the double helix but also conformed to the chemical characteristics of the nucleotide bases and chemical composition studies of DNA. </a:t>
            </a:r>
          </a:p>
          <a:p>
            <a:pPr eaLnBrk="1" hangingPunct="1"/>
            <a:r>
              <a:rPr lang="en-US" altLang="ar-SA" smtClean="0"/>
              <a:t>RNA molecules have secondary structure that involves hydrogen bonding between bases on the same polynucleotide chain. Thus the structure will be unique to RNA of a specific sequence. </a:t>
            </a:r>
          </a:p>
          <a:p>
            <a:pPr eaLnBrk="1" hangingPunct="1"/>
            <a:r>
              <a:rPr lang="en-US" altLang="ar-SA" smtClean="0"/>
              <a:t>The covalent bonding between nucleotides can be contrasted with the hydrogen bonding between bases. Although individual hydrogen bonds are weaker than covalent bonds, the large number of hydrogen bonds along a double helical DNA molecule stabilizes the helix. Hydrogen bonds can be temporarily disrupted so that the DNA strands separate, but each individual strand remains intact. </a:t>
            </a:r>
          </a:p>
          <a:p>
            <a:pPr eaLnBrk="1" hangingPunct="1"/>
            <a:endParaRPr lang="en-US" altLang="ar-SA" smtClean="0"/>
          </a:p>
          <a:p>
            <a:pPr eaLnBrk="1" hangingPunct="1"/>
            <a:r>
              <a:rPr lang="en-US" altLang="ar-SA" b="1" smtClean="0"/>
              <a:t>Student Misconceptions and Concerns</a:t>
            </a:r>
            <a:endParaRPr lang="en-US" altLang="ar-SA" smtClean="0"/>
          </a:p>
          <a:p>
            <a:pPr eaLnBrk="1" hangingPunct="1"/>
            <a:r>
              <a:rPr lang="en-US" altLang="ar-SA" smtClean="0"/>
              <a:t>1. If your class has not yet studied Chapter 3, consider assigning module 3.16 on “Nucleic Acids” before addressing the contents of Chapter 10.</a:t>
            </a:r>
          </a:p>
          <a:p>
            <a:pPr eaLnBrk="1" hangingPunct="1"/>
            <a:r>
              <a:rPr lang="en-US" altLang="ar-SA" smtClean="0"/>
              <a:t>2. Students often confuse the terms nucleic acids, nucleotides, and bases. It helps to note the hierarchy of relationships: nucleic acids consist of long chains of nucleotides (polynucleotides), while nucleotides include nitrogenous bases.</a:t>
            </a:r>
          </a:p>
          <a:p>
            <a:pPr eaLnBrk="1" hangingPunct="1"/>
            <a:endParaRPr lang="en-US" altLang="ar-SA" smtClean="0"/>
          </a:p>
          <a:p>
            <a:pPr eaLnBrk="1" hangingPunct="1"/>
            <a:r>
              <a:rPr lang="en-US" altLang="ar-SA" b="1" smtClean="0"/>
              <a:t>Teaching Tips</a:t>
            </a:r>
          </a:p>
          <a:p>
            <a:pPr eaLnBrk="1" hangingPunct="1"/>
            <a:r>
              <a:rPr lang="en-US" altLang="ar-SA" smtClean="0"/>
              <a:t>1. The descriptions of the discovery of DNA’s structure are a good time to point out that science is a collaborative effort. Watson, Crick, and Wilkins earned Nobel prizes due to their historic conclusions based upon the work of many others (including Griffith, Hershey, Chase, Franklin, and Chargaff).</a:t>
            </a:r>
          </a:p>
          <a:p>
            <a:pPr eaLnBrk="1" hangingPunct="1"/>
            <a:r>
              <a:rPr lang="en-US" altLang="ar-SA" smtClean="0"/>
              <a:t>2. The authors note that the structure of DNA is analogous to a twisted rope ladder. In class, challenge your students to explain what the parts of the ladder represent. The wooden rungs represent pairs of nitrogenous bases joined together by hydrogen bonds. Each rope represents a sugar-phosphate backbone.</a:t>
            </a:r>
          </a:p>
          <a:p>
            <a:pPr eaLnBrk="1" hangingPunct="1"/>
            <a:endParaRPr lang="en-US" altLang="ar-S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1C37F5E-3435-47A4-BBC0-68E18B6178C2}" type="slidenum">
              <a:rPr lang="en-US" smtClean="0">
                <a:cs typeface="Arial" pitchFamily="34" charset="0"/>
              </a:rPr>
              <a:pPr/>
              <a:t>63</a:t>
            </a:fld>
            <a:endParaRPr lang="en-US" smtClean="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ABD86B34-ED95-4103-B365-CAABD2307782}" type="slidenum">
              <a:rPr lang="en-US" altLang="ar-SA" sz="1200">
                <a:latin typeface="Times New Roman" pitchFamily="18" charset="0"/>
              </a:rPr>
              <a:pPr/>
              <a:t>64</a:t>
            </a:fld>
            <a:endParaRPr lang="en-US" altLang="ar-SA" sz="1200">
              <a:latin typeface="Times New Roman" pitchFamily="18"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CFB85CC-E9CC-4956-B271-7B47B9E45954}" type="slidenum">
              <a:rPr lang="en-US" smtClean="0">
                <a:cs typeface="Arial" pitchFamily="34" charset="0"/>
              </a:rPr>
              <a:pPr/>
              <a:t>15</a:t>
            </a:fld>
            <a:endParaRPr lang="en-US" smtClean="0">
              <a:cs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p:spPr>
        <p:txBody>
          <a:bodyPr/>
          <a:lstStyle/>
          <a:p>
            <a:pPr eaLnBrk="1" hangingPunct="1"/>
            <a:endParaRPr lang="ar-EG"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823D6E35-97E5-480B-9077-0CC21F472AEC}" type="slidenum">
              <a:rPr lang="en-US" altLang="ar-SA" sz="1200">
                <a:latin typeface="Times New Roman" pitchFamily="18" charset="0"/>
              </a:rPr>
              <a:pPr/>
              <a:t>65</a:t>
            </a:fld>
            <a:endParaRPr lang="en-US" altLang="ar-SA" sz="1200">
              <a:latin typeface="Times New Roman"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00ADD991-B427-4403-8554-75F7E17D3A76}" type="slidenum">
              <a:rPr lang="en-US" altLang="ar-SA" sz="1200">
                <a:latin typeface="Times New Roman" pitchFamily="18" charset="0"/>
              </a:rPr>
              <a:pPr/>
              <a:t>66</a:t>
            </a:fld>
            <a:endParaRPr lang="en-US" altLang="ar-SA" sz="1200">
              <a:latin typeface="Times New Roman" pitchFamily="18"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875547A6-6FA9-4826-AB3B-F06257C80CB7}" type="slidenum">
              <a:rPr lang="en-US" altLang="ar-SA" sz="1200">
                <a:latin typeface="Times New Roman" pitchFamily="18" charset="0"/>
              </a:rPr>
              <a:pPr/>
              <a:t>67</a:t>
            </a:fld>
            <a:endParaRPr lang="en-US" altLang="ar-SA" sz="1200">
              <a:latin typeface="Times New Roman" pitchFamily="18"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59CEF0EE-8EBC-47ED-88DB-7EA1A1C5C273}" type="slidenum">
              <a:rPr lang="en-US" altLang="ar-SA" sz="1200">
                <a:latin typeface="Times New Roman" pitchFamily="18" charset="0"/>
              </a:rPr>
              <a:pPr/>
              <a:t>68</a:t>
            </a:fld>
            <a:endParaRPr lang="en-US" altLang="ar-SA" sz="1200">
              <a:latin typeface="Times New Roman" pitchFamily="18"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ar-SA" smtClean="0">
                <a:solidFill>
                  <a:srgbClr val="034694"/>
                </a:solidFill>
              </a:rPr>
              <a:t>Figure 1.20 Natural selection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59732727-7F90-4AC9-9E59-66793B99601F}" type="slidenum">
              <a:rPr lang="ar-SA" altLang="en-US" sz="1200">
                <a:latin typeface="Times New Roman" pitchFamily="18" charset="0"/>
              </a:rPr>
              <a:pPr/>
              <a:t>69</a:t>
            </a:fld>
            <a:endParaRPr lang="en-US" altLang="en-US" sz="1200">
              <a:latin typeface="Times New Roman" pitchFamily="18" charset="0"/>
              <a:ea typeface="Arial Unicode MS" pitchFamily="34" charset="-128"/>
              <a:cs typeface="Arial Unicode MS" pitchFamily="34" charset="-128"/>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ar-SA" smtClean="0"/>
              <a:t>Inquiry is at the heart of science, and scientists conduct research on a variety of specific questions. Inquisition drives science.</a:t>
            </a:r>
          </a:p>
          <a:p>
            <a:pPr eaLnBrk="1" hangingPunct="1"/>
            <a:endParaRPr lang="en-US" altLang="ar-SA" smtClean="0"/>
          </a:p>
          <a:p>
            <a:pPr eaLnBrk="1" hangingPunct="1"/>
            <a:r>
              <a:rPr lang="en-US" altLang="ar-SA" b="1" smtClean="0"/>
              <a:t>Student Misconceptions and Concerns</a:t>
            </a:r>
          </a:p>
          <a:p>
            <a:pPr eaLnBrk="1" hangingPunct="1"/>
            <a:r>
              <a:rPr lang="en-US" altLang="ar-SA" smtClean="0"/>
              <a:t>1. The authors’ distinction between natural and supernatural explanations is essential to understanding the power and limits of scientific explanations. This distinction is important when distinguishing between science and supernatural explanations for the origin of life and the generation of biodiversity.</a:t>
            </a:r>
          </a:p>
          <a:p>
            <a:pPr eaLnBrk="1" hangingPunct="1"/>
            <a:r>
              <a:rPr lang="en-US" altLang="ar-SA" smtClean="0"/>
              <a:t>2. Contrasting the concept of faith with the tentative nature of science can help to define and distinguish science from other ways of knowing. Students sometimes enter science classes expecting absolutes of facts and rigid dogma. Instead, scientific knowledge reflects degrees of confidence closely correlated to the strength of evidence.</a:t>
            </a:r>
          </a:p>
          <a:p>
            <a:pPr eaLnBrk="1" hangingPunct="1"/>
            <a:r>
              <a:rPr lang="en-US" altLang="ar-SA" smtClean="0"/>
              <a:t>3. The common use of the terms </a:t>
            </a:r>
            <a:r>
              <a:rPr lang="en-US" altLang="ar-SA" i="1" smtClean="0"/>
              <a:t>law </a:t>
            </a:r>
            <a:r>
              <a:rPr lang="en-US" altLang="ar-SA" smtClean="0"/>
              <a:t>and </a:t>
            </a:r>
            <a:r>
              <a:rPr lang="en-US" altLang="ar-SA" i="1" smtClean="0"/>
              <a:t>theory </a:t>
            </a:r>
            <a:r>
              <a:rPr lang="en-US" altLang="ar-SA" smtClean="0"/>
              <a:t>often blur the stricter definitions of these terms in science. In general, laws describe and theories explain. Both are typically well-established concepts in science. A free online publication by the National Academy of Sciences helps to define these and related terms more carefully. See Chapter 1 of </a:t>
            </a:r>
            <a:r>
              <a:rPr lang="en-US" altLang="ar-SA" i="1" smtClean="0"/>
              <a:t>Teaching About Evolution and the Nature of Science </a:t>
            </a:r>
            <a:r>
              <a:rPr lang="en-US" altLang="ar-SA" smtClean="0"/>
              <a:t>at www.nap.edu/readingroom/books/evolution98/.</a:t>
            </a:r>
          </a:p>
          <a:p>
            <a:pPr eaLnBrk="1" hangingPunct="1"/>
            <a:endParaRPr lang="en-US" altLang="ar-SA" smtClean="0"/>
          </a:p>
          <a:p>
            <a:pPr eaLnBrk="1" hangingPunct="1"/>
            <a:r>
              <a:rPr lang="en-US" altLang="ar-SA" b="1" smtClean="0"/>
              <a:t>Teaching Tips</a:t>
            </a:r>
          </a:p>
          <a:p>
            <a:pPr eaLnBrk="1" hangingPunct="1"/>
            <a:r>
              <a:rPr lang="en-US" altLang="ar-SA" smtClean="0"/>
              <a:t>1. Have your students explain why a coordinated conspiracy promoting a specific idea in science is unlikely to succeed. Have your students describe aspects of science that would check fraudulent or erroneous claims and/or political efforts.</a:t>
            </a:r>
          </a:p>
          <a:p>
            <a:pPr eaLnBrk="1" hangingPunct="1"/>
            <a:endParaRPr lang="en-US" altLang="ar-S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8E8E494A-C2F5-4C3C-B11E-7556A36701A5}" type="slidenum">
              <a:rPr lang="en-US" altLang="ar-SA" sz="1200">
                <a:latin typeface="Times New Roman" pitchFamily="18" charset="0"/>
              </a:rPr>
              <a:pPr/>
              <a:t>70</a:t>
            </a:fld>
            <a:endParaRPr lang="en-US" altLang="ar-SA" sz="1200">
              <a:latin typeface="Times New Roman" pitchFamily="18"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4A213293-8EF6-4FF6-B8DD-A345B0251434}" type="slidenum">
              <a:rPr lang="en-US" altLang="ar-SA" sz="1200">
                <a:latin typeface="Times New Roman" pitchFamily="18" charset="0"/>
              </a:rPr>
              <a:pPr/>
              <a:t>71</a:t>
            </a:fld>
            <a:endParaRPr lang="en-US" altLang="ar-SA" sz="1200">
              <a:latin typeface="Times New Roman" pitchFamily="18" charset="0"/>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01FF9A0F-D419-4C64-B261-576832B855AC}" type="slidenum">
              <a:rPr lang="en-US" altLang="ar-SA" sz="1200">
                <a:latin typeface="Times New Roman" pitchFamily="18" charset="0"/>
              </a:rPr>
              <a:pPr/>
              <a:t>72</a:t>
            </a:fld>
            <a:endParaRPr lang="en-US" altLang="ar-SA" sz="1200">
              <a:latin typeface="Times New Roman" pitchFamily="18"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638B80F1-2B8C-4676-8F0C-9D58568D6097}" type="slidenum">
              <a:rPr lang="en-US" altLang="ar-SA" sz="1200">
                <a:latin typeface="Times New Roman" pitchFamily="18" charset="0"/>
              </a:rPr>
              <a:pPr/>
              <a:t>73</a:t>
            </a:fld>
            <a:endParaRPr lang="en-US" altLang="ar-SA" sz="1200">
              <a:latin typeface="Times New Roman" pitchFamily="18" charset="0"/>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ar-SA" smtClean="0">
                <a:solidFill>
                  <a:srgbClr val="034694"/>
                </a:solidFill>
              </a:rPr>
              <a:t>Figure 1.24 A campground example of hypothesis-based inquiry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13E55A7A-4108-4732-9663-FAA511714814}" type="slidenum">
              <a:rPr lang="en-US" altLang="ar-SA" sz="1200">
                <a:latin typeface="Times New Roman" pitchFamily="18" charset="0"/>
              </a:rPr>
              <a:pPr/>
              <a:t>74</a:t>
            </a:fld>
            <a:endParaRPr lang="en-US" altLang="ar-SA" sz="1200">
              <a:latin typeface="Times New Roman" pitchFamily="18" charset="0"/>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4D48AD-B55C-4046-A84D-BA7FC4192E16}" type="slidenum">
              <a:rPr lang="en-US" smtClean="0">
                <a:cs typeface="Arial" pitchFamily="34" charset="0"/>
              </a:rPr>
              <a:pPr/>
              <a:t>16</a:t>
            </a:fld>
            <a:endParaRPr lang="en-US" smtClean="0">
              <a:cs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392E26B5-82DB-4392-B803-4DCB9B0F4280}" type="slidenum">
              <a:rPr lang="en-US" altLang="ar-SA" sz="1200">
                <a:latin typeface="Times New Roman" pitchFamily="18" charset="0"/>
              </a:rPr>
              <a:pPr/>
              <a:t>75</a:t>
            </a:fld>
            <a:endParaRPr lang="en-US" altLang="ar-SA" sz="1200">
              <a:latin typeface="Times New Roman" pitchFamily="18" charset="0"/>
            </a:endParaRPr>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ar-SA" altLang="ar-SA"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48C8503C-12CE-40C8-860E-193CCA3E8597}" type="slidenum">
              <a:rPr lang="ar-SA" altLang="en-US" sz="1200">
                <a:latin typeface="Times New Roman" pitchFamily="18" charset="0"/>
              </a:rPr>
              <a:pPr/>
              <a:t>76</a:t>
            </a:fld>
            <a:endParaRPr lang="en-US" altLang="en-US" sz="1200">
              <a:latin typeface="Times New Roman" pitchFamily="18" charset="0"/>
              <a:cs typeface="Times New Roman" pitchFamily="18"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ar-SA" smtClean="0"/>
              <a:t>Figure 10.3D Three representations of DNA.</a:t>
            </a:r>
          </a:p>
          <a:p>
            <a:pPr eaLnBrk="1" hangingPunct="1"/>
            <a:r>
              <a:rPr lang="en-US" altLang="ar-SA" smtClean="0"/>
              <a:t>Hydrogen bonding between bases can be seen in the partial chemical structure in the center. </a:t>
            </a:r>
          </a:p>
          <a:p>
            <a:pPr eaLnBrk="1" hangingPunct="1"/>
            <a:r>
              <a:rPr lang="en-US" altLang="ar-SA" smtClean="0"/>
              <a:t>This figure can also be used to point out the opposite polarity of the DNA chains as emphasized in Module 10.5. From top to bottom, the chain on the left is oriented 5</a:t>
            </a:r>
            <a:r>
              <a:rPr lang="en-US" altLang="ar-SA" smtClean="0">
                <a:sym typeface="Symbol" pitchFamily="18" charset="2"/>
              </a:rPr>
              <a:t></a:t>
            </a:r>
            <a:r>
              <a:rPr lang="en-US" altLang="ar-SA" smtClean="0"/>
              <a:t> </a:t>
            </a:r>
            <a:r>
              <a:rPr lang="en-US" altLang="ja-JP" smtClean="0">
                <a:latin typeface="Symbol" pitchFamily="18" charset="2"/>
                <a:sym typeface="Symbol" pitchFamily="18" charset="2"/>
              </a:rPr>
              <a:t></a:t>
            </a:r>
            <a:r>
              <a:rPr lang="en-US" altLang="ar-SA" smtClean="0">
                <a:sym typeface="Wingdings" pitchFamily="2" charset="2"/>
              </a:rPr>
              <a:t> 3</a:t>
            </a:r>
            <a:r>
              <a:rPr lang="en-US" altLang="ar-SA" smtClean="0">
                <a:sym typeface="Symbol" pitchFamily="18" charset="2"/>
              </a:rPr>
              <a:t></a:t>
            </a:r>
            <a:r>
              <a:rPr lang="en-US" altLang="ar-SA" smtClean="0">
                <a:sym typeface="Wingdings" pitchFamily="2" charset="2"/>
              </a:rPr>
              <a:t> while the chain on the right is oriented 3</a:t>
            </a:r>
            <a:r>
              <a:rPr lang="en-US" altLang="ar-SA" smtClean="0">
                <a:sym typeface="Symbol" pitchFamily="18" charset="2"/>
              </a:rPr>
              <a:t></a:t>
            </a:r>
            <a:r>
              <a:rPr lang="en-US" altLang="ar-SA" smtClean="0">
                <a:sym typeface="Wingdings" pitchFamily="2" charset="2"/>
              </a:rPr>
              <a:t> </a:t>
            </a:r>
            <a:r>
              <a:rPr lang="en-US" altLang="ja-JP" smtClean="0">
                <a:latin typeface="Symbol" pitchFamily="18" charset="2"/>
                <a:sym typeface="Symbol" pitchFamily="18" charset="2"/>
              </a:rPr>
              <a:t></a:t>
            </a:r>
            <a:r>
              <a:rPr lang="en-US" altLang="ar-SA" smtClean="0">
                <a:sym typeface="Wingdings" pitchFamily="2" charset="2"/>
              </a:rPr>
              <a:t> 5</a:t>
            </a:r>
            <a:r>
              <a:rPr lang="en-US" altLang="ar-SA" smtClean="0">
                <a:sym typeface="Symbol" pitchFamily="18" charset="2"/>
              </a:rPr>
              <a:t></a:t>
            </a:r>
            <a:r>
              <a:rPr lang="en-US" altLang="ar-SA" smtClean="0">
                <a:sym typeface="Wingdings" pitchFamily="2" charset="2"/>
              </a:rPr>
              <a:t>. A 5</a:t>
            </a:r>
            <a:r>
              <a:rPr lang="en-US" altLang="ar-SA" smtClean="0">
                <a:sym typeface="Symbol" pitchFamily="18" charset="2"/>
              </a:rPr>
              <a:t></a:t>
            </a:r>
            <a:r>
              <a:rPr lang="en-US" altLang="ar-SA" smtClean="0">
                <a:sym typeface="Wingdings" pitchFamily="2" charset="2"/>
              </a:rPr>
              <a:t> end has a free phosphate group attached to the 5</a:t>
            </a:r>
            <a:r>
              <a:rPr lang="en-US" altLang="ar-SA" smtClean="0">
                <a:sym typeface="Symbol" pitchFamily="18" charset="2"/>
              </a:rPr>
              <a:t></a:t>
            </a:r>
            <a:r>
              <a:rPr lang="en-US" altLang="ar-SA" smtClean="0">
                <a:sym typeface="Wingdings" pitchFamily="2" charset="2"/>
              </a:rPr>
              <a:t> carbon of the sugar and a 3</a:t>
            </a:r>
            <a:r>
              <a:rPr lang="en-US" altLang="ar-SA" smtClean="0">
                <a:sym typeface="Symbol" pitchFamily="18" charset="2"/>
              </a:rPr>
              <a:t></a:t>
            </a:r>
            <a:r>
              <a:rPr lang="en-US" altLang="ar-SA" smtClean="0">
                <a:sym typeface="Wingdings" pitchFamily="2" charset="2"/>
              </a:rPr>
              <a:t> end has a free –OH group attached to the 3</a:t>
            </a:r>
            <a:r>
              <a:rPr lang="en-US" altLang="ar-SA" smtClean="0">
                <a:sym typeface="Symbol" pitchFamily="18" charset="2"/>
              </a:rPr>
              <a:t></a:t>
            </a:r>
            <a:r>
              <a:rPr lang="en-US" altLang="ar-SA" smtClean="0">
                <a:sym typeface="Wingdings" pitchFamily="2" charset="2"/>
              </a:rPr>
              <a:t> carbon of the sugar.</a:t>
            </a:r>
          </a:p>
          <a:p>
            <a:pPr eaLnBrk="1" hangingPunct="1"/>
            <a:endParaRPr lang="en-US" altLang="ar-SA" smtClean="0">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BF78259-2B9A-40A6-AEB0-C1FCD76E7E55}" type="slidenum">
              <a:rPr lang="en-US" smtClean="0">
                <a:cs typeface="Arial" pitchFamily="34" charset="0"/>
              </a:rPr>
              <a:pPr/>
              <a:t>17</a:t>
            </a:fld>
            <a:endParaRPr lang="en-US" smtClean="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D45B910-3677-4ED3-8E8E-A7DE866447C4}" type="slidenum">
              <a:rPr lang="en-US" smtClean="0">
                <a:cs typeface="Arial" pitchFamily="34" charset="0"/>
              </a:rPr>
              <a:pPr/>
              <a:t>18</a:t>
            </a:fld>
            <a:endParaRPr lang="en-US" smtClean="0">
              <a:cs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3061A01-4DBA-4DA6-B2C6-7EA902A13067}" type="slidenum">
              <a:rPr lang="en-US" smtClean="0">
                <a:cs typeface="Arial" pitchFamily="34" charset="0"/>
              </a:rPr>
              <a:pPr/>
              <a:t>19</a:t>
            </a:fld>
            <a:endParaRPr lang="en-US" smtClean="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832B183-2731-4793-9F3B-0F3FD93850A5}" type="slidenum">
              <a:rPr lang="en-US" smtClean="0">
                <a:cs typeface="Arial" pitchFamily="34" charset="0"/>
              </a:rPr>
              <a:pPr/>
              <a:t>20</a:t>
            </a:fld>
            <a:endParaRPr lang="en-US" smtClean="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pPr eaLnBrk="1" hangingPunct="1"/>
            <a:r>
              <a:rPr lang="en-US" smtClean="0">
                <a:solidFill>
                  <a:srgbClr val="034694"/>
                </a:solidFill>
              </a:rPr>
              <a:t>Figure 1.4 Levels of biological organization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art"/>
          <p:cNvPicPr>
            <a:picLocks noChangeAspect="1" noChangeArrowheads="1"/>
          </p:cNvPicPr>
          <p:nvPr userDrawn="1"/>
        </p:nvPicPr>
        <p:blipFill>
          <a:blip r:embed="rId2" cstate="print"/>
          <a:srcRect t="53714" b="2774"/>
          <a:stretch>
            <a:fillRect/>
          </a:stretch>
        </p:blipFill>
        <p:spPr bwMode="auto">
          <a:xfrm>
            <a:off x="0" y="0"/>
            <a:ext cx="9147175" cy="6248400"/>
          </a:xfrm>
          <a:prstGeom prst="rect">
            <a:avLst/>
          </a:prstGeom>
          <a:noFill/>
          <a:ln w="9525">
            <a:noFill/>
            <a:miter lim="800000"/>
            <a:headEnd/>
            <a:tailEnd/>
          </a:ln>
        </p:spPr>
      </p:pic>
      <p:sp>
        <p:nvSpPr>
          <p:cNvPr id="5" name="Rectangle 2"/>
          <p:cNvSpPr>
            <a:spLocks noChangeArrowheads="1"/>
          </p:cNvSpPr>
          <p:nvPr userDrawn="1"/>
        </p:nvSpPr>
        <p:spPr bwMode="auto">
          <a:xfrm>
            <a:off x="0" y="0"/>
            <a:ext cx="9140825" cy="6856413"/>
          </a:xfrm>
          <a:prstGeom prst="rect">
            <a:avLst/>
          </a:prstGeom>
          <a:solidFill>
            <a:schemeClr val="bg1">
              <a:alpha val="74901"/>
            </a:schemeClr>
          </a:solidFill>
          <a:ln w="9525">
            <a:noFill/>
            <a:miter lim="800000"/>
            <a:headEnd/>
            <a:tailEnd/>
          </a:ln>
        </p:spPr>
        <p:txBody>
          <a:bodyPr wrap="none" anchor="ctr"/>
          <a:lstStyle/>
          <a:p>
            <a:pPr algn="ctr" eaLnBrk="1" hangingPunct="1"/>
            <a:endParaRPr lang="en-US" sz="2700">
              <a:latin typeface="Times New Roman" pitchFamily="18" charset="0"/>
            </a:endParaRPr>
          </a:p>
        </p:txBody>
      </p:sp>
      <p:sp>
        <p:nvSpPr>
          <p:cNvPr id="6" name="Rectangle 3"/>
          <p:cNvSpPr>
            <a:spLocks noChangeArrowheads="1"/>
          </p:cNvSpPr>
          <p:nvPr userDrawn="1"/>
        </p:nvSpPr>
        <p:spPr bwMode="auto">
          <a:xfrm>
            <a:off x="0" y="6019800"/>
            <a:ext cx="9144000" cy="533400"/>
          </a:xfrm>
          <a:prstGeom prst="rect">
            <a:avLst/>
          </a:prstGeom>
          <a:solidFill>
            <a:srgbClr val="584099"/>
          </a:solidFill>
          <a:ln w="9525">
            <a:noFill/>
            <a:miter lim="800000"/>
            <a:headEnd/>
            <a:tailEnd/>
          </a:ln>
        </p:spPr>
        <p:txBody>
          <a:bodyPr wrap="none" anchor="ctr"/>
          <a:lstStyle/>
          <a:p>
            <a:endParaRPr lang="en-US"/>
          </a:p>
        </p:txBody>
      </p:sp>
      <p:sp>
        <p:nvSpPr>
          <p:cNvPr id="7" name="Rectangle 4"/>
          <p:cNvSpPr>
            <a:spLocks noChangeArrowheads="1"/>
          </p:cNvSpPr>
          <p:nvPr userDrawn="1"/>
        </p:nvSpPr>
        <p:spPr bwMode="auto">
          <a:xfrm>
            <a:off x="0" y="0"/>
            <a:ext cx="9144000" cy="1524000"/>
          </a:xfrm>
          <a:prstGeom prst="rect">
            <a:avLst/>
          </a:prstGeom>
          <a:solidFill>
            <a:srgbClr val="57B29F"/>
          </a:solidFill>
          <a:ln w="9525">
            <a:noFill/>
            <a:miter lim="800000"/>
            <a:headEnd/>
            <a:tailEnd/>
          </a:ln>
        </p:spPr>
        <p:txBody>
          <a:bodyPr wrap="none" anchor="ctr"/>
          <a:lstStyle/>
          <a:p>
            <a:endParaRPr lang="en-US"/>
          </a:p>
        </p:txBody>
      </p:sp>
      <p:sp>
        <p:nvSpPr>
          <p:cNvPr id="8" name="Text Box 7"/>
          <p:cNvSpPr txBox="1">
            <a:spLocks noChangeArrowheads="1"/>
          </p:cNvSpPr>
          <p:nvPr userDrawn="1"/>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
        <p:nvSpPr>
          <p:cNvPr id="9" name="Text Box 8"/>
          <p:cNvSpPr txBox="1">
            <a:spLocks noChangeArrowheads="1"/>
          </p:cNvSpPr>
          <p:nvPr userDrawn="1"/>
        </p:nvSpPr>
        <p:spPr bwMode="auto">
          <a:xfrm>
            <a:off x="76200" y="4254500"/>
            <a:ext cx="3695700" cy="1708150"/>
          </a:xfrm>
          <a:prstGeom prst="rect">
            <a:avLst/>
          </a:prstGeom>
          <a:noFill/>
          <a:ln w="9525">
            <a:noFill/>
            <a:miter lim="800000"/>
            <a:headEnd/>
            <a:tailEnd/>
          </a:ln>
        </p:spPr>
        <p:txBody>
          <a:bodyPr>
            <a:spAutoFit/>
          </a:bodyPr>
          <a:lstStyle/>
          <a:p>
            <a:pPr algn="ctr"/>
            <a:r>
              <a:rPr lang="en-US" sz="1800" b="1">
                <a:latin typeface="Arial Narrow" pitchFamily="34" charset="0"/>
              </a:rPr>
              <a:t>PowerPoint</a:t>
            </a:r>
            <a:r>
              <a:rPr lang="en-US" sz="1800" b="1" baseline="30000">
                <a:latin typeface="Arial Narrow" pitchFamily="34" charset="0"/>
              </a:rPr>
              <a:t>®</a:t>
            </a:r>
            <a:r>
              <a:rPr lang="en-US" sz="1800" b="1">
                <a:latin typeface="Arial Narrow" pitchFamily="34" charset="0"/>
              </a:rPr>
              <a:t> Lecture Presentations for</a:t>
            </a:r>
            <a:r>
              <a:rPr lang="en-US" sz="1800">
                <a:solidFill>
                  <a:srgbClr val="006699"/>
                </a:solidFill>
              </a:rPr>
              <a:t> </a:t>
            </a:r>
            <a:r>
              <a:rPr lang="en-US" sz="4800" b="1"/>
              <a:t>Biology</a:t>
            </a:r>
            <a:r>
              <a:rPr lang="en-US" b="1"/>
              <a:t> </a:t>
            </a:r>
          </a:p>
          <a:p>
            <a:pPr algn="ctr"/>
            <a:r>
              <a:rPr lang="en-US" sz="2000" b="1" i="1">
                <a:latin typeface="Times New Roman" pitchFamily="18" charset="0"/>
              </a:rPr>
              <a:t>Eighth Edition</a:t>
            </a:r>
          </a:p>
          <a:p>
            <a:pPr algn="ctr" eaLnBrk="1" hangingPunct="1"/>
            <a:r>
              <a:rPr lang="en-US" sz="2000" b="1">
                <a:latin typeface="Times New Roman" pitchFamily="18" charset="0"/>
              </a:rPr>
              <a:t>Neil Campbell and Jane Reece</a:t>
            </a:r>
            <a:endParaRPr lang="en-US" sz="1600" b="1">
              <a:latin typeface="Times New Roman" pitchFamily="18" charset="0"/>
            </a:endParaRPr>
          </a:p>
        </p:txBody>
      </p:sp>
      <p:sp>
        <p:nvSpPr>
          <p:cNvPr id="10" name="Rectangle 9"/>
          <p:cNvSpPr>
            <a:spLocks noChangeArrowheads="1"/>
          </p:cNvSpPr>
          <p:nvPr userDrawn="1"/>
        </p:nvSpPr>
        <p:spPr bwMode="auto">
          <a:xfrm>
            <a:off x="0" y="6172200"/>
            <a:ext cx="9140825" cy="366713"/>
          </a:xfrm>
          <a:prstGeom prst="rect">
            <a:avLst/>
          </a:prstGeom>
          <a:noFill/>
          <a:ln w="9525">
            <a:noFill/>
            <a:miter lim="800000"/>
            <a:headEnd/>
            <a:tailEnd/>
          </a:ln>
        </p:spPr>
        <p:txBody>
          <a:bodyPr/>
          <a:lstStyle/>
          <a:p>
            <a:pPr algn="ctr"/>
            <a:r>
              <a:rPr lang="en-US" sz="1800" b="1">
                <a:solidFill>
                  <a:schemeClr val="bg1"/>
                </a:solidFill>
                <a:latin typeface="Times New Roman" pitchFamily="18" charset="0"/>
              </a:rPr>
              <a:t>Lectures by Chris Romero, updated by Erin Barley with contributions from Joan Sharp</a:t>
            </a:r>
            <a:r>
              <a:rPr lang="en-US">
                <a:solidFill>
                  <a:schemeClr val="bg1"/>
                </a:solidFill>
              </a:rPr>
              <a:t> </a:t>
            </a:r>
          </a:p>
        </p:txBody>
      </p:sp>
      <p:sp>
        <p:nvSpPr>
          <p:cNvPr id="474117" name="Rectangle 5"/>
          <p:cNvSpPr>
            <a:spLocks noGrp="1" noChangeArrowheads="1"/>
          </p:cNvSpPr>
          <p:nvPr>
            <p:ph type="subTitle" idx="1"/>
          </p:nvPr>
        </p:nvSpPr>
        <p:spPr>
          <a:xfrm>
            <a:off x="238125" y="1531938"/>
            <a:ext cx="8677275" cy="1752600"/>
          </a:xfrm>
        </p:spPr>
        <p:txBody>
          <a:bodyPr/>
          <a:lstStyle>
            <a:lvl1pPr marL="0" indent="0">
              <a:buFontTx/>
              <a:buNone/>
              <a:defRPr sz="5500">
                <a:solidFill>
                  <a:srgbClr val="990066"/>
                </a:solidFill>
                <a:latin typeface="Times New Roman" pitchFamily="18" charset="0"/>
              </a:defRPr>
            </a:lvl1pPr>
          </a:lstStyle>
          <a:p>
            <a:r>
              <a:rPr lang="en-US"/>
              <a:t>Click to edit Master subtitle style</a:t>
            </a:r>
          </a:p>
        </p:txBody>
      </p:sp>
      <p:sp>
        <p:nvSpPr>
          <p:cNvPr id="474118" name="Rectangle 6"/>
          <p:cNvSpPr>
            <a:spLocks noGrp="1" noChangeArrowheads="1"/>
          </p:cNvSpPr>
          <p:nvPr>
            <p:ph type="ctrTitle"/>
          </p:nvPr>
        </p:nvSpPr>
        <p:spPr>
          <a:xfrm>
            <a:off x="206375" y="157163"/>
            <a:ext cx="8709025" cy="1143000"/>
          </a:xfrm>
          <a:effectLst>
            <a:outerShdw dist="35921" dir="2700000" algn="ctr" rotWithShape="0">
              <a:srgbClr val="808080"/>
            </a:outerShdw>
          </a:effectLst>
        </p:spPr>
        <p:txBody>
          <a:bodyPr anchor="ctr"/>
          <a:lstStyle>
            <a:lvl1pPr marL="0" indent="0">
              <a:defRPr sz="5000">
                <a:solidFill>
                  <a:schemeClr val="bg1"/>
                </a:solidFill>
                <a:latin typeface="Arial"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4498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248400" cy="449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2850"/>
            <a:ext cx="4191000" cy="336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2850"/>
            <a:ext cx="4191000" cy="336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212850"/>
            <a:ext cx="8534400" cy="336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1"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hf hdr="0" ftr="0" dt="0"/>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50838" indent="-350838" algn="l" rtl="0" eaLnBrk="0" fontAlgn="base" hangingPunct="0">
        <a:spcBef>
          <a:spcPct val="45000"/>
        </a:spcBef>
        <a:spcAft>
          <a:spcPct val="20000"/>
        </a:spcAft>
        <a:buClr>
          <a:schemeClr val="tx2"/>
        </a:buClr>
        <a:buChar char="•"/>
        <a:defRPr sz="3000">
          <a:solidFill>
            <a:schemeClr val="tx1"/>
          </a:solidFill>
          <a:latin typeface="+mn-lt"/>
          <a:ea typeface="+mn-ea"/>
          <a:cs typeface="+mn-cs"/>
        </a:defRPr>
      </a:lvl1pPr>
      <a:lvl2pPr marL="914400" indent="-449263" algn="l" rtl="0" eaLnBrk="0" fontAlgn="base" hangingPunct="0">
        <a:spcBef>
          <a:spcPct val="45000"/>
        </a:spcBef>
        <a:spcAft>
          <a:spcPct val="20000"/>
        </a:spcAft>
        <a:buClr>
          <a:schemeClr val="tx2"/>
        </a:buClr>
        <a:buFont typeface="Times New Roman" pitchFamily="18" charset="0"/>
        <a:buChar char="–"/>
        <a:defRPr sz="2800">
          <a:solidFill>
            <a:schemeClr val="tx1"/>
          </a:solidFill>
          <a:latin typeface="+mn-lt"/>
          <a:cs typeface="+mn-cs"/>
        </a:defRPr>
      </a:lvl2pPr>
      <a:lvl3pPr marL="1371600" indent="-342900" algn="l" rtl="0" eaLnBrk="0" fontAlgn="base" hangingPunct="0">
        <a:spcBef>
          <a:spcPct val="45000"/>
        </a:spcBef>
        <a:spcAft>
          <a:spcPct val="20000"/>
        </a:spcAft>
        <a:buClr>
          <a:schemeClr val="tx2"/>
        </a:buClr>
        <a:buFont typeface="Times New Roman" pitchFamily="18" charset="0"/>
        <a:buChar char="•"/>
        <a:defRPr sz="2800">
          <a:solidFill>
            <a:schemeClr val="tx1"/>
          </a:solidFill>
          <a:latin typeface="+mn-lt"/>
          <a:cs typeface="+mn-cs"/>
        </a:defRPr>
      </a:lvl3pPr>
      <a:lvl4pPr marL="1828800" indent="-342900" algn="l" rtl="0" eaLnBrk="0" fontAlgn="base" hangingPunct="0">
        <a:spcBef>
          <a:spcPct val="45000"/>
        </a:spcBef>
        <a:spcAft>
          <a:spcPct val="20000"/>
        </a:spcAft>
        <a:buClr>
          <a:schemeClr val="tx2"/>
        </a:buClr>
        <a:buFont typeface="Times New Roman" pitchFamily="18" charset="0"/>
        <a:buChar char="–"/>
        <a:defRPr sz="2600">
          <a:solidFill>
            <a:schemeClr val="tx1"/>
          </a:solidFill>
          <a:latin typeface="+mn-lt"/>
          <a:cs typeface="+mn-cs"/>
        </a:defRPr>
      </a:lvl4pPr>
      <a:lvl5pPr marL="2286000" indent="-334963" algn="l" rtl="0" eaLnBrk="0" fontAlgn="base" hangingPunct="0">
        <a:spcBef>
          <a:spcPct val="45000"/>
        </a:spcBef>
        <a:spcAft>
          <a:spcPct val="20000"/>
        </a:spcAft>
        <a:buClr>
          <a:schemeClr val="tx2"/>
        </a:buClr>
        <a:buFont typeface="Times New Roman" pitchFamily="18" charset="0"/>
        <a:buChar char="•"/>
        <a:defRPr sz="2600">
          <a:solidFill>
            <a:schemeClr val="tx1"/>
          </a:solidFill>
          <a:latin typeface="+mn-lt"/>
          <a:cs typeface="+mn-cs"/>
        </a:defRPr>
      </a:lvl5pPr>
      <a:lvl6pPr marL="27432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6pPr>
      <a:lvl7pPr marL="32004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7pPr>
      <a:lvl8pPr marL="36576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8pPr>
      <a:lvl9pPr marL="41148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file:///\\localhost\..\..\Program%20Files\TurningPoint\2003\Question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http://www.abpischools.org.uk/res/coResourceImport/modules/genome/en-images/nucleotide.gif"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file:///\\localhost\G\%5C..%5C..%5C..%5CProgram%20Files%5CTurningPoint%5C2003%5CQuestions.html"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file:///\\localhost\G\%5C..%5C..%5C..%5CProgram%20Files%5CTurningPoint%5C2003%5CQuestions.html"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http://www.abpischools.org.uk/res/coResourceImport/modules/genome/en-images/nucleotide.gif"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 y="990600"/>
            <a:ext cx="7772400" cy="1200150"/>
          </a:xfrm>
        </p:spPr>
        <p:txBody>
          <a:bodyPr/>
          <a:lstStyle/>
          <a:p>
            <a:pPr eaLnBrk="1" hangingPunct="1"/>
            <a:r>
              <a:rPr lang="en-US" sz="4000" smtClean="0">
                <a:solidFill>
                  <a:srgbClr val="6C0000"/>
                </a:solidFill>
                <a:latin typeface="Arial" pitchFamily="34" charset="0"/>
              </a:rPr>
              <a:t/>
            </a:r>
            <a:br>
              <a:rPr lang="en-US" sz="4000" smtClean="0">
                <a:solidFill>
                  <a:srgbClr val="6C0000"/>
                </a:solidFill>
                <a:latin typeface="Arial" pitchFamily="34" charset="0"/>
              </a:rPr>
            </a:br>
            <a:r>
              <a:rPr lang="en-US" sz="4000" smtClean="0">
                <a:solidFill>
                  <a:srgbClr val="6C0000"/>
                </a:solidFill>
                <a:latin typeface="Arial" pitchFamily="34" charset="0"/>
              </a:rPr>
              <a:t>Exploring life  </a:t>
            </a:r>
            <a:r>
              <a:rPr lang="ar-EG" sz="4000" smtClean="0">
                <a:solidFill>
                  <a:srgbClr val="6C0000"/>
                </a:solidFill>
                <a:latin typeface="Arial" pitchFamily="34" charset="0"/>
              </a:rPr>
              <a:t>اكتشاف الحياة       </a:t>
            </a:r>
            <a:endParaRPr lang="en-US" sz="4000" smtClean="0">
              <a:solidFill>
                <a:srgbClr val="6C0000"/>
              </a:solidFill>
              <a:latin typeface="Arial" pitchFamily="34" charset="0"/>
            </a:endParaRPr>
          </a:p>
        </p:txBody>
      </p:sp>
      <p:pic>
        <p:nvPicPr>
          <p:cNvPr id="3075" name="Picture 1028" descr="01_00bLeopardWithCub-L"/>
          <p:cNvPicPr>
            <a:picLocks noChangeAspect="1" noChangeArrowheads="1"/>
          </p:cNvPicPr>
          <p:nvPr/>
        </p:nvPicPr>
        <p:blipFill>
          <a:blip r:embed="rId2" cstate="print"/>
          <a:srcRect b="4205"/>
          <a:stretch>
            <a:fillRect/>
          </a:stretch>
        </p:blipFill>
        <p:spPr bwMode="auto">
          <a:xfrm>
            <a:off x="4419600" y="2362200"/>
            <a:ext cx="4419600" cy="3200400"/>
          </a:xfrm>
          <a:prstGeom prst="rect">
            <a:avLst/>
          </a:prstGeom>
          <a:noFill/>
          <a:ln w="9525">
            <a:noFill/>
            <a:miter lim="800000"/>
            <a:headEnd/>
            <a:tailEnd/>
          </a:ln>
        </p:spPr>
      </p:pic>
      <p:sp>
        <p:nvSpPr>
          <p:cNvPr id="3076" name="Rectangle 3"/>
          <p:cNvSpPr>
            <a:spLocks noChangeArrowheads="1"/>
          </p:cNvSpPr>
          <p:nvPr/>
        </p:nvSpPr>
        <p:spPr bwMode="auto">
          <a:xfrm>
            <a:off x="39688" y="0"/>
            <a:ext cx="2551112" cy="708025"/>
          </a:xfrm>
          <a:prstGeom prst="rect">
            <a:avLst/>
          </a:prstGeom>
          <a:noFill/>
          <a:ln w="9525">
            <a:noFill/>
            <a:miter lim="800000"/>
            <a:headEnd/>
            <a:tailEnd/>
          </a:ln>
        </p:spPr>
        <p:txBody>
          <a:bodyPr wrap="none">
            <a:spAutoFit/>
          </a:bodyPr>
          <a:lstStyle/>
          <a:p>
            <a:r>
              <a:rPr lang="en-US" sz="4000" b="1">
                <a:solidFill>
                  <a:srgbClr val="6C0000"/>
                </a:solidFill>
              </a:rPr>
              <a:t>Chapter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4"/>
            </a:pPr>
            <a:r>
              <a:rPr lang="en-US" dirty="0" smtClean="0">
                <a:latin typeface="+mn-lt"/>
              </a:rPr>
              <a:t>Energy Processing </a:t>
            </a:r>
            <a:endParaRPr lang="en-US" dirty="0">
              <a:latin typeface="+mn-lt"/>
            </a:endParaRPr>
          </a:p>
        </p:txBody>
      </p:sp>
      <p:sp>
        <p:nvSpPr>
          <p:cNvPr id="3" name="Content Placeholder 2"/>
          <p:cNvSpPr>
            <a:spLocks noGrp="1"/>
          </p:cNvSpPr>
          <p:nvPr>
            <p:ph idx="1"/>
          </p:nvPr>
        </p:nvSpPr>
        <p:spPr>
          <a:xfrm>
            <a:off x="609600" y="1295400"/>
            <a:ext cx="8001000" cy="830997"/>
          </a:xfrm>
        </p:spPr>
        <p:txBody>
          <a:bodyPr/>
          <a:lstStyle/>
          <a:p>
            <a:pPr marL="0" algn="just">
              <a:buNone/>
            </a:pPr>
            <a:r>
              <a:rPr lang="en-US" sz="2400" b="1" dirty="0" smtClean="0"/>
              <a:t>the use of chemical energy to power an organism’s activities and chemical reactions</a:t>
            </a:r>
            <a:endParaRPr lang="en-US" sz="2400" b="1" dirty="0"/>
          </a:p>
        </p:txBody>
      </p:sp>
      <p:pic>
        <p:nvPicPr>
          <p:cNvPr id="4" name="Picture 2" descr="01_01dPropertiesOfLife-U"/>
          <p:cNvPicPr>
            <a:picLocks noChangeAspect="1" noChangeArrowheads="1"/>
          </p:cNvPicPr>
          <p:nvPr/>
        </p:nvPicPr>
        <p:blipFill>
          <a:blip r:embed="rId2" cstate="print"/>
          <a:srcRect/>
          <a:stretch>
            <a:fillRect/>
          </a:stretch>
        </p:blipFill>
        <p:spPr bwMode="auto">
          <a:xfrm>
            <a:off x="6096000" y="2133600"/>
            <a:ext cx="2785770" cy="3245246"/>
          </a:xfrm>
          <a:prstGeom prst="rect">
            <a:avLst/>
          </a:prstGeom>
          <a:noFill/>
          <a:ln w="9525">
            <a:noFill/>
            <a:miter lim="800000"/>
            <a:headEnd/>
            <a:tailEnd/>
          </a:ln>
        </p:spPr>
      </p:pic>
      <p:sp>
        <p:nvSpPr>
          <p:cNvPr id="5" name="Rectangle 4"/>
          <p:cNvSpPr/>
          <p:nvPr/>
        </p:nvSpPr>
        <p:spPr>
          <a:xfrm>
            <a:off x="533400" y="2819400"/>
            <a:ext cx="5943600" cy="1569660"/>
          </a:xfrm>
          <a:prstGeom prst="rect">
            <a:avLst/>
          </a:prstGeom>
        </p:spPr>
        <p:txBody>
          <a:bodyPr wrap="square">
            <a:spAutoFit/>
          </a:bodyPr>
          <a:lstStyle/>
          <a:p>
            <a:pPr algn="just"/>
            <a:r>
              <a:rPr lang="en-US" b="1" dirty="0" smtClean="0"/>
              <a:t>Organisms must have </a:t>
            </a:r>
            <a:r>
              <a:rPr lang="en-US" b="1" dirty="0" smtClean="0">
                <a:solidFill>
                  <a:srgbClr val="C00000"/>
                </a:solidFill>
              </a:rPr>
              <a:t>energy</a:t>
            </a:r>
            <a:r>
              <a:rPr lang="en-US" b="1" dirty="0" smtClean="0"/>
              <a:t>:</a:t>
            </a:r>
          </a:p>
          <a:p>
            <a:pPr algn="just"/>
            <a:endParaRPr lang="en-US" b="1" dirty="0" smtClean="0"/>
          </a:p>
          <a:p>
            <a:pPr lvl="1" algn="just">
              <a:buFont typeface="Arial" pitchFamily="34" charset="0"/>
              <a:buChar char="•"/>
            </a:pPr>
            <a:r>
              <a:rPr lang="en-US" b="1" dirty="0" smtClean="0"/>
              <a:t> To grow</a:t>
            </a:r>
          </a:p>
          <a:p>
            <a:pPr lvl="1" algn="just">
              <a:buFont typeface="Arial" pitchFamily="34" charset="0"/>
              <a:buChar char="•"/>
            </a:pPr>
            <a:r>
              <a:rPr lang="en-US" b="1" dirty="0" smtClean="0"/>
              <a:t> To maintain homeostasis………..</a:t>
            </a:r>
          </a:p>
        </p:txBody>
      </p:sp>
      <p:sp>
        <p:nvSpPr>
          <p:cNvPr id="6" name="Rectangle 5"/>
          <p:cNvSpPr/>
          <p:nvPr/>
        </p:nvSpPr>
        <p:spPr>
          <a:xfrm>
            <a:off x="685800" y="5562600"/>
            <a:ext cx="7620000" cy="830997"/>
          </a:xfrm>
          <a:prstGeom prst="rect">
            <a:avLst/>
          </a:prstGeom>
        </p:spPr>
        <p:txBody>
          <a:bodyPr wrap="square">
            <a:spAutoFit/>
          </a:bodyPr>
          <a:lstStyle/>
          <a:p>
            <a:pPr algn="just"/>
            <a:r>
              <a:rPr lang="en-US" b="1" dirty="0" smtClean="0">
                <a:solidFill>
                  <a:srgbClr val="C00000"/>
                </a:solidFill>
              </a:rPr>
              <a:t>Photosynthesis</a:t>
            </a:r>
            <a:r>
              <a:rPr lang="en-US" dirty="0" smtClean="0"/>
              <a:t>: The conversion of </a:t>
            </a:r>
            <a:r>
              <a:rPr lang="en-US" b="1" dirty="0" smtClean="0"/>
              <a:t>light energy </a:t>
            </a:r>
            <a:r>
              <a:rPr lang="en-US" dirty="0" smtClean="0"/>
              <a:t>into </a:t>
            </a:r>
            <a:r>
              <a:rPr lang="en-US" b="1" dirty="0" smtClean="0"/>
              <a:t>chemical energy </a:t>
            </a:r>
            <a:r>
              <a:rPr lang="en-US" dirty="0" smtClean="0"/>
              <a:t>by living organisms.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503238"/>
          </a:xfrm>
        </p:spPr>
        <p:txBody>
          <a:bodyPr/>
          <a:lstStyle/>
          <a:p>
            <a:pPr marL="514350" indent="-514350">
              <a:buFont typeface="+mj-lt"/>
              <a:buAutoNum type="arabicPeriod" startAt="5"/>
            </a:pPr>
            <a:r>
              <a:rPr lang="en-US" dirty="0" smtClean="0">
                <a:latin typeface="+mn-lt"/>
              </a:rPr>
              <a:t>Response To The Environment </a:t>
            </a:r>
            <a:endParaRPr lang="en-US" dirty="0">
              <a:latin typeface="+mn-lt"/>
            </a:endParaRPr>
          </a:p>
        </p:txBody>
      </p:sp>
      <p:sp>
        <p:nvSpPr>
          <p:cNvPr id="3" name="Content Placeholder 2"/>
          <p:cNvSpPr>
            <a:spLocks noGrp="1"/>
          </p:cNvSpPr>
          <p:nvPr>
            <p:ph idx="1"/>
          </p:nvPr>
        </p:nvSpPr>
        <p:spPr>
          <a:xfrm>
            <a:off x="838200" y="1447800"/>
            <a:ext cx="7620000" cy="461665"/>
          </a:xfrm>
        </p:spPr>
        <p:txBody>
          <a:bodyPr/>
          <a:lstStyle/>
          <a:p>
            <a:pPr>
              <a:buNone/>
            </a:pPr>
            <a:r>
              <a:rPr lang="en-US" sz="2400" b="1" dirty="0" smtClean="0"/>
              <a:t>All </a:t>
            </a:r>
            <a:r>
              <a:rPr lang="en-US" sz="2400" b="1" dirty="0" smtClean="0">
                <a:solidFill>
                  <a:srgbClr val="C00000"/>
                </a:solidFill>
              </a:rPr>
              <a:t>organisms</a:t>
            </a:r>
            <a:r>
              <a:rPr lang="en-US" sz="2400" b="1" dirty="0" smtClean="0"/>
              <a:t> </a:t>
            </a:r>
            <a:r>
              <a:rPr lang="en-US" sz="2400" dirty="0" smtClean="0"/>
              <a:t>respond to environmental </a:t>
            </a:r>
            <a:r>
              <a:rPr lang="en-US" sz="2400" b="1" dirty="0" smtClean="0">
                <a:solidFill>
                  <a:srgbClr val="C00000"/>
                </a:solidFill>
              </a:rPr>
              <a:t>stimuli</a:t>
            </a:r>
            <a:r>
              <a:rPr lang="en-US" sz="2400" b="1" dirty="0" smtClean="0"/>
              <a:t>.</a:t>
            </a:r>
            <a:endParaRPr lang="en-US" sz="2400" b="1" dirty="0"/>
          </a:p>
        </p:txBody>
      </p:sp>
      <p:sp>
        <p:nvSpPr>
          <p:cNvPr id="5" name="Rectangle 4"/>
          <p:cNvSpPr/>
          <p:nvPr/>
        </p:nvSpPr>
        <p:spPr>
          <a:xfrm>
            <a:off x="838200" y="2438400"/>
            <a:ext cx="7010400" cy="1200329"/>
          </a:xfrm>
          <a:prstGeom prst="rect">
            <a:avLst/>
          </a:prstGeom>
        </p:spPr>
        <p:txBody>
          <a:bodyPr wrap="square">
            <a:spAutoFit/>
          </a:bodyPr>
          <a:lstStyle/>
          <a:p>
            <a:pPr algn="just"/>
            <a:r>
              <a:rPr lang="en-US" dirty="0" smtClean="0"/>
              <a:t>The </a:t>
            </a:r>
            <a:r>
              <a:rPr lang="en-US" b="1" dirty="0" smtClean="0">
                <a:solidFill>
                  <a:srgbClr val="C00000"/>
                </a:solidFill>
              </a:rPr>
              <a:t>human body </a:t>
            </a:r>
            <a:r>
              <a:rPr lang="en-US" dirty="0" smtClean="0"/>
              <a:t>readily responds to changing environmental </a:t>
            </a:r>
            <a:r>
              <a:rPr lang="en-US" b="1" dirty="0" smtClean="0">
                <a:solidFill>
                  <a:srgbClr val="C00000"/>
                </a:solidFill>
              </a:rPr>
              <a:t>stresses</a:t>
            </a:r>
            <a:r>
              <a:rPr lang="en-US" dirty="0" smtClean="0"/>
              <a:t> in a variety of biological ways. </a:t>
            </a:r>
            <a:endParaRPr lang="en-US" dirty="0"/>
          </a:p>
        </p:txBody>
      </p:sp>
      <p:sp>
        <p:nvSpPr>
          <p:cNvPr id="6" name="Rectangle 5"/>
          <p:cNvSpPr/>
          <p:nvPr/>
        </p:nvSpPr>
        <p:spPr>
          <a:xfrm>
            <a:off x="838200" y="4038600"/>
            <a:ext cx="7239000" cy="2200602"/>
          </a:xfrm>
          <a:prstGeom prst="rect">
            <a:avLst/>
          </a:prstGeom>
        </p:spPr>
        <p:txBody>
          <a:bodyPr wrap="square">
            <a:spAutoFit/>
          </a:bodyPr>
          <a:lstStyle/>
          <a:p>
            <a:pPr algn="just" eaLnBrk="1" hangingPunct="1">
              <a:spcAft>
                <a:spcPts val="600"/>
              </a:spcAft>
            </a:pPr>
            <a:r>
              <a:rPr lang="en-US" sz="2200" b="1" u="sng" dirty="0" smtClean="0"/>
              <a:t>For example</a:t>
            </a:r>
            <a:r>
              <a:rPr lang="en-US" sz="2200" dirty="0" smtClean="0"/>
              <a:t>, when the temperature around you becomes very warm, you sweat. </a:t>
            </a:r>
          </a:p>
          <a:p>
            <a:pPr algn="just" eaLnBrk="1" hangingPunct="1">
              <a:spcAft>
                <a:spcPts val="600"/>
              </a:spcAft>
            </a:pPr>
            <a:r>
              <a:rPr lang="en-US" sz="2200" dirty="0" smtClean="0"/>
              <a:t>As sweat evaporates, it carries heat away from the surface of your skin. This is a response to the external factor of heat, and it helps your body maintain a stable internal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503238"/>
          </a:xfrm>
        </p:spPr>
        <p:txBody>
          <a:bodyPr/>
          <a:lstStyle/>
          <a:p>
            <a:pPr marL="514350" indent="-514350">
              <a:buFont typeface="+mj-lt"/>
              <a:buAutoNum type="arabicPeriod" startAt="6"/>
            </a:pPr>
            <a:r>
              <a:rPr lang="en-US" dirty="0" smtClean="0">
                <a:latin typeface="+mn-lt"/>
              </a:rPr>
              <a:t>Regulation </a:t>
            </a:r>
            <a:endParaRPr lang="en-US" dirty="0">
              <a:latin typeface="+mn-lt"/>
            </a:endParaRPr>
          </a:p>
        </p:txBody>
      </p:sp>
      <p:sp>
        <p:nvSpPr>
          <p:cNvPr id="3" name="Content Placeholder 2"/>
          <p:cNvSpPr>
            <a:spLocks noGrp="1"/>
          </p:cNvSpPr>
          <p:nvPr>
            <p:ph idx="1"/>
          </p:nvPr>
        </p:nvSpPr>
        <p:spPr>
          <a:xfrm>
            <a:off x="304800" y="1212850"/>
            <a:ext cx="8534400" cy="830997"/>
          </a:xfrm>
        </p:spPr>
        <p:txBody>
          <a:bodyPr/>
          <a:lstStyle/>
          <a:p>
            <a:pPr marL="0" algn="just">
              <a:buNone/>
            </a:pPr>
            <a:r>
              <a:rPr lang="en-US" sz="2400" b="1" dirty="0" smtClean="0"/>
              <a:t>Many types of metabolisms regulate an organism’s internal environment. </a:t>
            </a:r>
            <a:endParaRPr lang="en-US" sz="2400" b="1" dirty="0"/>
          </a:p>
        </p:txBody>
      </p:sp>
      <p:sp>
        <p:nvSpPr>
          <p:cNvPr id="4" name="TextBox 3"/>
          <p:cNvSpPr txBox="1"/>
          <p:nvPr/>
        </p:nvSpPr>
        <p:spPr>
          <a:xfrm>
            <a:off x="685800" y="2971800"/>
            <a:ext cx="7467600" cy="1200329"/>
          </a:xfrm>
          <a:prstGeom prst="rect">
            <a:avLst/>
          </a:prstGeom>
          <a:noFill/>
        </p:spPr>
        <p:txBody>
          <a:bodyPr wrap="square" rtlCol="0">
            <a:spAutoFit/>
          </a:bodyPr>
          <a:lstStyle/>
          <a:p>
            <a:pPr algn="just"/>
            <a:r>
              <a:rPr lang="en-US" b="1" dirty="0" smtClean="0">
                <a:solidFill>
                  <a:srgbClr val="C00000"/>
                </a:solidFill>
              </a:rPr>
              <a:t>Hypothalamus</a:t>
            </a:r>
            <a:r>
              <a:rPr lang="en-US" b="1" dirty="0" smtClean="0"/>
              <a:t> acts as “thermostat” that makes thermoregulatory adjustments to deviations from temperature average in the brain (37º</a:t>
            </a:r>
            <a:r>
              <a:rPr lang="en-US" b="1" dirty="0" smtClean="0">
                <a:sym typeface="WP MathA" pitchFamily="2" charset="2"/>
              </a:rPr>
              <a:t>C ± 1)</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34400" cy="503238"/>
          </a:xfrm>
        </p:spPr>
        <p:txBody>
          <a:bodyPr/>
          <a:lstStyle/>
          <a:p>
            <a:pPr marL="514350" indent="-514350">
              <a:buFont typeface="+mj-lt"/>
              <a:buAutoNum type="arabicPeriod" startAt="7"/>
            </a:pPr>
            <a:r>
              <a:rPr lang="en-US" dirty="0" smtClean="0">
                <a:latin typeface="+mn-lt"/>
              </a:rPr>
              <a:t>Biological adaptation </a:t>
            </a:r>
            <a:endParaRPr lang="en-US" dirty="0">
              <a:latin typeface="+mn-lt"/>
            </a:endParaRPr>
          </a:p>
        </p:txBody>
      </p:sp>
      <p:sp>
        <p:nvSpPr>
          <p:cNvPr id="3" name="Content Placeholder 2"/>
          <p:cNvSpPr>
            <a:spLocks noGrp="1"/>
          </p:cNvSpPr>
          <p:nvPr>
            <p:ph idx="1"/>
          </p:nvPr>
        </p:nvSpPr>
        <p:spPr>
          <a:xfrm>
            <a:off x="457200" y="1219200"/>
            <a:ext cx="8534400" cy="1200329"/>
          </a:xfrm>
        </p:spPr>
        <p:txBody>
          <a:bodyPr anchor="ctr"/>
          <a:lstStyle/>
          <a:p>
            <a:pPr marL="0" algn="just">
              <a:spcAft>
                <a:spcPts val="1800"/>
              </a:spcAft>
              <a:buNone/>
            </a:pPr>
            <a:r>
              <a:rPr lang="en-US" sz="2400" b="1" dirty="0" smtClean="0"/>
              <a:t>Adaptations evolve over many generations as individuals with traits best suited to their environments have greater reproductive success and pass their traits to offspring.</a:t>
            </a:r>
            <a:endParaRPr lang="en-US" sz="2400" b="1" dirty="0"/>
          </a:p>
        </p:txBody>
      </p:sp>
      <p:sp>
        <p:nvSpPr>
          <p:cNvPr id="4" name="Rectangle 3"/>
          <p:cNvSpPr/>
          <p:nvPr/>
        </p:nvSpPr>
        <p:spPr>
          <a:xfrm>
            <a:off x="609600" y="3352800"/>
            <a:ext cx="4572000" cy="1569660"/>
          </a:xfrm>
          <a:prstGeom prst="rect">
            <a:avLst/>
          </a:prstGeom>
        </p:spPr>
        <p:txBody>
          <a:bodyPr>
            <a:spAutoFit/>
          </a:bodyPr>
          <a:lstStyle/>
          <a:p>
            <a:pPr algn="just"/>
            <a:r>
              <a:rPr lang="en-US" b="1" dirty="0" smtClean="0">
                <a:solidFill>
                  <a:srgbClr val="C00000"/>
                </a:solidFill>
              </a:rPr>
              <a:t>Mimicry</a:t>
            </a:r>
            <a:r>
              <a:rPr lang="en-US" dirty="0" smtClean="0"/>
              <a:t> of leaves by insects is an adaptation for evading predators. This example is a </a:t>
            </a:r>
            <a:r>
              <a:rPr lang="en-US" b="1" dirty="0" smtClean="0">
                <a:solidFill>
                  <a:srgbClr val="C00000"/>
                </a:solidFill>
              </a:rPr>
              <a:t>katydid</a:t>
            </a:r>
            <a:r>
              <a:rPr lang="en-US" dirty="0" smtClean="0"/>
              <a:t> from Costa Rica.</a:t>
            </a:r>
            <a:endParaRPr lang="en-US" dirty="0"/>
          </a:p>
        </p:txBody>
      </p:sp>
      <p:pic>
        <p:nvPicPr>
          <p:cNvPr id="5" name="Picture 4" descr="katydid_225.jpg"/>
          <p:cNvPicPr>
            <a:picLocks noChangeAspect="1"/>
          </p:cNvPicPr>
          <p:nvPr/>
        </p:nvPicPr>
        <p:blipFill>
          <a:blip r:embed="rId2" cstate="print"/>
          <a:stretch>
            <a:fillRect/>
          </a:stretch>
        </p:blipFill>
        <p:spPr>
          <a:xfrm>
            <a:off x="5486400" y="3048000"/>
            <a:ext cx="3301571" cy="2171700"/>
          </a:xfrm>
          <a:prstGeom prst="rect">
            <a:avLst/>
          </a:prstGeom>
        </p:spPr>
      </p:pic>
      <p:sp>
        <p:nvSpPr>
          <p:cNvPr id="6" name="Rectangle 5"/>
          <p:cNvSpPr/>
          <p:nvPr/>
        </p:nvSpPr>
        <p:spPr>
          <a:xfrm>
            <a:off x="609600" y="5410200"/>
            <a:ext cx="8001000" cy="830997"/>
          </a:xfrm>
          <a:prstGeom prst="rect">
            <a:avLst/>
          </a:prstGeom>
        </p:spPr>
        <p:txBody>
          <a:bodyPr wrap="square">
            <a:spAutoFit/>
          </a:bodyPr>
          <a:lstStyle/>
          <a:p>
            <a:pPr algn="just"/>
            <a:r>
              <a:rPr lang="en-US" dirty="0" smtClean="0"/>
              <a:t>When traveling </a:t>
            </a:r>
            <a:r>
              <a:rPr lang="en-US" b="1" dirty="0" smtClean="0">
                <a:solidFill>
                  <a:srgbClr val="C00000"/>
                </a:solidFill>
              </a:rPr>
              <a:t>to high altitudes</a:t>
            </a:r>
            <a:r>
              <a:rPr lang="en-US" dirty="0" smtClean="0"/>
              <a:t>, our bodies adjust so that our cells still receive sufficient </a:t>
            </a:r>
            <a:r>
              <a:rPr lang="en-US" b="1" dirty="0" smtClean="0">
                <a:solidFill>
                  <a:srgbClr val="C00000"/>
                </a:solidFill>
              </a:rPr>
              <a:t>oxygen</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8125" y="1531938"/>
            <a:ext cx="8677275" cy="769441"/>
          </a:xfrm>
        </p:spPr>
        <p:txBody>
          <a:bodyPr/>
          <a:lstStyle/>
          <a:p>
            <a:r>
              <a:rPr lang="en-US" sz="4400" b="1" dirty="0" smtClean="0"/>
              <a:t>Levels of Biological Organization</a:t>
            </a:r>
            <a:endParaRPr lang="en-US" sz="4400" b="1" dirty="0"/>
          </a:p>
        </p:txBody>
      </p:sp>
      <p:sp>
        <p:nvSpPr>
          <p:cNvPr id="3" name="Title 2"/>
          <p:cNvSpPr>
            <a:spLocks noGrp="1"/>
          </p:cNvSpPr>
          <p:nvPr>
            <p:ph type="ctrTitle"/>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76200"/>
            <a:ext cx="8534400" cy="914400"/>
          </a:xfrm>
        </p:spPr>
        <p:txBody>
          <a:bodyPr/>
          <a:lstStyle/>
          <a:p>
            <a:pPr marL="58738" indent="0" algn="just" eaLnBrk="1" hangingPunct="1"/>
            <a:r>
              <a:rPr lang="en-US" smtClean="0">
                <a:latin typeface="Arial Unicode MS" pitchFamily="34" charset="-128"/>
                <a:ea typeface="Arial Unicode MS" pitchFamily="34" charset="-128"/>
                <a:cs typeface="Arial Unicode MS" pitchFamily="34" charset="-128"/>
              </a:rPr>
              <a:t>New properties emerge at each level in the biological hierarchy </a:t>
            </a:r>
            <a:r>
              <a:rPr lang="ar-EG" sz="2500" smtClean="0">
                <a:latin typeface="Arial Unicode MS" pitchFamily="34" charset="-128"/>
                <a:ea typeface="Arial Unicode MS" pitchFamily="34" charset="-128"/>
                <a:cs typeface="Arial Unicode MS" pitchFamily="34" charset="-128"/>
              </a:rPr>
              <a:t>تنظيم هرمى</a:t>
            </a:r>
            <a:endParaRPr lang="en-US" sz="2500" smtClean="0">
              <a:latin typeface="Arial Unicode MS" pitchFamily="34" charset="-128"/>
              <a:ea typeface="Arial Unicode MS" pitchFamily="34" charset="-128"/>
              <a:cs typeface="Arial Unicode MS" pitchFamily="34" charset="-128"/>
            </a:endParaRPr>
          </a:p>
        </p:txBody>
      </p:sp>
      <p:sp>
        <p:nvSpPr>
          <p:cNvPr id="7171" name="Rectangle 3"/>
          <p:cNvSpPr>
            <a:spLocks noGrp="1" noChangeArrowheads="1"/>
          </p:cNvSpPr>
          <p:nvPr>
            <p:ph type="body" idx="1"/>
          </p:nvPr>
        </p:nvSpPr>
        <p:spPr>
          <a:xfrm>
            <a:off x="228600" y="1727200"/>
            <a:ext cx="8534400" cy="2311400"/>
          </a:xfrm>
        </p:spPr>
        <p:txBody>
          <a:bodyPr/>
          <a:lstStyle/>
          <a:p>
            <a:pPr algn="just" eaLnBrk="1" hangingPunct="1"/>
            <a:r>
              <a:rPr lang="en-US" dirty="0" smtClean="0"/>
              <a:t>Life can be studied at different levels from </a:t>
            </a:r>
            <a:r>
              <a:rPr lang="en-US" b="1" dirty="0" smtClean="0"/>
              <a:t>molecules</a:t>
            </a:r>
            <a:r>
              <a:rPr lang="en-US" dirty="0" smtClean="0"/>
              <a:t> to the entire </a:t>
            </a:r>
            <a:r>
              <a:rPr lang="en-US" b="1" dirty="0" smtClean="0"/>
              <a:t>living planet</a:t>
            </a:r>
            <a:r>
              <a:rPr lang="en-US" dirty="0" smtClean="0"/>
              <a:t>.</a:t>
            </a:r>
          </a:p>
          <a:p>
            <a:pPr algn="just" eaLnBrk="1" hangingPunct="1"/>
            <a:r>
              <a:rPr lang="en-US" dirty="0" smtClean="0"/>
              <a:t>The study of life can be divided into different levels of biological organization (</a:t>
            </a:r>
            <a:r>
              <a:rPr lang="en-US" b="1" dirty="0" smtClean="0"/>
              <a:t>hierarchy</a:t>
            </a:r>
            <a:r>
              <a:rPr lang="en-US" dirty="0" smtClean="0"/>
              <a:t>).</a:t>
            </a:r>
          </a:p>
        </p:txBody>
      </p:sp>
      <p:sp>
        <p:nvSpPr>
          <p:cNvPr id="7172" name="Line 4"/>
          <p:cNvSpPr>
            <a:spLocks noChangeShapeType="1"/>
          </p:cNvSpPr>
          <p:nvPr/>
        </p:nvSpPr>
        <p:spPr bwMode="auto">
          <a:xfrm>
            <a:off x="304800" y="990600"/>
            <a:ext cx="8534400" cy="0"/>
          </a:xfrm>
          <a:prstGeom prst="line">
            <a:avLst/>
          </a:prstGeom>
          <a:noFill/>
          <a:ln w="50800">
            <a:solidFill>
              <a:schemeClr val="hlink"/>
            </a:solidFill>
            <a:round/>
            <a:headEnd/>
            <a:tailEnd/>
          </a:ln>
        </p:spPr>
        <p:txBody>
          <a:bodyPr wrap="none" anchor="ctr"/>
          <a:lstStyle/>
          <a:p>
            <a:endParaRPr lang="en-US"/>
          </a:p>
        </p:txBody>
      </p:sp>
      <p:sp>
        <p:nvSpPr>
          <p:cNvPr id="7173"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4"/>
          <p:cNvSpPr txBox="1">
            <a:spLocks noChangeArrowheads="1"/>
          </p:cNvSpPr>
          <p:nvPr/>
        </p:nvSpPr>
        <p:spPr bwMode="auto">
          <a:xfrm>
            <a:off x="6781800" y="5126038"/>
            <a:ext cx="2111375" cy="512762"/>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SA" sz="1400" b="1"/>
              <a:t>المحيط الحيوي  </a:t>
            </a:r>
          </a:p>
          <a:p>
            <a:pPr algn="ctr">
              <a:lnSpc>
                <a:spcPct val="90000"/>
              </a:lnSpc>
            </a:pPr>
            <a:r>
              <a:rPr lang="ar-SA" sz="1400" b="1"/>
              <a:t>كل الأنظمة البيئية على الكرة الأرضية</a:t>
            </a:r>
            <a:endParaRPr lang="en-US" sz="1400" b="1"/>
          </a:p>
        </p:txBody>
      </p:sp>
      <p:pic>
        <p:nvPicPr>
          <p:cNvPr id="8195" name="Picture 25" descr="levels_of_organization"/>
          <p:cNvPicPr>
            <a:picLocks noChangeAspect="1" noChangeArrowheads="1"/>
          </p:cNvPicPr>
          <p:nvPr/>
        </p:nvPicPr>
        <p:blipFill>
          <a:blip r:embed="rId3" cstate="print">
            <a:lum bright="-36000" contrast="64000"/>
          </a:blip>
          <a:srcRect/>
          <a:stretch>
            <a:fillRect/>
          </a:stretch>
        </p:blipFill>
        <p:spPr bwMode="auto">
          <a:xfrm>
            <a:off x="660400" y="1862138"/>
            <a:ext cx="7699375" cy="3243262"/>
          </a:xfrm>
          <a:prstGeom prst="rect">
            <a:avLst/>
          </a:prstGeom>
          <a:noFill/>
          <a:ln w="9525">
            <a:noFill/>
            <a:miter lim="800000"/>
            <a:headEnd/>
            <a:tailEnd/>
          </a:ln>
        </p:spPr>
      </p:pic>
      <p:sp>
        <p:nvSpPr>
          <p:cNvPr id="8196" name="Text Box 46"/>
          <p:cNvSpPr txBox="1">
            <a:spLocks noChangeArrowheads="1"/>
          </p:cNvSpPr>
          <p:nvPr/>
        </p:nvSpPr>
        <p:spPr bwMode="auto">
          <a:xfrm>
            <a:off x="1966913" y="1879600"/>
            <a:ext cx="401637" cy="173038"/>
          </a:xfrm>
          <a:prstGeom prst="rect">
            <a:avLst/>
          </a:prstGeom>
          <a:noFill/>
          <a:ln w="9525">
            <a:noFill/>
            <a:miter lim="800000"/>
            <a:headEnd/>
            <a:tailEnd/>
          </a:ln>
        </p:spPr>
        <p:txBody>
          <a:bodyPr wrap="none" lIns="0" tIns="0" rIns="0" bIns="0"/>
          <a:lstStyle/>
          <a:p>
            <a:pPr algn="ctr">
              <a:lnSpc>
                <a:spcPct val="80000"/>
              </a:lnSpc>
            </a:pPr>
            <a:r>
              <a:rPr lang="ar-SA" sz="1600" b="1"/>
              <a:t>ذرة</a:t>
            </a:r>
            <a:endParaRPr lang="en-US" sz="1600" b="1"/>
          </a:p>
        </p:txBody>
      </p:sp>
      <p:sp>
        <p:nvSpPr>
          <p:cNvPr id="8197" name="Text Box 35"/>
          <p:cNvSpPr txBox="1">
            <a:spLocks noChangeArrowheads="1"/>
          </p:cNvSpPr>
          <p:nvPr/>
        </p:nvSpPr>
        <p:spPr bwMode="auto">
          <a:xfrm>
            <a:off x="6019800" y="1077913"/>
            <a:ext cx="2590800" cy="1055687"/>
          </a:xfrm>
          <a:prstGeom prst="rect">
            <a:avLst/>
          </a:prstGeom>
          <a:solidFill>
            <a:srgbClr val="99CCFF"/>
          </a:solidFill>
          <a:ln w="9525">
            <a:solidFill>
              <a:srgbClr val="64888C"/>
            </a:solidFill>
            <a:miter lim="800000"/>
            <a:headEnd/>
            <a:tailEnd/>
          </a:ln>
        </p:spPr>
        <p:txBody>
          <a:bodyPr wrap="none" lIns="0" tIns="0" rIns="0" bIns="0"/>
          <a:lstStyle/>
          <a:p>
            <a:pPr algn="ctr"/>
            <a:r>
              <a:rPr lang="ar-SA" sz="1400" b="1"/>
              <a:t>النظام البيئي </a:t>
            </a:r>
          </a:p>
          <a:p>
            <a:pPr algn="ctr" rtl="1"/>
            <a:endParaRPr lang="ar-SA" sz="1400" b="1"/>
          </a:p>
          <a:p>
            <a:pPr algn="ctr" rtl="1"/>
            <a:r>
              <a:rPr lang="ar-SA" sz="1400" b="1"/>
              <a:t>جميع العشائر المختلفة المتفاعلة مع ما يحيط</a:t>
            </a:r>
          </a:p>
          <a:p>
            <a:pPr algn="ctr" rtl="1"/>
            <a:r>
              <a:rPr lang="ar-SA" sz="1400" b="1"/>
              <a:t>بها من ماء وهواء وتربة ومناخ في منطقة</a:t>
            </a:r>
          </a:p>
          <a:p>
            <a:pPr algn="ctr" rtl="1"/>
            <a:r>
              <a:rPr lang="ar-SA" sz="1400" b="1"/>
              <a:t>معينة</a:t>
            </a:r>
            <a:endParaRPr lang="en-US" sz="1400" b="1"/>
          </a:p>
        </p:txBody>
      </p:sp>
      <p:sp>
        <p:nvSpPr>
          <p:cNvPr id="8198" name="Text Box 45"/>
          <p:cNvSpPr txBox="1">
            <a:spLocks noChangeArrowheads="1"/>
          </p:cNvSpPr>
          <p:nvPr/>
        </p:nvSpPr>
        <p:spPr bwMode="auto">
          <a:xfrm>
            <a:off x="131763" y="2536825"/>
            <a:ext cx="506412" cy="609600"/>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endParaRPr lang="ar-SA" sz="1600" b="1"/>
          </a:p>
          <a:p>
            <a:pPr algn="ctr">
              <a:lnSpc>
                <a:spcPct val="90000"/>
              </a:lnSpc>
            </a:pPr>
            <a:r>
              <a:rPr lang="ar-SA" sz="1600" b="1"/>
              <a:t>جز</a:t>
            </a:r>
            <a:r>
              <a:rPr lang="ar-EG" sz="1600" b="1"/>
              <a:t>ئ</a:t>
            </a:r>
            <a:endParaRPr lang="en-US" sz="1600" b="1"/>
          </a:p>
          <a:p>
            <a:pPr algn="ctr">
              <a:lnSpc>
                <a:spcPct val="90000"/>
              </a:lnSpc>
            </a:pPr>
            <a:endParaRPr lang="en-US" sz="1600" b="1"/>
          </a:p>
        </p:txBody>
      </p:sp>
      <p:sp>
        <p:nvSpPr>
          <p:cNvPr id="8199" name="Text Box 41"/>
          <p:cNvSpPr txBox="1">
            <a:spLocks noChangeArrowheads="1"/>
          </p:cNvSpPr>
          <p:nvPr/>
        </p:nvSpPr>
        <p:spPr bwMode="auto">
          <a:xfrm>
            <a:off x="685800" y="3852863"/>
            <a:ext cx="914400" cy="261937"/>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SA" sz="1500" b="1"/>
              <a:t>الخلية </a:t>
            </a:r>
            <a:endParaRPr lang="en-US" sz="1500" b="1"/>
          </a:p>
        </p:txBody>
      </p:sp>
      <p:sp>
        <p:nvSpPr>
          <p:cNvPr id="8200" name="Text Box 36"/>
          <p:cNvSpPr txBox="1">
            <a:spLocks noChangeArrowheads="1"/>
          </p:cNvSpPr>
          <p:nvPr/>
        </p:nvSpPr>
        <p:spPr bwMode="auto">
          <a:xfrm>
            <a:off x="3886200" y="1930400"/>
            <a:ext cx="2198688" cy="452438"/>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SA" sz="1400" b="1"/>
              <a:t>الجماعة: كل الكائنات المكونة للعشائر</a:t>
            </a:r>
          </a:p>
          <a:p>
            <a:pPr algn="ctr">
              <a:lnSpc>
                <a:spcPct val="90000"/>
              </a:lnSpc>
            </a:pPr>
            <a:r>
              <a:rPr lang="ar-SA" sz="1400" b="1"/>
              <a:t>المختلفة في منطقة معينة</a:t>
            </a:r>
            <a:endParaRPr lang="en-US" sz="1400" b="1"/>
          </a:p>
        </p:txBody>
      </p:sp>
      <p:sp>
        <p:nvSpPr>
          <p:cNvPr id="8201" name="Text Box 37"/>
          <p:cNvSpPr txBox="1">
            <a:spLocks noChangeArrowheads="1"/>
          </p:cNvSpPr>
          <p:nvPr/>
        </p:nvSpPr>
        <p:spPr bwMode="auto">
          <a:xfrm>
            <a:off x="3009900" y="2522538"/>
            <a:ext cx="1812925" cy="566737"/>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EG" sz="1400" b="1"/>
              <a:t>العشيرة</a:t>
            </a:r>
            <a:r>
              <a:rPr lang="ar-SA" sz="1400" b="1"/>
              <a:t>: مجموعة من الكائنات</a:t>
            </a:r>
          </a:p>
          <a:p>
            <a:pPr algn="ctr">
              <a:lnSpc>
                <a:spcPct val="90000"/>
              </a:lnSpc>
            </a:pPr>
            <a:r>
              <a:rPr lang="ar-SA" sz="1400" b="1"/>
              <a:t>الحية من نفس النوع تتزاوج </a:t>
            </a:r>
          </a:p>
          <a:p>
            <a:pPr algn="ctr">
              <a:lnSpc>
                <a:spcPct val="90000"/>
              </a:lnSpc>
            </a:pPr>
            <a:r>
              <a:rPr lang="ar-SA" sz="1400" b="1"/>
              <a:t>فيما بينها</a:t>
            </a:r>
            <a:endParaRPr lang="en-US" sz="1400" b="1"/>
          </a:p>
        </p:txBody>
      </p:sp>
      <p:sp>
        <p:nvSpPr>
          <p:cNvPr id="8202" name="Text Box 42"/>
          <p:cNvSpPr txBox="1">
            <a:spLocks noChangeArrowheads="1"/>
          </p:cNvSpPr>
          <p:nvPr/>
        </p:nvSpPr>
        <p:spPr bwMode="auto">
          <a:xfrm>
            <a:off x="1360488" y="4692650"/>
            <a:ext cx="882650" cy="336550"/>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SA" sz="1500" b="1"/>
              <a:t>نسيج  </a:t>
            </a:r>
            <a:endParaRPr lang="en-US" sz="1500" b="1"/>
          </a:p>
        </p:txBody>
      </p:sp>
      <p:sp>
        <p:nvSpPr>
          <p:cNvPr id="8203" name="Text Box 48"/>
          <p:cNvSpPr txBox="1">
            <a:spLocks noChangeArrowheads="1"/>
          </p:cNvSpPr>
          <p:nvPr/>
        </p:nvSpPr>
        <p:spPr bwMode="auto">
          <a:xfrm>
            <a:off x="2709863" y="5256213"/>
            <a:ext cx="1382712" cy="512762"/>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SA" sz="1400" b="1"/>
              <a:t>الجهاز العضوي  </a:t>
            </a:r>
            <a:endParaRPr lang="en-US" sz="1400" b="1"/>
          </a:p>
          <a:p>
            <a:pPr algn="ctr">
              <a:lnSpc>
                <a:spcPct val="90000"/>
              </a:lnSpc>
            </a:pPr>
            <a:r>
              <a:rPr lang="ar-EG" sz="1400" b="1"/>
              <a:t>مثال </a:t>
            </a:r>
            <a:r>
              <a:rPr lang="ar-SA" sz="1400" b="1"/>
              <a:t>الجهاز ال</a:t>
            </a:r>
            <a:r>
              <a:rPr lang="ar-EG" sz="1400" b="1"/>
              <a:t>تنفسى</a:t>
            </a:r>
            <a:endParaRPr lang="en-US" sz="1400" b="1"/>
          </a:p>
        </p:txBody>
      </p:sp>
      <p:sp>
        <p:nvSpPr>
          <p:cNvPr id="8204" name="Text Box 47"/>
          <p:cNvSpPr txBox="1">
            <a:spLocks noChangeArrowheads="1"/>
          </p:cNvSpPr>
          <p:nvPr/>
        </p:nvSpPr>
        <p:spPr bwMode="auto">
          <a:xfrm>
            <a:off x="5181600" y="4343400"/>
            <a:ext cx="1060450" cy="268288"/>
          </a:xfrm>
          <a:prstGeom prst="rect">
            <a:avLst/>
          </a:prstGeom>
          <a:solidFill>
            <a:srgbClr val="99CCFF"/>
          </a:solidFill>
          <a:ln w="9525">
            <a:solidFill>
              <a:srgbClr val="64888C"/>
            </a:solidFill>
            <a:miter lim="800000"/>
            <a:headEnd/>
            <a:tailEnd/>
          </a:ln>
        </p:spPr>
        <p:txBody>
          <a:bodyPr wrap="none" lIns="0" tIns="0" rIns="0" bIns="0"/>
          <a:lstStyle/>
          <a:p>
            <a:pPr algn="ctr"/>
            <a:r>
              <a:rPr lang="ar-SA" sz="1500" b="1"/>
              <a:t>الكائن</a:t>
            </a:r>
          </a:p>
          <a:p>
            <a:pPr algn="ctr"/>
            <a:r>
              <a:rPr lang="ar-SA" sz="1500" b="1"/>
              <a:t>  </a:t>
            </a:r>
            <a:endParaRPr lang="en-US" sz="15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1-4c</a:t>
            </a:r>
            <a:endParaRPr lang="en-US" sz="1500" b="1">
              <a:solidFill>
                <a:schemeClr val="bg1"/>
              </a:solidFill>
            </a:endParaRPr>
          </a:p>
        </p:txBody>
      </p:sp>
      <p:pic>
        <p:nvPicPr>
          <p:cNvPr id="9219" name="Picture 3" descr="01_04cBiologicalOrg-U"/>
          <p:cNvPicPr>
            <a:picLocks noChangeAspect="1" noChangeArrowheads="1"/>
          </p:cNvPicPr>
          <p:nvPr/>
        </p:nvPicPr>
        <p:blipFill>
          <a:blip r:embed="rId3" cstate="print"/>
          <a:srcRect/>
          <a:stretch>
            <a:fillRect/>
          </a:stretch>
        </p:blipFill>
        <p:spPr bwMode="auto">
          <a:xfrm>
            <a:off x="1558925" y="136525"/>
            <a:ext cx="6024563" cy="6584950"/>
          </a:xfrm>
          <a:prstGeom prst="rect">
            <a:avLst/>
          </a:prstGeom>
          <a:noFill/>
          <a:ln w="9525">
            <a:noFill/>
            <a:miter lim="800000"/>
            <a:headEnd/>
            <a:tailEnd/>
          </a:ln>
        </p:spPr>
      </p:pic>
      <p:sp>
        <p:nvSpPr>
          <p:cNvPr id="9220" name="Text Box 4"/>
          <p:cNvSpPr txBox="1">
            <a:spLocks noChangeArrowheads="1"/>
          </p:cNvSpPr>
          <p:nvPr/>
        </p:nvSpPr>
        <p:spPr bwMode="auto">
          <a:xfrm>
            <a:off x="1604963" y="6199188"/>
            <a:ext cx="2190750" cy="328612"/>
          </a:xfrm>
          <a:prstGeom prst="rect">
            <a:avLst/>
          </a:prstGeom>
          <a:noFill/>
          <a:ln w="9525">
            <a:noFill/>
            <a:miter lim="800000"/>
            <a:headEnd/>
            <a:tailEnd/>
          </a:ln>
        </p:spPr>
        <p:txBody>
          <a:bodyPr lIns="0" tIns="0" rIns="0" bIns="0">
            <a:spAutoFit/>
          </a:bodyPr>
          <a:lstStyle/>
          <a:p>
            <a:pPr algn="l">
              <a:lnSpc>
                <a:spcPct val="90000"/>
              </a:lnSpc>
            </a:pPr>
            <a:r>
              <a:rPr lang="en-US" b="1"/>
              <a:t>The biosphere</a:t>
            </a:r>
            <a:endParaRPr lang="en-US" b="1">
              <a:latin typeface="Times" pitchFamily="18" charset="0"/>
            </a:endParaRPr>
          </a:p>
        </p:txBody>
      </p:sp>
      <p:sp>
        <p:nvSpPr>
          <p:cNvPr id="9221" name="Text Box 34"/>
          <p:cNvSpPr txBox="1">
            <a:spLocks noChangeArrowheads="1"/>
          </p:cNvSpPr>
          <p:nvPr/>
        </p:nvSpPr>
        <p:spPr bwMode="auto">
          <a:xfrm>
            <a:off x="3451225" y="5334000"/>
            <a:ext cx="2035175" cy="512763"/>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SA" sz="1300" b="1"/>
              <a:t>المحيط الحيوي  </a:t>
            </a:r>
          </a:p>
          <a:p>
            <a:pPr algn="ctr">
              <a:lnSpc>
                <a:spcPct val="90000"/>
              </a:lnSpc>
            </a:pPr>
            <a:r>
              <a:rPr lang="ar-SA" sz="1300" b="1"/>
              <a:t>كل الأنظمة البيئية على الكرة الأرضية</a:t>
            </a:r>
            <a:endParaRPr lang="en-US" sz="13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1-4d</a:t>
            </a:r>
            <a:endParaRPr lang="en-US" sz="1500" b="1">
              <a:solidFill>
                <a:schemeClr val="bg1"/>
              </a:solidFill>
            </a:endParaRPr>
          </a:p>
        </p:txBody>
      </p:sp>
      <p:pic>
        <p:nvPicPr>
          <p:cNvPr id="10243" name="Picture 5" descr="01_04dBiologicalOrg-U"/>
          <p:cNvPicPr>
            <a:picLocks noChangeAspect="1" noChangeArrowheads="1"/>
          </p:cNvPicPr>
          <p:nvPr/>
        </p:nvPicPr>
        <p:blipFill>
          <a:blip r:embed="rId3" cstate="print"/>
          <a:srcRect/>
          <a:stretch>
            <a:fillRect/>
          </a:stretch>
        </p:blipFill>
        <p:spPr bwMode="auto">
          <a:xfrm>
            <a:off x="942975" y="136525"/>
            <a:ext cx="7256463" cy="6584950"/>
          </a:xfrm>
          <a:prstGeom prst="rect">
            <a:avLst/>
          </a:prstGeom>
          <a:noFill/>
          <a:ln w="9525">
            <a:noFill/>
            <a:miter lim="800000"/>
            <a:headEnd/>
            <a:tailEnd/>
          </a:ln>
        </p:spPr>
      </p:pic>
      <p:sp>
        <p:nvSpPr>
          <p:cNvPr id="10244" name="Text Box 6"/>
          <p:cNvSpPr txBox="1">
            <a:spLocks noChangeArrowheads="1"/>
          </p:cNvSpPr>
          <p:nvPr/>
        </p:nvSpPr>
        <p:spPr bwMode="auto">
          <a:xfrm>
            <a:off x="960438" y="6208713"/>
            <a:ext cx="1825625" cy="347662"/>
          </a:xfrm>
          <a:prstGeom prst="rect">
            <a:avLst/>
          </a:prstGeom>
          <a:noFill/>
          <a:ln w="9525">
            <a:noFill/>
            <a:miter lim="800000"/>
            <a:headEnd/>
            <a:tailEnd/>
          </a:ln>
        </p:spPr>
        <p:txBody>
          <a:bodyPr wrap="none" lIns="0" tIns="0" rIns="0" bIns="0"/>
          <a:lstStyle/>
          <a:p>
            <a:pPr algn="l">
              <a:lnSpc>
                <a:spcPct val="90000"/>
              </a:lnSpc>
            </a:pPr>
            <a:r>
              <a:rPr lang="en-US" b="1"/>
              <a:t>Ecosystems</a:t>
            </a:r>
            <a:endParaRPr lang="en-US" b="1">
              <a:latin typeface="Times" pitchFamily="18" charset="0"/>
            </a:endParaRPr>
          </a:p>
        </p:txBody>
      </p:sp>
      <p:sp>
        <p:nvSpPr>
          <p:cNvPr id="10245" name="Text Box 35"/>
          <p:cNvSpPr txBox="1">
            <a:spLocks noChangeArrowheads="1"/>
          </p:cNvSpPr>
          <p:nvPr/>
        </p:nvSpPr>
        <p:spPr bwMode="auto">
          <a:xfrm>
            <a:off x="5486400" y="239713"/>
            <a:ext cx="2590800" cy="1055687"/>
          </a:xfrm>
          <a:prstGeom prst="rect">
            <a:avLst/>
          </a:prstGeom>
          <a:solidFill>
            <a:srgbClr val="99CCFF"/>
          </a:solidFill>
          <a:ln w="9525">
            <a:solidFill>
              <a:srgbClr val="64888C"/>
            </a:solidFill>
            <a:miter lim="800000"/>
            <a:headEnd/>
            <a:tailEnd/>
          </a:ln>
        </p:spPr>
        <p:txBody>
          <a:bodyPr wrap="none" lIns="0" tIns="0" rIns="0" bIns="0"/>
          <a:lstStyle/>
          <a:p>
            <a:pPr algn="ctr"/>
            <a:r>
              <a:rPr lang="ar-SA" sz="1400" b="1">
                <a:solidFill>
                  <a:srgbClr val="FF0000"/>
                </a:solidFill>
              </a:rPr>
              <a:t>النظام البيئي </a:t>
            </a:r>
          </a:p>
          <a:p>
            <a:pPr algn="ctr" rtl="1"/>
            <a:endParaRPr lang="ar-SA" sz="1400" b="1">
              <a:solidFill>
                <a:srgbClr val="FF0000"/>
              </a:solidFill>
            </a:endParaRPr>
          </a:p>
          <a:p>
            <a:pPr algn="ctr" rtl="1"/>
            <a:r>
              <a:rPr lang="ar-SA" sz="1400" b="1">
                <a:solidFill>
                  <a:srgbClr val="FF0000"/>
                </a:solidFill>
              </a:rPr>
              <a:t>جميع العشائر المختلفة المتفاعلة مع ما يحيط</a:t>
            </a:r>
          </a:p>
          <a:p>
            <a:pPr algn="ctr" rtl="1"/>
            <a:r>
              <a:rPr lang="ar-SA" sz="1400" b="1">
                <a:solidFill>
                  <a:srgbClr val="FF0000"/>
                </a:solidFill>
              </a:rPr>
              <a:t>بها من ماء وهواء وتربة ومناخ في منطقة</a:t>
            </a:r>
          </a:p>
          <a:p>
            <a:pPr algn="ctr" rtl="1"/>
            <a:r>
              <a:rPr lang="ar-SA" sz="1400" b="1">
                <a:solidFill>
                  <a:srgbClr val="FF0000"/>
                </a:solidFill>
              </a:rPr>
              <a:t>معينة</a:t>
            </a:r>
            <a:endParaRPr lang="en-US" sz="1400" b="1">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1-4e</a:t>
            </a:r>
            <a:endParaRPr lang="en-US" sz="1500" b="1">
              <a:solidFill>
                <a:schemeClr val="bg1"/>
              </a:solidFill>
            </a:endParaRPr>
          </a:p>
        </p:txBody>
      </p:sp>
      <p:pic>
        <p:nvPicPr>
          <p:cNvPr id="11267" name="Picture 5" descr="01_04eBiologicalOrg-U"/>
          <p:cNvPicPr>
            <a:picLocks noChangeAspect="1" noChangeArrowheads="1"/>
          </p:cNvPicPr>
          <p:nvPr/>
        </p:nvPicPr>
        <p:blipFill>
          <a:blip r:embed="rId3" cstate="print"/>
          <a:srcRect/>
          <a:stretch>
            <a:fillRect/>
          </a:stretch>
        </p:blipFill>
        <p:spPr bwMode="auto">
          <a:xfrm>
            <a:off x="1306513" y="136525"/>
            <a:ext cx="6529387" cy="6584950"/>
          </a:xfrm>
          <a:prstGeom prst="rect">
            <a:avLst/>
          </a:prstGeom>
          <a:noFill/>
          <a:ln w="9525">
            <a:noFill/>
            <a:miter lim="800000"/>
            <a:headEnd/>
            <a:tailEnd/>
          </a:ln>
        </p:spPr>
      </p:pic>
      <p:sp>
        <p:nvSpPr>
          <p:cNvPr id="11268" name="Text Box 6"/>
          <p:cNvSpPr txBox="1">
            <a:spLocks noChangeArrowheads="1"/>
          </p:cNvSpPr>
          <p:nvPr/>
        </p:nvSpPr>
        <p:spPr bwMode="auto">
          <a:xfrm>
            <a:off x="1331913" y="6215063"/>
            <a:ext cx="1933575" cy="382587"/>
          </a:xfrm>
          <a:prstGeom prst="rect">
            <a:avLst/>
          </a:prstGeom>
          <a:noFill/>
          <a:ln w="9525">
            <a:noFill/>
            <a:miter lim="800000"/>
            <a:headEnd/>
            <a:tailEnd/>
          </a:ln>
        </p:spPr>
        <p:txBody>
          <a:bodyPr wrap="none" lIns="0" tIns="0" rIns="0" bIns="0"/>
          <a:lstStyle/>
          <a:p>
            <a:pPr algn="l"/>
            <a:r>
              <a:rPr lang="en-US" b="1"/>
              <a:t>Communities</a:t>
            </a:r>
            <a:endParaRPr lang="en-US" b="1">
              <a:latin typeface="Times" pitchFamily="18" charset="0"/>
            </a:endParaRPr>
          </a:p>
        </p:txBody>
      </p:sp>
      <p:sp>
        <p:nvSpPr>
          <p:cNvPr id="11269" name="Text Box 36"/>
          <p:cNvSpPr txBox="1">
            <a:spLocks noChangeArrowheads="1"/>
          </p:cNvSpPr>
          <p:nvPr/>
        </p:nvSpPr>
        <p:spPr bwMode="auto">
          <a:xfrm>
            <a:off x="5573713" y="152400"/>
            <a:ext cx="2198687" cy="528638"/>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SA" sz="1400" b="1">
                <a:solidFill>
                  <a:srgbClr val="FF0000"/>
                </a:solidFill>
              </a:rPr>
              <a:t>الجماعة: كل الكائنات المكونة للعشائر</a:t>
            </a:r>
          </a:p>
          <a:p>
            <a:pPr algn="ctr">
              <a:lnSpc>
                <a:spcPct val="90000"/>
              </a:lnSpc>
            </a:pPr>
            <a:r>
              <a:rPr lang="ar-SA" sz="1400" b="1">
                <a:solidFill>
                  <a:srgbClr val="FF0000"/>
                </a:solidFill>
              </a:rPr>
              <a:t>المختلفة في منطقة معينة</a:t>
            </a:r>
            <a:endParaRPr lang="en-US" sz="1400" b="1">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381000" y="1600200"/>
            <a:ext cx="8153400" cy="3046413"/>
          </a:xfrm>
          <a:prstGeom prst="rect">
            <a:avLst/>
          </a:prstGeom>
          <a:noFill/>
          <a:ln w="9525">
            <a:noFill/>
            <a:miter lim="800000"/>
            <a:headEnd/>
            <a:tailEnd/>
          </a:ln>
        </p:spPr>
        <p:txBody>
          <a:bodyPr>
            <a:spAutoFit/>
          </a:bodyPr>
          <a:lstStyle/>
          <a:p>
            <a:pPr algn="just" rtl="1" eaLnBrk="1" hangingPunct="1"/>
            <a:r>
              <a:rPr lang="ar-EG" sz="3200" b="1">
                <a:solidFill>
                  <a:srgbClr val="FF0000"/>
                </a:solidFill>
              </a:rPr>
              <a:t> هذا الباوربوينت هو عرض مبسط مترجم للمساعدة وليس عرض تفصيلى لجميع النقاط الرئيسية المقررة فى هذا الفصل ويجب الرجوع الى  </a:t>
            </a:r>
            <a:r>
              <a:rPr lang="en-US" sz="3200" b="1">
                <a:solidFill>
                  <a:srgbClr val="FF0000"/>
                </a:solidFill>
              </a:rPr>
              <a:t> Check List </a:t>
            </a:r>
            <a:r>
              <a:rPr lang="ar-EG" sz="3200" b="1">
                <a:solidFill>
                  <a:srgbClr val="FF0000"/>
                </a:solidFill>
              </a:rPr>
              <a:t>الموجودة فى ملف الوثائق المتبادلة على الموقع الالكترونى للكتاب لشركة بيرسون للتأكد من الأجزاء المطلوبة منك بدقة داخل الكتاب.</a:t>
            </a:r>
            <a:endParaRPr lang="en-US" sz="3200" b="1">
              <a:solidFill>
                <a:srgbClr val="FF0000"/>
              </a:solidFill>
            </a:endParaRPr>
          </a:p>
          <a:p>
            <a:pPr algn="just" eaLnBrk="1" hangingPunct="1"/>
            <a:endParaRPr 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1-4f</a:t>
            </a:r>
            <a:endParaRPr lang="en-US" sz="1500" b="1">
              <a:solidFill>
                <a:schemeClr val="bg1"/>
              </a:solidFill>
            </a:endParaRPr>
          </a:p>
        </p:txBody>
      </p:sp>
      <p:pic>
        <p:nvPicPr>
          <p:cNvPr id="12291" name="Picture 3" descr="01_04fBiologicalOrg-U"/>
          <p:cNvPicPr>
            <a:picLocks noChangeAspect="1" noChangeArrowheads="1"/>
          </p:cNvPicPr>
          <p:nvPr/>
        </p:nvPicPr>
        <p:blipFill>
          <a:blip r:embed="rId3" cstate="print"/>
          <a:srcRect/>
          <a:stretch>
            <a:fillRect/>
          </a:stretch>
        </p:blipFill>
        <p:spPr bwMode="auto">
          <a:xfrm>
            <a:off x="2239963" y="136525"/>
            <a:ext cx="4664075" cy="6584950"/>
          </a:xfrm>
          <a:prstGeom prst="rect">
            <a:avLst/>
          </a:prstGeom>
          <a:noFill/>
          <a:ln w="9525">
            <a:noFill/>
            <a:miter lim="800000"/>
            <a:headEnd/>
            <a:tailEnd/>
          </a:ln>
        </p:spPr>
      </p:pic>
      <p:sp>
        <p:nvSpPr>
          <p:cNvPr id="12292" name="Text Box 4"/>
          <p:cNvSpPr txBox="1">
            <a:spLocks noChangeArrowheads="1"/>
          </p:cNvSpPr>
          <p:nvPr/>
        </p:nvSpPr>
        <p:spPr bwMode="auto">
          <a:xfrm>
            <a:off x="2252663" y="6178550"/>
            <a:ext cx="1933575" cy="382588"/>
          </a:xfrm>
          <a:prstGeom prst="rect">
            <a:avLst/>
          </a:prstGeom>
          <a:noFill/>
          <a:ln w="9525">
            <a:noFill/>
            <a:miter lim="800000"/>
            <a:headEnd/>
            <a:tailEnd/>
          </a:ln>
        </p:spPr>
        <p:txBody>
          <a:bodyPr wrap="none" lIns="0" tIns="0" rIns="0" bIns="0"/>
          <a:lstStyle/>
          <a:p>
            <a:pPr algn="l"/>
            <a:r>
              <a:rPr lang="en-US" b="1"/>
              <a:t>Populations</a:t>
            </a:r>
            <a:endParaRPr lang="en-US" b="1">
              <a:latin typeface="Times" pitchFamily="18" charset="0"/>
            </a:endParaRPr>
          </a:p>
        </p:txBody>
      </p:sp>
      <p:sp>
        <p:nvSpPr>
          <p:cNvPr id="12293" name="Text Box 37"/>
          <p:cNvSpPr txBox="1">
            <a:spLocks noChangeArrowheads="1"/>
          </p:cNvSpPr>
          <p:nvPr/>
        </p:nvSpPr>
        <p:spPr bwMode="auto">
          <a:xfrm>
            <a:off x="5029200" y="152400"/>
            <a:ext cx="1811338" cy="566738"/>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EG" sz="1400" b="1">
                <a:solidFill>
                  <a:srgbClr val="FF0000"/>
                </a:solidFill>
              </a:rPr>
              <a:t>العشيرة</a:t>
            </a:r>
            <a:r>
              <a:rPr lang="ar-SA" sz="1400" b="1">
                <a:solidFill>
                  <a:srgbClr val="FF0000"/>
                </a:solidFill>
              </a:rPr>
              <a:t>: مجموعة من الكائنات</a:t>
            </a:r>
          </a:p>
          <a:p>
            <a:pPr algn="ctr">
              <a:lnSpc>
                <a:spcPct val="90000"/>
              </a:lnSpc>
            </a:pPr>
            <a:r>
              <a:rPr lang="ar-SA" sz="1400" b="1">
                <a:solidFill>
                  <a:srgbClr val="FF0000"/>
                </a:solidFill>
              </a:rPr>
              <a:t>الحية من نفس النوع تتزاوج </a:t>
            </a:r>
          </a:p>
          <a:p>
            <a:pPr algn="ctr">
              <a:lnSpc>
                <a:spcPct val="90000"/>
              </a:lnSpc>
            </a:pPr>
            <a:r>
              <a:rPr lang="ar-SA" sz="1400" b="1">
                <a:solidFill>
                  <a:srgbClr val="FF0000"/>
                </a:solidFill>
              </a:rPr>
              <a:t>فيما بينها</a:t>
            </a:r>
            <a:endParaRPr lang="en-US" sz="1400" b="1">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1-4g</a:t>
            </a:r>
            <a:endParaRPr lang="en-US" sz="1500" b="1">
              <a:solidFill>
                <a:schemeClr val="bg1"/>
              </a:solidFill>
            </a:endParaRPr>
          </a:p>
        </p:txBody>
      </p:sp>
      <p:pic>
        <p:nvPicPr>
          <p:cNvPr id="13315" name="Picture 3" descr="01_04gBiologicalOrg-U"/>
          <p:cNvPicPr>
            <a:picLocks noChangeAspect="1" noChangeArrowheads="1"/>
          </p:cNvPicPr>
          <p:nvPr/>
        </p:nvPicPr>
        <p:blipFill>
          <a:blip r:embed="rId3" cstate="print"/>
          <a:srcRect/>
          <a:stretch>
            <a:fillRect/>
          </a:stretch>
        </p:blipFill>
        <p:spPr bwMode="auto">
          <a:xfrm>
            <a:off x="2078038" y="136525"/>
            <a:ext cx="4987925" cy="6584950"/>
          </a:xfrm>
          <a:prstGeom prst="rect">
            <a:avLst/>
          </a:prstGeom>
          <a:noFill/>
          <a:ln w="9525">
            <a:noFill/>
            <a:miter lim="800000"/>
            <a:headEnd/>
            <a:tailEnd/>
          </a:ln>
        </p:spPr>
      </p:pic>
      <p:sp>
        <p:nvSpPr>
          <p:cNvPr id="13316" name="Text Box 4"/>
          <p:cNvSpPr txBox="1">
            <a:spLocks noChangeArrowheads="1"/>
          </p:cNvSpPr>
          <p:nvPr/>
        </p:nvSpPr>
        <p:spPr bwMode="auto">
          <a:xfrm>
            <a:off x="2098675" y="6173788"/>
            <a:ext cx="1933575" cy="382587"/>
          </a:xfrm>
          <a:prstGeom prst="rect">
            <a:avLst/>
          </a:prstGeom>
          <a:noFill/>
          <a:ln w="9525">
            <a:noFill/>
            <a:miter lim="800000"/>
            <a:headEnd/>
            <a:tailEnd/>
          </a:ln>
        </p:spPr>
        <p:txBody>
          <a:bodyPr wrap="none" lIns="0" tIns="0" rIns="0" bIns="0"/>
          <a:lstStyle/>
          <a:p>
            <a:pPr algn="l"/>
            <a:r>
              <a:rPr lang="en-US" b="1"/>
              <a:t>Organisms</a:t>
            </a:r>
            <a:endParaRPr lang="en-US" b="1">
              <a:latin typeface="Times" pitchFamily="18" charset="0"/>
            </a:endParaRPr>
          </a:p>
        </p:txBody>
      </p:sp>
      <p:sp>
        <p:nvSpPr>
          <p:cNvPr id="13317" name="Text Box 47"/>
          <p:cNvSpPr txBox="1">
            <a:spLocks noChangeArrowheads="1"/>
          </p:cNvSpPr>
          <p:nvPr/>
        </p:nvSpPr>
        <p:spPr bwMode="auto">
          <a:xfrm>
            <a:off x="5867400" y="228600"/>
            <a:ext cx="1060450" cy="268288"/>
          </a:xfrm>
          <a:prstGeom prst="rect">
            <a:avLst/>
          </a:prstGeom>
          <a:solidFill>
            <a:srgbClr val="99CCFF"/>
          </a:solidFill>
          <a:ln w="9525">
            <a:solidFill>
              <a:srgbClr val="64888C"/>
            </a:solidFill>
            <a:miter lim="800000"/>
            <a:headEnd/>
            <a:tailEnd/>
          </a:ln>
        </p:spPr>
        <p:txBody>
          <a:bodyPr wrap="none" lIns="0" tIns="0" rIns="0" bIns="0"/>
          <a:lstStyle/>
          <a:p>
            <a:pPr algn="ctr"/>
            <a:r>
              <a:rPr lang="ar-SA" sz="1500" b="1">
                <a:solidFill>
                  <a:srgbClr val="FF0000"/>
                </a:solidFill>
              </a:rPr>
              <a:t>الكائن</a:t>
            </a:r>
          </a:p>
          <a:p>
            <a:pPr algn="ctr"/>
            <a:r>
              <a:rPr lang="ar-SA" sz="1500" b="1">
                <a:solidFill>
                  <a:srgbClr val="FF0000"/>
                </a:solidFill>
              </a:rPr>
              <a:t>  </a:t>
            </a:r>
            <a:endParaRPr lang="en-US" sz="1500" b="1">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1-4h</a:t>
            </a:r>
            <a:endParaRPr lang="en-US" sz="1500" b="1">
              <a:solidFill>
                <a:schemeClr val="bg1"/>
              </a:solidFill>
            </a:endParaRPr>
          </a:p>
        </p:txBody>
      </p:sp>
      <p:pic>
        <p:nvPicPr>
          <p:cNvPr id="14339" name="Picture 3" descr="01_04hBiologicalOrg-U"/>
          <p:cNvPicPr>
            <a:picLocks noChangeAspect="1" noChangeArrowheads="1"/>
          </p:cNvPicPr>
          <p:nvPr/>
        </p:nvPicPr>
        <p:blipFill>
          <a:blip r:embed="rId3" cstate="print"/>
          <a:srcRect/>
          <a:stretch>
            <a:fillRect/>
          </a:stretch>
        </p:blipFill>
        <p:spPr bwMode="auto">
          <a:xfrm>
            <a:off x="1739900" y="136525"/>
            <a:ext cx="5664200" cy="6584950"/>
          </a:xfrm>
          <a:prstGeom prst="rect">
            <a:avLst/>
          </a:prstGeom>
          <a:noFill/>
          <a:ln w="9525">
            <a:noFill/>
            <a:miter lim="800000"/>
            <a:headEnd/>
            <a:tailEnd/>
          </a:ln>
        </p:spPr>
      </p:pic>
      <p:sp>
        <p:nvSpPr>
          <p:cNvPr id="14340" name="Text Box 4"/>
          <p:cNvSpPr txBox="1">
            <a:spLocks noChangeArrowheads="1"/>
          </p:cNvSpPr>
          <p:nvPr/>
        </p:nvSpPr>
        <p:spPr bwMode="auto">
          <a:xfrm>
            <a:off x="1770063" y="5802313"/>
            <a:ext cx="2265362" cy="803275"/>
          </a:xfrm>
          <a:prstGeom prst="rect">
            <a:avLst/>
          </a:prstGeom>
          <a:noFill/>
          <a:ln w="9525">
            <a:noFill/>
            <a:miter lim="800000"/>
            <a:headEnd/>
            <a:tailEnd/>
          </a:ln>
        </p:spPr>
        <p:txBody>
          <a:bodyPr wrap="none" lIns="0" tIns="0" rIns="0" bIns="0"/>
          <a:lstStyle/>
          <a:p>
            <a:pPr algn="l"/>
            <a:r>
              <a:rPr lang="en-US" b="1"/>
              <a:t>Organs and</a:t>
            </a:r>
          </a:p>
          <a:p>
            <a:pPr algn="l"/>
            <a:r>
              <a:rPr lang="en-US" b="1"/>
              <a:t>organ systems</a:t>
            </a:r>
            <a:endParaRPr lang="en-US" b="1">
              <a:latin typeface="Times" pitchFamily="18" charset="0"/>
            </a:endParaRPr>
          </a:p>
        </p:txBody>
      </p:sp>
      <p:sp>
        <p:nvSpPr>
          <p:cNvPr id="14341" name="Text Box 48"/>
          <p:cNvSpPr txBox="1">
            <a:spLocks noChangeArrowheads="1"/>
          </p:cNvSpPr>
          <p:nvPr/>
        </p:nvSpPr>
        <p:spPr bwMode="auto">
          <a:xfrm>
            <a:off x="1905000" y="5408613"/>
            <a:ext cx="1600200" cy="306387"/>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r>
              <a:rPr lang="ar-EG" sz="1500" b="1">
                <a:solidFill>
                  <a:srgbClr val="FF0000"/>
                </a:solidFill>
              </a:rPr>
              <a:t>العضو و</a:t>
            </a:r>
            <a:r>
              <a:rPr lang="ar-SA" sz="1500" b="1">
                <a:solidFill>
                  <a:srgbClr val="FF0000"/>
                </a:solidFill>
              </a:rPr>
              <a:t>الجهاز العضوي  </a:t>
            </a:r>
            <a:endParaRPr lang="en-US" sz="1500" b="1">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1-4i</a:t>
            </a:r>
            <a:endParaRPr lang="en-US" sz="1500" b="1">
              <a:solidFill>
                <a:schemeClr val="bg1"/>
              </a:solidFill>
            </a:endParaRPr>
          </a:p>
        </p:txBody>
      </p:sp>
      <p:pic>
        <p:nvPicPr>
          <p:cNvPr id="15363" name="Picture 3" descr="01_04iBiologicalOrg-U"/>
          <p:cNvPicPr>
            <a:picLocks noChangeAspect="1" noChangeArrowheads="1"/>
          </p:cNvPicPr>
          <p:nvPr/>
        </p:nvPicPr>
        <p:blipFill>
          <a:blip r:embed="rId3" cstate="print"/>
          <a:srcRect/>
          <a:stretch>
            <a:fillRect/>
          </a:stretch>
        </p:blipFill>
        <p:spPr bwMode="auto">
          <a:xfrm>
            <a:off x="1184275" y="276225"/>
            <a:ext cx="6773863" cy="6303963"/>
          </a:xfrm>
          <a:prstGeom prst="rect">
            <a:avLst/>
          </a:prstGeom>
          <a:noFill/>
          <a:ln w="9525">
            <a:noFill/>
            <a:miter lim="800000"/>
            <a:headEnd/>
            <a:tailEnd/>
          </a:ln>
        </p:spPr>
      </p:pic>
      <p:sp>
        <p:nvSpPr>
          <p:cNvPr id="15364" name="Text Box 4"/>
          <p:cNvSpPr txBox="1">
            <a:spLocks noChangeArrowheads="1"/>
          </p:cNvSpPr>
          <p:nvPr/>
        </p:nvSpPr>
        <p:spPr bwMode="auto">
          <a:xfrm>
            <a:off x="1220788" y="5778500"/>
            <a:ext cx="1470025" cy="382588"/>
          </a:xfrm>
          <a:prstGeom prst="rect">
            <a:avLst/>
          </a:prstGeom>
          <a:noFill/>
          <a:ln w="9525">
            <a:noFill/>
            <a:miter lim="800000"/>
            <a:headEnd/>
            <a:tailEnd/>
          </a:ln>
        </p:spPr>
        <p:txBody>
          <a:bodyPr wrap="none" lIns="0" tIns="0" rIns="0" bIns="0"/>
          <a:lstStyle/>
          <a:p>
            <a:pPr algn="l"/>
            <a:r>
              <a:rPr lang="en-US" sz="2600" b="1">
                <a:ea typeface="ヒラギノ角ゴ Pro W3" pitchFamily="48" charset="-128"/>
              </a:rPr>
              <a:t>Tissues</a:t>
            </a:r>
            <a:endParaRPr lang="en-US" sz="2600" b="1">
              <a:latin typeface="Times" pitchFamily="18" charset="0"/>
              <a:ea typeface="ヒラギノ角ゴ Pro W3" pitchFamily="48" charset="-128"/>
            </a:endParaRPr>
          </a:p>
        </p:txBody>
      </p:sp>
      <p:sp>
        <p:nvSpPr>
          <p:cNvPr id="15365" name="Text Box 5"/>
          <p:cNvSpPr txBox="1">
            <a:spLocks noChangeArrowheads="1"/>
          </p:cNvSpPr>
          <p:nvPr/>
        </p:nvSpPr>
        <p:spPr bwMode="auto">
          <a:xfrm>
            <a:off x="6748463" y="6013450"/>
            <a:ext cx="1076325" cy="452438"/>
          </a:xfrm>
          <a:prstGeom prst="rect">
            <a:avLst/>
          </a:prstGeom>
          <a:noFill/>
          <a:ln w="9525">
            <a:noFill/>
            <a:miter lim="800000"/>
            <a:headEnd/>
            <a:tailEnd/>
          </a:ln>
        </p:spPr>
        <p:txBody>
          <a:bodyPr wrap="none" lIns="0" tIns="0" rIns="0" bIns="0"/>
          <a:lstStyle/>
          <a:p>
            <a:pPr algn="l"/>
            <a:r>
              <a:rPr lang="en-US" sz="2600" b="1">
                <a:ea typeface="ヒラギノ角ゴ Pro W3" pitchFamily="48" charset="-128"/>
              </a:rPr>
              <a:t>50 µm</a:t>
            </a:r>
            <a:endParaRPr lang="en-US" sz="2600" b="1">
              <a:latin typeface="Times" pitchFamily="18" charset="0"/>
              <a:ea typeface="ヒラギノ角ゴ Pro W3" pitchFamily="48" charset="-128"/>
            </a:endParaRPr>
          </a:p>
        </p:txBody>
      </p:sp>
      <p:sp>
        <p:nvSpPr>
          <p:cNvPr id="15366" name="Line 6"/>
          <p:cNvSpPr>
            <a:spLocks noChangeShapeType="1"/>
          </p:cNvSpPr>
          <p:nvPr/>
        </p:nvSpPr>
        <p:spPr bwMode="auto">
          <a:xfrm>
            <a:off x="6534150" y="5949950"/>
            <a:ext cx="1365250" cy="0"/>
          </a:xfrm>
          <a:prstGeom prst="line">
            <a:avLst/>
          </a:prstGeom>
          <a:noFill/>
          <a:ln w="25400">
            <a:solidFill>
              <a:schemeClr val="tx1"/>
            </a:solidFill>
            <a:round/>
            <a:headEnd/>
            <a:tailEnd/>
          </a:ln>
        </p:spPr>
        <p:txBody>
          <a:bodyPr wrap="none" anchor="ctr"/>
          <a:lstStyle/>
          <a:p>
            <a:endParaRPr lang="en-US"/>
          </a:p>
        </p:txBody>
      </p:sp>
      <p:sp>
        <p:nvSpPr>
          <p:cNvPr id="15367" name="Line 7"/>
          <p:cNvSpPr>
            <a:spLocks noChangeShapeType="1"/>
          </p:cNvSpPr>
          <p:nvPr/>
        </p:nvSpPr>
        <p:spPr bwMode="auto">
          <a:xfrm>
            <a:off x="6534150" y="5857875"/>
            <a:ext cx="0" cy="190500"/>
          </a:xfrm>
          <a:prstGeom prst="line">
            <a:avLst/>
          </a:prstGeom>
          <a:noFill/>
          <a:ln w="25400">
            <a:solidFill>
              <a:schemeClr val="tx1"/>
            </a:solidFill>
            <a:round/>
            <a:headEnd/>
            <a:tailEnd/>
          </a:ln>
        </p:spPr>
        <p:txBody>
          <a:bodyPr wrap="none" anchor="ctr"/>
          <a:lstStyle/>
          <a:p>
            <a:endParaRPr lang="en-US"/>
          </a:p>
        </p:txBody>
      </p:sp>
      <p:sp>
        <p:nvSpPr>
          <p:cNvPr id="15368" name="Line 8"/>
          <p:cNvSpPr>
            <a:spLocks noChangeShapeType="1"/>
          </p:cNvSpPr>
          <p:nvPr/>
        </p:nvSpPr>
        <p:spPr bwMode="auto">
          <a:xfrm>
            <a:off x="7899400" y="5857875"/>
            <a:ext cx="0" cy="190500"/>
          </a:xfrm>
          <a:prstGeom prst="line">
            <a:avLst/>
          </a:prstGeom>
          <a:noFill/>
          <a:ln w="25400">
            <a:solidFill>
              <a:schemeClr val="tx1"/>
            </a:solidFill>
            <a:round/>
            <a:headEnd/>
            <a:tailEnd/>
          </a:ln>
        </p:spPr>
        <p:txBody>
          <a:bodyPr wrap="none" anchor="ctr"/>
          <a:lstStyle/>
          <a:p>
            <a:endParaRPr lang="en-US"/>
          </a:p>
        </p:txBody>
      </p:sp>
      <p:sp>
        <p:nvSpPr>
          <p:cNvPr id="15369" name="Text Box 42"/>
          <p:cNvSpPr txBox="1">
            <a:spLocks noChangeArrowheads="1"/>
          </p:cNvSpPr>
          <p:nvPr/>
        </p:nvSpPr>
        <p:spPr bwMode="auto">
          <a:xfrm>
            <a:off x="6662738" y="381000"/>
            <a:ext cx="1185862" cy="609600"/>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endParaRPr lang="en-US" sz="1500" b="1">
              <a:solidFill>
                <a:srgbClr val="FF0000"/>
              </a:solidFill>
            </a:endParaRPr>
          </a:p>
          <a:p>
            <a:pPr algn="ctr">
              <a:lnSpc>
                <a:spcPct val="90000"/>
              </a:lnSpc>
            </a:pPr>
            <a:r>
              <a:rPr lang="ar-SA" sz="1500" b="1">
                <a:solidFill>
                  <a:srgbClr val="FF0000"/>
                </a:solidFill>
              </a:rPr>
              <a:t>نسيج  </a:t>
            </a:r>
            <a:endParaRPr lang="en-US" sz="1500" b="1">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1-4j</a:t>
            </a:r>
            <a:endParaRPr lang="en-US" sz="1500" b="1">
              <a:solidFill>
                <a:schemeClr val="bg1"/>
              </a:solidFill>
            </a:endParaRPr>
          </a:p>
        </p:txBody>
      </p:sp>
      <p:pic>
        <p:nvPicPr>
          <p:cNvPr id="16387" name="Picture 9" descr="01_04jBiologicalOrg-U"/>
          <p:cNvPicPr>
            <a:picLocks noChangeAspect="1" noChangeArrowheads="1"/>
          </p:cNvPicPr>
          <p:nvPr/>
        </p:nvPicPr>
        <p:blipFill>
          <a:blip r:embed="rId3" cstate="print"/>
          <a:srcRect/>
          <a:stretch>
            <a:fillRect/>
          </a:stretch>
        </p:blipFill>
        <p:spPr bwMode="auto">
          <a:xfrm>
            <a:off x="1684338" y="136525"/>
            <a:ext cx="5773737" cy="6584950"/>
          </a:xfrm>
          <a:prstGeom prst="rect">
            <a:avLst/>
          </a:prstGeom>
          <a:noFill/>
          <a:ln w="9525">
            <a:noFill/>
            <a:miter lim="800000"/>
            <a:headEnd/>
            <a:tailEnd/>
          </a:ln>
        </p:spPr>
      </p:pic>
      <p:sp>
        <p:nvSpPr>
          <p:cNvPr id="16388" name="Text Box 10"/>
          <p:cNvSpPr txBox="1">
            <a:spLocks noChangeArrowheads="1"/>
          </p:cNvSpPr>
          <p:nvPr/>
        </p:nvSpPr>
        <p:spPr bwMode="auto">
          <a:xfrm>
            <a:off x="1717675" y="6216650"/>
            <a:ext cx="865188" cy="407988"/>
          </a:xfrm>
          <a:prstGeom prst="rect">
            <a:avLst/>
          </a:prstGeom>
          <a:noFill/>
          <a:ln w="9525">
            <a:noFill/>
            <a:miter lim="800000"/>
            <a:headEnd/>
            <a:tailEnd/>
          </a:ln>
        </p:spPr>
        <p:txBody>
          <a:bodyPr wrap="none" lIns="0" tIns="0" rIns="0" bIns="0"/>
          <a:lstStyle/>
          <a:p>
            <a:pPr algn="l"/>
            <a:r>
              <a:rPr lang="en-US" b="1">
                <a:ea typeface="ヒラギノ角ゴ Pro W3" pitchFamily="48" charset="-128"/>
              </a:rPr>
              <a:t>Cells</a:t>
            </a:r>
            <a:endParaRPr lang="en-US" b="1">
              <a:latin typeface="Times" pitchFamily="18" charset="0"/>
              <a:ea typeface="ヒラギノ角ゴ Pro W3" pitchFamily="48" charset="-128"/>
            </a:endParaRPr>
          </a:p>
        </p:txBody>
      </p:sp>
      <p:sp>
        <p:nvSpPr>
          <p:cNvPr id="16389" name="Text Box 11"/>
          <p:cNvSpPr txBox="1">
            <a:spLocks noChangeArrowheads="1"/>
          </p:cNvSpPr>
          <p:nvPr/>
        </p:nvSpPr>
        <p:spPr bwMode="auto">
          <a:xfrm>
            <a:off x="6875463" y="1306513"/>
            <a:ext cx="865187" cy="407987"/>
          </a:xfrm>
          <a:prstGeom prst="rect">
            <a:avLst/>
          </a:prstGeom>
          <a:noFill/>
          <a:ln w="9525">
            <a:noFill/>
            <a:miter lim="800000"/>
            <a:headEnd/>
            <a:tailEnd/>
          </a:ln>
        </p:spPr>
        <p:txBody>
          <a:bodyPr wrap="none" lIns="0" tIns="0" rIns="0" bIns="0"/>
          <a:lstStyle/>
          <a:p>
            <a:pPr algn="l"/>
            <a:r>
              <a:rPr lang="en-US" b="1">
                <a:ea typeface="ヒラギノ角ゴ Pro W3" pitchFamily="48" charset="-128"/>
              </a:rPr>
              <a:t>Cell</a:t>
            </a:r>
            <a:endParaRPr lang="en-US" b="1">
              <a:latin typeface="Times" pitchFamily="18" charset="0"/>
              <a:ea typeface="ヒラギノ角ゴ Pro W3" pitchFamily="48" charset="-128"/>
            </a:endParaRPr>
          </a:p>
        </p:txBody>
      </p:sp>
      <p:sp>
        <p:nvSpPr>
          <p:cNvPr id="16390" name="Line 12"/>
          <p:cNvSpPr>
            <a:spLocks noChangeShapeType="1"/>
          </p:cNvSpPr>
          <p:nvPr/>
        </p:nvSpPr>
        <p:spPr bwMode="auto">
          <a:xfrm flipH="1">
            <a:off x="4913313" y="1506538"/>
            <a:ext cx="1909762" cy="552450"/>
          </a:xfrm>
          <a:prstGeom prst="line">
            <a:avLst/>
          </a:prstGeom>
          <a:noFill/>
          <a:ln w="25400">
            <a:solidFill>
              <a:schemeClr val="tx1"/>
            </a:solidFill>
            <a:round/>
            <a:headEnd/>
            <a:tailEnd/>
          </a:ln>
        </p:spPr>
        <p:txBody>
          <a:bodyPr wrap="none" anchor="ctr"/>
          <a:lstStyle/>
          <a:p>
            <a:endParaRPr lang="en-US"/>
          </a:p>
        </p:txBody>
      </p:sp>
      <p:sp>
        <p:nvSpPr>
          <p:cNvPr id="16391" name="Text Box 13"/>
          <p:cNvSpPr txBox="1">
            <a:spLocks noChangeArrowheads="1"/>
          </p:cNvSpPr>
          <p:nvPr/>
        </p:nvSpPr>
        <p:spPr bwMode="auto">
          <a:xfrm>
            <a:off x="1754188" y="328613"/>
            <a:ext cx="1076325" cy="452437"/>
          </a:xfrm>
          <a:prstGeom prst="rect">
            <a:avLst/>
          </a:prstGeom>
          <a:noFill/>
          <a:ln w="9525">
            <a:noFill/>
            <a:miter lim="800000"/>
            <a:headEnd/>
            <a:tailEnd/>
          </a:ln>
        </p:spPr>
        <p:txBody>
          <a:bodyPr wrap="none" lIns="0" tIns="0" rIns="0" bIns="0"/>
          <a:lstStyle/>
          <a:p>
            <a:pPr algn="l"/>
            <a:r>
              <a:rPr lang="en-US" sz="2600" b="1">
                <a:ea typeface="ヒラギノ角ゴ Pro W3" pitchFamily="48" charset="-128"/>
              </a:rPr>
              <a:t>10 µm</a:t>
            </a:r>
            <a:endParaRPr lang="en-US" sz="2600" b="1">
              <a:latin typeface="Times" pitchFamily="18" charset="0"/>
              <a:ea typeface="ヒラギノ角ゴ Pro W3" pitchFamily="48" charset="-128"/>
            </a:endParaRPr>
          </a:p>
        </p:txBody>
      </p:sp>
      <p:sp>
        <p:nvSpPr>
          <p:cNvPr id="16392" name="Line 14"/>
          <p:cNvSpPr>
            <a:spLocks noChangeShapeType="1"/>
          </p:cNvSpPr>
          <p:nvPr/>
        </p:nvSpPr>
        <p:spPr bwMode="auto">
          <a:xfrm>
            <a:off x="1725613" y="274638"/>
            <a:ext cx="969962" cy="0"/>
          </a:xfrm>
          <a:prstGeom prst="line">
            <a:avLst/>
          </a:prstGeom>
          <a:noFill/>
          <a:ln w="25400">
            <a:solidFill>
              <a:schemeClr val="tx1"/>
            </a:solidFill>
            <a:round/>
            <a:headEnd/>
            <a:tailEnd/>
          </a:ln>
        </p:spPr>
        <p:txBody>
          <a:bodyPr wrap="none" anchor="ctr"/>
          <a:lstStyle/>
          <a:p>
            <a:endParaRPr lang="en-US"/>
          </a:p>
        </p:txBody>
      </p:sp>
      <p:sp>
        <p:nvSpPr>
          <p:cNvPr id="16393" name="Line 15"/>
          <p:cNvSpPr>
            <a:spLocks noChangeShapeType="1"/>
          </p:cNvSpPr>
          <p:nvPr/>
        </p:nvSpPr>
        <p:spPr bwMode="auto">
          <a:xfrm>
            <a:off x="1725613" y="182563"/>
            <a:ext cx="0" cy="190500"/>
          </a:xfrm>
          <a:prstGeom prst="line">
            <a:avLst/>
          </a:prstGeom>
          <a:noFill/>
          <a:ln w="25400">
            <a:solidFill>
              <a:schemeClr val="tx1"/>
            </a:solidFill>
            <a:round/>
            <a:headEnd/>
            <a:tailEnd/>
          </a:ln>
        </p:spPr>
        <p:txBody>
          <a:bodyPr wrap="none" anchor="ctr"/>
          <a:lstStyle/>
          <a:p>
            <a:endParaRPr lang="en-US"/>
          </a:p>
        </p:txBody>
      </p:sp>
      <p:sp>
        <p:nvSpPr>
          <p:cNvPr id="16394" name="Line 16"/>
          <p:cNvSpPr>
            <a:spLocks noChangeShapeType="1"/>
          </p:cNvSpPr>
          <p:nvPr/>
        </p:nvSpPr>
        <p:spPr bwMode="auto">
          <a:xfrm>
            <a:off x="2697163" y="182563"/>
            <a:ext cx="0" cy="190500"/>
          </a:xfrm>
          <a:prstGeom prst="line">
            <a:avLst/>
          </a:prstGeom>
          <a:noFill/>
          <a:ln w="25400">
            <a:solidFill>
              <a:schemeClr val="tx1"/>
            </a:solidFill>
            <a:round/>
            <a:headEnd/>
            <a:tailEnd/>
          </a:ln>
        </p:spPr>
        <p:txBody>
          <a:bodyPr wrap="none" anchor="ctr"/>
          <a:lstStyle/>
          <a:p>
            <a:endParaRPr lang="en-US"/>
          </a:p>
        </p:txBody>
      </p:sp>
      <p:sp>
        <p:nvSpPr>
          <p:cNvPr id="16395" name="Text Box 41"/>
          <p:cNvSpPr txBox="1">
            <a:spLocks noChangeArrowheads="1"/>
          </p:cNvSpPr>
          <p:nvPr/>
        </p:nvSpPr>
        <p:spPr bwMode="auto">
          <a:xfrm>
            <a:off x="6781800" y="1676400"/>
            <a:ext cx="914400" cy="609600"/>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endParaRPr lang="ar-EG" sz="1500" b="1">
              <a:solidFill>
                <a:srgbClr val="FF0000"/>
              </a:solidFill>
            </a:endParaRPr>
          </a:p>
          <a:p>
            <a:pPr algn="ctr">
              <a:lnSpc>
                <a:spcPct val="90000"/>
              </a:lnSpc>
            </a:pPr>
            <a:r>
              <a:rPr lang="ar-SA" sz="1500" b="1">
                <a:solidFill>
                  <a:srgbClr val="FF0000"/>
                </a:solidFill>
              </a:rPr>
              <a:t>الخلية </a:t>
            </a:r>
            <a:endParaRPr lang="en-US" sz="1500" b="1">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1-4l</a:t>
            </a:r>
            <a:endParaRPr lang="en-US" sz="1500" b="1">
              <a:solidFill>
                <a:schemeClr val="bg1"/>
              </a:solidFill>
            </a:endParaRPr>
          </a:p>
        </p:txBody>
      </p:sp>
      <p:pic>
        <p:nvPicPr>
          <p:cNvPr id="17411" name="Picture 17" descr="01_04lBiologicalOrg-U"/>
          <p:cNvPicPr>
            <a:picLocks noChangeAspect="1" noChangeArrowheads="1"/>
          </p:cNvPicPr>
          <p:nvPr/>
        </p:nvPicPr>
        <p:blipFill>
          <a:blip r:embed="rId3" cstate="print"/>
          <a:srcRect/>
          <a:stretch>
            <a:fillRect/>
          </a:stretch>
        </p:blipFill>
        <p:spPr bwMode="auto">
          <a:xfrm>
            <a:off x="3011488" y="206375"/>
            <a:ext cx="3121025" cy="6445250"/>
          </a:xfrm>
          <a:prstGeom prst="rect">
            <a:avLst/>
          </a:prstGeom>
          <a:noFill/>
          <a:ln w="9525">
            <a:noFill/>
            <a:miter lim="800000"/>
            <a:headEnd/>
            <a:tailEnd/>
          </a:ln>
        </p:spPr>
      </p:pic>
      <p:sp>
        <p:nvSpPr>
          <p:cNvPr id="17412" name="Text Box 18"/>
          <p:cNvSpPr txBox="1">
            <a:spLocks noChangeArrowheads="1"/>
          </p:cNvSpPr>
          <p:nvPr/>
        </p:nvSpPr>
        <p:spPr bwMode="auto">
          <a:xfrm>
            <a:off x="4859338" y="3389313"/>
            <a:ext cx="1076325" cy="452437"/>
          </a:xfrm>
          <a:prstGeom prst="rect">
            <a:avLst/>
          </a:prstGeom>
          <a:noFill/>
          <a:ln w="9525">
            <a:noFill/>
            <a:miter lim="800000"/>
            <a:headEnd/>
            <a:tailEnd/>
          </a:ln>
        </p:spPr>
        <p:txBody>
          <a:bodyPr wrap="none" lIns="0" tIns="0" rIns="0" bIns="0"/>
          <a:lstStyle/>
          <a:p>
            <a:pPr algn="l"/>
            <a:r>
              <a:rPr lang="en-US" b="1">
                <a:ea typeface="ヒラギノ角ゴ Pro W3" pitchFamily="48" charset="-128"/>
              </a:rPr>
              <a:t>Atoms</a:t>
            </a:r>
            <a:endParaRPr lang="en-US" b="1">
              <a:latin typeface="Times" pitchFamily="18" charset="0"/>
              <a:ea typeface="ヒラギノ角ゴ Pro W3" pitchFamily="48" charset="-128"/>
            </a:endParaRPr>
          </a:p>
        </p:txBody>
      </p:sp>
      <p:sp>
        <p:nvSpPr>
          <p:cNvPr id="17413" name="Text Box 19"/>
          <p:cNvSpPr txBox="1">
            <a:spLocks noChangeArrowheads="1"/>
          </p:cNvSpPr>
          <p:nvPr/>
        </p:nvSpPr>
        <p:spPr bwMode="auto">
          <a:xfrm>
            <a:off x="3030538" y="6115050"/>
            <a:ext cx="1611312" cy="444500"/>
          </a:xfrm>
          <a:prstGeom prst="rect">
            <a:avLst/>
          </a:prstGeom>
          <a:noFill/>
          <a:ln w="9525">
            <a:noFill/>
            <a:miter lim="800000"/>
            <a:headEnd/>
            <a:tailEnd/>
          </a:ln>
        </p:spPr>
        <p:txBody>
          <a:bodyPr wrap="none" lIns="0" tIns="0" rIns="0" bIns="0"/>
          <a:lstStyle/>
          <a:p>
            <a:pPr algn="l"/>
            <a:r>
              <a:rPr lang="en-US" b="1">
                <a:ea typeface="ヒラギノ角ゴ Pro W3" pitchFamily="48" charset="-128"/>
              </a:rPr>
              <a:t>Molecules</a:t>
            </a:r>
            <a:endParaRPr lang="en-US" b="1">
              <a:latin typeface="Times" pitchFamily="18" charset="0"/>
              <a:ea typeface="ヒラギノ角ゴ Pro W3" pitchFamily="48" charset="-128"/>
            </a:endParaRPr>
          </a:p>
        </p:txBody>
      </p:sp>
      <p:sp>
        <p:nvSpPr>
          <p:cNvPr id="17414" name="Line 20"/>
          <p:cNvSpPr>
            <a:spLocks noChangeShapeType="1"/>
          </p:cNvSpPr>
          <p:nvPr/>
        </p:nvSpPr>
        <p:spPr bwMode="auto">
          <a:xfrm>
            <a:off x="3871913" y="2425700"/>
            <a:ext cx="909637" cy="1050925"/>
          </a:xfrm>
          <a:prstGeom prst="line">
            <a:avLst/>
          </a:prstGeom>
          <a:noFill/>
          <a:ln w="25400">
            <a:solidFill>
              <a:schemeClr val="tx1"/>
            </a:solidFill>
            <a:round/>
            <a:headEnd/>
            <a:tailEnd/>
          </a:ln>
        </p:spPr>
        <p:txBody>
          <a:bodyPr wrap="none" anchor="ctr"/>
          <a:lstStyle/>
          <a:p>
            <a:endParaRPr lang="en-US"/>
          </a:p>
        </p:txBody>
      </p:sp>
      <p:sp>
        <p:nvSpPr>
          <p:cNvPr id="17415" name="Line 21"/>
          <p:cNvSpPr>
            <a:spLocks noChangeShapeType="1"/>
          </p:cNvSpPr>
          <p:nvPr/>
        </p:nvSpPr>
        <p:spPr bwMode="auto">
          <a:xfrm flipH="1" flipV="1">
            <a:off x="3949700" y="3109913"/>
            <a:ext cx="831850" cy="366712"/>
          </a:xfrm>
          <a:prstGeom prst="line">
            <a:avLst/>
          </a:prstGeom>
          <a:noFill/>
          <a:ln w="25400">
            <a:solidFill>
              <a:schemeClr val="tx1"/>
            </a:solidFill>
            <a:round/>
            <a:headEnd/>
            <a:tailEnd/>
          </a:ln>
        </p:spPr>
        <p:txBody>
          <a:bodyPr wrap="none" anchor="ctr"/>
          <a:lstStyle/>
          <a:p>
            <a:endParaRPr lang="en-US"/>
          </a:p>
        </p:txBody>
      </p:sp>
      <p:sp>
        <p:nvSpPr>
          <p:cNvPr id="17416" name="Text Box 45"/>
          <p:cNvSpPr txBox="1">
            <a:spLocks noChangeArrowheads="1"/>
          </p:cNvSpPr>
          <p:nvPr/>
        </p:nvSpPr>
        <p:spPr bwMode="auto">
          <a:xfrm>
            <a:off x="4703763" y="5867400"/>
            <a:ext cx="858837" cy="609600"/>
          </a:xfrm>
          <a:prstGeom prst="rect">
            <a:avLst/>
          </a:prstGeom>
          <a:solidFill>
            <a:srgbClr val="99CCFF"/>
          </a:solidFill>
          <a:ln w="9525">
            <a:solidFill>
              <a:srgbClr val="64888C"/>
            </a:solidFill>
            <a:miter lim="800000"/>
            <a:headEnd/>
            <a:tailEnd/>
          </a:ln>
        </p:spPr>
        <p:txBody>
          <a:bodyPr wrap="none" lIns="0" tIns="0" rIns="0" bIns="0"/>
          <a:lstStyle/>
          <a:p>
            <a:pPr algn="ctr">
              <a:lnSpc>
                <a:spcPct val="90000"/>
              </a:lnSpc>
            </a:pPr>
            <a:endParaRPr lang="ar-SA" sz="1600" b="1">
              <a:solidFill>
                <a:srgbClr val="FF0000"/>
              </a:solidFill>
            </a:endParaRPr>
          </a:p>
          <a:p>
            <a:pPr algn="ctr">
              <a:lnSpc>
                <a:spcPct val="90000"/>
              </a:lnSpc>
            </a:pPr>
            <a:r>
              <a:rPr lang="ar-SA" sz="1600" b="1">
                <a:solidFill>
                  <a:srgbClr val="FF0000"/>
                </a:solidFill>
              </a:rPr>
              <a:t>جزئ</a:t>
            </a:r>
            <a:endParaRPr lang="en-US" sz="1600" b="1">
              <a:solidFill>
                <a:srgbClr val="FF0000"/>
              </a:solidFill>
            </a:endParaRPr>
          </a:p>
          <a:p>
            <a:pPr algn="ctr">
              <a:lnSpc>
                <a:spcPct val="90000"/>
              </a:lnSpc>
            </a:pPr>
            <a:endParaRPr lang="en-US" sz="1600" b="1">
              <a:solidFill>
                <a:srgbClr val="FF0000"/>
              </a:solidFill>
            </a:endParaRPr>
          </a:p>
        </p:txBody>
      </p:sp>
      <p:sp>
        <p:nvSpPr>
          <p:cNvPr id="17417" name="Text Box 46"/>
          <p:cNvSpPr txBox="1">
            <a:spLocks noChangeArrowheads="1"/>
          </p:cNvSpPr>
          <p:nvPr/>
        </p:nvSpPr>
        <p:spPr bwMode="auto">
          <a:xfrm>
            <a:off x="6096000" y="3505200"/>
            <a:ext cx="401638" cy="173038"/>
          </a:xfrm>
          <a:prstGeom prst="rect">
            <a:avLst/>
          </a:prstGeom>
          <a:noFill/>
          <a:ln w="9525">
            <a:noFill/>
            <a:miter lim="800000"/>
            <a:headEnd/>
            <a:tailEnd/>
          </a:ln>
        </p:spPr>
        <p:txBody>
          <a:bodyPr wrap="none" lIns="0" tIns="0" rIns="0" bIns="0"/>
          <a:lstStyle/>
          <a:p>
            <a:pPr algn="ctr">
              <a:lnSpc>
                <a:spcPct val="80000"/>
              </a:lnSpc>
            </a:pPr>
            <a:r>
              <a:rPr lang="ar-SA" sz="1700" b="1">
                <a:solidFill>
                  <a:srgbClr val="FF0000"/>
                </a:solidFill>
              </a:rPr>
              <a:t>ذرة</a:t>
            </a:r>
            <a:endParaRPr lang="en-US" sz="1700" b="1">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96863" y="228600"/>
            <a:ext cx="8534400" cy="6861175"/>
          </a:xfrm>
        </p:spPr>
        <p:txBody>
          <a:bodyPr/>
          <a:lstStyle/>
          <a:p>
            <a:pPr marL="282575" indent="-225425" eaLnBrk="1" hangingPunct="1">
              <a:defRPr/>
            </a:pPr>
            <a:r>
              <a:rPr lang="en-US" sz="2200" dirty="0" smtClean="0">
                <a:latin typeface="Arial Unicode MS" pitchFamily="34" charset="-128"/>
                <a:ea typeface="Arial Unicode MS" pitchFamily="34" charset="-128"/>
                <a:cs typeface="Arial Unicode MS" pitchFamily="34" charset="-128"/>
              </a:rPr>
              <a:t>The </a:t>
            </a:r>
            <a:r>
              <a:rPr lang="en-US" sz="2200" b="1" dirty="0" smtClean="0">
                <a:latin typeface="Arial Unicode MS" pitchFamily="34" charset="-128"/>
                <a:ea typeface="Arial Unicode MS" pitchFamily="34" charset="-128"/>
                <a:cs typeface="Arial Unicode MS" pitchFamily="34" charset="-128"/>
              </a:rPr>
              <a:t>organism (an individual living thing) </a:t>
            </a:r>
            <a:r>
              <a:rPr lang="en-US" sz="2200" dirty="0" smtClean="0">
                <a:latin typeface="Arial Unicode MS" pitchFamily="34" charset="-128"/>
                <a:ea typeface="Arial Unicode MS" pitchFamily="34" charset="-128"/>
                <a:cs typeface="Arial Unicode MS" pitchFamily="34" charset="-128"/>
              </a:rPr>
              <a:t>compose</a:t>
            </a:r>
            <a:r>
              <a:rPr lang="ar-EG" sz="2200" dirty="0" smtClean="0">
                <a:latin typeface="Arial Unicode MS" pitchFamily="34" charset="-128"/>
                <a:ea typeface="Arial Unicode MS" pitchFamily="34" charset="-128"/>
                <a:cs typeface="Arial Unicode MS" pitchFamily="34" charset="-128"/>
              </a:rPr>
              <a:t> </a:t>
            </a:r>
            <a:r>
              <a:rPr lang="en-US" sz="2200" dirty="0" smtClean="0">
                <a:latin typeface="Arial Unicode MS" pitchFamily="34" charset="-128"/>
                <a:ea typeface="Arial Unicode MS" pitchFamily="34" charset="-128"/>
                <a:cs typeface="Arial Unicode MS" pitchFamily="34" charset="-128"/>
              </a:rPr>
              <a:t> of</a:t>
            </a:r>
            <a:endParaRPr lang="ar-SA" sz="2200" dirty="0" smtClean="0">
              <a:latin typeface="Arial Unicode MS" pitchFamily="34" charset="-128"/>
              <a:ea typeface="Arial Unicode MS" pitchFamily="34" charset="-128"/>
              <a:cs typeface="Arial Unicode MS" pitchFamily="34" charset="-128"/>
            </a:endParaRPr>
          </a:p>
          <a:p>
            <a:pPr marL="282575" indent="-225425" algn="r" rtl="1" eaLnBrk="1" hangingPunct="1">
              <a:defRPr/>
            </a:pPr>
            <a:r>
              <a:rPr lang="ar-SA" sz="2000" b="1" dirty="0" smtClean="0">
                <a:solidFill>
                  <a:srgbClr val="FF0000"/>
                </a:solidFill>
                <a:latin typeface="Arial Unicode MS" pitchFamily="34" charset="-128"/>
                <a:ea typeface="Arial Unicode MS" pitchFamily="34" charset="-128"/>
                <a:cs typeface="Arial Unicode MS" pitchFamily="34" charset="-128"/>
              </a:rPr>
              <a:t>يتكون</a:t>
            </a:r>
            <a:r>
              <a:rPr lang="en-US" sz="2000" b="1" dirty="0" smtClean="0">
                <a:solidFill>
                  <a:srgbClr val="FF0000"/>
                </a:solidFill>
                <a:latin typeface="Arial Unicode MS" pitchFamily="34" charset="-128"/>
                <a:ea typeface="Arial Unicode MS" pitchFamily="34" charset="-128"/>
                <a:cs typeface="Arial Unicode MS" pitchFamily="34" charset="-128"/>
              </a:rPr>
              <a:t> </a:t>
            </a:r>
            <a:r>
              <a:rPr lang="ar-SA" sz="2000" b="1" dirty="0" smtClean="0">
                <a:solidFill>
                  <a:srgbClr val="FF0000"/>
                </a:solidFill>
                <a:latin typeface="Arial Unicode MS" pitchFamily="34" charset="-128"/>
                <a:ea typeface="Arial Unicode MS" pitchFamily="34" charset="-128"/>
                <a:cs typeface="Arial Unicode MS" pitchFamily="34" charset="-128"/>
              </a:rPr>
              <a:t>الكائن </a:t>
            </a:r>
            <a:r>
              <a:rPr lang="en-US" sz="2000" b="1" dirty="0" smtClean="0">
                <a:solidFill>
                  <a:srgbClr val="FF0000"/>
                </a:solidFill>
                <a:latin typeface="Arial Unicode MS" pitchFamily="34" charset="-128"/>
                <a:ea typeface="Arial Unicode MS" pitchFamily="34" charset="-128"/>
                <a:cs typeface="Arial Unicode MS" pitchFamily="34" charset="-128"/>
              </a:rPr>
              <a:t>)</a:t>
            </a:r>
            <a:r>
              <a:rPr lang="ar-SA" sz="2000" b="1" dirty="0" smtClean="0">
                <a:solidFill>
                  <a:srgbClr val="FF0000"/>
                </a:solidFill>
                <a:latin typeface="Arial Unicode MS" pitchFamily="34" charset="-128"/>
                <a:ea typeface="Arial Unicode MS" pitchFamily="34" charset="-128"/>
                <a:cs typeface="Arial Unicode MS" pitchFamily="34" charset="-128"/>
              </a:rPr>
              <a:t>وهو الفرد الح</a:t>
            </a:r>
            <a:r>
              <a:rPr lang="ar-EG" sz="2000" b="1" dirty="0" smtClean="0">
                <a:solidFill>
                  <a:srgbClr val="FF0000"/>
                </a:solidFill>
                <a:latin typeface="Arial Unicode MS" pitchFamily="34" charset="-128"/>
                <a:ea typeface="Arial Unicode MS" pitchFamily="34" charset="-128"/>
                <a:cs typeface="Arial Unicode MS" pitchFamily="34" charset="-128"/>
              </a:rPr>
              <a:t>ى</a:t>
            </a:r>
            <a:r>
              <a:rPr lang="ar-EG" sz="2000" b="1" dirty="0" err="1" smtClean="0">
                <a:solidFill>
                  <a:srgbClr val="FF0000"/>
                </a:solidFill>
                <a:latin typeface="Arial Unicode MS" pitchFamily="34" charset="-128"/>
                <a:ea typeface="Arial Unicode MS" pitchFamily="34" charset="-128"/>
                <a:cs typeface="Arial Unicode MS" pitchFamily="34" charset="-128"/>
              </a:rPr>
              <a:t>)</a:t>
            </a:r>
            <a:r>
              <a:rPr lang="en-US" sz="2000" b="1" dirty="0" smtClean="0">
                <a:solidFill>
                  <a:srgbClr val="FF0000"/>
                </a:solidFill>
                <a:latin typeface="Arial Unicode MS" pitchFamily="34" charset="-128"/>
                <a:ea typeface="Arial Unicode MS" pitchFamily="34" charset="-128"/>
                <a:cs typeface="Arial Unicode MS" pitchFamily="34" charset="-128"/>
              </a:rPr>
              <a:t> </a:t>
            </a:r>
            <a:r>
              <a:rPr lang="ar-SA" sz="2000" b="1" dirty="0" smtClean="0">
                <a:solidFill>
                  <a:srgbClr val="FF0000"/>
                </a:solidFill>
                <a:latin typeface="Arial Unicode MS" pitchFamily="34" charset="-128"/>
                <a:ea typeface="Arial Unicode MS" pitchFamily="34" charset="-128"/>
                <a:cs typeface="Arial Unicode MS" pitchFamily="34" charset="-128"/>
              </a:rPr>
              <a:t>من:</a:t>
            </a:r>
            <a:endParaRPr lang="en-US" sz="2000" b="1" dirty="0" smtClean="0">
              <a:solidFill>
                <a:srgbClr val="FF0000"/>
              </a:solidFill>
              <a:latin typeface="Arial Unicode MS" pitchFamily="34" charset="-128"/>
              <a:ea typeface="Arial Unicode MS" pitchFamily="34" charset="-128"/>
              <a:cs typeface="Arial Unicode MS" pitchFamily="34" charset="-128"/>
            </a:endParaRPr>
          </a:p>
          <a:p>
            <a:pPr lvl="1" eaLnBrk="1" hangingPunct="1">
              <a:buFontTx/>
              <a:buChar char="–"/>
              <a:defRPr/>
            </a:pPr>
            <a:r>
              <a:rPr lang="en-US" sz="2200" b="1" u="sng" dirty="0" smtClean="0">
                <a:latin typeface="Arial Unicode MS" pitchFamily="34" charset="-128"/>
                <a:ea typeface="Arial Unicode MS" pitchFamily="34" charset="-128"/>
                <a:cs typeface="Arial Unicode MS" pitchFamily="34" charset="-128"/>
              </a:rPr>
              <a:t>Organ systems</a:t>
            </a:r>
            <a:r>
              <a:rPr lang="en-US" sz="2000" b="1"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en-US" sz="2000" dirty="0" smtClean="0">
                <a:latin typeface="Arial Unicode MS" pitchFamily="34" charset="-128"/>
                <a:ea typeface="Arial Unicode MS" pitchFamily="34" charset="-128"/>
                <a:cs typeface="Arial Unicode MS" pitchFamily="34" charset="-128"/>
              </a:rPr>
              <a:t> </a:t>
            </a:r>
          </a:p>
          <a:p>
            <a:pPr lvl="1" eaLnBrk="1" hangingPunct="1">
              <a:buFontTx/>
              <a:buChar char="–"/>
              <a:defRPr/>
            </a:pPr>
            <a:r>
              <a:rPr lang="en-US" sz="2200" dirty="0" smtClean="0">
                <a:latin typeface="Arial Unicode MS" pitchFamily="34" charset="-128"/>
                <a:ea typeface="Arial Unicode MS" pitchFamily="34" charset="-128"/>
                <a:cs typeface="Arial Unicode MS" pitchFamily="34" charset="-128"/>
              </a:rPr>
              <a:t>have specific functions 	- composed of organs</a:t>
            </a:r>
            <a:endParaRPr lang="ar-SA" sz="2200" dirty="0" smtClean="0">
              <a:latin typeface="Arial Unicode MS" pitchFamily="34" charset="-128"/>
              <a:ea typeface="Arial Unicode MS" pitchFamily="34" charset="-128"/>
              <a:cs typeface="Arial Unicode MS" pitchFamily="34" charset="-128"/>
            </a:endParaRPr>
          </a:p>
          <a:p>
            <a:pPr lvl="1" algn="r" rtl="1" eaLnBrk="1" hangingPunct="1">
              <a:buFontTx/>
              <a:buChar char="–"/>
              <a:defRPr/>
            </a:pPr>
            <a:r>
              <a:rPr lang="ar-SA" sz="2500" b="1" dirty="0" smtClean="0">
                <a:solidFill>
                  <a:srgbClr val="FF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الأجهزة </a:t>
            </a:r>
            <a:r>
              <a:rPr lang="ar-SA" sz="2500" b="1" dirty="0" err="1" smtClean="0">
                <a:solidFill>
                  <a:srgbClr val="FF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العضوية </a:t>
            </a:r>
            <a:r>
              <a:rPr lang="ar-SA" sz="2000" b="1" dirty="0" smtClean="0">
                <a:solidFill>
                  <a:srgbClr val="FF0000"/>
                </a:solidFill>
                <a:latin typeface="Arial Unicode MS" pitchFamily="34" charset="-128"/>
                <a:ea typeface="Arial Unicode MS" pitchFamily="34" charset="-128"/>
                <a:cs typeface="Arial Unicode MS" pitchFamily="34" charset="-128"/>
              </a:rPr>
              <a:t>– لها وظائف محددة وتتألف من أعضاء</a:t>
            </a:r>
            <a:endParaRPr lang="en-US" sz="2000" b="1" dirty="0" smtClean="0">
              <a:solidFill>
                <a:srgbClr val="FF0000"/>
              </a:solidFill>
              <a:latin typeface="Arial Unicode MS" pitchFamily="34" charset="-128"/>
              <a:ea typeface="Arial Unicode MS" pitchFamily="34" charset="-128"/>
              <a:cs typeface="Arial Unicode MS" pitchFamily="34" charset="-128"/>
            </a:endParaRPr>
          </a:p>
          <a:p>
            <a:pPr lvl="1" eaLnBrk="1" hangingPunct="1">
              <a:buFontTx/>
              <a:buChar char="–"/>
              <a:defRPr/>
            </a:pPr>
            <a:r>
              <a:rPr lang="en-US" sz="2200" b="1" u="sng" dirty="0" smtClean="0">
                <a:latin typeface="Arial Unicode MS" pitchFamily="34" charset="-128"/>
                <a:ea typeface="Arial Unicode MS" pitchFamily="34" charset="-128"/>
                <a:cs typeface="Arial Unicode MS" pitchFamily="34" charset="-128"/>
              </a:rPr>
              <a:t>Organs</a:t>
            </a:r>
            <a:r>
              <a:rPr lang="en-US" sz="2000" b="1"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a:t>
            </a:r>
            <a:r>
              <a:rPr lang="en-US" sz="2000" b="1"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2200" dirty="0" smtClean="0">
                <a:latin typeface="Arial Unicode MS" pitchFamily="34" charset="-128"/>
                <a:ea typeface="Arial Unicode MS" pitchFamily="34" charset="-128"/>
                <a:cs typeface="Arial Unicode MS" pitchFamily="34" charset="-128"/>
              </a:rPr>
              <a:t>provide specific functions for the organism</a:t>
            </a:r>
            <a:endParaRPr lang="ar-SA" sz="2200" dirty="0" smtClean="0">
              <a:latin typeface="Arial Unicode MS" pitchFamily="34" charset="-128"/>
              <a:ea typeface="Arial Unicode MS" pitchFamily="34" charset="-128"/>
              <a:cs typeface="Arial Unicode MS" pitchFamily="34" charset="-128"/>
            </a:endParaRPr>
          </a:p>
          <a:p>
            <a:pPr lvl="1" algn="r" rtl="1" eaLnBrk="1" hangingPunct="1">
              <a:buFontTx/>
              <a:buChar char="–"/>
              <a:defRPr/>
            </a:pPr>
            <a:r>
              <a:rPr lang="ar-SA" b="1" dirty="0" err="1" smtClean="0">
                <a:solidFill>
                  <a:srgbClr val="FF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ا</a:t>
            </a:r>
            <a:r>
              <a:rPr lang="ar-SA" sz="2500" b="1" dirty="0" err="1" smtClean="0">
                <a:solidFill>
                  <a:srgbClr val="FF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لأعضاء</a:t>
            </a:r>
            <a:r>
              <a:rPr lang="ar-SA" sz="2000" b="1" dirty="0" err="1" smtClean="0">
                <a:solidFill>
                  <a:srgbClr val="FF0000"/>
                </a:solidFill>
                <a:latin typeface="Arial Unicode MS" pitchFamily="34" charset="-128"/>
                <a:ea typeface="Arial Unicode MS" pitchFamily="34" charset="-128"/>
                <a:cs typeface="Arial Unicode MS" pitchFamily="34" charset="-128"/>
              </a:rPr>
              <a:t> </a:t>
            </a:r>
            <a:r>
              <a:rPr lang="ar-SA" sz="2000" b="1" dirty="0" smtClean="0">
                <a:solidFill>
                  <a:srgbClr val="FF0000"/>
                </a:solidFill>
                <a:latin typeface="Arial Unicode MS" pitchFamily="34" charset="-128"/>
                <a:ea typeface="Arial Unicode MS" pitchFamily="34" charset="-128"/>
                <a:cs typeface="Arial Unicode MS" pitchFamily="34" charset="-128"/>
              </a:rPr>
              <a:t>– تؤدي وظائف محددة للكائن</a:t>
            </a:r>
            <a:endParaRPr lang="en-US" sz="2000" b="1" dirty="0" smtClean="0">
              <a:solidFill>
                <a:srgbClr val="FF0000"/>
              </a:solidFill>
              <a:latin typeface="Arial Unicode MS" pitchFamily="34" charset="-128"/>
              <a:ea typeface="Arial Unicode MS" pitchFamily="34" charset="-128"/>
              <a:cs typeface="Arial Unicode MS" pitchFamily="34" charset="-128"/>
            </a:endParaRPr>
          </a:p>
          <a:p>
            <a:pPr lvl="1" eaLnBrk="1" hangingPunct="1">
              <a:buFontTx/>
              <a:buChar char="–"/>
              <a:defRPr/>
            </a:pPr>
            <a:r>
              <a:rPr lang="en-US" sz="2200" b="1" u="sng" dirty="0" smtClean="0">
                <a:latin typeface="Arial Unicode MS" pitchFamily="34" charset="-128"/>
                <a:ea typeface="Arial Unicode MS" pitchFamily="34" charset="-128"/>
                <a:cs typeface="Arial Unicode MS" pitchFamily="34" charset="-128"/>
              </a:rPr>
              <a:t>Tissues</a:t>
            </a:r>
            <a:r>
              <a:rPr lang="en-US" sz="2200" b="1" dirty="0" smtClean="0">
                <a:latin typeface="Arial Unicode MS" pitchFamily="34" charset="-128"/>
                <a:ea typeface="Arial Unicode MS" pitchFamily="34" charset="-128"/>
                <a:cs typeface="Arial Unicode MS" pitchFamily="34" charset="-128"/>
              </a:rPr>
              <a:t> - </a:t>
            </a:r>
            <a:r>
              <a:rPr lang="en-US" sz="2200" dirty="0" smtClean="0">
                <a:latin typeface="Arial Unicode MS" pitchFamily="34" charset="-128"/>
                <a:ea typeface="Arial Unicode MS" pitchFamily="34" charset="-128"/>
                <a:cs typeface="Arial Unicode MS" pitchFamily="34" charset="-128"/>
              </a:rPr>
              <a:t>made of groups of similar cells</a:t>
            </a:r>
            <a:endParaRPr lang="ar-SA" sz="2200" dirty="0" smtClean="0">
              <a:latin typeface="Arial Unicode MS" pitchFamily="34" charset="-128"/>
              <a:ea typeface="Arial Unicode MS" pitchFamily="34" charset="-128"/>
              <a:cs typeface="Arial Unicode MS" pitchFamily="34" charset="-128"/>
            </a:endParaRPr>
          </a:p>
          <a:p>
            <a:pPr lvl="1" algn="r" rtl="1" eaLnBrk="1" hangingPunct="1">
              <a:buFontTx/>
              <a:buChar char="–"/>
              <a:defRPr/>
            </a:pPr>
            <a:r>
              <a:rPr lang="ar-SA" sz="2500" b="1" dirty="0" err="1" smtClean="0">
                <a:solidFill>
                  <a:srgbClr val="FF0000"/>
                </a:solidFill>
                <a:effectLst>
                  <a:outerShdw blurRad="38100" dist="38100" dir="2700000" algn="tl">
                    <a:srgbClr val="C0C0C0"/>
                  </a:outerShdw>
                </a:effectLst>
                <a:ea typeface="Arial Unicode MS" pitchFamily="34" charset="-128"/>
                <a:cs typeface="Arial Unicode MS" pitchFamily="34" charset="-128"/>
              </a:rPr>
              <a:t>الأنسجة</a:t>
            </a:r>
            <a:r>
              <a:rPr lang="ar-SA" sz="2000" b="1" dirty="0" err="1" smtClean="0">
                <a:solidFill>
                  <a:srgbClr val="FF0000"/>
                </a:solidFill>
                <a:ea typeface="Arial Unicode MS" pitchFamily="34" charset="-128"/>
                <a:cs typeface="Arial Unicode MS" pitchFamily="34" charset="-128"/>
              </a:rPr>
              <a:t> </a:t>
            </a:r>
            <a:r>
              <a:rPr lang="ar-SA" sz="2000" b="1" dirty="0" smtClean="0">
                <a:solidFill>
                  <a:srgbClr val="FF0000"/>
                </a:solidFill>
                <a:ea typeface="Arial Unicode MS" pitchFamily="34" charset="-128"/>
                <a:cs typeface="Arial Unicode MS" pitchFamily="34" charset="-128"/>
              </a:rPr>
              <a:t>– مكونة من مجموعة من الخلايا المتشابهة</a:t>
            </a:r>
            <a:endParaRPr lang="en-US" sz="2000" b="1" dirty="0" smtClean="0">
              <a:solidFill>
                <a:srgbClr val="FF0000"/>
              </a:solidFill>
              <a:ea typeface="Arial Unicode MS" pitchFamily="34" charset="-128"/>
              <a:cs typeface="Arial Unicode MS" pitchFamily="34" charset="-128"/>
            </a:endParaRPr>
          </a:p>
          <a:p>
            <a:pPr lvl="1" eaLnBrk="1" hangingPunct="1">
              <a:buFontTx/>
              <a:buChar char="–"/>
              <a:defRPr/>
            </a:pPr>
            <a:r>
              <a:rPr lang="en-US" sz="2200" b="1" u="sng" dirty="0" smtClean="0">
                <a:ea typeface="Arial Unicode MS" pitchFamily="34" charset="-128"/>
                <a:cs typeface="Arial Unicode MS" pitchFamily="34" charset="-128"/>
              </a:rPr>
              <a:t>Cells</a:t>
            </a:r>
          </a:p>
          <a:p>
            <a:pPr lvl="1" algn="r" rtl="1" eaLnBrk="1" hangingPunct="1">
              <a:buFontTx/>
              <a:buChar char="–"/>
              <a:defRPr/>
            </a:pPr>
            <a:r>
              <a:rPr lang="ar-EG" sz="2500" b="1" dirty="0" smtClean="0">
                <a:solidFill>
                  <a:srgbClr val="FF0000"/>
                </a:solidFill>
                <a:ea typeface="Arial Unicode MS" pitchFamily="34" charset="-128"/>
                <a:cs typeface="Arial Unicode MS" pitchFamily="34" charset="-128"/>
              </a:rPr>
              <a:t>الخلايا</a:t>
            </a:r>
            <a:endParaRPr lang="en-US" sz="2500" b="1" dirty="0" smtClean="0">
              <a:solidFill>
                <a:srgbClr val="FF0000"/>
              </a:solidFill>
              <a:ea typeface="Arial Unicode MS" pitchFamily="34" charset="-128"/>
              <a:cs typeface="Arial Unicode MS" pitchFamily="34" charset="-128"/>
            </a:endParaRPr>
          </a:p>
          <a:p>
            <a:pPr lvl="1" eaLnBrk="1" hangingPunct="1">
              <a:defRPr/>
            </a:pPr>
            <a:endParaRPr lang="en-US" sz="2000" dirty="0" smtClean="0">
              <a:latin typeface="Arial Unicode MS" pitchFamily="34" charset="-128"/>
              <a:ea typeface="Arial Unicode MS" pitchFamily="34" charset="-128"/>
              <a:cs typeface="Arial Unicode MS" pitchFamily="34" charset="-128"/>
            </a:endParaRPr>
          </a:p>
        </p:txBody>
      </p:sp>
      <p:sp>
        <p:nvSpPr>
          <p:cNvPr id="18435"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843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2000"/>
                                        <p:tgtEl>
                                          <p:spTgt spid="133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fade">
                                      <p:cBhvr>
                                        <p:cTn id="18" dur="2000"/>
                                        <p:tgtEl>
                                          <p:spTgt spid="1331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fade">
                                      <p:cBhvr>
                                        <p:cTn id="21" dur="2000"/>
                                        <p:tgtEl>
                                          <p:spTgt spid="1331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315">
                                            <p:txEl>
                                              <p:pRg st="5" end="5"/>
                                            </p:txEl>
                                          </p:spTgt>
                                        </p:tgtEl>
                                        <p:attrNameLst>
                                          <p:attrName>style.visibility</p:attrName>
                                        </p:attrNameLst>
                                      </p:cBhvr>
                                      <p:to>
                                        <p:strVal val="visible"/>
                                      </p:to>
                                    </p:set>
                                    <p:animEffect transition="in" filter="fade">
                                      <p:cBhvr>
                                        <p:cTn id="24" dur="2000"/>
                                        <p:tgtEl>
                                          <p:spTgt spid="1331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fade">
                                      <p:cBhvr>
                                        <p:cTn id="27" dur="2000"/>
                                        <p:tgtEl>
                                          <p:spTgt spid="1331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315">
                                            <p:txEl>
                                              <p:pRg st="7" end="7"/>
                                            </p:txEl>
                                          </p:spTgt>
                                        </p:tgtEl>
                                        <p:attrNameLst>
                                          <p:attrName>style.visibility</p:attrName>
                                        </p:attrNameLst>
                                      </p:cBhvr>
                                      <p:to>
                                        <p:strVal val="visible"/>
                                      </p:to>
                                    </p:set>
                                    <p:animEffect transition="in" filter="fade">
                                      <p:cBhvr>
                                        <p:cTn id="30" dur="2000"/>
                                        <p:tgtEl>
                                          <p:spTgt spid="1331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animEffect transition="in" filter="fade">
                                      <p:cBhvr>
                                        <p:cTn id="33" dur="2000"/>
                                        <p:tgtEl>
                                          <p:spTgt spid="1331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315">
                                            <p:txEl>
                                              <p:pRg st="9" end="9"/>
                                            </p:txEl>
                                          </p:spTgt>
                                        </p:tgtEl>
                                        <p:attrNameLst>
                                          <p:attrName>style.visibility</p:attrName>
                                        </p:attrNameLst>
                                      </p:cBhvr>
                                      <p:to>
                                        <p:strVal val="visible"/>
                                      </p:to>
                                    </p:set>
                                    <p:animEffect transition="in" filter="fade">
                                      <p:cBhvr>
                                        <p:cTn id="36" dur="2000"/>
                                        <p:tgtEl>
                                          <p:spTgt spid="13315">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315">
                                            <p:txEl>
                                              <p:pRg st="10" end="10"/>
                                            </p:txEl>
                                          </p:spTgt>
                                        </p:tgtEl>
                                        <p:attrNameLst>
                                          <p:attrName>style.visibility</p:attrName>
                                        </p:attrNameLst>
                                      </p:cBhvr>
                                      <p:to>
                                        <p:strVal val="visible"/>
                                      </p:to>
                                    </p:set>
                                    <p:animEffect transition="in" filter="fade">
                                      <p:cBhvr>
                                        <p:cTn id="39" dur="2000"/>
                                        <p:tgtEl>
                                          <p:spTgt spid="13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8125" y="1531938"/>
            <a:ext cx="8677275" cy="938719"/>
          </a:xfrm>
        </p:spPr>
        <p:txBody>
          <a:bodyPr/>
          <a:lstStyle/>
          <a:p>
            <a:r>
              <a:rPr lang="en-US" dirty="0" smtClean="0"/>
              <a:t>Types of Cells </a:t>
            </a:r>
            <a:endParaRPr lang="en-US" dirty="0"/>
          </a:p>
        </p:txBody>
      </p:sp>
      <p:sp>
        <p:nvSpPr>
          <p:cNvPr id="3" name="Title 2"/>
          <p:cNvSpPr>
            <a:spLocks noGrp="1"/>
          </p:cNvSpPr>
          <p:nvPr>
            <p:ph type="ctrTitle"/>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5900" y="76200"/>
            <a:ext cx="8534400" cy="914400"/>
          </a:xfrm>
        </p:spPr>
        <p:txBody>
          <a:bodyPr/>
          <a:lstStyle/>
          <a:p>
            <a:pPr marL="0" indent="0" eaLnBrk="1" hangingPunct="1"/>
            <a:r>
              <a:rPr lang="en-US" altLang="ar-SA" smtClean="0">
                <a:latin typeface="Arial Unicode MS" pitchFamily="34" charset="-128"/>
                <a:ea typeface="Arial Unicode MS" pitchFamily="34" charset="-128"/>
                <a:cs typeface="Arial Unicode MS" pitchFamily="34" charset="-128"/>
              </a:rPr>
              <a:t>Cells are an organism’s basic units of structure and function</a:t>
            </a:r>
          </a:p>
        </p:txBody>
      </p:sp>
      <p:sp>
        <p:nvSpPr>
          <p:cNvPr id="34819" name="Rectangle 3"/>
          <p:cNvSpPr>
            <a:spLocks noGrp="1" noChangeArrowheads="1"/>
          </p:cNvSpPr>
          <p:nvPr>
            <p:ph type="body" idx="1"/>
          </p:nvPr>
        </p:nvSpPr>
        <p:spPr>
          <a:xfrm>
            <a:off x="228600" y="1035050"/>
            <a:ext cx="8534400" cy="5780088"/>
          </a:xfrm>
        </p:spPr>
        <p:txBody>
          <a:bodyPr/>
          <a:lstStyle/>
          <a:p>
            <a:pPr eaLnBrk="1" hangingPunct="1"/>
            <a:r>
              <a:rPr lang="en-US" altLang="ar-SA" smtClean="0"/>
              <a:t>The cell is the lowest level of organization that can perform all activities required for life</a:t>
            </a:r>
          </a:p>
          <a:p>
            <a:pPr eaLnBrk="1" hangingPunct="1"/>
            <a:r>
              <a:rPr lang="en-US" altLang="ar-SA" smtClean="0"/>
              <a:t>All cells:</a:t>
            </a:r>
          </a:p>
          <a:p>
            <a:pPr lvl="1" eaLnBrk="1" hangingPunct="1"/>
            <a:r>
              <a:rPr lang="en-US" altLang="ar-SA" sz="2400" smtClean="0"/>
              <a:t>Are enclosed by a membrane</a:t>
            </a:r>
          </a:p>
          <a:p>
            <a:pPr lvl="1" eaLnBrk="1" hangingPunct="1"/>
            <a:r>
              <a:rPr lang="en-US" altLang="ar-SA" sz="2400" smtClean="0"/>
              <a:t>Use DNA as their genetic information</a:t>
            </a:r>
          </a:p>
          <a:p>
            <a:pPr lvl="1" eaLnBrk="1" hangingPunct="1"/>
            <a:r>
              <a:rPr lang="en-US" altLang="ar-SA" sz="2400" smtClean="0"/>
              <a:t>“Life is recognized by what living things do</a:t>
            </a:r>
            <a:r>
              <a:rPr lang="en-US" altLang="ar-SA" smtClean="0"/>
              <a:t>”</a:t>
            </a:r>
          </a:p>
          <a:p>
            <a:pPr eaLnBrk="1" hangingPunct="1"/>
            <a:r>
              <a:rPr lang="en-US" altLang="ar-SA" smtClean="0"/>
              <a:t>The ability of cells to divide is the basis of: reproduction, growth, and repair of multicellular organisms</a:t>
            </a:r>
          </a:p>
        </p:txBody>
      </p:sp>
      <p:sp>
        <p:nvSpPr>
          <p:cNvPr id="34820"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1"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Tree>
    <p:extLst>
      <p:ext uri="{BB962C8B-B14F-4D97-AF65-F5344CB8AC3E}">
        <p14:creationId xmlns:p14="http://schemas.microsoft.com/office/powerpoint/2010/main" val="1020735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 y="1066800"/>
            <a:ext cx="8839200" cy="4832092"/>
          </a:xfrm>
          <a:prstGeom prst="rect">
            <a:avLst/>
          </a:prstGeom>
          <a:noFill/>
          <a:ln w="9525">
            <a:noFill/>
            <a:miter lim="800000"/>
            <a:headEnd/>
            <a:tailEnd/>
          </a:ln>
        </p:spPr>
        <p:txBody>
          <a:bodyPr wrap="square">
            <a:spAutoFit/>
          </a:bodyPr>
          <a:lstStyle/>
          <a:p>
            <a:pPr algn="just"/>
            <a:endParaRPr lang="en-US" sz="2800" dirty="0" smtClean="0"/>
          </a:p>
          <a:p>
            <a:pPr algn="just"/>
            <a:r>
              <a:rPr lang="en-US" sz="2800" dirty="0" smtClean="0"/>
              <a:t>The </a:t>
            </a:r>
            <a:r>
              <a:rPr lang="en-US" sz="2800" dirty="0">
                <a:solidFill>
                  <a:srgbClr val="FF0000"/>
                </a:solidFill>
              </a:rPr>
              <a:t>cell </a:t>
            </a:r>
            <a:r>
              <a:rPr lang="en-US" sz="2800" dirty="0"/>
              <a:t>is the lowest (simplest) </a:t>
            </a:r>
            <a:r>
              <a:rPr lang="en-US" sz="2800" dirty="0">
                <a:solidFill>
                  <a:srgbClr val="FF0000"/>
                </a:solidFill>
              </a:rPr>
              <a:t>structural unit in a living organism </a:t>
            </a:r>
            <a:r>
              <a:rPr lang="en-US" sz="2800" dirty="0"/>
              <a:t>that can perform a function.</a:t>
            </a:r>
          </a:p>
          <a:p>
            <a:pPr algn="just"/>
            <a:r>
              <a:rPr lang="ar-EG" sz="2800" dirty="0"/>
              <a:t>الخلية هى أصغر وأبسط تركيب داخل الكائن الحى يستطيع القيام بوظيفة</a:t>
            </a:r>
            <a:r>
              <a:rPr lang="en-US" sz="2800" dirty="0"/>
              <a:t/>
            </a:r>
            <a:br>
              <a:rPr lang="en-US" sz="2800" dirty="0"/>
            </a:br>
            <a:r>
              <a:rPr lang="en-US" sz="2800" dirty="0">
                <a:latin typeface="Arial Unicode MS" pitchFamily="34" charset="-128"/>
                <a:ea typeface="Arial Unicode MS" pitchFamily="34" charset="-128"/>
                <a:cs typeface="Arial Unicode MS" pitchFamily="34" charset="-128"/>
              </a:rPr>
              <a:t/>
            </a:r>
            <a:br>
              <a:rPr lang="en-US" sz="2800" dirty="0">
                <a:latin typeface="Arial Unicode MS" pitchFamily="34" charset="-128"/>
                <a:ea typeface="Arial Unicode MS" pitchFamily="34" charset="-128"/>
                <a:cs typeface="Arial Unicode MS" pitchFamily="34" charset="-128"/>
              </a:rPr>
            </a:br>
            <a:r>
              <a:rPr lang="en-US" sz="2800" dirty="0">
                <a:latin typeface="Arial Unicode MS" pitchFamily="34" charset="-128"/>
                <a:ea typeface="Arial Unicode MS" pitchFamily="34" charset="-128"/>
                <a:cs typeface="Arial Unicode MS" pitchFamily="34" charset="-128"/>
              </a:rPr>
              <a:t> - There are (</a:t>
            </a:r>
            <a:r>
              <a:rPr lang="en-US" sz="2800" dirty="0">
                <a:solidFill>
                  <a:srgbClr val="FF0000"/>
                </a:solidFill>
                <a:latin typeface="Arial Unicode MS" pitchFamily="34" charset="-128"/>
                <a:ea typeface="Arial Unicode MS" pitchFamily="34" charset="-128"/>
                <a:cs typeface="Arial Unicode MS" pitchFamily="34" charset="-128"/>
              </a:rPr>
              <a:t>2</a:t>
            </a:r>
            <a:r>
              <a:rPr lang="en-US" sz="2800" dirty="0">
                <a:latin typeface="Arial Unicode MS" pitchFamily="34" charset="-128"/>
                <a:ea typeface="Arial Unicode MS" pitchFamily="34" charset="-128"/>
                <a:cs typeface="Arial Unicode MS" pitchFamily="34" charset="-128"/>
              </a:rPr>
              <a:t>) basic </a:t>
            </a:r>
            <a:r>
              <a:rPr lang="en-US" sz="2800" dirty="0">
                <a:solidFill>
                  <a:srgbClr val="FF0000"/>
                </a:solidFill>
                <a:latin typeface="Arial Unicode MS" pitchFamily="34" charset="-128"/>
                <a:ea typeface="Arial Unicode MS" pitchFamily="34" charset="-128"/>
                <a:cs typeface="Arial Unicode MS" pitchFamily="34" charset="-128"/>
              </a:rPr>
              <a:t>types</a:t>
            </a:r>
            <a:r>
              <a:rPr lang="en-US" sz="2800" dirty="0">
                <a:latin typeface="Arial Unicode MS" pitchFamily="34" charset="-128"/>
                <a:ea typeface="Arial Unicode MS" pitchFamily="34" charset="-128"/>
                <a:cs typeface="Arial Unicode MS" pitchFamily="34" charset="-128"/>
              </a:rPr>
              <a:t> of cells:</a:t>
            </a:r>
          </a:p>
          <a:p>
            <a:pPr lvl="3" algn="just"/>
            <a:r>
              <a:rPr lang="en-US" sz="2800" dirty="0">
                <a:latin typeface="Arial Unicode MS" pitchFamily="34" charset="-128"/>
                <a:ea typeface="Arial Unicode MS" pitchFamily="34" charset="-128"/>
                <a:cs typeface="Arial Unicode MS" pitchFamily="34" charset="-128"/>
              </a:rPr>
              <a:t/>
            </a:r>
            <a:br>
              <a:rPr lang="en-US" sz="2800" dirty="0">
                <a:latin typeface="Arial Unicode MS" pitchFamily="34" charset="-128"/>
                <a:ea typeface="Arial Unicode MS" pitchFamily="34" charset="-128"/>
                <a:cs typeface="Arial Unicode MS" pitchFamily="34" charset="-128"/>
              </a:rPr>
            </a:br>
            <a:r>
              <a:rPr lang="ar-EG" sz="2800" dirty="0" err="1">
                <a:latin typeface="Arial Unicode MS" pitchFamily="34" charset="-128"/>
                <a:ea typeface="Arial Unicode MS" pitchFamily="34" charset="-128"/>
                <a:cs typeface="Arial Unicode MS" pitchFamily="34" charset="-128"/>
              </a:rPr>
              <a:t>-</a:t>
            </a:r>
            <a:r>
              <a:rPr lang="en-US" sz="2800" dirty="0">
                <a:latin typeface="Arial Unicode MS" pitchFamily="34" charset="-128"/>
                <a:ea typeface="Arial Unicode MS" pitchFamily="34" charset="-128"/>
                <a:cs typeface="Arial Unicode MS" pitchFamily="34" charset="-128"/>
              </a:rPr>
              <a:t> </a:t>
            </a:r>
            <a:r>
              <a:rPr lang="en-US" sz="2800" u="sng" dirty="0">
                <a:solidFill>
                  <a:srgbClr val="FF0000"/>
                </a:solidFill>
                <a:latin typeface="Arial Unicode MS" pitchFamily="34" charset="-128"/>
                <a:ea typeface="Arial Unicode MS" pitchFamily="34" charset="-128"/>
                <a:cs typeface="Arial Unicode MS" pitchFamily="34" charset="-128"/>
              </a:rPr>
              <a:t>Pro</a:t>
            </a:r>
            <a:r>
              <a:rPr lang="en-US" sz="2800" dirty="0">
                <a:solidFill>
                  <a:srgbClr val="FF0000"/>
                </a:solidFill>
                <a:latin typeface="Arial Unicode MS" pitchFamily="34" charset="-128"/>
                <a:ea typeface="Arial Unicode MS" pitchFamily="34" charset="-128"/>
                <a:cs typeface="Arial Unicode MS" pitchFamily="34" charset="-128"/>
              </a:rPr>
              <a:t> </a:t>
            </a:r>
            <a:r>
              <a:rPr lang="en-US" sz="2800" dirty="0" err="1">
                <a:latin typeface="Arial Unicode MS" pitchFamily="34" charset="-128"/>
                <a:ea typeface="Arial Unicode MS" pitchFamily="34" charset="-128"/>
                <a:cs typeface="Arial Unicode MS" pitchFamily="34" charset="-128"/>
              </a:rPr>
              <a:t>karyotic</a:t>
            </a:r>
            <a:r>
              <a:rPr lang="en-US" sz="2800" dirty="0">
                <a:latin typeface="Arial Unicode MS" pitchFamily="34" charset="-128"/>
                <a:ea typeface="Arial Unicode MS" pitchFamily="34" charset="-128"/>
                <a:cs typeface="Arial Unicode MS" pitchFamily="34" charset="-128"/>
              </a:rPr>
              <a:t> cells. </a:t>
            </a:r>
            <a:r>
              <a:rPr lang="ar-EG" sz="2800" dirty="0">
                <a:latin typeface="Arial Unicode MS" pitchFamily="34" charset="-128"/>
                <a:ea typeface="Arial Unicode MS" pitchFamily="34" charset="-128"/>
                <a:cs typeface="Arial Unicode MS" pitchFamily="34" charset="-128"/>
              </a:rPr>
              <a:t>خلايا </a:t>
            </a:r>
            <a:r>
              <a:rPr lang="ar-EG" sz="2800" dirty="0" err="1">
                <a:latin typeface="Arial Unicode MS" pitchFamily="34" charset="-128"/>
                <a:ea typeface="Arial Unicode MS" pitchFamily="34" charset="-128"/>
                <a:cs typeface="Arial Unicode MS" pitchFamily="34" charset="-128"/>
              </a:rPr>
              <a:t>أولية </a:t>
            </a:r>
            <a:r>
              <a:rPr lang="ar-EG" sz="2800" dirty="0">
                <a:latin typeface="Arial Unicode MS" pitchFamily="34" charset="-128"/>
                <a:ea typeface="Arial Unicode MS" pitchFamily="34" charset="-128"/>
                <a:cs typeface="Arial Unicode MS" pitchFamily="34" charset="-128"/>
              </a:rPr>
              <a:t>(بدائية) النواة</a:t>
            </a:r>
            <a:r>
              <a:rPr lang="en-US" sz="2800" dirty="0">
                <a:latin typeface="Arial Unicode MS" pitchFamily="34" charset="-128"/>
                <a:ea typeface="Arial Unicode MS" pitchFamily="34" charset="-128"/>
                <a:cs typeface="Arial Unicode MS" pitchFamily="34" charset="-128"/>
              </a:rPr>
              <a:t> </a:t>
            </a:r>
          </a:p>
          <a:p>
            <a:pPr lvl="3" algn="just"/>
            <a:endParaRPr lang="en-US" sz="2800" dirty="0">
              <a:latin typeface="Arial Unicode MS" pitchFamily="34" charset="-128"/>
              <a:ea typeface="Arial Unicode MS" pitchFamily="34" charset="-128"/>
              <a:cs typeface="Arial Unicode MS" pitchFamily="34" charset="-128"/>
            </a:endParaRPr>
          </a:p>
          <a:p>
            <a:pPr lvl="3" algn="just">
              <a:buFontTx/>
              <a:buChar char="-"/>
            </a:pPr>
            <a:r>
              <a:rPr lang="en-US" sz="2800" u="sng" dirty="0" smtClean="0">
                <a:solidFill>
                  <a:srgbClr val="FF0000"/>
                </a:solidFill>
                <a:latin typeface="Arial Unicode MS" pitchFamily="34" charset="-128"/>
                <a:ea typeface="Arial Unicode MS" pitchFamily="34" charset="-128"/>
                <a:cs typeface="Arial Unicode MS" pitchFamily="34" charset="-128"/>
              </a:rPr>
              <a:t> </a:t>
            </a:r>
            <a:r>
              <a:rPr lang="en-US" sz="2800" u="sng" dirty="0" err="1" smtClean="0">
                <a:solidFill>
                  <a:srgbClr val="FF0000"/>
                </a:solidFill>
                <a:latin typeface="Arial Unicode MS" pitchFamily="34" charset="-128"/>
                <a:ea typeface="Arial Unicode MS" pitchFamily="34" charset="-128"/>
                <a:cs typeface="Arial Unicode MS" pitchFamily="34" charset="-128"/>
              </a:rPr>
              <a:t>Eu</a:t>
            </a:r>
            <a:r>
              <a:rPr lang="en-US" sz="2800" dirty="0" smtClean="0">
                <a:solidFill>
                  <a:srgbClr val="FF0000"/>
                </a:solidFill>
                <a:latin typeface="Arial Unicode MS" pitchFamily="34" charset="-128"/>
                <a:ea typeface="Arial Unicode MS" pitchFamily="34" charset="-128"/>
                <a:cs typeface="Arial Unicode MS" pitchFamily="34" charset="-128"/>
              </a:rPr>
              <a:t> </a:t>
            </a:r>
            <a:r>
              <a:rPr lang="en-US" sz="2800" dirty="0" err="1">
                <a:latin typeface="Arial Unicode MS" pitchFamily="34" charset="-128"/>
                <a:ea typeface="Arial Unicode MS" pitchFamily="34" charset="-128"/>
                <a:cs typeface="Arial Unicode MS" pitchFamily="34" charset="-128"/>
              </a:rPr>
              <a:t>karyotic</a:t>
            </a:r>
            <a:r>
              <a:rPr lang="en-US" sz="2800" dirty="0">
                <a:latin typeface="Arial Unicode MS" pitchFamily="34" charset="-128"/>
                <a:ea typeface="Arial Unicode MS" pitchFamily="34" charset="-128"/>
                <a:cs typeface="Arial Unicode MS" pitchFamily="34" charset="-128"/>
              </a:rPr>
              <a:t> cells.</a:t>
            </a:r>
            <a:r>
              <a:rPr lang="ar-EG" sz="2800" dirty="0">
                <a:latin typeface="Arial Unicode MS" pitchFamily="34" charset="-128"/>
                <a:ea typeface="Arial Unicode MS" pitchFamily="34" charset="-128"/>
                <a:cs typeface="Arial Unicode MS" pitchFamily="34" charset="-128"/>
              </a:rPr>
              <a:t> خلايا </a:t>
            </a:r>
            <a:r>
              <a:rPr lang="ar-EG" sz="2800" dirty="0" err="1">
                <a:latin typeface="Arial Unicode MS" pitchFamily="34" charset="-128"/>
                <a:ea typeface="Arial Unicode MS" pitchFamily="34" charset="-128"/>
                <a:cs typeface="Arial Unicode MS" pitchFamily="34" charset="-128"/>
              </a:rPr>
              <a:t>حقيقية</a:t>
            </a:r>
            <a:r>
              <a:rPr lang="ar-EG" sz="2800" dirty="0">
                <a:latin typeface="Arial Unicode MS" pitchFamily="34" charset="-128"/>
                <a:ea typeface="Arial Unicode MS" pitchFamily="34" charset="-128"/>
                <a:cs typeface="Arial Unicode MS" pitchFamily="34" charset="-128"/>
              </a:rPr>
              <a:t> </a:t>
            </a:r>
            <a:r>
              <a:rPr lang="ar-EG" sz="2800" dirty="0" smtClean="0">
                <a:latin typeface="Arial Unicode MS" pitchFamily="34" charset="-128"/>
                <a:ea typeface="Arial Unicode MS" pitchFamily="34" charset="-128"/>
                <a:cs typeface="Arial Unicode MS" pitchFamily="34" charset="-128"/>
              </a:rPr>
              <a:t>النواة</a:t>
            </a:r>
            <a:endParaRPr lang="en-US" sz="2800" dirty="0" smtClean="0">
              <a:latin typeface="Arial Unicode MS" pitchFamily="34" charset="-128"/>
              <a:ea typeface="Arial Unicode MS" pitchFamily="34" charset="-128"/>
              <a:cs typeface="Arial Unicode MS" pitchFamily="34" charset="-128"/>
            </a:endParaRPr>
          </a:p>
          <a:p>
            <a:pPr lvl="3" algn="just"/>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Effect transition="in" filter="fade">
                                      <p:cBhvr>
                                        <p:cTn id="7" dur="2000"/>
                                        <p:tgtEl>
                                          <p:spTgt spid="204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fade">
                                      <p:cBhvr>
                                        <p:cTn id="12" dur="2000"/>
                                        <p:tgtEl>
                                          <p:spTgt spid="204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2">
                                            <p:txEl>
                                              <p:pRg st="3" end="3"/>
                                            </p:txEl>
                                          </p:spTgt>
                                        </p:tgtEl>
                                        <p:attrNameLst>
                                          <p:attrName>style.visibility</p:attrName>
                                        </p:attrNameLst>
                                      </p:cBhvr>
                                      <p:to>
                                        <p:strVal val="visible"/>
                                      </p:to>
                                    </p:set>
                                    <p:animEffect transition="in" filter="box(in)">
                                      <p:cBhvr>
                                        <p:cTn id="17" dur="500"/>
                                        <p:tgtEl>
                                          <p:spTgt spid="2048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82">
                                            <p:txEl>
                                              <p:pRg st="5" end="5"/>
                                            </p:txEl>
                                          </p:spTgt>
                                        </p:tgtEl>
                                        <p:attrNameLst>
                                          <p:attrName>style.visibility</p:attrName>
                                        </p:attrNameLst>
                                      </p:cBhvr>
                                      <p:to>
                                        <p:strVal val="visible"/>
                                      </p:to>
                                    </p:set>
                                    <p:animEffect transition="in" filter="box(in)">
                                      <p:cBhvr>
                                        <p:cTn id="22" dur="500"/>
                                        <p:tgtEl>
                                          <p:spTgt spid="204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411162"/>
            <a:ext cx="8534400" cy="503238"/>
          </a:xfrm>
        </p:spPr>
        <p:txBody>
          <a:bodyPr/>
          <a:lstStyle/>
          <a:p>
            <a:pPr eaLnBrk="1" hangingPunct="1"/>
            <a:r>
              <a:rPr lang="en-US" dirty="0" smtClean="0">
                <a:latin typeface="Arial Unicode MS" pitchFamily="34" charset="-128"/>
                <a:ea typeface="Arial Unicode MS" pitchFamily="34" charset="-128"/>
                <a:cs typeface="Arial Unicode MS" pitchFamily="34" charset="-128"/>
              </a:rPr>
              <a:t>Overview: Introduction</a:t>
            </a:r>
          </a:p>
        </p:txBody>
      </p:sp>
      <p:sp>
        <p:nvSpPr>
          <p:cNvPr id="5123" name="Rectangle 3"/>
          <p:cNvSpPr>
            <a:spLocks noGrp="1" noChangeArrowheads="1"/>
          </p:cNvSpPr>
          <p:nvPr>
            <p:ph type="body" idx="1"/>
          </p:nvPr>
        </p:nvSpPr>
        <p:spPr>
          <a:xfrm>
            <a:off x="304800" y="2473624"/>
            <a:ext cx="8229600" cy="1224951"/>
          </a:xfrm>
        </p:spPr>
        <p:txBody>
          <a:bodyPr anchor="ctr"/>
          <a:lstStyle/>
          <a:p>
            <a:pPr algn="ctr" eaLnBrk="1" hangingPunct="1">
              <a:spcBef>
                <a:spcPct val="10000"/>
              </a:spcBef>
            </a:pPr>
            <a:r>
              <a:rPr lang="en-US" sz="3200" b="1" u="sng" dirty="0" smtClean="0">
                <a:solidFill>
                  <a:srgbClr val="C00000"/>
                </a:solidFill>
              </a:rPr>
              <a:t>Biology</a:t>
            </a:r>
            <a:r>
              <a:rPr lang="en-US" sz="3200" b="1" dirty="0" smtClean="0"/>
              <a:t> </a:t>
            </a:r>
            <a:r>
              <a:rPr lang="en-US" sz="3200" dirty="0" smtClean="0"/>
              <a:t>is the science of life </a:t>
            </a:r>
          </a:p>
          <a:p>
            <a:pPr algn="ctr" eaLnBrk="1" hangingPunct="1">
              <a:spcBef>
                <a:spcPct val="10000"/>
              </a:spcBef>
            </a:pPr>
            <a:r>
              <a:rPr lang="en-US" sz="3200" dirty="0" smtClean="0"/>
              <a:t>(</a:t>
            </a:r>
            <a:r>
              <a:rPr lang="en-US" sz="3200" b="1" dirty="0" smtClean="0"/>
              <a:t>Bio </a:t>
            </a:r>
            <a:r>
              <a:rPr lang="en-US" sz="3200" dirty="0" smtClean="0"/>
              <a:t>= life &amp;  </a:t>
            </a:r>
            <a:r>
              <a:rPr lang="en-US" sz="3200" b="1" dirty="0" smtClean="0"/>
              <a:t>logy </a:t>
            </a:r>
            <a:r>
              <a:rPr lang="en-US" sz="3200" dirty="0" smtClean="0"/>
              <a:t>= science)</a:t>
            </a:r>
          </a:p>
        </p:txBody>
      </p:sp>
      <p:sp>
        <p:nvSpPr>
          <p:cNvPr id="5124" name="Line 4"/>
          <p:cNvSpPr>
            <a:spLocks noChangeShapeType="1"/>
          </p:cNvSpPr>
          <p:nvPr/>
        </p:nvSpPr>
        <p:spPr bwMode="auto">
          <a:xfrm>
            <a:off x="304800" y="990600"/>
            <a:ext cx="8534400" cy="0"/>
          </a:xfrm>
          <a:prstGeom prst="line">
            <a:avLst/>
          </a:prstGeom>
          <a:noFill/>
          <a:ln w="50800">
            <a:solidFill>
              <a:schemeClr val="hlink"/>
            </a:solidFill>
            <a:round/>
            <a:headEnd/>
            <a:tailEnd/>
          </a:ln>
        </p:spPr>
        <p:txBody>
          <a:bodyPr wrap="none" anchor="ctr"/>
          <a:lstStyle/>
          <a:p>
            <a:endParaRPr lang="en-US"/>
          </a:p>
        </p:txBody>
      </p:sp>
      <p:sp>
        <p:nvSpPr>
          <p:cNvPr id="5125"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5126" name="Text Box 6"/>
          <p:cNvSpPr txBox="1">
            <a:spLocks noChangeArrowheads="1"/>
          </p:cNvSpPr>
          <p:nvPr/>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
        <p:nvSpPr>
          <p:cNvPr id="7" name="Rectangle 6"/>
          <p:cNvSpPr/>
          <p:nvPr/>
        </p:nvSpPr>
        <p:spPr>
          <a:xfrm>
            <a:off x="838200" y="4191000"/>
            <a:ext cx="7315200" cy="1335750"/>
          </a:xfrm>
          <a:prstGeom prst="rect">
            <a:avLst/>
          </a:prstGeom>
        </p:spPr>
        <p:txBody>
          <a:bodyPr wrap="square">
            <a:spAutoFit/>
          </a:bodyPr>
          <a:lstStyle/>
          <a:p>
            <a:pPr algn="ctr" eaLnBrk="1" hangingPunct="1">
              <a:spcBef>
                <a:spcPct val="10000"/>
              </a:spcBef>
            </a:pPr>
            <a:r>
              <a:rPr lang="en-US" sz="2800" b="1" dirty="0" smtClean="0">
                <a:solidFill>
                  <a:srgbClr val="C00000"/>
                </a:solidFill>
              </a:rPr>
              <a:t>What is LIFE ?</a:t>
            </a:r>
          </a:p>
          <a:p>
            <a:pPr algn="ctr" eaLnBrk="1" hangingPunct="1">
              <a:spcBef>
                <a:spcPct val="10000"/>
              </a:spcBef>
            </a:pPr>
            <a:r>
              <a:rPr lang="en-US" b="1" dirty="0" smtClean="0"/>
              <a:t>Very difficult to answer this question!!!!</a:t>
            </a:r>
          </a:p>
          <a:p>
            <a:pPr algn="ctr" eaLnBrk="1" hangingPunct="1">
              <a:spcBef>
                <a:spcPct val="10000"/>
              </a:spcBef>
            </a:pPr>
            <a:r>
              <a:rPr lang="en-US" b="1" dirty="0" smtClean="0"/>
              <a:t>However, biologists focus on how life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ChangeArrowheads="1"/>
          </p:cNvSpPr>
          <p:nvPr/>
        </p:nvSpPr>
        <p:spPr bwMode="auto">
          <a:xfrm>
            <a:off x="76200" y="0"/>
            <a:ext cx="8991600" cy="5292725"/>
          </a:xfrm>
          <a:prstGeom prst="rect">
            <a:avLst/>
          </a:prstGeom>
          <a:noFill/>
          <a:ln w="9525">
            <a:noFill/>
            <a:miter lim="800000"/>
            <a:headEnd/>
            <a:tailEnd/>
          </a:ln>
        </p:spPr>
        <p:txBody>
          <a:bodyPr/>
          <a:lstStyle/>
          <a:p>
            <a:pPr marL="285750" indent="-285750" algn="l">
              <a:lnSpc>
                <a:spcPct val="90000"/>
              </a:lnSpc>
              <a:spcBef>
                <a:spcPct val="20000"/>
              </a:spcBef>
              <a:buClr>
                <a:schemeClr val="accent1"/>
              </a:buClr>
              <a:buFont typeface="Wingdings" pitchFamily="2" charset="2"/>
              <a:buChar char="¡"/>
            </a:pPr>
            <a:r>
              <a:rPr lang="en-US" sz="2800" i="1" dirty="0">
                <a:solidFill>
                  <a:srgbClr val="FF0000"/>
                </a:solidFill>
              </a:rPr>
              <a:t>Prokaryotes</a:t>
            </a:r>
            <a:r>
              <a:rPr lang="ar-EG" sz="2800" i="1" dirty="0">
                <a:solidFill>
                  <a:srgbClr val="FF0000"/>
                </a:solidFill>
              </a:rPr>
              <a:t>		</a:t>
            </a:r>
            <a:r>
              <a:rPr lang="ar-SA" sz="2000" b="1" dirty="0">
                <a:solidFill>
                  <a:srgbClr val="FF0000"/>
                </a:solidFill>
                <a:ea typeface="Arial Unicode MS" pitchFamily="34" charset="-128"/>
                <a:cs typeface="Arial Unicode MS" pitchFamily="34" charset="-128"/>
              </a:rPr>
              <a:t> أولي</a:t>
            </a:r>
            <a:r>
              <a:rPr lang="ar-EG" sz="2000" b="1" dirty="0">
                <a:solidFill>
                  <a:srgbClr val="FF0000"/>
                </a:solidFill>
                <a:ea typeface="Arial Unicode MS" pitchFamily="34" charset="-128"/>
                <a:cs typeface="Arial Unicode MS" pitchFamily="34" charset="-128"/>
              </a:rPr>
              <a:t>ات</a:t>
            </a:r>
            <a:r>
              <a:rPr lang="ar-SA" sz="2000" b="1" dirty="0">
                <a:solidFill>
                  <a:srgbClr val="FF0000"/>
                </a:solidFill>
                <a:ea typeface="Arial Unicode MS" pitchFamily="34" charset="-128"/>
                <a:cs typeface="Arial Unicode MS" pitchFamily="34" charset="-128"/>
              </a:rPr>
              <a:t> </a:t>
            </a:r>
            <a:r>
              <a:rPr lang="ar-EG" sz="2000" b="1" dirty="0">
                <a:solidFill>
                  <a:srgbClr val="FF0000"/>
                </a:solidFill>
                <a:ea typeface="Arial Unicode MS" pitchFamily="34" charset="-128"/>
                <a:cs typeface="Arial Unicode MS" pitchFamily="34" charset="-128"/>
              </a:rPr>
              <a:t>(بدائيات</a:t>
            </a:r>
            <a:r>
              <a:rPr lang="ar-EG" sz="2000" b="1" dirty="0" err="1">
                <a:solidFill>
                  <a:srgbClr val="FF0000"/>
                </a:solidFill>
                <a:ea typeface="Arial Unicode MS" pitchFamily="34" charset="-128"/>
                <a:cs typeface="Arial Unicode MS" pitchFamily="34" charset="-128"/>
              </a:rPr>
              <a:t>)</a:t>
            </a:r>
            <a:r>
              <a:rPr lang="ar-EG" sz="2000" b="1" dirty="0">
                <a:solidFill>
                  <a:srgbClr val="FF0000"/>
                </a:solidFill>
                <a:ea typeface="Arial Unicode MS" pitchFamily="34" charset="-128"/>
                <a:cs typeface="Arial Unicode MS" pitchFamily="34" charset="-128"/>
              </a:rPr>
              <a:t> </a:t>
            </a:r>
            <a:r>
              <a:rPr lang="ar-SA" sz="2000" b="1" dirty="0">
                <a:solidFill>
                  <a:srgbClr val="FF0000"/>
                </a:solidFill>
                <a:ea typeface="Arial Unicode MS" pitchFamily="34" charset="-128"/>
                <a:cs typeface="Arial Unicode MS" pitchFamily="34" charset="-128"/>
              </a:rPr>
              <a:t>النواة</a:t>
            </a:r>
            <a:r>
              <a:rPr lang="ar-SA" sz="2800" b="1" dirty="0">
                <a:solidFill>
                  <a:srgbClr val="FF0000"/>
                </a:solidFill>
                <a:ea typeface="Arial Unicode MS" pitchFamily="34" charset="-128"/>
                <a:cs typeface="Arial Unicode MS" pitchFamily="34" charset="-128"/>
              </a:rPr>
              <a:t> </a:t>
            </a:r>
            <a:endParaRPr lang="en-US" sz="2800" i="1" dirty="0">
              <a:solidFill>
                <a:srgbClr val="FF0000"/>
              </a:solidFill>
            </a:endParaRPr>
          </a:p>
          <a:p>
            <a:pPr marL="1143000" lvl="2" indent="-228600" algn="l">
              <a:lnSpc>
                <a:spcPct val="150000"/>
              </a:lnSpc>
              <a:spcBef>
                <a:spcPct val="20000"/>
              </a:spcBef>
              <a:buClr>
                <a:schemeClr val="accent1"/>
              </a:buClr>
              <a:buFont typeface="Wingdings" pitchFamily="2" charset="2"/>
              <a:buChar char="l"/>
            </a:pPr>
            <a:r>
              <a:rPr lang="en-US" b="1" dirty="0"/>
              <a:t>No</a:t>
            </a:r>
            <a:r>
              <a:rPr lang="en-US" dirty="0"/>
              <a:t> cell nucleus</a:t>
            </a:r>
            <a:endParaRPr lang="ar-EG" dirty="0"/>
          </a:p>
          <a:p>
            <a:pPr marL="1143000" lvl="2" indent="-228600" algn="l">
              <a:lnSpc>
                <a:spcPct val="150000"/>
              </a:lnSpc>
              <a:spcBef>
                <a:spcPct val="20000"/>
              </a:spcBef>
              <a:buClr>
                <a:schemeClr val="accent1"/>
              </a:buClr>
              <a:buFont typeface="Wingdings" pitchFamily="2" charset="2"/>
              <a:buChar char="l"/>
            </a:pPr>
            <a:r>
              <a:rPr lang="en-US" dirty="0"/>
              <a:t>The genetic material (DNA) is not membrane-bound</a:t>
            </a:r>
            <a:endParaRPr lang="ar-EG" dirty="0"/>
          </a:p>
          <a:p>
            <a:pPr marL="1143000" lvl="2" indent="-228600" algn="l">
              <a:lnSpc>
                <a:spcPct val="150000"/>
              </a:lnSpc>
              <a:spcBef>
                <a:spcPct val="20000"/>
              </a:spcBef>
              <a:buClr>
                <a:schemeClr val="accent1"/>
              </a:buClr>
              <a:buFont typeface="Wingdings" pitchFamily="2" charset="2"/>
              <a:buChar char="l"/>
            </a:pPr>
            <a:r>
              <a:rPr lang="en-US" u="sng" dirty="0"/>
              <a:t>Usually Unicellular</a:t>
            </a:r>
            <a:r>
              <a:rPr lang="en-US" dirty="0"/>
              <a:t> (single-cell)</a:t>
            </a:r>
            <a:endParaRPr lang="ar-EG" dirty="0"/>
          </a:p>
          <a:p>
            <a:pPr marL="1143000" lvl="2" indent="-228600" algn="l">
              <a:lnSpc>
                <a:spcPct val="150000"/>
              </a:lnSpc>
              <a:spcBef>
                <a:spcPct val="20000"/>
              </a:spcBef>
              <a:buClr>
                <a:schemeClr val="accent1"/>
              </a:buClr>
              <a:buFont typeface="Wingdings" pitchFamily="2" charset="2"/>
              <a:buChar char="l"/>
            </a:pPr>
            <a:r>
              <a:rPr lang="en-US" dirty="0"/>
              <a:t>Examples include </a:t>
            </a:r>
            <a:r>
              <a:rPr lang="en-US" b="1" i="1" dirty="0">
                <a:solidFill>
                  <a:srgbClr val="FF0000"/>
                </a:solidFill>
              </a:rPr>
              <a:t>bacteria </a:t>
            </a:r>
            <a:r>
              <a:rPr lang="en-US" dirty="0"/>
              <a:t>and </a:t>
            </a:r>
            <a:r>
              <a:rPr lang="en-US" b="1" i="1" dirty="0" err="1">
                <a:solidFill>
                  <a:srgbClr val="FF0000"/>
                </a:solidFill>
              </a:rPr>
              <a:t>archaea</a:t>
            </a:r>
            <a:r>
              <a:rPr lang="en-US" b="1" i="1" dirty="0">
                <a:solidFill>
                  <a:srgbClr val="FF0000"/>
                </a:solidFill>
              </a:rPr>
              <a:t> </a:t>
            </a:r>
            <a:r>
              <a:rPr lang="ar-SA" sz="2000" b="1" dirty="0">
                <a:solidFill>
                  <a:srgbClr val="FF0000"/>
                </a:solidFill>
              </a:rPr>
              <a:t>عالم البدائيات</a:t>
            </a:r>
            <a:endParaRPr lang="en-US" sz="2000" b="1" dirty="0">
              <a:solidFill>
                <a:srgbClr val="FF0000"/>
              </a:solidFill>
            </a:endParaRPr>
          </a:p>
          <a:p>
            <a:pPr marL="1143000" lvl="2" indent="-228600" algn="l">
              <a:lnSpc>
                <a:spcPct val="90000"/>
              </a:lnSpc>
              <a:spcBef>
                <a:spcPct val="20000"/>
              </a:spcBef>
              <a:buClr>
                <a:schemeClr val="accent1"/>
              </a:buClr>
            </a:pPr>
            <a:endParaRPr lang="ar-EG" i="1" dirty="0"/>
          </a:p>
          <a:p>
            <a:pPr marL="285750" indent="-285750" algn="l">
              <a:lnSpc>
                <a:spcPct val="90000"/>
              </a:lnSpc>
              <a:spcBef>
                <a:spcPct val="20000"/>
              </a:spcBef>
              <a:buClr>
                <a:schemeClr val="accent1"/>
              </a:buClr>
              <a:buFont typeface="Wingdings" pitchFamily="2" charset="2"/>
              <a:buChar char="¡"/>
            </a:pPr>
            <a:r>
              <a:rPr lang="en-US" sz="2800" i="1" dirty="0">
                <a:solidFill>
                  <a:srgbClr val="FF0000"/>
                </a:solidFill>
              </a:rPr>
              <a:t>Eukaryotes</a:t>
            </a:r>
            <a:r>
              <a:rPr lang="ar-EG" sz="2800" i="1" dirty="0">
                <a:solidFill>
                  <a:srgbClr val="FF0000"/>
                </a:solidFill>
              </a:rPr>
              <a:t>		</a:t>
            </a:r>
            <a:r>
              <a:rPr lang="ar-SA" sz="2800" b="1" dirty="0">
                <a:solidFill>
                  <a:srgbClr val="FF0000"/>
                </a:solidFill>
                <a:ea typeface="Arial Unicode MS" pitchFamily="34" charset="-128"/>
                <a:cs typeface="Arial Unicode MS" pitchFamily="34" charset="-128"/>
              </a:rPr>
              <a:t> </a:t>
            </a:r>
            <a:r>
              <a:rPr lang="ar-SA" sz="2000" b="1" dirty="0" err="1">
                <a:solidFill>
                  <a:srgbClr val="FF0000"/>
                </a:solidFill>
                <a:ea typeface="Arial Unicode MS" pitchFamily="34" charset="-128"/>
                <a:cs typeface="Arial Unicode MS" pitchFamily="34" charset="-128"/>
              </a:rPr>
              <a:t>حقيقي</a:t>
            </a:r>
            <a:r>
              <a:rPr lang="ar-EG" sz="2000" b="1" dirty="0">
                <a:solidFill>
                  <a:srgbClr val="FF0000"/>
                </a:solidFill>
                <a:ea typeface="Arial Unicode MS" pitchFamily="34" charset="-128"/>
                <a:cs typeface="Arial Unicode MS" pitchFamily="34" charset="-128"/>
              </a:rPr>
              <a:t>ات</a:t>
            </a:r>
            <a:r>
              <a:rPr lang="ar-SA" sz="2000" b="1" dirty="0">
                <a:solidFill>
                  <a:srgbClr val="FF0000"/>
                </a:solidFill>
                <a:ea typeface="Arial Unicode MS" pitchFamily="34" charset="-128"/>
                <a:cs typeface="Arial Unicode MS" pitchFamily="34" charset="-128"/>
              </a:rPr>
              <a:t> النواة</a:t>
            </a:r>
            <a:endParaRPr lang="en-US" sz="2000" i="1" dirty="0">
              <a:solidFill>
                <a:srgbClr val="FF0000"/>
              </a:solidFill>
            </a:endParaRPr>
          </a:p>
          <a:p>
            <a:pPr marL="1143000" lvl="2" indent="-228600" algn="l">
              <a:lnSpc>
                <a:spcPct val="150000"/>
              </a:lnSpc>
              <a:spcBef>
                <a:spcPct val="20000"/>
              </a:spcBef>
              <a:buClr>
                <a:schemeClr val="accent1"/>
              </a:buClr>
              <a:buFont typeface="Wingdings" pitchFamily="2" charset="2"/>
              <a:buChar char="l"/>
            </a:pPr>
            <a:r>
              <a:rPr lang="en-US" dirty="0"/>
              <a:t> Have "</a:t>
            </a:r>
            <a:r>
              <a:rPr lang="en-US" b="1" dirty="0"/>
              <a:t>true</a:t>
            </a:r>
            <a:r>
              <a:rPr lang="en-US" dirty="0"/>
              <a:t>" nucleus </a:t>
            </a:r>
          </a:p>
          <a:p>
            <a:pPr marL="1143000" lvl="2" indent="-228600" algn="l">
              <a:lnSpc>
                <a:spcPct val="150000"/>
              </a:lnSpc>
              <a:spcBef>
                <a:spcPct val="20000"/>
              </a:spcBef>
              <a:buClr>
                <a:schemeClr val="accent1"/>
              </a:buClr>
              <a:buFont typeface="Wingdings" pitchFamily="2" charset="2"/>
              <a:buChar char="l"/>
            </a:pPr>
            <a:r>
              <a:rPr lang="en-US" dirty="0"/>
              <a:t> The genetic material (DNA) is bounded by a membrane</a:t>
            </a:r>
          </a:p>
          <a:p>
            <a:pPr marL="1143000" lvl="2" indent="-228600" algn="l">
              <a:lnSpc>
                <a:spcPct val="150000"/>
              </a:lnSpc>
              <a:spcBef>
                <a:spcPct val="20000"/>
              </a:spcBef>
              <a:buClr>
                <a:schemeClr val="accent1"/>
              </a:buClr>
              <a:buFont typeface="Wingdings" pitchFamily="2" charset="2"/>
              <a:buChar char="l"/>
            </a:pPr>
            <a:r>
              <a:rPr lang="en-US" dirty="0"/>
              <a:t>May be </a:t>
            </a:r>
            <a:r>
              <a:rPr lang="en-US" u="sng" dirty="0"/>
              <a:t>unicellular</a:t>
            </a:r>
            <a:r>
              <a:rPr lang="en-US" dirty="0"/>
              <a:t>, as in amoebae (but)</a:t>
            </a:r>
          </a:p>
          <a:p>
            <a:pPr marL="1143000" lvl="2" indent="-228600" algn="l">
              <a:lnSpc>
                <a:spcPct val="150000"/>
              </a:lnSpc>
              <a:spcBef>
                <a:spcPct val="20000"/>
              </a:spcBef>
              <a:buClr>
                <a:schemeClr val="accent1"/>
              </a:buClr>
              <a:buFont typeface="Wingdings" pitchFamily="2" charset="2"/>
              <a:buChar char="l"/>
            </a:pPr>
            <a:r>
              <a:rPr lang="en-US" dirty="0"/>
              <a:t>Usually </a:t>
            </a:r>
            <a:r>
              <a:rPr lang="en-US" u="sng" dirty="0" err="1"/>
              <a:t>multicellular</a:t>
            </a:r>
            <a:r>
              <a:rPr lang="en-US" dirty="0"/>
              <a:t>, as in plants and animals </a:t>
            </a:r>
          </a:p>
        </p:txBody>
      </p:sp>
      <p:sp>
        <p:nvSpPr>
          <p:cNvPr id="21507"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lstStyle/>
          <a:p>
            <a:fld id="{8E103B5E-4E56-4C64-A75F-C40478205914}" type="slidenum">
              <a:rPr lang="en-US" sz="1000"/>
              <a:pPr/>
              <a:t>30</a:t>
            </a:fld>
            <a:endParaRPr 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box(in)">
                                      <p:cBhvr>
                                        <p:cTn id="7" dur="500"/>
                                        <p:tgtEl>
                                          <p:spTgt spid="215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box(in)">
                                      <p:cBhvr>
                                        <p:cTn id="12" dur="500"/>
                                        <p:tgtEl>
                                          <p:spTgt spid="215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506">
                                            <p:txEl>
                                              <p:pRg st="3" end="3"/>
                                            </p:txEl>
                                          </p:spTgt>
                                        </p:tgtEl>
                                        <p:attrNameLst>
                                          <p:attrName>style.visibility</p:attrName>
                                        </p:attrNameLst>
                                      </p:cBhvr>
                                      <p:to>
                                        <p:strVal val="visible"/>
                                      </p:to>
                                    </p:set>
                                    <p:animEffect transition="in" filter="box(in)">
                                      <p:cBhvr>
                                        <p:cTn id="17" dur="500"/>
                                        <p:tgtEl>
                                          <p:spTgt spid="215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1506">
                                            <p:txEl>
                                              <p:pRg st="4" end="4"/>
                                            </p:txEl>
                                          </p:spTgt>
                                        </p:tgtEl>
                                        <p:attrNameLst>
                                          <p:attrName>style.visibility</p:attrName>
                                        </p:attrNameLst>
                                      </p:cBhvr>
                                      <p:to>
                                        <p:strVal val="visible"/>
                                      </p:to>
                                    </p:set>
                                    <p:animEffect transition="in" filter="box(in)">
                                      <p:cBhvr>
                                        <p:cTn id="22" dur="500"/>
                                        <p:tgtEl>
                                          <p:spTgt spid="215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1506">
                                            <p:txEl>
                                              <p:pRg st="7" end="7"/>
                                            </p:txEl>
                                          </p:spTgt>
                                        </p:tgtEl>
                                        <p:attrNameLst>
                                          <p:attrName>style.visibility</p:attrName>
                                        </p:attrNameLst>
                                      </p:cBhvr>
                                      <p:to>
                                        <p:strVal val="visible"/>
                                      </p:to>
                                    </p:set>
                                    <p:animEffect transition="in" filter="box(in)">
                                      <p:cBhvr>
                                        <p:cTn id="27" dur="500"/>
                                        <p:tgtEl>
                                          <p:spTgt spid="2150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1506">
                                            <p:txEl>
                                              <p:pRg st="8" end="8"/>
                                            </p:txEl>
                                          </p:spTgt>
                                        </p:tgtEl>
                                        <p:attrNameLst>
                                          <p:attrName>style.visibility</p:attrName>
                                        </p:attrNameLst>
                                      </p:cBhvr>
                                      <p:to>
                                        <p:strVal val="visible"/>
                                      </p:to>
                                    </p:set>
                                    <p:animEffect transition="in" filter="box(in)">
                                      <p:cBhvr>
                                        <p:cTn id="32" dur="500"/>
                                        <p:tgtEl>
                                          <p:spTgt spid="2150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1506">
                                            <p:txEl>
                                              <p:pRg st="9" end="9"/>
                                            </p:txEl>
                                          </p:spTgt>
                                        </p:tgtEl>
                                        <p:attrNameLst>
                                          <p:attrName>style.visibility</p:attrName>
                                        </p:attrNameLst>
                                      </p:cBhvr>
                                      <p:to>
                                        <p:strVal val="visible"/>
                                      </p:to>
                                    </p:set>
                                    <p:animEffect transition="in" filter="box(in)">
                                      <p:cBhvr>
                                        <p:cTn id="37" dur="500"/>
                                        <p:tgtEl>
                                          <p:spTgt spid="2150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1506">
                                            <p:txEl>
                                              <p:pRg st="10" end="10"/>
                                            </p:txEl>
                                          </p:spTgt>
                                        </p:tgtEl>
                                        <p:attrNameLst>
                                          <p:attrName>style.visibility</p:attrName>
                                        </p:attrNameLst>
                                      </p:cBhvr>
                                      <p:to>
                                        <p:strVal val="visible"/>
                                      </p:to>
                                    </p:set>
                                    <p:animEffect transition="in" filter="box(in)">
                                      <p:cBhvr>
                                        <p:cTn id="42" dur="500"/>
                                        <p:tgtEl>
                                          <p:spTgt spid="215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808038"/>
          <a:ext cx="8763000" cy="2759076"/>
        </p:xfrm>
        <a:graphic>
          <a:graphicData uri="http://schemas.openxmlformats.org/drawingml/2006/table">
            <a:tbl>
              <a:tblPr/>
              <a:tblGrid>
                <a:gridCol w="4389013"/>
                <a:gridCol w="4373987"/>
              </a:tblGrid>
              <a:tr h="213418">
                <a:tc>
                  <a:txBody>
                    <a:bodyPr/>
                    <a:lstStyle/>
                    <a:p>
                      <a:pPr algn="ctr">
                        <a:spcAft>
                          <a:spcPts val="0"/>
                        </a:spcAft>
                      </a:pPr>
                      <a:r>
                        <a:rPr lang="en-US" sz="1400" b="1" dirty="0">
                          <a:solidFill>
                            <a:srgbClr val="FFFFFF"/>
                          </a:solidFill>
                          <a:latin typeface="Arial"/>
                        </a:rPr>
                        <a:t>Unicellular organism</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984806"/>
                    </a:solidFill>
                  </a:tcPr>
                </a:tc>
                <a:tc>
                  <a:txBody>
                    <a:bodyPr/>
                    <a:lstStyle/>
                    <a:p>
                      <a:pPr algn="ctr">
                        <a:spcAft>
                          <a:spcPts val="0"/>
                        </a:spcAft>
                      </a:pPr>
                      <a:r>
                        <a:rPr lang="en-US" sz="1400" b="1" dirty="0" err="1">
                          <a:solidFill>
                            <a:srgbClr val="FFFFFF"/>
                          </a:solidFill>
                          <a:latin typeface="Arial"/>
                        </a:rPr>
                        <a:t>Multicellular</a:t>
                      </a:r>
                      <a:r>
                        <a:rPr lang="en-US" sz="1400" b="1" dirty="0">
                          <a:solidFill>
                            <a:srgbClr val="FFFFFF"/>
                          </a:solidFill>
                          <a:latin typeface="Arial"/>
                        </a:rPr>
                        <a:t> organism</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rgbClr val="984806"/>
                    </a:solidFill>
                  </a:tcPr>
                </a:tc>
              </a:tr>
              <a:tr h="293140">
                <a:tc>
                  <a:txBody>
                    <a:bodyPr/>
                    <a:lstStyle/>
                    <a:p>
                      <a:pPr marL="571500" marR="0" indent="-342900">
                        <a:spcBef>
                          <a:spcPts val="0"/>
                        </a:spcBef>
                        <a:spcAft>
                          <a:spcPts val="0"/>
                        </a:spcAft>
                      </a:pPr>
                      <a:r>
                        <a:rPr lang="en-US" sz="1400" b="1" dirty="0">
                          <a:solidFill>
                            <a:srgbClr val="984806"/>
                          </a:solidFill>
                          <a:latin typeface="Arial"/>
                        </a:rPr>
                        <a:t>1.</a:t>
                      </a:r>
                      <a:r>
                        <a:rPr lang="en-US" sz="1400" b="0" dirty="0">
                          <a:solidFill>
                            <a:srgbClr val="984806"/>
                          </a:solidFill>
                          <a:latin typeface="Arial"/>
                        </a:rPr>
                        <a:t>        </a:t>
                      </a:r>
                      <a:r>
                        <a:rPr lang="en-US" sz="1400" b="1" dirty="0">
                          <a:solidFill>
                            <a:srgbClr val="984806"/>
                          </a:solidFill>
                          <a:latin typeface="Arial"/>
                        </a:rPr>
                        <a:t>Body is made up of single cell</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spcAft>
                          <a:spcPts val="0"/>
                        </a:spcAft>
                      </a:pPr>
                      <a:r>
                        <a:rPr lang="en-US" sz="1400" b="1">
                          <a:solidFill>
                            <a:srgbClr val="984806"/>
                          </a:solidFill>
                          <a:latin typeface="Arial"/>
                        </a:rPr>
                        <a:t>Body is made up of numerous cells</a:t>
                      </a:r>
                      <a:endParaRPr lang="en-US" sz="140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39709">
                <a:tc>
                  <a:txBody>
                    <a:bodyPr/>
                    <a:lstStyle/>
                    <a:p>
                      <a:pPr marL="571500" marR="0" indent="-342900">
                        <a:spcBef>
                          <a:spcPts val="0"/>
                        </a:spcBef>
                        <a:spcAft>
                          <a:spcPts val="0"/>
                        </a:spcAft>
                      </a:pPr>
                      <a:r>
                        <a:rPr lang="en-US" sz="1400" b="1" dirty="0" smtClean="0">
                          <a:solidFill>
                            <a:srgbClr val="984806"/>
                          </a:solidFill>
                          <a:latin typeface="Arial"/>
                        </a:rPr>
                        <a:t>2.</a:t>
                      </a:r>
                      <a:r>
                        <a:rPr lang="en-US" sz="1400" b="0" dirty="0">
                          <a:solidFill>
                            <a:srgbClr val="984806"/>
                          </a:solidFill>
                          <a:latin typeface="Arial"/>
                        </a:rPr>
                        <a:t>        </a:t>
                      </a:r>
                      <a:r>
                        <a:rPr lang="en-US" sz="1400" b="1" dirty="0">
                          <a:solidFill>
                            <a:srgbClr val="984806"/>
                          </a:solidFill>
                          <a:latin typeface="Arial"/>
                        </a:rPr>
                        <a:t>A single cell carries out all the life processes</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spcAft>
                          <a:spcPts val="0"/>
                        </a:spcAft>
                      </a:pPr>
                      <a:r>
                        <a:rPr lang="en-US" sz="1400" b="1">
                          <a:solidFill>
                            <a:srgbClr val="984806"/>
                          </a:solidFill>
                          <a:latin typeface="Arial"/>
                        </a:rPr>
                        <a:t>Different cells are specialized to perform different functions</a:t>
                      </a:r>
                      <a:endParaRPr lang="en-US" sz="140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640253">
                <a:tc>
                  <a:txBody>
                    <a:bodyPr/>
                    <a:lstStyle/>
                    <a:p>
                      <a:pPr marL="571500" marR="0" indent="-342900">
                        <a:spcBef>
                          <a:spcPts val="0"/>
                        </a:spcBef>
                        <a:spcAft>
                          <a:spcPts val="0"/>
                        </a:spcAft>
                      </a:pPr>
                      <a:r>
                        <a:rPr lang="en-US" sz="1400" b="1" dirty="0" smtClean="0">
                          <a:solidFill>
                            <a:srgbClr val="984806"/>
                          </a:solidFill>
                          <a:latin typeface="Arial"/>
                        </a:rPr>
                        <a:t>3</a:t>
                      </a:r>
                      <a:r>
                        <a:rPr lang="en-US" sz="1400" b="0" dirty="0">
                          <a:solidFill>
                            <a:srgbClr val="984806"/>
                          </a:solidFill>
                          <a:latin typeface="Arial"/>
                        </a:rPr>
                        <a:t>        </a:t>
                      </a:r>
                      <a:r>
                        <a:rPr lang="en-US" sz="1400" b="1" dirty="0">
                          <a:solidFill>
                            <a:srgbClr val="984806"/>
                          </a:solidFill>
                          <a:latin typeface="Arial"/>
                        </a:rPr>
                        <a:t>An injury of the cells can cause death of the organism.</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spcAft>
                          <a:spcPts val="0"/>
                        </a:spcAft>
                      </a:pPr>
                      <a:r>
                        <a:rPr lang="en-US" sz="1400" b="1" dirty="0">
                          <a:solidFill>
                            <a:srgbClr val="984806"/>
                          </a:solidFill>
                          <a:latin typeface="Arial"/>
                        </a:rPr>
                        <a:t>Injury or death of some cells does not affect the organisms as the same can be replaced by new one.</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732847">
                <a:tc>
                  <a:txBody>
                    <a:bodyPr/>
                    <a:lstStyle/>
                    <a:p>
                      <a:pPr marL="571500" marR="0" indent="-342900">
                        <a:spcBef>
                          <a:spcPts val="0"/>
                        </a:spcBef>
                        <a:spcAft>
                          <a:spcPts val="0"/>
                        </a:spcAft>
                      </a:pPr>
                      <a:r>
                        <a:rPr lang="en-US" sz="1400" b="1" dirty="0" smtClean="0">
                          <a:solidFill>
                            <a:srgbClr val="984806"/>
                          </a:solidFill>
                          <a:latin typeface="Arial"/>
                        </a:rPr>
                        <a:t>4.</a:t>
                      </a:r>
                      <a:r>
                        <a:rPr lang="en-US" sz="1400" b="0" dirty="0">
                          <a:solidFill>
                            <a:srgbClr val="984806"/>
                          </a:solidFill>
                          <a:latin typeface="Arial"/>
                        </a:rPr>
                        <a:t>        </a:t>
                      </a:r>
                      <a:r>
                        <a:rPr lang="en-US" sz="1400" b="1" dirty="0">
                          <a:solidFill>
                            <a:srgbClr val="984806"/>
                          </a:solidFill>
                          <a:latin typeface="Arial"/>
                        </a:rPr>
                        <a:t>A cell body cannot attain a large </a:t>
                      </a:r>
                      <a:r>
                        <a:rPr lang="en-US" sz="1400" b="1" dirty="0" smtClean="0">
                          <a:solidFill>
                            <a:srgbClr val="984806"/>
                          </a:solidFill>
                          <a:latin typeface="Arial"/>
                        </a:rPr>
                        <a:t>size</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spcAft>
                          <a:spcPts val="0"/>
                        </a:spcAft>
                      </a:pPr>
                      <a:r>
                        <a:rPr lang="en-US" sz="1400" b="1" dirty="0">
                          <a:solidFill>
                            <a:srgbClr val="984806"/>
                          </a:solidFill>
                          <a:latin typeface="Arial"/>
                        </a:rPr>
                        <a:t>A </a:t>
                      </a:r>
                      <a:r>
                        <a:rPr lang="en-US" sz="1400" b="1" dirty="0" err="1">
                          <a:solidFill>
                            <a:srgbClr val="984806"/>
                          </a:solidFill>
                          <a:latin typeface="Arial"/>
                        </a:rPr>
                        <a:t>multicellular</a:t>
                      </a:r>
                      <a:r>
                        <a:rPr lang="en-US" sz="1400" b="1" dirty="0">
                          <a:solidFill>
                            <a:srgbClr val="984806"/>
                          </a:solidFill>
                          <a:latin typeface="Arial"/>
                        </a:rPr>
                        <a:t> body can attain a large </a:t>
                      </a:r>
                      <a:r>
                        <a:rPr lang="en-US" sz="1400" b="1" dirty="0" smtClean="0">
                          <a:solidFill>
                            <a:srgbClr val="984806"/>
                          </a:solidFill>
                          <a:latin typeface="Arial"/>
                        </a:rPr>
                        <a:t>size</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r>
              <a:tr h="439709">
                <a:tc>
                  <a:txBody>
                    <a:bodyPr/>
                    <a:lstStyle/>
                    <a:p>
                      <a:pPr marL="571500" marR="0" indent="-342900">
                        <a:spcBef>
                          <a:spcPts val="0"/>
                        </a:spcBef>
                        <a:spcAft>
                          <a:spcPts val="0"/>
                        </a:spcAft>
                      </a:pPr>
                      <a:r>
                        <a:rPr lang="en-US" sz="1400" b="1" dirty="0" smtClean="0">
                          <a:solidFill>
                            <a:srgbClr val="984806"/>
                          </a:solidFill>
                          <a:latin typeface="Arial"/>
                        </a:rPr>
                        <a:t>5.</a:t>
                      </a:r>
                      <a:r>
                        <a:rPr lang="en-US" sz="1400" b="0" dirty="0">
                          <a:solidFill>
                            <a:srgbClr val="984806"/>
                          </a:solidFill>
                          <a:latin typeface="Arial"/>
                        </a:rPr>
                        <a:t>        </a:t>
                      </a:r>
                      <a:r>
                        <a:rPr lang="en-US" sz="1400" b="1" dirty="0">
                          <a:solidFill>
                            <a:srgbClr val="984806"/>
                          </a:solidFill>
                          <a:latin typeface="Arial"/>
                        </a:rPr>
                        <a:t>Lifespan is </a:t>
                      </a:r>
                      <a:r>
                        <a:rPr lang="en-US" sz="1400" b="1" dirty="0" smtClean="0">
                          <a:solidFill>
                            <a:srgbClr val="984806"/>
                          </a:solidFill>
                          <a:latin typeface="Arial"/>
                        </a:rPr>
                        <a:t>short</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spcAft>
                          <a:spcPts val="0"/>
                        </a:spcAft>
                      </a:pPr>
                      <a:r>
                        <a:rPr lang="en-US" sz="1400" b="1" dirty="0">
                          <a:solidFill>
                            <a:srgbClr val="984806"/>
                          </a:solidFill>
                          <a:latin typeface="Arial"/>
                        </a:rPr>
                        <a:t>Lifespan is </a:t>
                      </a:r>
                      <a:r>
                        <a:rPr lang="en-US" sz="1400" b="1" dirty="0" smtClean="0">
                          <a:solidFill>
                            <a:srgbClr val="984806"/>
                          </a:solidFill>
                          <a:latin typeface="Arial"/>
                        </a:rPr>
                        <a:t>long</a:t>
                      </a:r>
                      <a:endParaRPr lang="en-US" sz="1400" dirty="0"/>
                    </a:p>
                  </a:txBody>
                  <a:tcPr marL="29029" marR="29029"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bl>
          </a:graphicData>
        </a:graphic>
      </p:graphicFrame>
    </p:spTree>
    <p:extLst>
      <p:ext uri="{BB962C8B-B14F-4D97-AF65-F5344CB8AC3E}">
        <p14:creationId xmlns:p14="http://schemas.microsoft.com/office/powerpoint/2010/main" val="3018574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120900"/>
          <a:ext cx="8839199" cy="3838709"/>
        </p:xfrm>
        <a:graphic>
          <a:graphicData uri="http://schemas.openxmlformats.org/drawingml/2006/table">
            <a:tbl>
              <a:tblPr/>
              <a:tblGrid>
                <a:gridCol w="3048000"/>
                <a:gridCol w="3124200"/>
                <a:gridCol w="2666999"/>
              </a:tblGrid>
              <a:tr h="247269">
                <a:tc>
                  <a:txBody>
                    <a:bodyPr/>
                    <a:lstStyle/>
                    <a:p>
                      <a:pPr algn="ctr"/>
                      <a:endParaRPr lang="en-US" sz="1400" dirty="0"/>
                    </a:p>
                  </a:txBody>
                  <a:tcPr marL="12921" marR="12921" marT="1615" marB="32302">
                    <a:lnL>
                      <a:noFill/>
                    </a:lnL>
                    <a:lnR>
                      <a:noFill/>
                    </a:lnR>
                    <a:lnT>
                      <a:noFill/>
                    </a:lnT>
                    <a:lnB>
                      <a:noFill/>
                    </a:lnB>
                  </a:tcPr>
                </a:tc>
                <a:tc>
                  <a:txBody>
                    <a:bodyPr/>
                    <a:lstStyle/>
                    <a:p>
                      <a:pPr algn="ctr" fontAlgn="t"/>
                      <a:r>
                        <a:rPr lang="en-US" sz="1400" b="1" dirty="0" smtClean="0">
                          <a:latin typeface="Droid Serif"/>
                        </a:rPr>
                        <a:t>Eukaryotic Cell </a:t>
                      </a:r>
                      <a:r>
                        <a:rPr lang="ar-EG" sz="1400" b="1" dirty="0" smtClean="0">
                          <a:latin typeface="Droid Serif"/>
                        </a:rPr>
                        <a:t>خلية</a:t>
                      </a:r>
                      <a:r>
                        <a:rPr lang="ar-EG" sz="1400" b="1" baseline="0" dirty="0" smtClean="0">
                          <a:latin typeface="Droid Serif"/>
                        </a:rPr>
                        <a:t> حقيقية النواة</a:t>
                      </a:r>
                      <a:endParaRPr lang="en-US" sz="1400" b="1" dirty="0">
                        <a:latin typeface="Droid Serif"/>
                      </a:endParaRPr>
                    </a:p>
                  </a:txBody>
                  <a:tcPr marL="12921" marR="12921" marT="1615" marB="32302">
                    <a:lnL>
                      <a:noFill/>
                    </a:lnL>
                    <a:lnR>
                      <a:noFill/>
                    </a:lnR>
                    <a:lnT>
                      <a:noFill/>
                    </a:lnT>
                    <a:lnB>
                      <a:noFill/>
                    </a:lnB>
                  </a:tcPr>
                </a:tc>
                <a:tc>
                  <a:txBody>
                    <a:bodyPr/>
                    <a:lstStyle/>
                    <a:p>
                      <a:pPr algn="ctr" fontAlgn="t"/>
                      <a:r>
                        <a:rPr lang="en-US" sz="1400" b="1" dirty="0">
                          <a:latin typeface="Droid Serif"/>
                        </a:rPr>
                        <a:t>Prokaryotic </a:t>
                      </a:r>
                      <a:r>
                        <a:rPr lang="en-US" sz="1400" b="1" dirty="0" smtClean="0">
                          <a:latin typeface="Droid Serif"/>
                        </a:rPr>
                        <a:t>Cell</a:t>
                      </a:r>
                      <a:r>
                        <a:rPr lang="ar-EG" sz="1400" b="1" dirty="0" smtClean="0">
                          <a:latin typeface="Droid Serif"/>
                        </a:rPr>
                        <a:t> </a:t>
                      </a:r>
                      <a:r>
                        <a:rPr lang="en-US" sz="1400" b="1" dirty="0" smtClean="0">
                          <a:latin typeface="Droid Serif"/>
                        </a:rPr>
                        <a:t> </a:t>
                      </a:r>
                      <a:r>
                        <a:rPr lang="ar-EG" sz="1400" b="1" dirty="0" smtClean="0">
                          <a:latin typeface="Droid Serif"/>
                        </a:rPr>
                        <a:t>خلية أولية النواة</a:t>
                      </a:r>
                      <a:endParaRPr lang="en-US" sz="1400" b="1" dirty="0">
                        <a:latin typeface="Droid Serif"/>
                      </a:endParaRPr>
                    </a:p>
                  </a:txBody>
                  <a:tcPr marL="12921" marR="12921" marT="1615" marB="32302">
                    <a:lnL>
                      <a:noFill/>
                    </a:lnL>
                  </a:tcPr>
                </a:tc>
              </a:tr>
              <a:tr h="259983">
                <a:tc>
                  <a:txBody>
                    <a:bodyPr/>
                    <a:lstStyle/>
                    <a:p>
                      <a:pPr algn="ctr"/>
                      <a:r>
                        <a:rPr lang="en-US" sz="1600" b="1" dirty="0"/>
                        <a:t>Nucleus</a:t>
                      </a:r>
                    </a:p>
                  </a:txBody>
                  <a:tcPr marL="15505" marR="8076" marT="8076" marB="8076" anchor="ctr">
                    <a:lnL>
                      <a:noFill/>
                    </a:lnL>
                    <a:lnR w="9525" cap="flat" cmpd="sng" algn="ctr">
                      <a:solidFill>
                        <a:srgbClr val="EDEDED"/>
                      </a:solidFill>
                      <a:prstDash val="solid"/>
                      <a:round/>
                      <a:headEnd type="none" w="med" len="med"/>
                      <a:tailEnd type="none" w="med" len="med"/>
                    </a:lnR>
                    <a:lnT>
                      <a:noFill/>
                    </a:lnT>
                    <a:lnB w="9525" cap="flat" cmpd="sng" algn="ctr">
                      <a:solidFill>
                        <a:srgbClr val="EDEDED"/>
                      </a:solidFill>
                      <a:prstDash val="solid"/>
                      <a:round/>
                      <a:headEnd type="none" w="med" len="med"/>
                      <a:tailEnd type="none" w="med" len="med"/>
                    </a:lnB>
                  </a:tcPr>
                </a:tc>
                <a:tc>
                  <a:txBody>
                    <a:bodyPr/>
                    <a:lstStyle/>
                    <a:p>
                      <a:pPr algn="ctr" fontAlgn="t"/>
                      <a:r>
                        <a:rPr lang="en-US" sz="1600" dirty="0"/>
                        <a:t>Present</a:t>
                      </a:r>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a:noFill/>
                    </a:lnT>
                    <a:lnB w="9525" cap="flat" cmpd="sng" algn="ctr">
                      <a:solidFill>
                        <a:srgbClr val="EDEDED"/>
                      </a:solidFill>
                      <a:prstDash val="solid"/>
                      <a:round/>
                      <a:headEnd type="none" w="med" len="med"/>
                      <a:tailEnd type="none" w="med" len="med"/>
                    </a:lnB>
                  </a:tcPr>
                </a:tc>
                <a:tc>
                  <a:txBody>
                    <a:bodyPr/>
                    <a:lstStyle/>
                    <a:p>
                      <a:pPr algn="ctr" fontAlgn="t"/>
                      <a:r>
                        <a:rPr lang="en-US" sz="1600" dirty="0"/>
                        <a:t>Absent</a:t>
                      </a:r>
                    </a:p>
                  </a:txBody>
                  <a:tcPr marL="16151" marR="16151" marT="8076" marB="8076">
                    <a:lnL w="9525" cap="flat" cmpd="sng" algn="ctr">
                      <a:solidFill>
                        <a:srgbClr val="EDEDED"/>
                      </a:solidFill>
                      <a:prstDash val="solid"/>
                      <a:round/>
                      <a:headEnd type="none" w="med" len="med"/>
                      <a:tailEnd type="none" w="med" len="med"/>
                    </a:lnL>
                    <a:lnR>
                      <a:noFill/>
                    </a:lnR>
                    <a:lnB w="9525" cap="flat" cmpd="sng" algn="ctr">
                      <a:solidFill>
                        <a:srgbClr val="EDEDED"/>
                      </a:solidFill>
                      <a:prstDash val="solid"/>
                      <a:round/>
                      <a:headEnd type="none" w="med" len="med"/>
                      <a:tailEnd type="none" w="med" len="med"/>
                    </a:lnB>
                  </a:tcPr>
                </a:tc>
              </a:tr>
              <a:tr h="503814">
                <a:tc>
                  <a:txBody>
                    <a:bodyPr/>
                    <a:lstStyle/>
                    <a:p>
                      <a:pPr algn="ctr"/>
                      <a:r>
                        <a:rPr lang="en-US" sz="1600" b="1" dirty="0"/>
                        <a:t>Number of chromosomes</a:t>
                      </a:r>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More than one</a:t>
                      </a:r>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One--but not true </a:t>
                      </a:r>
                      <a:r>
                        <a:rPr lang="en-US" sz="1600" dirty="0" smtClean="0"/>
                        <a:t>chromosome</a:t>
                      </a:r>
                      <a:endParaRPr lang="en-US" sz="1600" dirty="0"/>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747646">
                <a:tc>
                  <a:txBody>
                    <a:bodyPr/>
                    <a:lstStyle/>
                    <a:p>
                      <a:pPr algn="ctr"/>
                      <a:r>
                        <a:rPr lang="en-US" sz="1600" b="1" dirty="0"/>
                        <a:t>Cell Type</a:t>
                      </a:r>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Usually </a:t>
                      </a:r>
                      <a:r>
                        <a:rPr lang="en-US" sz="1600" dirty="0" err="1" smtClean="0"/>
                        <a:t>multicellular</a:t>
                      </a:r>
                      <a:endParaRPr lang="en-US" sz="1600" dirty="0" smtClean="0"/>
                    </a:p>
                    <a:p>
                      <a:pPr algn="ctr" fontAlgn="t"/>
                      <a:r>
                        <a:rPr lang="en-US" sz="1600" dirty="0" smtClean="0"/>
                        <a:t>(Some are unicellular Example amoeba)</a:t>
                      </a:r>
                      <a:endParaRPr lang="en-US" sz="1600" dirty="0"/>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Usually unicellular </a:t>
                      </a:r>
                      <a:endParaRPr lang="en-US" sz="1600" dirty="0" smtClean="0"/>
                    </a:p>
                    <a:p>
                      <a:pPr algn="ctr" fontAlgn="t"/>
                      <a:r>
                        <a:rPr lang="en-US" sz="1600" dirty="0" smtClean="0"/>
                        <a:t>(</a:t>
                      </a:r>
                      <a:r>
                        <a:rPr lang="en-US" sz="1600" dirty="0"/>
                        <a:t>S</a:t>
                      </a:r>
                      <a:r>
                        <a:rPr lang="en-US" sz="1600" dirty="0" smtClean="0"/>
                        <a:t>ome </a:t>
                      </a:r>
                      <a:r>
                        <a:rPr lang="en-US" sz="1600" dirty="0" err="1"/>
                        <a:t>cyanobacteria</a:t>
                      </a:r>
                      <a:r>
                        <a:rPr lang="en-US" sz="1600" dirty="0"/>
                        <a:t> may be </a:t>
                      </a:r>
                      <a:r>
                        <a:rPr lang="en-US" sz="1600" dirty="0" err="1"/>
                        <a:t>multicellular</a:t>
                      </a:r>
                      <a:r>
                        <a:rPr lang="en-US" sz="1600" dirty="0"/>
                        <a:t>)</a:t>
                      </a:r>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259983">
                <a:tc>
                  <a:txBody>
                    <a:bodyPr/>
                    <a:lstStyle/>
                    <a:p>
                      <a:pPr algn="ctr"/>
                      <a:r>
                        <a:rPr lang="en-US" sz="1600" b="1" dirty="0"/>
                        <a:t>True </a:t>
                      </a:r>
                      <a:r>
                        <a:rPr lang="en-US" sz="1600" b="1" u="sng" dirty="0">
                          <a:solidFill>
                            <a:srgbClr val="009900"/>
                          </a:solidFill>
                        </a:rPr>
                        <a:t>Membrane bound</a:t>
                      </a:r>
                      <a:r>
                        <a:rPr lang="en-US" sz="1600" b="1" dirty="0"/>
                        <a:t> Nucleus</a:t>
                      </a:r>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Present</a:t>
                      </a:r>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Absent</a:t>
                      </a:r>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259983">
                <a:tc>
                  <a:txBody>
                    <a:bodyPr/>
                    <a:lstStyle/>
                    <a:p>
                      <a:pPr algn="ctr"/>
                      <a:r>
                        <a:rPr lang="en-US" sz="1600" b="1"/>
                        <a:t>Example</a:t>
                      </a:r>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Animals and Plants</a:t>
                      </a:r>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Bacteria and </a:t>
                      </a:r>
                      <a:r>
                        <a:rPr lang="en-US" sz="1600" dirty="0" err="1"/>
                        <a:t>Archaea</a:t>
                      </a:r>
                      <a:endParaRPr lang="en-US" sz="1600" dirty="0"/>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259983">
                <a:tc>
                  <a:txBody>
                    <a:bodyPr/>
                    <a:lstStyle/>
                    <a:p>
                      <a:pPr algn="ctr"/>
                      <a:r>
                        <a:rPr lang="en-US" sz="1600" b="1" dirty="0" smtClean="0"/>
                        <a:t>Organelles </a:t>
                      </a:r>
                      <a:r>
                        <a:rPr lang="ar-EG" sz="1600" b="1" dirty="0" smtClean="0"/>
                        <a:t>العضيات</a:t>
                      </a:r>
                      <a:endParaRPr lang="en-US" sz="1600" b="1" dirty="0"/>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endParaRPr lang="en-US" sz="1600" dirty="0"/>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endParaRPr lang="en-US" sz="1600" dirty="0"/>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259983">
                <a:tc>
                  <a:txBody>
                    <a:bodyPr/>
                    <a:lstStyle/>
                    <a:p>
                      <a:pPr algn="ctr"/>
                      <a:r>
                        <a:rPr lang="en-US" sz="1600" b="1" dirty="0"/>
                        <a:t>Mitochondria</a:t>
                      </a:r>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Present</a:t>
                      </a:r>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Absent</a:t>
                      </a:r>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259983">
                <a:tc>
                  <a:txBody>
                    <a:bodyPr/>
                    <a:lstStyle/>
                    <a:p>
                      <a:pPr algn="ctr"/>
                      <a:r>
                        <a:rPr lang="en-US" sz="1600" b="1" dirty="0" err="1"/>
                        <a:t>Ribosomes</a:t>
                      </a:r>
                      <a:endParaRPr lang="en-US" sz="1600" b="1" dirty="0"/>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larger</a:t>
                      </a:r>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smaller</a:t>
                      </a:r>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259983">
                <a:tc>
                  <a:txBody>
                    <a:bodyPr/>
                    <a:lstStyle/>
                    <a:p>
                      <a:pPr algn="ctr"/>
                      <a:r>
                        <a:rPr lang="en-US" sz="1600" b="1" dirty="0"/>
                        <a:t>Golgi apparatus</a:t>
                      </a:r>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Present</a:t>
                      </a:r>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r>
                        <a:rPr lang="en-US" sz="1600" dirty="0"/>
                        <a:t>Absent</a:t>
                      </a:r>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259983">
                <a:tc>
                  <a:txBody>
                    <a:bodyPr/>
                    <a:lstStyle/>
                    <a:p>
                      <a:pPr algn="ctr"/>
                      <a:r>
                        <a:rPr lang="en-US" sz="1600" b="1" dirty="0" smtClean="0"/>
                        <a:t>Size </a:t>
                      </a:r>
                      <a:r>
                        <a:rPr lang="ar-EG" sz="1600" b="1" dirty="0" smtClean="0"/>
                        <a:t>الحجم</a:t>
                      </a:r>
                      <a:endParaRPr lang="en-US" sz="1600" b="1" dirty="0"/>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endParaRPr lang="en-US" sz="1600" dirty="0"/>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ctr" fontAlgn="t"/>
                      <a:endParaRPr lang="en-US" sz="1600" dirty="0"/>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r>
              <a:tr h="259983">
                <a:tc>
                  <a:txBody>
                    <a:bodyPr/>
                    <a:lstStyle/>
                    <a:p>
                      <a:pPr algn="ctr"/>
                      <a:r>
                        <a:rPr lang="en-US" sz="1600" b="1" u="sng" dirty="0">
                          <a:solidFill>
                            <a:srgbClr val="009900"/>
                          </a:solidFill>
                        </a:rPr>
                        <a:t>Cell size</a:t>
                      </a:r>
                      <a:endParaRPr lang="en-US" sz="1600" b="1" dirty="0"/>
                    </a:p>
                  </a:txBody>
                  <a:tcPr marL="15505" marR="8076" marT="8076" marB="8076" anchor="ctr">
                    <a:lnL>
                      <a:noFill/>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a:noFill/>
                    </a:lnB>
                  </a:tcPr>
                </a:tc>
                <a:tc>
                  <a:txBody>
                    <a:bodyPr/>
                    <a:lstStyle/>
                    <a:p>
                      <a:pPr algn="ctr" fontAlgn="t"/>
                      <a:r>
                        <a:rPr lang="en-US" sz="1600" dirty="0"/>
                        <a:t>10-100um</a:t>
                      </a:r>
                    </a:p>
                  </a:txBody>
                  <a:tcPr marL="16151" marR="16151" marT="8076" marB="8076">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a:noFill/>
                    </a:lnB>
                  </a:tcPr>
                </a:tc>
                <a:tc>
                  <a:txBody>
                    <a:bodyPr/>
                    <a:lstStyle/>
                    <a:p>
                      <a:pPr algn="ctr" fontAlgn="t"/>
                      <a:r>
                        <a:rPr lang="en-US" sz="1600" dirty="0"/>
                        <a:t>1-10um</a:t>
                      </a:r>
                    </a:p>
                  </a:txBody>
                  <a:tcPr marL="16151" marR="16151" marT="8076" marB="8076">
                    <a:lnL w="9525" cap="flat" cmpd="sng" algn="ctr">
                      <a:solidFill>
                        <a:srgbClr val="EDEDED"/>
                      </a:solidFill>
                      <a:prstDash val="solid"/>
                      <a:round/>
                      <a:headEnd type="none" w="med" len="med"/>
                      <a:tailEnd type="none" w="med" len="med"/>
                    </a:lnL>
                    <a:lnR>
                      <a:noFill/>
                    </a:lnR>
                    <a:lnT w="9525" cap="flat" cmpd="sng" algn="ctr">
                      <a:solidFill>
                        <a:srgbClr val="EDEDED"/>
                      </a:solidFill>
                      <a:prstDash val="solid"/>
                      <a:round/>
                      <a:headEnd type="none" w="med" len="med"/>
                      <a:tailEnd type="none" w="med" len="med"/>
                    </a:lnT>
                    <a:lnB>
                      <a:noFill/>
                    </a:lnB>
                  </a:tcPr>
                </a:tc>
              </a:tr>
            </a:tbl>
          </a:graphicData>
        </a:graphic>
      </p:graphicFrame>
      <p:sp>
        <p:nvSpPr>
          <p:cNvPr id="22582" name="Rectangle 2"/>
          <p:cNvSpPr>
            <a:spLocks noChangeArrowheads="1"/>
          </p:cNvSpPr>
          <p:nvPr/>
        </p:nvSpPr>
        <p:spPr bwMode="auto">
          <a:xfrm>
            <a:off x="152400" y="76200"/>
            <a:ext cx="8610600" cy="1323975"/>
          </a:xfrm>
          <a:prstGeom prst="rect">
            <a:avLst/>
          </a:prstGeom>
          <a:noFill/>
          <a:ln w="9525">
            <a:noFill/>
            <a:miter lim="800000"/>
            <a:headEnd/>
            <a:tailEnd/>
          </a:ln>
        </p:spPr>
        <p:txBody>
          <a:bodyPr>
            <a:spAutoFit/>
          </a:bodyPr>
          <a:lstStyle/>
          <a:p>
            <a:pPr algn="ctr"/>
            <a:r>
              <a:rPr lang="en-US" sz="1600">
                <a:solidFill>
                  <a:srgbClr val="FF0000"/>
                </a:solidFill>
              </a:rPr>
              <a:t>SIMILARITIES:</a:t>
            </a:r>
            <a:r>
              <a:rPr lang="en-US" sz="1600"/>
              <a:t/>
            </a:r>
            <a:br>
              <a:rPr lang="en-US" sz="1600"/>
            </a:br>
            <a:r>
              <a:rPr lang="en-US" sz="1600">
                <a:solidFill>
                  <a:srgbClr val="FF0000"/>
                </a:solidFill>
              </a:rPr>
              <a:t>1. They both have DNA as their genetic material.</a:t>
            </a:r>
            <a:br>
              <a:rPr lang="en-US" sz="1600">
                <a:solidFill>
                  <a:srgbClr val="FF0000"/>
                </a:solidFill>
              </a:rPr>
            </a:br>
            <a:r>
              <a:rPr lang="en-US" sz="1600">
                <a:solidFill>
                  <a:srgbClr val="FF0000"/>
                </a:solidFill>
              </a:rPr>
              <a:t>2. They both have ribosomes .</a:t>
            </a:r>
            <a:br>
              <a:rPr lang="en-US" sz="1600">
                <a:solidFill>
                  <a:srgbClr val="FF0000"/>
                </a:solidFill>
              </a:rPr>
            </a:br>
            <a:r>
              <a:rPr lang="en-US" sz="1600">
                <a:solidFill>
                  <a:srgbClr val="FF0000"/>
                </a:solidFill>
              </a:rPr>
              <a:t/>
            </a:r>
            <a:br>
              <a:rPr lang="en-US" sz="1600">
                <a:solidFill>
                  <a:srgbClr val="FF0000"/>
                </a:solidFill>
              </a:rPr>
            </a:br>
            <a:endParaRPr lang="en-US" sz="160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28600" y="1371600"/>
            <a:ext cx="8534400" cy="3462338"/>
          </a:xfrm>
        </p:spPr>
        <p:txBody>
          <a:bodyPr/>
          <a:lstStyle/>
          <a:p>
            <a:pPr algn="just" eaLnBrk="1" hangingPunct="1"/>
            <a:r>
              <a:rPr lang="en-US" dirty="0" smtClean="0"/>
              <a:t>By simple comparison</a:t>
            </a:r>
            <a:r>
              <a:rPr lang="ar-EG" dirty="0" smtClean="0"/>
              <a:t> </a:t>
            </a:r>
            <a:r>
              <a:rPr lang="ar-EG" sz="2600" dirty="0" smtClean="0"/>
              <a:t>بمقارنة بسيطة </a:t>
            </a:r>
            <a:r>
              <a:rPr lang="en-US" dirty="0" smtClean="0"/>
              <a:t>: </a:t>
            </a:r>
          </a:p>
          <a:p>
            <a:pPr algn="just" eaLnBrk="1" hangingPunct="1"/>
            <a:r>
              <a:rPr lang="en-US" dirty="0" smtClean="0"/>
              <a:t>A </a:t>
            </a:r>
            <a:r>
              <a:rPr lang="en-US" b="1" dirty="0" smtClean="0">
                <a:solidFill>
                  <a:srgbClr val="FF0000"/>
                </a:solidFill>
              </a:rPr>
              <a:t>eukaryotic cell </a:t>
            </a:r>
            <a:r>
              <a:rPr lang="en-US" dirty="0" smtClean="0"/>
              <a:t>has: a nucleus</a:t>
            </a:r>
            <a:r>
              <a:rPr lang="ar-EG" dirty="0" smtClean="0"/>
              <a:t> </a:t>
            </a:r>
            <a:r>
              <a:rPr lang="en-US" dirty="0" smtClean="0"/>
              <a:t>and membrane-enclosed organelles.            </a:t>
            </a:r>
          </a:p>
          <a:p>
            <a:pPr algn="just" eaLnBrk="1" hangingPunct="1"/>
            <a:r>
              <a:rPr lang="en-US" dirty="0" smtClean="0"/>
              <a:t>A </a:t>
            </a:r>
            <a:r>
              <a:rPr lang="en-US" b="1" dirty="0" smtClean="0">
                <a:solidFill>
                  <a:srgbClr val="FF0000"/>
                </a:solidFill>
              </a:rPr>
              <a:t>prokaryotic cell </a:t>
            </a:r>
            <a:r>
              <a:rPr lang="en-US" dirty="0" smtClean="0"/>
              <a:t>is simpler and usually smaller, and does not contain a nucleus or other membrane-enclosed organelles</a:t>
            </a:r>
          </a:p>
        </p:txBody>
      </p:sp>
      <p:sp>
        <p:nvSpPr>
          <p:cNvPr id="23555" name="Line 4"/>
          <p:cNvSpPr>
            <a:spLocks noChangeShapeType="1"/>
          </p:cNvSpPr>
          <p:nvPr/>
        </p:nvSpPr>
        <p:spPr bwMode="auto">
          <a:xfrm>
            <a:off x="304800" y="990600"/>
            <a:ext cx="8534400" cy="0"/>
          </a:xfrm>
          <a:prstGeom prst="line">
            <a:avLst/>
          </a:prstGeom>
          <a:noFill/>
          <a:ln w="50800">
            <a:solidFill>
              <a:schemeClr val="hlink"/>
            </a:solidFill>
            <a:round/>
            <a:headEnd/>
            <a:tailEnd/>
          </a:ln>
        </p:spPr>
        <p:txBody>
          <a:bodyPr wrap="none" anchor="ctr"/>
          <a:lstStyle/>
          <a:p>
            <a:endParaRPr lang="en-US"/>
          </a:p>
        </p:txBody>
      </p:sp>
      <p:sp>
        <p:nvSpPr>
          <p:cNvPr id="23556"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23557" name="Text Box 6"/>
          <p:cNvSpPr txBox="1">
            <a:spLocks noChangeArrowheads="1"/>
          </p:cNvSpPr>
          <p:nvPr/>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20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fade">
                                      <p:cBhvr>
                                        <p:cTn id="17" dur="20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7"/>
          <p:cNvGrpSpPr>
            <a:grpSpLocks/>
          </p:cNvGrpSpPr>
          <p:nvPr/>
        </p:nvGrpSpPr>
        <p:grpSpPr bwMode="auto">
          <a:xfrm>
            <a:off x="587375" y="150813"/>
            <a:ext cx="8251825" cy="6656387"/>
            <a:chOff x="354832" y="137517"/>
            <a:chExt cx="8252593" cy="6655396"/>
          </a:xfrm>
        </p:grpSpPr>
        <p:pic>
          <p:nvPicPr>
            <p:cNvPr id="24579" name="Picture 7" descr="01_03ProkEukCellSize-U"/>
            <p:cNvPicPr>
              <a:picLocks noChangeAspect="1" noChangeArrowheads="1"/>
            </p:cNvPicPr>
            <p:nvPr/>
          </p:nvPicPr>
          <p:blipFill>
            <a:blip r:embed="rId3" cstate="print"/>
            <a:srcRect/>
            <a:stretch>
              <a:fillRect/>
            </a:stretch>
          </p:blipFill>
          <p:spPr bwMode="auto">
            <a:xfrm>
              <a:off x="534988" y="207963"/>
              <a:ext cx="8072437" cy="6584950"/>
            </a:xfrm>
            <a:prstGeom prst="rect">
              <a:avLst/>
            </a:prstGeom>
            <a:noFill/>
            <a:ln w="9525">
              <a:noFill/>
              <a:miter lim="800000"/>
              <a:headEnd/>
              <a:tailEnd/>
            </a:ln>
          </p:spPr>
        </p:pic>
        <p:sp>
          <p:nvSpPr>
            <p:cNvPr id="24580" name="Text Box 8"/>
            <p:cNvSpPr txBox="1">
              <a:spLocks noChangeArrowheads="1"/>
            </p:cNvSpPr>
            <p:nvPr/>
          </p:nvSpPr>
          <p:spPr bwMode="auto">
            <a:xfrm>
              <a:off x="2227263" y="857250"/>
              <a:ext cx="2290762" cy="635000"/>
            </a:xfrm>
            <a:prstGeom prst="rect">
              <a:avLst/>
            </a:prstGeom>
            <a:noFill/>
            <a:ln w="9525">
              <a:noFill/>
              <a:miter lim="800000"/>
              <a:headEnd/>
              <a:tailEnd/>
            </a:ln>
          </p:spPr>
          <p:txBody>
            <a:bodyPr wrap="none" lIns="0" tIns="0" rIns="0" bIns="0"/>
            <a:lstStyle/>
            <a:p>
              <a:pPr algn="ctr">
                <a:lnSpc>
                  <a:spcPct val="70000"/>
                </a:lnSpc>
              </a:pPr>
              <a:r>
                <a:rPr lang="en-US" b="1"/>
                <a:t>DNA</a:t>
              </a:r>
              <a:r>
                <a:rPr lang="ar-SA" b="1"/>
                <a:t>دنا </a:t>
              </a:r>
              <a:endParaRPr lang="en-US" b="1"/>
            </a:p>
            <a:p>
              <a:pPr algn="ctr">
                <a:lnSpc>
                  <a:spcPct val="70000"/>
                </a:lnSpc>
              </a:pPr>
              <a:r>
                <a:rPr lang="en-US" sz="1600" b="1"/>
                <a:t>(no nuclear envelop)</a:t>
              </a:r>
              <a:endParaRPr lang="ar-SA" sz="1600" b="1"/>
            </a:p>
            <a:p>
              <a:pPr algn="ctr">
                <a:lnSpc>
                  <a:spcPct val="70000"/>
                </a:lnSpc>
              </a:pPr>
              <a:r>
                <a:rPr lang="ar-SA" sz="1600" b="1"/>
                <a:t>(لايوجد غلاف نووي)</a:t>
              </a:r>
              <a:endParaRPr lang="en-US" sz="1600" b="1"/>
            </a:p>
          </p:txBody>
        </p:sp>
        <p:sp>
          <p:nvSpPr>
            <p:cNvPr id="24581" name="Text Box 9"/>
            <p:cNvSpPr txBox="1">
              <a:spLocks noChangeArrowheads="1"/>
            </p:cNvSpPr>
            <p:nvPr/>
          </p:nvSpPr>
          <p:spPr bwMode="auto">
            <a:xfrm>
              <a:off x="354832" y="137517"/>
              <a:ext cx="1883392" cy="503925"/>
            </a:xfrm>
            <a:prstGeom prst="rect">
              <a:avLst/>
            </a:prstGeom>
            <a:noFill/>
            <a:ln w="9525">
              <a:noFill/>
              <a:miter lim="800000"/>
              <a:headEnd/>
              <a:tailEnd/>
            </a:ln>
          </p:spPr>
          <p:txBody>
            <a:bodyPr wrap="none" lIns="0" tIns="0" rIns="0" bIns="0"/>
            <a:lstStyle/>
            <a:p>
              <a:pPr algn="ctr">
                <a:lnSpc>
                  <a:spcPct val="70000"/>
                </a:lnSpc>
              </a:pPr>
              <a:r>
                <a:rPr lang="en-US" b="1"/>
                <a:t>Prokaryotic cell</a:t>
              </a:r>
            </a:p>
            <a:p>
              <a:pPr algn="ctr">
                <a:lnSpc>
                  <a:spcPct val="70000"/>
                </a:lnSpc>
              </a:pPr>
              <a:r>
                <a:rPr lang="ar-SA" b="1">
                  <a:solidFill>
                    <a:srgbClr val="FF0000"/>
                  </a:solidFill>
                </a:rPr>
                <a:t>خلية أولية النواة </a:t>
              </a:r>
              <a:endParaRPr lang="en-US" b="1">
                <a:solidFill>
                  <a:srgbClr val="FF0000"/>
                </a:solidFill>
              </a:endParaRPr>
            </a:p>
          </p:txBody>
        </p:sp>
        <p:sp>
          <p:nvSpPr>
            <p:cNvPr id="24582" name="Text Box 10"/>
            <p:cNvSpPr txBox="1">
              <a:spLocks noChangeArrowheads="1"/>
            </p:cNvSpPr>
            <p:nvPr/>
          </p:nvSpPr>
          <p:spPr bwMode="auto">
            <a:xfrm>
              <a:off x="1017588" y="2181225"/>
              <a:ext cx="1595437" cy="273050"/>
            </a:xfrm>
            <a:prstGeom prst="rect">
              <a:avLst/>
            </a:prstGeom>
            <a:noFill/>
            <a:ln w="9525">
              <a:noFill/>
              <a:miter lim="800000"/>
              <a:headEnd/>
              <a:tailEnd/>
            </a:ln>
          </p:spPr>
          <p:txBody>
            <a:bodyPr wrap="none" lIns="0" tIns="0" rIns="0" bIns="0"/>
            <a:lstStyle/>
            <a:p>
              <a:pPr algn="ctr">
                <a:lnSpc>
                  <a:spcPct val="70000"/>
                </a:lnSpc>
              </a:pPr>
              <a:r>
                <a:rPr lang="en-US" b="1"/>
                <a:t>Membrane</a:t>
              </a:r>
              <a:r>
                <a:rPr lang="ar-SA" b="1"/>
                <a:t>غشاء </a:t>
              </a:r>
              <a:endParaRPr lang="en-US" b="1"/>
            </a:p>
          </p:txBody>
        </p:sp>
        <p:sp>
          <p:nvSpPr>
            <p:cNvPr id="24583" name="Text Box 11"/>
            <p:cNvSpPr txBox="1">
              <a:spLocks noChangeArrowheads="1"/>
            </p:cNvSpPr>
            <p:nvPr/>
          </p:nvSpPr>
          <p:spPr bwMode="auto">
            <a:xfrm>
              <a:off x="6307138" y="250825"/>
              <a:ext cx="2233612" cy="304800"/>
            </a:xfrm>
            <a:prstGeom prst="rect">
              <a:avLst/>
            </a:prstGeom>
            <a:noFill/>
            <a:ln w="9525">
              <a:noFill/>
              <a:miter lim="800000"/>
              <a:headEnd/>
              <a:tailEnd/>
            </a:ln>
          </p:spPr>
          <p:txBody>
            <a:bodyPr wrap="none" lIns="0" tIns="0" rIns="0" bIns="0"/>
            <a:lstStyle/>
            <a:p>
              <a:pPr algn="ctr">
                <a:lnSpc>
                  <a:spcPct val="70000"/>
                </a:lnSpc>
              </a:pPr>
              <a:r>
                <a:rPr lang="en-US" b="1"/>
                <a:t>Eukaryotic cell</a:t>
              </a:r>
              <a:endParaRPr lang="ar-SA" b="1"/>
            </a:p>
            <a:p>
              <a:pPr algn="ctr">
                <a:lnSpc>
                  <a:spcPct val="70000"/>
                </a:lnSpc>
              </a:pPr>
              <a:r>
                <a:rPr lang="ar-SA" b="1">
                  <a:solidFill>
                    <a:srgbClr val="FF0000"/>
                  </a:solidFill>
                </a:rPr>
                <a:t>خلية حقيقة النواة</a:t>
              </a:r>
              <a:endParaRPr lang="en-US" b="1">
                <a:solidFill>
                  <a:srgbClr val="FF0000"/>
                </a:solidFill>
              </a:endParaRPr>
            </a:p>
          </p:txBody>
        </p:sp>
        <p:sp>
          <p:nvSpPr>
            <p:cNvPr id="24584" name="Text Box 12"/>
            <p:cNvSpPr txBox="1">
              <a:spLocks noChangeArrowheads="1"/>
            </p:cNvSpPr>
            <p:nvPr/>
          </p:nvSpPr>
          <p:spPr bwMode="auto">
            <a:xfrm>
              <a:off x="379413" y="5192713"/>
              <a:ext cx="2290762" cy="635000"/>
            </a:xfrm>
            <a:prstGeom prst="rect">
              <a:avLst/>
            </a:prstGeom>
            <a:noFill/>
            <a:ln w="9525">
              <a:noFill/>
              <a:miter lim="800000"/>
              <a:headEnd/>
              <a:tailEnd/>
            </a:ln>
          </p:spPr>
          <p:txBody>
            <a:bodyPr wrap="none" lIns="0" tIns="0" rIns="0" bIns="0"/>
            <a:lstStyle/>
            <a:p>
              <a:pPr algn="ctr">
                <a:lnSpc>
                  <a:spcPct val="80000"/>
                </a:lnSpc>
              </a:pPr>
              <a:r>
                <a:rPr lang="en-US" b="1"/>
                <a:t>Nucleus</a:t>
              </a:r>
              <a:r>
                <a:rPr lang="ar-SA" b="1"/>
                <a:t>نواة </a:t>
              </a:r>
              <a:endParaRPr lang="en-US" b="1"/>
            </a:p>
            <a:p>
              <a:pPr algn="ctr">
                <a:lnSpc>
                  <a:spcPct val="80000"/>
                </a:lnSpc>
              </a:pPr>
              <a:r>
                <a:rPr lang="en-US" sz="1600" b="1"/>
                <a:t>(contains DNA surrounded</a:t>
              </a:r>
            </a:p>
            <a:p>
              <a:pPr algn="ctr">
                <a:lnSpc>
                  <a:spcPct val="80000"/>
                </a:lnSpc>
              </a:pPr>
              <a:r>
                <a:rPr lang="en-US" sz="1600" b="1"/>
                <a:t> by nuclear membrane)</a:t>
              </a:r>
              <a:endParaRPr lang="ar-SA" sz="1600" b="1"/>
            </a:p>
            <a:p>
              <a:pPr algn="ctr">
                <a:lnSpc>
                  <a:spcPct val="80000"/>
                </a:lnSpc>
              </a:pPr>
              <a:r>
                <a:rPr lang="ar-SA" sz="1800" b="1"/>
                <a:t>(تحتوي على دنا محاط بغلاف نووي)</a:t>
              </a:r>
              <a:endParaRPr lang="en-US" sz="1800" b="1"/>
            </a:p>
          </p:txBody>
        </p:sp>
        <p:sp>
          <p:nvSpPr>
            <p:cNvPr id="24585" name="Text Box 13"/>
            <p:cNvSpPr txBox="1">
              <a:spLocks noChangeArrowheads="1"/>
            </p:cNvSpPr>
            <p:nvPr/>
          </p:nvSpPr>
          <p:spPr bwMode="auto">
            <a:xfrm>
              <a:off x="747713" y="6334125"/>
              <a:ext cx="1690687" cy="273050"/>
            </a:xfrm>
            <a:prstGeom prst="rect">
              <a:avLst/>
            </a:prstGeom>
            <a:noFill/>
            <a:ln w="9525">
              <a:noFill/>
              <a:miter lim="800000"/>
              <a:headEnd/>
              <a:tailEnd/>
            </a:ln>
          </p:spPr>
          <p:txBody>
            <a:bodyPr wrap="none" lIns="0" tIns="0" rIns="0" bIns="0"/>
            <a:lstStyle/>
            <a:p>
              <a:pPr algn="ctr">
                <a:lnSpc>
                  <a:spcPct val="70000"/>
                </a:lnSpc>
              </a:pPr>
              <a:r>
                <a:rPr lang="en-US" b="1"/>
                <a:t>Organelles</a:t>
              </a:r>
              <a:r>
                <a:rPr lang="ar-SA" b="1"/>
                <a:t>عضيات </a:t>
              </a:r>
              <a:endParaRPr lang="en-US" b="1"/>
            </a:p>
          </p:txBody>
        </p:sp>
        <p:sp>
          <p:nvSpPr>
            <p:cNvPr id="24586" name="Line 14"/>
            <p:cNvSpPr>
              <a:spLocks noChangeShapeType="1"/>
            </p:cNvSpPr>
            <p:nvPr/>
          </p:nvSpPr>
          <p:spPr bwMode="auto">
            <a:xfrm>
              <a:off x="1487606" y="627797"/>
              <a:ext cx="395169" cy="281841"/>
            </a:xfrm>
            <a:prstGeom prst="line">
              <a:avLst/>
            </a:prstGeom>
            <a:noFill/>
            <a:ln w="25400">
              <a:solidFill>
                <a:schemeClr val="tx1"/>
              </a:solidFill>
              <a:round/>
              <a:headEnd/>
              <a:tailEnd/>
            </a:ln>
          </p:spPr>
          <p:txBody>
            <a:bodyPr wrap="none" anchor="ctr"/>
            <a:lstStyle/>
            <a:p>
              <a:endParaRPr lang="en-US"/>
            </a:p>
          </p:txBody>
        </p:sp>
        <p:sp>
          <p:nvSpPr>
            <p:cNvPr id="24587" name="Line 15"/>
            <p:cNvSpPr>
              <a:spLocks noChangeShapeType="1"/>
            </p:cNvSpPr>
            <p:nvPr/>
          </p:nvSpPr>
          <p:spPr bwMode="auto">
            <a:xfrm>
              <a:off x="2174875" y="941388"/>
              <a:ext cx="434975" cy="0"/>
            </a:xfrm>
            <a:prstGeom prst="line">
              <a:avLst/>
            </a:prstGeom>
            <a:noFill/>
            <a:ln w="25400">
              <a:solidFill>
                <a:schemeClr val="tx1"/>
              </a:solidFill>
              <a:round/>
              <a:headEnd/>
              <a:tailEnd/>
            </a:ln>
          </p:spPr>
          <p:txBody>
            <a:bodyPr wrap="none" anchor="ctr"/>
            <a:lstStyle/>
            <a:p>
              <a:endParaRPr lang="en-US"/>
            </a:p>
          </p:txBody>
        </p:sp>
        <p:sp>
          <p:nvSpPr>
            <p:cNvPr id="24588" name="Line 16"/>
            <p:cNvSpPr>
              <a:spLocks noChangeShapeType="1"/>
            </p:cNvSpPr>
            <p:nvPr/>
          </p:nvSpPr>
          <p:spPr bwMode="auto">
            <a:xfrm flipV="1">
              <a:off x="1790700" y="1881188"/>
              <a:ext cx="0" cy="222250"/>
            </a:xfrm>
            <a:prstGeom prst="line">
              <a:avLst/>
            </a:prstGeom>
            <a:noFill/>
            <a:ln w="25400">
              <a:solidFill>
                <a:schemeClr val="tx1"/>
              </a:solidFill>
              <a:round/>
              <a:headEnd/>
              <a:tailEnd/>
            </a:ln>
          </p:spPr>
          <p:txBody>
            <a:bodyPr wrap="none" anchor="ctr"/>
            <a:lstStyle/>
            <a:p>
              <a:endParaRPr lang="en-US"/>
            </a:p>
          </p:txBody>
        </p:sp>
        <p:sp>
          <p:nvSpPr>
            <p:cNvPr id="24589" name="Line 17"/>
            <p:cNvSpPr>
              <a:spLocks noChangeShapeType="1"/>
            </p:cNvSpPr>
            <p:nvPr/>
          </p:nvSpPr>
          <p:spPr bwMode="auto">
            <a:xfrm>
              <a:off x="1831975" y="2443163"/>
              <a:ext cx="1368425" cy="415925"/>
            </a:xfrm>
            <a:prstGeom prst="line">
              <a:avLst/>
            </a:prstGeom>
            <a:noFill/>
            <a:ln w="25400">
              <a:solidFill>
                <a:schemeClr val="tx1"/>
              </a:solidFill>
              <a:round/>
              <a:headEnd/>
              <a:tailEnd/>
            </a:ln>
          </p:spPr>
          <p:txBody>
            <a:bodyPr wrap="none" anchor="ctr"/>
            <a:lstStyle/>
            <a:p>
              <a:endParaRPr lang="en-US"/>
            </a:p>
          </p:txBody>
        </p:sp>
        <p:sp>
          <p:nvSpPr>
            <p:cNvPr id="24590" name="Line 18"/>
            <p:cNvSpPr>
              <a:spLocks noChangeShapeType="1"/>
            </p:cNvSpPr>
            <p:nvPr/>
          </p:nvSpPr>
          <p:spPr bwMode="auto">
            <a:xfrm flipV="1">
              <a:off x="6718300" y="747713"/>
              <a:ext cx="184150" cy="454025"/>
            </a:xfrm>
            <a:prstGeom prst="line">
              <a:avLst/>
            </a:prstGeom>
            <a:noFill/>
            <a:ln w="25400">
              <a:solidFill>
                <a:schemeClr val="tx1"/>
              </a:solidFill>
              <a:round/>
              <a:headEnd/>
              <a:tailEnd/>
            </a:ln>
          </p:spPr>
          <p:txBody>
            <a:bodyPr wrap="none" anchor="ctr"/>
            <a:lstStyle/>
            <a:p>
              <a:endParaRPr lang="en-US"/>
            </a:p>
          </p:txBody>
        </p:sp>
        <p:sp>
          <p:nvSpPr>
            <p:cNvPr id="24591" name="Line 19"/>
            <p:cNvSpPr>
              <a:spLocks noChangeShapeType="1"/>
            </p:cNvSpPr>
            <p:nvPr/>
          </p:nvSpPr>
          <p:spPr bwMode="auto">
            <a:xfrm flipH="1">
              <a:off x="2816225" y="5837238"/>
              <a:ext cx="1552575" cy="619125"/>
            </a:xfrm>
            <a:prstGeom prst="line">
              <a:avLst/>
            </a:prstGeom>
            <a:noFill/>
            <a:ln w="25400">
              <a:solidFill>
                <a:schemeClr val="tx1"/>
              </a:solidFill>
              <a:round/>
              <a:headEnd/>
              <a:tailEnd/>
            </a:ln>
          </p:spPr>
          <p:txBody>
            <a:bodyPr wrap="none" anchor="ctr"/>
            <a:lstStyle/>
            <a:p>
              <a:endParaRPr lang="en-US"/>
            </a:p>
          </p:txBody>
        </p:sp>
        <p:sp>
          <p:nvSpPr>
            <p:cNvPr id="24592" name="Line 20"/>
            <p:cNvSpPr>
              <a:spLocks noChangeShapeType="1"/>
            </p:cNvSpPr>
            <p:nvPr/>
          </p:nvSpPr>
          <p:spPr bwMode="auto">
            <a:xfrm flipV="1">
              <a:off x="2816225" y="5935663"/>
              <a:ext cx="2060575" cy="520700"/>
            </a:xfrm>
            <a:prstGeom prst="line">
              <a:avLst/>
            </a:prstGeom>
            <a:noFill/>
            <a:ln w="25400">
              <a:solidFill>
                <a:schemeClr val="tx1"/>
              </a:solidFill>
              <a:round/>
              <a:headEnd/>
              <a:tailEnd/>
            </a:ln>
          </p:spPr>
          <p:txBody>
            <a:bodyPr wrap="none" anchor="ctr"/>
            <a:lstStyle/>
            <a:p>
              <a:endParaRPr lang="en-US"/>
            </a:p>
          </p:txBody>
        </p:sp>
        <p:sp>
          <p:nvSpPr>
            <p:cNvPr id="24593" name="Line 21"/>
            <p:cNvSpPr>
              <a:spLocks noChangeShapeType="1"/>
            </p:cNvSpPr>
            <p:nvPr/>
          </p:nvSpPr>
          <p:spPr bwMode="auto">
            <a:xfrm flipV="1">
              <a:off x="2428875" y="5208588"/>
              <a:ext cx="3101975" cy="146050"/>
            </a:xfrm>
            <a:prstGeom prst="line">
              <a:avLst/>
            </a:prstGeom>
            <a:noFill/>
            <a:ln w="25400">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le:Prokaryote cell diagram.svg"/>
          <p:cNvPicPr>
            <a:picLocks noChangeAspect="1" noChangeArrowheads="1"/>
          </p:cNvPicPr>
          <p:nvPr/>
        </p:nvPicPr>
        <p:blipFill>
          <a:blip r:embed="rId2" cstate="print"/>
          <a:srcRect/>
          <a:stretch>
            <a:fillRect/>
          </a:stretch>
        </p:blipFill>
        <p:spPr bwMode="auto">
          <a:xfrm>
            <a:off x="0" y="2971800"/>
            <a:ext cx="5291138" cy="35052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5292725" y="311150"/>
            <a:ext cx="3775075" cy="3422650"/>
          </a:xfrm>
          <a:prstGeom prst="rect">
            <a:avLst/>
          </a:prstGeom>
          <a:noFill/>
          <a:ln w="34925">
            <a:noFill/>
            <a:miter lim="800000"/>
            <a:headEnd/>
            <a:tailEnd/>
          </a:ln>
        </p:spPr>
      </p:pic>
      <p:sp>
        <p:nvSpPr>
          <p:cNvPr id="25604" name="Text Box 12"/>
          <p:cNvSpPr txBox="1">
            <a:spLocks noChangeArrowheads="1"/>
          </p:cNvSpPr>
          <p:nvPr/>
        </p:nvSpPr>
        <p:spPr bwMode="auto">
          <a:xfrm>
            <a:off x="1595438" y="1879600"/>
            <a:ext cx="2290762" cy="635000"/>
          </a:xfrm>
          <a:prstGeom prst="rect">
            <a:avLst/>
          </a:prstGeom>
          <a:noFill/>
          <a:ln w="9525">
            <a:noFill/>
            <a:miter lim="800000"/>
            <a:headEnd/>
            <a:tailEnd/>
          </a:ln>
        </p:spPr>
        <p:txBody>
          <a:bodyPr wrap="none" lIns="0" tIns="0" rIns="0" bIns="0"/>
          <a:lstStyle/>
          <a:p>
            <a:pPr algn="ctr">
              <a:lnSpc>
                <a:spcPct val="80000"/>
              </a:lnSpc>
            </a:pPr>
            <a:r>
              <a:rPr lang="en-US" sz="1400" b="1"/>
              <a:t>Nucleus</a:t>
            </a:r>
            <a:r>
              <a:rPr lang="ar-SA" sz="1400" b="1"/>
              <a:t>نواة </a:t>
            </a:r>
            <a:endParaRPr lang="en-US" sz="1400" b="1"/>
          </a:p>
          <a:p>
            <a:pPr algn="ctr">
              <a:lnSpc>
                <a:spcPct val="80000"/>
              </a:lnSpc>
            </a:pPr>
            <a:r>
              <a:rPr lang="en-US" sz="1400" b="1"/>
              <a:t>(contains DNA surrounded</a:t>
            </a:r>
          </a:p>
          <a:p>
            <a:pPr algn="ctr">
              <a:lnSpc>
                <a:spcPct val="80000"/>
              </a:lnSpc>
            </a:pPr>
            <a:r>
              <a:rPr lang="en-US" sz="1400" b="1"/>
              <a:t> by nuclear membrane)</a:t>
            </a:r>
            <a:endParaRPr lang="ar-SA" sz="1400" b="1"/>
          </a:p>
          <a:p>
            <a:pPr algn="ctr">
              <a:lnSpc>
                <a:spcPct val="80000"/>
              </a:lnSpc>
            </a:pPr>
            <a:r>
              <a:rPr lang="ar-SA" sz="1400" b="1"/>
              <a:t>(تحتوي على دنا محاط بغلاف نووي)</a:t>
            </a:r>
            <a:endParaRPr lang="en-US" sz="1400" b="1"/>
          </a:p>
        </p:txBody>
      </p:sp>
      <p:sp>
        <p:nvSpPr>
          <p:cNvPr id="25605" name="Line 21"/>
          <p:cNvSpPr>
            <a:spLocks noChangeShapeType="1"/>
          </p:cNvSpPr>
          <p:nvPr/>
        </p:nvSpPr>
        <p:spPr bwMode="auto">
          <a:xfrm flipV="1">
            <a:off x="3962400" y="2139950"/>
            <a:ext cx="3101975" cy="146050"/>
          </a:xfrm>
          <a:prstGeom prst="line">
            <a:avLst/>
          </a:prstGeom>
          <a:noFill/>
          <a:ln w="25400">
            <a:solidFill>
              <a:schemeClr val="tx1"/>
            </a:solidFill>
            <a:round/>
            <a:headEnd/>
            <a:tailEnd/>
          </a:ln>
        </p:spPr>
        <p:txBody>
          <a:bodyPr wrap="none" anchor="ctr"/>
          <a:lstStyle/>
          <a:p>
            <a:endParaRPr lang="en-US"/>
          </a:p>
        </p:txBody>
      </p:sp>
      <p:sp>
        <p:nvSpPr>
          <p:cNvPr id="25606" name="Text Box 9"/>
          <p:cNvSpPr txBox="1">
            <a:spLocks noChangeArrowheads="1"/>
          </p:cNvSpPr>
          <p:nvPr/>
        </p:nvSpPr>
        <p:spPr bwMode="auto">
          <a:xfrm>
            <a:off x="1066800" y="6354763"/>
            <a:ext cx="1882775" cy="503237"/>
          </a:xfrm>
          <a:prstGeom prst="rect">
            <a:avLst/>
          </a:prstGeom>
          <a:noFill/>
          <a:ln w="9525">
            <a:noFill/>
            <a:miter lim="800000"/>
            <a:headEnd/>
            <a:tailEnd/>
          </a:ln>
        </p:spPr>
        <p:txBody>
          <a:bodyPr wrap="none" lIns="0" tIns="0" rIns="0" bIns="0"/>
          <a:lstStyle/>
          <a:p>
            <a:pPr algn="ctr">
              <a:lnSpc>
                <a:spcPct val="70000"/>
              </a:lnSpc>
            </a:pPr>
            <a:r>
              <a:rPr lang="en-US" sz="2000" b="1"/>
              <a:t>Prokaryotic cell</a:t>
            </a:r>
          </a:p>
          <a:p>
            <a:pPr algn="ctr">
              <a:lnSpc>
                <a:spcPct val="70000"/>
              </a:lnSpc>
            </a:pPr>
            <a:r>
              <a:rPr lang="ar-SA" sz="2000" b="1">
                <a:solidFill>
                  <a:srgbClr val="FF0000"/>
                </a:solidFill>
              </a:rPr>
              <a:t>خلية أولية النواة </a:t>
            </a:r>
            <a:endParaRPr lang="en-US" sz="2000" b="1">
              <a:solidFill>
                <a:srgbClr val="FF0000"/>
              </a:solidFill>
            </a:endParaRPr>
          </a:p>
        </p:txBody>
      </p:sp>
      <p:sp>
        <p:nvSpPr>
          <p:cNvPr id="25607" name="Text Box 11"/>
          <p:cNvSpPr txBox="1">
            <a:spLocks noChangeArrowheads="1"/>
          </p:cNvSpPr>
          <p:nvPr/>
        </p:nvSpPr>
        <p:spPr bwMode="auto">
          <a:xfrm>
            <a:off x="6248400" y="3962400"/>
            <a:ext cx="2233613" cy="304800"/>
          </a:xfrm>
          <a:prstGeom prst="rect">
            <a:avLst/>
          </a:prstGeom>
          <a:noFill/>
          <a:ln w="9525">
            <a:noFill/>
            <a:miter lim="800000"/>
            <a:headEnd/>
            <a:tailEnd/>
          </a:ln>
        </p:spPr>
        <p:txBody>
          <a:bodyPr wrap="none" lIns="0" tIns="0" rIns="0" bIns="0"/>
          <a:lstStyle/>
          <a:p>
            <a:pPr algn="ctr">
              <a:lnSpc>
                <a:spcPct val="70000"/>
              </a:lnSpc>
            </a:pPr>
            <a:r>
              <a:rPr lang="en-US" sz="2000" b="1"/>
              <a:t>Eukaryotic cell</a:t>
            </a:r>
            <a:endParaRPr lang="ar-SA" sz="2000" b="1"/>
          </a:p>
          <a:p>
            <a:pPr algn="ctr">
              <a:lnSpc>
                <a:spcPct val="70000"/>
              </a:lnSpc>
            </a:pPr>
            <a:r>
              <a:rPr lang="ar-SA" sz="2000" b="1">
                <a:solidFill>
                  <a:srgbClr val="FF0000"/>
                </a:solidFill>
              </a:rPr>
              <a:t>خلية حقيقة النواة</a:t>
            </a:r>
            <a:endParaRPr lang="en-US" sz="2000" b="1">
              <a:solidFill>
                <a:srgbClr val="FF0000"/>
              </a:solidFill>
            </a:endParaRPr>
          </a:p>
        </p:txBody>
      </p:sp>
      <p:sp>
        <p:nvSpPr>
          <p:cNvPr id="25608" name="Text Box 8"/>
          <p:cNvSpPr txBox="1">
            <a:spLocks noChangeArrowheads="1"/>
          </p:cNvSpPr>
          <p:nvPr/>
        </p:nvSpPr>
        <p:spPr bwMode="auto">
          <a:xfrm>
            <a:off x="4567238" y="4851400"/>
            <a:ext cx="2290762" cy="635000"/>
          </a:xfrm>
          <a:prstGeom prst="rect">
            <a:avLst/>
          </a:prstGeom>
          <a:noFill/>
          <a:ln w="9525">
            <a:noFill/>
            <a:miter lim="800000"/>
            <a:headEnd/>
            <a:tailEnd/>
          </a:ln>
        </p:spPr>
        <p:txBody>
          <a:bodyPr wrap="none" lIns="0" tIns="0" rIns="0" bIns="0"/>
          <a:lstStyle/>
          <a:p>
            <a:pPr algn="ctr">
              <a:lnSpc>
                <a:spcPct val="70000"/>
              </a:lnSpc>
            </a:pPr>
            <a:r>
              <a:rPr lang="en-US" sz="1400" b="1"/>
              <a:t>DNA</a:t>
            </a:r>
            <a:r>
              <a:rPr lang="ar-SA" sz="1400" b="1"/>
              <a:t>دنا </a:t>
            </a:r>
            <a:endParaRPr lang="en-US" sz="1400" b="1"/>
          </a:p>
          <a:p>
            <a:pPr algn="ctr">
              <a:lnSpc>
                <a:spcPct val="70000"/>
              </a:lnSpc>
            </a:pPr>
            <a:r>
              <a:rPr lang="en-US" sz="1400" b="1"/>
              <a:t>(no nucleus)</a:t>
            </a:r>
            <a:endParaRPr lang="ar-SA" sz="1400" b="1"/>
          </a:p>
          <a:p>
            <a:pPr algn="ctr">
              <a:lnSpc>
                <a:spcPct val="70000"/>
              </a:lnSpc>
            </a:pPr>
            <a:r>
              <a:rPr lang="ar-SA" sz="1400" b="1"/>
              <a:t>(لايوجد نو</a:t>
            </a:r>
            <a:r>
              <a:rPr lang="ar-EG" sz="1400" b="1"/>
              <a:t>اة</a:t>
            </a:r>
            <a:r>
              <a:rPr lang="ar-SA" sz="1400" b="1"/>
              <a:t>)</a:t>
            </a:r>
            <a:endParaRPr lang="en-US" sz="1400" b="1"/>
          </a:p>
        </p:txBody>
      </p:sp>
      <p:sp>
        <p:nvSpPr>
          <p:cNvPr id="25609" name="Line 17"/>
          <p:cNvSpPr>
            <a:spLocks noChangeShapeType="1"/>
          </p:cNvSpPr>
          <p:nvPr/>
        </p:nvSpPr>
        <p:spPr bwMode="auto">
          <a:xfrm>
            <a:off x="3124200" y="4537075"/>
            <a:ext cx="1597025" cy="492125"/>
          </a:xfrm>
          <a:prstGeom prst="line">
            <a:avLst/>
          </a:prstGeom>
          <a:noFill/>
          <a:ln w="254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130175"/>
            <a:ext cx="8534400" cy="508000"/>
          </a:xfrm>
        </p:spPr>
        <p:txBody>
          <a:bodyPr/>
          <a:lstStyle/>
          <a:p>
            <a:pPr marL="0" indent="0" algn="ctr" eaLnBrk="1" hangingPunct="1"/>
            <a:r>
              <a:rPr lang="en-US" altLang="ar-SA" smtClean="0">
                <a:latin typeface="Arial Unicode MS" pitchFamily="34" charset="-128"/>
                <a:ea typeface="Arial Unicode MS" pitchFamily="34" charset="-128"/>
                <a:cs typeface="Arial Unicode MS" pitchFamily="34" charset="-128"/>
              </a:rPr>
              <a:t>Organisms and environment</a:t>
            </a:r>
          </a:p>
        </p:txBody>
      </p:sp>
      <p:sp>
        <p:nvSpPr>
          <p:cNvPr id="48131" name="Rectangle 3"/>
          <p:cNvSpPr>
            <a:spLocks noGrp="1" noChangeArrowheads="1"/>
          </p:cNvSpPr>
          <p:nvPr>
            <p:ph type="body" idx="1"/>
          </p:nvPr>
        </p:nvSpPr>
        <p:spPr>
          <a:xfrm>
            <a:off x="228600" y="1189038"/>
            <a:ext cx="8534400" cy="3305175"/>
          </a:xfrm>
        </p:spPr>
        <p:txBody>
          <a:bodyPr/>
          <a:lstStyle/>
          <a:p>
            <a:pPr eaLnBrk="1" hangingPunct="1"/>
            <a:r>
              <a:rPr lang="en-US" altLang="ar-SA" smtClean="0"/>
              <a:t>Every organism interacts with its environment ( including other organisms)</a:t>
            </a:r>
          </a:p>
          <a:p>
            <a:pPr lvl="1" eaLnBrk="1" hangingPunct="1"/>
            <a:r>
              <a:rPr lang="en-US" altLang="ar-SA" smtClean="0"/>
              <a:t>The tree takes up water and minerals from the soil and carbon dioxide from the air; </a:t>
            </a:r>
          </a:p>
          <a:p>
            <a:pPr lvl="1" eaLnBrk="1" hangingPunct="1"/>
            <a:r>
              <a:rPr lang="en-US" altLang="ar-SA" smtClean="0"/>
              <a:t>The tree releases oxygen to the air and roots help form soil</a:t>
            </a:r>
          </a:p>
        </p:txBody>
      </p:sp>
      <p:sp>
        <p:nvSpPr>
          <p:cNvPr id="48132"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3"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4"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Tree>
    <p:extLst>
      <p:ext uri="{BB962C8B-B14F-4D97-AF65-F5344CB8AC3E}">
        <p14:creationId xmlns:p14="http://schemas.microsoft.com/office/powerpoint/2010/main" val="129539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8125" y="1531938"/>
            <a:ext cx="8677275" cy="938719"/>
          </a:xfrm>
        </p:spPr>
        <p:txBody>
          <a:bodyPr/>
          <a:lstStyle/>
          <a:p>
            <a:r>
              <a:rPr lang="en-US" b="1" dirty="0" smtClean="0"/>
              <a:t>Taxonomy</a:t>
            </a:r>
            <a:endParaRPr lang="en-US" b="1" dirty="0"/>
          </a:p>
        </p:txBody>
      </p:sp>
      <p:sp>
        <p:nvSpPr>
          <p:cNvPr id="3" name="Title 2"/>
          <p:cNvSpPr>
            <a:spLocks noGrp="1"/>
          </p:cNvSpPr>
          <p:nvPr>
            <p:ph type="ctrTitle"/>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76200"/>
            <a:ext cx="8534400" cy="503238"/>
          </a:xfrm>
        </p:spPr>
        <p:txBody>
          <a:bodyPr/>
          <a:lstStyle/>
          <a:p>
            <a:pPr algn="ctr" eaLnBrk="1" hangingPunct="1"/>
            <a:r>
              <a:rPr lang="en-US" dirty="0" smtClean="0">
                <a:latin typeface="Arial Unicode MS" pitchFamily="34" charset="-128"/>
                <a:ea typeface="Arial Unicode MS" pitchFamily="34" charset="-128"/>
                <a:cs typeface="Arial Unicode MS" pitchFamily="34" charset="-128"/>
              </a:rPr>
              <a:t>Taxonomy : Grouping Species: The Basic Idea</a:t>
            </a:r>
          </a:p>
        </p:txBody>
      </p:sp>
      <p:sp>
        <p:nvSpPr>
          <p:cNvPr id="26627" name="Rectangle 3"/>
          <p:cNvSpPr>
            <a:spLocks noGrp="1" noChangeArrowheads="1"/>
          </p:cNvSpPr>
          <p:nvPr>
            <p:ph type="body" idx="1"/>
          </p:nvPr>
        </p:nvSpPr>
        <p:spPr>
          <a:xfrm>
            <a:off x="228600" y="1666875"/>
            <a:ext cx="8534400" cy="4733925"/>
          </a:xfrm>
        </p:spPr>
        <p:txBody>
          <a:bodyPr/>
          <a:lstStyle/>
          <a:p>
            <a:pPr eaLnBrk="1" hangingPunct="1"/>
            <a:r>
              <a:rPr lang="en-US" sz="2600" dirty="0" smtClean="0"/>
              <a:t>Taxonomy is the branch of biology that names and classifies species into groups</a:t>
            </a:r>
            <a:r>
              <a:rPr lang="ar-EG" sz="2600" dirty="0" err="1" smtClean="0"/>
              <a:t>.</a:t>
            </a:r>
            <a:endParaRPr lang="ar-EG" sz="2600" dirty="0" smtClean="0"/>
          </a:p>
          <a:p>
            <a:pPr algn="r" rtl="1" eaLnBrk="1" hangingPunct="1"/>
            <a:r>
              <a:rPr lang="ar-EG" sz="2600" dirty="0" smtClean="0">
                <a:solidFill>
                  <a:srgbClr val="FF0000"/>
                </a:solidFill>
              </a:rPr>
              <a:t>علم التصنيف هو علم يسمى ويصنف </a:t>
            </a:r>
            <a:r>
              <a:rPr lang="ar-EG" sz="2600" dirty="0" err="1" smtClean="0">
                <a:solidFill>
                  <a:srgbClr val="FF0000"/>
                </a:solidFill>
              </a:rPr>
              <a:t>الكائنات </a:t>
            </a:r>
            <a:r>
              <a:rPr lang="ar-EG" sz="2600" dirty="0" smtClean="0">
                <a:solidFill>
                  <a:srgbClr val="FF0000"/>
                </a:solidFill>
              </a:rPr>
              <a:t>(يقسم الكائنات) الى مجموعات</a:t>
            </a:r>
            <a:r>
              <a:rPr lang="ar-EG" sz="2600" dirty="0" smtClean="0"/>
              <a:t> </a:t>
            </a:r>
            <a:endParaRPr lang="en-US" sz="2600" dirty="0" smtClean="0"/>
          </a:p>
          <a:p>
            <a:pPr algn="just" eaLnBrk="1" hangingPunct="1"/>
            <a:r>
              <a:rPr lang="en-US" sz="2600" b="1" dirty="0" smtClean="0"/>
              <a:t>Domains</a:t>
            </a:r>
            <a:r>
              <a:rPr lang="en-US" sz="2600" dirty="0" smtClean="0"/>
              <a:t>, followed by kingdoms, are the broadest units of classification</a:t>
            </a:r>
            <a:r>
              <a:rPr lang="ar-EG" sz="2600" dirty="0" smtClean="0"/>
              <a:t> </a:t>
            </a:r>
            <a:r>
              <a:rPr lang="en-US" sz="2600" dirty="0" smtClean="0"/>
              <a:t>ends with the genus and species which are the smallest units</a:t>
            </a:r>
            <a:endParaRPr lang="ar-EG" sz="2600" dirty="0" smtClean="0"/>
          </a:p>
          <a:p>
            <a:pPr algn="r" rtl="1" eaLnBrk="1" hangingPunct="1"/>
            <a:r>
              <a:rPr lang="ar-EG" sz="2600" dirty="0" smtClean="0">
                <a:solidFill>
                  <a:srgbClr val="FF0000"/>
                </a:solidFill>
              </a:rPr>
              <a:t>يبدأ الهرم التصنيفى بالعالم ثم المملكة وهى أكبر الوحات التصنيفية وينتهى بالجنس ثم النوع وهى أصغر الوحدات التصنيفية.</a:t>
            </a:r>
          </a:p>
          <a:p>
            <a:pPr eaLnBrk="1" hangingPunct="1"/>
            <a:endParaRPr lang="en-US" sz="2600" dirty="0" smtClean="0"/>
          </a:p>
        </p:txBody>
      </p:sp>
      <p:sp>
        <p:nvSpPr>
          <p:cNvPr id="26628" name="Line 4"/>
          <p:cNvSpPr>
            <a:spLocks noChangeShapeType="1"/>
          </p:cNvSpPr>
          <p:nvPr/>
        </p:nvSpPr>
        <p:spPr bwMode="auto">
          <a:xfrm>
            <a:off x="304800" y="990600"/>
            <a:ext cx="8534400" cy="0"/>
          </a:xfrm>
          <a:prstGeom prst="line">
            <a:avLst/>
          </a:prstGeom>
          <a:noFill/>
          <a:ln w="50800">
            <a:solidFill>
              <a:schemeClr val="hlink"/>
            </a:solidFill>
            <a:round/>
            <a:headEnd/>
            <a:tailEnd/>
          </a:ln>
        </p:spPr>
        <p:txBody>
          <a:bodyPr wrap="none" anchor="ctr"/>
          <a:lstStyle/>
          <a:p>
            <a:endParaRPr lang="en-US"/>
          </a:p>
        </p:txBody>
      </p:sp>
      <p:sp>
        <p:nvSpPr>
          <p:cNvPr id="26629"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26630" name="Text Box 6"/>
          <p:cNvSpPr txBox="1">
            <a:spLocks noChangeArrowheads="1"/>
          </p:cNvSpPr>
          <p:nvPr/>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3" descr="01_14ClassifyingLife-U"/>
          <p:cNvPicPr>
            <a:picLocks noChangeAspect="1" noChangeArrowheads="1"/>
          </p:cNvPicPr>
          <p:nvPr/>
        </p:nvPicPr>
        <p:blipFill>
          <a:blip r:embed="rId3" cstate="print"/>
          <a:srcRect/>
          <a:stretch>
            <a:fillRect/>
          </a:stretch>
        </p:blipFill>
        <p:spPr bwMode="auto">
          <a:xfrm>
            <a:off x="517525" y="501650"/>
            <a:ext cx="8108950" cy="6584950"/>
          </a:xfrm>
          <a:prstGeom prst="rect">
            <a:avLst/>
          </a:prstGeom>
          <a:noFill/>
          <a:ln w="9525">
            <a:noFill/>
            <a:miter lim="800000"/>
            <a:headEnd/>
            <a:tailEnd/>
          </a:ln>
        </p:spPr>
      </p:pic>
      <p:sp>
        <p:nvSpPr>
          <p:cNvPr id="27651" name="Rectangle 24"/>
          <p:cNvSpPr>
            <a:spLocks noChangeArrowheads="1"/>
          </p:cNvSpPr>
          <p:nvPr/>
        </p:nvSpPr>
        <p:spPr bwMode="auto">
          <a:xfrm>
            <a:off x="152400" y="365125"/>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t>Fig. 1-14</a:t>
            </a:r>
            <a:endParaRPr lang="en-US" sz="1500" b="1">
              <a:solidFill>
                <a:schemeClr val="bg1"/>
              </a:solidFill>
            </a:endParaRPr>
          </a:p>
        </p:txBody>
      </p:sp>
      <p:sp>
        <p:nvSpPr>
          <p:cNvPr id="27652" name="Text Box 25"/>
          <p:cNvSpPr txBox="1">
            <a:spLocks noChangeArrowheads="1"/>
          </p:cNvSpPr>
          <p:nvPr/>
        </p:nvSpPr>
        <p:spPr bwMode="auto">
          <a:xfrm>
            <a:off x="2270125" y="522288"/>
            <a:ext cx="855663" cy="244475"/>
          </a:xfrm>
          <a:prstGeom prst="rect">
            <a:avLst/>
          </a:prstGeom>
          <a:noFill/>
          <a:ln w="9525">
            <a:noFill/>
            <a:miter lim="800000"/>
            <a:headEnd/>
            <a:tailEnd/>
          </a:ln>
        </p:spPr>
        <p:txBody>
          <a:bodyPr lIns="0" tIns="0" rIns="0" bIns="0">
            <a:spAutoFit/>
          </a:bodyPr>
          <a:lstStyle/>
          <a:p>
            <a:pPr algn="l"/>
            <a:r>
              <a:rPr lang="en-US" sz="1600" b="1"/>
              <a:t>Species</a:t>
            </a:r>
            <a:endParaRPr lang="en-US" sz="1600" b="1">
              <a:latin typeface="Times" pitchFamily="18" charset="0"/>
            </a:endParaRPr>
          </a:p>
        </p:txBody>
      </p:sp>
      <p:sp>
        <p:nvSpPr>
          <p:cNvPr id="27653" name="Text Box 26"/>
          <p:cNvSpPr txBox="1">
            <a:spLocks noChangeArrowheads="1"/>
          </p:cNvSpPr>
          <p:nvPr/>
        </p:nvSpPr>
        <p:spPr bwMode="auto">
          <a:xfrm>
            <a:off x="3087688" y="522288"/>
            <a:ext cx="690562" cy="244475"/>
          </a:xfrm>
          <a:prstGeom prst="rect">
            <a:avLst/>
          </a:prstGeom>
          <a:noFill/>
          <a:ln w="9525">
            <a:noFill/>
            <a:miter lim="800000"/>
            <a:headEnd/>
            <a:tailEnd/>
          </a:ln>
        </p:spPr>
        <p:txBody>
          <a:bodyPr lIns="0" tIns="0" rIns="0" bIns="0">
            <a:spAutoFit/>
          </a:bodyPr>
          <a:lstStyle/>
          <a:p>
            <a:pPr algn="l"/>
            <a:r>
              <a:rPr lang="en-US" sz="1600" b="1"/>
              <a:t>Genus</a:t>
            </a:r>
            <a:endParaRPr lang="en-US" sz="1600" b="1">
              <a:latin typeface="Times" pitchFamily="18" charset="0"/>
            </a:endParaRPr>
          </a:p>
        </p:txBody>
      </p:sp>
      <p:sp>
        <p:nvSpPr>
          <p:cNvPr id="27654" name="Text Box 27"/>
          <p:cNvSpPr txBox="1">
            <a:spLocks noChangeArrowheads="1"/>
          </p:cNvSpPr>
          <p:nvPr/>
        </p:nvSpPr>
        <p:spPr bwMode="auto">
          <a:xfrm>
            <a:off x="3792538" y="522288"/>
            <a:ext cx="690562" cy="244475"/>
          </a:xfrm>
          <a:prstGeom prst="rect">
            <a:avLst/>
          </a:prstGeom>
          <a:noFill/>
          <a:ln w="9525">
            <a:noFill/>
            <a:miter lim="800000"/>
            <a:headEnd/>
            <a:tailEnd/>
          </a:ln>
        </p:spPr>
        <p:txBody>
          <a:bodyPr lIns="0" tIns="0" rIns="0" bIns="0">
            <a:spAutoFit/>
          </a:bodyPr>
          <a:lstStyle/>
          <a:p>
            <a:pPr algn="l"/>
            <a:r>
              <a:rPr lang="en-US" sz="1600" b="1"/>
              <a:t>Family</a:t>
            </a:r>
            <a:endParaRPr lang="en-US" sz="1600" b="1">
              <a:latin typeface="Times" pitchFamily="18" charset="0"/>
            </a:endParaRPr>
          </a:p>
        </p:txBody>
      </p:sp>
      <p:sp>
        <p:nvSpPr>
          <p:cNvPr id="27655" name="Text Box 28"/>
          <p:cNvSpPr txBox="1">
            <a:spLocks noChangeArrowheads="1"/>
          </p:cNvSpPr>
          <p:nvPr/>
        </p:nvSpPr>
        <p:spPr bwMode="auto">
          <a:xfrm>
            <a:off x="4600575" y="522288"/>
            <a:ext cx="690563" cy="244475"/>
          </a:xfrm>
          <a:prstGeom prst="rect">
            <a:avLst/>
          </a:prstGeom>
          <a:noFill/>
          <a:ln w="9525">
            <a:noFill/>
            <a:miter lim="800000"/>
            <a:headEnd/>
            <a:tailEnd/>
          </a:ln>
        </p:spPr>
        <p:txBody>
          <a:bodyPr lIns="0" tIns="0" rIns="0" bIns="0">
            <a:spAutoFit/>
          </a:bodyPr>
          <a:lstStyle/>
          <a:p>
            <a:pPr algn="l"/>
            <a:r>
              <a:rPr lang="en-US" sz="1600" b="1"/>
              <a:t>Order</a:t>
            </a:r>
            <a:endParaRPr lang="en-US" sz="1600" b="1">
              <a:latin typeface="Times" pitchFamily="18" charset="0"/>
            </a:endParaRPr>
          </a:p>
        </p:txBody>
      </p:sp>
      <p:sp>
        <p:nvSpPr>
          <p:cNvPr id="27656" name="Text Box 29"/>
          <p:cNvSpPr txBox="1">
            <a:spLocks noChangeArrowheads="1"/>
          </p:cNvSpPr>
          <p:nvPr/>
        </p:nvSpPr>
        <p:spPr bwMode="auto">
          <a:xfrm>
            <a:off x="5384800" y="522288"/>
            <a:ext cx="690563" cy="244475"/>
          </a:xfrm>
          <a:prstGeom prst="rect">
            <a:avLst/>
          </a:prstGeom>
          <a:noFill/>
          <a:ln w="9525">
            <a:noFill/>
            <a:miter lim="800000"/>
            <a:headEnd/>
            <a:tailEnd/>
          </a:ln>
        </p:spPr>
        <p:txBody>
          <a:bodyPr lIns="0" tIns="0" rIns="0" bIns="0">
            <a:spAutoFit/>
          </a:bodyPr>
          <a:lstStyle/>
          <a:p>
            <a:pPr algn="l"/>
            <a:r>
              <a:rPr lang="en-US" sz="1600" b="1"/>
              <a:t>Class</a:t>
            </a:r>
            <a:endParaRPr lang="en-US" sz="1600" b="1">
              <a:latin typeface="Times" pitchFamily="18" charset="0"/>
            </a:endParaRPr>
          </a:p>
        </p:txBody>
      </p:sp>
      <p:sp>
        <p:nvSpPr>
          <p:cNvPr id="27657" name="Text Box 30"/>
          <p:cNvSpPr txBox="1">
            <a:spLocks noChangeArrowheads="1"/>
          </p:cNvSpPr>
          <p:nvPr/>
        </p:nvSpPr>
        <p:spPr bwMode="auto">
          <a:xfrm>
            <a:off x="6092825" y="522288"/>
            <a:ext cx="804863" cy="244475"/>
          </a:xfrm>
          <a:prstGeom prst="rect">
            <a:avLst/>
          </a:prstGeom>
          <a:noFill/>
          <a:ln w="9525">
            <a:noFill/>
            <a:miter lim="800000"/>
            <a:headEnd/>
            <a:tailEnd/>
          </a:ln>
        </p:spPr>
        <p:txBody>
          <a:bodyPr lIns="0" tIns="0" rIns="0" bIns="0">
            <a:spAutoFit/>
          </a:bodyPr>
          <a:lstStyle/>
          <a:p>
            <a:pPr algn="l"/>
            <a:r>
              <a:rPr lang="en-US" sz="1600" b="1"/>
              <a:t>Phylum</a:t>
            </a:r>
            <a:endParaRPr lang="en-US" sz="1600" b="1">
              <a:latin typeface="Times" pitchFamily="18" charset="0"/>
            </a:endParaRPr>
          </a:p>
        </p:txBody>
      </p:sp>
      <p:sp>
        <p:nvSpPr>
          <p:cNvPr id="27658" name="Text Box 31"/>
          <p:cNvSpPr txBox="1">
            <a:spLocks noChangeArrowheads="1"/>
          </p:cNvSpPr>
          <p:nvPr/>
        </p:nvSpPr>
        <p:spPr bwMode="auto">
          <a:xfrm>
            <a:off x="6881813" y="522288"/>
            <a:ext cx="954087" cy="244475"/>
          </a:xfrm>
          <a:prstGeom prst="rect">
            <a:avLst/>
          </a:prstGeom>
          <a:noFill/>
          <a:ln w="9525">
            <a:noFill/>
            <a:miter lim="800000"/>
            <a:headEnd/>
            <a:tailEnd/>
          </a:ln>
        </p:spPr>
        <p:txBody>
          <a:bodyPr lIns="0" tIns="0" rIns="0" bIns="0">
            <a:spAutoFit/>
          </a:bodyPr>
          <a:lstStyle/>
          <a:p>
            <a:pPr algn="l"/>
            <a:r>
              <a:rPr lang="en-US" sz="1600" b="1"/>
              <a:t>Kingdom</a:t>
            </a:r>
            <a:endParaRPr lang="en-US" sz="1600" b="1">
              <a:latin typeface="Times" pitchFamily="18" charset="0"/>
            </a:endParaRPr>
          </a:p>
        </p:txBody>
      </p:sp>
      <p:sp>
        <p:nvSpPr>
          <p:cNvPr id="27659" name="Text Box 32"/>
          <p:cNvSpPr txBox="1">
            <a:spLocks noChangeArrowheads="1"/>
          </p:cNvSpPr>
          <p:nvPr/>
        </p:nvSpPr>
        <p:spPr bwMode="auto">
          <a:xfrm>
            <a:off x="7831138" y="522288"/>
            <a:ext cx="954087" cy="244475"/>
          </a:xfrm>
          <a:prstGeom prst="rect">
            <a:avLst/>
          </a:prstGeom>
          <a:noFill/>
          <a:ln w="9525">
            <a:noFill/>
            <a:miter lim="800000"/>
            <a:headEnd/>
            <a:tailEnd/>
          </a:ln>
        </p:spPr>
        <p:txBody>
          <a:bodyPr lIns="0" tIns="0" rIns="0" bIns="0">
            <a:spAutoFit/>
          </a:bodyPr>
          <a:lstStyle/>
          <a:p>
            <a:pPr algn="l"/>
            <a:r>
              <a:rPr lang="en-US" sz="1600" b="1"/>
              <a:t>Domain</a:t>
            </a:r>
            <a:endParaRPr lang="en-US" sz="1600" b="1">
              <a:latin typeface="Times" pitchFamily="18" charset="0"/>
            </a:endParaRPr>
          </a:p>
        </p:txBody>
      </p:sp>
      <p:sp>
        <p:nvSpPr>
          <p:cNvPr id="27660" name="Rectangle 39"/>
          <p:cNvSpPr>
            <a:spLocks noChangeArrowheads="1"/>
          </p:cNvSpPr>
          <p:nvPr/>
        </p:nvSpPr>
        <p:spPr bwMode="auto">
          <a:xfrm>
            <a:off x="4821238" y="5449888"/>
            <a:ext cx="1093787" cy="336550"/>
          </a:xfrm>
          <a:prstGeom prst="rect">
            <a:avLst/>
          </a:prstGeom>
          <a:noFill/>
          <a:ln w="9525">
            <a:noFill/>
            <a:miter lim="800000"/>
            <a:headEnd/>
            <a:tailEnd/>
          </a:ln>
        </p:spPr>
        <p:txBody>
          <a:bodyPr>
            <a:spAutoFit/>
          </a:bodyPr>
          <a:lstStyle/>
          <a:p>
            <a:pPr algn="l"/>
            <a:r>
              <a:rPr lang="en-US" sz="1600" b="1"/>
              <a:t>Animalia</a:t>
            </a:r>
          </a:p>
        </p:txBody>
      </p:sp>
      <p:sp>
        <p:nvSpPr>
          <p:cNvPr id="27661" name="Rectangle 40"/>
          <p:cNvSpPr>
            <a:spLocks noChangeArrowheads="1"/>
          </p:cNvSpPr>
          <p:nvPr/>
        </p:nvSpPr>
        <p:spPr bwMode="auto">
          <a:xfrm>
            <a:off x="5514975" y="6313488"/>
            <a:ext cx="1093788" cy="336550"/>
          </a:xfrm>
          <a:prstGeom prst="rect">
            <a:avLst/>
          </a:prstGeom>
          <a:noFill/>
          <a:ln w="9525">
            <a:noFill/>
            <a:miter lim="800000"/>
            <a:headEnd/>
            <a:tailEnd/>
          </a:ln>
        </p:spPr>
        <p:txBody>
          <a:bodyPr>
            <a:spAutoFit/>
          </a:bodyPr>
          <a:lstStyle/>
          <a:p>
            <a:pPr algn="l"/>
            <a:r>
              <a:rPr lang="en-US" sz="1600" b="1"/>
              <a:t>Eukarya</a:t>
            </a:r>
          </a:p>
        </p:txBody>
      </p:sp>
      <p:sp>
        <p:nvSpPr>
          <p:cNvPr id="27662" name="Rectangle 14"/>
          <p:cNvSpPr>
            <a:spLocks noChangeArrowheads="1"/>
          </p:cNvSpPr>
          <p:nvPr/>
        </p:nvSpPr>
        <p:spPr bwMode="auto">
          <a:xfrm>
            <a:off x="2133600" y="0"/>
            <a:ext cx="6464300" cy="307975"/>
          </a:xfrm>
          <a:prstGeom prst="rect">
            <a:avLst/>
          </a:prstGeom>
          <a:noFill/>
          <a:ln w="34925">
            <a:noFill/>
            <a:miter lim="800000"/>
            <a:headEnd/>
            <a:tailEnd/>
          </a:ln>
        </p:spPr>
        <p:txBody>
          <a:bodyPr wrap="none" lIns="92075" tIns="46038" rIns="92075" bIns="46038" anchor="ctr">
            <a:spAutoFit/>
          </a:bodyPr>
          <a:lstStyle/>
          <a:p>
            <a:pPr algn="justLow" rtl="1">
              <a:tabLst>
                <a:tab pos="3409950" algn="l"/>
                <a:tab pos="6122988" algn="r"/>
              </a:tabLst>
            </a:pPr>
            <a:r>
              <a:rPr lang="ar-EG" sz="1400" b="1">
                <a:solidFill>
                  <a:srgbClr val="FF0000"/>
                </a:solidFill>
                <a:cs typeface="Times New Roman" pitchFamily="18" charset="0"/>
              </a:rPr>
              <a:t>العالم      →      المملكة         الشعبة         الطائفة	 </a:t>
            </a:r>
            <a:r>
              <a:rPr lang="en-US" sz="1400" b="1">
                <a:solidFill>
                  <a:srgbClr val="FF0000"/>
                </a:solidFill>
                <a:cs typeface="Times New Roman" pitchFamily="18" charset="0"/>
              </a:rPr>
              <a:t>      </a:t>
            </a:r>
            <a:r>
              <a:rPr lang="ar-EG" sz="1400" b="1">
                <a:solidFill>
                  <a:srgbClr val="FF0000"/>
                </a:solidFill>
                <a:cs typeface="Times New Roman" pitchFamily="18" charset="0"/>
              </a:rPr>
              <a:t> الرتبة</a:t>
            </a:r>
            <a:r>
              <a:rPr lang="en-US" sz="1400" b="1">
                <a:solidFill>
                  <a:srgbClr val="FF0000"/>
                </a:solidFill>
                <a:cs typeface="Times New Roman" pitchFamily="18" charset="0"/>
              </a:rPr>
              <a:t>       </a:t>
            </a:r>
            <a:r>
              <a:rPr lang="ar-EG" sz="1400" b="1">
                <a:solidFill>
                  <a:srgbClr val="FF0000"/>
                </a:solidFill>
                <a:cs typeface="Times New Roman" pitchFamily="18" charset="0"/>
              </a:rPr>
              <a:t> العائلة       الجنس</a:t>
            </a:r>
            <a:r>
              <a:rPr lang="en-US" sz="1400" b="1">
                <a:solidFill>
                  <a:srgbClr val="FF0000"/>
                </a:solidFill>
                <a:cs typeface="Times New Roman" pitchFamily="18" charset="0"/>
              </a:rPr>
              <a:t> </a:t>
            </a:r>
            <a:r>
              <a:rPr lang="ar-EG" sz="1400" b="1">
                <a:solidFill>
                  <a:srgbClr val="FF0000"/>
                </a:solidFill>
                <a:cs typeface="Times New Roman" pitchFamily="18" charset="0"/>
              </a:rPr>
              <a:t>   →   النوع  </a:t>
            </a:r>
            <a:endParaRPr lang="ar-EG"/>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534400" cy="503238"/>
          </a:xfrm>
        </p:spPr>
        <p:txBody>
          <a:bodyPr/>
          <a:lstStyle/>
          <a:p>
            <a:pPr eaLnBrk="1" hangingPunct="1"/>
            <a:r>
              <a:rPr lang="en-US" dirty="0" smtClean="0">
                <a:latin typeface="Arial Unicode MS" pitchFamily="34" charset="-128"/>
                <a:ea typeface="Arial Unicode MS" pitchFamily="34" charset="-128"/>
                <a:cs typeface="Arial Unicode MS" pitchFamily="34" charset="-128"/>
              </a:rPr>
              <a:t>Overview: Introduction</a:t>
            </a:r>
          </a:p>
        </p:txBody>
      </p:sp>
      <p:sp>
        <p:nvSpPr>
          <p:cNvPr id="5123" name="Rectangle 3"/>
          <p:cNvSpPr>
            <a:spLocks noGrp="1" noChangeArrowheads="1"/>
          </p:cNvSpPr>
          <p:nvPr>
            <p:ph type="body" idx="1"/>
          </p:nvPr>
        </p:nvSpPr>
        <p:spPr>
          <a:xfrm>
            <a:off x="152400" y="809087"/>
            <a:ext cx="8839200" cy="5445273"/>
          </a:xfrm>
        </p:spPr>
        <p:txBody>
          <a:bodyPr anchor="ctr"/>
          <a:lstStyle/>
          <a:p>
            <a:pPr eaLnBrk="1" hangingPunct="1">
              <a:lnSpc>
                <a:spcPct val="96000"/>
              </a:lnSpc>
              <a:spcBef>
                <a:spcPts val="600"/>
              </a:spcBef>
            </a:pPr>
            <a:r>
              <a:rPr lang="en-US" sz="2800" b="1" dirty="0" smtClean="0"/>
              <a:t>Biologists ask questions:</a:t>
            </a:r>
          </a:p>
          <a:p>
            <a:pPr eaLnBrk="1" hangingPunct="1">
              <a:lnSpc>
                <a:spcPct val="96000"/>
              </a:lnSpc>
              <a:spcBef>
                <a:spcPts val="600"/>
              </a:spcBef>
            </a:pPr>
            <a:r>
              <a:rPr lang="en-US" sz="2400" b="1" dirty="0" smtClean="0"/>
              <a:t>How</a:t>
            </a:r>
            <a:r>
              <a:rPr lang="en-US" sz="2400" dirty="0" smtClean="0"/>
              <a:t> would you describe what distinguishes living things from nonliving things?</a:t>
            </a:r>
          </a:p>
          <a:p>
            <a:pPr eaLnBrk="1" hangingPunct="1">
              <a:lnSpc>
                <a:spcPct val="96000"/>
              </a:lnSpc>
              <a:spcBef>
                <a:spcPts val="600"/>
              </a:spcBef>
            </a:pPr>
            <a:r>
              <a:rPr lang="en-US" sz="2400" b="1" dirty="0" smtClean="0"/>
              <a:t>How</a:t>
            </a:r>
            <a:r>
              <a:rPr lang="en-US" sz="2400" dirty="0" smtClean="0"/>
              <a:t> a single cell develops into an organism?</a:t>
            </a:r>
          </a:p>
          <a:p>
            <a:pPr eaLnBrk="1" hangingPunct="1">
              <a:lnSpc>
                <a:spcPct val="96000"/>
              </a:lnSpc>
              <a:spcBef>
                <a:spcPts val="600"/>
              </a:spcBef>
            </a:pPr>
            <a:r>
              <a:rPr lang="en-US" sz="2400" b="1" dirty="0" smtClean="0"/>
              <a:t>How</a:t>
            </a:r>
            <a:r>
              <a:rPr lang="en-US" sz="2400" dirty="0" smtClean="0"/>
              <a:t> the human body works?</a:t>
            </a:r>
          </a:p>
          <a:p>
            <a:pPr eaLnBrk="1" hangingPunct="1">
              <a:lnSpc>
                <a:spcPct val="96000"/>
              </a:lnSpc>
              <a:spcBef>
                <a:spcPts val="600"/>
              </a:spcBef>
            </a:pPr>
            <a:r>
              <a:rPr lang="en-US" sz="2400" b="1" dirty="0" smtClean="0"/>
              <a:t>How</a:t>
            </a:r>
            <a:r>
              <a:rPr lang="en-US" sz="2400" dirty="0" smtClean="0"/>
              <a:t> living things interact in communities?</a:t>
            </a:r>
          </a:p>
          <a:p>
            <a:pPr eaLnBrk="1" hangingPunct="1">
              <a:lnSpc>
                <a:spcPct val="96000"/>
              </a:lnSpc>
              <a:spcBef>
                <a:spcPts val="600"/>
              </a:spcBef>
            </a:pPr>
            <a:r>
              <a:rPr lang="en-US" sz="2400" b="1" dirty="0" smtClean="0"/>
              <a:t>How</a:t>
            </a:r>
            <a:r>
              <a:rPr lang="en-US" sz="2400" dirty="0" smtClean="0"/>
              <a:t> changes on Earth occur?</a:t>
            </a:r>
          </a:p>
          <a:p>
            <a:pPr eaLnBrk="1" hangingPunct="1">
              <a:lnSpc>
                <a:spcPct val="96000"/>
              </a:lnSpc>
              <a:spcBef>
                <a:spcPts val="600"/>
              </a:spcBef>
            </a:pPr>
            <a:r>
              <a:rPr lang="en-US" sz="2400" b="1" dirty="0" smtClean="0"/>
              <a:t>How</a:t>
            </a:r>
            <a:r>
              <a:rPr lang="en-US" sz="2400" dirty="0" smtClean="0"/>
              <a:t> organisms living on Earth are modified = Evolution) ?</a:t>
            </a:r>
          </a:p>
          <a:p>
            <a:pPr eaLnBrk="1" hangingPunct="1"/>
            <a:r>
              <a:rPr lang="en-US" sz="2800" dirty="0" smtClean="0"/>
              <a:t>A simple, one-sentence definition of life is</a:t>
            </a:r>
          </a:p>
          <a:p>
            <a:pPr algn="ctr" eaLnBrk="1" hangingPunct="1"/>
            <a:r>
              <a:rPr lang="en-US" sz="2800" dirty="0" smtClean="0"/>
              <a:t> “</a:t>
            </a:r>
            <a:r>
              <a:rPr lang="en-US" sz="2800" dirty="0" smtClean="0">
                <a:solidFill>
                  <a:srgbClr val="FF0000"/>
                </a:solidFill>
              </a:rPr>
              <a:t>Life is recognized by what living things do</a:t>
            </a:r>
            <a:r>
              <a:rPr lang="en-US" sz="2800" dirty="0" smtClean="0"/>
              <a:t>”</a:t>
            </a:r>
            <a:endParaRPr lang="en-US" dirty="0" smtClean="0"/>
          </a:p>
        </p:txBody>
      </p:sp>
      <p:sp>
        <p:nvSpPr>
          <p:cNvPr id="5124" name="Line 4"/>
          <p:cNvSpPr>
            <a:spLocks noChangeShapeType="1"/>
          </p:cNvSpPr>
          <p:nvPr/>
        </p:nvSpPr>
        <p:spPr bwMode="auto">
          <a:xfrm>
            <a:off x="381000" y="685800"/>
            <a:ext cx="8534400" cy="0"/>
          </a:xfrm>
          <a:prstGeom prst="line">
            <a:avLst/>
          </a:prstGeom>
          <a:noFill/>
          <a:ln w="50800">
            <a:solidFill>
              <a:schemeClr val="hlink"/>
            </a:solidFill>
            <a:round/>
            <a:headEnd/>
            <a:tailEnd/>
          </a:ln>
        </p:spPr>
        <p:txBody>
          <a:bodyPr wrap="none" anchor="ctr"/>
          <a:lstStyle/>
          <a:p>
            <a:endParaRPr lang="en-US"/>
          </a:p>
        </p:txBody>
      </p:sp>
      <p:sp>
        <p:nvSpPr>
          <p:cNvPr id="5125"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5126" name="Text Box 6"/>
          <p:cNvSpPr txBox="1">
            <a:spLocks noChangeArrowheads="1"/>
          </p:cNvSpPr>
          <p:nvPr/>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20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2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252413" y="2497138"/>
            <a:ext cx="8534400" cy="2157412"/>
          </a:xfrm>
        </p:spPr>
        <p:txBody>
          <a:bodyPr/>
          <a:lstStyle/>
          <a:p>
            <a:pPr marL="0" indent="282575" algn="ctr" eaLnBrk="1" hangingPunct="1">
              <a:lnSpc>
                <a:spcPct val="80000"/>
              </a:lnSpc>
              <a:buFont typeface="Wingdings" pitchFamily="2" charset="2"/>
              <a:buNone/>
            </a:pPr>
            <a:r>
              <a:rPr lang="en-US" sz="4400" b="1" smtClean="0"/>
              <a:t>The life can be grouped into 3 Domains</a:t>
            </a:r>
          </a:p>
          <a:p>
            <a:pPr marL="0" indent="282575" algn="ctr" eaLnBrk="1" hangingPunct="1">
              <a:lnSpc>
                <a:spcPct val="80000"/>
              </a:lnSpc>
              <a:buFont typeface="Wingdings" pitchFamily="2" charset="2"/>
              <a:buNone/>
            </a:pPr>
            <a:r>
              <a:rPr lang="ar-SA" sz="4400" smtClean="0">
                <a:solidFill>
                  <a:srgbClr val="FF0000"/>
                </a:solidFill>
              </a:rPr>
              <a:t>يمكن ترتيب التنوع الحيوي في ثلاثة عوالم</a:t>
            </a:r>
            <a:endParaRPr lang="ar-SA" sz="4400" b="1" smtClean="0"/>
          </a:p>
        </p:txBody>
      </p:sp>
      <p:sp>
        <p:nvSpPr>
          <p:cNvPr id="28675" name="Line 4"/>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lstStyle/>
          <a:p>
            <a:endParaRPr lang="en-US"/>
          </a:p>
        </p:txBody>
      </p:sp>
      <p:sp>
        <p:nvSpPr>
          <p:cNvPr id="2867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867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152400" y="144463"/>
            <a:ext cx="8915400" cy="6477000"/>
          </a:xfrm>
        </p:spPr>
        <p:txBody>
          <a:bodyPr/>
          <a:lstStyle/>
          <a:p>
            <a:pPr marL="0" indent="282575" algn="ctr" eaLnBrk="1" hangingPunct="1">
              <a:lnSpc>
                <a:spcPct val="80000"/>
              </a:lnSpc>
              <a:defRPr/>
            </a:pPr>
            <a:r>
              <a:rPr lang="en-US" sz="2400" dirty="0" smtClean="0">
                <a:ea typeface="Arial Unicode MS" pitchFamily="34" charset="-128"/>
                <a:cs typeface="Arial Unicode MS" pitchFamily="34" charset="-128"/>
              </a:rPr>
              <a:t>The</a:t>
            </a:r>
            <a:r>
              <a:rPr lang="en-US" b="1" dirty="0" smtClean="0">
                <a:ea typeface="Arial Unicode MS" pitchFamily="34" charset="-128"/>
                <a:cs typeface="Arial Unicode MS" pitchFamily="34" charset="-128"/>
              </a:rPr>
              <a:t> </a:t>
            </a:r>
            <a:r>
              <a:rPr lang="en-US" sz="3500" b="1" u="sng" dirty="0" smtClean="0">
                <a:solidFill>
                  <a:srgbClr val="FF0000"/>
                </a:solidFill>
                <a:ea typeface="Arial Unicode MS" pitchFamily="34" charset="-128"/>
                <a:cs typeface="Arial Unicode MS" pitchFamily="34" charset="-128"/>
              </a:rPr>
              <a:t>3</a:t>
            </a:r>
            <a:r>
              <a:rPr lang="en-US" b="1" dirty="0" smtClean="0">
                <a:ea typeface="Arial Unicode MS" pitchFamily="34" charset="-128"/>
                <a:cs typeface="Arial Unicode MS" pitchFamily="34" charset="-128"/>
              </a:rPr>
              <a:t> </a:t>
            </a:r>
            <a:r>
              <a:rPr lang="en-US" sz="2400" dirty="0" smtClean="0">
                <a:ea typeface="Arial Unicode MS" pitchFamily="34" charset="-128"/>
                <a:cs typeface="Arial Unicode MS" pitchFamily="34" charset="-128"/>
              </a:rPr>
              <a:t>Domains (Groups) of life are</a:t>
            </a:r>
            <a:r>
              <a:rPr lang="en-US" b="1" dirty="0" smtClean="0">
                <a:ea typeface="Arial Unicode MS" pitchFamily="34" charset="-128"/>
                <a:cs typeface="Arial Unicode MS" pitchFamily="34" charset="-128"/>
              </a:rPr>
              <a:t>:</a:t>
            </a:r>
            <a:endParaRPr lang="ar-SA" b="1" dirty="0" smtClean="0">
              <a:ea typeface="Arial Unicode MS" pitchFamily="34" charset="-128"/>
              <a:cs typeface="Arial Unicode MS" pitchFamily="34" charset="-128"/>
            </a:endParaRPr>
          </a:p>
          <a:p>
            <a:pPr lvl="1" algn="ctr" eaLnBrk="1" hangingPunct="1">
              <a:buFontTx/>
              <a:buChar char="–"/>
              <a:defRPr/>
            </a:pPr>
            <a:r>
              <a:rPr lang="en-US" sz="2100" b="1" dirty="0" smtClean="0">
                <a:solidFill>
                  <a:srgbClr val="FF0000"/>
                </a:solidFill>
                <a:effectLst>
                  <a:outerShdw blurRad="38100" dist="38100" dir="2700000" algn="tl">
                    <a:srgbClr val="C0C0C0"/>
                  </a:outerShdw>
                </a:effectLst>
                <a:ea typeface="Arial Unicode MS" pitchFamily="34" charset="-128"/>
                <a:cs typeface="Arial Unicode MS" pitchFamily="34" charset="-128"/>
              </a:rPr>
              <a:t>Domain</a:t>
            </a:r>
            <a:r>
              <a:rPr lang="en-US" sz="2400" b="1" dirty="0" smtClean="0">
                <a:solidFill>
                  <a:srgbClr val="FF0000"/>
                </a:solidFill>
                <a:effectLst>
                  <a:outerShdw blurRad="38100" dist="38100" dir="2700000" algn="tl">
                    <a:srgbClr val="C0C0C0"/>
                  </a:outerShdw>
                </a:effectLst>
                <a:ea typeface="Arial Unicode MS" pitchFamily="34" charset="-128"/>
                <a:cs typeface="Arial Unicode MS" pitchFamily="34" charset="-128"/>
              </a:rPr>
              <a:t> Bacteria</a:t>
            </a:r>
            <a:endParaRPr lang="ar-EG" sz="2000" b="1" dirty="0" smtClean="0">
              <a:solidFill>
                <a:srgbClr val="FF0000"/>
              </a:solidFill>
              <a:ea typeface="Arial Unicode MS" pitchFamily="34" charset="-128"/>
              <a:cs typeface="Arial Unicode MS" pitchFamily="34" charset="-128"/>
            </a:endParaRPr>
          </a:p>
          <a:p>
            <a:pPr lvl="1" algn="ctr" eaLnBrk="1" hangingPunct="1">
              <a:buFontTx/>
              <a:buChar char="–"/>
              <a:defRPr/>
            </a:pPr>
            <a:r>
              <a:rPr lang="en-US" sz="2200" dirty="0" smtClean="0">
                <a:ea typeface="Arial Unicode MS" pitchFamily="34" charset="-128"/>
                <a:cs typeface="Arial Unicode MS" pitchFamily="34" charset="-128"/>
              </a:rPr>
              <a:t>Prokaryotic, most are unicellular and microscopic</a:t>
            </a:r>
            <a:endParaRPr lang="ar-SA" sz="2200" dirty="0" smtClean="0">
              <a:ea typeface="Arial Unicode MS" pitchFamily="34" charset="-128"/>
              <a:cs typeface="Arial Unicode MS" pitchFamily="34" charset="-128"/>
            </a:endParaRPr>
          </a:p>
          <a:p>
            <a:pPr lvl="1" algn="ctr" rtl="1" eaLnBrk="1" hangingPunct="1">
              <a:buFontTx/>
              <a:buChar char="–"/>
              <a:defRPr/>
            </a:pPr>
            <a:r>
              <a:rPr lang="ar-EG" sz="2000" b="1" dirty="0" smtClean="0">
                <a:ea typeface="Arial Unicode MS" pitchFamily="34" charset="-128"/>
                <a:cs typeface="Arial Unicode MS" pitchFamily="34" charset="-128"/>
              </a:rPr>
              <a:t>عالم</a:t>
            </a:r>
            <a:r>
              <a:rPr lang="ar-SA" sz="2000" b="1" dirty="0" smtClean="0">
                <a:ea typeface="Arial Unicode MS" pitchFamily="34" charset="-128"/>
                <a:cs typeface="Arial Unicode MS" pitchFamily="34" charset="-128"/>
              </a:rPr>
              <a:t> </a:t>
            </a:r>
            <a:r>
              <a:rPr lang="ar-SA" sz="2400" b="1" dirty="0" smtClean="0">
                <a:effectLst>
                  <a:outerShdw blurRad="38100" dist="38100" dir="2700000" algn="tl">
                    <a:srgbClr val="C0C0C0"/>
                  </a:outerShdw>
                </a:effectLst>
                <a:ea typeface="Arial Unicode MS" pitchFamily="34" charset="-128"/>
                <a:cs typeface="Arial Unicode MS" pitchFamily="34" charset="-128"/>
              </a:rPr>
              <a:t>البكتيريا</a:t>
            </a:r>
            <a:r>
              <a:rPr lang="en-US" sz="2200" b="1" dirty="0" smtClean="0">
                <a:ea typeface="Arial Unicode MS" pitchFamily="34" charset="-128"/>
                <a:cs typeface="Arial Unicode MS" pitchFamily="34" charset="-128"/>
              </a:rPr>
              <a:t>:</a:t>
            </a:r>
            <a:r>
              <a:rPr lang="ar-EG" b="1" dirty="0" smtClean="0">
                <a:ea typeface="Arial Unicode MS" pitchFamily="34" charset="-128"/>
                <a:cs typeface="Arial Unicode MS" pitchFamily="34" charset="-128"/>
              </a:rPr>
              <a:t> </a:t>
            </a:r>
            <a:r>
              <a:rPr lang="ar-SA" sz="2000" b="1" dirty="0" smtClean="0">
                <a:ea typeface="Arial Unicode MS" pitchFamily="34" charset="-128"/>
                <a:cs typeface="Arial Unicode MS" pitchFamily="34" charset="-128"/>
              </a:rPr>
              <a:t>أولية </a:t>
            </a:r>
            <a:r>
              <a:rPr lang="ar-SA" sz="2000" b="1" dirty="0" err="1" smtClean="0">
                <a:ea typeface="Arial Unicode MS" pitchFamily="34" charset="-128"/>
                <a:cs typeface="Arial Unicode MS" pitchFamily="34" charset="-128"/>
              </a:rPr>
              <a:t>النواة </a:t>
            </a:r>
            <a:r>
              <a:rPr lang="ar-SA" sz="2000" b="1" dirty="0" smtClean="0">
                <a:ea typeface="Arial Unicode MS" pitchFamily="34" charset="-128"/>
                <a:cs typeface="Arial Unicode MS" pitchFamily="34" charset="-128"/>
              </a:rPr>
              <a:t>، عادة وحيدة الخلية و </a:t>
            </a:r>
            <a:r>
              <a:rPr lang="ar-SA" sz="2000" b="1" dirty="0" err="1" smtClean="0">
                <a:ea typeface="Arial Unicode MS" pitchFamily="34" charset="-128"/>
                <a:cs typeface="Arial Unicode MS" pitchFamily="34" charset="-128"/>
              </a:rPr>
              <a:t>مجهرية</a:t>
            </a:r>
            <a:endParaRPr lang="en-US" sz="2000" b="1" dirty="0" smtClean="0">
              <a:ea typeface="Arial Unicode MS" pitchFamily="34" charset="-128"/>
              <a:cs typeface="Arial Unicode MS" pitchFamily="34" charset="-128"/>
            </a:endParaRPr>
          </a:p>
          <a:p>
            <a:pPr lvl="1" algn="ctr" eaLnBrk="1" hangingPunct="1">
              <a:buFontTx/>
              <a:buChar char="–"/>
              <a:defRPr/>
            </a:pPr>
            <a:r>
              <a:rPr lang="en-US" sz="2000" b="1" dirty="0" smtClean="0">
                <a:solidFill>
                  <a:srgbClr val="FF0000"/>
                </a:solidFill>
                <a:effectLst>
                  <a:outerShdw blurRad="38100" dist="38100" dir="2700000" algn="tl">
                    <a:srgbClr val="C0C0C0"/>
                  </a:outerShdw>
                </a:effectLst>
                <a:ea typeface="Arial Unicode MS" pitchFamily="34" charset="-128"/>
                <a:cs typeface="Arial Unicode MS" pitchFamily="34" charset="-128"/>
              </a:rPr>
              <a:t>Domain </a:t>
            </a:r>
            <a:r>
              <a:rPr lang="en-US" sz="2400" b="1" dirty="0" err="1" smtClean="0">
                <a:solidFill>
                  <a:srgbClr val="FF0000"/>
                </a:solidFill>
                <a:effectLst>
                  <a:outerShdw blurRad="38100" dist="38100" dir="2700000" algn="tl">
                    <a:srgbClr val="C0C0C0"/>
                  </a:outerShdw>
                </a:effectLst>
                <a:ea typeface="Arial Unicode MS" pitchFamily="34" charset="-128"/>
                <a:cs typeface="Arial Unicode MS" pitchFamily="34" charset="-128"/>
              </a:rPr>
              <a:t>Archae</a:t>
            </a:r>
            <a:endParaRPr lang="ar-EG" sz="2400" b="1" dirty="0" smtClean="0">
              <a:solidFill>
                <a:srgbClr val="FF0000"/>
              </a:solidFill>
              <a:ea typeface="Arial Unicode MS" pitchFamily="34" charset="-128"/>
              <a:cs typeface="Arial Unicode MS" pitchFamily="34" charset="-128"/>
            </a:endParaRPr>
          </a:p>
          <a:p>
            <a:pPr lvl="1" algn="ctr" eaLnBrk="1" hangingPunct="1">
              <a:buFontTx/>
              <a:buChar char="–"/>
              <a:defRPr/>
            </a:pPr>
            <a:r>
              <a:rPr lang="en-US" sz="2000" dirty="0" smtClean="0">
                <a:ea typeface="Arial Unicode MS" pitchFamily="34" charset="-128"/>
                <a:cs typeface="Arial Unicode MS" pitchFamily="34" charset="-128"/>
              </a:rPr>
              <a:t>Prokaryotic, most are unicellular and microscopic</a:t>
            </a:r>
            <a:endParaRPr lang="ar-SA" sz="2000" dirty="0" smtClean="0">
              <a:ea typeface="Arial Unicode MS" pitchFamily="34" charset="-128"/>
              <a:cs typeface="Arial Unicode MS" pitchFamily="34" charset="-128"/>
            </a:endParaRPr>
          </a:p>
          <a:p>
            <a:pPr lvl="1" algn="ctr" rtl="1" eaLnBrk="1" hangingPunct="1">
              <a:buFontTx/>
              <a:buChar char="–"/>
              <a:defRPr/>
            </a:pPr>
            <a:r>
              <a:rPr lang="ar-EG" sz="1800" b="1" dirty="0" smtClean="0">
                <a:ea typeface="Arial Unicode MS" pitchFamily="34" charset="-128"/>
                <a:cs typeface="Arial Unicode MS" pitchFamily="34" charset="-128"/>
              </a:rPr>
              <a:t>عالم</a:t>
            </a:r>
            <a:r>
              <a:rPr lang="ar-SA" sz="1800" b="1" dirty="0" smtClean="0">
                <a:ea typeface="Arial Unicode MS" pitchFamily="34" charset="-128"/>
                <a:cs typeface="Arial Unicode MS" pitchFamily="34" charset="-128"/>
              </a:rPr>
              <a:t> </a:t>
            </a:r>
            <a:r>
              <a:rPr lang="ar-SA" sz="2500" b="1" dirty="0" smtClean="0">
                <a:effectLst>
                  <a:outerShdw blurRad="38100" dist="38100" dir="2700000" algn="tl">
                    <a:srgbClr val="C0C0C0"/>
                  </a:outerShdw>
                </a:effectLst>
                <a:ea typeface="Arial Unicode MS" pitchFamily="34" charset="-128"/>
                <a:cs typeface="Arial Unicode MS" pitchFamily="34" charset="-128"/>
              </a:rPr>
              <a:t>الب</a:t>
            </a:r>
            <a:r>
              <a:rPr lang="ar-EG" sz="2500" b="1" dirty="0" err="1" smtClean="0">
                <a:effectLst>
                  <a:outerShdw blurRad="38100" dist="38100" dir="2700000" algn="tl">
                    <a:srgbClr val="C0C0C0"/>
                  </a:outerShdw>
                </a:effectLst>
                <a:ea typeface="Arial Unicode MS" pitchFamily="34" charset="-128"/>
                <a:cs typeface="Arial Unicode MS" pitchFamily="34" charset="-128"/>
              </a:rPr>
              <a:t>دائيات</a:t>
            </a:r>
            <a:r>
              <a:rPr lang="en-US" sz="2000" b="1" dirty="0" smtClean="0">
                <a:ea typeface="Arial Unicode MS" pitchFamily="34" charset="-128"/>
                <a:cs typeface="Arial Unicode MS" pitchFamily="34" charset="-128"/>
              </a:rPr>
              <a:t>:</a:t>
            </a:r>
            <a:r>
              <a:rPr lang="ar-EG" sz="2000" b="1" dirty="0" smtClean="0">
                <a:ea typeface="Arial Unicode MS" pitchFamily="34" charset="-128"/>
                <a:cs typeface="Arial Unicode MS" pitchFamily="34" charset="-128"/>
              </a:rPr>
              <a:t> </a:t>
            </a:r>
            <a:r>
              <a:rPr lang="ar-SA" sz="1800" b="1" dirty="0" smtClean="0">
                <a:ea typeface="Arial Unicode MS" pitchFamily="34" charset="-128"/>
                <a:cs typeface="Arial Unicode MS" pitchFamily="34" charset="-128"/>
              </a:rPr>
              <a:t>أولي</a:t>
            </a:r>
            <a:r>
              <a:rPr lang="ar-EG" sz="1800" b="1" dirty="0" smtClean="0">
                <a:ea typeface="Arial Unicode MS" pitchFamily="34" charset="-128"/>
                <a:cs typeface="Arial Unicode MS" pitchFamily="34" charset="-128"/>
              </a:rPr>
              <a:t>ات</a:t>
            </a:r>
            <a:r>
              <a:rPr lang="ar-SA" sz="1800" b="1" dirty="0" smtClean="0">
                <a:ea typeface="Arial Unicode MS" pitchFamily="34" charset="-128"/>
                <a:cs typeface="Arial Unicode MS" pitchFamily="34" charset="-128"/>
              </a:rPr>
              <a:t> </a:t>
            </a:r>
            <a:r>
              <a:rPr lang="ar-SA" sz="1800" b="1" dirty="0" err="1" smtClean="0">
                <a:ea typeface="Arial Unicode MS" pitchFamily="34" charset="-128"/>
                <a:cs typeface="Arial Unicode MS" pitchFamily="34" charset="-128"/>
              </a:rPr>
              <a:t>النواة </a:t>
            </a:r>
            <a:r>
              <a:rPr lang="ar-SA" sz="1800" b="1" dirty="0" smtClean="0">
                <a:ea typeface="Arial Unicode MS" pitchFamily="34" charset="-128"/>
                <a:cs typeface="Arial Unicode MS" pitchFamily="34" charset="-128"/>
              </a:rPr>
              <a:t>، عادة وحيدة الخلية و </a:t>
            </a:r>
            <a:r>
              <a:rPr lang="ar-SA" sz="1800" b="1" dirty="0" err="1" smtClean="0">
                <a:ea typeface="Arial Unicode MS" pitchFamily="34" charset="-128"/>
                <a:cs typeface="Arial Unicode MS" pitchFamily="34" charset="-128"/>
              </a:rPr>
              <a:t>مجهرية</a:t>
            </a:r>
            <a:r>
              <a:rPr lang="ar-SA" sz="2000" b="1" dirty="0" smtClean="0">
                <a:ea typeface="Arial Unicode MS" pitchFamily="34" charset="-128"/>
                <a:cs typeface="Arial Unicode MS" pitchFamily="34" charset="-128"/>
              </a:rPr>
              <a:t> </a:t>
            </a:r>
            <a:endParaRPr lang="en-US" sz="2000" b="1" dirty="0" smtClean="0">
              <a:ea typeface="Arial Unicode MS" pitchFamily="34" charset="-128"/>
              <a:cs typeface="Arial Unicode MS" pitchFamily="34" charset="-128"/>
            </a:endParaRPr>
          </a:p>
          <a:p>
            <a:pPr lvl="1" algn="ctr" eaLnBrk="1" hangingPunct="1">
              <a:buFontTx/>
              <a:buChar char="–"/>
              <a:defRPr/>
            </a:pPr>
            <a:r>
              <a:rPr lang="en-US" sz="2100" b="1" dirty="0" smtClean="0">
                <a:solidFill>
                  <a:srgbClr val="FF0000"/>
                </a:solidFill>
                <a:effectLst>
                  <a:outerShdw blurRad="38100" dist="38100" dir="2700000" algn="tl">
                    <a:srgbClr val="C0C0C0"/>
                  </a:outerShdw>
                </a:effectLst>
                <a:ea typeface="Arial Unicode MS" pitchFamily="34" charset="-128"/>
                <a:cs typeface="Arial Unicode MS" pitchFamily="34" charset="-128"/>
              </a:rPr>
              <a:t>Domain</a:t>
            </a:r>
            <a:r>
              <a:rPr lang="en-US" sz="2400" b="1" dirty="0" smtClean="0">
                <a:solidFill>
                  <a:srgbClr val="FF0000"/>
                </a:solidFill>
                <a:effectLst>
                  <a:outerShdw blurRad="38100" dist="38100" dir="2700000" algn="tl">
                    <a:srgbClr val="C0C0C0"/>
                  </a:outerShdw>
                </a:effectLst>
                <a:ea typeface="Arial Unicode MS" pitchFamily="34" charset="-128"/>
                <a:cs typeface="Arial Unicode MS" pitchFamily="34" charset="-128"/>
              </a:rPr>
              <a:t> </a:t>
            </a:r>
            <a:r>
              <a:rPr lang="en-US" sz="2400" b="1" dirty="0" err="1" smtClean="0">
                <a:solidFill>
                  <a:srgbClr val="FF0000"/>
                </a:solidFill>
                <a:effectLst>
                  <a:outerShdw blurRad="38100" dist="38100" dir="2700000" algn="tl">
                    <a:srgbClr val="C0C0C0"/>
                  </a:outerShdw>
                </a:effectLst>
                <a:ea typeface="Arial Unicode MS" pitchFamily="34" charset="-128"/>
                <a:cs typeface="Arial Unicode MS" pitchFamily="34" charset="-128"/>
              </a:rPr>
              <a:t>Eukarya</a:t>
            </a:r>
            <a:r>
              <a:rPr lang="en-US" sz="2000" dirty="0" smtClean="0">
                <a:solidFill>
                  <a:srgbClr val="FF0000"/>
                </a:solidFill>
                <a:ea typeface="Arial Unicode MS" pitchFamily="34" charset="-128"/>
                <a:cs typeface="Arial Unicode MS" pitchFamily="34" charset="-128"/>
              </a:rPr>
              <a:t> </a:t>
            </a:r>
            <a:endParaRPr lang="ar-EG" sz="2000" dirty="0" smtClean="0">
              <a:solidFill>
                <a:srgbClr val="FF0000"/>
              </a:solidFill>
              <a:ea typeface="Arial Unicode MS" pitchFamily="34" charset="-128"/>
              <a:cs typeface="Arial Unicode MS" pitchFamily="34" charset="-128"/>
            </a:endParaRPr>
          </a:p>
          <a:p>
            <a:pPr lvl="1" algn="ctr" eaLnBrk="1" hangingPunct="1">
              <a:buFontTx/>
              <a:buChar char="–"/>
              <a:defRPr/>
            </a:pPr>
            <a:r>
              <a:rPr lang="en-US" sz="2200" dirty="0" smtClean="0">
                <a:ea typeface="Arial Unicode MS" pitchFamily="34" charset="-128"/>
                <a:cs typeface="Arial Unicode MS" pitchFamily="34" charset="-128"/>
              </a:rPr>
              <a:t>are eukaryotic</a:t>
            </a:r>
            <a:r>
              <a:rPr lang="ar-EG" sz="2200" dirty="0" smtClean="0">
                <a:ea typeface="Arial Unicode MS" pitchFamily="34" charset="-128"/>
                <a:cs typeface="Arial Unicode MS" pitchFamily="34" charset="-128"/>
              </a:rPr>
              <a:t> </a:t>
            </a:r>
            <a:r>
              <a:rPr lang="en-US" sz="2200" dirty="0" smtClean="0">
                <a:ea typeface="Arial Unicode MS" pitchFamily="34" charset="-128"/>
                <a:cs typeface="Arial Unicode MS" pitchFamily="34" charset="-128"/>
              </a:rPr>
              <a:t>(contain a clear nucleus and organelles) - Unicellular or </a:t>
            </a:r>
            <a:r>
              <a:rPr lang="en-US" sz="2200" dirty="0" err="1" smtClean="0">
                <a:ea typeface="Arial Unicode MS" pitchFamily="34" charset="-128"/>
                <a:cs typeface="Arial Unicode MS" pitchFamily="34" charset="-128"/>
              </a:rPr>
              <a:t>multicellular</a:t>
            </a:r>
            <a:r>
              <a:rPr lang="en-US" sz="2200" dirty="0" smtClean="0">
                <a:ea typeface="Arial Unicode MS" pitchFamily="34" charset="-128"/>
                <a:cs typeface="Arial Unicode MS" pitchFamily="34" charset="-128"/>
              </a:rPr>
              <a:t> </a:t>
            </a:r>
          </a:p>
          <a:p>
            <a:pPr lvl="1" algn="ctr" rtl="1" eaLnBrk="1" hangingPunct="1">
              <a:lnSpc>
                <a:spcPct val="80000"/>
              </a:lnSpc>
              <a:buFontTx/>
              <a:buChar char="–"/>
              <a:defRPr/>
            </a:pPr>
            <a:r>
              <a:rPr lang="ar-EG" sz="2200" dirty="0" smtClean="0">
                <a:ea typeface="Arial Unicode MS" pitchFamily="34" charset="-128"/>
                <a:cs typeface="Arial Unicode MS" pitchFamily="34" charset="-128"/>
              </a:rPr>
              <a:t>عالم</a:t>
            </a:r>
            <a:r>
              <a:rPr lang="ar-EG" sz="2400" b="1" dirty="0" smtClean="0">
                <a:ea typeface="Arial Unicode MS" pitchFamily="34" charset="-128"/>
                <a:cs typeface="Arial Unicode MS" pitchFamily="34" charset="-128"/>
              </a:rPr>
              <a:t> </a:t>
            </a:r>
            <a:r>
              <a:rPr lang="ar-SA" sz="2400" b="1" dirty="0" err="1" smtClean="0">
                <a:effectLst>
                  <a:outerShdw blurRad="38100" dist="38100" dir="2700000" algn="tl">
                    <a:srgbClr val="C0C0C0"/>
                  </a:outerShdw>
                </a:effectLst>
                <a:ea typeface="Arial Unicode MS" pitchFamily="34" charset="-128"/>
                <a:cs typeface="Arial Unicode MS" pitchFamily="34" charset="-128"/>
              </a:rPr>
              <a:t>حقيقيات</a:t>
            </a:r>
            <a:r>
              <a:rPr lang="ar-SA" sz="2400" b="1" dirty="0" smtClean="0">
                <a:effectLst>
                  <a:outerShdw blurRad="38100" dist="38100" dir="2700000" algn="tl">
                    <a:srgbClr val="C0C0C0"/>
                  </a:outerShdw>
                </a:effectLst>
                <a:ea typeface="Arial Unicode MS" pitchFamily="34" charset="-128"/>
                <a:cs typeface="Arial Unicode MS" pitchFamily="34" charset="-128"/>
              </a:rPr>
              <a:t> النواة </a:t>
            </a:r>
            <a:r>
              <a:rPr lang="ar-EG" sz="2000" b="1" dirty="0" err="1" smtClean="0">
                <a:ea typeface="Arial Unicode MS" pitchFamily="34" charset="-128"/>
                <a:cs typeface="Arial Unicode MS" pitchFamily="34" charset="-128"/>
              </a:rPr>
              <a:t>:</a:t>
            </a:r>
            <a:r>
              <a:rPr lang="ar-SA" sz="2000" b="1" dirty="0" smtClean="0">
                <a:ea typeface="Arial Unicode MS" pitchFamily="34" charset="-128"/>
                <a:cs typeface="Arial Unicode MS" pitchFamily="34" charset="-128"/>
              </a:rPr>
              <a:t> </a:t>
            </a:r>
            <a:r>
              <a:rPr lang="ar-EG" sz="2000" b="1" dirty="0" smtClean="0">
                <a:ea typeface="Arial Unicode MS" pitchFamily="34" charset="-128"/>
                <a:cs typeface="Arial Unicode MS" pitchFamily="34" charset="-128"/>
              </a:rPr>
              <a:t>قد تكون وحيدة الخلية أو عديدة الخلايا وكلها </a:t>
            </a:r>
            <a:r>
              <a:rPr lang="ar-SA" sz="2000" b="1" dirty="0" smtClean="0">
                <a:ea typeface="Arial Unicode MS" pitchFamily="34" charset="-128"/>
                <a:cs typeface="Arial Unicode MS" pitchFamily="34" charset="-128"/>
              </a:rPr>
              <a:t>خلايا </a:t>
            </a:r>
            <a:r>
              <a:rPr lang="ar-SA" sz="2000" b="1" dirty="0" err="1" smtClean="0">
                <a:ea typeface="Arial Unicode MS" pitchFamily="34" charset="-128"/>
                <a:cs typeface="Arial Unicode MS" pitchFamily="34" charset="-128"/>
              </a:rPr>
              <a:t>حقيقية</a:t>
            </a:r>
            <a:r>
              <a:rPr lang="ar-SA" sz="2000" b="1" dirty="0" smtClean="0">
                <a:ea typeface="Arial Unicode MS" pitchFamily="34" charset="-128"/>
                <a:cs typeface="Arial Unicode MS" pitchFamily="34" charset="-128"/>
              </a:rPr>
              <a:t> النواة أي لها نواة و </a:t>
            </a:r>
            <a:r>
              <a:rPr lang="ar-SA" sz="2000" b="1" dirty="0" err="1" smtClean="0">
                <a:ea typeface="Arial Unicode MS" pitchFamily="34" charset="-128"/>
                <a:cs typeface="Arial Unicode MS" pitchFamily="34" charset="-128"/>
              </a:rPr>
              <a:t>عضيات</a:t>
            </a:r>
            <a:r>
              <a:rPr lang="en-US" sz="2000" b="1" dirty="0" smtClean="0">
                <a:ea typeface="Arial Unicode MS" pitchFamily="34" charset="-128"/>
                <a:cs typeface="Arial Unicode MS" pitchFamily="34" charset="-128"/>
              </a:rPr>
              <a:t> </a:t>
            </a:r>
            <a:r>
              <a:rPr lang="ar-EG" sz="2000" b="1" dirty="0" smtClean="0">
                <a:ea typeface="Arial Unicode MS" pitchFamily="34" charset="-128"/>
                <a:cs typeface="Arial Unicode MS" pitchFamily="34" charset="-128"/>
              </a:rPr>
              <a:t> بغشاء واضح</a:t>
            </a:r>
            <a:endParaRPr lang="en-US" sz="2000" b="1" dirty="0" smtClean="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1_05b_ThreeDomains-U"/>
          <p:cNvPicPr>
            <a:picLocks noChangeAspect="1" noChangeArrowheads="1"/>
          </p:cNvPicPr>
          <p:nvPr/>
        </p:nvPicPr>
        <p:blipFill>
          <a:blip r:embed="rId2" cstate="print"/>
          <a:srcRect/>
          <a:stretch>
            <a:fillRect/>
          </a:stretch>
        </p:blipFill>
        <p:spPr bwMode="auto">
          <a:xfrm>
            <a:off x="403225" y="246063"/>
            <a:ext cx="8340725" cy="6584950"/>
          </a:xfrm>
          <a:prstGeom prst="rect">
            <a:avLst/>
          </a:prstGeom>
          <a:noFill/>
          <a:ln w="9525">
            <a:noFill/>
            <a:miter lim="800000"/>
            <a:headEnd/>
            <a:tailEnd/>
          </a:ln>
        </p:spPr>
      </p:pic>
      <p:sp>
        <p:nvSpPr>
          <p:cNvPr id="30723" name="Text Box 8"/>
          <p:cNvSpPr txBox="1">
            <a:spLocks noChangeArrowheads="1"/>
          </p:cNvSpPr>
          <p:nvPr/>
        </p:nvSpPr>
        <p:spPr bwMode="auto">
          <a:xfrm>
            <a:off x="874713" y="460375"/>
            <a:ext cx="1719262" cy="174625"/>
          </a:xfrm>
          <a:prstGeom prst="rect">
            <a:avLst/>
          </a:prstGeom>
          <a:noFill/>
          <a:ln w="9525">
            <a:noFill/>
            <a:miter lim="800000"/>
            <a:headEnd/>
            <a:tailEnd/>
          </a:ln>
        </p:spPr>
        <p:txBody>
          <a:bodyPr wrap="none" lIns="0" tIns="0" rIns="0" bIns="0"/>
          <a:lstStyle/>
          <a:p>
            <a:pPr algn="ctr">
              <a:lnSpc>
                <a:spcPct val="80000"/>
              </a:lnSpc>
            </a:pPr>
            <a:r>
              <a:rPr lang="en-US" sz="1800" b="1"/>
              <a:t>Domain Bacteria</a:t>
            </a:r>
            <a:endParaRPr lang="ar-SA" sz="1800" b="1"/>
          </a:p>
          <a:p>
            <a:pPr algn="ctr">
              <a:lnSpc>
                <a:spcPct val="80000"/>
              </a:lnSpc>
            </a:pPr>
            <a:r>
              <a:rPr lang="ar-SA" sz="1800" b="1">
                <a:solidFill>
                  <a:srgbClr val="FF0000"/>
                </a:solidFill>
              </a:rPr>
              <a:t>عالم البكتيريا</a:t>
            </a:r>
            <a:endParaRPr lang="en-US" sz="1800" b="1">
              <a:solidFill>
                <a:srgbClr val="FF0000"/>
              </a:solidFill>
            </a:endParaRPr>
          </a:p>
        </p:txBody>
      </p:sp>
      <p:sp>
        <p:nvSpPr>
          <p:cNvPr id="30724" name="Text Box 3"/>
          <p:cNvSpPr txBox="1">
            <a:spLocks noChangeArrowheads="1"/>
          </p:cNvSpPr>
          <p:nvPr/>
        </p:nvSpPr>
        <p:spPr bwMode="auto">
          <a:xfrm>
            <a:off x="4984750" y="282575"/>
            <a:ext cx="1720850" cy="174625"/>
          </a:xfrm>
          <a:prstGeom prst="rect">
            <a:avLst/>
          </a:prstGeom>
          <a:noFill/>
          <a:ln w="9525">
            <a:noFill/>
            <a:miter lim="800000"/>
            <a:headEnd/>
            <a:tailEnd/>
          </a:ln>
        </p:spPr>
        <p:txBody>
          <a:bodyPr wrap="none" lIns="0" tIns="0" rIns="0" bIns="0"/>
          <a:lstStyle/>
          <a:p>
            <a:pPr algn="ctr">
              <a:lnSpc>
                <a:spcPct val="80000"/>
              </a:lnSpc>
            </a:pPr>
            <a:r>
              <a:rPr lang="en-US" sz="1800" b="1"/>
              <a:t>Domain Eukarya</a:t>
            </a:r>
          </a:p>
          <a:p>
            <a:pPr algn="ctr">
              <a:lnSpc>
                <a:spcPct val="80000"/>
              </a:lnSpc>
            </a:pPr>
            <a:endParaRPr lang="en-US" sz="1800" b="1"/>
          </a:p>
          <a:p>
            <a:pPr algn="ctr">
              <a:lnSpc>
                <a:spcPct val="80000"/>
              </a:lnSpc>
            </a:pPr>
            <a:endParaRPr lang="en-US" sz="1800" b="1">
              <a:solidFill>
                <a:srgbClr val="FF0000"/>
              </a:solidFill>
            </a:endParaRPr>
          </a:p>
          <a:p>
            <a:pPr algn="ctr">
              <a:lnSpc>
                <a:spcPct val="80000"/>
              </a:lnSpc>
            </a:pPr>
            <a:endParaRPr lang="en-US" sz="1800" b="1">
              <a:solidFill>
                <a:srgbClr val="FF0000"/>
              </a:solidFill>
            </a:endParaRPr>
          </a:p>
          <a:p>
            <a:pPr algn="ctr">
              <a:lnSpc>
                <a:spcPct val="80000"/>
              </a:lnSpc>
            </a:pPr>
            <a:r>
              <a:rPr lang="ar-SA" sz="1800" b="1"/>
              <a:t> </a:t>
            </a:r>
            <a:endParaRPr lang="en-US" sz="1800" b="1"/>
          </a:p>
          <a:p>
            <a:pPr algn="ctr">
              <a:lnSpc>
                <a:spcPct val="80000"/>
              </a:lnSpc>
            </a:pPr>
            <a:endParaRPr lang="en-US" sz="1800" b="1"/>
          </a:p>
        </p:txBody>
      </p:sp>
      <p:sp>
        <p:nvSpPr>
          <p:cNvPr id="30725" name="Rectangle 5"/>
          <p:cNvSpPr>
            <a:spLocks noChangeArrowheads="1"/>
          </p:cNvSpPr>
          <p:nvPr/>
        </p:nvSpPr>
        <p:spPr bwMode="auto">
          <a:xfrm>
            <a:off x="4913313" y="381000"/>
            <a:ext cx="1792287" cy="354013"/>
          </a:xfrm>
          <a:prstGeom prst="rect">
            <a:avLst/>
          </a:prstGeom>
          <a:noFill/>
          <a:ln w="9525">
            <a:noFill/>
            <a:miter lim="800000"/>
            <a:headEnd/>
            <a:tailEnd/>
          </a:ln>
        </p:spPr>
        <p:txBody>
          <a:bodyPr>
            <a:spAutoFit/>
          </a:bodyPr>
          <a:lstStyle/>
          <a:p>
            <a:r>
              <a:rPr lang="ar-SA" sz="1700" b="1">
                <a:solidFill>
                  <a:srgbClr val="FF0000"/>
                </a:solidFill>
              </a:rPr>
              <a:t>عالم حقيقيات النواة</a:t>
            </a:r>
            <a:endParaRPr lang="en-US" sz="1700"/>
          </a:p>
        </p:txBody>
      </p:sp>
      <p:sp>
        <p:nvSpPr>
          <p:cNvPr id="30726" name="Text Box 7"/>
          <p:cNvSpPr txBox="1">
            <a:spLocks noChangeArrowheads="1"/>
          </p:cNvSpPr>
          <p:nvPr/>
        </p:nvSpPr>
        <p:spPr bwMode="auto">
          <a:xfrm>
            <a:off x="879475" y="3559175"/>
            <a:ext cx="1720850" cy="174625"/>
          </a:xfrm>
          <a:prstGeom prst="rect">
            <a:avLst/>
          </a:prstGeom>
          <a:noFill/>
          <a:ln w="9525">
            <a:noFill/>
            <a:miter lim="800000"/>
            <a:headEnd/>
            <a:tailEnd/>
          </a:ln>
        </p:spPr>
        <p:txBody>
          <a:bodyPr wrap="none" lIns="0" tIns="0" rIns="0" bIns="0"/>
          <a:lstStyle/>
          <a:p>
            <a:pPr algn="ctr">
              <a:lnSpc>
                <a:spcPct val="80000"/>
              </a:lnSpc>
            </a:pPr>
            <a:r>
              <a:rPr lang="en-US" sz="1600" b="1"/>
              <a:t>Domain Archaea</a:t>
            </a:r>
            <a:endParaRPr lang="ar-SA" sz="1600" b="1"/>
          </a:p>
          <a:p>
            <a:pPr algn="ctr">
              <a:lnSpc>
                <a:spcPct val="80000"/>
              </a:lnSpc>
            </a:pPr>
            <a:r>
              <a:rPr lang="ar-SA" sz="1600" b="1">
                <a:solidFill>
                  <a:srgbClr val="FF0000"/>
                </a:solidFill>
              </a:rPr>
              <a:t>عالم البدائيات</a:t>
            </a:r>
            <a:endParaRPr lang="en-US" sz="1600" b="1">
              <a:solidFill>
                <a:srgbClr val="FF0000"/>
              </a:solidFill>
            </a:endParaRPr>
          </a:p>
        </p:txBody>
      </p:sp>
      <p:sp>
        <p:nvSpPr>
          <p:cNvPr id="30727" name="Text Box 11"/>
          <p:cNvSpPr txBox="1">
            <a:spLocks noChangeArrowheads="1"/>
          </p:cNvSpPr>
          <p:nvPr/>
        </p:nvSpPr>
        <p:spPr bwMode="auto">
          <a:xfrm>
            <a:off x="6400800" y="3128963"/>
            <a:ext cx="1720850" cy="174625"/>
          </a:xfrm>
          <a:prstGeom prst="rect">
            <a:avLst/>
          </a:prstGeom>
          <a:noFill/>
          <a:ln w="9525">
            <a:noFill/>
            <a:miter lim="800000"/>
            <a:headEnd/>
            <a:tailEnd/>
          </a:ln>
        </p:spPr>
        <p:txBody>
          <a:bodyPr wrap="none" lIns="0" tIns="0" rIns="0" bIns="0"/>
          <a:lstStyle/>
          <a:p>
            <a:pPr algn="ctr">
              <a:lnSpc>
                <a:spcPct val="80000"/>
              </a:lnSpc>
            </a:pPr>
            <a:r>
              <a:rPr lang="en-US" sz="1200" b="1"/>
              <a:t>Kingdom Plantae</a:t>
            </a:r>
            <a:endParaRPr lang="ar-SA" sz="1200" b="1"/>
          </a:p>
          <a:p>
            <a:pPr algn="ctr">
              <a:lnSpc>
                <a:spcPct val="80000"/>
              </a:lnSpc>
            </a:pPr>
            <a:r>
              <a:rPr lang="ar-SA" sz="1200" b="1">
                <a:solidFill>
                  <a:srgbClr val="FF0000"/>
                </a:solidFill>
              </a:rPr>
              <a:t>المملكة النباتية</a:t>
            </a:r>
            <a:endParaRPr lang="en-US" sz="1200" b="1">
              <a:solidFill>
                <a:srgbClr val="FF0000"/>
              </a:solidFill>
            </a:endParaRPr>
          </a:p>
        </p:txBody>
      </p:sp>
      <p:sp>
        <p:nvSpPr>
          <p:cNvPr id="30728" name="Text Box 10"/>
          <p:cNvSpPr txBox="1">
            <a:spLocks noChangeArrowheads="1"/>
          </p:cNvSpPr>
          <p:nvPr/>
        </p:nvSpPr>
        <p:spPr bwMode="auto">
          <a:xfrm>
            <a:off x="3525838" y="3167063"/>
            <a:ext cx="2095500" cy="180975"/>
          </a:xfrm>
          <a:prstGeom prst="rect">
            <a:avLst/>
          </a:prstGeom>
          <a:noFill/>
          <a:ln w="9525">
            <a:noFill/>
            <a:miter lim="800000"/>
            <a:headEnd/>
            <a:tailEnd/>
          </a:ln>
        </p:spPr>
        <p:txBody>
          <a:bodyPr wrap="none" lIns="0" tIns="0" rIns="0" bIns="0"/>
          <a:lstStyle/>
          <a:p>
            <a:pPr algn="ctr">
              <a:lnSpc>
                <a:spcPct val="80000"/>
              </a:lnSpc>
            </a:pPr>
            <a:r>
              <a:rPr lang="en-US" sz="1200" b="1"/>
              <a:t>Protists (multiple kingdoms)</a:t>
            </a:r>
            <a:endParaRPr lang="ar-SA" sz="1200" b="1"/>
          </a:p>
          <a:p>
            <a:pPr algn="ctr">
              <a:lnSpc>
                <a:spcPct val="80000"/>
              </a:lnSpc>
            </a:pPr>
            <a:r>
              <a:rPr lang="ar-SA" sz="1200" b="1">
                <a:solidFill>
                  <a:srgbClr val="FF0000"/>
                </a:solidFill>
              </a:rPr>
              <a:t>الأوليات ( ممالك متعددة )</a:t>
            </a:r>
            <a:endParaRPr lang="en-US" sz="1200" b="1">
              <a:solidFill>
                <a:srgbClr val="FF0000"/>
              </a:solidFill>
            </a:endParaRPr>
          </a:p>
        </p:txBody>
      </p:sp>
      <p:sp>
        <p:nvSpPr>
          <p:cNvPr id="30729" name="Text Box 4"/>
          <p:cNvSpPr txBox="1">
            <a:spLocks noChangeArrowheads="1"/>
          </p:cNvSpPr>
          <p:nvPr/>
        </p:nvSpPr>
        <p:spPr bwMode="auto">
          <a:xfrm>
            <a:off x="6342063" y="6351588"/>
            <a:ext cx="1719262" cy="174625"/>
          </a:xfrm>
          <a:prstGeom prst="rect">
            <a:avLst/>
          </a:prstGeom>
          <a:noFill/>
          <a:ln w="9525">
            <a:noFill/>
            <a:miter lim="800000"/>
            <a:headEnd/>
            <a:tailEnd/>
          </a:ln>
        </p:spPr>
        <p:txBody>
          <a:bodyPr wrap="none" lIns="0" tIns="0" rIns="0" bIns="0"/>
          <a:lstStyle/>
          <a:p>
            <a:pPr algn="ctr">
              <a:lnSpc>
                <a:spcPct val="80000"/>
              </a:lnSpc>
            </a:pPr>
            <a:r>
              <a:rPr lang="en-US" sz="1400" b="1"/>
              <a:t>Kingdom Animalia</a:t>
            </a:r>
            <a:endParaRPr lang="ar-SA" sz="1400" b="1"/>
          </a:p>
          <a:p>
            <a:pPr algn="ctr">
              <a:lnSpc>
                <a:spcPct val="80000"/>
              </a:lnSpc>
            </a:pPr>
            <a:r>
              <a:rPr lang="ar-SA" sz="1400" b="1">
                <a:solidFill>
                  <a:srgbClr val="FF0000"/>
                </a:solidFill>
              </a:rPr>
              <a:t>المملكة الحيوانية</a:t>
            </a:r>
            <a:endParaRPr lang="en-US" sz="1400" b="1">
              <a:solidFill>
                <a:srgbClr val="FF0000"/>
              </a:solidFill>
            </a:endParaRPr>
          </a:p>
        </p:txBody>
      </p:sp>
      <p:sp>
        <p:nvSpPr>
          <p:cNvPr id="30730" name="Text Box 5"/>
          <p:cNvSpPr txBox="1">
            <a:spLocks noChangeArrowheads="1"/>
          </p:cNvSpPr>
          <p:nvPr/>
        </p:nvSpPr>
        <p:spPr bwMode="auto">
          <a:xfrm>
            <a:off x="3705225" y="6351588"/>
            <a:ext cx="1719263" cy="174625"/>
          </a:xfrm>
          <a:prstGeom prst="rect">
            <a:avLst/>
          </a:prstGeom>
          <a:noFill/>
          <a:ln w="9525">
            <a:noFill/>
            <a:miter lim="800000"/>
            <a:headEnd/>
            <a:tailEnd/>
          </a:ln>
        </p:spPr>
        <p:txBody>
          <a:bodyPr wrap="none" lIns="0" tIns="0" rIns="0" bIns="0"/>
          <a:lstStyle/>
          <a:p>
            <a:pPr algn="ctr">
              <a:lnSpc>
                <a:spcPct val="80000"/>
              </a:lnSpc>
            </a:pPr>
            <a:r>
              <a:rPr lang="en-US" sz="1400" b="1"/>
              <a:t>Kingdom Fungi</a:t>
            </a:r>
            <a:endParaRPr lang="ar-SA" sz="1400" b="1"/>
          </a:p>
          <a:p>
            <a:pPr algn="ctr">
              <a:lnSpc>
                <a:spcPct val="80000"/>
              </a:lnSpc>
            </a:pPr>
            <a:r>
              <a:rPr lang="ar-SA" sz="1400" b="1">
                <a:solidFill>
                  <a:srgbClr val="FF0000"/>
                </a:solidFill>
              </a:rPr>
              <a:t>مملكة الفطريات</a:t>
            </a:r>
            <a:endParaRPr lang="en-US" sz="1400" b="1">
              <a:solidFill>
                <a:srgbClr val="FF0000"/>
              </a:solidFill>
            </a:endParaRPr>
          </a:p>
        </p:txBody>
      </p:sp>
      <p:sp>
        <p:nvSpPr>
          <p:cNvPr id="30731" name="Text Box 9"/>
          <p:cNvSpPr txBox="1">
            <a:spLocks noChangeArrowheads="1"/>
          </p:cNvSpPr>
          <p:nvPr/>
        </p:nvSpPr>
        <p:spPr bwMode="auto">
          <a:xfrm>
            <a:off x="666750" y="2806700"/>
            <a:ext cx="2138363" cy="174625"/>
          </a:xfrm>
          <a:prstGeom prst="rect">
            <a:avLst/>
          </a:prstGeom>
          <a:noFill/>
          <a:ln w="9525">
            <a:noFill/>
            <a:miter lim="800000"/>
            <a:headEnd/>
            <a:tailEnd/>
          </a:ln>
        </p:spPr>
        <p:txBody>
          <a:bodyPr wrap="none" lIns="0" tIns="0" rIns="0" bIns="0"/>
          <a:lstStyle/>
          <a:p>
            <a:pPr algn="ctr">
              <a:lnSpc>
                <a:spcPct val="80000"/>
              </a:lnSpc>
            </a:pPr>
            <a:r>
              <a:rPr lang="en-US" sz="1200" b="1"/>
              <a:t>Bacteria (multiple kingdoms)</a:t>
            </a:r>
            <a:endParaRPr lang="ar-SA" sz="1200" b="1"/>
          </a:p>
          <a:p>
            <a:pPr algn="ctr">
              <a:lnSpc>
                <a:spcPct val="80000"/>
              </a:lnSpc>
            </a:pPr>
            <a:r>
              <a:rPr lang="ar-SA" sz="1200" b="1">
                <a:solidFill>
                  <a:srgbClr val="FF0000"/>
                </a:solidFill>
              </a:rPr>
              <a:t>البكتيريا ( ممالك متعددة )</a:t>
            </a:r>
            <a:endParaRPr lang="en-US" sz="1200" b="1">
              <a:solidFill>
                <a:srgbClr val="FF0000"/>
              </a:solidFill>
            </a:endParaRPr>
          </a:p>
        </p:txBody>
      </p:sp>
      <p:sp>
        <p:nvSpPr>
          <p:cNvPr id="30732" name="Text Box 6"/>
          <p:cNvSpPr txBox="1">
            <a:spLocks noChangeArrowheads="1"/>
          </p:cNvSpPr>
          <p:nvPr/>
        </p:nvSpPr>
        <p:spPr bwMode="auto">
          <a:xfrm>
            <a:off x="673100" y="5959475"/>
            <a:ext cx="2122488" cy="136525"/>
          </a:xfrm>
          <a:prstGeom prst="rect">
            <a:avLst/>
          </a:prstGeom>
          <a:noFill/>
          <a:ln w="9525">
            <a:noFill/>
            <a:miter lim="800000"/>
            <a:headEnd/>
            <a:tailEnd/>
          </a:ln>
        </p:spPr>
        <p:txBody>
          <a:bodyPr wrap="none" lIns="0" tIns="0" rIns="0" bIns="0"/>
          <a:lstStyle/>
          <a:p>
            <a:pPr algn="ctr">
              <a:lnSpc>
                <a:spcPct val="80000"/>
              </a:lnSpc>
            </a:pPr>
            <a:r>
              <a:rPr lang="en-US" sz="1200" b="1"/>
              <a:t>Archaea (multiple kingdoms)</a:t>
            </a:r>
            <a:endParaRPr lang="ar-SA" sz="1200" b="1"/>
          </a:p>
          <a:p>
            <a:pPr algn="ctr">
              <a:lnSpc>
                <a:spcPct val="80000"/>
              </a:lnSpc>
            </a:pPr>
            <a:r>
              <a:rPr lang="ar-SA" sz="1200" b="1">
                <a:solidFill>
                  <a:srgbClr val="FF0000"/>
                </a:solidFill>
              </a:rPr>
              <a:t>الأركيا ( ممالك متعددة )</a:t>
            </a:r>
            <a:endParaRPr lang="en-US" sz="1200" b="1">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2" cstate="print"/>
          <a:srcRect/>
          <a:stretch>
            <a:fillRect/>
          </a:stretch>
        </p:blipFill>
        <p:spPr bwMode="auto">
          <a:xfrm>
            <a:off x="1981200" y="364489"/>
            <a:ext cx="5429250" cy="596011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828800"/>
            <a:ext cx="6248400"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spcBef>
                <a:spcPts val="3000"/>
              </a:spcBef>
              <a:spcAft>
                <a:spcPts val="3600"/>
              </a:spcAft>
            </a:pPr>
            <a:r>
              <a:rPr lang="en-US" b="1" dirty="0" smtClean="0"/>
              <a:t>Domain:</a:t>
            </a:r>
            <a:r>
              <a:rPr lang="en-US" dirty="0" smtClean="0"/>
              <a:t> </a:t>
            </a:r>
            <a:r>
              <a:rPr lang="en-US" dirty="0" err="1" smtClean="0">
                <a:solidFill>
                  <a:srgbClr val="FF0000"/>
                </a:solidFill>
              </a:rPr>
              <a:t>Eukarya</a:t>
            </a:r>
            <a:r>
              <a:rPr lang="en-US" dirty="0" smtClean="0"/>
              <a:t/>
            </a:r>
            <a:br>
              <a:rPr lang="en-US" dirty="0" smtClean="0"/>
            </a:br>
            <a:r>
              <a:rPr lang="en-US" b="1" dirty="0" smtClean="0"/>
              <a:t>Kingdom:</a:t>
            </a:r>
            <a:r>
              <a:rPr lang="en-US" dirty="0" smtClean="0"/>
              <a:t> </a:t>
            </a:r>
            <a:r>
              <a:rPr lang="en-US" b="1" dirty="0" smtClean="0">
                <a:solidFill>
                  <a:srgbClr val="FF0000"/>
                </a:solidFill>
              </a:rPr>
              <a:t>Fungi</a:t>
            </a:r>
            <a:r>
              <a:rPr lang="en-US" dirty="0" smtClean="0"/>
              <a:t/>
            </a:r>
            <a:br>
              <a:rPr lang="en-US" dirty="0" smtClean="0"/>
            </a:br>
            <a:r>
              <a:rPr lang="en-US" b="1" dirty="0" smtClean="0"/>
              <a:t>Phylum:</a:t>
            </a:r>
            <a:r>
              <a:rPr lang="en-US" dirty="0" smtClean="0"/>
              <a:t> </a:t>
            </a:r>
            <a:r>
              <a:rPr lang="en-US" dirty="0" err="1" smtClean="0"/>
              <a:t>Ascomycota</a:t>
            </a:r>
            <a:r>
              <a:rPr lang="en-US" dirty="0" smtClean="0"/>
              <a:t/>
            </a:r>
            <a:br>
              <a:rPr lang="en-US" dirty="0" smtClean="0"/>
            </a:br>
            <a:r>
              <a:rPr lang="en-US" b="1" dirty="0" smtClean="0"/>
              <a:t>Subphylum:</a:t>
            </a:r>
            <a:r>
              <a:rPr lang="en-US" dirty="0" smtClean="0"/>
              <a:t> </a:t>
            </a:r>
            <a:r>
              <a:rPr lang="en-US" dirty="0" err="1" smtClean="0"/>
              <a:t>Saccharomycotina</a:t>
            </a:r>
            <a:r>
              <a:rPr lang="en-US" dirty="0" smtClean="0"/>
              <a:t/>
            </a:r>
            <a:br>
              <a:rPr lang="en-US" dirty="0" smtClean="0"/>
            </a:br>
            <a:r>
              <a:rPr lang="en-US" b="1" dirty="0" smtClean="0"/>
              <a:t>Class:</a:t>
            </a:r>
            <a:r>
              <a:rPr lang="en-US" dirty="0" smtClean="0"/>
              <a:t> </a:t>
            </a:r>
            <a:r>
              <a:rPr lang="en-US" dirty="0" err="1" smtClean="0"/>
              <a:t>Saccharomycetes</a:t>
            </a:r>
            <a:r>
              <a:rPr lang="en-US" dirty="0" smtClean="0"/>
              <a:t/>
            </a:r>
            <a:br>
              <a:rPr lang="en-US" dirty="0" smtClean="0"/>
            </a:br>
            <a:r>
              <a:rPr lang="en-US" b="1" dirty="0" smtClean="0"/>
              <a:t>Order:</a:t>
            </a:r>
            <a:r>
              <a:rPr lang="en-US" dirty="0" smtClean="0"/>
              <a:t> </a:t>
            </a:r>
            <a:r>
              <a:rPr lang="en-US" dirty="0" err="1" smtClean="0"/>
              <a:t>Saccharomycetales</a:t>
            </a:r>
            <a:r>
              <a:rPr lang="en-US" dirty="0" smtClean="0"/>
              <a:t/>
            </a:r>
            <a:br>
              <a:rPr lang="en-US" dirty="0" smtClean="0"/>
            </a:br>
            <a:r>
              <a:rPr lang="en-US" b="1" dirty="0" smtClean="0"/>
              <a:t>Family:</a:t>
            </a:r>
            <a:r>
              <a:rPr lang="en-US" dirty="0" smtClean="0"/>
              <a:t> </a:t>
            </a:r>
            <a:r>
              <a:rPr lang="en-US" dirty="0" err="1" smtClean="0"/>
              <a:t>Saccharomycetaceae</a:t>
            </a:r>
            <a:r>
              <a:rPr lang="en-US" dirty="0" smtClean="0"/>
              <a:t/>
            </a:r>
            <a:br>
              <a:rPr lang="en-US" dirty="0" smtClean="0"/>
            </a:br>
            <a:r>
              <a:rPr lang="en-US" b="1" dirty="0" smtClean="0"/>
              <a:t>Genus:</a:t>
            </a:r>
            <a:r>
              <a:rPr lang="en-US" dirty="0" smtClean="0"/>
              <a:t> </a:t>
            </a:r>
            <a:r>
              <a:rPr lang="en-US" dirty="0" err="1" smtClean="0"/>
              <a:t>Saccharomyces</a:t>
            </a:r>
            <a:r>
              <a:rPr lang="en-US" dirty="0" smtClean="0"/>
              <a:t/>
            </a:r>
            <a:br>
              <a:rPr lang="en-US" dirty="0" smtClean="0"/>
            </a:br>
            <a:r>
              <a:rPr lang="en-US" b="1" dirty="0" smtClean="0"/>
              <a:t>Species:</a:t>
            </a:r>
            <a:r>
              <a:rPr lang="en-US" dirty="0" smtClean="0"/>
              <a:t>  </a:t>
            </a:r>
            <a:r>
              <a:rPr lang="en-US" b="1" i="1" dirty="0" err="1" smtClean="0">
                <a:solidFill>
                  <a:srgbClr val="FF0000"/>
                </a:solidFill>
              </a:rPr>
              <a:t>Saccharomyces</a:t>
            </a:r>
            <a:r>
              <a:rPr lang="en-US" b="1" i="1" dirty="0" smtClean="0">
                <a:solidFill>
                  <a:srgbClr val="FF0000"/>
                </a:solidFill>
              </a:rPr>
              <a:t> </a:t>
            </a:r>
            <a:r>
              <a:rPr lang="en-US" b="1" i="1" dirty="0" err="1" smtClean="0">
                <a:solidFill>
                  <a:srgbClr val="FF0000"/>
                </a:solidFill>
              </a:rPr>
              <a:t>cerevisiae</a:t>
            </a:r>
            <a:endParaRPr lang="en-US" b="1" i="1" dirty="0">
              <a:solidFill>
                <a:srgbClr val="FF0000"/>
              </a:solidFill>
            </a:endParaRPr>
          </a:p>
        </p:txBody>
      </p:sp>
      <p:sp>
        <p:nvSpPr>
          <p:cNvPr id="3" name="TextBox 2"/>
          <p:cNvSpPr txBox="1"/>
          <p:nvPr/>
        </p:nvSpPr>
        <p:spPr>
          <a:xfrm>
            <a:off x="1143000" y="990600"/>
            <a:ext cx="4953000" cy="584775"/>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3200" b="1" dirty="0" smtClean="0">
                <a:solidFill>
                  <a:srgbClr val="034694"/>
                </a:solidFill>
              </a:rPr>
              <a:t>The baker’s yeast </a:t>
            </a:r>
            <a:endParaRPr lang="en-US" sz="3200" b="1" dirty="0">
              <a:solidFill>
                <a:srgbClr val="034694"/>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76200"/>
            <a:ext cx="8534400" cy="503238"/>
          </a:xfrm>
        </p:spPr>
        <p:txBody>
          <a:bodyPr/>
          <a:lstStyle/>
          <a:p>
            <a:pPr algn="ctr" eaLnBrk="1" hangingPunct="1"/>
            <a:r>
              <a:rPr lang="en-US" smtClean="0">
                <a:latin typeface="Arial Unicode MS" pitchFamily="34" charset="-128"/>
                <a:ea typeface="Arial Unicode MS" pitchFamily="34" charset="-128"/>
                <a:cs typeface="Arial Unicode MS" pitchFamily="34" charset="-128"/>
              </a:rPr>
              <a:t>Organizing the Diversity of Life</a:t>
            </a:r>
          </a:p>
        </p:txBody>
      </p:sp>
      <p:sp>
        <p:nvSpPr>
          <p:cNvPr id="31747" name="Rectangle 3"/>
          <p:cNvSpPr>
            <a:spLocks noGrp="1" noChangeArrowheads="1"/>
          </p:cNvSpPr>
          <p:nvPr>
            <p:ph type="body" idx="1"/>
          </p:nvPr>
        </p:nvSpPr>
        <p:spPr>
          <a:xfrm>
            <a:off x="228600" y="1165225"/>
            <a:ext cx="8534400" cy="4473575"/>
          </a:xfrm>
        </p:spPr>
        <p:txBody>
          <a:bodyPr/>
          <a:lstStyle/>
          <a:p>
            <a:pPr eaLnBrk="1" hangingPunct="1"/>
            <a:r>
              <a:rPr lang="en-US" sz="2600" dirty="0" smtClean="0"/>
              <a:t>Approximately 1.8 million species have been identified and named to date, and thousands more are identified each year</a:t>
            </a:r>
            <a:endParaRPr lang="ar-EG" sz="2600" dirty="0" smtClean="0"/>
          </a:p>
          <a:p>
            <a:pPr algn="r" rtl="1" eaLnBrk="1" hangingPunct="1"/>
            <a:r>
              <a:rPr lang="ar-EG" sz="2600" dirty="0" smtClean="0"/>
              <a:t>تقريبا هناك مليون </a:t>
            </a:r>
            <a:r>
              <a:rPr lang="ar-EG" sz="2600" dirty="0" err="1" smtClean="0"/>
              <a:t>وثمنمائة</a:t>
            </a:r>
            <a:r>
              <a:rPr lang="ar-EG" sz="2600" dirty="0" smtClean="0"/>
              <a:t> ألف نوع تم </a:t>
            </a:r>
            <a:r>
              <a:rPr lang="ar-EG" sz="2600" dirty="0" err="1" smtClean="0"/>
              <a:t>تعرفتهم</a:t>
            </a:r>
            <a:r>
              <a:rPr lang="ar-EG" sz="2600" dirty="0" smtClean="0"/>
              <a:t> وتسميتهم حتى </a:t>
            </a:r>
            <a:r>
              <a:rPr lang="ar-EG" sz="2600" dirty="0" err="1" smtClean="0"/>
              <a:t>الأن</a:t>
            </a:r>
            <a:r>
              <a:rPr lang="ar-EG" sz="2600" dirty="0" smtClean="0"/>
              <a:t> ولا زال هناك </a:t>
            </a:r>
            <a:r>
              <a:rPr lang="ar-EG" sz="2600" dirty="0" err="1" smtClean="0"/>
              <a:t>الألاف</a:t>
            </a:r>
            <a:r>
              <a:rPr lang="ar-EG" sz="2600" dirty="0" smtClean="0"/>
              <a:t> وربما أكثر تعرف سنويا.</a:t>
            </a:r>
            <a:endParaRPr lang="en-US" sz="2600" dirty="0" smtClean="0"/>
          </a:p>
          <a:p>
            <a:pPr eaLnBrk="1" hangingPunct="1"/>
            <a:r>
              <a:rPr lang="en-US" sz="2600" dirty="0" smtClean="0"/>
              <a:t>Estimates of the total number of species that actually exist range from 10 million to over 100 million</a:t>
            </a:r>
            <a:endParaRPr lang="ar-EG" sz="2600" dirty="0" smtClean="0"/>
          </a:p>
          <a:p>
            <a:pPr algn="r" rtl="1" eaLnBrk="1" hangingPunct="1"/>
            <a:r>
              <a:rPr lang="ar-EG" sz="2600" dirty="0" smtClean="0"/>
              <a:t>يتوقع العلماء طبقا لذلك أن يصل العدد الموجود فعليا فى الحياة بين العشرة الى المائة مليون نوع</a:t>
            </a:r>
            <a:endParaRPr lang="en-US" sz="2600" dirty="0" smtClean="0"/>
          </a:p>
        </p:txBody>
      </p:sp>
      <p:sp>
        <p:nvSpPr>
          <p:cNvPr id="31748" name="Line 4"/>
          <p:cNvSpPr>
            <a:spLocks noChangeShapeType="1"/>
          </p:cNvSpPr>
          <p:nvPr/>
        </p:nvSpPr>
        <p:spPr bwMode="auto">
          <a:xfrm>
            <a:off x="304800" y="609600"/>
            <a:ext cx="8534400" cy="0"/>
          </a:xfrm>
          <a:prstGeom prst="line">
            <a:avLst/>
          </a:prstGeom>
          <a:noFill/>
          <a:ln w="50800">
            <a:solidFill>
              <a:schemeClr val="hlink"/>
            </a:solidFill>
            <a:round/>
            <a:headEnd/>
            <a:tailEnd/>
          </a:ln>
        </p:spPr>
        <p:txBody>
          <a:bodyPr wrap="none" anchor="ctr"/>
          <a:lstStyle/>
          <a:p>
            <a:endParaRPr lang="en-US"/>
          </a:p>
        </p:txBody>
      </p:sp>
      <p:sp>
        <p:nvSpPr>
          <p:cNvPr id="31749"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31750" name="Text Box 6"/>
          <p:cNvSpPr txBox="1">
            <a:spLocks noChangeArrowheads="1"/>
          </p:cNvSpPr>
          <p:nvPr/>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20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2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8125" y="1531938"/>
            <a:ext cx="8677275" cy="830997"/>
          </a:xfrm>
        </p:spPr>
        <p:txBody>
          <a:bodyPr/>
          <a:lstStyle/>
          <a:p>
            <a:r>
              <a:rPr lang="en-US" sz="4800" b="1" dirty="0" smtClean="0"/>
              <a:t>Flow of Energy</a:t>
            </a:r>
            <a:endParaRPr lang="en-US" sz="4800" b="1" dirty="0"/>
          </a:p>
        </p:txBody>
      </p:sp>
      <p:sp>
        <p:nvSpPr>
          <p:cNvPr id="3" name="Title 2"/>
          <p:cNvSpPr>
            <a:spLocks noGrp="1"/>
          </p:cNvSpPr>
          <p:nvPr>
            <p:ph type="ctrTitle"/>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9550" y="76200"/>
            <a:ext cx="8534400" cy="914400"/>
          </a:xfrm>
        </p:spPr>
        <p:txBody>
          <a:bodyPr/>
          <a:lstStyle/>
          <a:p>
            <a:pPr marL="0" indent="0" eaLnBrk="1" hangingPunct="1"/>
            <a:r>
              <a:rPr lang="en-US" smtClean="0">
                <a:latin typeface="Arial Unicode MS" pitchFamily="34" charset="-128"/>
                <a:ea typeface="Arial Unicode MS" pitchFamily="34" charset="-128"/>
                <a:cs typeface="Arial Unicode MS" pitchFamily="34" charset="-128"/>
              </a:rPr>
              <a:t>Organisms interact with their environments, exchanging matter and energy</a:t>
            </a:r>
          </a:p>
        </p:txBody>
      </p:sp>
      <p:sp>
        <p:nvSpPr>
          <p:cNvPr id="32771" name="Rectangle 3"/>
          <p:cNvSpPr>
            <a:spLocks noGrp="1" noChangeArrowheads="1"/>
          </p:cNvSpPr>
          <p:nvPr>
            <p:ph type="body" idx="1"/>
          </p:nvPr>
        </p:nvSpPr>
        <p:spPr>
          <a:xfrm>
            <a:off x="228600" y="1774825"/>
            <a:ext cx="8534400" cy="3305175"/>
          </a:xfrm>
        </p:spPr>
        <p:txBody>
          <a:bodyPr/>
          <a:lstStyle/>
          <a:p>
            <a:pPr algn="just" eaLnBrk="1" hangingPunct="1"/>
            <a:r>
              <a:rPr lang="en-US" dirty="0" smtClean="0"/>
              <a:t>Every organism interacts with its environment, including other organisms</a:t>
            </a:r>
          </a:p>
          <a:p>
            <a:pPr lvl="1" algn="just" eaLnBrk="1" hangingPunct="1"/>
            <a:r>
              <a:rPr lang="en-US" dirty="0" smtClean="0"/>
              <a:t>A tree takes up </a:t>
            </a:r>
            <a:r>
              <a:rPr lang="ar-EG" dirty="0" smtClean="0"/>
              <a:t>تحصل على</a:t>
            </a:r>
            <a:r>
              <a:rPr lang="en-US" dirty="0" smtClean="0"/>
              <a:t> water and minerals from the soil and carbon dioxide from the air.</a:t>
            </a:r>
          </a:p>
          <a:p>
            <a:pPr lvl="1" algn="just" eaLnBrk="1" hangingPunct="1"/>
            <a:r>
              <a:rPr lang="en-US" dirty="0" smtClean="0"/>
              <a:t>A tree releases </a:t>
            </a:r>
            <a:r>
              <a:rPr lang="ar-EG" dirty="0" smtClean="0"/>
              <a:t>تخرج</a:t>
            </a:r>
            <a:r>
              <a:rPr lang="en-US" dirty="0" smtClean="0"/>
              <a:t> oxygen to the air and roots help  in forming soil.</a:t>
            </a:r>
          </a:p>
        </p:txBody>
      </p:sp>
      <p:sp>
        <p:nvSpPr>
          <p:cNvPr id="32772" name="Line 4"/>
          <p:cNvSpPr>
            <a:spLocks noChangeShapeType="1"/>
          </p:cNvSpPr>
          <p:nvPr/>
        </p:nvSpPr>
        <p:spPr bwMode="auto">
          <a:xfrm>
            <a:off x="304800" y="990600"/>
            <a:ext cx="8534400" cy="0"/>
          </a:xfrm>
          <a:prstGeom prst="line">
            <a:avLst/>
          </a:prstGeom>
          <a:noFill/>
          <a:ln w="50800">
            <a:solidFill>
              <a:schemeClr val="hlink"/>
            </a:solidFill>
            <a:round/>
            <a:headEnd/>
            <a:tailEnd/>
          </a:ln>
        </p:spPr>
        <p:txBody>
          <a:bodyPr wrap="none" anchor="ctr"/>
          <a:lstStyle/>
          <a:p>
            <a:endParaRPr lang="en-US"/>
          </a:p>
        </p:txBody>
      </p:sp>
      <p:sp>
        <p:nvSpPr>
          <p:cNvPr id="32773"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32774" name="Text Box 6"/>
          <p:cNvSpPr txBox="1">
            <a:spLocks noChangeArrowheads="1"/>
          </p:cNvSpPr>
          <p:nvPr/>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2000"/>
                                        <p:tgtEl>
                                          <p:spTgt spid="32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20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76200"/>
            <a:ext cx="8534400" cy="503238"/>
          </a:xfrm>
        </p:spPr>
        <p:txBody>
          <a:bodyPr/>
          <a:lstStyle/>
          <a:p>
            <a:pPr eaLnBrk="1" hangingPunct="1"/>
            <a:r>
              <a:rPr lang="en-US" smtClean="0">
                <a:latin typeface="Arial Unicode MS" pitchFamily="34" charset="-128"/>
                <a:ea typeface="Arial Unicode MS" pitchFamily="34" charset="-128"/>
                <a:cs typeface="Arial Unicode MS" pitchFamily="34" charset="-128"/>
              </a:rPr>
              <a:t>Ecosystem Dynamics</a:t>
            </a:r>
          </a:p>
        </p:txBody>
      </p:sp>
      <p:sp>
        <p:nvSpPr>
          <p:cNvPr id="33795" name="Rectangle 3"/>
          <p:cNvSpPr>
            <a:spLocks noGrp="1" noChangeArrowheads="1"/>
          </p:cNvSpPr>
          <p:nvPr>
            <p:ph type="body" idx="1"/>
          </p:nvPr>
        </p:nvSpPr>
        <p:spPr>
          <a:xfrm>
            <a:off x="228600" y="1647825"/>
            <a:ext cx="8534400" cy="3736975"/>
          </a:xfrm>
        </p:spPr>
        <p:txBody>
          <a:bodyPr/>
          <a:lstStyle/>
          <a:p>
            <a:pPr algn="just" eaLnBrk="1" hangingPunct="1"/>
            <a:r>
              <a:rPr lang="en-US" dirty="0" smtClean="0"/>
              <a:t>The dynamics of an ecosystem include two major processes:</a:t>
            </a:r>
            <a:endParaRPr lang="en-US" sz="2800" dirty="0" smtClean="0"/>
          </a:p>
          <a:p>
            <a:pPr lvl="1" algn="just" eaLnBrk="1" hangingPunct="1"/>
            <a:r>
              <a:rPr lang="en-US" b="1" u="sng" dirty="0" smtClean="0"/>
              <a:t>Flow</a:t>
            </a:r>
            <a:r>
              <a:rPr lang="en-US" dirty="0" smtClean="0"/>
              <a:t> of </a:t>
            </a:r>
            <a:r>
              <a:rPr lang="en-US" b="1" dirty="0" smtClean="0"/>
              <a:t>energy</a:t>
            </a:r>
            <a:r>
              <a:rPr lang="en-US" dirty="0" smtClean="0"/>
              <a:t> from sunlight to organisms (producers) such as plants then to organisms (consumers) such as animals.</a:t>
            </a:r>
          </a:p>
          <a:p>
            <a:pPr lvl="1" algn="just" eaLnBrk="1" hangingPunct="1"/>
            <a:r>
              <a:rPr lang="en-US" b="1" u="sng" dirty="0" smtClean="0"/>
              <a:t>Cycling</a:t>
            </a:r>
            <a:r>
              <a:rPr lang="en-US" dirty="0" smtClean="0"/>
              <a:t> of </a:t>
            </a:r>
            <a:r>
              <a:rPr lang="en-US" b="1" dirty="0" smtClean="0"/>
              <a:t>nutrients</a:t>
            </a:r>
            <a:r>
              <a:rPr lang="en-US" dirty="0" smtClean="0"/>
              <a:t>, in which materials acquired by plants eventually return to the soil</a:t>
            </a:r>
          </a:p>
        </p:txBody>
      </p:sp>
      <p:sp>
        <p:nvSpPr>
          <p:cNvPr id="33796" name="Line 4"/>
          <p:cNvSpPr>
            <a:spLocks noChangeShapeType="1"/>
          </p:cNvSpPr>
          <p:nvPr/>
        </p:nvSpPr>
        <p:spPr bwMode="auto">
          <a:xfrm>
            <a:off x="304800" y="990600"/>
            <a:ext cx="8534400" cy="0"/>
          </a:xfrm>
          <a:prstGeom prst="line">
            <a:avLst/>
          </a:prstGeom>
          <a:noFill/>
          <a:ln w="50800">
            <a:solidFill>
              <a:schemeClr val="hlink"/>
            </a:solidFill>
            <a:round/>
            <a:headEnd/>
            <a:tailEnd/>
          </a:ln>
        </p:spPr>
        <p:txBody>
          <a:bodyPr wrap="none" anchor="ctr"/>
          <a:lstStyle/>
          <a:p>
            <a:endParaRPr lang="en-US"/>
          </a:p>
        </p:txBody>
      </p:sp>
      <p:sp>
        <p:nvSpPr>
          <p:cNvPr id="33797"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33798" name="Text Box 6"/>
          <p:cNvSpPr txBox="1">
            <a:spLocks noChangeArrowheads="1"/>
          </p:cNvSpPr>
          <p:nvPr/>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0338" y="0"/>
            <a:ext cx="8534400" cy="757238"/>
          </a:xfrm>
        </p:spPr>
        <p:txBody>
          <a:bodyPr/>
          <a:lstStyle/>
          <a:p>
            <a:pPr marL="568325" indent="-568325" algn="ctr" eaLnBrk="1" hangingPunct="1"/>
            <a:r>
              <a:rPr lang="en-US" sz="2400" b="0" smtClean="0">
                <a:latin typeface="Arial" pitchFamily="34" charset="0"/>
              </a:rPr>
              <a:t>Living organisms interact with their environments</a:t>
            </a:r>
            <a:r>
              <a:rPr lang="ar-SA" sz="2400" smtClean="0">
                <a:latin typeface="Arial" pitchFamily="34" charset="0"/>
              </a:rPr>
              <a:t/>
            </a:r>
            <a:br>
              <a:rPr lang="ar-SA" sz="2400" smtClean="0">
                <a:latin typeface="Arial" pitchFamily="34" charset="0"/>
              </a:rPr>
            </a:br>
            <a:r>
              <a:rPr lang="ar-SA" sz="2400" smtClean="0">
                <a:solidFill>
                  <a:srgbClr val="FF0000"/>
                </a:solidFill>
                <a:latin typeface="Arial" pitchFamily="34" charset="0"/>
              </a:rPr>
              <a:t>تتفاعل الكائنات الحية مع بيئاتها بتبادل المادة والطاقة</a:t>
            </a:r>
            <a:endParaRPr lang="en-US" sz="2400" smtClean="0">
              <a:solidFill>
                <a:srgbClr val="FF0000"/>
              </a:solidFill>
              <a:latin typeface="Arial" pitchFamily="34" charset="0"/>
            </a:endParaRPr>
          </a:p>
        </p:txBody>
      </p:sp>
      <p:sp>
        <p:nvSpPr>
          <p:cNvPr id="15363" name="Rectangle 3"/>
          <p:cNvSpPr>
            <a:spLocks noGrp="1" noChangeArrowheads="1"/>
          </p:cNvSpPr>
          <p:nvPr>
            <p:ph type="body" idx="1"/>
          </p:nvPr>
        </p:nvSpPr>
        <p:spPr>
          <a:xfrm>
            <a:off x="-76200" y="990600"/>
            <a:ext cx="9296400" cy="4668838"/>
          </a:xfrm>
        </p:spPr>
        <p:txBody>
          <a:bodyPr/>
          <a:lstStyle/>
          <a:p>
            <a:pPr marL="282575" indent="-282575" eaLnBrk="1" hangingPunct="1">
              <a:lnSpc>
                <a:spcPct val="80000"/>
              </a:lnSpc>
              <a:defRPr/>
            </a:pPr>
            <a:r>
              <a:rPr lang="en-US" sz="2000" smtClean="0">
                <a:ea typeface="Arial Unicode MS" pitchFamily="34" charset="-128"/>
                <a:cs typeface="Arial Unicode MS" pitchFamily="34" charset="-128"/>
              </a:rPr>
              <a:t>Life requires interactions between living and non</a:t>
            </a:r>
            <a:r>
              <a:rPr lang="ar-EG" sz="2000" smtClean="0">
                <a:ea typeface="Arial Unicode MS" pitchFamily="34" charset="-128"/>
                <a:cs typeface="Arial Unicode MS" pitchFamily="34" charset="-128"/>
              </a:rPr>
              <a:t>-</a:t>
            </a:r>
            <a:r>
              <a:rPr lang="en-US" sz="2000" smtClean="0">
                <a:ea typeface="Arial Unicode MS" pitchFamily="34" charset="-128"/>
                <a:cs typeface="Arial Unicode MS" pitchFamily="34" charset="-128"/>
              </a:rPr>
              <a:t>living components</a:t>
            </a:r>
            <a:endParaRPr lang="ar-SA" sz="2000" smtClean="0">
              <a:ea typeface="Arial Unicode MS" pitchFamily="34" charset="-128"/>
              <a:cs typeface="Arial Unicode MS" pitchFamily="34" charset="-128"/>
            </a:endParaRPr>
          </a:p>
          <a:p>
            <a:pPr marL="282575" indent="-282575" algn="r" rtl="1" eaLnBrk="1" hangingPunct="1">
              <a:lnSpc>
                <a:spcPct val="80000"/>
              </a:lnSpc>
              <a:defRPr/>
            </a:pPr>
            <a:r>
              <a:rPr lang="ar-SA" sz="2000" smtClean="0">
                <a:solidFill>
                  <a:srgbClr val="FF0000"/>
                </a:solidFill>
                <a:ea typeface="Arial Unicode MS" pitchFamily="34" charset="-128"/>
                <a:cs typeface="Arial Unicode MS" pitchFamily="34" charset="-128"/>
              </a:rPr>
              <a:t>تتطلب الحياة تفاعلات بين مكوناتها الحية وغير الحية</a:t>
            </a:r>
            <a:endParaRPr lang="en-US" sz="2000" smtClean="0">
              <a:solidFill>
                <a:srgbClr val="FF0000"/>
              </a:solidFill>
              <a:ea typeface="Arial Unicode MS" pitchFamily="34" charset="-128"/>
              <a:cs typeface="Arial Unicode MS" pitchFamily="34" charset="-128"/>
            </a:endParaRPr>
          </a:p>
          <a:p>
            <a:pPr lvl="1" eaLnBrk="1" hangingPunct="1">
              <a:lnSpc>
                <a:spcPct val="80000"/>
              </a:lnSpc>
              <a:buFontTx/>
              <a:buChar char="–"/>
              <a:defRPr/>
            </a:pPr>
            <a:r>
              <a:rPr lang="en-US" sz="2000" smtClean="0">
                <a:ea typeface="Arial Unicode MS" pitchFamily="34" charset="-128"/>
                <a:cs typeface="Arial Unicode MS" pitchFamily="34" charset="-128"/>
              </a:rPr>
              <a:t>Photosynthetic organisms provide food and are called </a:t>
            </a:r>
            <a:r>
              <a:rPr lang="en-US" smtClean="0">
                <a:effectLst>
                  <a:outerShdw blurRad="38100" dist="38100" dir="2700000" algn="tl">
                    <a:srgbClr val="C0C0C0"/>
                  </a:outerShdw>
                </a:effectLst>
                <a:ea typeface="Arial Unicode MS" pitchFamily="34" charset="-128"/>
                <a:cs typeface="Arial Unicode MS" pitchFamily="34" charset="-128"/>
              </a:rPr>
              <a:t>Producers</a:t>
            </a:r>
            <a:endParaRPr lang="ar-SA" sz="2000" smtClean="0">
              <a:effectLst>
                <a:outerShdw blurRad="38100" dist="38100" dir="2700000" algn="tl">
                  <a:srgbClr val="C0C0C0"/>
                </a:outerShdw>
              </a:effectLst>
              <a:ea typeface="Arial Unicode MS" pitchFamily="34" charset="-128"/>
              <a:cs typeface="Arial Unicode MS" pitchFamily="34" charset="-128"/>
            </a:endParaRPr>
          </a:p>
          <a:p>
            <a:pPr lvl="1" algn="r" rtl="1" eaLnBrk="1" hangingPunct="1">
              <a:lnSpc>
                <a:spcPct val="80000"/>
              </a:lnSpc>
              <a:buFontTx/>
              <a:buChar char="–"/>
              <a:defRPr/>
            </a:pPr>
            <a:r>
              <a:rPr lang="ar-SA" sz="2000" smtClean="0">
                <a:solidFill>
                  <a:srgbClr val="FF0000"/>
                </a:solidFill>
                <a:ea typeface="Arial Unicode MS" pitchFamily="34" charset="-128"/>
                <a:cs typeface="Arial Unicode MS" pitchFamily="34" charset="-128"/>
              </a:rPr>
              <a:t>توفر كائنات البناء الضوئي الغذاء وتسمى </a:t>
            </a:r>
            <a:r>
              <a:rPr lang="ar-SA" smtClean="0">
                <a:solidFill>
                  <a:srgbClr val="FF0000"/>
                </a:solidFill>
                <a:effectLst>
                  <a:outerShdw blurRad="38100" dist="38100" dir="2700000" algn="tl">
                    <a:srgbClr val="C0C0C0"/>
                  </a:outerShdw>
                </a:effectLst>
                <a:ea typeface="Arial Unicode MS" pitchFamily="34" charset="-128"/>
                <a:cs typeface="Arial Unicode MS" pitchFamily="34" charset="-128"/>
              </a:rPr>
              <a:t>بالمُنتجات</a:t>
            </a:r>
            <a:endParaRPr lang="en-US" smtClean="0">
              <a:solidFill>
                <a:srgbClr val="FF0000"/>
              </a:solidFill>
              <a:effectLst>
                <a:outerShdw blurRad="38100" dist="38100" dir="2700000" algn="tl">
                  <a:srgbClr val="C0C0C0"/>
                </a:outerShdw>
              </a:effectLst>
              <a:ea typeface="Arial Unicode MS" pitchFamily="34" charset="-128"/>
              <a:cs typeface="Arial Unicode MS" pitchFamily="34" charset="-128"/>
            </a:endParaRPr>
          </a:p>
          <a:p>
            <a:pPr lvl="1" eaLnBrk="1" hangingPunct="1">
              <a:lnSpc>
                <a:spcPct val="80000"/>
              </a:lnSpc>
              <a:buFontTx/>
              <a:buChar char="–"/>
              <a:defRPr/>
            </a:pPr>
            <a:r>
              <a:rPr lang="en-US" sz="2000" smtClean="0">
                <a:ea typeface="Arial Unicode MS" pitchFamily="34" charset="-128"/>
                <a:cs typeface="Arial Unicode MS" pitchFamily="34" charset="-128"/>
              </a:rPr>
              <a:t>Others eat plants (animals that profit from plants) called </a:t>
            </a:r>
            <a:r>
              <a:rPr lang="en-US" smtClean="0">
                <a:effectLst>
                  <a:outerShdw blurRad="38100" dist="38100" dir="2700000" algn="tl">
                    <a:srgbClr val="C0C0C0"/>
                  </a:outerShdw>
                </a:effectLst>
                <a:ea typeface="Arial Unicode MS" pitchFamily="34" charset="-128"/>
                <a:cs typeface="Arial Unicode MS" pitchFamily="34" charset="-128"/>
              </a:rPr>
              <a:t>Consumers</a:t>
            </a:r>
            <a:endParaRPr lang="ar-SA" smtClean="0">
              <a:effectLst>
                <a:outerShdw blurRad="38100" dist="38100" dir="2700000" algn="tl">
                  <a:srgbClr val="C0C0C0"/>
                </a:outerShdw>
              </a:effectLst>
              <a:ea typeface="Arial Unicode MS" pitchFamily="34" charset="-128"/>
              <a:cs typeface="Arial Unicode MS" pitchFamily="34" charset="-128"/>
            </a:endParaRPr>
          </a:p>
          <a:p>
            <a:pPr lvl="1" algn="r" rtl="1" eaLnBrk="1" hangingPunct="1">
              <a:lnSpc>
                <a:spcPct val="150000"/>
              </a:lnSpc>
              <a:buFontTx/>
              <a:buChar char="–"/>
              <a:defRPr/>
            </a:pPr>
            <a:r>
              <a:rPr lang="ar-SA" sz="2000" smtClean="0">
                <a:solidFill>
                  <a:srgbClr val="FF0000"/>
                </a:solidFill>
                <a:ea typeface="Arial Unicode MS" pitchFamily="34" charset="-128"/>
                <a:cs typeface="Arial Unicode MS" pitchFamily="34" charset="-128"/>
              </a:rPr>
              <a:t>تتغذى </a:t>
            </a:r>
            <a:r>
              <a:rPr lang="ar-EG" sz="2000" smtClean="0">
                <a:solidFill>
                  <a:srgbClr val="FF0000"/>
                </a:solidFill>
                <a:ea typeface="Arial Unicode MS" pitchFamily="34" charset="-128"/>
                <a:cs typeface="Arial Unicode MS" pitchFamily="34" charset="-128"/>
              </a:rPr>
              <a:t>كائنات</a:t>
            </a:r>
            <a:r>
              <a:rPr lang="ar-SA" sz="2000" smtClean="0">
                <a:solidFill>
                  <a:srgbClr val="FF0000"/>
                </a:solidFill>
                <a:ea typeface="Arial Unicode MS" pitchFamily="34" charset="-128"/>
                <a:cs typeface="Arial Unicode MS" pitchFamily="34" charset="-128"/>
              </a:rPr>
              <a:t> على النباتات وتعرف </a:t>
            </a:r>
            <a:r>
              <a:rPr lang="ar-SA" smtClean="0">
                <a:solidFill>
                  <a:srgbClr val="FF0000"/>
                </a:solidFill>
                <a:effectLst>
                  <a:outerShdw blurRad="38100" dist="38100" dir="2700000" algn="tl">
                    <a:srgbClr val="C0C0C0"/>
                  </a:outerShdw>
                </a:effectLst>
                <a:ea typeface="Arial Unicode MS" pitchFamily="34" charset="-128"/>
                <a:cs typeface="Arial Unicode MS" pitchFamily="34" charset="-128"/>
              </a:rPr>
              <a:t>بالمُستهلكات</a:t>
            </a:r>
            <a:endParaRPr lang="en-US" smtClean="0">
              <a:solidFill>
                <a:srgbClr val="FF0000"/>
              </a:solidFill>
              <a:effectLst>
                <a:outerShdw blurRad="38100" dist="38100" dir="2700000" algn="tl">
                  <a:srgbClr val="C0C0C0"/>
                </a:outerShdw>
              </a:effectLst>
              <a:ea typeface="Arial Unicode MS" pitchFamily="34" charset="-128"/>
              <a:cs typeface="Arial Unicode MS" pitchFamily="34" charset="-128"/>
            </a:endParaRPr>
          </a:p>
          <a:p>
            <a:pPr marL="282575" indent="-282575" eaLnBrk="1" hangingPunct="1">
              <a:lnSpc>
                <a:spcPct val="80000"/>
              </a:lnSpc>
              <a:defRPr/>
            </a:pPr>
            <a:r>
              <a:rPr lang="en-US" sz="2000" smtClean="0">
                <a:ea typeface="Arial Unicode MS" pitchFamily="34" charset="-128"/>
                <a:cs typeface="Arial Unicode MS" pitchFamily="34" charset="-128"/>
              </a:rPr>
              <a:t>The non</a:t>
            </a:r>
            <a:r>
              <a:rPr lang="ar-EG" sz="2000" smtClean="0">
                <a:ea typeface="Arial Unicode MS" pitchFamily="34" charset="-128"/>
                <a:cs typeface="Arial Unicode MS" pitchFamily="34" charset="-128"/>
              </a:rPr>
              <a:t>-</a:t>
            </a:r>
            <a:r>
              <a:rPr lang="en-US" sz="2000" smtClean="0">
                <a:ea typeface="Arial Unicode MS" pitchFamily="34" charset="-128"/>
                <a:cs typeface="Arial Unicode MS" pitchFamily="34" charset="-128"/>
              </a:rPr>
              <a:t>living components are chemical nutrients required for life</a:t>
            </a:r>
            <a:endParaRPr lang="ar-SA" sz="2000" smtClean="0">
              <a:ea typeface="Arial Unicode MS" pitchFamily="34" charset="-128"/>
              <a:cs typeface="Arial Unicode MS" pitchFamily="34" charset="-128"/>
            </a:endParaRPr>
          </a:p>
          <a:p>
            <a:pPr marL="282575" indent="-282575" algn="r" rtl="1" eaLnBrk="1" hangingPunct="1">
              <a:lnSpc>
                <a:spcPct val="80000"/>
              </a:lnSpc>
              <a:defRPr/>
            </a:pPr>
            <a:r>
              <a:rPr lang="ar-SA" sz="2000" smtClean="0">
                <a:solidFill>
                  <a:srgbClr val="FF0000"/>
                </a:solidFill>
                <a:ea typeface="Arial Unicode MS" pitchFamily="34" charset="-128"/>
                <a:cs typeface="Arial Unicode MS" pitchFamily="34" charset="-128"/>
              </a:rPr>
              <a:t>المكونات غير الحية عبارة عن مواد غذائية كيميائية ضرورية للحياة</a:t>
            </a:r>
            <a:endParaRPr lang="en-US" sz="2000" smtClean="0">
              <a:solidFill>
                <a:srgbClr val="FF0000"/>
              </a:solidFill>
              <a:ea typeface="Arial Unicode MS" pitchFamily="34" charset="-128"/>
              <a:cs typeface="Arial Unicode MS" pitchFamily="34" charset="-128"/>
            </a:endParaRPr>
          </a:p>
        </p:txBody>
      </p:sp>
      <p:sp>
        <p:nvSpPr>
          <p:cNvPr id="34820" name="Line 4"/>
          <p:cNvSpPr>
            <a:spLocks noChangeShapeType="1"/>
          </p:cNvSpPr>
          <p:nvPr/>
        </p:nvSpPr>
        <p:spPr bwMode="auto">
          <a:xfrm>
            <a:off x="182563" y="838200"/>
            <a:ext cx="8775700" cy="0"/>
          </a:xfrm>
          <a:prstGeom prst="line">
            <a:avLst/>
          </a:prstGeom>
          <a:noFill/>
          <a:ln w="76200">
            <a:solidFill>
              <a:srgbClr val="A8B99B"/>
            </a:solidFill>
            <a:round/>
            <a:headEnd/>
            <a:tailEnd/>
          </a:ln>
        </p:spPr>
        <p:txBody>
          <a:bodyPr wrap="none" anchor="ctr"/>
          <a:lstStyle/>
          <a:p>
            <a:endParaRPr lang="en-US"/>
          </a:p>
        </p:txBody>
      </p:sp>
      <p:sp>
        <p:nvSpPr>
          <p:cNvPr id="3482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482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8125" y="1531938"/>
            <a:ext cx="8677275" cy="769441"/>
          </a:xfrm>
        </p:spPr>
        <p:txBody>
          <a:bodyPr/>
          <a:lstStyle/>
          <a:p>
            <a:r>
              <a:rPr lang="en-US" sz="4400" b="1" dirty="0" smtClean="0"/>
              <a:t>Proprieties of Life </a:t>
            </a:r>
            <a:endParaRPr lang="en-US" sz="4400" b="1" dirty="0"/>
          </a:p>
        </p:txBody>
      </p:sp>
      <p:sp>
        <p:nvSpPr>
          <p:cNvPr id="3" name="Title 2"/>
          <p:cNvSpPr>
            <a:spLocks noGrp="1"/>
          </p:cNvSpPr>
          <p:nvPr>
            <p:ph type="ctrTitle"/>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7_08twofoodchains_5-l.jpg"/>
          <p:cNvPicPr>
            <a:picLocks noGrp="1" noChangeAspect="1"/>
          </p:cNvPicPr>
          <p:nvPr>
            <p:ph idx="1"/>
          </p:nvPr>
        </p:nvPicPr>
        <p:blipFill>
          <a:blip r:embed="rId3" cstate="print"/>
          <a:stretch>
            <a:fillRect/>
          </a:stretch>
        </p:blipFill>
        <p:spPr>
          <a:xfrm>
            <a:off x="1600201" y="107951"/>
            <a:ext cx="6305972" cy="5911849"/>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01_02NutriEnergyEcosys-U"/>
          <p:cNvPicPr>
            <a:picLocks noChangeAspect="1" noChangeArrowheads="1"/>
          </p:cNvPicPr>
          <p:nvPr/>
        </p:nvPicPr>
        <p:blipFill>
          <a:blip r:embed="rId3" cstate="print"/>
          <a:srcRect/>
          <a:stretch>
            <a:fillRect/>
          </a:stretch>
        </p:blipFill>
        <p:spPr bwMode="auto">
          <a:xfrm>
            <a:off x="1828800" y="136525"/>
            <a:ext cx="6253163" cy="6584950"/>
          </a:xfrm>
          <a:prstGeom prst="rect">
            <a:avLst/>
          </a:prstGeom>
          <a:noFill/>
          <a:ln w="9525">
            <a:noFill/>
            <a:miter lim="800000"/>
            <a:headEnd/>
            <a:tailEnd/>
          </a:ln>
        </p:spPr>
      </p:pic>
      <p:sp>
        <p:nvSpPr>
          <p:cNvPr id="35843" name="Text Box 8"/>
          <p:cNvSpPr txBox="1">
            <a:spLocks noChangeArrowheads="1"/>
          </p:cNvSpPr>
          <p:nvPr/>
        </p:nvSpPr>
        <p:spPr bwMode="auto">
          <a:xfrm>
            <a:off x="2509838" y="611188"/>
            <a:ext cx="1393825" cy="242887"/>
          </a:xfrm>
          <a:prstGeom prst="rect">
            <a:avLst/>
          </a:prstGeom>
          <a:noFill/>
          <a:ln w="9525">
            <a:noFill/>
            <a:miter lim="800000"/>
            <a:headEnd/>
            <a:tailEnd/>
          </a:ln>
        </p:spPr>
        <p:txBody>
          <a:bodyPr wrap="none" lIns="0" tIns="0" rIns="0" bIns="0"/>
          <a:lstStyle/>
          <a:p>
            <a:pPr algn="ctr">
              <a:lnSpc>
                <a:spcPct val="80000"/>
              </a:lnSpc>
            </a:pPr>
            <a:r>
              <a:rPr lang="en-US" sz="1800" b="1"/>
              <a:t>Ecosystem</a:t>
            </a:r>
            <a:r>
              <a:rPr lang="ar-SA" sz="1800" b="1"/>
              <a:t>نظام بيئي </a:t>
            </a:r>
            <a:endParaRPr lang="en-US" sz="1800" b="1"/>
          </a:p>
        </p:txBody>
      </p:sp>
      <p:sp>
        <p:nvSpPr>
          <p:cNvPr id="35844" name="Text Box 9"/>
          <p:cNvSpPr txBox="1">
            <a:spLocks noChangeArrowheads="1"/>
          </p:cNvSpPr>
          <p:nvPr/>
        </p:nvSpPr>
        <p:spPr bwMode="auto">
          <a:xfrm>
            <a:off x="4279900" y="1773238"/>
            <a:ext cx="1649413" cy="715962"/>
          </a:xfrm>
          <a:prstGeom prst="rect">
            <a:avLst/>
          </a:prstGeom>
          <a:solidFill>
            <a:schemeClr val="bg1"/>
          </a:solidFill>
          <a:ln w="9525">
            <a:solidFill>
              <a:schemeClr val="tx1"/>
            </a:solidFill>
            <a:miter lim="800000"/>
            <a:headEnd/>
            <a:tailEnd/>
          </a:ln>
        </p:spPr>
        <p:txBody>
          <a:bodyPr wrap="none" lIns="0" tIns="0" rIns="0" bIns="0"/>
          <a:lstStyle/>
          <a:p>
            <a:pPr algn="ctr"/>
            <a:r>
              <a:rPr lang="en-US" sz="1400" b="1"/>
              <a:t>Producers</a:t>
            </a:r>
          </a:p>
          <a:p>
            <a:pPr algn="ctr"/>
            <a:r>
              <a:rPr lang="en-US" sz="1400" b="1"/>
              <a:t>(such as plants)</a:t>
            </a:r>
            <a:endParaRPr lang="ar-SA" sz="1400" b="1"/>
          </a:p>
          <a:p>
            <a:pPr algn="ctr"/>
            <a:r>
              <a:rPr lang="ar-SA" sz="1400" b="1"/>
              <a:t>منتجات (مثل النباتات)</a:t>
            </a:r>
            <a:endParaRPr lang="en-US" sz="1400" b="1"/>
          </a:p>
        </p:txBody>
      </p:sp>
      <p:sp>
        <p:nvSpPr>
          <p:cNvPr id="35845" name="Text Box 10"/>
          <p:cNvSpPr txBox="1">
            <a:spLocks noChangeArrowheads="1"/>
          </p:cNvSpPr>
          <p:nvPr/>
        </p:nvSpPr>
        <p:spPr bwMode="auto">
          <a:xfrm>
            <a:off x="5491163" y="166688"/>
            <a:ext cx="1044575" cy="204787"/>
          </a:xfrm>
          <a:prstGeom prst="rect">
            <a:avLst/>
          </a:prstGeom>
          <a:noFill/>
          <a:ln w="9525">
            <a:noFill/>
            <a:miter lim="800000"/>
            <a:headEnd/>
            <a:tailEnd/>
          </a:ln>
        </p:spPr>
        <p:txBody>
          <a:bodyPr wrap="none" lIns="0" tIns="0" rIns="0" bIns="0"/>
          <a:lstStyle/>
          <a:p>
            <a:pPr algn="ctr">
              <a:lnSpc>
                <a:spcPct val="80000"/>
              </a:lnSpc>
            </a:pPr>
            <a:r>
              <a:rPr lang="en-US" sz="1500" b="1"/>
              <a:t>Sunlight</a:t>
            </a:r>
            <a:r>
              <a:rPr lang="ar-SA" sz="1500" b="1"/>
              <a:t>أشعة الشمس </a:t>
            </a:r>
            <a:endParaRPr lang="en-US" sz="1500" b="1"/>
          </a:p>
        </p:txBody>
      </p:sp>
      <p:sp>
        <p:nvSpPr>
          <p:cNvPr id="35846" name="Text Box 11"/>
          <p:cNvSpPr txBox="1">
            <a:spLocks noChangeArrowheads="1"/>
          </p:cNvSpPr>
          <p:nvPr/>
        </p:nvSpPr>
        <p:spPr bwMode="auto">
          <a:xfrm>
            <a:off x="2171700" y="2101850"/>
            <a:ext cx="1265238" cy="1271588"/>
          </a:xfrm>
          <a:prstGeom prst="rect">
            <a:avLst/>
          </a:prstGeom>
          <a:solidFill>
            <a:srgbClr val="B7DBFF"/>
          </a:solidFill>
          <a:ln w="28575">
            <a:solidFill>
              <a:srgbClr val="8BC5FF"/>
            </a:solidFill>
            <a:miter lim="800000"/>
            <a:headEnd/>
            <a:tailEnd/>
          </a:ln>
        </p:spPr>
        <p:txBody>
          <a:bodyPr wrap="none" lIns="0" tIns="0" rIns="0" bIns="0"/>
          <a:lstStyle/>
          <a:p>
            <a:pPr algn="ctr">
              <a:lnSpc>
                <a:spcPct val="90000"/>
              </a:lnSpc>
            </a:pPr>
            <a:r>
              <a:rPr lang="en-US" sz="1500" b="1"/>
              <a:t>Cycling</a:t>
            </a:r>
          </a:p>
          <a:p>
            <a:pPr algn="ctr">
              <a:lnSpc>
                <a:spcPct val="90000"/>
              </a:lnSpc>
            </a:pPr>
            <a:r>
              <a:rPr lang="en-US" sz="1500" b="1"/>
              <a:t>of</a:t>
            </a:r>
          </a:p>
          <a:p>
            <a:pPr algn="ctr">
              <a:lnSpc>
                <a:spcPct val="90000"/>
              </a:lnSpc>
            </a:pPr>
            <a:r>
              <a:rPr lang="en-US" sz="1500" b="1"/>
              <a:t>chemical</a:t>
            </a:r>
          </a:p>
          <a:p>
            <a:pPr algn="ctr">
              <a:lnSpc>
                <a:spcPct val="90000"/>
              </a:lnSpc>
            </a:pPr>
            <a:r>
              <a:rPr lang="en-US" sz="1500" b="1"/>
              <a:t>Nutrients</a:t>
            </a:r>
            <a:endParaRPr lang="ar-SA" sz="1500" b="1"/>
          </a:p>
          <a:p>
            <a:pPr algn="ctr">
              <a:lnSpc>
                <a:spcPct val="90000"/>
              </a:lnSpc>
            </a:pPr>
            <a:r>
              <a:rPr lang="ar-SA" sz="1500" b="1"/>
              <a:t>دورة المواد</a:t>
            </a:r>
          </a:p>
          <a:p>
            <a:pPr algn="ctr">
              <a:lnSpc>
                <a:spcPct val="90000"/>
              </a:lnSpc>
            </a:pPr>
            <a:r>
              <a:rPr lang="ar-SA" sz="1500" b="1"/>
              <a:t>الغذائية الكيميائية</a:t>
            </a:r>
            <a:endParaRPr lang="en-US" sz="1500" b="1"/>
          </a:p>
        </p:txBody>
      </p:sp>
      <p:sp>
        <p:nvSpPr>
          <p:cNvPr id="35847" name="Text Box 12"/>
          <p:cNvSpPr txBox="1">
            <a:spLocks noChangeArrowheads="1"/>
          </p:cNvSpPr>
          <p:nvPr/>
        </p:nvSpPr>
        <p:spPr bwMode="auto">
          <a:xfrm>
            <a:off x="4257675" y="3046413"/>
            <a:ext cx="1701800" cy="433387"/>
          </a:xfrm>
          <a:prstGeom prst="rect">
            <a:avLst/>
          </a:prstGeom>
          <a:solidFill>
            <a:srgbClr val="F4CA2F"/>
          </a:solidFill>
          <a:ln w="9525">
            <a:solidFill>
              <a:schemeClr val="tx1"/>
            </a:solidFill>
            <a:miter lim="800000"/>
            <a:headEnd/>
            <a:tailEnd/>
          </a:ln>
        </p:spPr>
        <p:txBody>
          <a:bodyPr wrap="none" lIns="0" tIns="0" rIns="0" bIns="0"/>
          <a:lstStyle/>
          <a:p>
            <a:pPr algn="ctr"/>
            <a:r>
              <a:rPr lang="en-US" sz="1400" b="1"/>
              <a:t>Chemical energy</a:t>
            </a:r>
            <a:endParaRPr lang="ar-SA" sz="1400" b="1"/>
          </a:p>
          <a:p>
            <a:pPr algn="ctr"/>
            <a:r>
              <a:rPr lang="ar-SA" sz="1400" b="1"/>
              <a:t>طاقة كيميائية</a:t>
            </a:r>
            <a:endParaRPr lang="en-US" sz="1400" b="1"/>
          </a:p>
        </p:txBody>
      </p:sp>
      <p:sp>
        <p:nvSpPr>
          <p:cNvPr id="35848" name="Text Box 13"/>
          <p:cNvSpPr txBox="1">
            <a:spLocks noChangeArrowheads="1"/>
          </p:cNvSpPr>
          <p:nvPr/>
        </p:nvSpPr>
        <p:spPr bwMode="auto">
          <a:xfrm>
            <a:off x="4203700" y="4176713"/>
            <a:ext cx="1816100" cy="668337"/>
          </a:xfrm>
          <a:prstGeom prst="rect">
            <a:avLst/>
          </a:prstGeom>
          <a:solidFill>
            <a:schemeClr val="bg1"/>
          </a:solidFill>
          <a:ln w="9525">
            <a:solidFill>
              <a:schemeClr val="tx1"/>
            </a:solidFill>
            <a:miter lim="800000"/>
            <a:headEnd/>
            <a:tailEnd/>
          </a:ln>
        </p:spPr>
        <p:txBody>
          <a:bodyPr wrap="none" lIns="0" tIns="0" rIns="0" bIns="0"/>
          <a:lstStyle/>
          <a:p>
            <a:pPr algn="ctr"/>
            <a:r>
              <a:rPr lang="en-US" sz="1400" b="1"/>
              <a:t>Consumers</a:t>
            </a:r>
          </a:p>
          <a:p>
            <a:pPr algn="ctr"/>
            <a:r>
              <a:rPr lang="en-US" sz="1400" b="1"/>
              <a:t>(such as animals)</a:t>
            </a:r>
            <a:endParaRPr lang="ar-SA" sz="1400" b="1"/>
          </a:p>
          <a:p>
            <a:pPr algn="ctr"/>
            <a:r>
              <a:rPr lang="ar-SA" sz="1400" b="1"/>
              <a:t>مستهلكات (مثل الحيوانات)</a:t>
            </a:r>
            <a:endParaRPr lang="en-US" sz="1400" b="1"/>
          </a:p>
        </p:txBody>
      </p:sp>
      <p:sp>
        <p:nvSpPr>
          <p:cNvPr id="35849" name="Text Box 14"/>
          <p:cNvSpPr txBox="1">
            <a:spLocks noChangeArrowheads="1"/>
          </p:cNvSpPr>
          <p:nvPr/>
        </p:nvSpPr>
        <p:spPr bwMode="auto">
          <a:xfrm>
            <a:off x="7175500" y="2316163"/>
            <a:ext cx="511175" cy="188912"/>
          </a:xfrm>
          <a:prstGeom prst="rect">
            <a:avLst/>
          </a:prstGeom>
          <a:noFill/>
          <a:ln w="9525">
            <a:noFill/>
            <a:miter lim="800000"/>
            <a:headEnd/>
            <a:tailEnd/>
          </a:ln>
        </p:spPr>
        <p:txBody>
          <a:bodyPr wrap="none" lIns="0" tIns="0" rIns="0" bIns="0"/>
          <a:lstStyle/>
          <a:p>
            <a:pPr algn="ctr">
              <a:lnSpc>
                <a:spcPct val="80000"/>
              </a:lnSpc>
            </a:pPr>
            <a:r>
              <a:rPr lang="en-US" sz="1500" b="1"/>
              <a:t>Heat</a:t>
            </a:r>
            <a:r>
              <a:rPr lang="ar-SA" sz="1500" b="1"/>
              <a:t>حرارة </a:t>
            </a:r>
            <a:endParaRPr lang="en-US" sz="1500" b="1"/>
          </a:p>
        </p:txBody>
      </p:sp>
      <p:sp>
        <p:nvSpPr>
          <p:cNvPr id="35850" name="Text Box 15"/>
          <p:cNvSpPr txBox="1">
            <a:spLocks noChangeArrowheads="1"/>
          </p:cNvSpPr>
          <p:nvPr/>
        </p:nvSpPr>
        <p:spPr bwMode="auto">
          <a:xfrm>
            <a:off x="7137400" y="4697413"/>
            <a:ext cx="485775" cy="182562"/>
          </a:xfrm>
          <a:prstGeom prst="rect">
            <a:avLst/>
          </a:prstGeom>
          <a:noFill/>
          <a:ln w="9525">
            <a:noFill/>
            <a:miter lim="800000"/>
            <a:headEnd/>
            <a:tailEnd/>
          </a:ln>
        </p:spPr>
        <p:txBody>
          <a:bodyPr wrap="none" lIns="0" tIns="0" rIns="0" bIns="0"/>
          <a:lstStyle/>
          <a:p>
            <a:pPr algn="ctr">
              <a:lnSpc>
                <a:spcPct val="80000"/>
              </a:lnSpc>
            </a:pPr>
            <a:r>
              <a:rPr lang="en-US" sz="1500" b="1"/>
              <a:t>Heat</a:t>
            </a:r>
            <a:r>
              <a:rPr lang="ar-SA" sz="1500" b="1"/>
              <a:t>حرارة </a:t>
            </a:r>
            <a:endParaRPr lang="en-US" sz="1500" b="1"/>
          </a:p>
        </p:txBody>
      </p:sp>
      <p:sp>
        <p:nvSpPr>
          <p:cNvPr id="35851" name="Rectangle 16"/>
          <p:cNvSpPr>
            <a:spLocks noChangeArrowheads="1"/>
          </p:cNvSpPr>
          <p:nvPr/>
        </p:nvSpPr>
        <p:spPr bwMode="auto">
          <a:xfrm>
            <a:off x="6215063" y="5688013"/>
            <a:ext cx="2852737" cy="1169987"/>
          </a:xfrm>
          <a:prstGeom prst="rect">
            <a:avLst/>
          </a:prstGeom>
          <a:noFill/>
          <a:ln w="9525">
            <a:solidFill>
              <a:srgbClr val="008080"/>
            </a:solidFill>
            <a:miter lim="800000"/>
            <a:headEnd/>
            <a:tailEnd/>
          </a:ln>
        </p:spPr>
        <p:txBody>
          <a:bodyPr>
            <a:spAutoFit/>
          </a:bodyPr>
          <a:lstStyle/>
          <a:p>
            <a:pPr algn="ctr"/>
            <a:r>
              <a:rPr lang="en-US" sz="1400" b="1"/>
              <a:t>The cycling of nutrients </a:t>
            </a:r>
            <a:endParaRPr lang="ar-SA" sz="1400" b="1"/>
          </a:p>
          <a:p>
            <a:pPr algn="ctr"/>
            <a:r>
              <a:rPr lang="en-US" sz="1400" b="1"/>
              <a:t>and </a:t>
            </a:r>
            <a:r>
              <a:rPr lang="ar-SA" sz="1400" b="1"/>
              <a:t> </a:t>
            </a:r>
            <a:r>
              <a:rPr lang="en-US" sz="1400" b="1"/>
              <a:t>flow of energy</a:t>
            </a:r>
            <a:endParaRPr lang="ar-SA" sz="1400" b="1"/>
          </a:p>
          <a:p>
            <a:pPr algn="ctr"/>
            <a:r>
              <a:rPr lang="en-US" sz="1400" b="1"/>
              <a:t> in an ecosystem</a:t>
            </a:r>
            <a:endParaRPr lang="ar-SA" sz="1400" b="1"/>
          </a:p>
          <a:p>
            <a:pPr algn="ctr"/>
            <a:r>
              <a:rPr lang="ar-SA" sz="1400" b="1"/>
              <a:t>دورة المواد الغذائية وسريان الطاقة</a:t>
            </a:r>
          </a:p>
          <a:p>
            <a:pPr algn="ctr"/>
            <a:r>
              <a:rPr lang="ar-SA" sz="1400" b="1"/>
              <a:t>في نظام بيئي</a:t>
            </a:r>
            <a:endParaRPr lang="en-US" sz="1400" b="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76200"/>
            <a:ext cx="8534400" cy="503238"/>
          </a:xfrm>
        </p:spPr>
        <p:txBody>
          <a:bodyPr/>
          <a:lstStyle/>
          <a:p>
            <a:pPr algn="ctr" eaLnBrk="1" hangingPunct="1"/>
            <a:r>
              <a:rPr lang="en-US" smtClean="0">
                <a:latin typeface="Arial Unicode MS" pitchFamily="34" charset="-128"/>
                <a:ea typeface="Arial Unicode MS" pitchFamily="34" charset="-128"/>
                <a:cs typeface="Arial Unicode MS" pitchFamily="34" charset="-128"/>
              </a:rPr>
              <a:t>NOTE: Energy Conversion</a:t>
            </a:r>
          </a:p>
        </p:txBody>
      </p:sp>
      <p:sp>
        <p:nvSpPr>
          <p:cNvPr id="36867" name="Rectangle 3"/>
          <p:cNvSpPr>
            <a:spLocks noGrp="1" noChangeArrowheads="1"/>
          </p:cNvSpPr>
          <p:nvPr>
            <p:ph type="body" idx="1"/>
          </p:nvPr>
        </p:nvSpPr>
        <p:spPr>
          <a:xfrm>
            <a:off x="228600" y="1589088"/>
            <a:ext cx="8534400" cy="3668712"/>
          </a:xfrm>
        </p:spPr>
        <p:txBody>
          <a:bodyPr/>
          <a:lstStyle/>
          <a:p>
            <a:pPr algn="just" eaLnBrk="1" hangingPunct="1"/>
            <a:r>
              <a:rPr lang="en-US" sz="2800" dirty="0" smtClean="0"/>
              <a:t>Energy can be </a:t>
            </a:r>
            <a:r>
              <a:rPr lang="en-US" sz="2800" b="1" u="sng" dirty="0" smtClean="0"/>
              <a:t>stored</a:t>
            </a:r>
            <a:r>
              <a:rPr lang="en-US" sz="2800" dirty="0" smtClean="0"/>
              <a:t> in different forms, for example: light energy, chemical energy, kinetic energy, or thermal energy.</a:t>
            </a:r>
          </a:p>
          <a:p>
            <a:pPr algn="just" eaLnBrk="1" hangingPunct="1"/>
            <a:r>
              <a:rPr lang="en-US" sz="2800" dirty="0" smtClean="0"/>
              <a:t>The energy </a:t>
            </a:r>
            <a:r>
              <a:rPr lang="en-US" sz="2800" b="1" u="sng" dirty="0" smtClean="0"/>
              <a:t>exchange</a:t>
            </a:r>
            <a:r>
              <a:rPr lang="en-US" sz="2800" dirty="0" smtClean="0"/>
              <a:t> between an organism and its environment.</a:t>
            </a:r>
          </a:p>
          <a:p>
            <a:pPr algn="just" eaLnBrk="1" hangingPunct="1"/>
            <a:r>
              <a:rPr lang="en-US" sz="2800" dirty="0" smtClean="0"/>
              <a:t>Energy flows </a:t>
            </a:r>
            <a:r>
              <a:rPr lang="en-US" sz="2800" i="1" dirty="0" smtClean="0"/>
              <a:t>through </a:t>
            </a:r>
            <a:r>
              <a:rPr lang="en-US" sz="2800" dirty="0" smtClean="0"/>
              <a:t>an ecosystem, usually </a:t>
            </a:r>
            <a:r>
              <a:rPr lang="en-US" sz="2800" b="1" dirty="0" smtClean="0"/>
              <a:t>entering</a:t>
            </a:r>
            <a:r>
              <a:rPr lang="en-US" sz="2800" dirty="0" smtClean="0"/>
              <a:t> as light and </a:t>
            </a:r>
            <a:r>
              <a:rPr lang="en-US" sz="2800" b="1" dirty="0" smtClean="0"/>
              <a:t>exiting</a:t>
            </a:r>
            <a:r>
              <a:rPr lang="en-US" sz="2800" dirty="0" smtClean="0"/>
              <a:t> as heat</a:t>
            </a:r>
          </a:p>
        </p:txBody>
      </p:sp>
      <p:sp>
        <p:nvSpPr>
          <p:cNvPr id="36868" name="Line 4"/>
          <p:cNvSpPr>
            <a:spLocks noChangeShapeType="1"/>
          </p:cNvSpPr>
          <p:nvPr/>
        </p:nvSpPr>
        <p:spPr bwMode="auto">
          <a:xfrm>
            <a:off x="304800" y="990600"/>
            <a:ext cx="8534400" cy="0"/>
          </a:xfrm>
          <a:prstGeom prst="line">
            <a:avLst/>
          </a:prstGeom>
          <a:noFill/>
          <a:ln w="50800">
            <a:solidFill>
              <a:schemeClr val="hlink"/>
            </a:solidFill>
            <a:round/>
            <a:headEnd/>
            <a:tailEnd/>
          </a:ln>
        </p:spPr>
        <p:txBody>
          <a:bodyPr wrap="none" anchor="ctr"/>
          <a:lstStyle/>
          <a:p>
            <a:endParaRPr lang="en-US"/>
          </a:p>
        </p:txBody>
      </p:sp>
      <p:sp>
        <p:nvSpPr>
          <p:cNvPr id="36869"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36870" name="Text Box 6"/>
          <p:cNvSpPr txBox="1">
            <a:spLocks noChangeArrowheads="1"/>
          </p:cNvSpPr>
          <p:nvPr/>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8125" y="1531938"/>
            <a:ext cx="8677275" cy="830997"/>
          </a:xfrm>
        </p:spPr>
        <p:txBody>
          <a:bodyPr/>
          <a:lstStyle/>
          <a:p>
            <a:r>
              <a:rPr lang="en-US" sz="4800" b="1" dirty="0" smtClean="0"/>
              <a:t>Continuity of Life </a:t>
            </a:r>
            <a:endParaRPr lang="en-US" sz="4800" b="1" dirty="0"/>
          </a:p>
        </p:txBody>
      </p:sp>
      <p:sp>
        <p:nvSpPr>
          <p:cNvPr id="3" name="Title 2"/>
          <p:cNvSpPr>
            <a:spLocks noGrp="1"/>
          </p:cNvSpPr>
          <p:nvPr>
            <p:ph type="ctrTitle"/>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76200"/>
            <a:ext cx="8915400" cy="914400"/>
          </a:xfrm>
        </p:spPr>
        <p:txBody>
          <a:bodyPr/>
          <a:lstStyle/>
          <a:p>
            <a:pPr marL="0" indent="0" eaLnBrk="1" hangingPunct="1"/>
            <a:r>
              <a:rPr lang="en-US" smtClean="0">
                <a:solidFill>
                  <a:srgbClr val="FF0000"/>
                </a:solidFill>
                <a:latin typeface="Arial Unicode MS" pitchFamily="34" charset="-128"/>
                <a:ea typeface="Arial Unicode MS" pitchFamily="34" charset="-128"/>
                <a:cs typeface="Arial Unicode MS" pitchFamily="34" charset="-128"/>
              </a:rPr>
              <a:t>Continuity of life </a:t>
            </a:r>
            <a:r>
              <a:rPr lang="en-US" smtClean="0">
                <a:latin typeface="Arial Unicode MS" pitchFamily="34" charset="-128"/>
                <a:ea typeface="Arial Unicode MS" pitchFamily="34" charset="-128"/>
                <a:cs typeface="Arial Unicode MS" pitchFamily="34" charset="-128"/>
              </a:rPr>
              <a:t>is </a:t>
            </a:r>
            <a:r>
              <a:rPr lang="en-US" smtClean="0">
                <a:solidFill>
                  <a:srgbClr val="FF0000"/>
                </a:solidFill>
                <a:latin typeface="Arial Unicode MS" pitchFamily="34" charset="-128"/>
                <a:ea typeface="Arial Unicode MS" pitchFamily="34" charset="-128"/>
                <a:cs typeface="Arial Unicode MS" pitchFamily="34" charset="-128"/>
              </a:rPr>
              <a:t>based on</a:t>
            </a:r>
            <a:r>
              <a:rPr lang="en-US" smtClean="0">
                <a:latin typeface="Arial Unicode MS" pitchFamily="34" charset="-128"/>
                <a:ea typeface="Arial Unicode MS" pitchFamily="34" charset="-128"/>
                <a:cs typeface="Arial Unicode MS" pitchFamily="34" charset="-128"/>
              </a:rPr>
              <a:t> heritable information in the form of </a:t>
            </a:r>
            <a:r>
              <a:rPr lang="en-US" smtClean="0">
                <a:solidFill>
                  <a:srgbClr val="FF0000"/>
                </a:solidFill>
                <a:latin typeface="Arial Unicode MS" pitchFamily="34" charset="-128"/>
                <a:ea typeface="Arial Unicode MS" pitchFamily="34" charset="-128"/>
                <a:cs typeface="Arial Unicode MS" pitchFamily="34" charset="-128"/>
              </a:rPr>
              <a:t>DNA</a:t>
            </a:r>
          </a:p>
        </p:txBody>
      </p:sp>
      <p:sp>
        <p:nvSpPr>
          <p:cNvPr id="37891" name="Rectangle 3"/>
          <p:cNvSpPr>
            <a:spLocks noGrp="1" noChangeArrowheads="1"/>
          </p:cNvSpPr>
          <p:nvPr>
            <p:ph type="body" idx="1"/>
          </p:nvPr>
        </p:nvSpPr>
        <p:spPr>
          <a:xfrm>
            <a:off x="228600" y="1212850"/>
            <a:ext cx="8534400" cy="4376583"/>
          </a:xfrm>
        </p:spPr>
        <p:txBody>
          <a:bodyPr/>
          <a:lstStyle/>
          <a:p>
            <a:pPr eaLnBrk="1" hangingPunct="1"/>
            <a:r>
              <a:rPr lang="en-US" sz="2400" b="1" dirty="0" smtClean="0"/>
              <a:t>Chromosomes</a:t>
            </a:r>
            <a:r>
              <a:rPr lang="en-US" sz="2400" dirty="0" smtClean="0"/>
              <a:t> contain most of a cell’s genetic material in the form of </a:t>
            </a:r>
            <a:r>
              <a:rPr lang="en-US" sz="2400" b="1" dirty="0" smtClean="0"/>
              <a:t>DNA </a:t>
            </a:r>
            <a:r>
              <a:rPr lang="en-US" sz="2400" dirty="0" smtClean="0"/>
              <a:t>(deoxyribonucleic acid). </a:t>
            </a:r>
            <a:endParaRPr lang="ar-EG" sz="2400" dirty="0" smtClean="0"/>
          </a:p>
          <a:p>
            <a:pPr algn="r" rtl="1" eaLnBrk="1" hangingPunct="1"/>
            <a:r>
              <a:rPr lang="ar-EG" sz="2400" dirty="0" smtClean="0">
                <a:solidFill>
                  <a:srgbClr val="FF0000"/>
                </a:solidFill>
              </a:rPr>
              <a:t>تحتوى </a:t>
            </a:r>
            <a:r>
              <a:rPr lang="ar-EG" sz="2400" b="1" dirty="0" err="1" smtClean="0">
                <a:solidFill>
                  <a:srgbClr val="FF0000"/>
                </a:solidFill>
              </a:rPr>
              <a:t>الكروموسومات</a:t>
            </a:r>
            <a:r>
              <a:rPr lang="ar-EG" sz="2400" dirty="0" smtClean="0">
                <a:solidFill>
                  <a:srgbClr val="FF0000"/>
                </a:solidFill>
              </a:rPr>
              <a:t> على غالبية المعلومات الوراثية للخلية على هيئة حمض </a:t>
            </a:r>
            <a:r>
              <a:rPr lang="ar-EG" sz="2400" dirty="0" err="1" smtClean="0">
                <a:solidFill>
                  <a:srgbClr val="FF0000"/>
                </a:solidFill>
              </a:rPr>
              <a:t>نووى (</a:t>
            </a:r>
            <a:r>
              <a:rPr lang="en-US" sz="2400" dirty="0" smtClean="0">
                <a:solidFill>
                  <a:srgbClr val="FF0000"/>
                </a:solidFill>
              </a:rPr>
              <a:t> </a:t>
            </a:r>
            <a:r>
              <a:rPr lang="ar-EG" sz="2400" dirty="0" smtClean="0">
                <a:solidFill>
                  <a:srgbClr val="FF0000"/>
                </a:solidFill>
              </a:rPr>
              <a:t>حمض الدنا</a:t>
            </a:r>
            <a:r>
              <a:rPr lang="ar-EG" sz="2400" dirty="0" err="1" smtClean="0">
                <a:solidFill>
                  <a:srgbClr val="FF0000"/>
                </a:solidFill>
              </a:rPr>
              <a:t>)</a:t>
            </a:r>
            <a:endParaRPr lang="en-US" sz="2400" dirty="0" smtClean="0">
              <a:solidFill>
                <a:srgbClr val="FF0000"/>
              </a:solidFill>
            </a:endParaRPr>
          </a:p>
          <a:p>
            <a:pPr eaLnBrk="1" hangingPunct="1"/>
            <a:r>
              <a:rPr lang="en-US" sz="2400" dirty="0" smtClean="0"/>
              <a:t>Each </a:t>
            </a:r>
            <a:r>
              <a:rPr lang="en-US" sz="2400" b="1" dirty="0" smtClean="0">
                <a:solidFill>
                  <a:srgbClr val="034694"/>
                </a:solidFill>
              </a:rPr>
              <a:t>chromosome</a:t>
            </a:r>
            <a:r>
              <a:rPr lang="en-US" sz="2400" dirty="0" smtClean="0"/>
              <a:t> has one long DNA molecule with hundreds or thousands of genes</a:t>
            </a:r>
            <a:endParaRPr lang="ar-EG" sz="2400" dirty="0" smtClean="0"/>
          </a:p>
          <a:p>
            <a:pPr algn="r" rtl="1" eaLnBrk="1" hangingPunct="1"/>
            <a:r>
              <a:rPr lang="ar-EG" sz="2400" dirty="0" smtClean="0">
                <a:solidFill>
                  <a:srgbClr val="FF0000"/>
                </a:solidFill>
              </a:rPr>
              <a:t>كل </a:t>
            </a:r>
            <a:r>
              <a:rPr lang="ar-EG" sz="2400" dirty="0" err="1" smtClean="0">
                <a:solidFill>
                  <a:srgbClr val="FF0000"/>
                </a:solidFill>
              </a:rPr>
              <a:t>كروموسوم</a:t>
            </a:r>
            <a:r>
              <a:rPr lang="ar-EG" sz="2400" dirty="0" smtClean="0">
                <a:solidFill>
                  <a:srgbClr val="FF0000"/>
                </a:solidFill>
              </a:rPr>
              <a:t> عبارة عن جزئ دنا بمئات أو ألاف الجينات</a:t>
            </a:r>
            <a:endParaRPr lang="en-US" sz="2400" dirty="0" smtClean="0">
              <a:solidFill>
                <a:srgbClr val="FF0000"/>
              </a:solidFill>
            </a:endParaRPr>
          </a:p>
          <a:p>
            <a:pPr eaLnBrk="1" hangingPunct="1"/>
            <a:r>
              <a:rPr lang="en-US" sz="2400" b="1" dirty="0" smtClean="0">
                <a:solidFill>
                  <a:srgbClr val="034694"/>
                </a:solidFill>
              </a:rPr>
              <a:t>Genes</a:t>
            </a:r>
            <a:r>
              <a:rPr lang="en-US" sz="2400" b="1" dirty="0" smtClean="0"/>
              <a:t> </a:t>
            </a:r>
            <a:r>
              <a:rPr lang="en-US" sz="2400" dirty="0" smtClean="0"/>
              <a:t>are the units of inheritance that transmit information from parents to offspring</a:t>
            </a:r>
          </a:p>
        </p:txBody>
      </p:sp>
      <p:sp>
        <p:nvSpPr>
          <p:cNvPr id="37892" name="Line 4"/>
          <p:cNvSpPr>
            <a:spLocks noChangeShapeType="1"/>
          </p:cNvSpPr>
          <p:nvPr/>
        </p:nvSpPr>
        <p:spPr bwMode="auto">
          <a:xfrm>
            <a:off x="304800" y="990600"/>
            <a:ext cx="8534400" cy="0"/>
          </a:xfrm>
          <a:prstGeom prst="line">
            <a:avLst/>
          </a:prstGeom>
          <a:noFill/>
          <a:ln w="50800">
            <a:solidFill>
              <a:schemeClr val="hlink"/>
            </a:solidFill>
            <a:round/>
            <a:headEnd/>
            <a:tailEnd/>
          </a:ln>
        </p:spPr>
        <p:txBody>
          <a:bodyPr wrap="none" anchor="ctr"/>
          <a:lstStyle/>
          <a:p>
            <a:endParaRPr lang="en-US"/>
          </a:p>
        </p:txBody>
      </p:sp>
      <p:sp>
        <p:nvSpPr>
          <p:cNvPr id="37893"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20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20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20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omosomeStructure.jpg"/>
          <p:cNvPicPr>
            <a:picLocks noGrp="1" noChangeAspect="1"/>
          </p:cNvPicPr>
          <p:nvPr>
            <p:ph idx="1"/>
          </p:nvPr>
        </p:nvPicPr>
        <p:blipFill>
          <a:blip r:embed="rId2" cstate="print"/>
          <a:stretch>
            <a:fillRect/>
          </a:stretch>
        </p:blipFill>
        <p:spPr>
          <a:xfrm>
            <a:off x="381000" y="990600"/>
            <a:ext cx="8404902" cy="48768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gencodys.eu/PICTURES/Picture1%20for%20patient%20entry.jpg"/>
          <p:cNvPicPr>
            <a:picLocks noChangeAspect="1" noChangeArrowheads="1"/>
          </p:cNvPicPr>
          <p:nvPr/>
        </p:nvPicPr>
        <p:blipFill>
          <a:blip r:embed="rId2" cstate="print"/>
          <a:srcRect/>
          <a:stretch>
            <a:fillRect/>
          </a:stretch>
        </p:blipFill>
        <p:spPr bwMode="auto">
          <a:xfrm>
            <a:off x="4495800" y="828675"/>
            <a:ext cx="4572000" cy="5114925"/>
          </a:xfrm>
          <a:prstGeom prst="rect">
            <a:avLst/>
          </a:prstGeom>
          <a:noFill/>
          <a:ln w="9525">
            <a:noFill/>
            <a:miter lim="800000"/>
            <a:headEnd/>
            <a:tailEnd/>
          </a:ln>
        </p:spPr>
      </p:pic>
      <p:pic>
        <p:nvPicPr>
          <p:cNvPr id="38915" name="Picture 3" descr="C:\Users\Administrator\Desktop\9344.jpg"/>
          <p:cNvPicPr>
            <a:picLocks noChangeAspect="1" noChangeArrowheads="1"/>
          </p:cNvPicPr>
          <p:nvPr/>
        </p:nvPicPr>
        <p:blipFill>
          <a:blip r:embed="rId3" cstate="print"/>
          <a:srcRect/>
          <a:stretch>
            <a:fillRect/>
          </a:stretch>
        </p:blipFill>
        <p:spPr bwMode="auto">
          <a:xfrm>
            <a:off x="152400" y="12192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76200"/>
            <a:ext cx="8534400" cy="503238"/>
          </a:xfrm>
        </p:spPr>
        <p:txBody>
          <a:bodyPr/>
          <a:lstStyle/>
          <a:p>
            <a:pPr eaLnBrk="1" hangingPunct="1"/>
            <a:r>
              <a:rPr lang="en-US" altLang="ar-SA" smtClean="0">
                <a:latin typeface="Arial Unicode MS" pitchFamily="34" charset="-128"/>
                <a:ea typeface="Arial Unicode MS" pitchFamily="34" charset="-128"/>
                <a:cs typeface="Arial Unicode MS" pitchFamily="34" charset="-128"/>
              </a:rPr>
              <a:t>DNA Structure and Function</a:t>
            </a:r>
          </a:p>
        </p:txBody>
      </p:sp>
      <p:sp>
        <p:nvSpPr>
          <p:cNvPr id="80899" name="Rectangle 3"/>
          <p:cNvSpPr>
            <a:spLocks noGrp="1" noChangeArrowheads="1"/>
          </p:cNvSpPr>
          <p:nvPr>
            <p:ph type="body" idx="1"/>
          </p:nvPr>
        </p:nvSpPr>
        <p:spPr>
          <a:xfrm>
            <a:off x="76200" y="1295400"/>
            <a:ext cx="8763000" cy="6577013"/>
          </a:xfrm>
        </p:spPr>
        <p:txBody>
          <a:bodyPr/>
          <a:lstStyle/>
          <a:p>
            <a:pPr eaLnBrk="1" hangingPunct="1"/>
            <a:r>
              <a:rPr lang="en-US" altLang="ar-SA" smtClean="0">
                <a:ea typeface="Arial Unicode MS" pitchFamily="34" charset="-128"/>
                <a:cs typeface="Arial Unicode MS" pitchFamily="34" charset="-128"/>
              </a:rPr>
              <a:t>DNA in every body cell is exactly alike</a:t>
            </a:r>
          </a:p>
          <a:p>
            <a:pPr eaLnBrk="1" hangingPunct="1"/>
            <a:r>
              <a:rPr lang="en-US" altLang="ar-SA" smtClean="0"/>
              <a:t>DNA is inherited by offspring from their parents</a:t>
            </a:r>
          </a:p>
          <a:p>
            <a:pPr eaLnBrk="1" hangingPunct="1"/>
            <a:r>
              <a:rPr lang="en-US" altLang="ar-SA" smtClean="0"/>
              <a:t>An </a:t>
            </a:r>
            <a:r>
              <a:rPr lang="en-US" altLang="ar-SA" smtClean="0">
                <a:solidFill>
                  <a:srgbClr val="FF0000"/>
                </a:solidFill>
              </a:rPr>
              <a:t>organism’s </a:t>
            </a:r>
            <a:r>
              <a:rPr lang="en-US" altLang="ar-SA" b="1" smtClean="0">
                <a:solidFill>
                  <a:srgbClr val="FF0000"/>
                </a:solidFill>
              </a:rPr>
              <a:t>genome </a:t>
            </a:r>
            <a:r>
              <a:rPr lang="ar-EG" altLang="ar-SA" b="1" smtClean="0">
                <a:solidFill>
                  <a:srgbClr val="FF0000"/>
                </a:solidFill>
              </a:rPr>
              <a:t>المادة الوراثية</a:t>
            </a:r>
            <a:r>
              <a:rPr lang="en-US" altLang="ar-SA" smtClean="0"/>
              <a:t>is set of genetic instructions</a:t>
            </a:r>
          </a:p>
          <a:p>
            <a:pPr eaLnBrk="1" hangingPunct="1"/>
            <a:r>
              <a:rPr lang="en-US" altLang="ar-SA" smtClean="0"/>
              <a:t>Each DNA molecule is made up of 2 long chains arranged in a double helix</a:t>
            </a:r>
            <a:r>
              <a:rPr lang="ar-EG" altLang="ar-SA" smtClean="0"/>
              <a:t> </a:t>
            </a:r>
            <a:r>
              <a:rPr lang="en-US" altLang="ar-SA" smtClean="0"/>
              <a:t> </a:t>
            </a:r>
            <a:r>
              <a:rPr lang="ar-EG" altLang="ar-SA" smtClean="0"/>
              <a:t>حلزون</a:t>
            </a:r>
            <a:endParaRPr lang="en-US" altLang="ar-SA" smtClean="0"/>
          </a:p>
          <a:p>
            <a:pPr eaLnBrk="1" hangingPunct="1"/>
            <a:r>
              <a:rPr lang="en-US" altLang="ar-SA" smtClean="0"/>
              <a:t>Each chain is one of (</a:t>
            </a:r>
            <a:r>
              <a:rPr lang="en-US" altLang="ar-SA" sz="3300" smtClean="0"/>
              <a:t>4</a:t>
            </a:r>
            <a:r>
              <a:rPr lang="en-US" altLang="ar-SA" smtClean="0"/>
              <a:t>) kinds of chemical blocks called nucleotides </a:t>
            </a:r>
            <a:r>
              <a:rPr lang="ar-EG" altLang="ar-SA" smtClean="0"/>
              <a:t>النيوكليتيدات</a:t>
            </a:r>
            <a:endParaRPr lang="en-US" altLang="ar-SA" smtClean="0"/>
          </a:p>
          <a:p>
            <a:pPr eaLnBrk="1" hangingPunct="1"/>
            <a:endParaRPr lang="en-US" altLang="ar-SA" smtClean="0"/>
          </a:p>
          <a:p>
            <a:pPr eaLnBrk="1" hangingPunct="1">
              <a:buFontTx/>
              <a:buNone/>
            </a:pPr>
            <a:endParaRPr lang="en-US" altLang="ar-SA" smtClean="0"/>
          </a:p>
        </p:txBody>
      </p:sp>
      <p:sp>
        <p:nvSpPr>
          <p:cNvPr id="80900"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021490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79388" y="609600"/>
            <a:ext cx="8583612" cy="5724644"/>
          </a:xfrm>
        </p:spPr>
        <p:txBody>
          <a:bodyPr/>
          <a:lstStyle/>
          <a:p>
            <a:pPr marL="455613" lvl="1" algn="ctr" eaLnBrk="1" hangingPunct="1">
              <a:spcBef>
                <a:spcPts val="600"/>
              </a:spcBef>
              <a:spcAft>
                <a:spcPts val="1200"/>
              </a:spcAft>
            </a:pPr>
            <a:r>
              <a:rPr lang="en-US" sz="1800" dirty="0" smtClean="0"/>
              <a:t>Each DNA molecule is made up</a:t>
            </a:r>
            <a:r>
              <a:rPr lang="ar-EG" sz="1800" dirty="0" smtClean="0"/>
              <a:t> </a:t>
            </a:r>
            <a:r>
              <a:rPr lang="en-US" sz="1800" dirty="0" smtClean="0"/>
              <a:t>(2) </a:t>
            </a:r>
            <a:r>
              <a:rPr lang="en-US" sz="1800" b="1" dirty="0" smtClean="0"/>
              <a:t>polynucleotide chains twisted </a:t>
            </a:r>
            <a:r>
              <a:rPr lang="en-US" sz="1800" dirty="0" smtClean="0"/>
              <a:t>into a helical shape</a:t>
            </a:r>
          </a:p>
          <a:p>
            <a:pPr marL="455613" lvl="1" algn="ctr" rtl="1" eaLnBrk="1" hangingPunct="1">
              <a:spcBef>
                <a:spcPts val="600"/>
              </a:spcBef>
              <a:spcAft>
                <a:spcPts val="1200"/>
              </a:spcAft>
            </a:pPr>
            <a:r>
              <a:rPr lang="en-US" sz="1800" dirty="0" smtClean="0"/>
              <a:t> </a:t>
            </a:r>
            <a:r>
              <a:rPr lang="ar-SA" sz="1800" b="1" dirty="0" smtClean="0">
                <a:solidFill>
                  <a:srgbClr val="FF0000"/>
                </a:solidFill>
              </a:rPr>
              <a:t>يتكون الدنا من سلسلتين من متعدد </a:t>
            </a:r>
            <a:r>
              <a:rPr lang="ar-SA" sz="1800" b="1" dirty="0" err="1" smtClean="0">
                <a:solidFill>
                  <a:srgbClr val="FF0000"/>
                </a:solidFill>
              </a:rPr>
              <a:t>النيوكليوتيدات</a:t>
            </a:r>
            <a:r>
              <a:rPr lang="ar-SA" sz="1800" b="1" dirty="0" smtClean="0">
                <a:solidFill>
                  <a:srgbClr val="FF0000"/>
                </a:solidFill>
              </a:rPr>
              <a:t> </a:t>
            </a:r>
            <a:r>
              <a:rPr lang="ar-EG" sz="1800" b="1" dirty="0" smtClean="0">
                <a:solidFill>
                  <a:srgbClr val="FF0000"/>
                </a:solidFill>
              </a:rPr>
              <a:t>ملفوف </a:t>
            </a:r>
            <a:r>
              <a:rPr lang="ar-SA" sz="1800" b="1" dirty="0" smtClean="0">
                <a:solidFill>
                  <a:srgbClr val="FF0000"/>
                </a:solidFill>
              </a:rPr>
              <a:t>في شكل حلزون</a:t>
            </a:r>
            <a:endParaRPr lang="en-US" sz="1800" dirty="0" smtClean="0"/>
          </a:p>
          <a:p>
            <a:pPr marL="455613" lvl="1" algn="ctr" eaLnBrk="1" hangingPunct="1">
              <a:spcBef>
                <a:spcPts val="600"/>
              </a:spcBef>
              <a:spcAft>
                <a:spcPts val="1200"/>
              </a:spcAft>
            </a:pPr>
            <a:r>
              <a:rPr lang="en-US" sz="1800" dirty="0" smtClean="0"/>
              <a:t>Sugar-Phosphate backbone is (</a:t>
            </a:r>
            <a:r>
              <a:rPr lang="en-US" sz="1800" b="1" dirty="0" smtClean="0"/>
              <a:t>outside</a:t>
            </a:r>
            <a:r>
              <a:rPr lang="en-US" sz="1800" dirty="0" smtClean="0"/>
              <a:t>)</a:t>
            </a:r>
            <a:endParaRPr lang="ar-EG" sz="1800" dirty="0" smtClean="0"/>
          </a:p>
          <a:p>
            <a:pPr marL="455613" lvl="1" algn="ctr" eaLnBrk="1" hangingPunct="1">
              <a:spcBef>
                <a:spcPts val="600"/>
              </a:spcBef>
              <a:spcAft>
                <a:spcPts val="1200"/>
              </a:spcAft>
              <a:buFont typeface="Times New Roman" pitchFamily="18" charset="0"/>
              <a:buNone/>
            </a:pPr>
            <a:r>
              <a:rPr lang="ar-EG" sz="1800" b="1" dirty="0" smtClean="0">
                <a:solidFill>
                  <a:srgbClr val="FF0000"/>
                </a:solidFill>
              </a:rPr>
              <a:t>	</a:t>
            </a:r>
            <a:r>
              <a:rPr lang="ar-SA" sz="1800" b="1" dirty="0" smtClean="0">
                <a:solidFill>
                  <a:srgbClr val="FF0000"/>
                </a:solidFill>
              </a:rPr>
              <a:t>يوجد عمود السكر والفوسفات</a:t>
            </a:r>
            <a:r>
              <a:rPr lang="ar-EG" sz="1800" b="1" dirty="0" smtClean="0">
                <a:solidFill>
                  <a:srgbClr val="FF0000"/>
                </a:solidFill>
              </a:rPr>
              <a:t> </a:t>
            </a:r>
            <a:r>
              <a:rPr lang="ar-SA" sz="1800" b="1" dirty="0" smtClean="0">
                <a:solidFill>
                  <a:srgbClr val="FF0000"/>
                </a:solidFill>
              </a:rPr>
              <a:t>خارج الحلزون</a:t>
            </a:r>
            <a:endParaRPr lang="en-US" sz="1800" dirty="0" smtClean="0">
              <a:solidFill>
                <a:srgbClr val="FF0000"/>
              </a:solidFill>
            </a:endParaRPr>
          </a:p>
          <a:p>
            <a:pPr marL="455613" lvl="1" algn="ctr" eaLnBrk="1" hangingPunct="1">
              <a:spcBef>
                <a:spcPts val="600"/>
              </a:spcBef>
              <a:spcAft>
                <a:spcPts val="1200"/>
              </a:spcAft>
            </a:pPr>
            <a:r>
              <a:rPr lang="en-US" sz="1800" dirty="0" smtClean="0"/>
              <a:t>Nitrogen bases are perpendicular to the backbone (</a:t>
            </a:r>
            <a:r>
              <a:rPr lang="en-US" sz="1800" b="1" dirty="0" smtClean="0"/>
              <a:t>inside</a:t>
            </a:r>
            <a:r>
              <a:rPr lang="en-US" sz="1800" dirty="0" smtClean="0"/>
              <a:t>)</a:t>
            </a:r>
            <a:endParaRPr lang="ar-EG" sz="1800" dirty="0" smtClean="0"/>
          </a:p>
          <a:p>
            <a:pPr marL="455613" lvl="1" algn="ctr" eaLnBrk="1" hangingPunct="1">
              <a:spcBef>
                <a:spcPts val="600"/>
              </a:spcBef>
              <a:spcAft>
                <a:spcPts val="1200"/>
              </a:spcAft>
              <a:buFont typeface="Times New Roman" pitchFamily="18" charset="0"/>
              <a:buNone/>
            </a:pPr>
            <a:r>
              <a:rPr lang="en-US" sz="1800" b="1" dirty="0" smtClean="0">
                <a:solidFill>
                  <a:srgbClr val="FF0000"/>
                </a:solidFill>
              </a:rPr>
              <a:t> </a:t>
            </a:r>
            <a:r>
              <a:rPr lang="ar-EG" sz="1800" b="1" dirty="0" smtClean="0">
                <a:solidFill>
                  <a:srgbClr val="FF0000"/>
                </a:solidFill>
              </a:rPr>
              <a:t> </a:t>
            </a:r>
            <a:r>
              <a:rPr lang="ar-SA" sz="1800" b="1" dirty="0" smtClean="0">
                <a:solidFill>
                  <a:srgbClr val="FF0000"/>
                </a:solidFill>
              </a:rPr>
              <a:t>القواعد </a:t>
            </a:r>
            <a:r>
              <a:rPr lang="ar-SA" sz="1800" b="1" dirty="0" err="1" smtClean="0">
                <a:solidFill>
                  <a:srgbClr val="FF0000"/>
                </a:solidFill>
              </a:rPr>
              <a:t>النيتروجينية</a:t>
            </a:r>
            <a:r>
              <a:rPr lang="ar-SA" sz="1800" b="1" dirty="0" smtClean="0">
                <a:solidFill>
                  <a:srgbClr val="FF0000"/>
                </a:solidFill>
              </a:rPr>
              <a:t> متعامدة على هذا العمود في داخلة</a:t>
            </a:r>
            <a:endParaRPr lang="en-US" sz="1800" b="1" dirty="0" smtClean="0">
              <a:solidFill>
                <a:srgbClr val="FF0000"/>
              </a:solidFill>
            </a:endParaRPr>
          </a:p>
          <a:p>
            <a:pPr marL="455613" lvl="1" algn="ctr" eaLnBrk="1" hangingPunct="1">
              <a:spcBef>
                <a:spcPts val="600"/>
              </a:spcBef>
              <a:spcAft>
                <a:spcPts val="1200"/>
              </a:spcAft>
            </a:pPr>
            <a:r>
              <a:rPr lang="en-US" sz="1800" dirty="0" smtClean="0"/>
              <a:t>Pairs of bases give the helix a uniform shape</a:t>
            </a:r>
          </a:p>
          <a:p>
            <a:pPr marL="455613" lvl="1" algn="ctr" eaLnBrk="1" hangingPunct="1">
              <a:spcBef>
                <a:spcPts val="600"/>
              </a:spcBef>
              <a:spcAft>
                <a:spcPts val="1200"/>
              </a:spcAft>
              <a:buFont typeface="Times New Roman" pitchFamily="18" charset="0"/>
              <a:buNone/>
            </a:pPr>
            <a:r>
              <a:rPr lang="ar-SA" sz="1800" b="1" dirty="0" smtClean="0">
                <a:solidFill>
                  <a:srgbClr val="FF0000"/>
                </a:solidFill>
              </a:rPr>
              <a:t>ت</a:t>
            </a:r>
            <a:r>
              <a:rPr lang="ar-EG" sz="1800" b="1" dirty="0" err="1" smtClean="0">
                <a:solidFill>
                  <a:srgbClr val="FF0000"/>
                </a:solidFill>
              </a:rPr>
              <a:t>رتبط</a:t>
            </a:r>
            <a:r>
              <a:rPr lang="ar-SA" sz="1800" b="1" dirty="0" smtClean="0">
                <a:solidFill>
                  <a:srgbClr val="FF0000"/>
                </a:solidFill>
              </a:rPr>
              <a:t> القاعدة </a:t>
            </a:r>
            <a:r>
              <a:rPr lang="ar-SA" sz="1800" b="1" dirty="0" err="1" smtClean="0">
                <a:solidFill>
                  <a:srgbClr val="FF0000"/>
                </a:solidFill>
              </a:rPr>
              <a:t>النيتروجينية</a:t>
            </a:r>
            <a:r>
              <a:rPr lang="ar-SA" sz="1800" b="1" dirty="0" smtClean="0">
                <a:solidFill>
                  <a:srgbClr val="FF0000"/>
                </a:solidFill>
              </a:rPr>
              <a:t> بطريقة خاصة معطية شكل</a:t>
            </a:r>
            <a:r>
              <a:rPr lang="ar-EG" sz="1800" b="1" dirty="0" smtClean="0">
                <a:solidFill>
                  <a:srgbClr val="FF0000"/>
                </a:solidFill>
              </a:rPr>
              <a:t> </a:t>
            </a:r>
            <a:r>
              <a:rPr lang="ar-SA" sz="1800" b="1" dirty="0" smtClean="0">
                <a:solidFill>
                  <a:srgbClr val="FF0000"/>
                </a:solidFill>
              </a:rPr>
              <a:t>الحلزون</a:t>
            </a:r>
            <a:endParaRPr lang="en-US" sz="1800" dirty="0" smtClean="0">
              <a:solidFill>
                <a:srgbClr val="FF0000"/>
              </a:solidFill>
            </a:endParaRPr>
          </a:p>
          <a:p>
            <a:pPr marL="1809750" lvl="3" indent="-323850" algn="ctr" eaLnBrk="1" hangingPunct="1">
              <a:spcBef>
                <a:spcPts val="600"/>
              </a:spcBef>
              <a:spcAft>
                <a:spcPts val="1200"/>
              </a:spcAft>
              <a:buFontTx/>
              <a:buChar char="–"/>
            </a:pPr>
            <a:r>
              <a:rPr lang="en-US" sz="1800" b="1" dirty="0" smtClean="0"/>
              <a:t>G pairs with C, forming three hydrogen bonds</a:t>
            </a:r>
          </a:p>
          <a:p>
            <a:pPr marL="1809750" lvl="3" indent="-323850" algn="ctr" rtl="1" eaLnBrk="1" hangingPunct="1">
              <a:spcBef>
                <a:spcPts val="600"/>
              </a:spcBef>
              <a:spcAft>
                <a:spcPts val="1200"/>
              </a:spcAft>
              <a:buFontTx/>
              <a:buChar char="–"/>
            </a:pPr>
            <a:r>
              <a:rPr lang="ar-SA" sz="1800" b="1" dirty="0" smtClean="0"/>
              <a:t>يتزاوج </a:t>
            </a:r>
            <a:r>
              <a:rPr lang="ar-SA" sz="1800" b="1" dirty="0" err="1" smtClean="0"/>
              <a:t>الجوانين</a:t>
            </a:r>
            <a:r>
              <a:rPr lang="ar-SA" sz="1800" b="1" dirty="0" smtClean="0"/>
              <a:t> مع </a:t>
            </a:r>
            <a:r>
              <a:rPr lang="ar-SA" sz="1800" b="1" dirty="0" err="1" smtClean="0"/>
              <a:t>السايتوسين</a:t>
            </a:r>
            <a:r>
              <a:rPr lang="ar-SA" sz="1800" b="1" dirty="0" smtClean="0"/>
              <a:t> فيكونا ثلاث روابط هيدروجينية </a:t>
            </a:r>
            <a:endParaRPr lang="en-US" sz="1800" b="1" dirty="0" smtClean="0"/>
          </a:p>
          <a:p>
            <a:pPr marL="1138238" lvl="2" indent="-334963" algn="ctr" rtl="1" eaLnBrk="1" hangingPunct="1">
              <a:spcBef>
                <a:spcPts val="600"/>
              </a:spcBef>
              <a:spcAft>
                <a:spcPts val="1200"/>
              </a:spcAft>
              <a:buFont typeface="Times New Roman" pitchFamily="18" charset="0"/>
              <a:buNone/>
            </a:pPr>
            <a:endParaRPr lang="en-US" sz="1800" b="1" dirty="0" smtClean="0"/>
          </a:p>
        </p:txBody>
      </p:sp>
      <p:sp>
        <p:nvSpPr>
          <p:cNvPr id="4198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r>
              <a:rPr lang="en-US" sz="1400">
                <a:latin typeface="Tahoma" pitchFamily="34" charset="0"/>
              </a:rPr>
              <a:t>0</a:t>
            </a:r>
          </a:p>
        </p:txBody>
      </p:sp>
      <p:sp>
        <p:nvSpPr>
          <p:cNvPr id="41988" name="Line 5"/>
          <p:cNvSpPr>
            <a:spLocks noChangeShapeType="1"/>
          </p:cNvSpPr>
          <p:nvPr/>
        </p:nvSpPr>
        <p:spPr bwMode="auto">
          <a:xfrm>
            <a:off x="182563" y="533400"/>
            <a:ext cx="8775700" cy="0"/>
          </a:xfrm>
          <a:prstGeom prst="line">
            <a:avLst/>
          </a:prstGeom>
          <a:noFill/>
          <a:ln w="76200">
            <a:solidFill>
              <a:srgbClr val="A8B99B"/>
            </a:solidFill>
            <a:round/>
            <a:headEnd/>
            <a:tailEnd/>
          </a:ln>
        </p:spPr>
        <p:txBody>
          <a:bodyPr wrap="none" anchor="ctr"/>
          <a:lstStyle/>
          <a:p>
            <a:endParaRPr lang="en-US"/>
          </a:p>
        </p:txBody>
      </p:sp>
      <p:sp>
        <p:nvSpPr>
          <p:cNvPr id="41989" name="Rectangle 2"/>
          <p:cNvSpPr>
            <a:spLocks noGrp="1" noChangeArrowheads="1"/>
          </p:cNvSpPr>
          <p:nvPr>
            <p:ph type="title"/>
          </p:nvPr>
        </p:nvSpPr>
        <p:spPr>
          <a:xfrm>
            <a:off x="290513" y="0"/>
            <a:ext cx="8543925" cy="479425"/>
          </a:xfrm>
        </p:spPr>
        <p:txBody>
          <a:bodyPr/>
          <a:lstStyle/>
          <a:p>
            <a:pPr marL="0" indent="0" algn="ctr" eaLnBrk="1" hangingPunct="1"/>
            <a:r>
              <a:rPr lang="en-US" sz="2800" smtClean="0">
                <a:latin typeface="Arial Unicode MS" pitchFamily="34" charset="-128"/>
                <a:ea typeface="Arial Unicode MS" pitchFamily="34" charset="-128"/>
                <a:cs typeface="Arial Unicode MS" pitchFamily="34" charset="-128"/>
              </a:rPr>
              <a:t>DNA Structure and Function</a:t>
            </a:r>
            <a:endParaRPr lang="en-US" sz="2800" smtClean="0">
              <a:solidFill>
                <a:srgbClr val="FF0000"/>
              </a:solidFill>
              <a:latin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fade">
                                      <p:cBhvr>
                                        <p:cTn id="7" dur="2000"/>
                                        <p:tgtEl>
                                          <p:spTgt spid="4198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6">
                                            <p:txEl>
                                              <p:pRg st="1" end="1"/>
                                            </p:txEl>
                                          </p:spTgt>
                                        </p:tgtEl>
                                        <p:attrNameLst>
                                          <p:attrName>style.visibility</p:attrName>
                                        </p:attrNameLst>
                                      </p:cBhvr>
                                      <p:to>
                                        <p:strVal val="visible"/>
                                      </p:to>
                                    </p:set>
                                    <p:animEffect transition="in" filter="fade">
                                      <p:cBhvr>
                                        <p:cTn id="10" dur="2000"/>
                                        <p:tgtEl>
                                          <p:spTgt spid="4198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animEffect transition="in" filter="fade">
                                      <p:cBhvr>
                                        <p:cTn id="13" dur="2000"/>
                                        <p:tgtEl>
                                          <p:spTgt spid="4198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986">
                                            <p:txEl>
                                              <p:pRg st="3" end="3"/>
                                            </p:txEl>
                                          </p:spTgt>
                                        </p:tgtEl>
                                        <p:attrNameLst>
                                          <p:attrName>style.visibility</p:attrName>
                                        </p:attrNameLst>
                                      </p:cBhvr>
                                      <p:to>
                                        <p:strVal val="visible"/>
                                      </p:to>
                                    </p:set>
                                    <p:animEffect transition="in" filter="fade">
                                      <p:cBhvr>
                                        <p:cTn id="16" dur="2000"/>
                                        <p:tgtEl>
                                          <p:spTgt spid="4198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986">
                                            <p:txEl>
                                              <p:pRg st="4" end="4"/>
                                            </p:txEl>
                                          </p:spTgt>
                                        </p:tgtEl>
                                        <p:attrNameLst>
                                          <p:attrName>style.visibility</p:attrName>
                                        </p:attrNameLst>
                                      </p:cBhvr>
                                      <p:to>
                                        <p:strVal val="visible"/>
                                      </p:to>
                                    </p:set>
                                    <p:animEffect transition="in" filter="fade">
                                      <p:cBhvr>
                                        <p:cTn id="19" dur="2000"/>
                                        <p:tgtEl>
                                          <p:spTgt spid="4198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986">
                                            <p:txEl>
                                              <p:pRg st="5" end="5"/>
                                            </p:txEl>
                                          </p:spTgt>
                                        </p:tgtEl>
                                        <p:attrNameLst>
                                          <p:attrName>style.visibility</p:attrName>
                                        </p:attrNameLst>
                                      </p:cBhvr>
                                      <p:to>
                                        <p:strVal val="visible"/>
                                      </p:to>
                                    </p:set>
                                    <p:animEffect transition="in" filter="fade">
                                      <p:cBhvr>
                                        <p:cTn id="22" dur="2000"/>
                                        <p:tgtEl>
                                          <p:spTgt spid="4198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986">
                                            <p:txEl>
                                              <p:pRg st="6" end="6"/>
                                            </p:txEl>
                                          </p:spTgt>
                                        </p:tgtEl>
                                        <p:attrNameLst>
                                          <p:attrName>style.visibility</p:attrName>
                                        </p:attrNameLst>
                                      </p:cBhvr>
                                      <p:to>
                                        <p:strVal val="visible"/>
                                      </p:to>
                                    </p:set>
                                    <p:animEffect transition="in" filter="fade">
                                      <p:cBhvr>
                                        <p:cTn id="25" dur="2000"/>
                                        <p:tgtEl>
                                          <p:spTgt spid="4198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986">
                                            <p:txEl>
                                              <p:pRg st="7" end="7"/>
                                            </p:txEl>
                                          </p:spTgt>
                                        </p:tgtEl>
                                        <p:attrNameLst>
                                          <p:attrName>style.visibility</p:attrName>
                                        </p:attrNameLst>
                                      </p:cBhvr>
                                      <p:to>
                                        <p:strVal val="visible"/>
                                      </p:to>
                                    </p:set>
                                    <p:animEffect transition="in" filter="fade">
                                      <p:cBhvr>
                                        <p:cTn id="28" dur="2000"/>
                                        <p:tgtEl>
                                          <p:spTgt spid="41986">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986">
                                            <p:txEl>
                                              <p:pRg st="8" end="8"/>
                                            </p:txEl>
                                          </p:spTgt>
                                        </p:tgtEl>
                                        <p:attrNameLst>
                                          <p:attrName>style.visibility</p:attrName>
                                        </p:attrNameLst>
                                      </p:cBhvr>
                                      <p:to>
                                        <p:strVal val="visible"/>
                                      </p:to>
                                    </p:set>
                                    <p:animEffect transition="in" filter="fade">
                                      <p:cBhvr>
                                        <p:cTn id="31" dur="2000"/>
                                        <p:tgtEl>
                                          <p:spTgt spid="41986">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986">
                                            <p:txEl>
                                              <p:pRg st="9" end="9"/>
                                            </p:txEl>
                                          </p:spTgt>
                                        </p:tgtEl>
                                        <p:attrNameLst>
                                          <p:attrName>style.visibility</p:attrName>
                                        </p:attrNameLst>
                                      </p:cBhvr>
                                      <p:to>
                                        <p:strVal val="visible"/>
                                      </p:to>
                                    </p:set>
                                    <p:animEffect transition="in" filter="fade">
                                      <p:cBhvr>
                                        <p:cTn id="34" dur="2000"/>
                                        <p:tgtEl>
                                          <p:spTgt spid="4198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r>
              <a:rPr lang="en-US" sz="1400">
                <a:latin typeface="Tahoma" pitchFamily="34" charset="0"/>
              </a:rPr>
              <a:t>0</a:t>
            </a:r>
          </a:p>
        </p:txBody>
      </p:sp>
      <p:pic>
        <p:nvPicPr>
          <p:cNvPr id="43011" name="Picture 4" descr="http://www.accessexcellence.org/RC/VL/GG/images/structure.gif"/>
          <p:cNvPicPr>
            <a:picLocks noChangeAspect="1" noChangeArrowheads="1"/>
          </p:cNvPicPr>
          <p:nvPr/>
        </p:nvPicPr>
        <p:blipFill>
          <a:blip r:embed="rId5" cstate="print"/>
          <a:srcRect/>
          <a:stretch>
            <a:fillRect/>
          </a:stretch>
        </p:blipFill>
        <p:spPr bwMode="auto">
          <a:xfrm>
            <a:off x="4495800" y="438150"/>
            <a:ext cx="4438650" cy="4286250"/>
          </a:xfrm>
          <a:prstGeom prst="rect">
            <a:avLst/>
          </a:prstGeom>
          <a:noFill/>
          <a:ln w="9525">
            <a:noFill/>
            <a:miter lim="800000"/>
            <a:headEnd/>
            <a:tailEnd/>
          </a:ln>
        </p:spPr>
      </p:pic>
      <p:pic>
        <p:nvPicPr>
          <p:cNvPr id="43012" name="Picture 6" descr="http://www.accessexcellence.org/RC/VL/GG/images/dna_molecule.gif"/>
          <p:cNvPicPr>
            <a:picLocks noChangeAspect="1" noChangeArrowheads="1"/>
          </p:cNvPicPr>
          <p:nvPr/>
        </p:nvPicPr>
        <p:blipFill>
          <a:blip r:embed="rId6" cstate="print"/>
          <a:srcRect/>
          <a:stretch>
            <a:fillRect/>
          </a:stretch>
        </p:blipFill>
        <p:spPr bwMode="auto">
          <a:xfrm>
            <a:off x="76200" y="742950"/>
            <a:ext cx="4286250" cy="4286250"/>
          </a:xfrm>
          <a:prstGeom prst="rect">
            <a:avLst/>
          </a:prstGeom>
          <a:noFill/>
          <a:ln w="9525">
            <a:noFill/>
            <a:miter lim="800000"/>
            <a:headEnd/>
            <a:tailEnd/>
          </a:ln>
        </p:spPr>
      </p:pic>
      <p:sp>
        <p:nvSpPr>
          <p:cNvPr id="43013" name="Rectangle 14"/>
          <p:cNvSpPr>
            <a:spLocks noChangeArrowheads="1"/>
          </p:cNvSpPr>
          <p:nvPr/>
        </p:nvSpPr>
        <p:spPr bwMode="auto">
          <a:xfrm>
            <a:off x="4572000" y="3200400"/>
            <a:ext cx="1676400" cy="1524000"/>
          </a:xfrm>
          <a:prstGeom prst="rect">
            <a:avLst/>
          </a:prstGeom>
          <a:noFill/>
          <a:ln w="34925" algn="ctr">
            <a:solidFill>
              <a:schemeClr val="tx1"/>
            </a:solidFill>
            <a:round/>
            <a:headEnd/>
            <a:tailEnd/>
          </a:ln>
        </p:spPr>
        <p:txBody>
          <a:bodyPr wrap="none" lIns="92075" tIns="46038" rIns="92075" bIns="46038" anchor="ctr"/>
          <a:lstStyle/>
          <a:p>
            <a:endParaRPr lang="ar-EG"/>
          </a:p>
        </p:txBody>
      </p:sp>
      <p:sp>
        <p:nvSpPr>
          <p:cNvPr id="43014" name="Left Arrow 15"/>
          <p:cNvSpPr>
            <a:spLocks noChangeArrowheads="1"/>
          </p:cNvSpPr>
          <p:nvPr/>
        </p:nvSpPr>
        <p:spPr bwMode="auto">
          <a:xfrm>
            <a:off x="3962400" y="3733800"/>
            <a:ext cx="304800" cy="228600"/>
          </a:xfrm>
          <a:prstGeom prst="lef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3"/>
          <p:cNvGrpSpPr>
            <a:grpSpLocks/>
          </p:cNvGrpSpPr>
          <p:nvPr/>
        </p:nvGrpSpPr>
        <p:grpSpPr bwMode="auto">
          <a:xfrm>
            <a:off x="152400" y="-31750"/>
            <a:ext cx="8747125" cy="6037263"/>
            <a:chOff x="296863" y="172556"/>
            <a:chExt cx="8548687" cy="6037174"/>
          </a:xfrm>
        </p:grpSpPr>
        <p:pic>
          <p:nvPicPr>
            <p:cNvPr id="6148" name="Picture 7" descr="01_04b_PropertiesOfLife-U"/>
            <p:cNvPicPr>
              <a:picLocks noChangeAspect="1" noChangeArrowheads="1"/>
            </p:cNvPicPr>
            <p:nvPr/>
          </p:nvPicPr>
          <p:blipFill>
            <a:blip r:embed="rId3" cstate="print"/>
            <a:srcRect b="60568"/>
            <a:stretch>
              <a:fillRect/>
            </a:stretch>
          </p:blipFill>
          <p:spPr bwMode="auto">
            <a:xfrm>
              <a:off x="296863" y="172556"/>
              <a:ext cx="8548687" cy="2202154"/>
            </a:xfrm>
            <a:prstGeom prst="rect">
              <a:avLst/>
            </a:prstGeom>
            <a:noFill/>
            <a:ln w="9525">
              <a:noFill/>
              <a:miter lim="800000"/>
              <a:headEnd/>
              <a:tailEnd/>
            </a:ln>
          </p:spPr>
        </p:pic>
        <p:sp>
          <p:nvSpPr>
            <p:cNvPr id="6149" name="Text Box 8"/>
            <p:cNvSpPr txBox="1">
              <a:spLocks noChangeArrowheads="1"/>
            </p:cNvSpPr>
            <p:nvPr/>
          </p:nvSpPr>
          <p:spPr bwMode="auto">
            <a:xfrm>
              <a:off x="4405313" y="2427137"/>
              <a:ext cx="2459037" cy="339725"/>
            </a:xfrm>
            <a:prstGeom prst="rect">
              <a:avLst/>
            </a:prstGeom>
            <a:noFill/>
            <a:ln w="9525">
              <a:noFill/>
              <a:miter lim="800000"/>
              <a:headEnd/>
              <a:tailEnd/>
            </a:ln>
          </p:spPr>
          <p:txBody>
            <a:bodyPr wrap="none" lIns="0" tIns="0" rIns="0" bIns="0"/>
            <a:lstStyle/>
            <a:p>
              <a:pPr algn="ctr">
                <a:lnSpc>
                  <a:spcPct val="70000"/>
                </a:lnSpc>
              </a:pPr>
              <a:r>
                <a:rPr lang="en-US" sz="1500" b="1"/>
                <a:t>(3) Growth and </a:t>
              </a:r>
            </a:p>
            <a:p>
              <a:pPr algn="ctr">
                <a:lnSpc>
                  <a:spcPct val="70000"/>
                </a:lnSpc>
              </a:pPr>
              <a:r>
                <a:rPr lang="en-US" sz="1500" b="1"/>
                <a:t>development</a:t>
              </a:r>
              <a:endParaRPr lang="ar-SA" sz="1500" b="1"/>
            </a:p>
            <a:p>
              <a:pPr algn="ctr">
                <a:lnSpc>
                  <a:spcPct val="70000"/>
                </a:lnSpc>
              </a:pPr>
              <a:r>
                <a:rPr lang="ar-SA" sz="1500" b="1">
                  <a:solidFill>
                    <a:srgbClr val="FF0000"/>
                  </a:solidFill>
                </a:rPr>
                <a:t>النمو والتطور الجنيني</a:t>
              </a:r>
              <a:endParaRPr lang="en-US" sz="1500" b="1">
                <a:solidFill>
                  <a:srgbClr val="FF0000"/>
                </a:solidFill>
              </a:endParaRPr>
            </a:p>
          </p:txBody>
        </p:sp>
        <p:sp>
          <p:nvSpPr>
            <p:cNvPr id="6150" name="Text Box 9"/>
            <p:cNvSpPr txBox="1">
              <a:spLocks noChangeArrowheads="1"/>
            </p:cNvSpPr>
            <p:nvPr/>
          </p:nvSpPr>
          <p:spPr bwMode="auto">
            <a:xfrm>
              <a:off x="6908800" y="2423962"/>
              <a:ext cx="1893888" cy="215900"/>
            </a:xfrm>
            <a:prstGeom prst="rect">
              <a:avLst/>
            </a:prstGeom>
            <a:noFill/>
            <a:ln w="9525">
              <a:noFill/>
              <a:miter lim="800000"/>
              <a:headEnd/>
              <a:tailEnd/>
            </a:ln>
          </p:spPr>
          <p:txBody>
            <a:bodyPr wrap="none" lIns="0" tIns="0" rIns="0" bIns="0"/>
            <a:lstStyle/>
            <a:p>
              <a:pPr algn="ctr">
                <a:lnSpc>
                  <a:spcPct val="70000"/>
                </a:lnSpc>
              </a:pPr>
              <a:r>
                <a:rPr lang="en-US" sz="1500" b="1"/>
                <a:t>(4) Energy processing</a:t>
              </a:r>
              <a:endParaRPr lang="ar-SA" sz="1500" b="1"/>
            </a:p>
            <a:p>
              <a:pPr algn="ctr">
                <a:lnSpc>
                  <a:spcPct val="70000"/>
                </a:lnSpc>
              </a:pPr>
              <a:r>
                <a:rPr lang="ar-SA" sz="1500" b="1">
                  <a:solidFill>
                    <a:srgbClr val="FF0000"/>
                  </a:solidFill>
                </a:rPr>
                <a:t>معالجة الطاقة</a:t>
              </a:r>
              <a:endParaRPr lang="en-US" sz="1500" b="1">
                <a:solidFill>
                  <a:srgbClr val="FF0000"/>
                </a:solidFill>
              </a:endParaRPr>
            </a:p>
          </p:txBody>
        </p:sp>
        <p:sp>
          <p:nvSpPr>
            <p:cNvPr id="6151" name="Text Box 10"/>
            <p:cNvSpPr txBox="1">
              <a:spLocks noChangeArrowheads="1"/>
            </p:cNvSpPr>
            <p:nvPr/>
          </p:nvSpPr>
          <p:spPr bwMode="auto">
            <a:xfrm>
              <a:off x="2816865" y="2430311"/>
              <a:ext cx="1230312" cy="503958"/>
            </a:xfrm>
            <a:prstGeom prst="rect">
              <a:avLst/>
            </a:prstGeom>
            <a:noFill/>
            <a:ln w="9525">
              <a:noFill/>
              <a:miter lim="800000"/>
              <a:headEnd/>
              <a:tailEnd/>
            </a:ln>
          </p:spPr>
          <p:txBody>
            <a:bodyPr wrap="none" lIns="0" tIns="0" rIns="0" bIns="0"/>
            <a:lstStyle/>
            <a:p>
              <a:pPr algn="ctr">
                <a:lnSpc>
                  <a:spcPct val="70000"/>
                </a:lnSpc>
              </a:pPr>
              <a:r>
                <a:rPr lang="en-US" sz="1500" b="1"/>
                <a:t>(2) Regulation</a:t>
              </a:r>
            </a:p>
            <a:p>
              <a:pPr algn="ctr">
                <a:lnSpc>
                  <a:spcPct val="70000"/>
                </a:lnSpc>
              </a:pPr>
              <a:r>
                <a:rPr lang="ar-SA" sz="1500" b="1">
                  <a:solidFill>
                    <a:srgbClr val="FF0000"/>
                  </a:solidFill>
                </a:rPr>
                <a:t>التنظيم</a:t>
              </a:r>
              <a:r>
                <a:rPr lang="ar-SA" sz="1500" b="1"/>
                <a:t> </a:t>
              </a:r>
            </a:p>
            <a:p>
              <a:pPr algn="ctr">
                <a:lnSpc>
                  <a:spcPct val="70000"/>
                </a:lnSpc>
              </a:pPr>
              <a:endParaRPr lang="ar-SA" sz="1500" b="1"/>
            </a:p>
            <a:p>
              <a:pPr algn="ctr">
                <a:lnSpc>
                  <a:spcPct val="70000"/>
                </a:lnSpc>
              </a:pPr>
              <a:endParaRPr lang="en-US" sz="1500" b="1"/>
            </a:p>
          </p:txBody>
        </p:sp>
        <p:sp>
          <p:nvSpPr>
            <p:cNvPr id="6152" name="Text Box 11"/>
            <p:cNvSpPr txBox="1">
              <a:spLocks noChangeArrowheads="1"/>
            </p:cNvSpPr>
            <p:nvPr/>
          </p:nvSpPr>
          <p:spPr bwMode="auto">
            <a:xfrm>
              <a:off x="987425" y="2427137"/>
              <a:ext cx="950557" cy="466188"/>
            </a:xfrm>
            <a:prstGeom prst="rect">
              <a:avLst/>
            </a:prstGeom>
            <a:noFill/>
            <a:ln w="9525">
              <a:noFill/>
              <a:miter lim="800000"/>
              <a:headEnd/>
              <a:tailEnd/>
            </a:ln>
          </p:spPr>
          <p:txBody>
            <a:bodyPr wrap="none" lIns="0" tIns="0" rIns="0" bIns="0"/>
            <a:lstStyle/>
            <a:p>
              <a:pPr marL="342900" indent="-342900" algn="ctr">
                <a:lnSpc>
                  <a:spcPct val="70000"/>
                </a:lnSpc>
                <a:buFontTx/>
                <a:buAutoNum type="arabicParenBoth"/>
              </a:pPr>
              <a:r>
                <a:rPr lang="en-US" sz="1500" b="1" dirty="0"/>
                <a:t>Order</a:t>
              </a:r>
            </a:p>
            <a:p>
              <a:pPr marL="342900" indent="-342900" algn="ctr">
                <a:lnSpc>
                  <a:spcPct val="70000"/>
                </a:lnSpc>
              </a:pPr>
              <a:r>
                <a:rPr lang="ar-SA" sz="1500" b="1" dirty="0"/>
                <a:t>ا</a:t>
              </a:r>
              <a:r>
                <a:rPr lang="ar-SA" sz="1500" b="1" dirty="0">
                  <a:solidFill>
                    <a:srgbClr val="FF0000"/>
                  </a:solidFill>
                </a:rPr>
                <a:t>لنظام</a:t>
              </a:r>
              <a:r>
                <a:rPr lang="ar-SA" sz="1500" b="1" dirty="0"/>
                <a:t> </a:t>
              </a:r>
              <a:endParaRPr lang="en-US" sz="1500" b="1" dirty="0"/>
            </a:p>
          </p:txBody>
        </p:sp>
        <p:sp>
          <p:nvSpPr>
            <p:cNvPr id="6153" name="Text Box 12"/>
            <p:cNvSpPr txBox="1">
              <a:spLocks noChangeArrowheads="1"/>
            </p:cNvSpPr>
            <p:nvPr/>
          </p:nvSpPr>
          <p:spPr bwMode="auto">
            <a:xfrm>
              <a:off x="620642" y="5448726"/>
              <a:ext cx="2792413" cy="761004"/>
            </a:xfrm>
            <a:prstGeom prst="rect">
              <a:avLst/>
            </a:prstGeom>
            <a:noFill/>
            <a:ln w="9525">
              <a:noFill/>
              <a:miter lim="800000"/>
              <a:headEnd/>
              <a:tailEnd/>
            </a:ln>
          </p:spPr>
          <p:txBody>
            <a:bodyPr wrap="none" lIns="0" tIns="0" rIns="0" bIns="0"/>
            <a:lstStyle/>
            <a:p>
              <a:pPr algn="ctr">
                <a:lnSpc>
                  <a:spcPct val="70000"/>
                </a:lnSpc>
              </a:pPr>
              <a:r>
                <a:rPr lang="en-US" sz="1500" b="1"/>
                <a:t>(5) Response to the </a:t>
              </a:r>
            </a:p>
            <a:p>
              <a:pPr algn="ctr">
                <a:lnSpc>
                  <a:spcPct val="70000"/>
                </a:lnSpc>
              </a:pPr>
              <a:r>
                <a:rPr lang="en-US" sz="1500" b="1"/>
                <a:t>environment</a:t>
              </a:r>
              <a:endParaRPr lang="ar-SA" sz="1500" b="1"/>
            </a:p>
            <a:p>
              <a:pPr algn="ctr">
                <a:lnSpc>
                  <a:spcPct val="70000"/>
                </a:lnSpc>
              </a:pPr>
              <a:r>
                <a:rPr lang="ar-SA" sz="1500" b="1">
                  <a:solidFill>
                    <a:srgbClr val="FF0000"/>
                  </a:solidFill>
                </a:rPr>
                <a:t>الاستجابة للبيئة</a:t>
              </a:r>
              <a:endParaRPr lang="en-US" sz="1500" b="1">
                <a:solidFill>
                  <a:srgbClr val="FF0000"/>
                </a:solidFill>
              </a:endParaRPr>
            </a:p>
          </p:txBody>
        </p:sp>
        <p:sp>
          <p:nvSpPr>
            <p:cNvPr id="6154" name="Text Box 13"/>
            <p:cNvSpPr txBox="1">
              <a:spLocks noChangeArrowheads="1"/>
            </p:cNvSpPr>
            <p:nvPr/>
          </p:nvSpPr>
          <p:spPr bwMode="auto">
            <a:xfrm>
              <a:off x="3833662" y="5704550"/>
              <a:ext cx="1468437" cy="184150"/>
            </a:xfrm>
            <a:prstGeom prst="rect">
              <a:avLst/>
            </a:prstGeom>
            <a:noFill/>
            <a:ln w="9525">
              <a:noFill/>
              <a:miter lim="800000"/>
              <a:headEnd/>
              <a:tailEnd/>
            </a:ln>
          </p:spPr>
          <p:txBody>
            <a:bodyPr wrap="none" lIns="0" tIns="0" rIns="0" bIns="0"/>
            <a:lstStyle/>
            <a:p>
              <a:pPr algn="ctr">
                <a:lnSpc>
                  <a:spcPct val="70000"/>
                </a:lnSpc>
              </a:pPr>
              <a:r>
                <a:rPr lang="en-US" sz="1500" b="1"/>
                <a:t>(6) Reproduction</a:t>
              </a:r>
              <a:endParaRPr lang="ar-SA" sz="1500" b="1"/>
            </a:p>
            <a:p>
              <a:pPr algn="ctr">
                <a:lnSpc>
                  <a:spcPct val="70000"/>
                </a:lnSpc>
              </a:pPr>
              <a:r>
                <a:rPr lang="ar-SA" sz="1500" b="1"/>
                <a:t>ا</a:t>
              </a:r>
              <a:r>
                <a:rPr lang="ar-SA" sz="1500" b="1">
                  <a:solidFill>
                    <a:srgbClr val="FF0000"/>
                  </a:solidFill>
                </a:rPr>
                <a:t>لتكاثر</a:t>
              </a:r>
              <a:endParaRPr lang="en-US" sz="1500" b="1">
                <a:solidFill>
                  <a:srgbClr val="FF0000"/>
                </a:solidFill>
              </a:endParaRPr>
            </a:p>
          </p:txBody>
        </p:sp>
        <p:sp>
          <p:nvSpPr>
            <p:cNvPr id="45" name="Text Box 14"/>
            <p:cNvSpPr txBox="1">
              <a:spLocks noChangeArrowheads="1"/>
            </p:cNvSpPr>
            <p:nvPr/>
          </p:nvSpPr>
          <p:spPr bwMode="auto">
            <a:xfrm>
              <a:off x="6341452" y="5674750"/>
              <a:ext cx="2313266" cy="187322"/>
            </a:xfrm>
            <a:prstGeom prst="rect">
              <a:avLst/>
            </a:prstGeom>
            <a:noFill/>
            <a:ln w="9525">
              <a:noFill/>
              <a:miter lim="800000"/>
              <a:headEnd/>
              <a:tailEnd/>
            </a:ln>
          </p:spPr>
          <p:txBody>
            <a:bodyPr wrap="none" lIns="0" tIns="0" rIns="0" bIns="0"/>
            <a:lstStyle/>
            <a:p>
              <a:pPr algn="ctr">
                <a:lnSpc>
                  <a:spcPct val="70000"/>
                </a:lnSpc>
                <a:defRPr/>
              </a:pPr>
              <a:r>
                <a:rPr lang="en-US" sz="1500" b="1" dirty="0">
                  <a:effectLst>
                    <a:outerShdw blurRad="38100" dist="38100" dir="2700000" algn="tl">
                      <a:srgbClr val="000000">
                        <a:alpha val="43137"/>
                      </a:srgbClr>
                    </a:outerShdw>
                  </a:effectLst>
                  <a:cs typeface="Arial" charset="0"/>
                </a:rPr>
                <a:t>(7) Evolutionary adaptation</a:t>
              </a:r>
              <a:endParaRPr lang="ar-SA" sz="1500" b="1" dirty="0">
                <a:effectLst>
                  <a:outerShdw blurRad="38100" dist="38100" dir="2700000" algn="tl">
                    <a:srgbClr val="000000">
                      <a:alpha val="43137"/>
                    </a:srgbClr>
                  </a:outerShdw>
                </a:effectLst>
              </a:endParaRPr>
            </a:p>
            <a:p>
              <a:pPr algn="ctr">
                <a:lnSpc>
                  <a:spcPct val="70000"/>
                </a:lnSpc>
                <a:defRPr/>
              </a:pPr>
              <a:r>
                <a:rPr lang="ar-SA" sz="1500" b="1" dirty="0">
                  <a:solidFill>
                    <a:srgbClr val="FF0000"/>
                  </a:solidFill>
                  <a:effectLst>
                    <a:outerShdw blurRad="38100" dist="38100" dir="2700000" algn="tl">
                      <a:srgbClr val="000000">
                        <a:alpha val="43137"/>
                      </a:srgbClr>
                    </a:outerShdw>
                  </a:effectLst>
                </a:rPr>
                <a:t>التكيف التطوري</a:t>
              </a:r>
              <a:endParaRPr lang="en-US" sz="1500" b="1" dirty="0">
                <a:solidFill>
                  <a:srgbClr val="FF0000"/>
                </a:solidFill>
                <a:effectLst>
                  <a:outerShdw blurRad="38100" dist="38100" dir="2700000" algn="tl">
                    <a:srgbClr val="000000">
                      <a:alpha val="43137"/>
                    </a:srgbClr>
                  </a:outerShdw>
                </a:effectLst>
              </a:endParaRPr>
            </a:p>
          </p:txBody>
        </p:sp>
        <p:pic>
          <p:nvPicPr>
            <p:cNvPr id="6156" name="Picture 7" descr="01_04b_PropertiesOfLife-U"/>
            <p:cNvPicPr>
              <a:picLocks noChangeAspect="1" noChangeArrowheads="1"/>
            </p:cNvPicPr>
            <p:nvPr/>
          </p:nvPicPr>
          <p:blipFill>
            <a:blip r:embed="rId3" cstate="print"/>
            <a:srcRect l="12146" t="48071" r="55765" b="7452"/>
            <a:stretch>
              <a:fillRect/>
            </a:stretch>
          </p:blipFill>
          <p:spPr bwMode="auto">
            <a:xfrm>
              <a:off x="682389" y="2920621"/>
              <a:ext cx="2743199" cy="2483892"/>
            </a:xfrm>
            <a:prstGeom prst="rect">
              <a:avLst/>
            </a:prstGeom>
            <a:noFill/>
            <a:ln w="9525">
              <a:noFill/>
              <a:miter lim="800000"/>
              <a:headEnd/>
              <a:tailEnd/>
            </a:ln>
          </p:spPr>
        </p:pic>
        <p:pic>
          <p:nvPicPr>
            <p:cNvPr id="6157" name="Picture 7" descr="01_04b_PropertiesOfLife-U"/>
            <p:cNvPicPr>
              <a:picLocks noChangeAspect="1" noChangeArrowheads="1"/>
            </p:cNvPicPr>
            <p:nvPr/>
          </p:nvPicPr>
          <p:blipFill>
            <a:blip r:embed="rId3" cstate="print"/>
            <a:srcRect l="44875" t="48071" r="34851" b="7452"/>
            <a:stretch>
              <a:fillRect/>
            </a:stretch>
          </p:blipFill>
          <p:spPr bwMode="auto">
            <a:xfrm>
              <a:off x="3657600" y="3168555"/>
              <a:ext cx="1733266" cy="2483892"/>
            </a:xfrm>
            <a:prstGeom prst="rect">
              <a:avLst/>
            </a:prstGeom>
            <a:noFill/>
            <a:ln w="9525">
              <a:noFill/>
              <a:miter lim="800000"/>
              <a:headEnd/>
              <a:tailEnd/>
            </a:ln>
          </p:spPr>
        </p:pic>
        <p:pic>
          <p:nvPicPr>
            <p:cNvPr id="6158" name="Picture 7" descr="01_04b_PropertiesOfLife-U"/>
            <p:cNvPicPr>
              <a:picLocks noChangeAspect="1" noChangeArrowheads="1"/>
            </p:cNvPicPr>
            <p:nvPr/>
          </p:nvPicPr>
          <p:blipFill>
            <a:blip r:embed="rId3" cstate="print"/>
            <a:srcRect l="66400" t="48071" r="14922" b="7452"/>
            <a:stretch>
              <a:fillRect/>
            </a:stretch>
          </p:blipFill>
          <p:spPr bwMode="auto">
            <a:xfrm>
              <a:off x="6660106" y="3102591"/>
              <a:ext cx="1596788" cy="2483892"/>
            </a:xfrm>
            <a:prstGeom prst="rect">
              <a:avLst/>
            </a:prstGeom>
            <a:noFill/>
            <a:ln w="9525">
              <a:noFill/>
              <a:miter lim="800000"/>
              <a:headEnd/>
              <a:tailEnd/>
            </a:ln>
          </p:spPr>
        </p:pic>
      </p:grpSp>
      <p:sp>
        <p:nvSpPr>
          <p:cNvPr id="6147" name="Rectangle 14"/>
          <p:cNvSpPr>
            <a:spLocks noChangeArrowheads="1"/>
          </p:cNvSpPr>
          <p:nvPr/>
        </p:nvSpPr>
        <p:spPr bwMode="auto">
          <a:xfrm>
            <a:off x="152400" y="5875338"/>
            <a:ext cx="8153400" cy="1200150"/>
          </a:xfrm>
          <a:prstGeom prst="rect">
            <a:avLst/>
          </a:prstGeom>
          <a:noFill/>
          <a:ln w="9525">
            <a:noFill/>
            <a:miter lim="800000"/>
            <a:headEnd/>
            <a:tailEnd/>
          </a:ln>
        </p:spPr>
        <p:txBody>
          <a:bodyPr>
            <a:spAutoFit/>
          </a:bodyPr>
          <a:lstStyle/>
          <a:p>
            <a:pPr eaLnBrk="1" hangingPunct="1"/>
            <a:r>
              <a:rPr lang="en-US"/>
              <a:t>What are the 7 properties common to all living organisms</a:t>
            </a:r>
          </a:p>
          <a:p>
            <a:pPr algn="ctr" eaLnBrk="1" hangingPunct="1"/>
            <a:r>
              <a:rPr lang="ar-SA" b="1">
                <a:solidFill>
                  <a:srgbClr val="FF0000"/>
                </a:solidFill>
              </a:rPr>
              <a:t>بعض صفات الحياة الهامة</a:t>
            </a:r>
            <a:r>
              <a:rPr lang="ar-EG" b="1">
                <a:solidFill>
                  <a:srgbClr val="FF0000"/>
                </a:solidFill>
              </a:rPr>
              <a:t> المشتركة بين الكائنات الحية</a:t>
            </a:r>
            <a:endParaRPr lang="en-US" b="1">
              <a:solidFill>
                <a:srgbClr val="FF0000"/>
              </a:solidFill>
            </a:endParaRPr>
          </a:p>
          <a:p>
            <a:pPr algn="ctr" eaLnBrk="1" hangingPunct="1"/>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12" descr="http://www.abpischools.org.uk/res/coResourceImport/modules/genome/en-images/nucleotide.gif"/>
          <p:cNvPicPr>
            <a:picLocks noChangeAspect="1" noChangeArrowheads="1"/>
          </p:cNvPicPr>
          <p:nvPr/>
        </p:nvPicPr>
        <p:blipFill>
          <a:blip r:embed="rId2" r:link="rId3" cstate="print">
            <a:lum bright="-10000" contrast="30000"/>
          </a:blip>
          <a:srcRect/>
          <a:stretch>
            <a:fillRect/>
          </a:stretch>
        </p:blipFill>
        <p:spPr bwMode="auto">
          <a:xfrm>
            <a:off x="457200" y="1371600"/>
            <a:ext cx="3886200" cy="3352800"/>
          </a:xfrm>
          <a:prstGeom prst="rect">
            <a:avLst/>
          </a:prstGeom>
          <a:noFill/>
          <a:ln w="9525">
            <a:noFill/>
            <a:miter lim="800000"/>
            <a:headEnd/>
            <a:tailEnd/>
          </a:ln>
        </p:spPr>
      </p:pic>
      <p:sp>
        <p:nvSpPr>
          <p:cNvPr id="44035" name="Rectangle 13"/>
          <p:cNvSpPr>
            <a:spLocks noChangeArrowheads="1"/>
          </p:cNvSpPr>
          <p:nvPr/>
        </p:nvSpPr>
        <p:spPr bwMode="auto">
          <a:xfrm>
            <a:off x="0" y="-2209800"/>
            <a:ext cx="9144000" cy="457200"/>
          </a:xfrm>
          <a:prstGeom prst="rect">
            <a:avLst/>
          </a:prstGeom>
          <a:noFill/>
          <a:ln w="34925">
            <a:noFill/>
            <a:miter lim="800000"/>
            <a:headEnd/>
            <a:tailEnd/>
          </a:ln>
        </p:spPr>
        <p:txBody>
          <a:bodyPr wrap="none" lIns="92075" tIns="46038" rIns="92075" bIns="46038" anchor="ctr">
            <a:spAutoFit/>
          </a:bodyPr>
          <a:lstStyle/>
          <a:p>
            <a:endParaRPr lang="ar-EG"/>
          </a:p>
        </p:txBody>
      </p:sp>
      <p:sp>
        <p:nvSpPr>
          <p:cNvPr id="44036" name="Rectangle 14"/>
          <p:cNvSpPr>
            <a:spLocks noChangeArrowheads="1"/>
          </p:cNvSpPr>
          <p:nvPr/>
        </p:nvSpPr>
        <p:spPr bwMode="auto">
          <a:xfrm>
            <a:off x="457200" y="625475"/>
            <a:ext cx="9144000" cy="0"/>
          </a:xfrm>
          <a:prstGeom prst="rect">
            <a:avLst/>
          </a:prstGeom>
          <a:noFill/>
          <a:ln w="34925">
            <a:noFill/>
            <a:miter lim="800000"/>
            <a:headEnd/>
            <a:tailEnd/>
          </a:ln>
        </p:spPr>
        <p:txBody>
          <a:bodyPr wrap="none" lIns="92075" tIns="46038" rIns="92075" bIns="46038" anchor="ctr">
            <a:spAutoFit/>
          </a:bodyPr>
          <a:lstStyle/>
          <a:p>
            <a:pPr algn="l"/>
            <a:r>
              <a:rPr lang="en-US" sz="1000">
                <a:cs typeface="Times New Roman" pitchFamily="18" charset="0"/>
              </a:rPr>
              <a:t> </a:t>
            </a:r>
            <a:endParaRPr lang="en-US"/>
          </a:p>
        </p:txBody>
      </p:sp>
      <p:sp>
        <p:nvSpPr>
          <p:cNvPr id="44037" name="Line 8"/>
          <p:cNvSpPr>
            <a:spLocks noChangeShapeType="1"/>
          </p:cNvSpPr>
          <p:nvPr/>
        </p:nvSpPr>
        <p:spPr bwMode="auto">
          <a:xfrm>
            <a:off x="2971800" y="4114800"/>
            <a:ext cx="0" cy="228600"/>
          </a:xfrm>
          <a:prstGeom prst="line">
            <a:avLst/>
          </a:prstGeom>
          <a:noFill/>
          <a:ln w="15240">
            <a:solidFill>
              <a:schemeClr val="bg1"/>
            </a:solidFill>
            <a:round/>
            <a:headEnd/>
            <a:tailEnd/>
          </a:ln>
        </p:spPr>
        <p:txBody>
          <a:bodyPr wrap="none" anchor="ctr"/>
          <a:lstStyle/>
          <a:p>
            <a:endParaRPr lang="en-US"/>
          </a:p>
        </p:txBody>
      </p:sp>
      <p:sp>
        <p:nvSpPr>
          <p:cNvPr id="44038" name="Rectangle 7"/>
          <p:cNvSpPr>
            <a:spLocks noChangeArrowheads="1"/>
          </p:cNvSpPr>
          <p:nvPr/>
        </p:nvSpPr>
        <p:spPr bwMode="auto">
          <a:xfrm>
            <a:off x="1600200" y="1905000"/>
            <a:ext cx="1727200" cy="323850"/>
          </a:xfrm>
          <a:prstGeom prst="rect">
            <a:avLst/>
          </a:prstGeom>
          <a:noFill/>
          <a:ln w="9525">
            <a:noFill/>
            <a:miter lim="800000"/>
            <a:headEnd/>
            <a:tailEnd/>
          </a:ln>
        </p:spPr>
        <p:txBody>
          <a:bodyPr wrap="none">
            <a:spAutoFit/>
          </a:bodyPr>
          <a:lstStyle/>
          <a:p>
            <a:pPr marL="742950" lvl="1" indent="-285750" algn="l">
              <a:spcBef>
                <a:spcPct val="45000"/>
              </a:spcBef>
              <a:spcAft>
                <a:spcPct val="20000"/>
              </a:spcAft>
              <a:buClr>
                <a:srgbClr val="990000"/>
              </a:buClr>
            </a:pPr>
            <a:r>
              <a:rPr lang="ar-SA" sz="1500" b="1" dirty="0">
                <a:solidFill>
                  <a:srgbClr val="FF0000"/>
                </a:solidFill>
              </a:rPr>
              <a:t>مجموعة فوسفات</a:t>
            </a:r>
            <a:endParaRPr lang="en-US" sz="1500" dirty="0">
              <a:latin typeface="Arial Unicode MS" pitchFamily="34" charset="-128"/>
              <a:ea typeface="Arial Unicode MS" pitchFamily="34" charset="-128"/>
              <a:cs typeface="Arial Unicode MS" pitchFamily="34" charset="-128"/>
            </a:endParaRPr>
          </a:p>
        </p:txBody>
      </p:sp>
      <p:sp>
        <p:nvSpPr>
          <p:cNvPr id="44039" name="Rectangle 8"/>
          <p:cNvSpPr>
            <a:spLocks noChangeArrowheads="1"/>
          </p:cNvSpPr>
          <p:nvPr/>
        </p:nvSpPr>
        <p:spPr bwMode="auto">
          <a:xfrm>
            <a:off x="838200" y="4953000"/>
            <a:ext cx="1419225" cy="323850"/>
          </a:xfrm>
          <a:prstGeom prst="rect">
            <a:avLst/>
          </a:prstGeom>
          <a:noFill/>
          <a:ln w="9525">
            <a:noFill/>
            <a:miter lim="800000"/>
            <a:headEnd/>
            <a:tailEnd/>
          </a:ln>
        </p:spPr>
        <p:txBody>
          <a:bodyPr wrap="none">
            <a:spAutoFit/>
          </a:bodyPr>
          <a:lstStyle/>
          <a:p>
            <a:pPr marL="742950" lvl="1" indent="-285750" algn="l">
              <a:spcBef>
                <a:spcPct val="45000"/>
              </a:spcBef>
              <a:spcAft>
                <a:spcPct val="20000"/>
              </a:spcAft>
              <a:buClr>
                <a:srgbClr val="990000"/>
              </a:buClr>
            </a:pPr>
            <a:r>
              <a:rPr lang="ar-EG" sz="1500" b="1" dirty="0">
                <a:solidFill>
                  <a:srgbClr val="FF0000"/>
                </a:solidFill>
              </a:rPr>
              <a:t>سكر خماسى</a:t>
            </a:r>
            <a:endParaRPr lang="en-US" sz="1500" dirty="0">
              <a:latin typeface="Arial Unicode MS" pitchFamily="34" charset="-128"/>
              <a:ea typeface="Arial Unicode MS" pitchFamily="34" charset="-128"/>
              <a:cs typeface="Arial Unicode MS" pitchFamily="34" charset="-128"/>
            </a:endParaRPr>
          </a:p>
        </p:txBody>
      </p:sp>
      <p:sp>
        <p:nvSpPr>
          <p:cNvPr id="44040" name="Rectangle 9"/>
          <p:cNvSpPr>
            <a:spLocks noChangeArrowheads="1"/>
          </p:cNvSpPr>
          <p:nvPr/>
        </p:nvSpPr>
        <p:spPr bwMode="auto">
          <a:xfrm>
            <a:off x="2514600" y="4191000"/>
            <a:ext cx="1708150" cy="323850"/>
          </a:xfrm>
          <a:prstGeom prst="rect">
            <a:avLst/>
          </a:prstGeom>
          <a:noFill/>
          <a:ln w="9525">
            <a:noFill/>
            <a:miter lim="800000"/>
            <a:headEnd/>
            <a:tailEnd/>
          </a:ln>
        </p:spPr>
        <p:txBody>
          <a:bodyPr wrap="none">
            <a:spAutoFit/>
          </a:bodyPr>
          <a:lstStyle/>
          <a:p>
            <a:pPr marL="742950" lvl="1" indent="-285750" algn="l">
              <a:spcBef>
                <a:spcPct val="45000"/>
              </a:spcBef>
              <a:spcAft>
                <a:spcPct val="20000"/>
              </a:spcAft>
              <a:buClr>
                <a:srgbClr val="990000"/>
              </a:buClr>
            </a:pPr>
            <a:r>
              <a:rPr lang="ar-EG" sz="1500" b="1" dirty="0">
                <a:solidFill>
                  <a:srgbClr val="FF0000"/>
                </a:solidFill>
              </a:rPr>
              <a:t>قاعدة </a:t>
            </a:r>
            <a:r>
              <a:rPr lang="ar-EG" sz="1500" b="1" dirty="0" err="1">
                <a:solidFill>
                  <a:srgbClr val="FF0000"/>
                </a:solidFill>
              </a:rPr>
              <a:t>نيتروجينية</a:t>
            </a:r>
            <a:endParaRPr lang="en-US" sz="1500" dirty="0">
              <a:latin typeface="Arial Unicode MS" pitchFamily="34" charset="-128"/>
              <a:ea typeface="Arial Unicode MS" pitchFamily="34" charset="-128"/>
              <a:cs typeface="Arial Unicode MS" pitchFamily="34" charset="-128"/>
            </a:endParaRPr>
          </a:p>
        </p:txBody>
      </p:sp>
      <p:sp>
        <p:nvSpPr>
          <p:cNvPr id="44041" name="Rectangle 10"/>
          <p:cNvSpPr>
            <a:spLocks noChangeArrowheads="1"/>
          </p:cNvSpPr>
          <p:nvPr/>
        </p:nvSpPr>
        <p:spPr bwMode="auto">
          <a:xfrm>
            <a:off x="533400" y="990600"/>
            <a:ext cx="1276350" cy="323850"/>
          </a:xfrm>
          <a:prstGeom prst="rect">
            <a:avLst/>
          </a:prstGeom>
          <a:noFill/>
          <a:ln w="9525">
            <a:noFill/>
            <a:miter lim="800000"/>
            <a:headEnd/>
            <a:tailEnd/>
          </a:ln>
        </p:spPr>
        <p:txBody>
          <a:bodyPr wrap="none">
            <a:spAutoFit/>
          </a:bodyPr>
          <a:lstStyle/>
          <a:p>
            <a:pPr marL="742950" lvl="1" indent="-285750" algn="l">
              <a:spcBef>
                <a:spcPct val="45000"/>
              </a:spcBef>
              <a:spcAft>
                <a:spcPct val="20000"/>
              </a:spcAft>
              <a:buClr>
                <a:srgbClr val="990000"/>
              </a:buClr>
            </a:pPr>
            <a:r>
              <a:rPr lang="ar-EG" sz="1500" b="1">
                <a:solidFill>
                  <a:srgbClr val="FF0000"/>
                </a:solidFill>
              </a:rPr>
              <a:t>نيوكلوتيدة</a:t>
            </a:r>
            <a:endParaRPr lang="en-US" sz="1500">
              <a:latin typeface="Arial Unicode MS" pitchFamily="34" charset="-128"/>
              <a:ea typeface="Arial Unicode MS" pitchFamily="34" charset="-128"/>
              <a:cs typeface="Arial Unicode MS" pitchFamily="34" charset="-128"/>
            </a:endParaRPr>
          </a:p>
        </p:txBody>
      </p:sp>
      <p:pic>
        <p:nvPicPr>
          <p:cNvPr id="11" name="Picture 10" descr="image-2.jpg"/>
          <p:cNvPicPr>
            <a:picLocks noChangeAspect="1"/>
          </p:cNvPicPr>
          <p:nvPr/>
        </p:nvPicPr>
        <p:blipFill>
          <a:blip r:embed="rId4" cstate="print"/>
          <a:stretch>
            <a:fillRect/>
          </a:stretch>
        </p:blipFill>
        <p:spPr>
          <a:xfrm>
            <a:off x="4343400" y="1295400"/>
            <a:ext cx="4557767" cy="344805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34400" cy="503238"/>
          </a:xfrm>
        </p:spPr>
        <p:txBody>
          <a:bodyPr/>
          <a:lstStyle/>
          <a:p>
            <a:pPr algn="ctr"/>
            <a:r>
              <a:rPr lang="en-US" dirty="0" smtClean="0">
                <a:latin typeface="Arial Unicode MS" pitchFamily="34" charset="-128"/>
                <a:ea typeface="Arial Unicode MS" pitchFamily="34" charset="-128"/>
              </a:rPr>
              <a:t>DNA Structure and Function</a:t>
            </a:r>
            <a:endParaRPr lang="en-US" dirty="0"/>
          </a:p>
        </p:txBody>
      </p:sp>
      <p:sp>
        <p:nvSpPr>
          <p:cNvPr id="3" name="Content Placeholder 2"/>
          <p:cNvSpPr>
            <a:spLocks noGrp="1"/>
          </p:cNvSpPr>
          <p:nvPr>
            <p:ph idx="1"/>
          </p:nvPr>
        </p:nvSpPr>
        <p:spPr>
          <a:xfrm>
            <a:off x="304800" y="1212850"/>
            <a:ext cx="8534400" cy="4909036"/>
          </a:xfrm>
        </p:spPr>
        <p:txBody>
          <a:bodyPr/>
          <a:lstStyle/>
          <a:p>
            <a:pPr marL="0" indent="0" algn="just">
              <a:spcBef>
                <a:spcPts val="0"/>
              </a:spcBef>
              <a:spcAft>
                <a:spcPts val="600"/>
              </a:spcAft>
            </a:pPr>
            <a:r>
              <a:rPr lang="en-US" sz="2400" dirty="0" smtClean="0"/>
              <a:t> </a:t>
            </a:r>
            <a:r>
              <a:rPr lang="en-US" sz="2400" b="1" dirty="0" smtClean="0"/>
              <a:t>Genes</a:t>
            </a:r>
            <a:r>
              <a:rPr lang="en-US" sz="2400" dirty="0" smtClean="0"/>
              <a:t> are what carry our traits through generations and that genes are made of </a:t>
            </a:r>
            <a:r>
              <a:rPr lang="en-US" sz="2400" b="1" dirty="0" smtClean="0"/>
              <a:t>deoxyribonucleic acid (DNA)</a:t>
            </a:r>
            <a:r>
              <a:rPr lang="en-US" sz="2400" dirty="0" smtClean="0"/>
              <a:t>. But genes themselves don't do the actual work. </a:t>
            </a:r>
          </a:p>
          <a:p>
            <a:pPr marL="0" indent="0" algn="just">
              <a:spcBef>
                <a:spcPts val="0"/>
              </a:spcBef>
              <a:spcAft>
                <a:spcPts val="600"/>
              </a:spcAft>
            </a:pPr>
            <a:r>
              <a:rPr lang="en-US" sz="2400" dirty="0" smtClean="0"/>
              <a:t>Rather, they serve as instruction books for making functional molecules such as </a:t>
            </a:r>
            <a:r>
              <a:rPr lang="en-US" sz="2400" b="1" dirty="0" smtClean="0"/>
              <a:t>ribonucleic acid (RNA)</a:t>
            </a:r>
            <a:r>
              <a:rPr lang="en-US" sz="2400" dirty="0" smtClean="0"/>
              <a:t> and </a:t>
            </a:r>
            <a:r>
              <a:rPr lang="en-US" sz="2400" b="1" dirty="0" smtClean="0"/>
              <a:t>proteins</a:t>
            </a:r>
            <a:r>
              <a:rPr lang="en-US" sz="2400" dirty="0" smtClean="0"/>
              <a:t>, which perform the chemical reactions in our bodies.</a:t>
            </a:r>
          </a:p>
          <a:p>
            <a:pPr marL="0" indent="0" algn="just">
              <a:spcBef>
                <a:spcPts val="0"/>
              </a:spcBef>
              <a:spcAft>
                <a:spcPts val="600"/>
              </a:spcAft>
            </a:pPr>
            <a:r>
              <a:rPr lang="en-US" sz="2400" b="1" dirty="0" smtClean="0">
                <a:solidFill>
                  <a:srgbClr val="C00000"/>
                </a:solidFill>
              </a:rPr>
              <a:t>Proteins</a:t>
            </a:r>
            <a:r>
              <a:rPr lang="en-US" sz="2400" dirty="0" smtClean="0"/>
              <a:t> do many other things, too. </a:t>
            </a:r>
          </a:p>
          <a:p>
            <a:pPr marL="0" indent="0" algn="just">
              <a:spcBef>
                <a:spcPts val="0"/>
              </a:spcBef>
              <a:spcAft>
                <a:spcPts val="600"/>
              </a:spcAft>
            </a:pPr>
            <a:r>
              <a:rPr lang="en-US" sz="2400" dirty="0" smtClean="0"/>
              <a:t>They provide the body's main building materials, forming the </a:t>
            </a:r>
            <a:r>
              <a:rPr lang="en-US" sz="2400" b="1" dirty="0" smtClean="0">
                <a:solidFill>
                  <a:srgbClr val="C00000"/>
                </a:solidFill>
              </a:rPr>
              <a:t>cell's architecture and structural components</a:t>
            </a:r>
            <a:r>
              <a:rPr lang="en-US" sz="2400" dirty="0" smtClean="0"/>
              <a:t>. </a:t>
            </a:r>
          </a:p>
          <a:p>
            <a:pPr marL="0" indent="0" algn="just">
              <a:spcBef>
                <a:spcPts val="0"/>
              </a:spcBef>
              <a:spcAft>
                <a:spcPts val="600"/>
              </a:spcAft>
            </a:pPr>
            <a:r>
              <a:rPr lang="en-US" sz="2400" dirty="0" smtClean="0"/>
              <a:t>But one thing proteins can't do is make copies of themselves. When a cell needs more proteins, it uses the manufacturing instructions coded in DNA.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533400" y="533400"/>
            <a:ext cx="9982200" cy="8094524"/>
          </a:xfrm>
        </p:spPr>
        <p:txBody>
          <a:bodyPr/>
          <a:lstStyle/>
          <a:p>
            <a:pPr marL="455613" lvl="1" algn="ctr" eaLnBrk="1" hangingPunct="1">
              <a:lnSpc>
                <a:spcPct val="150000"/>
              </a:lnSpc>
            </a:pPr>
            <a:r>
              <a:rPr lang="en-US" altLang="ar-SA" sz="2500" dirty="0" smtClean="0"/>
              <a:t>Each DNA molecule is made up</a:t>
            </a:r>
            <a:r>
              <a:rPr lang="ar-EG" altLang="ar-SA" sz="2500" dirty="0" smtClean="0"/>
              <a:t> </a:t>
            </a:r>
            <a:r>
              <a:rPr lang="en-US" altLang="ar-SA" sz="2500" dirty="0" smtClean="0"/>
              <a:t>(2) polynucleotide chains twisted into a helical shape</a:t>
            </a:r>
          </a:p>
          <a:p>
            <a:pPr marL="455613" lvl="1" algn="ctr" rtl="1" eaLnBrk="1" hangingPunct="1">
              <a:lnSpc>
                <a:spcPct val="150000"/>
              </a:lnSpc>
            </a:pPr>
            <a:r>
              <a:rPr lang="en-US" altLang="ar-SA" sz="2200" dirty="0" smtClean="0"/>
              <a:t> </a:t>
            </a:r>
            <a:r>
              <a:rPr lang="ar-SA" altLang="ar-SA" sz="1800" b="1" dirty="0" smtClean="0">
                <a:solidFill>
                  <a:srgbClr val="FF0000"/>
                </a:solidFill>
              </a:rPr>
              <a:t>يتكون الدنا من سلسلتين من متعدد </a:t>
            </a:r>
            <a:r>
              <a:rPr lang="ar-SA" altLang="ar-SA" sz="1800" b="1" dirty="0" err="1" smtClean="0">
                <a:solidFill>
                  <a:srgbClr val="FF0000"/>
                </a:solidFill>
              </a:rPr>
              <a:t>النيوكليوتيدات</a:t>
            </a:r>
            <a:r>
              <a:rPr lang="ar-SA" altLang="ar-SA" sz="1800" b="1" dirty="0" smtClean="0">
                <a:solidFill>
                  <a:srgbClr val="FF0000"/>
                </a:solidFill>
              </a:rPr>
              <a:t> </a:t>
            </a:r>
            <a:r>
              <a:rPr lang="ar-EG" altLang="ar-SA" sz="1800" b="1" dirty="0" smtClean="0">
                <a:solidFill>
                  <a:srgbClr val="FF0000"/>
                </a:solidFill>
              </a:rPr>
              <a:t>ملفوف </a:t>
            </a:r>
            <a:r>
              <a:rPr lang="ar-SA" altLang="ar-SA" sz="1800" b="1" dirty="0" smtClean="0">
                <a:solidFill>
                  <a:srgbClr val="FF0000"/>
                </a:solidFill>
              </a:rPr>
              <a:t>في شكل حلزون</a:t>
            </a:r>
            <a:endParaRPr lang="en-US" altLang="ar-SA" sz="1800" dirty="0" smtClean="0"/>
          </a:p>
          <a:p>
            <a:pPr marL="455613" lvl="1" algn="ctr" eaLnBrk="1" hangingPunct="1">
              <a:lnSpc>
                <a:spcPct val="80000"/>
              </a:lnSpc>
            </a:pPr>
            <a:r>
              <a:rPr lang="en-US" altLang="ar-SA" sz="2200" dirty="0" smtClean="0"/>
              <a:t>Sugar-Phosphate backbone is (</a:t>
            </a:r>
            <a:r>
              <a:rPr lang="en-US" altLang="ar-SA" sz="2200" b="1" dirty="0" smtClean="0"/>
              <a:t>outside</a:t>
            </a:r>
            <a:r>
              <a:rPr lang="en-US" altLang="ar-SA" sz="2200" dirty="0" smtClean="0"/>
              <a:t>)</a:t>
            </a:r>
            <a:endParaRPr lang="ar-EG" altLang="ar-SA" sz="2200" dirty="0" smtClean="0"/>
          </a:p>
          <a:p>
            <a:pPr marL="455613" lvl="1" algn="ctr" eaLnBrk="1" hangingPunct="1">
              <a:lnSpc>
                <a:spcPct val="80000"/>
              </a:lnSpc>
              <a:buFont typeface="Times New Roman" pitchFamily="18" charset="0"/>
              <a:buNone/>
            </a:pPr>
            <a:r>
              <a:rPr lang="ar-EG" altLang="ar-SA" sz="2000" b="1" dirty="0" smtClean="0">
                <a:solidFill>
                  <a:srgbClr val="FF0000"/>
                </a:solidFill>
              </a:rPr>
              <a:t>	</a:t>
            </a:r>
            <a:r>
              <a:rPr lang="ar-SA" altLang="ar-SA" sz="1800" b="1" dirty="0" smtClean="0">
                <a:solidFill>
                  <a:srgbClr val="FF0000"/>
                </a:solidFill>
              </a:rPr>
              <a:t>يوجد عمود السكر والفوسفات</a:t>
            </a:r>
            <a:r>
              <a:rPr lang="ar-EG" altLang="ar-SA" sz="1800" b="1" dirty="0" smtClean="0">
                <a:solidFill>
                  <a:srgbClr val="FF0000"/>
                </a:solidFill>
              </a:rPr>
              <a:t> </a:t>
            </a:r>
            <a:r>
              <a:rPr lang="ar-SA" altLang="ar-SA" sz="1800" b="1" dirty="0" smtClean="0">
                <a:solidFill>
                  <a:srgbClr val="FF0000"/>
                </a:solidFill>
              </a:rPr>
              <a:t>خارج الحلزون</a:t>
            </a:r>
            <a:endParaRPr lang="en-US" altLang="ar-SA" sz="1800" dirty="0" smtClean="0">
              <a:solidFill>
                <a:srgbClr val="FF0000"/>
              </a:solidFill>
            </a:endParaRPr>
          </a:p>
          <a:p>
            <a:pPr marL="455613" lvl="1" algn="ctr" eaLnBrk="1" hangingPunct="1">
              <a:lnSpc>
                <a:spcPct val="150000"/>
              </a:lnSpc>
            </a:pPr>
            <a:r>
              <a:rPr lang="en-US" altLang="ar-SA" sz="2200" dirty="0" smtClean="0"/>
              <a:t>Nitrogen bases are perpendicular to the backbone (</a:t>
            </a:r>
            <a:r>
              <a:rPr lang="en-US" altLang="ar-SA" sz="2200" b="1" dirty="0" smtClean="0"/>
              <a:t>inside</a:t>
            </a:r>
            <a:r>
              <a:rPr lang="en-US" altLang="ar-SA" sz="2200" dirty="0" smtClean="0"/>
              <a:t>)</a:t>
            </a:r>
            <a:endParaRPr lang="ar-EG" altLang="ar-SA" sz="2200" dirty="0" smtClean="0"/>
          </a:p>
          <a:p>
            <a:pPr marL="455613" lvl="1" algn="ctr" eaLnBrk="1" hangingPunct="1">
              <a:lnSpc>
                <a:spcPct val="150000"/>
              </a:lnSpc>
              <a:buFont typeface="Times New Roman" pitchFamily="18" charset="0"/>
              <a:buNone/>
            </a:pPr>
            <a:r>
              <a:rPr lang="en-US" altLang="ar-SA" sz="1800" b="1" dirty="0" smtClean="0">
                <a:solidFill>
                  <a:srgbClr val="FF0000"/>
                </a:solidFill>
              </a:rPr>
              <a:t> </a:t>
            </a:r>
            <a:r>
              <a:rPr lang="ar-EG" altLang="ar-SA" sz="1800" b="1" dirty="0" smtClean="0">
                <a:solidFill>
                  <a:srgbClr val="FF0000"/>
                </a:solidFill>
              </a:rPr>
              <a:t> </a:t>
            </a:r>
            <a:r>
              <a:rPr lang="ar-SA" altLang="ar-SA" sz="1800" b="1" dirty="0" smtClean="0">
                <a:solidFill>
                  <a:srgbClr val="FF0000"/>
                </a:solidFill>
              </a:rPr>
              <a:t>القواعد النيتروجينية متعامدة على هذا العمود في داخلة</a:t>
            </a:r>
            <a:endParaRPr lang="en-US" altLang="ar-SA" sz="1800" b="1" dirty="0" smtClean="0">
              <a:solidFill>
                <a:srgbClr val="FF0000"/>
              </a:solidFill>
            </a:endParaRPr>
          </a:p>
          <a:p>
            <a:pPr marL="455613" lvl="1" algn="ctr" eaLnBrk="1" hangingPunct="1">
              <a:lnSpc>
                <a:spcPct val="150000"/>
              </a:lnSpc>
            </a:pPr>
            <a:r>
              <a:rPr lang="en-US" altLang="ar-SA" sz="2200" dirty="0" smtClean="0"/>
              <a:t>Pairs of bases give the helix a uniform shape</a:t>
            </a:r>
          </a:p>
          <a:p>
            <a:pPr marL="455613" lvl="1" algn="ctr" eaLnBrk="1" hangingPunct="1">
              <a:lnSpc>
                <a:spcPct val="150000"/>
              </a:lnSpc>
              <a:buFont typeface="Times New Roman" pitchFamily="18" charset="0"/>
              <a:buNone/>
            </a:pPr>
            <a:r>
              <a:rPr lang="ar-SA" altLang="ar-SA" sz="1800" b="1" dirty="0" smtClean="0">
                <a:solidFill>
                  <a:srgbClr val="FF0000"/>
                </a:solidFill>
              </a:rPr>
              <a:t>ت</a:t>
            </a:r>
            <a:r>
              <a:rPr lang="ar-EG" altLang="ar-SA" sz="1800" b="1" dirty="0" err="1" smtClean="0">
                <a:solidFill>
                  <a:srgbClr val="FF0000"/>
                </a:solidFill>
              </a:rPr>
              <a:t>رتبط</a:t>
            </a:r>
            <a:r>
              <a:rPr lang="ar-SA" altLang="ar-SA" sz="1800" b="1" dirty="0" smtClean="0">
                <a:solidFill>
                  <a:srgbClr val="FF0000"/>
                </a:solidFill>
              </a:rPr>
              <a:t> القاعدة النيتروجينية بطريقة خاصة معطية شكل</a:t>
            </a:r>
            <a:r>
              <a:rPr lang="ar-EG" altLang="ar-SA" sz="1800" b="1" dirty="0" smtClean="0">
                <a:solidFill>
                  <a:srgbClr val="FF0000"/>
                </a:solidFill>
              </a:rPr>
              <a:t> </a:t>
            </a:r>
            <a:r>
              <a:rPr lang="ar-SA" altLang="ar-SA" sz="1800" b="1" dirty="0" smtClean="0">
                <a:solidFill>
                  <a:srgbClr val="FF0000"/>
                </a:solidFill>
              </a:rPr>
              <a:t>الحلزون</a:t>
            </a:r>
            <a:endParaRPr lang="en-US" altLang="ar-SA" sz="1800" b="1" dirty="0" smtClean="0"/>
          </a:p>
          <a:p>
            <a:pPr marL="1809750" lvl="3" indent="-323850" algn="ctr" eaLnBrk="1" hangingPunct="1">
              <a:lnSpc>
                <a:spcPct val="80000"/>
              </a:lnSpc>
              <a:buFontTx/>
              <a:buChar char="–"/>
            </a:pPr>
            <a:r>
              <a:rPr lang="en-US" altLang="ar-SA" sz="1600" b="1" dirty="0" smtClean="0"/>
              <a:t>G pairs with C, forming three hydrogen bonds</a:t>
            </a:r>
          </a:p>
          <a:p>
            <a:pPr marL="1809750" lvl="3" indent="-323850" algn="ctr" rtl="1" eaLnBrk="1" hangingPunct="1">
              <a:lnSpc>
                <a:spcPct val="80000"/>
              </a:lnSpc>
              <a:buFontTx/>
              <a:buChar char="–"/>
            </a:pPr>
            <a:r>
              <a:rPr lang="ar-SA" altLang="ar-SA" sz="1600" b="1" dirty="0" smtClean="0"/>
              <a:t>يتزاوج </a:t>
            </a:r>
            <a:r>
              <a:rPr lang="ar-SA" altLang="ar-SA" sz="1600" b="1" dirty="0" err="1" smtClean="0"/>
              <a:t>الجوانين</a:t>
            </a:r>
            <a:r>
              <a:rPr lang="ar-SA" altLang="ar-SA" sz="1600" b="1" dirty="0" smtClean="0"/>
              <a:t> مع </a:t>
            </a:r>
            <a:r>
              <a:rPr lang="ar-SA" altLang="ar-SA" sz="1600" b="1" dirty="0" err="1" smtClean="0"/>
              <a:t>السايتوسين</a:t>
            </a:r>
            <a:r>
              <a:rPr lang="ar-SA" altLang="ar-SA" sz="1600" b="1" dirty="0" smtClean="0"/>
              <a:t> فيكونا ثلاث روابط هيدروجينية </a:t>
            </a:r>
            <a:endParaRPr lang="en-US" altLang="ar-SA" sz="1400" b="1" dirty="0" smtClean="0"/>
          </a:p>
          <a:p>
            <a:pPr marL="455613" lvl="1" algn="ctr" eaLnBrk="1" hangingPunct="1">
              <a:lnSpc>
                <a:spcPct val="150000"/>
              </a:lnSpc>
            </a:pPr>
            <a:endParaRPr lang="en-US" altLang="ar-SA" sz="1800" dirty="0" smtClean="0">
              <a:solidFill>
                <a:srgbClr val="FF0000"/>
              </a:solidFill>
            </a:endParaRPr>
          </a:p>
          <a:p>
            <a:pPr marL="455613" lvl="1" algn="ctr" eaLnBrk="1" hangingPunct="1">
              <a:lnSpc>
                <a:spcPct val="80000"/>
              </a:lnSpc>
            </a:pPr>
            <a:endParaRPr lang="en-US" altLang="ar-SA" sz="1800" b="1" dirty="0" smtClean="0"/>
          </a:p>
          <a:p>
            <a:pPr marL="1138238" lvl="2" indent="-334963" algn="ctr" rtl="1" eaLnBrk="1" hangingPunct="1">
              <a:lnSpc>
                <a:spcPct val="80000"/>
              </a:lnSpc>
              <a:buFontTx/>
              <a:buChar char="–"/>
            </a:pPr>
            <a:endParaRPr lang="en-US" altLang="ar-SA" sz="1800" b="1" dirty="0" smtClean="0"/>
          </a:p>
          <a:p>
            <a:pPr marL="1138238" lvl="2" indent="-334963" algn="ctr" rtl="1" eaLnBrk="1" hangingPunct="1">
              <a:lnSpc>
                <a:spcPct val="80000"/>
              </a:lnSpc>
              <a:buFont typeface="Times New Roman" pitchFamily="18" charset="0"/>
              <a:buNone/>
            </a:pPr>
            <a:endParaRPr lang="en-US" altLang="ar-SA" sz="1800" b="1" dirty="0" smtClean="0"/>
          </a:p>
        </p:txBody>
      </p:sp>
      <p:sp>
        <p:nvSpPr>
          <p:cNvPr id="8909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en-US" altLang="ar-SA" sz="1400">
                <a:latin typeface="Tahoma" pitchFamily="34" charset="0"/>
              </a:rPr>
              <a:t>0</a:t>
            </a:r>
          </a:p>
        </p:txBody>
      </p:sp>
      <p:sp>
        <p:nvSpPr>
          <p:cNvPr id="89092" name="Line 5"/>
          <p:cNvSpPr>
            <a:spLocks noChangeShapeType="1"/>
          </p:cNvSpPr>
          <p:nvPr/>
        </p:nvSpPr>
        <p:spPr bwMode="auto">
          <a:xfrm>
            <a:off x="182563" y="5334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093" name="Rectangle 2"/>
          <p:cNvSpPr>
            <a:spLocks noGrp="1" noChangeArrowheads="1"/>
          </p:cNvSpPr>
          <p:nvPr>
            <p:ph type="title"/>
          </p:nvPr>
        </p:nvSpPr>
        <p:spPr>
          <a:xfrm>
            <a:off x="290513" y="0"/>
            <a:ext cx="8543925" cy="479425"/>
          </a:xfrm>
        </p:spPr>
        <p:txBody>
          <a:bodyPr/>
          <a:lstStyle/>
          <a:p>
            <a:pPr marL="0" indent="0" algn="ctr" eaLnBrk="1" hangingPunct="1"/>
            <a:r>
              <a:rPr lang="en-US" altLang="ar-SA" sz="2800" smtClean="0">
                <a:latin typeface="Arial Unicode MS" pitchFamily="34" charset="-128"/>
                <a:ea typeface="Arial Unicode MS" pitchFamily="34" charset="-128"/>
                <a:cs typeface="Arial Unicode MS" pitchFamily="34" charset="-128"/>
              </a:rPr>
              <a:t>DNA Structure and Function</a:t>
            </a:r>
            <a:endParaRPr lang="en-US" altLang="ar-SA" sz="2800" smtClean="0">
              <a:solidFill>
                <a:srgbClr val="FF0000"/>
              </a:solidFill>
              <a:latin typeface="Arial" pitchFamily="34" charset="0"/>
            </a:endParaRPr>
          </a:p>
        </p:txBody>
      </p:sp>
    </p:spTree>
    <p:custDataLst>
      <p:tags r:id="rId1"/>
    </p:custDataLst>
    <p:extLst>
      <p:ext uri="{BB962C8B-B14F-4D97-AF65-F5344CB8AC3E}">
        <p14:creationId xmlns:p14="http://schemas.microsoft.com/office/powerpoint/2010/main" val="2756756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76200"/>
            <a:ext cx="8534400" cy="503238"/>
          </a:xfrm>
        </p:spPr>
        <p:txBody>
          <a:bodyPr/>
          <a:lstStyle/>
          <a:p>
            <a:pPr algn="ctr" eaLnBrk="1" hangingPunct="1">
              <a:defRPr/>
            </a:pPr>
            <a:r>
              <a:rPr lang="en-US" dirty="0" smtClean="0">
                <a:latin typeface="Arial Unicode MS" pitchFamily="34" charset="-128"/>
                <a:ea typeface="Arial Unicode MS" pitchFamily="34" charset="-128"/>
                <a:cs typeface="+mn-cs"/>
              </a:rPr>
              <a:t>DNA Structure and Function</a:t>
            </a:r>
          </a:p>
        </p:txBody>
      </p:sp>
      <p:sp>
        <p:nvSpPr>
          <p:cNvPr id="39939" name="Rectangle 3"/>
          <p:cNvSpPr>
            <a:spLocks noGrp="1" noChangeArrowheads="1"/>
          </p:cNvSpPr>
          <p:nvPr>
            <p:ph type="body" idx="1"/>
          </p:nvPr>
        </p:nvSpPr>
        <p:spPr>
          <a:xfrm>
            <a:off x="152400" y="914400"/>
            <a:ext cx="8610600" cy="5096780"/>
          </a:xfrm>
        </p:spPr>
        <p:txBody>
          <a:bodyPr/>
          <a:lstStyle/>
          <a:p>
            <a:pPr eaLnBrk="1" hangingPunct="1"/>
            <a:r>
              <a:rPr lang="en-US" sz="2400" dirty="0" smtClean="0"/>
              <a:t>DNA is transcribed into RNA then translated into a protein</a:t>
            </a:r>
          </a:p>
          <a:p>
            <a:pPr algn="r" rtl="1" eaLnBrk="1" hangingPunct="1"/>
            <a:r>
              <a:rPr lang="ar-EG" sz="2400" dirty="0" smtClean="0">
                <a:solidFill>
                  <a:srgbClr val="FF0000"/>
                </a:solidFill>
                <a:ea typeface="Arial Unicode MS" pitchFamily="34" charset="-128"/>
                <a:cs typeface="Arial Unicode MS" pitchFamily="34" charset="-128"/>
              </a:rPr>
              <a:t>حمض الدنا </a:t>
            </a:r>
            <a:r>
              <a:rPr lang="ar-EG" sz="2400" dirty="0" err="1" smtClean="0">
                <a:solidFill>
                  <a:srgbClr val="FF0000"/>
                </a:solidFill>
                <a:ea typeface="Arial Unicode MS" pitchFamily="34" charset="-128"/>
                <a:cs typeface="Arial Unicode MS" pitchFamily="34" charset="-128"/>
              </a:rPr>
              <a:t>يستنسخ </a:t>
            </a:r>
            <a:r>
              <a:rPr lang="ar-EG" sz="2400" dirty="0" smtClean="0">
                <a:solidFill>
                  <a:srgbClr val="FF0000"/>
                </a:solidFill>
                <a:ea typeface="Arial Unicode MS" pitchFamily="34" charset="-128"/>
                <a:cs typeface="Arial Unicode MS" pitchFamily="34" charset="-128"/>
              </a:rPr>
              <a:t>(يتحول الى) الى حمض </a:t>
            </a:r>
            <a:r>
              <a:rPr lang="ar-EG" sz="2400" dirty="0" err="1" smtClean="0">
                <a:solidFill>
                  <a:srgbClr val="FF0000"/>
                </a:solidFill>
                <a:ea typeface="Arial Unicode MS" pitchFamily="34" charset="-128"/>
                <a:cs typeface="Arial Unicode MS" pitchFamily="34" charset="-128"/>
              </a:rPr>
              <a:t>الرنا</a:t>
            </a:r>
            <a:r>
              <a:rPr lang="ar-EG" sz="2400" dirty="0" smtClean="0">
                <a:solidFill>
                  <a:srgbClr val="FF0000"/>
                </a:solidFill>
                <a:ea typeface="Arial Unicode MS" pitchFamily="34" charset="-128"/>
                <a:cs typeface="Arial Unicode MS" pitchFamily="34" charset="-128"/>
              </a:rPr>
              <a:t> الذى يترجم الى بروتين</a:t>
            </a:r>
          </a:p>
          <a:p>
            <a:pPr eaLnBrk="1" hangingPunct="1"/>
            <a:r>
              <a:rPr lang="en-US" sz="2400" dirty="0" smtClean="0">
                <a:ea typeface="Arial Unicode MS" pitchFamily="34" charset="-128"/>
                <a:cs typeface="Arial Unicode MS" pitchFamily="34" charset="-128"/>
              </a:rPr>
              <a:t>DNA in every body cell is exactly alike</a:t>
            </a:r>
          </a:p>
          <a:p>
            <a:pPr algn="r" rtl="1" eaLnBrk="1" hangingPunct="1"/>
            <a:r>
              <a:rPr lang="ar-EG" sz="2400" dirty="0" smtClean="0">
                <a:solidFill>
                  <a:srgbClr val="FF0000"/>
                </a:solidFill>
                <a:ea typeface="Arial Unicode MS" pitchFamily="34" charset="-128"/>
                <a:cs typeface="Arial Unicode MS" pitchFamily="34" charset="-128"/>
              </a:rPr>
              <a:t>الحمض </a:t>
            </a:r>
            <a:r>
              <a:rPr lang="ar-EG" sz="2400" dirty="0" err="1" smtClean="0">
                <a:solidFill>
                  <a:srgbClr val="FF0000"/>
                </a:solidFill>
                <a:ea typeface="Arial Unicode MS" pitchFamily="34" charset="-128"/>
                <a:cs typeface="Arial Unicode MS" pitchFamily="34" charset="-128"/>
              </a:rPr>
              <a:t>النووى </a:t>
            </a:r>
            <a:r>
              <a:rPr lang="ar-EG" sz="2400" dirty="0" smtClean="0">
                <a:solidFill>
                  <a:srgbClr val="FF0000"/>
                </a:solidFill>
                <a:ea typeface="Arial Unicode MS" pitchFamily="34" charset="-128"/>
                <a:cs typeface="Arial Unicode MS" pitchFamily="34" charset="-128"/>
              </a:rPr>
              <a:t>(حمض الدنا) فى كل خلايا الجسم واحد</a:t>
            </a:r>
            <a:endParaRPr lang="en-US" sz="2400" dirty="0" smtClean="0">
              <a:solidFill>
                <a:srgbClr val="FF0000"/>
              </a:solidFill>
              <a:ea typeface="Arial Unicode MS" pitchFamily="34" charset="-128"/>
              <a:cs typeface="Arial Unicode MS" pitchFamily="34" charset="-128"/>
            </a:endParaRPr>
          </a:p>
          <a:p>
            <a:pPr eaLnBrk="1" hangingPunct="1"/>
            <a:r>
              <a:rPr lang="en-US" sz="2400" dirty="0" smtClean="0"/>
              <a:t>DNA is inherited by offspring from their parents</a:t>
            </a:r>
            <a:endParaRPr lang="ar-EG" sz="2400" dirty="0" smtClean="0"/>
          </a:p>
          <a:p>
            <a:pPr algn="r" rtl="1" eaLnBrk="1" hangingPunct="1"/>
            <a:r>
              <a:rPr lang="ar-EG" sz="2400" dirty="0" smtClean="0">
                <a:solidFill>
                  <a:srgbClr val="FF0000"/>
                </a:solidFill>
              </a:rPr>
              <a:t>ترث الأجيال الدنا من جيل </a:t>
            </a:r>
            <a:r>
              <a:rPr lang="ar-EG" sz="2400" dirty="0" err="1" smtClean="0">
                <a:solidFill>
                  <a:srgbClr val="FF0000"/>
                </a:solidFill>
              </a:rPr>
              <a:t>الأباء</a:t>
            </a:r>
            <a:endParaRPr lang="en-US" sz="2400" dirty="0" smtClean="0">
              <a:solidFill>
                <a:srgbClr val="FF0000"/>
              </a:solidFill>
            </a:endParaRPr>
          </a:p>
          <a:p>
            <a:pPr eaLnBrk="1" hangingPunct="1"/>
            <a:r>
              <a:rPr lang="en-US" sz="2400" dirty="0" smtClean="0"/>
              <a:t>DNA controls the development of organisms</a:t>
            </a:r>
            <a:endParaRPr lang="ar-EG" sz="2400" dirty="0" smtClean="0"/>
          </a:p>
          <a:p>
            <a:pPr algn="r" rtl="1" eaLnBrk="1" hangingPunct="1"/>
            <a:r>
              <a:rPr lang="ar-EG" sz="2400" dirty="0" smtClean="0">
                <a:solidFill>
                  <a:srgbClr val="FF0000"/>
                </a:solidFill>
              </a:rPr>
              <a:t>يتحكم الحمض </a:t>
            </a:r>
            <a:r>
              <a:rPr lang="ar-EG" sz="2400" dirty="0" err="1" smtClean="0">
                <a:solidFill>
                  <a:srgbClr val="FF0000"/>
                </a:solidFill>
              </a:rPr>
              <a:t>النووى </a:t>
            </a:r>
            <a:r>
              <a:rPr lang="ar-EG" sz="2400" dirty="0" smtClean="0">
                <a:solidFill>
                  <a:srgbClr val="FF0000"/>
                </a:solidFill>
              </a:rPr>
              <a:t>(الدنا) فى تطور الكائنات</a:t>
            </a:r>
            <a:endParaRPr lang="en-US" sz="2400" dirty="0" smtClean="0"/>
          </a:p>
        </p:txBody>
      </p:sp>
      <p:sp>
        <p:nvSpPr>
          <p:cNvPr id="39940"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20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20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fade">
                                      <p:cBhvr>
                                        <p:cTn id="27" dur="2000"/>
                                        <p:tgtEl>
                                          <p:spTgt spid="399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fade">
                                      <p:cBhvr>
                                        <p:cTn id="32" dur="2000"/>
                                        <p:tgtEl>
                                          <p:spTgt spid="399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fade">
                                      <p:cBhvr>
                                        <p:cTn id="37" dur="2000"/>
                                        <p:tgtEl>
                                          <p:spTgt spid="399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fade">
                                      <p:cBhvr>
                                        <p:cTn id="42" dur="20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38200" y="1524000"/>
            <a:ext cx="8534400" cy="914400"/>
          </a:xfrm>
        </p:spPr>
        <p:txBody>
          <a:bodyPr/>
          <a:lstStyle/>
          <a:p>
            <a:pPr marL="0" indent="0" eaLnBrk="1" hangingPunct="1"/>
            <a:r>
              <a:rPr lang="en-US" altLang="ar-SA" smtClean="0">
                <a:latin typeface="Arial Unicode MS" pitchFamily="34" charset="-128"/>
                <a:ea typeface="Arial Unicode MS" pitchFamily="34" charset="-128"/>
                <a:cs typeface="Arial Unicode MS" pitchFamily="34" charset="-128"/>
              </a:rPr>
              <a:t>Charles Darwin and the Theory of Natural Selection</a:t>
            </a:r>
          </a:p>
        </p:txBody>
      </p:sp>
      <p:sp>
        <p:nvSpPr>
          <p:cNvPr id="95235" name="Line 4"/>
          <p:cNvSpPr>
            <a:spLocks noChangeShapeType="1"/>
          </p:cNvSpPr>
          <p:nvPr/>
        </p:nvSpPr>
        <p:spPr bwMode="auto">
          <a:xfrm>
            <a:off x="304800" y="25908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36"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959869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228600" y="1219200"/>
            <a:ext cx="8534400" cy="4067175"/>
          </a:xfrm>
        </p:spPr>
        <p:txBody>
          <a:bodyPr/>
          <a:lstStyle/>
          <a:p>
            <a:pPr eaLnBrk="1" hangingPunct="1"/>
            <a:r>
              <a:rPr lang="en-US" altLang="ar-SA" smtClean="0"/>
              <a:t>Charles Darwin published on the </a:t>
            </a:r>
            <a:r>
              <a:rPr lang="en-US" altLang="ar-SA" i="1" smtClean="0">
                <a:solidFill>
                  <a:srgbClr val="FF0000"/>
                </a:solidFill>
              </a:rPr>
              <a:t>Origin of Species by Means of Natural Selection </a:t>
            </a:r>
            <a:r>
              <a:rPr lang="en-US" altLang="ar-SA" smtClean="0"/>
              <a:t>in 1859</a:t>
            </a:r>
          </a:p>
          <a:p>
            <a:pPr eaLnBrk="1" hangingPunct="1"/>
            <a:r>
              <a:rPr lang="en-US" altLang="ar-SA" smtClean="0"/>
              <a:t>Darwin made (2)main points: </a:t>
            </a:r>
          </a:p>
          <a:p>
            <a:pPr lvl="1" eaLnBrk="1" hangingPunct="1"/>
            <a:r>
              <a:rPr lang="en-US" altLang="ar-SA" smtClean="0"/>
              <a:t>Species showed evidence of modification from common ancestors</a:t>
            </a:r>
          </a:p>
          <a:p>
            <a:pPr lvl="1" eaLnBrk="1" hangingPunct="1"/>
            <a:r>
              <a:rPr lang="en-US" altLang="ar-SA" smtClean="0"/>
              <a:t>Natural selection is the mechanism behind “modification in generation”</a:t>
            </a:r>
          </a:p>
        </p:txBody>
      </p:sp>
      <p:sp>
        <p:nvSpPr>
          <p:cNvPr id="97283"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4"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5"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Tree>
    <p:extLst>
      <p:ext uri="{BB962C8B-B14F-4D97-AF65-F5344CB8AC3E}">
        <p14:creationId xmlns:p14="http://schemas.microsoft.com/office/powerpoint/2010/main" val="2875128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457200" y="1219200"/>
            <a:ext cx="9448800" cy="3517900"/>
          </a:xfrm>
        </p:spPr>
        <p:txBody>
          <a:bodyPr/>
          <a:lstStyle/>
          <a:p>
            <a:pPr lvl="1" eaLnBrk="1" hangingPunct="1"/>
            <a:r>
              <a:rPr lang="en-US" altLang="ar-SA" smtClean="0"/>
              <a:t>Individuals in a population have traits </a:t>
            </a:r>
            <a:r>
              <a:rPr lang="ar-EG" altLang="ar-SA" smtClean="0"/>
              <a:t>صفات</a:t>
            </a:r>
            <a:r>
              <a:rPr lang="en-US" altLang="ar-SA" smtClean="0"/>
              <a:t>that vary</a:t>
            </a:r>
          </a:p>
          <a:p>
            <a:pPr lvl="1" eaLnBrk="1" hangingPunct="1"/>
            <a:r>
              <a:rPr lang="en-US" altLang="ar-SA" smtClean="0"/>
              <a:t>Many of these traits are heritable (pass from parents to sons)</a:t>
            </a:r>
          </a:p>
          <a:p>
            <a:pPr lvl="1" eaLnBrk="1" hangingPunct="1"/>
            <a:r>
              <a:rPr lang="en-US" altLang="ar-SA" smtClean="0"/>
              <a:t>Competition is necessary</a:t>
            </a:r>
          </a:p>
          <a:p>
            <a:pPr lvl="1" eaLnBrk="1" hangingPunct="1"/>
            <a:r>
              <a:rPr lang="en-US" altLang="ar-SA" smtClean="0"/>
              <a:t>Species generally suit their environment</a:t>
            </a:r>
          </a:p>
        </p:txBody>
      </p:sp>
      <p:sp>
        <p:nvSpPr>
          <p:cNvPr id="99331"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2"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3"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
        <p:nvSpPr>
          <p:cNvPr id="99334" name="Rectangle 6"/>
          <p:cNvSpPr>
            <a:spLocks noChangeArrowheads="1"/>
          </p:cNvSpPr>
          <p:nvPr/>
        </p:nvSpPr>
        <p:spPr bwMode="auto">
          <a:xfrm>
            <a:off x="431800" y="457200"/>
            <a:ext cx="442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en-US" altLang="ar-SA" sz="3400"/>
              <a:t>Darwin observed that:</a:t>
            </a:r>
          </a:p>
        </p:txBody>
      </p:sp>
    </p:spTree>
    <p:extLst>
      <p:ext uri="{BB962C8B-B14F-4D97-AF65-F5344CB8AC3E}">
        <p14:creationId xmlns:p14="http://schemas.microsoft.com/office/powerpoint/2010/main" val="1462122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152400" y="1816100"/>
            <a:ext cx="9067800" cy="2527300"/>
          </a:xfrm>
        </p:spPr>
        <p:txBody>
          <a:bodyPr/>
          <a:lstStyle/>
          <a:p>
            <a:pPr lvl="1" eaLnBrk="1" hangingPunct="1"/>
            <a:r>
              <a:rPr lang="en-US" altLang="ar-SA" smtClean="0"/>
              <a:t>Individuals that are best suited </a:t>
            </a:r>
            <a:r>
              <a:rPr lang="ar-EG" altLang="ar-SA" smtClean="0"/>
              <a:t>تتلائم أفضل</a:t>
            </a:r>
            <a:r>
              <a:rPr lang="en-US" altLang="ar-SA" smtClean="0"/>
              <a:t> to their environment are more likely to survive and reproduce</a:t>
            </a:r>
            <a:endParaRPr lang="ar-EG" altLang="ar-SA" smtClean="0"/>
          </a:p>
          <a:p>
            <a:pPr lvl="1" eaLnBrk="1" hangingPunct="1"/>
            <a:r>
              <a:rPr lang="en-US" altLang="ar-SA" smtClean="0"/>
              <a:t>In other words, the natural environment “selects” for beneficial traits</a:t>
            </a:r>
          </a:p>
        </p:txBody>
      </p:sp>
      <p:sp>
        <p:nvSpPr>
          <p:cNvPr id="101379"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0"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1"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
        <p:nvSpPr>
          <p:cNvPr id="101382" name="Rectangle 5"/>
          <p:cNvSpPr>
            <a:spLocks noChangeArrowheads="1"/>
          </p:cNvSpPr>
          <p:nvPr/>
        </p:nvSpPr>
        <p:spPr bwMode="auto">
          <a:xfrm>
            <a:off x="835025" y="457200"/>
            <a:ext cx="46164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ltLang="ar-SA" sz="3400"/>
              <a:t>Darwin concluded that:</a:t>
            </a:r>
          </a:p>
        </p:txBody>
      </p:sp>
    </p:spTree>
    <p:extLst>
      <p:ext uri="{BB962C8B-B14F-4D97-AF65-F5344CB8AC3E}">
        <p14:creationId xmlns:p14="http://schemas.microsoft.com/office/powerpoint/2010/main" val="5430400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9" descr="01_20NaturalSelec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477963"/>
            <a:ext cx="85423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20"/>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marL="450850" indent="-450850">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lnSpc>
                <a:spcPct val="90000"/>
              </a:lnSpc>
            </a:pPr>
            <a:r>
              <a:rPr lang="en-US" altLang="ar-SA" sz="1200"/>
              <a:t>Fig. 1-20</a:t>
            </a:r>
            <a:endParaRPr lang="en-US" altLang="ar-SA" sz="1500" b="1">
              <a:solidFill>
                <a:schemeClr val="bg1"/>
              </a:solidFill>
            </a:endParaRPr>
          </a:p>
        </p:txBody>
      </p:sp>
      <p:sp>
        <p:nvSpPr>
          <p:cNvPr id="103428" name="Text Box 21"/>
          <p:cNvSpPr txBox="1">
            <a:spLocks noChangeArrowheads="1"/>
          </p:cNvSpPr>
          <p:nvPr/>
        </p:nvSpPr>
        <p:spPr bwMode="auto">
          <a:xfrm>
            <a:off x="558800" y="3471863"/>
            <a:ext cx="16954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90000"/>
              </a:lnSpc>
            </a:pPr>
            <a:r>
              <a:rPr lang="en-US" altLang="ar-SA" sz="1800" b="1"/>
              <a:t>Population</a:t>
            </a:r>
          </a:p>
          <a:p>
            <a:pPr>
              <a:lnSpc>
                <a:spcPct val="90000"/>
              </a:lnSpc>
            </a:pPr>
            <a:r>
              <a:rPr lang="en-US" altLang="ar-SA" sz="1800" b="1"/>
              <a:t>with varied</a:t>
            </a:r>
          </a:p>
          <a:p>
            <a:pPr>
              <a:lnSpc>
                <a:spcPct val="90000"/>
              </a:lnSpc>
            </a:pPr>
            <a:r>
              <a:rPr lang="en-US" altLang="ar-SA" sz="1800" b="1"/>
              <a:t>inherited traits.</a:t>
            </a:r>
            <a:endParaRPr lang="en-US" altLang="ar-SA" sz="1800" b="1">
              <a:latin typeface="Times" pitchFamily="18" charset="0"/>
            </a:endParaRPr>
          </a:p>
        </p:txBody>
      </p:sp>
      <p:sp>
        <p:nvSpPr>
          <p:cNvPr id="103429" name="Text Box 22"/>
          <p:cNvSpPr txBox="1">
            <a:spLocks noChangeArrowheads="1"/>
          </p:cNvSpPr>
          <p:nvPr/>
        </p:nvSpPr>
        <p:spPr bwMode="auto">
          <a:xfrm>
            <a:off x="2887663" y="3471863"/>
            <a:ext cx="1695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90000"/>
              </a:lnSpc>
            </a:pPr>
            <a:r>
              <a:rPr lang="en-US" altLang="ar-SA" sz="1800" b="1"/>
              <a:t>Elimination</a:t>
            </a:r>
          </a:p>
          <a:p>
            <a:pPr>
              <a:lnSpc>
                <a:spcPct val="90000"/>
              </a:lnSpc>
            </a:pPr>
            <a:r>
              <a:rPr lang="en-US" altLang="ar-SA" sz="1800" b="1"/>
              <a:t>of individuals</a:t>
            </a:r>
          </a:p>
          <a:p>
            <a:pPr>
              <a:lnSpc>
                <a:spcPct val="90000"/>
              </a:lnSpc>
            </a:pPr>
            <a:r>
              <a:rPr lang="en-US" altLang="ar-SA" sz="1800" b="1"/>
              <a:t>with certain</a:t>
            </a:r>
          </a:p>
          <a:p>
            <a:pPr>
              <a:lnSpc>
                <a:spcPct val="90000"/>
              </a:lnSpc>
            </a:pPr>
            <a:r>
              <a:rPr lang="en-US" altLang="ar-SA" sz="1800" b="1"/>
              <a:t>traits.</a:t>
            </a:r>
            <a:endParaRPr lang="en-US" altLang="ar-SA" sz="1800" b="1">
              <a:latin typeface="Times" pitchFamily="18" charset="0"/>
            </a:endParaRPr>
          </a:p>
        </p:txBody>
      </p:sp>
      <p:sp>
        <p:nvSpPr>
          <p:cNvPr id="103430" name="Text Box 23"/>
          <p:cNvSpPr txBox="1">
            <a:spLocks noChangeArrowheads="1"/>
          </p:cNvSpPr>
          <p:nvPr/>
        </p:nvSpPr>
        <p:spPr bwMode="auto">
          <a:xfrm>
            <a:off x="5194300" y="3468688"/>
            <a:ext cx="1695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90000"/>
              </a:lnSpc>
            </a:pPr>
            <a:r>
              <a:rPr lang="en-US" altLang="ar-SA" sz="1800" b="1"/>
              <a:t>Reproduction</a:t>
            </a:r>
          </a:p>
          <a:p>
            <a:pPr>
              <a:lnSpc>
                <a:spcPct val="90000"/>
              </a:lnSpc>
            </a:pPr>
            <a:r>
              <a:rPr lang="en-US" altLang="ar-SA" sz="1800" b="1"/>
              <a:t>of survivors.</a:t>
            </a:r>
            <a:endParaRPr lang="en-US" altLang="ar-SA" sz="1800" b="1">
              <a:latin typeface="Times" pitchFamily="18" charset="0"/>
            </a:endParaRPr>
          </a:p>
        </p:txBody>
      </p:sp>
      <p:sp>
        <p:nvSpPr>
          <p:cNvPr id="103431" name="Text Box 24"/>
          <p:cNvSpPr txBox="1">
            <a:spLocks noChangeArrowheads="1"/>
          </p:cNvSpPr>
          <p:nvPr/>
        </p:nvSpPr>
        <p:spPr bwMode="auto">
          <a:xfrm>
            <a:off x="7472363" y="3468688"/>
            <a:ext cx="14462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90000"/>
              </a:lnSpc>
            </a:pPr>
            <a:r>
              <a:rPr lang="en-US" altLang="ar-SA" sz="1800" b="1"/>
              <a:t>Increasing</a:t>
            </a:r>
          </a:p>
          <a:p>
            <a:pPr>
              <a:lnSpc>
                <a:spcPct val="90000"/>
              </a:lnSpc>
            </a:pPr>
            <a:r>
              <a:rPr lang="en-US" altLang="ar-SA" sz="1800" b="1"/>
              <a:t>of survivors</a:t>
            </a:r>
            <a:endParaRPr lang="en-US" altLang="ar-SA" sz="1800" b="1">
              <a:latin typeface="Times" pitchFamily="18" charset="0"/>
            </a:endParaRPr>
          </a:p>
        </p:txBody>
      </p:sp>
      <p:sp>
        <p:nvSpPr>
          <p:cNvPr id="103432" name="Oval 25"/>
          <p:cNvSpPr>
            <a:spLocks noChangeArrowheads="1"/>
          </p:cNvSpPr>
          <p:nvPr/>
        </p:nvSpPr>
        <p:spPr bwMode="auto">
          <a:xfrm>
            <a:off x="4927600" y="3476625"/>
            <a:ext cx="219075" cy="219075"/>
          </a:xfrm>
          <a:prstGeom prst="ellipse">
            <a:avLst/>
          </a:prstGeom>
          <a:solidFill>
            <a:srgbClr val="0094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endParaRPr lang="ar-SA" altLang="ar-SA"/>
          </a:p>
        </p:txBody>
      </p:sp>
      <p:sp>
        <p:nvSpPr>
          <p:cNvPr id="103433" name="Oval 26"/>
          <p:cNvSpPr>
            <a:spLocks noChangeArrowheads="1"/>
          </p:cNvSpPr>
          <p:nvPr/>
        </p:nvSpPr>
        <p:spPr bwMode="auto">
          <a:xfrm>
            <a:off x="7205663" y="3479800"/>
            <a:ext cx="219075" cy="219075"/>
          </a:xfrm>
          <a:prstGeom prst="ellipse">
            <a:avLst/>
          </a:prstGeom>
          <a:solidFill>
            <a:srgbClr val="0094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endParaRPr lang="ar-SA" altLang="ar-SA"/>
          </a:p>
        </p:txBody>
      </p:sp>
      <p:sp>
        <p:nvSpPr>
          <p:cNvPr id="103434" name="Text Box 27"/>
          <p:cNvSpPr txBox="1">
            <a:spLocks noChangeArrowheads="1"/>
          </p:cNvSpPr>
          <p:nvPr/>
        </p:nvSpPr>
        <p:spPr bwMode="auto">
          <a:xfrm>
            <a:off x="7221538" y="3498850"/>
            <a:ext cx="1730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lnSpc>
                <a:spcPct val="90000"/>
              </a:lnSpc>
            </a:pPr>
            <a:r>
              <a:rPr lang="en-US" altLang="ar-SA" sz="1400" b="1">
                <a:solidFill>
                  <a:schemeClr val="bg1"/>
                </a:solidFill>
              </a:rPr>
              <a:t>4</a:t>
            </a:r>
            <a:endParaRPr lang="en-US" altLang="ar-SA" sz="1400" b="1">
              <a:latin typeface="Times" pitchFamily="18" charset="0"/>
            </a:endParaRPr>
          </a:p>
        </p:txBody>
      </p:sp>
      <p:sp>
        <p:nvSpPr>
          <p:cNvPr id="103435" name="Text Box 28"/>
          <p:cNvSpPr txBox="1">
            <a:spLocks noChangeArrowheads="1"/>
          </p:cNvSpPr>
          <p:nvPr/>
        </p:nvSpPr>
        <p:spPr bwMode="auto">
          <a:xfrm>
            <a:off x="4935538" y="3498850"/>
            <a:ext cx="1730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lnSpc>
                <a:spcPct val="90000"/>
              </a:lnSpc>
            </a:pPr>
            <a:r>
              <a:rPr lang="en-US" altLang="ar-SA" sz="1400" b="1">
                <a:solidFill>
                  <a:schemeClr val="bg1"/>
                </a:solidFill>
              </a:rPr>
              <a:t>3</a:t>
            </a:r>
            <a:endParaRPr lang="en-US" altLang="ar-SA" sz="1400" b="1">
              <a:latin typeface="Times" pitchFamily="18" charset="0"/>
            </a:endParaRPr>
          </a:p>
        </p:txBody>
      </p:sp>
      <p:sp>
        <p:nvSpPr>
          <p:cNvPr id="103436" name="Oval 29"/>
          <p:cNvSpPr>
            <a:spLocks noChangeArrowheads="1"/>
          </p:cNvSpPr>
          <p:nvPr/>
        </p:nvSpPr>
        <p:spPr bwMode="auto">
          <a:xfrm>
            <a:off x="2625725" y="3476625"/>
            <a:ext cx="219075" cy="219075"/>
          </a:xfrm>
          <a:prstGeom prst="ellipse">
            <a:avLst/>
          </a:prstGeom>
          <a:solidFill>
            <a:srgbClr val="0094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endParaRPr lang="ar-SA" altLang="ar-SA"/>
          </a:p>
        </p:txBody>
      </p:sp>
      <p:sp>
        <p:nvSpPr>
          <p:cNvPr id="103437" name="Text Box 30"/>
          <p:cNvSpPr txBox="1">
            <a:spLocks noChangeArrowheads="1"/>
          </p:cNvSpPr>
          <p:nvPr/>
        </p:nvSpPr>
        <p:spPr bwMode="auto">
          <a:xfrm>
            <a:off x="2646363" y="3495675"/>
            <a:ext cx="1730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lnSpc>
                <a:spcPct val="90000"/>
              </a:lnSpc>
            </a:pPr>
            <a:r>
              <a:rPr lang="en-US" altLang="ar-SA" sz="1400" b="1">
                <a:solidFill>
                  <a:schemeClr val="bg1"/>
                </a:solidFill>
              </a:rPr>
              <a:t>2</a:t>
            </a:r>
            <a:endParaRPr lang="en-US" altLang="ar-SA" sz="1400" b="1">
              <a:latin typeface="Times" pitchFamily="18" charset="0"/>
            </a:endParaRPr>
          </a:p>
        </p:txBody>
      </p:sp>
      <p:sp>
        <p:nvSpPr>
          <p:cNvPr id="103438" name="Oval 31"/>
          <p:cNvSpPr>
            <a:spLocks noChangeArrowheads="1"/>
          </p:cNvSpPr>
          <p:nvPr/>
        </p:nvSpPr>
        <p:spPr bwMode="auto">
          <a:xfrm>
            <a:off x="292100" y="3476625"/>
            <a:ext cx="219075" cy="219075"/>
          </a:xfrm>
          <a:prstGeom prst="ellipse">
            <a:avLst/>
          </a:prstGeom>
          <a:solidFill>
            <a:srgbClr val="0094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endParaRPr lang="ar-SA" altLang="ar-SA"/>
          </a:p>
        </p:txBody>
      </p:sp>
      <p:sp>
        <p:nvSpPr>
          <p:cNvPr id="103439" name="Text Box 32"/>
          <p:cNvSpPr txBox="1">
            <a:spLocks noChangeArrowheads="1"/>
          </p:cNvSpPr>
          <p:nvPr/>
        </p:nvSpPr>
        <p:spPr bwMode="auto">
          <a:xfrm>
            <a:off x="309563" y="3495675"/>
            <a:ext cx="1730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lnSpc>
                <a:spcPct val="90000"/>
              </a:lnSpc>
            </a:pPr>
            <a:r>
              <a:rPr lang="en-US" altLang="ar-SA" sz="1400" b="1">
                <a:solidFill>
                  <a:schemeClr val="bg1"/>
                </a:solidFill>
              </a:rPr>
              <a:t>1</a:t>
            </a:r>
            <a:endParaRPr lang="en-US" altLang="ar-SA" sz="1400" b="1">
              <a:latin typeface="Times" pitchFamily="18" charset="0"/>
            </a:endParaRPr>
          </a:p>
        </p:txBody>
      </p:sp>
    </p:spTree>
    <p:extLst>
      <p:ext uri="{BB962C8B-B14F-4D97-AF65-F5344CB8AC3E}">
        <p14:creationId xmlns:p14="http://schemas.microsoft.com/office/powerpoint/2010/main" val="11178871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60338" y="0"/>
            <a:ext cx="8534400" cy="1089025"/>
          </a:xfrm>
        </p:spPr>
        <p:txBody>
          <a:bodyPr/>
          <a:lstStyle/>
          <a:p>
            <a:pPr marL="568325" indent="-568325" algn="ctr" eaLnBrk="1" hangingPunct="1"/>
            <a:r>
              <a:rPr lang="en-US" altLang="ar-SA" sz="2400" smtClean="0">
                <a:latin typeface="Arial" pitchFamily="34" charset="0"/>
              </a:rPr>
              <a:t>Scientists use two main approaches to learn about nature</a:t>
            </a:r>
            <a:r>
              <a:rPr lang="ar-SA" altLang="ar-SA" sz="2400" smtClean="0">
                <a:latin typeface="Arial" pitchFamily="34" charset="0"/>
              </a:rPr>
              <a:t/>
            </a:r>
            <a:br>
              <a:rPr lang="ar-SA" altLang="ar-SA" sz="2400" smtClean="0">
                <a:latin typeface="Arial" pitchFamily="34" charset="0"/>
              </a:rPr>
            </a:br>
            <a:endParaRPr lang="en-US" altLang="ar-SA" sz="2400" smtClean="0">
              <a:solidFill>
                <a:srgbClr val="FF0000"/>
              </a:solidFill>
              <a:latin typeface="Arial" pitchFamily="34" charset="0"/>
            </a:endParaRPr>
          </a:p>
        </p:txBody>
      </p:sp>
      <p:sp>
        <p:nvSpPr>
          <p:cNvPr id="105475" name="Rectangle 3"/>
          <p:cNvSpPr>
            <a:spLocks noGrp="1" noChangeArrowheads="1"/>
          </p:cNvSpPr>
          <p:nvPr>
            <p:ph type="body" idx="1"/>
          </p:nvPr>
        </p:nvSpPr>
        <p:spPr>
          <a:xfrm>
            <a:off x="330200" y="1598613"/>
            <a:ext cx="8534400" cy="3508375"/>
          </a:xfrm>
        </p:spPr>
        <p:txBody>
          <a:bodyPr/>
          <a:lstStyle/>
          <a:p>
            <a:pPr lvl="1" eaLnBrk="1" hangingPunct="1">
              <a:lnSpc>
                <a:spcPct val="150000"/>
              </a:lnSpc>
              <a:buFontTx/>
              <a:buChar char="–"/>
            </a:pPr>
            <a:r>
              <a:rPr lang="en-US" altLang="ar-SA" sz="2400" b="1" u="sng" smtClean="0">
                <a:solidFill>
                  <a:srgbClr val="FF0000"/>
                </a:solidFill>
                <a:ea typeface="Arial Unicode MS" pitchFamily="34" charset="-128"/>
                <a:cs typeface="Arial Unicode MS" pitchFamily="34" charset="-128"/>
              </a:rPr>
              <a:t>Discovery science</a:t>
            </a:r>
            <a:r>
              <a:rPr lang="en-US" altLang="ar-SA" sz="2400" b="1" smtClean="0">
                <a:solidFill>
                  <a:srgbClr val="FF0000"/>
                </a:solidFill>
                <a:ea typeface="Arial Unicode MS" pitchFamily="34" charset="-128"/>
                <a:cs typeface="Arial Unicode MS" pitchFamily="34" charset="-128"/>
              </a:rPr>
              <a:t> </a:t>
            </a:r>
          </a:p>
          <a:p>
            <a:pPr lvl="1" eaLnBrk="1" hangingPunct="1">
              <a:lnSpc>
                <a:spcPct val="150000"/>
              </a:lnSpc>
              <a:buFontTx/>
              <a:buChar char="–"/>
            </a:pPr>
            <a:r>
              <a:rPr lang="en-US" altLang="ar-SA" sz="2200" smtClean="0">
                <a:ea typeface="Arial Unicode MS" pitchFamily="34" charset="-128"/>
                <a:cs typeface="Arial Unicode MS" pitchFamily="34" charset="-128"/>
              </a:rPr>
              <a:t>Uses observations and measurements to describe science</a:t>
            </a:r>
            <a:endParaRPr lang="ar-SA" altLang="ar-SA" sz="2200" smtClean="0">
              <a:ea typeface="Arial Unicode MS" pitchFamily="34" charset="-128"/>
              <a:cs typeface="Arial Unicode MS" pitchFamily="34" charset="-128"/>
            </a:endParaRPr>
          </a:p>
          <a:p>
            <a:pPr lvl="1" eaLnBrk="1" hangingPunct="1">
              <a:lnSpc>
                <a:spcPct val="150000"/>
              </a:lnSpc>
              <a:buFontTx/>
              <a:buChar char="–"/>
            </a:pPr>
            <a:r>
              <a:rPr lang="en-US" altLang="ar-SA" sz="2400" b="1" u="sng" smtClean="0">
                <a:solidFill>
                  <a:srgbClr val="FF0000"/>
                </a:solidFill>
                <a:ea typeface="Arial Unicode MS" pitchFamily="34" charset="-128"/>
                <a:cs typeface="Arial Unicode MS" pitchFamily="34" charset="-128"/>
              </a:rPr>
              <a:t>Hypothesis- based science</a:t>
            </a:r>
            <a:r>
              <a:rPr lang="en-US" altLang="ar-SA" sz="2400" b="1" smtClean="0">
                <a:solidFill>
                  <a:srgbClr val="FF0000"/>
                </a:solidFill>
                <a:ea typeface="Arial Unicode MS" pitchFamily="34" charset="-128"/>
                <a:cs typeface="Arial Unicode MS" pitchFamily="34" charset="-128"/>
              </a:rPr>
              <a:t> </a:t>
            </a:r>
          </a:p>
          <a:p>
            <a:pPr lvl="1" eaLnBrk="1" hangingPunct="1">
              <a:lnSpc>
                <a:spcPct val="150000"/>
              </a:lnSpc>
              <a:buFontTx/>
              <a:buChar char="–"/>
            </a:pPr>
            <a:r>
              <a:rPr lang="en-US" altLang="ar-SA" sz="2200" smtClean="0">
                <a:ea typeface="Arial Unicode MS" pitchFamily="34" charset="-128"/>
                <a:cs typeface="Arial Unicode MS" pitchFamily="34" charset="-128"/>
              </a:rPr>
              <a:t>uses the data from discovery science to explain science</a:t>
            </a:r>
            <a:endParaRPr lang="ar-SA" altLang="ar-SA" sz="2200" smtClean="0">
              <a:ea typeface="Arial Unicode MS" pitchFamily="34" charset="-128"/>
              <a:cs typeface="Arial Unicode MS" pitchFamily="34" charset="-128"/>
            </a:endParaRPr>
          </a:p>
          <a:p>
            <a:pPr lvl="2" eaLnBrk="1" hangingPunct="1">
              <a:lnSpc>
                <a:spcPct val="80000"/>
              </a:lnSpc>
              <a:buFont typeface="Times New Roman" pitchFamily="18" charset="0"/>
              <a:buNone/>
            </a:pPr>
            <a:endParaRPr lang="en-US" altLang="ar-SA" b="1" smtClean="0">
              <a:solidFill>
                <a:srgbClr val="FF0000"/>
              </a:solidFill>
              <a:ea typeface="Arial Unicode MS" pitchFamily="34" charset="-128"/>
              <a:cs typeface="Arial Unicode MS" pitchFamily="34" charset="-128"/>
            </a:endParaRPr>
          </a:p>
        </p:txBody>
      </p:sp>
      <p:sp>
        <p:nvSpPr>
          <p:cNvPr id="10547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70711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503238"/>
          </a:xfrm>
        </p:spPr>
        <p:txBody>
          <a:bodyPr/>
          <a:lstStyle/>
          <a:p>
            <a:pPr marL="514350" indent="-514350">
              <a:buFont typeface="+mj-lt"/>
              <a:buAutoNum type="arabicPeriod"/>
            </a:pPr>
            <a:r>
              <a:rPr lang="en-US" dirty="0" smtClean="0">
                <a:latin typeface="+mn-lt"/>
              </a:rPr>
              <a:t>Order </a:t>
            </a:r>
            <a:endParaRPr lang="en-US" dirty="0">
              <a:latin typeface="+mn-lt"/>
            </a:endParaRPr>
          </a:p>
        </p:txBody>
      </p:sp>
      <p:sp>
        <p:nvSpPr>
          <p:cNvPr id="3" name="Content Placeholder 2"/>
          <p:cNvSpPr>
            <a:spLocks noGrp="1"/>
          </p:cNvSpPr>
          <p:nvPr>
            <p:ph idx="1"/>
          </p:nvPr>
        </p:nvSpPr>
        <p:spPr>
          <a:xfrm>
            <a:off x="304800" y="1212850"/>
            <a:ext cx="8534400" cy="4487382"/>
          </a:xfrm>
        </p:spPr>
        <p:txBody>
          <a:bodyPr/>
          <a:lstStyle/>
          <a:p>
            <a:pPr marL="0" indent="-457200">
              <a:buNone/>
            </a:pPr>
            <a:r>
              <a:rPr lang="en-US" sz="2400" b="1" dirty="0" smtClean="0">
                <a:solidFill>
                  <a:srgbClr val="C00000"/>
                </a:solidFill>
              </a:rPr>
              <a:t>The highly ordered structure that typifies life. Living cells are the basis of this complex organization. </a:t>
            </a:r>
          </a:p>
          <a:p>
            <a:pPr marL="457200" indent="-457200">
              <a:buFont typeface="Wingdings" pitchFamily="2" charset="2"/>
              <a:buChar char="§"/>
            </a:pPr>
            <a:r>
              <a:rPr lang="en-US" sz="2400" b="1" dirty="0" smtClean="0"/>
              <a:t>The sunflower structure </a:t>
            </a:r>
          </a:p>
          <a:p>
            <a:pPr marL="457200" indent="-457200">
              <a:buFont typeface="Wingdings" pitchFamily="2" charset="2"/>
              <a:buChar char="§"/>
            </a:pPr>
            <a:endParaRPr lang="en-US" sz="2400" dirty="0" smtClean="0"/>
          </a:p>
          <a:p>
            <a:pPr marL="457200" indent="-457200">
              <a:buFont typeface="Wingdings" pitchFamily="2" charset="2"/>
              <a:buChar char="§"/>
            </a:pPr>
            <a:endParaRPr lang="en-US" sz="2400" dirty="0" smtClean="0"/>
          </a:p>
          <a:p>
            <a:pPr marL="457200" indent="-457200">
              <a:buFont typeface="Wingdings" pitchFamily="2" charset="2"/>
              <a:buChar char="§"/>
            </a:pPr>
            <a:r>
              <a:rPr lang="en-US" sz="2400" b="1" dirty="0" smtClean="0"/>
              <a:t>The layering of scales on a fish</a:t>
            </a:r>
          </a:p>
          <a:p>
            <a:pPr marL="457200" indent="-457200">
              <a:buFont typeface="Wingdings" pitchFamily="2" charset="2"/>
              <a:buChar char="§"/>
            </a:pPr>
            <a:endParaRPr lang="en-US" sz="2400" dirty="0" smtClean="0"/>
          </a:p>
          <a:p>
            <a:pPr marL="457200" indent="-457200">
              <a:buFont typeface="Wingdings" pitchFamily="2" charset="2"/>
              <a:buChar char="§"/>
            </a:pPr>
            <a:r>
              <a:rPr lang="en-US" sz="2400" b="1" dirty="0" smtClean="0"/>
              <a:t>The pattern of seeds on a strawberry</a:t>
            </a:r>
            <a:endParaRPr lang="en-US" sz="2400" b="1" dirty="0"/>
          </a:p>
        </p:txBody>
      </p:sp>
      <p:pic>
        <p:nvPicPr>
          <p:cNvPr id="4" name="Picture 3" descr="fish.jpg"/>
          <p:cNvPicPr>
            <a:picLocks noChangeAspect="1"/>
          </p:cNvPicPr>
          <p:nvPr/>
        </p:nvPicPr>
        <p:blipFill>
          <a:blip r:embed="rId2" cstate="print"/>
          <a:stretch>
            <a:fillRect/>
          </a:stretch>
        </p:blipFill>
        <p:spPr>
          <a:xfrm>
            <a:off x="6705600" y="2895600"/>
            <a:ext cx="1932888" cy="1447800"/>
          </a:xfrm>
          <a:prstGeom prst="rect">
            <a:avLst/>
          </a:prstGeom>
        </p:spPr>
      </p:pic>
      <p:pic>
        <p:nvPicPr>
          <p:cNvPr id="5" name="Picture 4" descr="sunflower.jpg"/>
          <p:cNvPicPr>
            <a:picLocks noChangeAspect="1"/>
          </p:cNvPicPr>
          <p:nvPr/>
        </p:nvPicPr>
        <p:blipFill>
          <a:blip r:embed="rId3" cstate="print"/>
          <a:stretch>
            <a:fillRect/>
          </a:stretch>
        </p:blipFill>
        <p:spPr>
          <a:xfrm>
            <a:off x="4876800" y="2057400"/>
            <a:ext cx="1589314" cy="1390650"/>
          </a:xfrm>
          <a:prstGeom prst="rect">
            <a:avLst/>
          </a:prstGeom>
        </p:spPr>
      </p:pic>
      <p:pic>
        <p:nvPicPr>
          <p:cNvPr id="6" name="Picture 5" descr="strawberry.jpg"/>
          <p:cNvPicPr>
            <a:picLocks noChangeAspect="1"/>
          </p:cNvPicPr>
          <p:nvPr/>
        </p:nvPicPr>
        <p:blipFill>
          <a:blip r:embed="rId4" cstate="print"/>
          <a:stretch>
            <a:fillRect/>
          </a:stretch>
        </p:blipFill>
        <p:spPr>
          <a:xfrm>
            <a:off x="6400800" y="4724400"/>
            <a:ext cx="2161342" cy="1438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76200"/>
            <a:ext cx="8534400" cy="503238"/>
          </a:xfrm>
        </p:spPr>
        <p:txBody>
          <a:bodyPr/>
          <a:lstStyle/>
          <a:p>
            <a:pPr algn="ctr" eaLnBrk="1" hangingPunct="1"/>
            <a:r>
              <a:rPr lang="en-US" altLang="ar-SA" smtClean="0">
                <a:latin typeface="Arial Unicode MS" pitchFamily="34" charset="-128"/>
                <a:ea typeface="Arial Unicode MS" pitchFamily="34" charset="-128"/>
                <a:cs typeface="Arial Unicode MS" pitchFamily="34" charset="-128"/>
              </a:rPr>
              <a:t>Types of Data</a:t>
            </a:r>
          </a:p>
        </p:txBody>
      </p:sp>
      <p:sp>
        <p:nvSpPr>
          <p:cNvPr id="107523" name="Rectangle 3"/>
          <p:cNvSpPr>
            <a:spLocks noGrp="1" noChangeArrowheads="1"/>
          </p:cNvSpPr>
          <p:nvPr>
            <p:ph type="body" idx="1"/>
          </p:nvPr>
        </p:nvSpPr>
        <p:spPr>
          <a:xfrm>
            <a:off x="228600" y="1219200"/>
            <a:ext cx="8534400" cy="3636963"/>
          </a:xfrm>
        </p:spPr>
        <p:txBody>
          <a:bodyPr/>
          <a:lstStyle/>
          <a:p>
            <a:pPr eaLnBrk="1" hangingPunct="1"/>
            <a:r>
              <a:rPr lang="en-US" altLang="ar-SA" b="1" smtClean="0"/>
              <a:t>Data </a:t>
            </a:r>
            <a:r>
              <a:rPr lang="en-US" altLang="ar-SA" smtClean="0"/>
              <a:t>are recorded observations or items of information</a:t>
            </a:r>
          </a:p>
          <a:p>
            <a:pPr eaLnBrk="1" hangingPunct="1"/>
            <a:r>
              <a:rPr lang="en-US" altLang="ar-SA" smtClean="0"/>
              <a:t>Data fall into two categories</a:t>
            </a:r>
          </a:p>
          <a:p>
            <a:pPr lvl="1" eaLnBrk="1" hangingPunct="1"/>
            <a:r>
              <a:rPr lang="en-US" altLang="ar-SA" i="1" smtClean="0">
                <a:solidFill>
                  <a:srgbClr val="FF0000"/>
                </a:solidFill>
              </a:rPr>
              <a:t>Qualitative</a:t>
            </a:r>
            <a:r>
              <a:rPr lang="en-US" altLang="ar-SA" smtClean="0"/>
              <a:t>: descriptions rather than measurements </a:t>
            </a:r>
            <a:r>
              <a:rPr lang="ar-EG" altLang="ar-SA" smtClean="0"/>
              <a:t> تعتمد على الوصف</a:t>
            </a:r>
            <a:endParaRPr lang="en-US" altLang="ar-SA" smtClean="0"/>
          </a:p>
          <a:p>
            <a:pPr lvl="1" eaLnBrk="1" hangingPunct="1"/>
            <a:r>
              <a:rPr lang="en-US" altLang="ar-SA" i="1" smtClean="0">
                <a:solidFill>
                  <a:srgbClr val="FF0000"/>
                </a:solidFill>
              </a:rPr>
              <a:t>Quantitative</a:t>
            </a:r>
            <a:r>
              <a:rPr lang="en-US" altLang="ar-SA" smtClean="0"/>
              <a:t>: measurements, </a:t>
            </a:r>
            <a:r>
              <a:rPr lang="ar-EG" altLang="ar-SA" smtClean="0"/>
              <a:t>تعتمد على الكم</a:t>
            </a:r>
            <a:endParaRPr lang="en-US" altLang="ar-SA" smtClean="0"/>
          </a:p>
        </p:txBody>
      </p:sp>
      <p:sp>
        <p:nvSpPr>
          <p:cNvPr id="107524"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5"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6"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Tree>
    <p:extLst>
      <p:ext uri="{BB962C8B-B14F-4D97-AF65-F5344CB8AC3E}">
        <p14:creationId xmlns:p14="http://schemas.microsoft.com/office/powerpoint/2010/main" val="31485873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76200"/>
            <a:ext cx="8534400" cy="503238"/>
          </a:xfrm>
        </p:spPr>
        <p:txBody>
          <a:bodyPr/>
          <a:lstStyle/>
          <a:p>
            <a:pPr eaLnBrk="1" hangingPunct="1"/>
            <a:r>
              <a:rPr lang="en-US" altLang="ar-SA" smtClean="0">
                <a:latin typeface="Arial Unicode MS" pitchFamily="34" charset="-128"/>
                <a:ea typeface="Arial Unicode MS" pitchFamily="34" charset="-128"/>
                <a:cs typeface="Arial Unicode MS" pitchFamily="34" charset="-128"/>
              </a:rPr>
              <a:t>Hypothesis-Based Science</a:t>
            </a:r>
            <a:r>
              <a:rPr lang="ar-EG" altLang="ar-SA" smtClean="0">
                <a:latin typeface="Arial Unicode MS" pitchFamily="34" charset="-128"/>
                <a:ea typeface="Arial Unicode MS" pitchFamily="34" charset="-128"/>
                <a:cs typeface="Arial Unicode MS" pitchFamily="34" charset="-128"/>
              </a:rPr>
              <a:t>      </a:t>
            </a:r>
            <a:r>
              <a:rPr lang="en-US" altLang="ar-SA" smtClean="0">
                <a:latin typeface="Arial Unicode MS" pitchFamily="34" charset="-128"/>
                <a:ea typeface="Arial Unicode MS" pitchFamily="34" charset="-128"/>
                <a:cs typeface="Arial Unicode MS" pitchFamily="34" charset="-128"/>
              </a:rPr>
              <a:t> </a:t>
            </a:r>
            <a:r>
              <a:rPr lang="ar-EG" altLang="ar-SA" sz="2600" smtClean="0">
                <a:latin typeface="Arial Unicode MS" pitchFamily="34" charset="-128"/>
                <a:ea typeface="Arial Unicode MS" pitchFamily="34" charset="-128"/>
                <a:cs typeface="Arial Unicode MS" pitchFamily="34" charset="-128"/>
              </a:rPr>
              <a:t>العلم الافتراضى</a:t>
            </a:r>
            <a:endParaRPr lang="en-US" altLang="ar-SA" sz="2600" smtClean="0">
              <a:latin typeface="Arial Unicode MS" pitchFamily="34" charset="-128"/>
              <a:ea typeface="Arial Unicode MS" pitchFamily="34" charset="-128"/>
              <a:cs typeface="Arial Unicode MS" pitchFamily="34" charset="-128"/>
            </a:endParaRPr>
          </a:p>
        </p:txBody>
      </p:sp>
      <p:sp>
        <p:nvSpPr>
          <p:cNvPr id="109571" name="Rectangle 3"/>
          <p:cNvSpPr>
            <a:spLocks noGrp="1" noChangeArrowheads="1"/>
          </p:cNvSpPr>
          <p:nvPr>
            <p:ph type="body" idx="1"/>
          </p:nvPr>
        </p:nvSpPr>
        <p:spPr>
          <a:xfrm>
            <a:off x="228600" y="1571625"/>
            <a:ext cx="8534400" cy="3762375"/>
          </a:xfrm>
        </p:spPr>
        <p:txBody>
          <a:bodyPr/>
          <a:lstStyle/>
          <a:p>
            <a:pPr eaLnBrk="1" hangingPunct="1"/>
            <a:r>
              <a:rPr lang="en-US" altLang="ar-SA" smtClean="0"/>
              <a:t>Observations can lead us to ask questions and propose </a:t>
            </a:r>
            <a:r>
              <a:rPr lang="en-US" altLang="ar-SA" b="1" smtClean="0"/>
              <a:t>hypotheses</a:t>
            </a:r>
          </a:p>
          <a:p>
            <a:pPr eaLnBrk="1" hangingPunct="1"/>
            <a:r>
              <a:rPr lang="en-US" altLang="ar-SA" smtClean="0"/>
              <a:t>A </a:t>
            </a:r>
            <a:r>
              <a:rPr lang="en-US" altLang="ar-SA" b="1" smtClean="0"/>
              <a:t>hypothesis</a:t>
            </a:r>
            <a:r>
              <a:rPr lang="en-US" altLang="ar-SA" smtClean="0"/>
              <a:t> is an answer to a well-framed question</a:t>
            </a:r>
          </a:p>
          <a:p>
            <a:pPr eaLnBrk="1" hangingPunct="1"/>
            <a:r>
              <a:rPr lang="en-US" altLang="ar-SA" smtClean="0"/>
              <a:t>A scientific hypothesis leads to experimentation</a:t>
            </a:r>
          </a:p>
          <a:p>
            <a:pPr eaLnBrk="1" hangingPunct="1"/>
            <a:endParaRPr lang="en-US" altLang="ar-SA" smtClean="0"/>
          </a:p>
        </p:txBody>
      </p:sp>
      <p:sp>
        <p:nvSpPr>
          <p:cNvPr id="109572"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3"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4"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Tree>
    <p:extLst>
      <p:ext uri="{BB962C8B-B14F-4D97-AF65-F5344CB8AC3E}">
        <p14:creationId xmlns:p14="http://schemas.microsoft.com/office/powerpoint/2010/main" val="1414829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228600" y="1219200"/>
            <a:ext cx="8534400" cy="4216400"/>
          </a:xfrm>
        </p:spPr>
        <p:txBody>
          <a:bodyPr/>
          <a:lstStyle/>
          <a:p>
            <a:pPr eaLnBrk="1" hangingPunct="1"/>
            <a:r>
              <a:rPr lang="en-US" altLang="ar-SA" smtClean="0"/>
              <a:t>For example,</a:t>
            </a:r>
          </a:p>
          <a:p>
            <a:pPr lvl="1" eaLnBrk="1" hangingPunct="1"/>
            <a:r>
              <a:rPr lang="en-US" altLang="ar-SA" smtClean="0"/>
              <a:t>Observation: Your flashlight doesn’t work</a:t>
            </a:r>
          </a:p>
          <a:p>
            <a:pPr lvl="1" eaLnBrk="1" hangingPunct="1"/>
            <a:r>
              <a:rPr lang="en-US" altLang="ar-SA" smtClean="0"/>
              <a:t>Question: Why doesn’t your flashlight work?</a:t>
            </a:r>
          </a:p>
          <a:p>
            <a:pPr lvl="1" eaLnBrk="1" hangingPunct="1"/>
            <a:r>
              <a:rPr lang="en-US" altLang="ar-SA" smtClean="0"/>
              <a:t>Hypothesis 1: The batteries are dead</a:t>
            </a:r>
          </a:p>
          <a:p>
            <a:pPr lvl="1" eaLnBrk="1" hangingPunct="1"/>
            <a:r>
              <a:rPr lang="en-US" altLang="ar-SA" smtClean="0"/>
              <a:t>Hypothesis 2: The bulb is burnt out</a:t>
            </a:r>
          </a:p>
          <a:p>
            <a:pPr algn="ctr" eaLnBrk="1" hangingPunct="1"/>
            <a:r>
              <a:rPr lang="en-US" altLang="ar-SA" smtClean="0">
                <a:solidFill>
                  <a:srgbClr val="FF0000"/>
                </a:solidFill>
              </a:rPr>
              <a:t>Both these hypotheses are testable</a:t>
            </a:r>
          </a:p>
        </p:txBody>
      </p:sp>
      <p:sp>
        <p:nvSpPr>
          <p:cNvPr id="111619"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0"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1"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Tree>
    <p:extLst>
      <p:ext uri="{BB962C8B-B14F-4D97-AF65-F5344CB8AC3E}">
        <p14:creationId xmlns:p14="http://schemas.microsoft.com/office/powerpoint/2010/main" val="38587537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26"/>
          <p:cNvGrpSpPr>
            <a:grpSpLocks/>
          </p:cNvGrpSpPr>
          <p:nvPr/>
        </p:nvGrpSpPr>
        <p:grpSpPr bwMode="auto">
          <a:xfrm>
            <a:off x="2908300" y="136525"/>
            <a:ext cx="5865813" cy="6584950"/>
            <a:chOff x="4536535" y="136525"/>
            <a:chExt cx="3381375" cy="6584950"/>
          </a:xfrm>
        </p:grpSpPr>
        <p:pic>
          <p:nvPicPr>
            <p:cNvPr id="113679" name="Picture 2" descr="01_08a_HypothesisBased_3-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535" y="136525"/>
              <a:ext cx="33464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0" name="Text Box 3"/>
            <p:cNvSpPr txBox="1">
              <a:spLocks noChangeArrowheads="1"/>
            </p:cNvSpPr>
            <p:nvPr/>
          </p:nvSpPr>
          <p:spPr bwMode="auto">
            <a:xfrm>
              <a:off x="4936585" y="2733675"/>
              <a:ext cx="8080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en-US" altLang="ar-SA" sz="1100" b="1"/>
                <a:t>Hypothesis #1:</a:t>
              </a:r>
            </a:p>
            <a:p>
              <a:pPr algn="r"/>
              <a:r>
                <a:rPr lang="en-US" altLang="ar-SA" sz="1100" b="1"/>
                <a:t>Dead batteries</a:t>
              </a:r>
              <a:endParaRPr lang="ar-SA" altLang="ar-SA" sz="1100" b="1"/>
            </a:p>
            <a:p>
              <a:pPr algn="r"/>
              <a:r>
                <a:rPr lang="ar-SA" altLang="ar-SA" sz="1100" b="1"/>
                <a:t>الفرضية الاولى : البطارية لا تغمل</a:t>
              </a:r>
              <a:endParaRPr lang="en-US" altLang="ar-SA" sz="1100" b="1"/>
            </a:p>
          </p:txBody>
        </p:sp>
        <p:sp>
          <p:nvSpPr>
            <p:cNvPr id="113681" name="Text Box 4"/>
            <p:cNvSpPr txBox="1">
              <a:spLocks noChangeArrowheads="1"/>
            </p:cNvSpPr>
            <p:nvPr/>
          </p:nvSpPr>
          <p:spPr bwMode="auto">
            <a:xfrm>
              <a:off x="5809710" y="911225"/>
              <a:ext cx="7477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lnSpc>
                  <a:spcPct val="90000"/>
                </a:lnSpc>
              </a:pPr>
              <a:r>
                <a:rPr lang="en-US" altLang="ar-SA" sz="1100" b="1"/>
                <a:t>Observations</a:t>
              </a:r>
              <a:endParaRPr lang="ar-SA" altLang="ar-SA" sz="1100" b="1"/>
            </a:p>
            <a:p>
              <a:pPr algn="r">
                <a:lnSpc>
                  <a:spcPct val="90000"/>
                </a:lnSpc>
              </a:pPr>
              <a:r>
                <a:rPr lang="ar-SA" altLang="ar-SA" sz="1100" b="1"/>
                <a:t>المشاهدة</a:t>
              </a:r>
              <a:endParaRPr lang="en-US" altLang="ar-SA" sz="1100" b="1"/>
            </a:p>
          </p:txBody>
        </p:sp>
        <p:sp>
          <p:nvSpPr>
            <p:cNvPr id="113682" name="Text Box 5"/>
            <p:cNvSpPr txBox="1">
              <a:spLocks noChangeArrowheads="1"/>
            </p:cNvSpPr>
            <p:nvPr/>
          </p:nvSpPr>
          <p:spPr bwMode="auto">
            <a:xfrm>
              <a:off x="5901785" y="2133600"/>
              <a:ext cx="56356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lnSpc>
                  <a:spcPct val="90000"/>
                </a:lnSpc>
              </a:pPr>
              <a:r>
                <a:rPr lang="en-US" altLang="ar-SA" sz="1100" b="1"/>
                <a:t>Question</a:t>
              </a:r>
              <a:endParaRPr lang="ar-SA" altLang="ar-SA" sz="1100" b="1"/>
            </a:p>
            <a:p>
              <a:pPr algn="r">
                <a:lnSpc>
                  <a:spcPct val="90000"/>
                </a:lnSpc>
              </a:pPr>
              <a:r>
                <a:rPr lang="ar-SA" altLang="ar-SA" sz="1100" b="1"/>
                <a:t>الاستفسار</a:t>
              </a:r>
              <a:endParaRPr lang="en-US" altLang="ar-SA" sz="1100" b="1"/>
            </a:p>
          </p:txBody>
        </p:sp>
        <p:sp>
          <p:nvSpPr>
            <p:cNvPr id="113683" name="Text Box 6"/>
            <p:cNvSpPr txBox="1">
              <a:spLocks noChangeArrowheads="1"/>
            </p:cNvSpPr>
            <p:nvPr/>
          </p:nvSpPr>
          <p:spPr bwMode="auto">
            <a:xfrm>
              <a:off x="6585358" y="2746375"/>
              <a:ext cx="938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en-US" altLang="ar-SA" sz="1100" b="1"/>
                <a:t>Hypothesis #2:</a:t>
              </a:r>
            </a:p>
            <a:p>
              <a:pPr algn="r"/>
              <a:r>
                <a:rPr lang="en-US" altLang="ar-SA" sz="1100" b="1"/>
                <a:t>Burned-out bulb</a:t>
              </a:r>
              <a:endParaRPr lang="ar-SA" altLang="ar-SA" sz="1100" b="1"/>
            </a:p>
            <a:p>
              <a:pPr algn="r"/>
              <a:r>
                <a:rPr lang="ar-SA" altLang="ar-SA" sz="1100" b="1"/>
                <a:t>الفرضية الثانية : المصباح لا يعمل</a:t>
              </a:r>
              <a:endParaRPr lang="en-US" altLang="ar-SA" sz="1100" b="1"/>
            </a:p>
          </p:txBody>
        </p:sp>
        <p:sp>
          <p:nvSpPr>
            <p:cNvPr id="113684" name="Text Box 9"/>
            <p:cNvSpPr txBox="1">
              <a:spLocks noChangeArrowheads="1"/>
            </p:cNvSpPr>
            <p:nvPr/>
          </p:nvSpPr>
          <p:spPr bwMode="auto">
            <a:xfrm>
              <a:off x="4903248" y="4910469"/>
              <a:ext cx="852487"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lnSpc>
                  <a:spcPct val="90000"/>
                </a:lnSpc>
              </a:pPr>
              <a:r>
                <a:rPr lang="en-US" altLang="ar-SA" sz="1100" b="1"/>
                <a:t>Test prediction</a:t>
              </a:r>
              <a:endParaRPr lang="ar-SA" altLang="ar-SA" sz="1100" b="1"/>
            </a:p>
            <a:p>
              <a:pPr algn="r">
                <a:lnSpc>
                  <a:spcPct val="90000"/>
                </a:lnSpc>
              </a:pPr>
              <a:r>
                <a:rPr lang="ar-SA" altLang="ar-SA" sz="1100" b="1"/>
                <a:t>اختبار التكهن</a:t>
              </a:r>
              <a:endParaRPr lang="en-US" altLang="ar-SA" sz="1100" b="1"/>
            </a:p>
          </p:txBody>
        </p:sp>
        <p:sp>
          <p:nvSpPr>
            <p:cNvPr id="113685" name="Text Box 10"/>
            <p:cNvSpPr txBox="1">
              <a:spLocks noChangeArrowheads="1"/>
            </p:cNvSpPr>
            <p:nvPr/>
          </p:nvSpPr>
          <p:spPr bwMode="auto">
            <a:xfrm>
              <a:off x="6601873" y="4883173"/>
              <a:ext cx="852487"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lnSpc>
                  <a:spcPct val="90000"/>
                </a:lnSpc>
              </a:pPr>
              <a:r>
                <a:rPr lang="en-US" altLang="ar-SA" sz="1100" b="1"/>
                <a:t>Test prediction</a:t>
              </a:r>
              <a:endParaRPr lang="ar-SA" altLang="ar-SA" sz="1100" b="1"/>
            </a:p>
            <a:p>
              <a:pPr algn="r">
                <a:lnSpc>
                  <a:spcPct val="90000"/>
                </a:lnSpc>
              </a:pPr>
              <a:r>
                <a:rPr lang="ar-SA" altLang="ar-SA" sz="1100" b="1"/>
                <a:t>اختبار التكهن</a:t>
              </a:r>
              <a:endParaRPr lang="en-US" altLang="ar-SA" sz="1100" b="1"/>
            </a:p>
          </p:txBody>
        </p:sp>
        <p:sp>
          <p:nvSpPr>
            <p:cNvPr id="113686" name="Text Box 11"/>
            <p:cNvSpPr txBox="1">
              <a:spLocks noChangeArrowheads="1"/>
            </p:cNvSpPr>
            <p:nvPr/>
          </p:nvSpPr>
          <p:spPr bwMode="auto">
            <a:xfrm>
              <a:off x="4649248" y="6234135"/>
              <a:ext cx="1350962"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lnSpc>
                  <a:spcPct val="90000"/>
                </a:lnSpc>
              </a:pPr>
              <a:r>
                <a:rPr lang="en-US" altLang="ar-SA" sz="1100" b="1"/>
                <a:t>Test falsifies hypothesis</a:t>
              </a:r>
              <a:endParaRPr lang="ar-SA" altLang="ar-SA" sz="1100" b="1"/>
            </a:p>
            <a:p>
              <a:pPr algn="r">
                <a:lnSpc>
                  <a:spcPct val="90000"/>
                </a:lnSpc>
              </a:pPr>
              <a:r>
                <a:rPr lang="ar-SA" altLang="ar-SA" sz="1100" b="1"/>
                <a:t>الاختبار يكذب الافتراض</a:t>
              </a:r>
              <a:endParaRPr lang="en-US" altLang="ar-SA" sz="1100" b="1"/>
            </a:p>
          </p:txBody>
        </p:sp>
        <p:sp>
          <p:nvSpPr>
            <p:cNvPr id="113687" name="Text Box 12"/>
            <p:cNvSpPr txBox="1">
              <a:spLocks noChangeArrowheads="1"/>
            </p:cNvSpPr>
            <p:nvPr/>
          </p:nvSpPr>
          <p:spPr bwMode="auto">
            <a:xfrm>
              <a:off x="6144673" y="6238258"/>
              <a:ext cx="1773237"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lnSpc>
                  <a:spcPct val="90000"/>
                </a:lnSpc>
              </a:pPr>
              <a:r>
                <a:rPr lang="en-US" altLang="ar-SA" sz="1100" b="1"/>
                <a:t>Test does not falsify hypothesis</a:t>
              </a:r>
              <a:endParaRPr lang="ar-SA" altLang="ar-SA" sz="1100" b="1"/>
            </a:p>
            <a:p>
              <a:pPr algn="r">
                <a:lnSpc>
                  <a:spcPct val="90000"/>
                </a:lnSpc>
              </a:pPr>
              <a:r>
                <a:rPr lang="ar-SA" altLang="ar-SA" sz="1100" b="1"/>
                <a:t>الاختبار لا يكذب الافتراض</a:t>
              </a:r>
              <a:endParaRPr lang="en-US" altLang="ar-SA" sz="1100" b="1"/>
            </a:p>
          </p:txBody>
        </p:sp>
        <p:sp>
          <p:nvSpPr>
            <p:cNvPr id="113688" name="Text Box 14"/>
            <p:cNvSpPr txBox="1">
              <a:spLocks noChangeArrowheads="1"/>
            </p:cNvSpPr>
            <p:nvPr/>
          </p:nvSpPr>
          <p:spPr bwMode="auto">
            <a:xfrm>
              <a:off x="4773073" y="3360738"/>
              <a:ext cx="1122362" cy="582612"/>
            </a:xfrm>
            <a:prstGeom prst="rect">
              <a:avLst/>
            </a:prstGeom>
            <a:solidFill>
              <a:srgbClr val="FFCC99"/>
            </a:solidFill>
            <a:ln w="9525">
              <a:solidFill>
                <a:srgbClr val="FF9933"/>
              </a:solidFill>
              <a:miter lim="800000"/>
              <a:headEnd/>
              <a:tailEnd/>
            </a:ln>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en-US" altLang="ar-SA" sz="1100" b="1"/>
                <a:t>Prediction:</a:t>
              </a:r>
            </a:p>
            <a:p>
              <a:pPr algn="r"/>
              <a:r>
                <a:rPr lang="en-US" altLang="ar-SA" sz="1100" b="1"/>
                <a:t>Replacing batteries</a:t>
              </a:r>
            </a:p>
            <a:p>
              <a:pPr algn="r"/>
              <a:r>
                <a:rPr lang="en-US" altLang="ar-SA" sz="1100" b="1"/>
                <a:t>will fix problem</a:t>
              </a:r>
              <a:endParaRPr lang="ar-SA" altLang="ar-SA" sz="1100" b="1"/>
            </a:p>
            <a:p>
              <a:pPr algn="r"/>
              <a:r>
                <a:rPr lang="ar-SA" altLang="ar-SA" sz="1100" b="1"/>
                <a:t>تكهن : هل تغيير البطارية</a:t>
              </a:r>
            </a:p>
            <a:p>
              <a:pPr algn="r"/>
              <a:r>
                <a:rPr lang="ar-SA" altLang="ar-SA" sz="1100" b="1"/>
                <a:t>سيحل المشكلة</a:t>
              </a:r>
              <a:endParaRPr lang="en-US" altLang="ar-SA" sz="1100" b="1"/>
            </a:p>
          </p:txBody>
        </p:sp>
        <p:sp>
          <p:nvSpPr>
            <p:cNvPr id="113689" name="Text Box 15"/>
            <p:cNvSpPr txBox="1">
              <a:spLocks noChangeArrowheads="1"/>
            </p:cNvSpPr>
            <p:nvPr/>
          </p:nvSpPr>
          <p:spPr bwMode="auto">
            <a:xfrm>
              <a:off x="6468523" y="3360738"/>
              <a:ext cx="1122362" cy="582612"/>
            </a:xfrm>
            <a:prstGeom prst="rect">
              <a:avLst/>
            </a:prstGeom>
            <a:solidFill>
              <a:srgbClr val="FF9966"/>
            </a:solidFill>
            <a:ln w="9525">
              <a:solidFill>
                <a:srgbClr val="FF9999"/>
              </a:solidFill>
              <a:miter lim="800000"/>
              <a:headEnd/>
              <a:tailEnd/>
            </a:ln>
          </p:spPr>
          <p:txBody>
            <a:bodyPr wrap="none" lIns="0" tIns="0" rIns="0" bIns="0"/>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en-US" altLang="ar-SA" sz="1100" b="1"/>
                <a:t>Prediction:</a:t>
              </a:r>
            </a:p>
            <a:p>
              <a:pPr algn="r"/>
              <a:r>
                <a:rPr lang="en-US" altLang="ar-SA" sz="1100" b="1"/>
                <a:t>Replacing batteries</a:t>
              </a:r>
            </a:p>
            <a:p>
              <a:pPr algn="r"/>
              <a:r>
                <a:rPr lang="en-US" altLang="ar-SA" sz="1100" b="1"/>
                <a:t>will fix problem</a:t>
              </a:r>
              <a:endParaRPr lang="ar-SA" altLang="ar-SA" sz="1100" b="1"/>
            </a:p>
            <a:p>
              <a:pPr algn="r"/>
              <a:r>
                <a:rPr lang="ar-SA" altLang="ar-SA" sz="1100" b="1"/>
                <a:t>تكهن : هل تغيير المصباح</a:t>
              </a:r>
            </a:p>
            <a:p>
              <a:pPr algn="r"/>
              <a:r>
                <a:rPr lang="ar-SA" altLang="ar-SA" sz="1100" b="1"/>
                <a:t>سيحل المشكلة</a:t>
              </a:r>
              <a:endParaRPr lang="en-US" altLang="ar-SA" sz="1100" b="1"/>
            </a:p>
          </p:txBody>
        </p:sp>
      </p:grpSp>
      <p:grpSp>
        <p:nvGrpSpPr>
          <p:cNvPr id="113667" name="Group 24"/>
          <p:cNvGrpSpPr>
            <a:grpSpLocks/>
          </p:cNvGrpSpPr>
          <p:nvPr/>
        </p:nvGrpSpPr>
        <p:grpSpPr bwMode="auto">
          <a:xfrm>
            <a:off x="347663" y="471488"/>
            <a:ext cx="4794250" cy="6207125"/>
            <a:chOff x="2298031" y="471631"/>
            <a:chExt cx="2400244" cy="6084238"/>
          </a:xfrm>
        </p:grpSpPr>
        <p:sp>
          <p:nvSpPr>
            <p:cNvPr id="113668" name="Rectangle 17"/>
            <p:cNvSpPr>
              <a:spLocks noChangeArrowheads="1"/>
            </p:cNvSpPr>
            <p:nvPr/>
          </p:nvSpPr>
          <p:spPr bwMode="auto">
            <a:xfrm>
              <a:off x="2522752" y="6247767"/>
              <a:ext cx="1571671" cy="30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ar-SA" altLang="ar-SA" sz="1400" b="1"/>
                <a:t>الاستنتاج = النظرية</a:t>
              </a:r>
              <a:endParaRPr lang="en-US" altLang="ar-SA" sz="1400" b="1"/>
            </a:p>
          </p:txBody>
        </p:sp>
        <p:sp>
          <p:nvSpPr>
            <p:cNvPr id="113669" name="Rectangle 18"/>
            <p:cNvSpPr>
              <a:spLocks noChangeArrowheads="1"/>
            </p:cNvSpPr>
            <p:nvPr/>
          </p:nvSpPr>
          <p:spPr bwMode="auto">
            <a:xfrm>
              <a:off x="2446926" y="471631"/>
              <a:ext cx="1930122" cy="30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ar-SA" altLang="ar-SA" sz="1400" b="1"/>
                <a:t>الكشاف الضوئي لا يعمل</a:t>
              </a:r>
              <a:endParaRPr lang="en-US" altLang="ar-SA" sz="1400" b="1"/>
            </a:p>
          </p:txBody>
        </p:sp>
        <p:sp>
          <p:nvSpPr>
            <p:cNvPr id="113670" name="Rectangle 19"/>
            <p:cNvSpPr>
              <a:spLocks noChangeArrowheads="1"/>
            </p:cNvSpPr>
            <p:nvPr/>
          </p:nvSpPr>
          <p:spPr bwMode="auto">
            <a:xfrm>
              <a:off x="2298031" y="1665138"/>
              <a:ext cx="2400244" cy="30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ar-SA" altLang="ar-SA" sz="1400" b="1"/>
                <a:t>لماذا لا يعمل الكشاف الضوئي؟</a:t>
              </a:r>
              <a:endParaRPr lang="en-US" altLang="ar-SA" sz="1400" b="1"/>
            </a:p>
          </p:txBody>
        </p:sp>
        <p:sp>
          <p:nvSpPr>
            <p:cNvPr id="113671" name="Rectangle 20"/>
            <p:cNvSpPr>
              <a:spLocks noChangeArrowheads="1"/>
            </p:cNvSpPr>
            <p:nvPr/>
          </p:nvSpPr>
          <p:spPr bwMode="auto">
            <a:xfrm>
              <a:off x="2623395" y="2804182"/>
              <a:ext cx="1324890" cy="30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ar-SA" altLang="ar-SA" sz="1000"/>
                <a:t>ا</a:t>
              </a:r>
              <a:r>
                <a:rPr lang="ar-SA" altLang="ar-SA" sz="1400" b="1"/>
                <a:t>لإجابة التخمينية</a:t>
              </a:r>
              <a:endParaRPr lang="en-US" altLang="ar-SA" sz="1400" b="1"/>
            </a:p>
          </p:txBody>
        </p:sp>
        <p:sp>
          <p:nvSpPr>
            <p:cNvPr id="113672" name="Rectangle 21"/>
            <p:cNvSpPr>
              <a:spLocks noChangeArrowheads="1"/>
            </p:cNvSpPr>
            <p:nvPr/>
          </p:nvSpPr>
          <p:spPr bwMode="auto">
            <a:xfrm>
              <a:off x="3020448" y="3594666"/>
              <a:ext cx="639698" cy="30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ar-SA" altLang="ar-SA" sz="1400" b="1"/>
                <a:t>التكهن</a:t>
              </a:r>
              <a:endParaRPr lang="en-US" altLang="ar-SA" sz="1400" b="1"/>
            </a:p>
          </p:txBody>
        </p:sp>
        <p:sp>
          <p:nvSpPr>
            <p:cNvPr id="113673" name="Rectangle 22"/>
            <p:cNvSpPr>
              <a:spLocks noChangeArrowheads="1"/>
            </p:cNvSpPr>
            <p:nvPr/>
          </p:nvSpPr>
          <p:spPr bwMode="auto">
            <a:xfrm>
              <a:off x="3003904" y="4772612"/>
              <a:ext cx="675543" cy="30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ar-SA" altLang="ar-SA" sz="1400" b="1"/>
                <a:t>التجربة</a:t>
              </a:r>
              <a:endParaRPr lang="en-US" altLang="ar-SA" sz="1400" b="1"/>
            </a:p>
          </p:txBody>
        </p:sp>
        <p:sp>
          <p:nvSpPr>
            <p:cNvPr id="51" name="Down Arrow 50"/>
            <p:cNvSpPr/>
            <p:nvPr/>
          </p:nvSpPr>
          <p:spPr bwMode="auto">
            <a:xfrm>
              <a:off x="3356682" y="899550"/>
              <a:ext cx="150214" cy="628653"/>
            </a:xfrm>
            <a:prstGeom prst="downArrow">
              <a:avLst/>
            </a:prstGeom>
            <a:solidFill>
              <a:schemeClr val="accent2">
                <a:lumMod val="75000"/>
              </a:schemeClr>
            </a:solidFill>
            <a:ln w="76200" cap="flat" cmpd="tri" algn="ctr">
              <a:solidFill>
                <a:schemeClr val="accent2">
                  <a:lumMod val="75000"/>
                </a:schemeClr>
              </a:solidFill>
              <a:prstDash val="solid"/>
              <a:round/>
              <a:headEnd type="none" w="med" len="med"/>
              <a:tailEnd type="none" w="med" len="med"/>
            </a:ln>
            <a:effectLst/>
          </p:spPr>
          <p:txBody>
            <a:bodyPr lIns="108000" tIns="0" rIns="136800" bIns="0" rtlCol="1"/>
            <a:lstStyle/>
            <a:p>
              <a:pPr algn="r">
                <a:defRPr/>
              </a:pPr>
              <a:endParaRPr lang="ar-SA">
                <a:latin typeface="Arial" charset="0"/>
                <a:cs typeface="Arial" charset="0"/>
              </a:endParaRPr>
            </a:p>
          </p:txBody>
        </p:sp>
        <p:sp>
          <p:nvSpPr>
            <p:cNvPr id="52" name="Down Arrow 51"/>
            <p:cNvSpPr/>
            <p:nvPr/>
          </p:nvSpPr>
          <p:spPr bwMode="auto">
            <a:xfrm>
              <a:off x="3333633" y="2117954"/>
              <a:ext cx="148625" cy="628653"/>
            </a:xfrm>
            <a:prstGeom prst="downArrow">
              <a:avLst/>
            </a:prstGeom>
            <a:solidFill>
              <a:schemeClr val="accent2">
                <a:lumMod val="75000"/>
              </a:schemeClr>
            </a:solidFill>
            <a:ln w="76200" cap="flat" cmpd="tri" algn="ctr">
              <a:solidFill>
                <a:schemeClr val="accent2">
                  <a:lumMod val="75000"/>
                </a:schemeClr>
              </a:solidFill>
              <a:prstDash val="solid"/>
              <a:round/>
              <a:headEnd type="none" w="med" len="med"/>
              <a:tailEnd type="none" w="med" len="med"/>
            </a:ln>
            <a:effectLst/>
          </p:spPr>
          <p:txBody>
            <a:bodyPr lIns="108000" tIns="0" rIns="136800" bIns="0" rtlCol="1"/>
            <a:lstStyle/>
            <a:p>
              <a:pPr algn="r">
                <a:defRPr/>
              </a:pPr>
              <a:endParaRPr lang="ar-SA">
                <a:latin typeface="Arial" charset="0"/>
                <a:cs typeface="Arial" charset="0"/>
              </a:endParaRPr>
            </a:p>
          </p:txBody>
        </p:sp>
        <p:sp>
          <p:nvSpPr>
            <p:cNvPr id="53" name="Down Arrow 52"/>
            <p:cNvSpPr/>
            <p:nvPr/>
          </p:nvSpPr>
          <p:spPr bwMode="auto">
            <a:xfrm>
              <a:off x="3304226" y="3154298"/>
              <a:ext cx="176442" cy="381237"/>
            </a:xfrm>
            <a:prstGeom prst="downArrow">
              <a:avLst/>
            </a:prstGeom>
            <a:solidFill>
              <a:schemeClr val="accent2">
                <a:lumMod val="75000"/>
              </a:schemeClr>
            </a:solidFill>
            <a:ln w="76200" cap="flat" cmpd="tri" algn="ctr">
              <a:solidFill>
                <a:schemeClr val="accent2">
                  <a:lumMod val="75000"/>
                </a:schemeClr>
              </a:solidFill>
              <a:prstDash val="solid"/>
              <a:round/>
              <a:headEnd type="none" w="med" len="med"/>
              <a:tailEnd type="none" w="med" len="med"/>
            </a:ln>
            <a:effectLst/>
          </p:spPr>
          <p:txBody>
            <a:bodyPr lIns="108000" tIns="0" rIns="136800" bIns="0" rtlCol="1"/>
            <a:lstStyle/>
            <a:p>
              <a:pPr algn="r">
                <a:defRPr/>
              </a:pPr>
              <a:endParaRPr lang="ar-SA">
                <a:latin typeface="Arial" charset="0"/>
                <a:cs typeface="Arial" charset="0"/>
              </a:endParaRPr>
            </a:p>
          </p:txBody>
        </p:sp>
        <p:sp>
          <p:nvSpPr>
            <p:cNvPr id="54" name="Down Arrow 53"/>
            <p:cNvSpPr/>
            <p:nvPr/>
          </p:nvSpPr>
          <p:spPr bwMode="auto">
            <a:xfrm>
              <a:off x="3320916" y="4017917"/>
              <a:ext cx="150214" cy="627097"/>
            </a:xfrm>
            <a:prstGeom prst="downArrow">
              <a:avLst/>
            </a:prstGeom>
            <a:solidFill>
              <a:schemeClr val="accent2">
                <a:lumMod val="75000"/>
              </a:schemeClr>
            </a:solidFill>
            <a:ln w="76200" cap="flat" cmpd="tri" algn="ctr">
              <a:solidFill>
                <a:schemeClr val="accent2">
                  <a:lumMod val="75000"/>
                </a:schemeClr>
              </a:solidFill>
              <a:prstDash val="solid"/>
              <a:round/>
              <a:headEnd type="none" w="med" len="med"/>
              <a:tailEnd type="none" w="med" len="med"/>
            </a:ln>
            <a:effectLst/>
          </p:spPr>
          <p:txBody>
            <a:bodyPr lIns="108000" tIns="0" rIns="136800" bIns="0" rtlCol="1"/>
            <a:lstStyle/>
            <a:p>
              <a:pPr algn="r">
                <a:defRPr/>
              </a:pPr>
              <a:endParaRPr lang="ar-SA">
                <a:latin typeface="Arial" charset="0"/>
                <a:cs typeface="Arial" charset="0"/>
              </a:endParaRPr>
            </a:p>
          </p:txBody>
        </p:sp>
        <p:sp>
          <p:nvSpPr>
            <p:cNvPr id="55" name="Down Arrow 54"/>
            <p:cNvSpPr/>
            <p:nvPr/>
          </p:nvSpPr>
          <p:spPr bwMode="auto">
            <a:xfrm>
              <a:off x="3309789" y="5426161"/>
              <a:ext cx="150214" cy="627096"/>
            </a:xfrm>
            <a:prstGeom prst="downArrow">
              <a:avLst/>
            </a:prstGeom>
            <a:solidFill>
              <a:schemeClr val="accent2">
                <a:lumMod val="75000"/>
              </a:schemeClr>
            </a:solidFill>
            <a:ln w="76200" cap="flat" cmpd="tri" algn="ctr">
              <a:solidFill>
                <a:schemeClr val="accent2">
                  <a:lumMod val="75000"/>
                </a:schemeClr>
              </a:solidFill>
              <a:prstDash val="solid"/>
              <a:round/>
              <a:headEnd type="none" w="med" len="med"/>
              <a:tailEnd type="none" w="med" len="med"/>
            </a:ln>
            <a:effectLst/>
          </p:spPr>
          <p:txBody>
            <a:bodyPr lIns="108000" tIns="0" rIns="136800" bIns="0" rtlCol="1"/>
            <a:lstStyle/>
            <a:p>
              <a:pPr algn="r">
                <a:defRPr/>
              </a:pPr>
              <a:endParaRPr lang="ar-SA">
                <a:latin typeface="Arial" charset="0"/>
                <a:cs typeface="Arial" charset="0"/>
              </a:endParaRPr>
            </a:p>
          </p:txBody>
        </p:sp>
      </p:grpSp>
    </p:spTree>
    <p:extLst>
      <p:ext uri="{BB962C8B-B14F-4D97-AF65-F5344CB8AC3E}">
        <p14:creationId xmlns:p14="http://schemas.microsoft.com/office/powerpoint/2010/main" val="28340324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76200"/>
            <a:ext cx="8534400" cy="508000"/>
          </a:xfrm>
        </p:spPr>
        <p:txBody>
          <a:bodyPr/>
          <a:lstStyle/>
          <a:p>
            <a:pPr marL="0" indent="0" eaLnBrk="1" hangingPunct="1"/>
            <a:r>
              <a:rPr lang="en-US" altLang="ar-SA" smtClean="0">
                <a:latin typeface="Arial Unicode MS" pitchFamily="34" charset="-128"/>
                <a:ea typeface="Arial Unicode MS" pitchFamily="34" charset="-128"/>
                <a:cs typeface="Arial Unicode MS" pitchFamily="34" charset="-128"/>
              </a:rPr>
              <a:t>Deduction</a:t>
            </a:r>
            <a:r>
              <a:rPr lang="ar-EG" altLang="ar-SA" smtClean="0">
                <a:latin typeface="Arial Unicode MS" pitchFamily="34" charset="-128"/>
                <a:ea typeface="Arial Unicode MS" pitchFamily="34" charset="-128"/>
                <a:cs typeface="Arial Unicode MS" pitchFamily="34" charset="-128"/>
              </a:rPr>
              <a:t> </a:t>
            </a:r>
            <a:r>
              <a:rPr lang="en-US" altLang="ar-SA" smtClean="0">
                <a:latin typeface="Arial Unicode MS" pitchFamily="34" charset="-128"/>
                <a:ea typeface="Arial Unicode MS" pitchFamily="34" charset="-128"/>
                <a:cs typeface="Arial Unicode MS" pitchFamily="34" charset="-128"/>
              </a:rPr>
              <a:t>“If…Then”  </a:t>
            </a:r>
            <a:r>
              <a:rPr lang="ar-EG" altLang="ar-SA" smtClean="0">
                <a:latin typeface="Arial Unicode MS" pitchFamily="34" charset="-128"/>
                <a:ea typeface="Arial Unicode MS" pitchFamily="34" charset="-128"/>
                <a:cs typeface="Arial Unicode MS" pitchFamily="34" charset="-128"/>
              </a:rPr>
              <a:t>الاستنتاج</a:t>
            </a:r>
            <a:endParaRPr lang="en-US" altLang="ar-SA" smtClean="0">
              <a:latin typeface="Arial Unicode MS" pitchFamily="34" charset="-128"/>
              <a:ea typeface="Arial Unicode MS" pitchFamily="34" charset="-128"/>
              <a:cs typeface="Arial Unicode MS" pitchFamily="34" charset="-128"/>
            </a:endParaRPr>
          </a:p>
        </p:txBody>
      </p:sp>
      <p:sp>
        <p:nvSpPr>
          <p:cNvPr id="115715" name="Rectangle 3"/>
          <p:cNvSpPr>
            <a:spLocks noGrp="1" noChangeArrowheads="1"/>
          </p:cNvSpPr>
          <p:nvPr>
            <p:ph type="body" idx="1"/>
          </p:nvPr>
        </p:nvSpPr>
        <p:spPr>
          <a:xfrm>
            <a:off x="228600" y="1212850"/>
            <a:ext cx="8534400" cy="3600450"/>
          </a:xfrm>
        </p:spPr>
        <p:txBody>
          <a:bodyPr/>
          <a:lstStyle/>
          <a:p>
            <a:pPr eaLnBrk="1" hangingPunct="1"/>
            <a:r>
              <a:rPr lang="en-US" altLang="ar-SA" b="1" smtClean="0"/>
              <a:t>Deductive reasoning:</a:t>
            </a:r>
            <a:endParaRPr lang="en-US" altLang="ar-SA" smtClean="0"/>
          </a:p>
          <a:p>
            <a:pPr eaLnBrk="1" hangingPunct="1"/>
            <a:r>
              <a:rPr lang="en-US" altLang="ar-SA" smtClean="0"/>
              <a:t>For example </a:t>
            </a:r>
            <a:r>
              <a:rPr lang="ar-EG" altLang="ar-SA" smtClean="0"/>
              <a:t>مثال</a:t>
            </a:r>
          </a:p>
          <a:p>
            <a:pPr eaLnBrk="1" hangingPunct="1"/>
            <a:r>
              <a:rPr lang="en-US" altLang="ar-SA" i="1" smtClean="0">
                <a:solidFill>
                  <a:srgbClr val="FF0000"/>
                </a:solidFill>
              </a:rPr>
              <a:t>if</a:t>
            </a:r>
            <a:r>
              <a:rPr lang="en-US" altLang="ar-SA" smtClean="0"/>
              <a:t> organisms are made of cells (1), </a:t>
            </a:r>
          </a:p>
          <a:p>
            <a:pPr eaLnBrk="1" hangingPunct="1"/>
            <a:r>
              <a:rPr lang="en-US" altLang="ar-SA" i="1" smtClean="0">
                <a:solidFill>
                  <a:srgbClr val="FF0000"/>
                </a:solidFill>
              </a:rPr>
              <a:t>and</a:t>
            </a:r>
            <a:r>
              <a:rPr lang="en-US" altLang="ar-SA" i="1" smtClean="0"/>
              <a:t> </a:t>
            </a:r>
            <a:r>
              <a:rPr lang="en-US" altLang="ar-SA" smtClean="0"/>
              <a:t>humans are organisms (2), </a:t>
            </a:r>
          </a:p>
          <a:p>
            <a:pPr eaLnBrk="1" hangingPunct="1"/>
            <a:r>
              <a:rPr lang="en-US" altLang="ar-SA" i="1" smtClean="0">
                <a:solidFill>
                  <a:srgbClr val="FF0000"/>
                </a:solidFill>
              </a:rPr>
              <a:t>then</a:t>
            </a:r>
            <a:r>
              <a:rPr lang="en-US" altLang="ar-SA" i="1" smtClean="0"/>
              <a:t> </a:t>
            </a:r>
            <a:r>
              <a:rPr lang="en-US" altLang="ar-SA" smtClean="0"/>
              <a:t>humans are composed of cells (3)</a:t>
            </a:r>
          </a:p>
        </p:txBody>
      </p:sp>
      <p:sp>
        <p:nvSpPr>
          <p:cNvPr id="115716"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17"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18"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Tree>
    <p:extLst>
      <p:ext uri="{BB962C8B-B14F-4D97-AF65-F5344CB8AC3E}">
        <p14:creationId xmlns:p14="http://schemas.microsoft.com/office/powerpoint/2010/main" val="8603088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8600" y="152400"/>
            <a:ext cx="8534400" cy="503238"/>
          </a:xfrm>
        </p:spPr>
        <p:txBody>
          <a:bodyPr/>
          <a:lstStyle/>
          <a:p>
            <a:pPr eaLnBrk="1" hangingPunct="1"/>
            <a:r>
              <a:rPr lang="en-US" altLang="ar-SA" smtClean="0"/>
              <a:t>Theories in Science</a:t>
            </a:r>
          </a:p>
        </p:txBody>
      </p:sp>
      <p:sp>
        <p:nvSpPr>
          <p:cNvPr id="117763" name="Rectangle 3"/>
          <p:cNvSpPr>
            <a:spLocks noGrp="1" noChangeArrowheads="1"/>
          </p:cNvSpPr>
          <p:nvPr>
            <p:ph type="body" idx="1"/>
          </p:nvPr>
        </p:nvSpPr>
        <p:spPr>
          <a:xfrm>
            <a:off x="228600" y="1295400"/>
            <a:ext cx="8534400" cy="3124200"/>
          </a:xfrm>
        </p:spPr>
        <p:txBody>
          <a:bodyPr/>
          <a:lstStyle/>
          <a:p>
            <a:pPr eaLnBrk="1" hangingPunct="1"/>
            <a:r>
              <a:rPr lang="en-US" altLang="ar-SA" smtClean="0"/>
              <a:t>In the context of science, a </a:t>
            </a:r>
            <a:r>
              <a:rPr lang="en-US" altLang="ar-SA" b="1" smtClean="0"/>
              <a:t>theory </a:t>
            </a:r>
            <a:r>
              <a:rPr lang="ar-EG" altLang="ar-SA" b="1" smtClean="0"/>
              <a:t> النظرية</a:t>
            </a:r>
            <a:r>
              <a:rPr lang="en-US" altLang="ar-SA" smtClean="0"/>
              <a:t>is:</a:t>
            </a:r>
          </a:p>
          <a:p>
            <a:pPr lvl="1" eaLnBrk="1" hangingPunct="1"/>
            <a:r>
              <a:rPr lang="en-US" altLang="ar-SA" smtClean="0"/>
              <a:t>Broader in scope than a hypothesis</a:t>
            </a:r>
          </a:p>
          <a:p>
            <a:pPr lvl="1" eaLnBrk="1" hangingPunct="1"/>
            <a:r>
              <a:rPr lang="en-US" altLang="ar-SA" smtClean="0"/>
              <a:t>Can lead to new hypotheses</a:t>
            </a:r>
          </a:p>
          <a:p>
            <a:pPr lvl="1" eaLnBrk="1" hangingPunct="1"/>
            <a:r>
              <a:rPr lang="en-US" altLang="ar-SA" smtClean="0"/>
              <a:t>Supported by evidence in comparison to a hypothesis</a:t>
            </a:r>
          </a:p>
        </p:txBody>
      </p:sp>
      <p:sp>
        <p:nvSpPr>
          <p:cNvPr id="117764"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5"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6" name="Text Box 6"/>
          <p:cNvSpPr txBox="1">
            <a:spLocks noChangeArrowheads="1"/>
          </p:cNvSpPr>
          <p:nvPr/>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100">
                <a:solidFill>
                  <a:srgbClr val="000000"/>
                </a:solidFill>
                <a:latin typeface="Times New Roman" pitchFamily="18" charset="0"/>
              </a:rPr>
              <a:t>Copyright © 2008 Pearson Education, Inc., publishing as Pearson Benjamin Cummings</a:t>
            </a:r>
          </a:p>
        </p:txBody>
      </p:sp>
    </p:spTree>
    <p:extLst>
      <p:ext uri="{BB962C8B-B14F-4D97-AF65-F5344CB8AC3E}">
        <p14:creationId xmlns:p14="http://schemas.microsoft.com/office/powerpoint/2010/main" val="21365800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r>
              <a:rPr lang="en-US" altLang="ar-SA" sz="1400">
                <a:latin typeface="Tahoma" pitchFamily="34" charset="0"/>
              </a:rPr>
              <a:t>0</a:t>
            </a:r>
          </a:p>
        </p:txBody>
      </p:sp>
      <p:pic>
        <p:nvPicPr>
          <p:cNvPr id="119811" name="Picture 4" descr="http://www.accessexcellence.org/RC/VL/GG/images/structur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38150"/>
            <a:ext cx="44386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6" descr="http://www.accessexcellence.org/RC/VL/GG/images/dna_molecul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742950"/>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Rectangle 14"/>
          <p:cNvSpPr>
            <a:spLocks noChangeArrowheads="1"/>
          </p:cNvSpPr>
          <p:nvPr/>
        </p:nvSpPr>
        <p:spPr bwMode="auto">
          <a:xfrm>
            <a:off x="4572000" y="3200400"/>
            <a:ext cx="1676400" cy="1524000"/>
          </a:xfrm>
          <a:prstGeom prst="rect">
            <a:avLst/>
          </a:prstGeom>
          <a:noFill/>
          <a:ln w="349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endParaRPr lang="ar-SA" altLang="ar-SA"/>
          </a:p>
        </p:txBody>
      </p:sp>
      <p:sp>
        <p:nvSpPr>
          <p:cNvPr id="119814" name="Left Arrow 15"/>
          <p:cNvSpPr>
            <a:spLocks noChangeArrowheads="1"/>
          </p:cNvSpPr>
          <p:nvPr/>
        </p:nvSpPr>
        <p:spPr bwMode="auto">
          <a:xfrm>
            <a:off x="3962400" y="3733800"/>
            <a:ext cx="304800" cy="228600"/>
          </a:xfrm>
          <a:prstGeom prst="lef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endParaRPr lang="ar-SA" altLang="ar-SA"/>
          </a:p>
        </p:txBody>
      </p:sp>
    </p:spTree>
    <p:custDataLst>
      <p:tags r:id="rId1"/>
    </p:custDataLst>
    <p:extLst>
      <p:ext uri="{BB962C8B-B14F-4D97-AF65-F5344CB8AC3E}">
        <p14:creationId xmlns:p14="http://schemas.microsoft.com/office/powerpoint/2010/main" val="3232845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8" name="Picture 12" descr="http://www.abpischools.org.uk/res/coResourceImport/modules/genome/en-images/nucleotide.gif"/>
          <p:cNvPicPr>
            <a:picLocks noChangeAspect="1" noChangeArrowheads="1"/>
          </p:cNvPicPr>
          <p:nvPr/>
        </p:nvPicPr>
        <p:blipFill>
          <a:blip r:embed="rId2" r:link="rId3">
            <a:lum bright="-10000" contrast="30000"/>
            <a:extLst>
              <a:ext uri="{28A0092B-C50C-407E-A947-70E740481C1C}">
                <a14:useLocalDpi xmlns:a14="http://schemas.microsoft.com/office/drawing/2010/main" val="0"/>
              </a:ext>
            </a:extLst>
          </a:blip>
          <a:srcRect/>
          <a:stretch>
            <a:fillRect/>
          </a:stretch>
        </p:blipFill>
        <p:spPr bwMode="auto">
          <a:xfrm>
            <a:off x="2209800" y="1371600"/>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13"/>
          <p:cNvSpPr>
            <a:spLocks noChangeArrowheads="1"/>
          </p:cNvSpPr>
          <p:nvPr/>
        </p:nvSpPr>
        <p:spPr bwMode="auto">
          <a:xfrm>
            <a:off x="0" y="-220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endParaRPr lang="ar-SA" altLang="ar-SA"/>
          </a:p>
        </p:txBody>
      </p:sp>
      <p:sp>
        <p:nvSpPr>
          <p:cNvPr id="121860" name="Rectangle 14"/>
          <p:cNvSpPr>
            <a:spLocks noChangeArrowheads="1"/>
          </p:cNvSpPr>
          <p:nvPr/>
        </p:nvSpPr>
        <p:spPr bwMode="auto">
          <a:xfrm>
            <a:off x="457200" y="625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ltLang="ar-SA" sz="1000">
                <a:cs typeface="Times New Roman" pitchFamily="18" charset="0"/>
              </a:rPr>
              <a:t> </a:t>
            </a:r>
            <a:endParaRPr lang="en-US" altLang="ar-SA"/>
          </a:p>
        </p:txBody>
      </p:sp>
      <p:sp>
        <p:nvSpPr>
          <p:cNvPr id="121861" name="Line 8"/>
          <p:cNvSpPr>
            <a:spLocks noChangeShapeType="1"/>
          </p:cNvSpPr>
          <p:nvPr/>
        </p:nvSpPr>
        <p:spPr bwMode="auto">
          <a:xfrm>
            <a:off x="2971800" y="4114800"/>
            <a:ext cx="0" cy="228600"/>
          </a:xfrm>
          <a:prstGeom prst="line">
            <a:avLst/>
          </a:prstGeom>
          <a:noFill/>
          <a:ln w="1524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2" name="Rectangle 7"/>
          <p:cNvSpPr>
            <a:spLocks noChangeArrowheads="1"/>
          </p:cNvSpPr>
          <p:nvPr/>
        </p:nvSpPr>
        <p:spPr bwMode="auto">
          <a:xfrm>
            <a:off x="3276600" y="1828800"/>
            <a:ext cx="1727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a:spcBef>
                <a:spcPct val="45000"/>
              </a:spcBef>
              <a:spcAft>
                <a:spcPct val="20000"/>
              </a:spcAft>
              <a:buClr>
                <a:srgbClr val="990000"/>
              </a:buClr>
            </a:pPr>
            <a:r>
              <a:rPr lang="ar-SA" altLang="ar-SA" sz="1500" b="1">
                <a:solidFill>
                  <a:srgbClr val="FF0000"/>
                </a:solidFill>
              </a:rPr>
              <a:t>مجموعة فوسفات</a:t>
            </a:r>
            <a:endParaRPr lang="en-US" altLang="ar-SA" sz="1500">
              <a:latin typeface="Arial Unicode MS" pitchFamily="34" charset="-128"/>
              <a:ea typeface="Arial Unicode MS" pitchFamily="34" charset="-128"/>
              <a:cs typeface="Arial Unicode MS" pitchFamily="34" charset="-128"/>
            </a:endParaRPr>
          </a:p>
        </p:txBody>
      </p:sp>
      <p:sp>
        <p:nvSpPr>
          <p:cNvPr id="121863" name="Rectangle 8"/>
          <p:cNvSpPr>
            <a:spLocks noChangeArrowheads="1"/>
          </p:cNvSpPr>
          <p:nvPr/>
        </p:nvSpPr>
        <p:spPr bwMode="auto">
          <a:xfrm>
            <a:off x="1219200" y="3714750"/>
            <a:ext cx="1419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a:spcBef>
                <a:spcPct val="45000"/>
              </a:spcBef>
              <a:spcAft>
                <a:spcPct val="20000"/>
              </a:spcAft>
              <a:buClr>
                <a:srgbClr val="990000"/>
              </a:buClr>
            </a:pPr>
            <a:r>
              <a:rPr lang="ar-EG" altLang="ar-SA" sz="1500" b="1">
                <a:solidFill>
                  <a:srgbClr val="FF0000"/>
                </a:solidFill>
              </a:rPr>
              <a:t>سكر خماسى</a:t>
            </a:r>
            <a:endParaRPr lang="en-US" altLang="ar-SA" sz="1500">
              <a:latin typeface="Arial Unicode MS" pitchFamily="34" charset="-128"/>
              <a:ea typeface="Arial Unicode MS" pitchFamily="34" charset="-128"/>
              <a:cs typeface="Arial Unicode MS" pitchFamily="34" charset="-128"/>
            </a:endParaRPr>
          </a:p>
        </p:txBody>
      </p:sp>
      <p:sp>
        <p:nvSpPr>
          <p:cNvPr id="121864" name="Rectangle 9"/>
          <p:cNvSpPr>
            <a:spLocks noChangeArrowheads="1"/>
          </p:cNvSpPr>
          <p:nvPr/>
        </p:nvSpPr>
        <p:spPr bwMode="auto">
          <a:xfrm>
            <a:off x="5334000" y="3333750"/>
            <a:ext cx="1708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a:spcBef>
                <a:spcPct val="45000"/>
              </a:spcBef>
              <a:spcAft>
                <a:spcPct val="20000"/>
              </a:spcAft>
              <a:buClr>
                <a:srgbClr val="990000"/>
              </a:buClr>
            </a:pPr>
            <a:r>
              <a:rPr lang="ar-EG" altLang="ar-SA" sz="1500" b="1">
                <a:solidFill>
                  <a:srgbClr val="FF0000"/>
                </a:solidFill>
              </a:rPr>
              <a:t>قاعدة نيتروجينية</a:t>
            </a:r>
            <a:endParaRPr lang="en-US" altLang="ar-SA" sz="1500">
              <a:latin typeface="Arial Unicode MS" pitchFamily="34" charset="-128"/>
              <a:ea typeface="Arial Unicode MS" pitchFamily="34" charset="-128"/>
              <a:cs typeface="Arial Unicode MS" pitchFamily="34" charset="-128"/>
            </a:endParaRPr>
          </a:p>
        </p:txBody>
      </p:sp>
      <p:sp>
        <p:nvSpPr>
          <p:cNvPr id="121865" name="Rectangle 10"/>
          <p:cNvSpPr>
            <a:spLocks noChangeArrowheads="1"/>
          </p:cNvSpPr>
          <p:nvPr/>
        </p:nvSpPr>
        <p:spPr bwMode="auto">
          <a:xfrm>
            <a:off x="3352800" y="1428750"/>
            <a:ext cx="1276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a:spcBef>
                <a:spcPct val="45000"/>
              </a:spcBef>
              <a:spcAft>
                <a:spcPct val="20000"/>
              </a:spcAft>
              <a:buClr>
                <a:srgbClr val="990000"/>
              </a:buClr>
            </a:pPr>
            <a:r>
              <a:rPr lang="ar-EG" altLang="ar-SA" sz="1500" b="1">
                <a:solidFill>
                  <a:srgbClr val="FF0000"/>
                </a:solidFill>
              </a:rPr>
              <a:t>نيوكلوتيدة</a:t>
            </a:r>
            <a:endParaRPr lang="en-US" altLang="ar-SA" sz="150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225335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9075" y="587375"/>
          <a:ext cx="8788400" cy="5678424"/>
        </p:xfrm>
        <a:graphic>
          <a:graphicData uri="http://schemas.openxmlformats.org/drawingml/2006/table">
            <a:tbl>
              <a:tblPr/>
              <a:tblGrid>
                <a:gridCol w="4498975"/>
                <a:gridCol w="4289425"/>
              </a:tblGrid>
              <a:tr h="46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المصطلـــــــــــــــــــــــــــــــــح</a:t>
                      </a:r>
                      <a:endParaRPr kumimoji="0" lang="en-US" sz="1800" b="0"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تعريف المصطلــــــــــح</a:t>
                      </a:r>
                      <a:endParaRPr kumimoji="0" lang="en-US" sz="1800" b="0"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138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Biology </a:t>
                      </a:r>
                      <a:r>
                        <a:rPr kumimoji="0" lang="en-US" sz="1800" b="0" i="0" u="none" strike="noStrike" cap="none" normalizeH="0" baseline="0" smtClean="0">
                          <a:ln>
                            <a:noFill/>
                          </a:ln>
                          <a:solidFill>
                            <a:srgbClr val="FF0000"/>
                          </a:solidFill>
                          <a:effectLst/>
                          <a:latin typeface="Times New Roman" pitchFamily="18" charset="0"/>
                          <a:cs typeface="Arial" pitchFamily="34" charset="0"/>
                        </a:rPr>
                        <a:t>is the science of life in all its living forms, Plants, Animals and Microorganisms including Man</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علم الحياة هو علم دراسة ظاهرة الحياة ممثلة في النبات والحيوان والكائنات الدقيقة وكذا الإنسان</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Biology </a:t>
                      </a:r>
                      <a:r>
                        <a:rPr kumimoji="0" lang="en-US" sz="1800" b="0" i="0" u="none" strike="noStrike" cap="none" normalizeH="0" baseline="0" smtClean="0">
                          <a:ln>
                            <a:noFill/>
                          </a:ln>
                          <a:solidFill>
                            <a:srgbClr val="FF0000"/>
                          </a:solidFill>
                          <a:effectLst/>
                          <a:latin typeface="Times New Roman" pitchFamily="18" charset="0"/>
                          <a:cs typeface="Arial" pitchFamily="34" charset="0"/>
                        </a:rPr>
                        <a:t>is the scientific study of life</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علم الأحياء هو الدراسة العلمية للحياة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The Term “Biology” derived from </a:t>
                      </a:r>
                      <a:r>
                        <a:rPr kumimoji="0" lang="en-US" sz="1800" b="1" i="1" u="none" strike="noStrike" cap="none" normalizeH="0" baseline="0" smtClean="0">
                          <a:ln>
                            <a:noFill/>
                          </a:ln>
                          <a:solidFill>
                            <a:srgbClr val="FF0000"/>
                          </a:solidFill>
                          <a:effectLst/>
                          <a:latin typeface="Times New Roman" pitchFamily="18" charset="0"/>
                          <a:cs typeface="Arial" pitchFamily="34" charset="0"/>
                        </a:rPr>
                        <a:t>Bios</a:t>
                      </a:r>
                      <a:r>
                        <a:rPr kumimoji="0" lang="en-US" sz="1800" b="1" i="0" u="none" strike="noStrike" cap="none" normalizeH="0" baseline="0" smtClean="0">
                          <a:ln>
                            <a:noFill/>
                          </a:ln>
                          <a:solidFill>
                            <a:srgbClr val="FF0000"/>
                          </a:solidFill>
                          <a:effectLst/>
                          <a:latin typeface="Times New Roman" pitchFamily="18" charset="0"/>
                          <a:cs typeface="Arial" pitchFamily="34" charset="0"/>
                        </a:rPr>
                        <a:t> = life And </a:t>
                      </a:r>
                      <a:r>
                        <a:rPr kumimoji="0" lang="en-US" sz="1800" b="1" i="1" u="none" strike="noStrike" cap="none" normalizeH="0" baseline="0" smtClean="0">
                          <a:ln>
                            <a:noFill/>
                          </a:ln>
                          <a:solidFill>
                            <a:srgbClr val="FF0000"/>
                          </a:solidFill>
                          <a:effectLst/>
                          <a:latin typeface="Times New Roman" pitchFamily="18" charset="0"/>
                          <a:cs typeface="Arial" pitchFamily="34" charset="0"/>
                        </a:rPr>
                        <a:t>Logos</a:t>
                      </a:r>
                      <a:r>
                        <a:rPr kumimoji="0" lang="en-US" sz="1800" b="1" i="0" u="none" strike="noStrike" cap="none" normalizeH="0" baseline="0" smtClean="0">
                          <a:ln>
                            <a:noFill/>
                          </a:ln>
                          <a:solidFill>
                            <a:srgbClr val="FF0000"/>
                          </a:solidFill>
                          <a:effectLst/>
                          <a:latin typeface="Times New Roman" pitchFamily="18" charset="0"/>
                          <a:cs typeface="Arial" pitchFamily="34" charset="0"/>
                        </a:rPr>
                        <a:t> = Science</a:t>
                      </a:r>
                      <a:r>
                        <a:rPr kumimoji="0" lang="en-US" sz="1800" b="1" i="1" u="none" strike="noStrike" cap="none" normalizeH="0" baseline="0" smtClean="0">
                          <a:ln>
                            <a:noFill/>
                          </a:ln>
                          <a:solidFill>
                            <a:srgbClr val="FF0000"/>
                          </a:solidFill>
                          <a:effectLst/>
                          <a:latin typeface="Times New Roman" pitchFamily="18" charset="0"/>
                          <a:cs typeface="Arial" pitchFamily="34" charset="0"/>
                        </a:rPr>
                        <a:t> Logos</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مصطلح </a:t>
                      </a: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“Biology”</a:t>
                      </a: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مشتق من كلمتين يونانيتين : </a:t>
                      </a:r>
                      <a:r>
                        <a:rPr kumimoji="0" lang="en-US" sz="1800" b="0" i="1" u="none" strike="noStrike" cap="none" normalizeH="0" baseline="0" smtClean="0">
                          <a:ln>
                            <a:noFill/>
                          </a:ln>
                          <a:solidFill>
                            <a:schemeClr val="tx1"/>
                          </a:solidFill>
                          <a:effectLst/>
                          <a:latin typeface="Times New Roman" pitchFamily="18" charset="0"/>
                          <a:cs typeface="Arial" pitchFamily="34" charset="0"/>
                        </a:rPr>
                        <a:t>Bios </a:t>
                      </a:r>
                      <a:r>
                        <a:rPr kumimoji="0" lang="ar-SA" sz="1800" b="0" i="0" u="none" strike="noStrike" cap="none" normalizeH="0" baseline="0" smtClean="0">
                          <a:ln>
                            <a:noFill/>
                          </a:ln>
                          <a:solidFill>
                            <a:schemeClr val="tx1"/>
                          </a:solidFill>
                          <a:effectLst/>
                          <a:latin typeface="Calibri" pitchFamily="34" charset="0"/>
                          <a:cs typeface="Times New Roman" pitchFamily="18" charset="0"/>
                        </a:rPr>
                        <a:t>يعني حياة و   </a:t>
                      </a:r>
                      <a:r>
                        <a:rPr kumimoji="0" lang="en-US" sz="1800" b="0" i="1" u="none" strike="noStrike" cap="none" normalizeH="0" baseline="0" smtClean="0">
                          <a:ln>
                            <a:noFill/>
                          </a:ln>
                          <a:solidFill>
                            <a:schemeClr val="tx1"/>
                          </a:solidFill>
                          <a:effectLst/>
                          <a:latin typeface="Times New Roman" pitchFamily="18" charset="0"/>
                          <a:cs typeface="Arial" pitchFamily="34" charset="0"/>
                        </a:rPr>
                        <a:t>Logos </a:t>
                      </a:r>
                      <a:r>
                        <a:rPr kumimoji="0" lang="ar-SA" sz="1800" b="0" i="1" u="none" strike="noStrike" cap="none" normalizeH="0" baseline="0" smtClean="0">
                          <a:ln>
                            <a:noFill/>
                          </a:ln>
                          <a:solidFill>
                            <a:schemeClr val="tx1"/>
                          </a:solidFill>
                          <a:effectLst/>
                          <a:latin typeface="Times New Roman" pitchFamily="18" charset="0"/>
                          <a:cs typeface="Arial" pitchFamily="34" charset="0"/>
                        </a:rPr>
                        <a:t>  </a:t>
                      </a:r>
                      <a:r>
                        <a:rPr kumimoji="0" lang="ar-SA" sz="1800" b="0" i="0" u="none" strike="noStrike" cap="none" normalizeH="0" baseline="0" smtClean="0">
                          <a:ln>
                            <a:noFill/>
                          </a:ln>
                          <a:solidFill>
                            <a:schemeClr val="tx1"/>
                          </a:solidFill>
                          <a:effectLst/>
                          <a:latin typeface="Calibri" pitchFamily="34" charset="0"/>
                          <a:cs typeface="Times New Roman" pitchFamily="18" charset="0"/>
                        </a:rPr>
                        <a:t>يعني علـــم</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Living Organisms</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الكائنات الحية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Adaptation</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التكيف وهي التهيؤ والاستعداد الفطري للكائن الحي للعيش تحت ظروف بيئته التي يوجد فيها</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Evolution</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التطور هو عملية التغير المفطور عليها الكائن التي يكيف بها حياته ويحورها</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Organization</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التعضية صفة أخرى هامة للكائنات الحية بها تحدد موضوعات الدراسة في علم الأحياء</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Hierarchy Of Life</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التنظيم الهرمي للحياة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Emergent Properties</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صفات جديدة تعرف بالصفات الناشئة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Biosphere</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الغلاف الجوي – كل البيئات (الأنظمة البيئية) الداعمة للحياة على الأرض</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059" marR="1505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06363" y="457200"/>
          <a:ext cx="8885237" cy="6309360"/>
        </p:xfrm>
        <a:graphic>
          <a:graphicData uri="http://schemas.openxmlformats.org/drawingml/2006/table">
            <a:tbl>
              <a:tblPr/>
              <a:tblGrid>
                <a:gridCol w="4594737"/>
                <a:gridCol w="4290500"/>
              </a:tblGrid>
              <a:tr h="630873">
                <a:tc>
                  <a:txBody>
                    <a:bodyPr/>
                    <a:lstStyle/>
                    <a:p>
                      <a:pPr algn="l" rtl="0">
                        <a:lnSpc>
                          <a:spcPct val="115000"/>
                        </a:lnSpc>
                        <a:spcAft>
                          <a:spcPts val="0"/>
                        </a:spcAft>
                      </a:pPr>
                      <a:r>
                        <a:rPr lang="en-US" sz="1800" b="1" dirty="0">
                          <a:solidFill>
                            <a:srgbClr val="FF0000"/>
                          </a:solidFill>
                          <a:latin typeface="Times New Roman"/>
                          <a:ea typeface="Calibri"/>
                          <a:cs typeface="Arial"/>
                        </a:rPr>
                        <a:t>Ecosystem</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النظام البيئي – كل الجماعات من الكائنات المختلفة التي تعيش في منطقة معينة</a:t>
                      </a:r>
                      <a:endParaRPr lang="en-US" sz="180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73">
                <a:tc>
                  <a:txBody>
                    <a:bodyPr/>
                    <a:lstStyle/>
                    <a:p>
                      <a:pPr algn="l" rtl="0">
                        <a:lnSpc>
                          <a:spcPct val="115000"/>
                        </a:lnSpc>
                        <a:spcAft>
                          <a:spcPts val="0"/>
                        </a:spcAft>
                      </a:pPr>
                      <a:r>
                        <a:rPr lang="en-US" sz="1800" b="1" dirty="0">
                          <a:solidFill>
                            <a:srgbClr val="FF0000"/>
                          </a:solidFill>
                          <a:latin typeface="Times New Roman"/>
                          <a:ea typeface="Calibri"/>
                          <a:cs typeface="Arial"/>
                        </a:rPr>
                        <a:t>Community</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الجماعة – كل الكائنات المختلفة (العشائر المختلفة) التي تعيش في نظام بيئي معين</a:t>
                      </a:r>
                      <a:endParaRPr lang="en-US" sz="180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73">
                <a:tc>
                  <a:txBody>
                    <a:bodyPr/>
                    <a:lstStyle/>
                    <a:p>
                      <a:pPr algn="l" rtl="0">
                        <a:lnSpc>
                          <a:spcPct val="115000"/>
                        </a:lnSpc>
                        <a:spcAft>
                          <a:spcPts val="0"/>
                        </a:spcAft>
                      </a:pPr>
                      <a:r>
                        <a:rPr lang="en-US" sz="1800" b="1" dirty="0">
                          <a:solidFill>
                            <a:srgbClr val="FF0000"/>
                          </a:solidFill>
                          <a:latin typeface="Times New Roman"/>
                          <a:ea typeface="Calibri"/>
                          <a:cs typeface="Arial"/>
                        </a:rPr>
                        <a:t>Population</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العشيرة – كل أفراد النوع الواحد يتزاوجون فيما بينهم فقط في منطقة معينة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Organ Systems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الأجهزة العضوية – لها وظائف محددة وتتألف من أعضاء</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Organs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الأعضاء – تؤدي وظائف محددة للكائن</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Tissues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الأنسجة – مكونة من مجموعة من الخلايا المتشابهة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Molecules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جزيئات – تجمع من الذرات</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Organelles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عضيات – تراكيب غشائية ذات وظائف محددة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Cells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خلايا – كيانات حية تفترق بغشاء عن بيئتها</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Living And Nonliving Components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المكونات الحية والغير الحية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Photosynthetic Organisms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الكائنات القادرة على البناء الضوئي</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algn="l" rtl="0">
                        <a:lnSpc>
                          <a:spcPct val="115000"/>
                        </a:lnSpc>
                        <a:spcAft>
                          <a:spcPts val="0"/>
                        </a:spcAft>
                      </a:pPr>
                      <a:r>
                        <a:rPr lang="en-US" sz="1800" b="1" dirty="0">
                          <a:solidFill>
                            <a:srgbClr val="FF0000"/>
                          </a:solidFill>
                          <a:latin typeface="Times New Roman"/>
                          <a:ea typeface="Calibri"/>
                          <a:cs typeface="Arial"/>
                        </a:rPr>
                        <a:t>Producers</a:t>
                      </a:r>
                      <a:r>
                        <a:rPr lang="en-US" sz="1800" b="1" dirty="0">
                          <a:latin typeface="Times New Roman"/>
                          <a:ea typeface="Calibri"/>
                          <a:cs typeface="Arial"/>
                        </a:rPr>
                        <a:t> </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المُنتجات توفر الغذاء</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09">
                <a:tc>
                  <a:txBody>
                    <a:bodyPr/>
                    <a:lstStyle/>
                    <a:p>
                      <a:pPr algn="l" rtl="0">
                        <a:lnSpc>
                          <a:spcPct val="115000"/>
                        </a:lnSpc>
                        <a:spcAft>
                          <a:spcPts val="0"/>
                        </a:spcAft>
                      </a:pPr>
                      <a:r>
                        <a:rPr lang="en-US" sz="1800" b="1" dirty="0">
                          <a:solidFill>
                            <a:srgbClr val="FF0000"/>
                          </a:solidFill>
                          <a:latin typeface="Times New Roman"/>
                          <a:ea typeface="Calibri"/>
                          <a:cs typeface="Arial"/>
                        </a:rPr>
                        <a:t>Consumers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بالمُستهلكات</a:t>
                      </a:r>
                      <a:endParaRPr lang="en-US" sz="1800" b="0" dirty="0">
                        <a:latin typeface="Calibri"/>
                        <a:ea typeface="Calibri"/>
                        <a:cs typeface="Arial"/>
                      </a:endParaRPr>
                    </a:p>
                    <a:p>
                      <a:pPr marL="53340" algn="r" rtl="1">
                        <a:lnSpc>
                          <a:spcPct val="115000"/>
                        </a:lnSpc>
                        <a:spcAft>
                          <a:spcPts val="0"/>
                        </a:spcAft>
                      </a:pPr>
                      <a:r>
                        <a:rPr lang="ar-SA" sz="1800" b="0" dirty="0">
                          <a:latin typeface="Calibri"/>
                          <a:ea typeface="Calibri"/>
                          <a:cs typeface="Times New Roman"/>
                        </a:rPr>
                        <a:t>كائنات تتغذى على النباتات ( أو على حيوانات تتغذى على النباتات )</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73">
                <a:tc>
                  <a:txBody>
                    <a:bodyPr/>
                    <a:lstStyle/>
                    <a:p>
                      <a:pPr algn="l" rtl="0">
                        <a:lnSpc>
                          <a:spcPct val="115000"/>
                        </a:lnSpc>
                        <a:spcAft>
                          <a:spcPts val="0"/>
                        </a:spcAft>
                      </a:pPr>
                      <a:r>
                        <a:rPr lang="en-US" sz="1800" b="1" dirty="0">
                          <a:solidFill>
                            <a:srgbClr val="FF0000"/>
                          </a:solidFill>
                          <a:latin typeface="Times New Roman"/>
                          <a:ea typeface="Calibri"/>
                          <a:cs typeface="Arial"/>
                        </a:rPr>
                        <a:t>The Nonliving Components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المكونات غير الحية عبارة عن مواد غذائية كيميائية ضرورية للحياة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2"/>
            </a:pPr>
            <a:r>
              <a:rPr lang="en-US" dirty="0" smtClean="0">
                <a:latin typeface="+mn-lt"/>
              </a:rPr>
              <a:t>Reproduction </a:t>
            </a:r>
            <a:endParaRPr lang="en-US" dirty="0">
              <a:latin typeface="+mn-lt"/>
            </a:endParaRPr>
          </a:p>
        </p:txBody>
      </p:sp>
      <p:sp>
        <p:nvSpPr>
          <p:cNvPr id="3" name="Content Placeholder 2"/>
          <p:cNvSpPr>
            <a:spLocks noGrp="1"/>
          </p:cNvSpPr>
          <p:nvPr>
            <p:ph idx="1"/>
          </p:nvPr>
        </p:nvSpPr>
        <p:spPr>
          <a:xfrm>
            <a:off x="228600" y="1447800"/>
            <a:ext cx="4267200" cy="4121128"/>
          </a:xfrm>
        </p:spPr>
        <p:txBody>
          <a:bodyPr/>
          <a:lstStyle/>
          <a:p>
            <a:pPr>
              <a:buNone/>
            </a:pPr>
            <a:r>
              <a:rPr lang="en-US" sz="2200" dirty="0" smtClean="0"/>
              <a:t>The life span of an organism:</a:t>
            </a:r>
          </a:p>
          <a:p>
            <a:r>
              <a:rPr lang="en-US" sz="2200" b="1" dirty="0" smtClean="0"/>
              <a:t>Birth </a:t>
            </a:r>
          </a:p>
          <a:p>
            <a:r>
              <a:rPr lang="en-US" sz="2200" b="1" dirty="0" smtClean="0"/>
              <a:t>Juvenility (Animals)</a:t>
            </a:r>
          </a:p>
          <a:p>
            <a:r>
              <a:rPr lang="en-US" sz="2200" b="1" dirty="0" smtClean="0"/>
              <a:t>Vegetative Phase (Plants)</a:t>
            </a:r>
          </a:p>
          <a:p>
            <a:r>
              <a:rPr lang="en-US" sz="2200" b="1" dirty="0" smtClean="0">
                <a:solidFill>
                  <a:srgbClr val="C00000"/>
                </a:solidFill>
              </a:rPr>
              <a:t>Maturity Or Reproductive Phase</a:t>
            </a:r>
          </a:p>
          <a:p>
            <a:r>
              <a:rPr lang="en-US" sz="2200" b="1" dirty="0" smtClean="0"/>
              <a:t>Ageing (Senescence) </a:t>
            </a:r>
          </a:p>
          <a:p>
            <a:r>
              <a:rPr lang="en-US" sz="2200" b="1" dirty="0" smtClean="0"/>
              <a:t>Death </a:t>
            </a:r>
            <a:endParaRPr lang="en-US" sz="2200" b="1" dirty="0"/>
          </a:p>
        </p:txBody>
      </p:sp>
      <p:sp>
        <p:nvSpPr>
          <p:cNvPr id="4" name="TextBox 3"/>
          <p:cNvSpPr txBox="1"/>
          <p:nvPr/>
        </p:nvSpPr>
        <p:spPr>
          <a:xfrm>
            <a:off x="4572000" y="2819400"/>
            <a:ext cx="4363980" cy="1569660"/>
          </a:xfrm>
          <a:prstGeom prst="rect">
            <a:avLst/>
          </a:prstGeom>
          <a:noFill/>
        </p:spPr>
        <p:txBody>
          <a:bodyPr wrap="square" rtlCol="0">
            <a:spAutoFit/>
          </a:bodyPr>
          <a:lstStyle/>
          <a:p>
            <a:pPr algn="just"/>
            <a:r>
              <a:rPr lang="en-US" b="1" dirty="0" smtClean="0"/>
              <a:t>Reproduction is </a:t>
            </a:r>
          </a:p>
          <a:p>
            <a:pPr algn="just">
              <a:buFont typeface="Arial" pitchFamily="34" charset="0"/>
              <a:buChar char="•"/>
            </a:pPr>
            <a:r>
              <a:rPr lang="en-US" b="1" dirty="0" smtClean="0"/>
              <a:t> </a:t>
            </a:r>
            <a:r>
              <a:rPr lang="en-US" b="1" dirty="0" smtClean="0">
                <a:solidFill>
                  <a:srgbClr val="C00000"/>
                </a:solidFill>
              </a:rPr>
              <a:t>A Biological Process</a:t>
            </a:r>
          </a:p>
          <a:p>
            <a:pPr algn="just">
              <a:buFont typeface="Arial" pitchFamily="34" charset="0"/>
              <a:buChar char="•"/>
            </a:pPr>
            <a:r>
              <a:rPr lang="en-US" b="1" dirty="0" smtClean="0"/>
              <a:t>To produce </a:t>
            </a:r>
            <a:r>
              <a:rPr lang="en-US" b="1" dirty="0" smtClean="0">
                <a:solidFill>
                  <a:srgbClr val="C00000"/>
                </a:solidFill>
              </a:rPr>
              <a:t>again</a:t>
            </a:r>
            <a:r>
              <a:rPr lang="en-US" b="1" dirty="0" smtClean="0"/>
              <a:t> and </a:t>
            </a:r>
            <a:r>
              <a:rPr lang="en-US" b="1" dirty="0" smtClean="0">
                <a:solidFill>
                  <a:srgbClr val="C00000"/>
                </a:solidFill>
              </a:rPr>
              <a:t>likewise  </a:t>
            </a:r>
            <a:endParaRPr lang="en-US" b="1" dirty="0">
              <a:solidFill>
                <a:srgbClr val="C00000"/>
              </a:solidFill>
            </a:endParaRPr>
          </a:p>
        </p:txBody>
      </p:sp>
      <p:sp>
        <p:nvSpPr>
          <p:cNvPr id="5" name="TextBox 4"/>
          <p:cNvSpPr txBox="1"/>
          <p:nvPr/>
        </p:nvSpPr>
        <p:spPr>
          <a:xfrm>
            <a:off x="4572000" y="5105400"/>
            <a:ext cx="3624540" cy="461665"/>
          </a:xfrm>
          <a:prstGeom prst="rect">
            <a:avLst/>
          </a:prstGeom>
          <a:noFill/>
        </p:spPr>
        <p:txBody>
          <a:bodyPr wrap="square" rtlCol="0">
            <a:spAutoFit/>
          </a:bodyPr>
          <a:lstStyle/>
          <a:p>
            <a:pPr algn="ctr"/>
            <a:r>
              <a:rPr lang="en-US" b="1" dirty="0" smtClean="0"/>
              <a:t>Why to reproduce?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ox(i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ox(i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28600" y="798513"/>
          <a:ext cx="8786813" cy="5678493"/>
        </p:xfrm>
        <a:graphic>
          <a:graphicData uri="http://schemas.openxmlformats.org/drawingml/2006/table">
            <a:tbl>
              <a:tblPr/>
              <a:tblGrid>
                <a:gridCol w="4496316"/>
                <a:gridCol w="4290497"/>
              </a:tblGrid>
              <a:tr h="315472">
                <a:tc>
                  <a:txBody>
                    <a:bodyPr/>
                    <a:lstStyle/>
                    <a:p>
                      <a:pPr algn="l" rtl="0">
                        <a:lnSpc>
                          <a:spcPct val="115000"/>
                        </a:lnSpc>
                        <a:spcAft>
                          <a:spcPts val="0"/>
                        </a:spcAft>
                      </a:pPr>
                      <a:r>
                        <a:rPr lang="en-US" sz="1800" b="1" dirty="0">
                          <a:solidFill>
                            <a:srgbClr val="FF0000"/>
                          </a:solidFill>
                          <a:latin typeface="Times New Roman"/>
                          <a:ea typeface="Calibri"/>
                          <a:cs typeface="Arial"/>
                        </a:rPr>
                        <a:t>Recycle Chemicals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إعادة تدوير الكيماويات</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Necessary For Life</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Move Energy </a:t>
                      </a:r>
                      <a:r>
                        <a:rPr lang="en-US" sz="1800" b="0" dirty="0" smtClean="0">
                          <a:solidFill>
                            <a:srgbClr val="FF0000"/>
                          </a:solidFill>
                          <a:latin typeface="Times New Roman"/>
                          <a:ea typeface="Calibri"/>
                          <a:cs typeface="Arial"/>
                        </a:rPr>
                        <a:t>through the </a:t>
                      </a:r>
                      <a:r>
                        <a:rPr lang="en-US" sz="1800" b="0" dirty="0">
                          <a:solidFill>
                            <a:srgbClr val="FF0000"/>
                          </a:solidFill>
                          <a:latin typeface="Times New Roman"/>
                          <a:ea typeface="Calibri"/>
                          <a:cs typeface="Arial"/>
                        </a:rPr>
                        <a:t>Ecosystem</a:t>
                      </a:r>
                      <a:endParaRPr lang="en-US" sz="1800" b="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تحريك الطاقة خلال النظام البيئي</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Prokaryotic Cells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خلايا أولية النواة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GB" sz="1800" b="1" dirty="0">
                          <a:solidFill>
                            <a:srgbClr val="FF0000"/>
                          </a:solidFill>
                          <a:latin typeface="Times New Roman"/>
                          <a:ea typeface="Calibri"/>
                          <a:cs typeface="Arial"/>
                        </a:rPr>
                        <a:t>Genetic Material </a:t>
                      </a:r>
                      <a:r>
                        <a:rPr lang="en-GB" sz="1800" b="0" dirty="0">
                          <a:solidFill>
                            <a:srgbClr val="FF0000"/>
                          </a:solidFill>
                          <a:latin typeface="Times New Roman"/>
                          <a:ea typeface="Calibri"/>
                          <a:cs typeface="Arial"/>
                        </a:rPr>
                        <a:t>i</a:t>
                      </a:r>
                      <a:r>
                        <a:rPr lang="en-GB" sz="1800" b="0" dirty="0" smtClean="0">
                          <a:solidFill>
                            <a:srgbClr val="FF0000"/>
                          </a:solidFill>
                          <a:latin typeface="Times New Roman"/>
                          <a:ea typeface="Calibri"/>
                          <a:cs typeface="Arial"/>
                        </a:rPr>
                        <a:t>s </a:t>
                      </a:r>
                      <a:r>
                        <a:rPr lang="en-GB" sz="1800" b="0" dirty="0">
                          <a:solidFill>
                            <a:srgbClr val="FF0000"/>
                          </a:solidFill>
                          <a:latin typeface="Times New Roman"/>
                          <a:ea typeface="Calibri"/>
                          <a:cs typeface="Arial"/>
                        </a:rPr>
                        <a:t>n</a:t>
                      </a:r>
                      <a:r>
                        <a:rPr lang="en-GB" sz="1800" b="0" dirty="0" smtClean="0">
                          <a:solidFill>
                            <a:srgbClr val="FF0000"/>
                          </a:solidFill>
                          <a:latin typeface="Times New Roman"/>
                          <a:ea typeface="Calibri"/>
                          <a:cs typeface="Arial"/>
                        </a:rPr>
                        <a:t>ot surrounded </a:t>
                      </a:r>
                      <a:r>
                        <a:rPr lang="en-GB" sz="1800" b="0" dirty="0">
                          <a:solidFill>
                            <a:srgbClr val="FF0000"/>
                          </a:solidFill>
                          <a:latin typeface="Times New Roman"/>
                          <a:ea typeface="Calibri"/>
                          <a:cs typeface="Arial"/>
                        </a:rPr>
                        <a:t>b</a:t>
                      </a:r>
                      <a:r>
                        <a:rPr lang="en-GB" sz="1800" b="0" dirty="0" smtClean="0">
                          <a:solidFill>
                            <a:srgbClr val="FF0000"/>
                          </a:solidFill>
                          <a:latin typeface="Times New Roman"/>
                          <a:ea typeface="Calibri"/>
                          <a:cs typeface="Arial"/>
                        </a:rPr>
                        <a:t>y a  </a:t>
                      </a:r>
                      <a:r>
                        <a:rPr lang="en-GB" sz="1800" b="0" dirty="0">
                          <a:solidFill>
                            <a:srgbClr val="FF0000"/>
                          </a:solidFill>
                          <a:latin typeface="Times New Roman"/>
                          <a:ea typeface="Calibri"/>
                          <a:cs typeface="Arial"/>
                        </a:rPr>
                        <a:t>n</a:t>
                      </a:r>
                      <a:r>
                        <a:rPr lang="en-GB" sz="1800" b="0" dirty="0" smtClean="0">
                          <a:solidFill>
                            <a:srgbClr val="FF0000"/>
                          </a:solidFill>
                          <a:latin typeface="Times New Roman"/>
                          <a:ea typeface="Calibri"/>
                          <a:cs typeface="Arial"/>
                        </a:rPr>
                        <a:t>uclear </a:t>
                      </a:r>
                      <a:r>
                        <a:rPr lang="en-GB" sz="1800" b="0" dirty="0">
                          <a:solidFill>
                            <a:srgbClr val="FF0000"/>
                          </a:solidFill>
                          <a:latin typeface="Times New Roman"/>
                          <a:ea typeface="Calibri"/>
                          <a:cs typeface="Arial"/>
                        </a:rPr>
                        <a:t>m</a:t>
                      </a:r>
                      <a:r>
                        <a:rPr lang="en-GB" sz="1800" b="0" dirty="0" smtClean="0">
                          <a:solidFill>
                            <a:srgbClr val="FF0000"/>
                          </a:solidFill>
                          <a:latin typeface="Times New Roman"/>
                          <a:ea typeface="Calibri"/>
                          <a:cs typeface="Arial"/>
                        </a:rPr>
                        <a:t>embrane</a:t>
                      </a:r>
                      <a:endParaRPr lang="en-US" sz="1800" b="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المادة الوراثية غير محاطة بغلاف نووي</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Simple And Small</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صغيرة وبسيطة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Bacteria </a:t>
                      </a:r>
                      <a:r>
                        <a:rPr lang="en-US" sz="1800" b="0" dirty="0" smtClean="0">
                          <a:solidFill>
                            <a:srgbClr val="FF0000"/>
                          </a:solidFill>
                          <a:latin typeface="Times New Roman"/>
                          <a:ea typeface="Calibri"/>
                          <a:cs typeface="Arial"/>
                        </a:rPr>
                        <a:t>are </a:t>
                      </a:r>
                      <a:r>
                        <a:rPr lang="en-US" sz="1800" b="0" dirty="0">
                          <a:solidFill>
                            <a:srgbClr val="FF0000"/>
                          </a:solidFill>
                          <a:latin typeface="Times New Roman"/>
                          <a:ea typeface="Calibri"/>
                          <a:cs typeface="Arial"/>
                        </a:rPr>
                        <a:t>Prokaryotic</a:t>
                      </a:r>
                      <a:endParaRPr lang="en-US" sz="1800" b="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البكتيريا أولية النواة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Eukaryotic Cells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خلايا حقيقية النواة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0" dirty="0">
                          <a:solidFill>
                            <a:srgbClr val="FF0000"/>
                          </a:solidFill>
                          <a:latin typeface="Times New Roman"/>
                          <a:ea typeface="Calibri"/>
                          <a:cs typeface="Arial"/>
                        </a:rPr>
                        <a:t>Possess </a:t>
                      </a:r>
                      <a:r>
                        <a:rPr lang="en-US" sz="1800" b="0" dirty="0" smtClean="0">
                          <a:solidFill>
                            <a:srgbClr val="FF0000"/>
                          </a:solidFill>
                          <a:latin typeface="Times New Roman"/>
                          <a:ea typeface="Calibri"/>
                          <a:cs typeface="Arial"/>
                        </a:rPr>
                        <a:t>organelles </a:t>
                      </a:r>
                      <a:r>
                        <a:rPr lang="en-US" sz="1800" b="0" dirty="0">
                          <a:solidFill>
                            <a:srgbClr val="FF0000"/>
                          </a:solidFill>
                          <a:latin typeface="Times New Roman"/>
                          <a:ea typeface="Calibri"/>
                          <a:cs typeface="Arial"/>
                        </a:rPr>
                        <a:t>s</a:t>
                      </a:r>
                      <a:r>
                        <a:rPr lang="en-US" sz="1800" b="0" dirty="0" smtClean="0">
                          <a:solidFill>
                            <a:srgbClr val="FF0000"/>
                          </a:solidFill>
                          <a:latin typeface="Times New Roman"/>
                          <a:ea typeface="Calibri"/>
                          <a:cs typeface="Arial"/>
                        </a:rPr>
                        <a:t>eparated </a:t>
                      </a:r>
                      <a:r>
                        <a:rPr lang="en-US" sz="1800" b="0" dirty="0">
                          <a:solidFill>
                            <a:srgbClr val="FF0000"/>
                          </a:solidFill>
                          <a:latin typeface="Times New Roman"/>
                          <a:ea typeface="Calibri"/>
                          <a:cs typeface="Arial"/>
                        </a:rPr>
                        <a:t>b</a:t>
                      </a:r>
                      <a:r>
                        <a:rPr lang="en-US" sz="1800" b="0" dirty="0" smtClean="0">
                          <a:solidFill>
                            <a:srgbClr val="FF0000"/>
                          </a:solidFill>
                          <a:latin typeface="Times New Roman"/>
                          <a:ea typeface="Calibri"/>
                          <a:cs typeface="Arial"/>
                        </a:rPr>
                        <a:t>y </a:t>
                      </a:r>
                      <a:r>
                        <a:rPr lang="en-US" sz="1800" b="0" dirty="0">
                          <a:solidFill>
                            <a:srgbClr val="FF0000"/>
                          </a:solidFill>
                          <a:latin typeface="Times New Roman"/>
                          <a:ea typeface="Calibri"/>
                          <a:cs typeface="Arial"/>
                        </a:rPr>
                        <a:t>m</a:t>
                      </a:r>
                      <a:r>
                        <a:rPr lang="en-US" sz="1800" b="0" dirty="0" smtClean="0">
                          <a:solidFill>
                            <a:srgbClr val="FF0000"/>
                          </a:solidFill>
                          <a:latin typeface="Times New Roman"/>
                          <a:ea typeface="Calibri"/>
                          <a:cs typeface="Arial"/>
                        </a:rPr>
                        <a:t>embranes</a:t>
                      </a:r>
                      <a:endParaRPr lang="en-US" sz="1800" b="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تمتلك </a:t>
                      </a:r>
                      <a:r>
                        <a:rPr lang="ar-SA" sz="1800" b="0" dirty="0" err="1">
                          <a:latin typeface="Calibri"/>
                          <a:ea typeface="Calibri"/>
                          <a:cs typeface="Times New Roman"/>
                        </a:rPr>
                        <a:t>عضيات</a:t>
                      </a:r>
                      <a:r>
                        <a:rPr lang="ar-SA" sz="1800" b="0" dirty="0">
                          <a:latin typeface="Calibri"/>
                          <a:ea typeface="Calibri"/>
                          <a:cs typeface="Times New Roman"/>
                        </a:rPr>
                        <a:t> محاطة بأغشية تفصلها عن </a:t>
                      </a:r>
                      <a:r>
                        <a:rPr lang="ar-SA" sz="1800" b="0" dirty="0" err="1">
                          <a:latin typeface="Calibri"/>
                          <a:ea typeface="Calibri"/>
                          <a:cs typeface="Times New Roman"/>
                        </a:rPr>
                        <a:t>السيتوبلازم</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Plants, Animals, And Fungi Are Eukaryotic</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النباتات والحيوانات والفطريات حقيقية النواة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Nucleus</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نواة</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US" sz="1800" b="0" dirty="0">
                          <a:solidFill>
                            <a:srgbClr val="FF0000"/>
                          </a:solidFill>
                          <a:latin typeface="Times New Roman"/>
                          <a:ea typeface="Calibri"/>
                          <a:cs typeface="Arial"/>
                        </a:rPr>
                        <a:t>Contains DNA </a:t>
                      </a:r>
                      <a:r>
                        <a:rPr lang="en-US" sz="1800" b="0" dirty="0" smtClean="0">
                          <a:solidFill>
                            <a:srgbClr val="FF0000"/>
                          </a:solidFill>
                          <a:latin typeface="Times New Roman"/>
                          <a:ea typeface="Calibri"/>
                          <a:cs typeface="Arial"/>
                        </a:rPr>
                        <a:t>surrounded </a:t>
                      </a:r>
                      <a:r>
                        <a:rPr lang="en-US" sz="1800" b="0" dirty="0">
                          <a:solidFill>
                            <a:srgbClr val="FF0000"/>
                          </a:solidFill>
                          <a:latin typeface="Times New Roman"/>
                          <a:ea typeface="Calibri"/>
                          <a:cs typeface="Arial"/>
                        </a:rPr>
                        <a:t>b</a:t>
                      </a:r>
                      <a:r>
                        <a:rPr lang="en-US" sz="1800" b="0" dirty="0" smtClean="0">
                          <a:solidFill>
                            <a:srgbClr val="FF0000"/>
                          </a:solidFill>
                          <a:latin typeface="Times New Roman"/>
                          <a:ea typeface="Calibri"/>
                          <a:cs typeface="Arial"/>
                        </a:rPr>
                        <a:t>y </a:t>
                      </a:r>
                      <a:r>
                        <a:rPr lang="en-US" sz="1800" b="0" dirty="0">
                          <a:solidFill>
                            <a:srgbClr val="FF0000"/>
                          </a:solidFill>
                          <a:latin typeface="Times New Roman"/>
                          <a:ea typeface="Calibri"/>
                          <a:cs typeface="Arial"/>
                        </a:rPr>
                        <a:t>n</a:t>
                      </a:r>
                      <a:r>
                        <a:rPr lang="en-US" sz="1800" b="0" dirty="0" smtClean="0">
                          <a:solidFill>
                            <a:srgbClr val="FF0000"/>
                          </a:solidFill>
                          <a:latin typeface="Times New Roman"/>
                          <a:ea typeface="Calibri"/>
                          <a:cs typeface="Arial"/>
                        </a:rPr>
                        <a:t>uclear </a:t>
                      </a:r>
                      <a:r>
                        <a:rPr lang="en-US" sz="1800" b="0" dirty="0">
                          <a:solidFill>
                            <a:srgbClr val="FF0000"/>
                          </a:solidFill>
                          <a:latin typeface="Times New Roman"/>
                          <a:ea typeface="Calibri"/>
                          <a:cs typeface="Arial"/>
                        </a:rPr>
                        <a:t>m</a:t>
                      </a:r>
                      <a:r>
                        <a:rPr lang="en-US" sz="1800" b="0" dirty="0" smtClean="0">
                          <a:solidFill>
                            <a:srgbClr val="FF0000"/>
                          </a:solidFill>
                          <a:latin typeface="Times New Roman"/>
                          <a:ea typeface="Calibri"/>
                          <a:cs typeface="Arial"/>
                        </a:rPr>
                        <a:t>embrane</a:t>
                      </a:r>
                      <a:endParaRPr lang="en-US" sz="1800" b="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تحتوي على دنا محاط بغلاف نووي</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Membrane</a:t>
                      </a:r>
                      <a:endParaRPr lang="en-US" sz="180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غشاء</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US" sz="1800" b="1" dirty="0">
                          <a:solidFill>
                            <a:srgbClr val="FF0000"/>
                          </a:solidFill>
                          <a:latin typeface="Times New Roman"/>
                          <a:ea typeface="Calibri"/>
                          <a:cs typeface="Arial"/>
                        </a:rPr>
                        <a:t>DNA </a:t>
                      </a:r>
                      <a:r>
                        <a:rPr lang="en-US" sz="1800" b="0" dirty="0" smtClean="0">
                          <a:solidFill>
                            <a:srgbClr val="FF0000"/>
                          </a:solidFill>
                          <a:latin typeface="Times New Roman"/>
                          <a:ea typeface="Calibri"/>
                          <a:cs typeface="Arial"/>
                        </a:rPr>
                        <a:t>is the </a:t>
                      </a:r>
                      <a:r>
                        <a:rPr lang="en-US" sz="1800" b="0" dirty="0">
                          <a:solidFill>
                            <a:srgbClr val="FF0000"/>
                          </a:solidFill>
                          <a:latin typeface="Times New Roman"/>
                          <a:ea typeface="Calibri"/>
                          <a:cs typeface="Arial"/>
                        </a:rPr>
                        <a:t>g</a:t>
                      </a:r>
                      <a:r>
                        <a:rPr lang="en-US" sz="1800" b="0" dirty="0" smtClean="0">
                          <a:solidFill>
                            <a:srgbClr val="FF0000"/>
                          </a:solidFill>
                          <a:latin typeface="Times New Roman"/>
                          <a:ea typeface="Calibri"/>
                          <a:cs typeface="Arial"/>
                        </a:rPr>
                        <a:t>enetic (hereditary</a:t>
                      </a:r>
                      <a:r>
                        <a:rPr lang="en-US" sz="1800" b="0" dirty="0">
                          <a:solidFill>
                            <a:srgbClr val="FF0000"/>
                          </a:solidFill>
                          <a:latin typeface="Times New Roman"/>
                          <a:ea typeface="Calibri"/>
                          <a:cs typeface="Arial"/>
                        </a:rPr>
                        <a:t>) </a:t>
                      </a:r>
                      <a:r>
                        <a:rPr lang="en-US" sz="1800" b="0" dirty="0" smtClean="0">
                          <a:solidFill>
                            <a:srgbClr val="FF0000"/>
                          </a:solidFill>
                          <a:latin typeface="Times New Roman"/>
                          <a:ea typeface="Calibri"/>
                          <a:cs typeface="Arial"/>
                        </a:rPr>
                        <a:t>material of </a:t>
                      </a:r>
                      <a:r>
                        <a:rPr lang="en-US" sz="1800" b="0" dirty="0">
                          <a:solidFill>
                            <a:srgbClr val="FF0000"/>
                          </a:solidFill>
                          <a:latin typeface="Times New Roman"/>
                          <a:ea typeface="Calibri"/>
                          <a:cs typeface="Arial"/>
                        </a:rPr>
                        <a:t>a</a:t>
                      </a:r>
                      <a:r>
                        <a:rPr lang="en-US" sz="1800" b="0" dirty="0" smtClean="0">
                          <a:solidFill>
                            <a:srgbClr val="FF0000"/>
                          </a:solidFill>
                          <a:latin typeface="Times New Roman"/>
                          <a:ea typeface="Calibri"/>
                          <a:cs typeface="Arial"/>
                        </a:rPr>
                        <a:t>ll </a:t>
                      </a:r>
                      <a:r>
                        <a:rPr lang="en-US" sz="1800" b="0" dirty="0">
                          <a:solidFill>
                            <a:srgbClr val="FF0000"/>
                          </a:solidFill>
                          <a:latin typeface="Times New Roman"/>
                          <a:ea typeface="Calibri"/>
                          <a:cs typeface="Arial"/>
                        </a:rPr>
                        <a:t>c</a:t>
                      </a:r>
                      <a:r>
                        <a:rPr lang="en-US" sz="1800" b="0" dirty="0" smtClean="0">
                          <a:solidFill>
                            <a:srgbClr val="FF0000"/>
                          </a:solidFill>
                          <a:latin typeface="Times New Roman"/>
                          <a:ea typeface="Calibri"/>
                          <a:cs typeface="Arial"/>
                        </a:rPr>
                        <a:t>ells</a:t>
                      </a:r>
                      <a:endParaRPr lang="en-US" sz="1800" b="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الدنا هو المادة الوراثية لكل الخلايا</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A Gene </a:t>
                      </a:r>
                      <a:r>
                        <a:rPr lang="en-US" sz="1800" b="0" dirty="0">
                          <a:solidFill>
                            <a:srgbClr val="FF0000"/>
                          </a:solidFill>
                          <a:latin typeface="Times New Roman"/>
                          <a:ea typeface="Calibri"/>
                          <a:cs typeface="Arial"/>
                        </a:rPr>
                        <a:t>i</a:t>
                      </a:r>
                      <a:r>
                        <a:rPr lang="en-US" sz="1800" b="0" dirty="0" smtClean="0">
                          <a:solidFill>
                            <a:srgbClr val="FF0000"/>
                          </a:solidFill>
                          <a:latin typeface="Times New Roman"/>
                          <a:ea typeface="Calibri"/>
                          <a:cs typeface="Arial"/>
                        </a:rPr>
                        <a:t>s a discrete unit of </a:t>
                      </a:r>
                      <a:r>
                        <a:rPr lang="en-US" sz="1800" b="0" dirty="0">
                          <a:solidFill>
                            <a:srgbClr val="FF0000"/>
                          </a:solidFill>
                          <a:latin typeface="Times New Roman"/>
                          <a:ea typeface="Calibri"/>
                          <a:cs typeface="Arial"/>
                        </a:rPr>
                        <a:t>DNA</a:t>
                      </a:r>
                      <a:endParaRPr lang="en-US" sz="1800" b="0" dirty="0">
                        <a:solidFill>
                          <a:srgbClr val="FF0000"/>
                        </a:solidFill>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err="1">
                          <a:latin typeface="Calibri"/>
                          <a:ea typeface="Calibri"/>
                          <a:cs typeface="Times New Roman"/>
                        </a:rPr>
                        <a:t>الجين</a:t>
                      </a:r>
                      <a:r>
                        <a:rPr lang="ar-SA" sz="1800" b="0" dirty="0">
                          <a:latin typeface="Calibri"/>
                          <a:ea typeface="Calibri"/>
                          <a:cs typeface="Times New Roman"/>
                        </a:rPr>
                        <a:t> عبارة عن وحدة مميزة من </a:t>
                      </a:r>
                      <a:r>
                        <a:rPr lang="ar-SA" sz="1800" b="0" dirty="0" err="1">
                          <a:latin typeface="Calibri"/>
                          <a:ea typeface="Calibri"/>
                          <a:cs typeface="Times New Roman"/>
                        </a:rPr>
                        <a:t>الدنا</a:t>
                      </a:r>
                      <a:endParaRPr lang="en-US" sz="1800" b="0" dirty="0">
                        <a:latin typeface="Calibri"/>
                        <a:ea typeface="Calibri"/>
                        <a:cs typeface="Arial"/>
                      </a:endParaRPr>
                    </a:p>
                  </a:txBody>
                  <a:tcPr marL="15058" marR="150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90500" y="762000"/>
          <a:ext cx="8785225" cy="5678490"/>
        </p:xfrm>
        <a:graphic>
          <a:graphicData uri="http://schemas.openxmlformats.org/drawingml/2006/table">
            <a:tbl>
              <a:tblPr/>
              <a:tblGrid>
                <a:gridCol w="4494057"/>
                <a:gridCol w="4291168"/>
              </a:tblGrid>
              <a:tr h="315472">
                <a:tc>
                  <a:txBody>
                    <a:bodyPr/>
                    <a:lstStyle/>
                    <a:p>
                      <a:pPr algn="l" rtl="0">
                        <a:lnSpc>
                          <a:spcPct val="115000"/>
                        </a:lnSpc>
                        <a:spcAft>
                          <a:spcPts val="0"/>
                        </a:spcAft>
                      </a:pPr>
                      <a:r>
                        <a:rPr lang="en-US" sz="1800" b="1" dirty="0">
                          <a:solidFill>
                            <a:srgbClr val="FF0000"/>
                          </a:solidFill>
                          <a:latin typeface="Times New Roman"/>
                          <a:ea typeface="Calibri"/>
                          <a:cs typeface="Arial"/>
                        </a:rPr>
                        <a:t>Order</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النظام – </a:t>
                      </a:r>
                      <a:r>
                        <a:rPr lang="ar-SA" sz="1800" b="1" dirty="0" err="1">
                          <a:latin typeface="Calibri"/>
                          <a:ea typeface="Calibri"/>
                          <a:cs typeface="Times New Roman"/>
                        </a:rPr>
                        <a:t>التعضي</a:t>
                      </a:r>
                      <a:r>
                        <a:rPr lang="ar-SA" sz="1800" b="1" dirty="0">
                          <a:latin typeface="Calibri"/>
                          <a:ea typeface="Calibri"/>
                          <a:cs typeface="Times New Roman"/>
                        </a:rPr>
                        <a:t> المعقد للكائنات الحية</a:t>
                      </a:r>
                      <a:endParaRPr lang="en-US" sz="180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US" sz="1800" b="1" dirty="0">
                          <a:solidFill>
                            <a:srgbClr val="FF0000"/>
                          </a:solidFill>
                          <a:latin typeface="Times New Roman"/>
                          <a:ea typeface="Calibri"/>
                          <a:cs typeface="Arial"/>
                        </a:rPr>
                        <a:t>Regulation</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التنظيم – المقدرة على المحافظة على بيئة داخلية متناسقة مع الحياة</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Growth And Development</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النمو والتطور الجنيني</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US" sz="1800" b="1" dirty="0">
                          <a:solidFill>
                            <a:srgbClr val="FF0000"/>
                          </a:solidFill>
                          <a:latin typeface="Times New Roman"/>
                          <a:ea typeface="Calibri"/>
                          <a:cs typeface="Arial"/>
                        </a:rPr>
                        <a:t>Energy Processing</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معالجة الطاقة – </a:t>
                      </a:r>
                      <a:r>
                        <a:rPr lang="ar-SA" sz="1800" b="0" dirty="0" err="1">
                          <a:latin typeface="Calibri"/>
                          <a:ea typeface="Calibri"/>
                          <a:cs typeface="Times New Roman"/>
                        </a:rPr>
                        <a:t>إكتساب</a:t>
                      </a:r>
                      <a:r>
                        <a:rPr lang="ar-SA" sz="1800" b="0" dirty="0">
                          <a:latin typeface="Calibri"/>
                          <a:ea typeface="Calibri"/>
                          <a:cs typeface="Times New Roman"/>
                        </a:rPr>
                        <a:t> الطاقة وتحويلها لصورة نافعة للكائن بممارسة </a:t>
                      </a:r>
                      <a:r>
                        <a:rPr lang="ar-SA" sz="1800" b="0" dirty="0" err="1">
                          <a:latin typeface="Calibri"/>
                          <a:ea typeface="Calibri"/>
                          <a:cs typeface="Times New Roman"/>
                        </a:rPr>
                        <a:t>الأيض</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Response To The Environment</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الاستجابة للبيئة – قدرة الاستجابة للمؤثرات البيئي</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Reproduction</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التكاثر – المقدرة على إكثار النوع</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US" sz="1800" b="1" dirty="0">
                          <a:solidFill>
                            <a:srgbClr val="FF0000"/>
                          </a:solidFill>
                          <a:latin typeface="Times New Roman"/>
                          <a:ea typeface="Calibri"/>
                          <a:cs typeface="Arial"/>
                        </a:rPr>
                        <a:t>Evolutionary Adaptation</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التكيف التطوري – اكتساب الصفات الأكثر تناسباً للكائن مع بيئته</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Domains</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solidFill>
                            <a:srgbClr val="FF0000"/>
                          </a:solidFill>
                          <a:latin typeface="Calibri"/>
                          <a:ea typeface="Calibri"/>
                          <a:cs typeface="Times New Roman"/>
                        </a:rPr>
                        <a:t>عوالـــم</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l" rtl="0">
                        <a:lnSpc>
                          <a:spcPct val="115000"/>
                        </a:lnSpc>
                        <a:spcAft>
                          <a:spcPts val="0"/>
                        </a:spcAft>
                      </a:pPr>
                      <a:r>
                        <a:rPr lang="en-US" sz="1800" b="1" dirty="0">
                          <a:solidFill>
                            <a:srgbClr val="FF0000"/>
                          </a:solidFill>
                          <a:latin typeface="Times New Roman"/>
                          <a:ea typeface="Calibri"/>
                          <a:cs typeface="Arial"/>
                        </a:rPr>
                        <a:t>The Three Domains </a:t>
                      </a:r>
                      <a:r>
                        <a:rPr lang="en-US" sz="1800" b="1" dirty="0" smtClean="0">
                          <a:solidFill>
                            <a:srgbClr val="FF0000"/>
                          </a:solidFill>
                          <a:latin typeface="Times New Roman"/>
                          <a:ea typeface="Calibri"/>
                          <a:cs typeface="Arial"/>
                        </a:rPr>
                        <a:t>of </a:t>
                      </a:r>
                      <a:r>
                        <a:rPr lang="en-US" sz="1800" b="1" dirty="0">
                          <a:solidFill>
                            <a:srgbClr val="FF0000"/>
                          </a:solidFill>
                          <a:latin typeface="Times New Roman"/>
                          <a:ea typeface="Calibri"/>
                          <a:cs typeface="Arial"/>
                        </a:rPr>
                        <a:t>Life</a:t>
                      </a:r>
                      <a:endParaRPr lang="en-US" sz="180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هناك ثلاث عوالم ( مجاميع ) حيوية</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US" sz="1800" b="1" dirty="0">
                          <a:solidFill>
                            <a:srgbClr val="FF0000"/>
                          </a:solidFill>
                          <a:latin typeface="Times New Roman"/>
                          <a:ea typeface="Calibri"/>
                          <a:cs typeface="Arial"/>
                        </a:rPr>
                        <a:t>Bacteria - Prokaryotic, </a:t>
                      </a:r>
                      <a:r>
                        <a:rPr lang="en-US" sz="1800" b="0" dirty="0" smtClean="0">
                          <a:solidFill>
                            <a:srgbClr val="FF0000"/>
                          </a:solidFill>
                          <a:latin typeface="Times New Roman"/>
                          <a:ea typeface="Calibri"/>
                          <a:cs typeface="Arial"/>
                        </a:rPr>
                        <a:t>and most are unicellular and microscopic</a:t>
                      </a:r>
                      <a:endParaRPr lang="en-US" sz="1800" b="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البكتيريا – أولية النواة ، وعادة ما تكون وحيدة الخلية و مجهرية</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US" sz="1800" b="1" dirty="0" err="1">
                          <a:solidFill>
                            <a:srgbClr val="FF0000"/>
                          </a:solidFill>
                          <a:latin typeface="Times New Roman"/>
                          <a:ea typeface="Calibri"/>
                          <a:cs typeface="Arial"/>
                        </a:rPr>
                        <a:t>Archaea</a:t>
                      </a:r>
                      <a:r>
                        <a:rPr lang="en-US" sz="1800" b="1" dirty="0">
                          <a:solidFill>
                            <a:srgbClr val="FF0000"/>
                          </a:solidFill>
                          <a:latin typeface="Times New Roman"/>
                          <a:ea typeface="Calibri"/>
                          <a:cs typeface="Arial"/>
                        </a:rPr>
                        <a:t> - </a:t>
                      </a:r>
                      <a:r>
                        <a:rPr lang="en-US" sz="1800" b="0" dirty="0" smtClean="0">
                          <a:solidFill>
                            <a:srgbClr val="FF0000"/>
                          </a:solidFill>
                          <a:latin typeface="Times New Roman"/>
                          <a:ea typeface="Calibri"/>
                          <a:cs typeface="Arial"/>
                        </a:rPr>
                        <a:t>most </a:t>
                      </a:r>
                      <a:r>
                        <a:rPr lang="en-US" sz="1800" b="0" dirty="0">
                          <a:solidFill>
                            <a:srgbClr val="FF0000"/>
                          </a:solidFill>
                          <a:latin typeface="Times New Roman"/>
                          <a:ea typeface="Calibri"/>
                          <a:cs typeface="Arial"/>
                        </a:rPr>
                        <a:t>a</a:t>
                      </a:r>
                      <a:r>
                        <a:rPr lang="en-US" sz="1800" b="0" dirty="0" smtClean="0">
                          <a:solidFill>
                            <a:srgbClr val="FF0000"/>
                          </a:solidFill>
                          <a:latin typeface="Times New Roman"/>
                          <a:ea typeface="Calibri"/>
                          <a:cs typeface="Arial"/>
                        </a:rPr>
                        <a:t>re </a:t>
                      </a:r>
                      <a:r>
                        <a:rPr lang="en-US" sz="1800" b="0" dirty="0">
                          <a:solidFill>
                            <a:srgbClr val="FF0000"/>
                          </a:solidFill>
                          <a:latin typeface="Times New Roman"/>
                          <a:ea typeface="Calibri"/>
                          <a:cs typeface="Arial"/>
                        </a:rPr>
                        <a:t>u</a:t>
                      </a:r>
                      <a:r>
                        <a:rPr lang="en-US" sz="1800" b="0" dirty="0" smtClean="0">
                          <a:solidFill>
                            <a:srgbClr val="FF0000"/>
                          </a:solidFill>
                          <a:latin typeface="Times New Roman"/>
                          <a:ea typeface="Calibri"/>
                          <a:cs typeface="Arial"/>
                        </a:rPr>
                        <a:t>nicellular and microscopic</a:t>
                      </a:r>
                      <a:endParaRPr lang="en-US" sz="1800" b="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البدائيات – أولية النواة ، وعادة ما تكون وحيدة الخلية </a:t>
                      </a:r>
                      <a:r>
                        <a:rPr lang="ar-SA" sz="1800" b="0" dirty="0" err="1">
                          <a:latin typeface="Calibri"/>
                          <a:ea typeface="Calibri"/>
                          <a:cs typeface="Times New Roman"/>
                        </a:rPr>
                        <a:t>و</a:t>
                      </a:r>
                      <a:r>
                        <a:rPr lang="ar-SA" sz="1800" b="0" dirty="0">
                          <a:latin typeface="Calibri"/>
                          <a:ea typeface="Calibri"/>
                          <a:cs typeface="Times New Roman"/>
                        </a:rPr>
                        <a:t> </a:t>
                      </a:r>
                      <a:r>
                        <a:rPr lang="ar-SA" sz="1800" b="0" dirty="0" err="1">
                          <a:latin typeface="Calibri"/>
                          <a:ea typeface="Calibri"/>
                          <a:cs typeface="Times New Roman"/>
                        </a:rPr>
                        <a:t>مجهرية</a:t>
                      </a:r>
                      <a:r>
                        <a:rPr lang="ar-SA" sz="1800" b="0" dirty="0">
                          <a:latin typeface="Calibri"/>
                          <a:ea typeface="Calibri"/>
                          <a:cs typeface="Times New Roman"/>
                        </a:rPr>
                        <a:t> شأنها شأن البكتيريا</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3">
                <a:tc>
                  <a:txBody>
                    <a:bodyPr/>
                    <a:lstStyle/>
                    <a:p>
                      <a:pPr algn="l" rtl="0">
                        <a:lnSpc>
                          <a:spcPct val="115000"/>
                        </a:lnSpc>
                        <a:spcAft>
                          <a:spcPts val="0"/>
                        </a:spcAft>
                      </a:pPr>
                      <a:r>
                        <a:rPr lang="en-US" sz="1800" b="1" dirty="0" err="1">
                          <a:solidFill>
                            <a:srgbClr val="FF0000"/>
                          </a:solidFill>
                          <a:latin typeface="Times New Roman"/>
                          <a:ea typeface="Calibri"/>
                          <a:cs typeface="Arial"/>
                        </a:rPr>
                        <a:t>Eukarya</a:t>
                      </a:r>
                      <a:r>
                        <a:rPr lang="en-US" sz="1800" b="1" dirty="0">
                          <a:solidFill>
                            <a:srgbClr val="FF0000"/>
                          </a:solidFill>
                          <a:latin typeface="Times New Roman"/>
                          <a:ea typeface="Calibri"/>
                          <a:cs typeface="Arial"/>
                        </a:rPr>
                        <a:t> - </a:t>
                      </a:r>
                      <a:r>
                        <a:rPr lang="en-US" sz="1800" b="0" dirty="0" smtClean="0">
                          <a:solidFill>
                            <a:srgbClr val="FF0000"/>
                          </a:solidFill>
                          <a:latin typeface="Times New Roman"/>
                          <a:ea typeface="Calibri"/>
                          <a:cs typeface="Arial"/>
                        </a:rPr>
                        <a:t>are </a:t>
                      </a:r>
                      <a:r>
                        <a:rPr lang="en-US" sz="1800" b="0" dirty="0">
                          <a:solidFill>
                            <a:srgbClr val="FF0000"/>
                          </a:solidFill>
                          <a:latin typeface="Times New Roman"/>
                          <a:ea typeface="Calibri"/>
                          <a:cs typeface="Arial"/>
                        </a:rPr>
                        <a:t>Eukaryotic </a:t>
                      </a:r>
                      <a:r>
                        <a:rPr lang="en-US" sz="1800" b="0" dirty="0" smtClean="0">
                          <a:solidFill>
                            <a:srgbClr val="FF0000"/>
                          </a:solidFill>
                          <a:latin typeface="Times New Roman"/>
                          <a:ea typeface="Calibri"/>
                          <a:cs typeface="Arial"/>
                        </a:rPr>
                        <a:t>and contain a nucleus and organelles</a:t>
                      </a:r>
                      <a:endParaRPr lang="en-US" sz="1800" b="0" dirty="0">
                        <a:solidFill>
                          <a:srgbClr val="FF0000"/>
                        </a:solidFill>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0" dirty="0">
                          <a:latin typeface="Calibri"/>
                          <a:ea typeface="Calibri"/>
                          <a:cs typeface="Times New Roman"/>
                        </a:rPr>
                        <a:t>حقيقيات النواة – خلايا حقيقية النواة أي لها نواة </a:t>
                      </a:r>
                      <a:r>
                        <a:rPr lang="ar-SA" sz="1800" b="0" dirty="0" err="1">
                          <a:latin typeface="Calibri"/>
                          <a:ea typeface="Calibri"/>
                          <a:cs typeface="Times New Roman"/>
                        </a:rPr>
                        <a:t>و</a:t>
                      </a:r>
                      <a:r>
                        <a:rPr lang="ar-SA" sz="1800" b="0" dirty="0">
                          <a:latin typeface="Calibri"/>
                          <a:ea typeface="Calibri"/>
                          <a:cs typeface="Times New Roman"/>
                        </a:rPr>
                        <a:t> </a:t>
                      </a:r>
                      <a:r>
                        <a:rPr lang="ar-SA" sz="1800" b="0" dirty="0" err="1">
                          <a:latin typeface="Calibri"/>
                          <a:ea typeface="Calibri"/>
                          <a:cs typeface="Times New Roman"/>
                        </a:rPr>
                        <a:t>عضيات</a:t>
                      </a:r>
                      <a:endParaRPr lang="en-US" sz="1800" b="0" dirty="0">
                        <a:latin typeface="Calibri"/>
                        <a:ea typeface="Calibri"/>
                        <a:cs typeface="Arial"/>
                      </a:endParaRPr>
                    </a:p>
                  </a:txBody>
                  <a:tcPr marL="15060" marR="150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534400" cy="503238"/>
          </a:xfrm>
        </p:spPr>
        <p:txBody>
          <a:bodyPr/>
          <a:lstStyle/>
          <a:p>
            <a:pPr marL="514350" indent="-514350">
              <a:buFont typeface="+mj-lt"/>
              <a:buAutoNum type="arabicPeriod" startAt="3"/>
            </a:pPr>
            <a:r>
              <a:rPr lang="en-US" dirty="0" smtClean="0">
                <a:latin typeface="+mn-lt"/>
              </a:rPr>
              <a:t>Growth and Development </a:t>
            </a:r>
            <a:endParaRPr lang="en-US" dirty="0">
              <a:latin typeface="+mn-lt"/>
            </a:endParaRPr>
          </a:p>
        </p:txBody>
      </p:sp>
      <p:sp>
        <p:nvSpPr>
          <p:cNvPr id="3" name="Content Placeholder 2"/>
          <p:cNvSpPr>
            <a:spLocks noGrp="1"/>
          </p:cNvSpPr>
          <p:nvPr>
            <p:ph idx="1"/>
          </p:nvPr>
        </p:nvSpPr>
        <p:spPr>
          <a:xfrm>
            <a:off x="381000" y="1981200"/>
            <a:ext cx="8534400" cy="830997"/>
          </a:xfrm>
        </p:spPr>
        <p:txBody>
          <a:bodyPr anchor="ctr"/>
          <a:lstStyle/>
          <a:p>
            <a:pPr algn="just"/>
            <a:r>
              <a:rPr lang="en-US" sz="2400" b="1" dirty="0" smtClean="0"/>
              <a:t>Inherited information in the form of </a:t>
            </a:r>
            <a:r>
              <a:rPr lang="en-US" sz="2400" b="1" dirty="0" smtClean="0">
                <a:solidFill>
                  <a:srgbClr val="C00000"/>
                </a:solidFill>
              </a:rPr>
              <a:t>DNA</a:t>
            </a:r>
            <a:r>
              <a:rPr lang="en-US" sz="2400" b="1" dirty="0" smtClean="0"/>
              <a:t> controls the pattern of </a:t>
            </a:r>
            <a:r>
              <a:rPr lang="en-US" sz="2400" b="1" dirty="0" smtClean="0">
                <a:solidFill>
                  <a:srgbClr val="C00000"/>
                </a:solidFill>
              </a:rPr>
              <a:t>growth</a:t>
            </a:r>
            <a:r>
              <a:rPr lang="en-US" sz="2400" b="1" dirty="0" smtClean="0"/>
              <a:t> and </a:t>
            </a:r>
            <a:r>
              <a:rPr lang="en-US" sz="2400" b="1" dirty="0" smtClean="0">
                <a:solidFill>
                  <a:srgbClr val="C00000"/>
                </a:solidFill>
              </a:rPr>
              <a:t>development</a:t>
            </a:r>
            <a:r>
              <a:rPr lang="en-US" sz="2400" b="1" dirty="0" smtClean="0"/>
              <a:t> of all organisms </a:t>
            </a:r>
            <a:endParaRPr lang="en-US" sz="2400" b="1" dirty="0"/>
          </a:p>
        </p:txBody>
      </p:sp>
      <p:pic>
        <p:nvPicPr>
          <p:cNvPr id="4" name="Picture 3" descr="crocodile.jpg"/>
          <p:cNvPicPr>
            <a:picLocks noChangeAspect="1"/>
          </p:cNvPicPr>
          <p:nvPr/>
        </p:nvPicPr>
        <p:blipFill>
          <a:blip r:embed="rId2" cstate="print"/>
          <a:stretch>
            <a:fillRect/>
          </a:stretch>
        </p:blipFill>
        <p:spPr>
          <a:xfrm>
            <a:off x="3276600" y="3886200"/>
            <a:ext cx="2628900"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19848</TotalTime>
  <Words>6017</Words>
  <Application>Microsoft Office PowerPoint</Application>
  <PresentationFormat>عرض على الشاشة (3:4)‏</PresentationFormat>
  <Paragraphs>785</Paragraphs>
  <Slides>81</Slides>
  <Notes>51</Notes>
  <HiddenSlides>0</HiddenSlides>
  <MMClips>0</MMClips>
  <ScaleCrop>false</ScaleCrop>
  <HeadingPairs>
    <vt:vector size="4" baseType="variant">
      <vt:variant>
        <vt:lpstr>نسق</vt:lpstr>
      </vt:variant>
      <vt:variant>
        <vt:i4>1</vt:i4>
      </vt:variant>
      <vt:variant>
        <vt:lpstr>عناوين الشرائح</vt:lpstr>
      </vt:variant>
      <vt:variant>
        <vt:i4>81</vt:i4>
      </vt:variant>
    </vt:vector>
  </HeadingPairs>
  <TitlesOfParts>
    <vt:vector size="82" baseType="lpstr">
      <vt:lpstr>C6eActiveLectureQuestions</vt:lpstr>
      <vt:lpstr> Exploring life  اكتشاف الحياة       </vt:lpstr>
      <vt:lpstr>عرض تقديمي في PowerPoint</vt:lpstr>
      <vt:lpstr>Overview: Introduction</vt:lpstr>
      <vt:lpstr>Overview: Introduction</vt:lpstr>
      <vt:lpstr>عرض تقديمي في PowerPoint</vt:lpstr>
      <vt:lpstr>عرض تقديمي في PowerPoint</vt:lpstr>
      <vt:lpstr>Order </vt:lpstr>
      <vt:lpstr>Reproduction </vt:lpstr>
      <vt:lpstr>Growth and Development </vt:lpstr>
      <vt:lpstr>Energy Processing </vt:lpstr>
      <vt:lpstr>Response To The Environment </vt:lpstr>
      <vt:lpstr>Regulation </vt:lpstr>
      <vt:lpstr>Biological adaptation </vt:lpstr>
      <vt:lpstr>عرض تقديمي في PowerPoint</vt:lpstr>
      <vt:lpstr>New properties emerge at each level in the biological hierarchy تنظيم هرمى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Cells are an organism’s basic units of structure and function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Organisms and environment</vt:lpstr>
      <vt:lpstr>عرض تقديمي في PowerPoint</vt:lpstr>
      <vt:lpstr>Taxonomy : Grouping Species: The Basic Idea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Organizing the Diversity of Life</vt:lpstr>
      <vt:lpstr>عرض تقديمي في PowerPoint</vt:lpstr>
      <vt:lpstr>Organisms interact with their environments, exchanging matter and energy</vt:lpstr>
      <vt:lpstr>Ecosystem Dynamics</vt:lpstr>
      <vt:lpstr>Living organisms interact with their environments تتفاعل الكائنات الحية مع بيئاتها بتبادل المادة والطاقة</vt:lpstr>
      <vt:lpstr>عرض تقديمي في PowerPoint</vt:lpstr>
      <vt:lpstr>عرض تقديمي في PowerPoint</vt:lpstr>
      <vt:lpstr>NOTE: Energy Conversion</vt:lpstr>
      <vt:lpstr>عرض تقديمي في PowerPoint</vt:lpstr>
      <vt:lpstr>Continuity of life is based on heritable information in the form of DNA</vt:lpstr>
      <vt:lpstr>عرض تقديمي في PowerPoint</vt:lpstr>
      <vt:lpstr>عرض تقديمي في PowerPoint</vt:lpstr>
      <vt:lpstr>DNA Structure and Function</vt:lpstr>
      <vt:lpstr>DNA Structure and Function</vt:lpstr>
      <vt:lpstr>عرض تقديمي في PowerPoint</vt:lpstr>
      <vt:lpstr>عرض تقديمي في PowerPoint</vt:lpstr>
      <vt:lpstr>DNA Structure and Function</vt:lpstr>
      <vt:lpstr>DNA Structure and Function</vt:lpstr>
      <vt:lpstr>DNA Structure and Function</vt:lpstr>
      <vt:lpstr>Charles Darwin and the Theory of Natural Selection</vt:lpstr>
      <vt:lpstr>عرض تقديمي في PowerPoint</vt:lpstr>
      <vt:lpstr>عرض تقديمي في PowerPoint</vt:lpstr>
      <vt:lpstr>عرض تقديمي في PowerPoint</vt:lpstr>
      <vt:lpstr>عرض تقديمي في PowerPoint</vt:lpstr>
      <vt:lpstr>Scientists use two main approaches to learn about nature </vt:lpstr>
      <vt:lpstr>Types of Data</vt:lpstr>
      <vt:lpstr>Hypothesis-Based Science       العلم الافتراضى</vt:lpstr>
      <vt:lpstr>عرض تقديمي في PowerPoint</vt:lpstr>
      <vt:lpstr>عرض تقديمي في PowerPoint</vt:lpstr>
      <vt:lpstr>Deduction “If…Then”  الاستنتاج</vt:lpstr>
      <vt:lpstr>Theories in Science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Progressive Info.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USR</dc:creator>
  <cp:lastModifiedBy>SAMSUNG</cp:lastModifiedBy>
  <cp:revision>161</cp:revision>
  <dcterms:modified xsi:type="dcterms:W3CDTF">2016-01-06T11:31:21Z</dcterms:modified>
</cp:coreProperties>
</file>