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Default Extension="png" ContentType="image/png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34032" y="491438"/>
            <a:ext cx="2651760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 u="heavy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8325" y="1400175"/>
            <a:ext cx="5721350" cy="4831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jpg"/><Relationship Id="rId3" Type="http://schemas.openxmlformats.org/officeDocument/2006/relationships/image" Target="../media/image12.jpg"/><Relationship Id="rId4" Type="http://schemas.openxmlformats.org/officeDocument/2006/relationships/image" Target="../media/image13.jp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jp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image" Target="../media/image20.png"/><Relationship Id="rId9" Type="http://schemas.openxmlformats.org/officeDocument/2006/relationships/image" Target="../media/image21.png"/><Relationship Id="rId10" Type="http://schemas.openxmlformats.org/officeDocument/2006/relationships/image" Target="../media/image22.png"/><Relationship Id="rId11" Type="http://schemas.openxmlformats.org/officeDocument/2006/relationships/image" Target="../media/image23.png"/><Relationship Id="rId12" Type="http://schemas.openxmlformats.org/officeDocument/2006/relationships/image" Target="../media/image24.png"/><Relationship Id="rId13" Type="http://schemas.openxmlformats.org/officeDocument/2006/relationships/image" Target="../media/image25.png"/><Relationship Id="rId14" Type="http://schemas.openxmlformats.org/officeDocument/2006/relationships/image" Target="../media/image26.png"/><Relationship Id="rId15" Type="http://schemas.openxmlformats.org/officeDocument/2006/relationships/image" Target="../media/image27.png"/><Relationship Id="rId16" Type="http://schemas.openxmlformats.org/officeDocument/2006/relationships/image" Target="../media/image28.png"/><Relationship Id="rId17" Type="http://schemas.openxmlformats.org/officeDocument/2006/relationships/image" Target="../media/image29.pn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0.jpg"/><Relationship Id="rId3" Type="http://schemas.openxmlformats.org/officeDocument/2006/relationships/image" Target="../media/image31.jp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jpg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3.jp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2702" y="550925"/>
            <a:ext cx="3716654" cy="142938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 marR="5080" indent="972819">
              <a:lnSpc>
                <a:spcPct val="100000"/>
              </a:lnSpc>
              <a:spcBef>
                <a:spcPts val="90"/>
              </a:spcBef>
            </a:pPr>
            <a:r>
              <a:rPr dirty="0" sz="3200" spc="-5">
                <a:latin typeface="Times New Roman"/>
                <a:cs typeface="Times New Roman"/>
              </a:rPr>
              <a:t>Chapter 2 </a:t>
            </a:r>
            <a:r>
              <a:rPr dirty="0" u="none" sz="3200" spc="-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Chemical </a:t>
            </a:r>
            <a:r>
              <a:rPr dirty="0" sz="3200">
                <a:latin typeface="Times New Roman"/>
                <a:cs typeface="Times New Roman"/>
              </a:rPr>
              <a:t>basis of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life</a:t>
            </a:r>
            <a:endParaRPr sz="3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2800" spc="-400"/>
              <a:t>ةايحلل </a:t>
            </a:r>
            <a:r>
              <a:rPr dirty="0" sz="2800" spc="-470"/>
              <a:t>يئايميكلا</a:t>
            </a:r>
            <a:r>
              <a:rPr dirty="0" sz="2800" spc="-335"/>
              <a:t> </a:t>
            </a:r>
            <a:r>
              <a:rPr dirty="0" sz="2800" spc="-215"/>
              <a:t>ساسلأا</a:t>
            </a:r>
            <a:endParaRPr sz="2800"/>
          </a:p>
        </p:txBody>
      </p:sp>
      <p:sp>
        <p:nvSpPr>
          <p:cNvPr id="3" name="object 3"/>
          <p:cNvSpPr/>
          <p:nvPr/>
        </p:nvSpPr>
        <p:spPr>
          <a:xfrm>
            <a:off x="1792223" y="3505198"/>
            <a:ext cx="3246120" cy="5547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6830" y="125983"/>
            <a:ext cx="450913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Times New Roman"/>
                <a:cs typeface="Times New Roman"/>
              </a:rPr>
              <a:t>2- </a:t>
            </a:r>
            <a:r>
              <a:rPr dirty="0" u="heavy" sz="24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Cohesion </a:t>
            </a:r>
            <a:r>
              <a:rPr dirty="0" u="heavy" sz="24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 </a:t>
            </a:r>
            <a:r>
              <a:rPr dirty="0" u="heavy" sz="24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adhesion </a:t>
            </a:r>
            <a:r>
              <a:rPr dirty="0" u="heavy" sz="24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dirty="0" u="heavy" sz="2400" spc="2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4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water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75"/>
              <a:t>ءاملا </a:t>
            </a:r>
            <a:r>
              <a:rPr dirty="0" spc="-305"/>
              <a:t>قاصتلاو </a:t>
            </a:r>
            <a:r>
              <a:rPr dirty="0" spc="-285"/>
              <a:t>كسامتلا</a:t>
            </a:r>
            <a:r>
              <a:rPr dirty="0" spc="20"/>
              <a:t> </a:t>
            </a:r>
            <a:r>
              <a:rPr dirty="0"/>
              <a:t>-2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09194" y="1006551"/>
            <a:ext cx="6389370" cy="280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02260" indent="-28702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01625" algn="l"/>
                <a:tab pos="30226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Cohesion </a:t>
            </a:r>
            <a:r>
              <a:rPr dirty="0" sz="1800" b="1">
                <a:latin typeface="Times New Roman"/>
                <a:cs typeface="Times New Roman"/>
              </a:rPr>
              <a:t>is the </a:t>
            </a:r>
            <a:r>
              <a:rPr dirty="0" sz="1800" spc="-5" b="1">
                <a:latin typeface="Times New Roman"/>
                <a:cs typeface="Times New Roman"/>
              </a:rPr>
              <a:t>ability </a:t>
            </a:r>
            <a:r>
              <a:rPr dirty="0" sz="1800" spc="-10" b="1">
                <a:latin typeface="Times New Roman"/>
                <a:cs typeface="Times New Roman"/>
              </a:rPr>
              <a:t>of </a:t>
            </a:r>
            <a:r>
              <a:rPr dirty="0" sz="1800" b="1">
                <a:latin typeface="Times New Roman"/>
                <a:cs typeface="Times New Roman"/>
              </a:rPr>
              <a:t>water </a:t>
            </a:r>
            <a:r>
              <a:rPr dirty="0" sz="1800" spc="-5" b="1">
                <a:latin typeface="Times New Roman"/>
                <a:cs typeface="Times New Roman"/>
              </a:rPr>
              <a:t>molecules to </a:t>
            </a:r>
            <a:r>
              <a:rPr dirty="0" sz="1800" b="1">
                <a:latin typeface="Times New Roman"/>
                <a:cs typeface="Times New Roman"/>
              </a:rPr>
              <a:t>stick </a:t>
            </a:r>
            <a:r>
              <a:rPr dirty="0" sz="1800" spc="-5" b="1">
                <a:latin typeface="Times New Roman"/>
                <a:cs typeface="Times New Roman"/>
              </a:rPr>
              <a:t>together</a:t>
            </a:r>
            <a:r>
              <a:rPr dirty="0" sz="1800" spc="5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due</a:t>
            </a:r>
            <a:endParaRPr sz="1800">
              <a:latin typeface="Times New Roman"/>
              <a:cs typeface="Times New Roman"/>
            </a:endParaRPr>
          </a:p>
          <a:p>
            <a:pPr marL="301625">
              <a:lnSpc>
                <a:spcPct val="100000"/>
              </a:lnSpc>
              <a:spcBef>
                <a:spcPts val="5"/>
              </a:spcBef>
            </a:pPr>
            <a:r>
              <a:rPr dirty="0" sz="1800" b="1">
                <a:latin typeface="Times New Roman"/>
                <a:cs typeface="Times New Roman"/>
              </a:rPr>
              <a:t>to </a:t>
            </a:r>
            <a:r>
              <a:rPr dirty="0" sz="1800" spc="-10" b="1">
                <a:latin typeface="Times New Roman"/>
                <a:cs typeface="Times New Roman"/>
              </a:rPr>
              <a:t>the </a:t>
            </a:r>
            <a:r>
              <a:rPr dirty="0" sz="1800" spc="-15" b="1">
                <a:latin typeface="Times New Roman"/>
                <a:cs typeface="Times New Roman"/>
              </a:rPr>
              <a:t>presence </a:t>
            </a:r>
            <a:r>
              <a:rPr dirty="0" sz="1800" spc="-10" b="1">
                <a:latin typeface="Times New Roman"/>
                <a:cs typeface="Times New Roman"/>
              </a:rPr>
              <a:t>of </a:t>
            </a:r>
            <a:r>
              <a:rPr dirty="0" sz="1800" spc="-15" b="1">
                <a:latin typeface="Times New Roman"/>
                <a:cs typeface="Times New Roman"/>
              </a:rPr>
              <a:t>hydrogen</a:t>
            </a:r>
            <a:r>
              <a:rPr dirty="0" sz="1800" spc="135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bonds.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14"/>
              </a:lnSpc>
              <a:spcBef>
                <a:spcPts val="5"/>
              </a:spcBef>
            </a:pPr>
            <a:r>
              <a:rPr dirty="0" sz="1600" spc="-150">
                <a:latin typeface="Times New Roman"/>
                <a:cs typeface="Times New Roman"/>
              </a:rPr>
              <a:t>.نيجورديهلا </a:t>
            </a:r>
            <a:r>
              <a:rPr dirty="0" sz="1600" spc="-155">
                <a:latin typeface="Times New Roman"/>
                <a:cs typeface="Times New Roman"/>
              </a:rPr>
              <a:t>طباور </a:t>
            </a:r>
            <a:r>
              <a:rPr dirty="0" sz="1600" spc="-10">
                <a:latin typeface="Times New Roman"/>
                <a:cs typeface="Times New Roman"/>
              </a:rPr>
              <a:t>دوجو </a:t>
            </a:r>
            <a:r>
              <a:rPr dirty="0" sz="1600" spc="-490">
                <a:latin typeface="Times New Roman"/>
                <a:cs typeface="Times New Roman"/>
              </a:rPr>
              <a:t>ببسب</a:t>
            </a:r>
            <a:r>
              <a:rPr dirty="0" sz="1600" spc="-25">
                <a:latin typeface="Times New Roman"/>
                <a:cs typeface="Times New Roman"/>
              </a:rPr>
              <a:t> </a:t>
            </a:r>
            <a:r>
              <a:rPr dirty="0" sz="1600" spc="-295">
                <a:latin typeface="Times New Roman"/>
                <a:cs typeface="Times New Roman"/>
              </a:rPr>
              <a:t>ضعبلا </a:t>
            </a:r>
            <a:r>
              <a:rPr dirty="0" sz="1600" spc="-325">
                <a:latin typeface="Times New Roman"/>
                <a:cs typeface="Times New Roman"/>
              </a:rPr>
              <a:t>اهضعبب </a:t>
            </a:r>
            <a:r>
              <a:rPr dirty="0" sz="1600" spc="-235">
                <a:latin typeface="Times New Roman"/>
                <a:cs typeface="Times New Roman"/>
              </a:rPr>
              <a:t>قاصتللاا </a:t>
            </a:r>
            <a:r>
              <a:rPr dirty="0" sz="1600" spc="-200">
                <a:latin typeface="Times New Roman"/>
                <a:cs typeface="Times New Roman"/>
              </a:rPr>
              <a:t>ىلع </a:t>
            </a:r>
            <a:r>
              <a:rPr dirty="0" sz="1600" spc="-75">
                <a:latin typeface="Times New Roman"/>
                <a:cs typeface="Times New Roman"/>
              </a:rPr>
              <a:t>ءاملا </a:t>
            </a:r>
            <a:r>
              <a:rPr dirty="0" sz="1600" spc="-215">
                <a:latin typeface="Times New Roman"/>
                <a:cs typeface="Times New Roman"/>
              </a:rPr>
              <a:t>تائيزج </a:t>
            </a:r>
            <a:r>
              <a:rPr dirty="0" sz="1600" spc="-125">
                <a:latin typeface="Times New Roman"/>
                <a:cs typeface="Times New Roman"/>
              </a:rPr>
              <a:t>ةردق </a:t>
            </a:r>
            <a:r>
              <a:rPr dirty="0" sz="1600" spc="135">
                <a:latin typeface="Times New Roman"/>
                <a:cs typeface="Times New Roman"/>
              </a:rPr>
              <a:t>وه</a:t>
            </a:r>
            <a:r>
              <a:rPr dirty="0" sz="1600" spc="35">
                <a:latin typeface="Times New Roman"/>
                <a:cs typeface="Times New Roman"/>
              </a:rPr>
              <a:t> </a:t>
            </a:r>
            <a:r>
              <a:rPr dirty="0" sz="1600" spc="-229">
                <a:latin typeface="Times New Roman"/>
                <a:cs typeface="Times New Roman"/>
              </a:rPr>
              <a:t>كسامتلا</a:t>
            </a:r>
            <a:endParaRPr sz="1600">
              <a:latin typeface="Times New Roman"/>
              <a:cs typeface="Times New Roman"/>
            </a:endParaRPr>
          </a:p>
          <a:p>
            <a:pPr marL="302260" indent="-287020">
              <a:lnSpc>
                <a:spcPts val="2155"/>
              </a:lnSpc>
              <a:buFont typeface="Wingdings"/>
              <a:buChar char=""/>
              <a:tabLst>
                <a:tab pos="301625" algn="l"/>
                <a:tab pos="30226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Adhesion </a:t>
            </a:r>
            <a:r>
              <a:rPr dirty="0" sz="1800" b="1">
                <a:latin typeface="Times New Roman"/>
                <a:cs typeface="Times New Roman"/>
              </a:rPr>
              <a:t>is the </a:t>
            </a:r>
            <a:r>
              <a:rPr dirty="0" sz="1800" spc="-5" b="1">
                <a:latin typeface="Times New Roman"/>
                <a:cs typeface="Times New Roman"/>
              </a:rPr>
              <a:t>attraction </a:t>
            </a:r>
            <a:r>
              <a:rPr dirty="0" sz="1800" b="1">
                <a:latin typeface="Times New Roman"/>
                <a:cs typeface="Times New Roman"/>
              </a:rPr>
              <a:t>between water </a:t>
            </a:r>
            <a:r>
              <a:rPr dirty="0" sz="1800" spc="-15" b="1">
                <a:latin typeface="Times New Roman"/>
                <a:cs typeface="Times New Roman"/>
              </a:rPr>
              <a:t>and </a:t>
            </a:r>
            <a:r>
              <a:rPr dirty="0" sz="1800" spc="-5" b="1">
                <a:latin typeface="Times New Roman"/>
                <a:cs typeface="Times New Roman"/>
              </a:rPr>
              <a:t>other</a:t>
            </a:r>
            <a:r>
              <a:rPr dirty="0" sz="1800" spc="3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polar</a:t>
            </a:r>
            <a:endParaRPr sz="1800">
              <a:latin typeface="Times New Roman"/>
              <a:cs typeface="Times New Roman"/>
            </a:endParaRPr>
          </a:p>
          <a:p>
            <a:pPr marL="301625">
              <a:lnSpc>
                <a:spcPct val="100000"/>
              </a:lnSpc>
              <a:spcBef>
                <a:spcPts val="5"/>
              </a:spcBef>
            </a:pPr>
            <a:r>
              <a:rPr dirty="0" sz="1800" spc="-15" b="1">
                <a:latin typeface="Times New Roman"/>
                <a:cs typeface="Times New Roman"/>
              </a:rPr>
              <a:t>substances </a:t>
            </a:r>
            <a:r>
              <a:rPr dirty="0" sz="1800" b="1">
                <a:latin typeface="Times New Roman"/>
                <a:cs typeface="Times New Roman"/>
              </a:rPr>
              <a:t>(e.g. </a:t>
            </a:r>
            <a:r>
              <a:rPr dirty="0" sz="1800" spc="-5" b="1">
                <a:latin typeface="Times New Roman"/>
                <a:cs typeface="Times New Roman"/>
              </a:rPr>
              <a:t>between </a:t>
            </a:r>
            <a:r>
              <a:rPr dirty="0" sz="1800" b="1">
                <a:latin typeface="Times New Roman"/>
                <a:cs typeface="Times New Roman"/>
              </a:rPr>
              <a:t>water </a:t>
            </a:r>
            <a:r>
              <a:rPr dirty="0" sz="1800" spc="-15" b="1">
                <a:latin typeface="Times New Roman"/>
                <a:cs typeface="Times New Roman"/>
              </a:rPr>
              <a:t>and plant </a:t>
            </a:r>
            <a:r>
              <a:rPr dirty="0" sz="1800" spc="-5" b="1">
                <a:latin typeface="Times New Roman"/>
                <a:cs typeface="Times New Roman"/>
              </a:rPr>
              <a:t>cell</a:t>
            </a:r>
            <a:r>
              <a:rPr dirty="0" sz="1800" spc="160" b="1">
                <a:latin typeface="Times New Roman"/>
                <a:cs typeface="Times New Roman"/>
              </a:rPr>
              <a:t> </a:t>
            </a:r>
            <a:r>
              <a:rPr dirty="0" sz="1800" spc="5" b="1">
                <a:latin typeface="Times New Roman"/>
                <a:cs typeface="Times New Roman"/>
              </a:rPr>
              <a:t>wall).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15">
                <a:latin typeface="Times New Roman"/>
                <a:cs typeface="Times New Roman"/>
              </a:rPr>
              <a:t>رادجو </a:t>
            </a:r>
            <a:r>
              <a:rPr dirty="0" sz="1600" spc="-75">
                <a:latin typeface="Times New Roman"/>
                <a:cs typeface="Times New Roman"/>
              </a:rPr>
              <a:t>ءاملا </a:t>
            </a:r>
            <a:r>
              <a:rPr dirty="0" sz="1600" spc="-465">
                <a:latin typeface="Times New Roman"/>
                <a:cs typeface="Times New Roman"/>
              </a:rPr>
              <a:t>نيب</a:t>
            </a:r>
            <a:r>
              <a:rPr dirty="0" sz="1600" spc="190">
                <a:latin typeface="Times New Roman"/>
                <a:cs typeface="Times New Roman"/>
              </a:rPr>
              <a:t> </a:t>
            </a:r>
            <a:r>
              <a:rPr dirty="0" sz="1600" spc="-190">
                <a:latin typeface="Times New Roman"/>
                <a:cs typeface="Times New Roman"/>
              </a:rPr>
              <a:t>لاثملا </a:t>
            </a:r>
            <a:r>
              <a:rPr dirty="0" sz="1600" spc="-465">
                <a:latin typeface="Times New Roman"/>
                <a:cs typeface="Times New Roman"/>
              </a:rPr>
              <a:t>ليبس</a:t>
            </a:r>
            <a:r>
              <a:rPr dirty="0" sz="1600" spc="210">
                <a:latin typeface="Times New Roman"/>
                <a:cs typeface="Times New Roman"/>
              </a:rPr>
              <a:t> </a:t>
            </a:r>
            <a:r>
              <a:rPr dirty="0" sz="1600" spc="-150">
                <a:latin typeface="Times New Roman"/>
                <a:cs typeface="Times New Roman"/>
              </a:rPr>
              <a:t>ىلع( </a:t>
            </a:r>
            <a:r>
              <a:rPr dirty="0" sz="1600" spc="-50">
                <a:latin typeface="Times New Roman"/>
                <a:cs typeface="Times New Roman"/>
              </a:rPr>
              <a:t>ىرخلأا </a:t>
            </a:r>
            <a:r>
              <a:rPr dirty="0" sz="1600" spc="-325">
                <a:latin typeface="Times New Roman"/>
                <a:cs typeface="Times New Roman"/>
              </a:rPr>
              <a:t>ةيبطقلا </a:t>
            </a:r>
            <a:r>
              <a:rPr dirty="0" sz="1600" spc="-60">
                <a:latin typeface="Times New Roman"/>
                <a:cs typeface="Times New Roman"/>
              </a:rPr>
              <a:t>داوملاو </a:t>
            </a:r>
            <a:r>
              <a:rPr dirty="0" sz="1600" spc="-75">
                <a:latin typeface="Times New Roman"/>
                <a:cs typeface="Times New Roman"/>
              </a:rPr>
              <a:t>ءاملا </a:t>
            </a:r>
            <a:r>
              <a:rPr dirty="0" sz="1600" spc="-465">
                <a:latin typeface="Times New Roman"/>
                <a:cs typeface="Times New Roman"/>
              </a:rPr>
              <a:t>نيب</a:t>
            </a:r>
            <a:r>
              <a:rPr dirty="0" sz="1600" spc="190">
                <a:latin typeface="Times New Roman"/>
                <a:cs typeface="Times New Roman"/>
              </a:rPr>
              <a:t> </a:t>
            </a:r>
            <a:r>
              <a:rPr dirty="0" sz="1600" spc="-114">
                <a:latin typeface="Times New Roman"/>
                <a:cs typeface="Times New Roman"/>
              </a:rPr>
              <a:t>بذجلا </a:t>
            </a:r>
            <a:r>
              <a:rPr dirty="0" sz="1600" spc="20">
                <a:latin typeface="Times New Roman"/>
                <a:cs typeface="Times New Roman"/>
              </a:rPr>
              <a:t>لماع </a:t>
            </a:r>
            <a:r>
              <a:rPr dirty="0" sz="1600" spc="135">
                <a:latin typeface="Times New Roman"/>
                <a:cs typeface="Times New Roman"/>
              </a:rPr>
              <a:t>وه</a:t>
            </a:r>
            <a:r>
              <a:rPr dirty="0" sz="1600" spc="40">
                <a:latin typeface="Times New Roman"/>
                <a:cs typeface="Times New Roman"/>
              </a:rPr>
              <a:t> </a:t>
            </a:r>
            <a:r>
              <a:rPr dirty="0" sz="1600" spc="-235">
                <a:latin typeface="Times New Roman"/>
                <a:cs typeface="Times New Roman"/>
              </a:rPr>
              <a:t>قاصتللاا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ts val="1914"/>
              </a:lnSpc>
            </a:pPr>
            <a:r>
              <a:rPr dirty="0" sz="1600" spc="-295">
                <a:latin typeface="Times New Roman"/>
                <a:cs typeface="Times New Roman"/>
              </a:rPr>
              <a:t>.)ةيتابنلا</a:t>
            </a:r>
            <a:r>
              <a:rPr dirty="0" sz="1600" spc="-225">
                <a:latin typeface="Times New Roman"/>
                <a:cs typeface="Times New Roman"/>
              </a:rPr>
              <a:t> </a:t>
            </a:r>
            <a:r>
              <a:rPr dirty="0" sz="1600" spc="-250">
                <a:latin typeface="Times New Roman"/>
                <a:cs typeface="Times New Roman"/>
              </a:rPr>
              <a:t>ةيلخلا</a:t>
            </a:r>
            <a:endParaRPr sz="1600">
              <a:latin typeface="Times New Roman"/>
              <a:cs typeface="Times New Roman"/>
            </a:endParaRPr>
          </a:p>
          <a:p>
            <a:pPr marL="302260" indent="-287020">
              <a:lnSpc>
                <a:spcPts val="2150"/>
              </a:lnSpc>
              <a:buFont typeface="Wingdings"/>
              <a:buChar char=""/>
              <a:tabLst>
                <a:tab pos="301625" algn="l"/>
                <a:tab pos="30226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Cohesion and </a:t>
            </a:r>
            <a:r>
              <a:rPr dirty="0" sz="1800" b="1">
                <a:latin typeface="Times New Roman"/>
                <a:cs typeface="Times New Roman"/>
              </a:rPr>
              <a:t>adhesion </a:t>
            </a:r>
            <a:r>
              <a:rPr dirty="0" sz="1800" spc="-20" b="1">
                <a:latin typeface="Times New Roman"/>
                <a:cs typeface="Times New Roman"/>
              </a:rPr>
              <a:t>are </a:t>
            </a:r>
            <a:r>
              <a:rPr dirty="0" sz="1800" spc="-5" b="1">
                <a:latin typeface="Times New Roman"/>
                <a:cs typeface="Times New Roman"/>
              </a:rPr>
              <a:t>essential for transport </a:t>
            </a:r>
            <a:r>
              <a:rPr dirty="0" sz="1800" spc="-10" b="1">
                <a:latin typeface="Times New Roman"/>
                <a:cs typeface="Times New Roman"/>
              </a:rPr>
              <a:t>of </a:t>
            </a:r>
            <a:r>
              <a:rPr dirty="0" sz="1800" b="1">
                <a:latin typeface="Times New Roman"/>
                <a:cs typeface="Times New Roman"/>
              </a:rPr>
              <a:t>water</a:t>
            </a:r>
            <a:r>
              <a:rPr dirty="0" sz="1800" spc="19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in</a:t>
            </a:r>
            <a:endParaRPr sz="1800">
              <a:latin typeface="Times New Roman"/>
              <a:cs typeface="Times New Roman"/>
            </a:endParaRPr>
          </a:p>
          <a:p>
            <a:pPr marL="301625">
              <a:lnSpc>
                <a:spcPts val="3354"/>
              </a:lnSpc>
            </a:pPr>
            <a:r>
              <a:rPr dirty="0" sz="1800" spc="-10" b="1">
                <a:latin typeface="Times New Roman"/>
                <a:cs typeface="Times New Roman"/>
              </a:rPr>
              <a:t>plants against</a:t>
            </a:r>
            <a:r>
              <a:rPr dirty="0" sz="1800" spc="8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gravity</a:t>
            </a:r>
            <a:r>
              <a:rPr dirty="0" sz="2800" spc="-5" b="1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600" spc="-195">
                <a:latin typeface="Times New Roman"/>
                <a:cs typeface="Times New Roman"/>
              </a:rPr>
              <a:t>.ةيبذاجلا دض </a:t>
            </a:r>
            <a:r>
              <a:rPr dirty="0" sz="1600" spc="-300">
                <a:latin typeface="Times New Roman"/>
                <a:cs typeface="Times New Roman"/>
              </a:rPr>
              <a:t>تاتابنلا </a:t>
            </a:r>
            <a:r>
              <a:rPr dirty="0" sz="1600" spc="-465">
                <a:latin typeface="Times New Roman"/>
                <a:cs typeface="Times New Roman"/>
              </a:rPr>
              <a:t>يف</a:t>
            </a:r>
            <a:r>
              <a:rPr dirty="0" sz="1600" spc="-15">
                <a:latin typeface="Times New Roman"/>
                <a:cs typeface="Times New Roman"/>
              </a:rPr>
              <a:t> </a:t>
            </a:r>
            <a:r>
              <a:rPr dirty="0" sz="1600" spc="-75">
                <a:latin typeface="Times New Roman"/>
                <a:cs typeface="Times New Roman"/>
              </a:rPr>
              <a:t>ءاملا </a:t>
            </a:r>
            <a:r>
              <a:rPr dirty="0" sz="1600" spc="-360">
                <a:latin typeface="Times New Roman"/>
                <a:cs typeface="Times New Roman"/>
              </a:rPr>
              <a:t>لقنل </a:t>
            </a:r>
            <a:r>
              <a:rPr dirty="0" sz="1600" spc="-145">
                <a:latin typeface="Times New Roman"/>
                <a:cs typeface="Times New Roman"/>
              </a:rPr>
              <a:t>نايرورض </a:t>
            </a:r>
            <a:r>
              <a:rPr dirty="0" sz="1600" spc="-229">
                <a:latin typeface="Times New Roman"/>
                <a:cs typeface="Times New Roman"/>
              </a:rPr>
              <a:t>قاصتلاو كسامتلا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404615" y="4209288"/>
            <a:ext cx="3252216" cy="27797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3400044" y="4204715"/>
            <a:ext cx="3261360" cy="278892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050">
              <a:latin typeface="Times New Roman"/>
              <a:cs typeface="Times New Roman"/>
            </a:endParaRPr>
          </a:p>
          <a:p>
            <a:pPr algn="just" marL="26670" marR="2513330" indent="5715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Times New Roman"/>
                <a:cs typeface="Times New Roman"/>
              </a:rPr>
              <a:t>D</a:t>
            </a:r>
            <a:r>
              <a:rPr dirty="0" sz="1400" spc="-5" b="1">
                <a:latin typeface="Times New Roman"/>
                <a:cs typeface="Times New Roman"/>
              </a:rPr>
              <a:t>i</a:t>
            </a:r>
            <a:r>
              <a:rPr dirty="0" sz="1400" spc="-25" b="1">
                <a:latin typeface="Times New Roman"/>
                <a:cs typeface="Times New Roman"/>
              </a:rPr>
              <a:t>r</a:t>
            </a:r>
            <a:r>
              <a:rPr dirty="0" sz="1400" b="1">
                <a:latin typeface="Times New Roman"/>
                <a:cs typeface="Times New Roman"/>
              </a:rPr>
              <a:t>ec</a:t>
            </a:r>
            <a:r>
              <a:rPr dirty="0" sz="1400" spc="-15" b="1">
                <a:latin typeface="Times New Roman"/>
                <a:cs typeface="Times New Roman"/>
              </a:rPr>
              <a:t>t</a:t>
            </a:r>
            <a:r>
              <a:rPr dirty="0" sz="1400" spc="-5" b="1">
                <a:latin typeface="Times New Roman"/>
                <a:cs typeface="Times New Roman"/>
              </a:rPr>
              <a:t>i</a:t>
            </a:r>
            <a:r>
              <a:rPr dirty="0" sz="1400" spc="-30" b="1">
                <a:latin typeface="Times New Roman"/>
                <a:cs typeface="Times New Roman"/>
              </a:rPr>
              <a:t>o</a:t>
            </a:r>
            <a:r>
              <a:rPr dirty="0" sz="1400" spc="-5" b="1">
                <a:latin typeface="Times New Roman"/>
                <a:cs typeface="Times New Roman"/>
              </a:rPr>
              <a:t>n  </a:t>
            </a:r>
            <a:r>
              <a:rPr dirty="0" sz="1400" spc="-20" b="1">
                <a:latin typeface="Times New Roman"/>
                <a:cs typeface="Times New Roman"/>
              </a:rPr>
              <a:t>of </a:t>
            </a:r>
            <a:r>
              <a:rPr dirty="0" sz="1400" spc="-10" b="1">
                <a:latin typeface="Times New Roman"/>
                <a:cs typeface="Times New Roman"/>
              </a:rPr>
              <a:t>water  </a:t>
            </a:r>
            <a:r>
              <a:rPr dirty="0" sz="1400" spc="-15" b="1">
                <a:latin typeface="Times New Roman"/>
                <a:cs typeface="Times New Roman"/>
              </a:rPr>
              <a:t>t</a:t>
            </a:r>
            <a:r>
              <a:rPr dirty="0" sz="1400" b="1">
                <a:latin typeface="Times New Roman"/>
                <a:cs typeface="Times New Roman"/>
              </a:rPr>
              <a:t>r</a:t>
            </a:r>
            <a:r>
              <a:rPr dirty="0" sz="1400" spc="-5" b="1">
                <a:latin typeface="Times New Roman"/>
                <a:cs typeface="Times New Roman"/>
              </a:rPr>
              <a:t>a</a:t>
            </a:r>
            <a:r>
              <a:rPr dirty="0" sz="1400" spc="-35" b="1">
                <a:latin typeface="Times New Roman"/>
                <a:cs typeface="Times New Roman"/>
              </a:rPr>
              <a:t>n</a:t>
            </a:r>
            <a:r>
              <a:rPr dirty="0" sz="1400" spc="5" b="1">
                <a:latin typeface="Times New Roman"/>
                <a:cs typeface="Times New Roman"/>
              </a:rPr>
              <a:t>s</a:t>
            </a:r>
            <a:r>
              <a:rPr dirty="0" sz="1400" spc="-5" b="1">
                <a:latin typeface="Times New Roman"/>
                <a:cs typeface="Times New Roman"/>
              </a:rPr>
              <a:t>p</a:t>
            </a:r>
            <a:r>
              <a:rPr dirty="0" sz="1400" spc="-35" b="1">
                <a:latin typeface="Times New Roman"/>
                <a:cs typeface="Times New Roman"/>
              </a:rPr>
              <a:t>o</a:t>
            </a:r>
            <a:r>
              <a:rPr dirty="0" sz="1400" b="1">
                <a:latin typeface="Times New Roman"/>
                <a:cs typeface="Times New Roman"/>
              </a:rPr>
              <a:t>r</a:t>
            </a:r>
            <a:r>
              <a:rPr dirty="0" sz="1400" spc="-5" b="1">
                <a:latin typeface="Times New Roman"/>
                <a:cs typeface="Times New Roman"/>
              </a:rPr>
              <a:t>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55065" y="5108828"/>
            <a:ext cx="215328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latin typeface="Times New Roman"/>
                <a:cs typeface="Times New Roman"/>
              </a:rPr>
              <a:t>Transport </a:t>
            </a:r>
            <a:r>
              <a:rPr dirty="0" sz="1400" spc="-20" b="1">
                <a:latin typeface="Times New Roman"/>
                <a:cs typeface="Times New Roman"/>
              </a:rPr>
              <a:t>of </a:t>
            </a:r>
            <a:r>
              <a:rPr dirty="0" sz="1400" spc="-15" b="1">
                <a:latin typeface="Times New Roman"/>
                <a:cs typeface="Times New Roman"/>
              </a:rPr>
              <a:t>water </a:t>
            </a:r>
            <a:r>
              <a:rPr dirty="0" sz="1400" spc="-5" b="1">
                <a:latin typeface="Times New Roman"/>
                <a:cs typeface="Times New Roman"/>
              </a:rPr>
              <a:t>in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spc="-15" b="1">
                <a:latin typeface="Times New Roman"/>
                <a:cs typeface="Times New Roman"/>
              </a:rPr>
              <a:t>plants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802" y="1034288"/>
            <a:ext cx="6297295" cy="2143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330" indent="-33972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3695" algn="l"/>
                <a:tab pos="354965" algn="l"/>
                <a:tab pos="1384300" algn="l"/>
                <a:tab pos="2134870" algn="l"/>
                <a:tab pos="2830195" algn="l"/>
                <a:tab pos="3906520" algn="l"/>
                <a:tab pos="4226560" algn="l"/>
                <a:tab pos="4659630" algn="l"/>
                <a:tab pos="5501005" algn="l"/>
                <a:tab pos="582168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C</a:t>
            </a:r>
            <a:r>
              <a:rPr dirty="0" sz="1800" spc="-2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h</a:t>
            </a:r>
            <a:r>
              <a:rPr dirty="0" sz="1800" spc="-10" b="1">
                <a:latin typeface="Times New Roman"/>
                <a:cs typeface="Times New Roman"/>
              </a:rPr>
              <a:t>e</a:t>
            </a:r>
            <a:r>
              <a:rPr dirty="0" sz="1800" spc="-5" b="1">
                <a:latin typeface="Times New Roman"/>
                <a:cs typeface="Times New Roman"/>
              </a:rPr>
              <a:t>si</a:t>
            </a:r>
            <a:r>
              <a:rPr dirty="0" sz="1800" b="1">
                <a:latin typeface="Times New Roman"/>
                <a:cs typeface="Times New Roman"/>
              </a:rPr>
              <a:t>o</a:t>
            </a:r>
            <a:r>
              <a:rPr dirty="0" sz="1800" spc="-5" b="1">
                <a:latin typeface="Times New Roman"/>
                <a:cs typeface="Times New Roman"/>
              </a:rPr>
              <a:t>n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10" b="1">
                <a:latin typeface="Times New Roman"/>
                <a:cs typeface="Times New Roman"/>
              </a:rPr>
              <a:t>c</a:t>
            </a:r>
            <a:r>
              <a:rPr dirty="0" sz="1800" spc="10" b="1">
                <a:latin typeface="Times New Roman"/>
                <a:cs typeface="Times New Roman"/>
              </a:rPr>
              <a:t>a</a:t>
            </a:r>
            <a:r>
              <a:rPr dirty="0" sz="1800" spc="-25" b="1">
                <a:latin typeface="Times New Roman"/>
                <a:cs typeface="Times New Roman"/>
              </a:rPr>
              <a:t>u</a:t>
            </a:r>
            <a:r>
              <a:rPr dirty="0" sz="1800" spc="-5" b="1">
                <a:latin typeface="Times New Roman"/>
                <a:cs typeface="Times New Roman"/>
              </a:rPr>
              <a:t>s</a:t>
            </a:r>
            <a:r>
              <a:rPr dirty="0" sz="1800" spc="-20" b="1">
                <a:latin typeface="Times New Roman"/>
                <a:cs typeface="Times New Roman"/>
              </a:rPr>
              <a:t>e</a:t>
            </a:r>
            <a:r>
              <a:rPr dirty="0" sz="1800" spc="-5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40" b="1">
                <a:latin typeface="Times New Roman"/>
                <a:cs typeface="Times New Roman"/>
              </a:rPr>
              <a:t>w</a:t>
            </a:r>
            <a:r>
              <a:rPr dirty="0" sz="1800" spc="-10" b="1">
                <a:latin typeface="Times New Roman"/>
                <a:cs typeface="Times New Roman"/>
              </a:rPr>
              <a:t>a</a:t>
            </a:r>
            <a:r>
              <a:rPr dirty="0" sz="1800" b="1">
                <a:latin typeface="Times New Roman"/>
                <a:cs typeface="Times New Roman"/>
              </a:rPr>
              <a:t>ter	</a:t>
            </a:r>
            <a:r>
              <a:rPr dirty="0" sz="1800" spc="-35" b="1">
                <a:latin typeface="Times New Roman"/>
                <a:cs typeface="Times New Roman"/>
              </a:rPr>
              <a:t>m</a:t>
            </a:r>
            <a:r>
              <a:rPr dirty="0" sz="1800" spc="-10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le</a:t>
            </a:r>
            <a:r>
              <a:rPr dirty="0" sz="1800" spc="10" b="1">
                <a:latin typeface="Times New Roman"/>
                <a:cs typeface="Times New Roman"/>
              </a:rPr>
              <a:t>c</a:t>
            </a:r>
            <a:r>
              <a:rPr dirty="0" sz="1800" spc="-20" b="1">
                <a:latin typeface="Times New Roman"/>
                <a:cs typeface="Times New Roman"/>
              </a:rPr>
              <a:t>u</a:t>
            </a:r>
            <a:r>
              <a:rPr dirty="0" sz="1800" b="1">
                <a:latin typeface="Times New Roman"/>
                <a:cs typeface="Times New Roman"/>
              </a:rPr>
              <a:t>l</a:t>
            </a:r>
            <a:r>
              <a:rPr dirty="0" sz="1800" spc="-5" b="1">
                <a:latin typeface="Times New Roman"/>
                <a:cs typeface="Times New Roman"/>
              </a:rPr>
              <a:t>es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b="1">
                <a:latin typeface="Times New Roman"/>
                <a:cs typeface="Times New Roman"/>
              </a:rPr>
              <a:t>t	</a:t>
            </a:r>
            <a:r>
              <a:rPr dirty="0" sz="1800" spc="-5" b="1">
                <a:latin typeface="Times New Roman"/>
                <a:cs typeface="Times New Roman"/>
              </a:rPr>
              <a:t>t</a:t>
            </a:r>
            <a:r>
              <a:rPr dirty="0" sz="1800" spc="-25" b="1">
                <a:latin typeface="Times New Roman"/>
                <a:cs typeface="Times New Roman"/>
              </a:rPr>
              <a:t>h</a:t>
            </a:r>
            <a:r>
              <a:rPr dirty="0" sz="1800" b="1">
                <a:latin typeface="Times New Roman"/>
                <a:cs typeface="Times New Roman"/>
              </a:rPr>
              <a:t>e	</a:t>
            </a:r>
            <a:r>
              <a:rPr dirty="0" sz="1800" spc="-5" b="1">
                <a:latin typeface="Times New Roman"/>
                <a:cs typeface="Times New Roman"/>
              </a:rPr>
              <a:t>surf</a:t>
            </a:r>
            <a:r>
              <a:rPr dirty="0" sz="1800" b="1">
                <a:latin typeface="Times New Roman"/>
                <a:cs typeface="Times New Roman"/>
              </a:rPr>
              <a:t>a</a:t>
            </a:r>
            <a:r>
              <a:rPr dirty="0" sz="1800" spc="-10" b="1">
                <a:latin typeface="Times New Roman"/>
                <a:cs typeface="Times New Roman"/>
              </a:rPr>
              <a:t>c</a:t>
            </a:r>
            <a:r>
              <a:rPr dirty="0" sz="1800" b="1">
                <a:latin typeface="Times New Roman"/>
                <a:cs typeface="Times New Roman"/>
              </a:rPr>
              <a:t>e	to	</a:t>
            </a:r>
            <a:r>
              <a:rPr dirty="0" sz="1800" spc="-5" b="1">
                <a:latin typeface="Times New Roman"/>
                <a:cs typeface="Times New Roman"/>
              </a:rPr>
              <a:t>sti</a:t>
            </a:r>
            <a:r>
              <a:rPr dirty="0" sz="1800" spc="30" b="1">
                <a:latin typeface="Times New Roman"/>
                <a:cs typeface="Times New Roman"/>
              </a:rPr>
              <a:t>c</a:t>
            </a:r>
            <a:r>
              <a:rPr dirty="0" sz="1800" spc="-5" b="1">
                <a:latin typeface="Times New Roman"/>
                <a:cs typeface="Times New Roman"/>
              </a:rPr>
              <a:t>k</a:t>
            </a:r>
            <a:endParaRPr sz="1800">
              <a:latin typeface="Times New Roman"/>
              <a:cs typeface="Times New Roman"/>
            </a:endParaRPr>
          </a:p>
          <a:p>
            <a:pPr marL="354330">
              <a:lnSpc>
                <a:spcPct val="100000"/>
              </a:lnSpc>
            </a:pPr>
            <a:r>
              <a:rPr dirty="0" sz="1800" spc="-10" b="1">
                <a:latin typeface="Times New Roman"/>
                <a:cs typeface="Times New Roman"/>
              </a:rPr>
              <a:t>together </a:t>
            </a:r>
            <a:r>
              <a:rPr dirty="0" sz="1800" spc="-15" b="1">
                <a:latin typeface="Times New Roman"/>
                <a:cs typeface="Times New Roman"/>
              </a:rPr>
              <a:t>and </a:t>
            </a:r>
            <a:r>
              <a:rPr dirty="0" sz="1800" spc="-5" b="1">
                <a:latin typeface="Times New Roman"/>
                <a:cs typeface="Times New Roman"/>
              </a:rPr>
              <a:t>this </a:t>
            </a:r>
            <a:r>
              <a:rPr dirty="0" sz="1800" b="1">
                <a:latin typeface="Times New Roman"/>
                <a:cs typeface="Times New Roman"/>
              </a:rPr>
              <a:t>is </a:t>
            </a:r>
            <a:r>
              <a:rPr dirty="0" sz="1800" spc="-5" b="1">
                <a:latin typeface="Times New Roman"/>
                <a:cs typeface="Times New Roman"/>
              </a:rPr>
              <a:t>called </a:t>
            </a:r>
            <a:r>
              <a:rPr dirty="0" sz="1800" spc="-10" b="1">
                <a:latin typeface="Times New Roman"/>
                <a:cs typeface="Times New Roman"/>
              </a:rPr>
              <a:t>surface</a:t>
            </a:r>
            <a:r>
              <a:rPr dirty="0" sz="1800" spc="17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tension.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15"/>
              </a:spcBef>
            </a:pPr>
            <a:r>
              <a:rPr dirty="0" sz="1800" spc="-155" b="1">
                <a:latin typeface="Arial"/>
                <a:cs typeface="Arial"/>
              </a:rPr>
              <a:t>.</a:t>
            </a:r>
            <a:r>
              <a:rPr dirty="0" sz="1600" spc="-155">
                <a:latin typeface="Arial"/>
                <a:cs typeface="Arial"/>
              </a:rPr>
              <a:t>يحطسلا </a:t>
            </a:r>
            <a:r>
              <a:rPr dirty="0" sz="1600" spc="-335">
                <a:latin typeface="Arial"/>
                <a:cs typeface="Arial"/>
              </a:rPr>
              <a:t>رتوتلا </a:t>
            </a:r>
            <a:r>
              <a:rPr dirty="0" sz="1600" spc="-275">
                <a:latin typeface="Arial"/>
                <a:cs typeface="Arial"/>
              </a:rPr>
              <a:t>ىمسي </a:t>
            </a:r>
            <a:r>
              <a:rPr dirty="0" sz="1600" spc="60">
                <a:latin typeface="Arial"/>
                <a:cs typeface="Arial"/>
              </a:rPr>
              <a:t>ام </a:t>
            </a:r>
            <a:r>
              <a:rPr dirty="0" sz="1600" spc="70">
                <a:latin typeface="Arial"/>
                <a:cs typeface="Arial"/>
              </a:rPr>
              <a:t>اذهو </a:t>
            </a:r>
            <a:r>
              <a:rPr dirty="0" sz="1600" spc="-295">
                <a:latin typeface="Arial"/>
                <a:cs typeface="Arial"/>
              </a:rPr>
              <a:t>ضعبلا </a:t>
            </a:r>
            <a:r>
              <a:rPr dirty="0" sz="1600" spc="-325">
                <a:latin typeface="Arial"/>
                <a:cs typeface="Arial"/>
              </a:rPr>
              <a:t>اهضعبب </a:t>
            </a:r>
            <a:r>
              <a:rPr dirty="0" sz="1600" spc="-480">
                <a:latin typeface="Arial"/>
                <a:cs typeface="Arial"/>
              </a:rPr>
              <a:t>قصتلت</a:t>
            </a:r>
            <a:r>
              <a:rPr dirty="0" sz="1600" spc="-15">
                <a:latin typeface="Arial"/>
                <a:cs typeface="Arial"/>
              </a:rPr>
              <a:t> </a:t>
            </a:r>
            <a:r>
              <a:rPr dirty="0" sz="1600" spc="-200">
                <a:latin typeface="Arial"/>
                <a:cs typeface="Arial"/>
              </a:rPr>
              <a:t>حطسلا ىلع </a:t>
            </a:r>
            <a:r>
              <a:rPr dirty="0" sz="1600" spc="-75">
                <a:latin typeface="Arial"/>
                <a:cs typeface="Arial"/>
              </a:rPr>
              <a:t>ءاملا </a:t>
            </a:r>
            <a:r>
              <a:rPr dirty="0" sz="1600" spc="-215">
                <a:latin typeface="Arial"/>
                <a:cs typeface="Arial"/>
              </a:rPr>
              <a:t>تائيزج </a:t>
            </a:r>
            <a:r>
              <a:rPr dirty="0" sz="1600" spc="-229">
                <a:latin typeface="Arial"/>
                <a:cs typeface="Arial"/>
              </a:rPr>
              <a:t>لعجي</a:t>
            </a:r>
            <a:r>
              <a:rPr dirty="0" sz="1600" spc="-254">
                <a:latin typeface="Arial"/>
                <a:cs typeface="Arial"/>
              </a:rPr>
              <a:t> </a:t>
            </a:r>
            <a:r>
              <a:rPr dirty="0" sz="1600" spc="-229">
                <a:latin typeface="Arial"/>
                <a:cs typeface="Arial"/>
              </a:rPr>
              <a:t>كسامتلا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50">
              <a:latin typeface="Times New Roman"/>
              <a:cs typeface="Times New Roman"/>
            </a:endParaRPr>
          </a:p>
          <a:p>
            <a:pPr marL="354330" indent="-339725">
              <a:lnSpc>
                <a:spcPct val="100000"/>
              </a:lnSpc>
              <a:buFont typeface="Wingdings"/>
              <a:buChar char=""/>
              <a:tabLst>
                <a:tab pos="353695" algn="l"/>
                <a:tab pos="354965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Surface tension </a:t>
            </a:r>
            <a:r>
              <a:rPr dirty="0" sz="1800" spc="-5" b="1">
                <a:latin typeface="Times New Roman"/>
                <a:cs typeface="Times New Roman"/>
              </a:rPr>
              <a:t>is </a:t>
            </a:r>
            <a:r>
              <a:rPr dirty="0" sz="1800" spc="-10" b="1">
                <a:latin typeface="Times New Roman"/>
                <a:cs typeface="Times New Roman"/>
              </a:rPr>
              <a:t>related </a:t>
            </a:r>
            <a:r>
              <a:rPr dirty="0" sz="1800" b="1">
                <a:latin typeface="Times New Roman"/>
                <a:cs typeface="Times New Roman"/>
              </a:rPr>
              <a:t>to</a:t>
            </a:r>
            <a:r>
              <a:rPr dirty="0" sz="1800" spc="114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cohesion</a:t>
            </a:r>
            <a:r>
              <a:rPr dirty="0" sz="2800" spc="-10" b="1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85"/>
              </a:spcBef>
            </a:pPr>
            <a:r>
              <a:rPr dirty="0" sz="1600" spc="-290">
                <a:latin typeface="Arial"/>
                <a:cs typeface="Arial"/>
              </a:rPr>
              <a:t>كسامتلاب </a:t>
            </a:r>
            <a:r>
              <a:rPr dirty="0" sz="1600" spc="-180">
                <a:latin typeface="Arial"/>
                <a:cs typeface="Arial"/>
              </a:rPr>
              <a:t>يحطسلا </a:t>
            </a:r>
            <a:r>
              <a:rPr dirty="0" sz="1600" spc="-335">
                <a:latin typeface="Arial"/>
                <a:cs typeface="Arial"/>
              </a:rPr>
              <a:t>رتوتلا</a:t>
            </a:r>
            <a:r>
              <a:rPr dirty="0" sz="1600" spc="-245">
                <a:latin typeface="Arial"/>
                <a:cs typeface="Arial"/>
              </a:rPr>
              <a:t> </a:t>
            </a:r>
            <a:r>
              <a:rPr dirty="0" sz="1600" spc="-430">
                <a:latin typeface="Arial"/>
                <a:cs typeface="Arial"/>
              </a:rPr>
              <a:t>طبتري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30124" y="848867"/>
            <a:ext cx="6400800" cy="0"/>
          </a:xfrm>
          <a:custGeom>
            <a:avLst/>
            <a:gdLst/>
            <a:ahLst/>
            <a:cxnLst/>
            <a:rect l="l" t="t" r="r" b="b"/>
            <a:pathLst>
              <a:path w="6400800" h="0">
                <a:moveTo>
                  <a:pt x="0" y="0"/>
                </a:moveTo>
                <a:lnTo>
                  <a:pt x="6400800" y="0"/>
                </a:lnTo>
              </a:path>
            </a:pathLst>
          </a:custGeom>
          <a:ln w="51816">
            <a:solidFill>
              <a:srgbClr val="0099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206495" y="3172967"/>
            <a:ext cx="3209544" cy="28986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181201" y="5061330"/>
            <a:ext cx="1697989" cy="6369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90"/>
              </a:spcBef>
            </a:pPr>
            <a:r>
              <a:rPr dirty="0" sz="2000" spc="-5" b="1">
                <a:latin typeface="Times New Roman"/>
                <a:cs typeface="Times New Roman"/>
              </a:rPr>
              <a:t>Surface</a:t>
            </a:r>
            <a:r>
              <a:rPr dirty="0" sz="2000" spc="-55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tension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2000" spc="-220" b="1">
                <a:latin typeface="Arial"/>
                <a:cs typeface="Arial"/>
              </a:rPr>
              <a:t>يحطسلا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spc="-330" b="1">
                <a:latin typeface="Arial"/>
                <a:cs typeface="Arial"/>
              </a:rPr>
              <a:t>رتوتلا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168398" y="119634"/>
            <a:ext cx="2410460" cy="45339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445260" algn="l"/>
              </a:tabLst>
            </a:pPr>
            <a:r>
              <a:rPr dirty="0" u="none" spc="-5">
                <a:latin typeface="Times New Roman"/>
                <a:cs typeface="Times New Roman"/>
              </a:rPr>
              <a:t>Cohesion	</a:t>
            </a:r>
            <a:r>
              <a:rPr dirty="0" u="none" sz="2800" spc="-275">
                <a:latin typeface="Times New Roman"/>
                <a:cs typeface="Times New Roman"/>
              </a:rPr>
              <a:t>(</a:t>
            </a:r>
            <a:r>
              <a:rPr dirty="0" u="none" sz="2800" spc="-275" b="0">
                <a:latin typeface="Arial"/>
                <a:cs typeface="Arial"/>
              </a:rPr>
              <a:t>كسامت</a:t>
            </a:r>
            <a:r>
              <a:rPr dirty="0" u="none" sz="2800" spc="-275" b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142" y="122936"/>
            <a:ext cx="4848225" cy="76200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u="none" sz="2800" spc="5">
                <a:latin typeface="Times New Roman"/>
                <a:cs typeface="Times New Roman"/>
              </a:rPr>
              <a:t>3- </a:t>
            </a:r>
            <a:r>
              <a:rPr dirty="0" sz="2800" spc="5">
                <a:latin typeface="Times New Roman"/>
                <a:cs typeface="Times New Roman"/>
              </a:rPr>
              <a:t>Water has high </a:t>
            </a:r>
            <a:r>
              <a:rPr dirty="0" sz="2800">
                <a:latin typeface="Times New Roman"/>
                <a:cs typeface="Times New Roman"/>
              </a:rPr>
              <a:t>heat</a:t>
            </a:r>
            <a:r>
              <a:rPr dirty="0" sz="2800" spc="-18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capacity</a:t>
            </a:r>
            <a:endParaRPr sz="2800">
              <a:latin typeface="Times New Roman"/>
              <a:cs typeface="Times New Roman"/>
            </a:endParaRPr>
          </a:p>
          <a:p>
            <a:pPr algn="ctr" marL="1905">
              <a:lnSpc>
                <a:spcPct val="100000"/>
              </a:lnSpc>
              <a:spcBef>
                <a:spcPts val="35"/>
              </a:spcBef>
            </a:pPr>
            <a:r>
              <a:rPr dirty="0" sz="2000" spc="-210"/>
              <a:t>ةيلاع </a:t>
            </a:r>
            <a:r>
              <a:rPr dirty="0" sz="2000" spc="-125"/>
              <a:t>ةيرارح </a:t>
            </a:r>
            <a:r>
              <a:rPr dirty="0" sz="2000" spc="-165"/>
              <a:t>ةردق </a:t>
            </a:r>
            <a:r>
              <a:rPr dirty="0" sz="2000" spc="-10"/>
              <a:t>وذ </a:t>
            </a:r>
            <a:r>
              <a:rPr dirty="0" sz="2000" spc="-70"/>
              <a:t>ءاملا</a:t>
            </a:r>
            <a:r>
              <a:rPr dirty="0" sz="2000" spc="-170"/>
              <a:t> </a:t>
            </a:r>
            <a:r>
              <a:rPr dirty="0" sz="2000" spc="10"/>
              <a:t>-3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209194" y="1146809"/>
            <a:ext cx="6386830" cy="4414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01625" marR="5715" indent="-28702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0226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Hydrogen bonds allow </a:t>
            </a:r>
            <a:r>
              <a:rPr dirty="0" sz="1800" b="1">
                <a:latin typeface="Times New Roman"/>
                <a:cs typeface="Times New Roman"/>
              </a:rPr>
              <a:t>water to </a:t>
            </a:r>
            <a:r>
              <a:rPr dirty="0" sz="1800" spc="-5" b="1">
                <a:latin typeface="Times New Roman"/>
                <a:cs typeface="Times New Roman"/>
              </a:rPr>
              <a:t>absorb large </a:t>
            </a:r>
            <a:r>
              <a:rPr dirty="0" sz="1800" spc="-10" b="1">
                <a:latin typeface="Times New Roman"/>
                <a:cs typeface="Times New Roman"/>
              </a:rPr>
              <a:t>amount </a:t>
            </a:r>
            <a:r>
              <a:rPr dirty="0" sz="1800" spc="-5" b="1">
                <a:latin typeface="Times New Roman"/>
                <a:cs typeface="Times New Roman"/>
              </a:rPr>
              <a:t>of </a:t>
            </a:r>
            <a:r>
              <a:rPr dirty="0" sz="1800" spc="-10" b="1">
                <a:latin typeface="Times New Roman"/>
                <a:cs typeface="Times New Roman"/>
              </a:rPr>
              <a:t>heat  </a:t>
            </a:r>
            <a:r>
              <a:rPr dirty="0" sz="1800" spc="-5" b="1">
                <a:latin typeface="Times New Roman"/>
                <a:cs typeface="Times New Roman"/>
              </a:rPr>
              <a:t>energy </a:t>
            </a:r>
            <a:r>
              <a:rPr dirty="0" sz="1800" spc="10" b="1">
                <a:latin typeface="Times New Roman"/>
                <a:cs typeface="Times New Roman"/>
              </a:rPr>
              <a:t>with </a:t>
            </a:r>
            <a:r>
              <a:rPr dirty="0" sz="1800" spc="-10" b="1">
                <a:latin typeface="Times New Roman"/>
                <a:cs typeface="Times New Roman"/>
              </a:rPr>
              <a:t>only </a:t>
            </a:r>
            <a:r>
              <a:rPr dirty="0" sz="1800" b="1">
                <a:latin typeface="Times New Roman"/>
                <a:cs typeface="Times New Roman"/>
              </a:rPr>
              <a:t>a </a:t>
            </a:r>
            <a:r>
              <a:rPr dirty="0" sz="1800" spc="-5" b="1">
                <a:latin typeface="Times New Roman"/>
                <a:cs typeface="Times New Roman"/>
              </a:rPr>
              <a:t>slight change in its </a:t>
            </a:r>
            <a:r>
              <a:rPr dirty="0" sz="1800" spc="5" b="1">
                <a:latin typeface="Times New Roman"/>
                <a:cs typeface="Times New Roman"/>
              </a:rPr>
              <a:t>own </a:t>
            </a:r>
            <a:r>
              <a:rPr dirty="0" sz="1800" spc="-5" b="1">
                <a:latin typeface="Times New Roman"/>
                <a:cs typeface="Times New Roman"/>
              </a:rPr>
              <a:t>temperature, thus  </a:t>
            </a:r>
            <a:r>
              <a:rPr dirty="0" sz="1800" b="1">
                <a:latin typeface="Times New Roman"/>
                <a:cs typeface="Times New Roman"/>
              </a:rPr>
              <a:t>water </a:t>
            </a:r>
            <a:r>
              <a:rPr dirty="0" sz="1800" spc="-15" b="1">
                <a:latin typeface="Times New Roman"/>
                <a:cs typeface="Times New Roman"/>
              </a:rPr>
              <a:t>has </a:t>
            </a:r>
            <a:r>
              <a:rPr dirty="0" sz="1800" spc="-5" b="1">
                <a:latin typeface="Times New Roman"/>
                <a:cs typeface="Times New Roman"/>
              </a:rPr>
              <a:t>high </a:t>
            </a:r>
            <a:r>
              <a:rPr dirty="0" sz="1800" spc="-15" b="1">
                <a:latin typeface="Times New Roman"/>
                <a:cs typeface="Times New Roman"/>
              </a:rPr>
              <a:t>heat</a:t>
            </a:r>
            <a:r>
              <a:rPr dirty="0" sz="1800" spc="15" b="1">
                <a:latin typeface="Times New Roman"/>
                <a:cs typeface="Times New Roman"/>
              </a:rPr>
              <a:t> </a:t>
            </a:r>
            <a:r>
              <a:rPr dirty="0" sz="1800" spc="-20" b="1">
                <a:latin typeface="Times New Roman"/>
                <a:cs typeface="Times New Roman"/>
              </a:rPr>
              <a:t>capacity.</a:t>
            </a:r>
            <a:endParaRPr sz="18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0"/>
              </a:spcBef>
            </a:pPr>
            <a:r>
              <a:rPr dirty="0" sz="1600" spc="-475">
                <a:latin typeface="Times New Roman"/>
                <a:cs typeface="Times New Roman"/>
              </a:rPr>
              <a:t>يف</a:t>
            </a:r>
            <a:r>
              <a:rPr dirty="0" sz="1600" spc="130">
                <a:latin typeface="Times New Roman"/>
                <a:cs typeface="Times New Roman"/>
              </a:rPr>
              <a:t> </a:t>
            </a:r>
            <a:r>
              <a:rPr dirty="0" sz="1600" spc="-455">
                <a:latin typeface="Times New Roman"/>
                <a:cs typeface="Times New Roman"/>
              </a:rPr>
              <a:t>طقف</a:t>
            </a:r>
            <a:r>
              <a:rPr dirty="0" sz="1600" spc="140">
                <a:latin typeface="Times New Roman"/>
                <a:cs typeface="Times New Roman"/>
              </a:rPr>
              <a:t> </a:t>
            </a:r>
            <a:r>
              <a:rPr dirty="0" sz="1600" spc="-470">
                <a:latin typeface="Times New Roman"/>
                <a:cs typeface="Times New Roman"/>
              </a:rPr>
              <a:t>طيسب</a:t>
            </a:r>
            <a:r>
              <a:rPr dirty="0" sz="1600" spc="145">
                <a:latin typeface="Times New Roman"/>
                <a:cs typeface="Times New Roman"/>
              </a:rPr>
              <a:t> </a:t>
            </a:r>
            <a:r>
              <a:rPr dirty="0" sz="1600" spc="-455">
                <a:latin typeface="Times New Roman"/>
                <a:cs typeface="Times New Roman"/>
              </a:rPr>
              <a:t>رييغت</a:t>
            </a:r>
            <a:r>
              <a:rPr dirty="0" sz="1600" spc="155">
                <a:latin typeface="Times New Roman"/>
                <a:cs typeface="Times New Roman"/>
              </a:rPr>
              <a:t> </a:t>
            </a:r>
            <a:r>
              <a:rPr dirty="0" sz="1600" spc="-45">
                <a:latin typeface="Times New Roman"/>
                <a:cs typeface="Times New Roman"/>
              </a:rPr>
              <a:t>عم </a:t>
            </a:r>
            <a:r>
              <a:rPr dirty="0" sz="1600" spc="-130">
                <a:latin typeface="Times New Roman"/>
                <a:cs typeface="Times New Roman"/>
              </a:rPr>
              <a:t>ةيرارحلا </a:t>
            </a:r>
            <a:r>
              <a:rPr dirty="0" sz="1600" spc="-140">
                <a:latin typeface="Times New Roman"/>
                <a:cs typeface="Times New Roman"/>
              </a:rPr>
              <a:t>ةقاطلا </a:t>
            </a:r>
            <a:r>
              <a:rPr dirty="0" sz="1600" spc="30">
                <a:latin typeface="Times New Roman"/>
                <a:cs typeface="Times New Roman"/>
              </a:rPr>
              <a:t>نم </a:t>
            </a:r>
            <a:r>
              <a:rPr dirty="0" sz="1600" spc="-345">
                <a:latin typeface="Times New Roman"/>
                <a:cs typeface="Times New Roman"/>
              </a:rPr>
              <a:t>ةريبك </a:t>
            </a:r>
            <a:r>
              <a:rPr dirty="0" sz="1600" spc="-185">
                <a:latin typeface="Times New Roman"/>
                <a:cs typeface="Times New Roman"/>
              </a:rPr>
              <a:t>ةيمك </a:t>
            </a:r>
            <a:r>
              <a:rPr dirty="0" sz="1600" spc="-260">
                <a:latin typeface="Times New Roman"/>
                <a:cs typeface="Times New Roman"/>
              </a:rPr>
              <a:t>صاصتماب </a:t>
            </a:r>
            <a:r>
              <a:rPr dirty="0" sz="1600" spc="-175">
                <a:latin typeface="Times New Roman"/>
                <a:cs typeface="Times New Roman"/>
              </a:rPr>
              <a:t>ءاملل </a:t>
            </a:r>
            <a:r>
              <a:rPr dirty="0" sz="1600" spc="-170">
                <a:latin typeface="Times New Roman"/>
                <a:cs typeface="Times New Roman"/>
              </a:rPr>
              <a:t>نيجورديهلا </a:t>
            </a:r>
            <a:r>
              <a:rPr dirty="0" sz="1600" spc="-155">
                <a:latin typeface="Times New Roman"/>
                <a:cs typeface="Times New Roman"/>
              </a:rPr>
              <a:t>طباور </a:t>
            </a:r>
            <a:r>
              <a:rPr dirty="0" sz="1600" spc="-300">
                <a:latin typeface="Times New Roman"/>
                <a:cs typeface="Times New Roman"/>
              </a:rPr>
              <a:t>حمست</a:t>
            </a:r>
            <a:endParaRPr sz="1600">
              <a:latin typeface="Times New Roman"/>
              <a:cs typeface="Times New Roman"/>
            </a:endParaRPr>
          </a:p>
          <a:p>
            <a:pPr algn="just" marL="12700">
              <a:lnSpc>
                <a:spcPts val="1914"/>
              </a:lnSpc>
            </a:pPr>
            <a:r>
              <a:rPr dirty="0" sz="1600" spc="-160">
                <a:latin typeface="Times New Roman"/>
                <a:cs typeface="Times New Roman"/>
              </a:rPr>
              <a:t>.ةيلاع </a:t>
            </a:r>
            <a:r>
              <a:rPr dirty="0" sz="1600" spc="-90">
                <a:latin typeface="Times New Roman"/>
                <a:cs typeface="Times New Roman"/>
              </a:rPr>
              <a:t>ةيرارح </a:t>
            </a:r>
            <a:r>
              <a:rPr dirty="0" sz="1600" spc="-125">
                <a:latin typeface="Times New Roman"/>
                <a:cs typeface="Times New Roman"/>
              </a:rPr>
              <a:t>ةردق </a:t>
            </a:r>
            <a:r>
              <a:rPr dirty="0" sz="1600" spc="-245">
                <a:latin typeface="Times New Roman"/>
                <a:cs typeface="Times New Roman"/>
              </a:rPr>
              <a:t>هيدل </a:t>
            </a:r>
            <a:r>
              <a:rPr dirty="0" sz="1600" spc="-75">
                <a:latin typeface="Times New Roman"/>
                <a:cs typeface="Times New Roman"/>
              </a:rPr>
              <a:t>ءاملا </a:t>
            </a:r>
            <a:r>
              <a:rPr dirty="0" sz="1600" spc="-270">
                <a:latin typeface="Times New Roman"/>
                <a:cs typeface="Times New Roman"/>
              </a:rPr>
              <a:t>نإف </a:t>
            </a:r>
            <a:r>
              <a:rPr dirty="0" sz="1600" spc="-315">
                <a:latin typeface="Times New Roman"/>
                <a:cs typeface="Times New Roman"/>
              </a:rPr>
              <a:t>يلاتلابو</a:t>
            </a:r>
            <a:r>
              <a:rPr dirty="0" sz="1600" spc="-229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، </a:t>
            </a:r>
            <a:r>
              <a:rPr dirty="0" sz="1600" spc="-110">
                <a:latin typeface="Times New Roman"/>
                <a:cs typeface="Times New Roman"/>
              </a:rPr>
              <a:t>هترارح</a:t>
            </a:r>
            <a:r>
              <a:rPr dirty="0" sz="1600" spc="-220">
                <a:latin typeface="Times New Roman"/>
                <a:cs typeface="Times New Roman"/>
              </a:rPr>
              <a:t> </a:t>
            </a:r>
            <a:r>
              <a:rPr dirty="0" sz="1600" spc="25">
                <a:latin typeface="Times New Roman"/>
                <a:cs typeface="Times New Roman"/>
              </a:rPr>
              <a:t>ةجرد</a:t>
            </a:r>
            <a:endParaRPr sz="1600">
              <a:latin typeface="Times New Roman"/>
              <a:cs typeface="Times New Roman"/>
            </a:endParaRPr>
          </a:p>
          <a:p>
            <a:pPr algn="just" marL="302260" indent="-287020">
              <a:lnSpc>
                <a:spcPts val="2155"/>
              </a:lnSpc>
              <a:buFont typeface="Wingdings"/>
              <a:buChar char=""/>
              <a:tabLst>
                <a:tab pos="302260" algn="l"/>
              </a:tabLst>
            </a:pPr>
            <a:r>
              <a:rPr dirty="0" sz="1800" spc="-30" b="1">
                <a:latin typeface="Times New Roman"/>
                <a:cs typeface="Times New Roman"/>
              </a:rPr>
              <a:t>Water </a:t>
            </a:r>
            <a:r>
              <a:rPr dirty="0" sz="1800" spc="-15" b="1">
                <a:latin typeface="Times New Roman"/>
                <a:cs typeface="Times New Roman"/>
              </a:rPr>
              <a:t>has </a:t>
            </a:r>
            <a:r>
              <a:rPr dirty="0" sz="1800" spc="-5" b="1">
                <a:latin typeface="Times New Roman"/>
                <a:cs typeface="Times New Roman"/>
              </a:rPr>
              <a:t>high </a:t>
            </a:r>
            <a:r>
              <a:rPr dirty="0" sz="1800" spc="-15" b="1">
                <a:latin typeface="Times New Roman"/>
                <a:cs typeface="Times New Roman"/>
              </a:rPr>
              <a:t>heat </a:t>
            </a:r>
            <a:r>
              <a:rPr dirty="0" sz="1800" spc="-10" b="1">
                <a:latin typeface="Times New Roman"/>
                <a:cs typeface="Times New Roman"/>
              </a:rPr>
              <a:t>of</a:t>
            </a:r>
            <a:r>
              <a:rPr dirty="0" sz="1800" spc="12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vaporization.</a:t>
            </a:r>
            <a:endParaRPr sz="18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0"/>
              </a:spcBef>
            </a:pPr>
            <a:r>
              <a:rPr dirty="0" sz="1600" spc="-335">
                <a:latin typeface="Times New Roman"/>
                <a:cs typeface="Times New Roman"/>
              </a:rPr>
              <a:t>.ريخبتلا</a:t>
            </a:r>
            <a:r>
              <a:rPr dirty="0" sz="1600" spc="-270">
                <a:latin typeface="Times New Roman"/>
                <a:cs typeface="Times New Roman"/>
              </a:rPr>
              <a:t> </a:t>
            </a:r>
            <a:r>
              <a:rPr dirty="0" sz="1600" spc="40">
                <a:latin typeface="Times New Roman"/>
                <a:cs typeface="Times New Roman"/>
              </a:rPr>
              <a:t>نم </a:t>
            </a:r>
            <a:r>
              <a:rPr dirty="0" sz="1600" spc="-195">
                <a:latin typeface="Times New Roman"/>
                <a:cs typeface="Times New Roman"/>
              </a:rPr>
              <a:t>ةيلاع </a:t>
            </a:r>
            <a:r>
              <a:rPr dirty="0" sz="1600" spc="-10">
                <a:latin typeface="Times New Roman"/>
                <a:cs typeface="Times New Roman"/>
              </a:rPr>
              <a:t>ةرارح </a:t>
            </a:r>
            <a:r>
              <a:rPr dirty="0" sz="1600" spc="-245">
                <a:latin typeface="Times New Roman"/>
                <a:cs typeface="Times New Roman"/>
              </a:rPr>
              <a:t>هيدل</a:t>
            </a:r>
            <a:r>
              <a:rPr dirty="0" sz="1600" spc="-125">
                <a:latin typeface="Times New Roman"/>
                <a:cs typeface="Times New Roman"/>
              </a:rPr>
              <a:t> </a:t>
            </a:r>
            <a:r>
              <a:rPr dirty="0" sz="1600" spc="-75">
                <a:latin typeface="Times New Roman"/>
                <a:cs typeface="Times New Roman"/>
              </a:rPr>
              <a:t>ءاملا</a:t>
            </a:r>
            <a:endParaRPr sz="1600">
              <a:latin typeface="Times New Roman"/>
              <a:cs typeface="Times New Roman"/>
            </a:endParaRPr>
          </a:p>
          <a:p>
            <a:pPr algn="ctr" marL="5080">
              <a:lnSpc>
                <a:spcPts val="2875"/>
              </a:lnSpc>
              <a:spcBef>
                <a:spcPts val="710"/>
              </a:spcBef>
            </a:pPr>
            <a:r>
              <a:rPr dirty="0" sz="2400" b="1">
                <a:latin typeface="Times New Roman"/>
                <a:cs typeface="Times New Roman"/>
              </a:rPr>
              <a:t>4- </a:t>
            </a:r>
            <a:r>
              <a:rPr dirty="0" u="heavy" sz="24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Liquid water </a:t>
            </a:r>
            <a:r>
              <a:rPr dirty="0" u="heavy" sz="24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 </a:t>
            </a:r>
            <a:r>
              <a:rPr dirty="0" u="heavy" sz="2400" spc="-2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more </a:t>
            </a:r>
            <a:r>
              <a:rPr dirty="0" u="heavy" sz="24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dense than</a:t>
            </a:r>
            <a:r>
              <a:rPr dirty="0" u="heavy" sz="240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4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ice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ts val="2395"/>
              </a:lnSpc>
            </a:pPr>
            <a:r>
              <a:rPr dirty="0" u="sng" sz="2000" spc="-29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ديلجلا </a:t>
            </a:r>
            <a:r>
              <a:rPr dirty="0" u="sng" sz="2000" spc="4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نم </a:t>
            </a:r>
            <a:r>
              <a:rPr dirty="0" u="sng" sz="2000" spc="-37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ةفاثك </a:t>
            </a:r>
            <a:r>
              <a:rPr dirty="0" u="sng" sz="2000" spc="-28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رثكأ </a:t>
            </a:r>
            <a:r>
              <a:rPr dirty="0" u="sng" sz="2000" spc="-29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لئاسلا </a:t>
            </a:r>
            <a:r>
              <a:rPr dirty="0" u="sng" sz="2000" spc="-6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ءاملا</a:t>
            </a:r>
            <a:r>
              <a:rPr dirty="0" u="sng" sz="2000" spc="-15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 spc="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-4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050">
              <a:latin typeface="Times New Roman"/>
              <a:cs typeface="Times New Roman"/>
            </a:endParaRPr>
          </a:p>
          <a:p>
            <a:pPr marL="302260" indent="-287020">
              <a:lnSpc>
                <a:spcPct val="100000"/>
              </a:lnSpc>
              <a:buFont typeface="Wingdings"/>
              <a:buChar char=""/>
              <a:tabLst>
                <a:tab pos="301625" algn="l"/>
                <a:tab pos="30226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Thus </a:t>
            </a:r>
            <a:r>
              <a:rPr dirty="0" sz="1800" b="1">
                <a:latin typeface="Times New Roman"/>
                <a:cs typeface="Times New Roman"/>
              </a:rPr>
              <a:t>ice </a:t>
            </a:r>
            <a:r>
              <a:rPr dirty="0" sz="1800" spc="-5" b="1">
                <a:latin typeface="Times New Roman"/>
                <a:cs typeface="Times New Roman"/>
              </a:rPr>
              <a:t>floats </a:t>
            </a:r>
            <a:r>
              <a:rPr dirty="0" sz="1800" spc="-10" b="1">
                <a:latin typeface="Times New Roman"/>
                <a:cs typeface="Times New Roman"/>
              </a:rPr>
              <a:t>on</a:t>
            </a:r>
            <a:r>
              <a:rPr dirty="0" sz="1800" spc="60" b="1">
                <a:latin typeface="Times New Roman"/>
                <a:cs typeface="Times New Roman"/>
              </a:rPr>
              <a:t> </a:t>
            </a:r>
            <a:r>
              <a:rPr dirty="0" sz="1800" spc="-30" b="1">
                <a:latin typeface="Times New Roman"/>
                <a:cs typeface="Times New Roman"/>
              </a:rPr>
              <a:t>water.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14"/>
              </a:lnSpc>
              <a:spcBef>
                <a:spcPts val="5"/>
              </a:spcBef>
            </a:pPr>
            <a:r>
              <a:rPr dirty="0" sz="1600" spc="-60">
                <a:latin typeface="Times New Roman"/>
                <a:cs typeface="Times New Roman"/>
              </a:rPr>
              <a:t>.ءاملا </a:t>
            </a:r>
            <a:r>
              <a:rPr dirty="0" sz="1600" spc="-195">
                <a:latin typeface="Times New Roman"/>
                <a:cs typeface="Times New Roman"/>
              </a:rPr>
              <a:t>ىلع </a:t>
            </a:r>
            <a:r>
              <a:rPr dirty="0" sz="1600" spc="-275">
                <a:latin typeface="Times New Roman"/>
                <a:cs typeface="Times New Roman"/>
              </a:rPr>
              <a:t>ديلجلا</a:t>
            </a:r>
            <a:r>
              <a:rPr dirty="0" sz="1600" spc="-229">
                <a:latin typeface="Times New Roman"/>
                <a:cs typeface="Times New Roman"/>
              </a:rPr>
              <a:t> </a:t>
            </a:r>
            <a:r>
              <a:rPr dirty="0" sz="1600" spc="-365">
                <a:latin typeface="Times New Roman"/>
                <a:cs typeface="Times New Roman"/>
              </a:rPr>
              <a:t>وفطي </a:t>
            </a:r>
            <a:r>
              <a:rPr dirty="0" sz="1600" spc="-20">
                <a:latin typeface="Times New Roman"/>
                <a:cs typeface="Times New Roman"/>
              </a:rPr>
              <a:t>اذكه</a:t>
            </a:r>
            <a:endParaRPr sz="1600">
              <a:latin typeface="Times New Roman"/>
              <a:cs typeface="Times New Roman"/>
            </a:endParaRPr>
          </a:p>
          <a:p>
            <a:pPr marL="301625" marR="5080" indent="-287020">
              <a:lnSpc>
                <a:spcPts val="2160"/>
              </a:lnSpc>
              <a:spcBef>
                <a:spcPts val="70"/>
              </a:spcBef>
              <a:buFont typeface="Wingdings"/>
              <a:buChar char=""/>
              <a:tabLst>
                <a:tab pos="301625" algn="l"/>
                <a:tab pos="30226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This </a:t>
            </a:r>
            <a:r>
              <a:rPr dirty="0" sz="1800" spc="-10" b="1">
                <a:latin typeface="Times New Roman"/>
                <a:cs typeface="Times New Roman"/>
              </a:rPr>
              <a:t>provides </a:t>
            </a:r>
            <a:r>
              <a:rPr dirty="0" sz="1800" spc="-5" b="1">
                <a:latin typeface="Times New Roman"/>
                <a:cs typeface="Times New Roman"/>
              </a:rPr>
              <a:t>aquatic </a:t>
            </a:r>
            <a:r>
              <a:rPr dirty="0" sz="1800" spc="-10" b="1">
                <a:latin typeface="Times New Roman"/>
                <a:cs typeface="Times New Roman"/>
              </a:rPr>
              <a:t>organisms </a:t>
            </a:r>
            <a:r>
              <a:rPr dirty="0" sz="1800" spc="10" b="1">
                <a:latin typeface="Times New Roman"/>
                <a:cs typeface="Times New Roman"/>
              </a:rPr>
              <a:t>with </a:t>
            </a:r>
            <a:r>
              <a:rPr dirty="0" sz="1800" b="1">
                <a:latin typeface="Times New Roman"/>
                <a:cs typeface="Times New Roman"/>
              </a:rPr>
              <a:t>a </a:t>
            </a:r>
            <a:r>
              <a:rPr dirty="0" sz="1800" spc="-10" b="1">
                <a:latin typeface="Times New Roman"/>
                <a:cs typeface="Times New Roman"/>
              </a:rPr>
              <a:t>medium </a:t>
            </a:r>
            <a:r>
              <a:rPr dirty="0" sz="1800" b="1">
                <a:latin typeface="Times New Roman"/>
                <a:cs typeface="Times New Roman"/>
              </a:rPr>
              <a:t>to </a:t>
            </a:r>
            <a:r>
              <a:rPr dirty="0" sz="1800" spc="-5" b="1">
                <a:latin typeface="Times New Roman"/>
                <a:cs typeface="Times New Roman"/>
              </a:rPr>
              <a:t>live in </a:t>
            </a:r>
            <a:r>
              <a:rPr dirty="0" sz="1800" b="1">
                <a:latin typeface="Times New Roman"/>
                <a:cs typeface="Times New Roman"/>
              </a:rPr>
              <a:t>it  </a:t>
            </a:r>
            <a:r>
              <a:rPr dirty="0" sz="1800" spc="-15" b="1">
                <a:latin typeface="Times New Roman"/>
                <a:cs typeface="Times New Roman"/>
              </a:rPr>
              <a:t>during</a:t>
            </a:r>
            <a:r>
              <a:rPr dirty="0" sz="1800" spc="35" b="1">
                <a:latin typeface="Times New Roman"/>
                <a:cs typeface="Times New Roman"/>
              </a:rPr>
              <a:t> </a:t>
            </a:r>
            <a:r>
              <a:rPr dirty="0" sz="1800" spc="-25" b="1">
                <a:latin typeface="Times New Roman"/>
                <a:cs typeface="Times New Roman"/>
              </a:rPr>
              <a:t>winter.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3270"/>
              </a:lnSpc>
            </a:pPr>
            <a:r>
              <a:rPr dirty="0" sz="2800" spc="-240">
                <a:latin typeface="Times New Roman"/>
                <a:cs typeface="Times New Roman"/>
              </a:rPr>
              <a:t>.</a:t>
            </a:r>
            <a:r>
              <a:rPr dirty="0" sz="1600" spc="-240">
                <a:latin typeface="Times New Roman"/>
                <a:cs typeface="Times New Roman"/>
              </a:rPr>
              <a:t>ءاتشلا </a:t>
            </a:r>
            <a:r>
              <a:rPr dirty="0" sz="1600" spc="-409">
                <a:latin typeface="Times New Roman"/>
                <a:cs typeface="Times New Roman"/>
              </a:rPr>
              <a:t>لصف</a:t>
            </a:r>
            <a:r>
              <a:rPr dirty="0" sz="1600" spc="-20">
                <a:latin typeface="Times New Roman"/>
                <a:cs typeface="Times New Roman"/>
              </a:rPr>
              <a:t> </a:t>
            </a:r>
            <a:r>
              <a:rPr dirty="0" sz="1600" spc="-60">
                <a:latin typeface="Times New Roman"/>
                <a:cs typeface="Times New Roman"/>
              </a:rPr>
              <a:t>للاخ </a:t>
            </a:r>
            <a:r>
              <a:rPr dirty="0" sz="1600" spc="-320">
                <a:latin typeface="Times New Roman"/>
                <a:cs typeface="Times New Roman"/>
              </a:rPr>
              <a:t>اهيف </a:t>
            </a:r>
            <a:r>
              <a:rPr dirty="0" sz="1600" spc="-370">
                <a:latin typeface="Times New Roman"/>
                <a:cs typeface="Times New Roman"/>
              </a:rPr>
              <a:t>شيعلل </a:t>
            </a:r>
            <a:r>
              <a:rPr dirty="0" sz="1600" spc="-285">
                <a:latin typeface="Times New Roman"/>
                <a:cs typeface="Times New Roman"/>
              </a:rPr>
              <a:t>ةليسو </a:t>
            </a:r>
            <a:r>
              <a:rPr dirty="0" sz="1600" spc="-215">
                <a:latin typeface="Times New Roman"/>
                <a:cs typeface="Times New Roman"/>
              </a:rPr>
              <a:t>ةيئاملا </a:t>
            </a:r>
            <a:r>
              <a:rPr dirty="0" sz="1600" spc="-295">
                <a:latin typeface="Times New Roman"/>
                <a:cs typeface="Times New Roman"/>
              </a:rPr>
              <a:t>تانئاكلل </a:t>
            </a:r>
            <a:r>
              <a:rPr dirty="0" sz="1600" spc="-365">
                <a:latin typeface="Times New Roman"/>
                <a:cs typeface="Times New Roman"/>
              </a:rPr>
              <a:t>رفوي  </a:t>
            </a:r>
            <a:r>
              <a:rPr dirty="0" sz="1600" spc="90">
                <a:latin typeface="Times New Roman"/>
                <a:cs typeface="Times New Roman"/>
              </a:rPr>
              <a:t>اذه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86328" y="6358128"/>
            <a:ext cx="2907792" cy="25694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4481" y="121666"/>
            <a:ext cx="5435600" cy="7620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3500"/>
              </a:lnSpc>
              <a:spcBef>
                <a:spcPts val="100"/>
              </a:spcBef>
            </a:pPr>
            <a:r>
              <a:rPr dirty="0" sz="3000">
                <a:latin typeface="Times New Roman"/>
                <a:cs typeface="Times New Roman"/>
              </a:rPr>
              <a:t>Carbon: </a:t>
            </a:r>
            <a:r>
              <a:rPr dirty="0" sz="3000" spc="-5">
                <a:latin typeface="Times New Roman"/>
                <a:cs typeface="Times New Roman"/>
              </a:rPr>
              <a:t>The </a:t>
            </a:r>
            <a:r>
              <a:rPr dirty="0" sz="3000" spc="5">
                <a:latin typeface="Times New Roman"/>
                <a:cs typeface="Times New Roman"/>
              </a:rPr>
              <a:t>basic </a:t>
            </a:r>
            <a:r>
              <a:rPr dirty="0" sz="3000" spc="-15">
                <a:latin typeface="Times New Roman"/>
                <a:cs typeface="Times New Roman"/>
              </a:rPr>
              <a:t>element </a:t>
            </a:r>
            <a:r>
              <a:rPr dirty="0" sz="3000" spc="5">
                <a:latin typeface="Times New Roman"/>
                <a:cs typeface="Times New Roman"/>
              </a:rPr>
              <a:t>of</a:t>
            </a:r>
            <a:r>
              <a:rPr dirty="0" sz="3000" spc="-2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life</a:t>
            </a:r>
            <a:endParaRPr sz="3000">
              <a:latin typeface="Times New Roman"/>
              <a:cs typeface="Times New Roman"/>
            </a:endParaRPr>
          </a:p>
          <a:p>
            <a:pPr algn="ctr" marR="6985">
              <a:lnSpc>
                <a:spcPts val="2300"/>
              </a:lnSpc>
            </a:pPr>
            <a:r>
              <a:rPr dirty="0" sz="2000" spc="-295"/>
              <a:t>ةايحلل </a:t>
            </a:r>
            <a:r>
              <a:rPr dirty="0" sz="2000" spc="-240"/>
              <a:t>يساسلأا </a:t>
            </a:r>
            <a:r>
              <a:rPr dirty="0" sz="2000" spc="-325"/>
              <a:t>رصنعلا</a:t>
            </a:r>
            <a:r>
              <a:rPr dirty="0" sz="2000" spc="-260"/>
              <a:t> </a:t>
            </a:r>
            <a:r>
              <a:rPr dirty="0" sz="2000" spc="-200"/>
              <a:t>:نوبركلا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144576" y="1195781"/>
            <a:ext cx="6294120" cy="54870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330" indent="-33972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4965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There</a:t>
            </a:r>
            <a:r>
              <a:rPr dirty="0" sz="1800" spc="21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are</a:t>
            </a:r>
            <a:r>
              <a:rPr dirty="0" sz="1800" spc="21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2</a:t>
            </a:r>
            <a:r>
              <a:rPr dirty="0" sz="1800" spc="24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types</a:t>
            </a:r>
            <a:r>
              <a:rPr dirty="0" sz="1800" spc="22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of</a:t>
            </a:r>
            <a:r>
              <a:rPr dirty="0" sz="1800" spc="22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biological</a:t>
            </a:r>
            <a:r>
              <a:rPr dirty="0" sz="1800" spc="26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molecules:</a:t>
            </a:r>
            <a:r>
              <a:rPr dirty="0" sz="1800" spc="10" b="1">
                <a:latin typeface="Times New Roman"/>
                <a:cs typeface="Times New Roman"/>
              </a:rPr>
              <a:t> </a:t>
            </a:r>
            <a:r>
              <a:rPr dirty="0" sz="1600" spc="-220">
                <a:latin typeface="Arial"/>
                <a:cs typeface="Arial"/>
              </a:rPr>
              <a:t>تائيزجلا</a:t>
            </a:r>
            <a:r>
              <a:rPr dirty="0" sz="1600" spc="-105">
                <a:latin typeface="Arial"/>
                <a:cs typeface="Arial"/>
              </a:rPr>
              <a:t> </a:t>
            </a:r>
            <a:r>
              <a:rPr dirty="0" sz="1600" spc="40">
                <a:latin typeface="Arial"/>
                <a:cs typeface="Arial"/>
              </a:rPr>
              <a:t>نم</a:t>
            </a:r>
            <a:r>
              <a:rPr dirty="0" sz="1600" spc="100">
                <a:latin typeface="Arial"/>
                <a:cs typeface="Arial"/>
              </a:rPr>
              <a:t> </a:t>
            </a:r>
            <a:r>
              <a:rPr dirty="0" sz="1600" spc="-95">
                <a:latin typeface="Arial"/>
                <a:cs typeface="Arial"/>
              </a:rPr>
              <a:t>ناعون</a:t>
            </a:r>
            <a:r>
              <a:rPr dirty="0" sz="1600" spc="95">
                <a:latin typeface="Arial"/>
                <a:cs typeface="Arial"/>
              </a:rPr>
              <a:t> </a:t>
            </a:r>
            <a:r>
              <a:rPr dirty="0" sz="1600" spc="-40">
                <a:latin typeface="Arial"/>
                <a:cs typeface="Arial"/>
              </a:rPr>
              <a:t>كانه</a:t>
            </a:r>
            <a:endParaRPr sz="1600">
              <a:latin typeface="Arial"/>
              <a:cs typeface="Arial"/>
            </a:endParaRPr>
          </a:p>
          <a:p>
            <a:pPr marL="351155">
              <a:lnSpc>
                <a:spcPts val="1914"/>
              </a:lnSpc>
              <a:spcBef>
                <a:spcPts val="10"/>
              </a:spcBef>
            </a:pPr>
            <a:r>
              <a:rPr dirty="0" sz="1600" spc="-265">
                <a:latin typeface="Arial"/>
                <a:cs typeface="Arial"/>
              </a:rPr>
              <a:t>:ةيجولويبلا</a:t>
            </a:r>
            <a:endParaRPr sz="1600">
              <a:latin typeface="Arial"/>
              <a:cs typeface="Arial"/>
            </a:endParaRPr>
          </a:p>
          <a:p>
            <a:pPr marL="354330" indent="-339725">
              <a:lnSpc>
                <a:spcPts val="2155"/>
              </a:lnSpc>
              <a:buAutoNum type="arabicPeriod"/>
              <a:tabLst>
                <a:tab pos="353695" algn="l"/>
                <a:tab pos="354965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Organic </a:t>
            </a:r>
            <a:r>
              <a:rPr dirty="0" sz="1800" spc="-15" b="1">
                <a:latin typeface="Times New Roman"/>
                <a:cs typeface="Times New Roman"/>
              </a:rPr>
              <a:t>molecules</a:t>
            </a:r>
            <a:r>
              <a:rPr dirty="0" sz="1800" spc="-15">
                <a:latin typeface="Times New Roman"/>
                <a:cs typeface="Times New Roman"/>
              </a:rPr>
              <a:t>: </a:t>
            </a:r>
            <a:r>
              <a:rPr dirty="0" sz="1800">
                <a:latin typeface="Times New Roman"/>
                <a:cs typeface="Times New Roman"/>
              </a:rPr>
              <a:t>contain</a:t>
            </a:r>
            <a:r>
              <a:rPr dirty="0" sz="1800" spc="1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carbon.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2150"/>
              </a:lnSpc>
              <a:spcBef>
                <a:spcPts val="25"/>
              </a:spcBef>
            </a:pPr>
            <a:r>
              <a:rPr dirty="0" sz="1800" spc="-195">
                <a:latin typeface="Arial"/>
                <a:cs typeface="Arial"/>
              </a:rPr>
              <a:t>.</a:t>
            </a:r>
            <a:r>
              <a:rPr dirty="0" sz="1600" spc="-195">
                <a:latin typeface="Arial"/>
                <a:cs typeface="Arial"/>
              </a:rPr>
              <a:t>نوبركلا </a:t>
            </a:r>
            <a:r>
              <a:rPr dirty="0" sz="1600" spc="-200">
                <a:latin typeface="Arial"/>
                <a:cs typeface="Arial"/>
              </a:rPr>
              <a:t>ىلع </a:t>
            </a:r>
            <a:r>
              <a:rPr dirty="0" sz="1600" spc="-310">
                <a:latin typeface="Arial"/>
                <a:cs typeface="Arial"/>
              </a:rPr>
              <a:t>يوتحت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04">
                <a:latin typeface="Arial"/>
                <a:cs typeface="Arial"/>
              </a:rPr>
              <a:t>:ةيوضعلا</a:t>
            </a:r>
            <a:r>
              <a:rPr dirty="0" sz="1600" spc="-110">
                <a:latin typeface="Arial"/>
                <a:cs typeface="Arial"/>
              </a:rPr>
              <a:t> </a:t>
            </a:r>
            <a:r>
              <a:rPr dirty="0" sz="1600" spc="-225">
                <a:latin typeface="Arial"/>
                <a:cs typeface="Arial"/>
              </a:rPr>
              <a:t>تائيزجلا</a:t>
            </a:r>
            <a:endParaRPr sz="1600">
              <a:latin typeface="Arial"/>
              <a:cs typeface="Arial"/>
            </a:endParaRPr>
          </a:p>
          <a:p>
            <a:pPr marL="244475" indent="-229870">
              <a:lnSpc>
                <a:spcPts val="2150"/>
              </a:lnSpc>
              <a:buAutoNum type="arabicPeriod" startAt="2"/>
              <a:tabLst>
                <a:tab pos="24511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Inorganic </a:t>
            </a:r>
            <a:r>
              <a:rPr dirty="0" sz="1800" spc="-15" b="1">
                <a:latin typeface="Times New Roman"/>
                <a:cs typeface="Times New Roman"/>
              </a:rPr>
              <a:t>molecules</a:t>
            </a:r>
            <a:r>
              <a:rPr dirty="0" sz="1800" spc="-15">
                <a:latin typeface="Times New Roman"/>
                <a:cs typeface="Times New Roman"/>
              </a:rPr>
              <a:t>: </a:t>
            </a:r>
            <a:r>
              <a:rPr dirty="0" sz="1800" spc="5">
                <a:latin typeface="Times New Roman"/>
                <a:cs typeface="Times New Roman"/>
              </a:rPr>
              <a:t>do not </a:t>
            </a:r>
            <a:r>
              <a:rPr dirty="0" sz="1800">
                <a:latin typeface="Times New Roman"/>
                <a:cs typeface="Times New Roman"/>
              </a:rPr>
              <a:t>contain</a:t>
            </a:r>
            <a:r>
              <a:rPr dirty="0" sz="1800" spc="1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carbon.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800" spc="-200">
                <a:latin typeface="Arial"/>
                <a:cs typeface="Arial"/>
              </a:rPr>
              <a:t>.</a:t>
            </a:r>
            <a:r>
              <a:rPr dirty="0" sz="1600" spc="-200">
                <a:latin typeface="Arial"/>
                <a:cs typeface="Arial"/>
              </a:rPr>
              <a:t>نوبركلا ىلع </a:t>
            </a:r>
            <a:r>
              <a:rPr dirty="0" sz="1600" spc="-310">
                <a:latin typeface="Arial"/>
                <a:cs typeface="Arial"/>
              </a:rPr>
              <a:t>يوتحت </a:t>
            </a:r>
            <a:r>
              <a:rPr dirty="0" sz="1600" spc="-135">
                <a:latin typeface="Arial"/>
                <a:cs typeface="Arial"/>
              </a:rPr>
              <a:t>لا </a:t>
            </a:r>
            <a:r>
              <a:rPr dirty="0" sz="1600" spc="-204">
                <a:latin typeface="Arial"/>
                <a:cs typeface="Arial"/>
              </a:rPr>
              <a:t>:ةيوضعلا </a:t>
            </a:r>
            <a:r>
              <a:rPr dirty="0" sz="1600" spc="-220">
                <a:latin typeface="Arial"/>
                <a:cs typeface="Arial"/>
              </a:rPr>
              <a:t>ريغ</a:t>
            </a:r>
            <a:r>
              <a:rPr dirty="0" sz="1600" spc="-135">
                <a:latin typeface="Arial"/>
                <a:cs typeface="Arial"/>
              </a:rPr>
              <a:t> </a:t>
            </a:r>
            <a:r>
              <a:rPr dirty="0" sz="1600" spc="-220">
                <a:latin typeface="Arial"/>
                <a:cs typeface="Arial"/>
              </a:rPr>
              <a:t>تائيزجلا</a:t>
            </a:r>
            <a:endParaRPr sz="1600">
              <a:latin typeface="Arial"/>
              <a:cs typeface="Arial"/>
            </a:endParaRPr>
          </a:p>
          <a:p>
            <a:pPr marL="354330" indent="-339725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353695" algn="l"/>
                <a:tab pos="354965" algn="l"/>
                <a:tab pos="982344" algn="l"/>
                <a:tab pos="2058670" algn="l"/>
                <a:tab pos="2378710" algn="l"/>
                <a:tab pos="2814955" algn="l"/>
                <a:tab pos="3427729" algn="l"/>
                <a:tab pos="3747770" algn="l"/>
                <a:tab pos="4424680" algn="l"/>
                <a:tab pos="5553075" algn="l"/>
              </a:tabLst>
            </a:pPr>
            <a:r>
              <a:rPr dirty="0" sz="1800" spc="25" b="1">
                <a:latin typeface="Times New Roman"/>
                <a:cs typeface="Times New Roman"/>
              </a:rPr>
              <a:t>M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st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40" b="1">
                <a:latin typeface="Times New Roman"/>
                <a:cs typeface="Times New Roman"/>
              </a:rPr>
              <a:t>m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le</a:t>
            </a:r>
            <a:r>
              <a:rPr dirty="0" sz="1800" spc="5" b="1">
                <a:latin typeface="Times New Roman"/>
                <a:cs typeface="Times New Roman"/>
              </a:rPr>
              <a:t>c</a:t>
            </a:r>
            <a:r>
              <a:rPr dirty="0" sz="1800" spc="-20" b="1">
                <a:latin typeface="Times New Roman"/>
                <a:cs typeface="Times New Roman"/>
              </a:rPr>
              <a:t>u</a:t>
            </a:r>
            <a:r>
              <a:rPr dirty="0" sz="1800" b="1">
                <a:latin typeface="Times New Roman"/>
                <a:cs typeface="Times New Roman"/>
              </a:rPr>
              <a:t>les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5" b="1">
                <a:latin typeface="Times New Roman"/>
                <a:cs typeface="Times New Roman"/>
              </a:rPr>
              <a:t>i</a:t>
            </a:r>
            <a:r>
              <a:rPr dirty="0" sz="1800" b="1">
                <a:latin typeface="Times New Roman"/>
                <a:cs typeface="Times New Roman"/>
              </a:rPr>
              <a:t>n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b="1">
                <a:latin typeface="Times New Roman"/>
                <a:cs typeface="Times New Roman"/>
              </a:rPr>
              <a:t>th</a:t>
            </a:r>
            <a:r>
              <a:rPr dirty="0" sz="1800" b="1">
                <a:latin typeface="Times New Roman"/>
                <a:cs typeface="Times New Roman"/>
              </a:rPr>
              <a:t>e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20" b="1">
                <a:latin typeface="Times New Roman"/>
                <a:cs typeface="Times New Roman"/>
              </a:rPr>
              <a:t>b</a:t>
            </a:r>
            <a:r>
              <a:rPr dirty="0" sz="1800" spc="5" b="1">
                <a:latin typeface="Times New Roman"/>
                <a:cs typeface="Times New Roman"/>
              </a:rPr>
              <a:t>o</a:t>
            </a:r>
            <a:r>
              <a:rPr dirty="0" sz="1800" spc="-20" b="1">
                <a:latin typeface="Times New Roman"/>
                <a:cs typeface="Times New Roman"/>
              </a:rPr>
              <a:t>d</a:t>
            </a:r>
            <a:r>
              <a:rPr dirty="0" sz="1800" b="1">
                <a:latin typeface="Times New Roman"/>
                <a:cs typeface="Times New Roman"/>
              </a:rPr>
              <a:t>y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f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b="1">
                <a:latin typeface="Times New Roman"/>
                <a:cs typeface="Times New Roman"/>
              </a:rPr>
              <a:t>li</a:t>
            </a:r>
            <a:r>
              <a:rPr dirty="0" sz="1800" spc="-15" b="1">
                <a:latin typeface="Times New Roman"/>
                <a:cs typeface="Times New Roman"/>
              </a:rPr>
              <a:t>v</a:t>
            </a:r>
            <a:r>
              <a:rPr dirty="0" sz="1800" b="1">
                <a:latin typeface="Times New Roman"/>
                <a:cs typeface="Times New Roman"/>
              </a:rPr>
              <a:t>i</a:t>
            </a:r>
            <a:r>
              <a:rPr dirty="0" sz="1800" spc="-15" b="1">
                <a:latin typeface="Times New Roman"/>
                <a:cs typeface="Times New Roman"/>
              </a:rPr>
              <a:t>n</a:t>
            </a:r>
            <a:r>
              <a:rPr dirty="0" sz="1800" b="1">
                <a:latin typeface="Times New Roman"/>
                <a:cs typeface="Times New Roman"/>
              </a:rPr>
              <a:t>g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spc="-10" b="1">
                <a:latin typeface="Times New Roman"/>
                <a:cs typeface="Times New Roman"/>
              </a:rPr>
              <a:t>r</a:t>
            </a:r>
            <a:r>
              <a:rPr dirty="0" sz="1800" spc="5" b="1">
                <a:latin typeface="Times New Roman"/>
                <a:cs typeface="Times New Roman"/>
              </a:rPr>
              <a:t>g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spc="-20" b="1">
                <a:latin typeface="Times New Roman"/>
                <a:cs typeface="Times New Roman"/>
              </a:rPr>
              <a:t>n</a:t>
            </a:r>
            <a:r>
              <a:rPr dirty="0" sz="1800" b="1">
                <a:latin typeface="Times New Roman"/>
                <a:cs typeface="Times New Roman"/>
              </a:rPr>
              <a:t>i</a:t>
            </a:r>
            <a:r>
              <a:rPr dirty="0" sz="1800" spc="20" b="1">
                <a:latin typeface="Times New Roman"/>
                <a:cs typeface="Times New Roman"/>
              </a:rPr>
              <a:t>s</a:t>
            </a:r>
            <a:r>
              <a:rPr dirty="0" sz="1800" spc="-40" b="1">
                <a:latin typeface="Times New Roman"/>
                <a:cs typeface="Times New Roman"/>
              </a:rPr>
              <a:t>m</a:t>
            </a:r>
            <a:r>
              <a:rPr dirty="0" sz="1800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10" b="1">
                <a:latin typeface="Times New Roman"/>
                <a:cs typeface="Times New Roman"/>
              </a:rPr>
              <a:t>c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spc="-20" b="1">
                <a:latin typeface="Times New Roman"/>
                <a:cs typeface="Times New Roman"/>
              </a:rPr>
              <a:t>n</a:t>
            </a:r>
            <a:r>
              <a:rPr dirty="0" sz="1800" spc="20" b="1">
                <a:latin typeface="Times New Roman"/>
                <a:cs typeface="Times New Roman"/>
              </a:rPr>
              <a:t>t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spc="25" b="1">
                <a:latin typeface="Times New Roman"/>
                <a:cs typeface="Times New Roman"/>
              </a:rPr>
              <a:t>i</a:t>
            </a:r>
            <a:r>
              <a:rPr dirty="0" sz="1800" b="1">
                <a:latin typeface="Times New Roman"/>
                <a:cs typeface="Times New Roman"/>
              </a:rPr>
              <a:t>n</a:t>
            </a:r>
            <a:endParaRPr sz="1800">
              <a:latin typeface="Times New Roman"/>
              <a:cs typeface="Times New Roman"/>
            </a:endParaRPr>
          </a:p>
          <a:p>
            <a:pPr marL="354330">
              <a:lnSpc>
                <a:spcPct val="100000"/>
              </a:lnSpc>
              <a:spcBef>
                <a:spcPts val="5"/>
              </a:spcBef>
            </a:pPr>
            <a:r>
              <a:rPr dirty="0" sz="1800" spc="-15" b="1">
                <a:latin typeface="Times New Roman"/>
                <a:cs typeface="Times New Roman"/>
              </a:rPr>
              <a:t>carbon, thus </a:t>
            </a:r>
            <a:r>
              <a:rPr dirty="0" sz="1800" spc="-10" b="1">
                <a:latin typeface="Times New Roman"/>
                <a:cs typeface="Times New Roman"/>
              </a:rPr>
              <a:t>they </a:t>
            </a:r>
            <a:r>
              <a:rPr dirty="0" sz="1800" spc="-5" b="1">
                <a:latin typeface="Times New Roman"/>
                <a:cs typeface="Times New Roman"/>
              </a:rPr>
              <a:t>are </a:t>
            </a:r>
            <a:r>
              <a:rPr dirty="0" sz="1800" spc="-10" b="1">
                <a:latin typeface="Times New Roman"/>
                <a:cs typeface="Times New Roman"/>
              </a:rPr>
              <a:t>organic</a:t>
            </a:r>
            <a:r>
              <a:rPr dirty="0" sz="1800" spc="215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molecules.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14"/>
              </a:lnSpc>
              <a:spcBef>
                <a:spcPts val="1230"/>
              </a:spcBef>
            </a:pPr>
            <a:r>
              <a:rPr dirty="0" sz="1600" spc="-215">
                <a:latin typeface="Arial"/>
                <a:cs typeface="Arial"/>
              </a:rPr>
              <a:t>تائيزج </a:t>
            </a:r>
            <a:r>
              <a:rPr dirty="0" sz="1600" spc="-254">
                <a:latin typeface="Arial"/>
                <a:cs typeface="Arial"/>
              </a:rPr>
              <a:t>يهف </a:t>
            </a:r>
            <a:r>
              <a:rPr dirty="0" sz="1600" spc="-315">
                <a:latin typeface="Arial"/>
                <a:cs typeface="Arial"/>
              </a:rPr>
              <a:t>يلاتلابو </a:t>
            </a:r>
            <a:r>
              <a:rPr dirty="0" sz="1600">
                <a:latin typeface="Arial"/>
                <a:cs typeface="Arial"/>
              </a:rPr>
              <a:t>، </a:t>
            </a:r>
            <a:r>
              <a:rPr dirty="0" sz="1600" spc="-229">
                <a:latin typeface="Arial"/>
                <a:cs typeface="Arial"/>
              </a:rPr>
              <a:t>نوبركلا </a:t>
            </a:r>
            <a:r>
              <a:rPr dirty="0" sz="1600" spc="-200">
                <a:latin typeface="Arial"/>
                <a:cs typeface="Arial"/>
              </a:rPr>
              <a:t>ىلع </a:t>
            </a:r>
            <a:r>
              <a:rPr dirty="0" sz="1600" spc="-204">
                <a:latin typeface="Arial"/>
                <a:cs typeface="Arial"/>
              </a:rPr>
              <a:t>ةيحلا </a:t>
            </a:r>
            <a:r>
              <a:rPr dirty="0" sz="1600" spc="-235">
                <a:latin typeface="Arial"/>
                <a:cs typeface="Arial"/>
              </a:rPr>
              <a:t>تانئاكلا </a:t>
            </a:r>
            <a:r>
              <a:rPr dirty="0" sz="1600" spc="-175">
                <a:latin typeface="Arial"/>
                <a:cs typeface="Arial"/>
              </a:rPr>
              <a:t>مسج </a:t>
            </a:r>
            <a:r>
              <a:rPr dirty="0" sz="1600" spc="-465">
                <a:latin typeface="Arial"/>
                <a:cs typeface="Arial"/>
              </a:rPr>
              <a:t>يف</a:t>
            </a:r>
            <a:r>
              <a:rPr dirty="0" sz="1600" spc="155">
                <a:latin typeface="Arial"/>
                <a:cs typeface="Arial"/>
              </a:rPr>
              <a:t> </a:t>
            </a:r>
            <a:r>
              <a:rPr dirty="0" sz="1600" spc="-60">
                <a:latin typeface="Arial"/>
                <a:cs typeface="Arial"/>
              </a:rPr>
              <a:t>ةدوجوملا </a:t>
            </a:r>
            <a:r>
              <a:rPr dirty="0" sz="1600" spc="-225">
                <a:latin typeface="Arial"/>
                <a:cs typeface="Arial"/>
              </a:rPr>
              <a:t>تائيزجلا </a:t>
            </a:r>
            <a:r>
              <a:rPr dirty="0" sz="1600" spc="-45">
                <a:latin typeface="Arial"/>
                <a:cs typeface="Arial"/>
              </a:rPr>
              <a:t>مظعم</a:t>
            </a:r>
            <a:r>
              <a:rPr dirty="0" sz="1600" spc="-229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يوتحت</a:t>
            </a:r>
            <a:endParaRPr sz="1600">
              <a:latin typeface="Arial"/>
              <a:cs typeface="Arial"/>
            </a:endParaRPr>
          </a:p>
          <a:p>
            <a:pPr marL="351155">
              <a:lnSpc>
                <a:spcPts val="2155"/>
              </a:lnSpc>
            </a:pPr>
            <a:r>
              <a:rPr dirty="0" sz="1800" spc="-155" b="1">
                <a:latin typeface="Arial"/>
                <a:cs typeface="Arial"/>
              </a:rPr>
              <a:t>.</a:t>
            </a:r>
            <a:r>
              <a:rPr dirty="0" sz="1600" spc="-155">
                <a:latin typeface="Arial"/>
                <a:cs typeface="Arial"/>
              </a:rPr>
              <a:t>ةيوضع</a:t>
            </a:r>
            <a:endParaRPr sz="1600">
              <a:latin typeface="Arial"/>
              <a:cs typeface="Arial"/>
            </a:endParaRPr>
          </a:p>
          <a:p>
            <a:pPr marL="354330" indent="-339725">
              <a:lnSpc>
                <a:spcPct val="100000"/>
              </a:lnSpc>
              <a:spcBef>
                <a:spcPts val="1180"/>
              </a:spcBef>
              <a:buFont typeface="Wingdings"/>
              <a:buChar char=""/>
              <a:tabLst>
                <a:tab pos="353695" algn="l"/>
                <a:tab pos="354965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Organic </a:t>
            </a:r>
            <a:r>
              <a:rPr dirty="0" sz="1800" spc="-15" b="1">
                <a:latin typeface="Times New Roman"/>
                <a:cs typeface="Times New Roman"/>
              </a:rPr>
              <a:t>molecules </a:t>
            </a:r>
            <a:r>
              <a:rPr dirty="0" sz="1800" spc="-10" b="1">
                <a:latin typeface="Times New Roman"/>
                <a:cs typeface="Times New Roman"/>
              </a:rPr>
              <a:t>are </a:t>
            </a:r>
            <a:r>
              <a:rPr dirty="0" sz="1800" spc="-5" b="1">
                <a:latin typeface="Times New Roman"/>
                <a:cs typeface="Times New Roman"/>
              </a:rPr>
              <a:t>large </a:t>
            </a:r>
            <a:r>
              <a:rPr dirty="0" sz="1800" spc="-15" b="1">
                <a:latin typeface="Times New Roman"/>
                <a:cs typeface="Times New Roman"/>
              </a:rPr>
              <a:t>and</a:t>
            </a:r>
            <a:r>
              <a:rPr dirty="0" sz="1800" spc="-21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complex.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25"/>
              </a:spcBef>
            </a:pPr>
            <a:r>
              <a:rPr dirty="0" sz="1800" spc="-95" b="1">
                <a:latin typeface="Arial"/>
                <a:cs typeface="Arial"/>
              </a:rPr>
              <a:t>.</a:t>
            </a:r>
            <a:r>
              <a:rPr dirty="0" sz="1600" spc="-95">
                <a:latin typeface="Arial"/>
                <a:cs typeface="Arial"/>
              </a:rPr>
              <a:t>ةدقعمو </a:t>
            </a:r>
            <a:r>
              <a:rPr dirty="0" sz="1600" spc="-345">
                <a:latin typeface="Arial"/>
                <a:cs typeface="Arial"/>
              </a:rPr>
              <a:t>ةريبك </a:t>
            </a:r>
            <a:r>
              <a:rPr dirty="0" sz="1600" spc="-235">
                <a:latin typeface="Arial"/>
                <a:cs typeface="Arial"/>
              </a:rPr>
              <a:t>ةيوضعلا</a:t>
            </a:r>
            <a:r>
              <a:rPr dirty="0" sz="1600" spc="-85">
                <a:latin typeface="Arial"/>
                <a:cs typeface="Arial"/>
              </a:rPr>
              <a:t> </a:t>
            </a:r>
            <a:r>
              <a:rPr dirty="0" sz="1600" spc="-225">
                <a:latin typeface="Arial"/>
                <a:cs typeface="Arial"/>
              </a:rPr>
              <a:t>تائيزجلا</a:t>
            </a:r>
            <a:endParaRPr sz="1600">
              <a:latin typeface="Arial"/>
              <a:cs typeface="Arial"/>
            </a:endParaRPr>
          </a:p>
          <a:p>
            <a:pPr marL="354330" marR="6985" indent="-339090">
              <a:lnSpc>
                <a:spcPct val="100000"/>
              </a:lnSpc>
              <a:spcBef>
                <a:spcPts val="1175"/>
              </a:spcBef>
              <a:buFont typeface="Wingdings"/>
              <a:buChar char=""/>
              <a:tabLst>
                <a:tab pos="353695" algn="l"/>
                <a:tab pos="354965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Some </a:t>
            </a:r>
            <a:r>
              <a:rPr dirty="0" sz="1800" spc="-5" b="1">
                <a:latin typeface="Times New Roman"/>
                <a:cs typeface="Times New Roman"/>
              </a:rPr>
              <a:t>organic </a:t>
            </a:r>
            <a:r>
              <a:rPr dirty="0" sz="1800" spc="-10" b="1">
                <a:latin typeface="Times New Roman"/>
                <a:cs typeface="Times New Roman"/>
              </a:rPr>
              <a:t>molecules </a:t>
            </a:r>
            <a:r>
              <a:rPr dirty="0" sz="1800" b="1">
                <a:latin typeface="Times New Roman"/>
                <a:cs typeface="Times New Roman"/>
              </a:rPr>
              <a:t>are </a:t>
            </a:r>
            <a:r>
              <a:rPr dirty="0" sz="1800" spc="-15" b="1">
                <a:latin typeface="Times New Roman"/>
                <a:cs typeface="Times New Roman"/>
              </a:rPr>
              <a:t>made </a:t>
            </a:r>
            <a:r>
              <a:rPr dirty="0" sz="1800" spc="-10" b="1">
                <a:latin typeface="Times New Roman"/>
                <a:cs typeface="Times New Roman"/>
              </a:rPr>
              <a:t>of monomers (small </a:t>
            </a:r>
            <a:r>
              <a:rPr dirty="0" sz="1800" b="1">
                <a:latin typeface="Times New Roman"/>
                <a:cs typeface="Times New Roman"/>
              </a:rPr>
              <a:t>units)  </a:t>
            </a:r>
            <a:r>
              <a:rPr dirty="0" sz="1800" spc="-10" b="1">
                <a:latin typeface="Times New Roman"/>
                <a:cs typeface="Times New Roman"/>
              </a:rPr>
              <a:t>that can </a:t>
            </a:r>
            <a:r>
              <a:rPr dirty="0" sz="1800" spc="-20" b="1">
                <a:latin typeface="Times New Roman"/>
                <a:cs typeface="Times New Roman"/>
              </a:rPr>
              <a:t>combine </a:t>
            </a:r>
            <a:r>
              <a:rPr dirty="0" sz="1800" b="1">
                <a:latin typeface="Times New Roman"/>
                <a:cs typeface="Times New Roman"/>
              </a:rPr>
              <a:t>to </a:t>
            </a:r>
            <a:r>
              <a:rPr dirty="0" sz="1800" spc="-10" b="1">
                <a:latin typeface="Times New Roman"/>
                <a:cs typeface="Times New Roman"/>
              </a:rPr>
              <a:t>form </a:t>
            </a:r>
            <a:r>
              <a:rPr dirty="0" sz="1800" spc="-15" b="1">
                <a:latin typeface="Times New Roman"/>
                <a:cs typeface="Times New Roman"/>
              </a:rPr>
              <a:t>polymers </a:t>
            </a:r>
            <a:r>
              <a:rPr dirty="0" sz="1800" spc="-5" b="1">
                <a:latin typeface="Times New Roman"/>
                <a:cs typeface="Times New Roman"/>
              </a:rPr>
              <a:t>(large</a:t>
            </a:r>
            <a:r>
              <a:rPr dirty="0" sz="1800" spc="-9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units).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10"/>
              </a:lnSpc>
              <a:spcBef>
                <a:spcPts val="1235"/>
              </a:spcBef>
            </a:pPr>
            <a:r>
              <a:rPr dirty="0" sz="1600" spc="-415">
                <a:latin typeface="Arial"/>
                <a:cs typeface="Arial"/>
              </a:rPr>
              <a:t>لكشتل </a:t>
            </a:r>
            <a:r>
              <a:rPr dirty="0" sz="1600" spc="-395">
                <a:latin typeface="Arial"/>
                <a:cs typeface="Arial"/>
              </a:rPr>
              <a:t>دحتت </a:t>
            </a:r>
            <a:r>
              <a:rPr dirty="0" sz="1600" spc="-15">
                <a:latin typeface="Arial"/>
                <a:cs typeface="Arial"/>
              </a:rPr>
              <a:t>نأ </a:t>
            </a:r>
            <a:r>
              <a:rPr dirty="0" sz="1600" spc="-225">
                <a:latin typeface="Arial"/>
                <a:cs typeface="Arial"/>
              </a:rPr>
              <a:t>نكمي </a:t>
            </a:r>
            <a:r>
              <a:rPr dirty="0" sz="1600" spc="-335">
                <a:latin typeface="Arial"/>
                <a:cs typeface="Arial"/>
              </a:rPr>
              <a:t>يتلا </a:t>
            </a:r>
            <a:r>
              <a:rPr dirty="0" sz="1600" spc="-215">
                <a:latin typeface="Arial"/>
                <a:cs typeface="Arial"/>
              </a:rPr>
              <a:t>)ةريغص </a:t>
            </a:r>
            <a:r>
              <a:rPr dirty="0" sz="1600" spc="-10">
                <a:latin typeface="Arial"/>
                <a:cs typeface="Arial"/>
              </a:rPr>
              <a:t>تادحو( </a:t>
            </a:r>
            <a:r>
              <a:rPr dirty="0" sz="1600" spc="-85">
                <a:latin typeface="Arial"/>
                <a:cs typeface="Arial"/>
              </a:rPr>
              <a:t>تارمونوملا </a:t>
            </a:r>
            <a:r>
              <a:rPr dirty="0" sz="1600" spc="40">
                <a:latin typeface="Arial"/>
                <a:cs typeface="Arial"/>
              </a:rPr>
              <a:t>نم </a:t>
            </a:r>
            <a:r>
              <a:rPr dirty="0" sz="1600" spc="-235">
                <a:latin typeface="Arial"/>
                <a:cs typeface="Arial"/>
              </a:rPr>
              <a:t>ةيوضعلا </a:t>
            </a:r>
            <a:r>
              <a:rPr dirty="0" sz="1600" spc="-225">
                <a:latin typeface="Arial"/>
                <a:cs typeface="Arial"/>
              </a:rPr>
              <a:t>تائيزجلا</a:t>
            </a:r>
            <a:r>
              <a:rPr dirty="0" sz="1600" spc="-150">
                <a:latin typeface="Arial"/>
                <a:cs typeface="Arial"/>
              </a:rPr>
              <a:t> </a:t>
            </a:r>
            <a:r>
              <a:rPr dirty="0" sz="1600" spc="-330">
                <a:latin typeface="Arial"/>
                <a:cs typeface="Arial"/>
              </a:rPr>
              <a:t>ضعب </a:t>
            </a:r>
            <a:r>
              <a:rPr dirty="0" sz="1600" spc="-375">
                <a:latin typeface="Arial"/>
                <a:cs typeface="Arial"/>
              </a:rPr>
              <a:t>نوكتت</a:t>
            </a:r>
            <a:endParaRPr sz="1600">
              <a:latin typeface="Arial"/>
              <a:cs typeface="Arial"/>
            </a:endParaRPr>
          </a:p>
          <a:p>
            <a:pPr marL="351155">
              <a:lnSpc>
                <a:spcPts val="1910"/>
              </a:lnSpc>
            </a:pPr>
            <a:r>
              <a:rPr dirty="0" sz="1600" spc="-250">
                <a:latin typeface="Arial"/>
                <a:cs typeface="Arial"/>
              </a:rPr>
              <a:t>.)ةريبك </a:t>
            </a:r>
            <a:r>
              <a:rPr dirty="0" sz="1600" spc="-5">
                <a:latin typeface="Arial"/>
                <a:cs typeface="Arial"/>
              </a:rPr>
              <a:t>تادحو(</a:t>
            </a:r>
            <a:r>
              <a:rPr dirty="0" sz="1600" spc="-10">
                <a:latin typeface="Arial"/>
                <a:cs typeface="Arial"/>
              </a:rPr>
              <a:t> </a:t>
            </a:r>
            <a:r>
              <a:rPr dirty="0" sz="1600" spc="-229">
                <a:latin typeface="Arial"/>
                <a:cs typeface="Arial"/>
              </a:rPr>
              <a:t>تارميلوبلا</a:t>
            </a:r>
            <a:endParaRPr sz="1600">
              <a:latin typeface="Arial"/>
              <a:cs typeface="Arial"/>
            </a:endParaRPr>
          </a:p>
          <a:p>
            <a:pPr marL="354330" indent="-339725">
              <a:lnSpc>
                <a:spcPct val="100000"/>
              </a:lnSpc>
              <a:spcBef>
                <a:spcPts val="615"/>
              </a:spcBef>
              <a:buFont typeface="Wingdings"/>
              <a:buChar char=""/>
              <a:tabLst>
                <a:tab pos="353695" algn="l"/>
                <a:tab pos="354965" algn="l"/>
              </a:tabLst>
            </a:pPr>
            <a:r>
              <a:rPr dirty="0" sz="1800" spc="-5">
                <a:latin typeface="Times New Roman"/>
                <a:cs typeface="Times New Roman"/>
              </a:rPr>
              <a:t>There are </a:t>
            </a:r>
            <a:r>
              <a:rPr dirty="0" sz="1800">
                <a:latin typeface="Times New Roman"/>
                <a:cs typeface="Times New Roman"/>
              </a:rPr>
              <a:t>4 </a:t>
            </a:r>
            <a:r>
              <a:rPr dirty="0" sz="1800" spc="-10">
                <a:latin typeface="Times New Roman"/>
                <a:cs typeface="Times New Roman"/>
              </a:rPr>
              <a:t>types </a:t>
            </a:r>
            <a:r>
              <a:rPr dirty="0" sz="1800" spc="5">
                <a:latin typeface="Times New Roman"/>
                <a:cs typeface="Times New Roman"/>
              </a:rPr>
              <a:t>of </a:t>
            </a:r>
            <a:r>
              <a:rPr dirty="0" sz="1800" spc="-5">
                <a:latin typeface="Times New Roman"/>
                <a:cs typeface="Times New Roman"/>
              </a:rPr>
              <a:t>organic</a:t>
            </a:r>
            <a:r>
              <a:rPr dirty="0" sz="1800" spc="6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molecules: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60979" y="6649287"/>
            <a:ext cx="926465" cy="8483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15" marR="5080" indent="-6350">
              <a:lnSpc>
                <a:spcPct val="112500"/>
              </a:lnSpc>
              <a:spcBef>
                <a:spcPts val="95"/>
              </a:spcBef>
            </a:pPr>
            <a:r>
              <a:rPr dirty="0" sz="1600" spc="10">
                <a:latin typeface="Arial"/>
                <a:cs typeface="Arial"/>
              </a:rPr>
              <a:t>ت</a:t>
            </a:r>
            <a:r>
              <a:rPr dirty="0" sz="1600" spc="-5">
                <a:latin typeface="Arial"/>
                <a:cs typeface="Arial"/>
              </a:rPr>
              <a:t>ا</a:t>
            </a:r>
            <a:r>
              <a:rPr dirty="0" sz="1600" spc="5">
                <a:latin typeface="Arial"/>
                <a:cs typeface="Arial"/>
              </a:rPr>
              <a:t>رد</a:t>
            </a:r>
            <a:r>
              <a:rPr dirty="0" sz="1600" spc="-640">
                <a:latin typeface="Arial"/>
                <a:cs typeface="Arial"/>
              </a:rPr>
              <a:t>ي</a:t>
            </a:r>
            <a:r>
              <a:rPr dirty="0" sz="1600" spc="-125">
                <a:latin typeface="Arial"/>
                <a:cs typeface="Arial"/>
              </a:rPr>
              <a:t>هو</a:t>
            </a:r>
            <a:r>
              <a:rPr dirty="0" sz="1600" spc="-254">
                <a:latin typeface="Arial"/>
                <a:cs typeface="Arial"/>
              </a:rPr>
              <a:t>ب</a:t>
            </a:r>
            <a:r>
              <a:rPr dirty="0" sz="1600" spc="5">
                <a:latin typeface="Arial"/>
                <a:cs typeface="Arial"/>
              </a:rPr>
              <a:t>ر</a:t>
            </a:r>
            <a:r>
              <a:rPr dirty="0" sz="1600" spc="-340">
                <a:latin typeface="Arial"/>
                <a:cs typeface="Arial"/>
              </a:rPr>
              <a:t>ك</a:t>
            </a:r>
            <a:r>
              <a:rPr dirty="0" sz="1600" spc="-220">
                <a:latin typeface="Arial"/>
                <a:cs typeface="Arial"/>
              </a:rPr>
              <a:t>لا  </a:t>
            </a:r>
            <a:r>
              <a:rPr dirty="0" sz="1600" spc="-40">
                <a:latin typeface="Arial"/>
                <a:cs typeface="Arial"/>
              </a:rPr>
              <a:t>نوهدلا  </a:t>
            </a:r>
            <a:r>
              <a:rPr dirty="0" sz="1600" spc="-310">
                <a:latin typeface="Arial"/>
                <a:cs typeface="Arial"/>
              </a:rPr>
              <a:t>تانيتوربلا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5129" y="6654165"/>
            <a:ext cx="5831205" cy="13684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indent="-457834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dirty="0" sz="1800" spc="-15" b="1">
                <a:latin typeface="Times New Roman"/>
                <a:cs typeface="Times New Roman"/>
              </a:rPr>
              <a:t>Carbohydrates</a:t>
            </a:r>
            <a:endParaRPr sz="18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buAutoNum type="arabicPeriod"/>
              <a:tabLst>
                <a:tab pos="469900" algn="l"/>
                <a:tab pos="470534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Lipids</a:t>
            </a:r>
            <a:endParaRPr sz="18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buAutoNum type="arabicPeriod"/>
              <a:tabLst>
                <a:tab pos="469900" algn="l"/>
                <a:tab pos="470534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Proteins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 spc="5" b="1">
                <a:latin typeface="Times New Roman"/>
                <a:cs typeface="Times New Roman"/>
              </a:rPr>
              <a:t>4. </a:t>
            </a:r>
            <a:r>
              <a:rPr dirty="0" sz="1800" spc="-5" b="1">
                <a:latin typeface="Times New Roman"/>
                <a:cs typeface="Times New Roman"/>
              </a:rPr>
              <a:t>Nucleic acids </a:t>
            </a:r>
            <a:r>
              <a:rPr dirty="0" sz="1800" b="1">
                <a:latin typeface="Times New Roman"/>
                <a:cs typeface="Times New Roman"/>
              </a:rPr>
              <a:t>(DNA – RNA) </a:t>
            </a:r>
            <a:r>
              <a:rPr dirty="0" sz="1600">
                <a:latin typeface="Arial"/>
                <a:cs typeface="Arial"/>
              </a:rPr>
              <a:t>- </a:t>
            </a:r>
            <a:r>
              <a:rPr dirty="0" sz="1600" spc="-160">
                <a:latin typeface="Arial"/>
                <a:cs typeface="Arial"/>
              </a:rPr>
              <a:t>يوونلا </a:t>
            </a:r>
            <a:r>
              <a:rPr dirty="0" sz="1600" spc="-70">
                <a:latin typeface="Arial"/>
                <a:cs typeface="Arial"/>
              </a:rPr>
              <a:t>ضمحلا( </a:t>
            </a:r>
            <a:r>
              <a:rPr dirty="0" sz="1600" spc="-204">
                <a:latin typeface="Arial"/>
                <a:cs typeface="Arial"/>
              </a:rPr>
              <a:t>ةيوونلا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30">
                <a:latin typeface="Arial"/>
                <a:cs typeface="Arial"/>
              </a:rPr>
              <a:t>ضامحلأا</a:t>
            </a:r>
            <a:endParaRPr sz="1600">
              <a:latin typeface="Arial"/>
              <a:cs typeface="Arial"/>
            </a:endParaRPr>
          </a:p>
          <a:p>
            <a:pPr marL="466725">
              <a:lnSpc>
                <a:spcPct val="100000"/>
              </a:lnSpc>
              <a:spcBef>
                <a:spcPts val="10"/>
              </a:spcBef>
            </a:pPr>
            <a:r>
              <a:rPr dirty="0" sz="1600" spc="-285">
                <a:latin typeface="Arial"/>
                <a:cs typeface="Arial"/>
              </a:rPr>
              <a:t>)يبيرلا</a:t>
            </a:r>
            <a:r>
              <a:rPr dirty="0" sz="1600" spc="-130">
                <a:latin typeface="Arial"/>
                <a:cs typeface="Arial"/>
              </a:rPr>
              <a:t> </a:t>
            </a:r>
            <a:r>
              <a:rPr dirty="0" sz="1600" spc="-160">
                <a:latin typeface="Arial"/>
                <a:cs typeface="Arial"/>
              </a:rPr>
              <a:t>يوونلا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 spc="-85">
                <a:latin typeface="Arial"/>
                <a:cs typeface="Arial"/>
              </a:rPr>
              <a:t>ضمحلا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1905" y="278383"/>
            <a:ext cx="250571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0860" algn="l"/>
              </a:tabLst>
            </a:pPr>
            <a:r>
              <a:rPr dirty="0" u="none">
                <a:latin typeface="Times New Roman"/>
                <a:cs typeface="Times New Roman"/>
              </a:rPr>
              <a:t>1.	</a:t>
            </a:r>
            <a:r>
              <a:rPr dirty="0" spc="-5">
                <a:latin typeface="Times New Roman"/>
                <a:cs typeface="Times New Roman"/>
              </a:rPr>
              <a:t>Carbohydrates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5900" y="687704"/>
            <a:ext cx="6287135" cy="3042285"/>
          </a:xfrm>
          <a:prstGeom prst="rect">
            <a:avLst/>
          </a:prstGeom>
        </p:spPr>
        <p:txBody>
          <a:bodyPr wrap="square" lIns="0" tIns="112395" rIns="0" bIns="0" rtlCol="0" vert="horz">
            <a:spAutoFit/>
          </a:bodyPr>
          <a:lstStyle/>
          <a:p>
            <a:pPr algn="ctr" marR="121285">
              <a:lnSpc>
                <a:spcPct val="100000"/>
              </a:lnSpc>
              <a:spcBef>
                <a:spcPts val="885"/>
              </a:spcBef>
            </a:pPr>
            <a:r>
              <a:rPr dirty="0" u="sng" sz="1800" spc="-18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تارديهوبركلا</a:t>
            </a:r>
            <a:endParaRPr sz="1800">
              <a:latin typeface="Arial"/>
              <a:cs typeface="Arial"/>
            </a:endParaRPr>
          </a:p>
          <a:p>
            <a:pPr marL="351155" indent="-339090">
              <a:lnSpc>
                <a:spcPct val="100000"/>
              </a:lnSpc>
              <a:spcBef>
                <a:spcPts val="785"/>
              </a:spcBef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1800" spc="-15" b="1">
                <a:latin typeface="Times New Roman"/>
                <a:cs typeface="Times New Roman"/>
              </a:rPr>
              <a:t>Carbohydrates </a:t>
            </a:r>
            <a:r>
              <a:rPr dirty="0" sz="1800" spc="-20" b="1">
                <a:latin typeface="Times New Roman"/>
                <a:cs typeface="Times New Roman"/>
              </a:rPr>
              <a:t>are </a:t>
            </a:r>
            <a:r>
              <a:rPr dirty="0" sz="1800" spc="-10" b="1">
                <a:latin typeface="Times New Roman"/>
                <a:cs typeface="Times New Roman"/>
              </a:rPr>
              <a:t>organic</a:t>
            </a:r>
            <a:r>
              <a:rPr dirty="0" sz="1800" spc="190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molecules.</a:t>
            </a:r>
            <a:endParaRPr sz="1800">
              <a:latin typeface="Times New Roman"/>
              <a:cs typeface="Times New Roman"/>
            </a:endParaRPr>
          </a:p>
          <a:p>
            <a:pPr marL="347980" indent="-335915">
              <a:lnSpc>
                <a:spcPct val="100000"/>
              </a:lnSpc>
              <a:spcBef>
                <a:spcPts val="1055"/>
              </a:spcBef>
              <a:buSzPct val="88888"/>
              <a:buFont typeface="Wingdings"/>
              <a:buChar char=""/>
              <a:tabLst>
                <a:tab pos="348615" algn="l"/>
              </a:tabLst>
            </a:pPr>
            <a:r>
              <a:rPr dirty="0" sz="1800" spc="-155" b="1">
                <a:latin typeface="Arial"/>
                <a:cs typeface="Arial"/>
              </a:rPr>
              <a:t>.</a:t>
            </a:r>
            <a:r>
              <a:rPr dirty="0" sz="1600" spc="-155">
                <a:latin typeface="Arial"/>
                <a:cs typeface="Arial"/>
              </a:rPr>
              <a:t>ةيوضع </a:t>
            </a:r>
            <a:r>
              <a:rPr dirty="0" sz="1600" spc="-215">
                <a:latin typeface="Arial"/>
                <a:cs typeface="Arial"/>
              </a:rPr>
              <a:t>تائيزج </a:t>
            </a:r>
            <a:r>
              <a:rPr dirty="0" sz="1600" spc="90">
                <a:latin typeface="Arial"/>
                <a:cs typeface="Arial"/>
              </a:rPr>
              <a:t>يه</a:t>
            </a:r>
            <a:r>
              <a:rPr dirty="0" sz="1600" spc="-185">
                <a:latin typeface="Arial"/>
                <a:cs typeface="Arial"/>
              </a:rPr>
              <a:t> </a:t>
            </a:r>
            <a:r>
              <a:rPr dirty="0" sz="1600" spc="-165">
                <a:latin typeface="Arial"/>
                <a:cs typeface="Arial"/>
              </a:rPr>
              <a:t>تارديهوبركلا</a:t>
            </a:r>
            <a:endParaRPr sz="1600">
              <a:latin typeface="Arial"/>
              <a:cs typeface="Arial"/>
            </a:endParaRPr>
          </a:p>
          <a:p>
            <a:pPr marL="351155" indent="-339090">
              <a:lnSpc>
                <a:spcPct val="100000"/>
              </a:lnSpc>
              <a:spcBef>
                <a:spcPts val="1010"/>
              </a:spcBef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1800" spc="-15" b="1">
                <a:latin typeface="Times New Roman"/>
                <a:cs typeface="Times New Roman"/>
              </a:rPr>
              <a:t>Carbohydrates </a:t>
            </a:r>
            <a:r>
              <a:rPr dirty="0" sz="1800" spc="-10" b="1">
                <a:latin typeface="Times New Roman"/>
                <a:cs typeface="Times New Roman"/>
              </a:rPr>
              <a:t>consist </a:t>
            </a:r>
            <a:r>
              <a:rPr dirty="0" sz="1800" spc="-5" b="1">
                <a:latin typeface="Times New Roman"/>
                <a:cs typeface="Times New Roman"/>
              </a:rPr>
              <a:t>of </a:t>
            </a:r>
            <a:r>
              <a:rPr dirty="0" sz="1800" spc="-15" b="1">
                <a:latin typeface="Times New Roman"/>
                <a:cs typeface="Times New Roman"/>
              </a:rPr>
              <a:t>carbon, hydrogen </a:t>
            </a:r>
            <a:r>
              <a:rPr dirty="0" sz="1800" spc="-10" b="1">
                <a:latin typeface="Times New Roman"/>
                <a:cs typeface="Times New Roman"/>
              </a:rPr>
              <a:t>and</a:t>
            </a:r>
            <a:r>
              <a:rPr dirty="0" sz="1800" spc="34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oxygen.</a:t>
            </a:r>
            <a:endParaRPr sz="1800">
              <a:latin typeface="Times New Roman"/>
              <a:cs typeface="Times New Roman"/>
            </a:endParaRPr>
          </a:p>
          <a:p>
            <a:pPr marL="347980" indent="-335915">
              <a:lnSpc>
                <a:spcPct val="100000"/>
              </a:lnSpc>
              <a:spcBef>
                <a:spcPts val="1040"/>
              </a:spcBef>
              <a:buFont typeface="Wingdings"/>
              <a:buChar char=""/>
              <a:tabLst>
                <a:tab pos="348615" algn="l"/>
              </a:tabLst>
            </a:pPr>
            <a:r>
              <a:rPr dirty="0" sz="1600" spc="-180">
                <a:latin typeface="Arial"/>
                <a:cs typeface="Arial"/>
              </a:rPr>
              <a:t>.نيجسكلأاو </a:t>
            </a:r>
            <a:r>
              <a:rPr dirty="0" sz="1600" spc="-150">
                <a:latin typeface="Arial"/>
                <a:cs typeface="Arial"/>
              </a:rPr>
              <a:t>نيجورديهلاو </a:t>
            </a:r>
            <a:r>
              <a:rPr dirty="0" sz="1600" spc="-225">
                <a:latin typeface="Arial"/>
                <a:cs typeface="Arial"/>
              </a:rPr>
              <a:t>نوبركلا </a:t>
            </a:r>
            <a:r>
              <a:rPr dirty="0" sz="1600" spc="45">
                <a:latin typeface="Arial"/>
                <a:cs typeface="Arial"/>
              </a:rPr>
              <a:t>نم </a:t>
            </a:r>
            <a:r>
              <a:rPr dirty="0" sz="1600" spc="-375">
                <a:latin typeface="Arial"/>
                <a:cs typeface="Arial"/>
              </a:rPr>
              <a:t>نوكتت</a:t>
            </a:r>
            <a:r>
              <a:rPr dirty="0" sz="1600" spc="-325">
                <a:latin typeface="Arial"/>
                <a:cs typeface="Arial"/>
              </a:rPr>
              <a:t> </a:t>
            </a:r>
            <a:r>
              <a:rPr dirty="0" sz="1600" spc="-165">
                <a:latin typeface="Arial"/>
                <a:cs typeface="Arial"/>
              </a:rPr>
              <a:t>تارديهوبركلا</a:t>
            </a:r>
            <a:endParaRPr sz="1600">
              <a:latin typeface="Arial"/>
              <a:cs typeface="Arial"/>
            </a:endParaRPr>
          </a:p>
          <a:p>
            <a:pPr marL="351155" marR="5080" indent="-339090">
              <a:lnSpc>
                <a:spcPct val="100000"/>
              </a:lnSpc>
              <a:spcBef>
                <a:spcPts val="980"/>
              </a:spcBef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Carbohydrates are </a:t>
            </a:r>
            <a:r>
              <a:rPr dirty="0" sz="1800" spc="-5" b="1">
                <a:latin typeface="Times New Roman"/>
                <a:cs typeface="Times New Roman"/>
              </a:rPr>
              <a:t>the </a:t>
            </a:r>
            <a:r>
              <a:rPr dirty="0" sz="1800" spc="-10" b="1">
                <a:latin typeface="Times New Roman"/>
                <a:cs typeface="Times New Roman"/>
              </a:rPr>
              <a:t>main </a:t>
            </a:r>
            <a:r>
              <a:rPr dirty="0" sz="1800" spc="-5" b="1">
                <a:latin typeface="Times New Roman"/>
                <a:cs typeface="Times New Roman"/>
              </a:rPr>
              <a:t>source of energy for all living  </a:t>
            </a:r>
            <a:r>
              <a:rPr dirty="0" sz="1800" spc="-15" b="1">
                <a:latin typeface="Times New Roman"/>
                <a:cs typeface="Times New Roman"/>
              </a:rPr>
              <a:t>organisms.</a:t>
            </a:r>
            <a:endParaRPr sz="1800">
              <a:latin typeface="Times New Roman"/>
              <a:cs typeface="Times New Roman"/>
            </a:endParaRPr>
          </a:p>
          <a:p>
            <a:pPr marL="347980" indent="-335915">
              <a:lnSpc>
                <a:spcPct val="100000"/>
              </a:lnSpc>
              <a:spcBef>
                <a:spcPts val="1055"/>
              </a:spcBef>
              <a:buSzPct val="88888"/>
              <a:buFont typeface="Wingdings"/>
              <a:buChar char=""/>
              <a:tabLst>
                <a:tab pos="348615" algn="l"/>
              </a:tabLst>
            </a:pPr>
            <a:r>
              <a:rPr dirty="0" sz="1800" spc="-170" b="1">
                <a:latin typeface="Arial"/>
                <a:cs typeface="Arial"/>
              </a:rPr>
              <a:t>.</a:t>
            </a:r>
            <a:r>
              <a:rPr dirty="0" sz="1600" spc="-170">
                <a:latin typeface="Arial"/>
                <a:cs typeface="Arial"/>
              </a:rPr>
              <a:t>ةيحلا </a:t>
            </a:r>
            <a:r>
              <a:rPr dirty="0" sz="1600" spc="-235">
                <a:latin typeface="Arial"/>
                <a:cs typeface="Arial"/>
              </a:rPr>
              <a:t>تانئاكلا </a:t>
            </a:r>
            <a:r>
              <a:rPr dirty="0" sz="1600" spc="-245">
                <a:latin typeface="Arial"/>
                <a:cs typeface="Arial"/>
              </a:rPr>
              <a:t>عيمجل </a:t>
            </a:r>
            <a:r>
              <a:rPr dirty="0" sz="1600" spc="-215">
                <a:latin typeface="Arial"/>
                <a:cs typeface="Arial"/>
              </a:rPr>
              <a:t>ةقاطلل </a:t>
            </a:r>
            <a:r>
              <a:rPr dirty="0" sz="1600" spc="-330">
                <a:latin typeface="Arial"/>
                <a:cs typeface="Arial"/>
              </a:rPr>
              <a:t>يسيئرلا </a:t>
            </a:r>
            <a:r>
              <a:rPr dirty="0" sz="1600" spc="-130">
                <a:latin typeface="Arial"/>
                <a:cs typeface="Arial"/>
              </a:rPr>
              <a:t>ردصملا </a:t>
            </a:r>
            <a:r>
              <a:rPr dirty="0" sz="1600" spc="90">
                <a:latin typeface="Arial"/>
                <a:cs typeface="Arial"/>
              </a:rPr>
              <a:t>يه</a:t>
            </a:r>
            <a:r>
              <a:rPr dirty="0" sz="1600" spc="-270">
                <a:latin typeface="Arial"/>
                <a:cs typeface="Arial"/>
              </a:rPr>
              <a:t> </a:t>
            </a:r>
            <a:r>
              <a:rPr dirty="0" sz="1600" spc="-165">
                <a:latin typeface="Arial"/>
                <a:cs typeface="Arial"/>
              </a:rPr>
              <a:t>تارديهوبركلا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07079" y="4114800"/>
            <a:ext cx="3066288" cy="4404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488563" y="7871866"/>
            <a:ext cx="1026160" cy="3295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 b="1">
                <a:latin typeface="Arial"/>
                <a:cs typeface="Arial"/>
              </a:rPr>
              <a:t>G</a:t>
            </a:r>
            <a:r>
              <a:rPr dirty="0" sz="2000" spc="-5" b="1">
                <a:latin typeface="Arial"/>
                <a:cs typeface="Arial"/>
              </a:rPr>
              <a:t>lucose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8096" y="7868818"/>
            <a:ext cx="112585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5" b="1">
                <a:latin typeface="Arial"/>
                <a:cs typeface="Arial"/>
              </a:rPr>
              <a:t>Fructo</a:t>
            </a:r>
            <a:r>
              <a:rPr dirty="0" sz="2000" b="1">
                <a:latin typeface="Arial"/>
                <a:cs typeface="Arial"/>
              </a:rPr>
              <a:t>s</a:t>
            </a:r>
            <a:r>
              <a:rPr dirty="0" sz="2400" b="1">
                <a:latin typeface="Arial"/>
                <a:cs typeface="Arial"/>
              </a:rPr>
              <a:t>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2079" y="186022"/>
            <a:ext cx="6473825" cy="8057515"/>
          </a:xfrm>
          <a:prstGeom prst="rect">
            <a:avLst/>
          </a:prstGeom>
        </p:spPr>
        <p:txBody>
          <a:bodyPr wrap="square" lIns="0" tIns="140970" rIns="0" bIns="0" rtlCol="0" vert="horz">
            <a:spAutoFit/>
          </a:bodyPr>
          <a:lstStyle/>
          <a:p>
            <a:pPr marL="353695" indent="-339090">
              <a:lnSpc>
                <a:spcPct val="100000"/>
              </a:lnSpc>
              <a:spcBef>
                <a:spcPts val="1110"/>
              </a:spcBef>
              <a:buFont typeface="Wingdings"/>
              <a:buChar char=""/>
              <a:tabLst>
                <a:tab pos="35433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There are </a:t>
            </a:r>
            <a:r>
              <a:rPr dirty="0" sz="1800" b="1">
                <a:latin typeface="Times New Roman"/>
                <a:cs typeface="Times New Roman"/>
              </a:rPr>
              <a:t>3 </a:t>
            </a:r>
            <a:r>
              <a:rPr dirty="0" sz="1800" spc="-5" b="1">
                <a:latin typeface="Times New Roman"/>
                <a:cs typeface="Times New Roman"/>
              </a:rPr>
              <a:t>types </a:t>
            </a:r>
            <a:r>
              <a:rPr dirty="0" sz="1800" spc="-10" b="1">
                <a:latin typeface="Times New Roman"/>
                <a:cs typeface="Times New Roman"/>
              </a:rPr>
              <a:t>of </a:t>
            </a:r>
            <a:r>
              <a:rPr dirty="0" sz="1800" spc="-85" b="1">
                <a:latin typeface="Times New Roman"/>
                <a:cs typeface="Times New Roman"/>
              </a:rPr>
              <a:t>carbohydrates</a:t>
            </a:r>
            <a:r>
              <a:rPr dirty="0" sz="1800" spc="-85" b="1">
                <a:latin typeface="Arial"/>
                <a:cs typeface="Arial"/>
              </a:rPr>
              <a:t>:</a:t>
            </a:r>
            <a:r>
              <a:rPr dirty="0" sz="1600" spc="-85">
                <a:latin typeface="Arial"/>
                <a:cs typeface="Arial"/>
              </a:rPr>
              <a:t>تارديهوبركلا </a:t>
            </a:r>
            <a:r>
              <a:rPr dirty="0" sz="1600" spc="40">
                <a:latin typeface="Arial"/>
                <a:cs typeface="Arial"/>
              </a:rPr>
              <a:t>نم </a:t>
            </a:r>
            <a:r>
              <a:rPr dirty="0" sz="1600" spc="-95">
                <a:latin typeface="Arial"/>
                <a:cs typeface="Arial"/>
              </a:rPr>
              <a:t>عاونأ </a:t>
            </a:r>
            <a:r>
              <a:rPr dirty="0" sz="1600" spc="5">
                <a:latin typeface="Arial"/>
                <a:cs typeface="Arial"/>
              </a:rPr>
              <a:t>3</a:t>
            </a:r>
            <a:r>
              <a:rPr dirty="0" sz="1600" spc="80">
                <a:latin typeface="Arial"/>
                <a:cs typeface="Arial"/>
              </a:rPr>
              <a:t> </a:t>
            </a:r>
            <a:r>
              <a:rPr dirty="0" sz="1600" spc="-45">
                <a:latin typeface="Arial"/>
                <a:cs typeface="Arial"/>
              </a:rPr>
              <a:t>كانه</a:t>
            </a:r>
            <a:endParaRPr sz="1600">
              <a:latin typeface="Arial"/>
              <a:cs typeface="Arial"/>
            </a:endParaRPr>
          </a:p>
          <a:p>
            <a:pPr marL="353695" indent="-33909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353695" algn="l"/>
                <a:tab pos="35433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Monosaccharides</a:t>
            </a:r>
            <a:r>
              <a:rPr dirty="0" sz="1800" spc="-10">
                <a:latin typeface="Times New Roman"/>
                <a:cs typeface="Times New Roman"/>
              </a:rPr>
              <a:t>: </a:t>
            </a:r>
            <a:r>
              <a:rPr dirty="0" sz="1800" spc="-5">
                <a:latin typeface="Times New Roman"/>
                <a:cs typeface="Times New Roman"/>
              </a:rPr>
              <a:t>e.g. Glucose </a:t>
            </a:r>
            <a:r>
              <a:rPr dirty="0" sz="1800">
                <a:latin typeface="Times New Roman"/>
                <a:cs typeface="Times New Roman"/>
              </a:rPr>
              <a:t>–</a:t>
            </a:r>
            <a:r>
              <a:rPr dirty="0" sz="1800" spc="1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Fructose.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800" spc="-265">
                <a:latin typeface="Arial"/>
                <a:cs typeface="Arial"/>
              </a:rPr>
              <a:t>.</a:t>
            </a:r>
            <a:r>
              <a:rPr dirty="0" sz="1600" spc="-265">
                <a:latin typeface="Arial"/>
                <a:cs typeface="Arial"/>
              </a:rPr>
              <a:t>زوتكرفلا </a:t>
            </a:r>
            <a:r>
              <a:rPr dirty="0" sz="1600">
                <a:latin typeface="Arial"/>
                <a:cs typeface="Arial"/>
              </a:rPr>
              <a:t>- </a:t>
            </a:r>
            <a:r>
              <a:rPr dirty="0" sz="1600" spc="-170">
                <a:latin typeface="Arial"/>
                <a:cs typeface="Arial"/>
              </a:rPr>
              <a:t>زوكولجلا </a:t>
            </a:r>
            <a:r>
              <a:rPr dirty="0" sz="1600" spc="-190">
                <a:latin typeface="Arial"/>
                <a:cs typeface="Arial"/>
              </a:rPr>
              <a:t>لاثملا </a:t>
            </a:r>
            <a:r>
              <a:rPr dirty="0" sz="1600" spc="-465">
                <a:latin typeface="Arial"/>
                <a:cs typeface="Arial"/>
              </a:rPr>
              <a:t>ليبس</a:t>
            </a:r>
            <a:r>
              <a:rPr dirty="0" sz="1600" spc="-15">
                <a:latin typeface="Arial"/>
                <a:cs typeface="Arial"/>
              </a:rPr>
              <a:t> </a:t>
            </a:r>
            <a:r>
              <a:rPr dirty="0" sz="1600" spc="-200">
                <a:latin typeface="Arial"/>
                <a:cs typeface="Arial"/>
              </a:rPr>
              <a:t>ىلع </a:t>
            </a:r>
            <a:r>
              <a:rPr dirty="0" sz="1600" spc="-90" b="1">
                <a:latin typeface="Arial"/>
                <a:cs typeface="Arial"/>
              </a:rPr>
              <a:t>:ةيداحلأا</a:t>
            </a:r>
            <a:r>
              <a:rPr dirty="0" sz="1600" spc="-215" b="1">
                <a:latin typeface="Arial"/>
                <a:cs typeface="Arial"/>
              </a:rPr>
              <a:t> </a:t>
            </a:r>
            <a:r>
              <a:rPr dirty="0" sz="1600" spc="-204" b="1">
                <a:latin typeface="Arial"/>
                <a:cs typeface="Arial"/>
              </a:rPr>
              <a:t>تايركسلا</a:t>
            </a:r>
            <a:endParaRPr sz="1600">
              <a:latin typeface="Arial"/>
              <a:cs typeface="Arial"/>
            </a:endParaRPr>
          </a:p>
          <a:p>
            <a:pPr marL="353695" indent="-339090">
              <a:lnSpc>
                <a:spcPct val="100000"/>
              </a:lnSpc>
              <a:spcBef>
                <a:spcPts val="1010"/>
              </a:spcBef>
              <a:buAutoNum type="arabicPeriod" startAt="2"/>
              <a:tabLst>
                <a:tab pos="353695" algn="l"/>
                <a:tab pos="35433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Disaccharides</a:t>
            </a:r>
            <a:r>
              <a:rPr dirty="0" sz="1800" spc="-10">
                <a:latin typeface="Times New Roman"/>
                <a:cs typeface="Times New Roman"/>
              </a:rPr>
              <a:t>: </a:t>
            </a:r>
            <a:r>
              <a:rPr dirty="0" sz="1800" spc="-5">
                <a:latin typeface="Times New Roman"/>
                <a:cs typeface="Times New Roman"/>
              </a:rPr>
              <a:t>e.g. </a:t>
            </a:r>
            <a:r>
              <a:rPr dirty="0" sz="1800">
                <a:latin typeface="Times New Roman"/>
                <a:cs typeface="Times New Roman"/>
              </a:rPr>
              <a:t>Sucrose – Maltose –</a:t>
            </a:r>
            <a:r>
              <a:rPr dirty="0" sz="1800" spc="6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Lactose.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dirty="0" sz="1600" spc="-195">
                <a:latin typeface="Arial"/>
                <a:cs typeface="Arial"/>
              </a:rPr>
              <a:t>.زوتكلالا </a:t>
            </a:r>
            <a:r>
              <a:rPr dirty="0" sz="1600">
                <a:latin typeface="Arial"/>
                <a:cs typeface="Arial"/>
              </a:rPr>
              <a:t>- </a:t>
            </a:r>
            <a:r>
              <a:rPr dirty="0" sz="1600" spc="-200">
                <a:latin typeface="Arial"/>
                <a:cs typeface="Arial"/>
              </a:rPr>
              <a:t>زوتلاملا </a:t>
            </a:r>
            <a:r>
              <a:rPr dirty="0" sz="1600">
                <a:latin typeface="Arial"/>
                <a:cs typeface="Arial"/>
              </a:rPr>
              <a:t>- </a:t>
            </a:r>
            <a:r>
              <a:rPr dirty="0" sz="1600" spc="-185">
                <a:latin typeface="Arial"/>
                <a:cs typeface="Arial"/>
              </a:rPr>
              <a:t>زوركسلا </a:t>
            </a:r>
            <a:r>
              <a:rPr dirty="0" sz="1600" spc="-190">
                <a:latin typeface="Arial"/>
                <a:cs typeface="Arial"/>
              </a:rPr>
              <a:t>لاثملا </a:t>
            </a:r>
            <a:r>
              <a:rPr dirty="0" sz="1600" spc="-465">
                <a:latin typeface="Arial"/>
                <a:cs typeface="Arial"/>
              </a:rPr>
              <a:t>ليبس</a:t>
            </a:r>
            <a:r>
              <a:rPr dirty="0" sz="1600" spc="15">
                <a:latin typeface="Arial"/>
                <a:cs typeface="Arial"/>
              </a:rPr>
              <a:t> </a:t>
            </a:r>
            <a:r>
              <a:rPr dirty="0" sz="1600" spc="-200">
                <a:latin typeface="Arial"/>
                <a:cs typeface="Arial"/>
              </a:rPr>
              <a:t>ىلع</a:t>
            </a:r>
            <a:r>
              <a:rPr dirty="0" sz="1600" spc="-250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:</a:t>
            </a:r>
            <a:r>
              <a:rPr dirty="0" sz="1600" spc="-210" b="1">
                <a:latin typeface="Arial"/>
                <a:cs typeface="Arial"/>
              </a:rPr>
              <a:t>سيديراكاسيد</a:t>
            </a:r>
            <a:endParaRPr sz="1600">
              <a:latin typeface="Arial"/>
              <a:cs typeface="Arial"/>
            </a:endParaRPr>
          </a:p>
          <a:p>
            <a:pPr marL="353695" indent="-339090">
              <a:lnSpc>
                <a:spcPct val="100000"/>
              </a:lnSpc>
              <a:spcBef>
                <a:spcPts val="975"/>
              </a:spcBef>
              <a:buAutoNum type="arabicPeriod" startAt="3"/>
              <a:tabLst>
                <a:tab pos="353695" algn="l"/>
                <a:tab pos="35433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Polysaccharides</a:t>
            </a:r>
            <a:r>
              <a:rPr dirty="0" sz="1800" spc="-10">
                <a:latin typeface="Times New Roman"/>
                <a:cs typeface="Times New Roman"/>
              </a:rPr>
              <a:t>: </a:t>
            </a:r>
            <a:r>
              <a:rPr dirty="0" sz="1800" spc="-5">
                <a:latin typeface="Times New Roman"/>
                <a:cs typeface="Times New Roman"/>
              </a:rPr>
              <a:t>e.g. Starch </a:t>
            </a:r>
            <a:r>
              <a:rPr dirty="0" sz="1800">
                <a:latin typeface="Times New Roman"/>
                <a:cs typeface="Times New Roman"/>
              </a:rPr>
              <a:t>–</a:t>
            </a:r>
            <a:r>
              <a:rPr dirty="0" sz="1800" spc="1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Glycogen.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dirty="0" sz="1600" spc="-245">
                <a:latin typeface="Arial"/>
                <a:cs typeface="Arial"/>
              </a:rPr>
              <a:t>.نيجوكيلجلا </a:t>
            </a:r>
            <a:r>
              <a:rPr dirty="0" sz="1600">
                <a:latin typeface="Arial"/>
                <a:cs typeface="Arial"/>
              </a:rPr>
              <a:t>- </a:t>
            </a:r>
            <a:r>
              <a:rPr dirty="0" sz="1600" spc="-275">
                <a:latin typeface="Arial"/>
                <a:cs typeface="Arial"/>
              </a:rPr>
              <a:t>اشنلا</a:t>
            </a:r>
            <a:r>
              <a:rPr dirty="0" sz="1600" spc="-190">
                <a:latin typeface="Arial"/>
                <a:cs typeface="Arial"/>
              </a:rPr>
              <a:t> </a:t>
            </a:r>
            <a:r>
              <a:rPr dirty="0" sz="1600" spc="-185">
                <a:latin typeface="Arial"/>
                <a:cs typeface="Arial"/>
              </a:rPr>
              <a:t>:</a:t>
            </a:r>
            <a:r>
              <a:rPr dirty="0" sz="1600" spc="-185" b="1">
                <a:latin typeface="Arial"/>
                <a:cs typeface="Arial"/>
              </a:rPr>
              <a:t>تايركسلا</a:t>
            </a:r>
            <a:endParaRPr sz="1600">
              <a:latin typeface="Arial"/>
              <a:cs typeface="Arial"/>
            </a:endParaRPr>
          </a:p>
          <a:p>
            <a:pPr marL="353695" indent="-339090">
              <a:lnSpc>
                <a:spcPct val="100000"/>
              </a:lnSpc>
              <a:spcBef>
                <a:spcPts val="980"/>
              </a:spcBef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Monosaccharides are </a:t>
            </a:r>
            <a:r>
              <a:rPr dirty="0" sz="1800" spc="-5" b="1">
                <a:latin typeface="Times New Roman"/>
                <a:cs typeface="Times New Roman"/>
              </a:rPr>
              <a:t>the </a:t>
            </a:r>
            <a:r>
              <a:rPr dirty="0" sz="1800" spc="-15" b="1">
                <a:latin typeface="Times New Roman"/>
                <a:cs typeface="Times New Roman"/>
              </a:rPr>
              <a:t>simplest </a:t>
            </a:r>
            <a:r>
              <a:rPr dirty="0" sz="1800" spc="-5" b="1">
                <a:latin typeface="Times New Roman"/>
                <a:cs typeface="Times New Roman"/>
              </a:rPr>
              <a:t>type </a:t>
            </a:r>
            <a:r>
              <a:rPr dirty="0" sz="1800" spc="-10" b="1">
                <a:latin typeface="Times New Roman"/>
                <a:cs typeface="Times New Roman"/>
              </a:rPr>
              <a:t>of</a:t>
            </a:r>
            <a:r>
              <a:rPr dirty="0" sz="1800" spc="28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carbohydrates.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dirty="0" sz="1600" spc="-150">
                <a:latin typeface="Arial"/>
                <a:cs typeface="Arial"/>
              </a:rPr>
              <a:t>.تارديهوبركلا </a:t>
            </a:r>
            <a:r>
              <a:rPr dirty="0" sz="1600" spc="-95">
                <a:latin typeface="Arial"/>
                <a:cs typeface="Arial"/>
              </a:rPr>
              <a:t>عاونأ </a:t>
            </a:r>
            <a:r>
              <a:rPr dirty="0" sz="1600" spc="-305">
                <a:latin typeface="Arial"/>
                <a:cs typeface="Arial"/>
              </a:rPr>
              <a:t>طسبأ </a:t>
            </a:r>
            <a:r>
              <a:rPr dirty="0" sz="1600" spc="90">
                <a:latin typeface="Arial"/>
                <a:cs typeface="Arial"/>
              </a:rPr>
              <a:t>يه </a:t>
            </a:r>
            <a:r>
              <a:rPr dirty="0" sz="1600" spc="-100">
                <a:latin typeface="Arial"/>
                <a:cs typeface="Arial"/>
              </a:rPr>
              <a:t>ةيداحلأا</a:t>
            </a:r>
            <a:r>
              <a:rPr dirty="0" sz="1600" spc="-114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تايركسلا</a:t>
            </a:r>
            <a:endParaRPr sz="1600">
              <a:latin typeface="Arial"/>
              <a:cs typeface="Arial"/>
            </a:endParaRPr>
          </a:p>
          <a:p>
            <a:pPr marL="353695" indent="-339090">
              <a:lnSpc>
                <a:spcPct val="100000"/>
              </a:lnSpc>
              <a:spcBef>
                <a:spcPts val="590"/>
              </a:spcBef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Monosaccharides are the </a:t>
            </a:r>
            <a:r>
              <a:rPr dirty="0" sz="1800" spc="-15" b="1">
                <a:latin typeface="Times New Roman"/>
                <a:cs typeface="Times New Roman"/>
              </a:rPr>
              <a:t>carbohydrate</a:t>
            </a:r>
            <a:r>
              <a:rPr dirty="0" sz="1800" spc="275" b="1">
                <a:latin typeface="Times New Roman"/>
                <a:cs typeface="Times New Roman"/>
              </a:rPr>
              <a:t> </a:t>
            </a:r>
            <a:r>
              <a:rPr dirty="0" sz="1800" spc="-20" b="1">
                <a:latin typeface="Times New Roman"/>
                <a:cs typeface="Times New Roman"/>
              </a:rPr>
              <a:t>monomers.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dirty="0" sz="1800" spc="-150" b="1">
                <a:latin typeface="Arial"/>
                <a:cs typeface="Arial"/>
              </a:rPr>
              <a:t>.</a:t>
            </a:r>
            <a:r>
              <a:rPr dirty="0" sz="1600" spc="-150">
                <a:latin typeface="Arial"/>
                <a:cs typeface="Arial"/>
              </a:rPr>
              <a:t>تارديهوبركلا </a:t>
            </a:r>
            <a:r>
              <a:rPr dirty="0" sz="1600" spc="-80">
                <a:latin typeface="Arial"/>
                <a:cs typeface="Arial"/>
              </a:rPr>
              <a:t>تارمونوملا </a:t>
            </a:r>
            <a:r>
              <a:rPr dirty="0" sz="1600" spc="90">
                <a:latin typeface="Arial"/>
                <a:cs typeface="Arial"/>
              </a:rPr>
              <a:t>يه </a:t>
            </a:r>
            <a:r>
              <a:rPr dirty="0" sz="1600" spc="-100">
                <a:latin typeface="Arial"/>
                <a:cs typeface="Arial"/>
              </a:rPr>
              <a:t>ةيداحلأا</a:t>
            </a:r>
            <a:r>
              <a:rPr dirty="0" sz="1600" spc="-160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تايركسلا</a:t>
            </a:r>
            <a:endParaRPr sz="1600">
              <a:latin typeface="Arial"/>
              <a:cs typeface="Arial"/>
            </a:endParaRPr>
          </a:p>
          <a:p>
            <a:pPr marL="353695" indent="-339090">
              <a:lnSpc>
                <a:spcPct val="100000"/>
              </a:lnSpc>
              <a:spcBef>
                <a:spcPts val="580"/>
              </a:spcBef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When </a:t>
            </a:r>
            <a:r>
              <a:rPr dirty="0" sz="1800" b="1">
                <a:latin typeface="Times New Roman"/>
                <a:cs typeface="Times New Roman"/>
              </a:rPr>
              <a:t>two </a:t>
            </a:r>
            <a:r>
              <a:rPr dirty="0" sz="1800" spc="-10" b="1">
                <a:latin typeface="Times New Roman"/>
                <a:cs typeface="Times New Roman"/>
              </a:rPr>
              <a:t>monosaccharides </a:t>
            </a:r>
            <a:r>
              <a:rPr dirty="0" sz="1800" b="1">
                <a:latin typeface="Times New Roman"/>
                <a:cs typeface="Times New Roman"/>
              </a:rPr>
              <a:t>link </a:t>
            </a:r>
            <a:r>
              <a:rPr dirty="0" sz="1800" spc="-5" b="1">
                <a:latin typeface="Times New Roman"/>
                <a:cs typeface="Times New Roman"/>
              </a:rPr>
              <a:t>together </a:t>
            </a:r>
            <a:r>
              <a:rPr dirty="0" sz="1800" spc="-15" b="1">
                <a:latin typeface="Times New Roman"/>
                <a:cs typeface="Times New Roman"/>
              </a:rPr>
              <a:t>by </a:t>
            </a:r>
            <a:r>
              <a:rPr dirty="0" sz="1800" spc="-5" b="1">
                <a:latin typeface="Times New Roman"/>
                <a:cs typeface="Times New Roman"/>
              </a:rPr>
              <a:t>glycosidic</a:t>
            </a:r>
            <a:r>
              <a:rPr dirty="0" sz="180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bond</a:t>
            </a:r>
            <a:endParaRPr sz="1800">
              <a:latin typeface="Times New Roman"/>
              <a:cs typeface="Times New Roman"/>
            </a:endParaRPr>
          </a:p>
          <a:p>
            <a:pPr marL="353695">
              <a:lnSpc>
                <a:spcPct val="100000"/>
              </a:lnSpc>
            </a:pPr>
            <a:r>
              <a:rPr dirty="0" sz="1800" spc="-10" b="1">
                <a:latin typeface="Times New Roman"/>
                <a:cs typeface="Times New Roman"/>
              </a:rPr>
              <a:t>they </a:t>
            </a:r>
            <a:r>
              <a:rPr dirty="0" sz="1800" spc="-5" b="1">
                <a:latin typeface="Times New Roman"/>
                <a:cs typeface="Times New Roman"/>
              </a:rPr>
              <a:t>form </a:t>
            </a:r>
            <a:r>
              <a:rPr dirty="0" sz="1800" b="1">
                <a:latin typeface="Times New Roman"/>
                <a:cs typeface="Times New Roman"/>
              </a:rPr>
              <a:t>a</a:t>
            </a:r>
            <a:r>
              <a:rPr dirty="0" sz="1800" spc="5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disaccharide.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14"/>
              </a:lnSpc>
              <a:spcBef>
                <a:spcPts val="630"/>
              </a:spcBef>
            </a:pPr>
            <a:r>
              <a:rPr dirty="0" sz="1600" spc="-165">
                <a:latin typeface="Arial"/>
                <a:cs typeface="Arial"/>
              </a:rPr>
              <a:t>امهنإف </a:t>
            </a:r>
            <a:r>
              <a:rPr dirty="0" sz="1600">
                <a:latin typeface="Arial"/>
                <a:cs typeface="Arial"/>
              </a:rPr>
              <a:t>، </a:t>
            </a:r>
            <a:r>
              <a:rPr dirty="0" sz="1600" spc="-315">
                <a:latin typeface="Arial"/>
                <a:cs typeface="Arial"/>
              </a:rPr>
              <a:t>ةيديسوكيلج </a:t>
            </a:r>
            <a:r>
              <a:rPr dirty="0" sz="1600" spc="-125">
                <a:latin typeface="Arial"/>
                <a:cs typeface="Arial"/>
              </a:rPr>
              <a:t>ةطبار </a:t>
            </a:r>
            <a:r>
              <a:rPr dirty="0" sz="1600" spc="-180">
                <a:latin typeface="Arial"/>
                <a:cs typeface="Arial"/>
              </a:rPr>
              <a:t>ةطساوب </a:t>
            </a:r>
            <a:r>
              <a:rPr dirty="0" sz="1600" spc="-295">
                <a:latin typeface="Arial"/>
                <a:cs typeface="Arial"/>
              </a:rPr>
              <a:t>ضعبلا </a:t>
            </a:r>
            <a:r>
              <a:rPr dirty="0" sz="1600" spc="-270">
                <a:latin typeface="Arial"/>
                <a:cs typeface="Arial"/>
              </a:rPr>
              <a:t>امهضعبب </a:t>
            </a:r>
            <a:r>
              <a:rPr dirty="0" sz="1600" spc="-100">
                <a:latin typeface="Arial"/>
                <a:cs typeface="Arial"/>
              </a:rPr>
              <a:t>ةيداحلأا </a:t>
            </a:r>
            <a:r>
              <a:rPr dirty="0" sz="1600" spc="-235">
                <a:latin typeface="Arial"/>
                <a:cs typeface="Arial"/>
              </a:rPr>
              <a:t>تايركسلا </a:t>
            </a:r>
            <a:r>
              <a:rPr dirty="0" sz="1600" spc="40">
                <a:latin typeface="Arial"/>
                <a:cs typeface="Arial"/>
              </a:rPr>
              <a:t>نم </a:t>
            </a:r>
            <a:r>
              <a:rPr dirty="0" sz="1600" spc="-240">
                <a:latin typeface="Arial"/>
                <a:cs typeface="Arial"/>
              </a:rPr>
              <a:t>نانثا </a:t>
            </a:r>
            <a:r>
              <a:rPr dirty="0" sz="1600" spc="-430">
                <a:latin typeface="Arial"/>
                <a:cs typeface="Arial"/>
              </a:rPr>
              <a:t>طبتري</a:t>
            </a:r>
            <a:r>
              <a:rPr dirty="0" sz="1600" spc="-420">
                <a:latin typeface="Arial"/>
                <a:cs typeface="Arial"/>
              </a:rPr>
              <a:t> </a:t>
            </a:r>
            <a:r>
              <a:rPr dirty="0" sz="1600" spc="-75">
                <a:latin typeface="Arial"/>
                <a:cs typeface="Arial"/>
              </a:rPr>
              <a:t>امدنع</a:t>
            </a:r>
            <a:endParaRPr sz="1600">
              <a:latin typeface="Arial"/>
              <a:cs typeface="Arial"/>
            </a:endParaRPr>
          </a:p>
          <a:p>
            <a:pPr marL="350520">
              <a:lnSpc>
                <a:spcPts val="2155"/>
              </a:lnSpc>
            </a:pPr>
            <a:r>
              <a:rPr dirty="0" sz="1800" spc="-225" b="1">
                <a:latin typeface="Arial"/>
                <a:cs typeface="Arial"/>
              </a:rPr>
              <a:t>.</a:t>
            </a:r>
            <a:r>
              <a:rPr dirty="0" sz="1600" spc="-225">
                <a:latin typeface="Arial"/>
                <a:cs typeface="Arial"/>
              </a:rPr>
              <a:t>ديركاسيد </a:t>
            </a:r>
            <a:r>
              <a:rPr dirty="0" sz="1600" spc="-270">
                <a:latin typeface="Arial"/>
                <a:cs typeface="Arial"/>
              </a:rPr>
              <a:t>نلاكشي</a:t>
            </a:r>
            <a:endParaRPr sz="1600">
              <a:latin typeface="Arial"/>
              <a:cs typeface="Arial"/>
            </a:endParaRPr>
          </a:p>
          <a:p>
            <a:pPr marL="353695" indent="-339090">
              <a:lnSpc>
                <a:spcPct val="100000"/>
              </a:lnSpc>
              <a:spcBef>
                <a:spcPts val="580"/>
              </a:spcBef>
              <a:buFont typeface="Wingdings"/>
              <a:buChar char=""/>
              <a:tabLst>
                <a:tab pos="353695" algn="l"/>
                <a:tab pos="354330" algn="l"/>
                <a:tab pos="1097915" algn="l"/>
                <a:tab pos="1759585" algn="l"/>
                <a:tab pos="2360295" algn="l"/>
                <a:tab pos="2881630" algn="l"/>
                <a:tab pos="4708525" algn="l"/>
                <a:tab pos="5245100" algn="l"/>
                <a:tab pos="621792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When	</a:t>
            </a:r>
            <a:r>
              <a:rPr dirty="0" sz="1800" spc="-10" b="1">
                <a:latin typeface="Times New Roman"/>
                <a:cs typeface="Times New Roman"/>
              </a:rPr>
              <a:t>more	</a:t>
            </a:r>
            <a:r>
              <a:rPr dirty="0" sz="1800" spc="-5" b="1">
                <a:latin typeface="Times New Roman"/>
                <a:cs typeface="Times New Roman"/>
              </a:rPr>
              <a:t>than	</a:t>
            </a:r>
            <a:r>
              <a:rPr dirty="0" sz="1800" spc="10" b="1">
                <a:latin typeface="Times New Roman"/>
                <a:cs typeface="Times New Roman"/>
              </a:rPr>
              <a:t>two	</a:t>
            </a:r>
            <a:r>
              <a:rPr dirty="0" sz="1800" spc="-10" b="1">
                <a:latin typeface="Times New Roman"/>
                <a:cs typeface="Times New Roman"/>
              </a:rPr>
              <a:t>monosaccharides	</a:t>
            </a:r>
            <a:r>
              <a:rPr dirty="0" sz="1800" b="1">
                <a:latin typeface="Times New Roman"/>
                <a:cs typeface="Times New Roman"/>
              </a:rPr>
              <a:t>link	</a:t>
            </a:r>
            <a:r>
              <a:rPr dirty="0" sz="1800" spc="-5" b="1">
                <a:latin typeface="Times New Roman"/>
                <a:cs typeface="Times New Roman"/>
              </a:rPr>
              <a:t>together	</a:t>
            </a:r>
            <a:r>
              <a:rPr dirty="0" sz="1800" spc="-20" b="1">
                <a:latin typeface="Times New Roman"/>
                <a:cs typeface="Times New Roman"/>
              </a:rPr>
              <a:t>by</a:t>
            </a:r>
            <a:endParaRPr sz="1800">
              <a:latin typeface="Times New Roman"/>
              <a:cs typeface="Times New Roman"/>
            </a:endParaRPr>
          </a:p>
          <a:p>
            <a:pPr marL="353695">
              <a:lnSpc>
                <a:spcPct val="100000"/>
              </a:lnSpc>
            </a:pPr>
            <a:r>
              <a:rPr dirty="0" sz="1800" spc="-5" b="1">
                <a:latin typeface="Times New Roman"/>
                <a:cs typeface="Times New Roman"/>
              </a:rPr>
              <a:t>glycosidic </a:t>
            </a:r>
            <a:r>
              <a:rPr dirty="0" sz="1800" spc="-20" b="1">
                <a:latin typeface="Times New Roman"/>
                <a:cs typeface="Times New Roman"/>
              </a:rPr>
              <a:t>bonds </a:t>
            </a:r>
            <a:r>
              <a:rPr dirty="0" sz="1800" spc="-10" b="1">
                <a:latin typeface="Times New Roman"/>
                <a:cs typeface="Times New Roman"/>
              </a:rPr>
              <a:t>they </a:t>
            </a:r>
            <a:r>
              <a:rPr dirty="0" sz="1800" spc="-5" b="1">
                <a:latin typeface="Times New Roman"/>
                <a:cs typeface="Times New Roman"/>
              </a:rPr>
              <a:t>form </a:t>
            </a:r>
            <a:r>
              <a:rPr dirty="0" sz="1800" b="1">
                <a:latin typeface="Times New Roman"/>
                <a:cs typeface="Times New Roman"/>
              </a:rPr>
              <a:t>a</a:t>
            </a:r>
            <a:r>
              <a:rPr dirty="0" sz="1800" spc="13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polysaccharide.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14"/>
              </a:lnSpc>
              <a:spcBef>
                <a:spcPts val="630"/>
              </a:spcBef>
            </a:pPr>
            <a:r>
              <a:rPr dirty="0" sz="1600">
                <a:latin typeface="Arial"/>
                <a:cs typeface="Arial"/>
              </a:rPr>
              <a:t>، </a:t>
            </a:r>
            <a:r>
              <a:rPr dirty="0" sz="1600" spc="-315">
                <a:latin typeface="Arial"/>
                <a:cs typeface="Arial"/>
              </a:rPr>
              <a:t>ةيديسوكيلج </a:t>
            </a:r>
            <a:r>
              <a:rPr dirty="0" sz="1600" spc="-160">
                <a:latin typeface="Arial"/>
                <a:cs typeface="Arial"/>
              </a:rPr>
              <a:t>طباور </a:t>
            </a:r>
            <a:r>
              <a:rPr dirty="0" sz="1600" spc="-180">
                <a:latin typeface="Arial"/>
                <a:cs typeface="Arial"/>
              </a:rPr>
              <a:t>ةطساوب </a:t>
            </a:r>
            <a:r>
              <a:rPr dirty="0" sz="1600" spc="-295">
                <a:latin typeface="Arial"/>
                <a:cs typeface="Arial"/>
              </a:rPr>
              <a:t>ضعبلا </a:t>
            </a:r>
            <a:r>
              <a:rPr dirty="0" sz="1600" spc="-270">
                <a:latin typeface="Arial"/>
                <a:cs typeface="Arial"/>
              </a:rPr>
              <a:t>امهضعبب </a:t>
            </a:r>
            <a:r>
              <a:rPr dirty="0" sz="1600" spc="-100">
                <a:latin typeface="Arial"/>
                <a:cs typeface="Arial"/>
              </a:rPr>
              <a:t>ةيداحلأا </a:t>
            </a:r>
            <a:r>
              <a:rPr dirty="0" sz="1600" spc="-240">
                <a:latin typeface="Arial"/>
                <a:cs typeface="Arial"/>
              </a:rPr>
              <a:t>تايركسلا </a:t>
            </a:r>
            <a:r>
              <a:rPr dirty="0" sz="1600" spc="30">
                <a:latin typeface="Arial"/>
                <a:cs typeface="Arial"/>
              </a:rPr>
              <a:t>نم </a:t>
            </a:r>
            <a:r>
              <a:rPr dirty="0" sz="1600" spc="-375">
                <a:latin typeface="Arial"/>
                <a:cs typeface="Arial"/>
              </a:rPr>
              <a:t>نينثا </a:t>
            </a:r>
            <a:r>
              <a:rPr dirty="0" sz="1600" spc="40">
                <a:latin typeface="Arial"/>
                <a:cs typeface="Arial"/>
              </a:rPr>
              <a:t>نم </a:t>
            </a:r>
            <a:r>
              <a:rPr dirty="0" sz="1600" spc="-275">
                <a:latin typeface="Arial"/>
                <a:cs typeface="Arial"/>
              </a:rPr>
              <a:t>رثكأ </a:t>
            </a:r>
            <a:r>
              <a:rPr dirty="0" sz="1600" spc="-430">
                <a:latin typeface="Arial"/>
                <a:cs typeface="Arial"/>
              </a:rPr>
              <a:t>طبتري </a:t>
            </a:r>
            <a:r>
              <a:rPr dirty="0" sz="1600" spc="-75">
                <a:latin typeface="Arial"/>
                <a:cs typeface="Arial"/>
              </a:rPr>
              <a:t>امدنع</a:t>
            </a:r>
            <a:endParaRPr sz="1600">
              <a:latin typeface="Arial"/>
              <a:cs typeface="Arial"/>
            </a:endParaRPr>
          </a:p>
          <a:p>
            <a:pPr marL="350520">
              <a:lnSpc>
                <a:spcPts val="2155"/>
              </a:lnSpc>
            </a:pPr>
            <a:r>
              <a:rPr dirty="0" sz="1800" spc="-210" b="1">
                <a:latin typeface="Arial"/>
                <a:cs typeface="Arial"/>
              </a:rPr>
              <a:t>.</a:t>
            </a:r>
            <a:r>
              <a:rPr dirty="0" sz="1600" spc="-210">
                <a:latin typeface="Arial"/>
                <a:cs typeface="Arial"/>
              </a:rPr>
              <a:t>ديراكسلا </a:t>
            </a:r>
            <a:r>
              <a:rPr dirty="0" sz="1600" spc="-165">
                <a:latin typeface="Arial"/>
                <a:cs typeface="Arial"/>
              </a:rPr>
              <a:t>ديدع </a:t>
            </a:r>
            <a:r>
              <a:rPr dirty="0" sz="1600" spc="-270">
                <a:latin typeface="Arial"/>
                <a:cs typeface="Arial"/>
              </a:rPr>
              <a:t>نلاكشي</a:t>
            </a:r>
            <a:r>
              <a:rPr dirty="0" sz="1600" spc="-165">
                <a:latin typeface="Arial"/>
                <a:cs typeface="Arial"/>
              </a:rPr>
              <a:t> امهنإف</a:t>
            </a:r>
            <a:endParaRPr sz="1600">
              <a:latin typeface="Arial"/>
              <a:cs typeface="Arial"/>
            </a:endParaRPr>
          </a:p>
          <a:p>
            <a:pPr marL="353695" indent="-339090">
              <a:lnSpc>
                <a:spcPct val="100000"/>
              </a:lnSpc>
              <a:spcBef>
                <a:spcPts val="580"/>
              </a:spcBef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Polysaccharides are the </a:t>
            </a:r>
            <a:r>
              <a:rPr dirty="0" sz="1800" spc="-20" b="1">
                <a:latin typeface="Times New Roman"/>
                <a:cs typeface="Times New Roman"/>
              </a:rPr>
              <a:t>most </a:t>
            </a:r>
            <a:r>
              <a:rPr dirty="0" sz="1800" spc="-15" b="1">
                <a:latin typeface="Times New Roman"/>
                <a:cs typeface="Times New Roman"/>
              </a:rPr>
              <a:t>complex </a:t>
            </a:r>
            <a:r>
              <a:rPr dirty="0" sz="1800" spc="-5" b="1">
                <a:latin typeface="Times New Roman"/>
                <a:cs typeface="Times New Roman"/>
              </a:rPr>
              <a:t>type </a:t>
            </a:r>
            <a:r>
              <a:rPr dirty="0" sz="1800" spc="-10" b="1">
                <a:latin typeface="Times New Roman"/>
                <a:cs typeface="Times New Roman"/>
              </a:rPr>
              <a:t>of</a:t>
            </a:r>
            <a:r>
              <a:rPr dirty="0" sz="1800" spc="36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carbohydrates.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dirty="0" sz="1800" spc="-125" b="1">
                <a:latin typeface="Arial"/>
                <a:cs typeface="Arial"/>
              </a:rPr>
              <a:t>.</a:t>
            </a:r>
            <a:r>
              <a:rPr dirty="0" sz="1600" spc="-125">
                <a:latin typeface="Arial"/>
                <a:cs typeface="Arial"/>
              </a:rPr>
              <a:t>ادً </a:t>
            </a:r>
            <a:r>
              <a:rPr dirty="0" sz="1600" spc="-535">
                <a:latin typeface="Arial"/>
                <a:cs typeface="Arial"/>
              </a:rPr>
              <a:t>يقعت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 spc="-165">
                <a:latin typeface="Arial"/>
                <a:cs typeface="Arial"/>
              </a:rPr>
              <a:t>تارديهوبركلا </a:t>
            </a:r>
            <a:r>
              <a:rPr dirty="0" sz="1600" spc="-95">
                <a:latin typeface="Arial"/>
                <a:cs typeface="Arial"/>
              </a:rPr>
              <a:t>عاونأ </a:t>
            </a:r>
            <a:r>
              <a:rPr dirty="0" sz="1600" spc="-275">
                <a:latin typeface="Arial"/>
                <a:cs typeface="Arial"/>
              </a:rPr>
              <a:t>رثكأ </a:t>
            </a:r>
            <a:r>
              <a:rPr dirty="0" sz="1600" spc="90">
                <a:latin typeface="Arial"/>
                <a:cs typeface="Arial"/>
              </a:rPr>
              <a:t>يه</a:t>
            </a:r>
            <a:r>
              <a:rPr dirty="0" sz="1600" spc="-200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تايركسلا</a:t>
            </a:r>
            <a:endParaRPr sz="1600">
              <a:latin typeface="Arial"/>
              <a:cs typeface="Arial"/>
            </a:endParaRPr>
          </a:p>
          <a:p>
            <a:pPr marL="353695" indent="-339090">
              <a:lnSpc>
                <a:spcPct val="100000"/>
              </a:lnSpc>
              <a:spcBef>
                <a:spcPts val="580"/>
              </a:spcBef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Polysaccharides are the </a:t>
            </a:r>
            <a:r>
              <a:rPr dirty="0" sz="1800" spc="-15" b="1">
                <a:latin typeface="Times New Roman"/>
                <a:cs typeface="Times New Roman"/>
              </a:rPr>
              <a:t>carbohydrate</a:t>
            </a:r>
            <a:r>
              <a:rPr dirty="0" sz="1800" spc="260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polymers.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dirty="0" sz="1800" spc="-215" b="1">
                <a:latin typeface="Arial"/>
                <a:cs typeface="Arial"/>
              </a:rPr>
              <a:t>.</a:t>
            </a:r>
            <a:r>
              <a:rPr dirty="0" sz="1600" spc="-215">
                <a:latin typeface="Arial"/>
                <a:cs typeface="Arial"/>
              </a:rPr>
              <a:t>ةيتارديهوبركلا </a:t>
            </a:r>
            <a:r>
              <a:rPr dirty="0" sz="1600" spc="-229">
                <a:latin typeface="Arial"/>
                <a:cs typeface="Arial"/>
              </a:rPr>
              <a:t>تارميلوبلا </a:t>
            </a:r>
            <a:r>
              <a:rPr dirty="0" sz="1600" spc="90">
                <a:latin typeface="Arial"/>
                <a:cs typeface="Arial"/>
              </a:rPr>
              <a:t>يه</a:t>
            </a:r>
            <a:r>
              <a:rPr dirty="0" sz="1600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تايركسلا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17595" y="273558"/>
            <a:ext cx="3234690" cy="134874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r" marR="18415">
              <a:lnSpc>
                <a:spcPct val="100000"/>
              </a:lnSpc>
              <a:spcBef>
                <a:spcPts val="90"/>
              </a:spcBef>
            </a:pPr>
            <a:r>
              <a:rPr dirty="0" u="heavy" sz="2000" spc="-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spc="-29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تارديهوبركلا</a:t>
            </a:r>
            <a:r>
              <a:rPr dirty="0" sz="2000" spc="-295" b="1">
                <a:latin typeface="Calibri"/>
                <a:cs typeface="Calibri"/>
              </a:rPr>
              <a:t>   </a:t>
            </a:r>
            <a:r>
              <a:rPr dirty="0" sz="2000" spc="-10" b="1">
                <a:latin typeface="Calibri"/>
                <a:cs typeface="Calibri"/>
              </a:rPr>
              <a:t>-1</a:t>
            </a:r>
            <a:r>
              <a:rPr dirty="0" u="heavy" sz="2000" spc="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Carbohydrates</a:t>
            </a:r>
            <a:endParaRPr sz="20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975"/>
              </a:spcBef>
            </a:pPr>
            <a:r>
              <a:rPr dirty="0" sz="1800" spc="-15" b="1">
                <a:latin typeface="Times New Roman"/>
                <a:cs typeface="Times New Roman"/>
              </a:rPr>
              <a:t>Monomer </a:t>
            </a:r>
            <a:r>
              <a:rPr dirty="0" sz="1800" b="1">
                <a:latin typeface="Times New Roman"/>
                <a:cs typeface="Times New Roman"/>
              </a:rPr>
              <a:t>=</a:t>
            </a:r>
            <a:r>
              <a:rPr dirty="0" sz="1800" spc="3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Monosaccharide</a:t>
            </a:r>
            <a:endParaRPr sz="1800">
              <a:latin typeface="Times New Roman"/>
              <a:cs typeface="Times New Roman"/>
            </a:endParaRPr>
          </a:p>
          <a:p>
            <a:pPr marL="520065">
              <a:lnSpc>
                <a:spcPct val="100000"/>
              </a:lnSpc>
              <a:spcBef>
                <a:spcPts val="1730"/>
              </a:spcBef>
            </a:pPr>
            <a:r>
              <a:rPr dirty="0" sz="1800" spc="-10" b="1">
                <a:latin typeface="Times New Roman"/>
                <a:cs typeface="Times New Roman"/>
              </a:rPr>
              <a:t>Polymer </a:t>
            </a:r>
            <a:r>
              <a:rPr dirty="0" sz="1800" b="1">
                <a:latin typeface="Times New Roman"/>
                <a:cs typeface="Times New Roman"/>
              </a:rPr>
              <a:t>=</a:t>
            </a:r>
            <a:r>
              <a:rPr dirty="0" sz="1800" spc="3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Polysaccharide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62783" y="2898648"/>
            <a:ext cx="4215384" cy="24248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458211" y="2894076"/>
            <a:ext cx="4224655" cy="2593975"/>
          </a:xfrm>
          <a:custGeom>
            <a:avLst/>
            <a:gdLst/>
            <a:ahLst/>
            <a:cxnLst/>
            <a:rect l="l" t="t" r="r" b="b"/>
            <a:pathLst>
              <a:path w="4224655" h="2593975">
                <a:moveTo>
                  <a:pt x="0" y="2593848"/>
                </a:moveTo>
                <a:lnTo>
                  <a:pt x="4224528" y="2593848"/>
                </a:lnTo>
                <a:lnTo>
                  <a:pt x="4224528" y="0"/>
                </a:lnTo>
                <a:lnTo>
                  <a:pt x="0" y="0"/>
                </a:lnTo>
                <a:lnTo>
                  <a:pt x="0" y="2593848"/>
                </a:lnTo>
                <a:close/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68808" y="5647944"/>
            <a:ext cx="3496055" cy="29443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64236" y="5643371"/>
            <a:ext cx="3505200" cy="2954020"/>
          </a:xfrm>
          <a:custGeom>
            <a:avLst/>
            <a:gdLst/>
            <a:ahLst/>
            <a:cxnLst/>
            <a:rect l="l" t="t" r="r" b="b"/>
            <a:pathLst>
              <a:path w="3505200" h="2954020">
                <a:moveTo>
                  <a:pt x="0" y="2953512"/>
                </a:moveTo>
                <a:lnTo>
                  <a:pt x="3505200" y="2953512"/>
                </a:lnTo>
                <a:lnTo>
                  <a:pt x="3505200" y="0"/>
                </a:lnTo>
                <a:lnTo>
                  <a:pt x="0" y="0"/>
                </a:lnTo>
                <a:lnTo>
                  <a:pt x="0" y="2953512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22504" y="274320"/>
            <a:ext cx="1761744" cy="2624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204317" y="2505278"/>
            <a:ext cx="833119" cy="2711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600" spc="5" b="1">
                <a:latin typeface="Arial"/>
                <a:cs typeface="Arial"/>
              </a:rPr>
              <a:t>G</a:t>
            </a:r>
            <a:r>
              <a:rPr dirty="0" sz="1600" spc="5" b="1">
                <a:latin typeface="Arial"/>
                <a:cs typeface="Arial"/>
              </a:rPr>
              <a:t>l</a:t>
            </a:r>
            <a:r>
              <a:rPr dirty="0" sz="1600" spc="5" b="1">
                <a:latin typeface="Arial"/>
                <a:cs typeface="Arial"/>
              </a:rPr>
              <a:t>uco</a:t>
            </a:r>
            <a:r>
              <a:rPr dirty="0" sz="1600" b="1">
                <a:latin typeface="Arial"/>
                <a:cs typeface="Arial"/>
              </a:rPr>
              <a:t>s</a:t>
            </a:r>
            <a:r>
              <a:rPr dirty="0" sz="1600" spc="5" b="1">
                <a:latin typeface="Arial"/>
                <a:cs typeface="Arial"/>
              </a:rPr>
              <a:t>e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73555" y="2505278"/>
            <a:ext cx="885825" cy="2711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600" spc="5" b="1">
                <a:latin typeface="Arial"/>
                <a:cs typeface="Arial"/>
              </a:rPr>
              <a:t>Fru</a:t>
            </a:r>
            <a:r>
              <a:rPr dirty="0" sz="1600" spc="-5" b="1">
                <a:latin typeface="Arial"/>
                <a:cs typeface="Arial"/>
              </a:rPr>
              <a:t>c</a:t>
            </a:r>
            <a:r>
              <a:rPr dirty="0" sz="1600" spc="-10" b="1">
                <a:latin typeface="Arial"/>
                <a:cs typeface="Arial"/>
              </a:rPr>
              <a:t>t</a:t>
            </a:r>
            <a:r>
              <a:rPr dirty="0" sz="1600" spc="5" b="1">
                <a:latin typeface="Arial"/>
                <a:cs typeface="Arial"/>
              </a:rPr>
              <a:t>o</a:t>
            </a:r>
            <a:r>
              <a:rPr dirty="0" sz="1600" spc="-5" b="1">
                <a:latin typeface="Arial"/>
                <a:cs typeface="Arial"/>
              </a:rPr>
              <a:t>s</a:t>
            </a:r>
            <a:r>
              <a:rPr dirty="0" sz="1600" spc="5" b="1">
                <a:latin typeface="Arial"/>
                <a:cs typeface="Arial"/>
              </a:rPr>
              <a:t>e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6139" y="112851"/>
            <a:ext cx="2295525" cy="3917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5470" algn="l"/>
                <a:tab pos="1642110" algn="l"/>
              </a:tabLst>
            </a:pPr>
            <a:r>
              <a:rPr dirty="0" u="none" spc="-5">
                <a:latin typeface="Times New Roman"/>
                <a:cs typeface="Times New Roman"/>
              </a:rPr>
              <a:t>2</a:t>
            </a:r>
            <a:r>
              <a:rPr dirty="0" u="none">
                <a:latin typeface="Times New Roman"/>
                <a:cs typeface="Times New Roman"/>
              </a:rPr>
              <a:t>.</a:t>
            </a:r>
            <a:r>
              <a:rPr dirty="0" u="none">
                <a:latin typeface="Times New Roman"/>
                <a:cs typeface="Times New Roman"/>
              </a:rPr>
              <a:t>	</a:t>
            </a:r>
            <a:r>
              <a:rPr dirty="0">
                <a:latin typeface="Times New Roman"/>
                <a:cs typeface="Times New Roman"/>
              </a:rPr>
              <a:t>L</a:t>
            </a:r>
            <a:r>
              <a:rPr dirty="0" spc="5">
                <a:latin typeface="Times New Roman"/>
                <a:cs typeface="Times New Roman"/>
              </a:rPr>
              <a:t>i</a:t>
            </a:r>
            <a:r>
              <a:rPr dirty="0">
                <a:latin typeface="Times New Roman"/>
                <a:cs typeface="Times New Roman"/>
              </a:rPr>
              <a:t>pi</a:t>
            </a:r>
            <a:r>
              <a:rPr dirty="0" spc="5">
                <a:latin typeface="Times New Roman"/>
                <a:cs typeface="Times New Roman"/>
              </a:rPr>
              <a:t>d</a:t>
            </a:r>
            <a:r>
              <a:rPr dirty="0">
                <a:latin typeface="Times New Roman"/>
                <a:cs typeface="Times New Roman"/>
              </a:rPr>
              <a:t>s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dirty="0" spc="-25">
                <a:latin typeface="Times New Roman"/>
                <a:cs typeface="Times New Roman"/>
              </a:rPr>
              <a:t>(</a:t>
            </a:r>
            <a:r>
              <a:rPr dirty="0" sz="2000" spc="-5"/>
              <a:t>ن</a:t>
            </a:r>
            <a:r>
              <a:rPr dirty="0" sz="2000" spc="-15"/>
              <a:t>و</a:t>
            </a:r>
            <a:r>
              <a:rPr dirty="0" sz="2000" spc="120"/>
              <a:t>ه</a:t>
            </a:r>
            <a:r>
              <a:rPr dirty="0" sz="2000" spc="110"/>
              <a:t>د</a:t>
            </a:r>
            <a:r>
              <a:rPr dirty="0" sz="2000" spc="10"/>
              <a:t>(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20665" y="1233881"/>
            <a:ext cx="114617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90525" algn="l"/>
              </a:tabLst>
            </a:pP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f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10" b="1">
                <a:latin typeface="Times New Roman"/>
                <a:cs typeface="Times New Roman"/>
              </a:rPr>
              <a:t>c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spc="10" b="1">
                <a:latin typeface="Times New Roman"/>
                <a:cs typeface="Times New Roman"/>
              </a:rPr>
              <a:t>r</a:t>
            </a:r>
            <a:r>
              <a:rPr dirty="0" sz="1800" b="1">
                <a:latin typeface="Times New Roman"/>
                <a:cs typeface="Times New Roman"/>
              </a:rPr>
              <a:t>b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n</a:t>
            </a:r>
            <a:r>
              <a:rPr dirty="0" sz="1800" b="1">
                <a:latin typeface="Times New Roman"/>
                <a:cs typeface="Times New Roman"/>
              </a:rPr>
              <a:t>,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6580" y="1233881"/>
            <a:ext cx="4980305" cy="9874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3695" indent="-339090">
              <a:lnSpc>
                <a:spcPts val="2155"/>
              </a:lnSpc>
              <a:spcBef>
                <a:spcPts val="100"/>
              </a:spcBef>
              <a:buFont typeface="Wingdings"/>
              <a:buChar char=""/>
              <a:tabLst>
                <a:tab pos="353695" algn="l"/>
                <a:tab pos="354330" algn="l"/>
                <a:tab pos="1162050" algn="l"/>
                <a:tab pos="1661795" algn="l"/>
                <a:tab pos="2592070" algn="l"/>
                <a:tab pos="3729354" algn="l"/>
                <a:tab pos="4309110" algn="l"/>
              </a:tabLst>
            </a:pPr>
            <a:r>
              <a:rPr dirty="0" sz="1800" b="1">
                <a:latin typeface="Times New Roman"/>
                <a:cs typeface="Times New Roman"/>
              </a:rPr>
              <a:t>Li</a:t>
            </a:r>
            <a:r>
              <a:rPr dirty="0" sz="1800" spc="-20" b="1">
                <a:latin typeface="Times New Roman"/>
                <a:cs typeface="Times New Roman"/>
              </a:rPr>
              <a:t>p</a:t>
            </a:r>
            <a:r>
              <a:rPr dirty="0" sz="1800" b="1">
                <a:latin typeface="Times New Roman"/>
                <a:cs typeface="Times New Roman"/>
              </a:rPr>
              <a:t>i</a:t>
            </a:r>
            <a:r>
              <a:rPr dirty="0" sz="1800" spc="-15" b="1">
                <a:latin typeface="Times New Roman"/>
                <a:cs typeface="Times New Roman"/>
              </a:rPr>
              <a:t>d</a:t>
            </a:r>
            <a:r>
              <a:rPr dirty="0" sz="1800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spc="-35" b="1">
                <a:latin typeface="Times New Roman"/>
                <a:cs typeface="Times New Roman"/>
              </a:rPr>
              <a:t>r</a:t>
            </a:r>
            <a:r>
              <a:rPr dirty="0" sz="1800" b="1">
                <a:latin typeface="Times New Roman"/>
                <a:cs typeface="Times New Roman"/>
              </a:rPr>
              <a:t>e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5" b="1">
                <a:latin typeface="Times New Roman"/>
                <a:cs typeface="Times New Roman"/>
              </a:rPr>
              <a:t>o</a:t>
            </a:r>
            <a:r>
              <a:rPr dirty="0" sz="1800" spc="-10" b="1">
                <a:latin typeface="Times New Roman"/>
                <a:cs typeface="Times New Roman"/>
              </a:rPr>
              <a:t>r</a:t>
            </a:r>
            <a:r>
              <a:rPr dirty="0" sz="1800" spc="5" b="1">
                <a:latin typeface="Times New Roman"/>
                <a:cs typeface="Times New Roman"/>
              </a:rPr>
              <a:t>g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spc="-20" b="1">
                <a:latin typeface="Times New Roman"/>
                <a:cs typeface="Times New Roman"/>
              </a:rPr>
              <a:t>n</a:t>
            </a:r>
            <a:r>
              <a:rPr dirty="0" sz="1800" spc="25" b="1">
                <a:latin typeface="Times New Roman"/>
                <a:cs typeface="Times New Roman"/>
              </a:rPr>
              <a:t>i</a:t>
            </a:r>
            <a:r>
              <a:rPr dirty="0" sz="1800" b="1">
                <a:latin typeface="Times New Roman"/>
                <a:cs typeface="Times New Roman"/>
              </a:rPr>
              <a:t>c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35" b="1">
                <a:latin typeface="Times New Roman"/>
                <a:cs typeface="Times New Roman"/>
              </a:rPr>
              <a:t>m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le</a:t>
            </a:r>
            <a:r>
              <a:rPr dirty="0" sz="1800" spc="15" b="1">
                <a:latin typeface="Times New Roman"/>
                <a:cs typeface="Times New Roman"/>
              </a:rPr>
              <a:t>c</a:t>
            </a:r>
            <a:r>
              <a:rPr dirty="0" sz="1800" spc="-20" b="1">
                <a:latin typeface="Times New Roman"/>
                <a:cs typeface="Times New Roman"/>
              </a:rPr>
              <a:t>u</a:t>
            </a:r>
            <a:r>
              <a:rPr dirty="0" sz="1800" b="1">
                <a:latin typeface="Times New Roman"/>
                <a:cs typeface="Times New Roman"/>
              </a:rPr>
              <a:t>l</a:t>
            </a:r>
            <a:r>
              <a:rPr dirty="0" sz="1800" spc="20" b="1">
                <a:latin typeface="Times New Roman"/>
                <a:cs typeface="Times New Roman"/>
              </a:rPr>
              <a:t>e</a:t>
            </a:r>
            <a:r>
              <a:rPr dirty="0" sz="1800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b="1">
                <a:latin typeface="Times New Roman"/>
                <a:cs typeface="Times New Roman"/>
              </a:rPr>
              <a:t>t</a:t>
            </a:r>
            <a:r>
              <a:rPr dirty="0" sz="1800" spc="-20" b="1">
                <a:latin typeface="Times New Roman"/>
                <a:cs typeface="Times New Roman"/>
              </a:rPr>
              <a:t>h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b="1">
                <a:latin typeface="Times New Roman"/>
                <a:cs typeface="Times New Roman"/>
              </a:rPr>
              <a:t>t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10" b="1">
                <a:latin typeface="Times New Roman"/>
                <a:cs typeface="Times New Roman"/>
              </a:rPr>
              <a:t>c</a:t>
            </a:r>
            <a:r>
              <a:rPr dirty="0" sz="1800" spc="5" b="1">
                <a:latin typeface="Times New Roman"/>
                <a:cs typeface="Times New Roman"/>
              </a:rPr>
              <a:t>o</a:t>
            </a:r>
            <a:r>
              <a:rPr dirty="0" sz="1800" spc="-20" b="1">
                <a:latin typeface="Times New Roman"/>
                <a:cs typeface="Times New Roman"/>
              </a:rPr>
              <a:t>n</a:t>
            </a:r>
            <a:r>
              <a:rPr dirty="0" sz="1800" b="1">
                <a:latin typeface="Times New Roman"/>
                <a:cs typeface="Times New Roman"/>
              </a:rPr>
              <a:t>si</a:t>
            </a:r>
            <a:r>
              <a:rPr dirty="0" sz="1800" spc="-10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t</a:t>
            </a:r>
            <a:endParaRPr sz="1800">
              <a:latin typeface="Times New Roman"/>
              <a:cs typeface="Times New Roman"/>
            </a:endParaRPr>
          </a:p>
          <a:p>
            <a:pPr marL="353695">
              <a:lnSpc>
                <a:spcPts val="2395"/>
              </a:lnSpc>
            </a:pPr>
            <a:r>
              <a:rPr dirty="0" sz="1800" spc="-15" b="1">
                <a:latin typeface="Times New Roman"/>
                <a:cs typeface="Times New Roman"/>
              </a:rPr>
              <a:t>hydrogen and</a:t>
            </a:r>
            <a:r>
              <a:rPr dirty="0" sz="1800" spc="6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oxygen</a:t>
            </a:r>
            <a:r>
              <a:rPr dirty="0" sz="200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dirty="0" sz="1600" spc="-200">
                <a:latin typeface="Arial"/>
                <a:cs typeface="Arial"/>
              </a:rPr>
              <a:t>نيجسكلأاو </a:t>
            </a:r>
            <a:r>
              <a:rPr dirty="0" sz="1600" spc="-150">
                <a:latin typeface="Arial"/>
                <a:cs typeface="Arial"/>
              </a:rPr>
              <a:t>نيجورديهلاو </a:t>
            </a:r>
            <a:r>
              <a:rPr dirty="0" sz="1600" spc="-229">
                <a:latin typeface="Arial"/>
                <a:cs typeface="Arial"/>
              </a:rPr>
              <a:t>نوبركلا </a:t>
            </a:r>
            <a:r>
              <a:rPr dirty="0" sz="1600" spc="40">
                <a:latin typeface="Arial"/>
                <a:cs typeface="Arial"/>
              </a:rPr>
              <a:t>نم </a:t>
            </a:r>
            <a:r>
              <a:rPr dirty="0" sz="1600" spc="-375">
                <a:latin typeface="Arial"/>
                <a:cs typeface="Arial"/>
              </a:rPr>
              <a:t>نوكتت </a:t>
            </a:r>
            <a:r>
              <a:rPr dirty="0" sz="1600" spc="-185">
                <a:latin typeface="Arial"/>
                <a:cs typeface="Arial"/>
              </a:rPr>
              <a:t>ةيوضع </a:t>
            </a:r>
            <a:r>
              <a:rPr dirty="0" sz="1600" spc="-215">
                <a:latin typeface="Arial"/>
                <a:cs typeface="Arial"/>
              </a:rPr>
              <a:t>تائيزج </a:t>
            </a:r>
            <a:r>
              <a:rPr dirty="0" sz="1600" spc="90">
                <a:latin typeface="Arial"/>
                <a:cs typeface="Arial"/>
              </a:rPr>
              <a:t>يه</a:t>
            </a:r>
            <a:r>
              <a:rPr dirty="0" sz="1600" spc="-300">
                <a:latin typeface="Arial"/>
                <a:cs typeface="Arial"/>
              </a:rPr>
              <a:t> </a:t>
            </a:r>
            <a:r>
              <a:rPr dirty="0" sz="1600" spc="-40">
                <a:latin typeface="Arial"/>
                <a:cs typeface="Arial"/>
              </a:rPr>
              <a:t>نوهدلا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580" y="2319908"/>
            <a:ext cx="6296025" cy="2879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3695" marR="8890" indent="-33845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3695" algn="l"/>
                <a:tab pos="354330" algn="l"/>
                <a:tab pos="1109980" algn="l"/>
                <a:tab pos="1488440" algn="l"/>
                <a:tab pos="1939289" algn="l"/>
                <a:tab pos="2835910" algn="l"/>
                <a:tab pos="3162300" algn="l"/>
                <a:tab pos="3854450" algn="l"/>
                <a:tab pos="5306060" algn="l"/>
                <a:tab pos="5650865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Li</a:t>
            </a:r>
            <a:r>
              <a:rPr dirty="0" sz="1800" spc="-20" b="1">
                <a:latin typeface="Times New Roman"/>
                <a:cs typeface="Times New Roman"/>
              </a:rPr>
              <a:t>p</a:t>
            </a:r>
            <a:r>
              <a:rPr dirty="0" sz="1800" spc="-5" b="1">
                <a:latin typeface="Times New Roman"/>
                <a:cs typeface="Times New Roman"/>
              </a:rPr>
              <a:t>i</a:t>
            </a:r>
            <a:r>
              <a:rPr dirty="0" sz="1800" spc="-20" b="1">
                <a:latin typeface="Times New Roman"/>
                <a:cs typeface="Times New Roman"/>
              </a:rPr>
              <a:t>d</a:t>
            </a:r>
            <a:r>
              <a:rPr dirty="0" sz="1800" spc="-5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b="1">
                <a:latin typeface="Times New Roman"/>
                <a:cs typeface="Times New Roman"/>
              </a:rPr>
              <a:t>d</a:t>
            </a:r>
            <a:r>
              <a:rPr dirty="0" sz="1800" spc="-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25" b="1">
                <a:latin typeface="Times New Roman"/>
                <a:cs typeface="Times New Roman"/>
              </a:rPr>
              <a:t>n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t	</a:t>
            </a:r>
            <a:r>
              <a:rPr dirty="0" sz="1800" spc="-20" b="1">
                <a:latin typeface="Times New Roman"/>
                <a:cs typeface="Times New Roman"/>
              </a:rPr>
              <a:t>d</a:t>
            </a:r>
            <a:r>
              <a:rPr dirty="0" sz="1800" b="1">
                <a:latin typeface="Times New Roman"/>
                <a:cs typeface="Times New Roman"/>
              </a:rPr>
              <a:t>i</a:t>
            </a:r>
            <a:r>
              <a:rPr dirty="0" sz="1800" spc="-5" b="1">
                <a:latin typeface="Times New Roman"/>
                <a:cs typeface="Times New Roman"/>
              </a:rPr>
              <a:t>s</a:t>
            </a:r>
            <a:r>
              <a:rPr dirty="0" sz="1800" spc="10" b="1">
                <a:latin typeface="Times New Roman"/>
                <a:cs typeface="Times New Roman"/>
              </a:rPr>
              <a:t>s</a:t>
            </a:r>
            <a:r>
              <a:rPr dirty="0" sz="1800" spc="-10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l</a:t>
            </a:r>
            <a:r>
              <a:rPr dirty="0" sz="1800" spc="-10" b="1">
                <a:latin typeface="Times New Roman"/>
                <a:cs typeface="Times New Roman"/>
              </a:rPr>
              <a:t>v</a:t>
            </a:r>
            <a:r>
              <a:rPr dirty="0" sz="1800" b="1">
                <a:latin typeface="Times New Roman"/>
                <a:cs typeface="Times New Roman"/>
              </a:rPr>
              <a:t>e	</a:t>
            </a:r>
            <a:r>
              <a:rPr dirty="0" sz="1800" spc="-5" b="1">
                <a:latin typeface="Times New Roman"/>
                <a:cs typeface="Times New Roman"/>
              </a:rPr>
              <a:t>in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40" b="1">
                <a:latin typeface="Times New Roman"/>
                <a:cs typeface="Times New Roman"/>
              </a:rPr>
              <a:t>w</a:t>
            </a:r>
            <a:r>
              <a:rPr dirty="0" sz="1800" spc="-35" b="1">
                <a:latin typeface="Times New Roman"/>
                <a:cs typeface="Times New Roman"/>
              </a:rPr>
              <a:t>a</a:t>
            </a:r>
            <a:r>
              <a:rPr dirty="0" sz="1800" b="1">
                <a:latin typeface="Times New Roman"/>
                <a:cs typeface="Times New Roman"/>
              </a:rPr>
              <a:t>t</a:t>
            </a:r>
            <a:r>
              <a:rPr dirty="0" sz="1800" spc="-10" b="1">
                <a:latin typeface="Times New Roman"/>
                <a:cs typeface="Times New Roman"/>
              </a:rPr>
              <a:t>e</a:t>
            </a:r>
            <a:r>
              <a:rPr dirty="0" sz="1800" b="1">
                <a:latin typeface="Times New Roman"/>
                <a:cs typeface="Times New Roman"/>
              </a:rPr>
              <a:t>r	</a:t>
            </a:r>
            <a:r>
              <a:rPr dirty="0" sz="1800" spc="-5" b="1">
                <a:latin typeface="Times New Roman"/>
                <a:cs typeface="Times New Roman"/>
              </a:rPr>
              <a:t>(</a:t>
            </a:r>
            <a:r>
              <a:rPr dirty="0" sz="1800" spc="-20" b="1">
                <a:latin typeface="Times New Roman"/>
                <a:cs typeface="Times New Roman"/>
              </a:rPr>
              <a:t>h</a:t>
            </a:r>
            <a:r>
              <a:rPr dirty="0" sz="1800" spc="10" b="1">
                <a:latin typeface="Times New Roman"/>
                <a:cs typeface="Times New Roman"/>
              </a:rPr>
              <a:t>y</a:t>
            </a:r>
            <a:r>
              <a:rPr dirty="0" sz="1800" spc="-20" b="1">
                <a:latin typeface="Times New Roman"/>
                <a:cs typeface="Times New Roman"/>
              </a:rPr>
              <a:t>d</a:t>
            </a:r>
            <a:r>
              <a:rPr dirty="0" sz="1800" spc="-35" b="1">
                <a:latin typeface="Times New Roman"/>
                <a:cs typeface="Times New Roman"/>
              </a:rPr>
              <a:t>r</a:t>
            </a:r>
            <a:r>
              <a:rPr dirty="0" sz="1800" spc="10" b="1">
                <a:latin typeface="Times New Roman"/>
                <a:cs typeface="Times New Roman"/>
              </a:rPr>
              <a:t>o</a:t>
            </a:r>
            <a:r>
              <a:rPr dirty="0" sz="1800" spc="-20" b="1">
                <a:latin typeface="Times New Roman"/>
                <a:cs typeface="Times New Roman"/>
              </a:rPr>
              <a:t>p</a:t>
            </a:r>
            <a:r>
              <a:rPr dirty="0" sz="1800" b="1">
                <a:latin typeface="Times New Roman"/>
                <a:cs typeface="Times New Roman"/>
              </a:rPr>
              <a:t>h</a:t>
            </a:r>
            <a:r>
              <a:rPr dirty="0" sz="1800" spc="-10" b="1">
                <a:latin typeface="Times New Roman"/>
                <a:cs typeface="Times New Roman"/>
              </a:rPr>
              <a:t>o</a:t>
            </a:r>
            <a:r>
              <a:rPr dirty="0" sz="1800" spc="-20" b="1">
                <a:latin typeface="Times New Roman"/>
                <a:cs typeface="Times New Roman"/>
              </a:rPr>
              <a:t>b</a:t>
            </a:r>
            <a:r>
              <a:rPr dirty="0" sz="1800" spc="25" b="1">
                <a:latin typeface="Times New Roman"/>
                <a:cs typeface="Times New Roman"/>
              </a:rPr>
              <a:t>i</a:t>
            </a:r>
            <a:r>
              <a:rPr dirty="0" sz="1800" b="1">
                <a:latin typeface="Times New Roman"/>
                <a:cs typeface="Times New Roman"/>
              </a:rPr>
              <a:t>c	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r	</a:t>
            </a:r>
            <a:r>
              <a:rPr dirty="0" sz="1800" spc="35" b="1">
                <a:latin typeface="Times New Roman"/>
                <a:cs typeface="Times New Roman"/>
              </a:rPr>
              <a:t>w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b="1">
                <a:latin typeface="Times New Roman"/>
                <a:cs typeface="Times New Roman"/>
              </a:rPr>
              <a:t>t</a:t>
            </a:r>
            <a:r>
              <a:rPr dirty="0" sz="1800" spc="-10" b="1">
                <a:latin typeface="Times New Roman"/>
                <a:cs typeface="Times New Roman"/>
              </a:rPr>
              <a:t>e</a:t>
            </a:r>
            <a:r>
              <a:rPr dirty="0" sz="1800" spc="-75" b="1">
                <a:latin typeface="Times New Roman"/>
                <a:cs typeface="Times New Roman"/>
              </a:rPr>
              <a:t>r</a:t>
            </a:r>
            <a:r>
              <a:rPr dirty="0" sz="1800" b="1">
                <a:latin typeface="Times New Roman"/>
                <a:cs typeface="Times New Roman"/>
              </a:rPr>
              <a:t>-  </a:t>
            </a:r>
            <a:r>
              <a:rPr dirty="0" sz="1800" spc="-10" b="1">
                <a:latin typeface="Times New Roman"/>
                <a:cs typeface="Times New Roman"/>
              </a:rPr>
              <a:t>insoluble) </a:t>
            </a:r>
            <a:r>
              <a:rPr dirty="0" sz="1800" spc="-15" b="1">
                <a:latin typeface="Times New Roman"/>
                <a:cs typeface="Times New Roman"/>
              </a:rPr>
              <a:t>but </a:t>
            </a:r>
            <a:r>
              <a:rPr dirty="0" sz="1800" spc="-10" b="1">
                <a:latin typeface="Times New Roman"/>
                <a:cs typeface="Times New Roman"/>
              </a:rPr>
              <a:t>dissolve </a:t>
            </a:r>
            <a:r>
              <a:rPr dirty="0" sz="1800" b="1">
                <a:latin typeface="Times New Roman"/>
                <a:cs typeface="Times New Roman"/>
              </a:rPr>
              <a:t>in</a:t>
            </a:r>
            <a:r>
              <a:rPr dirty="0" sz="1800" spc="14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alcohols.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dirty="0" sz="1800" spc="-125" b="1">
                <a:latin typeface="Arial"/>
                <a:cs typeface="Arial"/>
              </a:rPr>
              <a:t>.</a:t>
            </a:r>
            <a:r>
              <a:rPr dirty="0" sz="1600" spc="-125">
                <a:latin typeface="Arial"/>
                <a:cs typeface="Arial"/>
              </a:rPr>
              <a:t>لوحكلا </a:t>
            </a:r>
            <a:r>
              <a:rPr dirty="0" sz="1600" spc="-459">
                <a:latin typeface="Arial"/>
                <a:cs typeface="Arial"/>
              </a:rPr>
              <a:t>يف</a:t>
            </a:r>
            <a:r>
              <a:rPr dirty="0" sz="1600" spc="-15">
                <a:latin typeface="Arial"/>
                <a:cs typeface="Arial"/>
              </a:rPr>
              <a:t> </a:t>
            </a:r>
            <a:r>
              <a:rPr dirty="0" sz="1600" spc="-185">
                <a:latin typeface="Arial"/>
                <a:cs typeface="Arial"/>
              </a:rPr>
              <a:t>بوذت </a:t>
            </a:r>
            <a:r>
              <a:rPr dirty="0" sz="1600" spc="-204">
                <a:latin typeface="Arial"/>
                <a:cs typeface="Arial"/>
              </a:rPr>
              <a:t>نكلو </a:t>
            </a:r>
            <a:r>
              <a:rPr dirty="0" sz="1600" spc="-65">
                <a:latin typeface="Arial"/>
                <a:cs typeface="Arial"/>
              </a:rPr>
              <a:t>)ءاملا </a:t>
            </a:r>
            <a:r>
              <a:rPr dirty="0" sz="1600" spc="-459">
                <a:latin typeface="Arial"/>
                <a:cs typeface="Arial"/>
              </a:rPr>
              <a:t>يف</a:t>
            </a:r>
            <a:r>
              <a:rPr dirty="0" sz="1600" spc="-10">
                <a:latin typeface="Arial"/>
                <a:cs typeface="Arial"/>
              </a:rPr>
              <a:t> </a:t>
            </a:r>
            <a:r>
              <a:rPr dirty="0" sz="1600" spc="-245">
                <a:latin typeface="Arial"/>
                <a:cs typeface="Arial"/>
              </a:rPr>
              <a:t>نابوذلل </a:t>
            </a:r>
            <a:r>
              <a:rPr dirty="0" sz="1600" spc="-315">
                <a:latin typeface="Arial"/>
                <a:cs typeface="Arial"/>
              </a:rPr>
              <a:t>ةلباق </a:t>
            </a:r>
            <a:r>
              <a:rPr dirty="0" sz="1600" spc="-220">
                <a:latin typeface="Arial"/>
                <a:cs typeface="Arial"/>
              </a:rPr>
              <a:t>ريغ </a:t>
            </a:r>
            <a:r>
              <a:rPr dirty="0" sz="1600">
                <a:latin typeface="Arial"/>
                <a:cs typeface="Arial"/>
              </a:rPr>
              <a:t>وأ </a:t>
            </a:r>
            <a:r>
              <a:rPr dirty="0" sz="1600" spc="-120">
                <a:latin typeface="Arial"/>
                <a:cs typeface="Arial"/>
              </a:rPr>
              <a:t>روعسم </a:t>
            </a:r>
            <a:r>
              <a:rPr dirty="0" sz="1600" spc="-165">
                <a:latin typeface="Arial"/>
                <a:cs typeface="Arial"/>
              </a:rPr>
              <a:t>ريغ( </a:t>
            </a:r>
            <a:r>
              <a:rPr dirty="0" sz="1600" spc="-75">
                <a:latin typeface="Arial"/>
                <a:cs typeface="Arial"/>
              </a:rPr>
              <a:t>ءاملا </a:t>
            </a:r>
            <a:r>
              <a:rPr dirty="0" sz="1600" spc="-459">
                <a:latin typeface="Arial"/>
                <a:cs typeface="Arial"/>
              </a:rPr>
              <a:t>يف</a:t>
            </a:r>
            <a:r>
              <a:rPr dirty="0" sz="1600" spc="-10">
                <a:latin typeface="Arial"/>
                <a:cs typeface="Arial"/>
              </a:rPr>
              <a:t> </a:t>
            </a:r>
            <a:r>
              <a:rPr dirty="0" sz="1600" spc="-40">
                <a:latin typeface="Arial"/>
                <a:cs typeface="Arial"/>
              </a:rPr>
              <a:t>نوهدلا </a:t>
            </a:r>
            <a:r>
              <a:rPr dirty="0" sz="1600" spc="-185">
                <a:latin typeface="Arial"/>
                <a:cs typeface="Arial"/>
              </a:rPr>
              <a:t>بوذت</a:t>
            </a:r>
            <a:r>
              <a:rPr dirty="0" sz="1600" spc="55">
                <a:latin typeface="Arial"/>
                <a:cs typeface="Arial"/>
              </a:rPr>
              <a:t> </a:t>
            </a:r>
            <a:r>
              <a:rPr dirty="0" sz="1600" spc="-135">
                <a:latin typeface="Arial"/>
                <a:cs typeface="Arial"/>
              </a:rPr>
              <a:t>لا</a:t>
            </a:r>
            <a:endParaRPr sz="1600">
              <a:latin typeface="Arial"/>
              <a:cs typeface="Arial"/>
            </a:endParaRPr>
          </a:p>
          <a:p>
            <a:pPr marL="353695" marR="5080" indent="-338455">
              <a:lnSpc>
                <a:spcPct val="100000"/>
              </a:lnSpc>
              <a:spcBef>
                <a:spcPts val="1010"/>
              </a:spcBef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Lipids </a:t>
            </a:r>
            <a:r>
              <a:rPr dirty="0" sz="1800" spc="-20" b="1">
                <a:latin typeface="Times New Roman"/>
                <a:cs typeface="Times New Roman"/>
              </a:rPr>
              <a:t>are </a:t>
            </a:r>
            <a:r>
              <a:rPr dirty="0" sz="1800" spc="-5" b="1">
                <a:latin typeface="Times New Roman"/>
                <a:cs typeface="Times New Roman"/>
              </a:rPr>
              <a:t>important in </a:t>
            </a:r>
            <a:r>
              <a:rPr dirty="0" sz="1800" spc="-10" b="1">
                <a:latin typeface="Times New Roman"/>
                <a:cs typeface="Times New Roman"/>
              </a:rPr>
              <a:t>energy </a:t>
            </a:r>
            <a:r>
              <a:rPr dirty="0" sz="1800" spc="-5" b="1">
                <a:latin typeface="Times New Roman"/>
                <a:cs typeface="Times New Roman"/>
              </a:rPr>
              <a:t>storage </a:t>
            </a:r>
            <a:r>
              <a:rPr dirty="0" sz="1800" spc="-15" b="1">
                <a:latin typeface="Times New Roman"/>
                <a:cs typeface="Times New Roman"/>
              </a:rPr>
              <a:t>and </a:t>
            </a:r>
            <a:r>
              <a:rPr dirty="0" sz="1800" spc="-5" b="1">
                <a:latin typeface="Times New Roman"/>
                <a:cs typeface="Times New Roman"/>
              </a:rPr>
              <a:t>contain </a:t>
            </a:r>
            <a:r>
              <a:rPr dirty="0" sz="1800" spc="5" b="1">
                <a:latin typeface="Times New Roman"/>
                <a:cs typeface="Times New Roman"/>
              </a:rPr>
              <a:t>twice </a:t>
            </a:r>
            <a:r>
              <a:rPr dirty="0" sz="1800" spc="-10" b="1">
                <a:latin typeface="Times New Roman"/>
                <a:cs typeface="Times New Roman"/>
              </a:rPr>
              <a:t>the  </a:t>
            </a:r>
            <a:r>
              <a:rPr dirty="0" sz="1800" spc="-25" b="1">
                <a:latin typeface="Times New Roman"/>
                <a:cs typeface="Times New Roman"/>
              </a:rPr>
              <a:t>amount </a:t>
            </a:r>
            <a:r>
              <a:rPr dirty="0" sz="1800" spc="-10" b="1">
                <a:latin typeface="Times New Roman"/>
                <a:cs typeface="Times New Roman"/>
              </a:rPr>
              <a:t>of energy </a:t>
            </a:r>
            <a:r>
              <a:rPr dirty="0" sz="1800" spc="-15" b="1">
                <a:latin typeface="Times New Roman"/>
                <a:cs typeface="Times New Roman"/>
              </a:rPr>
              <a:t>present </a:t>
            </a:r>
            <a:r>
              <a:rPr dirty="0" sz="1800" spc="-5" b="1">
                <a:latin typeface="Times New Roman"/>
                <a:cs typeface="Times New Roman"/>
              </a:rPr>
              <a:t>in</a:t>
            </a:r>
            <a:r>
              <a:rPr dirty="0" sz="1800" spc="-19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carbohydrates.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800" spc="-150" b="1">
                <a:latin typeface="Arial"/>
                <a:cs typeface="Arial"/>
              </a:rPr>
              <a:t>.</a:t>
            </a:r>
            <a:r>
              <a:rPr dirty="0" sz="1600" spc="-150">
                <a:latin typeface="Arial"/>
                <a:cs typeface="Arial"/>
              </a:rPr>
              <a:t>تارديهوبركلا </a:t>
            </a:r>
            <a:r>
              <a:rPr dirty="0" sz="1600" spc="-465">
                <a:latin typeface="Arial"/>
                <a:cs typeface="Arial"/>
              </a:rPr>
              <a:t>يف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 spc="-55">
                <a:latin typeface="Arial"/>
                <a:cs typeface="Arial"/>
              </a:rPr>
              <a:t>ةدوجوملا </a:t>
            </a:r>
            <a:r>
              <a:rPr dirty="0" sz="1600" spc="-135">
                <a:latin typeface="Arial"/>
                <a:cs typeface="Arial"/>
              </a:rPr>
              <a:t>ةقاطلا </a:t>
            </a:r>
            <a:r>
              <a:rPr dirty="0" sz="1600" spc="-185">
                <a:latin typeface="Arial"/>
                <a:cs typeface="Arial"/>
              </a:rPr>
              <a:t>ةيمك </a:t>
            </a:r>
            <a:r>
              <a:rPr dirty="0" sz="1600" spc="-215">
                <a:latin typeface="Arial"/>
                <a:cs typeface="Arial"/>
              </a:rPr>
              <a:t>فعض </a:t>
            </a:r>
            <a:r>
              <a:rPr dirty="0" sz="1600" spc="-200">
                <a:latin typeface="Arial"/>
                <a:cs typeface="Arial"/>
              </a:rPr>
              <a:t>ىلع </a:t>
            </a:r>
            <a:r>
              <a:rPr dirty="0" sz="1600" spc="-260">
                <a:latin typeface="Arial"/>
                <a:cs typeface="Arial"/>
              </a:rPr>
              <a:t>يوتحتو </a:t>
            </a:r>
            <a:r>
              <a:rPr dirty="0" sz="1600" spc="-135">
                <a:latin typeface="Arial"/>
                <a:cs typeface="Arial"/>
              </a:rPr>
              <a:t>ةقاطلا </a:t>
            </a:r>
            <a:r>
              <a:rPr dirty="0" sz="1600" spc="-285">
                <a:latin typeface="Arial"/>
                <a:cs typeface="Arial"/>
              </a:rPr>
              <a:t>نيزخت  </a:t>
            </a:r>
            <a:r>
              <a:rPr dirty="0" sz="1600" spc="-465">
                <a:latin typeface="Arial"/>
                <a:cs typeface="Arial"/>
              </a:rPr>
              <a:t>يف</a:t>
            </a:r>
            <a:r>
              <a:rPr dirty="0" sz="1600" spc="15">
                <a:latin typeface="Arial"/>
                <a:cs typeface="Arial"/>
              </a:rPr>
              <a:t> </a:t>
            </a:r>
            <a:r>
              <a:rPr dirty="0" sz="1600" spc="120">
                <a:latin typeface="Arial"/>
                <a:cs typeface="Arial"/>
              </a:rPr>
              <a:t>ةمهم</a:t>
            </a:r>
            <a:r>
              <a:rPr dirty="0" sz="1600" spc="30">
                <a:latin typeface="Arial"/>
                <a:cs typeface="Arial"/>
              </a:rPr>
              <a:t> </a:t>
            </a:r>
            <a:r>
              <a:rPr dirty="0" sz="1600" spc="-40">
                <a:latin typeface="Arial"/>
                <a:cs typeface="Arial"/>
              </a:rPr>
              <a:t>نوهدلا</a:t>
            </a:r>
            <a:endParaRPr sz="1600">
              <a:latin typeface="Arial"/>
              <a:cs typeface="Arial"/>
            </a:endParaRPr>
          </a:p>
          <a:p>
            <a:pPr marL="353695" indent="-339090">
              <a:lnSpc>
                <a:spcPct val="100000"/>
              </a:lnSpc>
              <a:spcBef>
                <a:spcPts val="1005"/>
              </a:spcBef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Examples of lipids: </a:t>
            </a:r>
            <a:r>
              <a:rPr dirty="0" sz="1800" spc="-5" b="1">
                <a:latin typeface="Times New Roman"/>
                <a:cs typeface="Times New Roman"/>
              </a:rPr>
              <a:t>Fat </a:t>
            </a:r>
            <a:r>
              <a:rPr dirty="0" sz="1800" b="1">
                <a:latin typeface="Times New Roman"/>
                <a:cs typeface="Times New Roman"/>
              </a:rPr>
              <a:t>– </a:t>
            </a:r>
            <a:r>
              <a:rPr dirty="0" sz="1800" spc="-5" b="1">
                <a:latin typeface="Times New Roman"/>
                <a:cs typeface="Times New Roman"/>
              </a:rPr>
              <a:t>oil </a:t>
            </a:r>
            <a:r>
              <a:rPr dirty="0" sz="1800" b="1">
                <a:latin typeface="Times New Roman"/>
                <a:cs typeface="Times New Roman"/>
              </a:rPr>
              <a:t>–</a:t>
            </a:r>
            <a:r>
              <a:rPr dirty="0" sz="1800" spc="145" b="1">
                <a:latin typeface="Times New Roman"/>
                <a:cs typeface="Times New Roman"/>
              </a:rPr>
              <a:t> </a:t>
            </a:r>
            <a:r>
              <a:rPr dirty="0" sz="1800" spc="10" b="1">
                <a:latin typeface="Times New Roman"/>
                <a:cs typeface="Times New Roman"/>
              </a:rPr>
              <a:t>wax.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800" spc="-170" b="1">
                <a:latin typeface="Arial"/>
                <a:cs typeface="Arial"/>
              </a:rPr>
              <a:t>.</a:t>
            </a:r>
            <a:r>
              <a:rPr dirty="0" sz="1600" spc="-170">
                <a:latin typeface="Arial"/>
                <a:cs typeface="Arial"/>
              </a:rPr>
              <a:t>عمشلا </a:t>
            </a:r>
            <a:r>
              <a:rPr dirty="0" sz="1600">
                <a:latin typeface="Arial"/>
                <a:cs typeface="Arial"/>
              </a:rPr>
              <a:t>- </a:t>
            </a:r>
            <a:r>
              <a:rPr dirty="0" sz="1600" spc="-220">
                <a:latin typeface="Arial"/>
                <a:cs typeface="Arial"/>
              </a:rPr>
              <a:t>تيزلا </a:t>
            </a:r>
            <a:r>
              <a:rPr dirty="0" sz="1600">
                <a:latin typeface="Arial"/>
                <a:cs typeface="Arial"/>
              </a:rPr>
              <a:t>- </a:t>
            </a:r>
            <a:r>
              <a:rPr dirty="0" sz="1600" spc="-40">
                <a:latin typeface="Arial"/>
                <a:cs typeface="Arial"/>
              </a:rPr>
              <a:t>نوهدلا </a:t>
            </a:r>
            <a:r>
              <a:rPr dirty="0" sz="1600" spc="-30">
                <a:latin typeface="Arial"/>
                <a:cs typeface="Arial"/>
              </a:rPr>
              <a:t>:نوهدلا </a:t>
            </a:r>
            <a:r>
              <a:rPr dirty="0" sz="1600" spc="-200">
                <a:latin typeface="Arial"/>
                <a:cs typeface="Arial"/>
              </a:rPr>
              <a:t>ىلع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 spc="-200">
                <a:latin typeface="Arial"/>
                <a:cs typeface="Arial"/>
              </a:rPr>
              <a:t>ةلثمأ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6580" y="307085"/>
            <a:ext cx="6294120" cy="1226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3695" marR="6985" indent="-33845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3695" algn="l"/>
                <a:tab pos="354330" algn="l"/>
                <a:tab pos="1174115" algn="l"/>
                <a:tab pos="2338705" algn="l"/>
                <a:tab pos="3198495" algn="l"/>
                <a:tab pos="3592195" algn="l"/>
                <a:tab pos="4561840" algn="l"/>
                <a:tab pos="5125720" algn="l"/>
                <a:tab pos="578485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Li</a:t>
            </a:r>
            <a:r>
              <a:rPr dirty="0" sz="1800" spc="-20" b="1">
                <a:latin typeface="Times New Roman"/>
                <a:cs typeface="Times New Roman"/>
              </a:rPr>
              <a:t>p</a:t>
            </a:r>
            <a:r>
              <a:rPr dirty="0" sz="1800" spc="-5" b="1">
                <a:latin typeface="Times New Roman"/>
                <a:cs typeface="Times New Roman"/>
              </a:rPr>
              <a:t>i</a:t>
            </a:r>
            <a:r>
              <a:rPr dirty="0" sz="1800" spc="-20" b="1">
                <a:latin typeface="Times New Roman"/>
                <a:cs typeface="Times New Roman"/>
              </a:rPr>
              <a:t>d</a:t>
            </a:r>
            <a:r>
              <a:rPr dirty="0" sz="1800" spc="-5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5" b="1">
                <a:latin typeface="Times New Roman"/>
                <a:cs typeface="Times New Roman"/>
              </a:rPr>
              <a:t>(</a:t>
            </a:r>
            <a:r>
              <a:rPr dirty="0" sz="1800" b="1">
                <a:latin typeface="Times New Roman"/>
                <a:cs typeface="Times New Roman"/>
              </a:rPr>
              <a:t>p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l</a:t>
            </a:r>
            <a:r>
              <a:rPr dirty="0" sz="1800" spc="35" b="1">
                <a:latin typeface="Times New Roman"/>
                <a:cs typeface="Times New Roman"/>
              </a:rPr>
              <a:t>y</a:t>
            </a:r>
            <a:r>
              <a:rPr dirty="0" sz="1800" spc="-35" b="1">
                <a:latin typeface="Times New Roman"/>
                <a:cs typeface="Times New Roman"/>
              </a:rPr>
              <a:t>m</a:t>
            </a:r>
            <a:r>
              <a:rPr dirty="0" sz="1800" spc="-10" b="1">
                <a:latin typeface="Times New Roman"/>
                <a:cs typeface="Times New Roman"/>
              </a:rPr>
              <a:t>er</a:t>
            </a:r>
            <a:r>
              <a:rPr dirty="0" sz="1800" b="1">
                <a:latin typeface="Times New Roman"/>
                <a:cs typeface="Times New Roman"/>
              </a:rPr>
              <a:t>)	</a:t>
            </a:r>
            <a:r>
              <a:rPr dirty="0" sz="1800" spc="-10" b="1">
                <a:latin typeface="Times New Roman"/>
                <a:cs typeface="Times New Roman"/>
              </a:rPr>
              <a:t>c</a:t>
            </a:r>
            <a:r>
              <a:rPr dirty="0" sz="1800" spc="10" b="1">
                <a:latin typeface="Times New Roman"/>
                <a:cs typeface="Times New Roman"/>
              </a:rPr>
              <a:t>o</a:t>
            </a:r>
            <a:r>
              <a:rPr dirty="0" sz="1800" spc="-25" b="1">
                <a:latin typeface="Times New Roman"/>
                <a:cs typeface="Times New Roman"/>
              </a:rPr>
              <a:t>n</a:t>
            </a:r>
            <a:r>
              <a:rPr dirty="0" sz="1800" spc="-5" b="1">
                <a:latin typeface="Times New Roman"/>
                <a:cs typeface="Times New Roman"/>
              </a:rPr>
              <a:t>sist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10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f	</a:t>
            </a:r>
            <a:r>
              <a:rPr dirty="0" sz="1800" spc="10" b="1">
                <a:latin typeface="Times New Roman"/>
                <a:cs typeface="Times New Roman"/>
              </a:rPr>
              <a:t>g</a:t>
            </a:r>
            <a:r>
              <a:rPr dirty="0" sz="1800" spc="-20" b="1">
                <a:latin typeface="Times New Roman"/>
                <a:cs typeface="Times New Roman"/>
              </a:rPr>
              <a:t>l</a:t>
            </a:r>
            <a:r>
              <a:rPr dirty="0" sz="1800" spc="10" b="1">
                <a:latin typeface="Times New Roman"/>
                <a:cs typeface="Times New Roman"/>
              </a:rPr>
              <a:t>y</a:t>
            </a:r>
            <a:r>
              <a:rPr dirty="0" sz="1800" spc="-10" b="1">
                <a:latin typeface="Times New Roman"/>
                <a:cs typeface="Times New Roman"/>
              </a:rPr>
              <a:t>ce</a:t>
            </a:r>
            <a:r>
              <a:rPr dirty="0" sz="1800" spc="-35" b="1">
                <a:latin typeface="Times New Roman"/>
                <a:cs typeface="Times New Roman"/>
              </a:rPr>
              <a:t>r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l	</a:t>
            </a:r>
            <a:r>
              <a:rPr dirty="0" sz="1800" spc="-10" b="1">
                <a:latin typeface="Times New Roman"/>
                <a:cs typeface="Times New Roman"/>
              </a:rPr>
              <a:t>a</a:t>
            </a:r>
            <a:r>
              <a:rPr dirty="0" sz="1800" spc="-20" b="1">
                <a:latin typeface="Times New Roman"/>
                <a:cs typeface="Times New Roman"/>
              </a:rPr>
              <a:t>n</a:t>
            </a:r>
            <a:r>
              <a:rPr dirty="0" sz="1800" spc="-5" b="1">
                <a:latin typeface="Times New Roman"/>
                <a:cs typeface="Times New Roman"/>
              </a:rPr>
              <a:t>d</a:t>
            </a:r>
            <a:r>
              <a:rPr dirty="0" sz="1800" b="1">
                <a:latin typeface="Times New Roman"/>
                <a:cs typeface="Times New Roman"/>
              </a:rPr>
              <a:t>	f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b="1">
                <a:latin typeface="Times New Roman"/>
                <a:cs typeface="Times New Roman"/>
              </a:rPr>
              <a:t>tty	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spc="-10" b="1">
                <a:latin typeface="Times New Roman"/>
                <a:cs typeface="Times New Roman"/>
              </a:rPr>
              <a:t>c</a:t>
            </a:r>
            <a:r>
              <a:rPr dirty="0" sz="1800" spc="-5" b="1">
                <a:latin typeface="Times New Roman"/>
                <a:cs typeface="Times New Roman"/>
              </a:rPr>
              <a:t>i</a:t>
            </a:r>
            <a:r>
              <a:rPr dirty="0" sz="1800" b="1">
                <a:latin typeface="Times New Roman"/>
                <a:cs typeface="Times New Roman"/>
              </a:rPr>
              <a:t>d</a:t>
            </a:r>
            <a:r>
              <a:rPr dirty="0" sz="1800" spc="-5" b="1">
                <a:latin typeface="Times New Roman"/>
                <a:cs typeface="Times New Roman"/>
              </a:rPr>
              <a:t>s  </a:t>
            </a:r>
            <a:r>
              <a:rPr dirty="0" sz="1800" spc="-15" b="1">
                <a:latin typeface="Times New Roman"/>
                <a:cs typeface="Times New Roman"/>
              </a:rPr>
              <a:t>(monomers) </a:t>
            </a:r>
            <a:r>
              <a:rPr dirty="0" sz="1800" spc="-10" b="1">
                <a:latin typeface="Times New Roman"/>
                <a:cs typeface="Times New Roman"/>
              </a:rPr>
              <a:t>attached together </a:t>
            </a:r>
            <a:r>
              <a:rPr dirty="0" sz="1800" spc="-15" b="1">
                <a:latin typeface="Times New Roman"/>
                <a:cs typeface="Times New Roman"/>
              </a:rPr>
              <a:t>by </a:t>
            </a:r>
            <a:r>
              <a:rPr dirty="0" sz="1800" spc="-10" b="1">
                <a:latin typeface="Times New Roman"/>
                <a:cs typeface="Times New Roman"/>
              </a:rPr>
              <a:t>ester</a:t>
            </a:r>
            <a:r>
              <a:rPr dirty="0" sz="1800" spc="229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bonds.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14"/>
              </a:lnSpc>
              <a:spcBef>
                <a:spcPts val="1065"/>
              </a:spcBef>
            </a:pPr>
            <a:r>
              <a:rPr dirty="0" sz="1600" spc="-330">
                <a:latin typeface="Arial"/>
                <a:cs typeface="Arial"/>
              </a:rPr>
              <a:t>اهضعبب </a:t>
            </a:r>
            <a:r>
              <a:rPr dirty="0" sz="1600" spc="-220">
                <a:latin typeface="Arial"/>
                <a:cs typeface="Arial"/>
              </a:rPr>
              <a:t>ةطبترملا </a:t>
            </a:r>
            <a:r>
              <a:rPr dirty="0" sz="1600" spc="-65">
                <a:latin typeface="Arial"/>
                <a:cs typeface="Arial"/>
              </a:rPr>
              <a:t>)تارمونوملا( </a:t>
            </a:r>
            <a:r>
              <a:rPr dirty="0" sz="1600" spc="-170">
                <a:latin typeface="Arial"/>
                <a:cs typeface="Arial"/>
              </a:rPr>
              <a:t>ةينهدلا  </a:t>
            </a:r>
            <a:r>
              <a:rPr dirty="0" sz="1600" spc="-25">
                <a:latin typeface="Arial"/>
                <a:cs typeface="Arial"/>
              </a:rPr>
              <a:t>ضامحلأاو </a:t>
            </a:r>
            <a:r>
              <a:rPr dirty="0" sz="1600" spc="-265">
                <a:latin typeface="Arial"/>
                <a:cs typeface="Arial"/>
              </a:rPr>
              <a:t>نيرسلجلا </a:t>
            </a:r>
            <a:r>
              <a:rPr dirty="0" sz="1600" spc="40">
                <a:latin typeface="Arial"/>
                <a:cs typeface="Arial"/>
              </a:rPr>
              <a:t>نم </a:t>
            </a:r>
            <a:r>
              <a:rPr dirty="0" sz="1600" spc="-229">
                <a:latin typeface="Arial"/>
                <a:cs typeface="Arial"/>
              </a:rPr>
              <a:t>)رميلوبلا( </a:t>
            </a:r>
            <a:r>
              <a:rPr dirty="0" sz="1600" spc="-40">
                <a:latin typeface="Arial"/>
                <a:cs typeface="Arial"/>
              </a:rPr>
              <a:t>نوهدلا</a:t>
            </a:r>
            <a:r>
              <a:rPr dirty="0" sz="1600" spc="30">
                <a:latin typeface="Arial"/>
                <a:cs typeface="Arial"/>
              </a:rPr>
              <a:t> </a:t>
            </a:r>
            <a:r>
              <a:rPr dirty="0" sz="1600" spc="-370">
                <a:latin typeface="Arial"/>
                <a:cs typeface="Arial"/>
              </a:rPr>
              <a:t>نوكتت</a:t>
            </a:r>
            <a:endParaRPr sz="1600">
              <a:latin typeface="Arial"/>
              <a:cs typeface="Arial"/>
            </a:endParaRPr>
          </a:p>
          <a:p>
            <a:pPr marL="350520">
              <a:lnSpc>
                <a:spcPts val="2155"/>
              </a:lnSpc>
            </a:pPr>
            <a:r>
              <a:rPr dirty="0" sz="1800" spc="-245" b="1">
                <a:latin typeface="Arial"/>
                <a:cs typeface="Arial"/>
              </a:rPr>
              <a:t>.</a:t>
            </a:r>
            <a:r>
              <a:rPr dirty="0" sz="1600" spc="-245">
                <a:latin typeface="Arial"/>
                <a:cs typeface="Arial"/>
              </a:rPr>
              <a:t>رتسا </a:t>
            </a:r>
            <a:r>
              <a:rPr dirty="0" sz="1600" spc="-155">
                <a:latin typeface="Arial"/>
                <a:cs typeface="Arial"/>
              </a:rPr>
              <a:t>طباور </a:t>
            </a:r>
            <a:r>
              <a:rPr dirty="0" sz="1600" spc="-175">
                <a:latin typeface="Arial"/>
                <a:cs typeface="Arial"/>
              </a:rPr>
              <a:t>ةطساوب</a:t>
            </a:r>
            <a:r>
              <a:rPr dirty="0" sz="1600" spc="-125">
                <a:latin typeface="Arial"/>
                <a:cs typeface="Arial"/>
              </a:rPr>
              <a:t> </a:t>
            </a:r>
            <a:r>
              <a:rPr dirty="0" sz="1600" spc="-295">
                <a:latin typeface="Arial"/>
                <a:cs typeface="Arial"/>
              </a:rPr>
              <a:t>ضعبلا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9628" y="2044954"/>
            <a:ext cx="34899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5" b="1">
                <a:latin typeface="Times New Roman"/>
                <a:cs typeface="Times New Roman"/>
              </a:rPr>
              <a:t>Monomer </a:t>
            </a:r>
            <a:r>
              <a:rPr dirty="0" sz="1800" b="1">
                <a:latin typeface="Times New Roman"/>
                <a:cs typeface="Times New Roman"/>
              </a:rPr>
              <a:t>= </a:t>
            </a:r>
            <a:r>
              <a:rPr dirty="0" sz="1800" spc="-5" b="1">
                <a:latin typeface="Times New Roman"/>
                <a:cs typeface="Times New Roman"/>
              </a:rPr>
              <a:t>glycerol </a:t>
            </a:r>
            <a:r>
              <a:rPr dirty="0" sz="1800" spc="-15" b="1">
                <a:latin typeface="Times New Roman"/>
                <a:cs typeface="Times New Roman"/>
              </a:rPr>
              <a:t>and </a:t>
            </a:r>
            <a:r>
              <a:rPr dirty="0" sz="1800" spc="-5" b="1">
                <a:latin typeface="Times New Roman"/>
                <a:cs typeface="Times New Roman"/>
              </a:rPr>
              <a:t>fatty</a:t>
            </a:r>
            <a:r>
              <a:rPr dirty="0" sz="1800" spc="5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acids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93360" y="2044954"/>
            <a:ext cx="16249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Times New Roman"/>
                <a:cs typeface="Times New Roman"/>
              </a:rPr>
              <a:t>Polymer </a:t>
            </a:r>
            <a:r>
              <a:rPr dirty="0" sz="1800" b="1">
                <a:latin typeface="Times New Roman"/>
                <a:cs typeface="Times New Roman"/>
              </a:rPr>
              <a:t>=</a:t>
            </a:r>
            <a:r>
              <a:rPr dirty="0" sz="1800" spc="-4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Lipid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02336" y="3941064"/>
            <a:ext cx="6016752" cy="26712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97763" y="3936491"/>
            <a:ext cx="6026150" cy="2776855"/>
          </a:xfrm>
          <a:custGeom>
            <a:avLst/>
            <a:gdLst/>
            <a:ahLst/>
            <a:cxnLst/>
            <a:rect l="l" t="t" r="r" b="b"/>
            <a:pathLst>
              <a:path w="6026150" h="2776854">
                <a:moveTo>
                  <a:pt x="0" y="2776727"/>
                </a:moveTo>
                <a:lnTo>
                  <a:pt x="6025896" y="2776727"/>
                </a:lnTo>
                <a:lnTo>
                  <a:pt x="6025896" y="0"/>
                </a:lnTo>
                <a:lnTo>
                  <a:pt x="0" y="0"/>
                </a:lnTo>
                <a:lnTo>
                  <a:pt x="0" y="2776727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246752" y="2785745"/>
            <a:ext cx="485550" cy="90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247264" y="2653664"/>
            <a:ext cx="478790" cy="148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242692" y="2649092"/>
            <a:ext cx="487934" cy="15760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063495" y="2816351"/>
            <a:ext cx="108076" cy="6045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075052" y="2680080"/>
            <a:ext cx="90932" cy="127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075052" y="2728722"/>
            <a:ext cx="90932" cy="127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070480" y="2724150"/>
            <a:ext cx="100330" cy="22225"/>
          </a:xfrm>
          <a:custGeom>
            <a:avLst/>
            <a:gdLst/>
            <a:ahLst/>
            <a:cxnLst/>
            <a:rect l="l" t="t" r="r" b="b"/>
            <a:pathLst>
              <a:path w="100330" h="22225">
                <a:moveTo>
                  <a:pt x="0" y="21844"/>
                </a:moveTo>
                <a:lnTo>
                  <a:pt x="100076" y="21844"/>
                </a:lnTo>
                <a:lnTo>
                  <a:pt x="100076" y="0"/>
                </a:lnTo>
                <a:lnTo>
                  <a:pt x="0" y="0"/>
                </a:lnTo>
                <a:lnTo>
                  <a:pt x="0" y="218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070480" y="2675508"/>
            <a:ext cx="100330" cy="22225"/>
          </a:xfrm>
          <a:custGeom>
            <a:avLst/>
            <a:gdLst/>
            <a:ahLst/>
            <a:cxnLst/>
            <a:rect l="l" t="t" r="r" b="b"/>
            <a:pathLst>
              <a:path w="100330" h="22225">
                <a:moveTo>
                  <a:pt x="0" y="21844"/>
                </a:moveTo>
                <a:lnTo>
                  <a:pt x="100076" y="21844"/>
                </a:lnTo>
                <a:lnTo>
                  <a:pt x="100076" y="0"/>
                </a:lnTo>
                <a:lnTo>
                  <a:pt x="0" y="0"/>
                </a:lnTo>
                <a:lnTo>
                  <a:pt x="0" y="218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43127" y="2785950"/>
            <a:ext cx="1360678" cy="9209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47852" y="2599689"/>
            <a:ext cx="1356080" cy="20701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708903" y="2819349"/>
            <a:ext cx="525614" cy="9965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719190" y="2667507"/>
            <a:ext cx="509016" cy="17551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6097523" y="2804667"/>
            <a:ext cx="35560" cy="35560"/>
          </a:xfrm>
          <a:custGeom>
            <a:avLst/>
            <a:gdLst/>
            <a:ahLst/>
            <a:cxnLst/>
            <a:rect l="l" t="t" r="r" b="b"/>
            <a:pathLst>
              <a:path w="35560" h="35560">
                <a:moveTo>
                  <a:pt x="12318" y="0"/>
                </a:moveTo>
                <a:lnTo>
                  <a:pt x="35051" y="12446"/>
                </a:lnTo>
                <a:lnTo>
                  <a:pt x="23495" y="35179"/>
                </a:lnTo>
                <a:lnTo>
                  <a:pt x="0" y="22733"/>
                </a:lnTo>
                <a:lnTo>
                  <a:pt x="12318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894451" y="2803905"/>
            <a:ext cx="51435" cy="39370"/>
          </a:xfrm>
          <a:custGeom>
            <a:avLst/>
            <a:gdLst/>
            <a:ahLst/>
            <a:cxnLst/>
            <a:rect l="l" t="t" r="r" b="b"/>
            <a:pathLst>
              <a:path w="51435" h="39369">
                <a:moveTo>
                  <a:pt x="32638" y="0"/>
                </a:moveTo>
                <a:lnTo>
                  <a:pt x="51053" y="10414"/>
                </a:lnTo>
                <a:lnTo>
                  <a:pt x="40766" y="30353"/>
                </a:lnTo>
                <a:lnTo>
                  <a:pt x="26288" y="22987"/>
                </a:lnTo>
                <a:lnTo>
                  <a:pt x="18034" y="39116"/>
                </a:lnTo>
                <a:lnTo>
                  <a:pt x="0" y="28956"/>
                </a:lnTo>
                <a:lnTo>
                  <a:pt x="10922" y="8763"/>
                </a:lnTo>
                <a:lnTo>
                  <a:pt x="24764" y="16637"/>
                </a:lnTo>
                <a:lnTo>
                  <a:pt x="32638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6057900" y="2752851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4" h="17144">
                <a:moveTo>
                  <a:pt x="6858" y="0"/>
                </a:moveTo>
                <a:lnTo>
                  <a:pt x="4825" y="0"/>
                </a:lnTo>
                <a:lnTo>
                  <a:pt x="3175" y="888"/>
                </a:lnTo>
                <a:lnTo>
                  <a:pt x="1904" y="2539"/>
                </a:lnTo>
                <a:lnTo>
                  <a:pt x="635" y="4190"/>
                </a:lnTo>
                <a:lnTo>
                  <a:pt x="0" y="6096"/>
                </a:lnTo>
                <a:lnTo>
                  <a:pt x="0" y="8127"/>
                </a:lnTo>
                <a:lnTo>
                  <a:pt x="0" y="10668"/>
                </a:lnTo>
                <a:lnTo>
                  <a:pt x="1397" y="12700"/>
                </a:lnTo>
                <a:lnTo>
                  <a:pt x="4063" y="14350"/>
                </a:lnTo>
                <a:lnTo>
                  <a:pt x="6603" y="16001"/>
                </a:lnTo>
                <a:lnTo>
                  <a:pt x="10160" y="16763"/>
                </a:lnTo>
                <a:lnTo>
                  <a:pt x="14604" y="16763"/>
                </a:lnTo>
                <a:lnTo>
                  <a:pt x="18414" y="16763"/>
                </a:lnTo>
                <a:lnTo>
                  <a:pt x="16510" y="5587"/>
                </a:lnTo>
                <a:lnTo>
                  <a:pt x="12700" y="0"/>
                </a:lnTo>
                <a:lnTo>
                  <a:pt x="6858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853048" y="2752089"/>
            <a:ext cx="19050" cy="15240"/>
          </a:xfrm>
          <a:custGeom>
            <a:avLst/>
            <a:gdLst/>
            <a:ahLst/>
            <a:cxnLst/>
            <a:rect l="l" t="t" r="r" b="b"/>
            <a:pathLst>
              <a:path w="19050" h="15239">
                <a:moveTo>
                  <a:pt x="6476" y="0"/>
                </a:moveTo>
                <a:lnTo>
                  <a:pt x="3937" y="0"/>
                </a:lnTo>
                <a:lnTo>
                  <a:pt x="1777" y="3048"/>
                </a:lnTo>
                <a:lnTo>
                  <a:pt x="0" y="9017"/>
                </a:lnTo>
                <a:lnTo>
                  <a:pt x="3428" y="10413"/>
                </a:lnTo>
                <a:lnTo>
                  <a:pt x="5968" y="11430"/>
                </a:lnTo>
                <a:lnTo>
                  <a:pt x="7874" y="12064"/>
                </a:lnTo>
                <a:lnTo>
                  <a:pt x="13208" y="14097"/>
                </a:lnTo>
                <a:lnTo>
                  <a:pt x="16255" y="15112"/>
                </a:lnTo>
                <a:lnTo>
                  <a:pt x="16890" y="15112"/>
                </a:lnTo>
                <a:lnTo>
                  <a:pt x="18414" y="15112"/>
                </a:lnTo>
                <a:lnTo>
                  <a:pt x="19050" y="14605"/>
                </a:lnTo>
                <a:lnTo>
                  <a:pt x="19050" y="13715"/>
                </a:lnTo>
                <a:lnTo>
                  <a:pt x="19050" y="12192"/>
                </a:lnTo>
                <a:lnTo>
                  <a:pt x="17652" y="9651"/>
                </a:lnTo>
                <a:lnTo>
                  <a:pt x="14859" y="5969"/>
                </a:lnTo>
                <a:lnTo>
                  <a:pt x="11556" y="2032"/>
                </a:lnTo>
                <a:lnTo>
                  <a:pt x="8889" y="0"/>
                </a:lnTo>
                <a:lnTo>
                  <a:pt x="6476" y="0"/>
                </a:lnTo>
                <a:close/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6204330" y="2675508"/>
            <a:ext cx="24130" cy="127635"/>
          </a:xfrm>
          <a:custGeom>
            <a:avLst/>
            <a:gdLst/>
            <a:ahLst/>
            <a:cxnLst/>
            <a:rect l="l" t="t" r="r" b="b"/>
            <a:pathLst>
              <a:path w="24129" h="127635">
                <a:moveTo>
                  <a:pt x="12319" y="0"/>
                </a:moveTo>
                <a:lnTo>
                  <a:pt x="19861" y="44920"/>
                </a:lnTo>
                <a:lnTo>
                  <a:pt x="23876" y="84836"/>
                </a:lnTo>
                <a:lnTo>
                  <a:pt x="23876" y="91820"/>
                </a:lnTo>
                <a:lnTo>
                  <a:pt x="23876" y="97662"/>
                </a:lnTo>
                <a:lnTo>
                  <a:pt x="23241" y="103124"/>
                </a:lnTo>
                <a:lnTo>
                  <a:pt x="21844" y="107950"/>
                </a:lnTo>
                <a:lnTo>
                  <a:pt x="20574" y="112775"/>
                </a:lnTo>
                <a:lnTo>
                  <a:pt x="17907" y="119379"/>
                </a:lnTo>
                <a:lnTo>
                  <a:pt x="13970" y="127635"/>
                </a:lnTo>
                <a:lnTo>
                  <a:pt x="7239" y="125221"/>
                </a:lnTo>
                <a:lnTo>
                  <a:pt x="8763" y="116712"/>
                </a:lnTo>
                <a:lnTo>
                  <a:pt x="9525" y="109854"/>
                </a:lnTo>
                <a:lnTo>
                  <a:pt x="9525" y="104520"/>
                </a:lnTo>
                <a:lnTo>
                  <a:pt x="9525" y="100456"/>
                </a:lnTo>
                <a:lnTo>
                  <a:pt x="9271" y="94487"/>
                </a:lnTo>
                <a:lnTo>
                  <a:pt x="4095" y="50926"/>
                </a:lnTo>
                <a:lnTo>
                  <a:pt x="381" y="32385"/>
                </a:lnTo>
                <a:lnTo>
                  <a:pt x="0" y="29844"/>
                </a:lnTo>
                <a:lnTo>
                  <a:pt x="0" y="28448"/>
                </a:lnTo>
                <a:lnTo>
                  <a:pt x="0" y="26415"/>
                </a:lnTo>
                <a:lnTo>
                  <a:pt x="1143" y="22860"/>
                </a:lnTo>
                <a:lnTo>
                  <a:pt x="3302" y="17906"/>
                </a:lnTo>
                <a:lnTo>
                  <a:pt x="5461" y="12953"/>
                </a:lnTo>
                <a:lnTo>
                  <a:pt x="8509" y="6985"/>
                </a:lnTo>
                <a:lnTo>
                  <a:pt x="12319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5996559" y="2667507"/>
            <a:ext cx="193675" cy="172720"/>
          </a:xfrm>
          <a:custGeom>
            <a:avLst/>
            <a:gdLst/>
            <a:ahLst/>
            <a:cxnLst/>
            <a:rect l="l" t="t" r="r" b="b"/>
            <a:pathLst>
              <a:path w="193675" h="172719">
                <a:moveTo>
                  <a:pt x="172212" y="0"/>
                </a:moveTo>
                <a:lnTo>
                  <a:pt x="176783" y="2412"/>
                </a:lnTo>
                <a:lnTo>
                  <a:pt x="176783" y="2920"/>
                </a:lnTo>
                <a:lnTo>
                  <a:pt x="176656" y="3937"/>
                </a:lnTo>
                <a:lnTo>
                  <a:pt x="176402" y="5714"/>
                </a:lnTo>
                <a:lnTo>
                  <a:pt x="176402" y="8000"/>
                </a:lnTo>
                <a:lnTo>
                  <a:pt x="192531" y="18795"/>
                </a:lnTo>
                <a:lnTo>
                  <a:pt x="191896" y="22987"/>
                </a:lnTo>
                <a:lnTo>
                  <a:pt x="191007" y="27177"/>
                </a:lnTo>
                <a:lnTo>
                  <a:pt x="189737" y="31368"/>
                </a:lnTo>
                <a:lnTo>
                  <a:pt x="188594" y="35432"/>
                </a:lnTo>
                <a:lnTo>
                  <a:pt x="187198" y="39115"/>
                </a:lnTo>
                <a:lnTo>
                  <a:pt x="185674" y="42290"/>
                </a:lnTo>
                <a:lnTo>
                  <a:pt x="182244" y="40893"/>
                </a:lnTo>
                <a:lnTo>
                  <a:pt x="193293" y="101345"/>
                </a:lnTo>
                <a:lnTo>
                  <a:pt x="193293" y="128396"/>
                </a:lnTo>
                <a:lnTo>
                  <a:pt x="146430" y="128396"/>
                </a:lnTo>
                <a:lnTo>
                  <a:pt x="138302" y="128396"/>
                </a:lnTo>
                <a:lnTo>
                  <a:pt x="90931" y="128396"/>
                </a:lnTo>
                <a:lnTo>
                  <a:pt x="90804" y="130301"/>
                </a:lnTo>
                <a:lnTo>
                  <a:pt x="88876" y="136661"/>
                </a:lnTo>
                <a:lnTo>
                  <a:pt x="62579" y="168148"/>
                </a:lnTo>
                <a:lnTo>
                  <a:pt x="48260" y="172338"/>
                </a:lnTo>
                <a:lnTo>
                  <a:pt x="42799" y="172338"/>
                </a:lnTo>
                <a:lnTo>
                  <a:pt x="9526" y="153503"/>
                </a:lnTo>
                <a:lnTo>
                  <a:pt x="0" y="146430"/>
                </a:lnTo>
                <a:lnTo>
                  <a:pt x="4317" y="139572"/>
                </a:lnTo>
                <a:lnTo>
                  <a:pt x="11556" y="144525"/>
                </a:lnTo>
                <a:lnTo>
                  <a:pt x="17399" y="147827"/>
                </a:lnTo>
                <a:lnTo>
                  <a:pt x="21970" y="149478"/>
                </a:lnTo>
                <a:lnTo>
                  <a:pt x="25780" y="150875"/>
                </a:lnTo>
                <a:lnTo>
                  <a:pt x="30099" y="151511"/>
                </a:lnTo>
                <a:lnTo>
                  <a:pt x="34925" y="151511"/>
                </a:lnTo>
                <a:lnTo>
                  <a:pt x="41401" y="151511"/>
                </a:lnTo>
                <a:lnTo>
                  <a:pt x="47751" y="149859"/>
                </a:lnTo>
                <a:lnTo>
                  <a:pt x="77342" y="127000"/>
                </a:lnTo>
                <a:lnTo>
                  <a:pt x="74549" y="127380"/>
                </a:lnTo>
                <a:lnTo>
                  <a:pt x="72136" y="127634"/>
                </a:lnTo>
                <a:lnTo>
                  <a:pt x="70230" y="127634"/>
                </a:lnTo>
                <a:lnTo>
                  <a:pt x="63626" y="127634"/>
                </a:lnTo>
                <a:lnTo>
                  <a:pt x="58419" y="125475"/>
                </a:lnTo>
                <a:lnTo>
                  <a:pt x="54482" y="121157"/>
                </a:lnTo>
                <a:lnTo>
                  <a:pt x="50545" y="116839"/>
                </a:lnTo>
                <a:lnTo>
                  <a:pt x="48640" y="110870"/>
                </a:lnTo>
                <a:lnTo>
                  <a:pt x="48640" y="103377"/>
                </a:lnTo>
                <a:lnTo>
                  <a:pt x="49069" y="95904"/>
                </a:lnTo>
                <a:lnTo>
                  <a:pt x="66166" y="59054"/>
                </a:lnTo>
                <a:lnTo>
                  <a:pt x="72516" y="59054"/>
                </a:lnTo>
                <a:lnTo>
                  <a:pt x="77850" y="59054"/>
                </a:lnTo>
                <a:lnTo>
                  <a:pt x="91693" y="96012"/>
                </a:lnTo>
                <a:lnTo>
                  <a:pt x="91693" y="101345"/>
                </a:lnTo>
                <a:lnTo>
                  <a:pt x="136016" y="101345"/>
                </a:lnTo>
                <a:lnTo>
                  <a:pt x="135254" y="96774"/>
                </a:lnTo>
                <a:lnTo>
                  <a:pt x="133985" y="92963"/>
                </a:lnTo>
                <a:lnTo>
                  <a:pt x="131952" y="89915"/>
                </a:lnTo>
                <a:lnTo>
                  <a:pt x="130937" y="88137"/>
                </a:lnTo>
                <a:lnTo>
                  <a:pt x="128650" y="85216"/>
                </a:lnTo>
                <a:lnTo>
                  <a:pt x="124840" y="80899"/>
                </a:lnTo>
                <a:lnTo>
                  <a:pt x="134112" y="57403"/>
                </a:lnTo>
                <a:lnTo>
                  <a:pt x="138811" y="62991"/>
                </a:lnTo>
                <a:lnTo>
                  <a:pt x="142112" y="68961"/>
                </a:lnTo>
                <a:lnTo>
                  <a:pt x="143763" y="75056"/>
                </a:lnTo>
                <a:lnTo>
                  <a:pt x="145161" y="79755"/>
                </a:lnTo>
                <a:lnTo>
                  <a:pt x="145923" y="85978"/>
                </a:lnTo>
                <a:lnTo>
                  <a:pt x="146303" y="93979"/>
                </a:lnTo>
                <a:lnTo>
                  <a:pt x="146430" y="101345"/>
                </a:lnTo>
                <a:lnTo>
                  <a:pt x="181228" y="101345"/>
                </a:lnTo>
                <a:lnTo>
                  <a:pt x="168910" y="34925"/>
                </a:lnTo>
                <a:lnTo>
                  <a:pt x="162940" y="30733"/>
                </a:lnTo>
                <a:lnTo>
                  <a:pt x="162940" y="26669"/>
                </a:lnTo>
                <a:lnTo>
                  <a:pt x="163575" y="22605"/>
                </a:lnTo>
                <a:lnTo>
                  <a:pt x="164718" y="18541"/>
                </a:lnTo>
                <a:lnTo>
                  <a:pt x="166115" y="13334"/>
                </a:lnTo>
                <a:lnTo>
                  <a:pt x="168655" y="7112"/>
                </a:lnTo>
                <a:lnTo>
                  <a:pt x="172212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719190" y="2667507"/>
            <a:ext cx="275590" cy="173355"/>
          </a:xfrm>
          <a:custGeom>
            <a:avLst/>
            <a:gdLst/>
            <a:ahLst/>
            <a:cxnLst/>
            <a:rect l="l" t="t" r="r" b="b"/>
            <a:pathLst>
              <a:path w="275589" h="173355">
                <a:moveTo>
                  <a:pt x="254508" y="0"/>
                </a:moveTo>
                <a:lnTo>
                  <a:pt x="259080" y="2412"/>
                </a:lnTo>
                <a:lnTo>
                  <a:pt x="259080" y="2920"/>
                </a:lnTo>
                <a:lnTo>
                  <a:pt x="258953" y="3937"/>
                </a:lnTo>
                <a:lnTo>
                  <a:pt x="258699" y="5714"/>
                </a:lnTo>
                <a:lnTo>
                  <a:pt x="258699" y="8000"/>
                </a:lnTo>
                <a:lnTo>
                  <a:pt x="274828" y="18795"/>
                </a:lnTo>
                <a:lnTo>
                  <a:pt x="274193" y="22987"/>
                </a:lnTo>
                <a:lnTo>
                  <a:pt x="273304" y="27177"/>
                </a:lnTo>
                <a:lnTo>
                  <a:pt x="272034" y="31368"/>
                </a:lnTo>
                <a:lnTo>
                  <a:pt x="270891" y="35432"/>
                </a:lnTo>
                <a:lnTo>
                  <a:pt x="269494" y="39115"/>
                </a:lnTo>
                <a:lnTo>
                  <a:pt x="267970" y="42290"/>
                </a:lnTo>
                <a:lnTo>
                  <a:pt x="264541" y="40893"/>
                </a:lnTo>
                <a:lnTo>
                  <a:pt x="275589" y="101345"/>
                </a:lnTo>
                <a:lnTo>
                  <a:pt x="275589" y="128396"/>
                </a:lnTo>
                <a:lnTo>
                  <a:pt x="228726" y="128396"/>
                </a:lnTo>
                <a:lnTo>
                  <a:pt x="220599" y="128396"/>
                </a:lnTo>
                <a:lnTo>
                  <a:pt x="172085" y="128396"/>
                </a:lnTo>
                <a:lnTo>
                  <a:pt x="165735" y="128396"/>
                </a:lnTo>
                <a:lnTo>
                  <a:pt x="165735" y="127888"/>
                </a:lnTo>
                <a:lnTo>
                  <a:pt x="160655" y="127380"/>
                </a:lnTo>
                <a:lnTo>
                  <a:pt x="156591" y="126745"/>
                </a:lnTo>
                <a:lnTo>
                  <a:pt x="152146" y="125729"/>
                </a:lnTo>
                <a:lnTo>
                  <a:pt x="147447" y="124332"/>
                </a:lnTo>
                <a:lnTo>
                  <a:pt x="139064" y="121919"/>
                </a:lnTo>
                <a:lnTo>
                  <a:pt x="131699" y="118999"/>
                </a:lnTo>
                <a:lnTo>
                  <a:pt x="125475" y="115824"/>
                </a:lnTo>
                <a:lnTo>
                  <a:pt x="121538" y="121538"/>
                </a:lnTo>
                <a:lnTo>
                  <a:pt x="116839" y="125349"/>
                </a:lnTo>
                <a:lnTo>
                  <a:pt x="111251" y="127126"/>
                </a:lnTo>
                <a:lnTo>
                  <a:pt x="108458" y="128015"/>
                </a:lnTo>
                <a:lnTo>
                  <a:pt x="104775" y="128396"/>
                </a:lnTo>
                <a:lnTo>
                  <a:pt x="100075" y="128396"/>
                </a:lnTo>
                <a:lnTo>
                  <a:pt x="87630" y="128396"/>
                </a:lnTo>
                <a:lnTo>
                  <a:pt x="87630" y="131317"/>
                </a:lnTo>
                <a:lnTo>
                  <a:pt x="87630" y="135381"/>
                </a:lnTo>
                <a:lnTo>
                  <a:pt x="85344" y="140715"/>
                </a:lnTo>
                <a:lnTo>
                  <a:pt x="80645" y="147446"/>
                </a:lnTo>
                <a:lnTo>
                  <a:pt x="75946" y="154177"/>
                </a:lnTo>
                <a:lnTo>
                  <a:pt x="70485" y="159892"/>
                </a:lnTo>
                <a:lnTo>
                  <a:pt x="64262" y="164845"/>
                </a:lnTo>
                <a:lnTo>
                  <a:pt x="57276" y="170306"/>
                </a:lnTo>
                <a:lnTo>
                  <a:pt x="51308" y="173100"/>
                </a:lnTo>
                <a:lnTo>
                  <a:pt x="46355" y="173100"/>
                </a:lnTo>
                <a:lnTo>
                  <a:pt x="40512" y="173100"/>
                </a:lnTo>
                <a:lnTo>
                  <a:pt x="0" y="151129"/>
                </a:lnTo>
                <a:lnTo>
                  <a:pt x="4318" y="144399"/>
                </a:lnTo>
                <a:lnTo>
                  <a:pt x="10287" y="148462"/>
                </a:lnTo>
                <a:lnTo>
                  <a:pt x="15112" y="151129"/>
                </a:lnTo>
                <a:lnTo>
                  <a:pt x="18796" y="152653"/>
                </a:lnTo>
                <a:lnTo>
                  <a:pt x="22479" y="154050"/>
                </a:lnTo>
                <a:lnTo>
                  <a:pt x="26416" y="154812"/>
                </a:lnTo>
                <a:lnTo>
                  <a:pt x="30607" y="154812"/>
                </a:lnTo>
                <a:lnTo>
                  <a:pt x="35179" y="154812"/>
                </a:lnTo>
                <a:lnTo>
                  <a:pt x="70379" y="129270"/>
                </a:lnTo>
                <a:lnTo>
                  <a:pt x="79756" y="113411"/>
                </a:lnTo>
                <a:lnTo>
                  <a:pt x="79756" y="110743"/>
                </a:lnTo>
                <a:lnTo>
                  <a:pt x="67691" y="90550"/>
                </a:lnTo>
                <a:lnTo>
                  <a:pt x="73787" y="63753"/>
                </a:lnTo>
                <a:lnTo>
                  <a:pt x="87630" y="92837"/>
                </a:lnTo>
                <a:lnTo>
                  <a:pt x="87630" y="100583"/>
                </a:lnTo>
                <a:lnTo>
                  <a:pt x="87630" y="101345"/>
                </a:lnTo>
                <a:lnTo>
                  <a:pt x="99949" y="101345"/>
                </a:lnTo>
                <a:lnTo>
                  <a:pt x="105918" y="101345"/>
                </a:lnTo>
                <a:lnTo>
                  <a:pt x="110617" y="100583"/>
                </a:lnTo>
                <a:lnTo>
                  <a:pt x="114173" y="99059"/>
                </a:lnTo>
                <a:lnTo>
                  <a:pt x="118618" y="97281"/>
                </a:lnTo>
                <a:lnTo>
                  <a:pt x="121666" y="93979"/>
                </a:lnTo>
                <a:lnTo>
                  <a:pt x="147828" y="61467"/>
                </a:lnTo>
                <a:lnTo>
                  <a:pt x="151511" y="61467"/>
                </a:lnTo>
                <a:lnTo>
                  <a:pt x="154939" y="61467"/>
                </a:lnTo>
                <a:lnTo>
                  <a:pt x="171323" y="101345"/>
                </a:lnTo>
                <a:lnTo>
                  <a:pt x="218312" y="101345"/>
                </a:lnTo>
                <a:lnTo>
                  <a:pt x="217550" y="96774"/>
                </a:lnTo>
                <a:lnTo>
                  <a:pt x="216281" y="92963"/>
                </a:lnTo>
                <a:lnTo>
                  <a:pt x="214249" y="89915"/>
                </a:lnTo>
                <a:lnTo>
                  <a:pt x="213233" y="88137"/>
                </a:lnTo>
                <a:lnTo>
                  <a:pt x="210947" y="85216"/>
                </a:lnTo>
                <a:lnTo>
                  <a:pt x="207137" y="80899"/>
                </a:lnTo>
                <a:lnTo>
                  <a:pt x="216408" y="57403"/>
                </a:lnTo>
                <a:lnTo>
                  <a:pt x="221107" y="62991"/>
                </a:lnTo>
                <a:lnTo>
                  <a:pt x="224409" y="68961"/>
                </a:lnTo>
                <a:lnTo>
                  <a:pt x="226060" y="75056"/>
                </a:lnTo>
                <a:lnTo>
                  <a:pt x="227457" y="79755"/>
                </a:lnTo>
                <a:lnTo>
                  <a:pt x="228219" y="85978"/>
                </a:lnTo>
                <a:lnTo>
                  <a:pt x="228600" y="93979"/>
                </a:lnTo>
                <a:lnTo>
                  <a:pt x="228726" y="101345"/>
                </a:lnTo>
                <a:lnTo>
                  <a:pt x="263525" y="101345"/>
                </a:lnTo>
                <a:lnTo>
                  <a:pt x="251206" y="34925"/>
                </a:lnTo>
                <a:lnTo>
                  <a:pt x="245237" y="30733"/>
                </a:lnTo>
                <a:lnTo>
                  <a:pt x="245237" y="26669"/>
                </a:lnTo>
                <a:lnTo>
                  <a:pt x="245872" y="22605"/>
                </a:lnTo>
                <a:lnTo>
                  <a:pt x="247014" y="18541"/>
                </a:lnTo>
                <a:lnTo>
                  <a:pt x="248412" y="13334"/>
                </a:lnTo>
                <a:lnTo>
                  <a:pt x="250951" y="7112"/>
                </a:lnTo>
                <a:lnTo>
                  <a:pt x="254508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5550408" y="2856019"/>
            <a:ext cx="110998" cy="6269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5562219" y="2767457"/>
            <a:ext cx="93979" cy="1752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5562219" y="2719832"/>
            <a:ext cx="93979" cy="1752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557646" y="2762885"/>
            <a:ext cx="103505" cy="26670"/>
          </a:xfrm>
          <a:custGeom>
            <a:avLst/>
            <a:gdLst/>
            <a:ahLst/>
            <a:cxnLst/>
            <a:rect l="l" t="t" r="r" b="b"/>
            <a:pathLst>
              <a:path w="103504" h="26669">
                <a:moveTo>
                  <a:pt x="0" y="26670"/>
                </a:moveTo>
                <a:lnTo>
                  <a:pt x="103124" y="26670"/>
                </a:lnTo>
                <a:lnTo>
                  <a:pt x="103124" y="0"/>
                </a:lnTo>
                <a:lnTo>
                  <a:pt x="0" y="0"/>
                </a:lnTo>
                <a:lnTo>
                  <a:pt x="0" y="266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557646" y="2715260"/>
            <a:ext cx="103505" cy="26670"/>
          </a:xfrm>
          <a:custGeom>
            <a:avLst/>
            <a:gdLst/>
            <a:ahLst/>
            <a:cxnLst/>
            <a:rect l="l" t="t" r="r" b="b"/>
            <a:pathLst>
              <a:path w="103504" h="26669">
                <a:moveTo>
                  <a:pt x="0" y="26670"/>
                </a:moveTo>
                <a:lnTo>
                  <a:pt x="103124" y="26670"/>
                </a:lnTo>
                <a:lnTo>
                  <a:pt x="103124" y="0"/>
                </a:lnTo>
                <a:lnTo>
                  <a:pt x="0" y="0"/>
                </a:lnTo>
                <a:lnTo>
                  <a:pt x="0" y="266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5032247" y="2819349"/>
            <a:ext cx="461581" cy="99657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041901" y="2667507"/>
            <a:ext cx="445641" cy="172338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037328" y="2662935"/>
            <a:ext cx="454787" cy="181483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6494" y="109804"/>
            <a:ext cx="3231515" cy="51244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200" spc="-5">
                <a:latin typeface="Times New Roman"/>
                <a:cs typeface="Times New Roman"/>
              </a:rPr>
              <a:t>Proteins </a:t>
            </a:r>
            <a:r>
              <a:rPr dirty="0" sz="3200" spc="-5"/>
              <a:t>)</a:t>
            </a:r>
            <a:r>
              <a:rPr dirty="0" sz="3200" spc="114"/>
              <a:t> </a:t>
            </a:r>
            <a:r>
              <a:rPr dirty="0" sz="3200" spc="-500"/>
              <a:t>تانيتورب(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6580" y="1086612"/>
            <a:ext cx="6294755" cy="5026025"/>
          </a:xfrm>
          <a:prstGeom prst="rect">
            <a:avLst/>
          </a:prstGeom>
        </p:spPr>
        <p:txBody>
          <a:bodyPr wrap="square" lIns="0" tIns="160020" rIns="0" bIns="0" rtlCol="0" vert="horz">
            <a:spAutoFit/>
          </a:bodyPr>
          <a:lstStyle/>
          <a:p>
            <a:pPr marL="353695" indent="-339090">
              <a:lnSpc>
                <a:spcPct val="100000"/>
              </a:lnSpc>
              <a:spcBef>
                <a:spcPts val="1260"/>
              </a:spcBef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Proteins </a:t>
            </a:r>
            <a:r>
              <a:rPr dirty="0" sz="1800" spc="-20" b="1">
                <a:latin typeface="Times New Roman"/>
                <a:cs typeface="Times New Roman"/>
              </a:rPr>
              <a:t>are </a:t>
            </a:r>
            <a:r>
              <a:rPr dirty="0" sz="1800" spc="-10" b="1">
                <a:latin typeface="Times New Roman"/>
                <a:cs typeface="Times New Roman"/>
              </a:rPr>
              <a:t>organic</a:t>
            </a:r>
            <a:r>
              <a:rPr dirty="0" sz="1800" spc="95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molecules.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45"/>
              </a:spcBef>
            </a:pPr>
            <a:r>
              <a:rPr dirty="0" sz="1600" spc="-155">
                <a:latin typeface="Arial"/>
                <a:cs typeface="Arial"/>
              </a:rPr>
              <a:t>.ةيوضع </a:t>
            </a:r>
            <a:r>
              <a:rPr dirty="0" sz="1600" spc="-215">
                <a:latin typeface="Arial"/>
                <a:cs typeface="Arial"/>
              </a:rPr>
              <a:t>تائيزج </a:t>
            </a:r>
            <a:r>
              <a:rPr dirty="0" sz="1600" spc="90">
                <a:latin typeface="Arial"/>
                <a:cs typeface="Arial"/>
              </a:rPr>
              <a:t>يه</a:t>
            </a:r>
            <a:r>
              <a:rPr dirty="0" sz="1600" spc="-170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تانيتوربلا</a:t>
            </a:r>
            <a:endParaRPr sz="1600">
              <a:latin typeface="Arial"/>
              <a:cs typeface="Arial"/>
            </a:endParaRPr>
          </a:p>
          <a:p>
            <a:pPr marL="353695" indent="-339090">
              <a:lnSpc>
                <a:spcPct val="100000"/>
              </a:lnSpc>
              <a:spcBef>
                <a:spcPts val="975"/>
              </a:spcBef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Proteins consist of </a:t>
            </a:r>
            <a:r>
              <a:rPr dirty="0" sz="1800" spc="-15" b="1">
                <a:latin typeface="Times New Roman"/>
                <a:cs typeface="Times New Roman"/>
              </a:rPr>
              <a:t>carbon, hydrogen, </a:t>
            </a:r>
            <a:r>
              <a:rPr dirty="0" sz="1800" b="1">
                <a:latin typeface="Times New Roman"/>
                <a:cs typeface="Times New Roman"/>
              </a:rPr>
              <a:t>oxygen </a:t>
            </a:r>
            <a:r>
              <a:rPr dirty="0" sz="1800" spc="-15" b="1">
                <a:latin typeface="Times New Roman"/>
                <a:cs typeface="Times New Roman"/>
              </a:rPr>
              <a:t>and</a:t>
            </a:r>
            <a:r>
              <a:rPr dirty="0" sz="1800" spc="27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nitrogen.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dirty="0" sz="1800" spc="-254" b="1">
                <a:latin typeface="Arial"/>
                <a:cs typeface="Arial"/>
              </a:rPr>
              <a:t>.</a:t>
            </a:r>
            <a:r>
              <a:rPr dirty="0" sz="1600" spc="-254">
                <a:latin typeface="Arial"/>
                <a:cs typeface="Arial"/>
              </a:rPr>
              <a:t>نيجورتينلاو </a:t>
            </a:r>
            <a:r>
              <a:rPr dirty="0" sz="1600" spc="-200">
                <a:latin typeface="Arial"/>
                <a:cs typeface="Arial"/>
              </a:rPr>
              <a:t>نيجسكلأاو </a:t>
            </a:r>
            <a:r>
              <a:rPr dirty="0" sz="1600" spc="-150">
                <a:latin typeface="Arial"/>
                <a:cs typeface="Arial"/>
              </a:rPr>
              <a:t>نيجورديهلاو </a:t>
            </a:r>
            <a:r>
              <a:rPr dirty="0" sz="1600" spc="-225">
                <a:latin typeface="Arial"/>
                <a:cs typeface="Arial"/>
              </a:rPr>
              <a:t>نوبركلا </a:t>
            </a:r>
            <a:r>
              <a:rPr dirty="0" sz="1600" spc="40">
                <a:latin typeface="Arial"/>
                <a:cs typeface="Arial"/>
              </a:rPr>
              <a:t>نم </a:t>
            </a:r>
            <a:r>
              <a:rPr dirty="0" sz="1600" spc="-310">
                <a:latin typeface="Arial"/>
                <a:cs typeface="Arial"/>
              </a:rPr>
              <a:t>تانيتوربلا</a:t>
            </a:r>
            <a:r>
              <a:rPr dirty="0" sz="1600" spc="-300">
                <a:latin typeface="Arial"/>
                <a:cs typeface="Arial"/>
              </a:rPr>
              <a:t> </a:t>
            </a:r>
            <a:r>
              <a:rPr dirty="0" sz="1600" spc="-375">
                <a:latin typeface="Arial"/>
                <a:cs typeface="Arial"/>
              </a:rPr>
              <a:t>نوكتت</a:t>
            </a:r>
            <a:endParaRPr sz="1600">
              <a:latin typeface="Arial"/>
              <a:cs typeface="Arial"/>
            </a:endParaRPr>
          </a:p>
          <a:p>
            <a:pPr marL="353695" marR="8890" indent="-338455">
              <a:lnSpc>
                <a:spcPct val="100000"/>
              </a:lnSpc>
              <a:spcBef>
                <a:spcPts val="1010"/>
              </a:spcBef>
              <a:buFont typeface="Wingdings"/>
              <a:buChar char=""/>
              <a:tabLst>
                <a:tab pos="353695" algn="l"/>
                <a:tab pos="354330" algn="l"/>
                <a:tab pos="1296035" algn="l"/>
                <a:tab pos="1747520" algn="l"/>
                <a:tab pos="2192655" algn="l"/>
                <a:tab pos="2820670" algn="l"/>
                <a:tab pos="3900170" algn="l"/>
                <a:tab pos="4986020" algn="l"/>
                <a:tab pos="5513705" algn="l"/>
              </a:tabLst>
            </a:pPr>
            <a:r>
              <a:rPr dirty="0" sz="1800" b="1">
                <a:latin typeface="Times New Roman"/>
                <a:cs typeface="Times New Roman"/>
              </a:rPr>
              <a:t>P</a:t>
            </a:r>
            <a:r>
              <a:rPr dirty="0" sz="1800" spc="-30" b="1">
                <a:latin typeface="Times New Roman"/>
                <a:cs typeface="Times New Roman"/>
              </a:rPr>
              <a:t>r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t</a:t>
            </a:r>
            <a:r>
              <a:rPr dirty="0" sz="1800" spc="-10" b="1">
                <a:latin typeface="Times New Roman"/>
                <a:cs typeface="Times New Roman"/>
              </a:rPr>
              <a:t>e</a:t>
            </a:r>
            <a:r>
              <a:rPr dirty="0" sz="1800" spc="-5" b="1">
                <a:latin typeface="Times New Roman"/>
                <a:cs typeface="Times New Roman"/>
              </a:rPr>
              <a:t>i</a:t>
            </a:r>
            <a:r>
              <a:rPr dirty="0" sz="1800" spc="-20" b="1">
                <a:latin typeface="Times New Roman"/>
                <a:cs typeface="Times New Roman"/>
              </a:rPr>
              <a:t>n</a:t>
            </a:r>
            <a:r>
              <a:rPr dirty="0" sz="1800" spc="-5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10" b="1">
                <a:latin typeface="Times New Roman"/>
                <a:cs typeface="Times New Roman"/>
              </a:rPr>
              <a:t>a</a:t>
            </a:r>
            <a:r>
              <a:rPr dirty="0" sz="1800" b="1">
                <a:latin typeface="Times New Roman"/>
                <a:cs typeface="Times New Roman"/>
              </a:rPr>
              <a:t>re	</a:t>
            </a:r>
            <a:r>
              <a:rPr dirty="0" sz="1800" spc="-5" b="1">
                <a:latin typeface="Times New Roman"/>
                <a:cs typeface="Times New Roman"/>
              </a:rPr>
              <a:t>t</a:t>
            </a:r>
            <a:r>
              <a:rPr dirty="0" sz="1800" spc="-25" b="1">
                <a:latin typeface="Times New Roman"/>
                <a:cs typeface="Times New Roman"/>
              </a:rPr>
              <a:t>h</a:t>
            </a:r>
            <a:r>
              <a:rPr dirty="0" sz="1800" b="1">
                <a:latin typeface="Times New Roman"/>
                <a:cs typeface="Times New Roman"/>
              </a:rPr>
              <a:t>e	</a:t>
            </a:r>
            <a:r>
              <a:rPr dirty="0" sz="1800" spc="-40" b="1">
                <a:latin typeface="Times New Roman"/>
                <a:cs typeface="Times New Roman"/>
              </a:rPr>
              <a:t>m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spc="25" b="1">
                <a:latin typeface="Times New Roman"/>
                <a:cs typeface="Times New Roman"/>
              </a:rPr>
              <a:t>i</a:t>
            </a:r>
            <a:r>
              <a:rPr dirty="0" sz="1800" spc="-5" b="1">
                <a:latin typeface="Times New Roman"/>
                <a:cs typeface="Times New Roman"/>
              </a:rPr>
              <a:t>n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25" b="1">
                <a:latin typeface="Times New Roman"/>
                <a:cs typeface="Times New Roman"/>
              </a:rPr>
              <a:t>b</a:t>
            </a:r>
            <a:r>
              <a:rPr dirty="0" sz="1800" b="1">
                <a:latin typeface="Times New Roman"/>
                <a:cs typeface="Times New Roman"/>
              </a:rPr>
              <a:t>i</a:t>
            </a:r>
            <a:r>
              <a:rPr dirty="0" sz="1800" spc="-10" b="1">
                <a:latin typeface="Times New Roman"/>
                <a:cs typeface="Times New Roman"/>
              </a:rPr>
              <a:t>o</a:t>
            </a:r>
            <a:r>
              <a:rPr dirty="0" sz="1800" spc="25" b="1">
                <a:latin typeface="Times New Roman"/>
                <a:cs typeface="Times New Roman"/>
              </a:rPr>
              <a:t>l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spc="10" b="1">
                <a:latin typeface="Times New Roman"/>
                <a:cs typeface="Times New Roman"/>
              </a:rPr>
              <a:t>g</a:t>
            </a:r>
            <a:r>
              <a:rPr dirty="0" sz="1800" b="1">
                <a:latin typeface="Times New Roman"/>
                <a:cs typeface="Times New Roman"/>
              </a:rPr>
              <a:t>ic</a:t>
            </a:r>
            <a:r>
              <a:rPr dirty="0" sz="1800" spc="-20" b="1">
                <a:latin typeface="Times New Roman"/>
                <a:cs typeface="Times New Roman"/>
              </a:rPr>
              <a:t>a</a:t>
            </a:r>
            <a:r>
              <a:rPr dirty="0" sz="1800" b="1">
                <a:latin typeface="Times New Roman"/>
                <a:cs typeface="Times New Roman"/>
              </a:rPr>
              <a:t>l	</a:t>
            </a:r>
            <a:r>
              <a:rPr dirty="0" sz="1800" spc="-35" b="1">
                <a:latin typeface="Times New Roman"/>
                <a:cs typeface="Times New Roman"/>
              </a:rPr>
              <a:t>m</a:t>
            </a:r>
            <a:r>
              <a:rPr dirty="0" sz="1800" spc="-10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l</a:t>
            </a:r>
            <a:r>
              <a:rPr dirty="0" sz="1800" spc="15" b="1">
                <a:latin typeface="Times New Roman"/>
                <a:cs typeface="Times New Roman"/>
              </a:rPr>
              <a:t>e</a:t>
            </a:r>
            <a:r>
              <a:rPr dirty="0" sz="1800" spc="-5" b="1">
                <a:latin typeface="Times New Roman"/>
                <a:cs typeface="Times New Roman"/>
              </a:rPr>
              <a:t>c</a:t>
            </a:r>
            <a:r>
              <a:rPr dirty="0" sz="1800" spc="-25" b="1">
                <a:latin typeface="Times New Roman"/>
                <a:cs typeface="Times New Roman"/>
              </a:rPr>
              <a:t>u</a:t>
            </a:r>
            <a:r>
              <a:rPr dirty="0" sz="1800" b="1">
                <a:latin typeface="Times New Roman"/>
                <a:cs typeface="Times New Roman"/>
              </a:rPr>
              <a:t>l</a:t>
            </a:r>
            <a:r>
              <a:rPr dirty="0" sz="1800" spc="15" b="1">
                <a:latin typeface="Times New Roman"/>
                <a:cs typeface="Times New Roman"/>
              </a:rPr>
              <a:t>e</a:t>
            </a:r>
            <a:r>
              <a:rPr dirty="0" sz="1800" spc="-5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5" b="1">
                <a:latin typeface="Times New Roman"/>
                <a:cs typeface="Times New Roman"/>
              </a:rPr>
              <a:t>t</a:t>
            </a:r>
            <a:r>
              <a:rPr dirty="0" sz="1800" spc="-25" b="1">
                <a:latin typeface="Times New Roman"/>
                <a:cs typeface="Times New Roman"/>
              </a:rPr>
              <a:t>h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b="1">
                <a:latin typeface="Times New Roman"/>
                <a:cs typeface="Times New Roman"/>
              </a:rPr>
              <a:t>t	</a:t>
            </a:r>
            <a:r>
              <a:rPr dirty="0" sz="1800" spc="10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u</a:t>
            </a:r>
            <a:r>
              <a:rPr dirty="0" sz="1800" spc="-25" b="1">
                <a:latin typeface="Times New Roman"/>
                <a:cs typeface="Times New Roman"/>
              </a:rPr>
              <a:t>p</a:t>
            </a:r>
            <a:r>
              <a:rPr dirty="0" sz="1800" b="1">
                <a:latin typeface="Times New Roman"/>
                <a:cs typeface="Times New Roman"/>
              </a:rPr>
              <a:t>p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spc="10" b="1">
                <a:latin typeface="Times New Roman"/>
                <a:cs typeface="Times New Roman"/>
              </a:rPr>
              <a:t>r</a:t>
            </a:r>
            <a:r>
              <a:rPr dirty="0" sz="1800" b="1">
                <a:latin typeface="Times New Roman"/>
                <a:cs typeface="Times New Roman"/>
              </a:rPr>
              <a:t>t  </a:t>
            </a:r>
            <a:r>
              <a:rPr dirty="0" sz="1800" spc="-15" b="1">
                <a:latin typeface="Times New Roman"/>
                <a:cs typeface="Times New Roman"/>
              </a:rPr>
              <a:t>structure </a:t>
            </a:r>
            <a:r>
              <a:rPr dirty="0" sz="1800" spc="-10" b="1">
                <a:latin typeface="Times New Roman"/>
                <a:cs typeface="Times New Roman"/>
              </a:rPr>
              <a:t>and functions </a:t>
            </a:r>
            <a:r>
              <a:rPr dirty="0" sz="1800" spc="-5" b="1">
                <a:latin typeface="Times New Roman"/>
                <a:cs typeface="Times New Roman"/>
              </a:rPr>
              <a:t>in </a:t>
            </a:r>
            <a:r>
              <a:rPr dirty="0" sz="1800" spc="-10" b="1">
                <a:latin typeface="Times New Roman"/>
                <a:cs typeface="Times New Roman"/>
              </a:rPr>
              <a:t>the </a:t>
            </a:r>
            <a:r>
              <a:rPr dirty="0" sz="1800" spc="-15" b="1">
                <a:latin typeface="Times New Roman"/>
                <a:cs typeface="Times New Roman"/>
              </a:rPr>
              <a:t>body </a:t>
            </a:r>
            <a:r>
              <a:rPr dirty="0" sz="1800" spc="-5" b="1">
                <a:latin typeface="Times New Roman"/>
                <a:cs typeface="Times New Roman"/>
              </a:rPr>
              <a:t>of living</a:t>
            </a:r>
            <a:r>
              <a:rPr dirty="0" sz="1800" spc="285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organisms.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10"/>
              </a:lnSpc>
              <a:spcBef>
                <a:spcPts val="1065"/>
              </a:spcBef>
            </a:pPr>
            <a:r>
              <a:rPr dirty="0" sz="1600" spc="-235">
                <a:latin typeface="Arial"/>
                <a:cs typeface="Arial"/>
              </a:rPr>
              <a:t>تانئاكلا </a:t>
            </a:r>
            <a:r>
              <a:rPr dirty="0" sz="1600" spc="-175">
                <a:latin typeface="Arial"/>
                <a:cs typeface="Arial"/>
              </a:rPr>
              <a:t>مسج </a:t>
            </a:r>
            <a:r>
              <a:rPr dirty="0" sz="1600" spc="-465">
                <a:latin typeface="Arial"/>
                <a:cs typeface="Arial"/>
              </a:rPr>
              <a:t>يف</a:t>
            </a:r>
            <a:r>
              <a:rPr dirty="0" sz="1600" spc="280">
                <a:latin typeface="Arial"/>
                <a:cs typeface="Arial"/>
              </a:rPr>
              <a:t> </a:t>
            </a:r>
            <a:r>
              <a:rPr dirty="0" sz="1600" spc="-140">
                <a:latin typeface="Arial"/>
                <a:cs typeface="Arial"/>
              </a:rPr>
              <a:t>فئاظولاو </a:t>
            </a:r>
            <a:r>
              <a:rPr dirty="0" sz="1600" spc="-315">
                <a:latin typeface="Arial"/>
                <a:cs typeface="Arial"/>
              </a:rPr>
              <a:t>بيكرتلا </a:t>
            </a:r>
            <a:r>
              <a:rPr dirty="0" sz="1600" spc="-190">
                <a:latin typeface="Arial"/>
                <a:cs typeface="Arial"/>
              </a:rPr>
              <a:t>معدت </a:t>
            </a:r>
            <a:r>
              <a:rPr dirty="0" sz="1600" spc="-335">
                <a:latin typeface="Arial"/>
                <a:cs typeface="Arial"/>
              </a:rPr>
              <a:t>يتلا </a:t>
            </a:r>
            <a:r>
              <a:rPr dirty="0" sz="1600" spc="-340">
                <a:latin typeface="Arial"/>
                <a:cs typeface="Arial"/>
              </a:rPr>
              <a:t>ةيسيئرلا </a:t>
            </a:r>
            <a:r>
              <a:rPr dirty="0" sz="1600" spc="-290">
                <a:latin typeface="Arial"/>
                <a:cs typeface="Arial"/>
              </a:rPr>
              <a:t>ةيجولويبلا </a:t>
            </a:r>
            <a:r>
              <a:rPr dirty="0" sz="1600" spc="-220">
                <a:latin typeface="Arial"/>
                <a:cs typeface="Arial"/>
              </a:rPr>
              <a:t>تائيزجلا </a:t>
            </a:r>
            <a:r>
              <a:rPr dirty="0" sz="1600" spc="90">
                <a:latin typeface="Arial"/>
                <a:cs typeface="Arial"/>
              </a:rPr>
              <a:t>يه</a:t>
            </a:r>
            <a:r>
              <a:rPr dirty="0" sz="1600" spc="45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تانيتوربلا</a:t>
            </a:r>
            <a:endParaRPr sz="1600">
              <a:latin typeface="Arial"/>
              <a:cs typeface="Arial"/>
            </a:endParaRPr>
          </a:p>
          <a:p>
            <a:pPr marL="350520">
              <a:lnSpc>
                <a:spcPts val="1910"/>
              </a:lnSpc>
            </a:pPr>
            <a:r>
              <a:rPr dirty="0" sz="1600" spc="-170">
                <a:latin typeface="Arial"/>
                <a:cs typeface="Arial"/>
              </a:rPr>
              <a:t>.ةيحلا</a:t>
            </a:r>
            <a:endParaRPr sz="1600">
              <a:latin typeface="Arial"/>
              <a:cs typeface="Arial"/>
            </a:endParaRPr>
          </a:p>
          <a:p>
            <a:pPr marL="353695" marR="8255" indent="-338455">
              <a:lnSpc>
                <a:spcPct val="100000"/>
              </a:lnSpc>
              <a:spcBef>
                <a:spcPts val="980"/>
              </a:spcBef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Proteins </a:t>
            </a:r>
            <a:r>
              <a:rPr dirty="0" sz="1800" spc="-15" b="1">
                <a:latin typeface="Times New Roman"/>
                <a:cs typeface="Times New Roman"/>
              </a:rPr>
              <a:t>are </a:t>
            </a:r>
            <a:r>
              <a:rPr dirty="0" sz="1800" b="1">
                <a:latin typeface="Times New Roman"/>
                <a:cs typeface="Times New Roman"/>
              </a:rPr>
              <a:t>the </a:t>
            </a:r>
            <a:r>
              <a:rPr dirty="0" sz="1800" spc="-5" b="1">
                <a:latin typeface="Times New Roman"/>
                <a:cs typeface="Times New Roman"/>
              </a:rPr>
              <a:t>second </a:t>
            </a:r>
            <a:r>
              <a:rPr dirty="0" sz="1800" spc="-10" b="1">
                <a:latin typeface="Times New Roman"/>
                <a:cs typeface="Times New Roman"/>
              </a:rPr>
              <a:t>most </a:t>
            </a:r>
            <a:r>
              <a:rPr dirty="0" sz="1800" spc="-5" b="1">
                <a:latin typeface="Times New Roman"/>
                <a:cs typeface="Times New Roman"/>
              </a:rPr>
              <a:t>common biological molecules  after </a:t>
            </a:r>
            <a:r>
              <a:rPr dirty="0" sz="1800" spc="-30" b="1">
                <a:latin typeface="Times New Roman"/>
                <a:cs typeface="Times New Roman"/>
              </a:rPr>
              <a:t>water.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dirty="0" baseline="3472" sz="2400" spc="-89">
                <a:latin typeface="Arial"/>
                <a:cs typeface="Arial"/>
              </a:rPr>
              <a:t>.ءاملا </a:t>
            </a:r>
            <a:r>
              <a:rPr dirty="0" baseline="3472" sz="2400" spc="-502">
                <a:latin typeface="Arial"/>
                <a:cs typeface="Arial"/>
              </a:rPr>
              <a:t>دعب </a:t>
            </a:r>
            <a:r>
              <a:rPr dirty="0" baseline="3472" sz="2400" spc="-397">
                <a:latin typeface="Arial"/>
                <a:cs typeface="Arial"/>
              </a:rPr>
              <a:t>اع</a:t>
            </a:r>
            <a:r>
              <a:rPr dirty="0" sz="1600" spc="-265">
                <a:latin typeface="Arial"/>
                <a:cs typeface="Arial"/>
              </a:rPr>
              <a:t>ً </a:t>
            </a:r>
            <a:r>
              <a:rPr dirty="0" baseline="3472" sz="2400" spc="-547">
                <a:latin typeface="Arial"/>
                <a:cs typeface="Arial"/>
              </a:rPr>
              <a:t>ويش </a:t>
            </a:r>
            <a:r>
              <a:rPr dirty="0" baseline="3472" sz="2400" spc="-345">
                <a:latin typeface="Arial"/>
                <a:cs typeface="Arial"/>
              </a:rPr>
              <a:t>رثكلأا </a:t>
            </a:r>
            <a:r>
              <a:rPr dirty="0" baseline="3472" sz="2400" spc="-434">
                <a:latin typeface="Arial"/>
                <a:cs typeface="Arial"/>
              </a:rPr>
              <a:t>ةيجولويبلا </a:t>
            </a:r>
            <a:r>
              <a:rPr dirty="0" baseline="3472" sz="2400" spc="-330">
                <a:latin typeface="Arial"/>
                <a:cs typeface="Arial"/>
              </a:rPr>
              <a:t>تائيزجلا </a:t>
            </a:r>
            <a:r>
              <a:rPr dirty="0" baseline="3472" sz="2400" spc="-480">
                <a:latin typeface="Arial"/>
                <a:cs typeface="Arial"/>
              </a:rPr>
              <a:t>يناث </a:t>
            </a:r>
            <a:r>
              <a:rPr dirty="0" baseline="3472" sz="2400" spc="-457">
                <a:latin typeface="Arial"/>
                <a:cs typeface="Arial"/>
              </a:rPr>
              <a:t>تانيتوربلا</a:t>
            </a:r>
            <a:r>
              <a:rPr dirty="0" baseline="3472" sz="2400" spc="-405">
                <a:latin typeface="Arial"/>
                <a:cs typeface="Arial"/>
              </a:rPr>
              <a:t> </a:t>
            </a:r>
            <a:r>
              <a:rPr dirty="0" baseline="3472" sz="2400" spc="-502">
                <a:latin typeface="Arial"/>
                <a:cs typeface="Arial"/>
              </a:rPr>
              <a:t>دعت</a:t>
            </a:r>
            <a:endParaRPr baseline="3472" sz="2400">
              <a:latin typeface="Arial"/>
              <a:cs typeface="Arial"/>
            </a:endParaRPr>
          </a:p>
          <a:p>
            <a:pPr marL="353695" marR="5080" indent="-338455">
              <a:lnSpc>
                <a:spcPct val="100000"/>
              </a:lnSpc>
              <a:spcBef>
                <a:spcPts val="885"/>
              </a:spcBef>
              <a:buFont typeface="Wingdings"/>
              <a:buChar char=""/>
              <a:tabLst>
                <a:tab pos="353695" algn="l"/>
                <a:tab pos="354330" algn="l"/>
                <a:tab pos="1299210" algn="l"/>
                <a:tab pos="1750060" algn="l"/>
                <a:tab pos="2199005" algn="l"/>
                <a:tab pos="2802255" algn="l"/>
                <a:tab pos="4123054" algn="l"/>
                <a:tab pos="5001260" algn="l"/>
                <a:tab pos="6089650" algn="l"/>
              </a:tabLst>
            </a:pPr>
            <a:r>
              <a:rPr dirty="0" sz="1800" b="1">
                <a:latin typeface="Times New Roman"/>
                <a:cs typeface="Times New Roman"/>
              </a:rPr>
              <a:t>P</a:t>
            </a:r>
            <a:r>
              <a:rPr dirty="0" sz="1800" spc="-30" b="1">
                <a:latin typeface="Times New Roman"/>
                <a:cs typeface="Times New Roman"/>
              </a:rPr>
              <a:t>r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t</a:t>
            </a:r>
            <a:r>
              <a:rPr dirty="0" sz="1800" spc="-10" b="1">
                <a:latin typeface="Times New Roman"/>
                <a:cs typeface="Times New Roman"/>
              </a:rPr>
              <a:t>e</a:t>
            </a:r>
            <a:r>
              <a:rPr dirty="0" sz="1800" spc="-5" b="1">
                <a:latin typeface="Times New Roman"/>
                <a:cs typeface="Times New Roman"/>
              </a:rPr>
              <a:t>i</a:t>
            </a:r>
            <a:r>
              <a:rPr dirty="0" sz="1800" spc="-20" b="1">
                <a:latin typeface="Times New Roman"/>
                <a:cs typeface="Times New Roman"/>
              </a:rPr>
              <a:t>n</a:t>
            </a:r>
            <a:r>
              <a:rPr dirty="0" sz="1800" spc="-5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10" b="1">
                <a:latin typeface="Times New Roman"/>
                <a:cs typeface="Times New Roman"/>
              </a:rPr>
              <a:t>a</a:t>
            </a:r>
            <a:r>
              <a:rPr dirty="0" sz="1800" spc="-30" b="1">
                <a:latin typeface="Times New Roman"/>
                <a:cs typeface="Times New Roman"/>
              </a:rPr>
              <a:t>r</a:t>
            </a:r>
            <a:r>
              <a:rPr dirty="0" sz="1800" b="1">
                <a:latin typeface="Times New Roman"/>
                <a:cs typeface="Times New Roman"/>
              </a:rPr>
              <a:t>e	</a:t>
            </a:r>
            <a:r>
              <a:rPr dirty="0" sz="1800" spc="-5" b="1">
                <a:latin typeface="Times New Roman"/>
                <a:cs typeface="Times New Roman"/>
              </a:rPr>
              <a:t>t</a:t>
            </a:r>
            <a:r>
              <a:rPr dirty="0" sz="1800" b="1">
                <a:latin typeface="Times New Roman"/>
                <a:cs typeface="Times New Roman"/>
              </a:rPr>
              <a:t>h</a:t>
            </a:r>
            <a:r>
              <a:rPr dirty="0" sz="1800" b="1">
                <a:latin typeface="Times New Roman"/>
                <a:cs typeface="Times New Roman"/>
              </a:rPr>
              <a:t>e	</a:t>
            </a:r>
            <a:r>
              <a:rPr dirty="0" sz="1800" spc="-40" b="1">
                <a:latin typeface="Times New Roman"/>
                <a:cs typeface="Times New Roman"/>
              </a:rPr>
              <a:t>m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spc="-5" b="1">
                <a:latin typeface="Times New Roman"/>
                <a:cs typeface="Times New Roman"/>
              </a:rPr>
              <a:t>st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10" b="1">
                <a:latin typeface="Times New Roman"/>
                <a:cs typeface="Times New Roman"/>
              </a:rPr>
              <a:t>c</a:t>
            </a:r>
            <a:r>
              <a:rPr dirty="0" sz="1800" spc="30" b="1">
                <a:latin typeface="Times New Roman"/>
                <a:cs typeface="Times New Roman"/>
              </a:rPr>
              <a:t>o</a:t>
            </a:r>
            <a:r>
              <a:rPr dirty="0" sz="1800" spc="-40" b="1">
                <a:latin typeface="Times New Roman"/>
                <a:cs typeface="Times New Roman"/>
              </a:rPr>
              <a:t>m</a:t>
            </a:r>
            <a:r>
              <a:rPr dirty="0" sz="1800" spc="-25" b="1">
                <a:latin typeface="Times New Roman"/>
                <a:cs typeface="Times New Roman"/>
              </a:rPr>
              <a:t>p</a:t>
            </a:r>
            <a:r>
              <a:rPr dirty="0" sz="1800" b="1">
                <a:latin typeface="Times New Roman"/>
                <a:cs typeface="Times New Roman"/>
              </a:rPr>
              <a:t>l</a:t>
            </a:r>
            <a:r>
              <a:rPr dirty="0" sz="1800" spc="25" b="1">
                <a:latin typeface="Times New Roman"/>
                <a:cs typeface="Times New Roman"/>
              </a:rPr>
              <a:t>i</a:t>
            </a:r>
            <a:r>
              <a:rPr dirty="0" sz="1800" spc="-10" b="1">
                <a:latin typeface="Times New Roman"/>
                <a:cs typeface="Times New Roman"/>
              </a:rPr>
              <a:t>c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b="1">
                <a:latin typeface="Times New Roman"/>
                <a:cs typeface="Times New Roman"/>
              </a:rPr>
              <a:t>t</a:t>
            </a:r>
            <a:r>
              <a:rPr dirty="0" sz="1800" spc="15" b="1">
                <a:latin typeface="Times New Roman"/>
                <a:cs typeface="Times New Roman"/>
              </a:rPr>
              <a:t>e</a:t>
            </a:r>
            <a:r>
              <a:rPr dirty="0" sz="1800" spc="-5" b="1">
                <a:latin typeface="Times New Roman"/>
                <a:cs typeface="Times New Roman"/>
              </a:rPr>
              <a:t>d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spc="-10" b="1">
                <a:latin typeface="Times New Roman"/>
                <a:cs typeface="Times New Roman"/>
              </a:rPr>
              <a:t>r</a:t>
            </a:r>
            <a:r>
              <a:rPr dirty="0" sz="1800" spc="10" b="1">
                <a:latin typeface="Times New Roman"/>
                <a:cs typeface="Times New Roman"/>
              </a:rPr>
              <a:t>ga</a:t>
            </a:r>
            <a:r>
              <a:rPr dirty="0" sz="1800" spc="-25" b="1">
                <a:latin typeface="Times New Roman"/>
                <a:cs typeface="Times New Roman"/>
              </a:rPr>
              <a:t>n</a:t>
            </a:r>
            <a:r>
              <a:rPr dirty="0" sz="1800" b="1">
                <a:latin typeface="Times New Roman"/>
                <a:cs typeface="Times New Roman"/>
              </a:rPr>
              <a:t>ic	</a:t>
            </a:r>
            <a:r>
              <a:rPr dirty="0" sz="1800" spc="-40" b="1">
                <a:latin typeface="Times New Roman"/>
                <a:cs typeface="Times New Roman"/>
              </a:rPr>
              <a:t>m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l</a:t>
            </a:r>
            <a:r>
              <a:rPr dirty="0" sz="1800" spc="15" b="1">
                <a:latin typeface="Times New Roman"/>
                <a:cs typeface="Times New Roman"/>
              </a:rPr>
              <a:t>e</a:t>
            </a:r>
            <a:r>
              <a:rPr dirty="0" sz="1800" spc="-10" b="1">
                <a:latin typeface="Times New Roman"/>
                <a:cs typeface="Times New Roman"/>
              </a:rPr>
              <a:t>c</a:t>
            </a:r>
            <a:r>
              <a:rPr dirty="0" sz="1800" spc="-25" b="1">
                <a:latin typeface="Times New Roman"/>
                <a:cs typeface="Times New Roman"/>
              </a:rPr>
              <a:t>u</a:t>
            </a:r>
            <a:r>
              <a:rPr dirty="0" sz="1800" b="1">
                <a:latin typeface="Times New Roman"/>
                <a:cs typeface="Times New Roman"/>
              </a:rPr>
              <a:t>l</a:t>
            </a:r>
            <a:r>
              <a:rPr dirty="0" sz="1800" spc="15" b="1">
                <a:latin typeface="Times New Roman"/>
                <a:cs typeface="Times New Roman"/>
              </a:rPr>
              <a:t>e</a:t>
            </a:r>
            <a:r>
              <a:rPr dirty="0" sz="1800" spc="-5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5" b="1">
                <a:latin typeface="Times New Roman"/>
                <a:cs typeface="Times New Roman"/>
              </a:rPr>
              <a:t>in  </a:t>
            </a:r>
            <a:r>
              <a:rPr dirty="0" sz="1800" spc="-5" b="1">
                <a:latin typeface="Times New Roman"/>
                <a:cs typeface="Times New Roman"/>
              </a:rPr>
              <a:t>living</a:t>
            </a:r>
            <a:r>
              <a:rPr dirty="0" sz="1800" spc="15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organisms.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dirty="0" sz="1600" spc="-170">
                <a:latin typeface="Arial"/>
                <a:cs typeface="Arial"/>
              </a:rPr>
              <a:t>.ةيحلا </a:t>
            </a:r>
            <a:r>
              <a:rPr dirty="0" sz="1600" spc="-235">
                <a:latin typeface="Arial"/>
                <a:cs typeface="Arial"/>
              </a:rPr>
              <a:t>تانئاكلا </a:t>
            </a:r>
            <a:r>
              <a:rPr dirty="0" sz="1600" spc="-465">
                <a:latin typeface="Arial"/>
                <a:cs typeface="Arial"/>
              </a:rPr>
              <a:t>يف</a:t>
            </a:r>
            <a:r>
              <a:rPr dirty="0" sz="1600" spc="-15">
                <a:latin typeface="Arial"/>
                <a:cs typeface="Arial"/>
              </a:rPr>
              <a:t> </a:t>
            </a:r>
            <a:r>
              <a:rPr dirty="0" sz="1600" spc="-165">
                <a:latin typeface="Arial"/>
                <a:cs typeface="Arial"/>
              </a:rPr>
              <a:t>ادً </a:t>
            </a:r>
            <a:r>
              <a:rPr dirty="0" sz="1600" spc="-535">
                <a:latin typeface="Arial"/>
                <a:cs typeface="Arial"/>
              </a:rPr>
              <a:t>يقعت</a:t>
            </a:r>
            <a:r>
              <a:rPr dirty="0" sz="1600" spc="25">
                <a:latin typeface="Arial"/>
                <a:cs typeface="Arial"/>
              </a:rPr>
              <a:t> </a:t>
            </a:r>
            <a:r>
              <a:rPr dirty="0" sz="1600" spc="-229">
                <a:latin typeface="Arial"/>
                <a:cs typeface="Arial"/>
              </a:rPr>
              <a:t>رثكلأا </a:t>
            </a:r>
            <a:r>
              <a:rPr dirty="0" sz="1600" spc="-235">
                <a:latin typeface="Arial"/>
                <a:cs typeface="Arial"/>
              </a:rPr>
              <a:t>ةيوضعلا </a:t>
            </a:r>
            <a:r>
              <a:rPr dirty="0" sz="1600" spc="-220">
                <a:latin typeface="Arial"/>
                <a:cs typeface="Arial"/>
              </a:rPr>
              <a:t>تائيزجلا </a:t>
            </a:r>
            <a:r>
              <a:rPr dirty="0" sz="1600" spc="90">
                <a:latin typeface="Arial"/>
                <a:cs typeface="Arial"/>
              </a:rPr>
              <a:t>يه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تانيتوربلا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8514" y="287858"/>
            <a:ext cx="1758950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800">
                <a:latin typeface="Times New Roman"/>
                <a:cs typeface="Times New Roman"/>
              </a:rPr>
              <a:t>Atom</a:t>
            </a:r>
            <a:r>
              <a:rPr dirty="0" sz="2800" spc="-90">
                <a:latin typeface="Times New Roman"/>
                <a:cs typeface="Times New Roman"/>
              </a:rPr>
              <a:t> </a:t>
            </a:r>
            <a:r>
              <a:rPr dirty="0" sz="2800" spc="-90"/>
              <a:t>)ةرذلا(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8902" y="1349451"/>
            <a:ext cx="6403975" cy="3594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0520" indent="-338455">
              <a:lnSpc>
                <a:spcPts val="2070"/>
              </a:lnSpc>
              <a:spcBef>
                <a:spcPts val="100"/>
              </a:spcBef>
              <a:buFont typeface="Wingdings"/>
              <a:buChar char=""/>
              <a:tabLst>
                <a:tab pos="350520" algn="l"/>
                <a:tab pos="351155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An </a:t>
            </a:r>
            <a:r>
              <a:rPr dirty="0" sz="1800" spc="-10" b="1">
                <a:latin typeface="Times New Roman"/>
                <a:cs typeface="Times New Roman"/>
              </a:rPr>
              <a:t>atom </a:t>
            </a:r>
            <a:r>
              <a:rPr dirty="0" sz="1800" b="1">
                <a:latin typeface="Times New Roman"/>
                <a:cs typeface="Times New Roman"/>
              </a:rPr>
              <a:t>is </a:t>
            </a:r>
            <a:r>
              <a:rPr dirty="0" sz="1800" spc="-10" b="1">
                <a:latin typeface="Times New Roman"/>
                <a:cs typeface="Times New Roman"/>
              </a:rPr>
              <a:t>the </a:t>
            </a:r>
            <a:r>
              <a:rPr dirty="0" sz="1800" spc="-15" b="1">
                <a:latin typeface="Times New Roman"/>
                <a:cs typeface="Times New Roman"/>
              </a:rPr>
              <a:t>smallest </a:t>
            </a:r>
            <a:r>
              <a:rPr dirty="0" sz="1800" spc="-10" b="1">
                <a:latin typeface="Times New Roman"/>
                <a:cs typeface="Times New Roman"/>
              </a:rPr>
              <a:t>unit of </a:t>
            </a:r>
            <a:r>
              <a:rPr dirty="0" sz="1800" spc="-15" b="1">
                <a:latin typeface="Times New Roman"/>
                <a:cs typeface="Times New Roman"/>
              </a:rPr>
              <a:t>any</a:t>
            </a:r>
            <a:r>
              <a:rPr dirty="0" sz="1800" spc="225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element.</a:t>
            </a:r>
            <a:endParaRPr sz="1800">
              <a:latin typeface="Times New Roman"/>
              <a:cs typeface="Times New Roman"/>
            </a:endParaRPr>
          </a:p>
          <a:p>
            <a:pPr marL="347980" indent="-335280">
              <a:lnSpc>
                <a:spcPts val="1714"/>
              </a:lnSpc>
              <a:buFont typeface="Wingdings"/>
              <a:buChar char=""/>
              <a:tabLst>
                <a:tab pos="347980" algn="l"/>
              </a:tabLst>
            </a:pPr>
            <a:r>
              <a:rPr dirty="0" sz="1600" spc="-175">
                <a:latin typeface="Arial"/>
                <a:cs typeface="Arial"/>
              </a:rPr>
              <a:t>.رصنع </a:t>
            </a:r>
            <a:r>
              <a:rPr dirty="0" sz="1600" spc="5">
                <a:latin typeface="Arial"/>
                <a:cs typeface="Arial"/>
              </a:rPr>
              <a:t>يأ </a:t>
            </a:r>
            <a:r>
              <a:rPr dirty="0" sz="1600" spc="-459">
                <a:latin typeface="Arial"/>
                <a:cs typeface="Arial"/>
              </a:rPr>
              <a:t>يف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ةدحو </a:t>
            </a:r>
            <a:r>
              <a:rPr dirty="0" sz="1600" spc="-160">
                <a:latin typeface="Arial"/>
                <a:cs typeface="Arial"/>
              </a:rPr>
              <a:t>رغصأ </a:t>
            </a:r>
            <a:r>
              <a:rPr dirty="0" sz="1600" spc="90">
                <a:latin typeface="Arial"/>
                <a:cs typeface="Arial"/>
              </a:rPr>
              <a:t>يه</a:t>
            </a:r>
            <a:r>
              <a:rPr dirty="0" sz="1600" spc="-240">
                <a:latin typeface="Arial"/>
                <a:cs typeface="Arial"/>
              </a:rPr>
              <a:t> </a:t>
            </a:r>
            <a:r>
              <a:rPr dirty="0" sz="1600" spc="-95">
                <a:latin typeface="Arial"/>
                <a:cs typeface="Arial"/>
              </a:rPr>
              <a:t>ةرذلا</a:t>
            </a:r>
            <a:endParaRPr sz="1600">
              <a:latin typeface="Arial"/>
              <a:cs typeface="Arial"/>
            </a:endParaRPr>
          </a:p>
          <a:p>
            <a:pPr marL="350520" indent="-338455">
              <a:lnSpc>
                <a:spcPts val="1955"/>
              </a:lnSpc>
              <a:buFont typeface="Wingdings"/>
              <a:buChar char=""/>
              <a:tabLst>
                <a:tab pos="350520" algn="l"/>
                <a:tab pos="351155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An </a:t>
            </a:r>
            <a:r>
              <a:rPr dirty="0" sz="1800" spc="-10" b="1">
                <a:latin typeface="Times New Roman"/>
                <a:cs typeface="Times New Roman"/>
              </a:rPr>
              <a:t>atom consists </a:t>
            </a:r>
            <a:r>
              <a:rPr dirty="0" sz="1800" spc="-5" b="1">
                <a:latin typeface="Times New Roman"/>
                <a:cs typeface="Times New Roman"/>
              </a:rPr>
              <a:t>of: </a:t>
            </a:r>
            <a:r>
              <a:rPr dirty="0" sz="1800" spc="-10" b="1">
                <a:latin typeface="Times New Roman"/>
                <a:cs typeface="Times New Roman"/>
              </a:rPr>
              <a:t>protons, </a:t>
            </a:r>
            <a:r>
              <a:rPr dirty="0" sz="1800" spc="-15" b="1">
                <a:latin typeface="Times New Roman"/>
                <a:cs typeface="Times New Roman"/>
              </a:rPr>
              <a:t>neutrons and</a:t>
            </a:r>
            <a:r>
              <a:rPr dirty="0" sz="1800" spc="29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electrons.</a:t>
            </a:r>
            <a:endParaRPr sz="1800">
              <a:latin typeface="Times New Roman"/>
              <a:cs typeface="Times New Roman"/>
            </a:endParaRPr>
          </a:p>
          <a:p>
            <a:pPr marL="347980" indent="-335280">
              <a:lnSpc>
                <a:spcPts val="1714"/>
              </a:lnSpc>
              <a:buFont typeface="Wingdings"/>
              <a:buChar char=""/>
              <a:tabLst>
                <a:tab pos="347980" algn="l"/>
              </a:tabLst>
            </a:pPr>
            <a:r>
              <a:rPr dirty="0" sz="1600" spc="-175">
                <a:latin typeface="Arial"/>
                <a:cs typeface="Arial"/>
              </a:rPr>
              <a:t>.تانورتكللإاو </a:t>
            </a:r>
            <a:r>
              <a:rPr dirty="0" sz="1600" spc="-229">
                <a:latin typeface="Arial"/>
                <a:cs typeface="Arial"/>
              </a:rPr>
              <a:t>تانورتوينلاو </a:t>
            </a:r>
            <a:r>
              <a:rPr dirty="0" sz="1600" spc="-245">
                <a:latin typeface="Arial"/>
                <a:cs typeface="Arial"/>
              </a:rPr>
              <a:t>تانوتوربلا </a:t>
            </a:r>
            <a:r>
              <a:rPr dirty="0" sz="1600" spc="30">
                <a:latin typeface="Arial"/>
                <a:cs typeface="Arial"/>
              </a:rPr>
              <a:t>:نم </a:t>
            </a:r>
            <a:r>
              <a:rPr dirty="0" sz="1600" spc="-95">
                <a:latin typeface="Arial"/>
                <a:cs typeface="Arial"/>
              </a:rPr>
              <a:t>ةرذلا</a:t>
            </a:r>
            <a:r>
              <a:rPr dirty="0" sz="1600" spc="-295">
                <a:latin typeface="Arial"/>
                <a:cs typeface="Arial"/>
              </a:rPr>
              <a:t> </a:t>
            </a:r>
            <a:r>
              <a:rPr dirty="0" sz="1600" spc="-375">
                <a:latin typeface="Arial"/>
                <a:cs typeface="Arial"/>
              </a:rPr>
              <a:t>نوكتت</a:t>
            </a:r>
            <a:endParaRPr sz="1600">
              <a:latin typeface="Arial"/>
              <a:cs typeface="Arial"/>
            </a:endParaRPr>
          </a:p>
          <a:p>
            <a:pPr marL="350520" indent="-338455">
              <a:lnSpc>
                <a:spcPts val="1955"/>
              </a:lnSpc>
              <a:buFont typeface="Wingdings"/>
              <a:buChar char=""/>
              <a:tabLst>
                <a:tab pos="350520" algn="l"/>
                <a:tab pos="351155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At </a:t>
            </a:r>
            <a:r>
              <a:rPr dirty="0" sz="1800" spc="-10" b="1">
                <a:latin typeface="Times New Roman"/>
                <a:cs typeface="Times New Roman"/>
              </a:rPr>
              <a:t>the center of an atom </a:t>
            </a:r>
            <a:r>
              <a:rPr dirty="0" sz="1800" b="1">
                <a:latin typeface="Times New Roman"/>
                <a:cs typeface="Times New Roman"/>
              </a:rPr>
              <a:t>is </a:t>
            </a:r>
            <a:r>
              <a:rPr dirty="0" sz="1800" spc="-10" b="1">
                <a:latin typeface="Times New Roman"/>
                <a:cs typeface="Times New Roman"/>
              </a:rPr>
              <a:t>the</a:t>
            </a:r>
            <a:r>
              <a:rPr dirty="0" sz="1800" spc="14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nucleus.</a:t>
            </a:r>
            <a:endParaRPr sz="1800">
              <a:latin typeface="Times New Roman"/>
              <a:cs typeface="Times New Roman"/>
            </a:endParaRPr>
          </a:p>
          <a:p>
            <a:pPr marL="347980" indent="-335280">
              <a:lnSpc>
                <a:spcPts val="1720"/>
              </a:lnSpc>
              <a:buFont typeface="Wingdings"/>
              <a:buChar char=""/>
              <a:tabLst>
                <a:tab pos="347980" algn="l"/>
              </a:tabLst>
            </a:pPr>
            <a:r>
              <a:rPr dirty="0" sz="1600" spc="-135">
                <a:latin typeface="Arial"/>
                <a:cs typeface="Arial"/>
              </a:rPr>
              <a:t>.ةاونلا </a:t>
            </a:r>
            <a:r>
              <a:rPr dirty="0" sz="1600" spc="-200">
                <a:latin typeface="Arial"/>
                <a:cs typeface="Arial"/>
              </a:rPr>
              <a:t>دجوت </a:t>
            </a:r>
            <a:r>
              <a:rPr dirty="0" sz="1600" spc="-95">
                <a:latin typeface="Arial"/>
                <a:cs typeface="Arial"/>
              </a:rPr>
              <a:t>ةرذلا </a:t>
            </a:r>
            <a:r>
              <a:rPr dirty="0" sz="1600" spc="-150">
                <a:latin typeface="Arial"/>
                <a:cs typeface="Arial"/>
              </a:rPr>
              <a:t>طسو</a:t>
            </a:r>
            <a:r>
              <a:rPr dirty="0" sz="1600" spc="-195">
                <a:latin typeface="Arial"/>
                <a:cs typeface="Arial"/>
              </a:rPr>
              <a:t> </a:t>
            </a:r>
            <a:r>
              <a:rPr dirty="0" sz="1600" spc="-470">
                <a:latin typeface="Arial"/>
                <a:cs typeface="Arial"/>
              </a:rPr>
              <a:t>يف</a:t>
            </a:r>
            <a:endParaRPr sz="1600">
              <a:latin typeface="Arial"/>
              <a:cs typeface="Arial"/>
            </a:endParaRPr>
          </a:p>
          <a:p>
            <a:pPr marL="350520" indent="-338455">
              <a:lnSpc>
                <a:spcPts val="1950"/>
              </a:lnSpc>
              <a:buFont typeface="Wingdings"/>
              <a:buChar char=""/>
              <a:tabLst>
                <a:tab pos="350520" algn="l"/>
                <a:tab pos="351155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The </a:t>
            </a:r>
            <a:r>
              <a:rPr dirty="0" sz="1800" spc="-15" b="1">
                <a:latin typeface="Times New Roman"/>
                <a:cs typeface="Times New Roman"/>
              </a:rPr>
              <a:t>nucleus </a:t>
            </a:r>
            <a:r>
              <a:rPr dirty="0" sz="1800" spc="-10" b="1">
                <a:latin typeface="Times New Roman"/>
                <a:cs typeface="Times New Roman"/>
              </a:rPr>
              <a:t>contains both </a:t>
            </a:r>
            <a:r>
              <a:rPr dirty="0" sz="1800" spc="-15" b="1">
                <a:latin typeface="Times New Roman"/>
                <a:cs typeface="Times New Roman"/>
              </a:rPr>
              <a:t>protons </a:t>
            </a:r>
            <a:r>
              <a:rPr dirty="0" sz="1800" spc="-10" b="1">
                <a:latin typeface="Times New Roman"/>
                <a:cs typeface="Times New Roman"/>
              </a:rPr>
              <a:t>and</a:t>
            </a:r>
            <a:r>
              <a:rPr dirty="0" sz="1800" spc="295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neutrons.</a:t>
            </a:r>
            <a:endParaRPr sz="1800">
              <a:latin typeface="Times New Roman"/>
              <a:cs typeface="Times New Roman"/>
            </a:endParaRPr>
          </a:p>
          <a:p>
            <a:pPr marL="347980" indent="-335280">
              <a:lnSpc>
                <a:spcPts val="1945"/>
              </a:lnSpc>
              <a:buSzPct val="88888"/>
              <a:buFont typeface="Wingdings"/>
              <a:buChar char=""/>
              <a:tabLst>
                <a:tab pos="347980" algn="l"/>
              </a:tabLst>
            </a:pPr>
            <a:r>
              <a:rPr dirty="0" sz="1800" spc="-215">
                <a:latin typeface="Arial"/>
                <a:cs typeface="Arial"/>
              </a:rPr>
              <a:t>.</a:t>
            </a:r>
            <a:r>
              <a:rPr dirty="0" sz="1600" spc="-215">
                <a:latin typeface="Arial"/>
                <a:cs typeface="Arial"/>
              </a:rPr>
              <a:t>تانورتوينلاو </a:t>
            </a:r>
            <a:r>
              <a:rPr dirty="0" sz="1600" spc="-245">
                <a:latin typeface="Arial"/>
                <a:cs typeface="Arial"/>
              </a:rPr>
              <a:t>تانوتوربلا </a:t>
            </a:r>
            <a:r>
              <a:rPr dirty="0" sz="1600" spc="40">
                <a:latin typeface="Arial"/>
                <a:cs typeface="Arial"/>
              </a:rPr>
              <a:t>نم </a:t>
            </a:r>
            <a:r>
              <a:rPr dirty="0" sz="1600" spc="-165">
                <a:latin typeface="Arial"/>
                <a:cs typeface="Arial"/>
              </a:rPr>
              <a:t>لك </a:t>
            </a:r>
            <a:r>
              <a:rPr dirty="0" sz="1600" spc="-200">
                <a:latin typeface="Arial"/>
                <a:cs typeface="Arial"/>
              </a:rPr>
              <a:t>ىلع </a:t>
            </a:r>
            <a:r>
              <a:rPr dirty="0" sz="1600" spc="-160">
                <a:latin typeface="Arial"/>
                <a:cs typeface="Arial"/>
              </a:rPr>
              <a:t>ةاونلا</a:t>
            </a:r>
            <a:r>
              <a:rPr dirty="0" sz="1600" spc="-210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يوتحت</a:t>
            </a:r>
            <a:endParaRPr sz="1600">
              <a:latin typeface="Arial"/>
              <a:cs typeface="Arial"/>
            </a:endParaRPr>
          </a:p>
          <a:p>
            <a:pPr marL="350520" indent="-338455">
              <a:lnSpc>
                <a:spcPts val="1935"/>
              </a:lnSpc>
              <a:buFont typeface="Wingdings"/>
              <a:buChar char=""/>
              <a:tabLst>
                <a:tab pos="350520" algn="l"/>
                <a:tab pos="351155" algn="l"/>
                <a:tab pos="1445260" algn="l"/>
                <a:tab pos="2098040" algn="l"/>
                <a:tab pos="2979420" algn="l"/>
                <a:tab pos="3455035" algn="l"/>
                <a:tab pos="4360545" algn="l"/>
                <a:tab pos="4720590" algn="l"/>
                <a:tab pos="5821680" algn="l"/>
              </a:tabLst>
            </a:pPr>
            <a:r>
              <a:rPr dirty="0" sz="1800" b="1">
                <a:latin typeface="Times New Roman"/>
                <a:cs typeface="Times New Roman"/>
              </a:rPr>
              <a:t>Ele</a:t>
            </a:r>
            <a:r>
              <a:rPr dirty="0" sz="1800" spc="-15" b="1">
                <a:latin typeface="Times New Roman"/>
                <a:cs typeface="Times New Roman"/>
              </a:rPr>
              <a:t>c</a:t>
            </a:r>
            <a:r>
              <a:rPr dirty="0" sz="1800" b="1">
                <a:latin typeface="Times New Roman"/>
                <a:cs typeface="Times New Roman"/>
              </a:rPr>
              <a:t>t</a:t>
            </a:r>
            <a:r>
              <a:rPr dirty="0" sz="1800" spc="-10" b="1">
                <a:latin typeface="Times New Roman"/>
                <a:cs typeface="Times New Roman"/>
              </a:rPr>
              <a:t>r</a:t>
            </a:r>
            <a:r>
              <a:rPr dirty="0" sz="1800" spc="5" b="1">
                <a:latin typeface="Times New Roman"/>
                <a:cs typeface="Times New Roman"/>
              </a:rPr>
              <a:t>o</a:t>
            </a:r>
            <a:r>
              <a:rPr dirty="0" sz="1800" spc="-20" b="1">
                <a:latin typeface="Times New Roman"/>
                <a:cs typeface="Times New Roman"/>
              </a:rPr>
              <a:t>n</a:t>
            </a:r>
            <a:r>
              <a:rPr dirty="0" sz="1800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5" b="1">
                <a:latin typeface="Times New Roman"/>
                <a:cs typeface="Times New Roman"/>
              </a:rPr>
              <a:t>o</a:t>
            </a:r>
            <a:r>
              <a:rPr dirty="0" sz="1800" spc="-10" b="1">
                <a:latin typeface="Times New Roman"/>
                <a:cs typeface="Times New Roman"/>
              </a:rPr>
              <a:t>r</a:t>
            </a:r>
            <a:r>
              <a:rPr dirty="0" sz="1800" spc="-20" b="1">
                <a:latin typeface="Times New Roman"/>
                <a:cs typeface="Times New Roman"/>
              </a:rPr>
              <a:t>b</a:t>
            </a:r>
            <a:r>
              <a:rPr dirty="0" sz="1800" b="1">
                <a:latin typeface="Times New Roman"/>
                <a:cs typeface="Times New Roman"/>
              </a:rPr>
              <a:t>it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5" b="1">
                <a:latin typeface="Times New Roman"/>
                <a:cs typeface="Times New Roman"/>
              </a:rPr>
              <a:t>a</a:t>
            </a:r>
            <a:r>
              <a:rPr dirty="0" sz="1800" spc="-10" b="1">
                <a:latin typeface="Times New Roman"/>
                <a:cs typeface="Times New Roman"/>
              </a:rPr>
              <a:t>r</a:t>
            </a:r>
            <a:r>
              <a:rPr dirty="0" sz="1800" spc="5" b="1">
                <a:latin typeface="Times New Roman"/>
                <a:cs typeface="Times New Roman"/>
              </a:rPr>
              <a:t>o</a:t>
            </a:r>
            <a:r>
              <a:rPr dirty="0" sz="1800" spc="-20" b="1">
                <a:latin typeface="Times New Roman"/>
                <a:cs typeface="Times New Roman"/>
              </a:rPr>
              <a:t>u</a:t>
            </a:r>
            <a:r>
              <a:rPr dirty="0" sz="1800" b="1">
                <a:latin typeface="Times New Roman"/>
                <a:cs typeface="Times New Roman"/>
              </a:rPr>
              <a:t>nd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b="1">
                <a:latin typeface="Times New Roman"/>
                <a:cs typeface="Times New Roman"/>
              </a:rPr>
              <a:t>th</a:t>
            </a:r>
            <a:r>
              <a:rPr dirty="0" sz="1800" b="1">
                <a:latin typeface="Times New Roman"/>
                <a:cs typeface="Times New Roman"/>
              </a:rPr>
              <a:t>e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20" b="1">
                <a:latin typeface="Times New Roman"/>
                <a:cs typeface="Times New Roman"/>
              </a:rPr>
              <a:t>n</a:t>
            </a:r>
            <a:r>
              <a:rPr dirty="0" sz="1800" b="1">
                <a:latin typeface="Times New Roman"/>
                <a:cs typeface="Times New Roman"/>
              </a:rPr>
              <a:t>u</a:t>
            </a:r>
            <a:r>
              <a:rPr dirty="0" sz="1800" spc="-10" b="1">
                <a:latin typeface="Times New Roman"/>
                <a:cs typeface="Times New Roman"/>
              </a:rPr>
              <a:t>c</a:t>
            </a:r>
            <a:r>
              <a:rPr dirty="0" sz="1800" b="1">
                <a:latin typeface="Times New Roman"/>
                <a:cs typeface="Times New Roman"/>
              </a:rPr>
              <a:t>l</a:t>
            </a:r>
            <a:r>
              <a:rPr dirty="0" sz="1800" spc="15" b="1">
                <a:latin typeface="Times New Roman"/>
                <a:cs typeface="Times New Roman"/>
              </a:rPr>
              <a:t>e</a:t>
            </a:r>
            <a:r>
              <a:rPr dirty="0" sz="1800" spc="-20" b="1">
                <a:latin typeface="Times New Roman"/>
                <a:cs typeface="Times New Roman"/>
              </a:rPr>
              <a:t>u</a:t>
            </a:r>
            <a:r>
              <a:rPr dirty="0" sz="1800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5" b="1">
                <a:latin typeface="Times New Roman"/>
                <a:cs typeface="Times New Roman"/>
              </a:rPr>
              <a:t>i</a:t>
            </a:r>
            <a:r>
              <a:rPr dirty="0" sz="1800" b="1">
                <a:latin typeface="Times New Roman"/>
                <a:cs typeface="Times New Roman"/>
              </a:rPr>
              <a:t>n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b="1">
                <a:latin typeface="Times New Roman"/>
                <a:cs typeface="Times New Roman"/>
              </a:rPr>
              <a:t>p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b="1">
                <a:latin typeface="Times New Roman"/>
                <a:cs typeface="Times New Roman"/>
              </a:rPr>
              <a:t>t</a:t>
            </a:r>
            <a:r>
              <a:rPr dirty="0" sz="1800" spc="-20" b="1">
                <a:latin typeface="Times New Roman"/>
                <a:cs typeface="Times New Roman"/>
              </a:rPr>
              <a:t>h</a:t>
            </a:r>
            <a:r>
              <a:rPr dirty="0" sz="1800" spc="40" b="1">
                <a:latin typeface="Times New Roman"/>
                <a:cs typeface="Times New Roman"/>
              </a:rPr>
              <a:t>w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spc="5" b="1">
                <a:latin typeface="Times New Roman"/>
                <a:cs typeface="Times New Roman"/>
              </a:rPr>
              <a:t>y</a:t>
            </a:r>
            <a:r>
              <a:rPr dirty="0" sz="1800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10" b="1">
                <a:latin typeface="Times New Roman"/>
                <a:cs typeface="Times New Roman"/>
              </a:rPr>
              <a:t>c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b="1">
                <a:latin typeface="Times New Roman"/>
                <a:cs typeface="Times New Roman"/>
              </a:rPr>
              <a:t>ll</a:t>
            </a:r>
            <a:r>
              <a:rPr dirty="0" sz="1800" spc="-10" b="1">
                <a:latin typeface="Times New Roman"/>
                <a:cs typeface="Times New Roman"/>
              </a:rPr>
              <a:t>e</a:t>
            </a:r>
            <a:r>
              <a:rPr dirty="0" sz="1800" b="1">
                <a:latin typeface="Times New Roman"/>
                <a:cs typeface="Times New Roman"/>
              </a:rPr>
              <a:t>d</a:t>
            </a:r>
            <a:endParaRPr sz="1800">
              <a:latin typeface="Times New Roman"/>
              <a:cs typeface="Times New Roman"/>
            </a:endParaRPr>
          </a:p>
          <a:p>
            <a:pPr marL="350520">
              <a:lnSpc>
                <a:spcPts val="1960"/>
              </a:lnSpc>
            </a:pPr>
            <a:r>
              <a:rPr dirty="0" sz="1800" spc="-10" b="1">
                <a:latin typeface="Times New Roman"/>
                <a:cs typeface="Times New Roman"/>
              </a:rPr>
              <a:t>orbitals </a:t>
            </a:r>
            <a:r>
              <a:rPr dirty="0" sz="1800" spc="-5" b="1">
                <a:latin typeface="Times New Roman"/>
                <a:cs typeface="Times New Roman"/>
              </a:rPr>
              <a:t>(or</a:t>
            </a:r>
            <a:r>
              <a:rPr dirty="0" sz="1800" spc="5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shells).</a:t>
            </a:r>
            <a:endParaRPr sz="1800">
              <a:latin typeface="Times New Roman"/>
              <a:cs typeface="Times New Roman"/>
            </a:endParaRPr>
          </a:p>
          <a:p>
            <a:pPr marL="347980" indent="-335280">
              <a:lnSpc>
                <a:spcPts val="1714"/>
              </a:lnSpc>
              <a:buFont typeface="Wingdings"/>
              <a:buChar char=""/>
              <a:tabLst>
                <a:tab pos="347980" algn="l"/>
              </a:tabLst>
            </a:pPr>
            <a:r>
              <a:rPr dirty="0" sz="1600" spc="-180">
                <a:latin typeface="Arial"/>
                <a:cs typeface="Arial"/>
              </a:rPr>
              <a:t>.)فئاذقلا </a:t>
            </a:r>
            <a:r>
              <a:rPr dirty="0" sz="1600">
                <a:latin typeface="Arial"/>
                <a:cs typeface="Arial"/>
              </a:rPr>
              <a:t>وأ( </a:t>
            </a:r>
            <a:r>
              <a:rPr dirty="0" sz="1600" spc="-50">
                <a:latin typeface="Arial"/>
                <a:cs typeface="Arial"/>
              </a:rPr>
              <a:t>تارادملا </a:t>
            </a:r>
            <a:r>
              <a:rPr dirty="0" sz="1600" spc="-305">
                <a:latin typeface="Arial"/>
                <a:cs typeface="Arial"/>
              </a:rPr>
              <a:t>ىمست </a:t>
            </a:r>
            <a:r>
              <a:rPr dirty="0" sz="1600" spc="-55">
                <a:latin typeface="Arial"/>
                <a:cs typeface="Arial"/>
              </a:rPr>
              <a:t>تاراسم </a:t>
            </a:r>
            <a:r>
              <a:rPr dirty="0" sz="1600" spc="-465">
                <a:latin typeface="Arial"/>
                <a:cs typeface="Arial"/>
              </a:rPr>
              <a:t>يف</a:t>
            </a:r>
            <a:r>
              <a:rPr dirty="0" sz="1600" spc="10">
                <a:latin typeface="Arial"/>
                <a:cs typeface="Arial"/>
              </a:rPr>
              <a:t> </a:t>
            </a:r>
            <a:r>
              <a:rPr dirty="0" sz="1600" spc="-160">
                <a:latin typeface="Arial"/>
                <a:cs typeface="Arial"/>
              </a:rPr>
              <a:t>ةاونلا </a:t>
            </a:r>
            <a:r>
              <a:rPr dirty="0" sz="1600" spc="-20">
                <a:latin typeface="Arial"/>
                <a:cs typeface="Arial"/>
              </a:rPr>
              <a:t>لوح </a:t>
            </a:r>
            <a:r>
              <a:rPr dirty="0" sz="1600" spc="-210">
                <a:latin typeface="Arial"/>
                <a:cs typeface="Arial"/>
              </a:rPr>
              <a:t>تانورتكللإا</a:t>
            </a:r>
            <a:r>
              <a:rPr dirty="0" sz="1600" spc="-105">
                <a:latin typeface="Arial"/>
                <a:cs typeface="Arial"/>
              </a:rPr>
              <a:t> </a:t>
            </a:r>
            <a:r>
              <a:rPr dirty="0" sz="1600" spc="-185">
                <a:latin typeface="Arial"/>
                <a:cs typeface="Arial"/>
              </a:rPr>
              <a:t>رودت</a:t>
            </a:r>
            <a:endParaRPr sz="1600">
              <a:latin typeface="Arial"/>
              <a:cs typeface="Arial"/>
            </a:endParaRPr>
          </a:p>
          <a:p>
            <a:pPr marL="350520" indent="-338455">
              <a:lnSpc>
                <a:spcPts val="1939"/>
              </a:lnSpc>
              <a:buFont typeface="Wingdings"/>
              <a:buChar char=""/>
              <a:tabLst>
                <a:tab pos="350520" algn="l"/>
                <a:tab pos="351155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Protons are positively charged </a:t>
            </a:r>
            <a:r>
              <a:rPr dirty="0" sz="1800" b="1">
                <a:latin typeface="Times New Roman"/>
                <a:cs typeface="Times New Roman"/>
              </a:rPr>
              <a:t>(+), </a:t>
            </a:r>
            <a:r>
              <a:rPr dirty="0" sz="1800" spc="-10" b="1">
                <a:latin typeface="Times New Roman"/>
                <a:cs typeface="Times New Roman"/>
              </a:rPr>
              <a:t>electrons are</a:t>
            </a:r>
            <a:r>
              <a:rPr dirty="0" sz="1800" spc="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negatively</a:t>
            </a:r>
            <a:endParaRPr sz="1800">
              <a:latin typeface="Times New Roman"/>
              <a:cs typeface="Times New Roman"/>
            </a:endParaRPr>
          </a:p>
          <a:p>
            <a:pPr marL="350520">
              <a:lnSpc>
                <a:spcPts val="1975"/>
              </a:lnSpc>
            </a:pPr>
            <a:r>
              <a:rPr dirty="0" sz="1800" spc="-10" b="1">
                <a:latin typeface="Times New Roman"/>
                <a:cs typeface="Times New Roman"/>
              </a:rPr>
              <a:t>charged </a:t>
            </a:r>
            <a:r>
              <a:rPr dirty="0" sz="1800" b="1">
                <a:latin typeface="Times New Roman"/>
                <a:cs typeface="Times New Roman"/>
              </a:rPr>
              <a:t>(-), </a:t>
            </a:r>
            <a:r>
              <a:rPr dirty="0" sz="1800" spc="-15" b="1">
                <a:latin typeface="Times New Roman"/>
                <a:cs typeface="Times New Roman"/>
              </a:rPr>
              <a:t>and neutrons have no</a:t>
            </a:r>
            <a:r>
              <a:rPr dirty="0" sz="1800" spc="25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charge.</a:t>
            </a:r>
            <a:endParaRPr sz="1800">
              <a:latin typeface="Times New Roman"/>
              <a:cs typeface="Times New Roman"/>
            </a:endParaRPr>
          </a:p>
          <a:p>
            <a:pPr marL="402590" indent="-390525">
              <a:lnSpc>
                <a:spcPts val="1730"/>
              </a:lnSpc>
              <a:buFont typeface="Wingdings"/>
              <a:buChar char=""/>
              <a:tabLst>
                <a:tab pos="403225" algn="l"/>
              </a:tabLst>
            </a:pPr>
            <a:r>
              <a:rPr dirty="0" sz="1600" spc="-95">
                <a:latin typeface="Arial"/>
                <a:cs typeface="Arial"/>
              </a:rPr>
              <a:t>اهل </a:t>
            </a:r>
            <a:r>
              <a:rPr dirty="0" sz="1600" spc="-380">
                <a:latin typeface="Arial"/>
                <a:cs typeface="Arial"/>
              </a:rPr>
              <a:t>سيل </a:t>
            </a:r>
            <a:r>
              <a:rPr dirty="0" sz="1600" spc="-235">
                <a:latin typeface="Arial"/>
                <a:cs typeface="Arial"/>
              </a:rPr>
              <a:t>تانورتوينلاو </a:t>
            </a:r>
            <a:r>
              <a:rPr dirty="0" sz="1600">
                <a:latin typeface="Arial"/>
                <a:cs typeface="Arial"/>
              </a:rPr>
              <a:t>، </a:t>
            </a:r>
            <a:r>
              <a:rPr dirty="0" sz="1600" spc="-5">
                <a:latin typeface="Arial"/>
                <a:cs typeface="Arial"/>
              </a:rPr>
              <a:t>)-( </a:t>
            </a:r>
            <a:r>
              <a:rPr dirty="0" sz="1600" spc="-220">
                <a:latin typeface="Arial"/>
                <a:cs typeface="Arial"/>
              </a:rPr>
              <a:t>ةنحشلا </a:t>
            </a:r>
            <a:r>
              <a:rPr dirty="0" sz="1600" spc="-305">
                <a:latin typeface="Arial"/>
                <a:cs typeface="Arial"/>
              </a:rPr>
              <a:t>ةبلاس </a:t>
            </a:r>
            <a:r>
              <a:rPr dirty="0" sz="1600" spc="-195">
                <a:latin typeface="Arial"/>
                <a:cs typeface="Arial"/>
              </a:rPr>
              <a:t>تانورتكللإاو </a:t>
            </a:r>
            <a:r>
              <a:rPr dirty="0" sz="1600">
                <a:latin typeface="Arial"/>
                <a:cs typeface="Arial"/>
              </a:rPr>
              <a:t>، )+( </a:t>
            </a:r>
            <a:r>
              <a:rPr dirty="0" sz="1600" spc="-114">
                <a:latin typeface="Arial"/>
                <a:cs typeface="Arial"/>
              </a:rPr>
              <a:t>ةبجوم </a:t>
            </a:r>
            <a:r>
              <a:rPr dirty="0" sz="1600" spc="-125">
                <a:latin typeface="Arial"/>
                <a:cs typeface="Arial"/>
              </a:rPr>
              <a:t>ةنوحشم</a:t>
            </a:r>
            <a:r>
              <a:rPr dirty="0" sz="1600" spc="-5">
                <a:latin typeface="Arial"/>
                <a:cs typeface="Arial"/>
              </a:rPr>
              <a:t> </a:t>
            </a:r>
            <a:r>
              <a:rPr dirty="0" sz="1600" spc="-245">
                <a:latin typeface="Arial"/>
                <a:cs typeface="Arial"/>
              </a:rPr>
              <a:t>تانوتوربلا</a:t>
            </a:r>
            <a:endParaRPr sz="1600">
              <a:latin typeface="Arial"/>
              <a:cs typeface="Arial"/>
            </a:endParaRPr>
          </a:p>
          <a:p>
            <a:pPr marL="347980">
              <a:lnSpc>
                <a:spcPts val="1810"/>
              </a:lnSpc>
            </a:pPr>
            <a:r>
              <a:rPr dirty="0" sz="1600" spc="-160">
                <a:latin typeface="Arial"/>
                <a:cs typeface="Arial"/>
              </a:rPr>
              <a:t>.ةنحش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672840" y="5547359"/>
            <a:ext cx="2880360" cy="15849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11752" y="1691639"/>
            <a:ext cx="1526524" cy="25105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657215" y="2845054"/>
            <a:ext cx="1104265" cy="60388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65"/>
              </a:spcBef>
            </a:pPr>
            <a:r>
              <a:rPr dirty="0" sz="2000" spc="-10" b="1">
                <a:latin typeface="Arial"/>
                <a:cs typeface="Arial"/>
              </a:rPr>
              <a:t>Ca</a:t>
            </a:r>
            <a:r>
              <a:rPr dirty="0" sz="2000" spc="-15" b="1">
                <a:latin typeface="Arial"/>
                <a:cs typeface="Arial"/>
              </a:rPr>
              <a:t>r</a:t>
            </a:r>
            <a:r>
              <a:rPr dirty="0" sz="2000" spc="-5" b="1">
                <a:latin typeface="Arial"/>
                <a:cs typeface="Arial"/>
              </a:rPr>
              <a:t>bo</a:t>
            </a:r>
            <a:r>
              <a:rPr dirty="0" sz="2000" spc="-5" b="1">
                <a:latin typeface="Arial"/>
                <a:cs typeface="Arial"/>
              </a:rPr>
              <a:t>x</a:t>
            </a:r>
            <a:r>
              <a:rPr dirty="0" sz="2000" spc="-40" b="1">
                <a:latin typeface="Arial"/>
                <a:cs typeface="Arial"/>
              </a:rPr>
              <a:t>y</a:t>
            </a:r>
            <a:r>
              <a:rPr dirty="0" sz="2000" spc="-5" b="1">
                <a:latin typeface="Arial"/>
                <a:cs typeface="Arial"/>
              </a:rPr>
              <a:t>l  </a:t>
            </a:r>
            <a:r>
              <a:rPr dirty="0" sz="2000" spc="-10" b="1">
                <a:latin typeface="Arial"/>
                <a:cs typeface="Arial"/>
              </a:rPr>
              <a:t>group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32809" y="2890850"/>
            <a:ext cx="804545" cy="6038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2280"/>
              </a:lnSpc>
              <a:spcBef>
                <a:spcPts val="95"/>
              </a:spcBef>
            </a:pPr>
            <a:r>
              <a:rPr dirty="0" sz="2000" spc="-80" b="1">
                <a:latin typeface="Arial"/>
                <a:cs typeface="Arial"/>
              </a:rPr>
              <a:t>A</a:t>
            </a:r>
            <a:r>
              <a:rPr dirty="0" sz="2000" spc="-5" b="1">
                <a:latin typeface="Arial"/>
                <a:cs typeface="Arial"/>
              </a:rPr>
              <a:t>mino</a:t>
            </a:r>
            <a:endParaRPr sz="2000">
              <a:latin typeface="Arial"/>
              <a:cs typeface="Arial"/>
            </a:endParaRPr>
          </a:p>
          <a:p>
            <a:pPr marL="21590">
              <a:lnSpc>
                <a:spcPts val="2280"/>
              </a:lnSpc>
            </a:pPr>
            <a:r>
              <a:rPr dirty="0" sz="2000" spc="-10" b="1">
                <a:latin typeface="Arial"/>
                <a:cs typeface="Arial"/>
              </a:rPr>
              <a:t>Group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76627" y="3814571"/>
            <a:ext cx="2603500" cy="58547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374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95"/>
              </a:spcBef>
            </a:pPr>
            <a:r>
              <a:rPr dirty="0" sz="1600" spc="-5" b="1">
                <a:latin typeface="Times New Roman"/>
                <a:cs typeface="Times New Roman"/>
              </a:rPr>
              <a:t>Structure </a:t>
            </a:r>
            <a:r>
              <a:rPr dirty="0" sz="1600" spc="5" b="1">
                <a:latin typeface="Times New Roman"/>
                <a:cs typeface="Times New Roman"/>
              </a:rPr>
              <a:t>of an </a:t>
            </a:r>
            <a:r>
              <a:rPr dirty="0" sz="1600" spc="-5" b="1">
                <a:latin typeface="Times New Roman"/>
                <a:cs typeface="Times New Roman"/>
              </a:rPr>
              <a:t>amino</a:t>
            </a:r>
            <a:r>
              <a:rPr dirty="0" sz="1600" spc="-110" b="1">
                <a:latin typeface="Times New Roman"/>
                <a:cs typeface="Times New Roman"/>
              </a:rPr>
              <a:t> </a:t>
            </a:r>
            <a:r>
              <a:rPr dirty="0" sz="1600" spc="5" b="1">
                <a:latin typeface="Times New Roman"/>
                <a:cs typeface="Times New Roman"/>
              </a:rPr>
              <a:t>acid</a:t>
            </a:r>
            <a:endParaRPr sz="1600">
              <a:latin typeface="Times New Roman"/>
              <a:cs typeface="Times New Roman"/>
            </a:endParaRPr>
          </a:p>
          <a:p>
            <a:pPr algn="ctr" marR="1270">
              <a:lnSpc>
                <a:spcPct val="100000"/>
              </a:lnSpc>
              <a:spcBef>
                <a:spcPts val="25"/>
              </a:spcBef>
            </a:pPr>
            <a:r>
              <a:rPr dirty="0" sz="1600" spc="-200">
                <a:latin typeface="Arial"/>
                <a:cs typeface="Arial"/>
              </a:rPr>
              <a:t>ينيملأا </a:t>
            </a:r>
            <a:r>
              <a:rPr dirty="0" sz="1600" spc="-85">
                <a:latin typeface="Arial"/>
                <a:cs typeface="Arial"/>
              </a:rPr>
              <a:t>ضمحلا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180">
                <a:latin typeface="Arial"/>
                <a:cs typeface="Arial"/>
              </a:rPr>
              <a:t>لكيه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6580" y="378332"/>
            <a:ext cx="6293485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3695" marR="5080" indent="-33845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An amino acid consists </a:t>
            </a:r>
            <a:r>
              <a:rPr dirty="0" sz="1800" spc="-10" b="1">
                <a:latin typeface="Times New Roman"/>
                <a:cs typeface="Times New Roman"/>
              </a:rPr>
              <a:t>of amino </a:t>
            </a:r>
            <a:r>
              <a:rPr dirty="0" sz="1800" spc="-5" b="1">
                <a:latin typeface="Times New Roman"/>
                <a:cs typeface="Times New Roman"/>
              </a:rPr>
              <a:t>group and </a:t>
            </a:r>
            <a:r>
              <a:rPr dirty="0" sz="1800" b="1">
                <a:latin typeface="Times New Roman"/>
                <a:cs typeface="Times New Roman"/>
              </a:rPr>
              <a:t>carboxyl </a:t>
            </a:r>
            <a:r>
              <a:rPr dirty="0" sz="1800" spc="-10" b="1">
                <a:latin typeface="Times New Roman"/>
                <a:cs typeface="Times New Roman"/>
              </a:rPr>
              <a:t>group  attached </a:t>
            </a:r>
            <a:r>
              <a:rPr dirty="0" sz="1800" b="1">
                <a:latin typeface="Times New Roman"/>
                <a:cs typeface="Times New Roman"/>
              </a:rPr>
              <a:t>to </a:t>
            </a:r>
            <a:r>
              <a:rPr dirty="0" sz="1800" spc="-10" b="1">
                <a:latin typeface="Times New Roman"/>
                <a:cs typeface="Times New Roman"/>
              </a:rPr>
              <a:t>the </a:t>
            </a:r>
            <a:r>
              <a:rPr dirty="0" sz="1800" spc="-20" b="1">
                <a:latin typeface="Times New Roman"/>
                <a:cs typeface="Times New Roman"/>
              </a:rPr>
              <a:t>same </a:t>
            </a:r>
            <a:r>
              <a:rPr dirty="0" sz="1800" spc="-15" b="1">
                <a:latin typeface="Times New Roman"/>
                <a:cs typeface="Times New Roman"/>
              </a:rPr>
              <a:t>carbon</a:t>
            </a:r>
            <a:r>
              <a:rPr dirty="0" sz="1800" spc="235" b="1">
                <a:latin typeface="Times New Roman"/>
                <a:cs typeface="Times New Roman"/>
              </a:rPr>
              <a:t> </a:t>
            </a:r>
            <a:r>
              <a:rPr dirty="0" sz="1800" spc="-20" b="1">
                <a:latin typeface="Times New Roman"/>
                <a:cs typeface="Times New Roman"/>
              </a:rPr>
              <a:t>atom</a:t>
            </a:r>
            <a:r>
              <a:rPr dirty="0" sz="1800" spc="-2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dirty="0" sz="1600" spc="-310">
                <a:latin typeface="Arial"/>
                <a:cs typeface="Arial"/>
              </a:rPr>
              <a:t>اهسفن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29">
                <a:latin typeface="Arial"/>
                <a:cs typeface="Arial"/>
              </a:rPr>
              <a:t>نوبركلا </a:t>
            </a:r>
            <a:r>
              <a:rPr dirty="0" sz="1600" spc="-185">
                <a:latin typeface="Arial"/>
                <a:cs typeface="Arial"/>
              </a:rPr>
              <a:t>ةرذب </a:t>
            </a:r>
            <a:r>
              <a:rPr dirty="0" sz="1600" spc="-155">
                <a:latin typeface="Arial"/>
                <a:cs typeface="Arial"/>
              </a:rPr>
              <a:t>ةقحلم </a:t>
            </a:r>
            <a:r>
              <a:rPr dirty="0" sz="1600" spc="-315">
                <a:latin typeface="Arial"/>
                <a:cs typeface="Arial"/>
              </a:rPr>
              <a:t>ليسكوبرك </a:t>
            </a:r>
            <a:r>
              <a:rPr dirty="0" sz="1600" spc="35">
                <a:latin typeface="Arial"/>
                <a:cs typeface="Arial"/>
              </a:rPr>
              <a:t>ةعومجمو </a:t>
            </a:r>
            <a:r>
              <a:rPr dirty="0" sz="1600" spc="-254">
                <a:latin typeface="Arial"/>
                <a:cs typeface="Arial"/>
              </a:rPr>
              <a:t>ةينيمأ </a:t>
            </a:r>
            <a:r>
              <a:rPr dirty="0" sz="1600" spc="40">
                <a:latin typeface="Arial"/>
                <a:cs typeface="Arial"/>
              </a:rPr>
              <a:t>ةعومجم نم </a:t>
            </a:r>
            <a:r>
              <a:rPr dirty="0" sz="1600" spc="-200">
                <a:latin typeface="Arial"/>
                <a:cs typeface="Arial"/>
              </a:rPr>
              <a:t>ينيملأا </a:t>
            </a:r>
            <a:r>
              <a:rPr dirty="0" sz="1600" spc="-85">
                <a:latin typeface="Arial"/>
                <a:cs typeface="Arial"/>
              </a:rPr>
              <a:t>ضمحلا</a:t>
            </a:r>
            <a:r>
              <a:rPr dirty="0" sz="1600" spc="-254">
                <a:latin typeface="Arial"/>
                <a:cs typeface="Arial"/>
              </a:rPr>
              <a:t> </a:t>
            </a:r>
            <a:r>
              <a:rPr dirty="0" sz="1600" spc="-350">
                <a:latin typeface="Arial"/>
                <a:cs typeface="Arial"/>
              </a:rPr>
              <a:t>نوكتي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14855" y="6940295"/>
            <a:ext cx="4242816" cy="16742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510283" y="6935723"/>
            <a:ext cx="4251960" cy="1813560"/>
          </a:xfrm>
          <a:custGeom>
            <a:avLst/>
            <a:gdLst/>
            <a:ahLst/>
            <a:cxnLst/>
            <a:rect l="l" t="t" r="r" b="b"/>
            <a:pathLst>
              <a:path w="4251960" h="1813559">
                <a:moveTo>
                  <a:pt x="0" y="1813560"/>
                </a:moveTo>
                <a:lnTo>
                  <a:pt x="4251960" y="1813560"/>
                </a:lnTo>
                <a:lnTo>
                  <a:pt x="4251960" y="0"/>
                </a:lnTo>
                <a:lnTo>
                  <a:pt x="0" y="0"/>
                </a:lnTo>
                <a:lnTo>
                  <a:pt x="0" y="181356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29641" y="5067680"/>
            <a:ext cx="6522084" cy="11976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330" marR="5080" indent="-33909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3695" algn="l"/>
                <a:tab pos="354965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When </a:t>
            </a:r>
            <a:r>
              <a:rPr dirty="0" sz="1800" spc="-10" b="1">
                <a:latin typeface="Times New Roman"/>
                <a:cs typeface="Times New Roman"/>
              </a:rPr>
              <a:t>amino </a:t>
            </a:r>
            <a:r>
              <a:rPr dirty="0" sz="1800" spc="-5" b="1">
                <a:latin typeface="Times New Roman"/>
                <a:cs typeface="Times New Roman"/>
              </a:rPr>
              <a:t>acids (monomers) link together </a:t>
            </a:r>
            <a:r>
              <a:rPr dirty="0" sz="1800" spc="-15" b="1">
                <a:latin typeface="Times New Roman"/>
                <a:cs typeface="Times New Roman"/>
              </a:rPr>
              <a:t>by </a:t>
            </a:r>
            <a:r>
              <a:rPr dirty="0" sz="1800" spc="-10" b="1">
                <a:latin typeface="Times New Roman"/>
                <a:cs typeface="Times New Roman"/>
              </a:rPr>
              <a:t>peptide </a:t>
            </a:r>
            <a:r>
              <a:rPr dirty="0" sz="1800" spc="-5" b="1">
                <a:latin typeface="Times New Roman"/>
                <a:cs typeface="Times New Roman"/>
              </a:rPr>
              <a:t>bonds  </a:t>
            </a:r>
            <a:r>
              <a:rPr dirty="0" sz="1800" spc="-10" b="1">
                <a:latin typeface="Times New Roman"/>
                <a:cs typeface="Times New Roman"/>
              </a:rPr>
              <a:t>they form </a:t>
            </a:r>
            <a:r>
              <a:rPr dirty="0" sz="1800" b="1">
                <a:latin typeface="Times New Roman"/>
                <a:cs typeface="Times New Roman"/>
              </a:rPr>
              <a:t>a </a:t>
            </a:r>
            <a:r>
              <a:rPr dirty="0" sz="1800" spc="-15" b="1">
                <a:latin typeface="Times New Roman"/>
                <a:cs typeface="Times New Roman"/>
              </a:rPr>
              <a:t>protein</a:t>
            </a:r>
            <a:r>
              <a:rPr dirty="0" sz="1800" spc="8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(polymer).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600" spc="-385">
                <a:latin typeface="Arial"/>
                <a:cs typeface="Arial"/>
              </a:rPr>
              <a:t>لكشت </a:t>
            </a:r>
            <a:r>
              <a:rPr dirty="0" sz="1600" spc="-215">
                <a:latin typeface="Arial"/>
                <a:cs typeface="Arial"/>
              </a:rPr>
              <a:t>اهنإف </a:t>
            </a:r>
            <a:r>
              <a:rPr dirty="0" sz="1600" spc="-484">
                <a:latin typeface="Arial"/>
                <a:cs typeface="Arial"/>
              </a:rPr>
              <a:t>ديتببلا</a:t>
            </a:r>
            <a:r>
              <a:rPr dirty="0" sz="1600" spc="335">
                <a:latin typeface="Arial"/>
                <a:cs typeface="Arial"/>
              </a:rPr>
              <a:t> </a:t>
            </a:r>
            <a:r>
              <a:rPr dirty="0" sz="1600" spc="-155">
                <a:latin typeface="Arial"/>
                <a:cs typeface="Arial"/>
              </a:rPr>
              <a:t>طباور </a:t>
            </a:r>
            <a:r>
              <a:rPr dirty="0" sz="1600" spc="-180">
                <a:latin typeface="Arial"/>
                <a:cs typeface="Arial"/>
              </a:rPr>
              <a:t>ةطساوب </a:t>
            </a:r>
            <a:r>
              <a:rPr dirty="0" sz="1600" spc="-295">
                <a:latin typeface="Arial"/>
                <a:cs typeface="Arial"/>
              </a:rPr>
              <a:t>ضعبلا </a:t>
            </a:r>
            <a:r>
              <a:rPr dirty="0" sz="1600" spc="-330">
                <a:latin typeface="Arial"/>
                <a:cs typeface="Arial"/>
              </a:rPr>
              <a:t>اهضعبب </a:t>
            </a:r>
            <a:r>
              <a:rPr dirty="0" sz="1600" spc="-70">
                <a:latin typeface="Arial"/>
                <a:cs typeface="Arial"/>
              </a:rPr>
              <a:t>)تارمونوملا( </a:t>
            </a:r>
            <a:r>
              <a:rPr dirty="0" sz="1600" spc="-225">
                <a:latin typeface="Arial"/>
                <a:cs typeface="Arial"/>
              </a:rPr>
              <a:t>ةينيملأا </a:t>
            </a:r>
            <a:r>
              <a:rPr dirty="0" sz="1600" spc="-35">
                <a:latin typeface="Arial"/>
                <a:cs typeface="Arial"/>
              </a:rPr>
              <a:t>ضامحلأا</a:t>
            </a:r>
            <a:r>
              <a:rPr dirty="0" sz="1600" spc="160">
                <a:latin typeface="Arial"/>
                <a:cs typeface="Arial"/>
              </a:rPr>
              <a:t> </a:t>
            </a:r>
            <a:r>
              <a:rPr dirty="0" sz="1600" spc="-455">
                <a:latin typeface="Arial"/>
                <a:cs typeface="Arial"/>
              </a:rPr>
              <a:t>طبترت</a:t>
            </a:r>
            <a:r>
              <a:rPr dirty="0" sz="1600" spc="330">
                <a:latin typeface="Arial"/>
                <a:cs typeface="Arial"/>
              </a:rPr>
              <a:t> </a:t>
            </a:r>
            <a:r>
              <a:rPr dirty="0" sz="1600" spc="-75">
                <a:latin typeface="Arial"/>
                <a:cs typeface="Arial"/>
              </a:rPr>
              <a:t>امدنع</a:t>
            </a:r>
            <a:endParaRPr sz="1600">
              <a:latin typeface="Arial"/>
              <a:cs typeface="Arial"/>
            </a:endParaRPr>
          </a:p>
          <a:p>
            <a:pPr marL="351155">
              <a:lnSpc>
                <a:spcPct val="100000"/>
              </a:lnSpc>
              <a:spcBef>
                <a:spcPts val="5"/>
              </a:spcBef>
            </a:pPr>
            <a:r>
              <a:rPr dirty="0" sz="1600" spc="-200">
                <a:latin typeface="Arial"/>
                <a:cs typeface="Arial"/>
              </a:rPr>
              <a:t>.)رميلوب( </a:t>
            </a:r>
            <a:r>
              <a:rPr dirty="0" sz="1600" spc="-420">
                <a:latin typeface="Arial"/>
                <a:cs typeface="Arial"/>
              </a:rPr>
              <a:t>انيتو</a:t>
            </a:r>
            <a:r>
              <a:rPr dirty="0" baseline="3472" sz="2400" spc="-630">
                <a:latin typeface="Arial"/>
                <a:cs typeface="Arial"/>
              </a:rPr>
              <a:t>ً </a:t>
            </a:r>
            <a:r>
              <a:rPr dirty="0" sz="1600" spc="-370">
                <a:latin typeface="Arial"/>
                <a:cs typeface="Arial"/>
              </a:rPr>
              <a:t>رب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7770" y="109804"/>
            <a:ext cx="4548505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u="none" sz="2800" spc="5">
                <a:latin typeface="Times New Roman"/>
                <a:cs typeface="Times New Roman"/>
              </a:rPr>
              <a:t>4. </a:t>
            </a:r>
            <a:r>
              <a:rPr dirty="0" sz="2800">
                <a:latin typeface="Times New Roman"/>
                <a:cs typeface="Times New Roman"/>
              </a:rPr>
              <a:t>Nucleic </a:t>
            </a:r>
            <a:r>
              <a:rPr dirty="0" sz="2800" spc="5">
                <a:latin typeface="Times New Roman"/>
                <a:cs typeface="Times New Roman"/>
              </a:rPr>
              <a:t>acids </a:t>
            </a:r>
            <a:r>
              <a:rPr dirty="0" sz="2800" spc="-265">
                <a:latin typeface="Times New Roman"/>
                <a:cs typeface="Times New Roman"/>
              </a:rPr>
              <a:t>(</a:t>
            </a:r>
            <a:r>
              <a:rPr dirty="0" sz="2800" spc="-265"/>
              <a:t>ةيوون</a:t>
            </a:r>
            <a:r>
              <a:rPr dirty="0" sz="2800" spc="135"/>
              <a:t> </a:t>
            </a:r>
            <a:r>
              <a:rPr dirty="0" sz="2800" spc="10"/>
              <a:t>ضامحا(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6580" y="1233881"/>
            <a:ext cx="6290945" cy="2161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3695" indent="-33909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Nucleic acids are organic molecules that store</a:t>
            </a:r>
            <a:r>
              <a:rPr dirty="0" sz="1800" spc="-2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and </a:t>
            </a:r>
            <a:r>
              <a:rPr dirty="0" sz="1800" b="1">
                <a:latin typeface="Times New Roman"/>
                <a:cs typeface="Times New Roman"/>
              </a:rPr>
              <a:t>transmit</a:t>
            </a:r>
            <a:endParaRPr sz="1800">
              <a:latin typeface="Times New Roman"/>
              <a:cs typeface="Times New Roman"/>
            </a:endParaRPr>
          </a:p>
          <a:p>
            <a:pPr marL="353695">
              <a:lnSpc>
                <a:spcPct val="100000"/>
              </a:lnSpc>
              <a:spcBef>
                <a:spcPts val="5"/>
              </a:spcBef>
            </a:pPr>
            <a:r>
              <a:rPr dirty="0" sz="1800" spc="-5" b="1">
                <a:latin typeface="Times New Roman"/>
                <a:cs typeface="Times New Roman"/>
              </a:rPr>
              <a:t>genetic </a:t>
            </a:r>
            <a:r>
              <a:rPr dirty="0" sz="1800" spc="-10" b="1">
                <a:latin typeface="Times New Roman"/>
                <a:cs typeface="Times New Roman"/>
              </a:rPr>
              <a:t>(hereditary)</a:t>
            </a:r>
            <a:r>
              <a:rPr dirty="0" sz="1800" spc="90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information.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14"/>
              </a:lnSpc>
              <a:spcBef>
                <a:spcPts val="5"/>
              </a:spcBef>
            </a:pPr>
            <a:r>
              <a:rPr dirty="0" sz="1600" spc="-160">
                <a:latin typeface="Arial"/>
                <a:cs typeface="Arial"/>
              </a:rPr>
              <a:t>.)ةيثارولا( </a:t>
            </a:r>
            <a:r>
              <a:rPr dirty="0" sz="1600" spc="-114">
                <a:latin typeface="Arial"/>
                <a:cs typeface="Arial"/>
              </a:rPr>
              <a:t>تامولعملا </a:t>
            </a:r>
            <a:r>
              <a:rPr dirty="0" sz="1600" spc="-345">
                <a:latin typeface="Arial"/>
                <a:cs typeface="Arial"/>
              </a:rPr>
              <a:t>لقنتو </a:t>
            </a:r>
            <a:r>
              <a:rPr dirty="0" sz="1600" spc="-195">
                <a:latin typeface="Arial"/>
                <a:cs typeface="Arial"/>
              </a:rPr>
              <a:t>نزخت </a:t>
            </a:r>
            <a:r>
              <a:rPr dirty="0" sz="1600" spc="-185">
                <a:latin typeface="Arial"/>
                <a:cs typeface="Arial"/>
              </a:rPr>
              <a:t>ةيوضع </a:t>
            </a:r>
            <a:r>
              <a:rPr dirty="0" sz="1600" spc="-215">
                <a:latin typeface="Arial"/>
                <a:cs typeface="Arial"/>
              </a:rPr>
              <a:t>تائيزج </a:t>
            </a:r>
            <a:r>
              <a:rPr dirty="0" sz="1600" spc="90">
                <a:latin typeface="Arial"/>
                <a:cs typeface="Arial"/>
              </a:rPr>
              <a:t>يه </a:t>
            </a:r>
            <a:r>
              <a:rPr dirty="0" sz="1600" spc="-204">
                <a:latin typeface="Arial"/>
                <a:cs typeface="Arial"/>
              </a:rPr>
              <a:t>ةيوونلا</a:t>
            </a:r>
            <a:r>
              <a:rPr dirty="0" sz="1600" spc="-245">
                <a:latin typeface="Arial"/>
                <a:cs typeface="Arial"/>
              </a:rPr>
              <a:t> </a:t>
            </a:r>
            <a:r>
              <a:rPr dirty="0" sz="1600" spc="-30">
                <a:latin typeface="Arial"/>
                <a:cs typeface="Arial"/>
              </a:rPr>
              <a:t>ضامحلأا</a:t>
            </a:r>
            <a:endParaRPr sz="1600">
              <a:latin typeface="Arial"/>
              <a:cs typeface="Arial"/>
            </a:endParaRPr>
          </a:p>
          <a:p>
            <a:pPr marL="353695" indent="-339090">
              <a:lnSpc>
                <a:spcPts val="2155"/>
              </a:lnSpc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Examples: DNA </a:t>
            </a:r>
            <a:r>
              <a:rPr dirty="0" sz="1800" b="1">
                <a:latin typeface="Times New Roman"/>
                <a:cs typeface="Times New Roman"/>
              </a:rPr>
              <a:t>–</a:t>
            </a:r>
            <a:r>
              <a:rPr dirty="0" sz="1800" spc="8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RNA</a:t>
            </a:r>
            <a:endParaRPr sz="1800">
              <a:latin typeface="Times New Roman"/>
              <a:cs typeface="Times New Roman"/>
            </a:endParaRPr>
          </a:p>
          <a:p>
            <a:pPr marL="353695" indent="-339090">
              <a:lnSpc>
                <a:spcPts val="2150"/>
              </a:lnSpc>
              <a:spcBef>
                <a:spcPts val="30"/>
              </a:spcBef>
              <a:buFont typeface="Wingdings"/>
              <a:buChar char=""/>
              <a:tabLst>
                <a:tab pos="35433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DNA is </a:t>
            </a:r>
            <a:r>
              <a:rPr dirty="0" sz="1800" b="1">
                <a:latin typeface="Times New Roman"/>
                <a:cs typeface="Times New Roman"/>
              </a:rPr>
              <a:t>a </a:t>
            </a:r>
            <a:r>
              <a:rPr dirty="0" sz="1800" spc="-10" b="1">
                <a:latin typeface="Times New Roman"/>
                <a:cs typeface="Times New Roman"/>
              </a:rPr>
              <a:t>double strand </a:t>
            </a:r>
            <a:r>
              <a:rPr dirty="0" sz="1800" b="1">
                <a:latin typeface="Times New Roman"/>
                <a:cs typeface="Times New Roman"/>
              </a:rPr>
              <a:t>( </a:t>
            </a:r>
            <a:r>
              <a:rPr dirty="0" sz="1800" spc="15" b="1">
                <a:latin typeface="Arial"/>
                <a:cs typeface="Arial"/>
              </a:rPr>
              <a:t>.</a:t>
            </a:r>
            <a:r>
              <a:rPr dirty="0" sz="1600" spc="15">
                <a:latin typeface="Arial"/>
                <a:cs typeface="Arial"/>
              </a:rPr>
              <a:t>جودزم </a:t>
            </a:r>
            <a:r>
              <a:rPr dirty="0" sz="1600" spc="-250">
                <a:latin typeface="Arial"/>
                <a:cs typeface="Arial"/>
              </a:rPr>
              <a:t>لابح </a:t>
            </a:r>
            <a:r>
              <a:rPr dirty="0" sz="1600" spc="135">
                <a:latin typeface="Arial"/>
                <a:cs typeface="Arial"/>
              </a:rPr>
              <a:t>وه </a:t>
            </a:r>
            <a:r>
              <a:rPr dirty="0" sz="1600" spc="-160">
                <a:latin typeface="Arial"/>
                <a:cs typeface="Arial"/>
              </a:rPr>
              <a:t>يوونلا</a:t>
            </a:r>
            <a:r>
              <a:rPr dirty="0" sz="1600" spc="-240">
                <a:latin typeface="Arial"/>
                <a:cs typeface="Arial"/>
              </a:rPr>
              <a:t> </a:t>
            </a:r>
            <a:r>
              <a:rPr dirty="0" sz="1600" spc="-65">
                <a:latin typeface="Arial"/>
                <a:cs typeface="Arial"/>
              </a:rPr>
              <a:t>ضمحلا</a:t>
            </a:r>
            <a:r>
              <a:rPr dirty="0" sz="1800" spc="-65" b="1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353695" indent="-339090">
              <a:lnSpc>
                <a:spcPts val="2150"/>
              </a:lnSpc>
              <a:buFont typeface="Wingdings"/>
              <a:buChar char=""/>
              <a:tabLst>
                <a:tab pos="35433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RNA is </a:t>
            </a:r>
            <a:r>
              <a:rPr dirty="0" sz="1800" b="1">
                <a:latin typeface="Times New Roman"/>
                <a:cs typeface="Times New Roman"/>
              </a:rPr>
              <a:t>a </a:t>
            </a:r>
            <a:r>
              <a:rPr dirty="0" sz="1800" spc="-5" b="1">
                <a:latin typeface="Times New Roman"/>
                <a:cs typeface="Times New Roman"/>
              </a:rPr>
              <a:t>single </a:t>
            </a:r>
            <a:r>
              <a:rPr dirty="0" sz="1800" spc="-10" b="1">
                <a:latin typeface="Times New Roman"/>
                <a:cs typeface="Times New Roman"/>
              </a:rPr>
              <a:t>strand (</a:t>
            </a:r>
            <a:r>
              <a:rPr dirty="0" sz="1600" spc="-10">
                <a:latin typeface="Arial"/>
                <a:cs typeface="Arial"/>
              </a:rPr>
              <a:t>.دحاو </a:t>
            </a:r>
            <a:r>
              <a:rPr dirty="0" sz="1600" spc="-250">
                <a:latin typeface="Arial"/>
                <a:cs typeface="Arial"/>
              </a:rPr>
              <a:t>لابح </a:t>
            </a:r>
            <a:r>
              <a:rPr dirty="0" sz="1600" spc="135">
                <a:latin typeface="Arial"/>
                <a:cs typeface="Arial"/>
              </a:rPr>
              <a:t>وه </a:t>
            </a:r>
            <a:r>
              <a:rPr dirty="0" sz="1600" spc="-330">
                <a:latin typeface="Arial"/>
                <a:cs typeface="Arial"/>
              </a:rPr>
              <a:t>يبيرلا </a:t>
            </a:r>
            <a:r>
              <a:rPr dirty="0" sz="1600" spc="-160">
                <a:latin typeface="Arial"/>
                <a:cs typeface="Arial"/>
              </a:rPr>
              <a:t>يوونلا</a:t>
            </a:r>
            <a:r>
              <a:rPr dirty="0" sz="1600" spc="20">
                <a:latin typeface="Arial"/>
                <a:cs typeface="Arial"/>
              </a:rPr>
              <a:t> </a:t>
            </a:r>
            <a:r>
              <a:rPr dirty="0" sz="1600" spc="-65">
                <a:latin typeface="Arial"/>
                <a:cs typeface="Arial"/>
              </a:rPr>
              <a:t>ضمحلا</a:t>
            </a:r>
            <a:r>
              <a:rPr dirty="0" sz="1600" spc="-65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  <a:p>
            <a:pPr marL="353695" indent="-339090">
              <a:lnSpc>
                <a:spcPct val="100000"/>
              </a:lnSpc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b="1">
                <a:latin typeface="Times New Roman"/>
                <a:cs typeface="Times New Roman"/>
              </a:rPr>
              <a:t>A </a:t>
            </a:r>
            <a:r>
              <a:rPr dirty="0" sz="1800" spc="-10" b="1">
                <a:latin typeface="Times New Roman"/>
                <a:cs typeface="Times New Roman"/>
              </a:rPr>
              <a:t>nucleic acid </a:t>
            </a:r>
            <a:r>
              <a:rPr dirty="0" sz="1800" spc="-15" b="1">
                <a:latin typeface="Times New Roman"/>
                <a:cs typeface="Times New Roman"/>
              </a:rPr>
              <a:t>(polymer) </a:t>
            </a:r>
            <a:r>
              <a:rPr dirty="0" sz="1800" spc="-10" b="1">
                <a:latin typeface="Times New Roman"/>
                <a:cs typeface="Times New Roman"/>
              </a:rPr>
              <a:t>consist of nucleotides</a:t>
            </a:r>
            <a:r>
              <a:rPr dirty="0" sz="1800" spc="254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(monomers).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600" spc="-60">
                <a:latin typeface="Arial"/>
                <a:cs typeface="Arial"/>
              </a:rPr>
              <a:t>.)تارمونوملا( </a:t>
            </a:r>
            <a:r>
              <a:rPr dirty="0" sz="1600" spc="-320">
                <a:latin typeface="Arial"/>
                <a:cs typeface="Arial"/>
              </a:rPr>
              <a:t>تاديتويلكوينلا </a:t>
            </a:r>
            <a:r>
              <a:rPr dirty="0" sz="1600" spc="45">
                <a:latin typeface="Arial"/>
                <a:cs typeface="Arial"/>
              </a:rPr>
              <a:t>نم </a:t>
            </a:r>
            <a:r>
              <a:rPr dirty="0" sz="1600" spc="-229">
                <a:latin typeface="Arial"/>
                <a:cs typeface="Arial"/>
              </a:rPr>
              <a:t>)رميلوبلا( </a:t>
            </a:r>
            <a:r>
              <a:rPr dirty="0" sz="1600" spc="-160">
                <a:latin typeface="Arial"/>
                <a:cs typeface="Arial"/>
              </a:rPr>
              <a:t>يوونلا </a:t>
            </a:r>
            <a:r>
              <a:rPr dirty="0" sz="1600" spc="-85">
                <a:latin typeface="Arial"/>
                <a:cs typeface="Arial"/>
              </a:rPr>
              <a:t>ضمحلا</a:t>
            </a:r>
            <a:r>
              <a:rPr dirty="0" sz="1600" spc="-165">
                <a:latin typeface="Arial"/>
                <a:cs typeface="Arial"/>
              </a:rPr>
              <a:t> </a:t>
            </a:r>
            <a:r>
              <a:rPr dirty="0" sz="1600" spc="-350">
                <a:latin typeface="Arial"/>
                <a:cs typeface="Arial"/>
              </a:rPr>
              <a:t>نوكتي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31592" y="4733544"/>
            <a:ext cx="3852672" cy="3468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77895" y="4035552"/>
            <a:ext cx="3354242" cy="40439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727451" y="5945251"/>
            <a:ext cx="3987800" cy="1739264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 marL="2576830">
              <a:lnSpc>
                <a:spcPts val="2280"/>
              </a:lnSpc>
              <a:spcBef>
                <a:spcPts val="90"/>
              </a:spcBef>
            </a:pPr>
            <a:r>
              <a:rPr dirty="0" sz="2000" spc="-5" b="1">
                <a:latin typeface="Times New Roman"/>
                <a:cs typeface="Times New Roman"/>
              </a:rPr>
              <a:t>Nitrogenous</a:t>
            </a:r>
            <a:endParaRPr sz="2000">
              <a:latin typeface="Times New Roman"/>
              <a:cs typeface="Times New Roman"/>
            </a:endParaRPr>
          </a:p>
          <a:p>
            <a:pPr algn="ctr" marL="2576195">
              <a:lnSpc>
                <a:spcPts val="2160"/>
              </a:lnSpc>
            </a:pPr>
            <a:r>
              <a:rPr dirty="0" sz="2000" spc="-5" b="1">
                <a:latin typeface="Times New Roman"/>
                <a:cs typeface="Times New Roman"/>
              </a:rPr>
              <a:t>Base</a:t>
            </a:r>
            <a:endParaRPr sz="2000">
              <a:latin typeface="Times New Roman"/>
              <a:cs typeface="Times New Roman"/>
            </a:endParaRPr>
          </a:p>
          <a:p>
            <a:pPr algn="ctr" marL="2569845">
              <a:lnSpc>
                <a:spcPts val="2280"/>
              </a:lnSpc>
            </a:pPr>
            <a:r>
              <a:rPr dirty="0" sz="2000" spc="-409" b="1">
                <a:latin typeface="Times New Roman"/>
                <a:cs typeface="Times New Roman"/>
              </a:rPr>
              <a:t>ةينيجورتين</a:t>
            </a:r>
            <a:r>
              <a:rPr dirty="0" sz="2000" spc="-330" b="1">
                <a:latin typeface="Times New Roman"/>
                <a:cs typeface="Times New Roman"/>
              </a:rPr>
              <a:t> </a:t>
            </a:r>
            <a:r>
              <a:rPr dirty="0" sz="2000" spc="-130" b="1">
                <a:latin typeface="Times New Roman"/>
                <a:cs typeface="Times New Roman"/>
              </a:rPr>
              <a:t>ةدعاق</a:t>
            </a:r>
            <a:endParaRPr sz="2000">
              <a:latin typeface="Times New Roman"/>
              <a:cs typeface="Times New Roman"/>
            </a:endParaRPr>
          </a:p>
          <a:p>
            <a:pPr algn="ctr" marL="12700" marR="2550795" indent="2540">
              <a:lnSpc>
                <a:spcPct val="90100"/>
              </a:lnSpc>
              <a:spcBef>
                <a:spcPts val="295"/>
              </a:spcBef>
            </a:pPr>
            <a:r>
              <a:rPr dirty="0" sz="2000" spc="-5" b="1">
                <a:latin typeface="Times New Roman"/>
                <a:cs typeface="Times New Roman"/>
              </a:rPr>
              <a:t>Phosphate  </a:t>
            </a:r>
            <a:r>
              <a:rPr dirty="0" sz="2000" spc="-20" b="1">
                <a:latin typeface="Times New Roman"/>
                <a:cs typeface="Times New Roman"/>
              </a:rPr>
              <a:t>Group  </a:t>
            </a:r>
            <a:r>
              <a:rPr dirty="0" sz="2000" spc="-395" b="1">
                <a:latin typeface="Times New Roman"/>
                <a:cs typeface="Times New Roman"/>
              </a:rPr>
              <a:t>تافسوف</a:t>
            </a:r>
            <a:r>
              <a:rPr dirty="0" sz="2000" spc="-330" b="1">
                <a:latin typeface="Times New Roman"/>
                <a:cs typeface="Times New Roman"/>
              </a:rPr>
              <a:t> </a:t>
            </a:r>
            <a:r>
              <a:rPr dirty="0" sz="2000" spc="30" b="1">
                <a:latin typeface="Times New Roman"/>
                <a:cs typeface="Times New Roman"/>
              </a:rPr>
              <a:t>ةعومجم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08170" y="7619796"/>
            <a:ext cx="673735" cy="6038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2280"/>
              </a:lnSpc>
              <a:spcBef>
                <a:spcPts val="90"/>
              </a:spcBef>
            </a:pPr>
            <a:r>
              <a:rPr dirty="0" sz="2000" spc="-5" b="1">
                <a:latin typeface="Times New Roman"/>
                <a:cs typeface="Times New Roman"/>
              </a:rPr>
              <a:t>S</a:t>
            </a:r>
            <a:r>
              <a:rPr dirty="0" sz="2000" spc="-15" b="1">
                <a:latin typeface="Times New Roman"/>
                <a:cs typeface="Times New Roman"/>
              </a:rPr>
              <a:t>u</a:t>
            </a:r>
            <a:r>
              <a:rPr dirty="0" sz="2000" spc="5" b="1">
                <a:latin typeface="Times New Roman"/>
                <a:cs typeface="Times New Roman"/>
              </a:rPr>
              <a:t>ga</a:t>
            </a:r>
            <a:r>
              <a:rPr dirty="0" sz="2000" spc="-5" b="1">
                <a:latin typeface="Times New Roman"/>
                <a:cs typeface="Times New Roman"/>
              </a:rPr>
              <a:t>r</a:t>
            </a:r>
            <a:endParaRPr sz="2000">
              <a:latin typeface="Times New Roman"/>
              <a:cs typeface="Times New Roman"/>
            </a:endParaRPr>
          </a:p>
          <a:p>
            <a:pPr algn="ctr">
              <a:lnSpc>
                <a:spcPts val="2280"/>
              </a:lnSpc>
            </a:pPr>
            <a:r>
              <a:rPr dirty="0" sz="2000" spc="-320" b="1">
                <a:latin typeface="Times New Roman"/>
                <a:cs typeface="Times New Roman"/>
              </a:rPr>
              <a:t>ركس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04316" y="8103107"/>
            <a:ext cx="2548255" cy="68008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381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dirty="0" sz="2000" spc="-5" b="1">
                <a:latin typeface="Times New Roman"/>
                <a:cs typeface="Times New Roman"/>
              </a:rPr>
              <a:t>Nucleotide</a:t>
            </a:r>
            <a:r>
              <a:rPr dirty="0" sz="2000" spc="-10" b="1">
                <a:latin typeface="Times New Roman"/>
                <a:cs typeface="Times New Roman"/>
              </a:rPr>
              <a:t> structure</a:t>
            </a:r>
            <a:endParaRPr sz="2000">
              <a:latin typeface="Times New Roman"/>
              <a:cs typeface="Times New Roman"/>
            </a:endParaRPr>
          </a:p>
          <a:p>
            <a:pPr algn="ctr" marR="635">
              <a:lnSpc>
                <a:spcPct val="100000"/>
              </a:lnSpc>
              <a:spcBef>
                <a:spcPts val="30"/>
              </a:spcBef>
            </a:pPr>
            <a:r>
              <a:rPr dirty="0" sz="1800" spc="-310" b="1">
                <a:latin typeface="Arial"/>
                <a:cs typeface="Arial"/>
              </a:rPr>
              <a:t>تاديتويلكوينلا</a:t>
            </a:r>
            <a:r>
              <a:rPr dirty="0" sz="1800" spc="-185" b="1">
                <a:latin typeface="Arial"/>
                <a:cs typeface="Arial"/>
              </a:rPr>
              <a:t> </a:t>
            </a:r>
            <a:r>
              <a:rPr dirty="0" sz="1800" spc="-200" b="1">
                <a:latin typeface="Arial"/>
                <a:cs typeface="Arial"/>
              </a:rPr>
              <a:t>لكيه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3390" y="217512"/>
            <a:ext cx="5682615" cy="3333115"/>
          </a:xfrm>
          <a:prstGeom prst="rect">
            <a:avLst/>
          </a:prstGeom>
        </p:spPr>
        <p:txBody>
          <a:bodyPr wrap="square" lIns="0" tIns="144145" rIns="0" bIns="0" rtlCol="0" vert="horz">
            <a:spAutoFit/>
          </a:bodyPr>
          <a:lstStyle/>
          <a:p>
            <a:pPr marL="351155" indent="-339090">
              <a:lnSpc>
                <a:spcPct val="100000"/>
              </a:lnSpc>
              <a:spcBef>
                <a:spcPts val="1135"/>
              </a:spcBef>
              <a:buFont typeface="Wingdings"/>
              <a:buChar char=""/>
              <a:tabLst>
                <a:tab pos="35179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Nucleotides consist of </a:t>
            </a:r>
            <a:r>
              <a:rPr dirty="0" sz="1800" b="1">
                <a:latin typeface="Times New Roman"/>
                <a:cs typeface="Times New Roman"/>
              </a:rPr>
              <a:t>3 </a:t>
            </a:r>
            <a:r>
              <a:rPr dirty="0" sz="1800" spc="-10" b="1">
                <a:latin typeface="Times New Roman"/>
                <a:cs typeface="Times New Roman"/>
              </a:rPr>
              <a:t>parts: </a:t>
            </a:r>
            <a:r>
              <a:rPr dirty="0" sz="1600" spc="-5">
                <a:latin typeface="Arial"/>
                <a:cs typeface="Arial"/>
              </a:rPr>
              <a:t>ءازجأ </a:t>
            </a:r>
            <a:r>
              <a:rPr dirty="0" sz="1600" spc="5">
                <a:latin typeface="Arial"/>
                <a:cs typeface="Arial"/>
              </a:rPr>
              <a:t>3 </a:t>
            </a:r>
            <a:r>
              <a:rPr dirty="0" sz="1600" spc="40">
                <a:latin typeface="Arial"/>
                <a:cs typeface="Arial"/>
              </a:rPr>
              <a:t>نم</a:t>
            </a:r>
            <a:r>
              <a:rPr dirty="0" sz="1600" spc="135">
                <a:latin typeface="Arial"/>
                <a:cs typeface="Arial"/>
              </a:rPr>
              <a:t> </a:t>
            </a:r>
            <a:r>
              <a:rPr dirty="0" sz="1600" spc="-320">
                <a:latin typeface="Arial"/>
                <a:cs typeface="Arial"/>
              </a:rPr>
              <a:t>تاديتويلكوينلا </a:t>
            </a:r>
            <a:r>
              <a:rPr dirty="0" sz="1600" spc="-370">
                <a:latin typeface="Arial"/>
                <a:cs typeface="Arial"/>
              </a:rPr>
              <a:t>نوكتت</a:t>
            </a:r>
            <a:endParaRPr sz="1600">
              <a:latin typeface="Arial"/>
              <a:cs typeface="Arial"/>
            </a:endParaRPr>
          </a:p>
          <a:p>
            <a:pPr marL="1162050" marR="5080">
              <a:lnSpc>
                <a:spcPct val="100000"/>
              </a:lnSpc>
              <a:spcBef>
                <a:spcPts val="1035"/>
              </a:spcBef>
            </a:pPr>
            <a:r>
              <a:rPr dirty="0" sz="1800" spc="-5" b="1">
                <a:latin typeface="Times New Roman"/>
                <a:cs typeface="Times New Roman"/>
              </a:rPr>
              <a:t>-A </a:t>
            </a:r>
            <a:r>
              <a:rPr dirty="0" sz="1800" spc="-10" b="1">
                <a:latin typeface="Times New Roman"/>
                <a:cs typeface="Times New Roman"/>
              </a:rPr>
              <a:t>five-carbon sugar </a:t>
            </a:r>
            <a:r>
              <a:rPr dirty="0" sz="1800" spc="-5" b="1">
                <a:latin typeface="Times New Roman"/>
                <a:cs typeface="Times New Roman"/>
              </a:rPr>
              <a:t>called </a:t>
            </a:r>
            <a:r>
              <a:rPr dirty="0" sz="1800" spc="-10" b="1">
                <a:latin typeface="Times New Roman"/>
                <a:cs typeface="Times New Roman"/>
              </a:rPr>
              <a:t>ribose </a:t>
            </a:r>
            <a:r>
              <a:rPr dirty="0" sz="1800" spc="-5" b="1">
                <a:latin typeface="Times New Roman"/>
                <a:cs typeface="Times New Roman"/>
              </a:rPr>
              <a:t>(in RNA) or  deoxyribose (in</a:t>
            </a:r>
            <a:r>
              <a:rPr dirty="0" sz="1800" spc="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DNA</a:t>
            </a:r>
            <a:r>
              <a:rPr dirty="0" sz="1800" spc="-5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1204595">
              <a:lnSpc>
                <a:spcPct val="100000"/>
              </a:lnSpc>
              <a:spcBef>
                <a:spcPts val="1050"/>
              </a:spcBef>
            </a:pPr>
            <a:r>
              <a:rPr dirty="0" sz="1400" spc="-254">
                <a:latin typeface="Arial"/>
                <a:cs typeface="Arial"/>
              </a:rPr>
              <a:t>)يبيرلا </a:t>
            </a:r>
            <a:r>
              <a:rPr dirty="0" sz="1400" spc="-145">
                <a:latin typeface="Arial"/>
                <a:cs typeface="Arial"/>
              </a:rPr>
              <a:t>يوونلا </a:t>
            </a:r>
            <a:r>
              <a:rPr dirty="0" sz="1400" spc="-85">
                <a:latin typeface="Arial"/>
                <a:cs typeface="Arial"/>
              </a:rPr>
              <a:t>ضمحلا </a:t>
            </a:r>
            <a:r>
              <a:rPr dirty="0" sz="1400" spc="-270">
                <a:latin typeface="Arial"/>
                <a:cs typeface="Arial"/>
              </a:rPr>
              <a:t>يف( </a:t>
            </a:r>
            <a:r>
              <a:rPr dirty="0" sz="1400" spc="-245">
                <a:latin typeface="Arial"/>
                <a:cs typeface="Arial"/>
              </a:rPr>
              <a:t>زوبيرلا ىمسي </a:t>
            </a:r>
            <a:r>
              <a:rPr dirty="0" sz="1400" spc="-204">
                <a:latin typeface="Arial"/>
                <a:cs typeface="Arial"/>
              </a:rPr>
              <a:t>نوبركلا </a:t>
            </a:r>
            <a:r>
              <a:rPr dirty="0" sz="1400" spc="-70">
                <a:latin typeface="Arial"/>
                <a:cs typeface="Arial"/>
              </a:rPr>
              <a:t>ةسمخ</a:t>
            </a:r>
            <a:r>
              <a:rPr dirty="0" sz="1400" spc="-175">
                <a:latin typeface="Arial"/>
                <a:cs typeface="Arial"/>
              </a:rPr>
              <a:t> </a:t>
            </a:r>
            <a:r>
              <a:rPr dirty="0" sz="1400" spc="-245">
                <a:latin typeface="Arial"/>
                <a:cs typeface="Arial"/>
              </a:rPr>
              <a:t>ركس</a:t>
            </a:r>
            <a:endParaRPr sz="1400">
              <a:latin typeface="Arial"/>
              <a:cs typeface="Arial"/>
            </a:endParaRPr>
          </a:p>
          <a:p>
            <a:pPr marL="1158875">
              <a:lnSpc>
                <a:spcPct val="100000"/>
              </a:lnSpc>
              <a:spcBef>
                <a:spcPts val="940"/>
              </a:spcBef>
            </a:pPr>
            <a:r>
              <a:rPr dirty="0" sz="1400" spc="-125">
                <a:latin typeface="Arial"/>
                <a:cs typeface="Arial"/>
              </a:rPr>
              <a:t>)يوونلا </a:t>
            </a:r>
            <a:r>
              <a:rPr dirty="0" sz="1400" spc="-85">
                <a:latin typeface="Arial"/>
                <a:cs typeface="Arial"/>
              </a:rPr>
              <a:t>ضمحلا </a:t>
            </a:r>
            <a:r>
              <a:rPr dirty="0" sz="1400" spc="-270">
                <a:latin typeface="Arial"/>
                <a:cs typeface="Arial"/>
              </a:rPr>
              <a:t>يف( </a:t>
            </a:r>
            <a:r>
              <a:rPr dirty="0" sz="1400" spc="-254">
                <a:latin typeface="Arial"/>
                <a:cs typeface="Arial"/>
              </a:rPr>
              <a:t>زوبير</a:t>
            </a:r>
            <a:r>
              <a:rPr dirty="0" sz="1400" spc="-140">
                <a:latin typeface="Arial"/>
                <a:cs typeface="Arial"/>
              </a:rPr>
              <a:t> </a:t>
            </a:r>
            <a:r>
              <a:rPr dirty="0" sz="1400" spc="-229">
                <a:latin typeface="Arial"/>
                <a:cs typeface="Arial"/>
              </a:rPr>
              <a:t>يسكويد</a:t>
            </a:r>
            <a:endParaRPr sz="1400">
              <a:latin typeface="Arial"/>
              <a:cs typeface="Arial"/>
            </a:endParaRPr>
          </a:p>
          <a:p>
            <a:pPr marL="1162050">
              <a:lnSpc>
                <a:spcPct val="100000"/>
              </a:lnSpc>
              <a:spcBef>
                <a:spcPts val="920"/>
              </a:spcBef>
            </a:pPr>
            <a:r>
              <a:rPr dirty="0" sz="1800" b="1">
                <a:latin typeface="Times New Roman"/>
                <a:cs typeface="Times New Roman"/>
              </a:rPr>
              <a:t>- </a:t>
            </a:r>
            <a:r>
              <a:rPr dirty="0" sz="1800" spc="-10" b="1">
                <a:latin typeface="Times New Roman"/>
                <a:cs typeface="Times New Roman"/>
              </a:rPr>
              <a:t>Phosphate</a:t>
            </a:r>
            <a:r>
              <a:rPr dirty="0" sz="1800" spc="65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group</a:t>
            </a:r>
            <a:endParaRPr sz="1800">
              <a:latin typeface="Times New Roman"/>
              <a:cs typeface="Times New Roman"/>
            </a:endParaRPr>
          </a:p>
          <a:p>
            <a:pPr marL="1158875">
              <a:lnSpc>
                <a:spcPct val="100000"/>
              </a:lnSpc>
              <a:spcBef>
                <a:spcPts val="1065"/>
              </a:spcBef>
            </a:pPr>
            <a:r>
              <a:rPr dirty="0" sz="1600" spc="-350">
                <a:latin typeface="Arial"/>
                <a:cs typeface="Arial"/>
              </a:rPr>
              <a:t>تافسوف</a:t>
            </a:r>
            <a:r>
              <a:rPr dirty="0" sz="1600" spc="-300">
                <a:latin typeface="Arial"/>
                <a:cs typeface="Arial"/>
              </a:rPr>
              <a:t> </a:t>
            </a:r>
            <a:r>
              <a:rPr dirty="0" sz="1600" spc="40">
                <a:latin typeface="Arial"/>
                <a:cs typeface="Arial"/>
              </a:rPr>
              <a:t>ةعومجم</a:t>
            </a:r>
            <a:endParaRPr sz="1600">
              <a:latin typeface="Arial"/>
              <a:cs typeface="Arial"/>
            </a:endParaRPr>
          </a:p>
          <a:p>
            <a:pPr marL="1162050">
              <a:lnSpc>
                <a:spcPct val="100000"/>
              </a:lnSpc>
              <a:spcBef>
                <a:spcPts val="950"/>
              </a:spcBef>
            </a:pPr>
            <a:r>
              <a:rPr dirty="0" sz="1800" spc="-10" b="1">
                <a:latin typeface="Times New Roman"/>
                <a:cs typeface="Times New Roman"/>
              </a:rPr>
              <a:t>-Nitrogenous</a:t>
            </a:r>
            <a:r>
              <a:rPr dirty="0" sz="1800" spc="4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base</a:t>
            </a:r>
            <a:endParaRPr sz="1800">
              <a:latin typeface="Times New Roman"/>
              <a:cs typeface="Times New Roman"/>
            </a:endParaRPr>
          </a:p>
          <a:p>
            <a:pPr marL="1158875">
              <a:lnSpc>
                <a:spcPct val="100000"/>
              </a:lnSpc>
              <a:spcBef>
                <a:spcPts val="1045"/>
              </a:spcBef>
            </a:pPr>
            <a:r>
              <a:rPr dirty="0" sz="1600" spc="-350">
                <a:latin typeface="Arial"/>
                <a:cs typeface="Arial"/>
              </a:rPr>
              <a:t>ةينيجورتين</a:t>
            </a:r>
            <a:r>
              <a:rPr dirty="0" sz="1600" spc="-310">
                <a:latin typeface="Arial"/>
                <a:cs typeface="Arial"/>
              </a:rPr>
              <a:t> </a:t>
            </a:r>
            <a:r>
              <a:rPr dirty="0" sz="1600" spc="-100">
                <a:latin typeface="Arial"/>
                <a:cs typeface="Arial"/>
              </a:rPr>
              <a:t>ةدعاق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2070" y="362204"/>
            <a:ext cx="4439285" cy="6985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pc="-10">
                <a:latin typeface="Times New Roman"/>
                <a:cs typeface="Times New Roman"/>
              </a:rPr>
              <a:t>Nitrogenous </a:t>
            </a:r>
            <a:r>
              <a:rPr dirty="0" spc="-5">
                <a:latin typeface="Times New Roman"/>
                <a:cs typeface="Times New Roman"/>
              </a:rPr>
              <a:t>bases </a:t>
            </a:r>
            <a:r>
              <a:rPr dirty="0">
                <a:latin typeface="Times New Roman"/>
                <a:cs typeface="Times New Roman"/>
              </a:rPr>
              <a:t>of </a:t>
            </a:r>
            <a:r>
              <a:rPr dirty="0" spc="-5">
                <a:latin typeface="Times New Roman"/>
                <a:cs typeface="Times New Roman"/>
              </a:rPr>
              <a:t>nucleic</a:t>
            </a:r>
            <a:r>
              <a:rPr dirty="0" spc="30">
                <a:latin typeface="Times New Roman"/>
                <a:cs typeface="Times New Roman"/>
              </a:rPr>
              <a:t> </a:t>
            </a:r>
            <a:r>
              <a:rPr dirty="0" spc="-5">
                <a:latin typeface="Times New Roman"/>
                <a:cs typeface="Times New Roman"/>
              </a:rPr>
              <a:t>acids</a:t>
            </a: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u="sng" sz="2000" spc="-235">
                <a:uFill>
                  <a:solidFill>
                    <a:srgbClr val="000000"/>
                  </a:solidFill>
                </a:uFill>
              </a:rPr>
              <a:t>ةيوونلا </a:t>
            </a:r>
            <a:r>
              <a:rPr dirty="0" u="sng" sz="2000" spc="-105">
                <a:uFill>
                  <a:solidFill>
                    <a:srgbClr val="000000"/>
                  </a:solidFill>
                </a:uFill>
              </a:rPr>
              <a:t>ضامحلأل </a:t>
            </a:r>
            <a:r>
              <a:rPr dirty="0" u="sng" sz="2000" spc="-380">
                <a:uFill>
                  <a:solidFill>
                    <a:srgbClr val="000000"/>
                  </a:solidFill>
                </a:uFill>
              </a:rPr>
              <a:t>ةينيجورتينلا</a:t>
            </a:r>
            <a:r>
              <a:rPr dirty="0" u="sng" sz="2000" spc="-250">
                <a:uFill>
                  <a:solidFill>
                    <a:srgbClr val="000000"/>
                  </a:solidFill>
                </a:uFill>
              </a:rPr>
              <a:t> </a:t>
            </a:r>
            <a:r>
              <a:rPr dirty="0" u="sng" sz="2000" spc="-150">
                <a:uFill>
                  <a:solidFill>
                    <a:srgbClr val="000000"/>
                  </a:solidFill>
                </a:uFill>
              </a:rPr>
              <a:t>دعاوقلا</a:t>
            </a:r>
            <a:endParaRPr sz="20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68325" y="1400175"/>
          <a:ext cx="5681980" cy="4831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32100"/>
                <a:gridCol w="2830829"/>
              </a:tblGrid>
              <a:tr h="1281176">
                <a:tc>
                  <a:txBody>
                    <a:bodyPr/>
                    <a:lstStyle/>
                    <a:p>
                      <a:pPr marL="71755" marR="24130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2000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DNA </a:t>
                      </a:r>
                      <a:r>
                        <a:rPr dirty="0" sz="2000" spc="5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nitrogenous</a:t>
                      </a:r>
                      <a:r>
                        <a:rPr dirty="0" sz="2000" spc="-155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2000" spc="5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bases  are</a:t>
                      </a:r>
                      <a:endParaRPr sz="200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2050"/>
                        </a:lnSpc>
                      </a:pPr>
                      <a:r>
                        <a:rPr dirty="0" sz="1800" spc="-3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ينيجورتينلا</a:t>
                      </a:r>
                      <a:r>
                        <a:rPr dirty="0" sz="1800" spc="-17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يوونلا </a:t>
                      </a:r>
                      <a:r>
                        <a:rPr dirty="0" sz="1800" spc="-8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ضمحلا</a:t>
                      </a:r>
                      <a:r>
                        <a:rPr dirty="0" sz="1800" spc="-27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14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دعاوق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dirty="0" sz="1800" spc="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:يه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698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7945A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24511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2000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RNA nitrogenous</a:t>
                      </a:r>
                      <a:r>
                        <a:rPr dirty="0" sz="2000" spc="-110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2000" spc="5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bases  </a:t>
                      </a:r>
                      <a:r>
                        <a:rPr dirty="0" sz="2000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a</a:t>
                      </a:r>
                      <a:r>
                        <a:rPr dirty="0" sz="2000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re</a:t>
                      </a:r>
                      <a:endParaRPr sz="2000">
                        <a:latin typeface="MS PGothic"/>
                        <a:cs typeface="MS PGothic"/>
                      </a:endParaRPr>
                    </a:p>
                    <a:p>
                      <a:pPr marL="69850">
                        <a:lnSpc>
                          <a:spcPts val="2050"/>
                        </a:lnSpc>
                      </a:pPr>
                      <a:r>
                        <a:rPr dirty="0" sz="1800" spc="-1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يوونلا </a:t>
                      </a:r>
                      <a:r>
                        <a:rPr dirty="0" sz="1800" spc="-8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ضمحلا </a:t>
                      </a:r>
                      <a:r>
                        <a:rPr dirty="0" sz="1800" spc="-30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نيجورتينلا</a:t>
                      </a:r>
                      <a:r>
                        <a:rPr dirty="0" sz="1800" spc="-18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دعاوق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dirty="0" sz="1800" spc="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:يه</a:t>
                      </a:r>
                      <a:r>
                        <a:rPr dirty="0" sz="1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3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يبيرلا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698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7945A"/>
                    </a:solidFill>
                  </a:tcPr>
                </a:tc>
              </a:tr>
              <a:tr h="884174">
                <a:tc>
                  <a:txBody>
                    <a:bodyPr/>
                    <a:lstStyle/>
                    <a:p>
                      <a:pPr marL="880744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800">
                          <a:latin typeface="MS PGothic"/>
                          <a:cs typeface="MS PGothic"/>
                        </a:rPr>
                        <a:t>adenine</a:t>
                      </a:r>
                      <a:r>
                        <a:rPr dirty="0" sz="1800" spc="-6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800" spc="-10">
                          <a:latin typeface="MS PGothic"/>
                          <a:cs typeface="MS PGothic"/>
                        </a:rPr>
                        <a:t>(A)</a:t>
                      </a:r>
                      <a:endParaRPr sz="1800">
                        <a:latin typeface="MS PGothic"/>
                        <a:cs typeface="MS PGothic"/>
                      </a:endParaRPr>
                    </a:p>
                  </a:txBody>
                  <a:tcPr marL="0" marR="0" marB="0" marT="679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D1"/>
                    </a:solidFill>
                  </a:tcPr>
                </a:tc>
                <a:tc>
                  <a:txBody>
                    <a:bodyPr/>
                    <a:lstStyle/>
                    <a:p>
                      <a:pPr marL="88138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800">
                          <a:latin typeface="MS PGothic"/>
                          <a:cs typeface="MS PGothic"/>
                        </a:rPr>
                        <a:t>adenine</a:t>
                      </a:r>
                      <a:r>
                        <a:rPr dirty="0" sz="1800" spc="-6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800" spc="-10">
                          <a:latin typeface="MS PGothic"/>
                          <a:cs typeface="MS PGothic"/>
                        </a:rPr>
                        <a:t>(A)</a:t>
                      </a:r>
                      <a:endParaRPr sz="1800">
                        <a:latin typeface="MS PGothic"/>
                        <a:cs typeface="MS PGothic"/>
                      </a:endParaRPr>
                    </a:p>
                  </a:txBody>
                  <a:tcPr marL="0" marR="0" marB="0" marT="679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D1"/>
                    </a:solidFill>
                  </a:tcPr>
                </a:tc>
              </a:tr>
              <a:tr h="884301">
                <a:tc>
                  <a:txBody>
                    <a:bodyPr/>
                    <a:lstStyle/>
                    <a:p>
                      <a:pPr marL="83756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800">
                          <a:latin typeface="MS PGothic"/>
                          <a:cs typeface="MS PGothic"/>
                        </a:rPr>
                        <a:t>cytosine</a:t>
                      </a:r>
                      <a:r>
                        <a:rPr dirty="0" sz="1800" spc="-4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800">
                          <a:latin typeface="MS PGothic"/>
                          <a:cs typeface="MS PGothic"/>
                        </a:rPr>
                        <a:t>(C)</a:t>
                      </a:r>
                      <a:endParaRPr sz="1800">
                        <a:latin typeface="MS PGothic"/>
                        <a:cs typeface="MS PGothic"/>
                      </a:endParaRPr>
                    </a:p>
                  </a:txBody>
                  <a:tcPr marL="0" marR="0" marB="0" marT="679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EEEA"/>
                    </a:solidFill>
                  </a:tcPr>
                </a:tc>
                <a:tc>
                  <a:txBody>
                    <a:bodyPr/>
                    <a:lstStyle/>
                    <a:p>
                      <a:pPr marL="83883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800">
                          <a:latin typeface="MS PGothic"/>
                          <a:cs typeface="MS PGothic"/>
                        </a:rPr>
                        <a:t>cytosine</a:t>
                      </a:r>
                      <a:r>
                        <a:rPr dirty="0" sz="1800" spc="-3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800" spc="-5">
                          <a:latin typeface="MS PGothic"/>
                          <a:cs typeface="MS PGothic"/>
                        </a:rPr>
                        <a:t>(C)</a:t>
                      </a:r>
                      <a:endParaRPr sz="1800">
                        <a:latin typeface="MS PGothic"/>
                        <a:cs typeface="MS PGothic"/>
                      </a:endParaRPr>
                    </a:p>
                  </a:txBody>
                  <a:tcPr marL="0" marR="0" marB="0" marT="679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EEEA"/>
                    </a:solidFill>
                  </a:tcPr>
                </a:tc>
              </a:tr>
              <a:tr h="884174">
                <a:tc>
                  <a:txBody>
                    <a:bodyPr/>
                    <a:lstStyle/>
                    <a:p>
                      <a:pPr marL="877569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1800" spc="5">
                          <a:latin typeface="MS PGothic"/>
                          <a:cs typeface="MS PGothic"/>
                        </a:rPr>
                        <a:t>guanine</a:t>
                      </a:r>
                      <a:r>
                        <a:rPr dirty="0" sz="1800" spc="-7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800">
                          <a:latin typeface="MS PGothic"/>
                          <a:cs typeface="MS PGothic"/>
                        </a:rPr>
                        <a:t>(G)</a:t>
                      </a:r>
                      <a:endParaRPr sz="1800">
                        <a:latin typeface="MS PGothic"/>
                        <a:cs typeface="MS PGothic"/>
                      </a:endParaRPr>
                    </a:p>
                  </a:txBody>
                  <a:tcPr marL="0" marR="0" marB="0" marT="685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D1"/>
                    </a:solidFill>
                  </a:tcPr>
                </a:tc>
                <a:tc>
                  <a:txBody>
                    <a:bodyPr/>
                    <a:lstStyle/>
                    <a:p>
                      <a:pPr marL="87884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1800" spc="5">
                          <a:latin typeface="MS PGothic"/>
                          <a:cs typeface="MS PGothic"/>
                        </a:rPr>
                        <a:t>guanine</a:t>
                      </a:r>
                      <a:r>
                        <a:rPr dirty="0" sz="1800" spc="-7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800">
                          <a:latin typeface="MS PGothic"/>
                          <a:cs typeface="MS PGothic"/>
                        </a:rPr>
                        <a:t>(G)</a:t>
                      </a:r>
                      <a:endParaRPr sz="1800">
                        <a:latin typeface="MS PGothic"/>
                        <a:cs typeface="MS PGothic"/>
                      </a:endParaRPr>
                    </a:p>
                  </a:txBody>
                  <a:tcPr marL="0" marR="0" marB="0" marT="685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D1"/>
                    </a:solidFill>
                  </a:tcPr>
                </a:tc>
              </a:tr>
              <a:tr h="884301">
                <a:tc>
                  <a:txBody>
                    <a:bodyPr/>
                    <a:lstStyle/>
                    <a:p>
                      <a:pPr marL="83756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1800">
                          <a:latin typeface="MS PGothic"/>
                          <a:cs typeface="MS PGothic"/>
                        </a:rPr>
                        <a:t>thymine</a:t>
                      </a:r>
                      <a:r>
                        <a:rPr dirty="0" sz="1800" spc="-2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800" spc="-5">
                          <a:latin typeface="MS PGothic"/>
                          <a:cs typeface="MS PGothic"/>
                        </a:rPr>
                        <a:t>(T)</a:t>
                      </a:r>
                      <a:endParaRPr sz="1800">
                        <a:latin typeface="MS PGothic"/>
                        <a:cs typeface="MS PGothic"/>
                      </a:endParaRPr>
                    </a:p>
                  </a:txBody>
                  <a:tcPr marL="0" marR="0" marB="0" marT="685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EEE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1800">
                          <a:latin typeface="MS PGothic"/>
                          <a:cs typeface="MS PGothic"/>
                        </a:rPr>
                        <a:t>uracil</a:t>
                      </a:r>
                      <a:r>
                        <a:rPr dirty="0" sz="1800" spc="-4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800">
                          <a:latin typeface="MS PGothic"/>
                          <a:cs typeface="MS PGothic"/>
                        </a:rPr>
                        <a:t>(U)</a:t>
                      </a:r>
                      <a:endParaRPr sz="1800">
                        <a:latin typeface="MS PGothic"/>
                        <a:cs typeface="MS PGothic"/>
                      </a:endParaRPr>
                    </a:p>
                  </a:txBody>
                  <a:tcPr marL="0" marR="0" marB="0" marT="5969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EE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8221" y="360933"/>
            <a:ext cx="6424295" cy="4893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56870" marR="5715" indent="-34480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7505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Although </a:t>
            </a:r>
            <a:r>
              <a:rPr dirty="0" sz="1800" spc="-10" b="1">
                <a:latin typeface="Times New Roman"/>
                <a:cs typeface="Times New Roman"/>
              </a:rPr>
              <a:t>the </a:t>
            </a:r>
            <a:r>
              <a:rPr dirty="0" sz="1800" spc="-5" b="1">
                <a:latin typeface="Times New Roman"/>
                <a:cs typeface="Times New Roman"/>
              </a:rPr>
              <a:t>earth’s crust contains </a:t>
            </a:r>
            <a:r>
              <a:rPr dirty="0" sz="1800" spc="5" b="1">
                <a:latin typeface="Times New Roman"/>
                <a:cs typeface="Times New Roman"/>
              </a:rPr>
              <a:t>92 </a:t>
            </a:r>
            <a:r>
              <a:rPr dirty="0" sz="1800" spc="-10" b="1">
                <a:latin typeface="Times New Roman"/>
                <a:cs typeface="Times New Roman"/>
              </a:rPr>
              <a:t>naturally occurring  </a:t>
            </a:r>
            <a:r>
              <a:rPr dirty="0" sz="1800" spc="-5" b="1">
                <a:latin typeface="Times New Roman"/>
                <a:cs typeface="Times New Roman"/>
              </a:rPr>
              <a:t>chemical elements, </a:t>
            </a:r>
            <a:r>
              <a:rPr dirty="0" sz="1800" spc="-10" b="1">
                <a:latin typeface="Times New Roman"/>
                <a:cs typeface="Times New Roman"/>
              </a:rPr>
              <a:t>only </a:t>
            </a:r>
            <a:r>
              <a:rPr dirty="0" sz="1800" spc="5" b="1">
                <a:latin typeface="Times New Roman"/>
                <a:cs typeface="Times New Roman"/>
              </a:rPr>
              <a:t>11 </a:t>
            </a:r>
            <a:r>
              <a:rPr dirty="0" sz="1800" spc="-10" b="1">
                <a:latin typeface="Times New Roman"/>
                <a:cs typeface="Times New Roman"/>
              </a:rPr>
              <a:t>of these </a:t>
            </a:r>
            <a:r>
              <a:rPr dirty="0" sz="1800" spc="-5" b="1">
                <a:latin typeface="Times New Roman"/>
                <a:cs typeface="Times New Roman"/>
              </a:rPr>
              <a:t>elements </a:t>
            </a:r>
            <a:r>
              <a:rPr dirty="0" sz="1800" spc="-10" b="1">
                <a:latin typeface="Times New Roman"/>
                <a:cs typeface="Times New Roman"/>
              </a:rPr>
              <a:t>are </a:t>
            </a:r>
            <a:r>
              <a:rPr dirty="0" sz="1800" spc="-5" b="1">
                <a:latin typeface="Times New Roman"/>
                <a:cs typeface="Times New Roman"/>
              </a:rPr>
              <a:t>common in  living </a:t>
            </a:r>
            <a:r>
              <a:rPr dirty="0" sz="1800" spc="-15" b="1">
                <a:latin typeface="Times New Roman"/>
                <a:cs typeface="Times New Roman"/>
              </a:rPr>
              <a:t>organisms </a:t>
            </a:r>
            <a:r>
              <a:rPr dirty="0" sz="1800" spc="-10" b="1">
                <a:latin typeface="Times New Roman"/>
                <a:cs typeface="Times New Roman"/>
              </a:rPr>
              <a:t>and </a:t>
            </a:r>
            <a:r>
              <a:rPr dirty="0" sz="1800" spc="5" b="1">
                <a:latin typeface="Times New Roman"/>
                <a:cs typeface="Times New Roman"/>
              </a:rPr>
              <a:t>20 </a:t>
            </a:r>
            <a:r>
              <a:rPr dirty="0" sz="1800" spc="-10" b="1">
                <a:latin typeface="Times New Roman"/>
                <a:cs typeface="Times New Roman"/>
              </a:rPr>
              <a:t>are </a:t>
            </a:r>
            <a:r>
              <a:rPr dirty="0" sz="1800" spc="-15" b="1">
                <a:latin typeface="Times New Roman"/>
                <a:cs typeface="Times New Roman"/>
              </a:rPr>
              <a:t>found </a:t>
            </a:r>
            <a:r>
              <a:rPr dirty="0" sz="1800" spc="-10" b="1">
                <a:latin typeface="Times New Roman"/>
                <a:cs typeface="Times New Roman"/>
              </a:rPr>
              <a:t>as </a:t>
            </a:r>
            <a:r>
              <a:rPr dirty="0" sz="1800" spc="-5" b="1">
                <a:latin typeface="Times New Roman"/>
                <a:cs typeface="Times New Roman"/>
              </a:rPr>
              <a:t>trace</a:t>
            </a:r>
            <a:r>
              <a:rPr dirty="0" sz="1800" spc="270" b="1">
                <a:latin typeface="Times New Roman"/>
                <a:cs typeface="Times New Roman"/>
              </a:rPr>
              <a:t> </a:t>
            </a:r>
            <a:r>
              <a:rPr dirty="0" sz="1800" spc="-20" b="1">
                <a:latin typeface="Times New Roman"/>
                <a:cs typeface="Times New Roman"/>
              </a:rPr>
              <a:t>amounts.</a:t>
            </a:r>
            <a:endParaRPr sz="1800">
              <a:latin typeface="Times New Roman"/>
              <a:cs typeface="Times New Roman"/>
            </a:endParaRPr>
          </a:p>
          <a:p>
            <a:pPr marL="408940" indent="-396875">
              <a:lnSpc>
                <a:spcPts val="1910"/>
              </a:lnSpc>
              <a:spcBef>
                <a:spcPts val="35"/>
              </a:spcBef>
              <a:buFont typeface="Wingdings"/>
              <a:buChar char=""/>
              <a:tabLst>
                <a:tab pos="409575" algn="l"/>
              </a:tabLst>
            </a:pPr>
            <a:r>
              <a:rPr dirty="0" sz="1600" spc="85">
                <a:latin typeface="Arial"/>
                <a:cs typeface="Arial"/>
              </a:rPr>
              <a:t>هذه </a:t>
            </a:r>
            <a:r>
              <a:rPr dirty="0" sz="1600" spc="45">
                <a:latin typeface="Arial"/>
                <a:cs typeface="Arial"/>
              </a:rPr>
              <a:t>نم </a:t>
            </a:r>
            <a:r>
              <a:rPr dirty="0" sz="1600" spc="-65">
                <a:latin typeface="Arial"/>
                <a:cs typeface="Arial"/>
              </a:rPr>
              <a:t>11 </a:t>
            </a:r>
            <a:r>
              <a:rPr dirty="0" sz="1600" spc="-5">
                <a:latin typeface="Arial"/>
                <a:cs typeface="Arial"/>
              </a:rPr>
              <a:t>نأ </a:t>
            </a:r>
            <a:r>
              <a:rPr dirty="0" sz="1600" spc="-95">
                <a:latin typeface="Arial"/>
                <a:cs typeface="Arial"/>
              </a:rPr>
              <a:t>لاإ </a:t>
            </a:r>
            <a:r>
              <a:rPr dirty="0" sz="1600">
                <a:latin typeface="Arial"/>
                <a:cs typeface="Arial"/>
              </a:rPr>
              <a:t>، </a:t>
            </a:r>
            <a:r>
              <a:rPr dirty="0" sz="1600" spc="-325">
                <a:latin typeface="Arial"/>
                <a:cs typeface="Arial"/>
              </a:rPr>
              <a:t>ا</a:t>
            </a:r>
            <a:r>
              <a:rPr dirty="0" baseline="-1736" sz="2400" spc="-487">
                <a:latin typeface="Arial"/>
                <a:cs typeface="Arial"/>
              </a:rPr>
              <a:t>ً</a:t>
            </a:r>
            <a:r>
              <a:rPr dirty="0" sz="1600" spc="-325">
                <a:latin typeface="Arial"/>
                <a:cs typeface="Arial"/>
              </a:rPr>
              <a:t>يعيبط </a:t>
            </a:r>
            <a:r>
              <a:rPr dirty="0" sz="1600" spc="-305">
                <a:latin typeface="Arial"/>
                <a:cs typeface="Arial"/>
              </a:rPr>
              <a:t>ا</a:t>
            </a:r>
            <a:r>
              <a:rPr dirty="0" baseline="-1736" sz="2400" spc="-457">
                <a:latin typeface="Arial"/>
                <a:cs typeface="Arial"/>
              </a:rPr>
              <a:t>ً</a:t>
            </a:r>
            <a:r>
              <a:rPr dirty="0" sz="1600" spc="-305">
                <a:latin typeface="Arial"/>
                <a:cs typeface="Arial"/>
              </a:rPr>
              <a:t>يئايميك </a:t>
            </a:r>
            <a:r>
              <a:rPr dirty="0" sz="1600" spc="-180">
                <a:latin typeface="Arial"/>
                <a:cs typeface="Arial"/>
              </a:rPr>
              <a:t>ار</a:t>
            </a:r>
            <a:r>
              <a:rPr dirty="0" baseline="-5208" sz="2400" spc="-270">
                <a:latin typeface="Arial"/>
                <a:cs typeface="Arial"/>
              </a:rPr>
              <a:t>ً </a:t>
            </a:r>
            <a:r>
              <a:rPr dirty="0" sz="1600" spc="-295">
                <a:latin typeface="Arial"/>
                <a:cs typeface="Arial"/>
              </a:rPr>
              <a:t>صنع </a:t>
            </a:r>
            <a:r>
              <a:rPr dirty="0" sz="1600" spc="-15">
                <a:latin typeface="Arial"/>
                <a:cs typeface="Arial"/>
              </a:rPr>
              <a:t>92 </a:t>
            </a:r>
            <a:r>
              <a:rPr dirty="0" sz="1600" spc="-200">
                <a:latin typeface="Arial"/>
                <a:cs typeface="Arial"/>
              </a:rPr>
              <a:t>ىلع </a:t>
            </a:r>
            <a:r>
              <a:rPr dirty="0" sz="1600" spc="-315">
                <a:latin typeface="Arial"/>
                <a:cs typeface="Arial"/>
              </a:rPr>
              <a:t>يوتحت </a:t>
            </a:r>
            <a:r>
              <a:rPr dirty="0" sz="1600" spc="-60">
                <a:latin typeface="Arial"/>
                <a:cs typeface="Arial"/>
              </a:rPr>
              <a:t>ضرلأا </a:t>
            </a:r>
            <a:r>
              <a:rPr dirty="0" sz="1600" spc="-240">
                <a:latin typeface="Arial"/>
                <a:cs typeface="Arial"/>
              </a:rPr>
              <a:t>ةرشق </a:t>
            </a:r>
            <a:r>
              <a:rPr dirty="0" sz="1600">
                <a:latin typeface="Arial"/>
                <a:cs typeface="Arial"/>
              </a:rPr>
              <a:t>نأ </a:t>
            </a:r>
            <a:r>
              <a:rPr dirty="0" sz="1600" spc="30">
                <a:latin typeface="Arial"/>
                <a:cs typeface="Arial"/>
              </a:rPr>
              <a:t>نم </a:t>
            </a:r>
            <a:r>
              <a:rPr dirty="0" sz="1600" spc="-100">
                <a:latin typeface="Arial"/>
                <a:cs typeface="Arial"/>
              </a:rPr>
              <a:t>مغرلا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204">
                <a:latin typeface="Arial"/>
                <a:cs typeface="Arial"/>
              </a:rPr>
              <a:t>ىلع</a:t>
            </a:r>
            <a:endParaRPr sz="1600">
              <a:latin typeface="Arial"/>
              <a:cs typeface="Arial"/>
            </a:endParaRPr>
          </a:p>
          <a:p>
            <a:pPr algn="just" marL="354330">
              <a:lnSpc>
                <a:spcPts val="1905"/>
              </a:lnSpc>
            </a:pPr>
            <a:r>
              <a:rPr dirty="0" sz="1600" spc="-335">
                <a:latin typeface="Arial"/>
                <a:cs typeface="Arial"/>
              </a:rPr>
              <a:t>.ةليئض </a:t>
            </a:r>
            <a:r>
              <a:rPr dirty="0" sz="1600" spc="-170">
                <a:latin typeface="Arial"/>
                <a:cs typeface="Arial"/>
              </a:rPr>
              <a:t>تايمك </a:t>
            </a:r>
            <a:r>
              <a:rPr dirty="0" sz="1600" spc="-15">
                <a:latin typeface="Arial"/>
                <a:cs typeface="Arial"/>
              </a:rPr>
              <a:t>نع </a:t>
            </a:r>
            <a:r>
              <a:rPr dirty="0" sz="1600" spc="-150">
                <a:latin typeface="Arial"/>
                <a:cs typeface="Arial"/>
              </a:rPr>
              <a:t>ةرابع </a:t>
            </a:r>
            <a:r>
              <a:rPr dirty="0" sz="1600" spc="-45">
                <a:latin typeface="Arial"/>
                <a:cs typeface="Arial"/>
              </a:rPr>
              <a:t>اهنم </a:t>
            </a:r>
            <a:r>
              <a:rPr dirty="0" sz="1600" spc="-5">
                <a:latin typeface="Arial"/>
                <a:cs typeface="Arial"/>
              </a:rPr>
              <a:t>20 </a:t>
            </a:r>
            <a:r>
              <a:rPr dirty="0" sz="1600">
                <a:latin typeface="Arial"/>
                <a:cs typeface="Arial"/>
              </a:rPr>
              <a:t>و </a:t>
            </a:r>
            <a:r>
              <a:rPr dirty="0" sz="1600" spc="-204">
                <a:latin typeface="Arial"/>
                <a:cs typeface="Arial"/>
              </a:rPr>
              <a:t>ةيحلا </a:t>
            </a:r>
            <a:r>
              <a:rPr dirty="0" sz="1600" spc="-235">
                <a:latin typeface="Arial"/>
                <a:cs typeface="Arial"/>
              </a:rPr>
              <a:t>تانئاكلا </a:t>
            </a:r>
            <a:r>
              <a:rPr dirty="0" sz="1600" spc="-465">
                <a:latin typeface="Arial"/>
                <a:cs typeface="Arial"/>
              </a:rPr>
              <a:t>يف</a:t>
            </a:r>
            <a:r>
              <a:rPr dirty="0" sz="1600" spc="-15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ةعئاش</a:t>
            </a:r>
            <a:r>
              <a:rPr dirty="0" sz="1600" spc="-170">
                <a:latin typeface="Arial"/>
                <a:cs typeface="Arial"/>
              </a:rPr>
              <a:t> </a:t>
            </a:r>
            <a:r>
              <a:rPr dirty="0" sz="1600" spc="-445">
                <a:latin typeface="Arial"/>
                <a:cs typeface="Arial"/>
              </a:rPr>
              <a:t>طقف</a:t>
            </a:r>
            <a:r>
              <a:rPr dirty="0" sz="1600" spc="-10">
                <a:latin typeface="Arial"/>
                <a:cs typeface="Arial"/>
              </a:rPr>
              <a:t> </a:t>
            </a:r>
            <a:r>
              <a:rPr dirty="0" sz="1600" spc="-225">
                <a:latin typeface="Arial"/>
                <a:cs typeface="Arial"/>
              </a:rPr>
              <a:t>رصانعلا</a:t>
            </a:r>
            <a:endParaRPr sz="1600">
              <a:latin typeface="Arial"/>
              <a:cs typeface="Arial"/>
            </a:endParaRPr>
          </a:p>
          <a:p>
            <a:pPr algn="just" marL="356870" indent="-344805">
              <a:lnSpc>
                <a:spcPts val="2155"/>
              </a:lnSpc>
              <a:buFont typeface="Wingdings"/>
              <a:buChar char=""/>
              <a:tabLst>
                <a:tab pos="357505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Just </a:t>
            </a:r>
            <a:r>
              <a:rPr dirty="0" sz="1800" b="1">
                <a:latin typeface="Times New Roman"/>
                <a:cs typeface="Times New Roman"/>
              </a:rPr>
              <a:t>4 </a:t>
            </a:r>
            <a:r>
              <a:rPr dirty="0" sz="1800" spc="-5" b="1">
                <a:latin typeface="Times New Roman"/>
                <a:cs typeface="Times New Roman"/>
              </a:rPr>
              <a:t>elements (carbon, nitrogen, </a:t>
            </a:r>
            <a:r>
              <a:rPr dirty="0" sz="1800" b="1">
                <a:latin typeface="Times New Roman"/>
                <a:cs typeface="Times New Roman"/>
              </a:rPr>
              <a:t>oxygen </a:t>
            </a:r>
            <a:r>
              <a:rPr dirty="0" sz="1800" spc="-5" b="1">
                <a:latin typeface="Times New Roman"/>
                <a:cs typeface="Times New Roman"/>
              </a:rPr>
              <a:t>and</a:t>
            </a:r>
            <a:r>
              <a:rPr dirty="0" sz="1800" spc="8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hydrogen)</a:t>
            </a:r>
            <a:endParaRPr sz="1800">
              <a:latin typeface="Times New Roman"/>
              <a:cs typeface="Times New Roman"/>
            </a:endParaRPr>
          </a:p>
          <a:p>
            <a:pPr algn="just" marL="356870" marR="7620">
              <a:lnSpc>
                <a:spcPct val="100000"/>
              </a:lnSpc>
            </a:pPr>
            <a:r>
              <a:rPr dirty="0" sz="1800" spc="-10" b="1">
                <a:latin typeface="Times New Roman"/>
                <a:cs typeface="Times New Roman"/>
              </a:rPr>
              <a:t>make </a:t>
            </a:r>
            <a:r>
              <a:rPr dirty="0" sz="1800" spc="-15" b="1">
                <a:latin typeface="Times New Roman"/>
                <a:cs typeface="Times New Roman"/>
              </a:rPr>
              <a:t>up </a:t>
            </a:r>
            <a:r>
              <a:rPr dirty="0" sz="1800" spc="15" b="1">
                <a:latin typeface="Times New Roman"/>
                <a:cs typeface="Times New Roman"/>
              </a:rPr>
              <a:t>96% </a:t>
            </a:r>
            <a:r>
              <a:rPr dirty="0" sz="1800" spc="-10" b="1">
                <a:latin typeface="Times New Roman"/>
                <a:cs typeface="Times New Roman"/>
              </a:rPr>
              <a:t>of </a:t>
            </a:r>
            <a:r>
              <a:rPr dirty="0" sz="1800" spc="-5" b="1">
                <a:latin typeface="Times New Roman"/>
                <a:cs typeface="Times New Roman"/>
              </a:rPr>
              <a:t>the total weight </a:t>
            </a:r>
            <a:r>
              <a:rPr dirty="0" sz="1800" spc="-10" b="1">
                <a:latin typeface="Times New Roman"/>
                <a:cs typeface="Times New Roman"/>
              </a:rPr>
              <a:t>of </a:t>
            </a:r>
            <a:r>
              <a:rPr dirty="0" sz="1800" b="1">
                <a:latin typeface="Times New Roman"/>
                <a:cs typeface="Times New Roman"/>
              </a:rPr>
              <a:t>the </a:t>
            </a:r>
            <a:r>
              <a:rPr dirty="0" sz="1800" spc="-5" b="1">
                <a:latin typeface="Times New Roman"/>
                <a:cs typeface="Times New Roman"/>
              </a:rPr>
              <a:t>human body. Also,  </a:t>
            </a:r>
            <a:r>
              <a:rPr dirty="0" sz="1800" spc="-10" b="1">
                <a:latin typeface="Times New Roman"/>
                <a:cs typeface="Times New Roman"/>
              </a:rPr>
              <a:t>they </a:t>
            </a:r>
            <a:r>
              <a:rPr dirty="0" sz="1800" spc="-15" b="1">
                <a:latin typeface="Times New Roman"/>
                <a:cs typeface="Times New Roman"/>
              </a:rPr>
              <a:t>make </a:t>
            </a:r>
            <a:r>
              <a:rPr dirty="0" sz="1800" b="1">
                <a:latin typeface="Times New Roman"/>
                <a:cs typeface="Times New Roman"/>
              </a:rPr>
              <a:t>up </a:t>
            </a:r>
            <a:r>
              <a:rPr dirty="0" sz="1800" spc="-5" b="1">
                <a:latin typeface="Times New Roman"/>
                <a:cs typeface="Times New Roman"/>
              </a:rPr>
              <a:t>practically all </a:t>
            </a:r>
            <a:r>
              <a:rPr dirty="0" sz="1800" spc="-10" b="1">
                <a:latin typeface="Times New Roman"/>
                <a:cs typeface="Times New Roman"/>
              </a:rPr>
              <a:t>the chemical </a:t>
            </a:r>
            <a:r>
              <a:rPr dirty="0" sz="1800" spc="-5" b="1">
                <a:latin typeface="Times New Roman"/>
                <a:cs typeface="Times New Roman"/>
              </a:rPr>
              <a:t>compounds in </a:t>
            </a:r>
            <a:r>
              <a:rPr dirty="0" sz="1800" b="1">
                <a:latin typeface="Times New Roman"/>
                <a:cs typeface="Times New Roman"/>
              </a:rPr>
              <a:t>living  </a:t>
            </a:r>
            <a:r>
              <a:rPr dirty="0" sz="1800" spc="-15" b="1">
                <a:latin typeface="Times New Roman"/>
                <a:cs typeface="Times New Roman"/>
              </a:rPr>
              <a:t>organisms.</a:t>
            </a:r>
            <a:endParaRPr sz="1800">
              <a:latin typeface="Times New Roman"/>
              <a:cs typeface="Times New Roman"/>
            </a:endParaRPr>
          </a:p>
          <a:p>
            <a:pPr marL="387350" indent="-375285">
              <a:lnSpc>
                <a:spcPts val="1910"/>
              </a:lnSpc>
              <a:spcBef>
                <a:spcPts val="35"/>
              </a:spcBef>
              <a:buFont typeface="Wingdings"/>
              <a:buChar char=""/>
              <a:tabLst>
                <a:tab pos="387985" algn="l"/>
              </a:tabLst>
            </a:pPr>
            <a:r>
              <a:rPr dirty="0" sz="1600">
                <a:latin typeface="Arial"/>
                <a:cs typeface="Arial"/>
              </a:rPr>
              <a:t>نزو </a:t>
            </a:r>
            <a:r>
              <a:rPr dirty="0" sz="1600" spc="-85">
                <a:latin typeface="Arial"/>
                <a:cs typeface="Arial"/>
              </a:rPr>
              <a:t>يلامجإ </a:t>
            </a:r>
            <a:r>
              <a:rPr dirty="0" sz="1600" spc="30">
                <a:latin typeface="Arial"/>
                <a:cs typeface="Arial"/>
              </a:rPr>
              <a:t>نم </a:t>
            </a:r>
            <a:r>
              <a:rPr dirty="0" sz="1600">
                <a:latin typeface="Arial"/>
                <a:cs typeface="Arial"/>
              </a:rPr>
              <a:t>٪ </a:t>
            </a:r>
            <a:r>
              <a:rPr dirty="0" sz="1600" spc="-5">
                <a:latin typeface="Arial"/>
                <a:cs typeface="Arial"/>
              </a:rPr>
              <a:t>96 </a:t>
            </a:r>
            <a:r>
              <a:rPr dirty="0" sz="1600" spc="-390">
                <a:latin typeface="Arial"/>
                <a:cs typeface="Arial"/>
              </a:rPr>
              <a:t>لكشت </a:t>
            </a:r>
            <a:r>
              <a:rPr dirty="0" sz="1600" spc="-140">
                <a:latin typeface="Arial"/>
                <a:cs typeface="Arial"/>
              </a:rPr>
              <a:t>)نيجورديهلاو </a:t>
            </a:r>
            <a:r>
              <a:rPr dirty="0" sz="1600" spc="-200">
                <a:latin typeface="Arial"/>
                <a:cs typeface="Arial"/>
              </a:rPr>
              <a:t>نيجسكلأاو </a:t>
            </a:r>
            <a:r>
              <a:rPr dirty="0" sz="1600" spc="-280">
                <a:latin typeface="Arial"/>
                <a:cs typeface="Arial"/>
              </a:rPr>
              <a:t>نيجورتينلاو </a:t>
            </a:r>
            <a:r>
              <a:rPr dirty="0" sz="1600" spc="-200">
                <a:latin typeface="Arial"/>
                <a:cs typeface="Arial"/>
              </a:rPr>
              <a:t>نوبركلا( </a:t>
            </a:r>
            <a:r>
              <a:rPr dirty="0" sz="1600" spc="-455">
                <a:latin typeface="Arial"/>
                <a:cs typeface="Arial"/>
              </a:rPr>
              <a:t>طقف</a:t>
            </a:r>
            <a:r>
              <a:rPr dirty="0" sz="1600" spc="-5">
                <a:latin typeface="Arial"/>
                <a:cs typeface="Arial"/>
              </a:rPr>
              <a:t> </a:t>
            </a:r>
            <a:r>
              <a:rPr dirty="0" sz="1600" spc="-170">
                <a:latin typeface="Arial"/>
                <a:cs typeface="Arial"/>
              </a:rPr>
              <a:t>رصانع</a:t>
            </a:r>
            <a:r>
              <a:rPr dirty="0" sz="1600" spc="-7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4</a:t>
            </a:r>
            <a:endParaRPr sz="1600">
              <a:latin typeface="Arial"/>
              <a:cs typeface="Arial"/>
            </a:endParaRPr>
          </a:p>
          <a:p>
            <a:pPr algn="just" marL="354330">
              <a:lnSpc>
                <a:spcPts val="1905"/>
              </a:lnSpc>
            </a:pPr>
            <a:r>
              <a:rPr dirty="0" sz="1600" spc="-170" b="1">
                <a:latin typeface="Arial"/>
                <a:cs typeface="Arial"/>
              </a:rPr>
              <a:t>.</a:t>
            </a:r>
            <a:r>
              <a:rPr dirty="0" sz="1600" spc="-170">
                <a:latin typeface="Arial"/>
                <a:cs typeface="Arial"/>
              </a:rPr>
              <a:t>ةيحلا </a:t>
            </a:r>
            <a:r>
              <a:rPr dirty="0" sz="1600" spc="-235">
                <a:latin typeface="Arial"/>
                <a:cs typeface="Arial"/>
              </a:rPr>
              <a:t>تانئاكلا </a:t>
            </a:r>
            <a:r>
              <a:rPr dirty="0" sz="1600" spc="-459">
                <a:latin typeface="Arial"/>
                <a:cs typeface="Arial"/>
              </a:rPr>
              <a:t>يف</a:t>
            </a:r>
            <a:r>
              <a:rPr dirty="0" sz="1600" spc="40">
                <a:latin typeface="Arial"/>
                <a:cs typeface="Arial"/>
              </a:rPr>
              <a:t> </a:t>
            </a:r>
            <a:r>
              <a:rPr dirty="0" sz="1600" spc="-315">
                <a:latin typeface="Arial"/>
                <a:cs typeface="Arial"/>
              </a:rPr>
              <a:t>ةيئايميكلا </a:t>
            </a:r>
            <a:r>
              <a:rPr dirty="0" sz="1600" spc="-185">
                <a:latin typeface="Arial"/>
                <a:cs typeface="Arial"/>
              </a:rPr>
              <a:t>تابكرملا </a:t>
            </a:r>
            <a:r>
              <a:rPr dirty="0" sz="1600" spc="-195">
                <a:latin typeface="Arial"/>
                <a:cs typeface="Arial"/>
              </a:rPr>
              <a:t>عيمج </a:t>
            </a:r>
            <a:r>
              <a:rPr dirty="0" sz="1600" spc="-440">
                <a:latin typeface="Arial"/>
                <a:cs typeface="Arial"/>
              </a:rPr>
              <a:t>ابيرقت </a:t>
            </a:r>
            <a:r>
              <a:rPr dirty="0" sz="1600" spc="-390">
                <a:latin typeface="Arial"/>
                <a:cs typeface="Arial"/>
              </a:rPr>
              <a:t>لكشت </a:t>
            </a:r>
            <a:r>
              <a:rPr dirty="0" sz="1600" spc="-215">
                <a:latin typeface="Arial"/>
                <a:cs typeface="Arial"/>
              </a:rPr>
              <a:t>اهنإف </a:t>
            </a:r>
            <a:r>
              <a:rPr dirty="0" sz="1600">
                <a:latin typeface="Arial"/>
                <a:cs typeface="Arial"/>
              </a:rPr>
              <a:t>، </a:t>
            </a:r>
            <a:r>
              <a:rPr dirty="0" sz="1600" spc="-254">
                <a:latin typeface="Arial"/>
                <a:cs typeface="Arial"/>
              </a:rPr>
              <a:t>اضيأ </a:t>
            </a:r>
            <a:r>
              <a:rPr dirty="0" sz="1600" spc="-240">
                <a:latin typeface="Arial"/>
                <a:cs typeface="Arial"/>
              </a:rPr>
              <a:t>.يرشبلا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195">
                <a:latin typeface="Arial"/>
                <a:cs typeface="Arial"/>
              </a:rPr>
              <a:t>مسجلا</a:t>
            </a:r>
            <a:endParaRPr sz="1600">
              <a:latin typeface="Arial"/>
              <a:cs typeface="Arial"/>
            </a:endParaRPr>
          </a:p>
          <a:p>
            <a:pPr marL="356870" indent="-344805">
              <a:lnSpc>
                <a:spcPts val="2155"/>
              </a:lnSpc>
              <a:buFont typeface="Wingdings"/>
              <a:buChar char=""/>
              <a:tabLst>
                <a:tab pos="356870" algn="l"/>
                <a:tab pos="357505" algn="l"/>
              </a:tabLst>
            </a:pPr>
            <a:r>
              <a:rPr dirty="0" sz="1800" b="1">
                <a:latin typeface="Times New Roman"/>
                <a:cs typeface="Times New Roman"/>
              </a:rPr>
              <a:t>Most </a:t>
            </a:r>
            <a:r>
              <a:rPr dirty="0" sz="1800" spc="-10" b="1">
                <a:latin typeface="Times New Roman"/>
                <a:cs typeface="Times New Roman"/>
              </a:rPr>
              <a:t>of the </a:t>
            </a:r>
            <a:r>
              <a:rPr dirty="0" sz="1800" spc="-5" b="1">
                <a:latin typeface="Times New Roman"/>
                <a:cs typeface="Times New Roman"/>
              </a:rPr>
              <a:t>remaining </a:t>
            </a:r>
            <a:r>
              <a:rPr dirty="0" sz="1800" spc="-10" b="1">
                <a:latin typeface="Times New Roman"/>
                <a:cs typeface="Times New Roman"/>
              </a:rPr>
              <a:t>(4%) </a:t>
            </a:r>
            <a:r>
              <a:rPr dirty="0" sz="1800" spc="-5" b="1">
                <a:latin typeface="Times New Roman"/>
                <a:cs typeface="Times New Roman"/>
              </a:rPr>
              <a:t>consists </a:t>
            </a:r>
            <a:r>
              <a:rPr dirty="0" sz="1800" spc="-10" b="1">
                <a:latin typeface="Times New Roman"/>
                <a:cs typeface="Times New Roman"/>
              </a:rPr>
              <a:t>of</a:t>
            </a:r>
            <a:r>
              <a:rPr dirty="0" sz="1800" spc="39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calcium, phosphorus,</a:t>
            </a:r>
            <a:endParaRPr sz="1800">
              <a:latin typeface="Times New Roman"/>
              <a:cs typeface="Times New Roman"/>
            </a:endParaRPr>
          </a:p>
          <a:p>
            <a:pPr algn="just" marL="356870">
              <a:lnSpc>
                <a:spcPct val="100000"/>
              </a:lnSpc>
            </a:pPr>
            <a:r>
              <a:rPr dirty="0" sz="1800" spc="-10" b="1">
                <a:latin typeface="Times New Roman"/>
                <a:cs typeface="Times New Roman"/>
              </a:rPr>
              <a:t>potassium </a:t>
            </a:r>
            <a:r>
              <a:rPr dirty="0" sz="1800" spc="-15" b="1">
                <a:latin typeface="Times New Roman"/>
                <a:cs typeface="Times New Roman"/>
              </a:rPr>
              <a:t>and</a:t>
            </a:r>
            <a:r>
              <a:rPr dirty="0" sz="1800" spc="8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sulfur.</a:t>
            </a:r>
            <a:endParaRPr sz="1800">
              <a:latin typeface="Times New Roman"/>
              <a:cs typeface="Times New Roman"/>
            </a:endParaRPr>
          </a:p>
          <a:p>
            <a:pPr marL="354330" indent="-342265">
              <a:lnSpc>
                <a:spcPts val="1914"/>
              </a:lnSpc>
              <a:spcBef>
                <a:spcPts val="10"/>
              </a:spcBef>
              <a:buFont typeface="Wingdings"/>
              <a:buChar char=""/>
              <a:tabLst>
                <a:tab pos="354965" algn="l"/>
              </a:tabLst>
            </a:pPr>
            <a:r>
              <a:rPr dirty="0" sz="1600" spc="-245">
                <a:latin typeface="Arial"/>
                <a:cs typeface="Arial"/>
              </a:rPr>
              <a:t>.تيربكلاو </a:t>
            </a:r>
            <a:r>
              <a:rPr dirty="0" sz="1600" spc="-280">
                <a:latin typeface="Arial"/>
                <a:cs typeface="Arial"/>
              </a:rPr>
              <a:t>مويساتوبلاو </a:t>
            </a:r>
            <a:r>
              <a:rPr dirty="0" sz="1600" spc="-290">
                <a:latin typeface="Arial"/>
                <a:cs typeface="Arial"/>
              </a:rPr>
              <a:t>روفسوفلاو </a:t>
            </a:r>
            <a:r>
              <a:rPr dirty="0" sz="1600" spc="-265">
                <a:latin typeface="Arial"/>
                <a:cs typeface="Arial"/>
              </a:rPr>
              <a:t>مويسلاكلا </a:t>
            </a:r>
            <a:r>
              <a:rPr dirty="0" sz="1600" spc="40">
                <a:latin typeface="Arial"/>
                <a:cs typeface="Arial"/>
              </a:rPr>
              <a:t>نم </a:t>
            </a:r>
            <a:r>
              <a:rPr dirty="0" sz="1600" spc="-350">
                <a:latin typeface="Arial"/>
                <a:cs typeface="Arial"/>
              </a:rPr>
              <a:t>نوكتي </a:t>
            </a:r>
            <a:r>
              <a:rPr dirty="0" sz="1600" spc="-5">
                <a:latin typeface="Arial"/>
                <a:cs typeface="Arial"/>
              </a:rPr>
              <a:t>)٪ </a:t>
            </a:r>
            <a:r>
              <a:rPr dirty="0" sz="1600" spc="-15">
                <a:latin typeface="Arial"/>
                <a:cs typeface="Arial"/>
              </a:rPr>
              <a:t>4( </a:t>
            </a:r>
            <a:r>
              <a:rPr dirty="0" sz="1600" spc="-530">
                <a:latin typeface="Arial"/>
                <a:cs typeface="Arial"/>
              </a:rPr>
              <a:t>ىقبت</a:t>
            </a:r>
            <a:r>
              <a:rPr dirty="0" sz="1600">
                <a:latin typeface="Arial"/>
                <a:cs typeface="Arial"/>
              </a:rPr>
              <a:t> </a:t>
            </a:r>
            <a:r>
              <a:rPr dirty="0" sz="1600" spc="60">
                <a:latin typeface="Arial"/>
                <a:cs typeface="Arial"/>
              </a:rPr>
              <a:t>ام</a:t>
            </a:r>
            <a:r>
              <a:rPr dirty="0" sz="1600" spc="-229">
                <a:latin typeface="Arial"/>
                <a:cs typeface="Arial"/>
              </a:rPr>
              <a:t> </a:t>
            </a:r>
            <a:r>
              <a:rPr dirty="0" sz="1600" spc="-40">
                <a:latin typeface="Arial"/>
                <a:cs typeface="Arial"/>
              </a:rPr>
              <a:t>مظعم</a:t>
            </a:r>
            <a:endParaRPr sz="1600">
              <a:latin typeface="Arial"/>
              <a:cs typeface="Arial"/>
            </a:endParaRPr>
          </a:p>
          <a:p>
            <a:pPr algn="just" marL="356870" marR="9525" indent="-344805">
              <a:lnSpc>
                <a:spcPct val="99200"/>
              </a:lnSpc>
              <a:spcBef>
                <a:spcPts val="15"/>
              </a:spcBef>
              <a:buFont typeface="Wingdings"/>
              <a:buChar char=""/>
              <a:tabLst>
                <a:tab pos="357505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Trace </a:t>
            </a:r>
            <a:r>
              <a:rPr dirty="0" sz="1800" spc="-10" b="1">
                <a:latin typeface="Times New Roman"/>
                <a:cs typeface="Times New Roman"/>
              </a:rPr>
              <a:t>elements </a:t>
            </a:r>
            <a:r>
              <a:rPr dirty="0" sz="1800" spc="-5" b="1">
                <a:latin typeface="Times New Roman"/>
                <a:cs typeface="Times New Roman"/>
              </a:rPr>
              <a:t>are those required </a:t>
            </a:r>
            <a:r>
              <a:rPr dirty="0" sz="1800" spc="-10" b="1">
                <a:latin typeface="Times New Roman"/>
                <a:cs typeface="Times New Roman"/>
              </a:rPr>
              <a:t>by an </a:t>
            </a:r>
            <a:r>
              <a:rPr dirty="0" sz="1800" b="1">
                <a:latin typeface="Times New Roman"/>
                <a:cs typeface="Times New Roman"/>
              </a:rPr>
              <a:t>organism </a:t>
            </a:r>
            <a:r>
              <a:rPr dirty="0" sz="1800" spc="10" b="1">
                <a:latin typeface="Times New Roman"/>
                <a:cs typeface="Times New Roman"/>
              </a:rPr>
              <a:t>in </a:t>
            </a:r>
            <a:r>
              <a:rPr dirty="0" sz="1800" spc="-5" b="1">
                <a:latin typeface="Times New Roman"/>
                <a:cs typeface="Times New Roman"/>
              </a:rPr>
              <a:t>small  </a:t>
            </a:r>
            <a:r>
              <a:rPr dirty="0" sz="1800" spc="-10" b="1">
                <a:latin typeface="Times New Roman"/>
                <a:cs typeface="Times New Roman"/>
              </a:rPr>
              <a:t>quantities</a:t>
            </a:r>
            <a:r>
              <a:rPr dirty="0" sz="3100" spc="-10" b="1">
                <a:latin typeface="Times New Roman"/>
                <a:cs typeface="Times New Roman"/>
              </a:rPr>
              <a:t>.</a:t>
            </a:r>
            <a:endParaRPr sz="3100">
              <a:latin typeface="Times New Roman"/>
              <a:cs typeface="Times New Roman"/>
            </a:endParaRPr>
          </a:p>
          <a:p>
            <a:pPr marL="107314">
              <a:lnSpc>
                <a:spcPct val="100000"/>
              </a:lnSpc>
              <a:spcBef>
                <a:spcPts val="1500"/>
              </a:spcBef>
            </a:pPr>
            <a:r>
              <a:rPr dirty="0" sz="1600" spc="-215">
                <a:latin typeface="Arial"/>
                <a:cs typeface="Arial"/>
              </a:rPr>
              <a:t>.ةريغص </a:t>
            </a:r>
            <a:r>
              <a:rPr dirty="0" sz="1600" spc="-270">
                <a:latin typeface="Arial"/>
                <a:cs typeface="Arial"/>
              </a:rPr>
              <a:t>تايمكب </a:t>
            </a:r>
            <a:r>
              <a:rPr dirty="0" sz="1600" spc="-155">
                <a:latin typeface="Arial"/>
                <a:cs typeface="Arial"/>
              </a:rPr>
              <a:t>يحلا </a:t>
            </a:r>
            <a:r>
              <a:rPr dirty="0" sz="1600" spc="-240">
                <a:latin typeface="Arial"/>
                <a:cs typeface="Arial"/>
              </a:rPr>
              <a:t>نئاكلا </a:t>
            </a:r>
            <a:r>
              <a:rPr dirty="0" sz="1600" spc="45">
                <a:latin typeface="Arial"/>
                <a:cs typeface="Arial"/>
              </a:rPr>
              <a:t>نم </a:t>
            </a:r>
            <a:r>
              <a:rPr dirty="0" sz="1600" spc="-190">
                <a:latin typeface="Arial"/>
                <a:cs typeface="Arial"/>
              </a:rPr>
              <a:t>ةبولطملا </a:t>
            </a:r>
            <a:r>
              <a:rPr dirty="0" sz="1600" spc="-225">
                <a:latin typeface="Arial"/>
                <a:cs typeface="Arial"/>
              </a:rPr>
              <a:t>رصانعلا </a:t>
            </a:r>
            <a:r>
              <a:rPr dirty="0" sz="1600" spc="-415">
                <a:latin typeface="Arial"/>
                <a:cs typeface="Arial"/>
              </a:rPr>
              <a:t>كلت </a:t>
            </a:r>
            <a:r>
              <a:rPr dirty="0" sz="1600" spc="90">
                <a:latin typeface="Arial"/>
                <a:cs typeface="Arial"/>
              </a:rPr>
              <a:t>يه</a:t>
            </a:r>
            <a:r>
              <a:rPr dirty="0" sz="1600" spc="-260">
                <a:latin typeface="Arial"/>
                <a:cs typeface="Arial"/>
              </a:rPr>
              <a:t> </a:t>
            </a:r>
            <a:r>
              <a:rPr dirty="0" sz="1600" spc="-225">
                <a:latin typeface="Arial"/>
                <a:cs typeface="Arial"/>
              </a:rPr>
              <a:t>رصانعلا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5207" y="303656"/>
            <a:ext cx="1764664" cy="45339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800" spc="5">
                <a:latin typeface="Times New Roman"/>
                <a:cs typeface="Times New Roman"/>
              </a:rPr>
              <a:t>Ions</a:t>
            </a:r>
            <a:r>
              <a:rPr dirty="0" sz="2800" spc="505">
                <a:latin typeface="Times New Roman"/>
                <a:cs typeface="Times New Roman"/>
              </a:rPr>
              <a:t> </a:t>
            </a:r>
            <a:r>
              <a:rPr dirty="0" spc="-204">
                <a:latin typeface="Times New Roman"/>
                <a:cs typeface="Times New Roman"/>
              </a:rPr>
              <a:t>(</a:t>
            </a:r>
            <a:r>
              <a:rPr dirty="0" spc="-204" b="0">
                <a:latin typeface="Arial"/>
                <a:cs typeface="Arial"/>
              </a:rPr>
              <a:t>تانويأ</a:t>
            </a:r>
            <a:r>
              <a:rPr dirty="0" spc="-204" b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950" y="1318641"/>
            <a:ext cx="6660515" cy="5539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0055" indent="-339090">
              <a:lnSpc>
                <a:spcPct val="100000"/>
              </a:lnSpc>
              <a:spcBef>
                <a:spcPts val="100"/>
              </a:spcBef>
              <a:buClr>
                <a:srgbClr val="005FAE"/>
              </a:buClr>
              <a:buFont typeface="Wingdings"/>
              <a:buChar char=""/>
              <a:tabLst>
                <a:tab pos="440055" algn="l"/>
                <a:tab pos="44069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An </a:t>
            </a:r>
            <a:r>
              <a:rPr dirty="0" sz="1800" spc="-10" b="1">
                <a:latin typeface="Times New Roman"/>
                <a:cs typeface="Times New Roman"/>
              </a:rPr>
              <a:t>atom interacts </a:t>
            </a:r>
            <a:r>
              <a:rPr dirty="0" sz="1800" spc="10" b="1">
                <a:latin typeface="Times New Roman"/>
                <a:cs typeface="Times New Roman"/>
              </a:rPr>
              <a:t>with </a:t>
            </a:r>
            <a:r>
              <a:rPr dirty="0" sz="1800" spc="-10" b="1">
                <a:latin typeface="Times New Roman"/>
                <a:cs typeface="Times New Roman"/>
              </a:rPr>
              <a:t>other </a:t>
            </a:r>
            <a:r>
              <a:rPr dirty="0" sz="1800" spc="-20" b="1">
                <a:latin typeface="Times New Roman"/>
                <a:cs typeface="Times New Roman"/>
              </a:rPr>
              <a:t>atoms </a:t>
            </a:r>
            <a:r>
              <a:rPr dirty="0" sz="1800" spc="-15" b="1">
                <a:latin typeface="Times New Roman"/>
                <a:cs typeface="Times New Roman"/>
              </a:rPr>
              <a:t>by </a:t>
            </a:r>
            <a:r>
              <a:rPr dirty="0" sz="1800" spc="-10" b="1">
                <a:latin typeface="Times New Roman"/>
                <a:cs typeface="Times New Roman"/>
              </a:rPr>
              <a:t>the</a:t>
            </a:r>
            <a:r>
              <a:rPr dirty="0" sz="1800" spc="229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electrons.</a:t>
            </a:r>
            <a:endParaRPr sz="1800">
              <a:latin typeface="Times New Roman"/>
              <a:cs typeface="Times New Roman"/>
            </a:endParaRPr>
          </a:p>
          <a:p>
            <a:pPr marL="436880" indent="-335915">
              <a:lnSpc>
                <a:spcPct val="100000"/>
              </a:lnSpc>
              <a:spcBef>
                <a:spcPts val="1300"/>
              </a:spcBef>
              <a:buClr>
                <a:srgbClr val="005FAE"/>
              </a:buClr>
              <a:buFont typeface="Wingdings"/>
              <a:buChar char=""/>
              <a:tabLst>
                <a:tab pos="437515" algn="l"/>
              </a:tabLst>
            </a:pPr>
            <a:r>
              <a:rPr dirty="0" sz="1600" spc="-190">
                <a:latin typeface="Arial"/>
                <a:cs typeface="Arial"/>
              </a:rPr>
              <a:t>.تانورتكللإا </a:t>
            </a:r>
            <a:r>
              <a:rPr dirty="0" sz="1600" spc="-180">
                <a:latin typeface="Arial"/>
                <a:cs typeface="Arial"/>
              </a:rPr>
              <a:t>ةطساوب </a:t>
            </a:r>
            <a:r>
              <a:rPr dirty="0" sz="1600" spc="-55">
                <a:latin typeface="Arial"/>
                <a:cs typeface="Arial"/>
              </a:rPr>
              <a:t>ىرخلأا </a:t>
            </a:r>
            <a:r>
              <a:rPr dirty="0" sz="1600" spc="-80">
                <a:latin typeface="Arial"/>
                <a:cs typeface="Arial"/>
              </a:rPr>
              <a:t>تارذلا </a:t>
            </a:r>
            <a:r>
              <a:rPr dirty="0" sz="1600" spc="-30">
                <a:latin typeface="Arial"/>
                <a:cs typeface="Arial"/>
              </a:rPr>
              <a:t>عم </a:t>
            </a:r>
            <a:r>
              <a:rPr dirty="0" sz="1600" spc="-95">
                <a:latin typeface="Arial"/>
                <a:cs typeface="Arial"/>
              </a:rPr>
              <a:t>ةرذلا</a:t>
            </a:r>
            <a:r>
              <a:rPr dirty="0" sz="1600" spc="-20">
                <a:latin typeface="Arial"/>
                <a:cs typeface="Arial"/>
              </a:rPr>
              <a:t> </a:t>
            </a:r>
            <a:r>
              <a:rPr dirty="0" sz="1600" spc="-395">
                <a:latin typeface="Arial"/>
                <a:cs typeface="Arial"/>
              </a:rPr>
              <a:t>لعافتت</a:t>
            </a:r>
            <a:endParaRPr sz="1600">
              <a:latin typeface="Arial"/>
              <a:cs typeface="Arial"/>
            </a:endParaRPr>
          </a:p>
          <a:p>
            <a:pPr algn="just" marL="440055" marR="106680" indent="-339090">
              <a:lnSpc>
                <a:spcPct val="100000"/>
              </a:lnSpc>
              <a:spcBef>
                <a:spcPts val="1365"/>
              </a:spcBef>
              <a:buClr>
                <a:srgbClr val="005FAE"/>
              </a:buClr>
              <a:buFont typeface="Wingdings"/>
              <a:buChar char=""/>
              <a:tabLst>
                <a:tab pos="44069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An </a:t>
            </a:r>
            <a:r>
              <a:rPr dirty="0" sz="1800" b="1">
                <a:latin typeface="Times New Roman"/>
                <a:cs typeface="Times New Roman"/>
              </a:rPr>
              <a:t>atom </a:t>
            </a:r>
            <a:r>
              <a:rPr dirty="0" sz="1800" spc="-5" b="1">
                <a:latin typeface="Times New Roman"/>
                <a:cs typeface="Times New Roman"/>
              </a:rPr>
              <a:t>that </a:t>
            </a:r>
            <a:r>
              <a:rPr dirty="0" sz="1800" spc="-10" b="1">
                <a:latin typeface="Times New Roman"/>
                <a:cs typeface="Times New Roman"/>
              </a:rPr>
              <a:t>loses </a:t>
            </a:r>
            <a:r>
              <a:rPr dirty="0" sz="1800" spc="-5" b="1">
                <a:latin typeface="Times New Roman"/>
                <a:cs typeface="Times New Roman"/>
              </a:rPr>
              <a:t>electron(s) </a:t>
            </a:r>
            <a:r>
              <a:rPr dirty="0" sz="1800" b="1">
                <a:latin typeface="Times New Roman"/>
                <a:cs typeface="Times New Roman"/>
              </a:rPr>
              <a:t>will </a:t>
            </a:r>
            <a:r>
              <a:rPr dirty="0" sz="1800" spc="-15" b="1">
                <a:latin typeface="Times New Roman"/>
                <a:cs typeface="Times New Roman"/>
              </a:rPr>
              <a:t>be </a:t>
            </a:r>
            <a:r>
              <a:rPr dirty="0" sz="1800" spc="-10" b="1">
                <a:latin typeface="Times New Roman"/>
                <a:cs typeface="Times New Roman"/>
              </a:rPr>
              <a:t>positively charged </a:t>
            </a:r>
            <a:r>
              <a:rPr dirty="0" sz="1800" spc="-5" b="1">
                <a:latin typeface="Times New Roman"/>
                <a:cs typeface="Times New Roman"/>
              </a:rPr>
              <a:t>and is  called Cation </a:t>
            </a:r>
            <a:r>
              <a:rPr dirty="0" sz="1800" b="1">
                <a:latin typeface="Times New Roman"/>
                <a:cs typeface="Times New Roman"/>
              </a:rPr>
              <a:t>(the + </a:t>
            </a:r>
            <a:r>
              <a:rPr dirty="0" sz="1800" spc="-10" b="1">
                <a:latin typeface="Times New Roman"/>
                <a:cs typeface="Times New Roman"/>
              </a:rPr>
              <a:t>protons </a:t>
            </a:r>
            <a:r>
              <a:rPr dirty="0" sz="1800" spc="-5" b="1">
                <a:latin typeface="Times New Roman"/>
                <a:cs typeface="Times New Roman"/>
              </a:rPr>
              <a:t>outnumber </a:t>
            </a:r>
            <a:r>
              <a:rPr dirty="0" sz="1800" b="1">
                <a:latin typeface="Times New Roman"/>
                <a:cs typeface="Times New Roman"/>
              </a:rPr>
              <a:t>the – </a:t>
            </a:r>
            <a:r>
              <a:rPr dirty="0" sz="1800" spc="-5" b="1">
                <a:latin typeface="Times New Roman"/>
                <a:cs typeface="Times New Roman"/>
              </a:rPr>
              <a:t>electrons) </a:t>
            </a:r>
            <a:r>
              <a:rPr dirty="0" sz="1800" b="1">
                <a:latin typeface="Times New Roman"/>
                <a:cs typeface="Times New Roman"/>
              </a:rPr>
              <a:t>e.g.  </a:t>
            </a:r>
            <a:r>
              <a:rPr dirty="0" sz="1800" spc="-10" b="1">
                <a:latin typeface="Times New Roman"/>
                <a:cs typeface="Times New Roman"/>
              </a:rPr>
              <a:t>Na</a:t>
            </a:r>
            <a:r>
              <a:rPr dirty="0" baseline="25462" sz="1800" spc="-15" b="1">
                <a:latin typeface="Times New Roman"/>
                <a:cs typeface="Times New Roman"/>
              </a:rPr>
              <a:t>+</a:t>
            </a:r>
            <a:r>
              <a:rPr dirty="0" sz="1800" spc="-10" b="1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491490" indent="-390525">
              <a:lnSpc>
                <a:spcPct val="100000"/>
              </a:lnSpc>
              <a:spcBef>
                <a:spcPts val="1305"/>
              </a:spcBef>
              <a:buClr>
                <a:srgbClr val="005FAE"/>
              </a:buClr>
              <a:buFont typeface="Wingdings"/>
              <a:buChar char=""/>
              <a:tabLst>
                <a:tab pos="492125" algn="l"/>
              </a:tabLst>
            </a:pPr>
            <a:r>
              <a:rPr dirty="0" sz="1600" spc="-10">
                <a:latin typeface="Arial"/>
                <a:cs typeface="Arial"/>
              </a:rPr>
              <a:t>ددع( </a:t>
            </a:r>
            <a:r>
              <a:rPr dirty="0" sz="1600" spc="-275">
                <a:latin typeface="Arial"/>
                <a:cs typeface="Arial"/>
              </a:rPr>
              <a:t>نويتاكلا </a:t>
            </a:r>
            <a:r>
              <a:rPr dirty="0" sz="1600" spc="-225">
                <a:latin typeface="Arial"/>
                <a:cs typeface="Arial"/>
              </a:rPr>
              <a:t>ىمسيو </a:t>
            </a:r>
            <a:r>
              <a:rPr dirty="0" sz="1600" spc="-254">
                <a:latin typeface="Arial"/>
                <a:cs typeface="Arial"/>
              </a:rPr>
              <a:t>يباجيإ </a:t>
            </a:r>
            <a:r>
              <a:rPr dirty="0" sz="1600" spc="-390">
                <a:latin typeface="Arial"/>
                <a:cs typeface="Arial"/>
              </a:rPr>
              <a:t>لكشب </a:t>
            </a:r>
            <a:r>
              <a:rPr dirty="0" sz="1600" spc="-180">
                <a:latin typeface="Arial"/>
                <a:cs typeface="Arial"/>
              </a:rPr>
              <a:t>)تانورتكللإا( </a:t>
            </a:r>
            <a:r>
              <a:rPr dirty="0" sz="1600" spc="-210">
                <a:latin typeface="Arial"/>
                <a:cs typeface="Arial"/>
              </a:rPr>
              <a:t>نورتكللإا </a:t>
            </a:r>
            <a:r>
              <a:rPr dirty="0" sz="1600" spc="-525">
                <a:latin typeface="Arial"/>
                <a:cs typeface="Arial"/>
              </a:rPr>
              <a:t>دقفت</a:t>
            </a:r>
            <a:r>
              <a:rPr dirty="0" sz="1600" spc="105">
                <a:latin typeface="Arial"/>
                <a:cs typeface="Arial"/>
              </a:rPr>
              <a:t> </a:t>
            </a:r>
            <a:r>
              <a:rPr dirty="0" sz="1600" spc="-120">
                <a:latin typeface="Arial"/>
                <a:cs typeface="Arial"/>
              </a:rPr>
              <a:t>ةبجوم </a:t>
            </a:r>
            <a:r>
              <a:rPr dirty="0" sz="1600">
                <a:latin typeface="Arial"/>
                <a:cs typeface="Arial"/>
              </a:rPr>
              <a:t>ةرذ </a:t>
            </a:r>
            <a:r>
              <a:rPr dirty="0" sz="1600" spc="-180">
                <a:latin typeface="Arial"/>
                <a:cs typeface="Arial"/>
              </a:rPr>
              <a:t>نحش</a:t>
            </a:r>
            <a:r>
              <a:rPr dirty="0" sz="1600" spc="-100">
                <a:latin typeface="Arial"/>
                <a:cs typeface="Arial"/>
              </a:rPr>
              <a:t> </a:t>
            </a:r>
            <a:r>
              <a:rPr dirty="0" sz="1600" spc="-459">
                <a:latin typeface="Arial"/>
                <a:cs typeface="Arial"/>
              </a:rPr>
              <a:t>متي</a:t>
            </a:r>
            <a:r>
              <a:rPr dirty="0" sz="1600" spc="105">
                <a:latin typeface="Arial"/>
                <a:cs typeface="Arial"/>
              </a:rPr>
              <a:t> </a:t>
            </a:r>
            <a:r>
              <a:rPr dirty="0" sz="1600" spc="-165">
                <a:latin typeface="Arial"/>
                <a:cs typeface="Arial"/>
              </a:rPr>
              <a:t>فوس</a:t>
            </a:r>
            <a:endParaRPr sz="1600">
              <a:latin typeface="Arial"/>
              <a:cs typeface="Arial"/>
            </a:endParaRPr>
          </a:p>
          <a:p>
            <a:pPr marL="436880">
              <a:lnSpc>
                <a:spcPct val="100000"/>
              </a:lnSpc>
            </a:pPr>
            <a:r>
              <a:rPr dirty="0" sz="1600" spc="5">
                <a:latin typeface="Arial"/>
                <a:cs typeface="Arial"/>
              </a:rPr>
              <a:t>.+ </a:t>
            </a:r>
            <a:r>
              <a:rPr dirty="0" sz="1600" spc="-215">
                <a:latin typeface="Arial"/>
                <a:cs typeface="Arial"/>
              </a:rPr>
              <a:t>ان </a:t>
            </a:r>
            <a:r>
              <a:rPr dirty="0" sz="1600" spc="-190">
                <a:latin typeface="Arial"/>
                <a:cs typeface="Arial"/>
              </a:rPr>
              <a:t>لاثملا </a:t>
            </a:r>
            <a:r>
              <a:rPr dirty="0" sz="1600" spc="-465">
                <a:latin typeface="Arial"/>
                <a:cs typeface="Arial"/>
              </a:rPr>
              <a:t>ليبس</a:t>
            </a:r>
            <a:r>
              <a:rPr dirty="0" sz="1600" spc="20">
                <a:latin typeface="Arial"/>
                <a:cs typeface="Arial"/>
              </a:rPr>
              <a:t> </a:t>
            </a:r>
            <a:r>
              <a:rPr dirty="0" sz="1600" spc="-200">
                <a:latin typeface="Arial"/>
                <a:cs typeface="Arial"/>
              </a:rPr>
              <a:t>ىلع </a:t>
            </a:r>
            <a:r>
              <a:rPr dirty="0" sz="1600">
                <a:latin typeface="Arial"/>
                <a:cs typeface="Arial"/>
              </a:rPr>
              <a:t>، </a:t>
            </a:r>
            <a:r>
              <a:rPr dirty="0" sz="1600" spc="-195">
                <a:latin typeface="Arial"/>
                <a:cs typeface="Arial"/>
              </a:rPr>
              <a:t>)تانورتكللإا </a:t>
            </a:r>
            <a:r>
              <a:rPr dirty="0" sz="1600">
                <a:latin typeface="Arial"/>
                <a:cs typeface="Arial"/>
              </a:rPr>
              <a:t>ددع </a:t>
            </a:r>
            <a:r>
              <a:rPr dirty="0" sz="1600" spc="-365">
                <a:latin typeface="Arial"/>
                <a:cs typeface="Arial"/>
              </a:rPr>
              <a:t>قوفي </a:t>
            </a:r>
            <a:r>
              <a:rPr dirty="0" sz="1600">
                <a:latin typeface="Arial"/>
                <a:cs typeface="Arial"/>
              </a:rPr>
              <a:t>+</a:t>
            </a:r>
            <a:r>
              <a:rPr dirty="0" sz="1600" spc="-285">
                <a:latin typeface="Arial"/>
                <a:cs typeface="Arial"/>
              </a:rPr>
              <a:t> </a:t>
            </a:r>
            <a:r>
              <a:rPr dirty="0" sz="1600" spc="-245">
                <a:latin typeface="Arial"/>
                <a:cs typeface="Arial"/>
              </a:rPr>
              <a:t>تانوتوربلا</a:t>
            </a:r>
            <a:endParaRPr sz="1600">
              <a:latin typeface="Arial"/>
              <a:cs typeface="Arial"/>
            </a:endParaRPr>
          </a:p>
          <a:p>
            <a:pPr algn="just" marL="440055" marR="104775" indent="-339090">
              <a:lnSpc>
                <a:spcPct val="100000"/>
              </a:lnSpc>
              <a:spcBef>
                <a:spcPts val="1335"/>
              </a:spcBef>
              <a:buClr>
                <a:srgbClr val="005FAE"/>
              </a:buClr>
              <a:buFont typeface="Wingdings"/>
              <a:buChar char=""/>
              <a:tabLst>
                <a:tab pos="44069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An </a:t>
            </a:r>
            <a:r>
              <a:rPr dirty="0" sz="1800" b="1">
                <a:latin typeface="Times New Roman"/>
                <a:cs typeface="Times New Roman"/>
              </a:rPr>
              <a:t>atom </a:t>
            </a:r>
            <a:r>
              <a:rPr dirty="0" sz="1800" spc="-5" b="1">
                <a:latin typeface="Times New Roman"/>
                <a:cs typeface="Times New Roman"/>
              </a:rPr>
              <a:t>that </a:t>
            </a:r>
            <a:r>
              <a:rPr dirty="0" sz="1800" b="1">
                <a:latin typeface="Times New Roman"/>
                <a:cs typeface="Times New Roman"/>
              </a:rPr>
              <a:t>gains </a:t>
            </a:r>
            <a:r>
              <a:rPr dirty="0" sz="1800" spc="-5" b="1">
                <a:latin typeface="Times New Roman"/>
                <a:cs typeface="Times New Roman"/>
              </a:rPr>
              <a:t>electron(s) </a:t>
            </a:r>
            <a:r>
              <a:rPr dirty="0" sz="1800" b="1">
                <a:latin typeface="Times New Roman"/>
                <a:cs typeface="Times New Roman"/>
              </a:rPr>
              <a:t>will </a:t>
            </a:r>
            <a:r>
              <a:rPr dirty="0" sz="1800" spc="-10" b="1">
                <a:latin typeface="Times New Roman"/>
                <a:cs typeface="Times New Roman"/>
              </a:rPr>
              <a:t>be </a:t>
            </a:r>
            <a:r>
              <a:rPr dirty="0" sz="1800" spc="-5" b="1">
                <a:latin typeface="Times New Roman"/>
                <a:cs typeface="Times New Roman"/>
              </a:rPr>
              <a:t>negatively charged </a:t>
            </a:r>
            <a:r>
              <a:rPr dirty="0" sz="1800" spc="5" b="1">
                <a:latin typeface="Times New Roman"/>
                <a:cs typeface="Times New Roman"/>
              </a:rPr>
              <a:t>and  </a:t>
            </a:r>
            <a:r>
              <a:rPr dirty="0" sz="1800" spc="-5" b="1">
                <a:latin typeface="Times New Roman"/>
                <a:cs typeface="Times New Roman"/>
              </a:rPr>
              <a:t>is called </a:t>
            </a:r>
            <a:r>
              <a:rPr dirty="0" sz="1800" b="1">
                <a:latin typeface="Times New Roman"/>
                <a:cs typeface="Times New Roman"/>
              </a:rPr>
              <a:t>Anion </a:t>
            </a:r>
            <a:r>
              <a:rPr dirty="0" sz="1800" spc="-5" b="1">
                <a:latin typeface="Times New Roman"/>
                <a:cs typeface="Times New Roman"/>
              </a:rPr>
              <a:t>(the </a:t>
            </a:r>
            <a:r>
              <a:rPr dirty="0" sz="1800" b="1">
                <a:latin typeface="Times New Roman"/>
                <a:cs typeface="Times New Roman"/>
              </a:rPr>
              <a:t>– </a:t>
            </a:r>
            <a:r>
              <a:rPr dirty="0" sz="1800" spc="-5" b="1">
                <a:latin typeface="Times New Roman"/>
                <a:cs typeface="Times New Roman"/>
              </a:rPr>
              <a:t>electrons outnumber the </a:t>
            </a:r>
            <a:r>
              <a:rPr dirty="0" sz="1800" b="1">
                <a:latin typeface="Times New Roman"/>
                <a:cs typeface="Times New Roman"/>
              </a:rPr>
              <a:t>+ </a:t>
            </a:r>
            <a:r>
              <a:rPr dirty="0" sz="1800" spc="-5" b="1">
                <a:latin typeface="Times New Roman"/>
                <a:cs typeface="Times New Roman"/>
              </a:rPr>
              <a:t>protons) </a:t>
            </a:r>
            <a:r>
              <a:rPr dirty="0" sz="1800" b="1">
                <a:latin typeface="Times New Roman"/>
                <a:cs typeface="Times New Roman"/>
              </a:rPr>
              <a:t>e.g.  </a:t>
            </a:r>
            <a:r>
              <a:rPr dirty="0" sz="1800" spc="-5" b="1">
                <a:latin typeface="Times New Roman"/>
                <a:cs typeface="Times New Roman"/>
              </a:rPr>
              <a:t>Cl</a:t>
            </a:r>
            <a:r>
              <a:rPr dirty="0" baseline="25462" sz="1800" spc="-7" b="1">
                <a:latin typeface="Times New Roman"/>
                <a:cs typeface="Times New Roman"/>
              </a:rPr>
              <a:t>-</a:t>
            </a:r>
            <a:r>
              <a:rPr dirty="0" sz="1800" spc="-5" b="1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491490" indent="-390525">
              <a:lnSpc>
                <a:spcPts val="1910"/>
              </a:lnSpc>
              <a:spcBef>
                <a:spcPts val="1330"/>
              </a:spcBef>
              <a:buClr>
                <a:srgbClr val="005FAE"/>
              </a:buClr>
              <a:buFont typeface="Wingdings"/>
              <a:buChar char=""/>
              <a:tabLst>
                <a:tab pos="492125" algn="l"/>
              </a:tabLst>
            </a:pPr>
            <a:r>
              <a:rPr dirty="0" sz="1600" spc="-15">
                <a:latin typeface="Arial"/>
                <a:cs typeface="Arial"/>
              </a:rPr>
              <a:t>ددع </a:t>
            </a:r>
            <a:r>
              <a:rPr dirty="0" sz="1600" spc="-400">
                <a:latin typeface="Arial"/>
                <a:cs typeface="Arial"/>
              </a:rPr>
              <a:t>قوفت </a:t>
            </a:r>
            <a:r>
              <a:rPr dirty="0" sz="1600" spc="-195">
                <a:latin typeface="Arial"/>
                <a:cs typeface="Arial"/>
              </a:rPr>
              <a:t>تانورتكللإا( </a:t>
            </a:r>
            <a:r>
              <a:rPr dirty="0" sz="1600" spc="-225">
                <a:latin typeface="Arial"/>
                <a:cs typeface="Arial"/>
              </a:rPr>
              <a:t>نوينأ </a:t>
            </a:r>
            <a:r>
              <a:rPr dirty="0" sz="1600" spc="-250">
                <a:latin typeface="Arial"/>
                <a:cs typeface="Arial"/>
              </a:rPr>
              <a:t>ىمستو </a:t>
            </a:r>
            <a:r>
              <a:rPr dirty="0" sz="1600" spc="-305">
                <a:latin typeface="Arial"/>
                <a:cs typeface="Arial"/>
              </a:rPr>
              <a:t>ةبلاس </a:t>
            </a:r>
            <a:r>
              <a:rPr dirty="0" sz="1600" spc="-135">
                <a:latin typeface="Arial"/>
                <a:cs typeface="Arial"/>
              </a:rPr>
              <a:t>)تانويلأا( </a:t>
            </a:r>
            <a:r>
              <a:rPr dirty="0" sz="1600" spc="-210">
                <a:latin typeface="Arial"/>
                <a:cs typeface="Arial"/>
              </a:rPr>
              <a:t>تانورتكللإا </a:t>
            </a:r>
            <a:r>
              <a:rPr dirty="0" sz="1600" spc="-395">
                <a:latin typeface="Arial"/>
                <a:cs typeface="Arial"/>
              </a:rPr>
              <a:t>بسكت </a:t>
            </a:r>
            <a:r>
              <a:rPr dirty="0" sz="1600" spc="-5">
                <a:latin typeface="Arial"/>
                <a:cs typeface="Arial"/>
              </a:rPr>
              <a:t>ةرذ </a:t>
            </a:r>
            <a:r>
              <a:rPr dirty="0" sz="1600" spc="-175">
                <a:latin typeface="Arial"/>
                <a:cs typeface="Arial"/>
              </a:rPr>
              <a:t>نحش</a:t>
            </a:r>
            <a:r>
              <a:rPr dirty="0" sz="1600" spc="-140">
                <a:latin typeface="Arial"/>
                <a:cs typeface="Arial"/>
              </a:rPr>
              <a:t> </a:t>
            </a:r>
            <a:r>
              <a:rPr dirty="0" sz="1600" spc="-470">
                <a:latin typeface="Arial"/>
                <a:cs typeface="Arial"/>
              </a:rPr>
              <a:t>متي</a:t>
            </a:r>
            <a:r>
              <a:rPr dirty="0" sz="1600" spc="30">
                <a:latin typeface="Arial"/>
                <a:cs typeface="Arial"/>
              </a:rPr>
              <a:t> </a:t>
            </a:r>
            <a:r>
              <a:rPr dirty="0" sz="1600" spc="-165">
                <a:latin typeface="Arial"/>
                <a:cs typeface="Arial"/>
              </a:rPr>
              <a:t>فوس</a:t>
            </a:r>
            <a:endParaRPr sz="1600">
              <a:latin typeface="Arial"/>
              <a:cs typeface="Arial"/>
            </a:endParaRPr>
          </a:p>
          <a:p>
            <a:pPr marL="436880">
              <a:lnSpc>
                <a:spcPts val="1910"/>
              </a:lnSpc>
            </a:pPr>
            <a:r>
              <a:rPr dirty="0" sz="1600" spc="-215">
                <a:latin typeface="Arial"/>
                <a:cs typeface="Arial"/>
              </a:rPr>
              <a:t>.نيرولكلا </a:t>
            </a:r>
            <a:r>
              <a:rPr dirty="0" sz="1600" spc="-190">
                <a:latin typeface="Arial"/>
                <a:cs typeface="Arial"/>
              </a:rPr>
              <a:t>لاثملا </a:t>
            </a:r>
            <a:r>
              <a:rPr dirty="0" sz="1600" spc="-465">
                <a:latin typeface="Arial"/>
                <a:cs typeface="Arial"/>
              </a:rPr>
              <a:t>ليبس</a:t>
            </a:r>
            <a:r>
              <a:rPr dirty="0" sz="1600" spc="15">
                <a:latin typeface="Arial"/>
                <a:cs typeface="Arial"/>
              </a:rPr>
              <a:t> </a:t>
            </a:r>
            <a:r>
              <a:rPr dirty="0" sz="1600" spc="-200">
                <a:latin typeface="Arial"/>
                <a:cs typeface="Arial"/>
              </a:rPr>
              <a:t>ىلع </a:t>
            </a:r>
            <a:r>
              <a:rPr dirty="0" sz="1600" spc="-220">
                <a:latin typeface="Arial"/>
                <a:cs typeface="Arial"/>
              </a:rPr>
              <a:t>)تانوتوربلا</a:t>
            </a:r>
            <a:r>
              <a:rPr dirty="0" sz="1600" spc="-12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+</a:t>
            </a:r>
            <a:endParaRPr sz="1600">
              <a:latin typeface="Arial"/>
              <a:cs typeface="Arial"/>
            </a:endParaRPr>
          </a:p>
          <a:p>
            <a:pPr algn="just" marL="440055" marR="106680" indent="-339090">
              <a:lnSpc>
                <a:spcPct val="100000"/>
              </a:lnSpc>
              <a:spcBef>
                <a:spcPts val="1360"/>
              </a:spcBef>
              <a:buClr>
                <a:srgbClr val="005FAE"/>
              </a:buClr>
              <a:buFont typeface="Wingdings"/>
              <a:buChar char=""/>
              <a:tabLst>
                <a:tab pos="44069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An </a:t>
            </a:r>
            <a:r>
              <a:rPr dirty="0" sz="1800" b="1">
                <a:latin typeface="Times New Roman"/>
                <a:cs typeface="Times New Roman"/>
              </a:rPr>
              <a:t>atom </a:t>
            </a:r>
            <a:r>
              <a:rPr dirty="0" sz="1800" spc="10" b="1">
                <a:latin typeface="Times New Roman"/>
                <a:cs typeface="Times New Roman"/>
              </a:rPr>
              <a:t>in </a:t>
            </a:r>
            <a:r>
              <a:rPr dirty="0" sz="1800" spc="5" b="1">
                <a:latin typeface="Times New Roman"/>
                <a:cs typeface="Times New Roman"/>
              </a:rPr>
              <a:t>which </a:t>
            </a:r>
            <a:r>
              <a:rPr dirty="0" sz="1800" b="1">
                <a:latin typeface="Times New Roman"/>
                <a:cs typeface="Times New Roman"/>
              </a:rPr>
              <a:t>the </a:t>
            </a:r>
            <a:r>
              <a:rPr dirty="0" sz="1800" spc="-10" b="1">
                <a:latin typeface="Times New Roman"/>
                <a:cs typeface="Times New Roman"/>
              </a:rPr>
              <a:t>number </a:t>
            </a:r>
            <a:r>
              <a:rPr dirty="0" sz="1800" spc="-5" b="1">
                <a:latin typeface="Times New Roman"/>
                <a:cs typeface="Times New Roman"/>
              </a:rPr>
              <a:t>of electrons </a:t>
            </a:r>
            <a:r>
              <a:rPr dirty="0" sz="1800" spc="-10" b="1">
                <a:latin typeface="Times New Roman"/>
                <a:cs typeface="Times New Roman"/>
              </a:rPr>
              <a:t>does </a:t>
            </a:r>
            <a:r>
              <a:rPr dirty="0" sz="1800" spc="-15" b="1">
                <a:latin typeface="Times New Roman"/>
                <a:cs typeface="Times New Roman"/>
              </a:rPr>
              <a:t>not </a:t>
            </a:r>
            <a:r>
              <a:rPr dirty="0" sz="1800" spc="-10" b="1">
                <a:latin typeface="Times New Roman"/>
                <a:cs typeface="Times New Roman"/>
              </a:rPr>
              <a:t>equal </a:t>
            </a:r>
            <a:r>
              <a:rPr dirty="0" sz="1800" spc="5" b="1">
                <a:latin typeface="Times New Roman"/>
                <a:cs typeface="Times New Roman"/>
              </a:rPr>
              <a:t>the  </a:t>
            </a:r>
            <a:r>
              <a:rPr dirty="0" sz="1800" spc="-25" b="1">
                <a:latin typeface="Times New Roman"/>
                <a:cs typeface="Times New Roman"/>
              </a:rPr>
              <a:t>number </a:t>
            </a:r>
            <a:r>
              <a:rPr dirty="0" sz="1800" spc="-10" b="1">
                <a:latin typeface="Times New Roman"/>
                <a:cs typeface="Times New Roman"/>
              </a:rPr>
              <a:t>of </a:t>
            </a:r>
            <a:r>
              <a:rPr dirty="0" sz="1800" spc="-15" b="1">
                <a:latin typeface="Times New Roman"/>
                <a:cs typeface="Times New Roman"/>
              </a:rPr>
              <a:t>protons </a:t>
            </a:r>
            <a:r>
              <a:rPr dirty="0" sz="1800" spc="-10" b="1">
                <a:latin typeface="Times New Roman"/>
                <a:cs typeface="Times New Roman"/>
              </a:rPr>
              <a:t>(Anion or Cation) </a:t>
            </a:r>
            <a:r>
              <a:rPr dirty="0" sz="1800" spc="-5" b="1">
                <a:latin typeface="Times New Roman"/>
                <a:cs typeface="Times New Roman"/>
              </a:rPr>
              <a:t>is </a:t>
            </a:r>
            <a:r>
              <a:rPr dirty="0" sz="1800" spc="-10" b="1">
                <a:latin typeface="Times New Roman"/>
                <a:cs typeface="Times New Roman"/>
              </a:rPr>
              <a:t>generally </a:t>
            </a:r>
            <a:r>
              <a:rPr dirty="0" sz="1800" spc="-5" b="1">
                <a:latin typeface="Times New Roman"/>
                <a:cs typeface="Times New Roman"/>
              </a:rPr>
              <a:t>called</a:t>
            </a:r>
            <a:r>
              <a:rPr dirty="0" sz="1800" spc="40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Ion.</a:t>
            </a:r>
            <a:endParaRPr sz="1800">
              <a:latin typeface="Times New Roman"/>
              <a:cs typeface="Times New Roman"/>
            </a:endParaRPr>
          </a:p>
          <a:p>
            <a:pPr marL="436880" indent="-335915">
              <a:lnSpc>
                <a:spcPct val="100000"/>
              </a:lnSpc>
              <a:spcBef>
                <a:spcPts val="1310"/>
              </a:spcBef>
              <a:buClr>
                <a:srgbClr val="005FAE"/>
              </a:buClr>
              <a:buFont typeface="Wingdings"/>
              <a:buChar char=""/>
              <a:tabLst>
                <a:tab pos="437515" algn="l"/>
              </a:tabLst>
            </a:pPr>
            <a:r>
              <a:rPr dirty="0" sz="1600">
                <a:latin typeface="Arial"/>
                <a:cs typeface="Arial"/>
              </a:rPr>
              <a:t>ةداع </a:t>
            </a:r>
            <a:r>
              <a:rPr dirty="0" sz="1600" spc="-305">
                <a:latin typeface="Arial"/>
                <a:cs typeface="Arial"/>
              </a:rPr>
              <a:t>ىمست </a:t>
            </a:r>
            <a:r>
              <a:rPr dirty="0" sz="1600" spc="-245">
                <a:latin typeface="Arial"/>
                <a:cs typeface="Arial"/>
              </a:rPr>
              <a:t>)نويتاكلا </a:t>
            </a:r>
            <a:r>
              <a:rPr dirty="0" sz="1600">
                <a:latin typeface="Arial"/>
                <a:cs typeface="Arial"/>
              </a:rPr>
              <a:t>وأ </a:t>
            </a:r>
            <a:r>
              <a:rPr dirty="0" sz="1600" spc="-185">
                <a:latin typeface="Arial"/>
                <a:cs typeface="Arial"/>
              </a:rPr>
              <a:t>نوينأ( </a:t>
            </a:r>
            <a:r>
              <a:rPr dirty="0" sz="1600" spc="-245">
                <a:latin typeface="Arial"/>
                <a:cs typeface="Arial"/>
              </a:rPr>
              <a:t>تانوتوربلا </a:t>
            </a:r>
            <a:r>
              <a:rPr dirty="0" sz="1600" spc="-5">
                <a:latin typeface="Arial"/>
                <a:cs typeface="Arial"/>
              </a:rPr>
              <a:t>ددع </a:t>
            </a:r>
            <a:r>
              <a:rPr dirty="0" sz="1600" spc="-210">
                <a:latin typeface="Arial"/>
                <a:cs typeface="Arial"/>
              </a:rPr>
              <a:t>يواسي </a:t>
            </a:r>
            <a:r>
              <a:rPr dirty="0" sz="1600" spc="-135">
                <a:latin typeface="Arial"/>
                <a:cs typeface="Arial"/>
              </a:rPr>
              <a:t>لا </a:t>
            </a:r>
            <a:r>
              <a:rPr dirty="0" sz="1600" spc="-210">
                <a:latin typeface="Arial"/>
                <a:cs typeface="Arial"/>
              </a:rPr>
              <a:t>تانورتكللإا </a:t>
            </a:r>
            <a:r>
              <a:rPr dirty="0" sz="1600" spc="-5">
                <a:latin typeface="Arial"/>
                <a:cs typeface="Arial"/>
              </a:rPr>
              <a:t>ددع </a:t>
            </a:r>
            <a:r>
              <a:rPr dirty="0" sz="1600" spc="-320">
                <a:latin typeface="Arial"/>
                <a:cs typeface="Arial"/>
              </a:rPr>
              <a:t>اهيف</a:t>
            </a:r>
            <a:r>
              <a:rPr dirty="0" sz="1600" spc="-24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ةرذ</a:t>
            </a:r>
            <a:endParaRPr sz="1600">
              <a:latin typeface="Arial"/>
              <a:cs typeface="Arial"/>
            </a:endParaRPr>
          </a:p>
          <a:p>
            <a:pPr marL="101600">
              <a:lnSpc>
                <a:spcPct val="100000"/>
              </a:lnSpc>
              <a:spcBef>
                <a:spcPts val="1245"/>
              </a:spcBef>
            </a:pPr>
            <a:r>
              <a:rPr dirty="0" sz="1600" spc="-15">
                <a:latin typeface="Times New Roman"/>
                <a:cs typeface="Times New Roman"/>
              </a:rPr>
              <a:t>(Ion)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47697" y="241807"/>
            <a:ext cx="2578735" cy="45339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800">
                <a:latin typeface="Times New Roman"/>
                <a:cs typeface="Times New Roman"/>
              </a:rPr>
              <a:t>Molecules</a:t>
            </a:r>
            <a:r>
              <a:rPr dirty="0" sz="2800" spc="60">
                <a:latin typeface="Times New Roman"/>
                <a:cs typeface="Times New Roman"/>
              </a:rPr>
              <a:t> </a:t>
            </a:r>
            <a:r>
              <a:rPr dirty="0" spc="-245"/>
              <a:t>)تائيزج(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874" y="1800809"/>
            <a:ext cx="6607175" cy="5639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14655" indent="-33909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414655" algn="l"/>
                <a:tab pos="41529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Molecules </a:t>
            </a:r>
            <a:r>
              <a:rPr dirty="0" sz="1800" spc="-10" b="1">
                <a:latin typeface="Times New Roman"/>
                <a:cs typeface="Times New Roman"/>
              </a:rPr>
              <a:t>consist of group of </a:t>
            </a:r>
            <a:r>
              <a:rPr dirty="0" sz="1800" spc="-20" b="1">
                <a:latin typeface="Times New Roman"/>
                <a:cs typeface="Times New Roman"/>
              </a:rPr>
              <a:t>atoms </a:t>
            </a:r>
            <a:r>
              <a:rPr dirty="0" sz="1800" spc="-15" b="1">
                <a:latin typeface="Times New Roman"/>
                <a:cs typeface="Times New Roman"/>
              </a:rPr>
              <a:t>linked</a:t>
            </a:r>
            <a:r>
              <a:rPr dirty="0" sz="1800" spc="29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together.</a:t>
            </a:r>
            <a:endParaRPr sz="1800">
              <a:latin typeface="Times New Roman"/>
              <a:cs typeface="Times New Roman"/>
            </a:endParaRPr>
          </a:p>
          <a:p>
            <a:pPr marL="411480" indent="-335915">
              <a:lnSpc>
                <a:spcPct val="100000"/>
              </a:lnSpc>
              <a:spcBef>
                <a:spcPts val="1210"/>
              </a:spcBef>
              <a:buFont typeface="Wingdings"/>
              <a:buChar char=""/>
              <a:tabLst>
                <a:tab pos="412115" algn="l"/>
              </a:tabLst>
            </a:pPr>
            <a:r>
              <a:rPr dirty="0" sz="1600" spc="-295">
                <a:latin typeface="Arial"/>
                <a:cs typeface="Arial"/>
              </a:rPr>
              <a:t>ضعبلا </a:t>
            </a:r>
            <a:r>
              <a:rPr dirty="0" sz="1600" spc="-325">
                <a:latin typeface="Arial"/>
                <a:cs typeface="Arial"/>
              </a:rPr>
              <a:t>اهضعبب </a:t>
            </a:r>
            <a:r>
              <a:rPr dirty="0" sz="1600" spc="-220">
                <a:latin typeface="Arial"/>
                <a:cs typeface="Arial"/>
              </a:rPr>
              <a:t>ةطبترملا </a:t>
            </a:r>
            <a:r>
              <a:rPr dirty="0" sz="1600" spc="-80">
                <a:latin typeface="Arial"/>
                <a:cs typeface="Arial"/>
              </a:rPr>
              <a:t>تارذلا </a:t>
            </a:r>
            <a:r>
              <a:rPr dirty="0" sz="1600" spc="40">
                <a:latin typeface="Arial"/>
                <a:cs typeface="Arial"/>
              </a:rPr>
              <a:t>نم ةعومجم </a:t>
            </a:r>
            <a:r>
              <a:rPr dirty="0" sz="1600" spc="45">
                <a:latin typeface="Arial"/>
                <a:cs typeface="Arial"/>
              </a:rPr>
              <a:t>نم </a:t>
            </a:r>
            <a:r>
              <a:rPr dirty="0" sz="1600" spc="-220">
                <a:latin typeface="Arial"/>
                <a:cs typeface="Arial"/>
              </a:rPr>
              <a:t>تائيزجلا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75">
                <a:latin typeface="Arial"/>
                <a:cs typeface="Arial"/>
              </a:rPr>
              <a:t>نوكتت</a:t>
            </a:r>
            <a:endParaRPr sz="1600">
              <a:latin typeface="Arial"/>
              <a:cs typeface="Arial"/>
            </a:endParaRPr>
          </a:p>
          <a:p>
            <a:pPr marL="414655" indent="-339090">
              <a:lnSpc>
                <a:spcPct val="100000"/>
              </a:lnSpc>
              <a:spcBef>
                <a:spcPts val="1195"/>
              </a:spcBef>
              <a:buFont typeface="Wingdings"/>
              <a:buChar char=""/>
              <a:tabLst>
                <a:tab pos="414655" algn="l"/>
                <a:tab pos="41529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Water </a:t>
            </a:r>
            <a:r>
              <a:rPr dirty="0" sz="1800" b="1">
                <a:latin typeface="Times New Roman"/>
                <a:cs typeface="Times New Roman"/>
              </a:rPr>
              <a:t>(H</a:t>
            </a:r>
            <a:r>
              <a:rPr dirty="0" baseline="-20833" sz="1800" b="1">
                <a:latin typeface="Times New Roman"/>
                <a:cs typeface="Times New Roman"/>
              </a:rPr>
              <a:t>2</a:t>
            </a:r>
            <a:r>
              <a:rPr dirty="0" sz="1800" b="1">
                <a:latin typeface="Times New Roman"/>
                <a:cs typeface="Times New Roman"/>
              </a:rPr>
              <a:t>O) is the </a:t>
            </a:r>
            <a:r>
              <a:rPr dirty="0" sz="1800" spc="-15" b="1">
                <a:latin typeface="Times New Roman"/>
                <a:cs typeface="Times New Roman"/>
              </a:rPr>
              <a:t>most </a:t>
            </a:r>
            <a:r>
              <a:rPr dirty="0" sz="1800" spc="-5" b="1">
                <a:latin typeface="Times New Roman"/>
                <a:cs typeface="Times New Roman"/>
              </a:rPr>
              <a:t>common molecule </a:t>
            </a:r>
            <a:r>
              <a:rPr dirty="0" sz="1800" spc="10" b="1">
                <a:latin typeface="Times New Roman"/>
                <a:cs typeface="Times New Roman"/>
              </a:rPr>
              <a:t>in </a:t>
            </a:r>
            <a:r>
              <a:rPr dirty="0" sz="1800" b="1">
                <a:latin typeface="Times New Roman"/>
                <a:cs typeface="Times New Roman"/>
              </a:rPr>
              <a:t>the </a:t>
            </a:r>
            <a:r>
              <a:rPr dirty="0" sz="1800" spc="-10" b="1">
                <a:latin typeface="Times New Roman"/>
                <a:cs typeface="Times New Roman"/>
              </a:rPr>
              <a:t>body</a:t>
            </a:r>
            <a:r>
              <a:rPr dirty="0" sz="1800" spc="165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of</a:t>
            </a:r>
            <a:endParaRPr sz="1800">
              <a:latin typeface="Times New Roman"/>
              <a:cs typeface="Times New Roman"/>
            </a:endParaRPr>
          </a:p>
          <a:p>
            <a:pPr marL="414655">
              <a:lnSpc>
                <a:spcPct val="100000"/>
              </a:lnSpc>
            </a:pPr>
            <a:r>
              <a:rPr dirty="0" sz="1800" spc="-5" b="1">
                <a:latin typeface="Times New Roman"/>
                <a:cs typeface="Times New Roman"/>
              </a:rPr>
              <a:t>living</a:t>
            </a:r>
            <a:r>
              <a:rPr dirty="0" sz="1800" spc="15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organisms</a:t>
            </a:r>
            <a:endParaRPr sz="1800">
              <a:latin typeface="Times New Roman"/>
              <a:cs typeface="Times New Roman"/>
            </a:endParaRPr>
          </a:p>
          <a:p>
            <a:pPr marL="411480" indent="-335915">
              <a:lnSpc>
                <a:spcPct val="100000"/>
              </a:lnSpc>
              <a:spcBef>
                <a:spcPts val="1225"/>
              </a:spcBef>
              <a:buFont typeface="Wingdings"/>
              <a:buChar char=""/>
              <a:tabLst>
                <a:tab pos="412115" algn="l"/>
              </a:tabLst>
            </a:pPr>
            <a:r>
              <a:rPr dirty="0" sz="1800">
                <a:latin typeface="Arial"/>
                <a:cs typeface="Arial"/>
              </a:rPr>
              <a:t>: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80">
                <a:latin typeface="Arial"/>
                <a:cs typeface="Arial"/>
              </a:rPr>
              <a:t>ءاملا</a:t>
            </a:r>
            <a:endParaRPr sz="1800">
              <a:latin typeface="Arial"/>
              <a:cs typeface="Arial"/>
            </a:endParaRPr>
          </a:p>
          <a:p>
            <a:pPr marL="73025">
              <a:lnSpc>
                <a:spcPct val="100000"/>
              </a:lnSpc>
              <a:spcBef>
                <a:spcPts val="1300"/>
              </a:spcBef>
            </a:pPr>
            <a:r>
              <a:rPr dirty="0" baseline="3086" sz="2700" spc="-254">
                <a:latin typeface="Arial"/>
                <a:cs typeface="Arial"/>
              </a:rPr>
              <a:t>.</a:t>
            </a:r>
            <a:r>
              <a:rPr dirty="0" baseline="3472" sz="2400" spc="-254">
                <a:latin typeface="Arial"/>
                <a:cs typeface="Arial"/>
              </a:rPr>
              <a:t>ةيحلا </a:t>
            </a:r>
            <a:r>
              <a:rPr dirty="0" baseline="3472" sz="2400" spc="-352">
                <a:latin typeface="Arial"/>
                <a:cs typeface="Arial"/>
              </a:rPr>
              <a:t>تانئاكلا </a:t>
            </a:r>
            <a:r>
              <a:rPr dirty="0" baseline="3472" sz="2400" spc="-254">
                <a:latin typeface="Arial"/>
                <a:cs typeface="Arial"/>
              </a:rPr>
              <a:t>مسج </a:t>
            </a:r>
            <a:r>
              <a:rPr dirty="0" baseline="3472" sz="2400" spc="-690">
                <a:latin typeface="Arial"/>
                <a:cs typeface="Arial"/>
              </a:rPr>
              <a:t>يف</a:t>
            </a:r>
            <a:r>
              <a:rPr dirty="0" baseline="3472" sz="2400" spc="-22">
                <a:latin typeface="Arial"/>
                <a:cs typeface="Arial"/>
              </a:rPr>
              <a:t> </a:t>
            </a:r>
            <a:r>
              <a:rPr dirty="0" baseline="3472" sz="2400" spc="-405">
                <a:latin typeface="Arial"/>
                <a:cs typeface="Arial"/>
              </a:rPr>
              <a:t>اع</a:t>
            </a:r>
            <a:r>
              <a:rPr dirty="0" sz="1600" spc="-270">
                <a:latin typeface="Arial"/>
                <a:cs typeface="Arial"/>
              </a:rPr>
              <a:t>ً </a:t>
            </a:r>
            <a:r>
              <a:rPr dirty="0" baseline="3472" sz="2400" spc="-555">
                <a:latin typeface="Arial"/>
                <a:cs typeface="Arial"/>
              </a:rPr>
              <a:t>ويش </a:t>
            </a:r>
            <a:r>
              <a:rPr dirty="0" baseline="3472" sz="2400" spc="-345">
                <a:latin typeface="Arial"/>
                <a:cs typeface="Arial"/>
              </a:rPr>
              <a:t>رثكلأا </a:t>
            </a:r>
            <a:r>
              <a:rPr dirty="0" baseline="3472" sz="2400" spc="-127">
                <a:latin typeface="Arial"/>
                <a:cs typeface="Arial"/>
              </a:rPr>
              <a:t>ءيزجلا</a:t>
            </a:r>
            <a:r>
              <a:rPr dirty="0" baseline="3472" sz="2400" spc="-367">
                <a:latin typeface="Arial"/>
                <a:cs typeface="Arial"/>
              </a:rPr>
              <a:t> </a:t>
            </a:r>
            <a:r>
              <a:rPr dirty="0" baseline="3472" sz="2400" spc="202">
                <a:latin typeface="Arial"/>
                <a:cs typeface="Arial"/>
              </a:rPr>
              <a:t>وه</a:t>
            </a:r>
            <a:endParaRPr baseline="3472" sz="2400">
              <a:latin typeface="Arial"/>
              <a:cs typeface="Arial"/>
            </a:endParaRPr>
          </a:p>
          <a:p>
            <a:pPr marL="414655" indent="-339090">
              <a:lnSpc>
                <a:spcPct val="100000"/>
              </a:lnSpc>
              <a:spcBef>
                <a:spcPts val="1080"/>
              </a:spcBef>
              <a:buFont typeface="Wingdings"/>
              <a:buChar char=""/>
              <a:tabLst>
                <a:tab pos="414655" algn="l"/>
                <a:tab pos="41529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Carbon is </a:t>
            </a:r>
            <a:r>
              <a:rPr dirty="0" sz="1800" spc="-10" b="1">
                <a:latin typeface="Times New Roman"/>
                <a:cs typeface="Times New Roman"/>
              </a:rPr>
              <a:t>the most common element </a:t>
            </a:r>
            <a:r>
              <a:rPr dirty="0" sz="1800" spc="-5" b="1">
                <a:latin typeface="Times New Roman"/>
                <a:cs typeface="Times New Roman"/>
              </a:rPr>
              <a:t>in </a:t>
            </a:r>
            <a:r>
              <a:rPr dirty="0" sz="1800" b="1">
                <a:latin typeface="Times New Roman"/>
                <a:cs typeface="Times New Roman"/>
              </a:rPr>
              <a:t>the </a:t>
            </a:r>
            <a:r>
              <a:rPr dirty="0" sz="1800" spc="-10" b="1">
                <a:latin typeface="Times New Roman"/>
                <a:cs typeface="Times New Roman"/>
              </a:rPr>
              <a:t>body of</a:t>
            </a:r>
            <a:r>
              <a:rPr dirty="0" sz="1800" spc="6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living</a:t>
            </a:r>
            <a:endParaRPr sz="1800">
              <a:latin typeface="Times New Roman"/>
              <a:cs typeface="Times New Roman"/>
            </a:endParaRPr>
          </a:p>
          <a:p>
            <a:pPr marL="414655">
              <a:lnSpc>
                <a:spcPct val="100000"/>
              </a:lnSpc>
            </a:pPr>
            <a:r>
              <a:rPr dirty="0" sz="1800" spc="-15" b="1">
                <a:latin typeface="Times New Roman"/>
                <a:cs typeface="Times New Roman"/>
              </a:rPr>
              <a:t>organisms</a:t>
            </a:r>
            <a:r>
              <a:rPr dirty="0" sz="1800" spc="-15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411480" indent="-335915">
              <a:lnSpc>
                <a:spcPct val="100000"/>
              </a:lnSpc>
              <a:spcBef>
                <a:spcPts val="1320"/>
              </a:spcBef>
              <a:buSzPct val="88888"/>
              <a:buFont typeface="Wingdings"/>
              <a:buChar char=""/>
              <a:tabLst>
                <a:tab pos="412115" algn="l"/>
              </a:tabLst>
            </a:pPr>
            <a:r>
              <a:rPr dirty="0" baseline="3086" sz="2700" spc="-254">
                <a:latin typeface="Arial"/>
                <a:cs typeface="Arial"/>
              </a:rPr>
              <a:t>.</a:t>
            </a:r>
            <a:r>
              <a:rPr dirty="0" baseline="3472" sz="2400" spc="-254">
                <a:latin typeface="Arial"/>
                <a:cs typeface="Arial"/>
              </a:rPr>
              <a:t>ةيحلا </a:t>
            </a:r>
            <a:r>
              <a:rPr dirty="0" baseline="3472" sz="2400" spc="-352">
                <a:latin typeface="Arial"/>
                <a:cs typeface="Arial"/>
              </a:rPr>
              <a:t>تانئاكلا </a:t>
            </a:r>
            <a:r>
              <a:rPr dirty="0" baseline="3472" sz="2400" spc="-247">
                <a:latin typeface="Arial"/>
                <a:cs typeface="Arial"/>
              </a:rPr>
              <a:t>مسج </a:t>
            </a:r>
            <a:r>
              <a:rPr dirty="0" baseline="3472" sz="2400" spc="-697">
                <a:latin typeface="Arial"/>
                <a:cs typeface="Arial"/>
              </a:rPr>
              <a:t>يف</a:t>
            </a:r>
            <a:r>
              <a:rPr dirty="0" baseline="3472" sz="2400" spc="-22">
                <a:latin typeface="Arial"/>
                <a:cs typeface="Arial"/>
              </a:rPr>
              <a:t> </a:t>
            </a:r>
            <a:r>
              <a:rPr dirty="0" baseline="3472" sz="2400" spc="-405">
                <a:latin typeface="Arial"/>
                <a:cs typeface="Arial"/>
              </a:rPr>
              <a:t>اع</a:t>
            </a:r>
            <a:r>
              <a:rPr dirty="0" sz="1600" spc="-270">
                <a:latin typeface="Arial"/>
                <a:cs typeface="Arial"/>
              </a:rPr>
              <a:t>ً </a:t>
            </a:r>
            <a:r>
              <a:rPr dirty="0" baseline="3472" sz="2400" spc="-555">
                <a:latin typeface="Arial"/>
                <a:cs typeface="Arial"/>
              </a:rPr>
              <a:t>ويش </a:t>
            </a:r>
            <a:r>
              <a:rPr dirty="0" baseline="3472" sz="2400" spc="-345">
                <a:latin typeface="Arial"/>
                <a:cs typeface="Arial"/>
              </a:rPr>
              <a:t>رثكلأا </a:t>
            </a:r>
            <a:r>
              <a:rPr dirty="0" baseline="3472" sz="2400" spc="-397">
                <a:latin typeface="Arial"/>
                <a:cs typeface="Arial"/>
              </a:rPr>
              <a:t>رصنعلا </a:t>
            </a:r>
            <a:r>
              <a:rPr dirty="0" baseline="3472" sz="2400" spc="202">
                <a:latin typeface="Arial"/>
                <a:cs typeface="Arial"/>
              </a:rPr>
              <a:t>وه</a:t>
            </a:r>
            <a:r>
              <a:rPr dirty="0" baseline="3472" sz="2400" spc="30">
                <a:latin typeface="Arial"/>
                <a:cs typeface="Arial"/>
              </a:rPr>
              <a:t> </a:t>
            </a:r>
            <a:r>
              <a:rPr dirty="0" baseline="3472" sz="2400" spc="-345">
                <a:latin typeface="Arial"/>
                <a:cs typeface="Arial"/>
              </a:rPr>
              <a:t>نوبركلا</a:t>
            </a:r>
            <a:endParaRPr baseline="3472" sz="2400">
              <a:latin typeface="Arial"/>
              <a:cs typeface="Arial"/>
            </a:endParaRPr>
          </a:p>
          <a:p>
            <a:pPr marL="414655" indent="-339090">
              <a:lnSpc>
                <a:spcPct val="100000"/>
              </a:lnSpc>
              <a:spcBef>
                <a:spcPts val="1105"/>
              </a:spcBef>
              <a:buFont typeface="Wingdings"/>
              <a:buChar char=""/>
              <a:tabLst>
                <a:tab pos="414655" algn="l"/>
                <a:tab pos="41529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There are </a:t>
            </a:r>
            <a:r>
              <a:rPr dirty="0" sz="1800" b="1">
                <a:latin typeface="Times New Roman"/>
                <a:cs typeface="Times New Roman"/>
              </a:rPr>
              <a:t>2 </a:t>
            </a:r>
            <a:r>
              <a:rPr dirty="0" sz="1800" spc="-5" b="1">
                <a:latin typeface="Times New Roman"/>
                <a:cs typeface="Times New Roman"/>
              </a:rPr>
              <a:t>types </a:t>
            </a:r>
            <a:r>
              <a:rPr dirty="0" sz="1800" spc="-10" b="1">
                <a:latin typeface="Times New Roman"/>
                <a:cs typeface="Times New Roman"/>
              </a:rPr>
              <a:t>of biological</a:t>
            </a:r>
            <a:r>
              <a:rPr dirty="0" sz="1800" spc="140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molecules:</a:t>
            </a:r>
            <a:endParaRPr sz="1800">
              <a:latin typeface="Times New Roman"/>
              <a:cs typeface="Times New Roman"/>
            </a:endParaRPr>
          </a:p>
          <a:p>
            <a:pPr marL="411480" indent="-335915">
              <a:lnSpc>
                <a:spcPct val="100000"/>
              </a:lnSpc>
              <a:spcBef>
                <a:spcPts val="1200"/>
              </a:spcBef>
              <a:buFont typeface="Wingdings"/>
              <a:buChar char=""/>
              <a:tabLst>
                <a:tab pos="412115" algn="l"/>
              </a:tabLst>
            </a:pPr>
            <a:r>
              <a:rPr dirty="0" sz="1800" spc="-300">
                <a:latin typeface="Arial"/>
                <a:cs typeface="Arial"/>
              </a:rPr>
              <a:t>:ةيجولويبلا </a:t>
            </a:r>
            <a:r>
              <a:rPr dirty="0" sz="1800" spc="-250">
                <a:latin typeface="Arial"/>
                <a:cs typeface="Arial"/>
              </a:rPr>
              <a:t>تائيزجلا </a:t>
            </a:r>
            <a:r>
              <a:rPr dirty="0" sz="1800" spc="40">
                <a:latin typeface="Arial"/>
                <a:cs typeface="Arial"/>
              </a:rPr>
              <a:t>نم </a:t>
            </a:r>
            <a:r>
              <a:rPr dirty="0" sz="1800" spc="-110">
                <a:latin typeface="Arial"/>
                <a:cs typeface="Arial"/>
              </a:rPr>
              <a:t>ناعون</a:t>
            </a:r>
            <a:r>
              <a:rPr dirty="0" sz="1800" spc="-60">
                <a:latin typeface="Arial"/>
                <a:cs typeface="Arial"/>
              </a:rPr>
              <a:t> </a:t>
            </a:r>
            <a:r>
              <a:rPr dirty="0" sz="1800" spc="-50">
                <a:latin typeface="Arial"/>
                <a:cs typeface="Arial"/>
              </a:rPr>
              <a:t>كانه</a:t>
            </a:r>
            <a:endParaRPr sz="1800">
              <a:latin typeface="Arial"/>
              <a:cs typeface="Arial"/>
            </a:endParaRPr>
          </a:p>
          <a:p>
            <a:pPr lvl="1" marL="758825" indent="-34163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758825" algn="l"/>
                <a:tab pos="75946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Organic </a:t>
            </a:r>
            <a:r>
              <a:rPr dirty="0" sz="1800" spc="-15" b="1">
                <a:latin typeface="Times New Roman"/>
                <a:cs typeface="Times New Roman"/>
              </a:rPr>
              <a:t>molecules</a:t>
            </a:r>
            <a:r>
              <a:rPr dirty="0" sz="1800" spc="-15">
                <a:latin typeface="Times New Roman"/>
                <a:cs typeface="Times New Roman"/>
              </a:rPr>
              <a:t>: </a:t>
            </a:r>
            <a:r>
              <a:rPr dirty="0" sz="1800">
                <a:latin typeface="Times New Roman"/>
                <a:cs typeface="Times New Roman"/>
              </a:rPr>
              <a:t>contain</a:t>
            </a:r>
            <a:r>
              <a:rPr dirty="0" sz="1800" spc="1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carbon.</a:t>
            </a:r>
            <a:endParaRPr sz="1800">
              <a:latin typeface="Times New Roman"/>
              <a:cs typeface="Times New Roman"/>
            </a:endParaRPr>
          </a:p>
          <a:p>
            <a:pPr marL="414655">
              <a:lnSpc>
                <a:spcPct val="100000"/>
              </a:lnSpc>
              <a:spcBef>
                <a:spcPts val="625"/>
              </a:spcBef>
            </a:pPr>
            <a:r>
              <a:rPr dirty="0" sz="1800" spc="-225">
                <a:latin typeface="Arial"/>
                <a:cs typeface="Arial"/>
              </a:rPr>
              <a:t>.نوبركلا ىلع </a:t>
            </a:r>
            <a:r>
              <a:rPr dirty="0" sz="1800" spc="-355">
                <a:latin typeface="Arial"/>
                <a:cs typeface="Arial"/>
              </a:rPr>
              <a:t>يوتحت </a:t>
            </a:r>
            <a:r>
              <a:rPr dirty="0" sz="1800" spc="-229">
                <a:latin typeface="Arial"/>
                <a:cs typeface="Arial"/>
              </a:rPr>
              <a:t>:ةيوضعلا</a:t>
            </a:r>
            <a:r>
              <a:rPr dirty="0" sz="1800" spc="-185">
                <a:latin typeface="Arial"/>
                <a:cs typeface="Arial"/>
              </a:rPr>
              <a:t> </a:t>
            </a:r>
            <a:r>
              <a:rPr dirty="0" sz="1800" spc="-250">
                <a:latin typeface="Arial"/>
                <a:cs typeface="Arial"/>
              </a:rPr>
              <a:t>تائيزجلا</a:t>
            </a:r>
            <a:endParaRPr sz="1800">
              <a:latin typeface="Arial"/>
              <a:cs typeface="Arial"/>
            </a:endParaRPr>
          </a:p>
          <a:p>
            <a:pPr lvl="1" marL="646430" indent="-229235">
              <a:lnSpc>
                <a:spcPct val="100000"/>
              </a:lnSpc>
              <a:spcBef>
                <a:spcPts val="575"/>
              </a:spcBef>
              <a:buAutoNum type="arabicPeriod" startAt="2"/>
              <a:tabLst>
                <a:tab pos="647065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Inorganic </a:t>
            </a:r>
            <a:r>
              <a:rPr dirty="0" sz="1800" spc="-15" b="1">
                <a:latin typeface="Times New Roman"/>
                <a:cs typeface="Times New Roman"/>
              </a:rPr>
              <a:t>molecules</a:t>
            </a:r>
            <a:r>
              <a:rPr dirty="0" sz="1800" spc="-15">
                <a:latin typeface="Times New Roman"/>
                <a:cs typeface="Times New Roman"/>
              </a:rPr>
              <a:t>: </a:t>
            </a:r>
            <a:r>
              <a:rPr dirty="0" sz="1800" spc="5">
                <a:latin typeface="Times New Roman"/>
                <a:cs typeface="Times New Roman"/>
              </a:rPr>
              <a:t>do not </a:t>
            </a:r>
            <a:r>
              <a:rPr dirty="0" sz="1800">
                <a:latin typeface="Times New Roman"/>
                <a:cs typeface="Times New Roman"/>
              </a:rPr>
              <a:t>contain</a:t>
            </a:r>
            <a:r>
              <a:rPr dirty="0" sz="1800" spc="114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carbon.</a:t>
            </a:r>
            <a:endParaRPr sz="1800">
              <a:latin typeface="Times New Roman"/>
              <a:cs typeface="Times New Roman"/>
            </a:endParaRPr>
          </a:p>
          <a:p>
            <a:pPr marL="414655">
              <a:lnSpc>
                <a:spcPct val="100000"/>
              </a:lnSpc>
              <a:spcBef>
                <a:spcPts val="625"/>
              </a:spcBef>
            </a:pPr>
            <a:r>
              <a:rPr dirty="0" sz="1800" spc="-225">
                <a:latin typeface="Arial"/>
                <a:cs typeface="Arial"/>
              </a:rPr>
              <a:t>.نوبركلا ىلع </a:t>
            </a:r>
            <a:r>
              <a:rPr dirty="0" sz="1800" spc="-355">
                <a:latin typeface="Arial"/>
                <a:cs typeface="Arial"/>
              </a:rPr>
              <a:t>يوتحت </a:t>
            </a:r>
            <a:r>
              <a:rPr dirty="0" sz="1800" spc="-155">
                <a:latin typeface="Arial"/>
                <a:cs typeface="Arial"/>
              </a:rPr>
              <a:t>لا </a:t>
            </a:r>
            <a:r>
              <a:rPr dirty="0" sz="1800" spc="-229">
                <a:latin typeface="Arial"/>
                <a:cs typeface="Arial"/>
              </a:rPr>
              <a:t>:ةيوضعلا </a:t>
            </a:r>
            <a:r>
              <a:rPr dirty="0" sz="1800" spc="-250">
                <a:latin typeface="Arial"/>
                <a:cs typeface="Arial"/>
              </a:rPr>
              <a:t>ريغ</a:t>
            </a:r>
            <a:r>
              <a:rPr dirty="0" sz="1800" spc="-90">
                <a:latin typeface="Arial"/>
                <a:cs typeface="Arial"/>
              </a:rPr>
              <a:t> </a:t>
            </a:r>
            <a:r>
              <a:rPr dirty="0" sz="1800" spc="-250">
                <a:latin typeface="Arial"/>
                <a:cs typeface="Arial"/>
              </a:rPr>
              <a:t>تائيزجلا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50391" y="125984"/>
            <a:ext cx="4221480" cy="1271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90"/>
              </a:spcBef>
            </a:pP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Water</a:t>
            </a:r>
            <a:endParaRPr sz="2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dirty="0" u="sng" sz="180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 </a:t>
            </a:r>
            <a:r>
              <a:rPr dirty="0" u="sng" sz="1800" spc="-1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molecule </a:t>
            </a:r>
            <a:r>
              <a:rPr dirty="0" u="sng" sz="180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that </a:t>
            </a:r>
            <a:r>
              <a:rPr dirty="0" u="sng" sz="1800" spc="-1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supports </a:t>
            </a:r>
            <a:r>
              <a:rPr dirty="0" u="sng" sz="18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all </a:t>
            </a:r>
            <a:r>
              <a:rPr dirty="0" u="sng" sz="1800" spc="-2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forms </a:t>
            </a:r>
            <a:r>
              <a:rPr dirty="0" u="sng" sz="180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dirty="0" u="sng" sz="1800" spc="34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life</a:t>
            </a: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785"/>
              </a:spcBef>
            </a:pPr>
            <a:r>
              <a:rPr dirty="0" u="heavy" sz="1400" spc="-4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ءاملا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105"/>
              </a:spcBef>
            </a:pPr>
            <a:r>
              <a:rPr dirty="0" u="heavy" sz="1400" spc="-15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ةايحلا </a:t>
            </a:r>
            <a:r>
              <a:rPr dirty="0" u="heavy" sz="1400" spc="-1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لاكشأ </a:t>
            </a:r>
            <a:r>
              <a:rPr dirty="0" u="heavy" sz="1400" spc="-16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عيمج </a:t>
            </a:r>
            <a:r>
              <a:rPr dirty="0" u="heavy" sz="1400" spc="-14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معدي </a:t>
            </a:r>
            <a:r>
              <a:rPr dirty="0" u="heavy" sz="1400" spc="-8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يذلا</a:t>
            </a:r>
            <a:r>
              <a:rPr dirty="0" u="heavy" sz="1400" spc="-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400" spc="-6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ءيزجلا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1820" y="2347341"/>
            <a:ext cx="5692775" cy="818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1300" indent="-22606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The </a:t>
            </a:r>
            <a:r>
              <a:rPr dirty="0" sz="1800" spc="-15" b="1">
                <a:latin typeface="Times New Roman"/>
                <a:cs typeface="Times New Roman"/>
              </a:rPr>
              <a:t>body </a:t>
            </a:r>
            <a:r>
              <a:rPr dirty="0" sz="1800" spc="-5" b="1">
                <a:latin typeface="Times New Roman"/>
                <a:cs typeface="Times New Roman"/>
              </a:rPr>
              <a:t>of living </a:t>
            </a:r>
            <a:r>
              <a:rPr dirty="0" sz="1800" spc="-15" b="1">
                <a:latin typeface="Times New Roman"/>
                <a:cs typeface="Times New Roman"/>
              </a:rPr>
              <a:t>organisms </a:t>
            </a:r>
            <a:r>
              <a:rPr dirty="0" sz="1800" spc="-10" b="1">
                <a:latin typeface="Times New Roman"/>
                <a:cs typeface="Times New Roman"/>
              </a:rPr>
              <a:t>consist </a:t>
            </a:r>
            <a:r>
              <a:rPr dirty="0" sz="1800" spc="-5" b="1">
                <a:latin typeface="Times New Roman"/>
                <a:cs typeface="Times New Roman"/>
              </a:rPr>
              <a:t>of </a:t>
            </a:r>
            <a:r>
              <a:rPr dirty="0" sz="1800" spc="5" b="1">
                <a:latin typeface="Times New Roman"/>
                <a:cs typeface="Times New Roman"/>
              </a:rPr>
              <a:t>70- 95%</a:t>
            </a:r>
            <a:r>
              <a:rPr dirty="0" sz="1800" spc="240" b="1">
                <a:latin typeface="Times New Roman"/>
                <a:cs typeface="Times New Roman"/>
              </a:rPr>
              <a:t> </a:t>
            </a:r>
            <a:r>
              <a:rPr dirty="0" sz="1800" spc="-30" b="1">
                <a:latin typeface="Times New Roman"/>
                <a:cs typeface="Times New Roman"/>
              </a:rPr>
              <a:t>water.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14"/>
              </a:lnSpc>
              <a:spcBef>
                <a:spcPts val="5"/>
              </a:spcBef>
            </a:pPr>
            <a:r>
              <a:rPr dirty="0" sz="1600" spc="-145">
                <a:latin typeface="Times New Roman"/>
                <a:cs typeface="Times New Roman"/>
              </a:rPr>
              <a:t>.هايملا </a:t>
            </a:r>
            <a:r>
              <a:rPr dirty="0" sz="1600" spc="40">
                <a:latin typeface="Times New Roman"/>
                <a:cs typeface="Times New Roman"/>
              </a:rPr>
              <a:t>نم </a:t>
            </a:r>
            <a:r>
              <a:rPr dirty="0" sz="1600" spc="10">
                <a:latin typeface="Times New Roman"/>
                <a:cs typeface="Times New Roman"/>
              </a:rPr>
              <a:t>٪95 </a:t>
            </a:r>
            <a:r>
              <a:rPr dirty="0" sz="1600" spc="-195">
                <a:latin typeface="Times New Roman"/>
                <a:cs typeface="Times New Roman"/>
              </a:rPr>
              <a:t>ىلإ </a:t>
            </a:r>
            <a:r>
              <a:rPr dirty="0" sz="1600" spc="5">
                <a:latin typeface="Times New Roman"/>
                <a:cs typeface="Times New Roman"/>
              </a:rPr>
              <a:t>70 </a:t>
            </a:r>
            <a:r>
              <a:rPr dirty="0" sz="1600" spc="40">
                <a:latin typeface="Times New Roman"/>
                <a:cs typeface="Times New Roman"/>
              </a:rPr>
              <a:t>نم </a:t>
            </a:r>
            <a:r>
              <a:rPr dirty="0" sz="1600" spc="-204">
                <a:latin typeface="Times New Roman"/>
                <a:cs typeface="Times New Roman"/>
              </a:rPr>
              <a:t>ةيحلا </a:t>
            </a:r>
            <a:r>
              <a:rPr dirty="0" sz="1600" spc="-235">
                <a:latin typeface="Times New Roman"/>
                <a:cs typeface="Times New Roman"/>
              </a:rPr>
              <a:t>تانئاكلا </a:t>
            </a:r>
            <a:r>
              <a:rPr dirty="0" sz="1600" spc="-170">
                <a:latin typeface="Times New Roman"/>
                <a:cs typeface="Times New Roman"/>
              </a:rPr>
              <a:t>مسج</a:t>
            </a:r>
            <a:r>
              <a:rPr dirty="0" sz="1600" spc="-240">
                <a:latin typeface="Times New Roman"/>
                <a:cs typeface="Times New Roman"/>
              </a:rPr>
              <a:t> </a:t>
            </a:r>
            <a:r>
              <a:rPr dirty="0" sz="1600" spc="-350">
                <a:latin typeface="Times New Roman"/>
                <a:cs typeface="Times New Roman"/>
              </a:rPr>
              <a:t>نوكتي</a:t>
            </a:r>
            <a:endParaRPr sz="1600">
              <a:latin typeface="Times New Roman"/>
              <a:cs typeface="Times New Roman"/>
            </a:endParaRPr>
          </a:p>
          <a:p>
            <a:pPr marL="487680" indent="-473075">
              <a:lnSpc>
                <a:spcPts val="2155"/>
              </a:lnSpc>
              <a:buAutoNum type="arabicPeriod" startAt="2"/>
              <a:tabLst>
                <a:tab pos="487680" algn="l"/>
                <a:tab pos="488315" algn="l"/>
                <a:tab pos="927100" algn="l"/>
                <a:tab pos="1622425" algn="l"/>
                <a:tab pos="2771775" algn="l"/>
                <a:tab pos="3375660" algn="l"/>
                <a:tab pos="4086225" algn="l"/>
                <a:tab pos="4729480" algn="l"/>
                <a:tab pos="5324475" algn="l"/>
              </a:tabLst>
            </a:pPr>
            <a:r>
              <a:rPr dirty="0" sz="1800" b="1">
                <a:latin typeface="Times New Roman"/>
                <a:cs typeface="Times New Roman"/>
              </a:rPr>
              <a:t>A</a:t>
            </a:r>
            <a:r>
              <a:rPr dirty="0" sz="1800" spc="-25" b="1">
                <a:latin typeface="Times New Roman"/>
                <a:cs typeface="Times New Roman"/>
              </a:rPr>
              <a:t>l</a:t>
            </a:r>
            <a:r>
              <a:rPr dirty="0" sz="1800" b="1">
                <a:latin typeface="Times New Roman"/>
                <a:cs typeface="Times New Roman"/>
              </a:rPr>
              <a:t>l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b="1">
                <a:latin typeface="Times New Roman"/>
                <a:cs typeface="Times New Roman"/>
              </a:rPr>
              <a:t>li</a:t>
            </a:r>
            <a:r>
              <a:rPr dirty="0" sz="1800" spc="-15" b="1">
                <a:latin typeface="Times New Roman"/>
                <a:cs typeface="Times New Roman"/>
              </a:rPr>
              <a:t>v</a:t>
            </a:r>
            <a:r>
              <a:rPr dirty="0" sz="1800" b="1">
                <a:latin typeface="Times New Roman"/>
                <a:cs typeface="Times New Roman"/>
              </a:rPr>
              <a:t>i</a:t>
            </a:r>
            <a:r>
              <a:rPr dirty="0" sz="1800" spc="-15" b="1">
                <a:latin typeface="Times New Roman"/>
                <a:cs typeface="Times New Roman"/>
              </a:rPr>
              <a:t>n</a:t>
            </a:r>
            <a:r>
              <a:rPr dirty="0" sz="1800" b="1">
                <a:latin typeface="Times New Roman"/>
                <a:cs typeface="Times New Roman"/>
              </a:rPr>
              <a:t>g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spc="-10" b="1">
                <a:latin typeface="Times New Roman"/>
                <a:cs typeface="Times New Roman"/>
              </a:rPr>
              <a:t>r</a:t>
            </a:r>
            <a:r>
              <a:rPr dirty="0" sz="1800" spc="5" b="1">
                <a:latin typeface="Times New Roman"/>
                <a:cs typeface="Times New Roman"/>
              </a:rPr>
              <a:t>g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spc="-20" b="1">
                <a:latin typeface="Times New Roman"/>
                <a:cs typeface="Times New Roman"/>
              </a:rPr>
              <a:t>n</a:t>
            </a:r>
            <a:r>
              <a:rPr dirty="0" sz="1800" b="1">
                <a:latin typeface="Times New Roman"/>
                <a:cs typeface="Times New Roman"/>
              </a:rPr>
              <a:t>i</a:t>
            </a:r>
            <a:r>
              <a:rPr dirty="0" sz="1800" spc="20" b="1">
                <a:latin typeface="Times New Roman"/>
                <a:cs typeface="Times New Roman"/>
              </a:rPr>
              <a:t>s</a:t>
            </a:r>
            <a:r>
              <a:rPr dirty="0" sz="1800" spc="-40" b="1">
                <a:latin typeface="Times New Roman"/>
                <a:cs typeface="Times New Roman"/>
              </a:rPr>
              <a:t>m</a:t>
            </a:r>
            <a:r>
              <a:rPr dirty="0" sz="1800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20" b="1">
                <a:latin typeface="Times New Roman"/>
                <a:cs typeface="Times New Roman"/>
              </a:rPr>
              <a:t>n</a:t>
            </a:r>
            <a:r>
              <a:rPr dirty="0" sz="1800" spc="-10" b="1">
                <a:latin typeface="Times New Roman"/>
                <a:cs typeface="Times New Roman"/>
              </a:rPr>
              <a:t>e</a:t>
            </a:r>
            <a:r>
              <a:rPr dirty="0" sz="1800" spc="10" b="1">
                <a:latin typeface="Times New Roman"/>
                <a:cs typeface="Times New Roman"/>
              </a:rPr>
              <a:t>e</a:t>
            </a:r>
            <a:r>
              <a:rPr dirty="0" sz="1800" b="1">
                <a:latin typeface="Times New Roman"/>
                <a:cs typeface="Times New Roman"/>
              </a:rPr>
              <a:t>d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40" b="1">
                <a:latin typeface="Times New Roman"/>
                <a:cs typeface="Times New Roman"/>
              </a:rPr>
              <a:t>w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b="1">
                <a:latin typeface="Times New Roman"/>
                <a:cs typeface="Times New Roman"/>
              </a:rPr>
              <a:t>t</a:t>
            </a:r>
            <a:r>
              <a:rPr dirty="0" sz="1800" spc="-10" b="1">
                <a:latin typeface="Times New Roman"/>
                <a:cs typeface="Times New Roman"/>
              </a:rPr>
              <a:t>e</a:t>
            </a:r>
            <a:r>
              <a:rPr dirty="0" sz="1800" b="1">
                <a:latin typeface="Times New Roman"/>
                <a:cs typeface="Times New Roman"/>
              </a:rPr>
              <a:t>r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65" b="1">
                <a:latin typeface="Times New Roman"/>
                <a:cs typeface="Times New Roman"/>
              </a:rPr>
              <a:t>m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spc="-35" b="1">
                <a:latin typeface="Times New Roman"/>
                <a:cs typeface="Times New Roman"/>
              </a:rPr>
              <a:t>r</a:t>
            </a:r>
            <a:r>
              <a:rPr dirty="0" sz="1800" b="1">
                <a:latin typeface="Times New Roman"/>
                <a:cs typeface="Times New Roman"/>
              </a:rPr>
              <a:t>e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20" b="1">
                <a:latin typeface="Times New Roman"/>
                <a:cs typeface="Times New Roman"/>
              </a:rPr>
              <a:t>t</a:t>
            </a:r>
            <a:r>
              <a:rPr dirty="0" sz="1800" spc="-20" b="1">
                <a:latin typeface="Times New Roman"/>
                <a:cs typeface="Times New Roman"/>
              </a:rPr>
              <a:t>h</a:t>
            </a:r>
            <a:r>
              <a:rPr dirty="0" sz="1800" spc="5" b="1">
                <a:latin typeface="Times New Roman"/>
                <a:cs typeface="Times New Roman"/>
              </a:rPr>
              <a:t>a</a:t>
            </a:r>
            <a:r>
              <a:rPr dirty="0" sz="1800" b="1">
                <a:latin typeface="Times New Roman"/>
                <a:cs typeface="Times New Roman"/>
              </a:rPr>
              <a:t>n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5" b="1">
                <a:latin typeface="Times New Roman"/>
                <a:cs typeface="Times New Roman"/>
              </a:rPr>
              <a:t>a</a:t>
            </a:r>
            <a:r>
              <a:rPr dirty="0" sz="1800" spc="-20" b="1">
                <a:latin typeface="Times New Roman"/>
                <a:cs typeface="Times New Roman"/>
              </a:rPr>
              <a:t>n</a:t>
            </a:r>
            <a:r>
              <a:rPr dirty="0" sz="1800" b="1">
                <a:latin typeface="Times New Roman"/>
                <a:cs typeface="Times New Roman"/>
              </a:rPr>
              <a:t>y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09894" y="2865196"/>
            <a:ext cx="54610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t</a:t>
            </a:r>
            <a:r>
              <a:rPr dirty="0" sz="1800" spc="5" b="1">
                <a:latin typeface="Times New Roman"/>
                <a:cs typeface="Times New Roman"/>
              </a:rPr>
              <a:t>h</a:t>
            </a:r>
            <a:r>
              <a:rPr dirty="0" sz="1800" spc="-10" b="1">
                <a:latin typeface="Times New Roman"/>
                <a:cs typeface="Times New Roman"/>
              </a:rPr>
              <a:t>e</a:t>
            </a:r>
            <a:r>
              <a:rPr dirty="0" sz="1800" b="1">
                <a:latin typeface="Times New Roman"/>
                <a:cs typeface="Times New Roman"/>
              </a:rPr>
              <a:t>r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093464" y="4959096"/>
            <a:ext cx="2366182" cy="21915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91820" y="3140201"/>
            <a:ext cx="6357620" cy="295719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90"/>
              </a:spcBef>
            </a:pPr>
            <a:r>
              <a:rPr dirty="0" sz="1800" spc="-15" b="1">
                <a:latin typeface="Times New Roman"/>
                <a:cs typeface="Times New Roman"/>
              </a:rPr>
              <a:t>substance</a:t>
            </a:r>
            <a:r>
              <a:rPr dirty="0" sz="2000" spc="-15" b="1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ts val="1914"/>
              </a:lnSpc>
              <a:spcBef>
                <a:spcPts val="15"/>
              </a:spcBef>
            </a:pPr>
            <a:r>
              <a:rPr dirty="0" sz="1600" spc="-5">
                <a:latin typeface="Times New Roman"/>
                <a:cs typeface="Times New Roman"/>
              </a:rPr>
              <a:t>.ىرخأ </a:t>
            </a:r>
            <a:r>
              <a:rPr dirty="0" sz="1600" spc="30">
                <a:latin typeface="Times New Roman"/>
                <a:cs typeface="Times New Roman"/>
              </a:rPr>
              <a:t>ةدام </a:t>
            </a:r>
            <a:r>
              <a:rPr dirty="0" sz="1600" spc="5">
                <a:latin typeface="Times New Roman"/>
                <a:cs typeface="Times New Roman"/>
              </a:rPr>
              <a:t>يأ </a:t>
            </a:r>
            <a:r>
              <a:rPr dirty="0" sz="1600" spc="40">
                <a:latin typeface="Times New Roman"/>
                <a:cs typeface="Times New Roman"/>
              </a:rPr>
              <a:t>نم </a:t>
            </a:r>
            <a:r>
              <a:rPr dirty="0" sz="1600" spc="-275">
                <a:latin typeface="Times New Roman"/>
                <a:cs typeface="Times New Roman"/>
              </a:rPr>
              <a:t>رثكأ </a:t>
            </a:r>
            <a:r>
              <a:rPr dirty="0" sz="1600" spc="-75">
                <a:latin typeface="Times New Roman"/>
                <a:cs typeface="Times New Roman"/>
              </a:rPr>
              <a:t>ءاملا </a:t>
            </a:r>
            <a:r>
              <a:rPr dirty="0" sz="1600" spc="-190">
                <a:latin typeface="Times New Roman"/>
                <a:cs typeface="Times New Roman"/>
              </a:rPr>
              <a:t>ىلإ </a:t>
            </a:r>
            <a:r>
              <a:rPr dirty="0" sz="1600" spc="-305">
                <a:latin typeface="Times New Roman"/>
                <a:cs typeface="Times New Roman"/>
              </a:rPr>
              <a:t>جاتحت </a:t>
            </a:r>
            <a:r>
              <a:rPr dirty="0" sz="1600" spc="-204">
                <a:latin typeface="Times New Roman"/>
                <a:cs typeface="Times New Roman"/>
              </a:rPr>
              <a:t>ةيحلا </a:t>
            </a:r>
            <a:r>
              <a:rPr dirty="0" sz="1600" spc="-235">
                <a:latin typeface="Times New Roman"/>
                <a:cs typeface="Times New Roman"/>
              </a:rPr>
              <a:t>تانئاكلا</a:t>
            </a:r>
            <a:r>
              <a:rPr dirty="0" sz="1600" spc="-175">
                <a:latin typeface="Times New Roman"/>
                <a:cs typeface="Times New Roman"/>
              </a:rPr>
              <a:t> </a:t>
            </a:r>
            <a:r>
              <a:rPr dirty="0" sz="1600" spc="-195">
                <a:latin typeface="Times New Roman"/>
                <a:cs typeface="Times New Roman"/>
              </a:rPr>
              <a:t>عيمج</a:t>
            </a:r>
            <a:endParaRPr sz="1600">
              <a:latin typeface="Times New Roman"/>
              <a:cs typeface="Times New Roman"/>
            </a:endParaRPr>
          </a:p>
          <a:p>
            <a:pPr marL="15240" marR="5080">
              <a:lnSpc>
                <a:spcPts val="2160"/>
              </a:lnSpc>
              <a:spcBef>
                <a:spcPts val="70"/>
              </a:spcBef>
            </a:pPr>
            <a:r>
              <a:rPr dirty="0" sz="1800" spc="5" b="1">
                <a:latin typeface="Times New Roman"/>
                <a:cs typeface="Times New Roman"/>
              </a:rPr>
              <a:t>3. </a:t>
            </a:r>
            <a:r>
              <a:rPr dirty="0" sz="1800" spc="-5" b="1">
                <a:latin typeface="Times New Roman"/>
                <a:cs typeface="Times New Roman"/>
              </a:rPr>
              <a:t>Living </a:t>
            </a:r>
            <a:r>
              <a:rPr dirty="0" sz="1800" spc="-10" b="1">
                <a:latin typeface="Times New Roman"/>
                <a:cs typeface="Times New Roman"/>
              </a:rPr>
              <a:t>organisms </a:t>
            </a:r>
            <a:r>
              <a:rPr dirty="0" sz="1800" spc="-20" b="1">
                <a:latin typeface="Times New Roman"/>
                <a:cs typeface="Times New Roman"/>
              </a:rPr>
              <a:t>are </a:t>
            </a:r>
            <a:r>
              <a:rPr dirty="0" sz="1800" spc="-10" b="1">
                <a:latin typeface="Times New Roman"/>
                <a:cs typeface="Times New Roman"/>
              </a:rPr>
              <a:t>present on </a:t>
            </a:r>
            <a:r>
              <a:rPr dirty="0" sz="1800" spc="-5" b="1">
                <a:latin typeface="Times New Roman"/>
                <a:cs typeface="Times New Roman"/>
              </a:rPr>
              <a:t>Earth </a:t>
            </a:r>
            <a:r>
              <a:rPr dirty="0" sz="1800" spc="-10" b="1">
                <a:latin typeface="Times New Roman"/>
                <a:cs typeface="Times New Roman"/>
              </a:rPr>
              <a:t>due </a:t>
            </a:r>
            <a:r>
              <a:rPr dirty="0" sz="1800" b="1">
                <a:latin typeface="Times New Roman"/>
                <a:cs typeface="Times New Roman"/>
              </a:rPr>
              <a:t>to </a:t>
            </a:r>
            <a:r>
              <a:rPr dirty="0" sz="1800" spc="-10" b="1">
                <a:latin typeface="Times New Roman"/>
                <a:cs typeface="Times New Roman"/>
              </a:rPr>
              <a:t>the </a:t>
            </a:r>
            <a:r>
              <a:rPr dirty="0" sz="1800" spc="-5" b="1">
                <a:latin typeface="Times New Roman"/>
                <a:cs typeface="Times New Roman"/>
              </a:rPr>
              <a:t>presence </a:t>
            </a:r>
            <a:r>
              <a:rPr dirty="0" sz="1800" spc="-15" b="1">
                <a:latin typeface="Times New Roman"/>
                <a:cs typeface="Times New Roman"/>
              </a:rPr>
              <a:t>of  </a:t>
            </a:r>
            <a:r>
              <a:rPr dirty="0" sz="1800" spc="-30" b="1">
                <a:latin typeface="Times New Roman"/>
                <a:cs typeface="Times New Roman"/>
              </a:rPr>
              <a:t>water.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860"/>
              </a:lnSpc>
            </a:pPr>
            <a:r>
              <a:rPr dirty="0" sz="1600" spc="-60">
                <a:latin typeface="Times New Roman"/>
                <a:cs typeface="Times New Roman"/>
              </a:rPr>
              <a:t>.ءاملا </a:t>
            </a:r>
            <a:r>
              <a:rPr dirty="0" sz="1600" spc="-10">
                <a:latin typeface="Times New Roman"/>
                <a:cs typeface="Times New Roman"/>
              </a:rPr>
              <a:t>دوجو </a:t>
            </a:r>
            <a:r>
              <a:rPr dirty="0" sz="1600" spc="-490">
                <a:latin typeface="Times New Roman"/>
                <a:cs typeface="Times New Roman"/>
              </a:rPr>
              <a:t>ببسب</a:t>
            </a:r>
            <a:r>
              <a:rPr dirty="0" sz="1600" spc="-5">
                <a:latin typeface="Times New Roman"/>
                <a:cs typeface="Times New Roman"/>
              </a:rPr>
              <a:t> </a:t>
            </a:r>
            <a:r>
              <a:rPr dirty="0" sz="1600" spc="-50">
                <a:latin typeface="Times New Roman"/>
                <a:cs typeface="Times New Roman"/>
              </a:rPr>
              <a:t>ضرلأا </a:t>
            </a:r>
            <a:r>
              <a:rPr dirty="0" sz="1600" spc="-200">
                <a:latin typeface="Times New Roman"/>
                <a:cs typeface="Times New Roman"/>
              </a:rPr>
              <a:t>ىلع </a:t>
            </a:r>
            <a:r>
              <a:rPr dirty="0" sz="1600" spc="10">
                <a:latin typeface="Times New Roman"/>
                <a:cs typeface="Times New Roman"/>
              </a:rPr>
              <a:t>ةدوجوم </a:t>
            </a:r>
            <a:r>
              <a:rPr dirty="0" sz="1600" spc="-204">
                <a:latin typeface="Times New Roman"/>
                <a:cs typeface="Times New Roman"/>
              </a:rPr>
              <a:t>ةيحلا</a:t>
            </a:r>
            <a:r>
              <a:rPr dirty="0" sz="1600" spc="-40">
                <a:latin typeface="Times New Roman"/>
                <a:cs typeface="Times New Roman"/>
              </a:rPr>
              <a:t> </a:t>
            </a:r>
            <a:r>
              <a:rPr dirty="0" sz="1600" spc="-235">
                <a:latin typeface="Times New Roman"/>
                <a:cs typeface="Times New Roman"/>
              </a:rPr>
              <a:t>تانئاكلا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750">
              <a:latin typeface="Times New Roman"/>
              <a:cs typeface="Times New Roman"/>
            </a:endParaRPr>
          </a:p>
          <a:p>
            <a:pPr algn="r" marR="1489710">
              <a:lnSpc>
                <a:spcPct val="100000"/>
              </a:lnSpc>
            </a:pPr>
            <a:r>
              <a:rPr dirty="0" sz="2400" spc="-10" b="1">
                <a:latin typeface="Arial"/>
                <a:cs typeface="Arial"/>
              </a:rPr>
              <a:t>(</a:t>
            </a:r>
            <a:r>
              <a:rPr dirty="0" sz="2400" spc="5" b="1">
                <a:latin typeface="Arial"/>
                <a:cs typeface="Arial"/>
              </a:rPr>
              <a:t>–</a:t>
            </a:r>
            <a:r>
              <a:rPr dirty="0" sz="2400" b="1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250">
              <a:latin typeface="Times New Roman"/>
              <a:cs typeface="Times New Roman"/>
            </a:endParaRPr>
          </a:p>
          <a:p>
            <a:pPr algn="r" marR="1013460">
              <a:lnSpc>
                <a:spcPct val="100000"/>
              </a:lnSpc>
            </a:pPr>
            <a:r>
              <a:rPr dirty="0" sz="2400" b="1">
                <a:latin typeface="Arial"/>
                <a:cs typeface="Arial"/>
              </a:rPr>
              <a:t>O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86958" y="6250940"/>
            <a:ext cx="2457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latin typeface="Arial"/>
                <a:cs typeface="Arial"/>
              </a:rPr>
              <a:t>H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40707" y="6250940"/>
            <a:ext cx="2457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latin typeface="Arial"/>
                <a:cs typeface="Arial"/>
              </a:rPr>
              <a:t>H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28896" y="6795642"/>
            <a:ext cx="4044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Arial"/>
                <a:cs typeface="Arial"/>
              </a:rPr>
              <a:t>(</a:t>
            </a:r>
            <a:r>
              <a:rPr dirty="0" sz="2400" spc="-20" b="1">
                <a:latin typeface="Arial"/>
                <a:cs typeface="Arial"/>
              </a:rPr>
              <a:t>+</a:t>
            </a:r>
            <a:r>
              <a:rPr dirty="0" sz="2400" b="1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75019" y="6795642"/>
            <a:ext cx="4044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Arial"/>
                <a:cs typeface="Arial"/>
              </a:rPr>
              <a:t>(</a:t>
            </a:r>
            <a:r>
              <a:rPr dirty="0" sz="2400" spc="-20" b="1">
                <a:latin typeface="Arial"/>
                <a:cs typeface="Arial"/>
              </a:rPr>
              <a:t>+</a:t>
            </a:r>
            <a:r>
              <a:rPr dirty="0" sz="2400" b="1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21051" y="7304531"/>
            <a:ext cx="2005964" cy="6464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368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dirty="0" sz="1800" spc="-30" b="1">
                <a:latin typeface="Times New Roman"/>
                <a:cs typeface="Times New Roman"/>
              </a:rPr>
              <a:t>Water</a:t>
            </a:r>
            <a:r>
              <a:rPr dirty="0" sz="1800" spc="-25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molecule</a:t>
            </a:r>
            <a:endParaRPr sz="1800">
              <a:latin typeface="Times New Roman"/>
              <a:cs typeface="Times New Roman"/>
            </a:endParaRPr>
          </a:p>
          <a:p>
            <a:pPr algn="ctr" marR="635">
              <a:lnSpc>
                <a:spcPct val="100000"/>
              </a:lnSpc>
              <a:spcBef>
                <a:spcPts val="25"/>
              </a:spcBef>
            </a:pPr>
            <a:r>
              <a:rPr dirty="0" sz="1800" spc="-55" b="1">
                <a:latin typeface="Arial"/>
                <a:cs typeface="Arial"/>
              </a:rPr>
              <a:t>ءاملا</a:t>
            </a:r>
            <a:r>
              <a:rPr dirty="0" sz="1800" spc="5" b="1">
                <a:latin typeface="Arial"/>
                <a:cs typeface="Arial"/>
              </a:rPr>
              <a:t> </a:t>
            </a:r>
            <a:r>
              <a:rPr dirty="0" sz="1800" spc="-35" b="1">
                <a:latin typeface="Arial"/>
                <a:cs typeface="Arial"/>
              </a:rPr>
              <a:t>ءيزج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32482" y="301879"/>
            <a:ext cx="2117725" cy="6064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2290"/>
              </a:lnSpc>
              <a:spcBef>
                <a:spcPts val="90"/>
              </a:spcBef>
            </a:pP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Properties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dirty="0" u="heavy" sz="2000" spc="-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spc="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water</a:t>
            </a:r>
            <a:endParaRPr sz="2000">
              <a:latin typeface="Times New Roman"/>
              <a:cs typeface="Times New Roman"/>
            </a:endParaRPr>
          </a:p>
          <a:p>
            <a:pPr algn="ctr" marR="3175">
              <a:lnSpc>
                <a:spcPts val="2290"/>
              </a:lnSpc>
            </a:pPr>
            <a:r>
              <a:rPr dirty="0" u="heavy" sz="2000" spc="-7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ءاملا</a:t>
            </a:r>
            <a:r>
              <a:rPr dirty="0" u="heavy" sz="2000" spc="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2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صئاصخ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1472" y="1407617"/>
            <a:ext cx="2915920" cy="863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05765" indent="-39370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405765" algn="l"/>
                <a:tab pos="406400" algn="l"/>
                <a:tab pos="1476375" algn="l"/>
              </a:tabLst>
            </a:pPr>
            <a:r>
              <a:rPr dirty="0" sz="2000" b="1">
                <a:latin typeface="Times New Roman"/>
                <a:cs typeface="Times New Roman"/>
              </a:rPr>
              <a:t>Polarity	</a:t>
            </a:r>
            <a:r>
              <a:rPr dirty="0" sz="2000" spc="-250">
                <a:latin typeface="Arial"/>
                <a:cs typeface="Arial"/>
              </a:rPr>
              <a:t>)</a:t>
            </a:r>
            <a:r>
              <a:rPr dirty="0" sz="1600" spc="-250">
                <a:latin typeface="Arial"/>
                <a:cs typeface="Arial"/>
              </a:rPr>
              <a:t>هيبطق</a:t>
            </a:r>
            <a:r>
              <a:rPr dirty="0" sz="2000" spc="-250">
                <a:latin typeface="Arial"/>
                <a:cs typeface="Arial"/>
              </a:rPr>
              <a:t>(</a:t>
            </a:r>
            <a:endParaRPr sz="2000">
              <a:latin typeface="Arial"/>
              <a:cs typeface="Arial"/>
            </a:endParaRPr>
          </a:p>
          <a:p>
            <a:pPr marL="405765" indent="-393700">
              <a:lnSpc>
                <a:spcPct val="100000"/>
              </a:lnSpc>
              <a:spcBef>
                <a:spcPts val="1800"/>
              </a:spcBef>
              <a:buAutoNum type="arabicPeriod"/>
              <a:tabLst>
                <a:tab pos="405765" algn="l"/>
                <a:tab pos="406400" algn="l"/>
              </a:tabLst>
            </a:pPr>
            <a:r>
              <a:rPr dirty="0" sz="2000" spc="-5" b="1">
                <a:latin typeface="Times New Roman"/>
                <a:cs typeface="Times New Roman"/>
              </a:rPr>
              <a:t>Cohesion and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adhesion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48532" y="1941702"/>
            <a:ext cx="1476375" cy="3295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000" spc="-5">
                <a:latin typeface="Times New Roman"/>
                <a:cs typeface="Times New Roman"/>
              </a:rPr>
              <a:t>( </a:t>
            </a:r>
            <a:r>
              <a:rPr dirty="0" sz="1600" spc="-210">
                <a:latin typeface="Arial"/>
                <a:cs typeface="Arial"/>
              </a:rPr>
              <a:t>قاصتللااو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195">
                <a:latin typeface="Arial"/>
                <a:cs typeface="Arial"/>
              </a:rPr>
              <a:t>كسامتلا</a:t>
            </a:r>
            <a:r>
              <a:rPr dirty="0" sz="2000" spc="-195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1472" y="2474798"/>
            <a:ext cx="5775960" cy="13112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 b="1">
                <a:latin typeface="Times New Roman"/>
                <a:cs typeface="Times New Roman"/>
              </a:rPr>
              <a:t>3. </a:t>
            </a:r>
            <a:r>
              <a:rPr dirty="0" sz="2000" spc="-5" b="1">
                <a:latin typeface="Times New Roman"/>
                <a:cs typeface="Times New Roman"/>
              </a:rPr>
              <a:t>Water has high heat </a:t>
            </a:r>
            <a:r>
              <a:rPr dirty="0" sz="2000" b="1">
                <a:latin typeface="Times New Roman"/>
                <a:cs typeface="Times New Roman"/>
              </a:rPr>
              <a:t>capacity </a:t>
            </a:r>
            <a:r>
              <a:rPr dirty="0" sz="2000" spc="-5">
                <a:latin typeface="Times New Roman"/>
                <a:cs typeface="Times New Roman"/>
              </a:rPr>
              <a:t>( </a:t>
            </a:r>
            <a:r>
              <a:rPr dirty="0" sz="1600" spc="-195">
                <a:latin typeface="Arial"/>
                <a:cs typeface="Arial"/>
              </a:rPr>
              <a:t>ةيلاع </a:t>
            </a:r>
            <a:r>
              <a:rPr dirty="0" sz="1600" spc="-10">
                <a:latin typeface="Arial"/>
                <a:cs typeface="Arial"/>
              </a:rPr>
              <a:t>ةرارح </a:t>
            </a:r>
            <a:r>
              <a:rPr dirty="0" sz="1600" spc="-125">
                <a:latin typeface="Arial"/>
                <a:cs typeface="Arial"/>
              </a:rPr>
              <a:t>ةردق </a:t>
            </a:r>
            <a:r>
              <a:rPr dirty="0" sz="1600" spc="-240">
                <a:latin typeface="Arial"/>
                <a:cs typeface="Arial"/>
              </a:rPr>
              <a:t>هيدل</a:t>
            </a:r>
            <a:r>
              <a:rPr dirty="0" sz="1600" spc="-155">
                <a:latin typeface="Arial"/>
                <a:cs typeface="Arial"/>
              </a:rPr>
              <a:t> </a:t>
            </a:r>
            <a:r>
              <a:rPr dirty="0" sz="1600" spc="-60">
                <a:latin typeface="Arial"/>
                <a:cs typeface="Arial"/>
              </a:rPr>
              <a:t>ءاملا</a:t>
            </a:r>
            <a:r>
              <a:rPr dirty="0" sz="2000" spc="-6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460375" marR="285115" indent="-448309">
              <a:lnSpc>
                <a:spcPct val="166800"/>
              </a:lnSpc>
              <a:spcBef>
                <a:spcPts val="195"/>
              </a:spcBef>
            </a:pPr>
            <a:r>
              <a:rPr dirty="0" sz="2000" b="1">
                <a:latin typeface="Times New Roman"/>
                <a:cs typeface="Times New Roman"/>
              </a:rPr>
              <a:t>4. </a:t>
            </a:r>
            <a:r>
              <a:rPr dirty="0" sz="2000" spc="-10" b="1">
                <a:latin typeface="Times New Roman"/>
                <a:cs typeface="Times New Roman"/>
              </a:rPr>
              <a:t>Liquid </a:t>
            </a:r>
            <a:r>
              <a:rPr dirty="0" sz="2000" b="1">
                <a:latin typeface="Times New Roman"/>
                <a:cs typeface="Times New Roman"/>
              </a:rPr>
              <a:t>water </a:t>
            </a:r>
            <a:r>
              <a:rPr dirty="0" sz="2000" spc="-5" b="1">
                <a:latin typeface="Times New Roman"/>
                <a:cs typeface="Times New Roman"/>
              </a:rPr>
              <a:t>is </a:t>
            </a:r>
            <a:r>
              <a:rPr dirty="0" sz="2000" spc="-20" b="1">
                <a:latin typeface="Times New Roman"/>
                <a:cs typeface="Times New Roman"/>
              </a:rPr>
              <a:t>more </a:t>
            </a:r>
            <a:r>
              <a:rPr dirty="0" sz="2000" spc="-10" b="1">
                <a:latin typeface="Times New Roman"/>
                <a:cs typeface="Times New Roman"/>
              </a:rPr>
              <a:t>dense </a:t>
            </a:r>
            <a:r>
              <a:rPr dirty="0" sz="2000" spc="-5" b="1">
                <a:latin typeface="Times New Roman"/>
                <a:cs typeface="Times New Roman"/>
              </a:rPr>
              <a:t>than ice </a:t>
            </a:r>
            <a:r>
              <a:rPr dirty="0" sz="1600" spc="-275">
                <a:latin typeface="Arial"/>
                <a:cs typeface="Arial"/>
              </a:rPr>
              <a:t>رثكأ </a:t>
            </a:r>
            <a:r>
              <a:rPr dirty="0" sz="1600" spc="-260">
                <a:latin typeface="Arial"/>
                <a:cs typeface="Arial"/>
              </a:rPr>
              <a:t>لئاسلا</a:t>
            </a:r>
            <a:r>
              <a:rPr dirty="0" sz="1600" spc="-80">
                <a:latin typeface="Arial"/>
                <a:cs typeface="Arial"/>
              </a:rPr>
              <a:t> </a:t>
            </a:r>
            <a:r>
              <a:rPr dirty="0" sz="1600" spc="-60">
                <a:latin typeface="Arial"/>
                <a:cs typeface="Arial"/>
              </a:rPr>
              <a:t>ءاملا</a:t>
            </a:r>
            <a:r>
              <a:rPr dirty="0" sz="2000" spc="-60">
                <a:latin typeface="Arial"/>
                <a:cs typeface="Arial"/>
              </a:rPr>
              <a:t>(  </a:t>
            </a:r>
            <a:r>
              <a:rPr dirty="0" sz="1600" spc="40">
                <a:latin typeface="Arial"/>
                <a:cs typeface="Arial"/>
              </a:rPr>
              <a:t>نم</a:t>
            </a:r>
            <a:r>
              <a:rPr dirty="0" sz="1600" spc="90">
                <a:latin typeface="Arial"/>
                <a:cs typeface="Arial"/>
              </a:rPr>
              <a:t> </a:t>
            </a:r>
            <a:r>
              <a:rPr dirty="0" sz="1600" spc="-285">
                <a:latin typeface="Arial"/>
                <a:cs typeface="Arial"/>
              </a:rPr>
              <a:t>ةفاثك</a:t>
            </a:r>
            <a:r>
              <a:rPr dirty="0" sz="1600" spc="-285">
                <a:latin typeface="Times New Roman"/>
                <a:cs typeface="Times New Roman"/>
              </a:rPr>
              <a:t>(</a:t>
            </a:r>
            <a:r>
              <a:rPr dirty="0" sz="1600" spc="-285">
                <a:latin typeface="Arial"/>
                <a:cs typeface="Arial"/>
              </a:rPr>
              <a:t>ديلجلا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6392" y="122936"/>
            <a:ext cx="2987675" cy="45339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z="2800" spc="5">
                <a:latin typeface="Times New Roman"/>
                <a:cs typeface="Times New Roman"/>
              </a:rPr>
              <a:t>1- </a:t>
            </a:r>
            <a:r>
              <a:rPr dirty="0" sz="2800">
                <a:latin typeface="Times New Roman"/>
                <a:cs typeface="Times New Roman"/>
              </a:rPr>
              <a:t>Polarity </a:t>
            </a:r>
            <a:r>
              <a:rPr dirty="0" sz="2800" spc="5">
                <a:latin typeface="Times New Roman"/>
                <a:cs typeface="Times New Roman"/>
              </a:rPr>
              <a:t>of</a:t>
            </a:r>
            <a:r>
              <a:rPr dirty="0" sz="2800" spc="-135">
                <a:latin typeface="Times New Roman"/>
                <a:cs typeface="Times New Roman"/>
              </a:rPr>
              <a:t> </a:t>
            </a:r>
            <a:r>
              <a:rPr dirty="0" sz="2800" spc="10">
                <a:latin typeface="Times New Roman"/>
                <a:cs typeface="Times New Roman"/>
              </a:rPr>
              <a:t>water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694" y="552399"/>
            <a:ext cx="6499860" cy="3578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66040">
              <a:lnSpc>
                <a:spcPct val="100000"/>
              </a:lnSpc>
              <a:spcBef>
                <a:spcPts val="100"/>
              </a:spcBef>
            </a:pPr>
            <a:r>
              <a:rPr dirty="0" u="heavy" sz="2400" spc="-7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ءاملا </a:t>
            </a:r>
            <a:r>
              <a:rPr dirty="0" u="heavy" sz="2400" spc="-48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ةيبطق  </a:t>
            </a:r>
            <a:r>
              <a:rPr dirty="0" u="heavy" sz="2400" spc="-3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4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-1</a:t>
            </a:r>
            <a:endParaRPr sz="2400">
              <a:latin typeface="Arial"/>
              <a:cs typeface="Arial"/>
            </a:endParaRPr>
          </a:p>
          <a:p>
            <a:pPr marL="365125" marR="55880" indent="-287020">
              <a:lnSpc>
                <a:spcPct val="100000"/>
              </a:lnSpc>
              <a:spcBef>
                <a:spcPts val="1800"/>
              </a:spcBef>
              <a:buFont typeface="Wingdings"/>
              <a:buChar char=""/>
              <a:tabLst>
                <a:tab pos="365125" algn="l"/>
                <a:tab pos="365760" algn="l"/>
                <a:tab pos="1152525" algn="l"/>
                <a:tab pos="2195195" algn="l"/>
                <a:tab pos="3125470" algn="l"/>
                <a:tab pos="3496945" algn="l"/>
                <a:tab pos="4604385" algn="l"/>
                <a:tab pos="5467350" algn="l"/>
                <a:tab pos="6068060" algn="l"/>
              </a:tabLst>
            </a:pPr>
            <a:r>
              <a:rPr dirty="0" sz="1800" spc="-120" b="1">
                <a:latin typeface="Times New Roman"/>
                <a:cs typeface="Times New Roman"/>
              </a:rPr>
              <a:t>W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spc="20" b="1">
                <a:latin typeface="Times New Roman"/>
                <a:cs typeface="Times New Roman"/>
              </a:rPr>
              <a:t>t</a:t>
            </a:r>
            <a:r>
              <a:rPr dirty="0" sz="1800" spc="-10" b="1">
                <a:latin typeface="Times New Roman"/>
                <a:cs typeface="Times New Roman"/>
              </a:rPr>
              <a:t>e</a:t>
            </a:r>
            <a:r>
              <a:rPr dirty="0" sz="1800" b="1">
                <a:latin typeface="Times New Roman"/>
                <a:cs typeface="Times New Roman"/>
              </a:rPr>
              <a:t>r	</a:t>
            </a:r>
            <a:r>
              <a:rPr dirty="0" sz="1800" spc="-40" b="1">
                <a:latin typeface="Times New Roman"/>
                <a:cs typeface="Times New Roman"/>
              </a:rPr>
              <a:t>m</a:t>
            </a:r>
            <a:r>
              <a:rPr dirty="0" sz="1800" spc="10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le</a:t>
            </a:r>
            <a:r>
              <a:rPr dirty="0" sz="1800" spc="10" b="1">
                <a:latin typeface="Times New Roman"/>
                <a:cs typeface="Times New Roman"/>
              </a:rPr>
              <a:t>c</a:t>
            </a:r>
            <a:r>
              <a:rPr dirty="0" sz="1800" spc="-25" b="1">
                <a:latin typeface="Times New Roman"/>
                <a:cs typeface="Times New Roman"/>
              </a:rPr>
              <a:t>u</a:t>
            </a:r>
            <a:r>
              <a:rPr dirty="0" sz="1800" b="1">
                <a:latin typeface="Times New Roman"/>
                <a:cs typeface="Times New Roman"/>
              </a:rPr>
              <a:t>le	</a:t>
            </a:r>
            <a:r>
              <a:rPr dirty="0" sz="1800" spc="-10" b="1">
                <a:latin typeface="Times New Roman"/>
                <a:cs typeface="Times New Roman"/>
              </a:rPr>
              <a:t>c</a:t>
            </a:r>
            <a:r>
              <a:rPr dirty="0" sz="1800" spc="10" b="1">
                <a:latin typeface="Times New Roman"/>
                <a:cs typeface="Times New Roman"/>
              </a:rPr>
              <a:t>o</a:t>
            </a:r>
            <a:r>
              <a:rPr dirty="0" sz="1800" spc="-25" b="1">
                <a:latin typeface="Times New Roman"/>
                <a:cs typeface="Times New Roman"/>
              </a:rPr>
              <a:t>n</a:t>
            </a:r>
            <a:r>
              <a:rPr dirty="0" sz="1800" spc="-5" b="1">
                <a:latin typeface="Times New Roman"/>
                <a:cs typeface="Times New Roman"/>
              </a:rPr>
              <a:t>sists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b="1">
                <a:latin typeface="Times New Roman"/>
                <a:cs typeface="Times New Roman"/>
              </a:rPr>
              <a:t>f	</a:t>
            </a:r>
            <a:r>
              <a:rPr dirty="0" sz="1800" spc="-25" b="1">
                <a:latin typeface="Times New Roman"/>
                <a:cs typeface="Times New Roman"/>
              </a:rPr>
              <a:t>h</a:t>
            </a:r>
            <a:r>
              <a:rPr dirty="0" sz="1800" spc="10" b="1">
                <a:latin typeface="Times New Roman"/>
                <a:cs typeface="Times New Roman"/>
              </a:rPr>
              <a:t>y</a:t>
            </a:r>
            <a:r>
              <a:rPr dirty="0" sz="1800" spc="-25" b="1">
                <a:latin typeface="Times New Roman"/>
                <a:cs typeface="Times New Roman"/>
              </a:rPr>
              <a:t>d</a:t>
            </a:r>
            <a:r>
              <a:rPr dirty="0" sz="1800" spc="10" b="1">
                <a:latin typeface="Times New Roman"/>
                <a:cs typeface="Times New Roman"/>
              </a:rPr>
              <a:t>r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spc="10" b="1">
                <a:latin typeface="Times New Roman"/>
                <a:cs typeface="Times New Roman"/>
              </a:rPr>
              <a:t>g</a:t>
            </a:r>
            <a:r>
              <a:rPr dirty="0" sz="1800" spc="-10" b="1">
                <a:latin typeface="Times New Roman"/>
                <a:cs typeface="Times New Roman"/>
              </a:rPr>
              <a:t>e</a:t>
            </a:r>
            <a:r>
              <a:rPr dirty="0" sz="1800" spc="-5" b="1">
                <a:latin typeface="Times New Roman"/>
                <a:cs typeface="Times New Roman"/>
              </a:rPr>
              <a:t>n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10" b="1">
                <a:latin typeface="Times New Roman"/>
                <a:cs typeface="Times New Roman"/>
              </a:rPr>
              <a:t>c</a:t>
            </a:r>
            <a:r>
              <a:rPr dirty="0" sz="1800" spc="-15" b="1">
                <a:latin typeface="Times New Roman"/>
                <a:cs typeface="Times New Roman"/>
              </a:rPr>
              <a:t>a</a:t>
            </a:r>
            <a:r>
              <a:rPr dirty="0" sz="1800" b="1">
                <a:latin typeface="Times New Roman"/>
                <a:cs typeface="Times New Roman"/>
              </a:rPr>
              <a:t>t</a:t>
            </a:r>
            <a:r>
              <a:rPr dirty="0" sz="1800" spc="25" b="1">
                <a:latin typeface="Times New Roman"/>
                <a:cs typeface="Times New Roman"/>
              </a:rPr>
              <a:t>i</a:t>
            </a:r>
            <a:r>
              <a:rPr dirty="0" sz="1800" spc="-15" b="1">
                <a:latin typeface="Times New Roman"/>
                <a:cs typeface="Times New Roman"/>
              </a:rPr>
              <a:t>o</a:t>
            </a:r>
            <a:r>
              <a:rPr dirty="0" sz="1800" spc="-25" b="1">
                <a:latin typeface="Times New Roman"/>
                <a:cs typeface="Times New Roman"/>
              </a:rPr>
              <a:t>n</a:t>
            </a:r>
            <a:r>
              <a:rPr dirty="0" sz="1800" spc="-5" b="1">
                <a:latin typeface="Times New Roman"/>
                <a:cs typeface="Times New Roman"/>
              </a:rPr>
              <a:t>s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20" b="1">
                <a:latin typeface="Times New Roman"/>
                <a:cs typeface="Times New Roman"/>
              </a:rPr>
              <a:t>(</a:t>
            </a:r>
            <a:r>
              <a:rPr dirty="0" sz="1800" spc="-10" b="1">
                <a:latin typeface="Times New Roman"/>
                <a:cs typeface="Times New Roman"/>
              </a:rPr>
              <a:t>H</a:t>
            </a:r>
            <a:r>
              <a:rPr dirty="0" baseline="25462" sz="1800" spc="-15" b="1">
                <a:latin typeface="Times New Roman"/>
                <a:cs typeface="Times New Roman"/>
              </a:rPr>
              <a:t>+</a:t>
            </a:r>
            <a:r>
              <a:rPr dirty="0" sz="1800" b="1">
                <a:latin typeface="Times New Roman"/>
                <a:cs typeface="Times New Roman"/>
              </a:rPr>
              <a:t>)	</a:t>
            </a:r>
            <a:r>
              <a:rPr dirty="0" sz="1800" spc="10" b="1">
                <a:latin typeface="Times New Roman"/>
                <a:cs typeface="Times New Roman"/>
              </a:rPr>
              <a:t>a</a:t>
            </a:r>
            <a:r>
              <a:rPr dirty="0" sz="1800" spc="-25" b="1">
                <a:latin typeface="Times New Roman"/>
                <a:cs typeface="Times New Roman"/>
              </a:rPr>
              <a:t>n</a:t>
            </a:r>
            <a:r>
              <a:rPr dirty="0" sz="1800" spc="-5" b="1">
                <a:latin typeface="Times New Roman"/>
                <a:cs typeface="Times New Roman"/>
              </a:rPr>
              <a:t>d  </a:t>
            </a:r>
            <a:r>
              <a:rPr dirty="0" sz="1800" spc="-5" b="1">
                <a:latin typeface="Times New Roman"/>
                <a:cs typeface="Times New Roman"/>
              </a:rPr>
              <a:t>hydroxide </a:t>
            </a:r>
            <a:r>
              <a:rPr dirty="0" sz="1800" spc="-15" b="1">
                <a:latin typeface="Times New Roman"/>
                <a:cs typeface="Times New Roman"/>
              </a:rPr>
              <a:t>anions</a:t>
            </a:r>
            <a:r>
              <a:rPr dirty="0" sz="1800" spc="7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(OH</a:t>
            </a:r>
            <a:r>
              <a:rPr dirty="0" baseline="25462" sz="1800" spc="-7" b="1">
                <a:latin typeface="Times New Roman"/>
                <a:cs typeface="Times New Roman"/>
              </a:rPr>
              <a:t>-</a:t>
            </a:r>
            <a:r>
              <a:rPr dirty="0" sz="1800" spc="-5" b="1">
                <a:latin typeface="Times New Roman"/>
                <a:cs typeface="Times New Roman"/>
              </a:rPr>
              <a:t>).</a:t>
            </a:r>
            <a:endParaRPr sz="1800">
              <a:latin typeface="Times New Roman"/>
              <a:cs typeface="Times New Roman"/>
            </a:endParaRPr>
          </a:p>
          <a:p>
            <a:pPr marL="76200">
              <a:lnSpc>
                <a:spcPts val="2155"/>
              </a:lnSpc>
            </a:pPr>
            <a:r>
              <a:rPr dirty="0" sz="1800">
                <a:latin typeface="Times New Roman"/>
                <a:cs typeface="Times New Roman"/>
              </a:rPr>
              <a:t>( </a:t>
            </a:r>
            <a:r>
              <a:rPr dirty="0" sz="1600" spc="-165">
                <a:latin typeface="Times New Roman"/>
                <a:cs typeface="Times New Roman"/>
              </a:rPr>
              <a:t>نيجورديهلا </a:t>
            </a:r>
            <a:r>
              <a:rPr dirty="0" sz="1600" spc="-265">
                <a:latin typeface="Times New Roman"/>
                <a:cs typeface="Times New Roman"/>
              </a:rPr>
              <a:t>تانويتاك </a:t>
            </a:r>
            <a:r>
              <a:rPr dirty="0" sz="1600" spc="40">
                <a:latin typeface="Times New Roman"/>
                <a:cs typeface="Times New Roman"/>
              </a:rPr>
              <a:t>نم </a:t>
            </a:r>
            <a:r>
              <a:rPr dirty="0" sz="1600" spc="-75">
                <a:latin typeface="Times New Roman"/>
                <a:cs typeface="Times New Roman"/>
              </a:rPr>
              <a:t>ءاملا </a:t>
            </a:r>
            <a:r>
              <a:rPr dirty="0" sz="1600" spc="-10">
                <a:latin typeface="Times New Roman"/>
                <a:cs typeface="Times New Roman"/>
              </a:rPr>
              <a:t>ءيزج </a:t>
            </a:r>
            <a:r>
              <a:rPr dirty="0" sz="1600" spc="-290">
                <a:latin typeface="Times New Roman"/>
                <a:cs typeface="Times New Roman"/>
              </a:rPr>
              <a:t>نوكتيH </a:t>
            </a:r>
            <a:r>
              <a:rPr dirty="0" sz="1600">
                <a:latin typeface="Times New Roman"/>
                <a:cs typeface="Times New Roman"/>
              </a:rPr>
              <a:t>+) ( </a:t>
            </a:r>
            <a:r>
              <a:rPr dirty="0" sz="1600" spc="-215">
                <a:latin typeface="Times New Roman"/>
                <a:cs typeface="Times New Roman"/>
              </a:rPr>
              <a:t>ديسكورديهلا</a:t>
            </a:r>
            <a:r>
              <a:rPr dirty="0" sz="1600" spc="-195">
                <a:latin typeface="Times New Roman"/>
                <a:cs typeface="Times New Roman"/>
              </a:rPr>
              <a:t> </a:t>
            </a:r>
            <a:r>
              <a:rPr dirty="0" sz="1600" spc="-90">
                <a:latin typeface="Times New Roman"/>
                <a:cs typeface="Times New Roman"/>
              </a:rPr>
              <a:t>تانويأوOH-).</a:t>
            </a:r>
            <a:endParaRPr sz="1600">
              <a:latin typeface="Times New Roman"/>
              <a:cs typeface="Times New Roman"/>
            </a:endParaRPr>
          </a:p>
          <a:p>
            <a:pPr marL="365760" indent="-287020">
              <a:lnSpc>
                <a:spcPts val="2395"/>
              </a:lnSpc>
              <a:buFont typeface="Wingdings"/>
              <a:buChar char=""/>
              <a:tabLst>
                <a:tab pos="365125" algn="l"/>
                <a:tab pos="365760" algn="l"/>
              </a:tabLst>
            </a:pPr>
            <a:r>
              <a:rPr dirty="0" sz="1800" spc="-30" b="1">
                <a:latin typeface="Times New Roman"/>
                <a:cs typeface="Times New Roman"/>
              </a:rPr>
              <a:t>Water </a:t>
            </a:r>
            <a:r>
              <a:rPr dirty="0" sz="1800" spc="-15" b="1">
                <a:latin typeface="Times New Roman"/>
                <a:cs typeface="Times New Roman"/>
              </a:rPr>
              <a:t>molecules </a:t>
            </a:r>
            <a:r>
              <a:rPr dirty="0" sz="1800" spc="-20" b="1">
                <a:latin typeface="Times New Roman"/>
                <a:cs typeface="Times New Roman"/>
              </a:rPr>
              <a:t>are </a:t>
            </a:r>
            <a:r>
              <a:rPr dirty="0" sz="1800" spc="-10" b="1">
                <a:latin typeface="Times New Roman"/>
                <a:cs typeface="Times New Roman"/>
              </a:rPr>
              <a:t>linked </a:t>
            </a:r>
            <a:r>
              <a:rPr dirty="0" sz="1800" spc="-5" b="1">
                <a:latin typeface="Times New Roman"/>
                <a:cs typeface="Times New Roman"/>
              </a:rPr>
              <a:t>together </a:t>
            </a:r>
            <a:r>
              <a:rPr dirty="0" sz="1800" spc="-15" b="1">
                <a:latin typeface="Times New Roman"/>
                <a:cs typeface="Times New Roman"/>
              </a:rPr>
              <a:t>by hydrogen</a:t>
            </a:r>
            <a:r>
              <a:rPr dirty="0" sz="1800" spc="-140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bonds</a:t>
            </a:r>
            <a:r>
              <a:rPr dirty="0" sz="2000" spc="-15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76200">
              <a:lnSpc>
                <a:spcPts val="1914"/>
              </a:lnSpc>
              <a:spcBef>
                <a:spcPts val="15"/>
              </a:spcBef>
            </a:pPr>
            <a:r>
              <a:rPr dirty="0" sz="1600" spc="-165">
                <a:latin typeface="Times New Roman"/>
                <a:cs typeface="Times New Roman"/>
              </a:rPr>
              <a:t>نيجورديهلا </a:t>
            </a:r>
            <a:r>
              <a:rPr dirty="0" sz="1600" spc="-155">
                <a:latin typeface="Times New Roman"/>
                <a:cs typeface="Times New Roman"/>
              </a:rPr>
              <a:t>طباور </a:t>
            </a:r>
            <a:r>
              <a:rPr dirty="0" sz="1600" spc="-180">
                <a:latin typeface="Times New Roman"/>
                <a:cs typeface="Times New Roman"/>
              </a:rPr>
              <a:t>ةطساوب </a:t>
            </a:r>
            <a:r>
              <a:rPr dirty="0" sz="1600" spc="-325">
                <a:latin typeface="Times New Roman"/>
                <a:cs typeface="Times New Roman"/>
              </a:rPr>
              <a:t>اهضعبب </a:t>
            </a:r>
            <a:r>
              <a:rPr dirty="0" sz="1600" spc="-75">
                <a:latin typeface="Times New Roman"/>
                <a:cs typeface="Times New Roman"/>
              </a:rPr>
              <a:t>ءاملا </a:t>
            </a:r>
            <a:r>
              <a:rPr dirty="0" sz="1600" spc="-215">
                <a:latin typeface="Times New Roman"/>
                <a:cs typeface="Times New Roman"/>
              </a:rPr>
              <a:t>تائيزج</a:t>
            </a:r>
            <a:r>
              <a:rPr dirty="0" sz="1600" spc="-235">
                <a:latin typeface="Times New Roman"/>
                <a:cs typeface="Times New Roman"/>
              </a:rPr>
              <a:t> </a:t>
            </a:r>
            <a:r>
              <a:rPr dirty="0" sz="1600" spc="-455">
                <a:latin typeface="Times New Roman"/>
                <a:cs typeface="Times New Roman"/>
              </a:rPr>
              <a:t>طبترت</a:t>
            </a:r>
            <a:endParaRPr sz="1600">
              <a:latin typeface="Times New Roman"/>
              <a:cs typeface="Times New Roman"/>
            </a:endParaRPr>
          </a:p>
          <a:p>
            <a:pPr marL="365760" indent="-287020">
              <a:lnSpc>
                <a:spcPts val="2155"/>
              </a:lnSpc>
              <a:buFont typeface="Wingdings"/>
              <a:buChar char=""/>
              <a:tabLst>
                <a:tab pos="365125" algn="l"/>
                <a:tab pos="36576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Thus </a:t>
            </a:r>
            <a:r>
              <a:rPr dirty="0" sz="1800" b="1">
                <a:latin typeface="Times New Roman"/>
                <a:cs typeface="Times New Roman"/>
              </a:rPr>
              <a:t>water is a </a:t>
            </a:r>
            <a:r>
              <a:rPr dirty="0" sz="1800" spc="-10" b="1">
                <a:latin typeface="Times New Roman"/>
                <a:cs typeface="Times New Roman"/>
              </a:rPr>
              <a:t>polar molecule </a:t>
            </a:r>
            <a:r>
              <a:rPr dirty="0" sz="1800" spc="5" b="1">
                <a:latin typeface="Times New Roman"/>
                <a:cs typeface="Times New Roman"/>
              </a:rPr>
              <a:t>which </a:t>
            </a:r>
            <a:r>
              <a:rPr dirty="0" sz="1800" b="1">
                <a:latin typeface="Times New Roman"/>
                <a:cs typeface="Times New Roman"/>
              </a:rPr>
              <a:t>is </a:t>
            </a:r>
            <a:r>
              <a:rPr dirty="0" sz="1800" spc="-10" b="1">
                <a:latin typeface="Times New Roman"/>
                <a:cs typeface="Times New Roman"/>
              </a:rPr>
              <a:t>able </a:t>
            </a:r>
            <a:r>
              <a:rPr dirty="0" sz="1800" spc="-5" b="1">
                <a:latin typeface="Times New Roman"/>
                <a:cs typeface="Times New Roman"/>
              </a:rPr>
              <a:t>to dissolve</a:t>
            </a:r>
            <a:r>
              <a:rPr dirty="0" sz="1800" spc="14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other</a:t>
            </a:r>
            <a:endParaRPr sz="1800">
              <a:latin typeface="Times New Roman"/>
              <a:cs typeface="Times New Roman"/>
            </a:endParaRPr>
          </a:p>
          <a:p>
            <a:pPr marL="365125">
              <a:lnSpc>
                <a:spcPct val="100000"/>
              </a:lnSpc>
            </a:pPr>
            <a:r>
              <a:rPr dirty="0" sz="1800" spc="-10" b="1">
                <a:latin typeface="Times New Roman"/>
                <a:cs typeface="Times New Roman"/>
              </a:rPr>
              <a:t>polar</a:t>
            </a:r>
            <a:r>
              <a:rPr dirty="0" sz="1800" spc="-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substances.</a:t>
            </a:r>
            <a:endParaRPr sz="1800">
              <a:latin typeface="Times New Roman"/>
              <a:cs typeface="Times New Roman"/>
            </a:endParaRPr>
          </a:p>
          <a:p>
            <a:pPr marL="362585" indent="-284480">
              <a:lnSpc>
                <a:spcPts val="1914"/>
              </a:lnSpc>
              <a:spcBef>
                <a:spcPts val="10"/>
              </a:spcBef>
              <a:buFont typeface="Wingdings"/>
              <a:buChar char=""/>
              <a:tabLst>
                <a:tab pos="363220" algn="l"/>
              </a:tabLst>
            </a:pPr>
            <a:r>
              <a:rPr dirty="0" sz="1600" spc="-45">
                <a:latin typeface="Times New Roman"/>
                <a:cs typeface="Times New Roman"/>
              </a:rPr>
              <a:t>.ىرخلأا </a:t>
            </a:r>
            <a:r>
              <a:rPr dirty="0" sz="1600" spc="-320">
                <a:latin typeface="Times New Roman"/>
                <a:cs typeface="Times New Roman"/>
              </a:rPr>
              <a:t>ةيبطقلا </a:t>
            </a:r>
            <a:r>
              <a:rPr dirty="0" sz="1600" spc="-65">
                <a:latin typeface="Times New Roman"/>
                <a:cs typeface="Times New Roman"/>
              </a:rPr>
              <a:t>داوملا </a:t>
            </a:r>
            <a:r>
              <a:rPr dirty="0" sz="1600" spc="-125">
                <a:latin typeface="Times New Roman"/>
                <a:cs typeface="Times New Roman"/>
              </a:rPr>
              <a:t>ةباذإ </a:t>
            </a:r>
            <a:r>
              <a:rPr dirty="0" sz="1600" spc="-200">
                <a:latin typeface="Times New Roman"/>
                <a:cs typeface="Times New Roman"/>
              </a:rPr>
              <a:t>ىلع </a:t>
            </a:r>
            <a:r>
              <a:rPr dirty="0" sz="1600" spc="-114">
                <a:latin typeface="Times New Roman"/>
                <a:cs typeface="Times New Roman"/>
              </a:rPr>
              <a:t>رداق </a:t>
            </a:r>
            <a:r>
              <a:rPr dirty="0" sz="1600" spc="-340">
                <a:latin typeface="Times New Roman"/>
                <a:cs typeface="Times New Roman"/>
              </a:rPr>
              <a:t>يبطق </a:t>
            </a:r>
            <a:r>
              <a:rPr dirty="0" sz="1600" spc="-10">
                <a:latin typeface="Times New Roman"/>
                <a:cs typeface="Times New Roman"/>
              </a:rPr>
              <a:t>ءيزج </a:t>
            </a:r>
            <a:r>
              <a:rPr dirty="0" sz="1600" spc="135">
                <a:latin typeface="Times New Roman"/>
                <a:cs typeface="Times New Roman"/>
              </a:rPr>
              <a:t>وه</a:t>
            </a:r>
            <a:r>
              <a:rPr dirty="0" sz="1600" spc="-265">
                <a:latin typeface="Times New Roman"/>
                <a:cs typeface="Times New Roman"/>
              </a:rPr>
              <a:t> </a:t>
            </a:r>
            <a:r>
              <a:rPr dirty="0" sz="1600" spc="-75">
                <a:latin typeface="Times New Roman"/>
                <a:cs typeface="Times New Roman"/>
              </a:rPr>
              <a:t>ءاملا</a:t>
            </a:r>
            <a:endParaRPr sz="1600">
              <a:latin typeface="Times New Roman"/>
              <a:cs typeface="Times New Roman"/>
            </a:endParaRPr>
          </a:p>
          <a:p>
            <a:pPr marL="365760" indent="-287020">
              <a:lnSpc>
                <a:spcPts val="2155"/>
              </a:lnSpc>
              <a:buFont typeface="Wingdings"/>
              <a:buChar char=""/>
              <a:tabLst>
                <a:tab pos="365125" algn="l"/>
                <a:tab pos="365760" algn="l"/>
                <a:tab pos="1102995" algn="l"/>
                <a:tab pos="1390015" algn="l"/>
                <a:tab pos="2573655" algn="l"/>
                <a:tab pos="2908935" algn="l"/>
                <a:tab pos="3350895" algn="l"/>
                <a:tab pos="3978910" algn="l"/>
                <a:tab pos="4796155" algn="l"/>
                <a:tab pos="5122545" algn="l"/>
                <a:tab pos="5497830" algn="l"/>
              </a:tabLst>
            </a:pPr>
            <a:r>
              <a:rPr dirty="0" sz="1800" spc="-25" b="1">
                <a:latin typeface="Times New Roman"/>
                <a:cs typeface="Times New Roman"/>
              </a:rPr>
              <a:t>Water	</a:t>
            </a:r>
            <a:r>
              <a:rPr dirty="0" sz="1800" b="1">
                <a:latin typeface="Times New Roman"/>
                <a:cs typeface="Times New Roman"/>
              </a:rPr>
              <a:t>is	</a:t>
            </a:r>
            <a:r>
              <a:rPr dirty="0" sz="1800" spc="-5" b="1">
                <a:latin typeface="Times New Roman"/>
                <a:cs typeface="Times New Roman"/>
              </a:rPr>
              <a:t>considered	</a:t>
            </a:r>
            <a:r>
              <a:rPr dirty="0" sz="1800" spc="-10" b="1">
                <a:latin typeface="Times New Roman"/>
                <a:cs typeface="Times New Roman"/>
              </a:rPr>
              <a:t>as	</a:t>
            </a:r>
            <a:r>
              <a:rPr dirty="0" sz="1800" b="1">
                <a:latin typeface="Times New Roman"/>
                <a:cs typeface="Times New Roman"/>
              </a:rPr>
              <a:t>the	</a:t>
            </a:r>
            <a:r>
              <a:rPr dirty="0" sz="1800" spc="-5" b="1">
                <a:latin typeface="Times New Roman"/>
                <a:cs typeface="Times New Roman"/>
              </a:rPr>
              <a:t>main	solvent	</a:t>
            </a:r>
            <a:r>
              <a:rPr dirty="0" sz="1800" spc="10" b="1">
                <a:latin typeface="Times New Roman"/>
                <a:cs typeface="Times New Roman"/>
              </a:rPr>
              <a:t>in	</a:t>
            </a:r>
            <a:r>
              <a:rPr dirty="0" sz="1800" spc="-5" b="1">
                <a:latin typeface="Times New Roman"/>
                <a:cs typeface="Times New Roman"/>
              </a:rPr>
              <a:t>all	biological</a:t>
            </a:r>
            <a:endParaRPr sz="1800">
              <a:latin typeface="Times New Roman"/>
              <a:cs typeface="Times New Roman"/>
            </a:endParaRPr>
          </a:p>
          <a:p>
            <a:pPr marL="365125">
              <a:lnSpc>
                <a:spcPct val="100000"/>
              </a:lnSpc>
              <a:spcBef>
                <a:spcPts val="5"/>
              </a:spcBef>
            </a:pPr>
            <a:r>
              <a:rPr dirty="0" sz="1800" spc="-10" b="1">
                <a:latin typeface="Times New Roman"/>
                <a:cs typeface="Times New Roman"/>
              </a:rPr>
              <a:t>systems.</a:t>
            </a:r>
            <a:endParaRPr sz="18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5"/>
              </a:spcBef>
            </a:pPr>
            <a:r>
              <a:rPr dirty="0" sz="1600" spc="-265">
                <a:latin typeface="Times New Roman"/>
                <a:cs typeface="Times New Roman"/>
              </a:rPr>
              <a:t>.ةيجولويبلا </a:t>
            </a:r>
            <a:r>
              <a:rPr dirty="0" sz="1600" spc="-190">
                <a:latin typeface="Times New Roman"/>
                <a:cs typeface="Times New Roman"/>
              </a:rPr>
              <a:t>مظنلا </a:t>
            </a:r>
            <a:r>
              <a:rPr dirty="0" sz="1600" spc="-195">
                <a:latin typeface="Times New Roman"/>
                <a:cs typeface="Times New Roman"/>
              </a:rPr>
              <a:t>عيمج </a:t>
            </a:r>
            <a:r>
              <a:rPr dirty="0" sz="1600" spc="-465">
                <a:latin typeface="Times New Roman"/>
                <a:cs typeface="Times New Roman"/>
              </a:rPr>
              <a:t>يف</a:t>
            </a:r>
            <a:r>
              <a:rPr dirty="0" sz="1600" spc="-15">
                <a:latin typeface="Times New Roman"/>
                <a:cs typeface="Times New Roman"/>
              </a:rPr>
              <a:t> </a:t>
            </a:r>
            <a:r>
              <a:rPr dirty="0" sz="1600" spc="-330">
                <a:latin typeface="Times New Roman"/>
                <a:cs typeface="Times New Roman"/>
              </a:rPr>
              <a:t>يسيئرلا </a:t>
            </a:r>
            <a:r>
              <a:rPr dirty="0" sz="1600" spc="-170">
                <a:latin typeface="Times New Roman"/>
                <a:cs typeface="Times New Roman"/>
              </a:rPr>
              <a:t>بيذملا هايملا</a:t>
            </a:r>
            <a:r>
              <a:rPr dirty="0" sz="1600" spc="-100">
                <a:latin typeface="Times New Roman"/>
                <a:cs typeface="Times New Roman"/>
              </a:rPr>
              <a:t> </a:t>
            </a:r>
            <a:r>
              <a:rPr dirty="0" sz="1600" spc="-505">
                <a:latin typeface="Times New Roman"/>
                <a:cs typeface="Times New Roman"/>
              </a:rPr>
              <a:t>ربتعت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398264" y="7290816"/>
            <a:ext cx="1691789" cy="1602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97933" y="7162795"/>
            <a:ext cx="695325" cy="1053465"/>
          </a:xfrm>
          <a:prstGeom prst="rect">
            <a:avLst/>
          </a:prstGeom>
        </p:spPr>
        <p:txBody>
          <a:bodyPr wrap="square" lIns="0" tIns="1606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65"/>
              </a:spcBef>
            </a:pPr>
            <a:r>
              <a:rPr dirty="0" sz="2400" spc="-5" b="1">
                <a:latin typeface="Arial"/>
                <a:cs typeface="Arial"/>
              </a:rPr>
              <a:t>(–)</a:t>
            </a:r>
            <a:endParaRPr sz="2400">
              <a:latin typeface="Arial"/>
              <a:cs typeface="Arial"/>
            </a:endParaRPr>
          </a:p>
          <a:p>
            <a:pPr marL="444500">
              <a:lnSpc>
                <a:spcPct val="100000"/>
              </a:lnSpc>
              <a:spcBef>
                <a:spcPts val="1165"/>
              </a:spcBef>
            </a:pPr>
            <a:r>
              <a:rPr dirty="0" sz="2400" b="1">
                <a:latin typeface="Arial"/>
                <a:cs typeface="Arial"/>
              </a:rPr>
              <a:t>O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60263" y="8225738"/>
            <a:ext cx="2457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latin typeface="Arial"/>
                <a:cs typeface="Arial"/>
              </a:rPr>
              <a:t>H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18838" y="8190686"/>
            <a:ext cx="607060" cy="827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61315">
              <a:lnSpc>
                <a:spcPct val="109600"/>
              </a:lnSpc>
              <a:spcBef>
                <a:spcPts val="100"/>
              </a:spcBef>
            </a:pPr>
            <a:r>
              <a:rPr dirty="0" sz="2400" spc="-5" b="1">
                <a:latin typeface="Arial"/>
                <a:cs typeface="Arial"/>
              </a:rPr>
              <a:t>H  </a:t>
            </a:r>
            <a:r>
              <a:rPr dirty="0" sz="2400" spc="-10" b="1">
                <a:latin typeface="Arial"/>
                <a:cs typeface="Arial"/>
              </a:rPr>
              <a:t>(+)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04940" y="8626550"/>
            <a:ext cx="4044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Arial"/>
                <a:cs typeface="Arial"/>
              </a:rPr>
              <a:t>(</a:t>
            </a:r>
            <a:r>
              <a:rPr dirty="0" sz="2400" spc="-20" b="1">
                <a:latin typeface="Arial"/>
                <a:cs typeface="Arial"/>
              </a:rPr>
              <a:t>+</a:t>
            </a:r>
            <a:r>
              <a:rPr dirty="0" sz="2400" b="1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557272" y="4386071"/>
            <a:ext cx="2221992" cy="28041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680972" y="5314188"/>
            <a:ext cx="879475" cy="327025"/>
          </a:xfrm>
          <a:custGeom>
            <a:avLst/>
            <a:gdLst/>
            <a:ahLst/>
            <a:cxnLst/>
            <a:rect l="l" t="t" r="r" b="b"/>
            <a:pathLst>
              <a:path w="879475" h="327025">
                <a:moveTo>
                  <a:pt x="879475" y="327025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212242" y="5102174"/>
            <a:ext cx="145796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Times New Roman"/>
                <a:cs typeface="Times New Roman"/>
              </a:rPr>
              <a:t>Hydrogen </a:t>
            </a:r>
            <a:r>
              <a:rPr dirty="0" sz="1800">
                <a:latin typeface="Times New Roman"/>
                <a:cs typeface="Times New Roman"/>
              </a:rPr>
              <a:t>bond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97991" y="2136648"/>
            <a:ext cx="3284933" cy="26639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200911" y="3654552"/>
            <a:ext cx="0" cy="853440"/>
          </a:xfrm>
          <a:custGeom>
            <a:avLst/>
            <a:gdLst/>
            <a:ahLst/>
            <a:cxnLst/>
            <a:rect l="l" t="t" r="r" b="b"/>
            <a:pathLst>
              <a:path w="0" h="853439">
                <a:moveTo>
                  <a:pt x="0" y="853439"/>
                </a:moveTo>
                <a:lnTo>
                  <a:pt x="0" y="0"/>
                </a:lnTo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768729" y="4308728"/>
            <a:ext cx="1000125" cy="144145"/>
          </a:xfrm>
          <a:custGeom>
            <a:avLst/>
            <a:gdLst/>
            <a:ahLst/>
            <a:cxnLst/>
            <a:rect l="l" t="t" r="r" b="b"/>
            <a:pathLst>
              <a:path w="1000125" h="144145">
                <a:moveTo>
                  <a:pt x="999997" y="2667"/>
                </a:moveTo>
                <a:lnTo>
                  <a:pt x="992689" y="30480"/>
                </a:lnTo>
                <a:lnTo>
                  <a:pt x="972772" y="53149"/>
                </a:lnTo>
                <a:lnTo>
                  <a:pt x="943258" y="68389"/>
                </a:lnTo>
                <a:lnTo>
                  <a:pt x="907160" y="73913"/>
                </a:lnTo>
                <a:lnTo>
                  <a:pt x="592582" y="73025"/>
                </a:lnTo>
                <a:lnTo>
                  <a:pt x="556482" y="78547"/>
                </a:lnTo>
                <a:lnTo>
                  <a:pt x="526954" y="93773"/>
                </a:lnTo>
                <a:lnTo>
                  <a:pt x="506999" y="116405"/>
                </a:lnTo>
                <a:lnTo>
                  <a:pt x="499618" y="144145"/>
                </a:lnTo>
                <a:lnTo>
                  <a:pt x="492402" y="116361"/>
                </a:lnTo>
                <a:lnTo>
                  <a:pt x="472566" y="93614"/>
                </a:lnTo>
                <a:lnTo>
                  <a:pt x="443110" y="78226"/>
                </a:lnTo>
                <a:lnTo>
                  <a:pt x="407034" y="72517"/>
                </a:lnTo>
                <a:lnTo>
                  <a:pt x="92456" y="71628"/>
                </a:lnTo>
                <a:lnTo>
                  <a:pt x="56399" y="65936"/>
                </a:lnTo>
                <a:lnTo>
                  <a:pt x="26987" y="50577"/>
                </a:lnTo>
                <a:lnTo>
                  <a:pt x="7195" y="27836"/>
                </a:ln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28345" y="4471161"/>
            <a:ext cx="5497195" cy="984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Arial"/>
                <a:cs typeface="Arial"/>
              </a:rPr>
              <a:t>Dissolved </a:t>
            </a:r>
            <a:r>
              <a:rPr dirty="0" sz="1800" spc="-215" b="1">
                <a:latin typeface="Arial"/>
                <a:cs typeface="Arial"/>
              </a:rPr>
              <a:t>sal</a:t>
            </a:r>
            <a:r>
              <a:rPr dirty="0" baseline="10416" sz="2400" spc="-322" b="1">
                <a:latin typeface="Arial"/>
                <a:cs typeface="Arial"/>
              </a:rPr>
              <a:t>S</a:t>
            </a:r>
            <a:r>
              <a:rPr dirty="0" sz="1800" spc="-215" b="1">
                <a:latin typeface="Arial"/>
                <a:cs typeface="Arial"/>
              </a:rPr>
              <a:t>t </a:t>
            </a:r>
            <a:r>
              <a:rPr dirty="0" baseline="10416" sz="2400" b="1">
                <a:latin typeface="Arial"/>
                <a:cs typeface="Arial"/>
              </a:rPr>
              <a:t>alt</a:t>
            </a:r>
            <a:r>
              <a:rPr dirty="0" baseline="10416" sz="2400" spc="-112" b="1">
                <a:latin typeface="Arial"/>
                <a:cs typeface="Arial"/>
              </a:rPr>
              <a:t> </a:t>
            </a:r>
            <a:r>
              <a:rPr dirty="0" baseline="10416" sz="2400" spc="-22" b="1">
                <a:latin typeface="Arial"/>
                <a:cs typeface="Arial"/>
              </a:rPr>
              <a:t>crystal</a:t>
            </a:r>
            <a:endParaRPr baseline="10416"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897255">
              <a:lnSpc>
                <a:spcPct val="100000"/>
              </a:lnSpc>
            </a:pPr>
            <a:r>
              <a:rPr dirty="0" sz="2000" spc="-5" b="1">
                <a:latin typeface="Times New Roman"/>
                <a:cs typeface="Times New Roman"/>
              </a:rPr>
              <a:t>A crystal </a:t>
            </a:r>
            <a:r>
              <a:rPr dirty="0" sz="2000" b="1">
                <a:latin typeface="Times New Roman"/>
                <a:cs typeface="Times New Roman"/>
              </a:rPr>
              <a:t>of </a:t>
            </a:r>
            <a:r>
              <a:rPr dirty="0" sz="2000" spc="-5" b="1">
                <a:latin typeface="Times New Roman"/>
                <a:cs typeface="Times New Roman"/>
              </a:rPr>
              <a:t>salt </a:t>
            </a:r>
            <a:r>
              <a:rPr dirty="0" sz="2000" b="1">
                <a:latin typeface="Times New Roman"/>
                <a:cs typeface="Times New Roman"/>
              </a:rPr>
              <a:t>(NaCl) </a:t>
            </a:r>
            <a:r>
              <a:rPr dirty="0" sz="2000" spc="-10" b="1">
                <a:latin typeface="Times New Roman"/>
                <a:cs typeface="Times New Roman"/>
              </a:rPr>
              <a:t>dissolving </a:t>
            </a:r>
            <a:r>
              <a:rPr dirty="0" sz="2000" spc="-5" b="1">
                <a:latin typeface="Times New Roman"/>
                <a:cs typeface="Times New Roman"/>
              </a:rPr>
              <a:t>in</a:t>
            </a:r>
            <a:r>
              <a:rPr dirty="0" sz="2000" spc="-1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water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2067" y="79629"/>
            <a:ext cx="6423660" cy="1703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02260" marR="5080" indent="-28702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02260" algn="l"/>
                <a:tab pos="302895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Hydrophilic </a:t>
            </a:r>
            <a:r>
              <a:rPr dirty="0" sz="1800" spc="-5" b="1">
                <a:latin typeface="Times New Roman"/>
                <a:cs typeface="Times New Roman"/>
              </a:rPr>
              <a:t>substances </a:t>
            </a:r>
            <a:r>
              <a:rPr dirty="0" sz="1800" spc="-20" b="1">
                <a:latin typeface="Times New Roman"/>
                <a:cs typeface="Times New Roman"/>
              </a:rPr>
              <a:t>are </a:t>
            </a:r>
            <a:r>
              <a:rPr dirty="0" sz="1800" spc="-5" b="1">
                <a:latin typeface="Times New Roman"/>
                <a:cs typeface="Times New Roman"/>
              </a:rPr>
              <a:t>able </a:t>
            </a:r>
            <a:r>
              <a:rPr dirty="0" sz="1800" b="1">
                <a:latin typeface="Times New Roman"/>
                <a:cs typeface="Times New Roman"/>
              </a:rPr>
              <a:t>to </a:t>
            </a:r>
            <a:r>
              <a:rPr dirty="0" sz="1800" spc="-5" b="1">
                <a:latin typeface="Times New Roman"/>
                <a:cs typeface="Times New Roman"/>
              </a:rPr>
              <a:t>dissolve </a:t>
            </a:r>
            <a:r>
              <a:rPr dirty="0" sz="1800" spc="10" b="1">
                <a:latin typeface="Times New Roman"/>
                <a:cs typeface="Times New Roman"/>
              </a:rPr>
              <a:t>in </a:t>
            </a:r>
            <a:r>
              <a:rPr dirty="0" sz="1800" spc="-30" b="1">
                <a:latin typeface="Times New Roman"/>
                <a:cs typeface="Times New Roman"/>
              </a:rPr>
              <a:t>water. </a:t>
            </a:r>
            <a:r>
              <a:rPr dirty="0" sz="1800" spc="-5" b="1">
                <a:latin typeface="Times New Roman"/>
                <a:cs typeface="Times New Roman"/>
              </a:rPr>
              <a:t>Example:  </a:t>
            </a:r>
            <a:r>
              <a:rPr dirty="0" sz="1800" spc="-10" b="1">
                <a:latin typeface="Times New Roman"/>
                <a:cs typeface="Times New Roman"/>
              </a:rPr>
              <a:t>NaCl</a:t>
            </a:r>
            <a:r>
              <a:rPr dirty="0" sz="180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salt.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20"/>
              </a:lnSpc>
              <a:spcBef>
                <a:spcPts val="5"/>
              </a:spcBef>
            </a:pPr>
            <a:r>
              <a:rPr dirty="0" sz="1600" spc="-165">
                <a:latin typeface="Times New Roman"/>
                <a:cs typeface="Times New Roman"/>
              </a:rPr>
              <a:t>.مويدوصلا </a:t>
            </a:r>
            <a:r>
              <a:rPr dirty="0" sz="1600" spc="-240">
                <a:latin typeface="Times New Roman"/>
                <a:cs typeface="Times New Roman"/>
              </a:rPr>
              <a:t>ديرولك </a:t>
            </a:r>
            <a:r>
              <a:rPr dirty="0" sz="1600" spc="-155">
                <a:latin typeface="Times New Roman"/>
                <a:cs typeface="Times New Roman"/>
              </a:rPr>
              <a:t>حلم </a:t>
            </a:r>
            <a:r>
              <a:rPr dirty="0" sz="1600" spc="-135">
                <a:latin typeface="Times New Roman"/>
                <a:cs typeface="Times New Roman"/>
              </a:rPr>
              <a:t>:لاثم </a:t>
            </a:r>
            <a:r>
              <a:rPr dirty="0" sz="1600" spc="-60">
                <a:latin typeface="Times New Roman"/>
                <a:cs typeface="Times New Roman"/>
              </a:rPr>
              <a:t>.ءاملا </a:t>
            </a:r>
            <a:r>
              <a:rPr dirty="0" sz="1600" spc="-459">
                <a:latin typeface="Times New Roman"/>
                <a:cs typeface="Times New Roman"/>
              </a:rPr>
              <a:t>يف</a:t>
            </a:r>
            <a:r>
              <a:rPr dirty="0" sz="1600" spc="-15">
                <a:latin typeface="Times New Roman"/>
                <a:cs typeface="Times New Roman"/>
              </a:rPr>
              <a:t> </a:t>
            </a:r>
            <a:r>
              <a:rPr dirty="0" sz="1600" spc="-175">
                <a:latin typeface="Times New Roman"/>
                <a:cs typeface="Times New Roman"/>
              </a:rPr>
              <a:t>نابوذلا </a:t>
            </a:r>
            <a:r>
              <a:rPr dirty="0" sz="1600" spc="-200">
                <a:latin typeface="Times New Roman"/>
                <a:cs typeface="Times New Roman"/>
              </a:rPr>
              <a:t>ىلع </a:t>
            </a:r>
            <a:r>
              <a:rPr dirty="0" sz="1600" spc="-95">
                <a:latin typeface="Times New Roman"/>
                <a:cs typeface="Times New Roman"/>
              </a:rPr>
              <a:t>ةرداق </a:t>
            </a:r>
            <a:r>
              <a:rPr dirty="0" sz="1600" spc="-170">
                <a:latin typeface="Times New Roman"/>
                <a:cs typeface="Times New Roman"/>
              </a:rPr>
              <a:t>ءاملل </a:t>
            </a:r>
            <a:r>
              <a:rPr dirty="0" sz="1600" spc="-175">
                <a:latin typeface="Times New Roman"/>
                <a:cs typeface="Times New Roman"/>
              </a:rPr>
              <a:t>ةبحملا</a:t>
            </a:r>
            <a:r>
              <a:rPr dirty="0" sz="1600" spc="30">
                <a:latin typeface="Times New Roman"/>
                <a:cs typeface="Times New Roman"/>
              </a:rPr>
              <a:t> </a:t>
            </a:r>
            <a:r>
              <a:rPr dirty="0" sz="1600" spc="-70">
                <a:latin typeface="Times New Roman"/>
                <a:cs typeface="Times New Roman"/>
              </a:rPr>
              <a:t>داوملا</a:t>
            </a:r>
            <a:endParaRPr sz="1600">
              <a:latin typeface="Times New Roman"/>
              <a:cs typeface="Times New Roman"/>
            </a:endParaRPr>
          </a:p>
          <a:p>
            <a:pPr marL="302260" indent="-287655">
              <a:lnSpc>
                <a:spcPts val="2155"/>
              </a:lnSpc>
              <a:buFont typeface="Wingdings"/>
              <a:buChar char=""/>
              <a:tabLst>
                <a:tab pos="302260" algn="l"/>
                <a:tab pos="302895" algn="l"/>
                <a:tab pos="2884805" algn="l"/>
                <a:tab pos="3324225" algn="l"/>
                <a:tab pos="3766185" algn="l"/>
              </a:tabLst>
            </a:pPr>
            <a:r>
              <a:rPr dirty="0" sz="1800" spc="-10" b="1">
                <a:latin typeface="Times New Roman"/>
                <a:cs typeface="Times New Roman"/>
              </a:rPr>
              <a:t>Hydrophobic </a:t>
            </a:r>
            <a:r>
              <a:rPr dirty="0" sz="1800" spc="12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substances	</a:t>
            </a:r>
            <a:r>
              <a:rPr dirty="0" sz="1800" spc="-20" b="1">
                <a:latin typeface="Times New Roman"/>
                <a:cs typeface="Times New Roman"/>
              </a:rPr>
              <a:t>are	</a:t>
            </a:r>
            <a:r>
              <a:rPr dirty="0" sz="1800" spc="-10" b="1">
                <a:latin typeface="Times New Roman"/>
                <a:cs typeface="Times New Roman"/>
              </a:rPr>
              <a:t>not	able </a:t>
            </a:r>
            <a:r>
              <a:rPr dirty="0" sz="1800" spc="10" b="1">
                <a:latin typeface="Times New Roman"/>
                <a:cs typeface="Times New Roman"/>
              </a:rPr>
              <a:t>to </a:t>
            </a:r>
            <a:r>
              <a:rPr dirty="0" sz="1800" spc="-5" b="1">
                <a:latin typeface="Times New Roman"/>
                <a:cs typeface="Times New Roman"/>
              </a:rPr>
              <a:t>dissolve in</a:t>
            </a:r>
            <a:r>
              <a:rPr dirty="0" sz="1800" spc="285" b="1">
                <a:latin typeface="Times New Roman"/>
                <a:cs typeface="Times New Roman"/>
              </a:rPr>
              <a:t> </a:t>
            </a:r>
            <a:r>
              <a:rPr dirty="0" sz="1800" spc="-30" b="1">
                <a:latin typeface="Times New Roman"/>
                <a:cs typeface="Times New Roman"/>
              </a:rPr>
              <a:t>water.</a:t>
            </a:r>
            <a:endParaRPr sz="1800">
              <a:latin typeface="Times New Roman"/>
              <a:cs typeface="Times New Roman"/>
            </a:endParaRPr>
          </a:p>
          <a:p>
            <a:pPr marL="302260">
              <a:lnSpc>
                <a:spcPct val="100000"/>
              </a:lnSpc>
            </a:pPr>
            <a:r>
              <a:rPr dirty="0" sz="1800" spc="-10" b="1">
                <a:latin typeface="Times New Roman"/>
                <a:cs typeface="Times New Roman"/>
              </a:rPr>
              <a:t>Example:</a:t>
            </a:r>
            <a:r>
              <a:rPr dirty="0" sz="1800" spc="4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Oil</a:t>
            </a:r>
            <a:r>
              <a:rPr dirty="0" sz="2400" b="1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600" spc="-295">
                <a:latin typeface="Times New Roman"/>
                <a:cs typeface="Times New Roman"/>
              </a:rPr>
              <a:t>.طفنلا </a:t>
            </a:r>
            <a:r>
              <a:rPr dirty="0" sz="1600" spc="-135">
                <a:latin typeface="Times New Roman"/>
                <a:cs typeface="Times New Roman"/>
              </a:rPr>
              <a:t>:لاثم </a:t>
            </a:r>
            <a:r>
              <a:rPr dirty="0" sz="1600" spc="-60">
                <a:latin typeface="Times New Roman"/>
                <a:cs typeface="Times New Roman"/>
              </a:rPr>
              <a:t>.ءاملا </a:t>
            </a:r>
            <a:r>
              <a:rPr dirty="0" sz="1600" spc="-459">
                <a:latin typeface="Times New Roman"/>
                <a:cs typeface="Times New Roman"/>
              </a:rPr>
              <a:t>يف</a:t>
            </a:r>
            <a:r>
              <a:rPr dirty="0" sz="1600" spc="-15">
                <a:latin typeface="Times New Roman"/>
                <a:cs typeface="Times New Roman"/>
              </a:rPr>
              <a:t> </a:t>
            </a:r>
            <a:r>
              <a:rPr dirty="0" sz="1600" spc="-175">
                <a:latin typeface="Times New Roman"/>
                <a:cs typeface="Times New Roman"/>
              </a:rPr>
              <a:t>نابوذلا </a:t>
            </a:r>
            <a:r>
              <a:rPr dirty="0" sz="1600" spc="-200">
                <a:latin typeface="Times New Roman"/>
                <a:cs typeface="Times New Roman"/>
              </a:rPr>
              <a:t>ىلع </a:t>
            </a:r>
            <a:r>
              <a:rPr dirty="0" sz="1600" spc="-95">
                <a:latin typeface="Times New Roman"/>
                <a:cs typeface="Times New Roman"/>
              </a:rPr>
              <a:t>ةرداق </a:t>
            </a:r>
            <a:r>
              <a:rPr dirty="0" sz="1600" spc="-220">
                <a:latin typeface="Times New Roman"/>
                <a:cs typeface="Times New Roman"/>
              </a:rPr>
              <a:t>ريغ </a:t>
            </a:r>
            <a:r>
              <a:rPr dirty="0" sz="1600" spc="-170">
                <a:latin typeface="Times New Roman"/>
                <a:cs typeface="Times New Roman"/>
              </a:rPr>
              <a:t>ءاملل </a:t>
            </a:r>
            <a:r>
              <a:rPr dirty="0" sz="1600" spc="-55">
                <a:latin typeface="Times New Roman"/>
                <a:cs typeface="Times New Roman"/>
              </a:rPr>
              <a:t>ةهراكلا</a:t>
            </a:r>
            <a:r>
              <a:rPr dirty="0" sz="1600" spc="-110">
                <a:latin typeface="Times New Roman"/>
                <a:cs typeface="Times New Roman"/>
              </a:rPr>
              <a:t> </a:t>
            </a:r>
            <a:r>
              <a:rPr dirty="0" sz="1600" spc="-70">
                <a:latin typeface="Times New Roman"/>
                <a:cs typeface="Times New Roman"/>
              </a:rPr>
              <a:t>داوملا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2019-10-14T14:33:03Z</dcterms:created>
  <dcterms:modified xsi:type="dcterms:W3CDTF">2019-10-14T14:33:03Z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2019-10-14T00:00:00Z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2019-10-14T00:00:00Z</vt:filetime>
  </property>
</Properties>
</file>