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334"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8131" name="TextBox 2"/>
          <p:cNvSpPr txBox="1">
            <a:spLocks noChangeArrowheads="1"/>
          </p:cNvSpPr>
          <p:nvPr/>
        </p:nvSpPr>
        <p:spPr bwMode="auto">
          <a:xfrm>
            <a:off x="2411413" y="1211263"/>
            <a:ext cx="3852862" cy="4508500"/>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endParaRPr lang="en-US" sz="4400" b="1" dirty="0" smtClean="0">
              <a:cs typeface="PT Bold Heading" pitchFamily="2" charset="-78"/>
            </a:endParaRPr>
          </a:p>
          <a:p>
            <a:pPr algn="ctr" eaLnBrk="1" hangingPunct="1">
              <a:defRPr/>
            </a:pPr>
            <a:r>
              <a:rPr lang="ar-SA" sz="19900" b="1" dirty="0" smtClean="0">
                <a:solidFill>
                  <a:srgbClr val="C00000"/>
                </a:solidFill>
                <a:cs typeface="PT Bold Heading" pitchFamily="2" charset="-78"/>
              </a:rPr>
              <a:t>3</a:t>
            </a:r>
            <a:endParaRPr lang="en-US" sz="19900" b="1" dirty="0" smtClean="0">
              <a:solidFill>
                <a:srgbClr val="C00000"/>
              </a:solidFill>
              <a:cs typeface="PT Bold Heading" pitchFamily="2" charset="-78"/>
            </a:endParaRPr>
          </a:p>
          <a:p>
            <a:pPr algn="ctr" eaLnBrk="1" hangingPunct="1">
              <a:defRPr/>
            </a:pPr>
            <a:endParaRPr lang="en-US" sz="4400" b="1" dirty="0" smtClean="0">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6" name="عنصر نائب لرقم الشريحة 5"/>
          <p:cNvSpPr>
            <a:spLocks noGrp="1"/>
          </p:cNvSpPr>
          <p:nvPr>
            <p:ph type="sldNum" sz="quarter" idx="12"/>
          </p:nvPr>
        </p:nvSpPr>
        <p:spPr/>
        <p:txBody>
          <a:bodyPr/>
          <a:lstStyle/>
          <a:p>
            <a:pPr>
              <a:defRPr/>
            </a:pPr>
            <a:fld id="{8C3F4438-4F16-4AC1-9C5B-F5B2FE7BE6ED}" type="slidenum">
              <a:rPr lang="en-US" smtClean="0"/>
              <a:pPr>
                <a:defRPr/>
              </a:pPr>
              <a:t>1</a:t>
            </a:fld>
            <a:endParaRPr 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idx="1"/>
          </p:nvPr>
        </p:nvSpPr>
        <p:spPr>
          <a:xfrm>
            <a:off x="457200" y="1128713"/>
            <a:ext cx="8229600" cy="4525962"/>
          </a:xfrm>
        </p:spPr>
        <p:txBody>
          <a:bodyPr>
            <a:normAutofit fontScale="92500"/>
          </a:bodyPr>
          <a:lstStyle/>
          <a:p>
            <a:pPr marL="0" indent="0" algn="just" rtl="1">
              <a:lnSpc>
                <a:spcPct val="150000"/>
              </a:lnSpc>
              <a:buFont typeface="Arial" pitchFamily="34" charset="0"/>
              <a:buNone/>
            </a:pPr>
            <a:r>
              <a:rPr lang="ar-SA" sz="2400" b="1" dirty="0" smtClean="0">
                <a:solidFill>
                  <a:srgbClr val="FF0000"/>
                </a:solidFill>
              </a:rPr>
              <a:t>التدريب والتعليم والفجوة القائمة: </a:t>
            </a:r>
            <a:endParaRPr lang="en-US" sz="2400" dirty="0" smtClean="0">
              <a:solidFill>
                <a:srgbClr val="FF0000"/>
              </a:solidFill>
            </a:endParaRPr>
          </a:p>
          <a:p>
            <a:pPr marL="0" indent="0" algn="just" rtl="1">
              <a:lnSpc>
                <a:spcPct val="150000"/>
              </a:lnSpc>
              <a:buFont typeface="Arial" pitchFamily="34" charset="0"/>
              <a:buNone/>
            </a:pPr>
            <a:r>
              <a:rPr lang="ar-SA" sz="2400" dirty="0" smtClean="0"/>
              <a:t>تبدو الآن أهمية التدريب المهني حتمية ..... فالشهادة الجامعية لا تكفي وحدها لتأهيل طالب العمل لاحتياجات السوق المعاصرة، حيث أصبح التدريب لا يقل أهمية عن التعليم بل قد تزيد لأنه هو الذي ينقل الدارس إلى أرض الواقع ويؤهله للعمل الذي يقوم به، فالآلاف من الشباب الباحثين عن الوظيفة يفتقدون تماماً للمطلوب في عصر يختلف تماماً في متطلباته فما زالت المهارات محدودة. والفجوة كبيرة بين ما هو متاح وما هو مطلوب، مما يؤكد على السياسات الخاطئة والأساليب العتيقة في بعض نظم التعليم وهو أمر يحتاج إلى مراجعة شاملة حتى نكتشف الواقع ونتعامل معه في وضوح وشفافية. </a:t>
            </a:r>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49352183-8390-4B27-AF57-6559307DB0A6}" type="slidenum">
              <a:rPr lang="en-US" smtClean="0"/>
              <a:pPr>
                <a:defRPr/>
              </a:pPr>
              <a:t>10</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3</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idx="1"/>
          </p:nvPr>
        </p:nvSpPr>
        <p:spPr>
          <a:xfrm>
            <a:off x="457200" y="1052513"/>
            <a:ext cx="8229600" cy="4525962"/>
          </a:xfrm>
        </p:spPr>
        <p:txBody>
          <a:bodyPr/>
          <a:lstStyle/>
          <a:p>
            <a:pPr marL="0" indent="0" algn="just" rtl="1">
              <a:lnSpc>
                <a:spcPct val="150000"/>
              </a:lnSpc>
              <a:buFont typeface="Arial" pitchFamily="34" charset="0"/>
              <a:buNone/>
            </a:pPr>
            <a:r>
              <a:rPr lang="ar-SA" sz="2400" b="1" smtClean="0">
                <a:solidFill>
                  <a:srgbClr val="FF0000"/>
                </a:solidFill>
              </a:rPr>
              <a:t>التدريب والتعليم والفجوة القائمة: </a:t>
            </a:r>
            <a:endParaRPr lang="en-US" sz="2400" smtClean="0">
              <a:solidFill>
                <a:srgbClr val="FF0000"/>
              </a:solidFill>
            </a:endParaRPr>
          </a:p>
          <a:p>
            <a:pPr marL="0" indent="0" algn="just" rtl="1">
              <a:lnSpc>
                <a:spcPct val="150000"/>
              </a:lnSpc>
              <a:buFont typeface="Arial" pitchFamily="34" charset="0"/>
              <a:buNone/>
            </a:pPr>
            <a:r>
              <a:rPr lang="ar-SA" sz="2400" smtClean="0"/>
              <a:t>إن المنطقة العربية في الوقت الراهن لا تحتاج إلى هذا الكم من الشهادات الجامعية العاطلة كما هو الحال الآن بل نحتاج في المقام الأول إلى العناصر المدربة والخبرات الواعية في مجالات التنمية المختلفة ليس المهم أبداً الألقاب والمناصب، لأن التنمية الشاملة تحتاج إلى جيوش من طوابير البطالة بشرط أن يكون لديها استعداد للتدريب المهني منها والتأهيل الوظيفي مع الرغبة في اكتساب القدرات المطلوبة والكفاءات اللازمة. </a:t>
            </a:r>
            <a:endParaRPr lang="en-US" sz="2400" smtClean="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569B97AB-6AEC-4413-B3FD-95F6C1D01B2A}" type="slidenum">
              <a:rPr lang="en-US" smtClean="0"/>
              <a:pPr>
                <a:defRPr/>
              </a:pPr>
              <a:t>11</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3</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idx="1"/>
          </p:nvPr>
        </p:nvSpPr>
        <p:spPr>
          <a:xfrm>
            <a:off x="457200" y="1128713"/>
            <a:ext cx="8229600" cy="4525962"/>
          </a:xfrm>
        </p:spPr>
        <p:txBody>
          <a:bodyPr>
            <a:normAutofit lnSpcReduction="10000"/>
          </a:bodyPr>
          <a:lstStyle/>
          <a:p>
            <a:pPr marL="0" indent="0" algn="just" rtl="1">
              <a:lnSpc>
                <a:spcPct val="150000"/>
              </a:lnSpc>
              <a:buFont typeface="Arial" pitchFamily="34" charset="0"/>
              <a:buNone/>
            </a:pPr>
            <a:r>
              <a:rPr lang="ar-SA" sz="2400" b="1" smtClean="0">
                <a:solidFill>
                  <a:srgbClr val="FF0000"/>
                </a:solidFill>
              </a:rPr>
              <a:t>التدريب والتعليم والفجوة القائمة: </a:t>
            </a:r>
            <a:endParaRPr lang="en-US" sz="2400" smtClean="0">
              <a:solidFill>
                <a:srgbClr val="FF0000"/>
              </a:solidFill>
            </a:endParaRPr>
          </a:p>
          <a:p>
            <a:pPr marL="0" indent="0" algn="just" rtl="1">
              <a:lnSpc>
                <a:spcPct val="150000"/>
              </a:lnSpc>
              <a:buFont typeface="Arial" pitchFamily="34" charset="0"/>
              <a:buNone/>
            </a:pPr>
            <a:r>
              <a:rPr lang="ar-SA" sz="2400" smtClean="0"/>
              <a:t>لا شك أن العديد من الخبراء أكدوا على أن البطالة قضية يمكن علاجها بفتح مراكز للتدريب المهنى والتأهيل الوظيفي ففي الوقت الذي يتقدم إلى سوق العمل الآلاف للبحث عن فرصة عمل دون جدوى يتوفر لدى المؤسسات ورجال الأعمال الآلاف من هذه الوظائف الشاغرة التي لا تجد من يشغلها نظراً لعدم التأهيل إلى تلك الوظائف وهي الحلقة المفقودة في قضية البطالة حالياً حيث تمثل أخطر مشكلاتنا وأصعب التحديات أمامنا والتي لا يمكن حلها إلا بفتح الأبواب والنوافذ والتركيز على التعليم الفني والتدريب المهني وتجويد الوظيفة</a:t>
            </a:r>
            <a:endParaRPr lang="en-US" sz="2400" smtClean="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BA1F341A-8A19-46FE-A461-426BB131A9F8}" type="slidenum">
              <a:rPr lang="en-US" smtClean="0"/>
              <a:pPr>
                <a:defRPr/>
              </a:pPr>
              <a:t>12</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3</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457200" y="908050"/>
            <a:ext cx="8229600" cy="4525963"/>
          </a:xfrm>
        </p:spPr>
        <p:txBody>
          <a:bodyPr>
            <a:normAutofit fontScale="92500"/>
          </a:bodyPr>
          <a:lstStyle/>
          <a:p>
            <a:pPr marL="0" indent="0" algn="just" rtl="1">
              <a:buFont typeface="Arial" charset="0"/>
              <a:buNone/>
              <a:defRPr/>
            </a:pPr>
            <a:r>
              <a:rPr lang="ar-SA" sz="2400" b="1" dirty="0">
                <a:solidFill>
                  <a:srgbClr val="FF0000"/>
                </a:solidFill>
              </a:rPr>
              <a:t>خصائص القوى العاملة في القرن الحادي والعشرين: </a:t>
            </a:r>
            <a:endParaRPr lang="en-US" sz="2400" dirty="0">
              <a:solidFill>
                <a:srgbClr val="FF0000"/>
              </a:solidFill>
            </a:endParaRPr>
          </a:p>
          <a:p>
            <a:pPr marL="457200" indent="-457200" algn="just" rtl="1">
              <a:buFont typeface="+mj-lt"/>
              <a:buAutoNum type="arabicPeriod"/>
              <a:defRPr/>
            </a:pPr>
            <a:r>
              <a:rPr lang="ar-SA" sz="2200" dirty="0" smtClean="0"/>
              <a:t>القدرة </a:t>
            </a:r>
            <a:r>
              <a:rPr lang="ar-SA" sz="2200" dirty="0"/>
              <a:t>على التقاط المعلومات وتحويلها إلى معرفة قابلة للاستخدام.</a:t>
            </a:r>
            <a:endParaRPr lang="en-US" sz="2200" dirty="0"/>
          </a:p>
          <a:p>
            <a:pPr marL="457200" indent="-457200" algn="just" rtl="1">
              <a:buFont typeface="+mj-lt"/>
              <a:buAutoNum type="arabicPeriod"/>
              <a:defRPr/>
            </a:pPr>
            <a:r>
              <a:rPr lang="ar-SA" sz="2200" dirty="0"/>
              <a:t>القدرة على التكيف والتعلم بسرعة، وامتلاك المهارات اللازمة لذلك.</a:t>
            </a:r>
            <a:endParaRPr lang="en-US" sz="2200" dirty="0"/>
          </a:p>
          <a:p>
            <a:pPr marL="457200" indent="-457200" algn="just" rtl="1">
              <a:buFont typeface="+mj-lt"/>
              <a:buAutoNum type="arabicPeriod"/>
              <a:defRPr/>
            </a:pPr>
            <a:r>
              <a:rPr lang="ar-SA" sz="2200" dirty="0"/>
              <a:t>إتقان التعامل مع تقنية المعلومات والتقنية المعتمدة على الحاسب وتطبيقاتها في مجال العمل. </a:t>
            </a:r>
            <a:endParaRPr lang="en-US" sz="2200" dirty="0"/>
          </a:p>
          <a:p>
            <a:pPr marL="457200" indent="-457200" algn="just" rtl="1">
              <a:buFont typeface="+mj-lt"/>
              <a:buAutoNum type="arabicPeriod"/>
              <a:defRPr/>
            </a:pPr>
            <a:r>
              <a:rPr lang="ar-SA" sz="2200" dirty="0"/>
              <a:t>القدرة على التعاون والعمل ضمن فريق، وإتقان مهارات الاتصال اللفظية والكتابية والافتراضية.</a:t>
            </a:r>
            <a:endParaRPr lang="en-US" sz="2200" dirty="0"/>
          </a:p>
          <a:p>
            <a:pPr marL="457200" indent="-457200" algn="just" rtl="1">
              <a:buFont typeface="+mj-lt"/>
              <a:buAutoNum type="arabicPeriod"/>
              <a:defRPr/>
            </a:pPr>
            <a:r>
              <a:rPr lang="ar-SA" sz="2200" dirty="0"/>
              <a:t>امتلاك مهارات إضافية مميزة تختلف عن المهارات التقليدية في الأعمال الروتينية.</a:t>
            </a:r>
            <a:endParaRPr lang="en-US" sz="2200" dirty="0"/>
          </a:p>
          <a:p>
            <a:pPr marL="457200" indent="-457200" algn="just" rtl="1">
              <a:buFont typeface="+mj-lt"/>
              <a:buAutoNum type="arabicPeriod"/>
              <a:defRPr/>
            </a:pPr>
            <a:r>
              <a:rPr lang="ar-SA" sz="2200" dirty="0"/>
              <a:t>إتقان أكثر من لغة حتى يمكن العمل في بيئة عمل عالمية.</a:t>
            </a:r>
            <a:endParaRPr lang="en-US" sz="2200" dirty="0"/>
          </a:p>
          <a:p>
            <a:pPr marL="457200" indent="-457200" algn="just" rtl="1">
              <a:buFont typeface="+mj-lt"/>
              <a:buAutoNum type="arabicPeriod"/>
              <a:defRPr/>
            </a:pPr>
            <a:r>
              <a:rPr lang="ar-SA" sz="2200" dirty="0"/>
              <a:t>إتقان العمل خارج حدود المكان والزمان والقدرة على إدارة العمل سواء كان ذلك في بيئات عمل تقليدية أو بيئات افتراضية.</a:t>
            </a:r>
            <a:endParaRPr lang="en-US" sz="2200" dirty="0"/>
          </a:p>
          <a:p>
            <a:pPr marL="457200" indent="-457200" algn="just" rtl="1">
              <a:buFont typeface="+mj-lt"/>
              <a:buAutoNum type="arabicPeriod"/>
              <a:defRPr/>
            </a:pPr>
            <a:r>
              <a:rPr lang="ar-SA" sz="2200" dirty="0"/>
              <a:t>القدرة على تحديد الحاجات والرغبات الفريدة الخاصة بالمستهلكين الأفراد أو المؤسسات والهيئات، فلم تعد المنتجات ذات المواصفات المعيارية الموحدة تناسب الجميع.</a:t>
            </a:r>
            <a:endParaRPr lang="en-US" sz="22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ECFA60C1-F90D-4C4A-8678-962D6D08457E}" type="slidenum">
              <a:rPr lang="en-US" smtClean="0"/>
              <a:pPr>
                <a:defRPr/>
              </a:pPr>
              <a:t>13</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3</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457200" y="620713"/>
            <a:ext cx="8229600" cy="4525962"/>
          </a:xfrm>
        </p:spPr>
        <p:txBody>
          <a:bodyPr>
            <a:normAutofit fontScale="85000" lnSpcReduction="20000"/>
          </a:bodyPr>
          <a:lstStyle/>
          <a:p>
            <a:pPr marL="0" indent="0" algn="r" rtl="1">
              <a:lnSpc>
                <a:spcPct val="150000"/>
              </a:lnSpc>
              <a:buFont typeface="Arial" charset="0"/>
              <a:buNone/>
              <a:defRPr/>
            </a:pPr>
            <a:r>
              <a:rPr lang="ar-SA" sz="2000" b="1" u="sng" dirty="0">
                <a:solidFill>
                  <a:srgbClr val="C00000"/>
                </a:solidFill>
              </a:rPr>
              <a:t>الوضع الراهن للتنمية البشرية في المنطقة العربية: </a:t>
            </a:r>
            <a:endParaRPr lang="en-US" sz="2000" b="1" u="sng" dirty="0">
              <a:solidFill>
                <a:srgbClr val="C00000"/>
              </a:solidFill>
            </a:endParaRPr>
          </a:p>
          <a:p>
            <a:pPr marL="0" indent="0" algn="r" rtl="1">
              <a:lnSpc>
                <a:spcPct val="150000"/>
              </a:lnSpc>
              <a:buFont typeface="Arial" charset="0"/>
              <a:buNone/>
              <a:defRPr/>
            </a:pPr>
            <a:r>
              <a:rPr lang="ar-SA" sz="2000" b="1" dirty="0">
                <a:solidFill>
                  <a:srgbClr val="FF0000"/>
                </a:solidFill>
              </a:rPr>
              <a:t>اخفاق التنمية البشرية في عصر المعرفة</a:t>
            </a:r>
            <a:endParaRPr lang="en-US" sz="2000" b="1" dirty="0">
              <a:solidFill>
                <a:srgbClr val="FF0000"/>
              </a:solidFill>
            </a:endParaRPr>
          </a:p>
          <a:p>
            <a:pPr marL="457200" indent="-457200" algn="r" rtl="1">
              <a:lnSpc>
                <a:spcPct val="150000"/>
              </a:lnSpc>
              <a:buFont typeface="+mj-lt"/>
              <a:buAutoNum type="arabicPeriod"/>
              <a:defRPr/>
            </a:pPr>
            <a:r>
              <a:rPr lang="ar-SA" sz="2000" dirty="0"/>
              <a:t>مؤسسات لا تتبع الإدارة الحديثة.</a:t>
            </a:r>
            <a:endParaRPr lang="en-US" sz="2000" dirty="0"/>
          </a:p>
          <a:p>
            <a:pPr marL="457200" indent="-457200" algn="r" rtl="1">
              <a:lnSpc>
                <a:spcPct val="150000"/>
              </a:lnSpc>
              <a:buFont typeface="+mj-lt"/>
              <a:buAutoNum type="arabicPeriod"/>
              <a:defRPr/>
            </a:pPr>
            <a:r>
              <a:rPr lang="ar-SA" sz="2000" dirty="0"/>
              <a:t>انعدام المسئولية الاجتماعية والوجدان القومي.</a:t>
            </a:r>
            <a:endParaRPr lang="en-US" sz="2000" dirty="0"/>
          </a:p>
          <a:p>
            <a:pPr marL="457200" indent="-457200" algn="r" rtl="1">
              <a:lnSpc>
                <a:spcPct val="150000"/>
              </a:lnSpc>
              <a:buFont typeface="+mj-lt"/>
              <a:buAutoNum type="arabicPeriod"/>
              <a:defRPr/>
            </a:pPr>
            <a:r>
              <a:rPr lang="ar-SA" sz="2000" dirty="0"/>
              <a:t>هجرة الأدمغة وعدم القدرة على استقطابها ثانية.</a:t>
            </a:r>
            <a:endParaRPr lang="en-US" sz="2000" dirty="0"/>
          </a:p>
          <a:p>
            <a:pPr marL="457200" indent="-457200" algn="r" rtl="1">
              <a:lnSpc>
                <a:spcPct val="150000"/>
              </a:lnSpc>
              <a:buFont typeface="+mj-lt"/>
              <a:buAutoNum type="arabicPeriod"/>
              <a:defRPr/>
            </a:pPr>
            <a:r>
              <a:rPr lang="ar-SA" sz="2000" dirty="0"/>
              <a:t>عدم الوضوح في تحديد حاجة المجتمع إلى الاختصاصات.</a:t>
            </a:r>
            <a:endParaRPr lang="en-US" sz="2000" dirty="0"/>
          </a:p>
          <a:p>
            <a:pPr marL="457200" indent="-457200" algn="r" rtl="1">
              <a:lnSpc>
                <a:spcPct val="150000"/>
              </a:lnSpc>
              <a:buFont typeface="+mj-lt"/>
              <a:buAutoNum type="arabicPeriod"/>
              <a:defRPr/>
            </a:pPr>
            <a:r>
              <a:rPr lang="ar-SA" sz="2000" dirty="0"/>
              <a:t>عدم توفر الاختصاصات المطلوبة.</a:t>
            </a:r>
            <a:endParaRPr lang="en-US" sz="2000" dirty="0"/>
          </a:p>
          <a:p>
            <a:pPr marL="457200" indent="-457200" algn="r" rtl="1">
              <a:lnSpc>
                <a:spcPct val="150000"/>
              </a:lnSpc>
              <a:buFont typeface="+mj-lt"/>
              <a:buAutoNum type="arabicPeriod"/>
              <a:defRPr/>
            </a:pPr>
            <a:r>
              <a:rPr lang="ar-SA" sz="2000" dirty="0"/>
              <a:t>عدم ربط مخرجات التعليم بحاجة سوق العمل.</a:t>
            </a:r>
            <a:endParaRPr lang="en-US" sz="2000" dirty="0"/>
          </a:p>
          <a:p>
            <a:pPr marL="457200" indent="-457200" algn="r" rtl="1">
              <a:lnSpc>
                <a:spcPct val="150000"/>
              </a:lnSpc>
              <a:buFont typeface="+mj-lt"/>
              <a:buAutoNum type="arabicPeriod"/>
              <a:defRPr/>
            </a:pPr>
            <a:r>
              <a:rPr lang="ar-SA" sz="2000" dirty="0"/>
              <a:t>الأمية العادية والمعلوماتية.</a:t>
            </a:r>
            <a:endParaRPr lang="en-US" sz="2000" dirty="0"/>
          </a:p>
          <a:p>
            <a:pPr marL="457200" indent="-457200" algn="r" rtl="1">
              <a:lnSpc>
                <a:spcPct val="150000"/>
              </a:lnSpc>
              <a:buFont typeface="+mj-lt"/>
              <a:buAutoNum type="arabicPeriod"/>
              <a:defRPr/>
            </a:pPr>
            <a:r>
              <a:rPr lang="ar-SA" sz="2000" dirty="0"/>
              <a:t>انعدام التوجيه والتخطيط أو تخلفه.</a:t>
            </a:r>
            <a:endParaRPr lang="en-US" sz="2000" dirty="0"/>
          </a:p>
          <a:p>
            <a:pPr marL="457200" indent="-457200" algn="r" rtl="1">
              <a:lnSpc>
                <a:spcPct val="150000"/>
              </a:lnSpc>
              <a:buFont typeface="+mj-lt"/>
              <a:buAutoNum type="arabicPeriod"/>
              <a:defRPr/>
            </a:pPr>
            <a:r>
              <a:rPr lang="ar-SA" sz="2000" dirty="0"/>
              <a:t>طاقة بشرية كبيرة كامنة.</a:t>
            </a:r>
            <a:endParaRPr lang="en-US" sz="20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308126FA-99C8-4E64-BAD0-55DC526D0342}" type="slidenum">
              <a:rPr lang="en-US" smtClean="0"/>
              <a:pPr>
                <a:defRPr/>
              </a:pPr>
              <a:t>14</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3</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idx="1"/>
          </p:nvPr>
        </p:nvSpPr>
        <p:spPr>
          <a:xfrm>
            <a:off x="457200" y="981075"/>
            <a:ext cx="8229600" cy="4525963"/>
          </a:xfrm>
        </p:spPr>
        <p:txBody>
          <a:bodyPr>
            <a:normAutofit lnSpcReduction="10000"/>
          </a:bodyPr>
          <a:lstStyle/>
          <a:p>
            <a:pPr marL="0" indent="0" algn="just" rtl="1">
              <a:lnSpc>
                <a:spcPct val="150000"/>
              </a:lnSpc>
              <a:buFont typeface="Arial" pitchFamily="34" charset="0"/>
              <a:buNone/>
            </a:pPr>
            <a:r>
              <a:rPr lang="ar-SA" sz="2400" b="1" dirty="0" smtClean="0">
                <a:solidFill>
                  <a:srgbClr val="C00000"/>
                </a:solidFill>
              </a:rPr>
              <a:t>نقص "الكوادر" والمهارات </a:t>
            </a:r>
            <a:r>
              <a:rPr lang="en-US" sz="2400" b="1" dirty="0" smtClean="0">
                <a:solidFill>
                  <a:srgbClr val="C00000"/>
                </a:solidFill>
              </a:rPr>
              <a:t>Staff/Skill Shortage</a:t>
            </a:r>
            <a:endParaRPr lang="ar-SA" sz="2400" b="1" dirty="0" smtClean="0">
              <a:solidFill>
                <a:srgbClr val="C00000"/>
              </a:solidFill>
            </a:endParaRPr>
          </a:p>
          <a:p>
            <a:pPr marL="0" indent="0" algn="just" rtl="1">
              <a:lnSpc>
                <a:spcPct val="150000"/>
              </a:lnSpc>
              <a:buFont typeface="Arial" pitchFamily="34" charset="0"/>
              <a:buNone/>
            </a:pPr>
            <a:r>
              <a:rPr lang="ar-SA" sz="2400" dirty="0" smtClean="0"/>
              <a:t>مما يثير الاهتمام في ضوء النمو الاقتصادي الحالي أن العديد من الوظائف لا تجد من يملؤها (على الأقل في الولايات المتحدة)، ولعل قطاع تقنية المعلومات هو القطاع الأكبر الذي يصارع لإيجاد المواهب والطاقات، وبالنظر إلى الطاقات التي يخرجها نظام التعليم في مجالات تقنية المعلومات، يعتقد أن قطاع الأعمال التي لا تستطيع العثور على الأنواع المناسبة من الطاقات محليا ستبحث عنها في البلاد الأخرى، وهذه من سمات سوق المستقبل، </a:t>
            </a:r>
            <a:r>
              <a:rPr lang="ar-SA" sz="2400" b="1" dirty="0" smtClean="0"/>
              <a:t>فإذا نقصت المهارات في بلد ما فيمكن إيجاد الطاقات المناسبة في أي مكان في العالم.</a:t>
            </a:r>
            <a:endParaRPr lang="en-US" sz="2400" b="1" dirty="0" smtClean="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05AA60D6-BAF4-4281-876D-1706C2EC639C}" type="slidenum">
              <a:rPr lang="en-US" smtClean="0"/>
              <a:pPr>
                <a:defRPr/>
              </a:pPr>
              <a:t>15</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3</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idx="1"/>
          </p:nvPr>
        </p:nvSpPr>
        <p:spPr>
          <a:xfrm>
            <a:off x="457200" y="836613"/>
            <a:ext cx="8229600" cy="4525962"/>
          </a:xfrm>
        </p:spPr>
        <p:txBody>
          <a:bodyPr>
            <a:normAutofit lnSpcReduction="10000"/>
          </a:bodyPr>
          <a:lstStyle/>
          <a:p>
            <a:pPr marL="0" indent="0" algn="r" rtl="1">
              <a:lnSpc>
                <a:spcPct val="150000"/>
              </a:lnSpc>
              <a:buFont typeface="Arial" pitchFamily="34" charset="0"/>
              <a:buNone/>
            </a:pPr>
            <a:r>
              <a:rPr lang="ar-SA" sz="2400" b="1" dirty="0" smtClean="0">
                <a:solidFill>
                  <a:srgbClr val="C00000"/>
                </a:solidFill>
                <a:latin typeface="Monotype Koufi"/>
                <a:ea typeface="Monotype Koufi"/>
                <a:cs typeface="Monotype Koufi"/>
              </a:rPr>
              <a:t>آليات وتصورات النهوض بمحور التنمية البشرية: </a:t>
            </a:r>
            <a:endParaRPr lang="en-US" sz="2400" dirty="0" smtClean="0">
              <a:solidFill>
                <a:srgbClr val="C00000"/>
              </a:solidFill>
              <a:ea typeface="Monotype Koufi"/>
              <a:cs typeface="Monotype Koufi"/>
            </a:endParaRPr>
          </a:p>
          <a:p>
            <a:pPr marL="0" indent="0" algn="r" rtl="1">
              <a:lnSpc>
                <a:spcPct val="150000"/>
              </a:lnSpc>
              <a:buFont typeface="Arial" pitchFamily="34" charset="0"/>
              <a:buNone/>
            </a:pPr>
            <a:r>
              <a:rPr lang="ar-SA" sz="2400" b="1" dirty="0" smtClean="0">
                <a:solidFill>
                  <a:srgbClr val="0066CC"/>
                </a:solidFill>
              </a:rPr>
              <a:t>ويمكننا هنا الإشارة إلى بعض تصورات حول آليات النهضة بمحور التنمية البشرية في زمن العولمة:</a:t>
            </a:r>
            <a:endParaRPr lang="en-US" sz="2400" b="1" dirty="0" smtClean="0">
              <a:solidFill>
                <a:srgbClr val="0066CC"/>
              </a:solidFill>
            </a:endParaRPr>
          </a:p>
          <a:p>
            <a:pPr marL="0" indent="0" algn="r" rtl="1">
              <a:lnSpc>
                <a:spcPct val="150000"/>
              </a:lnSpc>
              <a:buFont typeface="Arial" pitchFamily="34" charset="0"/>
              <a:buNone/>
            </a:pPr>
            <a:r>
              <a:rPr lang="ar-SA" sz="2400" dirty="0" smtClean="0"/>
              <a:t>1- تجديد وتطوير المؤسسات التربوية والتعليمية والبحثية القائمة على كافة المستويات وبناء مؤسسات حديثة ومتطورة. </a:t>
            </a:r>
            <a:endParaRPr lang="en-US" sz="2400" dirty="0" smtClean="0"/>
          </a:p>
          <a:p>
            <a:pPr marL="0" indent="0" algn="r" rtl="1">
              <a:lnSpc>
                <a:spcPct val="150000"/>
              </a:lnSpc>
              <a:buFont typeface="Arial" pitchFamily="34" charset="0"/>
              <a:buNone/>
            </a:pPr>
            <a:r>
              <a:rPr lang="ar-SA" sz="2400" dirty="0" smtClean="0"/>
              <a:t>2- إيجاد حوافز اقتصادية ليس فقط للحفاظ على الأجيال الجديدة التي تتخرج من الجامعات من الهجرة بل أيضا لإعادة استقطاب الأدمغة المهاجرة بهجرة معاكسة للاشتراك في عملية التنمية الاقتصادية والبشرية ومسيرة النهضة الشاملة.</a:t>
            </a:r>
            <a:endParaRPr lang="en-US" sz="2400" dirty="0" smtClean="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0FDCCDAC-0037-4144-A416-6911F802D44F}" type="slidenum">
              <a:rPr lang="en-US" smtClean="0"/>
              <a:pPr>
                <a:defRPr/>
              </a:pPr>
              <a:t>16</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3</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354013" y="620713"/>
            <a:ext cx="8435975" cy="4525962"/>
          </a:xfrm>
        </p:spPr>
        <p:txBody>
          <a:bodyPr>
            <a:normAutofit fontScale="92500" lnSpcReduction="20000"/>
          </a:bodyPr>
          <a:lstStyle/>
          <a:p>
            <a:pPr marL="0" indent="0" algn="r" rtl="1">
              <a:lnSpc>
                <a:spcPct val="150000"/>
              </a:lnSpc>
              <a:buFont typeface="Arial" charset="0"/>
              <a:buNone/>
              <a:defRPr/>
            </a:pPr>
            <a:r>
              <a:rPr lang="ar-SA" sz="2400" b="1" dirty="0" smtClean="0">
                <a:solidFill>
                  <a:schemeClr val="bg1">
                    <a:lumMod val="50000"/>
                  </a:schemeClr>
                </a:solidFill>
                <a:latin typeface="Monotype Koufi" pitchFamily="2" charset="-78"/>
                <a:ea typeface="Monotype Koufi" pitchFamily="2" charset="-78"/>
                <a:cs typeface="Monotype Koufi" pitchFamily="2" charset="-78"/>
              </a:rPr>
              <a:t>يتبع - آليات </a:t>
            </a:r>
            <a:r>
              <a:rPr lang="ar-SA" sz="2400" b="1" dirty="0">
                <a:solidFill>
                  <a:schemeClr val="bg1">
                    <a:lumMod val="50000"/>
                  </a:schemeClr>
                </a:solidFill>
                <a:latin typeface="Monotype Koufi" pitchFamily="2" charset="-78"/>
                <a:ea typeface="Monotype Koufi" pitchFamily="2" charset="-78"/>
                <a:cs typeface="Monotype Koufi" pitchFamily="2" charset="-78"/>
              </a:rPr>
              <a:t>وتصورات النهوض بمحور التنمية البشرية: </a:t>
            </a:r>
            <a:endParaRPr lang="ar-SA" sz="2400" b="1" dirty="0" smtClean="0">
              <a:solidFill>
                <a:schemeClr val="bg1">
                  <a:lumMod val="50000"/>
                </a:schemeClr>
              </a:solidFill>
              <a:latin typeface="Monotype Koufi" pitchFamily="2" charset="-78"/>
              <a:ea typeface="Monotype Koufi" pitchFamily="2" charset="-78"/>
              <a:cs typeface="Monotype Koufi" pitchFamily="2" charset="-78"/>
            </a:endParaRPr>
          </a:p>
          <a:p>
            <a:pPr marL="0" indent="0" algn="r" rtl="1">
              <a:lnSpc>
                <a:spcPct val="150000"/>
              </a:lnSpc>
              <a:buFont typeface="Arial" charset="0"/>
              <a:buNone/>
              <a:defRPr/>
            </a:pPr>
            <a:endParaRPr lang="en-US" sz="2400" dirty="0">
              <a:solidFill>
                <a:schemeClr val="bg1">
                  <a:lumMod val="50000"/>
                </a:schemeClr>
              </a:solidFill>
              <a:ea typeface="Monotype Koufi" pitchFamily="2" charset="-78"/>
              <a:cs typeface="Monotype Koufi" pitchFamily="2" charset="-78"/>
            </a:endParaRPr>
          </a:p>
          <a:p>
            <a:pPr marL="0" indent="0" algn="r" rtl="1">
              <a:lnSpc>
                <a:spcPct val="150000"/>
              </a:lnSpc>
              <a:buFont typeface="Arial" charset="0"/>
              <a:buNone/>
              <a:defRPr/>
            </a:pPr>
            <a:r>
              <a:rPr lang="ar-SA" sz="2400" dirty="0" smtClean="0"/>
              <a:t>3- تحديد </a:t>
            </a:r>
            <a:r>
              <a:rPr lang="ar-SA" sz="2400" dirty="0"/>
              <a:t>حاجة السوق في كل من الكيانات إلى الاختصاصات الحديثة وتوفير هذه الاختصاصات.</a:t>
            </a:r>
            <a:endParaRPr lang="en-US" sz="2400" dirty="0"/>
          </a:p>
          <a:p>
            <a:pPr marL="0" indent="0" algn="r" rtl="1">
              <a:lnSpc>
                <a:spcPct val="150000"/>
              </a:lnSpc>
              <a:buFont typeface="Arial" charset="0"/>
              <a:buNone/>
              <a:defRPr/>
            </a:pPr>
            <a:r>
              <a:rPr lang="ar-SA" sz="2400" dirty="0" smtClean="0"/>
              <a:t>4- مكافحة </a:t>
            </a:r>
            <a:r>
              <a:rPr lang="ar-SA" sz="2400" dirty="0"/>
              <a:t>الأمية العادية والمعلوماتية وبناء مجتمع المعرفة.</a:t>
            </a:r>
            <a:endParaRPr lang="en-US" sz="2400" dirty="0"/>
          </a:p>
          <a:p>
            <a:pPr marL="0" indent="0" algn="r" rtl="1">
              <a:lnSpc>
                <a:spcPct val="150000"/>
              </a:lnSpc>
              <a:buFont typeface="Arial" charset="0"/>
              <a:buNone/>
              <a:defRPr/>
            </a:pPr>
            <a:r>
              <a:rPr lang="ar-SA" sz="2400" dirty="0" smtClean="0"/>
              <a:t>5- توفير </a:t>
            </a:r>
            <a:r>
              <a:rPr lang="ar-SA" sz="2400" dirty="0"/>
              <a:t>إمكانية التعليم لجميع فئات الشعب.</a:t>
            </a:r>
            <a:endParaRPr lang="en-US" sz="2400" dirty="0"/>
          </a:p>
          <a:p>
            <a:pPr marL="0" indent="0" algn="r" rtl="1">
              <a:lnSpc>
                <a:spcPct val="150000"/>
              </a:lnSpc>
              <a:buFont typeface="Arial" charset="0"/>
              <a:buNone/>
              <a:defRPr/>
            </a:pPr>
            <a:r>
              <a:rPr lang="ar-SA" sz="2400" dirty="0" smtClean="0"/>
              <a:t>6- ترسيخ </a:t>
            </a:r>
            <a:r>
              <a:rPr lang="ar-SA" sz="2400" dirty="0"/>
              <a:t>مفهوم التعلم مدى الحياة وتأهيل الموارد البشرية الموجودة في سوق العمل.</a:t>
            </a:r>
            <a:endParaRPr lang="en-US" sz="2400" dirty="0"/>
          </a:p>
          <a:p>
            <a:pPr marL="0" indent="0" algn="r" rtl="1">
              <a:lnSpc>
                <a:spcPct val="150000"/>
              </a:lnSpc>
              <a:buFont typeface="Arial" charset="0"/>
              <a:buNone/>
              <a:defRPr/>
            </a:pPr>
            <a:r>
              <a:rPr lang="ar-SA" sz="2400" dirty="0" smtClean="0"/>
              <a:t>7- ترسيخ </a:t>
            </a:r>
            <a:r>
              <a:rPr lang="ar-SA" sz="2400" dirty="0"/>
              <a:t>مفهوم المسئولية المجتمعية والوجدان الوطني والقومي.</a:t>
            </a:r>
            <a:endParaRPr lang="en-US" sz="2400" dirty="0"/>
          </a:p>
          <a:p>
            <a:pPr marL="0" indent="0" algn="r" rtl="1">
              <a:lnSpc>
                <a:spcPct val="150000"/>
              </a:lnSpc>
              <a:buFont typeface="Arial" charset="0"/>
              <a:buNone/>
              <a:defRPr/>
            </a:pPr>
            <a:r>
              <a:rPr lang="ar-SA" sz="2400" dirty="0" smtClean="0"/>
              <a:t>8 - وضع </a:t>
            </a:r>
            <a:r>
              <a:rPr lang="ar-SA" sz="2400" dirty="0"/>
              <a:t>خطة </a:t>
            </a:r>
            <a:r>
              <a:rPr lang="ar-SA" sz="2400" dirty="0" err="1"/>
              <a:t>إستراتيجية</a:t>
            </a:r>
            <a:r>
              <a:rPr lang="ar-SA" sz="2400" dirty="0"/>
              <a:t> وتنفيذها لولوج عصر المعرفة من بابه الواسع.</a:t>
            </a:r>
            <a:endParaRPr lang="en-US" sz="2400" dirty="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0DCAC0DD-44DB-4A52-BB93-715D03F62730}" type="slidenum">
              <a:rPr lang="en-US" smtClean="0"/>
              <a:pPr>
                <a:defRPr/>
              </a:pPr>
              <a:t>17</a:t>
            </a:fld>
            <a:endParaRPr 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48131" name="TextBox 2"/>
          <p:cNvSpPr txBox="1">
            <a:spLocks noChangeArrowheads="1"/>
          </p:cNvSpPr>
          <p:nvPr/>
        </p:nvSpPr>
        <p:spPr bwMode="auto">
          <a:xfrm>
            <a:off x="827088" y="2014538"/>
            <a:ext cx="7705725" cy="2062162"/>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r>
              <a:rPr lang="en-US" sz="4400" b="1" dirty="0" smtClean="0">
                <a:solidFill>
                  <a:srgbClr val="FF0000"/>
                </a:solidFill>
                <a:cs typeface="PT Bold Heading" pitchFamily="2" charset="-78"/>
              </a:rPr>
              <a:t>3</a:t>
            </a:r>
          </a:p>
          <a:p>
            <a:pPr algn="ctr" eaLnBrk="1" hangingPunct="1">
              <a:defRPr/>
            </a:pPr>
            <a:r>
              <a:rPr lang="ar-SA" sz="4000" b="1" dirty="0" smtClean="0">
                <a:solidFill>
                  <a:srgbClr val="C00000"/>
                </a:solidFill>
                <a:cs typeface="PT Bold Heading" pitchFamily="2" charset="-78"/>
              </a:rPr>
              <a:t>التغيرات الحديثة في سوق العمل الدولي</a:t>
            </a:r>
            <a:endParaRPr lang="en-US" sz="4000" b="1" dirty="0" smtClean="0">
              <a:solidFill>
                <a:srgbClr val="C00000"/>
              </a:solidFill>
              <a:cs typeface="PT Bold Heading" pitchFamily="2" charset="-78"/>
            </a:endParaRPr>
          </a:p>
          <a:p>
            <a:pPr algn="ctr" eaLnBrk="1" hangingPunct="1">
              <a:defRPr/>
            </a:pPr>
            <a:endParaRPr lang="en-US" sz="4400" b="1" dirty="0" smtClean="0">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36869" name="مربع نص 5"/>
          <p:cNvSpPr txBox="1">
            <a:spLocks noChangeArrowheads="1"/>
          </p:cNvSpPr>
          <p:nvPr/>
        </p:nvSpPr>
        <p:spPr bwMode="auto">
          <a:xfrm>
            <a:off x="3424238" y="1196975"/>
            <a:ext cx="2295525" cy="708025"/>
          </a:xfrm>
          <a:prstGeom prst="rect">
            <a:avLst/>
          </a:prstGeom>
          <a:noFill/>
          <a:ln w="9525">
            <a:noFill/>
            <a:miter lim="800000"/>
            <a:headEnd/>
            <a:tailEnd/>
          </a:ln>
        </p:spPr>
        <p:txBody>
          <a:bodyPr wrap="none">
            <a:spAutoFit/>
          </a:bodyPr>
          <a:lstStyle/>
          <a:p>
            <a:r>
              <a:rPr lang="ar-SA" sz="4000" b="1">
                <a:solidFill>
                  <a:srgbClr val="FF0000"/>
                </a:solidFill>
              </a:rPr>
              <a:t>الفصل الثالث</a:t>
            </a:r>
            <a:endParaRPr lang="en-US" sz="4000" b="1">
              <a:solidFill>
                <a:srgbClr val="FF0000"/>
              </a:solidFill>
            </a:endParaRPr>
          </a:p>
        </p:txBody>
      </p:sp>
      <p:pic>
        <p:nvPicPr>
          <p:cNvPr id="12" name="Picture 2"/>
          <p:cNvPicPr>
            <a:picLocks noChangeAspect="1"/>
          </p:cNvPicPr>
          <p:nvPr/>
        </p:nvPicPr>
        <p:blipFill>
          <a:blip r:embed="rId3" cstate="print">
            <a:extLst/>
          </a:blip>
          <a:stretch>
            <a:fillRect/>
          </a:stretch>
        </p:blipFill>
        <p:spPr>
          <a:xfrm>
            <a:off x="395536" y="798562"/>
            <a:ext cx="1440160" cy="1216407"/>
          </a:xfrm>
          <a:prstGeom prst="rect">
            <a:avLst/>
          </a:prstGeom>
          <a:ln>
            <a:noFill/>
          </a:ln>
          <a:effectLst>
            <a:softEdge rad="112500"/>
          </a:effectLst>
        </p:spPr>
      </p:pic>
      <p:pic>
        <p:nvPicPr>
          <p:cNvPr id="36871" name="صورة 8"/>
          <p:cNvPicPr>
            <a:picLocks noChangeAspect="1"/>
          </p:cNvPicPr>
          <p:nvPr/>
        </p:nvPicPr>
        <p:blipFill>
          <a:blip r:embed="rId4">
            <a:clrChange>
              <a:clrFrom>
                <a:srgbClr val="CADBE3"/>
              </a:clrFrom>
              <a:clrTo>
                <a:srgbClr val="CADBE3">
                  <a:alpha val="0"/>
                </a:srgbClr>
              </a:clrTo>
            </a:clrChange>
          </a:blip>
          <a:srcRect/>
          <a:stretch>
            <a:fillRect/>
          </a:stretch>
        </p:blipFill>
        <p:spPr bwMode="auto">
          <a:xfrm>
            <a:off x="3349625" y="3979863"/>
            <a:ext cx="2660650" cy="2130425"/>
          </a:xfrm>
          <a:prstGeom prst="rect">
            <a:avLst/>
          </a:prstGeom>
          <a:noFill/>
          <a:ln w="9525">
            <a:noFill/>
            <a:miter lim="800000"/>
            <a:headEnd/>
            <a:tailEnd/>
          </a:ln>
        </p:spPr>
      </p:pic>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5" name="عنصر نائب لرقم الشريحة 4"/>
          <p:cNvSpPr>
            <a:spLocks noGrp="1"/>
          </p:cNvSpPr>
          <p:nvPr>
            <p:ph type="sldNum" sz="quarter" idx="12"/>
          </p:nvPr>
        </p:nvSpPr>
        <p:spPr/>
        <p:txBody>
          <a:bodyPr/>
          <a:lstStyle/>
          <a:p>
            <a:pPr>
              <a:defRPr/>
            </a:pPr>
            <a:fld id="{62C142DB-06F2-4D93-BBC4-7C58D30C1ACF}" type="slidenum">
              <a:rPr lang="en-US" smtClean="0"/>
              <a:pPr>
                <a:defRPr/>
              </a:pPr>
              <a:t>2</a:t>
            </a:fld>
            <a:endParaRPr 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ext Box 2"/>
          <p:cNvSpPr txBox="1">
            <a:spLocks noChangeArrowheads="1"/>
          </p:cNvSpPr>
          <p:nvPr/>
        </p:nvSpPr>
        <p:spPr bwMode="auto">
          <a:xfrm>
            <a:off x="755650" y="981075"/>
            <a:ext cx="7993063" cy="3970338"/>
          </a:xfrm>
          <a:prstGeom prst="rect">
            <a:avLst/>
          </a:prstGeom>
          <a:noFill/>
          <a:ln>
            <a:noFill/>
          </a:ln>
          <a:extLst/>
        </p:spPr>
        <p:txBody>
          <a:bodyPr>
            <a:spAutoFit/>
          </a:bodyPr>
          <a:lstStyle>
            <a:lvl1pPr marL="342900" indent="-342900" eaLnBrk="0" hangingPunct="0">
              <a:defRPr sz="1600">
                <a:solidFill>
                  <a:schemeClr val="tx1"/>
                </a:solidFill>
                <a:latin typeface="Arial" charset="0"/>
                <a:cs typeface="Arial" charset="0"/>
              </a:defRPr>
            </a:lvl1pPr>
            <a:lvl2pPr marL="800100" indent="-342900" eaLnBrk="0" hangingPunct="0">
              <a:defRPr sz="1600">
                <a:solidFill>
                  <a:schemeClr val="tx1"/>
                </a:solidFill>
                <a:latin typeface="Arial" charset="0"/>
                <a:cs typeface="Arial" charset="0"/>
              </a:defRPr>
            </a:lvl2pPr>
            <a:lvl3pPr marL="1143000" indent="-228600" eaLnBrk="0" hangingPunct="0">
              <a:defRPr sz="1600">
                <a:solidFill>
                  <a:schemeClr val="tx1"/>
                </a:solidFill>
                <a:latin typeface="Arial" charset="0"/>
                <a:cs typeface="Arial" charset="0"/>
              </a:defRPr>
            </a:lvl3pPr>
            <a:lvl4pPr marL="1600200" indent="-228600" eaLnBrk="0" hangingPunct="0">
              <a:defRPr sz="1600">
                <a:solidFill>
                  <a:schemeClr val="tx1"/>
                </a:solidFill>
                <a:latin typeface="Arial" charset="0"/>
                <a:cs typeface="Arial" charset="0"/>
              </a:defRPr>
            </a:lvl4pPr>
            <a:lvl5pPr marL="2057400" indent="-228600" eaLnBrk="0" hangingPunct="0">
              <a:defRPr sz="1600">
                <a:solidFill>
                  <a:schemeClr val="tx1"/>
                </a:solidFill>
                <a:latin typeface="Arial" charset="0"/>
                <a:cs typeface="Arial" charset="0"/>
              </a:defRPr>
            </a:lvl5pPr>
            <a:lvl6pPr marL="2514600" indent="-228600" eaLnBrk="0" fontAlgn="base" hangingPunct="0">
              <a:spcBef>
                <a:spcPct val="0"/>
              </a:spcBef>
              <a:spcAft>
                <a:spcPct val="0"/>
              </a:spcAft>
              <a:defRPr sz="1600">
                <a:solidFill>
                  <a:schemeClr val="tx1"/>
                </a:solidFill>
                <a:latin typeface="Arial" charset="0"/>
                <a:cs typeface="Arial" charset="0"/>
              </a:defRPr>
            </a:lvl6pPr>
            <a:lvl7pPr marL="2971800" indent="-228600" eaLnBrk="0" fontAlgn="base" hangingPunct="0">
              <a:spcBef>
                <a:spcPct val="0"/>
              </a:spcBef>
              <a:spcAft>
                <a:spcPct val="0"/>
              </a:spcAft>
              <a:defRPr sz="1600">
                <a:solidFill>
                  <a:schemeClr val="tx1"/>
                </a:solidFill>
                <a:latin typeface="Arial" charset="0"/>
                <a:cs typeface="Arial" charset="0"/>
              </a:defRPr>
            </a:lvl7pPr>
            <a:lvl8pPr marL="3429000" indent="-228600" eaLnBrk="0" fontAlgn="base" hangingPunct="0">
              <a:spcBef>
                <a:spcPct val="0"/>
              </a:spcBef>
              <a:spcAft>
                <a:spcPct val="0"/>
              </a:spcAft>
              <a:defRPr sz="1600">
                <a:solidFill>
                  <a:schemeClr val="tx1"/>
                </a:solidFill>
                <a:latin typeface="Arial" charset="0"/>
                <a:cs typeface="Arial" charset="0"/>
              </a:defRPr>
            </a:lvl8pPr>
            <a:lvl9pPr marL="3886200" indent="-228600" eaLnBrk="0" fontAlgn="base" hangingPunct="0">
              <a:spcBef>
                <a:spcPct val="0"/>
              </a:spcBef>
              <a:spcAft>
                <a:spcPct val="0"/>
              </a:spcAft>
              <a:defRPr sz="1600">
                <a:solidFill>
                  <a:schemeClr val="tx1"/>
                </a:solidFill>
                <a:latin typeface="Arial" charset="0"/>
                <a:cs typeface="Arial" charset="0"/>
              </a:defRPr>
            </a:lvl9pPr>
          </a:lstStyle>
          <a:p>
            <a:pPr algn="just" rtl="1">
              <a:lnSpc>
                <a:spcPct val="150000"/>
              </a:lnSpc>
              <a:defRPr/>
            </a:pPr>
            <a:r>
              <a:rPr lang="ar-SA" sz="2400" b="1" dirty="0" smtClean="0">
                <a:solidFill>
                  <a:srgbClr val="FF0000"/>
                </a:solidFill>
                <a:cs typeface="+mj-cs"/>
              </a:rPr>
              <a:t>مقدمة </a:t>
            </a:r>
            <a:r>
              <a:rPr lang="ar-SA" sz="2400" b="1" dirty="0">
                <a:solidFill>
                  <a:srgbClr val="FF0000"/>
                </a:solidFill>
                <a:cs typeface="+mj-cs"/>
              </a:rPr>
              <a:t>: </a:t>
            </a:r>
            <a:endParaRPr lang="en-US" sz="2400" b="1" dirty="0">
              <a:solidFill>
                <a:srgbClr val="FF0000"/>
              </a:solidFill>
              <a:cs typeface="+mj-cs"/>
            </a:endParaRPr>
          </a:p>
          <a:p>
            <a:pPr algn="just" rtl="1">
              <a:lnSpc>
                <a:spcPct val="150000"/>
              </a:lnSpc>
              <a:defRPr/>
            </a:pPr>
            <a:r>
              <a:rPr lang="ar-SA" sz="2400" dirty="0" smtClean="0">
                <a:cs typeface="+mj-cs"/>
              </a:rPr>
              <a:t>       الانتشار </a:t>
            </a:r>
            <a:r>
              <a:rPr lang="ar-SA" sz="2400" dirty="0">
                <a:cs typeface="+mj-cs"/>
              </a:rPr>
              <a:t>الرهيب في الإعلام واتصالات وشبكات المعلومات، والإنتاج العالمي، وزيادة الوعي المعرفي </a:t>
            </a:r>
            <a:r>
              <a:rPr lang="ar-SA" sz="2400" dirty="0" smtClean="0">
                <a:cs typeface="+mj-cs"/>
              </a:rPr>
              <a:t>والثقافي المترتب على </a:t>
            </a:r>
            <a:r>
              <a:rPr lang="ar-SA" sz="2400" dirty="0">
                <a:cs typeface="+mj-cs"/>
              </a:rPr>
              <a:t>زيادة أعداد المتعلمين والمؤهلين والمثقفين في العالم النامي، تحديا كبيرا أمام الدول النامية الأمر الذي أدى </a:t>
            </a:r>
            <a:r>
              <a:rPr lang="ar-SA" sz="2400" dirty="0" smtClean="0">
                <a:cs typeface="+mj-cs"/>
              </a:rPr>
              <a:t>إلى استحداث </a:t>
            </a:r>
            <a:r>
              <a:rPr lang="ar-SA" sz="2400" dirty="0">
                <a:cs typeface="+mj-cs"/>
              </a:rPr>
              <a:t>متطلبات عاجلة لمواكبة هذا النمو </a:t>
            </a:r>
            <a:r>
              <a:rPr lang="ar-SA" sz="2400" dirty="0" smtClean="0">
                <a:cs typeface="+mj-cs"/>
              </a:rPr>
              <a:t>المتزاد </a:t>
            </a:r>
            <a:r>
              <a:rPr lang="ar-SA" sz="2400" dirty="0">
                <a:cs typeface="+mj-cs"/>
              </a:rPr>
              <a:t>والتطور السريع في الهيكل الاقتصادي والخدمي، وتعديل الهياكل التنظيمية للعمل والعمالة والارتقاء بمستويات المهارة </a:t>
            </a:r>
            <a:r>
              <a:rPr lang="ar-SA" sz="2400" dirty="0" smtClean="0">
                <a:cs typeface="+mj-cs"/>
              </a:rPr>
              <a:t>المكتسبة. </a:t>
            </a:r>
            <a:endParaRPr lang="en-US" sz="2400" dirty="0">
              <a:cs typeface="+mj-cs"/>
            </a:endParaRPr>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904CC9B8-915C-4143-A429-51D0912BBEB0}" type="slidenum">
              <a:rPr lang="en-US" smtClean="0"/>
              <a:pPr>
                <a:defRPr/>
              </a:pPr>
              <a:t>3</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3</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ext Box 2"/>
          <p:cNvSpPr txBox="1">
            <a:spLocks noChangeArrowheads="1"/>
          </p:cNvSpPr>
          <p:nvPr/>
        </p:nvSpPr>
        <p:spPr bwMode="auto">
          <a:xfrm>
            <a:off x="515938" y="981075"/>
            <a:ext cx="8302625" cy="5078413"/>
          </a:xfrm>
          <a:prstGeom prst="rect">
            <a:avLst/>
          </a:prstGeom>
          <a:noFill/>
          <a:ln>
            <a:noFill/>
          </a:ln>
          <a:extLst/>
        </p:spPr>
        <p:txBody>
          <a:bodyPr>
            <a:spAutoFit/>
          </a:bodyPr>
          <a:lstStyle>
            <a:lvl1pPr marL="342900" indent="-342900" eaLnBrk="0" hangingPunct="0">
              <a:defRPr sz="1600">
                <a:solidFill>
                  <a:schemeClr val="tx1"/>
                </a:solidFill>
                <a:latin typeface="Arial" charset="0"/>
                <a:cs typeface="Arial" charset="0"/>
              </a:defRPr>
            </a:lvl1pPr>
            <a:lvl2pPr marL="800100" indent="-342900" eaLnBrk="0" hangingPunct="0">
              <a:defRPr sz="1600">
                <a:solidFill>
                  <a:schemeClr val="tx1"/>
                </a:solidFill>
                <a:latin typeface="Arial" charset="0"/>
                <a:cs typeface="Arial" charset="0"/>
              </a:defRPr>
            </a:lvl2pPr>
            <a:lvl3pPr marL="1143000" indent="-228600" eaLnBrk="0" hangingPunct="0">
              <a:defRPr sz="1600">
                <a:solidFill>
                  <a:schemeClr val="tx1"/>
                </a:solidFill>
                <a:latin typeface="Arial" charset="0"/>
                <a:cs typeface="Arial" charset="0"/>
              </a:defRPr>
            </a:lvl3pPr>
            <a:lvl4pPr marL="1600200" indent="-228600" eaLnBrk="0" hangingPunct="0">
              <a:defRPr sz="1600">
                <a:solidFill>
                  <a:schemeClr val="tx1"/>
                </a:solidFill>
                <a:latin typeface="Arial" charset="0"/>
                <a:cs typeface="Arial" charset="0"/>
              </a:defRPr>
            </a:lvl4pPr>
            <a:lvl5pPr marL="2057400" indent="-228600" eaLnBrk="0" hangingPunct="0">
              <a:defRPr sz="1600">
                <a:solidFill>
                  <a:schemeClr val="tx1"/>
                </a:solidFill>
                <a:latin typeface="Arial" charset="0"/>
                <a:cs typeface="Arial" charset="0"/>
              </a:defRPr>
            </a:lvl5pPr>
            <a:lvl6pPr marL="2514600" indent="-228600" eaLnBrk="0" fontAlgn="base" hangingPunct="0">
              <a:spcBef>
                <a:spcPct val="0"/>
              </a:spcBef>
              <a:spcAft>
                <a:spcPct val="0"/>
              </a:spcAft>
              <a:defRPr sz="1600">
                <a:solidFill>
                  <a:schemeClr val="tx1"/>
                </a:solidFill>
                <a:latin typeface="Arial" charset="0"/>
                <a:cs typeface="Arial" charset="0"/>
              </a:defRPr>
            </a:lvl6pPr>
            <a:lvl7pPr marL="2971800" indent="-228600" eaLnBrk="0" fontAlgn="base" hangingPunct="0">
              <a:spcBef>
                <a:spcPct val="0"/>
              </a:spcBef>
              <a:spcAft>
                <a:spcPct val="0"/>
              </a:spcAft>
              <a:defRPr sz="1600">
                <a:solidFill>
                  <a:schemeClr val="tx1"/>
                </a:solidFill>
                <a:latin typeface="Arial" charset="0"/>
                <a:cs typeface="Arial" charset="0"/>
              </a:defRPr>
            </a:lvl7pPr>
            <a:lvl8pPr marL="3429000" indent="-228600" eaLnBrk="0" fontAlgn="base" hangingPunct="0">
              <a:spcBef>
                <a:spcPct val="0"/>
              </a:spcBef>
              <a:spcAft>
                <a:spcPct val="0"/>
              </a:spcAft>
              <a:defRPr sz="1600">
                <a:solidFill>
                  <a:schemeClr val="tx1"/>
                </a:solidFill>
                <a:latin typeface="Arial" charset="0"/>
                <a:cs typeface="Arial" charset="0"/>
              </a:defRPr>
            </a:lvl8pPr>
            <a:lvl9pPr marL="3886200" indent="-228600" eaLnBrk="0" fontAlgn="base" hangingPunct="0">
              <a:spcBef>
                <a:spcPct val="0"/>
              </a:spcBef>
              <a:spcAft>
                <a:spcPct val="0"/>
              </a:spcAft>
              <a:defRPr sz="1600">
                <a:solidFill>
                  <a:schemeClr val="tx1"/>
                </a:solidFill>
                <a:latin typeface="Arial" charset="0"/>
                <a:cs typeface="Arial" charset="0"/>
              </a:defRPr>
            </a:lvl9pPr>
          </a:lstStyle>
          <a:p>
            <a:pPr algn="just" rtl="1">
              <a:lnSpc>
                <a:spcPct val="150000"/>
              </a:lnSpc>
              <a:defRPr/>
            </a:pPr>
            <a:r>
              <a:rPr lang="ar-SA" sz="2400" b="1" dirty="0">
                <a:solidFill>
                  <a:srgbClr val="FF0000"/>
                </a:solidFill>
                <a:cs typeface="+mj-cs"/>
              </a:rPr>
              <a:t>التشغيـل:</a:t>
            </a:r>
            <a:endParaRPr lang="en-US" sz="2400" b="1" dirty="0">
              <a:solidFill>
                <a:srgbClr val="FF0000"/>
              </a:solidFill>
              <a:cs typeface="+mj-cs"/>
            </a:endParaRPr>
          </a:p>
          <a:p>
            <a:pPr algn="just" rtl="1">
              <a:lnSpc>
                <a:spcPct val="150000"/>
              </a:lnSpc>
              <a:defRPr/>
            </a:pPr>
            <a:r>
              <a:rPr lang="ar-SA" sz="2400" dirty="0">
                <a:cs typeface="+mj-cs"/>
              </a:rPr>
              <a:t>أصبحت مشكلة التشغيل من الأولويات في السياسات الاجتماعية والاقتصادية لمختلف  البلدان، </a:t>
            </a:r>
            <a:r>
              <a:rPr lang="ar-SA" sz="2400" u="sng" dirty="0">
                <a:cs typeface="+mj-cs"/>
              </a:rPr>
              <a:t>حيث ازداد الاهتمام بهذه المسألة في السنوات الأخيرة لعدة عوامل </a:t>
            </a:r>
            <a:r>
              <a:rPr lang="ar-SA" sz="2400" dirty="0">
                <a:cs typeface="+mj-cs"/>
              </a:rPr>
              <a:t>نذكر منها: </a:t>
            </a:r>
            <a:endParaRPr lang="en-US" sz="2400" dirty="0">
              <a:cs typeface="+mj-cs"/>
            </a:endParaRPr>
          </a:p>
          <a:p>
            <a:pPr algn="just" rtl="1">
              <a:lnSpc>
                <a:spcPct val="150000"/>
              </a:lnSpc>
              <a:defRPr/>
            </a:pPr>
            <a:r>
              <a:rPr lang="ar-SA" sz="2400" dirty="0">
                <a:solidFill>
                  <a:srgbClr val="FF0000"/>
                </a:solidFill>
                <a:cs typeface="+mj-cs"/>
              </a:rPr>
              <a:t>عولمة الاقتصاد </a:t>
            </a:r>
            <a:r>
              <a:rPr lang="ar-SA" sz="2400" dirty="0">
                <a:cs typeface="+mj-cs"/>
              </a:rPr>
              <a:t>وتحرير التجارة الدولية وما أفرزته من آثار سلبية على أسواق العمل، </a:t>
            </a:r>
            <a:r>
              <a:rPr lang="ar-SA" sz="2400" dirty="0">
                <a:solidFill>
                  <a:srgbClr val="FF0000"/>
                </a:solidFill>
                <a:cs typeface="+mj-cs"/>
              </a:rPr>
              <a:t>تطبيق برامج الإصلاح الاقتصادي وخصخصة مؤسسات القطاع العام </a:t>
            </a:r>
            <a:r>
              <a:rPr lang="ar-SA" sz="2400" dirty="0">
                <a:cs typeface="+mj-cs"/>
              </a:rPr>
              <a:t>وما رافق ذلك من تسريح العمال، </a:t>
            </a:r>
            <a:r>
              <a:rPr lang="ar-SA" sz="2400" dirty="0">
                <a:solidFill>
                  <a:srgbClr val="FF0000"/>
                </a:solidFill>
                <a:cs typeface="+mj-cs"/>
              </a:rPr>
              <a:t>تزايد عدد السكان النشطين وارتفاع معدلات دخول المرأة لسوق العمل،</a:t>
            </a:r>
            <a:r>
              <a:rPr lang="ar-SA" sz="2400" dirty="0">
                <a:cs typeface="+mj-cs"/>
              </a:rPr>
              <a:t> أثر التطور </a:t>
            </a:r>
            <a:r>
              <a:rPr lang="ar-SA" sz="2400" dirty="0">
                <a:solidFill>
                  <a:srgbClr val="FF0000"/>
                </a:solidFill>
                <a:cs typeface="+mj-cs"/>
              </a:rPr>
              <a:t>التكنولوجي</a:t>
            </a:r>
            <a:r>
              <a:rPr lang="ar-SA" sz="2400" dirty="0">
                <a:cs typeface="+mj-cs"/>
              </a:rPr>
              <a:t> السريع على عالم العمل وذلك إلى جانب </a:t>
            </a:r>
            <a:r>
              <a:rPr lang="ar-SA" sz="2400" dirty="0">
                <a:solidFill>
                  <a:srgbClr val="FF0000"/>
                </a:solidFill>
                <a:cs typeface="+mj-cs"/>
              </a:rPr>
              <a:t>تنامي الاهتمام بحقوق الإنسان وفي مقدمتها الحق في العمل</a:t>
            </a:r>
            <a:r>
              <a:rPr lang="ar-SA" sz="2400" dirty="0" smtClean="0">
                <a:solidFill>
                  <a:srgbClr val="FF0000"/>
                </a:solidFill>
                <a:cs typeface="+mj-cs"/>
              </a:rPr>
              <a:t>.</a:t>
            </a:r>
            <a:endParaRPr lang="en-US" sz="2400" dirty="0">
              <a:solidFill>
                <a:srgbClr val="FF0000"/>
              </a:solidFill>
              <a:cs typeface="+mj-cs"/>
            </a:endParaRPr>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A2318BCD-C91D-4EB0-9349-2C87BAA071DD}" type="slidenum">
              <a:rPr lang="en-US" smtClean="0"/>
              <a:pPr>
                <a:defRPr/>
              </a:pPr>
              <a:t>4</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3</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graphicFrame>
        <p:nvGraphicFramePr>
          <p:cNvPr id="6" name="جدول 5"/>
          <p:cNvGraphicFramePr>
            <a:graphicFrameLocks noGrp="1"/>
          </p:cNvGraphicFramePr>
          <p:nvPr>
            <p:extLst>
              <p:ext uri="{D42A27DB-BD31-4B8C-83A1-F6EECF244321}">
                <p14:modId xmlns:p14="http://schemas.microsoft.com/office/powerpoint/2010/main" val="330161908"/>
              </p:ext>
            </p:extLst>
          </p:nvPr>
        </p:nvGraphicFramePr>
        <p:xfrm>
          <a:off x="682925" y="1052513"/>
          <a:ext cx="7776863" cy="5145295"/>
        </p:xfrm>
        <a:graphic>
          <a:graphicData uri="http://schemas.openxmlformats.org/drawingml/2006/table">
            <a:tbl>
              <a:tblPr rtl="1" firstRow="1" firstCol="1" lastRow="1" lastCol="1" bandRow="1" bandCol="1">
                <a:tableStyleId>{5940675A-B579-460E-94D1-54222C63F5DA}</a:tableStyleId>
              </a:tblPr>
              <a:tblGrid>
                <a:gridCol w="1094311"/>
                <a:gridCol w="2633799"/>
                <a:gridCol w="767782"/>
                <a:gridCol w="1329646"/>
                <a:gridCol w="1094311"/>
                <a:gridCol w="857014"/>
              </a:tblGrid>
              <a:tr h="381132">
                <a:tc rowSpan="2">
                  <a:txBody>
                    <a:bodyPr/>
                    <a:lstStyle/>
                    <a:p>
                      <a:pPr marL="0" marR="0" algn="ctr" rtl="1">
                        <a:spcBef>
                          <a:spcPts val="0"/>
                        </a:spcBef>
                        <a:spcAft>
                          <a:spcPts val="0"/>
                        </a:spcAft>
                      </a:pPr>
                      <a:r>
                        <a:rPr lang="ar-SA" sz="1100" dirty="0">
                          <a:effectLst/>
                        </a:rPr>
                        <a:t>م</a:t>
                      </a:r>
                      <a:endParaRPr lang="en-US" sz="1200" dirty="0">
                        <a:effectLst/>
                        <a:latin typeface="Times New Roman"/>
                        <a:ea typeface="Times New Roman"/>
                        <a:cs typeface="Simplified Arabic"/>
                      </a:endParaRPr>
                    </a:p>
                  </a:txBody>
                  <a:tcPr marL="58025" marR="58025" marT="0" marB="0"/>
                </a:tc>
                <a:tc rowSpan="2">
                  <a:txBody>
                    <a:bodyPr/>
                    <a:lstStyle/>
                    <a:p>
                      <a:pPr marL="0" marR="0" algn="ctr" rtl="1">
                        <a:spcBef>
                          <a:spcPts val="0"/>
                        </a:spcBef>
                        <a:spcAft>
                          <a:spcPts val="0"/>
                        </a:spcAft>
                      </a:pPr>
                      <a:r>
                        <a:rPr lang="ar-SA" sz="1100" dirty="0">
                          <a:effectLst/>
                        </a:rPr>
                        <a:t>البلــــــد</a:t>
                      </a:r>
                      <a:endParaRPr lang="en-US" sz="1200" dirty="0">
                        <a:effectLst/>
                        <a:latin typeface="Times New Roman"/>
                        <a:ea typeface="Times New Roman"/>
                        <a:cs typeface="Simplified Arabic"/>
                      </a:endParaRPr>
                    </a:p>
                  </a:txBody>
                  <a:tcPr marL="58025" marR="58025" marT="0" marB="0"/>
                </a:tc>
                <a:tc rowSpan="2">
                  <a:txBody>
                    <a:bodyPr/>
                    <a:lstStyle/>
                    <a:p>
                      <a:pPr marL="0" marR="0" algn="ctr" rtl="1">
                        <a:spcBef>
                          <a:spcPts val="0"/>
                        </a:spcBef>
                        <a:spcAft>
                          <a:spcPts val="0"/>
                        </a:spcAft>
                      </a:pPr>
                      <a:r>
                        <a:rPr lang="ar-SA" sz="1100">
                          <a:effectLst/>
                        </a:rPr>
                        <a:t>السنة</a:t>
                      </a:r>
                      <a:endParaRPr lang="en-US" sz="1200">
                        <a:effectLst/>
                        <a:latin typeface="Times New Roman"/>
                        <a:ea typeface="Times New Roman"/>
                        <a:cs typeface="Simplified Arabic"/>
                      </a:endParaRPr>
                    </a:p>
                  </a:txBody>
                  <a:tcPr marL="58025" marR="58025" marT="0" marB="0"/>
                </a:tc>
                <a:tc rowSpan="2">
                  <a:txBody>
                    <a:bodyPr/>
                    <a:lstStyle/>
                    <a:p>
                      <a:pPr marL="0" marR="0" algn="ctr" rtl="1">
                        <a:spcBef>
                          <a:spcPts val="0"/>
                        </a:spcBef>
                        <a:spcAft>
                          <a:spcPts val="0"/>
                        </a:spcAft>
                      </a:pPr>
                      <a:r>
                        <a:rPr lang="ar-SA" sz="1100">
                          <a:effectLst/>
                        </a:rPr>
                        <a:t>عدد البطالة</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معدل البطالة</a:t>
                      </a:r>
                      <a:endParaRPr lang="en-US" sz="1200">
                        <a:effectLst/>
                        <a:latin typeface="Times New Roman"/>
                        <a:ea typeface="Times New Roman"/>
                        <a:cs typeface="Simplified Arabic"/>
                      </a:endParaRPr>
                    </a:p>
                  </a:txBody>
                  <a:tcPr marL="58025" marR="58025" marT="0" marB="0"/>
                </a:tc>
                <a:tc rowSpan="2">
                  <a:txBody>
                    <a:bodyPr/>
                    <a:lstStyle/>
                    <a:p>
                      <a:pPr marL="0" marR="0" algn="ctr" rtl="1">
                        <a:spcBef>
                          <a:spcPts val="0"/>
                        </a:spcBef>
                        <a:spcAft>
                          <a:spcPts val="0"/>
                        </a:spcAft>
                      </a:pPr>
                      <a:r>
                        <a:rPr lang="ar-SA" sz="1100">
                          <a:effectLst/>
                        </a:rPr>
                        <a:t>المصدر</a:t>
                      </a:r>
                      <a:endParaRPr lang="en-US" sz="1200">
                        <a:effectLst/>
                        <a:latin typeface="Times New Roman"/>
                        <a:ea typeface="Times New Roman"/>
                        <a:cs typeface="Simplified Arabic"/>
                      </a:endParaRPr>
                    </a:p>
                  </a:txBody>
                  <a:tcPr marL="58025" marR="58025" marT="0" marB="0"/>
                </a:tc>
              </a:tr>
              <a:tr h="190579">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rtl="1">
                        <a:spcBef>
                          <a:spcPts val="0"/>
                        </a:spcBef>
                        <a:spcAft>
                          <a:spcPts val="0"/>
                        </a:spcAft>
                      </a:pPr>
                      <a:r>
                        <a:rPr lang="ar-SA" sz="1100">
                          <a:effectLst/>
                        </a:rPr>
                        <a:t>(%)</a:t>
                      </a:r>
                      <a:endParaRPr lang="en-US" sz="1200">
                        <a:effectLst/>
                        <a:latin typeface="Times New Roman"/>
                        <a:ea typeface="Times New Roman"/>
                        <a:cs typeface="Simplified Arabic"/>
                      </a:endParaRPr>
                    </a:p>
                  </a:txBody>
                  <a:tcPr marL="58025" marR="58025" marT="0" marB="0"/>
                </a:tc>
                <a:tc vMerge="1">
                  <a:txBody>
                    <a:bodyPr/>
                    <a:lstStyle/>
                    <a:p>
                      <a:endParaRPr lang="en-US"/>
                    </a:p>
                  </a:txBody>
                  <a:tcPr/>
                </a:tc>
              </a:tr>
              <a:tr h="381132">
                <a:tc>
                  <a:txBody>
                    <a:bodyPr/>
                    <a:lstStyle/>
                    <a:p>
                      <a:pPr marL="0" marR="0" lvl="0" indent="0" algn="ctr" rtl="1">
                        <a:spcBef>
                          <a:spcPts val="0"/>
                        </a:spcBef>
                        <a:spcAft>
                          <a:spcPts val="0"/>
                        </a:spcAft>
                        <a:buFont typeface="+mj-lt"/>
                        <a:buNone/>
                        <a:tabLst>
                          <a:tab pos="457200" algn="l"/>
                        </a:tabLst>
                      </a:pPr>
                      <a:r>
                        <a:rPr lang="ar-SA" sz="1100" dirty="0" smtClean="0">
                          <a:effectLst/>
                          <a:latin typeface="+mn-lt"/>
                          <a:ea typeface="+mn-ea"/>
                          <a:cs typeface="+mn-cs"/>
                        </a:rPr>
                        <a:t>1</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المملكة الأردنية الهاشمية</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2004</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156284</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12.5</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رسمي</a:t>
                      </a:r>
                      <a:endParaRPr lang="en-US" sz="1200">
                        <a:effectLst/>
                        <a:latin typeface="Times New Roman"/>
                        <a:ea typeface="Times New Roman"/>
                        <a:cs typeface="Simplified Arabic"/>
                      </a:endParaRPr>
                    </a:p>
                  </a:txBody>
                  <a:tcPr marL="58025" marR="58025" marT="0" marB="0"/>
                </a:tc>
              </a:tr>
              <a:tr h="381132">
                <a:tc>
                  <a:txBody>
                    <a:bodyPr/>
                    <a:lstStyle/>
                    <a:p>
                      <a:pPr marL="0" marR="0" lvl="0" indent="0" algn="ctr" rtl="1">
                        <a:spcBef>
                          <a:spcPts val="0"/>
                        </a:spcBef>
                        <a:spcAft>
                          <a:spcPts val="0"/>
                        </a:spcAft>
                        <a:buFont typeface="+mj-lt"/>
                        <a:buNone/>
                        <a:tabLst>
                          <a:tab pos="457200" algn="l"/>
                        </a:tabLst>
                      </a:pPr>
                      <a:r>
                        <a:rPr lang="ar-SA" sz="1100" dirty="0" smtClean="0">
                          <a:effectLst/>
                        </a:rPr>
                        <a:t>2</a:t>
                      </a:r>
                      <a:r>
                        <a:rPr lang="ar-SA" sz="1100" dirty="0">
                          <a:effectLst/>
                        </a:rPr>
                        <a:t> </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دولة الإمارات العربية المتحدة</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2004</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82000</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3</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تقدير</a:t>
                      </a:r>
                      <a:endParaRPr lang="en-US" sz="1200">
                        <a:effectLst/>
                        <a:latin typeface="Times New Roman"/>
                        <a:ea typeface="Times New Roman"/>
                        <a:cs typeface="Simplified Arabic"/>
                      </a:endParaRPr>
                    </a:p>
                  </a:txBody>
                  <a:tcPr marL="58025" marR="58025" marT="0" marB="0"/>
                </a:tc>
              </a:tr>
              <a:tr h="381132">
                <a:tc>
                  <a:txBody>
                    <a:bodyPr/>
                    <a:lstStyle/>
                    <a:p>
                      <a:pPr marL="0" marR="0" lvl="0" indent="0" algn="ctr" rtl="1">
                        <a:spcBef>
                          <a:spcPts val="0"/>
                        </a:spcBef>
                        <a:spcAft>
                          <a:spcPts val="0"/>
                        </a:spcAft>
                        <a:buFont typeface="+mj-lt"/>
                        <a:buNone/>
                        <a:tabLst>
                          <a:tab pos="457200" algn="l"/>
                        </a:tabLst>
                      </a:pPr>
                      <a:r>
                        <a:rPr lang="ar-SA" sz="1100" dirty="0" smtClean="0">
                          <a:effectLst/>
                        </a:rPr>
                        <a:t>3</a:t>
                      </a:r>
                      <a:r>
                        <a:rPr lang="ar-SA" sz="1100" dirty="0">
                          <a:effectLst/>
                        </a:rPr>
                        <a:t> </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مملكة البحرين</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dirty="0">
                          <a:effectLst/>
                        </a:rPr>
                        <a:t>2004</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9224</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3.1</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رسمي</a:t>
                      </a:r>
                      <a:endParaRPr lang="en-US" sz="1200">
                        <a:effectLst/>
                        <a:latin typeface="Times New Roman"/>
                        <a:ea typeface="Times New Roman"/>
                        <a:cs typeface="Simplified Arabic"/>
                      </a:endParaRPr>
                    </a:p>
                  </a:txBody>
                  <a:tcPr marL="58025" marR="58025" marT="0" marB="0"/>
                </a:tc>
              </a:tr>
              <a:tr h="381132">
                <a:tc>
                  <a:txBody>
                    <a:bodyPr/>
                    <a:lstStyle/>
                    <a:p>
                      <a:pPr marL="0" marR="0" lvl="0" indent="0" algn="ctr" rtl="1">
                        <a:spcBef>
                          <a:spcPts val="0"/>
                        </a:spcBef>
                        <a:spcAft>
                          <a:spcPts val="0"/>
                        </a:spcAft>
                        <a:buFont typeface="+mj-lt"/>
                        <a:buNone/>
                        <a:tabLst>
                          <a:tab pos="457200" algn="l"/>
                        </a:tabLst>
                      </a:pPr>
                      <a:r>
                        <a:rPr lang="ar-SA" sz="1100" dirty="0" smtClean="0">
                          <a:effectLst/>
                        </a:rPr>
                        <a:t>4</a:t>
                      </a:r>
                      <a:r>
                        <a:rPr lang="ar-SA" sz="1100" dirty="0">
                          <a:effectLst/>
                        </a:rPr>
                        <a:t> </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الجمهورية التونسية</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dirty="0">
                          <a:effectLst/>
                        </a:rPr>
                        <a:t>2004</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432900</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13.9</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رسمي</a:t>
                      </a:r>
                      <a:endParaRPr lang="en-US" sz="1200">
                        <a:effectLst/>
                        <a:latin typeface="Times New Roman"/>
                        <a:ea typeface="Times New Roman"/>
                        <a:cs typeface="Simplified Arabic"/>
                      </a:endParaRPr>
                    </a:p>
                  </a:txBody>
                  <a:tcPr marL="58025" marR="58025" marT="0" marB="0"/>
                </a:tc>
              </a:tr>
              <a:tr h="381132">
                <a:tc>
                  <a:txBody>
                    <a:bodyPr/>
                    <a:lstStyle/>
                    <a:p>
                      <a:pPr marL="0" marR="0" lvl="0" indent="0" algn="ctr" rtl="1">
                        <a:spcBef>
                          <a:spcPts val="0"/>
                        </a:spcBef>
                        <a:spcAft>
                          <a:spcPts val="0"/>
                        </a:spcAft>
                        <a:buFont typeface="+mj-lt"/>
                        <a:buNone/>
                        <a:tabLst>
                          <a:tab pos="457200" algn="l"/>
                        </a:tabLst>
                      </a:pPr>
                      <a:r>
                        <a:rPr lang="ar-SA" sz="1100" dirty="0" smtClean="0">
                          <a:effectLst/>
                        </a:rPr>
                        <a:t>5</a:t>
                      </a:r>
                      <a:r>
                        <a:rPr lang="ar-SA" sz="1100" dirty="0">
                          <a:effectLst/>
                        </a:rPr>
                        <a:t> </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900">
                          <a:effectLst/>
                        </a:rPr>
                        <a:t>الجمهورية الجزائرية الديمقراطية الشعبية</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dirty="0">
                          <a:effectLst/>
                        </a:rPr>
                        <a:t>2004</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3187041</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29.9</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تقدير</a:t>
                      </a:r>
                      <a:endParaRPr lang="en-US" sz="1200">
                        <a:effectLst/>
                        <a:latin typeface="Times New Roman"/>
                        <a:ea typeface="Times New Roman"/>
                        <a:cs typeface="Simplified Arabic"/>
                      </a:endParaRPr>
                    </a:p>
                  </a:txBody>
                  <a:tcPr marL="58025" marR="58025" marT="0" marB="0"/>
                </a:tc>
              </a:tr>
              <a:tr h="381132">
                <a:tc>
                  <a:txBody>
                    <a:bodyPr/>
                    <a:lstStyle/>
                    <a:p>
                      <a:pPr marL="0" marR="0" lvl="0" indent="0" algn="ctr" rtl="1">
                        <a:spcBef>
                          <a:spcPts val="0"/>
                        </a:spcBef>
                        <a:spcAft>
                          <a:spcPts val="0"/>
                        </a:spcAft>
                        <a:buFont typeface="+mj-lt"/>
                        <a:buNone/>
                        <a:tabLst>
                          <a:tab pos="457200" algn="l"/>
                        </a:tabLst>
                      </a:pPr>
                      <a:r>
                        <a:rPr lang="ar-SA" sz="1100" dirty="0" smtClean="0">
                          <a:effectLst/>
                          <a:latin typeface="+mn-lt"/>
                          <a:ea typeface="+mn-ea"/>
                          <a:cs typeface="+mn-cs"/>
                        </a:rPr>
                        <a:t>6</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جمهورية جيبوتي</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dirty="0">
                          <a:effectLst/>
                        </a:rPr>
                        <a:t>2004</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29602</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9.5</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تقدير</a:t>
                      </a:r>
                      <a:endParaRPr lang="en-US" sz="1200">
                        <a:effectLst/>
                        <a:latin typeface="Times New Roman"/>
                        <a:ea typeface="Times New Roman"/>
                        <a:cs typeface="Simplified Arabic"/>
                      </a:endParaRPr>
                    </a:p>
                  </a:txBody>
                  <a:tcPr marL="58025" marR="58025" marT="0" marB="0"/>
                </a:tc>
              </a:tr>
              <a:tr h="381132">
                <a:tc>
                  <a:txBody>
                    <a:bodyPr/>
                    <a:lstStyle/>
                    <a:p>
                      <a:pPr marL="0" marR="0" lvl="0" indent="0" algn="ctr" rtl="1">
                        <a:spcBef>
                          <a:spcPts val="0"/>
                        </a:spcBef>
                        <a:spcAft>
                          <a:spcPts val="0"/>
                        </a:spcAft>
                        <a:buFont typeface="+mj-lt"/>
                        <a:buNone/>
                        <a:tabLst>
                          <a:tab pos="457200" algn="l"/>
                        </a:tabLst>
                      </a:pPr>
                      <a:r>
                        <a:rPr lang="ar-SA" sz="1100" dirty="0" smtClean="0">
                          <a:effectLst/>
                        </a:rPr>
                        <a:t>7</a:t>
                      </a:r>
                      <a:r>
                        <a:rPr lang="ar-SA" sz="1100" dirty="0">
                          <a:effectLst/>
                        </a:rPr>
                        <a:t> </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المملكة العربية السعودية</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dirty="0">
                          <a:effectLst/>
                        </a:rPr>
                        <a:t>2004</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403311</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6.2</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رسمي</a:t>
                      </a:r>
                      <a:endParaRPr lang="en-US" sz="1200">
                        <a:effectLst/>
                        <a:latin typeface="Times New Roman"/>
                        <a:ea typeface="Times New Roman"/>
                        <a:cs typeface="Simplified Arabic"/>
                      </a:endParaRPr>
                    </a:p>
                  </a:txBody>
                  <a:tcPr marL="58025" marR="58025" marT="0" marB="0"/>
                </a:tc>
              </a:tr>
              <a:tr h="381132">
                <a:tc>
                  <a:txBody>
                    <a:bodyPr/>
                    <a:lstStyle/>
                    <a:p>
                      <a:pPr marL="0" marR="0" lvl="0" indent="0" algn="ctr" rtl="1">
                        <a:spcBef>
                          <a:spcPts val="0"/>
                        </a:spcBef>
                        <a:spcAft>
                          <a:spcPts val="0"/>
                        </a:spcAft>
                        <a:buFont typeface="+mj-lt"/>
                        <a:buNone/>
                        <a:tabLst>
                          <a:tab pos="457200" algn="l"/>
                        </a:tabLst>
                      </a:pPr>
                      <a:r>
                        <a:rPr lang="ar-SA" sz="1100" dirty="0" smtClean="0">
                          <a:effectLst/>
                        </a:rPr>
                        <a:t>8</a:t>
                      </a:r>
                      <a:r>
                        <a:rPr lang="ar-SA" sz="1100" dirty="0">
                          <a:effectLst/>
                        </a:rPr>
                        <a:t> </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جمهورية السودان</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dirty="0">
                          <a:effectLst/>
                        </a:rPr>
                        <a:t>2004</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2329215</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17</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رسمي</a:t>
                      </a:r>
                      <a:endParaRPr lang="en-US" sz="1200">
                        <a:effectLst/>
                        <a:latin typeface="Times New Roman"/>
                        <a:ea typeface="Times New Roman"/>
                        <a:cs typeface="Simplified Arabic"/>
                      </a:endParaRPr>
                    </a:p>
                  </a:txBody>
                  <a:tcPr marL="58025" marR="58025" marT="0" marB="0"/>
                </a:tc>
              </a:tr>
              <a:tr h="381132">
                <a:tc>
                  <a:txBody>
                    <a:bodyPr/>
                    <a:lstStyle/>
                    <a:p>
                      <a:pPr marL="0" marR="0" lvl="0" indent="0" algn="ctr" rtl="1">
                        <a:spcBef>
                          <a:spcPts val="0"/>
                        </a:spcBef>
                        <a:spcAft>
                          <a:spcPts val="0"/>
                        </a:spcAft>
                        <a:buFont typeface="+mj-lt"/>
                        <a:buNone/>
                        <a:tabLst>
                          <a:tab pos="457200" algn="l"/>
                        </a:tabLst>
                      </a:pPr>
                      <a:r>
                        <a:rPr lang="ar-SA" sz="1100" dirty="0" smtClean="0">
                          <a:effectLst/>
                        </a:rPr>
                        <a:t>9</a:t>
                      </a:r>
                      <a:r>
                        <a:rPr lang="ar-SA" sz="1100" dirty="0">
                          <a:effectLst/>
                        </a:rPr>
                        <a:t> </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الجمهورية العربية السورية</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dirty="0">
                          <a:effectLst/>
                        </a:rPr>
                        <a:t>2004</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530064</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10.8</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رسمي</a:t>
                      </a:r>
                      <a:endParaRPr lang="en-US" sz="1200">
                        <a:effectLst/>
                        <a:latin typeface="Times New Roman"/>
                        <a:ea typeface="Times New Roman"/>
                        <a:cs typeface="Simplified Arabic"/>
                      </a:endParaRPr>
                    </a:p>
                  </a:txBody>
                  <a:tcPr marL="58025" marR="58025" marT="0" marB="0"/>
                </a:tc>
              </a:tr>
              <a:tr h="381132">
                <a:tc>
                  <a:txBody>
                    <a:bodyPr/>
                    <a:lstStyle/>
                    <a:p>
                      <a:pPr marL="0" marR="0" lvl="0" indent="0" algn="ctr" rtl="1">
                        <a:spcBef>
                          <a:spcPts val="0"/>
                        </a:spcBef>
                        <a:spcAft>
                          <a:spcPts val="0"/>
                        </a:spcAft>
                        <a:buFont typeface="+mj-lt"/>
                        <a:buNone/>
                        <a:tabLst>
                          <a:tab pos="457200" algn="l"/>
                        </a:tabLst>
                      </a:pPr>
                      <a:r>
                        <a:rPr lang="ar-SA" sz="1100" dirty="0" smtClean="0">
                          <a:effectLst/>
                        </a:rPr>
                        <a:t>10</a:t>
                      </a:r>
                      <a:r>
                        <a:rPr lang="ar-SA" sz="1100" dirty="0">
                          <a:effectLst/>
                        </a:rPr>
                        <a:t> </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جمهورية الصومال الديمقراطية</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dirty="0">
                          <a:effectLst/>
                        </a:rPr>
                        <a:t>2004</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777994</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17</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تقدير</a:t>
                      </a:r>
                      <a:endParaRPr lang="en-US" sz="1200">
                        <a:effectLst/>
                        <a:latin typeface="Times New Roman"/>
                        <a:ea typeface="Times New Roman"/>
                        <a:cs typeface="Simplified Arabic"/>
                      </a:endParaRPr>
                    </a:p>
                  </a:txBody>
                  <a:tcPr marL="58025" marR="58025" marT="0" marB="0"/>
                </a:tc>
              </a:tr>
              <a:tr h="381132">
                <a:tc>
                  <a:txBody>
                    <a:bodyPr/>
                    <a:lstStyle/>
                    <a:p>
                      <a:pPr marL="0" marR="0" lvl="0" indent="0" algn="ctr" rtl="1">
                        <a:spcBef>
                          <a:spcPts val="0"/>
                        </a:spcBef>
                        <a:spcAft>
                          <a:spcPts val="0"/>
                        </a:spcAft>
                        <a:buFont typeface="+mj-lt"/>
                        <a:buNone/>
                        <a:tabLst>
                          <a:tab pos="457200" algn="l"/>
                        </a:tabLst>
                      </a:pPr>
                      <a:r>
                        <a:rPr lang="ar-SA" sz="1100" dirty="0" smtClean="0">
                          <a:effectLst/>
                        </a:rPr>
                        <a:t>11</a:t>
                      </a:r>
                      <a:r>
                        <a:rPr lang="ar-SA" sz="1100" dirty="0">
                          <a:effectLst/>
                        </a:rPr>
                        <a:t> </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جمهورية العراق</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dirty="0">
                          <a:effectLst/>
                        </a:rPr>
                        <a:t>2004</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7273252</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28.1</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تقدير</a:t>
                      </a:r>
                      <a:endParaRPr lang="en-US" sz="1200">
                        <a:effectLst/>
                        <a:latin typeface="Times New Roman"/>
                        <a:ea typeface="Times New Roman"/>
                        <a:cs typeface="Simplified Arabic"/>
                      </a:endParaRPr>
                    </a:p>
                  </a:txBody>
                  <a:tcPr marL="58025" marR="58025" marT="0" marB="0"/>
                </a:tc>
              </a:tr>
              <a:tr h="381132">
                <a:tc>
                  <a:txBody>
                    <a:bodyPr/>
                    <a:lstStyle/>
                    <a:p>
                      <a:pPr marL="0" marR="0" lvl="0" indent="0" algn="ctr" rtl="1">
                        <a:spcBef>
                          <a:spcPts val="0"/>
                        </a:spcBef>
                        <a:spcAft>
                          <a:spcPts val="0"/>
                        </a:spcAft>
                        <a:buFont typeface="+mj-lt"/>
                        <a:buNone/>
                        <a:tabLst>
                          <a:tab pos="457200" algn="l"/>
                        </a:tabLst>
                      </a:pPr>
                      <a:r>
                        <a:rPr lang="ar-SA" sz="1100" dirty="0" smtClean="0">
                          <a:effectLst/>
                        </a:rPr>
                        <a:t>12</a:t>
                      </a:r>
                      <a:r>
                        <a:rPr lang="ar-SA" sz="1100" dirty="0">
                          <a:effectLst/>
                        </a:rPr>
                        <a:t> </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سلطنة عمان</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dirty="0">
                          <a:effectLst/>
                        </a:rPr>
                        <a:t>2004</a:t>
                      </a:r>
                      <a:endParaRPr lang="en-US" sz="1200" dirty="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62868</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a:effectLst/>
                        </a:rPr>
                        <a:t>7.1</a:t>
                      </a:r>
                      <a:endParaRPr lang="en-US" sz="1200">
                        <a:effectLst/>
                        <a:latin typeface="Times New Roman"/>
                        <a:ea typeface="Times New Roman"/>
                        <a:cs typeface="Simplified Arabic"/>
                      </a:endParaRPr>
                    </a:p>
                  </a:txBody>
                  <a:tcPr marL="58025" marR="58025" marT="0" marB="0"/>
                </a:tc>
                <a:tc>
                  <a:txBody>
                    <a:bodyPr/>
                    <a:lstStyle/>
                    <a:p>
                      <a:pPr marL="0" marR="0" algn="ctr" rtl="1">
                        <a:spcBef>
                          <a:spcPts val="0"/>
                        </a:spcBef>
                        <a:spcAft>
                          <a:spcPts val="0"/>
                        </a:spcAft>
                      </a:pPr>
                      <a:r>
                        <a:rPr lang="ar-SA" sz="1100" dirty="0">
                          <a:effectLst/>
                        </a:rPr>
                        <a:t>رسمي</a:t>
                      </a:r>
                      <a:endParaRPr lang="en-US" sz="1200" dirty="0">
                        <a:effectLst/>
                        <a:latin typeface="Times New Roman"/>
                        <a:ea typeface="Times New Roman"/>
                        <a:cs typeface="Simplified Arabic"/>
                      </a:endParaRPr>
                    </a:p>
                  </a:txBody>
                  <a:tcPr marL="58025" marR="58025" marT="0" marB="0"/>
                </a:tc>
              </a:tr>
            </a:tbl>
          </a:graphicData>
        </a:graphic>
      </p:graphicFrame>
      <p:sp>
        <p:nvSpPr>
          <p:cNvPr id="40041" name="مربع نص 6"/>
          <p:cNvSpPr txBox="1">
            <a:spLocks noChangeArrowheads="1"/>
          </p:cNvSpPr>
          <p:nvPr/>
        </p:nvSpPr>
        <p:spPr bwMode="auto">
          <a:xfrm>
            <a:off x="2555875" y="533400"/>
            <a:ext cx="4251325" cy="461963"/>
          </a:xfrm>
          <a:prstGeom prst="rect">
            <a:avLst/>
          </a:prstGeom>
          <a:noFill/>
          <a:ln w="9525">
            <a:noFill/>
            <a:miter lim="800000"/>
            <a:headEnd/>
            <a:tailEnd/>
          </a:ln>
        </p:spPr>
        <p:txBody>
          <a:bodyPr wrap="none">
            <a:spAutoFit/>
          </a:bodyPr>
          <a:lstStyle/>
          <a:p>
            <a:r>
              <a:rPr lang="ar-SA" sz="2400" b="1">
                <a:solidFill>
                  <a:srgbClr val="FF0000"/>
                </a:solidFill>
              </a:rPr>
              <a:t>المستوى العام للبطالة في البلدان العربية </a:t>
            </a:r>
            <a:endParaRPr lang="en-US" sz="2400" b="1">
              <a:solidFill>
                <a:srgbClr val="FF0000"/>
              </a:solidFill>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DF10FB65-1EF7-4F79-9DC1-E6F69EAD2148}" type="slidenum">
              <a:rPr lang="en-US" smtClean="0"/>
              <a:pPr>
                <a:defRPr/>
              </a:pPr>
              <a:t>5</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3</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40963" name="مربع نص 6"/>
          <p:cNvSpPr txBox="1">
            <a:spLocks noChangeArrowheads="1"/>
          </p:cNvSpPr>
          <p:nvPr/>
        </p:nvSpPr>
        <p:spPr bwMode="auto">
          <a:xfrm>
            <a:off x="2555875" y="533400"/>
            <a:ext cx="4251325" cy="461963"/>
          </a:xfrm>
          <a:prstGeom prst="rect">
            <a:avLst/>
          </a:prstGeom>
          <a:noFill/>
          <a:ln w="9525">
            <a:noFill/>
            <a:miter lim="800000"/>
            <a:headEnd/>
            <a:tailEnd/>
          </a:ln>
        </p:spPr>
        <p:txBody>
          <a:bodyPr wrap="none">
            <a:spAutoFit/>
          </a:bodyPr>
          <a:lstStyle/>
          <a:p>
            <a:r>
              <a:rPr lang="ar-SA" sz="2400" b="1">
                <a:solidFill>
                  <a:srgbClr val="FF0000"/>
                </a:solidFill>
              </a:rPr>
              <a:t>المستوى العام للبطالة في البلدان العربية </a:t>
            </a:r>
            <a:endParaRPr lang="en-US" sz="2400" b="1">
              <a:solidFill>
                <a:srgbClr val="FF0000"/>
              </a:solidFill>
            </a:endParaRPr>
          </a:p>
        </p:txBody>
      </p:sp>
      <p:graphicFrame>
        <p:nvGraphicFramePr>
          <p:cNvPr id="2" name="جدول 1"/>
          <p:cNvGraphicFramePr>
            <a:graphicFrameLocks noGrp="1"/>
          </p:cNvGraphicFramePr>
          <p:nvPr>
            <p:extLst>
              <p:ext uri="{D42A27DB-BD31-4B8C-83A1-F6EECF244321}">
                <p14:modId xmlns:p14="http://schemas.microsoft.com/office/powerpoint/2010/main" val="2350075803"/>
              </p:ext>
            </p:extLst>
          </p:nvPr>
        </p:nvGraphicFramePr>
        <p:xfrm>
          <a:off x="901700" y="1184275"/>
          <a:ext cx="7559675" cy="4905380"/>
        </p:xfrm>
        <a:graphic>
          <a:graphicData uri="http://schemas.openxmlformats.org/drawingml/2006/table">
            <a:tbl>
              <a:tblPr rtl="1"/>
              <a:tblGrid>
                <a:gridCol w="468312"/>
                <a:gridCol w="2730500"/>
                <a:gridCol w="831850"/>
                <a:gridCol w="1438275"/>
                <a:gridCol w="1160463"/>
                <a:gridCol w="930275"/>
              </a:tblGrid>
              <a:tr h="490538">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dirty="0" smtClean="0">
                          <a:ln>
                            <a:noFill/>
                          </a:ln>
                          <a:solidFill>
                            <a:schemeClr val="tx1"/>
                          </a:solidFill>
                          <a:effectLst/>
                          <a:latin typeface="Calibri" pitchFamily="34" charset="0"/>
                          <a:cs typeface="Arial" pitchFamily="34" charset="0"/>
                        </a:rPr>
                        <a:t>م</a:t>
                      </a:r>
                      <a:r>
                        <a:rPr kumimoji="0" lang="ar-SA" sz="1300" b="0" i="0" u="none" strike="noStrike" cap="none" normalizeH="0" baseline="0" dirty="0" smtClean="0">
                          <a:ln>
                            <a:noFill/>
                          </a:ln>
                          <a:solidFill>
                            <a:schemeClr val="tx1"/>
                          </a:solidFill>
                          <a:effectLst/>
                          <a:latin typeface="Calibri" pitchFamily="34" charset="0"/>
                          <a:cs typeface="Arial" pitchFamily="34" charset="0"/>
                        </a:rPr>
                        <a:t> </a:t>
                      </a:r>
                      <a:endPar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البلــــــد</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السنة</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عدد البطالة</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معدل البطالة</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المصدر</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0538">
                <a:tc>
                  <a:txBody>
                    <a:bodyPr/>
                    <a:lstStyle/>
                    <a:p>
                      <a:pPr marL="0" marR="0" lvl="0" indent="0" algn="ctr" defTabSz="914400" rtl="1" eaLnBrk="1" fontAlgn="base" latinLnBrk="0" hangingPunct="1">
                        <a:lnSpc>
                          <a:spcPct val="100000"/>
                        </a:lnSpc>
                        <a:spcBef>
                          <a:spcPct val="0"/>
                        </a:spcBef>
                        <a:spcAft>
                          <a:spcPct val="0"/>
                        </a:spcAft>
                        <a:buClrTx/>
                        <a:buSzTx/>
                        <a:buFont typeface="+mj-lt"/>
                        <a:buNone/>
                        <a:tabLst>
                          <a:tab pos="457200" algn="l"/>
                        </a:tabLst>
                      </a:pPr>
                      <a:r>
                        <a:rPr kumimoji="0" lang="ar-SA" sz="1300" b="0" i="0" u="none" strike="noStrike" cap="none" normalizeH="0" baseline="0" dirty="0" smtClean="0">
                          <a:ln>
                            <a:noFill/>
                          </a:ln>
                          <a:solidFill>
                            <a:schemeClr val="tx1"/>
                          </a:solidFill>
                          <a:effectLst/>
                          <a:latin typeface="Calibri" pitchFamily="34" charset="0"/>
                          <a:cs typeface="Arial" pitchFamily="34" charset="0"/>
                        </a:rPr>
                        <a:t>13</a:t>
                      </a:r>
                      <a:r>
                        <a:rPr kumimoji="0" lang="ar-SA" sz="1300" b="0" i="0" u="none" strike="noStrike" cap="none" normalizeH="0" baseline="0" dirty="0" smtClean="0">
                          <a:ln>
                            <a:noFill/>
                          </a:ln>
                          <a:solidFill>
                            <a:schemeClr val="tx1"/>
                          </a:solidFill>
                          <a:effectLst/>
                          <a:latin typeface="Calibri" pitchFamily="34" charset="0"/>
                          <a:cs typeface="Arial" pitchFamily="34" charset="0"/>
                        </a:rPr>
                        <a:t> </a:t>
                      </a:r>
                      <a:endPar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دولة قطر</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2004</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8887</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2.3</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تقدير</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0538">
                <a:tc>
                  <a:txBody>
                    <a:bodyPr/>
                    <a:lstStyle/>
                    <a:p>
                      <a:pPr marL="0" marR="0" lvl="0" indent="0" algn="ctr" defTabSz="914400" rtl="1" eaLnBrk="1" fontAlgn="base" latinLnBrk="0" hangingPunct="1">
                        <a:lnSpc>
                          <a:spcPct val="100000"/>
                        </a:lnSpc>
                        <a:spcBef>
                          <a:spcPct val="0"/>
                        </a:spcBef>
                        <a:spcAft>
                          <a:spcPct val="0"/>
                        </a:spcAft>
                        <a:buClrTx/>
                        <a:buSzTx/>
                        <a:buFont typeface="+mj-lt"/>
                        <a:buNone/>
                        <a:tabLst>
                          <a:tab pos="457200" algn="l"/>
                        </a:tabLst>
                      </a:pPr>
                      <a:r>
                        <a:rPr kumimoji="0" lang="ar-SA" sz="1300" b="0" i="0" u="none" strike="noStrike" cap="none" normalizeH="0" baseline="0" dirty="0" smtClean="0">
                          <a:ln>
                            <a:noFill/>
                          </a:ln>
                          <a:solidFill>
                            <a:schemeClr val="tx1"/>
                          </a:solidFill>
                          <a:effectLst/>
                          <a:latin typeface="Calibri" pitchFamily="34" charset="0"/>
                          <a:cs typeface="Arial" pitchFamily="34" charset="0"/>
                        </a:rPr>
                        <a:t>14</a:t>
                      </a:r>
                      <a:r>
                        <a:rPr kumimoji="0" lang="ar-SA" sz="1300" b="0" i="0" u="none" strike="noStrike" cap="none" normalizeH="0" baseline="0" dirty="0" smtClean="0">
                          <a:ln>
                            <a:noFill/>
                          </a:ln>
                          <a:solidFill>
                            <a:schemeClr val="tx1"/>
                          </a:solidFill>
                          <a:effectLst/>
                          <a:latin typeface="Calibri" pitchFamily="34" charset="0"/>
                          <a:cs typeface="Arial" pitchFamily="34" charset="0"/>
                        </a:rPr>
                        <a:t> </a:t>
                      </a:r>
                      <a:endPar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دولة الكويت</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2004</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25919</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1.7</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رسمي</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0538">
                <a:tc>
                  <a:txBody>
                    <a:bodyPr/>
                    <a:lstStyle/>
                    <a:p>
                      <a:pPr marL="0" marR="0" lvl="0" indent="0" algn="ctr" defTabSz="914400" rtl="1" eaLnBrk="1" fontAlgn="base" latinLnBrk="0" hangingPunct="1">
                        <a:lnSpc>
                          <a:spcPct val="100000"/>
                        </a:lnSpc>
                        <a:spcBef>
                          <a:spcPct val="0"/>
                        </a:spcBef>
                        <a:spcAft>
                          <a:spcPct val="0"/>
                        </a:spcAft>
                        <a:buClrTx/>
                        <a:buSzTx/>
                        <a:buFont typeface="+mj-lt"/>
                        <a:buNone/>
                        <a:tabLst>
                          <a:tab pos="457200" algn="l"/>
                        </a:tabLst>
                      </a:pPr>
                      <a:r>
                        <a:rPr kumimoji="0" lang="ar-SA" sz="1300" b="0" i="0" u="none" strike="noStrike" cap="none" normalizeH="0" baseline="0" dirty="0" smtClean="0">
                          <a:ln>
                            <a:noFill/>
                          </a:ln>
                          <a:solidFill>
                            <a:schemeClr val="tx1"/>
                          </a:solidFill>
                          <a:effectLst/>
                          <a:latin typeface="Calibri" pitchFamily="34" charset="0"/>
                          <a:cs typeface="Arial" pitchFamily="34" charset="0"/>
                        </a:rPr>
                        <a:t>15</a:t>
                      </a:r>
                      <a:r>
                        <a:rPr kumimoji="0" lang="ar-SA" sz="1300" b="0" i="0" u="none" strike="noStrike" cap="none" normalizeH="0" baseline="0" dirty="0" smtClean="0">
                          <a:ln>
                            <a:noFill/>
                          </a:ln>
                          <a:solidFill>
                            <a:schemeClr val="tx1"/>
                          </a:solidFill>
                          <a:effectLst/>
                          <a:latin typeface="Calibri" pitchFamily="34" charset="0"/>
                          <a:cs typeface="Arial" pitchFamily="34" charset="0"/>
                        </a:rPr>
                        <a:t> </a:t>
                      </a:r>
                      <a:endPar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الجمهورية اللبنانية</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2004</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145965</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10.8</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تقدير</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0538">
                <a:tc>
                  <a:txBody>
                    <a:bodyPr/>
                    <a:lstStyle/>
                    <a:p>
                      <a:pPr marL="0" marR="0" lvl="0" indent="0" algn="ctr" defTabSz="914400" rtl="1" eaLnBrk="1" fontAlgn="base" latinLnBrk="0" hangingPunct="1">
                        <a:lnSpc>
                          <a:spcPct val="100000"/>
                        </a:lnSpc>
                        <a:spcBef>
                          <a:spcPct val="0"/>
                        </a:spcBef>
                        <a:spcAft>
                          <a:spcPct val="0"/>
                        </a:spcAft>
                        <a:buClrTx/>
                        <a:buSzTx/>
                        <a:buFont typeface="+mj-lt"/>
                        <a:buNone/>
                        <a:tabLst>
                          <a:tab pos="457200" algn="l"/>
                        </a:tabLst>
                      </a:pPr>
                      <a:r>
                        <a:rPr kumimoji="0" lang="ar-SA" sz="1300" b="0" i="0" u="none" strike="noStrike" cap="none" normalizeH="0" baseline="0" dirty="0" smtClean="0">
                          <a:ln>
                            <a:noFill/>
                          </a:ln>
                          <a:solidFill>
                            <a:schemeClr val="tx1"/>
                          </a:solidFill>
                          <a:effectLst/>
                          <a:latin typeface="Calibri" pitchFamily="34" charset="0"/>
                          <a:cs typeface="Arial" pitchFamily="34" charset="0"/>
                        </a:rPr>
                        <a:t>16</a:t>
                      </a:r>
                      <a:r>
                        <a:rPr kumimoji="0" lang="ar-SA" sz="1300" b="0" i="0" u="none" strike="noStrike" cap="none" normalizeH="0" baseline="0" dirty="0" smtClean="0">
                          <a:ln>
                            <a:noFill/>
                          </a:ln>
                          <a:solidFill>
                            <a:schemeClr val="tx1"/>
                          </a:solidFill>
                          <a:effectLst/>
                          <a:latin typeface="Calibri" pitchFamily="34" charset="0"/>
                          <a:cs typeface="Arial" pitchFamily="34" charset="0"/>
                        </a:rPr>
                        <a:t> </a:t>
                      </a:r>
                      <a:endPar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الجماهيرية العربية الليبية الشعبية الاشتراكية العظمى</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2004</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308171</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17.5</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تقدير</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0538">
                <a:tc>
                  <a:txBody>
                    <a:bodyPr/>
                    <a:lstStyle/>
                    <a:p>
                      <a:pPr marL="0" marR="0" lvl="0" indent="0" algn="ctr" defTabSz="914400" rtl="1" eaLnBrk="1" fontAlgn="base" latinLnBrk="0" hangingPunct="1">
                        <a:lnSpc>
                          <a:spcPct val="100000"/>
                        </a:lnSpc>
                        <a:spcBef>
                          <a:spcPct val="0"/>
                        </a:spcBef>
                        <a:spcAft>
                          <a:spcPct val="0"/>
                        </a:spcAft>
                        <a:buClrTx/>
                        <a:buSzTx/>
                        <a:buFont typeface="+mj-lt"/>
                        <a:buNone/>
                        <a:tabLst>
                          <a:tab pos="457200" algn="l"/>
                        </a:tabLst>
                      </a:pPr>
                      <a:r>
                        <a:rPr kumimoji="0" lang="ar-SA" sz="1300" b="0" i="0" u="none" strike="noStrike" cap="none" normalizeH="0" baseline="0" dirty="0" smtClean="0">
                          <a:ln>
                            <a:noFill/>
                          </a:ln>
                          <a:solidFill>
                            <a:schemeClr val="tx1"/>
                          </a:solidFill>
                          <a:effectLst/>
                          <a:latin typeface="Calibri" pitchFamily="34" charset="0"/>
                          <a:cs typeface="Arial" pitchFamily="34" charset="0"/>
                        </a:rPr>
                        <a:t>17</a:t>
                      </a:r>
                      <a:r>
                        <a:rPr kumimoji="0" lang="ar-SA" sz="1300" b="0" i="0" u="none" strike="noStrike" cap="none" normalizeH="0" baseline="0" dirty="0" smtClean="0">
                          <a:ln>
                            <a:noFill/>
                          </a:ln>
                          <a:solidFill>
                            <a:schemeClr val="tx1"/>
                          </a:solidFill>
                          <a:effectLst/>
                          <a:latin typeface="Calibri" pitchFamily="34" charset="0"/>
                          <a:cs typeface="Arial" pitchFamily="34" charset="0"/>
                        </a:rPr>
                        <a:t> </a:t>
                      </a:r>
                      <a:endPar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جمهورية مصر العربية</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2004</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2204000</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10.5</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رسمي</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0538">
                <a:tc>
                  <a:txBody>
                    <a:bodyPr/>
                    <a:lstStyle/>
                    <a:p>
                      <a:pPr marL="0" marR="0" lvl="0" indent="0" algn="ctr" defTabSz="914400" rtl="1" eaLnBrk="1" fontAlgn="base" latinLnBrk="0" hangingPunct="1">
                        <a:lnSpc>
                          <a:spcPct val="100000"/>
                        </a:lnSpc>
                        <a:spcBef>
                          <a:spcPct val="0"/>
                        </a:spcBef>
                        <a:spcAft>
                          <a:spcPct val="0"/>
                        </a:spcAft>
                        <a:buClrTx/>
                        <a:buSzTx/>
                        <a:buFont typeface="+mj-lt"/>
                        <a:buNone/>
                        <a:tabLst>
                          <a:tab pos="457200" algn="l"/>
                        </a:tabLst>
                      </a:pPr>
                      <a:r>
                        <a:rPr kumimoji="0" lang="ar-SA" sz="1300" b="0" i="0" u="none" strike="noStrike" cap="none" normalizeH="0" baseline="0" dirty="0" smtClean="0">
                          <a:ln>
                            <a:noFill/>
                          </a:ln>
                          <a:solidFill>
                            <a:schemeClr val="tx1"/>
                          </a:solidFill>
                          <a:effectLst/>
                          <a:latin typeface="Calibri" pitchFamily="34" charset="0"/>
                          <a:cs typeface="Arial" pitchFamily="34" charset="0"/>
                        </a:rPr>
                        <a:t>18</a:t>
                      </a:r>
                      <a:r>
                        <a:rPr kumimoji="0" lang="ar-SA" sz="1300" b="0" i="0" u="none" strike="noStrike" cap="none" normalizeH="0" baseline="0" dirty="0" smtClean="0">
                          <a:ln>
                            <a:noFill/>
                          </a:ln>
                          <a:solidFill>
                            <a:schemeClr val="tx1"/>
                          </a:solidFill>
                          <a:effectLst/>
                          <a:latin typeface="Calibri" pitchFamily="34" charset="0"/>
                          <a:cs typeface="Arial" pitchFamily="34" charset="0"/>
                        </a:rPr>
                        <a:t> </a:t>
                      </a:r>
                      <a:endPar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المملكة المغربية</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2004</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1446392</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14.2</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تقدير</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0538">
                <a:tc>
                  <a:txBody>
                    <a:bodyPr/>
                    <a:lstStyle/>
                    <a:p>
                      <a:pPr marL="0" marR="0" lvl="0" indent="0" algn="ctr" defTabSz="914400" rtl="1" eaLnBrk="1" fontAlgn="base" latinLnBrk="0" hangingPunct="1">
                        <a:lnSpc>
                          <a:spcPct val="100000"/>
                        </a:lnSpc>
                        <a:spcBef>
                          <a:spcPct val="0"/>
                        </a:spcBef>
                        <a:spcAft>
                          <a:spcPct val="0"/>
                        </a:spcAft>
                        <a:buClrTx/>
                        <a:buSzTx/>
                        <a:buFont typeface="+mj-lt"/>
                        <a:buNone/>
                        <a:tabLst>
                          <a:tab pos="457200" algn="l"/>
                        </a:tabLst>
                      </a:pPr>
                      <a:r>
                        <a:rPr kumimoji="0" lang="ar-SA" sz="1300" b="0" i="0" u="none" strike="noStrike" cap="none" normalizeH="0" baseline="0" dirty="0" smtClean="0">
                          <a:ln>
                            <a:noFill/>
                          </a:ln>
                          <a:solidFill>
                            <a:schemeClr val="tx1"/>
                          </a:solidFill>
                          <a:effectLst/>
                          <a:latin typeface="Calibri" pitchFamily="34" charset="0"/>
                          <a:cs typeface="Arial" pitchFamily="34" charset="0"/>
                        </a:rPr>
                        <a:t>19</a:t>
                      </a:r>
                      <a:r>
                        <a:rPr kumimoji="0" lang="ar-SA" sz="1300" b="0" i="0" u="none" strike="noStrike" cap="none" normalizeH="0" baseline="0" dirty="0" smtClean="0">
                          <a:ln>
                            <a:noFill/>
                          </a:ln>
                          <a:solidFill>
                            <a:schemeClr val="tx1"/>
                          </a:solidFill>
                          <a:effectLst/>
                          <a:latin typeface="Calibri" pitchFamily="34" charset="0"/>
                          <a:cs typeface="Arial" pitchFamily="34" charset="0"/>
                        </a:rPr>
                        <a:t> </a:t>
                      </a:r>
                      <a:endPar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الجمهورية الإسلامية الموريتانية</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2004</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178446</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21</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رسمي</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0538">
                <a:tc>
                  <a:txBody>
                    <a:bodyPr/>
                    <a:lstStyle/>
                    <a:p>
                      <a:pPr marL="0" marR="0" lvl="0" indent="0" algn="ctr" defTabSz="914400" rtl="1" eaLnBrk="1" fontAlgn="base" latinLnBrk="0" hangingPunct="1">
                        <a:lnSpc>
                          <a:spcPct val="100000"/>
                        </a:lnSpc>
                        <a:spcBef>
                          <a:spcPct val="0"/>
                        </a:spcBef>
                        <a:spcAft>
                          <a:spcPct val="0"/>
                        </a:spcAft>
                        <a:buClrTx/>
                        <a:buSzTx/>
                        <a:buFont typeface="+mj-lt"/>
                        <a:buNone/>
                        <a:tabLst>
                          <a:tab pos="457200" algn="l"/>
                        </a:tabLst>
                      </a:pPr>
                      <a:r>
                        <a:rPr kumimoji="0" lang="ar-SA" sz="1300" b="0" i="0" u="none" strike="noStrike" cap="none" normalizeH="0" baseline="0" dirty="0" smtClean="0">
                          <a:ln>
                            <a:noFill/>
                          </a:ln>
                          <a:solidFill>
                            <a:schemeClr val="tx1"/>
                          </a:solidFill>
                          <a:effectLst/>
                          <a:latin typeface="Calibri" pitchFamily="34" charset="0"/>
                          <a:cs typeface="Arial" pitchFamily="34" charset="0"/>
                        </a:rPr>
                        <a:t>20</a:t>
                      </a:r>
                      <a:r>
                        <a:rPr kumimoji="0" lang="ar-SA" sz="1300" b="0" i="0" u="none" strike="noStrike" cap="none" normalizeH="0" baseline="0" dirty="0" smtClean="0">
                          <a:ln>
                            <a:noFill/>
                          </a:ln>
                          <a:solidFill>
                            <a:schemeClr val="tx1"/>
                          </a:solidFill>
                          <a:effectLst/>
                          <a:latin typeface="Calibri" pitchFamily="34" charset="0"/>
                          <a:cs typeface="Arial" pitchFamily="34" charset="0"/>
                        </a:rPr>
                        <a:t> </a:t>
                      </a:r>
                      <a:endPar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الجمهورية اليمنية</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2004</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765000</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15.4</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رسمي</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0538">
                <a:tc gridSpan="2">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المجموع</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2004</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20568535</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15.8</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300" b="0" i="0" u="none" strike="noStrike" cap="none" normalizeH="0" baseline="0" smtClean="0">
                          <a:ln>
                            <a:noFill/>
                          </a:ln>
                          <a:solidFill>
                            <a:schemeClr val="tx1"/>
                          </a:solidFill>
                          <a:effectLst/>
                          <a:latin typeface="Calibri" pitchFamily="34" charset="0"/>
                          <a:cs typeface="Arial" pitchFamily="34" charset="0"/>
                        </a:rPr>
                        <a:t>تقدير</a:t>
                      </a:r>
                      <a:endParaRPr kumimoji="0" lang="en-US" sz="1400" b="0" i="0" u="none" strike="noStrike" cap="none" normalizeH="0" baseline="0" smtClean="0">
                        <a:ln>
                          <a:noFill/>
                        </a:ln>
                        <a:solidFill>
                          <a:schemeClr val="tx1"/>
                        </a:solidFill>
                        <a:effectLst/>
                        <a:latin typeface="Times New Roman" pitchFamily="18" charset="0"/>
                        <a:ea typeface="Times New Roman" pitchFamily="18" charset="0"/>
                        <a:cs typeface="Simplified Arabic" pitchFamily="18" charset="-78"/>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6" name="عنصر نائب لرقم الشريحة 5"/>
          <p:cNvSpPr>
            <a:spLocks noGrp="1"/>
          </p:cNvSpPr>
          <p:nvPr>
            <p:ph type="sldNum" sz="quarter" idx="12"/>
          </p:nvPr>
        </p:nvSpPr>
        <p:spPr/>
        <p:txBody>
          <a:bodyPr/>
          <a:lstStyle/>
          <a:p>
            <a:pPr>
              <a:defRPr/>
            </a:pPr>
            <a:fld id="{DB1D3BED-6342-4686-B2F3-D391241C4C4D}" type="slidenum">
              <a:rPr lang="en-US" smtClean="0"/>
              <a:pPr>
                <a:defRPr/>
              </a:pPr>
              <a:t>6</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3</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idx="1"/>
          </p:nvPr>
        </p:nvSpPr>
        <p:spPr>
          <a:xfrm>
            <a:off x="457200" y="1268413"/>
            <a:ext cx="8229600" cy="4525962"/>
          </a:xfrm>
        </p:spPr>
        <p:txBody>
          <a:bodyPr/>
          <a:lstStyle/>
          <a:p>
            <a:pPr marL="0" indent="0" algn="r" rtl="1">
              <a:lnSpc>
                <a:spcPct val="150000"/>
              </a:lnSpc>
              <a:buFont typeface="Arial" pitchFamily="34" charset="0"/>
              <a:buNone/>
            </a:pPr>
            <a:r>
              <a:rPr lang="ar-SA" sz="2400" b="1" dirty="0" smtClean="0">
                <a:solidFill>
                  <a:srgbClr val="C00000"/>
                </a:solidFill>
                <a:latin typeface="Monotype Koufi"/>
                <a:ea typeface="Monotype Koufi"/>
                <a:cs typeface="Monotype Koufi"/>
              </a:rPr>
              <a:t>العولمة وآثارها الاقتصادية على التشغيل </a:t>
            </a:r>
            <a:r>
              <a:rPr lang="en-US" sz="2400" b="1" dirty="0" smtClean="0">
                <a:solidFill>
                  <a:srgbClr val="C00000"/>
                </a:solidFill>
              </a:rPr>
              <a:t>Globalization</a:t>
            </a:r>
            <a:endParaRPr lang="en-US" sz="2400" dirty="0" smtClean="0">
              <a:solidFill>
                <a:srgbClr val="C00000"/>
              </a:solidFill>
            </a:endParaRPr>
          </a:p>
          <a:p>
            <a:pPr marL="0" indent="0" algn="just" rtl="1">
              <a:lnSpc>
                <a:spcPct val="150000"/>
              </a:lnSpc>
              <a:buFont typeface="Arial" pitchFamily="34" charset="0"/>
              <a:buNone/>
            </a:pPr>
            <a:r>
              <a:rPr lang="ar-SA" sz="2400" dirty="0" smtClean="0"/>
              <a:t>يعرف بعض الخبراء العولمة بأنها اتجاه متعاظم نحو تخطي الحدود، أي التعامل دون </a:t>
            </a:r>
            <a:r>
              <a:rPr lang="ar-SA" sz="2400" dirty="0" smtClean="0"/>
              <a:t>اعتداد </a:t>
            </a:r>
            <a:r>
              <a:rPr lang="ar-SA" sz="2400" dirty="0" smtClean="0"/>
              <a:t>يذكر بالحدود السياسية أو الانتماء إلى وطن محدد أو دولة معينة ودون الحاجة إلى إجراءات حكومية كما يتضح أكثر من أي وقت مضى أن سوق العمل لم يعد محصورا داخل بلد بعينه.</a:t>
            </a:r>
            <a:endParaRPr lang="en-US" sz="2000" dirty="0" smtClean="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6054968C-5227-4737-8C0E-51E9442061B3}" type="slidenum">
              <a:rPr lang="en-US" smtClean="0"/>
              <a:pPr>
                <a:defRPr/>
              </a:pPr>
              <a:t>7</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3</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457200" y="692150"/>
            <a:ext cx="8229600" cy="4525963"/>
          </a:xfrm>
        </p:spPr>
        <p:txBody>
          <a:bodyPr>
            <a:normAutofit lnSpcReduction="10000"/>
          </a:bodyPr>
          <a:lstStyle/>
          <a:p>
            <a:pPr marL="0" indent="0" algn="r" rtl="1">
              <a:lnSpc>
                <a:spcPct val="150000"/>
              </a:lnSpc>
              <a:buFont typeface="Arial" charset="0"/>
              <a:buNone/>
              <a:defRPr/>
            </a:pPr>
            <a:r>
              <a:rPr lang="ar-SA" sz="2400" b="1" dirty="0" smtClean="0">
                <a:solidFill>
                  <a:schemeClr val="bg1">
                    <a:lumMod val="50000"/>
                  </a:schemeClr>
                </a:solidFill>
              </a:rPr>
              <a:t>يتبع - العولمة </a:t>
            </a:r>
            <a:r>
              <a:rPr lang="ar-SA" sz="2400" b="1" dirty="0">
                <a:solidFill>
                  <a:schemeClr val="bg1">
                    <a:lumMod val="50000"/>
                  </a:schemeClr>
                </a:solidFill>
              </a:rPr>
              <a:t>وآثارها الاقتصادية على التشغيل </a:t>
            </a:r>
            <a:r>
              <a:rPr lang="en-US" sz="2400" b="1" dirty="0">
                <a:solidFill>
                  <a:schemeClr val="bg1">
                    <a:lumMod val="50000"/>
                  </a:schemeClr>
                </a:solidFill>
              </a:rPr>
              <a:t>Globalization</a:t>
            </a:r>
            <a:endParaRPr lang="en-US" sz="2400" dirty="0">
              <a:solidFill>
                <a:schemeClr val="bg1">
                  <a:lumMod val="50000"/>
                </a:schemeClr>
              </a:solidFill>
            </a:endParaRPr>
          </a:p>
          <a:p>
            <a:pPr marL="0" indent="0" algn="just" rtl="1">
              <a:lnSpc>
                <a:spcPct val="150000"/>
              </a:lnSpc>
              <a:buFont typeface="Arial" charset="0"/>
              <a:buNone/>
              <a:defRPr/>
            </a:pPr>
            <a:endParaRPr lang="ar-SA" sz="2400" dirty="0" smtClean="0"/>
          </a:p>
          <a:p>
            <a:pPr marL="0" indent="0" algn="just" rtl="1">
              <a:lnSpc>
                <a:spcPct val="150000"/>
              </a:lnSpc>
              <a:buFont typeface="Arial" charset="0"/>
              <a:buNone/>
              <a:defRPr/>
            </a:pPr>
            <a:r>
              <a:rPr lang="ar-SA" sz="2400" dirty="0" smtClean="0"/>
              <a:t>لقد </a:t>
            </a:r>
            <a:r>
              <a:rPr lang="ar-SA" sz="2400" dirty="0"/>
              <a:t>أوجدت الإنترنت اقتصادا بلا حدود، وأصبحت الدول الناهضة للتو تتحدى العمالقة الصناعيين في الوصول إلى المستهلكين، والحصول على حصة من السوق في كل مكان في العالم، ولم يقتصر التغيير على حدود المكان فقط، ولكن الزمان أيضا، حيث أصبح إيقاع العمل مستمرا على مدار الساعة، وأصبح الحد الأدنى لساعات العمل أربعاً وعشرين ساعة في اليوم على مدار العام، وهذا يعني ضرورة وجود منحنى عمل عالمي لدى الشركات والمؤسسات حتى تستطيع المنافسة والبقاء.</a:t>
            </a:r>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4EC7555C-AB93-4138-9492-578795D647C2}" type="slidenum">
              <a:rPr lang="en-US" smtClean="0"/>
              <a:pPr>
                <a:defRPr/>
              </a:pPr>
              <a:t>8</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3</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idx="1"/>
          </p:nvPr>
        </p:nvSpPr>
        <p:spPr>
          <a:xfrm>
            <a:off x="457200" y="908050"/>
            <a:ext cx="8229600" cy="4525963"/>
          </a:xfrm>
        </p:spPr>
        <p:txBody>
          <a:bodyPr/>
          <a:lstStyle/>
          <a:p>
            <a:pPr marL="0" indent="0" algn="r" rtl="1">
              <a:lnSpc>
                <a:spcPct val="150000"/>
              </a:lnSpc>
              <a:buFont typeface="Arial" pitchFamily="34" charset="0"/>
              <a:buNone/>
            </a:pPr>
            <a:r>
              <a:rPr lang="ar-SA" sz="2000" b="1" smtClean="0">
                <a:solidFill>
                  <a:srgbClr val="FF0000"/>
                </a:solidFill>
              </a:rPr>
              <a:t>ان النظام العالمي الجديد هو نتاج الثورة العلمية والتكنولوجية</a:t>
            </a:r>
            <a:r>
              <a:rPr lang="ar-EG" sz="2000" b="1" smtClean="0">
                <a:solidFill>
                  <a:srgbClr val="FF0000"/>
                </a:solidFill>
              </a:rPr>
              <a:t>:</a:t>
            </a:r>
            <a:endParaRPr lang="ar-SA" sz="2000" b="1" smtClean="0">
              <a:solidFill>
                <a:srgbClr val="FF0000"/>
              </a:solidFill>
            </a:endParaRPr>
          </a:p>
          <a:p>
            <a:pPr marL="0" indent="0" algn="r" rtl="1">
              <a:lnSpc>
                <a:spcPct val="150000"/>
              </a:lnSpc>
              <a:buFont typeface="Arial" pitchFamily="34" charset="0"/>
              <a:buNone/>
            </a:pPr>
            <a:endParaRPr lang="en-US" sz="2000" b="1" u="sng" smtClean="0">
              <a:solidFill>
                <a:srgbClr val="FF0000"/>
              </a:solidFill>
            </a:endParaRPr>
          </a:p>
          <a:p>
            <a:pPr marL="0" indent="0" algn="just" rtl="1">
              <a:lnSpc>
                <a:spcPct val="150000"/>
              </a:lnSpc>
              <a:buFont typeface="Arial" pitchFamily="34" charset="0"/>
              <a:buNone/>
            </a:pPr>
            <a:r>
              <a:rPr lang="ar-SA" sz="2800" smtClean="0"/>
              <a:t>فالنظام العالمي الجديد يعتمد على استثمار الموارد في أقصر وقت بأقل تكلفة وذلك باستخدام المعارف الجديدة وتحويل الموارد الطبيعية إلى سلع جديدة يصاحبها تحديث وتحسين مستمر في خصائصها والدخول بها في الأسواق بطرق فعالة.</a:t>
            </a:r>
            <a:endParaRPr lang="en-US" sz="2800" smtClean="0"/>
          </a:p>
        </p:txBody>
      </p:sp>
      <p:sp>
        <p:nvSpPr>
          <p:cNvPr id="5" name="Rectangle 4"/>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4549EE0E-D26F-4DD0-AD5D-6F68F10DEB9E}" type="slidenum">
              <a:rPr lang="en-US" smtClean="0"/>
              <a:pPr>
                <a:defRPr/>
              </a:pPr>
              <a:t>9</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3</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1376</Words>
  <Application>Microsoft Office PowerPoint</Application>
  <PresentationFormat>On-screen Show (4:3)</PresentationFormat>
  <Paragraphs>246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HT</dc:creator>
  <cp:lastModifiedBy>HT</cp:lastModifiedBy>
  <cp:revision>6</cp:revision>
  <dcterms:created xsi:type="dcterms:W3CDTF">2006-08-16T00:00:00Z</dcterms:created>
  <dcterms:modified xsi:type="dcterms:W3CDTF">2016-10-17T15:28:21Z</dcterms:modified>
</cp:coreProperties>
</file>