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80" r:id="rId2"/>
    <p:sldId id="281" r:id="rId3"/>
    <p:sldId id="256" r:id="rId4"/>
    <p:sldId id="290" r:id="rId5"/>
    <p:sldId id="287" r:id="rId6"/>
    <p:sldId id="286" r:id="rId7"/>
    <p:sldId id="29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16/03/35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تخزين بالوصول المباشر 2"/>
          <p:cNvSpPr/>
          <p:nvPr/>
        </p:nvSpPr>
        <p:spPr>
          <a:xfrm rot="16200000">
            <a:off x="5867047" y="5733344"/>
            <a:ext cx="288000" cy="1296000"/>
          </a:xfrm>
          <a:prstGeom prst="flowChartMagneticDru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خطط انسيابي: تخزين بالوصول المباشر 39"/>
          <p:cNvSpPr/>
          <p:nvPr/>
        </p:nvSpPr>
        <p:spPr>
          <a:xfrm rot="16200000">
            <a:off x="5849047" y="5510411"/>
            <a:ext cx="324000" cy="1296000"/>
          </a:xfrm>
          <a:prstGeom prst="flowChartMagneticDru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خطط انسيابي: تخزين بالوصول المباشر 41"/>
          <p:cNvSpPr/>
          <p:nvPr/>
        </p:nvSpPr>
        <p:spPr>
          <a:xfrm rot="16200000">
            <a:off x="5849601" y="5274967"/>
            <a:ext cx="324000" cy="1296000"/>
          </a:xfrm>
          <a:prstGeom prst="flowChartMagneticDru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خطط انسيابي: تخزين بالوصول المباشر 42"/>
          <p:cNvSpPr/>
          <p:nvPr/>
        </p:nvSpPr>
        <p:spPr>
          <a:xfrm rot="16200000">
            <a:off x="5813047" y="5011919"/>
            <a:ext cx="396000" cy="1296000"/>
          </a:xfrm>
          <a:prstGeom prst="flowChartMagneticDru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خطط انسيابي: تخزين بالوصول المباشر 43"/>
          <p:cNvSpPr/>
          <p:nvPr/>
        </p:nvSpPr>
        <p:spPr>
          <a:xfrm rot="16200000">
            <a:off x="5831601" y="4730797"/>
            <a:ext cx="360000" cy="1296000"/>
          </a:xfrm>
          <a:prstGeom prst="flowChartMagneticDrum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0" name="مجموعة 9"/>
          <p:cNvGrpSpPr/>
          <p:nvPr/>
        </p:nvGrpSpPr>
        <p:grpSpPr>
          <a:xfrm>
            <a:off x="4860032" y="4759600"/>
            <a:ext cx="1799159" cy="1909760"/>
            <a:chOff x="6661273" y="1447231"/>
            <a:chExt cx="1799159" cy="1909760"/>
          </a:xfrm>
        </p:grpSpPr>
        <p:grpSp>
          <p:nvGrpSpPr>
            <p:cNvPr id="7" name="مجموعة 6"/>
            <p:cNvGrpSpPr/>
            <p:nvPr/>
          </p:nvGrpSpPr>
          <p:grpSpPr>
            <a:xfrm>
              <a:off x="7164288" y="1484784"/>
              <a:ext cx="1296144" cy="1728192"/>
              <a:chOff x="7164288" y="1484784"/>
              <a:chExt cx="1065374" cy="1728192"/>
            </a:xfrm>
          </p:grpSpPr>
          <p:sp>
            <p:nvSpPr>
              <p:cNvPr id="4" name="شكل بيضاوي 3"/>
              <p:cNvSpPr/>
              <p:nvPr/>
            </p:nvSpPr>
            <p:spPr>
              <a:xfrm>
                <a:off x="7164288" y="1484784"/>
                <a:ext cx="10584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cxnSp>
            <p:nvCxnSpPr>
              <p:cNvPr id="6" name="رابط مستقيم 5"/>
              <p:cNvCxnSpPr>
                <a:stCxn id="4" idx="6"/>
              </p:cNvCxnSpPr>
              <p:nvPr/>
            </p:nvCxnSpPr>
            <p:spPr>
              <a:xfrm>
                <a:off x="8222704" y="1556792"/>
                <a:ext cx="0" cy="158417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رابط مستقيم 16"/>
              <p:cNvCxnSpPr/>
              <p:nvPr/>
            </p:nvCxnSpPr>
            <p:spPr>
              <a:xfrm>
                <a:off x="7164288" y="1556792"/>
                <a:ext cx="0" cy="15841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شكل بيضاوي 17"/>
              <p:cNvSpPr/>
              <p:nvPr/>
            </p:nvSpPr>
            <p:spPr>
              <a:xfrm>
                <a:off x="7171246" y="3068960"/>
                <a:ext cx="1058416" cy="14401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21" name="Group 28"/>
            <p:cNvGrpSpPr>
              <a:grpSpLocks/>
            </p:cNvGrpSpPr>
            <p:nvPr/>
          </p:nvGrpSpPr>
          <p:grpSpPr bwMode="auto">
            <a:xfrm>
              <a:off x="6661273" y="1447231"/>
              <a:ext cx="719044" cy="1909760"/>
              <a:chOff x="3218" y="1683"/>
              <a:chExt cx="320" cy="1203"/>
            </a:xfrm>
          </p:grpSpPr>
          <p:sp>
            <p:nvSpPr>
              <p:cNvPr id="23" name="Text Box 29"/>
              <p:cNvSpPr txBox="1">
                <a:spLocks noChangeArrowheads="1"/>
              </p:cNvSpPr>
              <p:nvPr/>
            </p:nvSpPr>
            <p:spPr bwMode="auto">
              <a:xfrm>
                <a:off x="3266" y="2636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/>
                  <a:t>0</a:t>
                </a:r>
                <a:endParaRPr lang="en-US" sz="2000" b="1"/>
              </a:p>
            </p:txBody>
          </p:sp>
          <p:sp>
            <p:nvSpPr>
              <p:cNvPr id="24" name="Text Box 30"/>
              <p:cNvSpPr txBox="1">
                <a:spLocks noChangeArrowheads="1"/>
              </p:cNvSpPr>
              <p:nvPr/>
            </p:nvSpPr>
            <p:spPr bwMode="auto">
              <a:xfrm>
                <a:off x="3266" y="2500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ــ  2</a:t>
                </a:r>
                <a:endParaRPr lang="en-US" sz="2000" b="1" dirty="0"/>
              </a:p>
            </p:txBody>
          </p:sp>
          <p:sp>
            <p:nvSpPr>
              <p:cNvPr id="25" name="Text Box 31"/>
              <p:cNvSpPr txBox="1">
                <a:spLocks noChangeArrowheads="1"/>
              </p:cNvSpPr>
              <p:nvPr/>
            </p:nvSpPr>
            <p:spPr bwMode="auto">
              <a:xfrm>
                <a:off x="3266" y="2332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ــ  4</a:t>
                </a:r>
                <a:endParaRPr lang="en-US" sz="2000" b="1" dirty="0"/>
              </a:p>
            </p:txBody>
          </p:sp>
          <p:sp>
            <p:nvSpPr>
              <p:cNvPr id="26" name="Text Box 32"/>
              <p:cNvSpPr txBox="1">
                <a:spLocks noChangeArrowheads="1"/>
              </p:cNvSpPr>
              <p:nvPr/>
            </p:nvSpPr>
            <p:spPr bwMode="auto">
              <a:xfrm>
                <a:off x="3266" y="2178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ــ  6</a:t>
                </a:r>
                <a:endParaRPr lang="en-US" sz="2000" b="1" dirty="0"/>
              </a:p>
            </p:txBody>
          </p:sp>
          <p:sp>
            <p:nvSpPr>
              <p:cNvPr id="27" name="Text Box 33"/>
              <p:cNvSpPr txBox="1">
                <a:spLocks noChangeArrowheads="1"/>
              </p:cNvSpPr>
              <p:nvPr/>
            </p:nvSpPr>
            <p:spPr bwMode="auto">
              <a:xfrm>
                <a:off x="3266" y="2001"/>
                <a:ext cx="2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ــ  8</a:t>
                </a:r>
                <a:endParaRPr lang="en-US" sz="2000" b="1" dirty="0"/>
              </a:p>
            </p:txBody>
          </p:sp>
          <p:sp>
            <p:nvSpPr>
              <p:cNvPr id="28" name="Text Box 34"/>
              <p:cNvSpPr txBox="1">
                <a:spLocks noChangeArrowheads="1"/>
              </p:cNvSpPr>
              <p:nvPr/>
            </p:nvSpPr>
            <p:spPr bwMode="auto">
              <a:xfrm>
                <a:off x="3218" y="1842"/>
                <a:ext cx="32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ــ 10</a:t>
                </a:r>
                <a:endParaRPr lang="en-US" sz="2000" b="1" dirty="0"/>
              </a:p>
            </p:txBody>
          </p:sp>
          <p:sp>
            <p:nvSpPr>
              <p:cNvPr id="29" name="Text Box 35"/>
              <p:cNvSpPr txBox="1">
                <a:spLocks noChangeArrowheads="1"/>
              </p:cNvSpPr>
              <p:nvPr/>
            </p:nvSpPr>
            <p:spPr bwMode="auto">
              <a:xfrm>
                <a:off x="3218" y="1683"/>
                <a:ext cx="32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ــ 12</a:t>
                </a:r>
                <a:endParaRPr lang="en-US" sz="2000" b="1" dirty="0"/>
              </a:p>
            </p:txBody>
          </p:sp>
        </p:grpSp>
      </p:grpSp>
      <p:grpSp>
        <p:nvGrpSpPr>
          <p:cNvPr id="49" name="Group 92"/>
          <p:cNvGrpSpPr>
            <a:grpSpLocks/>
          </p:cNvGrpSpPr>
          <p:nvPr/>
        </p:nvGrpSpPr>
        <p:grpSpPr bwMode="auto">
          <a:xfrm>
            <a:off x="1031429" y="1797051"/>
            <a:ext cx="3973513" cy="4117975"/>
            <a:chOff x="2767" y="1403"/>
            <a:chExt cx="2503" cy="2594"/>
          </a:xfrm>
        </p:grpSpPr>
        <p:sp>
          <p:nvSpPr>
            <p:cNvPr id="71" name="Line 55"/>
            <p:cNvSpPr>
              <a:spLocks noChangeShapeType="1"/>
            </p:cNvSpPr>
            <p:nvPr/>
          </p:nvSpPr>
          <p:spPr bwMode="auto">
            <a:xfrm>
              <a:off x="2767" y="1425"/>
              <a:ext cx="0" cy="2570"/>
            </a:xfrm>
            <a:prstGeom prst="line">
              <a:avLst/>
            </a:prstGeom>
            <a:noFill/>
            <a:ln w="28575">
              <a:solidFill>
                <a:srgbClr val="FF0000">
                  <a:alpha val="58000"/>
                </a:srgb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72" name="Line 56"/>
            <p:cNvSpPr>
              <a:spLocks noChangeShapeType="1"/>
            </p:cNvSpPr>
            <p:nvPr/>
          </p:nvSpPr>
          <p:spPr bwMode="auto">
            <a:xfrm flipH="1">
              <a:off x="2779" y="3997"/>
              <a:ext cx="2491" cy="0"/>
            </a:xfrm>
            <a:prstGeom prst="line">
              <a:avLst/>
            </a:prstGeom>
            <a:noFill/>
            <a:ln w="28575">
              <a:solidFill>
                <a:srgbClr val="FF0000">
                  <a:alpha val="58000"/>
                </a:srgbClr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73" name="Rectangle 57"/>
            <p:cNvSpPr>
              <a:spLocks noChangeArrowheads="1"/>
            </p:cNvSpPr>
            <p:nvPr/>
          </p:nvSpPr>
          <p:spPr bwMode="auto">
            <a:xfrm>
              <a:off x="2779" y="1425"/>
              <a:ext cx="2491" cy="2570"/>
            </a:xfrm>
            <a:prstGeom prst="rect">
              <a:avLst/>
            </a:prstGeom>
            <a:noFill/>
            <a:ln w="19050">
              <a:solidFill>
                <a:srgbClr val="3366FF">
                  <a:alpha val="35001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74" name="Line 58"/>
            <p:cNvSpPr>
              <a:spLocks noChangeShapeType="1"/>
            </p:cNvSpPr>
            <p:nvPr/>
          </p:nvSpPr>
          <p:spPr bwMode="auto">
            <a:xfrm>
              <a:off x="5132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75" name="Line 59"/>
            <p:cNvSpPr>
              <a:spLocks noChangeShapeType="1"/>
            </p:cNvSpPr>
            <p:nvPr/>
          </p:nvSpPr>
          <p:spPr bwMode="auto">
            <a:xfrm>
              <a:off x="4993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76" name="Line 60"/>
            <p:cNvSpPr>
              <a:spLocks noChangeShapeType="1"/>
            </p:cNvSpPr>
            <p:nvPr/>
          </p:nvSpPr>
          <p:spPr bwMode="auto">
            <a:xfrm>
              <a:off x="4855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77" name="Line 61"/>
            <p:cNvSpPr>
              <a:spLocks noChangeShapeType="1"/>
            </p:cNvSpPr>
            <p:nvPr/>
          </p:nvSpPr>
          <p:spPr bwMode="auto">
            <a:xfrm>
              <a:off x="4717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78" name="Line 62"/>
            <p:cNvSpPr>
              <a:spLocks noChangeShapeType="1"/>
            </p:cNvSpPr>
            <p:nvPr/>
          </p:nvSpPr>
          <p:spPr bwMode="auto">
            <a:xfrm>
              <a:off x="4578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79" name="Line 63"/>
            <p:cNvSpPr>
              <a:spLocks noChangeShapeType="1"/>
            </p:cNvSpPr>
            <p:nvPr/>
          </p:nvSpPr>
          <p:spPr bwMode="auto">
            <a:xfrm>
              <a:off x="4440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0" name="Line 64"/>
            <p:cNvSpPr>
              <a:spLocks noChangeShapeType="1"/>
            </p:cNvSpPr>
            <p:nvPr/>
          </p:nvSpPr>
          <p:spPr bwMode="auto">
            <a:xfrm>
              <a:off x="4301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1" name="Line 65"/>
            <p:cNvSpPr>
              <a:spLocks noChangeShapeType="1"/>
            </p:cNvSpPr>
            <p:nvPr/>
          </p:nvSpPr>
          <p:spPr bwMode="auto">
            <a:xfrm>
              <a:off x="4163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2" name="Line 66"/>
            <p:cNvSpPr>
              <a:spLocks noChangeShapeType="1"/>
            </p:cNvSpPr>
            <p:nvPr/>
          </p:nvSpPr>
          <p:spPr bwMode="auto">
            <a:xfrm>
              <a:off x="3886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3" name="Line 67"/>
            <p:cNvSpPr>
              <a:spLocks noChangeShapeType="1"/>
            </p:cNvSpPr>
            <p:nvPr/>
          </p:nvSpPr>
          <p:spPr bwMode="auto">
            <a:xfrm>
              <a:off x="3748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4" name="Line 68"/>
            <p:cNvSpPr>
              <a:spLocks noChangeShapeType="1"/>
            </p:cNvSpPr>
            <p:nvPr/>
          </p:nvSpPr>
          <p:spPr bwMode="auto">
            <a:xfrm>
              <a:off x="3610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5" name="Line 69"/>
            <p:cNvSpPr>
              <a:spLocks noChangeShapeType="1"/>
            </p:cNvSpPr>
            <p:nvPr/>
          </p:nvSpPr>
          <p:spPr bwMode="auto">
            <a:xfrm>
              <a:off x="3471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6" name="Line 70"/>
            <p:cNvSpPr>
              <a:spLocks noChangeShapeType="1"/>
            </p:cNvSpPr>
            <p:nvPr/>
          </p:nvSpPr>
          <p:spPr bwMode="auto">
            <a:xfrm>
              <a:off x="3333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7" name="Line 71"/>
            <p:cNvSpPr>
              <a:spLocks noChangeShapeType="1"/>
            </p:cNvSpPr>
            <p:nvPr/>
          </p:nvSpPr>
          <p:spPr bwMode="auto">
            <a:xfrm>
              <a:off x="3194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8" name="Line 72"/>
            <p:cNvSpPr>
              <a:spLocks noChangeShapeType="1"/>
            </p:cNvSpPr>
            <p:nvPr/>
          </p:nvSpPr>
          <p:spPr bwMode="auto">
            <a:xfrm>
              <a:off x="4025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9" name="Line 73"/>
            <p:cNvSpPr>
              <a:spLocks noChangeShapeType="1"/>
            </p:cNvSpPr>
            <p:nvPr/>
          </p:nvSpPr>
          <p:spPr bwMode="auto">
            <a:xfrm>
              <a:off x="2918" y="1425"/>
              <a:ext cx="0" cy="257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0" name="Line 74"/>
            <p:cNvSpPr>
              <a:spLocks noChangeShapeType="1"/>
            </p:cNvSpPr>
            <p:nvPr/>
          </p:nvSpPr>
          <p:spPr bwMode="auto">
            <a:xfrm flipH="1">
              <a:off x="2779" y="1567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1" name="Line 75"/>
            <p:cNvSpPr>
              <a:spLocks noChangeShapeType="1"/>
            </p:cNvSpPr>
            <p:nvPr/>
          </p:nvSpPr>
          <p:spPr bwMode="auto">
            <a:xfrm flipH="1">
              <a:off x="2779" y="1710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2" name="Line 76"/>
            <p:cNvSpPr>
              <a:spLocks noChangeShapeType="1"/>
            </p:cNvSpPr>
            <p:nvPr/>
          </p:nvSpPr>
          <p:spPr bwMode="auto">
            <a:xfrm flipH="1">
              <a:off x="2779" y="1853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3" name="Line 77"/>
            <p:cNvSpPr>
              <a:spLocks noChangeShapeType="1"/>
            </p:cNvSpPr>
            <p:nvPr/>
          </p:nvSpPr>
          <p:spPr bwMode="auto">
            <a:xfrm flipH="1">
              <a:off x="2779" y="1996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4" name="Line 78"/>
            <p:cNvSpPr>
              <a:spLocks noChangeShapeType="1"/>
            </p:cNvSpPr>
            <p:nvPr/>
          </p:nvSpPr>
          <p:spPr bwMode="auto">
            <a:xfrm flipH="1">
              <a:off x="2779" y="2139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5" name="Line 79"/>
            <p:cNvSpPr>
              <a:spLocks noChangeShapeType="1"/>
            </p:cNvSpPr>
            <p:nvPr/>
          </p:nvSpPr>
          <p:spPr bwMode="auto">
            <a:xfrm flipH="1">
              <a:off x="2779" y="2282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6" name="Line 80"/>
            <p:cNvSpPr>
              <a:spLocks noChangeShapeType="1"/>
            </p:cNvSpPr>
            <p:nvPr/>
          </p:nvSpPr>
          <p:spPr bwMode="auto">
            <a:xfrm flipH="1">
              <a:off x="2779" y="2424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7" name="Line 81"/>
            <p:cNvSpPr>
              <a:spLocks noChangeShapeType="1"/>
            </p:cNvSpPr>
            <p:nvPr/>
          </p:nvSpPr>
          <p:spPr bwMode="auto">
            <a:xfrm flipH="1">
              <a:off x="2779" y="2567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8" name="Line 82"/>
            <p:cNvSpPr>
              <a:spLocks noChangeShapeType="1"/>
            </p:cNvSpPr>
            <p:nvPr/>
          </p:nvSpPr>
          <p:spPr bwMode="auto">
            <a:xfrm flipH="1">
              <a:off x="2779" y="2853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9" name="Line 83"/>
            <p:cNvSpPr>
              <a:spLocks noChangeShapeType="1"/>
            </p:cNvSpPr>
            <p:nvPr/>
          </p:nvSpPr>
          <p:spPr bwMode="auto">
            <a:xfrm flipH="1">
              <a:off x="2779" y="2996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0" name="Line 84"/>
            <p:cNvSpPr>
              <a:spLocks noChangeShapeType="1"/>
            </p:cNvSpPr>
            <p:nvPr/>
          </p:nvSpPr>
          <p:spPr bwMode="auto">
            <a:xfrm flipH="1">
              <a:off x="2779" y="3138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1" name="Line 85"/>
            <p:cNvSpPr>
              <a:spLocks noChangeShapeType="1"/>
            </p:cNvSpPr>
            <p:nvPr/>
          </p:nvSpPr>
          <p:spPr bwMode="auto">
            <a:xfrm flipH="1">
              <a:off x="2779" y="3281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2" name="Line 86"/>
            <p:cNvSpPr>
              <a:spLocks noChangeShapeType="1"/>
            </p:cNvSpPr>
            <p:nvPr/>
          </p:nvSpPr>
          <p:spPr bwMode="auto">
            <a:xfrm flipH="1">
              <a:off x="2779" y="3424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3" name="Line 87"/>
            <p:cNvSpPr>
              <a:spLocks noChangeShapeType="1"/>
            </p:cNvSpPr>
            <p:nvPr/>
          </p:nvSpPr>
          <p:spPr bwMode="auto">
            <a:xfrm flipH="1">
              <a:off x="2779" y="3567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4" name="Line 88"/>
            <p:cNvSpPr>
              <a:spLocks noChangeShapeType="1"/>
            </p:cNvSpPr>
            <p:nvPr/>
          </p:nvSpPr>
          <p:spPr bwMode="auto">
            <a:xfrm flipH="1">
              <a:off x="2779" y="2710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5" name="Line 89"/>
            <p:cNvSpPr>
              <a:spLocks noChangeShapeType="1"/>
            </p:cNvSpPr>
            <p:nvPr/>
          </p:nvSpPr>
          <p:spPr bwMode="auto">
            <a:xfrm flipH="1">
              <a:off x="2779" y="3853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6" name="Line 90"/>
            <p:cNvSpPr>
              <a:spLocks noChangeShapeType="1"/>
            </p:cNvSpPr>
            <p:nvPr/>
          </p:nvSpPr>
          <p:spPr bwMode="auto">
            <a:xfrm flipH="1">
              <a:off x="2779" y="3709"/>
              <a:ext cx="2491" cy="0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7" name="Line 91"/>
            <p:cNvSpPr>
              <a:spLocks noChangeShapeType="1"/>
            </p:cNvSpPr>
            <p:nvPr/>
          </p:nvSpPr>
          <p:spPr bwMode="auto">
            <a:xfrm>
              <a:off x="3057" y="1403"/>
              <a:ext cx="0" cy="2571"/>
            </a:xfrm>
            <a:prstGeom prst="line">
              <a:avLst/>
            </a:prstGeom>
            <a:noFill/>
            <a:ln w="9525">
              <a:solidFill>
                <a:srgbClr val="3366FF">
                  <a:alpha val="35001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1" name="Text Box 103"/>
          <p:cNvSpPr txBox="1">
            <a:spLocks noChangeArrowheads="1"/>
          </p:cNvSpPr>
          <p:nvPr/>
        </p:nvSpPr>
        <p:spPr bwMode="auto">
          <a:xfrm>
            <a:off x="1271142" y="1449388"/>
            <a:ext cx="3228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ارتفاع الماء في كوب زجاجي مدرج</a:t>
            </a:r>
            <a:endParaRPr lang="en-US" sz="2000" b="1" dirty="0"/>
          </a:p>
        </p:txBody>
      </p:sp>
      <p:grpSp>
        <p:nvGrpSpPr>
          <p:cNvPr id="11" name="مجموعة 10"/>
          <p:cNvGrpSpPr/>
          <p:nvPr/>
        </p:nvGrpSpPr>
        <p:grpSpPr>
          <a:xfrm>
            <a:off x="107504" y="1666876"/>
            <a:ext cx="933450" cy="3997325"/>
            <a:chOff x="323528" y="1666876"/>
            <a:chExt cx="933450" cy="3997325"/>
          </a:xfrm>
        </p:grpSpPr>
        <p:grpSp>
          <p:nvGrpSpPr>
            <p:cNvPr id="50" name="Group 102"/>
            <p:cNvGrpSpPr>
              <a:grpSpLocks/>
            </p:cNvGrpSpPr>
            <p:nvPr/>
          </p:nvGrpSpPr>
          <p:grpSpPr bwMode="auto">
            <a:xfrm>
              <a:off x="720403" y="1666876"/>
              <a:ext cx="536575" cy="3997325"/>
              <a:chOff x="2676" y="1321"/>
              <a:chExt cx="338" cy="2518"/>
            </a:xfrm>
          </p:grpSpPr>
          <p:sp>
            <p:nvSpPr>
              <p:cNvPr id="62" name="Text Box 93"/>
              <p:cNvSpPr txBox="1">
                <a:spLocks noChangeArrowheads="1"/>
              </p:cNvSpPr>
              <p:nvPr/>
            </p:nvSpPr>
            <p:spPr bwMode="auto">
              <a:xfrm>
                <a:off x="2676" y="3589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</a:t>
                </a:r>
                <a:endParaRPr lang="en-US" sz="2000" b="1" dirty="0"/>
              </a:p>
            </p:txBody>
          </p:sp>
          <p:sp>
            <p:nvSpPr>
              <p:cNvPr id="63" name="Text Box 94"/>
              <p:cNvSpPr txBox="1">
                <a:spLocks noChangeArrowheads="1"/>
              </p:cNvSpPr>
              <p:nvPr/>
            </p:nvSpPr>
            <p:spPr bwMode="auto">
              <a:xfrm>
                <a:off x="2676" y="3294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</a:t>
                </a:r>
                <a:endParaRPr lang="en-US" sz="2000" b="1" dirty="0"/>
              </a:p>
            </p:txBody>
          </p:sp>
          <p:sp>
            <p:nvSpPr>
              <p:cNvPr id="64" name="Text Box 95"/>
              <p:cNvSpPr txBox="1">
                <a:spLocks noChangeArrowheads="1"/>
              </p:cNvSpPr>
              <p:nvPr/>
            </p:nvSpPr>
            <p:spPr bwMode="auto">
              <a:xfrm>
                <a:off x="2676" y="3022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6</a:t>
                </a:r>
                <a:endParaRPr lang="en-US" sz="2000" b="1" dirty="0"/>
              </a:p>
            </p:txBody>
          </p:sp>
          <p:sp>
            <p:nvSpPr>
              <p:cNvPr id="65" name="Text Box 96"/>
              <p:cNvSpPr txBox="1">
                <a:spLocks noChangeArrowheads="1"/>
              </p:cNvSpPr>
              <p:nvPr/>
            </p:nvSpPr>
            <p:spPr bwMode="auto">
              <a:xfrm>
                <a:off x="2676" y="2750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</a:t>
                </a:r>
                <a:endParaRPr lang="en-US" sz="2000" b="1" dirty="0"/>
              </a:p>
            </p:txBody>
          </p:sp>
          <p:sp>
            <p:nvSpPr>
              <p:cNvPr id="66" name="Text Box 97"/>
              <p:cNvSpPr txBox="1">
                <a:spLocks noChangeArrowheads="1"/>
              </p:cNvSpPr>
              <p:nvPr/>
            </p:nvSpPr>
            <p:spPr bwMode="auto">
              <a:xfrm>
                <a:off x="2676" y="2455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67" name="Text Box 98"/>
              <p:cNvSpPr txBox="1">
                <a:spLocks noChangeArrowheads="1"/>
              </p:cNvSpPr>
              <p:nvPr/>
            </p:nvSpPr>
            <p:spPr bwMode="auto">
              <a:xfrm>
                <a:off x="2676" y="2183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12</a:t>
                </a:r>
                <a:endParaRPr lang="en-US" sz="2000" b="1" dirty="0"/>
              </a:p>
            </p:txBody>
          </p:sp>
          <p:sp>
            <p:nvSpPr>
              <p:cNvPr id="68" name="Text Box 99"/>
              <p:cNvSpPr txBox="1">
                <a:spLocks noChangeArrowheads="1"/>
              </p:cNvSpPr>
              <p:nvPr/>
            </p:nvSpPr>
            <p:spPr bwMode="auto">
              <a:xfrm>
                <a:off x="2676" y="1888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14</a:t>
                </a:r>
                <a:endParaRPr lang="en-US" sz="2000" b="1" dirty="0"/>
              </a:p>
            </p:txBody>
          </p:sp>
          <p:sp>
            <p:nvSpPr>
              <p:cNvPr id="69" name="Text Box 100"/>
              <p:cNvSpPr txBox="1">
                <a:spLocks noChangeArrowheads="1"/>
              </p:cNvSpPr>
              <p:nvPr/>
            </p:nvSpPr>
            <p:spPr bwMode="auto">
              <a:xfrm>
                <a:off x="2676" y="1593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16</a:t>
                </a:r>
                <a:endParaRPr lang="en-US" sz="2000" b="1" dirty="0"/>
              </a:p>
            </p:txBody>
          </p:sp>
          <p:sp>
            <p:nvSpPr>
              <p:cNvPr id="70" name="Text Box 101"/>
              <p:cNvSpPr txBox="1">
                <a:spLocks noChangeArrowheads="1"/>
              </p:cNvSpPr>
              <p:nvPr/>
            </p:nvSpPr>
            <p:spPr bwMode="auto">
              <a:xfrm>
                <a:off x="2676" y="132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18</a:t>
                </a:r>
                <a:endParaRPr lang="en-US" sz="2000" b="1" dirty="0"/>
              </a:p>
            </p:txBody>
          </p:sp>
        </p:grpSp>
        <p:sp>
          <p:nvSpPr>
            <p:cNvPr id="52" name="Text Box 104"/>
            <p:cNvSpPr txBox="1">
              <a:spLocks noChangeArrowheads="1"/>
            </p:cNvSpPr>
            <p:nvPr/>
          </p:nvSpPr>
          <p:spPr bwMode="auto">
            <a:xfrm rot="16200000">
              <a:off x="-413072" y="3521075"/>
              <a:ext cx="1870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الارتفاع( سم )</a:t>
              </a:r>
              <a:endParaRPr lang="en-US" sz="2000" b="1" dirty="0"/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1209229" y="5988051"/>
            <a:ext cx="3148013" cy="757297"/>
            <a:chOff x="1425253" y="5988051"/>
            <a:chExt cx="3148013" cy="757297"/>
          </a:xfrm>
        </p:grpSpPr>
        <p:grpSp>
          <p:nvGrpSpPr>
            <p:cNvPr id="53" name="Group 112"/>
            <p:cNvGrpSpPr>
              <a:grpSpLocks/>
            </p:cNvGrpSpPr>
            <p:nvPr/>
          </p:nvGrpSpPr>
          <p:grpSpPr bwMode="auto">
            <a:xfrm>
              <a:off x="1425253" y="5988051"/>
              <a:ext cx="3148013" cy="396875"/>
              <a:chOff x="3120" y="3884"/>
              <a:chExt cx="1983" cy="250"/>
            </a:xfrm>
          </p:grpSpPr>
          <p:sp>
            <p:nvSpPr>
              <p:cNvPr id="55" name="Text Box 105"/>
              <p:cNvSpPr txBox="1">
                <a:spLocks noChangeArrowheads="1"/>
              </p:cNvSpPr>
              <p:nvPr/>
            </p:nvSpPr>
            <p:spPr bwMode="auto">
              <a:xfrm>
                <a:off x="3120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5</a:t>
                </a:r>
                <a:endParaRPr lang="en-US" sz="2000" b="1" dirty="0"/>
              </a:p>
            </p:txBody>
          </p:sp>
          <p:sp>
            <p:nvSpPr>
              <p:cNvPr id="56" name="Text Box 106"/>
              <p:cNvSpPr txBox="1">
                <a:spLocks noChangeArrowheads="1"/>
              </p:cNvSpPr>
              <p:nvPr/>
            </p:nvSpPr>
            <p:spPr bwMode="auto">
              <a:xfrm>
                <a:off x="3403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57" name="Text Box 107"/>
              <p:cNvSpPr txBox="1">
                <a:spLocks noChangeArrowheads="1"/>
              </p:cNvSpPr>
              <p:nvPr/>
            </p:nvSpPr>
            <p:spPr bwMode="auto">
              <a:xfrm>
                <a:off x="3974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20</a:t>
                </a:r>
                <a:endParaRPr lang="en-US" sz="2000" b="1" dirty="0"/>
              </a:p>
            </p:txBody>
          </p:sp>
          <p:sp>
            <p:nvSpPr>
              <p:cNvPr id="58" name="Text Box 108"/>
              <p:cNvSpPr txBox="1">
                <a:spLocks noChangeArrowheads="1"/>
              </p:cNvSpPr>
              <p:nvPr/>
            </p:nvSpPr>
            <p:spPr bwMode="auto">
              <a:xfrm>
                <a:off x="3674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59" name="Text Box 109"/>
              <p:cNvSpPr txBox="1">
                <a:spLocks noChangeArrowheads="1"/>
              </p:cNvSpPr>
              <p:nvPr/>
            </p:nvSpPr>
            <p:spPr bwMode="auto">
              <a:xfrm>
                <a:off x="4243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25</a:t>
                </a:r>
                <a:endParaRPr lang="en-US" sz="2000" b="1" dirty="0"/>
              </a:p>
            </p:txBody>
          </p:sp>
          <p:sp>
            <p:nvSpPr>
              <p:cNvPr id="60" name="Text Box 110"/>
              <p:cNvSpPr txBox="1">
                <a:spLocks noChangeArrowheads="1"/>
              </p:cNvSpPr>
              <p:nvPr/>
            </p:nvSpPr>
            <p:spPr bwMode="auto">
              <a:xfrm>
                <a:off x="4787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35</a:t>
                </a:r>
                <a:endParaRPr lang="en-US" sz="2000" b="1" dirty="0"/>
              </a:p>
            </p:txBody>
          </p:sp>
          <p:sp>
            <p:nvSpPr>
              <p:cNvPr id="61" name="Text Box 111"/>
              <p:cNvSpPr txBox="1">
                <a:spLocks noChangeArrowheads="1"/>
              </p:cNvSpPr>
              <p:nvPr/>
            </p:nvSpPr>
            <p:spPr bwMode="auto">
              <a:xfrm>
                <a:off x="4514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30</a:t>
                </a:r>
                <a:endParaRPr lang="en-US" sz="2000" b="1" dirty="0"/>
              </a:p>
            </p:txBody>
          </p:sp>
        </p:grpSp>
        <p:sp>
          <p:nvSpPr>
            <p:cNvPr id="54" name="Text Box 113"/>
            <p:cNvSpPr txBox="1">
              <a:spLocks noChangeArrowheads="1"/>
            </p:cNvSpPr>
            <p:nvPr/>
          </p:nvSpPr>
          <p:spPr bwMode="auto">
            <a:xfrm>
              <a:off x="2160266" y="6345238"/>
              <a:ext cx="20859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عدد الكرات الزجاجية</a:t>
              </a:r>
              <a:endParaRPr lang="en-US" sz="2000" b="1" dirty="0"/>
            </a:p>
          </p:txBody>
        </p:sp>
      </p:grpSp>
      <p:sp>
        <p:nvSpPr>
          <p:cNvPr id="108" name="Text Box 115"/>
          <p:cNvSpPr txBox="1">
            <a:spLocks noChangeArrowheads="1"/>
          </p:cNvSpPr>
          <p:nvPr/>
        </p:nvSpPr>
        <p:spPr bwMode="auto">
          <a:xfrm>
            <a:off x="1311262" y="4855305"/>
            <a:ext cx="322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09" name="Text Box 116"/>
          <p:cNvSpPr txBox="1">
            <a:spLocks noChangeArrowheads="1"/>
          </p:cNvSpPr>
          <p:nvPr/>
        </p:nvSpPr>
        <p:spPr bwMode="auto">
          <a:xfrm>
            <a:off x="1756917" y="4404469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10" name="Text Box 117"/>
          <p:cNvSpPr txBox="1">
            <a:spLocks noChangeArrowheads="1"/>
          </p:cNvSpPr>
          <p:nvPr/>
        </p:nvSpPr>
        <p:spPr bwMode="auto">
          <a:xfrm>
            <a:off x="2204159" y="3941978"/>
            <a:ext cx="322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11" name="Text Box 118"/>
          <p:cNvSpPr txBox="1">
            <a:spLocks noChangeArrowheads="1"/>
          </p:cNvSpPr>
          <p:nvPr/>
        </p:nvSpPr>
        <p:spPr bwMode="auto">
          <a:xfrm>
            <a:off x="2636392" y="3482220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14" name="Line 121"/>
          <p:cNvSpPr>
            <a:spLocks noChangeShapeType="1"/>
          </p:cNvSpPr>
          <p:nvPr/>
        </p:nvSpPr>
        <p:spPr bwMode="auto">
          <a:xfrm flipV="1">
            <a:off x="1015554" y="3518645"/>
            <a:ext cx="1929245" cy="19703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19" name="Line 121"/>
          <p:cNvSpPr>
            <a:spLocks noChangeShapeType="1"/>
          </p:cNvSpPr>
          <p:nvPr/>
        </p:nvSpPr>
        <p:spPr bwMode="auto">
          <a:xfrm flipV="1">
            <a:off x="2877114" y="1623825"/>
            <a:ext cx="1929245" cy="19703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538" y="4702176"/>
            <a:ext cx="2108958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0" name="مجموعة 119"/>
          <p:cNvGrpSpPr/>
          <p:nvPr/>
        </p:nvGrpSpPr>
        <p:grpSpPr>
          <a:xfrm>
            <a:off x="5387062" y="3861048"/>
            <a:ext cx="1230974" cy="180000"/>
            <a:chOff x="5940152" y="5118573"/>
            <a:chExt cx="1230974" cy="180000"/>
          </a:xfrm>
        </p:grpSpPr>
        <p:sp>
          <p:nvSpPr>
            <p:cNvPr id="121" name="شكل بيضاوي 120"/>
            <p:cNvSpPr/>
            <p:nvPr/>
          </p:nvSpPr>
          <p:spPr>
            <a:xfrm>
              <a:off x="6991126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2" name="شكل بيضاوي 121"/>
            <p:cNvSpPr/>
            <p:nvPr/>
          </p:nvSpPr>
          <p:spPr>
            <a:xfrm>
              <a:off x="6732240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3" name="شكل بيضاوي 122"/>
            <p:cNvSpPr/>
            <p:nvPr/>
          </p:nvSpPr>
          <p:spPr>
            <a:xfrm>
              <a:off x="6480232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4" name="شكل بيضاوي 123"/>
            <p:cNvSpPr/>
            <p:nvPr/>
          </p:nvSpPr>
          <p:spPr>
            <a:xfrm>
              <a:off x="6221346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5" name="شكل بيضاوي 124"/>
            <p:cNvSpPr/>
            <p:nvPr/>
          </p:nvSpPr>
          <p:spPr>
            <a:xfrm>
              <a:off x="5940152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26" name="مجموعة 125"/>
          <p:cNvGrpSpPr/>
          <p:nvPr/>
        </p:nvGrpSpPr>
        <p:grpSpPr>
          <a:xfrm>
            <a:off x="5387062" y="4113096"/>
            <a:ext cx="1230974" cy="180000"/>
            <a:chOff x="5940152" y="5118573"/>
            <a:chExt cx="1230974" cy="180000"/>
          </a:xfrm>
        </p:grpSpPr>
        <p:sp>
          <p:nvSpPr>
            <p:cNvPr id="127" name="شكل بيضاوي 126"/>
            <p:cNvSpPr/>
            <p:nvPr/>
          </p:nvSpPr>
          <p:spPr>
            <a:xfrm>
              <a:off x="6991126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8" name="شكل بيضاوي 127"/>
            <p:cNvSpPr/>
            <p:nvPr/>
          </p:nvSpPr>
          <p:spPr>
            <a:xfrm>
              <a:off x="6732240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9" name="شكل بيضاوي 128"/>
            <p:cNvSpPr/>
            <p:nvPr/>
          </p:nvSpPr>
          <p:spPr>
            <a:xfrm>
              <a:off x="6480232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0" name="شكل بيضاوي 129"/>
            <p:cNvSpPr/>
            <p:nvPr/>
          </p:nvSpPr>
          <p:spPr>
            <a:xfrm>
              <a:off x="6221346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1" name="شكل بيضاوي 130"/>
            <p:cNvSpPr/>
            <p:nvPr/>
          </p:nvSpPr>
          <p:spPr>
            <a:xfrm>
              <a:off x="5940152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32" name="مجموعة 131"/>
          <p:cNvGrpSpPr/>
          <p:nvPr/>
        </p:nvGrpSpPr>
        <p:grpSpPr>
          <a:xfrm>
            <a:off x="5387062" y="4365104"/>
            <a:ext cx="1230974" cy="180000"/>
            <a:chOff x="5940152" y="5118573"/>
            <a:chExt cx="1230974" cy="180000"/>
          </a:xfrm>
        </p:grpSpPr>
        <p:sp>
          <p:nvSpPr>
            <p:cNvPr id="133" name="شكل بيضاوي 132"/>
            <p:cNvSpPr/>
            <p:nvPr/>
          </p:nvSpPr>
          <p:spPr>
            <a:xfrm>
              <a:off x="6991126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4" name="شكل بيضاوي 133"/>
            <p:cNvSpPr/>
            <p:nvPr/>
          </p:nvSpPr>
          <p:spPr>
            <a:xfrm>
              <a:off x="6732240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5" name="شكل بيضاوي 134"/>
            <p:cNvSpPr/>
            <p:nvPr/>
          </p:nvSpPr>
          <p:spPr>
            <a:xfrm>
              <a:off x="6480232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6" name="شكل بيضاوي 135"/>
            <p:cNvSpPr/>
            <p:nvPr/>
          </p:nvSpPr>
          <p:spPr>
            <a:xfrm>
              <a:off x="6221346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7" name="شكل بيضاوي 136"/>
            <p:cNvSpPr/>
            <p:nvPr/>
          </p:nvSpPr>
          <p:spPr>
            <a:xfrm>
              <a:off x="5940152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77" y="188640"/>
            <a:ext cx="2822727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" name="Text Box 103"/>
          <p:cNvSpPr txBox="1">
            <a:spLocks noChangeArrowheads="1"/>
          </p:cNvSpPr>
          <p:nvPr/>
        </p:nvSpPr>
        <p:spPr bwMode="auto">
          <a:xfrm>
            <a:off x="7133774" y="5160105"/>
            <a:ext cx="6087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2سم</a:t>
            </a:r>
            <a:endParaRPr lang="en-US" sz="2000" b="1" dirty="0"/>
          </a:p>
        </p:txBody>
      </p:sp>
      <p:sp>
        <p:nvSpPr>
          <p:cNvPr id="140" name="Text Box 103"/>
          <p:cNvSpPr txBox="1">
            <a:spLocks noChangeArrowheads="1"/>
          </p:cNvSpPr>
          <p:nvPr/>
        </p:nvSpPr>
        <p:spPr bwMode="auto">
          <a:xfrm>
            <a:off x="7133774" y="5431369"/>
            <a:ext cx="6087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4سم</a:t>
            </a:r>
            <a:endParaRPr lang="en-US" sz="2000" b="1" dirty="0"/>
          </a:p>
        </p:txBody>
      </p:sp>
      <p:sp>
        <p:nvSpPr>
          <p:cNvPr id="141" name="Text Box 103"/>
          <p:cNvSpPr txBox="1">
            <a:spLocks noChangeArrowheads="1"/>
          </p:cNvSpPr>
          <p:nvPr/>
        </p:nvSpPr>
        <p:spPr bwMode="auto">
          <a:xfrm>
            <a:off x="7133774" y="5682244"/>
            <a:ext cx="6087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6سم</a:t>
            </a:r>
            <a:endParaRPr lang="en-US" sz="2000" b="1" dirty="0"/>
          </a:p>
        </p:txBody>
      </p:sp>
      <p:sp>
        <p:nvSpPr>
          <p:cNvPr id="142" name="Text Box 103"/>
          <p:cNvSpPr txBox="1">
            <a:spLocks noChangeArrowheads="1"/>
          </p:cNvSpPr>
          <p:nvPr/>
        </p:nvSpPr>
        <p:spPr bwMode="auto">
          <a:xfrm>
            <a:off x="7133774" y="5925798"/>
            <a:ext cx="6087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8سم</a:t>
            </a:r>
            <a:endParaRPr lang="en-US" sz="2000" b="1" dirty="0"/>
          </a:p>
        </p:txBody>
      </p:sp>
      <p:sp>
        <p:nvSpPr>
          <p:cNvPr id="143" name="Text Box 103"/>
          <p:cNvSpPr txBox="1">
            <a:spLocks noChangeArrowheads="1"/>
          </p:cNvSpPr>
          <p:nvPr/>
        </p:nvSpPr>
        <p:spPr bwMode="auto">
          <a:xfrm>
            <a:off x="7043477" y="6169532"/>
            <a:ext cx="7411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10سم</a:t>
            </a:r>
            <a:endParaRPr lang="en-US" sz="2000" b="1" dirty="0"/>
          </a:p>
        </p:txBody>
      </p:sp>
      <p:sp>
        <p:nvSpPr>
          <p:cNvPr id="144" name="Line 121"/>
          <p:cNvSpPr>
            <a:spLocks noChangeShapeType="1"/>
          </p:cNvSpPr>
          <p:nvPr/>
        </p:nvSpPr>
        <p:spPr bwMode="auto">
          <a:xfrm flipH="1" flipV="1">
            <a:off x="3686884" y="2756765"/>
            <a:ext cx="1699" cy="316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5" name="Line 121"/>
          <p:cNvSpPr>
            <a:spLocks noChangeShapeType="1"/>
          </p:cNvSpPr>
          <p:nvPr/>
        </p:nvSpPr>
        <p:spPr bwMode="auto">
          <a:xfrm flipV="1">
            <a:off x="1031429" y="2756765"/>
            <a:ext cx="2639901" cy="1385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6" name="Text Box 115"/>
          <p:cNvSpPr txBox="1">
            <a:spLocks noChangeArrowheads="1"/>
          </p:cNvSpPr>
          <p:nvPr/>
        </p:nvSpPr>
        <p:spPr bwMode="auto">
          <a:xfrm>
            <a:off x="854423" y="5326624"/>
            <a:ext cx="322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48" name="مربع نص 147"/>
          <p:cNvSpPr txBox="1"/>
          <p:nvPr/>
        </p:nvSpPr>
        <p:spPr>
          <a:xfrm>
            <a:off x="2351379" y="844678"/>
            <a:ext cx="672808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صب قدرا من الماء في كوب زجاجي مدرج وسجل ارتفاع الماء في الجدول .</a:t>
            </a:r>
            <a:endParaRPr lang="ar-SA" sz="2000" b="1" dirty="0"/>
          </a:p>
        </p:txBody>
      </p:sp>
      <p:sp>
        <p:nvSpPr>
          <p:cNvPr id="149" name="مربع نص 148"/>
          <p:cNvSpPr txBox="1"/>
          <p:nvPr/>
        </p:nvSpPr>
        <p:spPr>
          <a:xfrm>
            <a:off x="5004942" y="1236656"/>
            <a:ext cx="40681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ضع خمس كرات في الكوب وسجل ارتفاع الماء</a:t>
            </a:r>
            <a:endParaRPr lang="ar-SA" sz="2000" b="1" dirty="0"/>
          </a:p>
        </p:txBody>
      </p:sp>
      <p:sp>
        <p:nvSpPr>
          <p:cNvPr id="150" name="مربع نص 149"/>
          <p:cNvSpPr txBox="1"/>
          <p:nvPr/>
        </p:nvSpPr>
        <p:spPr>
          <a:xfrm>
            <a:off x="5004048" y="1636766"/>
            <a:ext cx="40681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ضع خمس كرات أخرى وسجل ارتفاع الماء</a:t>
            </a:r>
            <a:endParaRPr lang="ar-SA" sz="2000" b="1" dirty="0"/>
          </a:p>
        </p:txBody>
      </p:sp>
      <p:sp>
        <p:nvSpPr>
          <p:cNvPr id="151" name="مربع نص 150"/>
          <p:cNvSpPr txBox="1"/>
          <p:nvPr/>
        </p:nvSpPr>
        <p:spPr>
          <a:xfrm>
            <a:off x="5004048" y="1996806"/>
            <a:ext cx="40681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ضع خمس كرات أخرى وسجل ارتفاع الماء</a:t>
            </a:r>
            <a:endParaRPr lang="ar-SA" sz="2000" b="1" dirty="0"/>
          </a:p>
        </p:txBody>
      </p:sp>
      <p:sp>
        <p:nvSpPr>
          <p:cNvPr id="152" name="مربع نص 151"/>
          <p:cNvSpPr txBox="1"/>
          <p:nvPr/>
        </p:nvSpPr>
        <p:spPr>
          <a:xfrm>
            <a:off x="5004048" y="2316776"/>
            <a:ext cx="40681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ضع خمس كرات أخرى وسجل ارتفاع الماء</a:t>
            </a:r>
            <a:endParaRPr lang="ar-SA" sz="2000" b="1" dirty="0"/>
          </a:p>
        </p:txBody>
      </p:sp>
      <p:sp>
        <p:nvSpPr>
          <p:cNvPr id="153" name="مربع نص 152"/>
          <p:cNvSpPr txBox="1"/>
          <p:nvPr/>
        </p:nvSpPr>
        <p:spPr>
          <a:xfrm>
            <a:off x="5004048" y="3009146"/>
            <a:ext cx="406811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تنبأ بارتفاع الماء عندما يصبح عدد الكرات 30 كرة .</a:t>
            </a:r>
            <a:endParaRPr lang="ar-SA" sz="2000" b="1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735" y="63277"/>
            <a:ext cx="8763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" name="مربع نص 154"/>
          <p:cNvSpPr txBox="1"/>
          <p:nvPr/>
        </p:nvSpPr>
        <p:spPr>
          <a:xfrm>
            <a:off x="5004047" y="2668850"/>
            <a:ext cx="40681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مثل بيانات الجدول بيانيا .</a:t>
            </a:r>
            <a:endParaRPr lang="ar-SA" sz="2000" b="1" dirty="0"/>
          </a:p>
        </p:txBody>
      </p:sp>
      <p:grpSp>
        <p:nvGrpSpPr>
          <p:cNvPr id="9" name="مجموعة 8"/>
          <p:cNvGrpSpPr/>
          <p:nvPr/>
        </p:nvGrpSpPr>
        <p:grpSpPr>
          <a:xfrm>
            <a:off x="5387062" y="3609040"/>
            <a:ext cx="1230974" cy="180000"/>
            <a:chOff x="5940152" y="5118573"/>
            <a:chExt cx="1230974" cy="180000"/>
          </a:xfrm>
        </p:grpSpPr>
        <p:sp>
          <p:nvSpPr>
            <p:cNvPr id="8" name="شكل بيضاوي 7"/>
            <p:cNvSpPr/>
            <p:nvPr/>
          </p:nvSpPr>
          <p:spPr>
            <a:xfrm>
              <a:off x="6991126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شكل بيضاوي 33"/>
            <p:cNvSpPr/>
            <p:nvPr/>
          </p:nvSpPr>
          <p:spPr>
            <a:xfrm>
              <a:off x="6732240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5" name="شكل بيضاوي 34"/>
            <p:cNvSpPr/>
            <p:nvPr/>
          </p:nvSpPr>
          <p:spPr>
            <a:xfrm>
              <a:off x="6480232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شكل بيضاوي 35"/>
            <p:cNvSpPr/>
            <p:nvPr/>
          </p:nvSpPr>
          <p:spPr>
            <a:xfrm>
              <a:off x="6221346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شكل بيضاوي 36"/>
            <p:cNvSpPr/>
            <p:nvPr/>
          </p:nvSpPr>
          <p:spPr>
            <a:xfrm>
              <a:off x="5940152" y="5118573"/>
              <a:ext cx="180000" cy="180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56" name="مربع نص 155"/>
          <p:cNvSpPr txBox="1"/>
          <p:nvPr/>
        </p:nvSpPr>
        <p:spPr>
          <a:xfrm>
            <a:off x="7596336" y="3333162"/>
            <a:ext cx="8636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14 سم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8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00105 0.281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00105 0.2863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259E-6 L 0.00105 0.2914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00105 0.2967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 animBg="1"/>
      <p:bldP spid="42" grpId="0" animBg="1"/>
      <p:bldP spid="43" grpId="0" animBg="1"/>
      <p:bldP spid="44" grpId="0" animBg="1"/>
      <p:bldP spid="51" grpId="0"/>
      <p:bldP spid="108" grpId="0"/>
      <p:bldP spid="109" grpId="0"/>
      <p:bldP spid="110" grpId="0"/>
      <p:bldP spid="111" grpId="0"/>
      <p:bldP spid="114" grpId="0" animBg="1"/>
      <p:bldP spid="119" grpId="0" animBg="1"/>
      <p:bldP spid="139" grpId="0"/>
      <p:bldP spid="140" grpId="0"/>
      <p:bldP spid="141" grpId="0"/>
      <p:bldP spid="142" grpId="0"/>
      <p:bldP spid="143" grpId="0"/>
      <p:bldP spid="144" grpId="0" animBg="1"/>
      <p:bldP spid="145" grpId="0" animBg="1"/>
      <p:bldP spid="146" grpId="0"/>
      <p:bldP spid="148" grpId="0"/>
      <p:bldP spid="149" grpId="0"/>
      <p:bldP spid="150" grpId="0"/>
      <p:bldP spid="151" grpId="0"/>
      <p:bldP spid="152" grpId="0"/>
      <p:bldP spid="153" grpId="0"/>
      <p:bldP spid="155" grpId="0"/>
      <p:bldP spid="1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77" y="188640"/>
            <a:ext cx="2822727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2209627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1014"/>
            <a:ext cx="6400800" cy="1057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3355057"/>
            <a:ext cx="68103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6648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" name="Line 121"/>
          <p:cNvSpPr>
            <a:spLocks noChangeShapeType="1"/>
          </p:cNvSpPr>
          <p:nvPr/>
        </p:nvSpPr>
        <p:spPr bwMode="auto">
          <a:xfrm flipH="1" flipV="1">
            <a:off x="4584156" y="3874657"/>
            <a:ext cx="1699" cy="190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97" name="Line 121"/>
          <p:cNvSpPr>
            <a:spLocks noChangeShapeType="1"/>
          </p:cNvSpPr>
          <p:nvPr/>
        </p:nvSpPr>
        <p:spPr bwMode="auto">
          <a:xfrm flipV="1">
            <a:off x="1763687" y="3874656"/>
            <a:ext cx="28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98" name="مربع نص 97"/>
          <p:cNvSpPr txBox="1"/>
          <p:nvPr/>
        </p:nvSpPr>
        <p:spPr>
          <a:xfrm>
            <a:off x="4572000" y="6197242"/>
            <a:ext cx="450016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أي أن درجة الحرارة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35 س تكافئ </a:t>
            </a:r>
            <a:r>
              <a:rPr lang="ar-SA" sz="2000" b="1" baseline="30000" dirty="0" smtClean="0"/>
              <a:t>5</a:t>
            </a:r>
            <a:r>
              <a:rPr lang="ar-SA" sz="2000" b="1" dirty="0" smtClean="0"/>
              <a:t>95 ف تقريبا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9669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60080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732050"/>
            <a:ext cx="3381375" cy="19907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97734"/>
            <a:ext cx="4059708" cy="2939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Line 121"/>
          <p:cNvSpPr>
            <a:spLocks noChangeShapeType="1"/>
          </p:cNvSpPr>
          <p:nvPr/>
        </p:nvSpPr>
        <p:spPr bwMode="auto">
          <a:xfrm flipV="1">
            <a:off x="5460129" y="3253895"/>
            <a:ext cx="1128095" cy="763312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22" name="Line 121"/>
          <p:cNvSpPr>
            <a:spLocks noChangeShapeType="1"/>
          </p:cNvSpPr>
          <p:nvPr/>
        </p:nvSpPr>
        <p:spPr bwMode="auto">
          <a:xfrm flipH="1" flipV="1">
            <a:off x="6137066" y="3562696"/>
            <a:ext cx="1699" cy="190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23" name="Line 121"/>
          <p:cNvSpPr>
            <a:spLocks noChangeShapeType="1"/>
          </p:cNvSpPr>
          <p:nvPr/>
        </p:nvSpPr>
        <p:spPr bwMode="auto">
          <a:xfrm flipV="1">
            <a:off x="3288887" y="3534985"/>
            <a:ext cx="28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25" name="مربع نص 124"/>
          <p:cNvSpPr txBox="1"/>
          <p:nvPr/>
        </p:nvSpPr>
        <p:spPr>
          <a:xfrm>
            <a:off x="4427984" y="6341258"/>
            <a:ext cx="450016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أي أن أسماء تحتاج 10 أيام لقراءة 150 صفحة .</a:t>
            </a:r>
            <a:endParaRPr lang="ar-SA" sz="2000" b="1" dirty="0"/>
          </a:p>
        </p:txBody>
      </p:sp>
      <p:pic>
        <p:nvPicPr>
          <p:cNvPr id="12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77" y="188640"/>
            <a:ext cx="2822727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64864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5" name="مربع نص 124"/>
          <p:cNvSpPr txBox="1"/>
          <p:nvPr/>
        </p:nvSpPr>
        <p:spPr>
          <a:xfrm>
            <a:off x="3059458" y="6341258"/>
            <a:ext cx="58686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أي أن عدد علب العصير المبيعة في الأسبوع الثامن 68 علبة تقريبا .</a:t>
            </a:r>
            <a:endParaRPr lang="ar-SA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80892"/>
            <a:ext cx="6276975" cy="2238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611560" y="3284984"/>
            <a:ext cx="1008112" cy="2266952"/>
            <a:chOff x="248866" y="3273428"/>
            <a:chExt cx="1008112" cy="2266952"/>
          </a:xfrm>
        </p:grpSpPr>
        <p:grpSp>
          <p:nvGrpSpPr>
            <p:cNvPr id="12" name="Group 102"/>
            <p:cNvGrpSpPr>
              <a:grpSpLocks/>
            </p:cNvGrpSpPr>
            <p:nvPr/>
          </p:nvGrpSpPr>
          <p:grpSpPr bwMode="auto">
            <a:xfrm>
              <a:off x="720403" y="3273428"/>
              <a:ext cx="536575" cy="2266952"/>
              <a:chOff x="2676" y="2333"/>
              <a:chExt cx="338" cy="1428"/>
            </a:xfrm>
          </p:grpSpPr>
          <p:sp>
            <p:nvSpPr>
              <p:cNvPr id="14" name="Text Box 93"/>
              <p:cNvSpPr txBox="1">
                <a:spLocks noChangeArrowheads="1"/>
              </p:cNvSpPr>
              <p:nvPr/>
            </p:nvSpPr>
            <p:spPr bwMode="auto">
              <a:xfrm>
                <a:off x="2676" y="351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 Box 94"/>
              <p:cNvSpPr txBox="1">
                <a:spLocks noChangeArrowheads="1"/>
              </p:cNvSpPr>
              <p:nvPr/>
            </p:nvSpPr>
            <p:spPr bwMode="auto">
              <a:xfrm>
                <a:off x="2676" y="3351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20</a:t>
                </a:r>
                <a:endParaRPr lang="en-US" sz="2000" b="1" dirty="0"/>
              </a:p>
            </p:txBody>
          </p:sp>
          <p:sp>
            <p:nvSpPr>
              <p:cNvPr id="16" name="Text Box 95"/>
              <p:cNvSpPr txBox="1">
                <a:spLocks noChangeArrowheads="1"/>
              </p:cNvSpPr>
              <p:nvPr/>
            </p:nvSpPr>
            <p:spPr bwMode="auto">
              <a:xfrm>
                <a:off x="2676" y="3179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7" name="Text Box 96"/>
              <p:cNvSpPr txBox="1">
                <a:spLocks noChangeArrowheads="1"/>
              </p:cNvSpPr>
              <p:nvPr/>
            </p:nvSpPr>
            <p:spPr bwMode="auto">
              <a:xfrm>
                <a:off x="2676" y="3006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40</a:t>
                </a:r>
                <a:endParaRPr lang="en-US" sz="2000" b="1" dirty="0"/>
              </a:p>
            </p:txBody>
          </p:sp>
          <p:sp>
            <p:nvSpPr>
              <p:cNvPr id="18" name="Text Box 97"/>
              <p:cNvSpPr txBox="1">
                <a:spLocks noChangeArrowheads="1"/>
              </p:cNvSpPr>
              <p:nvPr/>
            </p:nvSpPr>
            <p:spPr bwMode="auto">
              <a:xfrm>
                <a:off x="2676" y="2832"/>
                <a:ext cx="33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50</a:t>
                </a:r>
                <a:endParaRPr lang="en-US" sz="2000" b="1" dirty="0"/>
              </a:p>
            </p:txBody>
          </p:sp>
          <p:sp>
            <p:nvSpPr>
              <p:cNvPr id="19" name="Text Box 98"/>
              <p:cNvSpPr txBox="1">
                <a:spLocks noChangeArrowheads="1"/>
              </p:cNvSpPr>
              <p:nvPr/>
            </p:nvSpPr>
            <p:spPr bwMode="auto">
              <a:xfrm>
                <a:off x="2676" y="2669"/>
                <a:ext cx="33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60</a:t>
                </a:r>
                <a:endParaRPr lang="en-US" sz="2000" b="1" dirty="0"/>
              </a:p>
            </p:txBody>
          </p:sp>
          <p:sp>
            <p:nvSpPr>
              <p:cNvPr id="20" name="Text Box 99"/>
              <p:cNvSpPr txBox="1">
                <a:spLocks noChangeArrowheads="1"/>
              </p:cNvSpPr>
              <p:nvPr/>
            </p:nvSpPr>
            <p:spPr bwMode="auto">
              <a:xfrm>
                <a:off x="2676" y="2497"/>
                <a:ext cx="33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70</a:t>
                </a:r>
                <a:endParaRPr lang="en-US" sz="2000" b="1" dirty="0"/>
              </a:p>
            </p:txBody>
          </p:sp>
          <p:sp>
            <p:nvSpPr>
              <p:cNvPr id="21" name="Text Box 100"/>
              <p:cNvSpPr txBox="1">
                <a:spLocks noChangeArrowheads="1"/>
              </p:cNvSpPr>
              <p:nvPr/>
            </p:nvSpPr>
            <p:spPr bwMode="auto">
              <a:xfrm>
                <a:off x="2676" y="2333"/>
                <a:ext cx="33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80</a:t>
                </a:r>
                <a:endParaRPr lang="en-US" sz="2000" b="1" dirty="0"/>
              </a:p>
            </p:txBody>
          </p:sp>
        </p:grpSp>
        <p:sp>
          <p:nvSpPr>
            <p:cNvPr id="13" name="Text Box 104"/>
            <p:cNvSpPr txBox="1">
              <a:spLocks noChangeArrowheads="1"/>
            </p:cNvSpPr>
            <p:nvPr/>
          </p:nvSpPr>
          <p:spPr bwMode="auto">
            <a:xfrm rot="16200000">
              <a:off x="-487734" y="4311749"/>
              <a:ext cx="1870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الصفحات المقروءة</a:t>
              </a:r>
              <a:endParaRPr lang="en-US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627529" y="5672804"/>
            <a:ext cx="3348045" cy="757297"/>
            <a:chOff x="1396691" y="5988051"/>
            <a:chExt cx="3348045" cy="757297"/>
          </a:xfrm>
        </p:grpSpPr>
        <p:grpSp>
          <p:nvGrpSpPr>
            <p:cNvPr id="23" name="Group 112"/>
            <p:cNvGrpSpPr>
              <a:grpSpLocks/>
            </p:cNvGrpSpPr>
            <p:nvPr/>
          </p:nvGrpSpPr>
          <p:grpSpPr bwMode="auto">
            <a:xfrm>
              <a:off x="1396691" y="5988051"/>
              <a:ext cx="3348045" cy="396875"/>
              <a:chOff x="3102" y="3884"/>
              <a:chExt cx="2109" cy="250"/>
            </a:xfrm>
          </p:grpSpPr>
          <p:sp>
            <p:nvSpPr>
              <p:cNvPr id="25" name="Text Box 105"/>
              <p:cNvSpPr txBox="1">
                <a:spLocks noChangeArrowheads="1"/>
              </p:cNvSpPr>
              <p:nvPr/>
            </p:nvSpPr>
            <p:spPr bwMode="auto">
              <a:xfrm>
                <a:off x="3102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</a:t>
                </a:r>
                <a:endParaRPr lang="en-US" sz="2000" b="1" dirty="0"/>
              </a:p>
            </p:txBody>
          </p:sp>
          <p:sp>
            <p:nvSpPr>
              <p:cNvPr id="26" name="Text Box 106"/>
              <p:cNvSpPr txBox="1">
                <a:spLocks noChangeArrowheads="1"/>
              </p:cNvSpPr>
              <p:nvPr/>
            </p:nvSpPr>
            <p:spPr bwMode="auto">
              <a:xfrm>
                <a:off x="3307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</a:t>
                </a:r>
                <a:endParaRPr lang="en-US" sz="2000" b="1" dirty="0"/>
              </a:p>
            </p:txBody>
          </p:sp>
          <p:sp>
            <p:nvSpPr>
              <p:cNvPr id="27" name="Text Box 107"/>
              <p:cNvSpPr txBox="1">
                <a:spLocks noChangeArrowheads="1"/>
              </p:cNvSpPr>
              <p:nvPr/>
            </p:nvSpPr>
            <p:spPr bwMode="auto">
              <a:xfrm>
                <a:off x="3688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</a:t>
                </a:r>
                <a:endParaRPr lang="en-US" sz="2000" b="1" dirty="0"/>
              </a:p>
            </p:txBody>
          </p:sp>
          <p:sp>
            <p:nvSpPr>
              <p:cNvPr id="28" name="Text Box 108"/>
              <p:cNvSpPr txBox="1">
                <a:spLocks noChangeArrowheads="1"/>
              </p:cNvSpPr>
              <p:nvPr/>
            </p:nvSpPr>
            <p:spPr bwMode="auto">
              <a:xfrm>
                <a:off x="3489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3</a:t>
                </a:r>
                <a:endParaRPr lang="en-US" sz="2000" b="1" dirty="0"/>
              </a:p>
            </p:txBody>
          </p:sp>
          <p:sp>
            <p:nvSpPr>
              <p:cNvPr id="29" name="Text Box 109"/>
              <p:cNvSpPr txBox="1">
                <a:spLocks noChangeArrowheads="1"/>
              </p:cNvSpPr>
              <p:nvPr/>
            </p:nvSpPr>
            <p:spPr bwMode="auto">
              <a:xfrm>
                <a:off x="3888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5</a:t>
                </a:r>
                <a:endParaRPr lang="en-US" sz="2000" b="1" dirty="0"/>
              </a:p>
            </p:txBody>
          </p:sp>
          <p:sp>
            <p:nvSpPr>
              <p:cNvPr id="30" name="Text Box 110"/>
              <p:cNvSpPr txBox="1">
                <a:spLocks noChangeArrowheads="1"/>
              </p:cNvSpPr>
              <p:nvPr/>
            </p:nvSpPr>
            <p:spPr bwMode="auto">
              <a:xfrm>
                <a:off x="4278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7</a:t>
                </a:r>
                <a:endParaRPr lang="en-US" sz="2000" b="1" dirty="0"/>
              </a:p>
            </p:txBody>
          </p:sp>
          <p:sp>
            <p:nvSpPr>
              <p:cNvPr id="31" name="Text Box 111"/>
              <p:cNvSpPr txBox="1">
                <a:spLocks noChangeArrowheads="1"/>
              </p:cNvSpPr>
              <p:nvPr/>
            </p:nvSpPr>
            <p:spPr bwMode="auto">
              <a:xfrm>
                <a:off x="4096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6</a:t>
                </a:r>
                <a:endParaRPr lang="en-US" sz="2000" b="1" dirty="0"/>
              </a:p>
            </p:txBody>
          </p:sp>
          <p:sp>
            <p:nvSpPr>
              <p:cNvPr id="32" name="Text Box 110"/>
              <p:cNvSpPr txBox="1">
                <a:spLocks noChangeArrowheads="1"/>
              </p:cNvSpPr>
              <p:nvPr/>
            </p:nvSpPr>
            <p:spPr bwMode="auto">
              <a:xfrm>
                <a:off x="4486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</a:t>
                </a:r>
                <a:endParaRPr lang="en-US" sz="2000" b="1" dirty="0"/>
              </a:p>
            </p:txBody>
          </p:sp>
          <p:sp>
            <p:nvSpPr>
              <p:cNvPr id="33" name="Text Box 110"/>
              <p:cNvSpPr txBox="1">
                <a:spLocks noChangeArrowheads="1"/>
              </p:cNvSpPr>
              <p:nvPr/>
            </p:nvSpPr>
            <p:spPr bwMode="auto">
              <a:xfrm>
                <a:off x="4693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9</a:t>
                </a:r>
                <a:endParaRPr lang="en-US" sz="2000" b="1" dirty="0"/>
              </a:p>
            </p:txBody>
          </p:sp>
          <p:sp>
            <p:nvSpPr>
              <p:cNvPr id="34" name="Text Box 110"/>
              <p:cNvSpPr txBox="1">
                <a:spLocks noChangeArrowheads="1"/>
              </p:cNvSpPr>
              <p:nvPr/>
            </p:nvSpPr>
            <p:spPr bwMode="auto">
              <a:xfrm>
                <a:off x="4895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</p:grpSp>
        <p:sp>
          <p:nvSpPr>
            <p:cNvPr id="24" name="Text Box 113"/>
            <p:cNvSpPr txBox="1">
              <a:spLocks noChangeArrowheads="1"/>
            </p:cNvSpPr>
            <p:nvPr/>
          </p:nvSpPr>
          <p:spPr bwMode="auto">
            <a:xfrm>
              <a:off x="2025311" y="6345238"/>
              <a:ext cx="20859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الأيام</a:t>
              </a:r>
              <a:endParaRPr lang="en-US" sz="2000" b="1" dirty="0"/>
            </a:p>
          </p:txBody>
        </p:sp>
      </p:grp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514" y="3443732"/>
            <a:ext cx="356839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Line 121"/>
          <p:cNvSpPr>
            <a:spLocks noChangeShapeType="1"/>
          </p:cNvSpPr>
          <p:nvPr/>
        </p:nvSpPr>
        <p:spPr bwMode="auto">
          <a:xfrm flipV="1">
            <a:off x="1619672" y="3549781"/>
            <a:ext cx="3672408" cy="743101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22" name="Line 121"/>
          <p:cNvSpPr>
            <a:spLocks noChangeShapeType="1"/>
          </p:cNvSpPr>
          <p:nvPr/>
        </p:nvSpPr>
        <p:spPr bwMode="auto">
          <a:xfrm flipH="1" flipV="1">
            <a:off x="4087615" y="3802013"/>
            <a:ext cx="1699" cy="183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23" name="Line 121"/>
          <p:cNvSpPr>
            <a:spLocks noChangeShapeType="1"/>
          </p:cNvSpPr>
          <p:nvPr/>
        </p:nvSpPr>
        <p:spPr bwMode="auto">
          <a:xfrm flipV="1">
            <a:off x="1575678" y="3793515"/>
            <a:ext cx="252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36" name="Text Box 118"/>
          <p:cNvSpPr txBox="1">
            <a:spLocks noChangeArrowheads="1"/>
          </p:cNvSpPr>
          <p:nvPr/>
        </p:nvSpPr>
        <p:spPr bwMode="auto">
          <a:xfrm>
            <a:off x="1731078" y="4107378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37" name="Text Box 118"/>
          <p:cNvSpPr txBox="1">
            <a:spLocks noChangeArrowheads="1"/>
          </p:cNvSpPr>
          <p:nvPr/>
        </p:nvSpPr>
        <p:spPr bwMode="auto">
          <a:xfrm>
            <a:off x="2052815" y="4050697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40" name="Text Box 118"/>
          <p:cNvSpPr txBox="1">
            <a:spLocks noChangeArrowheads="1"/>
          </p:cNvSpPr>
          <p:nvPr/>
        </p:nvSpPr>
        <p:spPr bwMode="auto">
          <a:xfrm>
            <a:off x="2333512" y="3956497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41" name="Text Box 118"/>
          <p:cNvSpPr txBox="1">
            <a:spLocks noChangeArrowheads="1"/>
          </p:cNvSpPr>
          <p:nvPr/>
        </p:nvSpPr>
        <p:spPr bwMode="auto">
          <a:xfrm>
            <a:off x="2664344" y="3861389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42" name="Text Box 118"/>
          <p:cNvSpPr txBox="1">
            <a:spLocks noChangeArrowheads="1"/>
          </p:cNvSpPr>
          <p:nvPr/>
        </p:nvSpPr>
        <p:spPr bwMode="auto">
          <a:xfrm>
            <a:off x="2972751" y="3785046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77" y="188640"/>
            <a:ext cx="2822727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18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1" grpId="0" animBg="1"/>
      <p:bldP spid="122" grpId="0" animBg="1"/>
      <p:bldP spid="123" grpId="0" animBg="1"/>
      <p:bldP spid="36" grpId="0"/>
      <p:bldP spid="37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77" y="188640"/>
            <a:ext cx="2822727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764704"/>
            <a:ext cx="66865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636912"/>
            <a:ext cx="69151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مربع نص 32"/>
          <p:cNvSpPr txBox="1"/>
          <p:nvPr/>
        </p:nvSpPr>
        <p:spPr>
          <a:xfrm>
            <a:off x="3059458" y="5301208"/>
            <a:ext cx="58686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في العلاقة الطردية كلما زادت قيمة س تزداد قيمة ص .</a:t>
            </a:r>
            <a:endParaRPr lang="ar-SA" sz="20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3059458" y="5909210"/>
            <a:ext cx="586869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في العلاقة العكسية كلما زادت قيمة س تنقص قيمة ص .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98253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79240"/>
            <a:ext cx="1750181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77" y="188640"/>
            <a:ext cx="2822727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23220"/>
            <a:ext cx="38195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56" y="692696"/>
            <a:ext cx="3695700" cy="20859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673" y="3581400"/>
            <a:ext cx="333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مربع نص 67"/>
          <p:cNvSpPr txBox="1"/>
          <p:nvPr/>
        </p:nvSpPr>
        <p:spPr>
          <a:xfrm>
            <a:off x="3923927" y="3575310"/>
            <a:ext cx="464374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العلاقة طردية : كلما مضت السنوات زاد عدد السكان .</a:t>
            </a:r>
            <a:endParaRPr lang="ar-SA" sz="2000" b="1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669" y="4604345"/>
            <a:ext cx="30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مربع نص 68"/>
          <p:cNvSpPr txBox="1"/>
          <p:nvPr/>
        </p:nvSpPr>
        <p:spPr>
          <a:xfrm>
            <a:off x="3923927" y="4571501"/>
            <a:ext cx="464374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عدد سكان المدينة عام 1430 هـ =  36300 تقريبا .</a:t>
            </a:r>
            <a:endParaRPr lang="ar-SA" sz="2000" b="1" dirty="0"/>
          </a:p>
        </p:txBody>
      </p:sp>
      <p:sp>
        <p:nvSpPr>
          <p:cNvPr id="70" name="Line 121"/>
          <p:cNvSpPr>
            <a:spLocks noChangeShapeType="1"/>
          </p:cNvSpPr>
          <p:nvPr/>
        </p:nvSpPr>
        <p:spPr bwMode="auto">
          <a:xfrm flipH="1" flipV="1">
            <a:off x="3627553" y="4041256"/>
            <a:ext cx="1699" cy="151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71" name="Line 121"/>
          <p:cNvSpPr>
            <a:spLocks noChangeShapeType="1"/>
          </p:cNvSpPr>
          <p:nvPr/>
        </p:nvSpPr>
        <p:spPr bwMode="auto">
          <a:xfrm flipV="1">
            <a:off x="1218347" y="4032774"/>
            <a:ext cx="241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681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79240"/>
            <a:ext cx="1750181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77" y="188640"/>
            <a:ext cx="2822727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مربع نص 67"/>
          <p:cNvSpPr txBox="1"/>
          <p:nvPr/>
        </p:nvSpPr>
        <p:spPr>
          <a:xfrm>
            <a:off x="2498834" y="5949280"/>
            <a:ext cx="60688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العدد المتوقع للمصطافين عام 1431 هـ  160000 مصطاف تقريبا .</a:t>
            </a:r>
            <a:endParaRPr lang="ar-SA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242" y="907752"/>
            <a:ext cx="3371850" cy="1552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517" y="2852936"/>
            <a:ext cx="349567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ربع نص 13"/>
          <p:cNvSpPr txBox="1"/>
          <p:nvPr/>
        </p:nvSpPr>
        <p:spPr>
          <a:xfrm>
            <a:off x="5849314" y="4845413"/>
            <a:ext cx="369332" cy="702262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r>
              <a:rPr lang="ar-SA" sz="1200" b="1" dirty="0" smtClean="0"/>
              <a:t>1431هـ</a:t>
            </a:r>
            <a:endParaRPr lang="ar-SA" sz="1200" b="1" dirty="0"/>
          </a:p>
        </p:txBody>
      </p:sp>
      <p:sp>
        <p:nvSpPr>
          <p:cNvPr id="70" name="Line 121"/>
          <p:cNvSpPr>
            <a:spLocks noChangeShapeType="1"/>
          </p:cNvSpPr>
          <p:nvPr/>
        </p:nvSpPr>
        <p:spPr bwMode="auto">
          <a:xfrm flipH="1" flipV="1">
            <a:off x="6051956" y="3789040"/>
            <a:ext cx="1699" cy="108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71" name="Line 121"/>
          <p:cNvSpPr>
            <a:spLocks noChangeShapeType="1"/>
          </p:cNvSpPr>
          <p:nvPr/>
        </p:nvSpPr>
        <p:spPr bwMode="auto">
          <a:xfrm flipV="1">
            <a:off x="3601185" y="3766703"/>
            <a:ext cx="244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42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14" grpId="0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231</Words>
  <Application>Microsoft Office PowerPoint</Application>
  <PresentationFormat>عرض على الشاشة (3:4)‏</PresentationFormat>
  <Paragraphs>85</Paragraphs>
  <Slides>7</Slides>
  <Notes>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187</cp:revision>
  <dcterms:created xsi:type="dcterms:W3CDTF">2013-12-12T20:17:43Z</dcterms:created>
  <dcterms:modified xsi:type="dcterms:W3CDTF">2014-01-17T19:15:46Z</dcterms:modified>
</cp:coreProperties>
</file>