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9"/>
  </p:notesMasterIdLst>
  <p:sldIdLst>
    <p:sldId id="280" r:id="rId2"/>
    <p:sldId id="281" r:id="rId3"/>
    <p:sldId id="256" r:id="rId4"/>
    <p:sldId id="290" r:id="rId5"/>
    <p:sldId id="287" r:id="rId6"/>
    <p:sldId id="286" r:id="rId7"/>
    <p:sldId id="291" r:id="rId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C493"/>
    <a:srgbClr val="FA8B78"/>
    <a:srgbClr val="FA9478"/>
    <a:srgbClr val="F98E79"/>
    <a:srgbClr val="FE9F74"/>
    <a:srgbClr val="F796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128" autoAdjust="0"/>
  </p:normalViewPr>
  <p:slideViewPr>
    <p:cSldViewPr>
      <p:cViewPr varScale="1">
        <p:scale>
          <a:sx n="69" d="100"/>
          <a:sy n="69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AF8EAA8-EAD2-4814-A920-761BD6ADC7E4}" type="datetimeFigureOut">
              <a:rPr lang="ar-SA" smtClean="0"/>
              <a:t>16/03/35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E44E951-0051-4F63-9226-F3BEA2BD89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66421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4E951-0051-4F63-9226-F3BEA2BD8939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0815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4E951-0051-4F63-9226-F3BEA2BD8939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08158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4E951-0051-4F63-9226-F3BEA2BD8939}" type="slidenum">
              <a:rPr lang="ar-SA" smtClean="0"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08158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4E951-0051-4F63-9226-F3BEA2BD8939}" type="slidenum">
              <a:rPr lang="ar-SA" smtClean="0"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08158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4E951-0051-4F63-9226-F3BEA2BD8939}" type="slidenum">
              <a:rPr lang="ar-SA" smtClean="0"/>
              <a:t>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08158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4E951-0051-4F63-9226-F3BEA2BD8939}" type="slidenum">
              <a:rPr lang="ar-SA" smtClean="0"/>
              <a:t>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08158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4E951-0051-4F63-9226-F3BEA2BD8939}" type="slidenum">
              <a:rPr lang="ar-SA" smtClean="0"/>
              <a:t>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0815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16/03/35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29571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16/03/35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56727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16/03/35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9907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16/03/35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34908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16/03/35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25107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16/03/35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3180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16/03/35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3051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16/03/35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23057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16/03/35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51210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16/03/35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31415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16/03/35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34366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C9305-B9F7-4ED4-B76F-3D5A5F3AC1C0}" type="datetimeFigureOut">
              <a:rPr lang="ar-SA" smtClean="0"/>
              <a:t>16/03/35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22116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5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خطط انسيابي: تخزين بالوصول المباشر 2"/>
          <p:cNvSpPr/>
          <p:nvPr/>
        </p:nvSpPr>
        <p:spPr>
          <a:xfrm rot="16200000">
            <a:off x="5867047" y="5733344"/>
            <a:ext cx="288000" cy="1296000"/>
          </a:xfrm>
          <a:prstGeom prst="flowChartMagneticDrum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0" name="مخطط انسيابي: تخزين بالوصول المباشر 39"/>
          <p:cNvSpPr/>
          <p:nvPr/>
        </p:nvSpPr>
        <p:spPr>
          <a:xfrm rot="16200000">
            <a:off x="5849047" y="5510411"/>
            <a:ext cx="324000" cy="1296000"/>
          </a:xfrm>
          <a:prstGeom prst="flowChartMagneticDrum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2" name="مخطط انسيابي: تخزين بالوصول المباشر 41"/>
          <p:cNvSpPr/>
          <p:nvPr/>
        </p:nvSpPr>
        <p:spPr>
          <a:xfrm rot="16200000">
            <a:off x="5849601" y="5274967"/>
            <a:ext cx="324000" cy="1296000"/>
          </a:xfrm>
          <a:prstGeom prst="flowChartMagneticDrum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3" name="مخطط انسيابي: تخزين بالوصول المباشر 42"/>
          <p:cNvSpPr/>
          <p:nvPr/>
        </p:nvSpPr>
        <p:spPr>
          <a:xfrm rot="16200000">
            <a:off x="5813047" y="5011919"/>
            <a:ext cx="396000" cy="1296000"/>
          </a:xfrm>
          <a:prstGeom prst="flowChartMagneticDrum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4" name="مخطط انسيابي: تخزين بالوصول المباشر 43"/>
          <p:cNvSpPr/>
          <p:nvPr/>
        </p:nvSpPr>
        <p:spPr>
          <a:xfrm rot="16200000">
            <a:off x="5831601" y="4730797"/>
            <a:ext cx="360000" cy="1296000"/>
          </a:xfrm>
          <a:prstGeom prst="flowChartMagneticDrum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10" name="مجموعة 9"/>
          <p:cNvGrpSpPr/>
          <p:nvPr/>
        </p:nvGrpSpPr>
        <p:grpSpPr>
          <a:xfrm>
            <a:off x="4860032" y="4759600"/>
            <a:ext cx="1799159" cy="1909760"/>
            <a:chOff x="6661273" y="1447231"/>
            <a:chExt cx="1799159" cy="1909760"/>
          </a:xfrm>
        </p:grpSpPr>
        <p:grpSp>
          <p:nvGrpSpPr>
            <p:cNvPr id="7" name="مجموعة 6"/>
            <p:cNvGrpSpPr/>
            <p:nvPr/>
          </p:nvGrpSpPr>
          <p:grpSpPr>
            <a:xfrm>
              <a:off x="7164288" y="1484784"/>
              <a:ext cx="1296144" cy="1728192"/>
              <a:chOff x="7164288" y="1484784"/>
              <a:chExt cx="1065374" cy="1728192"/>
            </a:xfrm>
          </p:grpSpPr>
          <p:sp>
            <p:nvSpPr>
              <p:cNvPr id="4" name="شكل بيضاوي 3"/>
              <p:cNvSpPr/>
              <p:nvPr/>
            </p:nvSpPr>
            <p:spPr>
              <a:xfrm>
                <a:off x="7164288" y="1484784"/>
                <a:ext cx="1058416" cy="14401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cxnSp>
            <p:nvCxnSpPr>
              <p:cNvPr id="6" name="رابط مستقيم 5"/>
              <p:cNvCxnSpPr>
                <a:stCxn id="4" idx="6"/>
              </p:cNvCxnSpPr>
              <p:nvPr/>
            </p:nvCxnSpPr>
            <p:spPr>
              <a:xfrm>
                <a:off x="8222704" y="1556792"/>
                <a:ext cx="0" cy="1584176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رابط مستقيم 16"/>
              <p:cNvCxnSpPr/>
              <p:nvPr/>
            </p:nvCxnSpPr>
            <p:spPr>
              <a:xfrm>
                <a:off x="7164288" y="1556792"/>
                <a:ext cx="0" cy="158417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شكل بيضاوي 17"/>
              <p:cNvSpPr/>
              <p:nvPr/>
            </p:nvSpPr>
            <p:spPr>
              <a:xfrm>
                <a:off x="7171246" y="3068960"/>
                <a:ext cx="1058416" cy="144016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1" name="Group 28"/>
            <p:cNvGrpSpPr>
              <a:grpSpLocks/>
            </p:cNvGrpSpPr>
            <p:nvPr/>
          </p:nvGrpSpPr>
          <p:grpSpPr bwMode="auto">
            <a:xfrm>
              <a:off x="6661273" y="1447231"/>
              <a:ext cx="719044" cy="1909760"/>
              <a:chOff x="3218" y="1683"/>
              <a:chExt cx="320" cy="1203"/>
            </a:xfrm>
          </p:grpSpPr>
          <p:sp>
            <p:nvSpPr>
              <p:cNvPr id="23" name="Text Box 29"/>
              <p:cNvSpPr txBox="1">
                <a:spLocks noChangeArrowheads="1"/>
              </p:cNvSpPr>
              <p:nvPr/>
            </p:nvSpPr>
            <p:spPr bwMode="auto">
              <a:xfrm>
                <a:off x="3266" y="2636"/>
                <a:ext cx="272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/>
                  <a:t>0</a:t>
                </a:r>
                <a:endParaRPr lang="en-US" sz="2000" b="1"/>
              </a:p>
            </p:txBody>
          </p:sp>
          <p:sp>
            <p:nvSpPr>
              <p:cNvPr id="24" name="Text Box 30"/>
              <p:cNvSpPr txBox="1">
                <a:spLocks noChangeArrowheads="1"/>
              </p:cNvSpPr>
              <p:nvPr/>
            </p:nvSpPr>
            <p:spPr bwMode="auto">
              <a:xfrm>
                <a:off x="3266" y="2500"/>
                <a:ext cx="272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ــ  2</a:t>
                </a:r>
                <a:endParaRPr lang="en-US" sz="2000" b="1" dirty="0"/>
              </a:p>
            </p:txBody>
          </p:sp>
          <p:sp>
            <p:nvSpPr>
              <p:cNvPr id="25" name="Text Box 31"/>
              <p:cNvSpPr txBox="1">
                <a:spLocks noChangeArrowheads="1"/>
              </p:cNvSpPr>
              <p:nvPr/>
            </p:nvSpPr>
            <p:spPr bwMode="auto">
              <a:xfrm>
                <a:off x="3266" y="2332"/>
                <a:ext cx="272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ــ  4</a:t>
                </a:r>
                <a:endParaRPr lang="en-US" sz="2000" b="1" dirty="0"/>
              </a:p>
            </p:txBody>
          </p:sp>
          <p:sp>
            <p:nvSpPr>
              <p:cNvPr id="26" name="Text Box 32"/>
              <p:cNvSpPr txBox="1">
                <a:spLocks noChangeArrowheads="1"/>
              </p:cNvSpPr>
              <p:nvPr/>
            </p:nvSpPr>
            <p:spPr bwMode="auto">
              <a:xfrm>
                <a:off x="3266" y="2178"/>
                <a:ext cx="272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ــ  6</a:t>
                </a:r>
                <a:endParaRPr lang="en-US" sz="2000" b="1" dirty="0"/>
              </a:p>
            </p:txBody>
          </p:sp>
          <p:sp>
            <p:nvSpPr>
              <p:cNvPr id="27" name="Text Box 33"/>
              <p:cNvSpPr txBox="1">
                <a:spLocks noChangeArrowheads="1"/>
              </p:cNvSpPr>
              <p:nvPr/>
            </p:nvSpPr>
            <p:spPr bwMode="auto">
              <a:xfrm>
                <a:off x="3266" y="2001"/>
                <a:ext cx="272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ــ  8</a:t>
                </a:r>
                <a:endParaRPr lang="en-US" sz="2000" b="1" dirty="0"/>
              </a:p>
            </p:txBody>
          </p:sp>
          <p:sp>
            <p:nvSpPr>
              <p:cNvPr id="28" name="Text Box 34"/>
              <p:cNvSpPr txBox="1">
                <a:spLocks noChangeArrowheads="1"/>
              </p:cNvSpPr>
              <p:nvPr/>
            </p:nvSpPr>
            <p:spPr bwMode="auto">
              <a:xfrm>
                <a:off x="3218" y="1842"/>
                <a:ext cx="320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ــ 10</a:t>
                </a:r>
                <a:endParaRPr lang="en-US" sz="2000" b="1" dirty="0"/>
              </a:p>
            </p:txBody>
          </p:sp>
          <p:sp>
            <p:nvSpPr>
              <p:cNvPr id="29" name="Text Box 35"/>
              <p:cNvSpPr txBox="1">
                <a:spLocks noChangeArrowheads="1"/>
              </p:cNvSpPr>
              <p:nvPr/>
            </p:nvSpPr>
            <p:spPr bwMode="auto">
              <a:xfrm>
                <a:off x="3218" y="1683"/>
                <a:ext cx="320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ــ 12</a:t>
                </a:r>
                <a:endParaRPr lang="en-US" sz="2000" b="1" dirty="0"/>
              </a:p>
            </p:txBody>
          </p:sp>
        </p:grpSp>
      </p:grpSp>
      <p:grpSp>
        <p:nvGrpSpPr>
          <p:cNvPr id="49" name="Group 92"/>
          <p:cNvGrpSpPr>
            <a:grpSpLocks/>
          </p:cNvGrpSpPr>
          <p:nvPr/>
        </p:nvGrpSpPr>
        <p:grpSpPr bwMode="auto">
          <a:xfrm>
            <a:off x="1031429" y="1797051"/>
            <a:ext cx="3973513" cy="4117975"/>
            <a:chOff x="2767" y="1403"/>
            <a:chExt cx="2503" cy="2594"/>
          </a:xfrm>
        </p:grpSpPr>
        <p:sp>
          <p:nvSpPr>
            <p:cNvPr id="71" name="Line 55"/>
            <p:cNvSpPr>
              <a:spLocks noChangeShapeType="1"/>
            </p:cNvSpPr>
            <p:nvPr/>
          </p:nvSpPr>
          <p:spPr bwMode="auto">
            <a:xfrm>
              <a:off x="2767" y="1425"/>
              <a:ext cx="0" cy="2570"/>
            </a:xfrm>
            <a:prstGeom prst="line">
              <a:avLst/>
            </a:prstGeom>
            <a:noFill/>
            <a:ln w="28575">
              <a:solidFill>
                <a:srgbClr val="FF0000">
                  <a:alpha val="58000"/>
                </a:srgbClr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72" name="Line 56"/>
            <p:cNvSpPr>
              <a:spLocks noChangeShapeType="1"/>
            </p:cNvSpPr>
            <p:nvPr/>
          </p:nvSpPr>
          <p:spPr bwMode="auto">
            <a:xfrm flipH="1">
              <a:off x="2779" y="3997"/>
              <a:ext cx="2491" cy="0"/>
            </a:xfrm>
            <a:prstGeom prst="line">
              <a:avLst/>
            </a:prstGeom>
            <a:noFill/>
            <a:ln w="28575">
              <a:solidFill>
                <a:srgbClr val="FF0000">
                  <a:alpha val="58000"/>
                </a:srgbClr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73" name="Rectangle 57"/>
            <p:cNvSpPr>
              <a:spLocks noChangeArrowheads="1"/>
            </p:cNvSpPr>
            <p:nvPr/>
          </p:nvSpPr>
          <p:spPr bwMode="auto">
            <a:xfrm>
              <a:off x="2779" y="1425"/>
              <a:ext cx="2491" cy="2570"/>
            </a:xfrm>
            <a:prstGeom prst="rect">
              <a:avLst/>
            </a:prstGeom>
            <a:noFill/>
            <a:ln w="19050">
              <a:solidFill>
                <a:srgbClr val="3366FF">
                  <a:alpha val="35001"/>
                </a:srgb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74" name="Line 58"/>
            <p:cNvSpPr>
              <a:spLocks noChangeShapeType="1"/>
            </p:cNvSpPr>
            <p:nvPr/>
          </p:nvSpPr>
          <p:spPr bwMode="auto">
            <a:xfrm>
              <a:off x="5132" y="1425"/>
              <a:ext cx="0" cy="2570"/>
            </a:xfrm>
            <a:prstGeom prst="line">
              <a:avLst/>
            </a:prstGeom>
            <a:noFill/>
            <a:ln w="9525">
              <a:solidFill>
                <a:srgbClr val="3366FF">
                  <a:alpha val="35001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75" name="Line 59"/>
            <p:cNvSpPr>
              <a:spLocks noChangeShapeType="1"/>
            </p:cNvSpPr>
            <p:nvPr/>
          </p:nvSpPr>
          <p:spPr bwMode="auto">
            <a:xfrm>
              <a:off x="4993" y="1425"/>
              <a:ext cx="0" cy="2570"/>
            </a:xfrm>
            <a:prstGeom prst="line">
              <a:avLst/>
            </a:prstGeom>
            <a:noFill/>
            <a:ln w="9525">
              <a:solidFill>
                <a:srgbClr val="3366FF">
                  <a:alpha val="35001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76" name="Line 60"/>
            <p:cNvSpPr>
              <a:spLocks noChangeShapeType="1"/>
            </p:cNvSpPr>
            <p:nvPr/>
          </p:nvSpPr>
          <p:spPr bwMode="auto">
            <a:xfrm>
              <a:off x="4855" y="1425"/>
              <a:ext cx="0" cy="2570"/>
            </a:xfrm>
            <a:prstGeom prst="line">
              <a:avLst/>
            </a:prstGeom>
            <a:noFill/>
            <a:ln w="9525">
              <a:solidFill>
                <a:srgbClr val="3366FF">
                  <a:alpha val="35001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77" name="Line 61"/>
            <p:cNvSpPr>
              <a:spLocks noChangeShapeType="1"/>
            </p:cNvSpPr>
            <p:nvPr/>
          </p:nvSpPr>
          <p:spPr bwMode="auto">
            <a:xfrm>
              <a:off x="4717" y="1425"/>
              <a:ext cx="0" cy="2570"/>
            </a:xfrm>
            <a:prstGeom prst="line">
              <a:avLst/>
            </a:prstGeom>
            <a:noFill/>
            <a:ln w="9525">
              <a:solidFill>
                <a:srgbClr val="3366FF">
                  <a:alpha val="35001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78" name="Line 62"/>
            <p:cNvSpPr>
              <a:spLocks noChangeShapeType="1"/>
            </p:cNvSpPr>
            <p:nvPr/>
          </p:nvSpPr>
          <p:spPr bwMode="auto">
            <a:xfrm>
              <a:off x="4578" y="1425"/>
              <a:ext cx="0" cy="2570"/>
            </a:xfrm>
            <a:prstGeom prst="line">
              <a:avLst/>
            </a:prstGeom>
            <a:noFill/>
            <a:ln w="9525">
              <a:solidFill>
                <a:srgbClr val="3366FF">
                  <a:alpha val="35001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79" name="Line 63"/>
            <p:cNvSpPr>
              <a:spLocks noChangeShapeType="1"/>
            </p:cNvSpPr>
            <p:nvPr/>
          </p:nvSpPr>
          <p:spPr bwMode="auto">
            <a:xfrm>
              <a:off x="4440" y="1425"/>
              <a:ext cx="0" cy="2570"/>
            </a:xfrm>
            <a:prstGeom prst="line">
              <a:avLst/>
            </a:prstGeom>
            <a:noFill/>
            <a:ln w="9525">
              <a:solidFill>
                <a:srgbClr val="3366FF">
                  <a:alpha val="35001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80" name="Line 64"/>
            <p:cNvSpPr>
              <a:spLocks noChangeShapeType="1"/>
            </p:cNvSpPr>
            <p:nvPr/>
          </p:nvSpPr>
          <p:spPr bwMode="auto">
            <a:xfrm>
              <a:off x="4301" y="1425"/>
              <a:ext cx="0" cy="2570"/>
            </a:xfrm>
            <a:prstGeom prst="line">
              <a:avLst/>
            </a:prstGeom>
            <a:noFill/>
            <a:ln w="9525">
              <a:solidFill>
                <a:srgbClr val="3366FF">
                  <a:alpha val="35001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81" name="Line 65"/>
            <p:cNvSpPr>
              <a:spLocks noChangeShapeType="1"/>
            </p:cNvSpPr>
            <p:nvPr/>
          </p:nvSpPr>
          <p:spPr bwMode="auto">
            <a:xfrm>
              <a:off x="4163" y="1425"/>
              <a:ext cx="0" cy="2570"/>
            </a:xfrm>
            <a:prstGeom prst="line">
              <a:avLst/>
            </a:prstGeom>
            <a:noFill/>
            <a:ln w="9525">
              <a:solidFill>
                <a:srgbClr val="3366FF">
                  <a:alpha val="35001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82" name="Line 66"/>
            <p:cNvSpPr>
              <a:spLocks noChangeShapeType="1"/>
            </p:cNvSpPr>
            <p:nvPr/>
          </p:nvSpPr>
          <p:spPr bwMode="auto">
            <a:xfrm>
              <a:off x="3886" y="1425"/>
              <a:ext cx="0" cy="2570"/>
            </a:xfrm>
            <a:prstGeom prst="line">
              <a:avLst/>
            </a:prstGeom>
            <a:noFill/>
            <a:ln w="9525">
              <a:solidFill>
                <a:srgbClr val="3366FF">
                  <a:alpha val="35001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83" name="Line 67"/>
            <p:cNvSpPr>
              <a:spLocks noChangeShapeType="1"/>
            </p:cNvSpPr>
            <p:nvPr/>
          </p:nvSpPr>
          <p:spPr bwMode="auto">
            <a:xfrm>
              <a:off x="3748" y="1425"/>
              <a:ext cx="0" cy="2570"/>
            </a:xfrm>
            <a:prstGeom prst="line">
              <a:avLst/>
            </a:prstGeom>
            <a:noFill/>
            <a:ln w="9525">
              <a:solidFill>
                <a:srgbClr val="3366FF">
                  <a:alpha val="35001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84" name="Line 68"/>
            <p:cNvSpPr>
              <a:spLocks noChangeShapeType="1"/>
            </p:cNvSpPr>
            <p:nvPr/>
          </p:nvSpPr>
          <p:spPr bwMode="auto">
            <a:xfrm>
              <a:off x="3610" y="1425"/>
              <a:ext cx="0" cy="2570"/>
            </a:xfrm>
            <a:prstGeom prst="line">
              <a:avLst/>
            </a:prstGeom>
            <a:noFill/>
            <a:ln w="9525">
              <a:solidFill>
                <a:srgbClr val="3366FF">
                  <a:alpha val="35001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85" name="Line 69"/>
            <p:cNvSpPr>
              <a:spLocks noChangeShapeType="1"/>
            </p:cNvSpPr>
            <p:nvPr/>
          </p:nvSpPr>
          <p:spPr bwMode="auto">
            <a:xfrm>
              <a:off x="3471" y="1425"/>
              <a:ext cx="0" cy="2570"/>
            </a:xfrm>
            <a:prstGeom prst="line">
              <a:avLst/>
            </a:prstGeom>
            <a:noFill/>
            <a:ln w="9525">
              <a:solidFill>
                <a:srgbClr val="3366FF">
                  <a:alpha val="35001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86" name="Line 70"/>
            <p:cNvSpPr>
              <a:spLocks noChangeShapeType="1"/>
            </p:cNvSpPr>
            <p:nvPr/>
          </p:nvSpPr>
          <p:spPr bwMode="auto">
            <a:xfrm>
              <a:off x="3333" y="1425"/>
              <a:ext cx="0" cy="2570"/>
            </a:xfrm>
            <a:prstGeom prst="line">
              <a:avLst/>
            </a:prstGeom>
            <a:noFill/>
            <a:ln w="9525">
              <a:solidFill>
                <a:srgbClr val="3366FF">
                  <a:alpha val="35001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87" name="Line 71"/>
            <p:cNvSpPr>
              <a:spLocks noChangeShapeType="1"/>
            </p:cNvSpPr>
            <p:nvPr/>
          </p:nvSpPr>
          <p:spPr bwMode="auto">
            <a:xfrm>
              <a:off x="3194" y="1425"/>
              <a:ext cx="0" cy="2570"/>
            </a:xfrm>
            <a:prstGeom prst="line">
              <a:avLst/>
            </a:prstGeom>
            <a:noFill/>
            <a:ln w="9525">
              <a:solidFill>
                <a:srgbClr val="3366FF">
                  <a:alpha val="35001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88" name="Line 72"/>
            <p:cNvSpPr>
              <a:spLocks noChangeShapeType="1"/>
            </p:cNvSpPr>
            <p:nvPr/>
          </p:nvSpPr>
          <p:spPr bwMode="auto">
            <a:xfrm>
              <a:off x="4025" y="1425"/>
              <a:ext cx="0" cy="2570"/>
            </a:xfrm>
            <a:prstGeom prst="line">
              <a:avLst/>
            </a:prstGeom>
            <a:noFill/>
            <a:ln w="9525">
              <a:solidFill>
                <a:srgbClr val="3366FF">
                  <a:alpha val="35001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89" name="Line 73"/>
            <p:cNvSpPr>
              <a:spLocks noChangeShapeType="1"/>
            </p:cNvSpPr>
            <p:nvPr/>
          </p:nvSpPr>
          <p:spPr bwMode="auto">
            <a:xfrm>
              <a:off x="2918" y="1425"/>
              <a:ext cx="0" cy="2570"/>
            </a:xfrm>
            <a:prstGeom prst="line">
              <a:avLst/>
            </a:prstGeom>
            <a:noFill/>
            <a:ln w="9525">
              <a:solidFill>
                <a:srgbClr val="3366FF">
                  <a:alpha val="35001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90" name="Line 74"/>
            <p:cNvSpPr>
              <a:spLocks noChangeShapeType="1"/>
            </p:cNvSpPr>
            <p:nvPr/>
          </p:nvSpPr>
          <p:spPr bwMode="auto">
            <a:xfrm flipH="1">
              <a:off x="2779" y="1567"/>
              <a:ext cx="2491" cy="0"/>
            </a:xfrm>
            <a:prstGeom prst="line">
              <a:avLst/>
            </a:prstGeom>
            <a:noFill/>
            <a:ln w="9525">
              <a:solidFill>
                <a:srgbClr val="3366FF">
                  <a:alpha val="35001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91" name="Line 75"/>
            <p:cNvSpPr>
              <a:spLocks noChangeShapeType="1"/>
            </p:cNvSpPr>
            <p:nvPr/>
          </p:nvSpPr>
          <p:spPr bwMode="auto">
            <a:xfrm flipH="1">
              <a:off x="2779" y="1710"/>
              <a:ext cx="2491" cy="0"/>
            </a:xfrm>
            <a:prstGeom prst="line">
              <a:avLst/>
            </a:prstGeom>
            <a:noFill/>
            <a:ln w="9525">
              <a:solidFill>
                <a:srgbClr val="3366FF">
                  <a:alpha val="35001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92" name="Line 76"/>
            <p:cNvSpPr>
              <a:spLocks noChangeShapeType="1"/>
            </p:cNvSpPr>
            <p:nvPr/>
          </p:nvSpPr>
          <p:spPr bwMode="auto">
            <a:xfrm flipH="1">
              <a:off x="2779" y="1853"/>
              <a:ext cx="2491" cy="0"/>
            </a:xfrm>
            <a:prstGeom prst="line">
              <a:avLst/>
            </a:prstGeom>
            <a:noFill/>
            <a:ln w="9525">
              <a:solidFill>
                <a:srgbClr val="3366FF">
                  <a:alpha val="35001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93" name="Line 77"/>
            <p:cNvSpPr>
              <a:spLocks noChangeShapeType="1"/>
            </p:cNvSpPr>
            <p:nvPr/>
          </p:nvSpPr>
          <p:spPr bwMode="auto">
            <a:xfrm flipH="1">
              <a:off x="2779" y="1996"/>
              <a:ext cx="2491" cy="0"/>
            </a:xfrm>
            <a:prstGeom prst="line">
              <a:avLst/>
            </a:prstGeom>
            <a:noFill/>
            <a:ln w="9525">
              <a:solidFill>
                <a:srgbClr val="3366FF">
                  <a:alpha val="35001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94" name="Line 78"/>
            <p:cNvSpPr>
              <a:spLocks noChangeShapeType="1"/>
            </p:cNvSpPr>
            <p:nvPr/>
          </p:nvSpPr>
          <p:spPr bwMode="auto">
            <a:xfrm flipH="1">
              <a:off x="2779" y="2139"/>
              <a:ext cx="2491" cy="0"/>
            </a:xfrm>
            <a:prstGeom prst="line">
              <a:avLst/>
            </a:prstGeom>
            <a:noFill/>
            <a:ln w="9525">
              <a:solidFill>
                <a:srgbClr val="3366FF">
                  <a:alpha val="35001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95" name="Line 79"/>
            <p:cNvSpPr>
              <a:spLocks noChangeShapeType="1"/>
            </p:cNvSpPr>
            <p:nvPr/>
          </p:nvSpPr>
          <p:spPr bwMode="auto">
            <a:xfrm flipH="1">
              <a:off x="2779" y="2282"/>
              <a:ext cx="2491" cy="0"/>
            </a:xfrm>
            <a:prstGeom prst="line">
              <a:avLst/>
            </a:prstGeom>
            <a:noFill/>
            <a:ln w="9525">
              <a:solidFill>
                <a:srgbClr val="3366FF">
                  <a:alpha val="35001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96" name="Line 80"/>
            <p:cNvSpPr>
              <a:spLocks noChangeShapeType="1"/>
            </p:cNvSpPr>
            <p:nvPr/>
          </p:nvSpPr>
          <p:spPr bwMode="auto">
            <a:xfrm flipH="1">
              <a:off x="2779" y="2424"/>
              <a:ext cx="2491" cy="0"/>
            </a:xfrm>
            <a:prstGeom prst="line">
              <a:avLst/>
            </a:prstGeom>
            <a:noFill/>
            <a:ln w="9525">
              <a:solidFill>
                <a:srgbClr val="3366FF">
                  <a:alpha val="35001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97" name="Line 81"/>
            <p:cNvSpPr>
              <a:spLocks noChangeShapeType="1"/>
            </p:cNvSpPr>
            <p:nvPr/>
          </p:nvSpPr>
          <p:spPr bwMode="auto">
            <a:xfrm flipH="1">
              <a:off x="2779" y="2567"/>
              <a:ext cx="2491" cy="0"/>
            </a:xfrm>
            <a:prstGeom prst="line">
              <a:avLst/>
            </a:prstGeom>
            <a:noFill/>
            <a:ln w="9525">
              <a:solidFill>
                <a:srgbClr val="3366FF">
                  <a:alpha val="35001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98" name="Line 82"/>
            <p:cNvSpPr>
              <a:spLocks noChangeShapeType="1"/>
            </p:cNvSpPr>
            <p:nvPr/>
          </p:nvSpPr>
          <p:spPr bwMode="auto">
            <a:xfrm flipH="1">
              <a:off x="2779" y="2853"/>
              <a:ext cx="2491" cy="0"/>
            </a:xfrm>
            <a:prstGeom prst="line">
              <a:avLst/>
            </a:prstGeom>
            <a:noFill/>
            <a:ln w="9525">
              <a:solidFill>
                <a:srgbClr val="3366FF">
                  <a:alpha val="35001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99" name="Line 83"/>
            <p:cNvSpPr>
              <a:spLocks noChangeShapeType="1"/>
            </p:cNvSpPr>
            <p:nvPr/>
          </p:nvSpPr>
          <p:spPr bwMode="auto">
            <a:xfrm flipH="1">
              <a:off x="2779" y="2996"/>
              <a:ext cx="2491" cy="0"/>
            </a:xfrm>
            <a:prstGeom prst="line">
              <a:avLst/>
            </a:prstGeom>
            <a:noFill/>
            <a:ln w="9525">
              <a:solidFill>
                <a:srgbClr val="3366FF">
                  <a:alpha val="35001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100" name="Line 84"/>
            <p:cNvSpPr>
              <a:spLocks noChangeShapeType="1"/>
            </p:cNvSpPr>
            <p:nvPr/>
          </p:nvSpPr>
          <p:spPr bwMode="auto">
            <a:xfrm flipH="1">
              <a:off x="2779" y="3138"/>
              <a:ext cx="2491" cy="0"/>
            </a:xfrm>
            <a:prstGeom prst="line">
              <a:avLst/>
            </a:prstGeom>
            <a:noFill/>
            <a:ln w="9525">
              <a:solidFill>
                <a:srgbClr val="3366FF">
                  <a:alpha val="35001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101" name="Line 85"/>
            <p:cNvSpPr>
              <a:spLocks noChangeShapeType="1"/>
            </p:cNvSpPr>
            <p:nvPr/>
          </p:nvSpPr>
          <p:spPr bwMode="auto">
            <a:xfrm flipH="1">
              <a:off x="2779" y="3281"/>
              <a:ext cx="2491" cy="0"/>
            </a:xfrm>
            <a:prstGeom prst="line">
              <a:avLst/>
            </a:prstGeom>
            <a:noFill/>
            <a:ln w="9525">
              <a:solidFill>
                <a:srgbClr val="3366FF">
                  <a:alpha val="35001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102" name="Line 86"/>
            <p:cNvSpPr>
              <a:spLocks noChangeShapeType="1"/>
            </p:cNvSpPr>
            <p:nvPr/>
          </p:nvSpPr>
          <p:spPr bwMode="auto">
            <a:xfrm flipH="1">
              <a:off x="2779" y="3424"/>
              <a:ext cx="2491" cy="0"/>
            </a:xfrm>
            <a:prstGeom prst="line">
              <a:avLst/>
            </a:prstGeom>
            <a:noFill/>
            <a:ln w="9525">
              <a:solidFill>
                <a:srgbClr val="3366FF">
                  <a:alpha val="35001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103" name="Line 87"/>
            <p:cNvSpPr>
              <a:spLocks noChangeShapeType="1"/>
            </p:cNvSpPr>
            <p:nvPr/>
          </p:nvSpPr>
          <p:spPr bwMode="auto">
            <a:xfrm flipH="1">
              <a:off x="2779" y="3567"/>
              <a:ext cx="2491" cy="0"/>
            </a:xfrm>
            <a:prstGeom prst="line">
              <a:avLst/>
            </a:prstGeom>
            <a:noFill/>
            <a:ln w="9525">
              <a:solidFill>
                <a:srgbClr val="3366FF">
                  <a:alpha val="35001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104" name="Line 88"/>
            <p:cNvSpPr>
              <a:spLocks noChangeShapeType="1"/>
            </p:cNvSpPr>
            <p:nvPr/>
          </p:nvSpPr>
          <p:spPr bwMode="auto">
            <a:xfrm flipH="1">
              <a:off x="2779" y="2710"/>
              <a:ext cx="2491" cy="0"/>
            </a:xfrm>
            <a:prstGeom prst="line">
              <a:avLst/>
            </a:prstGeom>
            <a:noFill/>
            <a:ln w="9525">
              <a:solidFill>
                <a:srgbClr val="3366FF">
                  <a:alpha val="35001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105" name="Line 89"/>
            <p:cNvSpPr>
              <a:spLocks noChangeShapeType="1"/>
            </p:cNvSpPr>
            <p:nvPr/>
          </p:nvSpPr>
          <p:spPr bwMode="auto">
            <a:xfrm flipH="1">
              <a:off x="2779" y="3853"/>
              <a:ext cx="2491" cy="0"/>
            </a:xfrm>
            <a:prstGeom prst="line">
              <a:avLst/>
            </a:prstGeom>
            <a:noFill/>
            <a:ln w="9525">
              <a:solidFill>
                <a:srgbClr val="3366FF">
                  <a:alpha val="35001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106" name="Line 90"/>
            <p:cNvSpPr>
              <a:spLocks noChangeShapeType="1"/>
            </p:cNvSpPr>
            <p:nvPr/>
          </p:nvSpPr>
          <p:spPr bwMode="auto">
            <a:xfrm flipH="1">
              <a:off x="2779" y="3709"/>
              <a:ext cx="2491" cy="0"/>
            </a:xfrm>
            <a:prstGeom prst="line">
              <a:avLst/>
            </a:prstGeom>
            <a:noFill/>
            <a:ln w="9525">
              <a:solidFill>
                <a:srgbClr val="3366FF">
                  <a:alpha val="35001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107" name="Line 91"/>
            <p:cNvSpPr>
              <a:spLocks noChangeShapeType="1"/>
            </p:cNvSpPr>
            <p:nvPr/>
          </p:nvSpPr>
          <p:spPr bwMode="auto">
            <a:xfrm>
              <a:off x="3057" y="1403"/>
              <a:ext cx="0" cy="2571"/>
            </a:xfrm>
            <a:prstGeom prst="line">
              <a:avLst/>
            </a:prstGeom>
            <a:noFill/>
            <a:ln w="9525">
              <a:solidFill>
                <a:srgbClr val="3366FF">
                  <a:alpha val="35001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51" name="Text Box 103"/>
          <p:cNvSpPr txBox="1">
            <a:spLocks noChangeArrowheads="1"/>
          </p:cNvSpPr>
          <p:nvPr/>
        </p:nvSpPr>
        <p:spPr bwMode="auto">
          <a:xfrm>
            <a:off x="1271142" y="1449388"/>
            <a:ext cx="32288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000" b="1" dirty="0" smtClean="0"/>
              <a:t>ارتفاع الماء في كوب زجاجي مدرج</a:t>
            </a:r>
            <a:endParaRPr lang="en-US" sz="2000" b="1" dirty="0"/>
          </a:p>
        </p:txBody>
      </p:sp>
      <p:grpSp>
        <p:nvGrpSpPr>
          <p:cNvPr id="11" name="مجموعة 10"/>
          <p:cNvGrpSpPr/>
          <p:nvPr/>
        </p:nvGrpSpPr>
        <p:grpSpPr>
          <a:xfrm>
            <a:off x="107504" y="1666876"/>
            <a:ext cx="933450" cy="3997325"/>
            <a:chOff x="323528" y="1666876"/>
            <a:chExt cx="933450" cy="3997325"/>
          </a:xfrm>
        </p:grpSpPr>
        <p:grpSp>
          <p:nvGrpSpPr>
            <p:cNvPr id="50" name="Group 102"/>
            <p:cNvGrpSpPr>
              <a:grpSpLocks/>
            </p:cNvGrpSpPr>
            <p:nvPr/>
          </p:nvGrpSpPr>
          <p:grpSpPr bwMode="auto">
            <a:xfrm>
              <a:off x="720403" y="1666876"/>
              <a:ext cx="536575" cy="3997325"/>
              <a:chOff x="2676" y="1321"/>
              <a:chExt cx="338" cy="2518"/>
            </a:xfrm>
          </p:grpSpPr>
          <p:sp>
            <p:nvSpPr>
              <p:cNvPr id="62" name="Text Box 93"/>
              <p:cNvSpPr txBox="1">
                <a:spLocks noChangeArrowheads="1"/>
              </p:cNvSpPr>
              <p:nvPr/>
            </p:nvSpPr>
            <p:spPr bwMode="auto">
              <a:xfrm>
                <a:off x="2676" y="3589"/>
                <a:ext cx="33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2</a:t>
                </a:r>
                <a:endParaRPr lang="en-US" sz="2000" b="1" dirty="0"/>
              </a:p>
            </p:txBody>
          </p:sp>
          <p:sp>
            <p:nvSpPr>
              <p:cNvPr id="63" name="Text Box 94"/>
              <p:cNvSpPr txBox="1">
                <a:spLocks noChangeArrowheads="1"/>
              </p:cNvSpPr>
              <p:nvPr/>
            </p:nvSpPr>
            <p:spPr bwMode="auto">
              <a:xfrm>
                <a:off x="2676" y="3294"/>
                <a:ext cx="33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4</a:t>
                </a:r>
                <a:endParaRPr lang="en-US" sz="2000" b="1" dirty="0"/>
              </a:p>
            </p:txBody>
          </p:sp>
          <p:sp>
            <p:nvSpPr>
              <p:cNvPr id="64" name="Text Box 95"/>
              <p:cNvSpPr txBox="1">
                <a:spLocks noChangeArrowheads="1"/>
              </p:cNvSpPr>
              <p:nvPr/>
            </p:nvSpPr>
            <p:spPr bwMode="auto">
              <a:xfrm>
                <a:off x="2676" y="3022"/>
                <a:ext cx="33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6</a:t>
                </a:r>
                <a:endParaRPr lang="en-US" sz="2000" b="1" dirty="0"/>
              </a:p>
            </p:txBody>
          </p:sp>
          <p:sp>
            <p:nvSpPr>
              <p:cNvPr id="65" name="Text Box 96"/>
              <p:cNvSpPr txBox="1">
                <a:spLocks noChangeArrowheads="1"/>
              </p:cNvSpPr>
              <p:nvPr/>
            </p:nvSpPr>
            <p:spPr bwMode="auto">
              <a:xfrm>
                <a:off x="2676" y="2750"/>
                <a:ext cx="33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8</a:t>
                </a:r>
                <a:endParaRPr lang="en-US" sz="2000" b="1" dirty="0"/>
              </a:p>
            </p:txBody>
          </p:sp>
          <p:sp>
            <p:nvSpPr>
              <p:cNvPr id="66" name="Text Box 97"/>
              <p:cNvSpPr txBox="1">
                <a:spLocks noChangeArrowheads="1"/>
              </p:cNvSpPr>
              <p:nvPr/>
            </p:nvSpPr>
            <p:spPr bwMode="auto">
              <a:xfrm>
                <a:off x="2676" y="2455"/>
                <a:ext cx="33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10</a:t>
                </a:r>
                <a:endParaRPr lang="en-US" sz="2000" b="1" dirty="0"/>
              </a:p>
            </p:txBody>
          </p:sp>
          <p:sp>
            <p:nvSpPr>
              <p:cNvPr id="67" name="Text Box 98"/>
              <p:cNvSpPr txBox="1">
                <a:spLocks noChangeArrowheads="1"/>
              </p:cNvSpPr>
              <p:nvPr/>
            </p:nvSpPr>
            <p:spPr bwMode="auto">
              <a:xfrm>
                <a:off x="2676" y="2183"/>
                <a:ext cx="33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12</a:t>
                </a:r>
                <a:endParaRPr lang="en-US" sz="2000" b="1" dirty="0"/>
              </a:p>
            </p:txBody>
          </p:sp>
          <p:sp>
            <p:nvSpPr>
              <p:cNvPr id="68" name="Text Box 99"/>
              <p:cNvSpPr txBox="1">
                <a:spLocks noChangeArrowheads="1"/>
              </p:cNvSpPr>
              <p:nvPr/>
            </p:nvSpPr>
            <p:spPr bwMode="auto">
              <a:xfrm>
                <a:off x="2676" y="1888"/>
                <a:ext cx="33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14</a:t>
                </a:r>
                <a:endParaRPr lang="en-US" sz="2000" b="1" dirty="0"/>
              </a:p>
            </p:txBody>
          </p:sp>
          <p:sp>
            <p:nvSpPr>
              <p:cNvPr id="69" name="Text Box 100"/>
              <p:cNvSpPr txBox="1">
                <a:spLocks noChangeArrowheads="1"/>
              </p:cNvSpPr>
              <p:nvPr/>
            </p:nvSpPr>
            <p:spPr bwMode="auto">
              <a:xfrm>
                <a:off x="2676" y="1593"/>
                <a:ext cx="33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16</a:t>
                </a:r>
                <a:endParaRPr lang="en-US" sz="2000" b="1" dirty="0"/>
              </a:p>
            </p:txBody>
          </p:sp>
          <p:sp>
            <p:nvSpPr>
              <p:cNvPr id="70" name="Text Box 101"/>
              <p:cNvSpPr txBox="1">
                <a:spLocks noChangeArrowheads="1"/>
              </p:cNvSpPr>
              <p:nvPr/>
            </p:nvSpPr>
            <p:spPr bwMode="auto">
              <a:xfrm>
                <a:off x="2676" y="1321"/>
                <a:ext cx="33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18</a:t>
                </a:r>
                <a:endParaRPr lang="en-US" sz="2000" b="1" dirty="0"/>
              </a:p>
            </p:txBody>
          </p:sp>
        </p:grpSp>
        <p:sp>
          <p:nvSpPr>
            <p:cNvPr id="52" name="Text Box 104"/>
            <p:cNvSpPr txBox="1">
              <a:spLocks noChangeArrowheads="1"/>
            </p:cNvSpPr>
            <p:nvPr/>
          </p:nvSpPr>
          <p:spPr bwMode="auto">
            <a:xfrm rot="16200000">
              <a:off x="-413072" y="3521075"/>
              <a:ext cx="18700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66"/>
                  </a:solidFill>
                </a14:hiddenFill>
              </a:ext>
              <a:ext uri="{91240B29-F687-4F45-9708-019B960494DF}">
                <a14:hiddenLine xmlns:a14="http://schemas.microsoft.com/office/drawing/2010/main" w="76200" cmpd="tri">
                  <a:solidFill>
                    <a:schemeClr val="accent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 sz="2000" b="1" dirty="0" smtClean="0"/>
                <a:t>الارتفاع( سم )</a:t>
              </a:r>
              <a:endParaRPr lang="en-US" sz="2000" b="1" dirty="0"/>
            </a:p>
          </p:txBody>
        </p:sp>
      </p:grpSp>
      <p:grpSp>
        <p:nvGrpSpPr>
          <p:cNvPr id="12" name="مجموعة 11"/>
          <p:cNvGrpSpPr/>
          <p:nvPr/>
        </p:nvGrpSpPr>
        <p:grpSpPr>
          <a:xfrm>
            <a:off x="1209229" y="5988051"/>
            <a:ext cx="3148013" cy="757297"/>
            <a:chOff x="1425253" y="5988051"/>
            <a:chExt cx="3148013" cy="757297"/>
          </a:xfrm>
        </p:grpSpPr>
        <p:grpSp>
          <p:nvGrpSpPr>
            <p:cNvPr id="53" name="Group 112"/>
            <p:cNvGrpSpPr>
              <a:grpSpLocks/>
            </p:cNvGrpSpPr>
            <p:nvPr/>
          </p:nvGrpSpPr>
          <p:grpSpPr bwMode="auto">
            <a:xfrm>
              <a:off x="1425253" y="5988051"/>
              <a:ext cx="3148013" cy="396875"/>
              <a:chOff x="3120" y="3884"/>
              <a:chExt cx="1983" cy="250"/>
            </a:xfrm>
          </p:grpSpPr>
          <p:sp>
            <p:nvSpPr>
              <p:cNvPr id="55" name="Text Box 105"/>
              <p:cNvSpPr txBox="1">
                <a:spLocks noChangeArrowheads="1"/>
              </p:cNvSpPr>
              <p:nvPr/>
            </p:nvSpPr>
            <p:spPr bwMode="auto">
              <a:xfrm>
                <a:off x="3120" y="3884"/>
                <a:ext cx="31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5</a:t>
                </a:r>
                <a:endParaRPr lang="en-US" sz="2000" b="1" dirty="0"/>
              </a:p>
            </p:txBody>
          </p:sp>
          <p:sp>
            <p:nvSpPr>
              <p:cNvPr id="56" name="Text Box 106"/>
              <p:cNvSpPr txBox="1">
                <a:spLocks noChangeArrowheads="1"/>
              </p:cNvSpPr>
              <p:nvPr/>
            </p:nvSpPr>
            <p:spPr bwMode="auto">
              <a:xfrm>
                <a:off x="3403" y="3884"/>
                <a:ext cx="31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10</a:t>
                </a:r>
                <a:endParaRPr lang="en-US" sz="2000" b="1" dirty="0"/>
              </a:p>
            </p:txBody>
          </p:sp>
          <p:sp>
            <p:nvSpPr>
              <p:cNvPr id="57" name="Text Box 107"/>
              <p:cNvSpPr txBox="1">
                <a:spLocks noChangeArrowheads="1"/>
              </p:cNvSpPr>
              <p:nvPr/>
            </p:nvSpPr>
            <p:spPr bwMode="auto">
              <a:xfrm>
                <a:off x="3974" y="3884"/>
                <a:ext cx="31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20</a:t>
                </a:r>
                <a:endParaRPr lang="en-US" sz="2000" b="1" dirty="0"/>
              </a:p>
            </p:txBody>
          </p:sp>
          <p:sp>
            <p:nvSpPr>
              <p:cNvPr id="58" name="Text Box 108"/>
              <p:cNvSpPr txBox="1">
                <a:spLocks noChangeArrowheads="1"/>
              </p:cNvSpPr>
              <p:nvPr/>
            </p:nvSpPr>
            <p:spPr bwMode="auto">
              <a:xfrm>
                <a:off x="3674" y="3884"/>
                <a:ext cx="31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15</a:t>
                </a:r>
                <a:endParaRPr lang="en-US" sz="2000" b="1" dirty="0"/>
              </a:p>
            </p:txBody>
          </p:sp>
          <p:sp>
            <p:nvSpPr>
              <p:cNvPr id="59" name="Text Box 109"/>
              <p:cNvSpPr txBox="1">
                <a:spLocks noChangeArrowheads="1"/>
              </p:cNvSpPr>
              <p:nvPr/>
            </p:nvSpPr>
            <p:spPr bwMode="auto">
              <a:xfrm>
                <a:off x="4243" y="3884"/>
                <a:ext cx="31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25</a:t>
                </a:r>
                <a:endParaRPr lang="en-US" sz="2000" b="1" dirty="0"/>
              </a:p>
            </p:txBody>
          </p:sp>
          <p:sp>
            <p:nvSpPr>
              <p:cNvPr id="60" name="Text Box 110"/>
              <p:cNvSpPr txBox="1">
                <a:spLocks noChangeArrowheads="1"/>
              </p:cNvSpPr>
              <p:nvPr/>
            </p:nvSpPr>
            <p:spPr bwMode="auto">
              <a:xfrm>
                <a:off x="4787" y="3884"/>
                <a:ext cx="31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35</a:t>
                </a:r>
                <a:endParaRPr lang="en-US" sz="2000" b="1" dirty="0"/>
              </a:p>
            </p:txBody>
          </p:sp>
          <p:sp>
            <p:nvSpPr>
              <p:cNvPr id="61" name="Text Box 111"/>
              <p:cNvSpPr txBox="1">
                <a:spLocks noChangeArrowheads="1"/>
              </p:cNvSpPr>
              <p:nvPr/>
            </p:nvSpPr>
            <p:spPr bwMode="auto">
              <a:xfrm>
                <a:off x="4514" y="3884"/>
                <a:ext cx="31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30</a:t>
                </a:r>
                <a:endParaRPr lang="en-US" sz="2000" b="1" dirty="0"/>
              </a:p>
            </p:txBody>
          </p:sp>
        </p:grpSp>
        <p:sp>
          <p:nvSpPr>
            <p:cNvPr id="54" name="Text Box 113"/>
            <p:cNvSpPr txBox="1">
              <a:spLocks noChangeArrowheads="1"/>
            </p:cNvSpPr>
            <p:nvPr/>
          </p:nvSpPr>
          <p:spPr bwMode="auto">
            <a:xfrm>
              <a:off x="2160266" y="6345238"/>
              <a:ext cx="2085975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66"/>
                  </a:solidFill>
                </a14:hiddenFill>
              </a:ext>
              <a:ext uri="{91240B29-F687-4F45-9708-019B960494DF}">
                <a14:hiddenLine xmlns:a14="http://schemas.microsoft.com/office/drawing/2010/main" w="76200" cmpd="tri">
                  <a:solidFill>
                    <a:schemeClr val="accent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 sz="2000" b="1" dirty="0" smtClean="0"/>
                <a:t>عدد الكرات الزجاجية</a:t>
              </a:r>
              <a:endParaRPr lang="en-US" sz="2000" b="1" dirty="0"/>
            </a:p>
          </p:txBody>
        </p:sp>
      </p:grpSp>
      <p:sp>
        <p:nvSpPr>
          <p:cNvPr id="108" name="Text Box 115"/>
          <p:cNvSpPr txBox="1">
            <a:spLocks noChangeArrowheads="1"/>
          </p:cNvSpPr>
          <p:nvPr/>
        </p:nvSpPr>
        <p:spPr bwMode="auto">
          <a:xfrm>
            <a:off x="1311262" y="4855305"/>
            <a:ext cx="3222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●</a:t>
            </a:r>
          </a:p>
        </p:txBody>
      </p:sp>
      <p:sp>
        <p:nvSpPr>
          <p:cNvPr id="109" name="Text Box 116"/>
          <p:cNvSpPr txBox="1">
            <a:spLocks noChangeArrowheads="1"/>
          </p:cNvSpPr>
          <p:nvPr/>
        </p:nvSpPr>
        <p:spPr bwMode="auto">
          <a:xfrm>
            <a:off x="1756917" y="4404469"/>
            <a:ext cx="322262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5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●</a:t>
            </a:r>
          </a:p>
        </p:txBody>
      </p:sp>
      <p:sp>
        <p:nvSpPr>
          <p:cNvPr id="110" name="Text Box 117"/>
          <p:cNvSpPr txBox="1">
            <a:spLocks noChangeArrowheads="1"/>
          </p:cNvSpPr>
          <p:nvPr/>
        </p:nvSpPr>
        <p:spPr bwMode="auto">
          <a:xfrm>
            <a:off x="2204159" y="3941978"/>
            <a:ext cx="322263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5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●</a:t>
            </a:r>
          </a:p>
        </p:txBody>
      </p:sp>
      <p:sp>
        <p:nvSpPr>
          <p:cNvPr id="111" name="Text Box 118"/>
          <p:cNvSpPr txBox="1">
            <a:spLocks noChangeArrowheads="1"/>
          </p:cNvSpPr>
          <p:nvPr/>
        </p:nvSpPr>
        <p:spPr bwMode="auto">
          <a:xfrm>
            <a:off x="2636392" y="3482220"/>
            <a:ext cx="322262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5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●</a:t>
            </a:r>
          </a:p>
        </p:txBody>
      </p:sp>
      <p:sp>
        <p:nvSpPr>
          <p:cNvPr id="114" name="Line 121"/>
          <p:cNvSpPr>
            <a:spLocks noChangeShapeType="1"/>
          </p:cNvSpPr>
          <p:nvPr/>
        </p:nvSpPr>
        <p:spPr bwMode="auto">
          <a:xfrm flipV="1">
            <a:off x="1015554" y="3518645"/>
            <a:ext cx="1929245" cy="197033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119" name="Line 121"/>
          <p:cNvSpPr>
            <a:spLocks noChangeShapeType="1"/>
          </p:cNvSpPr>
          <p:nvPr/>
        </p:nvSpPr>
        <p:spPr bwMode="auto">
          <a:xfrm flipV="1">
            <a:off x="2877114" y="1623825"/>
            <a:ext cx="1929245" cy="197033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7538" y="4702176"/>
            <a:ext cx="2108958" cy="192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20" name="مجموعة 119"/>
          <p:cNvGrpSpPr/>
          <p:nvPr/>
        </p:nvGrpSpPr>
        <p:grpSpPr>
          <a:xfrm>
            <a:off x="5387062" y="3861048"/>
            <a:ext cx="1230974" cy="180000"/>
            <a:chOff x="5940152" y="5118573"/>
            <a:chExt cx="1230974" cy="180000"/>
          </a:xfrm>
        </p:grpSpPr>
        <p:sp>
          <p:nvSpPr>
            <p:cNvPr id="121" name="شكل بيضاوي 120"/>
            <p:cNvSpPr/>
            <p:nvPr/>
          </p:nvSpPr>
          <p:spPr>
            <a:xfrm>
              <a:off x="6991126" y="5118573"/>
              <a:ext cx="180000" cy="1800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22" name="شكل بيضاوي 121"/>
            <p:cNvSpPr/>
            <p:nvPr/>
          </p:nvSpPr>
          <p:spPr>
            <a:xfrm>
              <a:off x="6732240" y="5118573"/>
              <a:ext cx="180000" cy="1800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23" name="شكل بيضاوي 122"/>
            <p:cNvSpPr/>
            <p:nvPr/>
          </p:nvSpPr>
          <p:spPr>
            <a:xfrm>
              <a:off x="6480232" y="5118573"/>
              <a:ext cx="180000" cy="1800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24" name="شكل بيضاوي 123"/>
            <p:cNvSpPr/>
            <p:nvPr/>
          </p:nvSpPr>
          <p:spPr>
            <a:xfrm>
              <a:off x="6221346" y="5118573"/>
              <a:ext cx="180000" cy="1800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25" name="شكل بيضاوي 124"/>
            <p:cNvSpPr/>
            <p:nvPr/>
          </p:nvSpPr>
          <p:spPr>
            <a:xfrm>
              <a:off x="5940152" y="5118573"/>
              <a:ext cx="180000" cy="1800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126" name="مجموعة 125"/>
          <p:cNvGrpSpPr/>
          <p:nvPr/>
        </p:nvGrpSpPr>
        <p:grpSpPr>
          <a:xfrm>
            <a:off x="5387062" y="4113096"/>
            <a:ext cx="1230974" cy="180000"/>
            <a:chOff x="5940152" y="5118573"/>
            <a:chExt cx="1230974" cy="180000"/>
          </a:xfrm>
        </p:grpSpPr>
        <p:sp>
          <p:nvSpPr>
            <p:cNvPr id="127" name="شكل بيضاوي 126"/>
            <p:cNvSpPr/>
            <p:nvPr/>
          </p:nvSpPr>
          <p:spPr>
            <a:xfrm>
              <a:off x="6991126" y="5118573"/>
              <a:ext cx="180000" cy="1800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28" name="شكل بيضاوي 127"/>
            <p:cNvSpPr/>
            <p:nvPr/>
          </p:nvSpPr>
          <p:spPr>
            <a:xfrm>
              <a:off x="6732240" y="5118573"/>
              <a:ext cx="180000" cy="1800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29" name="شكل بيضاوي 128"/>
            <p:cNvSpPr/>
            <p:nvPr/>
          </p:nvSpPr>
          <p:spPr>
            <a:xfrm>
              <a:off x="6480232" y="5118573"/>
              <a:ext cx="180000" cy="1800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30" name="شكل بيضاوي 129"/>
            <p:cNvSpPr/>
            <p:nvPr/>
          </p:nvSpPr>
          <p:spPr>
            <a:xfrm>
              <a:off x="6221346" y="5118573"/>
              <a:ext cx="180000" cy="1800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31" name="شكل بيضاوي 130"/>
            <p:cNvSpPr/>
            <p:nvPr/>
          </p:nvSpPr>
          <p:spPr>
            <a:xfrm>
              <a:off x="5940152" y="5118573"/>
              <a:ext cx="180000" cy="1800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132" name="مجموعة 131"/>
          <p:cNvGrpSpPr/>
          <p:nvPr/>
        </p:nvGrpSpPr>
        <p:grpSpPr>
          <a:xfrm>
            <a:off x="5387062" y="4365104"/>
            <a:ext cx="1230974" cy="180000"/>
            <a:chOff x="5940152" y="5118573"/>
            <a:chExt cx="1230974" cy="180000"/>
          </a:xfrm>
        </p:grpSpPr>
        <p:sp>
          <p:nvSpPr>
            <p:cNvPr id="133" name="شكل بيضاوي 132"/>
            <p:cNvSpPr/>
            <p:nvPr/>
          </p:nvSpPr>
          <p:spPr>
            <a:xfrm>
              <a:off x="6991126" y="5118573"/>
              <a:ext cx="180000" cy="1800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34" name="شكل بيضاوي 133"/>
            <p:cNvSpPr/>
            <p:nvPr/>
          </p:nvSpPr>
          <p:spPr>
            <a:xfrm>
              <a:off x="6732240" y="5118573"/>
              <a:ext cx="180000" cy="1800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35" name="شكل بيضاوي 134"/>
            <p:cNvSpPr/>
            <p:nvPr/>
          </p:nvSpPr>
          <p:spPr>
            <a:xfrm>
              <a:off x="6480232" y="5118573"/>
              <a:ext cx="180000" cy="1800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36" name="شكل بيضاوي 135"/>
            <p:cNvSpPr/>
            <p:nvPr/>
          </p:nvSpPr>
          <p:spPr>
            <a:xfrm>
              <a:off x="6221346" y="5118573"/>
              <a:ext cx="180000" cy="1800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37" name="شكل بيضاوي 136"/>
            <p:cNvSpPr/>
            <p:nvPr/>
          </p:nvSpPr>
          <p:spPr>
            <a:xfrm>
              <a:off x="5940152" y="5118573"/>
              <a:ext cx="180000" cy="1800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0877" y="188640"/>
            <a:ext cx="2822727" cy="2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9" name="Text Box 103"/>
          <p:cNvSpPr txBox="1">
            <a:spLocks noChangeArrowheads="1"/>
          </p:cNvSpPr>
          <p:nvPr/>
        </p:nvSpPr>
        <p:spPr bwMode="auto">
          <a:xfrm>
            <a:off x="7133774" y="5160105"/>
            <a:ext cx="60875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2سم</a:t>
            </a:r>
            <a:endParaRPr lang="en-US" sz="2000" b="1" dirty="0"/>
          </a:p>
        </p:txBody>
      </p:sp>
      <p:sp>
        <p:nvSpPr>
          <p:cNvPr id="140" name="Text Box 103"/>
          <p:cNvSpPr txBox="1">
            <a:spLocks noChangeArrowheads="1"/>
          </p:cNvSpPr>
          <p:nvPr/>
        </p:nvSpPr>
        <p:spPr bwMode="auto">
          <a:xfrm>
            <a:off x="7133774" y="5431369"/>
            <a:ext cx="60875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4سم</a:t>
            </a:r>
            <a:endParaRPr lang="en-US" sz="2000" b="1" dirty="0"/>
          </a:p>
        </p:txBody>
      </p:sp>
      <p:sp>
        <p:nvSpPr>
          <p:cNvPr id="141" name="Text Box 103"/>
          <p:cNvSpPr txBox="1">
            <a:spLocks noChangeArrowheads="1"/>
          </p:cNvSpPr>
          <p:nvPr/>
        </p:nvSpPr>
        <p:spPr bwMode="auto">
          <a:xfrm>
            <a:off x="7133774" y="5682244"/>
            <a:ext cx="60875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6سم</a:t>
            </a:r>
            <a:endParaRPr lang="en-US" sz="2000" b="1" dirty="0"/>
          </a:p>
        </p:txBody>
      </p:sp>
      <p:sp>
        <p:nvSpPr>
          <p:cNvPr id="142" name="Text Box 103"/>
          <p:cNvSpPr txBox="1">
            <a:spLocks noChangeArrowheads="1"/>
          </p:cNvSpPr>
          <p:nvPr/>
        </p:nvSpPr>
        <p:spPr bwMode="auto">
          <a:xfrm>
            <a:off x="7133774" y="5925798"/>
            <a:ext cx="60875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8سم</a:t>
            </a:r>
            <a:endParaRPr lang="en-US" sz="2000" b="1" dirty="0"/>
          </a:p>
        </p:txBody>
      </p:sp>
      <p:sp>
        <p:nvSpPr>
          <p:cNvPr id="143" name="Text Box 103"/>
          <p:cNvSpPr txBox="1">
            <a:spLocks noChangeArrowheads="1"/>
          </p:cNvSpPr>
          <p:nvPr/>
        </p:nvSpPr>
        <p:spPr bwMode="auto">
          <a:xfrm>
            <a:off x="7043477" y="6169532"/>
            <a:ext cx="74117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10سم</a:t>
            </a:r>
            <a:endParaRPr lang="en-US" sz="2000" b="1" dirty="0"/>
          </a:p>
        </p:txBody>
      </p:sp>
      <p:sp>
        <p:nvSpPr>
          <p:cNvPr id="144" name="Line 121"/>
          <p:cNvSpPr>
            <a:spLocks noChangeShapeType="1"/>
          </p:cNvSpPr>
          <p:nvPr/>
        </p:nvSpPr>
        <p:spPr bwMode="auto">
          <a:xfrm flipH="1" flipV="1">
            <a:off x="3686884" y="2756765"/>
            <a:ext cx="1699" cy="3168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145" name="Line 121"/>
          <p:cNvSpPr>
            <a:spLocks noChangeShapeType="1"/>
          </p:cNvSpPr>
          <p:nvPr/>
        </p:nvSpPr>
        <p:spPr bwMode="auto">
          <a:xfrm flipV="1">
            <a:off x="1031429" y="2756765"/>
            <a:ext cx="2639901" cy="1385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146" name="Text Box 115"/>
          <p:cNvSpPr txBox="1">
            <a:spLocks noChangeArrowheads="1"/>
          </p:cNvSpPr>
          <p:nvPr/>
        </p:nvSpPr>
        <p:spPr bwMode="auto">
          <a:xfrm>
            <a:off x="854423" y="5326624"/>
            <a:ext cx="3222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●</a:t>
            </a:r>
          </a:p>
        </p:txBody>
      </p:sp>
      <p:sp>
        <p:nvSpPr>
          <p:cNvPr id="148" name="مربع نص 147"/>
          <p:cNvSpPr txBox="1"/>
          <p:nvPr/>
        </p:nvSpPr>
        <p:spPr>
          <a:xfrm>
            <a:off x="2351379" y="844678"/>
            <a:ext cx="672808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صب قدرا من الماء في كوب زجاجي مدرج وسجل ارتفاع الماء في الجدول .</a:t>
            </a:r>
            <a:endParaRPr lang="ar-SA" sz="2000" b="1" dirty="0"/>
          </a:p>
        </p:txBody>
      </p:sp>
      <p:sp>
        <p:nvSpPr>
          <p:cNvPr id="149" name="مربع نص 148"/>
          <p:cNvSpPr txBox="1"/>
          <p:nvPr/>
        </p:nvSpPr>
        <p:spPr>
          <a:xfrm>
            <a:off x="5004942" y="1236656"/>
            <a:ext cx="406811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ضع خمس كرات في الكوب وسجل ارتفاع الماء</a:t>
            </a:r>
            <a:endParaRPr lang="ar-SA" sz="2000" b="1" dirty="0"/>
          </a:p>
        </p:txBody>
      </p:sp>
      <p:sp>
        <p:nvSpPr>
          <p:cNvPr id="150" name="مربع نص 149"/>
          <p:cNvSpPr txBox="1"/>
          <p:nvPr/>
        </p:nvSpPr>
        <p:spPr>
          <a:xfrm>
            <a:off x="5004048" y="1636766"/>
            <a:ext cx="406811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ضع خمس كرات أخرى وسجل ارتفاع الماء</a:t>
            </a:r>
            <a:endParaRPr lang="ar-SA" sz="2000" b="1" dirty="0"/>
          </a:p>
        </p:txBody>
      </p:sp>
      <p:sp>
        <p:nvSpPr>
          <p:cNvPr id="151" name="مربع نص 150"/>
          <p:cNvSpPr txBox="1"/>
          <p:nvPr/>
        </p:nvSpPr>
        <p:spPr>
          <a:xfrm>
            <a:off x="5004048" y="1996806"/>
            <a:ext cx="406811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ضع خمس كرات أخرى وسجل ارتفاع الماء</a:t>
            </a:r>
            <a:endParaRPr lang="ar-SA" sz="2000" b="1" dirty="0"/>
          </a:p>
        </p:txBody>
      </p:sp>
      <p:sp>
        <p:nvSpPr>
          <p:cNvPr id="152" name="مربع نص 151"/>
          <p:cNvSpPr txBox="1"/>
          <p:nvPr/>
        </p:nvSpPr>
        <p:spPr>
          <a:xfrm>
            <a:off x="5004048" y="2316776"/>
            <a:ext cx="406811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ضع خمس كرات أخرى وسجل ارتفاع الماء</a:t>
            </a:r>
            <a:endParaRPr lang="ar-SA" sz="2000" b="1" dirty="0"/>
          </a:p>
        </p:txBody>
      </p:sp>
      <p:sp>
        <p:nvSpPr>
          <p:cNvPr id="153" name="مربع نص 152"/>
          <p:cNvSpPr txBox="1"/>
          <p:nvPr/>
        </p:nvSpPr>
        <p:spPr>
          <a:xfrm>
            <a:off x="5004048" y="3009146"/>
            <a:ext cx="406811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تنبأ بارتفاع الماء عندما يصبح عدد الكرات 30 كرة .</a:t>
            </a:r>
            <a:endParaRPr lang="ar-SA" sz="2000" b="1" dirty="0"/>
          </a:p>
        </p:txBody>
      </p:sp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6735" y="63277"/>
            <a:ext cx="876300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5" name="مربع نص 154"/>
          <p:cNvSpPr txBox="1"/>
          <p:nvPr/>
        </p:nvSpPr>
        <p:spPr>
          <a:xfrm>
            <a:off x="5004047" y="2668850"/>
            <a:ext cx="406811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مثل بيانات الجدول بيانيا .</a:t>
            </a:r>
            <a:endParaRPr lang="ar-SA" sz="2000" b="1" dirty="0"/>
          </a:p>
        </p:txBody>
      </p:sp>
      <p:grpSp>
        <p:nvGrpSpPr>
          <p:cNvPr id="9" name="مجموعة 8"/>
          <p:cNvGrpSpPr/>
          <p:nvPr/>
        </p:nvGrpSpPr>
        <p:grpSpPr>
          <a:xfrm>
            <a:off x="5387062" y="3609040"/>
            <a:ext cx="1230974" cy="180000"/>
            <a:chOff x="5940152" y="5118573"/>
            <a:chExt cx="1230974" cy="180000"/>
          </a:xfrm>
        </p:grpSpPr>
        <p:sp>
          <p:nvSpPr>
            <p:cNvPr id="8" name="شكل بيضاوي 7"/>
            <p:cNvSpPr/>
            <p:nvPr/>
          </p:nvSpPr>
          <p:spPr>
            <a:xfrm>
              <a:off x="6991126" y="5118573"/>
              <a:ext cx="180000" cy="1800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4" name="شكل بيضاوي 33"/>
            <p:cNvSpPr/>
            <p:nvPr/>
          </p:nvSpPr>
          <p:spPr>
            <a:xfrm>
              <a:off x="6732240" y="5118573"/>
              <a:ext cx="180000" cy="1800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5" name="شكل بيضاوي 34"/>
            <p:cNvSpPr/>
            <p:nvPr/>
          </p:nvSpPr>
          <p:spPr>
            <a:xfrm>
              <a:off x="6480232" y="5118573"/>
              <a:ext cx="180000" cy="1800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6" name="شكل بيضاوي 35"/>
            <p:cNvSpPr/>
            <p:nvPr/>
          </p:nvSpPr>
          <p:spPr>
            <a:xfrm>
              <a:off x="6221346" y="5118573"/>
              <a:ext cx="180000" cy="1800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7" name="شكل بيضاوي 36"/>
            <p:cNvSpPr/>
            <p:nvPr/>
          </p:nvSpPr>
          <p:spPr>
            <a:xfrm>
              <a:off x="5940152" y="5118573"/>
              <a:ext cx="180000" cy="1800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156" name="مربع نص 155"/>
          <p:cNvSpPr txBox="1"/>
          <p:nvPr/>
        </p:nvSpPr>
        <p:spPr>
          <a:xfrm>
            <a:off x="7596336" y="3333162"/>
            <a:ext cx="86360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FF0000"/>
                </a:solidFill>
              </a:rPr>
              <a:t>14 سم</a:t>
            </a:r>
            <a:endParaRPr lang="ar-SA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184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96296E-6 L 0.00105 0.28102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140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1.48148E-6 L 0.00105 0.28634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14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000"/>
                            </p:stCondLst>
                            <p:childTnLst>
                              <p:par>
                                <p:cTn id="9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59259E-6 L 0.00105 0.29143 " pathEditMode="relative" rAng="0" ptsTypes="AA">
                                      <p:cBhvr>
                                        <p:cTn id="110" dur="2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145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1.85185E-6 L 0.00105 0.29676 " pathEditMode="relative" rAng="0" ptsTypes="AA">
                                      <p:cBhvr>
                                        <p:cTn id="13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148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2000"/>
                            </p:stCondLst>
                            <p:childTnLst>
                              <p:par>
                                <p:cTn id="1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6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8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3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1000"/>
                            </p:stCondLst>
                            <p:childTnLst>
                              <p:par>
                                <p:cTn id="23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7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3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0" grpId="0" animBg="1"/>
      <p:bldP spid="42" grpId="0" animBg="1"/>
      <p:bldP spid="43" grpId="0" animBg="1"/>
      <p:bldP spid="44" grpId="0" animBg="1"/>
      <p:bldP spid="51" grpId="0"/>
      <p:bldP spid="108" grpId="0"/>
      <p:bldP spid="109" grpId="0"/>
      <p:bldP spid="110" grpId="0"/>
      <p:bldP spid="111" grpId="0"/>
      <p:bldP spid="114" grpId="0" animBg="1"/>
      <p:bldP spid="119" grpId="0" animBg="1"/>
      <p:bldP spid="139" grpId="0"/>
      <p:bldP spid="140" grpId="0"/>
      <p:bldP spid="141" grpId="0"/>
      <p:bldP spid="142" grpId="0"/>
      <p:bldP spid="143" grpId="0"/>
      <p:bldP spid="144" grpId="0" animBg="1"/>
      <p:bldP spid="145" grpId="0" animBg="1"/>
      <p:bldP spid="146" grpId="0"/>
      <p:bldP spid="148" grpId="0"/>
      <p:bldP spid="149" grpId="0"/>
      <p:bldP spid="150" grpId="0"/>
      <p:bldP spid="151" grpId="0"/>
      <p:bldP spid="152" grpId="0"/>
      <p:bldP spid="153" grpId="0"/>
      <p:bldP spid="155" grpId="0"/>
      <p:bldP spid="15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0877" y="188640"/>
            <a:ext cx="2822727" cy="2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6893" y="2209627"/>
            <a:ext cx="1550446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881014"/>
            <a:ext cx="6400800" cy="105727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813" y="3355057"/>
            <a:ext cx="6810375" cy="289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620688"/>
            <a:ext cx="6648450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6" name="Line 121"/>
          <p:cNvSpPr>
            <a:spLocks noChangeShapeType="1"/>
          </p:cNvSpPr>
          <p:nvPr/>
        </p:nvSpPr>
        <p:spPr bwMode="auto">
          <a:xfrm flipH="1" flipV="1">
            <a:off x="4584156" y="3874657"/>
            <a:ext cx="1699" cy="1908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97" name="Line 121"/>
          <p:cNvSpPr>
            <a:spLocks noChangeShapeType="1"/>
          </p:cNvSpPr>
          <p:nvPr/>
        </p:nvSpPr>
        <p:spPr bwMode="auto">
          <a:xfrm flipV="1">
            <a:off x="1763687" y="3874656"/>
            <a:ext cx="284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98" name="مربع نص 97"/>
          <p:cNvSpPr txBox="1"/>
          <p:nvPr/>
        </p:nvSpPr>
        <p:spPr>
          <a:xfrm>
            <a:off x="4572000" y="6197242"/>
            <a:ext cx="450016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أي أن درجة الحرارة </a:t>
            </a:r>
            <a:r>
              <a:rPr lang="ar-SA" sz="2000" b="1" baseline="30000" dirty="0" smtClean="0"/>
              <a:t>5</a:t>
            </a:r>
            <a:r>
              <a:rPr lang="ar-SA" sz="2000" b="1" dirty="0" smtClean="0"/>
              <a:t>35 س تكافئ </a:t>
            </a:r>
            <a:r>
              <a:rPr lang="ar-SA" sz="2000" b="1" baseline="30000" dirty="0" smtClean="0"/>
              <a:t>5</a:t>
            </a:r>
            <a:r>
              <a:rPr lang="ar-SA" sz="2000" b="1" dirty="0" smtClean="0"/>
              <a:t>95 ف تقريبا</a:t>
            </a:r>
            <a:endParaRPr lang="ar-SA" sz="2000" b="1" dirty="0"/>
          </a:p>
        </p:txBody>
      </p:sp>
    </p:spTree>
    <p:extLst>
      <p:ext uri="{BB962C8B-B14F-4D97-AF65-F5344CB8AC3E}">
        <p14:creationId xmlns:p14="http://schemas.microsoft.com/office/powerpoint/2010/main" val="2966938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 tmFilter="0,0; .5, 1; 1, 1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 animBg="1"/>
      <p:bldP spid="97" grpId="0" animBg="1"/>
      <p:bldP spid="9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1460080"/>
            <a:ext cx="1900674" cy="540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732050"/>
            <a:ext cx="3381375" cy="19907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297734"/>
            <a:ext cx="4059708" cy="29395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1" name="Line 121"/>
          <p:cNvSpPr>
            <a:spLocks noChangeShapeType="1"/>
          </p:cNvSpPr>
          <p:nvPr/>
        </p:nvSpPr>
        <p:spPr bwMode="auto">
          <a:xfrm flipV="1">
            <a:off x="5460129" y="3253895"/>
            <a:ext cx="1128095" cy="763312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122" name="Line 121"/>
          <p:cNvSpPr>
            <a:spLocks noChangeShapeType="1"/>
          </p:cNvSpPr>
          <p:nvPr/>
        </p:nvSpPr>
        <p:spPr bwMode="auto">
          <a:xfrm flipH="1" flipV="1">
            <a:off x="6137066" y="3562696"/>
            <a:ext cx="1699" cy="1908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123" name="Line 121"/>
          <p:cNvSpPr>
            <a:spLocks noChangeShapeType="1"/>
          </p:cNvSpPr>
          <p:nvPr/>
        </p:nvSpPr>
        <p:spPr bwMode="auto">
          <a:xfrm flipV="1">
            <a:off x="3288887" y="3534985"/>
            <a:ext cx="284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125" name="مربع نص 124"/>
          <p:cNvSpPr txBox="1"/>
          <p:nvPr/>
        </p:nvSpPr>
        <p:spPr>
          <a:xfrm>
            <a:off x="4427984" y="6341258"/>
            <a:ext cx="450016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أي أن أسماء تحتاج 10 أيام لقراءة 150 صفحة .</a:t>
            </a:r>
            <a:endParaRPr lang="ar-SA" sz="2000" b="1" dirty="0"/>
          </a:p>
        </p:txBody>
      </p:sp>
      <p:pic>
        <p:nvPicPr>
          <p:cNvPr id="126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0877" y="188640"/>
            <a:ext cx="2822727" cy="2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0935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" grpId="0" animBg="1"/>
      <p:bldP spid="122" grpId="0" animBg="1"/>
      <p:bldP spid="123" grpId="0" animBg="1"/>
      <p:bldP spid="1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1664864"/>
            <a:ext cx="1900674" cy="540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5" name="مربع نص 124"/>
          <p:cNvSpPr txBox="1"/>
          <p:nvPr/>
        </p:nvSpPr>
        <p:spPr>
          <a:xfrm>
            <a:off x="3059458" y="6341258"/>
            <a:ext cx="586869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أي أن عدد علب العصير المبيعة في الأسبوع الثامن 68 علبة تقريبا .</a:t>
            </a:r>
            <a:endParaRPr lang="ar-SA" sz="2000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880892"/>
            <a:ext cx="6276975" cy="223837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611560" y="3284984"/>
            <a:ext cx="1008112" cy="2266952"/>
            <a:chOff x="248866" y="3273428"/>
            <a:chExt cx="1008112" cy="2266952"/>
          </a:xfrm>
        </p:grpSpPr>
        <p:grpSp>
          <p:nvGrpSpPr>
            <p:cNvPr id="12" name="Group 102"/>
            <p:cNvGrpSpPr>
              <a:grpSpLocks/>
            </p:cNvGrpSpPr>
            <p:nvPr/>
          </p:nvGrpSpPr>
          <p:grpSpPr bwMode="auto">
            <a:xfrm>
              <a:off x="720403" y="3273428"/>
              <a:ext cx="536575" cy="2266952"/>
              <a:chOff x="2676" y="2333"/>
              <a:chExt cx="338" cy="1428"/>
            </a:xfrm>
          </p:grpSpPr>
          <p:sp>
            <p:nvSpPr>
              <p:cNvPr id="14" name="Text Box 93"/>
              <p:cNvSpPr txBox="1">
                <a:spLocks noChangeArrowheads="1"/>
              </p:cNvSpPr>
              <p:nvPr/>
            </p:nvSpPr>
            <p:spPr bwMode="auto">
              <a:xfrm>
                <a:off x="2676" y="3511"/>
                <a:ext cx="33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10</a:t>
                </a:r>
                <a:endParaRPr lang="en-US" sz="2000" b="1" dirty="0"/>
              </a:p>
            </p:txBody>
          </p:sp>
          <p:sp>
            <p:nvSpPr>
              <p:cNvPr id="15" name="Text Box 94"/>
              <p:cNvSpPr txBox="1">
                <a:spLocks noChangeArrowheads="1"/>
              </p:cNvSpPr>
              <p:nvPr/>
            </p:nvSpPr>
            <p:spPr bwMode="auto">
              <a:xfrm>
                <a:off x="2676" y="3351"/>
                <a:ext cx="33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20</a:t>
                </a:r>
                <a:endParaRPr lang="en-US" sz="2000" b="1" dirty="0"/>
              </a:p>
            </p:txBody>
          </p:sp>
          <p:sp>
            <p:nvSpPr>
              <p:cNvPr id="16" name="Text Box 95"/>
              <p:cNvSpPr txBox="1">
                <a:spLocks noChangeArrowheads="1"/>
              </p:cNvSpPr>
              <p:nvPr/>
            </p:nvSpPr>
            <p:spPr bwMode="auto">
              <a:xfrm>
                <a:off x="2676" y="3179"/>
                <a:ext cx="33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30</a:t>
                </a:r>
                <a:endParaRPr lang="en-US" sz="2000" b="1" dirty="0"/>
              </a:p>
            </p:txBody>
          </p:sp>
          <p:sp>
            <p:nvSpPr>
              <p:cNvPr id="17" name="Text Box 96"/>
              <p:cNvSpPr txBox="1">
                <a:spLocks noChangeArrowheads="1"/>
              </p:cNvSpPr>
              <p:nvPr/>
            </p:nvSpPr>
            <p:spPr bwMode="auto">
              <a:xfrm>
                <a:off x="2676" y="3006"/>
                <a:ext cx="33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40</a:t>
                </a:r>
                <a:endParaRPr lang="en-US" sz="2000" b="1" dirty="0"/>
              </a:p>
            </p:txBody>
          </p:sp>
          <p:sp>
            <p:nvSpPr>
              <p:cNvPr id="18" name="Text Box 97"/>
              <p:cNvSpPr txBox="1">
                <a:spLocks noChangeArrowheads="1"/>
              </p:cNvSpPr>
              <p:nvPr/>
            </p:nvSpPr>
            <p:spPr bwMode="auto">
              <a:xfrm>
                <a:off x="2676" y="2832"/>
                <a:ext cx="338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50</a:t>
                </a:r>
                <a:endParaRPr lang="en-US" sz="2000" b="1" dirty="0"/>
              </a:p>
            </p:txBody>
          </p:sp>
          <p:sp>
            <p:nvSpPr>
              <p:cNvPr id="19" name="Text Box 98"/>
              <p:cNvSpPr txBox="1">
                <a:spLocks noChangeArrowheads="1"/>
              </p:cNvSpPr>
              <p:nvPr/>
            </p:nvSpPr>
            <p:spPr bwMode="auto">
              <a:xfrm>
                <a:off x="2676" y="2669"/>
                <a:ext cx="338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60</a:t>
                </a:r>
                <a:endParaRPr lang="en-US" sz="2000" b="1" dirty="0"/>
              </a:p>
            </p:txBody>
          </p:sp>
          <p:sp>
            <p:nvSpPr>
              <p:cNvPr id="20" name="Text Box 99"/>
              <p:cNvSpPr txBox="1">
                <a:spLocks noChangeArrowheads="1"/>
              </p:cNvSpPr>
              <p:nvPr/>
            </p:nvSpPr>
            <p:spPr bwMode="auto">
              <a:xfrm>
                <a:off x="2676" y="2497"/>
                <a:ext cx="338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70</a:t>
                </a:r>
                <a:endParaRPr lang="en-US" sz="2000" b="1" dirty="0"/>
              </a:p>
            </p:txBody>
          </p:sp>
          <p:sp>
            <p:nvSpPr>
              <p:cNvPr id="21" name="Text Box 100"/>
              <p:cNvSpPr txBox="1">
                <a:spLocks noChangeArrowheads="1"/>
              </p:cNvSpPr>
              <p:nvPr/>
            </p:nvSpPr>
            <p:spPr bwMode="auto">
              <a:xfrm>
                <a:off x="2676" y="2333"/>
                <a:ext cx="338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80</a:t>
                </a:r>
                <a:endParaRPr lang="en-US" sz="2000" b="1" dirty="0"/>
              </a:p>
            </p:txBody>
          </p:sp>
        </p:grpSp>
        <p:sp>
          <p:nvSpPr>
            <p:cNvPr id="13" name="Text Box 104"/>
            <p:cNvSpPr txBox="1">
              <a:spLocks noChangeArrowheads="1"/>
            </p:cNvSpPr>
            <p:nvPr/>
          </p:nvSpPr>
          <p:spPr bwMode="auto">
            <a:xfrm rot="16200000">
              <a:off x="-487734" y="4311749"/>
              <a:ext cx="18700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66"/>
                  </a:solidFill>
                </a14:hiddenFill>
              </a:ext>
              <a:ext uri="{91240B29-F687-4F45-9708-019B960494DF}">
                <a14:hiddenLine xmlns:a14="http://schemas.microsoft.com/office/drawing/2010/main" w="76200" cmpd="tri">
                  <a:solidFill>
                    <a:schemeClr val="accent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 sz="2000" b="1" dirty="0" smtClean="0"/>
                <a:t>الصفحات المقروءة</a:t>
              </a:r>
              <a:endParaRPr lang="en-US" sz="2000" b="1" dirty="0"/>
            </a:p>
          </p:txBody>
        </p:sp>
      </p:grpSp>
      <p:grpSp>
        <p:nvGrpSpPr>
          <p:cNvPr id="22" name="مجموعة 21"/>
          <p:cNvGrpSpPr/>
          <p:nvPr/>
        </p:nvGrpSpPr>
        <p:grpSpPr>
          <a:xfrm>
            <a:off x="1627529" y="5672804"/>
            <a:ext cx="3348045" cy="757297"/>
            <a:chOff x="1396691" y="5988051"/>
            <a:chExt cx="3348045" cy="757297"/>
          </a:xfrm>
        </p:grpSpPr>
        <p:grpSp>
          <p:nvGrpSpPr>
            <p:cNvPr id="23" name="Group 112"/>
            <p:cNvGrpSpPr>
              <a:grpSpLocks/>
            </p:cNvGrpSpPr>
            <p:nvPr/>
          </p:nvGrpSpPr>
          <p:grpSpPr bwMode="auto">
            <a:xfrm>
              <a:off x="1396691" y="5988051"/>
              <a:ext cx="3348045" cy="396875"/>
              <a:chOff x="3102" y="3884"/>
              <a:chExt cx="2109" cy="250"/>
            </a:xfrm>
          </p:grpSpPr>
          <p:sp>
            <p:nvSpPr>
              <p:cNvPr id="25" name="Text Box 105"/>
              <p:cNvSpPr txBox="1">
                <a:spLocks noChangeArrowheads="1"/>
              </p:cNvSpPr>
              <p:nvPr/>
            </p:nvSpPr>
            <p:spPr bwMode="auto">
              <a:xfrm>
                <a:off x="3102" y="3884"/>
                <a:ext cx="31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1</a:t>
                </a:r>
                <a:endParaRPr lang="en-US" sz="2000" b="1" dirty="0"/>
              </a:p>
            </p:txBody>
          </p:sp>
          <p:sp>
            <p:nvSpPr>
              <p:cNvPr id="26" name="Text Box 106"/>
              <p:cNvSpPr txBox="1">
                <a:spLocks noChangeArrowheads="1"/>
              </p:cNvSpPr>
              <p:nvPr/>
            </p:nvSpPr>
            <p:spPr bwMode="auto">
              <a:xfrm>
                <a:off x="3307" y="3884"/>
                <a:ext cx="31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2</a:t>
                </a:r>
                <a:endParaRPr lang="en-US" sz="2000" b="1" dirty="0"/>
              </a:p>
            </p:txBody>
          </p:sp>
          <p:sp>
            <p:nvSpPr>
              <p:cNvPr id="27" name="Text Box 107"/>
              <p:cNvSpPr txBox="1">
                <a:spLocks noChangeArrowheads="1"/>
              </p:cNvSpPr>
              <p:nvPr/>
            </p:nvSpPr>
            <p:spPr bwMode="auto">
              <a:xfrm>
                <a:off x="3688" y="3884"/>
                <a:ext cx="31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4</a:t>
                </a:r>
                <a:endParaRPr lang="en-US" sz="2000" b="1" dirty="0"/>
              </a:p>
            </p:txBody>
          </p:sp>
          <p:sp>
            <p:nvSpPr>
              <p:cNvPr id="28" name="Text Box 108"/>
              <p:cNvSpPr txBox="1">
                <a:spLocks noChangeArrowheads="1"/>
              </p:cNvSpPr>
              <p:nvPr/>
            </p:nvSpPr>
            <p:spPr bwMode="auto">
              <a:xfrm>
                <a:off x="3489" y="3884"/>
                <a:ext cx="31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3</a:t>
                </a:r>
                <a:endParaRPr lang="en-US" sz="2000" b="1" dirty="0"/>
              </a:p>
            </p:txBody>
          </p:sp>
          <p:sp>
            <p:nvSpPr>
              <p:cNvPr id="29" name="Text Box 109"/>
              <p:cNvSpPr txBox="1">
                <a:spLocks noChangeArrowheads="1"/>
              </p:cNvSpPr>
              <p:nvPr/>
            </p:nvSpPr>
            <p:spPr bwMode="auto">
              <a:xfrm>
                <a:off x="3888" y="3884"/>
                <a:ext cx="31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5</a:t>
                </a:r>
                <a:endParaRPr lang="en-US" sz="2000" b="1" dirty="0"/>
              </a:p>
            </p:txBody>
          </p:sp>
          <p:sp>
            <p:nvSpPr>
              <p:cNvPr id="30" name="Text Box 110"/>
              <p:cNvSpPr txBox="1">
                <a:spLocks noChangeArrowheads="1"/>
              </p:cNvSpPr>
              <p:nvPr/>
            </p:nvSpPr>
            <p:spPr bwMode="auto">
              <a:xfrm>
                <a:off x="4278" y="3884"/>
                <a:ext cx="31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7</a:t>
                </a:r>
                <a:endParaRPr lang="en-US" sz="2000" b="1" dirty="0"/>
              </a:p>
            </p:txBody>
          </p:sp>
          <p:sp>
            <p:nvSpPr>
              <p:cNvPr id="31" name="Text Box 111"/>
              <p:cNvSpPr txBox="1">
                <a:spLocks noChangeArrowheads="1"/>
              </p:cNvSpPr>
              <p:nvPr/>
            </p:nvSpPr>
            <p:spPr bwMode="auto">
              <a:xfrm>
                <a:off x="4096" y="3884"/>
                <a:ext cx="31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6</a:t>
                </a:r>
                <a:endParaRPr lang="en-US" sz="2000" b="1" dirty="0"/>
              </a:p>
            </p:txBody>
          </p:sp>
          <p:sp>
            <p:nvSpPr>
              <p:cNvPr id="32" name="Text Box 110"/>
              <p:cNvSpPr txBox="1">
                <a:spLocks noChangeArrowheads="1"/>
              </p:cNvSpPr>
              <p:nvPr/>
            </p:nvSpPr>
            <p:spPr bwMode="auto">
              <a:xfrm>
                <a:off x="4486" y="3884"/>
                <a:ext cx="31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8</a:t>
                </a:r>
                <a:endParaRPr lang="en-US" sz="2000" b="1" dirty="0"/>
              </a:p>
            </p:txBody>
          </p:sp>
          <p:sp>
            <p:nvSpPr>
              <p:cNvPr id="33" name="Text Box 110"/>
              <p:cNvSpPr txBox="1">
                <a:spLocks noChangeArrowheads="1"/>
              </p:cNvSpPr>
              <p:nvPr/>
            </p:nvSpPr>
            <p:spPr bwMode="auto">
              <a:xfrm>
                <a:off x="4693" y="3884"/>
                <a:ext cx="31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9</a:t>
                </a:r>
                <a:endParaRPr lang="en-US" sz="2000" b="1" dirty="0"/>
              </a:p>
            </p:txBody>
          </p:sp>
          <p:sp>
            <p:nvSpPr>
              <p:cNvPr id="34" name="Text Box 110"/>
              <p:cNvSpPr txBox="1">
                <a:spLocks noChangeArrowheads="1"/>
              </p:cNvSpPr>
              <p:nvPr/>
            </p:nvSpPr>
            <p:spPr bwMode="auto">
              <a:xfrm>
                <a:off x="4895" y="3884"/>
                <a:ext cx="31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66"/>
                    </a:solidFill>
                  </a14:hiddenFill>
                </a:ext>
                <a:ext uri="{91240B29-F687-4F45-9708-019B960494DF}">
                  <a14:hiddenLine xmlns:a14="http://schemas.microsoft.com/office/drawing/2010/main" w="76200" cmpd="tri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ar-SA" sz="2000" b="1" dirty="0" smtClean="0"/>
                  <a:t>10</a:t>
                </a:r>
                <a:endParaRPr lang="en-US" sz="2000" b="1" dirty="0"/>
              </a:p>
            </p:txBody>
          </p:sp>
        </p:grpSp>
        <p:sp>
          <p:nvSpPr>
            <p:cNvPr id="24" name="Text Box 113"/>
            <p:cNvSpPr txBox="1">
              <a:spLocks noChangeArrowheads="1"/>
            </p:cNvSpPr>
            <p:nvPr/>
          </p:nvSpPr>
          <p:spPr bwMode="auto">
            <a:xfrm>
              <a:off x="2025311" y="6345238"/>
              <a:ext cx="2085975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66"/>
                  </a:solidFill>
                </a14:hiddenFill>
              </a:ext>
              <a:ext uri="{91240B29-F687-4F45-9708-019B960494DF}">
                <a14:hiddenLine xmlns:a14="http://schemas.microsoft.com/office/drawing/2010/main" w="76200" cmpd="tri">
                  <a:solidFill>
                    <a:schemeClr val="accent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ar-SA" sz="2000" b="1" dirty="0" smtClean="0"/>
                <a:t>الأيام</a:t>
              </a:r>
              <a:endParaRPr lang="en-US" sz="2000" b="1" dirty="0"/>
            </a:p>
          </p:txBody>
        </p:sp>
      </p:grpSp>
      <p:pic>
        <p:nvPicPr>
          <p:cNvPr id="3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9514" y="3443732"/>
            <a:ext cx="3568395" cy="223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1" name="Line 121"/>
          <p:cNvSpPr>
            <a:spLocks noChangeShapeType="1"/>
          </p:cNvSpPr>
          <p:nvPr/>
        </p:nvSpPr>
        <p:spPr bwMode="auto">
          <a:xfrm flipV="1">
            <a:off x="1619672" y="3549781"/>
            <a:ext cx="3672408" cy="743101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122" name="Line 121"/>
          <p:cNvSpPr>
            <a:spLocks noChangeShapeType="1"/>
          </p:cNvSpPr>
          <p:nvPr/>
        </p:nvSpPr>
        <p:spPr bwMode="auto">
          <a:xfrm flipH="1" flipV="1">
            <a:off x="4087615" y="3802013"/>
            <a:ext cx="1699" cy="1836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123" name="Line 121"/>
          <p:cNvSpPr>
            <a:spLocks noChangeShapeType="1"/>
          </p:cNvSpPr>
          <p:nvPr/>
        </p:nvSpPr>
        <p:spPr bwMode="auto">
          <a:xfrm flipV="1">
            <a:off x="1575678" y="3793515"/>
            <a:ext cx="2520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36" name="Text Box 118"/>
          <p:cNvSpPr txBox="1">
            <a:spLocks noChangeArrowheads="1"/>
          </p:cNvSpPr>
          <p:nvPr/>
        </p:nvSpPr>
        <p:spPr bwMode="auto">
          <a:xfrm>
            <a:off x="1731078" y="4107378"/>
            <a:ext cx="322262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5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●</a:t>
            </a:r>
          </a:p>
        </p:txBody>
      </p:sp>
      <p:sp>
        <p:nvSpPr>
          <p:cNvPr id="37" name="Text Box 118"/>
          <p:cNvSpPr txBox="1">
            <a:spLocks noChangeArrowheads="1"/>
          </p:cNvSpPr>
          <p:nvPr/>
        </p:nvSpPr>
        <p:spPr bwMode="auto">
          <a:xfrm>
            <a:off x="2052815" y="4050697"/>
            <a:ext cx="322262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5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●</a:t>
            </a:r>
          </a:p>
        </p:txBody>
      </p:sp>
      <p:sp>
        <p:nvSpPr>
          <p:cNvPr id="40" name="Text Box 118"/>
          <p:cNvSpPr txBox="1">
            <a:spLocks noChangeArrowheads="1"/>
          </p:cNvSpPr>
          <p:nvPr/>
        </p:nvSpPr>
        <p:spPr bwMode="auto">
          <a:xfrm>
            <a:off x="2333512" y="3956497"/>
            <a:ext cx="322262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5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●</a:t>
            </a:r>
          </a:p>
        </p:txBody>
      </p:sp>
      <p:sp>
        <p:nvSpPr>
          <p:cNvPr id="41" name="Text Box 118"/>
          <p:cNvSpPr txBox="1">
            <a:spLocks noChangeArrowheads="1"/>
          </p:cNvSpPr>
          <p:nvPr/>
        </p:nvSpPr>
        <p:spPr bwMode="auto">
          <a:xfrm>
            <a:off x="2664344" y="3861389"/>
            <a:ext cx="322262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5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●</a:t>
            </a:r>
          </a:p>
        </p:txBody>
      </p:sp>
      <p:sp>
        <p:nvSpPr>
          <p:cNvPr id="42" name="Text Box 118"/>
          <p:cNvSpPr txBox="1">
            <a:spLocks noChangeArrowheads="1"/>
          </p:cNvSpPr>
          <p:nvPr/>
        </p:nvSpPr>
        <p:spPr bwMode="auto">
          <a:xfrm>
            <a:off x="2972751" y="3785046"/>
            <a:ext cx="322262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5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●</a:t>
            </a:r>
          </a:p>
        </p:txBody>
      </p:sp>
      <p:pic>
        <p:nvPicPr>
          <p:cNvPr id="43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0877" y="188640"/>
            <a:ext cx="2822727" cy="2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4189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 tmFilter="0,0; .5, 1; 1, 1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" grpId="0"/>
      <p:bldP spid="121" grpId="0" animBg="1"/>
      <p:bldP spid="122" grpId="0" animBg="1"/>
      <p:bldP spid="123" grpId="0" animBg="1"/>
      <p:bldP spid="36" grpId="0"/>
      <p:bldP spid="37" grpId="0"/>
      <p:bldP spid="40" grpId="0"/>
      <p:bldP spid="41" grpId="0"/>
      <p:bldP spid="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0877" y="188640"/>
            <a:ext cx="2822727" cy="2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764704"/>
            <a:ext cx="6686550" cy="147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425" y="2636912"/>
            <a:ext cx="6915150" cy="233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مربع نص 32"/>
          <p:cNvSpPr txBox="1"/>
          <p:nvPr/>
        </p:nvSpPr>
        <p:spPr>
          <a:xfrm>
            <a:off x="3059458" y="5301208"/>
            <a:ext cx="586869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في العلاقة الطردية كلما زادت قيمة س تزداد قيمة ص .</a:t>
            </a:r>
            <a:endParaRPr lang="ar-SA" sz="2000" b="1" dirty="0"/>
          </a:p>
        </p:txBody>
      </p:sp>
      <p:sp>
        <p:nvSpPr>
          <p:cNvPr id="34" name="مربع نص 33"/>
          <p:cNvSpPr txBox="1"/>
          <p:nvPr/>
        </p:nvSpPr>
        <p:spPr>
          <a:xfrm>
            <a:off x="3059458" y="5909210"/>
            <a:ext cx="586869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في العلاقة العكسية كلما زادت قيمة س تنقص قيمة ص .</a:t>
            </a:r>
            <a:endParaRPr lang="ar-SA" sz="2000" b="1" dirty="0"/>
          </a:p>
        </p:txBody>
      </p:sp>
    </p:spTree>
    <p:extLst>
      <p:ext uri="{BB962C8B-B14F-4D97-AF65-F5344CB8AC3E}">
        <p14:creationId xmlns:p14="http://schemas.microsoft.com/office/powerpoint/2010/main" val="3982533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379240"/>
            <a:ext cx="1750181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6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0877" y="188640"/>
            <a:ext cx="2822727" cy="2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223220"/>
            <a:ext cx="3819525" cy="308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0556" y="692696"/>
            <a:ext cx="3695700" cy="208597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7673" y="3581400"/>
            <a:ext cx="3333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8" name="مربع نص 67"/>
          <p:cNvSpPr txBox="1"/>
          <p:nvPr/>
        </p:nvSpPr>
        <p:spPr>
          <a:xfrm>
            <a:off x="3923927" y="3575310"/>
            <a:ext cx="464374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العلاقة طردية : كلما مضت السنوات زاد عدد السكان .</a:t>
            </a:r>
            <a:endParaRPr lang="ar-SA" sz="2000" b="1" dirty="0"/>
          </a:p>
        </p:txBody>
      </p:sp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9669" y="4604345"/>
            <a:ext cx="3048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9" name="مربع نص 68"/>
          <p:cNvSpPr txBox="1"/>
          <p:nvPr/>
        </p:nvSpPr>
        <p:spPr>
          <a:xfrm>
            <a:off x="3923927" y="4571501"/>
            <a:ext cx="464374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عدد سكان المدينة عام 1430 هـ =  36300 تقريبا .</a:t>
            </a:r>
            <a:endParaRPr lang="ar-SA" sz="2000" b="1" dirty="0"/>
          </a:p>
        </p:txBody>
      </p:sp>
      <p:sp>
        <p:nvSpPr>
          <p:cNvPr id="70" name="Line 121"/>
          <p:cNvSpPr>
            <a:spLocks noChangeShapeType="1"/>
          </p:cNvSpPr>
          <p:nvPr/>
        </p:nvSpPr>
        <p:spPr bwMode="auto">
          <a:xfrm flipH="1" flipV="1">
            <a:off x="3627553" y="4041256"/>
            <a:ext cx="1699" cy="1512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71" name="Line 121"/>
          <p:cNvSpPr>
            <a:spLocks noChangeShapeType="1"/>
          </p:cNvSpPr>
          <p:nvPr/>
        </p:nvSpPr>
        <p:spPr bwMode="auto">
          <a:xfrm flipV="1">
            <a:off x="1218347" y="4032774"/>
            <a:ext cx="2412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16817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 tmFilter="0,0; .5, 1; 1, 1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 tmFilter="0,0; .5, 1; 1, 1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69" grpId="0"/>
      <p:bldP spid="70" grpId="0" animBg="1"/>
      <p:bldP spid="7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379240"/>
            <a:ext cx="1750181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6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0877" y="188640"/>
            <a:ext cx="2822727" cy="2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8" name="مربع نص 67"/>
          <p:cNvSpPr txBox="1"/>
          <p:nvPr/>
        </p:nvSpPr>
        <p:spPr>
          <a:xfrm>
            <a:off x="2498834" y="5949280"/>
            <a:ext cx="606884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العدد المتوقع للمصطافين عام 1431 هـ  160000 مصطاف تقريبا .</a:t>
            </a:r>
            <a:endParaRPr lang="ar-SA" sz="2000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0242" y="907752"/>
            <a:ext cx="3371850" cy="155257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4517" y="2852936"/>
            <a:ext cx="3495675" cy="284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مربع نص 13"/>
          <p:cNvSpPr txBox="1"/>
          <p:nvPr/>
        </p:nvSpPr>
        <p:spPr>
          <a:xfrm>
            <a:off x="5849314" y="4845413"/>
            <a:ext cx="369332" cy="702262"/>
          </a:xfrm>
          <a:prstGeom prst="rect">
            <a:avLst/>
          </a:prstGeom>
          <a:noFill/>
        </p:spPr>
        <p:txBody>
          <a:bodyPr vert="vert270" wrap="square" rtlCol="1">
            <a:spAutoFit/>
          </a:bodyPr>
          <a:lstStyle/>
          <a:p>
            <a:r>
              <a:rPr lang="ar-SA" sz="1200" b="1" dirty="0" smtClean="0"/>
              <a:t>1431هـ</a:t>
            </a:r>
            <a:endParaRPr lang="ar-SA" sz="1200" b="1" dirty="0"/>
          </a:p>
        </p:txBody>
      </p:sp>
      <p:sp>
        <p:nvSpPr>
          <p:cNvPr id="70" name="Line 121"/>
          <p:cNvSpPr>
            <a:spLocks noChangeShapeType="1"/>
          </p:cNvSpPr>
          <p:nvPr/>
        </p:nvSpPr>
        <p:spPr bwMode="auto">
          <a:xfrm flipH="1" flipV="1">
            <a:off x="6051956" y="3789040"/>
            <a:ext cx="1699" cy="1080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71" name="Line 121"/>
          <p:cNvSpPr>
            <a:spLocks noChangeShapeType="1"/>
          </p:cNvSpPr>
          <p:nvPr/>
        </p:nvSpPr>
        <p:spPr bwMode="auto">
          <a:xfrm flipV="1">
            <a:off x="3601185" y="3766703"/>
            <a:ext cx="2448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16424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14" grpId="0"/>
      <p:bldP spid="70" grpId="0" animBg="1"/>
      <p:bldP spid="71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2072</TotalTime>
  <Words>231</Words>
  <Application>Microsoft Office PowerPoint</Application>
  <PresentationFormat>عرض على الشاشة (3:4)‏</PresentationFormat>
  <Paragraphs>85</Paragraphs>
  <Slides>7</Slides>
  <Notes>7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تركي الحارثي</dc:creator>
  <cp:lastModifiedBy>تركي الحارثي</cp:lastModifiedBy>
  <cp:revision>187</cp:revision>
  <dcterms:created xsi:type="dcterms:W3CDTF">2013-12-12T20:17:43Z</dcterms:created>
  <dcterms:modified xsi:type="dcterms:W3CDTF">2014-01-17T19:15:46Z</dcterms:modified>
</cp:coreProperties>
</file>