
<file path=[Content_Types].xml><?xml version="1.0" encoding="utf-8"?>
<Types xmlns="http://schemas.openxmlformats.org/package/2006/content-types">
  <Default ContentType="image/jpeg" Extension="jpg"/>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78E2A411-8863-49BF-8D6F-1EA3D13E3DC4}">
  <a:tblStyle styleId="{78E2A411-8863-49BF-8D6F-1EA3D13E3DC4}"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med" w="med" type="none"/>
              <a:tailEnd len="med" w="med" type="none"/>
            </a:ln>
          </a:left>
          <a:right>
            <a:ln cap="flat" cmpd="sng" w="12700">
              <a:solidFill>
                <a:schemeClr val="lt1"/>
              </a:solidFill>
              <a:prstDash val="solid"/>
              <a:round/>
              <a:headEnd len="med" w="med" type="none"/>
              <a:tailEnd len="med" w="med" type="none"/>
            </a:ln>
          </a:right>
          <a:top>
            <a:ln cap="flat" cmpd="sng" w="12700">
              <a:solidFill>
                <a:schemeClr val="lt1"/>
              </a:solidFill>
              <a:prstDash val="solid"/>
              <a:round/>
              <a:headEnd len="med" w="med" type="none"/>
              <a:tailEnd len="med" w="med" type="none"/>
            </a:ln>
          </a:top>
          <a:bottom>
            <a:ln cap="flat" cmpd="sng" w="12700">
              <a:solidFill>
                <a:schemeClr val="lt1"/>
              </a:solidFill>
              <a:prstDash val="solid"/>
              <a:round/>
              <a:headEnd len="med" w="med" type="none"/>
              <a:tailEnd len="med" w="med" type="none"/>
            </a:ln>
          </a:bottom>
          <a:insideH>
            <a:ln cap="flat" cmpd="sng" w="12700">
              <a:solidFill>
                <a:schemeClr val="lt1"/>
              </a:solidFill>
              <a:prstDash val="solid"/>
              <a:round/>
              <a:headEnd len="med" w="med" type="none"/>
              <a:tailEnd len="med" w="med" type="none"/>
            </a:ln>
          </a:insideH>
          <a:insideV>
            <a:ln cap="flat" cmpd="sng" w="12700">
              <a:solidFill>
                <a:schemeClr val="lt1"/>
              </a:solidFill>
              <a:prstDash val="solid"/>
              <a:round/>
              <a:headEnd len="med" w="med" type="none"/>
              <a:tailEnd len="med" w="med" type="none"/>
            </a:ln>
          </a:insideV>
        </a:tcBdr>
        <a:fill>
          <a:solidFill>
            <a:srgbClr val="E8ECF4"/>
          </a:solidFill>
        </a:fill>
      </a:tcStyle>
    </a:wholeTbl>
    <a:band1H>
      <a:tcStyle>
        <a:fill>
          <a:solidFill>
            <a:srgbClr val="CFD7E7"/>
          </a:solidFill>
        </a:fill>
      </a:tcStyle>
    </a:band1H>
    <a:band1V>
      <a:tcStyle>
        <a:fill>
          <a:solidFill>
            <a:srgbClr val="CFD7E7"/>
          </a:solidFill>
        </a:fill>
      </a:tcStyle>
    </a:band1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med" w="med" type="none"/>
              <a:tailEnd len="med" w="med" type="none"/>
            </a:ln>
          </a:top>
        </a:tcBdr>
        <a:fill>
          <a:solidFill>
            <a:schemeClr val="accent1"/>
          </a:solidFill>
        </a:fill>
      </a:tcStyle>
    </a:lastRow>
    <a:firstRow>
      <a:tcTxStyle b="on" i="off">
        <a:font>
          <a:latin typeface="Calibri"/>
          <a:ea typeface="Calibri"/>
          <a:cs typeface="Calibri"/>
        </a:font>
        <a:schemeClr val="lt1"/>
      </a:tcTxStyle>
      <a:tcStyle>
        <a:tcBdr>
          <a:bottom>
            <a:ln cap="flat" cmpd="sng" w="38100">
              <a:solidFill>
                <a:schemeClr val="lt1"/>
              </a:solidFill>
              <a:prstDash val="solid"/>
              <a:round/>
              <a:headEnd len="med" w="med" type="none"/>
              <a:tailEnd len="med" w="med" type="none"/>
            </a:ln>
          </a:bottom>
        </a:tcBdr>
        <a:fill>
          <a:solidFill>
            <a:schemeClr val="accent1"/>
          </a:solidFill>
        </a:fill>
      </a:tcStyle>
    </a:firstRow>
  </a:tblStyle>
</a:tblStyleLst>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20" Type="http://schemas.openxmlformats.org/officeDocument/2006/relationships/slide" Target="slides/slide15.xml"/><Relationship Id="rId42" Type="http://schemas.openxmlformats.org/officeDocument/2006/relationships/slide" Target="slides/slide37.xml"/><Relationship Id="rId41" Type="http://schemas.openxmlformats.org/officeDocument/2006/relationships/slide" Target="slides/slide36.xml"/><Relationship Id="rId22" Type="http://schemas.openxmlformats.org/officeDocument/2006/relationships/slide" Target="slides/slide17.xml"/><Relationship Id="rId44" Type="http://schemas.openxmlformats.org/officeDocument/2006/relationships/slide" Target="slides/slide39.xml"/><Relationship Id="rId21" Type="http://schemas.openxmlformats.org/officeDocument/2006/relationships/slide" Target="slides/slide16.xml"/><Relationship Id="rId43" Type="http://schemas.openxmlformats.org/officeDocument/2006/relationships/slide" Target="slides/slide38.xml"/><Relationship Id="rId24" Type="http://schemas.openxmlformats.org/officeDocument/2006/relationships/slide" Target="slides/slide19.xml"/><Relationship Id="rId46" Type="http://schemas.openxmlformats.org/officeDocument/2006/relationships/slide" Target="slides/slide41.xml"/><Relationship Id="rId23" Type="http://schemas.openxmlformats.org/officeDocument/2006/relationships/slide" Target="slides/slide18.xml"/><Relationship Id="rId45" Type="http://schemas.openxmlformats.org/officeDocument/2006/relationships/slide" Target="slides/slide40.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3886200" y="0"/>
            <a:ext cx="2971799" cy="457200"/>
          </a:xfrm>
          <a:prstGeom prst="rect">
            <a:avLst/>
          </a:prstGeom>
          <a:noFill/>
          <a:ln>
            <a:noFill/>
          </a:ln>
        </p:spPr>
        <p:txBody>
          <a:bodyPr anchorCtr="0" anchor="t" bIns="91425" lIns="91425" rIns="91425" tIns="91425"/>
          <a:lstStyle>
            <a:lvl1pPr indent="0" lvl="0" marL="0" marR="0" rtl="1" algn="r">
              <a:spcBef>
                <a:spcPts val="0"/>
              </a:spcBef>
              <a:buNone/>
              <a:defRPr b="0" i="0" sz="1200" u="none" cap="none" strike="noStrike">
                <a:solidFill>
                  <a:schemeClr val="dk1"/>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4" name="Shape 4"/>
          <p:cNvSpPr txBox="1"/>
          <p:nvPr>
            <p:ph idx="10" type="dt"/>
          </p:nvPr>
        </p:nvSpPr>
        <p:spPr>
          <a:xfrm>
            <a:off x="1588" y="0"/>
            <a:ext cx="2971799" cy="457200"/>
          </a:xfrm>
          <a:prstGeom prst="rect">
            <a:avLst/>
          </a:prstGeom>
          <a:noFill/>
          <a:ln>
            <a:noFill/>
          </a:ln>
        </p:spPr>
        <p:txBody>
          <a:bodyPr anchorCtr="0" anchor="t" bIns="91425" lIns="91425" rIns="91425" tIns="91425"/>
          <a:lstStyle>
            <a:lvl1pPr indent="0" lvl="0" marL="0" marR="0" rtl="1" algn="l">
              <a:spcBef>
                <a:spcPts val="0"/>
              </a:spcBef>
              <a:buNone/>
              <a:defRPr b="0" i="0" sz="1200" u="none" cap="none" strike="noStrike">
                <a:solidFill>
                  <a:schemeClr val="dk1"/>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6" name="Shape 6"/>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indent="0" lvl="0" marL="0" marR="0" rtl="1" algn="r">
              <a:spcBef>
                <a:spcPts val="0"/>
              </a:spcBef>
              <a:buNone/>
              <a:defRPr b="0" i="0" sz="1200" u="none" cap="none" strike="noStrike">
                <a:solidFill>
                  <a:schemeClr val="dk1"/>
                </a:solidFill>
                <a:latin typeface="Calibri"/>
                <a:ea typeface="Calibri"/>
                <a:cs typeface="Calibri"/>
                <a:sym typeface="Calibri"/>
              </a:defRPr>
            </a:lvl1pPr>
            <a:lvl2pPr indent="0" lvl="1" marL="457200" marR="0" rtl="1" algn="r">
              <a:spcBef>
                <a:spcPts val="0"/>
              </a:spcBef>
              <a:buNone/>
              <a:defRPr b="0" i="0" sz="1200" u="none" cap="none" strike="noStrike">
                <a:solidFill>
                  <a:schemeClr val="dk1"/>
                </a:solidFill>
                <a:latin typeface="Calibri"/>
                <a:ea typeface="Calibri"/>
                <a:cs typeface="Calibri"/>
                <a:sym typeface="Calibri"/>
              </a:defRPr>
            </a:lvl2pPr>
            <a:lvl3pPr indent="0" lvl="2" marL="914400" marR="0" rtl="1" algn="r">
              <a:spcBef>
                <a:spcPts val="0"/>
              </a:spcBef>
              <a:buNone/>
              <a:defRPr b="0" i="0" sz="1200" u="none" cap="none" strike="noStrike">
                <a:solidFill>
                  <a:schemeClr val="dk1"/>
                </a:solidFill>
                <a:latin typeface="Calibri"/>
                <a:ea typeface="Calibri"/>
                <a:cs typeface="Calibri"/>
                <a:sym typeface="Calibri"/>
              </a:defRPr>
            </a:lvl3pPr>
            <a:lvl4pPr indent="0" lvl="3" marL="1371600" marR="0" rtl="1" algn="r">
              <a:spcBef>
                <a:spcPts val="0"/>
              </a:spcBef>
              <a:buNone/>
              <a:defRPr b="0" i="0" sz="1200" u="none" cap="none" strike="noStrike">
                <a:solidFill>
                  <a:schemeClr val="dk1"/>
                </a:solidFill>
                <a:latin typeface="Calibri"/>
                <a:ea typeface="Calibri"/>
                <a:cs typeface="Calibri"/>
                <a:sym typeface="Calibri"/>
              </a:defRPr>
            </a:lvl4pPr>
            <a:lvl5pPr indent="0" lvl="4" marL="1828800" marR="0" rtl="1" algn="r">
              <a:spcBef>
                <a:spcPts val="0"/>
              </a:spcBef>
              <a:buNone/>
              <a:defRPr b="0" i="0" sz="1200" u="none" cap="none" strike="noStrike">
                <a:solidFill>
                  <a:schemeClr val="dk1"/>
                </a:solidFill>
                <a:latin typeface="Calibri"/>
                <a:ea typeface="Calibri"/>
                <a:cs typeface="Calibri"/>
                <a:sym typeface="Calibri"/>
              </a:defRPr>
            </a:lvl5pPr>
            <a:lvl6pPr indent="0" lvl="5" marL="2286000" marR="0" rtl="1" algn="r">
              <a:spcBef>
                <a:spcPts val="0"/>
              </a:spcBef>
              <a:buNone/>
              <a:defRPr b="0" i="0" sz="1200" u="none" cap="none" strike="noStrike">
                <a:solidFill>
                  <a:schemeClr val="dk1"/>
                </a:solidFill>
                <a:latin typeface="Calibri"/>
                <a:ea typeface="Calibri"/>
                <a:cs typeface="Calibri"/>
                <a:sym typeface="Calibri"/>
              </a:defRPr>
            </a:lvl6pPr>
            <a:lvl7pPr indent="0" lvl="6" marL="2743200" marR="0" rtl="1" algn="r">
              <a:spcBef>
                <a:spcPts val="0"/>
              </a:spcBef>
              <a:buNone/>
              <a:defRPr b="0" i="0" sz="1200" u="none" cap="none" strike="noStrike">
                <a:solidFill>
                  <a:schemeClr val="dk1"/>
                </a:solidFill>
                <a:latin typeface="Calibri"/>
                <a:ea typeface="Calibri"/>
                <a:cs typeface="Calibri"/>
                <a:sym typeface="Calibri"/>
              </a:defRPr>
            </a:lvl7pPr>
            <a:lvl8pPr indent="0" lvl="7" marL="3200400" marR="0" rtl="1" algn="r">
              <a:spcBef>
                <a:spcPts val="0"/>
              </a:spcBef>
              <a:buNone/>
              <a:defRPr b="0" i="0" sz="1200" u="none" cap="none" strike="noStrike">
                <a:solidFill>
                  <a:schemeClr val="dk1"/>
                </a:solidFill>
                <a:latin typeface="Calibri"/>
                <a:ea typeface="Calibri"/>
                <a:cs typeface="Calibri"/>
                <a:sym typeface="Calibri"/>
              </a:defRPr>
            </a:lvl8pPr>
            <a:lvl9pPr indent="0" lvl="8" marL="3657600" marR="0" rtl="1" algn="r">
              <a:spcBef>
                <a:spcPts val="0"/>
              </a:spcBef>
              <a:buNone/>
              <a:defRPr b="0" i="0" sz="1200" u="none" cap="none" strike="noStrike">
                <a:solidFill>
                  <a:schemeClr val="dk1"/>
                </a:solidFill>
                <a:latin typeface="Calibri"/>
                <a:ea typeface="Calibri"/>
                <a:cs typeface="Calibri"/>
                <a:sym typeface="Calibri"/>
              </a:defRPr>
            </a:lvl9pPr>
          </a:lstStyle>
          <a:p/>
        </p:txBody>
      </p:sp>
      <p:sp>
        <p:nvSpPr>
          <p:cNvPr id="7" name="Shape 7"/>
          <p:cNvSpPr txBox="1"/>
          <p:nvPr>
            <p:ph idx="11" type="ftr"/>
          </p:nvPr>
        </p:nvSpPr>
        <p:spPr>
          <a:xfrm>
            <a:off x="3886200" y="8685213"/>
            <a:ext cx="2971799" cy="457200"/>
          </a:xfrm>
          <a:prstGeom prst="rect">
            <a:avLst/>
          </a:prstGeom>
          <a:noFill/>
          <a:ln>
            <a:noFill/>
          </a:ln>
        </p:spPr>
        <p:txBody>
          <a:bodyPr anchorCtr="0" anchor="b" bIns="91425" lIns="91425" rIns="91425" tIns="91425"/>
          <a:lstStyle>
            <a:lvl1pPr indent="0" lvl="0" marL="0" marR="0" rtl="1" algn="r">
              <a:spcBef>
                <a:spcPts val="0"/>
              </a:spcBef>
              <a:buNone/>
              <a:defRPr b="0" i="0" sz="1200" u="none" cap="none" strike="noStrike">
                <a:solidFill>
                  <a:schemeClr val="dk1"/>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8" name="Shape 8"/>
          <p:cNvSpPr txBox="1"/>
          <p:nvPr>
            <p:ph idx="12" type="sldNum"/>
          </p:nvPr>
        </p:nvSpPr>
        <p:spPr>
          <a:xfrm>
            <a:off x="1588" y="8685213"/>
            <a:ext cx="2971799" cy="457200"/>
          </a:xfrm>
          <a:prstGeom prst="rect">
            <a:avLst/>
          </a:prstGeom>
          <a:noFill/>
          <a:ln>
            <a:noFill/>
          </a:ln>
        </p:spPr>
        <p:txBody>
          <a:bodyPr anchorCtr="0" anchor="b" bIns="45700" lIns="91425" rIns="91425" tIns="45700">
            <a:noAutofit/>
          </a:bodyPr>
          <a:lstStyle/>
          <a:p>
            <a:pPr indent="0" lvl="0" marL="0" marR="0" rtl="1" algn="l">
              <a:spcBef>
                <a:spcPts val="0"/>
              </a:spcBef>
              <a:buSzPct val="25000"/>
              <a:buNone/>
            </a:pPr>
            <a:fld id="{00000000-1234-1234-1234-123412341234}" type="slidenum">
              <a:rPr b="0" i="0" lang="ar-SA" sz="1200" u="none" cap="none" strike="noStrike">
                <a:solidFill>
                  <a:schemeClr val="dk1"/>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86" name="Shape 8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8" name="Shape 178"/>
        <p:cNvGrpSpPr/>
        <p:nvPr/>
      </p:nvGrpSpPr>
      <p:grpSpPr>
        <a:xfrm>
          <a:off x="0" y="0"/>
          <a:ext cx="0" cy="0"/>
          <a:chOff x="0" y="0"/>
          <a:chExt cx="0" cy="0"/>
        </a:xfrm>
      </p:grpSpPr>
      <p:sp>
        <p:nvSpPr>
          <p:cNvPr id="179" name="Shape 179"/>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80" name="Shape 18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1" name="Shape 191"/>
        <p:cNvGrpSpPr/>
        <p:nvPr/>
      </p:nvGrpSpPr>
      <p:grpSpPr>
        <a:xfrm>
          <a:off x="0" y="0"/>
          <a:ext cx="0" cy="0"/>
          <a:chOff x="0" y="0"/>
          <a:chExt cx="0" cy="0"/>
        </a:xfrm>
      </p:grpSpPr>
      <p:sp>
        <p:nvSpPr>
          <p:cNvPr id="192" name="Shape 19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93" name="Shape 19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4" name="Shape 204"/>
        <p:cNvGrpSpPr/>
        <p:nvPr/>
      </p:nvGrpSpPr>
      <p:grpSpPr>
        <a:xfrm>
          <a:off x="0" y="0"/>
          <a:ext cx="0" cy="0"/>
          <a:chOff x="0" y="0"/>
          <a:chExt cx="0" cy="0"/>
        </a:xfrm>
      </p:grpSpPr>
      <p:sp>
        <p:nvSpPr>
          <p:cNvPr id="205" name="Shape 205"/>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06" name="Shape 20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7" name="Shape 217"/>
        <p:cNvGrpSpPr/>
        <p:nvPr/>
      </p:nvGrpSpPr>
      <p:grpSpPr>
        <a:xfrm>
          <a:off x="0" y="0"/>
          <a:ext cx="0" cy="0"/>
          <a:chOff x="0" y="0"/>
          <a:chExt cx="0" cy="0"/>
        </a:xfrm>
      </p:grpSpPr>
      <p:sp>
        <p:nvSpPr>
          <p:cNvPr id="218" name="Shape 21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19" name="Shape 21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3" name="Shape 223"/>
        <p:cNvGrpSpPr/>
        <p:nvPr/>
      </p:nvGrpSpPr>
      <p:grpSpPr>
        <a:xfrm>
          <a:off x="0" y="0"/>
          <a:ext cx="0" cy="0"/>
          <a:chOff x="0" y="0"/>
          <a:chExt cx="0" cy="0"/>
        </a:xfrm>
      </p:grpSpPr>
      <p:sp>
        <p:nvSpPr>
          <p:cNvPr id="224" name="Shape 22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25" name="Shape 22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0" name="Shape 230"/>
        <p:cNvGrpSpPr/>
        <p:nvPr/>
      </p:nvGrpSpPr>
      <p:grpSpPr>
        <a:xfrm>
          <a:off x="0" y="0"/>
          <a:ext cx="0" cy="0"/>
          <a:chOff x="0" y="0"/>
          <a:chExt cx="0" cy="0"/>
        </a:xfrm>
      </p:grpSpPr>
      <p:sp>
        <p:nvSpPr>
          <p:cNvPr id="231" name="Shape 23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32" name="Shape 23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7" name="Shape 237"/>
        <p:cNvGrpSpPr/>
        <p:nvPr/>
      </p:nvGrpSpPr>
      <p:grpSpPr>
        <a:xfrm>
          <a:off x="0" y="0"/>
          <a:ext cx="0" cy="0"/>
          <a:chOff x="0" y="0"/>
          <a:chExt cx="0" cy="0"/>
        </a:xfrm>
      </p:grpSpPr>
      <p:sp>
        <p:nvSpPr>
          <p:cNvPr id="238" name="Shape 23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39" name="Shape 23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7" name="Shape 247"/>
        <p:cNvGrpSpPr/>
        <p:nvPr/>
      </p:nvGrpSpPr>
      <p:grpSpPr>
        <a:xfrm>
          <a:off x="0" y="0"/>
          <a:ext cx="0" cy="0"/>
          <a:chOff x="0" y="0"/>
          <a:chExt cx="0" cy="0"/>
        </a:xfrm>
      </p:grpSpPr>
      <p:sp>
        <p:nvSpPr>
          <p:cNvPr id="248" name="Shape 24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49" name="Shape 24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7" name="Shape 257"/>
        <p:cNvGrpSpPr/>
        <p:nvPr/>
      </p:nvGrpSpPr>
      <p:grpSpPr>
        <a:xfrm>
          <a:off x="0" y="0"/>
          <a:ext cx="0" cy="0"/>
          <a:chOff x="0" y="0"/>
          <a:chExt cx="0" cy="0"/>
        </a:xfrm>
      </p:grpSpPr>
      <p:sp>
        <p:nvSpPr>
          <p:cNvPr id="258" name="Shape 25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59" name="Shape 25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5" name="Shape 265"/>
        <p:cNvGrpSpPr/>
        <p:nvPr/>
      </p:nvGrpSpPr>
      <p:grpSpPr>
        <a:xfrm>
          <a:off x="0" y="0"/>
          <a:ext cx="0" cy="0"/>
          <a:chOff x="0" y="0"/>
          <a:chExt cx="0" cy="0"/>
        </a:xfrm>
      </p:grpSpPr>
      <p:sp>
        <p:nvSpPr>
          <p:cNvPr id="266" name="Shape 26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67" name="Shape 26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2" name="Shape 92"/>
        <p:cNvGrpSpPr/>
        <p:nvPr/>
      </p:nvGrpSpPr>
      <p:grpSpPr>
        <a:xfrm>
          <a:off x="0" y="0"/>
          <a:ext cx="0" cy="0"/>
          <a:chOff x="0" y="0"/>
          <a:chExt cx="0" cy="0"/>
        </a:xfrm>
      </p:grpSpPr>
      <p:sp>
        <p:nvSpPr>
          <p:cNvPr id="93" name="Shape 93"/>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94" name="Shape 9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2" name="Shape 272"/>
        <p:cNvGrpSpPr/>
        <p:nvPr/>
      </p:nvGrpSpPr>
      <p:grpSpPr>
        <a:xfrm>
          <a:off x="0" y="0"/>
          <a:ext cx="0" cy="0"/>
          <a:chOff x="0" y="0"/>
          <a:chExt cx="0" cy="0"/>
        </a:xfrm>
      </p:grpSpPr>
      <p:sp>
        <p:nvSpPr>
          <p:cNvPr id="273" name="Shape 273"/>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74" name="Shape 27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1" name="Shape 281"/>
        <p:cNvGrpSpPr/>
        <p:nvPr/>
      </p:nvGrpSpPr>
      <p:grpSpPr>
        <a:xfrm>
          <a:off x="0" y="0"/>
          <a:ext cx="0" cy="0"/>
          <a:chOff x="0" y="0"/>
          <a:chExt cx="0" cy="0"/>
        </a:xfrm>
      </p:grpSpPr>
      <p:sp>
        <p:nvSpPr>
          <p:cNvPr id="282" name="Shape 28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83" name="Shape 28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0" name="Shape 290"/>
        <p:cNvGrpSpPr/>
        <p:nvPr/>
      </p:nvGrpSpPr>
      <p:grpSpPr>
        <a:xfrm>
          <a:off x="0" y="0"/>
          <a:ext cx="0" cy="0"/>
          <a:chOff x="0" y="0"/>
          <a:chExt cx="0" cy="0"/>
        </a:xfrm>
      </p:grpSpPr>
      <p:sp>
        <p:nvSpPr>
          <p:cNvPr id="291" name="Shape 29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92" name="Shape 29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9" name="Shape 299"/>
        <p:cNvGrpSpPr/>
        <p:nvPr/>
      </p:nvGrpSpPr>
      <p:grpSpPr>
        <a:xfrm>
          <a:off x="0" y="0"/>
          <a:ext cx="0" cy="0"/>
          <a:chOff x="0" y="0"/>
          <a:chExt cx="0" cy="0"/>
        </a:xfrm>
      </p:grpSpPr>
      <p:sp>
        <p:nvSpPr>
          <p:cNvPr id="300" name="Shape 300"/>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301" name="Shape 30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5" name="Shape 305"/>
        <p:cNvGrpSpPr/>
        <p:nvPr/>
      </p:nvGrpSpPr>
      <p:grpSpPr>
        <a:xfrm>
          <a:off x="0" y="0"/>
          <a:ext cx="0" cy="0"/>
          <a:chOff x="0" y="0"/>
          <a:chExt cx="0" cy="0"/>
        </a:xfrm>
      </p:grpSpPr>
      <p:sp>
        <p:nvSpPr>
          <p:cNvPr id="306" name="Shape 30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307" name="Shape 30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2" name="Shape 322"/>
        <p:cNvGrpSpPr/>
        <p:nvPr/>
      </p:nvGrpSpPr>
      <p:grpSpPr>
        <a:xfrm>
          <a:off x="0" y="0"/>
          <a:ext cx="0" cy="0"/>
          <a:chOff x="0" y="0"/>
          <a:chExt cx="0" cy="0"/>
        </a:xfrm>
      </p:grpSpPr>
      <p:sp>
        <p:nvSpPr>
          <p:cNvPr id="323" name="Shape 323"/>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324" name="Shape 32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0" name="Shape 330"/>
        <p:cNvGrpSpPr/>
        <p:nvPr/>
      </p:nvGrpSpPr>
      <p:grpSpPr>
        <a:xfrm>
          <a:off x="0" y="0"/>
          <a:ext cx="0" cy="0"/>
          <a:chOff x="0" y="0"/>
          <a:chExt cx="0" cy="0"/>
        </a:xfrm>
      </p:grpSpPr>
      <p:sp>
        <p:nvSpPr>
          <p:cNvPr id="331" name="Shape 33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332" name="Shape 33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8" name="Shape 338"/>
        <p:cNvGrpSpPr/>
        <p:nvPr/>
      </p:nvGrpSpPr>
      <p:grpSpPr>
        <a:xfrm>
          <a:off x="0" y="0"/>
          <a:ext cx="0" cy="0"/>
          <a:chOff x="0" y="0"/>
          <a:chExt cx="0" cy="0"/>
        </a:xfrm>
      </p:grpSpPr>
      <p:sp>
        <p:nvSpPr>
          <p:cNvPr id="339" name="Shape 339"/>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340" name="Shape 34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6" name="Shape 346"/>
        <p:cNvGrpSpPr/>
        <p:nvPr/>
      </p:nvGrpSpPr>
      <p:grpSpPr>
        <a:xfrm>
          <a:off x="0" y="0"/>
          <a:ext cx="0" cy="0"/>
          <a:chOff x="0" y="0"/>
          <a:chExt cx="0" cy="0"/>
        </a:xfrm>
      </p:grpSpPr>
      <p:sp>
        <p:nvSpPr>
          <p:cNvPr id="347" name="Shape 347"/>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348" name="Shape 34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3" name="Shape 353"/>
        <p:cNvGrpSpPr/>
        <p:nvPr/>
      </p:nvGrpSpPr>
      <p:grpSpPr>
        <a:xfrm>
          <a:off x="0" y="0"/>
          <a:ext cx="0" cy="0"/>
          <a:chOff x="0" y="0"/>
          <a:chExt cx="0" cy="0"/>
        </a:xfrm>
      </p:grpSpPr>
      <p:sp>
        <p:nvSpPr>
          <p:cNvPr id="354" name="Shape 35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355" name="Shape 35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356" name="Shape 356"/>
          <p:cNvSpPr txBox="1"/>
          <p:nvPr>
            <p:ph idx="12" type="sldNum"/>
          </p:nvPr>
        </p:nvSpPr>
        <p:spPr>
          <a:xfrm>
            <a:off x="1588" y="8685213"/>
            <a:ext cx="2971799" cy="457200"/>
          </a:xfrm>
          <a:prstGeom prst="rect">
            <a:avLst/>
          </a:prstGeom>
          <a:noFill/>
          <a:ln>
            <a:noFill/>
          </a:ln>
        </p:spPr>
        <p:txBody>
          <a:bodyPr anchorCtr="0" anchor="b" bIns="45700" lIns="91425" rIns="91425" tIns="45700">
            <a:noAutofit/>
          </a:bodyPr>
          <a:lstStyle/>
          <a:p>
            <a:pPr indent="0" lvl="0" marL="0" marR="0" rtl="1" algn="l">
              <a:spcBef>
                <a:spcPts val="0"/>
              </a:spcBef>
              <a:buSzPct val="25000"/>
              <a:buNone/>
            </a:pPr>
            <a:fld id="{00000000-1234-1234-1234-123412341234}" type="slidenum">
              <a:rPr lang="ar-SA" sz="1200">
                <a:solidFill>
                  <a:schemeClr val="dk1"/>
                </a:solidFill>
                <a:latin typeface="Calibri"/>
                <a:ea typeface="Calibri"/>
                <a:cs typeface="Calibri"/>
                <a:sym typeface="Calibri"/>
              </a:rPr>
              <a:t>‹#›</a:t>
            </a:fld>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0" name="Shape 100"/>
        <p:cNvGrpSpPr/>
        <p:nvPr/>
      </p:nvGrpSpPr>
      <p:grpSpPr>
        <a:xfrm>
          <a:off x="0" y="0"/>
          <a:ext cx="0" cy="0"/>
          <a:chOff x="0" y="0"/>
          <a:chExt cx="0" cy="0"/>
        </a:xfrm>
      </p:grpSpPr>
      <p:sp>
        <p:nvSpPr>
          <p:cNvPr id="101" name="Shape 10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02" name="Shape 10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2" name="Shape 362"/>
        <p:cNvGrpSpPr/>
        <p:nvPr/>
      </p:nvGrpSpPr>
      <p:grpSpPr>
        <a:xfrm>
          <a:off x="0" y="0"/>
          <a:ext cx="0" cy="0"/>
          <a:chOff x="0" y="0"/>
          <a:chExt cx="0" cy="0"/>
        </a:xfrm>
      </p:grpSpPr>
      <p:sp>
        <p:nvSpPr>
          <p:cNvPr id="363" name="Shape 363"/>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364" name="Shape 36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9" name="Shape 369"/>
        <p:cNvGrpSpPr/>
        <p:nvPr/>
      </p:nvGrpSpPr>
      <p:grpSpPr>
        <a:xfrm>
          <a:off x="0" y="0"/>
          <a:ext cx="0" cy="0"/>
          <a:chOff x="0" y="0"/>
          <a:chExt cx="0" cy="0"/>
        </a:xfrm>
      </p:grpSpPr>
      <p:sp>
        <p:nvSpPr>
          <p:cNvPr id="370" name="Shape 370"/>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371" name="Shape 37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76" name="Shape 376"/>
        <p:cNvGrpSpPr/>
        <p:nvPr/>
      </p:nvGrpSpPr>
      <p:grpSpPr>
        <a:xfrm>
          <a:off x="0" y="0"/>
          <a:ext cx="0" cy="0"/>
          <a:chOff x="0" y="0"/>
          <a:chExt cx="0" cy="0"/>
        </a:xfrm>
      </p:grpSpPr>
      <p:sp>
        <p:nvSpPr>
          <p:cNvPr id="377" name="Shape 377"/>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378" name="Shape 37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84" name="Shape 384"/>
        <p:cNvGrpSpPr/>
        <p:nvPr/>
      </p:nvGrpSpPr>
      <p:grpSpPr>
        <a:xfrm>
          <a:off x="0" y="0"/>
          <a:ext cx="0" cy="0"/>
          <a:chOff x="0" y="0"/>
          <a:chExt cx="0" cy="0"/>
        </a:xfrm>
      </p:grpSpPr>
      <p:sp>
        <p:nvSpPr>
          <p:cNvPr id="385" name="Shape 385"/>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386" name="Shape 38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92" name="Shape 392"/>
        <p:cNvGrpSpPr/>
        <p:nvPr/>
      </p:nvGrpSpPr>
      <p:grpSpPr>
        <a:xfrm>
          <a:off x="0" y="0"/>
          <a:ext cx="0" cy="0"/>
          <a:chOff x="0" y="0"/>
          <a:chExt cx="0" cy="0"/>
        </a:xfrm>
      </p:grpSpPr>
      <p:sp>
        <p:nvSpPr>
          <p:cNvPr id="393" name="Shape 393"/>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394" name="Shape 39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00" name="Shape 400"/>
        <p:cNvGrpSpPr/>
        <p:nvPr/>
      </p:nvGrpSpPr>
      <p:grpSpPr>
        <a:xfrm>
          <a:off x="0" y="0"/>
          <a:ext cx="0" cy="0"/>
          <a:chOff x="0" y="0"/>
          <a:chExt cx="0" cy="0"/>
        </a:xfrm>
      </p:grpSpPr>
      <p:sp>
        <p:nvSpPr>
          <p:cNvPr id="401" name="Shape 40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402" name="Shape 40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08" name="Shape 408"/>
        <p:cNvGrpSpPr/>
        <p:nvPr/>
      </p:nvGrpSpPr>
      <p:grpSpPr>
        <a:xfrm>
          <a:off x="0" y="0"/>
          <a:ext cx="0" cy="0"/>
          <a:chOff x="0" y="0"/>
          <a:chExt cx="0" cy="0"/>
        </a:xfrm>
      </p:grpSpPr>
      <p:sp>
        <p:nvSpPr>
          <p:cNvPr id="409" name="Shape 409"/>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410" name="Shape 41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16" name="Shape 416"/>
        <p:cNvGrpSpPr/>
        <p:nvPr/>
      </p:nvGrpSpPr>
      <p:grpSpPr>
        <a:xfrm>
          <a:off x="0" y="0"/>
          <a:ext cx="0" cy="0"/>
          <a:chOff x="0" y="0"/>
          <a:chExt cx="0" cy="0"/>
        </a:xfrm>
      </p:grpSpPr>
      <p:sp>
        <p:nvSpPr>
          <p:cNvPr id="417" name="Shape 417"/>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418" name="Shape 41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24" name="Shape 424"/>
        <p:cNvGrpSpPr/>
        <p:nvPr/>
      </p:nvGrpSpPr>
      <p:grpSpPr>
        <a:xfrm>
          <a:off x="0" y="0"/>
          <a:ext cx="0" cy="0"/>
          <a:chOff x="0" y="0"/>
          <a:chExt cx="0" cy="0"/>
        </a:xfrm>
      </p:grpSpPr>
      <p:sp>
        <p:nvSpPr>
          <p:cNvPr id="425" name="Shape 425"/>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426" name="Shape 42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32" name="Shape 432"/>
        <p:cNvGrpSpPr/>
        <p:nvPr/>
      </p:nvGrpSpPr>
      <p:grpSpPr>
        <a:xfrm>
          <a:off x="0" y="0"/>
          <a:ext cx="0" cy="0"/>
          <a:chOff x="0" y="0"/>
          <a:chExt cx="0" cy="0"/>
        </a:xfrm>
      </p:grpSpPr>
      <p:sp>
        <p:nvSpPr>
          <p:cNvPr id="433" name="Shape 433"/>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434" name="Shape 43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0" name="Shape 110"/>
        <p:cNvGrpSpPr/>
        <p:nvPr/>
      </p:nvGrpSpPr>
      <p:grpSpPr>
        <a:xfrm>
          <a:off x="0" y="0"/>
          <a:ext cx="0" cy="0"/>
          <a:chOff x="0" y="0"/>
          <a:chExt cx="0" cy="0"/>
        </a:xfrm>
      </p:grpSpPr>
      <p:sp>
        <p:nvSpPr>
          <p:cNvPr id="111" name="Shape 11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12" name="Shape 11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40" name="Shape 440"/>
        <p:cNvGrpSpPr/>
        <p:nvPr/>
      </p:nvGrpSpPr>
      <p:grpSpPr>
        <a:xfrm>
          <a:off x="0" y="0"/>
          <a:ext cx="0" cy="0"/>
          <a:chOff x="0" y="0"/>
          <a:chExt cx="0" cy="0"/>
        </a:xfrm>
      </p:grpSpPr>
      <p:sp>
        <p:nvSpPr>
          <p:cNvPr id="441" name="Shape 44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442" name="Shape 44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47" name="Shape 447"/>
        <p:cNvGrpSpPr/>
        <p:nvPr/>
      </p:nvGrpSpPr>
      <p:grpSpPr>
        <a:xfrm>
          <a:off x="0" y="0"/>
          <a:ext cx="0" cy="0"/>
          <a:chOff x="0" y="0"/>
          <a:chExt cx="0" cy="0"/>
        </a:xfrm>
      </p:grpSpPr>
      <p:sp>
        <p:nvSpPr>
          <p:cNvPr id="448" name="Shape 44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449" name="Shape 44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0" name="Shape 120"/>
        <p:cNvGrpSpPr/>
        <p:nvPr/>
      </p:nvGrpSpPr>
      <p:grpSpPr>
        <a:xfrm>
          <a:off x="0" y="0"/>
          <a:ext cx="0" cy="0"/>
          <a:chOff x="0" y="0"/>
          <a:chExt cx="0" cy="0"/>
        </a:xfrm>
      </p:grpSpPr>
      <p:sp>
        <p:nvSpPr>
          <p:cNvPr id="121" name="Shape 12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22" name="Shape 12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0" name="Shape 130"/>
        <p:cNvGrpSpPr/>
        <p:nvPr/>
      </p:nvGrpSpPr>
      <p:grpSpPr>
        <a:xfrm>
          <a:off x="0" y="0"/>
          <a:ext cx="0" cy="0"/>
          <a:chOff x="0" y="0"/>
          <a:chExt cx="0" cy="0"/>
        </a:xfrm>
      </p:grpSpPr>
      <p:sp>
        <p:nvSpPr>
          <p:cNvPr id="131" name="Shape 13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32" name="Shape 13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0" name="Shape 140"/>
        <p:cNvGrpSpPr/>
        <p:nvPr/>
      </p:nvGrpSpPr>
      <p:grpSpPr>
        <a:xfrm>
          <a:off x="0" y="0"/>
          <a:ext cx="0" cy="0"/>
          <a:chOff x="0" y="0"/>
          <a:chExt cx="0" cy="0"/>
        </a:xfrm>
      </p:grpSpPr>
      <p:sp>
        <p:nvSpPr>
          <p:cNvPr id="141" name="Shape 14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42" name="Shape 14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2" name="Shape 152"/>
        <p:cNvGrpSpPr/>
        <p:nvPr/>
      </p:nvGrpSpPr>
      <p:grpSpPr>
        <a:xfrm>
          <a:off x="0" y="0"/>
          <a:ext cx="0" cy="0"/>
          <a:chOff x="0" y="0"/>
          <a:chExt cx="0" cy="0"/>
        </a:xfrm>
      </p:grpSpPr>
      <p:sp>
        <p:nvSpPr>
          <p:cNvPr id="153" name="Shape 153"/>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54" name="Shape 15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5" name="Shape 165"/>
        <p:cNvGrpSpPr/>
        <p:nvPr/>
      </p:nvGrpSpPr>
      <p:grpSpPr>
        <a:xfrm>
          <a:off x="0" y="0"/>
          <a:ext cx="0" cy="0"/>
          <a:chOff x="0" y="0"/>
          <a:chExt cx="0" cy="0"/>
        </a:xfrm>
      </p:grpSpPr>
      <p:sp>
        <p:nvSpPr>
          <p:cNvPr id="166" name="Shape 16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67" name="Shape 16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فارغ">
    <p:spTree>
      <p:nvGrpSpPr>
        <p:cNvPr id="15" name="Shape 15"/>
        <p:cNvGrpSpPr/>
        <p:nvPr/>
      </p:nvGrpSpPr>
      <p:grpSpPr>
        <a:xfrm>
          <a:off x="0" y="0"/>
          <a:ext cx="0" cy="0"/>
          <a:chOff x="0" y="0"/>
          <a:chExt cx="0" cy="0"/>
        </a:xfrm>
      </p:grpSpPr>
      <p:sp>
        <p:nvSpPr>
          <p:cNvPr id="16" name="Shape 16"/>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b="0" i="0" sz="1200" u="none" cap="none" strike="noStrike">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17" name="Shape 17"/>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b="0" i="0" sz="1200" u="none" cap="none" strike="noStrike">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18" name="Shape 18"/>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b="0" i="0" lang="ar-SA" sz="1200" u="none" cap="none" strike="noStrike">
                <a:solidFill>
                  <a:srgbClr val="888888"/>
                </a:solidFill>
                <a:latin typeface="Calibri"/>
                <a:ea typeface="Calibri"/>
                <a:cs typeface="Calibri"/>
                <a:sym typeface="Calibri"/>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عنوان ونص عمودي">
    <p:spTree>
      <p:nvGrpSpPr>
        <p:cNvPr id="72" name="Shape 72"/>
        <p:cNvGrpSpPr/>
        <p:nvPr/>
      </p:nvGrpSpPr>
      <p:grpSpPr>
        <a:xfrm>
          <a:off x="0" y="0"/>
          <a:ext cx="0" cy="0"/>
          <a:chOff x="0" y="0"/>
          <a:chExt cx="0" cy="0"/>
        </a:xfrm>
      </p:grpSpPr>
      <p:sp>
        <p:nvSpPr>
          <p:cNvPr id="73" name="Shape 73"/>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1"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74" name="Shape 74"/>
          <p:cNvSpPr txBox="1"/>
          <p:nvPr>
            <p:ph idx="1" type="body"/>
          </p:nvPr>
        </p:nvSpPr>
        <p:spPr>
          <a:xfrm rot="5400000">
            <a:off x="2309018" y="-251618"/>
            <a:ext cx="4525963" cy="8229600"/>
          </a:xfrm>
          <a:prstGeom prst="rect">
            <a:avLst/>
          </a:prstGeom>
          <a:noFill/>
          <a:ln>
            <a:noFill/>
          </a:ln>
        </p:spPr>
        <p:txBody>
          <a:bodyPr anchorCtr="0" anchor="t" bIns="91425" lIns="91425" rIns="91425" tIns="91425"/>
          <a:lstStyle>
            <a:lvl1pPr indent="-139700" lvl="0" marL="342900" marR="0" rtl="1" algn="r">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1" algn="r">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1" algn="r">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75" name="Shape 75"/>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76" name="Shape 76"/>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77" name="Shape 77"/>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lang="ar-SA" sz="1200">
                <a:solidFill>
                  <a:srgbClr val="888888"/>
                </a:solidFill>
                <a:latin typeface="Calibri"/>
                <a:ea typeface="Calibri"/>
                <a:cs typeface="Calibri"/>
                <a:sym typeface="Calibri"/>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عنوان ونص عموديان">
    <p:spTree>
      <p:nvGrpSpPr>
        <p:cNvPr id="78" name="Shape 78"/>
        <p:cNvGrpSpPr/>
        <p:nvPr/>
      </p:nvGrpSpPr>
      <p:grpSpPr>
        <a:xfrm>
          <a:off x="0" y="0"/>
          <a:ext cx="0" cy="0"/>
          <a:chOff x="0" y="0"/>
          <a:chExt cx="0" cy="0"/>
        </a:xfrm>
      </p:grpSpPr>
      <p:sp>
        <p:nvSpPr>
          <p:cNvPr id="79" name="Shape 79"/>
          <p:cNvSpPr txBox="1"/>
          <p:nvPr>
            <p:ph type="title"/>
          </p:nvPr>
        </p:nvSpPr>
        <p:spPr>
          <a:xfrm rot="5400000">
            <a:off x="4732337" y="2171700"/>
            <a:ext cx="5851525" cy="2057400"/>
          </a:xfrm>
          <a:prstGeom prst="rect">
            <a:avLst/>
          </a:prstGeom>
          <a:noFill/>
          <a:ln>
            <a:noFill/>
          </a:ln>
        </p:spPr>
        <p:txBody>
          <a:bodyPr anchorCtr="0" anchor="ctr" bIns="91425" lIns="91425" rIns="91425" tIns="91425"/>
          <a:lstStyle>
            <a:lvl1pPr indent="0" lvl="0" marL="0" marR="0" rtl="1"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80" name="Shape 80"/>
          <p:cNvSpPr txBox="1"/>
          <p:nvPr>
            <p:ph idx="1" type="body"/>
          </p:nvPr>
        </p:nvSpPr>
        <p:spPr>
          <a:xfrm rot="5400000">
            <a:off x="541337" y="190500"/>
            <a:ext cx="5851525" cy="6019799"/>
          </a:xfrm>
          <a:prstGeom prst="rect">
            <a:avLst/>
          </a:prstGeom>
          <a:noFill/>
          <a:ln>
            <a:noFill/>
          </a:ln>
        </p:spPr>
        <p:txBody>
          <a:bodyPr anchorCtr="0" anchor="t" bIns="91425" lIns="91425" rIns="91425" tIns="91425"/>
          <a:lstStyle>
            <a:lvl1pPr indent="-139700" lvl="0" marL="342900" marR="0" rtl="1" algn="r">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1" algn="r">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1" algn="r">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81" name="Shape 81"/>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82" name="Shape 82"/>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83" name="Shape 83"/>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lang="ar-SA" sz="1200">
                <a:solidFill>
                  <a:srgbClr val="888888"/>
                </a:solidFill>
                <a:latin typeface="Calibri"/>
                <a:ea typeface="Calibri"/>
                <a:cs typeface="Calibri"/>
                <a:sym typeface="Calibri"/>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شريحة عنوان">
    <p:spTree>
      <p:nvGrpSpPr>
        <p:cNvPr id="19" name="Shape 19"/>
        <p:cNvGrpSpPr/>
        <p:nvPr/>
      </p:nvGrpSpPr>
      <p:grpSpPr>
        <a:xfrm>
          <a:off x="0" y="0"/>
          <a:ext cx="0" cy="0"/>
          <a:chOff x="0" y="0"/>
          <a:chExt cx="0" cy="0"/>
        </a:xfrm>
      </p:grpSpPr>
      <p:sp>
        <p:nvSpPr>
          <p:cNvPr id="20" name="Shape 20"/>
          <p:cNvSpPr txBox="1"/>
          <p:nvPr>
            <p:ph type="ctrTitle"/>
          </p:nvPr>
        </p:nvSpPr>
        <p:spPr>
          <a:xfrm>
            <a:off x="685800" y="2130425"/>
            <a:ext cx="7772400" cy="1470024"/>
          </a:xfrm>
          <a:prstGeom prst="rect">
            <a:avLst/>
          </a:prstGeom>
          <a:noFill/>
          <a:ln>
            <a:noFill/>
          </a:ln>
        </p:spPr>
        <p:txBody>
          <a:bodyPr anchorCtr="0" anchor="ctr" bIns="91425" lIns="91425" rIns="91425" tIns="91425"/>
          <a:lstStyle>
            <a:lvl1pPr indent="0" lvl="0" marL="0" marR="0" rtl="1"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21" name="Shape 21"/>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1" algn="ctr">
              <a:spcBef>
                <a:spcPts val="640"/>
              </a:spcBef>
              <a:buClr>
                <a:srgbClr val="888888"/>
              </a:buClr>
              <a:buFont typeface="Arial"/>
              <a:buNone/>
              <a:defRPr b="0" i="0" sz="3200" u="none" cap="none" strike="noStrike">
                <a:solidFill>
                  <a:srgbClr val="888888"/>
                </a:solidFill>
                <a:latin typeface="Calibri"/>
                <a:ea typeface="Calibri"/>
                <a:cs typeface="Calibri"/>
                <a:sym typeface="Calibri"/>
              </a:defRPr>
            </a:lvl1pPr>
            <a:lvl2pPr indent="0" lvl="1" marL="457200" marR="0" rtl="1" algn="ctr">
              <a:spcBef>
                <a:spcPts val="560"/>
              </a:spcBef>
              <a:buClr>
                <a:srgbClr val="888888"/>
              </a:buClr>
              <a:buFont typeface="Arial"/>
              <a:buNone/>
              <a:defRPr b="0" i="0" sz="2800" u="none" cap="none" strike="noStrike">
                <a:solidFill>
                  <a:srgbClr val="888888"/>
                </a:solidFill>
                <a:latin typeface="Calibri"/>
                <a:ea typeface="Calibri"/>
                <a:cs typeface="Calibri"/>
                <a:sym typeface="Calibri"/>
              </a:defRPr>
            </a:lvl2pPr>
            <a:lvl3pPr indent="0" lvl="2" marL="914400" marR="0" rtl="1" algn="ctr">
              <a:spcBef>
                <a:spcPts val="480"/>
              </a:spcBef>
              <a:buClr>
                <a:srgbClr val="888888"/>
              </a:buClr>
              <a:buFont typeface="Arial"/>
              <a:buNone/>
              <a:defRPr b="0" i="0" sz="2400" u="none" cap="none" strike="noStrike">
                <a:solidFill>
                  <a:srgbClr val="888888"/>
                </a:solidFill>
                <a:latin typeface="Calibri"/>
                <a:ea typeface="Calibri"/>
                <a:cs typeface="Calibri"/>
                <a:sym typeface="Calibri"/>
              </a:defRPr>
            </a:lvl3pPr>
            <a:lvl4pPr indent="0" lvl="3" marL="1371600" marR="0" rtl="1"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4pPr>
            <a:lvl5pPr indent="0" lvl="4" marL="1828800" marR="0" rtl="1"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5pPr>
            <a:lvl6pPr indent="0" lvl="5" marL="2286000" marR="0" rtl="1"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6pPr>
            <a:lvl7pPr indent="0" lvl="6" marL="2743200" marR="0" rtl="1"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7pPr>
            <a:lvl8pPr indent="0" lvl="7" marL="3200400" marR="0" rtl="1"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8pPr>
            <a:lvl9pPr indent="0" lvl="8" marL="3657600" marR="0" rtl="1"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9pPr>
          </a:lstStyle>
          <a:p/>
        </p:txBody>
      </p:sp>
      <p:sp>
        <p:nvSpPr>
          <p:cNvPr id="22" name="Shape 22"/>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23" name="Shape 23"/>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24" name="Shape 24"/>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lang="ar-SA" sz="1200">
                <a:solidFill>
                  <a:srgbClr val="888888"/>
                </a:solidFill>
                <a:latin typeface="Calibri"/>
                <a:ea typeface="Calibri"/>
                <a:cs typeface="Calibri"/>
                <a:sym typeface="Calibri"/>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عنوان ومحتوى">
    <p:spTree>
      <p:nvGrpSpPr>
        <p:cNvPr id="25" name="Shape 25"/>
        <p:cNvGrpSpPr/>
        <p:nvPr/>
      </p:nvGrpSpPr>
      <p:grpSpPr>
        <a:xfrm>
          <a:off x="0" y="0"/>
          <a:ext cx="0" cy="0"/>
          <a:chOff x="0" y="0"/>
          <a:chExt cx="0" cy="0"/>
        </a:xfrm>
      </p:grpSpPr>
      <p:sp>
        <p:nvSpPr>
          <p:cNvPr id="26" name="Shape 26"/>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1"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27" name="Shape 27"/>
          <p:cNvSpPr txBox="1"/>
          <p:nvPr>
            <p:ph idx="1" type="body"/>
          </p:nvPr>
        </p:nvSpPr>
        <p:spPr>
          <a:xfrm>
            <a:off x="457200" y="1600200"/>
            <a:ext cx="8229600" cy="4525963"/>
          </a:xfrm>
          <a:prstGeom prst="rect">
            <a:avLst/>
          </a:prstGeom>
          <a:noFill/>
          <a:ln>
            <a:noFill/>
          </a:ln>
        </p:spPr>
        <p:txBody>
          <a:bodyPr anchorCtr="0" anchor="t" bIns="91425" lIns="91425" rIns="91425" tIns="91425"/>
          <a:lstStyle>
            <a:lvl1pPr indent="-139700" lvl="0" marL="342900" marR="0" rtl="1" algn="r">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1" algn="r">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1" algn="r">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28" name="Shape 28"/>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29" name="Shape 29"/>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30" name="Shape 30"/>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lang="ar-SA" sz="1200">
                <a:solidFill>
                  <a:srgbClr val="888888"/>
                </a:solidFill>
                <a:latin typeface="Calibri"/>
                <a:ea typeface="Calibri"/>
                <a:cs typeface="Calibri"/>
                <a:sym typeface="Calibri"/>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عنوان المقطع">
    <p:spTree>
      <p:nvGrpSpPr>
        <p:cNvPr id="31" name="Shape 31"/>
        <p:cNvGrpSpPr/>
        <p:nvPr/>
      </p:nvGrpSpPr>
      <p:grpSpPr>
        <a:xfrm>
          <a:off x="0" y="0"/>
          <a:ext cx="0" cy="0"/>
          <a:chOff x="0" y="0"/>
          <a:chExt cx="0" cy="0"/>
        </a:xfrm>
      </p:grpSpPr>
      <p:sp>
        <p:nvSpPr>
          <p:cNvPr id="32" name="Shape 32"/>
          <p:cNvSpPr txBox="1"/>
          <p:nvPr>
            <p:ph type="title"/>
          </p:nvPr>
        </p:nvSpPr>
        <p:spPr>
          <a:xfrm>
            <a:off x="722312" y="4406900"/>
            <a:ext cx="7772400" cy="1362075"/>
          </a:xfrm>
          <a:prstGeom prst="rect">
            <a:avLst/>
          </a:prstGeom>
          <a:noFill/>
          <a:ln>
            <a:noFill/>
          </a:ln>
        </p:spPr>
        <p:txBody>
          <a:bodyPr anchorCtr="0" anchor="t" bIns="91425" lIns="91425" rIns="91425" tIns="91425"/>
          <a:lstStyle>
            <a:lvl1pPr indent="0" lvl="0" marL="0" marR="0" rtl="1" algn="r">
              <a:spcBef>
                <a:spcPts val="0"/>
              </a:spcBef>
              <a:buClr>
                <a:schemeClr val="dk1"/>
              </a:buClr>
              <a:buFont typeface="Calibri"/>
              <a:buNone/>
              <a:defRPr b="1" i="0" sz="40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33" name="Shape 33"/>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marR="0" rtl="1" algn="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1pPr>
            <a:lvl2pPr indent="0" lvl="1" marL="457200" marR="0" rtl="1" algn="r">
              <a:spcBef>
                <a:spcPts val="360"/>
              </a:spcBef>
              <a:buClr>
                <a:srgbClr val="888888"/>
              </a:buClr>
              <a:buFont typeface="Arial"/>
              <a:buNone/>
              <a:defRPr b="0" i="0" sz="1800" u="none" cap="none" strike="noStrike">
                <a:solidFill>
                  <a:srgbClr val="888888"/>
                </a:solidFill>
                <a:latin typeface="Calibri"/>
                <a:ea typeface="Calibri"/>
                <a:cs typeface="Calibri"/>
                <a:sym typeface="Calibri"/>
              </a:defRPr>
            </a:lvl2pPr>
            <a:lvl3pPr indent="0" lvl="2" marL="914400" marR="0" rtl="1" algn="r">
              <a:spcBef>
                <a:spcPts val="320"/>
              </a:spcBef>
              <a:buClr>
                <a:srgbClr val="888888"/>
              </a:buClr>
              <a:buFont typeface="Arial"/>
              <a:buNone/>
              <a:defRPr b="0" i="0" sz="1600" u="none" cap="none" strike="noStrike">
                <a:solidFill>
                  <a:srgbClr val="888888"/>
                </a:solidFill>
                <a:latin typeface="Calibri"/>
                <a:ea typeface="Calibri"/>
                <a:cs typeface="Calibri"/>
                <a:sym typeface="Calibri"/>
              </a:defRPr>
            </a:lvl3pPr>
            <a:lvl4pPr indent="0" lvl="3" marL="1371600" marR="0" rtl="1" algn="r">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4pPr>
            <a:lvl5pPr indent="0" lvl="4" marL="1828800" marR="0" rtl="1" algn="r">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5pPr>
            <a:lvl6pPr indent="0" lvl="5" marL="2286000" marR="0" rtl="1" algn="r">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6pPr>
            <a:lvl7pPr indent="0" lvl="6" marL="2743200" marR="0" rtl="1" algn="r">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7pPr>
            <a:lvl8pPr indent="0" lvl="7" marL="3200400" marR="0" rtl="1" algn="r">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8pPr>
            <a:lvl9pPr indent="0" lvl="8" marL="3657600" marR="0" rtl="1" algn="r">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9pPr>
          </a:lstStyle>
          <a:p/>
        </p:txBody>
      </p:sp>
      <p:sp>
        <p:nvSpPr>
          <p:cNvPr id="34" name="Shape 34"/>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35" name="Shape 35"/>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36" name="Shape 36"/>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lang="ar-SA" sz="1200">
                <a:solidFill>
                  <a:srgbClr val="888888"/>
                </a:solidFill>
                <a:latin typeface="Calibri"/>
                <a:ea typeface="Calibri"/>
                <a:cs typeface="Calibri"/>
                <a:sym typeface="Calibri"/>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محتويين">
    <p:spTree>
      <p:nvGrpSpPr>
        <p:cNvPr id="37" name="Shape 37"/>
        <p:cNvGrpSpPr/>
        <p:nvPr/>
      </p:nvGrpSpPr>
      <p:grpSpPr>
        <a:xfrm>
          <a:off x="0" y="0"/>
          <a:ext cx="0" cy="0"/>
          <a:chOff x="0" y="0"/>
          <a:chExt cx="0" cy="0"/>
        </a:xfrm>
      </p:grpSpPr>
      <p:sp>
        <p:nvSpPr>
          <p:cNvPr id="38" name="Shape 38"/>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1"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39" name="Shape 39"/>
          <p:cNvSpPr txBox="1"/>
          <p:nvPr>
            <p:ph idx="1" type="body"/>
          </p:nvPr>
        </p:nvSpPr>
        <p:spPr>
          <a:xfrm>
            <a:off x="457200" y="1600200"/>
            <a:ext cx="4038599" cy="4525963"/>
          </a:xfrm>
          <a:prstGeom prst="rect">
            <a:avLst/>
          </a:prstGeom>
          <a:noFill/>
          <a:ln>
            <a:noFill/>
          </a:ln>
        </p:spPr>
        <p:txBody>
          <a:bodyPr anchorCtr="0" anchor="t" bIns="91425" lIns="91425" rIns="91425" tIns="91425"/>
          <a:lstStyle>
            <a:lvl1pPr indent="-165100" lvl="0" marL="342900" marR="0" rtl="1" algn="r">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1pPr>
            <a:lvl2pPr indent="-133350" lvl="1" marL="742950" marR="0" rtl="1" algn="r">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01600" lvl="2" marL="11430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3pPr>
            <a:lvl4pPr indent="-114300" lvl="3" marL="16002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20574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5146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9718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4290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8862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40" name="Shape 40"/>
          <p:cNvSpPr txBox="1"/>
          <p:nvPr>
            <p:ph idx="2" type="body"/>
          </p:nvPr>
        </p:nvSpPr>
        <p:spPr>
          <a:xfrm>
            <a:off x="4648200" y="1600200"/>
            <a:ext cx="4038599" cy="4525963"/>
          </a:xfrm>
          <a:prstGeom prst="rect">
            <a:avLst/>
          </a:prstGeom>
          <a:noFill/>
          <a:ln>
            <a:noFill/>
          </a:ln>
        </p:spPr>
        <p:txBody>
          <a:bodyPr anchorCtr="0" anchor="t" bIns="91425" lIns="91425" rIns="91425" tIns="91425"/>
          <a:lstStyle>
            <a:lvl1pPr indent="-165100" lvl="0" marL="342900" marR="0" rtl="1" algn="r">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1pPr>
            <a:lvl2pPr indent="-133350" lvl="1" marL="742950" marR="0" rtl="1" algn="r">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01600" lvl="2" marL="11430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3pPr>
            <a:lvl4pPr indent="-114300" lvl="3" marL="16002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20574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5146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9718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4290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8862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41" name="Shape 41"/>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42" name="Shape 42"/>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43" name="Shape 43"/>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lang="ar-SA" sz="1200">
                <a:solidFill>
                  <a:srgbClr val="888888"/>
                </a:solidFill>
                <a:latin typeface="Calibri"/>
                <a:ea typeface="Calibri"/>
                <a:cs typeface="Calibri"/>
                <a:sym typeface="Calibri"/>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مقارنة">
    <p:spTree>
      <p:nvGrpSpPr>
        <p:cNvPr id="44" name="Shape 44"/>
        <p:cNvGrpSpPr/>
        <p:nvPr/>
      </p:nvGrpSpPr>
      <p:grpSpPr>
        <a:xfrm>
          <a:off x="0" y="0"/>
          <a:ext cx="0" cy="0"/>
          <a:chOff x="0" y="0"/>
          <a:chExt cx="0" cy="0"/>
        </a:xfrm>
      </p:grpSpPr>
      <p:sp>
        <p:nvSpPr>
          <p:cNvPr id="45" name="Shape 45"/>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1"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46" name="Shape 46"/>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marR="0" rtl="1" algn="r">
              <a:spcBef>
                <a:spcPts val="480"/>
              </a:spcBef>
              <a:buClr>
                <a:schemeClr val="dk1"/>
              </a:buClr>
              <a:buFont typeface="Arial"/>
              <a:buNone/>
              <a:defRPr b="1" i="0" sz="2400" u="none" cap="none" strike="noStrike">
                <a:solidFill>
                  <a:schemeClr val="dk1"/>
                </a:solidFill>
                <a:latin typeface="Calibri"/>
                <a:ea typeface="Calibri"/>
                <a:cs typeface="Calibri"/>
                <a:sym typeface="Calibri"/>
              </a:defRPr>
            </a:lvl1pPr>
            <a:lvl2pPr indent="0" lvl="1" marL="457200" marR="0" rtl="1" algn="r">
              <a:spcBef>
                <a:spcPts val="400"/>
              </a:spcBef>
              <a:buClr>
                <a:schemeClr val="dk1"/>
              </a:buClr>
              <a:buFont typeface="Arial"/>
              <a:buNone/>
              <a:defRPr b="1" i="0" sz="2000" u="none" cap="none" strike="noStrike">
                <a:solidFill>
                  <a:schemeClr val="dk1"/>
                </a:solidFill>
                <a:latin typeface="Calibri"/>
                <a:ea typeface="Calibri"/>
                <a:cs typeface="Calibri"/>
                <a:sym typeface="Calibri"/>
              </a:defRPr>
            </a:lvl2pPr>
            <a:lvl3pPr indent="0" lvl="2" marL="914400" marR="0" rtl="1" algn="r">
              <a:spcBef>
                <a:spcPts val="360"/>
              </a:spcBef>
              <a:buClr>
                <a:schemeClr val="dk1"/>
              </a:buClr>
              <a:buFont typeface="Arial"/>
              <a:buNone/>
              <a:defRPr b="1" i="0" sz="1800" u="none" cap="none" strike="noStrike">
                <a:solidFill>
                  <a:schemeClr val="dk1"/>
                </a:solidFill>
                <a:latin typeface="Calibri"/>
                <a:ea typeface="Calibri"/>
                <a:cs typeface="Calibri"/>
                <a:sym typeface="Calibri"/>
              </a:defRPr>
            </a:lvl3pPr>
            <a:lvl4pPr indent="0" lvl="3" marL="13716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4pPr>
            <a:lvl5pPr indent="0" lvl="4" marL="18288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5pPr>
            <a:lvl6pPr indent="0" lvl="5" marL="22860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6pPr>
            <a:lvl7pPr indent="0" lvl="6" marL="27432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7pPr>
            <a:lvl8pPr indent="0" lvl="7" marL="32004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8pPr>
            <a:lvl9pPr indent="0" lvl="8" marL="36576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9pPr>
          </a:lstStyle>
          <a:p/>
        </p:txBody>
      </p:sp>
      <p:sp>
        <p:nvSpPr>
          <p:cNvPr id="47" name="Shape 47"/>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indent="-190500" lvl="0" marL="342900" marR="0" rtl="1" algn="r">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1pPr>
            <a:lvl2pPr indent="-158750" lvl="1" marL="74295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2pPr>
            <a:lvl3pPr indent="-114300" lvl="2" marL="11430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3pPr>
            <a:lvl4pPr indent="-127000" lvl="3" marL="16002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4pPr>
            <a:lvl5pPr indent="-127000" lvl="4" marL="20574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5pPr>
            <a:lvl6pPr indent="-127000" lvl="5" marL="25146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6pPr>
            <a:lvl7pPr indent="-127000" lvl="6" marL="29718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7pPr>
            <a:lvl8pPr indent="-127000" lvl="7" marL="34290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8pPr>
            <a:lvl9pPr indent="-127000" lvl="8" marL="38862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9pPr>
          </a:lstStyle>
          <a:p/>
        </p:txBody>
      </p:sp>
      <p:sp>
        <p:nvSpPr>
          <p:cNvPr id="48" name="Shape 48"/>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marR="0" rtl="1" algn="r">
              <a:spcBef>
                <a:spcPts val="480"/>
              </a:spcBef>
              <a:buClr>
                <a:schemeClr val="dk1"/>
              </a:buClr>
              <a:buFont typeface="Arial"/>
              <a:buNone/>
              <a:defRPr b="1" i="0" sz="2400" u="none" cap="none" strike="noStrike">
                <a:solidFill>
                  <a:schemeClr val="dk1"/>
                </a:solidFill>
                <a:latin typeface="Calibri"/>
                <a:ea typeface="Calibri"/>
                <a:cs typeface="Calibri"/>
                <a:sym typeface="Calibri"/>
              </a:defRPr>
            </a:lvl1pPr>
            <a:lvl2pPr indent="0" lvl="1" marL="457200" marR="0" rtl="1" algn="r">
              <a:spcBef>
                <a:spcPts val="400"/>
              </a:spcBef>
              <a:buClr>
                <a:schemeClr val="dk1"/>
              </a:buClr>
              <a:buFont typeface="Arial"/>
              <a:buNone/>
              <a:defRPr b="1" i="0" sz="2000" u="none" cap="none" strike="noStrike">
                <a:solidFill>
                  <a:schemeClr val="dk1"/>
                </a:solidFill>
                <a:latin typeface="Calibri"/>
                <a:ea typeface="Calibri"/>
                <a:cs typeface="Calibri"/>
                <a:sym typeface="Calibri"/>
              </a:defRPr>
            </a:lvl2pPr>
            <a:lvl3pPr indent="0" lvl="2" marL="914400" marR="0" rtl="1" algn="r">
              <a:spcBef>
                <a:spcPts val="360"/>
              </a:spcBef>
              <a:buClr>
                <a:schemeClr val="dk1"/>
              </a:buClr>
              <a:buFont typeface="Arial"/>
              <a:buNone/>
              <a:defRPr b="1" i="0" sz="1800" u="none" cap="none" strike="noStrike">
                <a:solidFill>
                  <a:schemeClr val="dk1"/>
                </a:solidFill>
                <a:latin typeface="Calibri"/>
                <a:ea typeface="Calibri"/>
                <a:cs typeface="Calibri"/>
                <a:sym typeface="Calibri"/>
              </a:defRPr>
            </a:lvl3pPr>
            <a:lvl4pPr indent="0" lvl="3" marL="13716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4pPr>
            <a:lvl5pPr indent="0" lvl="4" marL="18288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5pPr>
            <a:lvl6pPr indent="0" lvl="5" marL="22860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6pPr>
            <a:lvl7pPr indent="0" lvl="6" marL="27432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7pPr>
            <a:lvl8pPr indent="0" lvl="7" marL="32004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8pPr>
            <a:lvl9pPr indent="0" lvl="8" marL="36576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9pPr>
          </a:lstStyle>
          <a:p/>
        </p:txBody>
      </p:sp>
      <p:sp>
        <p:nvSpPr>
          <p:cNvPr id="49" name="Shape 49"/>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indent="-190500" lvl="0" marL="342900" marR="0" rtl="1" algn="r">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1pPr>
            <a:lvl2pPr indent="-158750" lvl="1" marL="74295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2pPr>
            <a:lvl3pPr indent="-114300" lvl="2" marL="11430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3pPr>
            <a:lvl4pPr indent="-127000" lvl="3" marL="16002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4pPr>
            <a:lvl5pPr indent="-127000" lvl="4" marL="20574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5pPr>
            <a:lvl6pPr indent="-127000" lvl="5" marL="25146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6pPr>
            <a:lvl7pPr indent="-127000" lvl="6" marL="29718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7pPr>
            <a:lvl8pPr indent="-127000" lvl="7" marL="34290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8pPr>
            <a:lvl9pPr indent="-127000" lvl="8" marL="38862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9pPr>
          </a:lstStyle>
          <a:p/>
        </p:txBody>
      </p:sp>
      <p:sp>
        <p:nvSpPr>
          <p:cNvPr id="50" name="Shape 50"/>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51" name="Shape 51"/>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52" name="Shape 52"/>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lang="ar-SA" sz="1200">
                <a:solidFill>
                  <a:srgbClr val="888888"/>
                </a:solidFill>
                <a:latin typeface="Calibri"/>
                <a:ea typeface="Calibri"/>
                <a:cs typeface="Calibri"/>
                <a:sym typeface="Calibri"/>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عنوان فقط">
    <p:spTree>
      <p:nvGrpSpPr>
        <p:cNvPr id="53" name="Shape 53"/>
        <p:cNvGrpSpPr/>
        <p:nvPr/>
      </p:nvGrpSpPr>
      <p:grpSpPr>
        <a:xfrm>
          <a:off x="0" y="0"/>
          <a:ext cx="0" cy="0"/>
          <a:chOff x="0" y="0"/>
          <a:chExt cx="0" cy="0"/>
        </a:xfrm>
      </p:grpSpPr>
      <p:sp>
        <p:nvSpPr>
          <p:cNvPr id="54" name="Shape 54"/>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1"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55" name="Shape 55"/>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56" name="Shape 56"/>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57" name="Shape 57"/>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lang="ar-SA" sz="1200">
                <a:solidFill>
                  <a:srgbClr val="888888"/>
                </a:solidFill>
                <a:latin typeface="Calibri"/>
                <a:ea typeface="Calibri"/>
                <a:cs typeface="Calibri"/>
                <a:sym typeface="Calibri"/>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محتوى ذو تسمية توضيحية">
    <p:spTree>
      <p:nvGrpSpPr>
        <p:cNvPr id="58" name="Shape 58"/>
        <p:cNvGrpSpPr/>
        <p:nvPr/>
      </p:nvGrpSpPr>
      <p:grpSpPr>
        <a:xfrm>
          <a:off x="0" y="0"/>
          <a:ext cx="0" cy="0"/>
          <a:chOff x="0" y="0"/>
          <a:chExt cx="0" cy="0"/>
        </a:xfrm>
      </p:grpSpPr>
      <p:sp>
        <p:nvSpPr>
          <p:cNvPr id="59" name="Shape 59"/>
          <p:cNvSpPr txBox="1"/>
          <p:nvPr>
            <p:ph type="title"/>
          </p:nvPr>
        </p:nvSpPr>
        <p:spPr>
          <a:xfrm>
            <a:off x="457200" y="273050"/>
            <a:ext cx="3008313" cy="1162049"/>
          </a:xfrm>
          <a:prstGeom prst="rect">
            <a:avLst/>
          </a:prstGeom>
          <a:noFill/>
          <a:ln>
            <a:noFill/>
          </a:ln>
        </p:spPr>
        <p:txBody>
          <a:bodyPr anchorCtr="0" anchor="b" bIns="91425" lIns="91425" rIns="91425" tIns="91425"/>
          <a:lstStyle>
            <a:lvl1pPr indent="0" lvl="0" marL="0" marR="0" rtl="1" algn="r">
              <a:spcBef>
                <a:spcPts val="0"/>
              </a:spcBef>
              <a:buClr>
                <a:schemeClr val="dk1"/>
              </a:buClr>
              <a:buFont typeface="Calibri"/>
              <a:buNone/>
              <a:defRPr b="1" i="0" sz="20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60" name="Shape 60"/>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indent="-139700" lvl="0" marL="342900" marR="0" rtl="1" algn="r">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1" algn="r">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1" algn="r">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61" name="Shape 61"/>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marR="0" rtl="1" algn="r">
              <a:spcBef>
                <a:spcPts val="280"/>
              </a:spcBef>
              <a:buClr>
                <a:schemeClr val="dk1"/>
              </a:buClr>
              <a:buFont typeface="Arial"/>
              <a:buNone/>
              <a:defRPr b="0" i="0" sz="1400" u="none" cap="none" strike="noStrike">
                <a:solidFill>
                  <a:schemeClr val="dk1"/>
                </a:solidFill>
                <a:latin typeface="Calibri"/>
                <a:ea typeface="Calibri"/>
                <a:cs typeface="Calibri"/>
                <a:sym typeface="Calibri"/>
              </a:defRPr>
            </a:lvl1pPr>
            <a:lvl2pPr indent="0" lvl="1" marL="457200" marR="0" rtl="1" algn="r">
              <a:spcBef>
                <a:spcPts val="240"/>
              </a:spcBef>
              <a:buClr>
                <a:schemeClr val="dk1"/>
              </a:buClr>
              <a:buFont typeface="Arial"/>
              <a:buNone/>
              <a:defRPr b="0" i="0" sz="1200" u="none" cap="none" strike="noStrike">
                <a:solidFill>
                  <a:schemeClr val="dk1"/>
                </a:solidFill>
                <a:latin typeface="Calibri"/>
                <a:ea typeface="Calibri"/>
                <a:cs typeface="Calibri"/>
                <a:sym typeface="Calibri"/>
              </a:defRPr>
            </a:lvl2pPr>
            <a:lvl3pPr indent="0" lvl="2" marL="914400" marR="0" rtl="1" algn="r">
              <a:spcBef>
                <a:spcPts val="200"/>
              </a:spcBef>
              <a:buClr>
                <a:schemeClr val="dk1"/>
              </a:buClr>
              <a:buFont typeface="Arial"/>
              <a:buNone/>
              <a:defRPr b="0" i="0" sz="1000" u="none" cap="none" strike="noStrike">
                <a:solidFill>
                  <a:schemeClr val="dk1"/>
                </a:solidFill>
                <a:latin typeface="Calibri"/>
                <a:ea typeface="Calibri"/>
                <a:cs typeface="Calibri"/>
                <a:sym typeface="Calibri"/>
              </a:defRPr>
            </a:lvl3pPr>
            <a:lvl4pPr indent="0" lvl="3" marL="13716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4pPr>
            <a:lvl5pPr indent="0" lvl="4" marL="18288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5pPr>
            <a:lvl6pPr indent="0" lvl="5" marL="22860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6pPr>
            <a:lvl7pPr indent="0" lvl="6" marL="27432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7pPr>
            <a:lvl8pPr indent="0" lvl="7" marL="32004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8pPr>
            <a:lvl9pPr indent="0" lvl="8" marL="36576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9pPr>
          </a:lstStyle>
          <a:p/>
        </p:txBody>
      </p:sp>
      <p:sp>
        <p:nvSpPr>
          <p:cNvPr id="62" name="Shape 62"/>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63" name="Shape 63"/>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64" name="Shape 64"/>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lang="ar-SA" sz="1200">
                <a:solidFill>
                  <a:srgbClr val="888888"/>
                </a:solidFill>
                <a:latin typeface="Calibri"/>
                <a:ea typeface="Calibri"/>
                <a:cs typeface="Calibri"/>
                <a:sym typeface="Calibri"/>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صورة ذو تسمية توضيحية">
    <p:spTree>
      <p:nvGrpSpPr>
        <p:cNvPr id="65" name="Shape 65"/>
        <p:cNvGrpSpPr/>
        <p:nvPr/>
      </p:nvGrpSpPr>
      <p:grpSpPr>
        <a:xfrm>
          <a:off x="0" y="0"/>
          <a:ext cx="0" cy="0"/>
          <a:chOff x="0" y="0"/>
          <a:chExt cx="0" cy="0"/>
        </a:xfrm>
      </p:grpSpPr>
      <p:sp>
        <p:nvSpPr>
          <p:cNvPr id="66" name="Shape 66"/>
          <p:cNvSpPr txBox="1"/>
          <p:nvPr>
            <p:ph type="title"/>
          </p:nvPr>
        </p:nvSpPr>
        <p:spPr>
          <a:xfrm>
            <a:off x="1792288" y="4800600"/>
            <a:ext cx="5486399" cy="566737"/>
          </a:xfrm>
          <a:prstGeom prst="rect">
            <a:avLst/>
          </a:prstGeom>
          <a:noFill/>
          <a:ln>
            <a:noFill/>
          </a:ln>
        </p:spPr>
        <p:txBody>
          <a:bodyPr anchorCtr="0" anchor="b" bIns="91425" lIns="91425" rIns="91425" tIns="91425"/>
          <a:lstStyle>
            <a:lvl1pPr indent="0" lvl="0" marL="0" marR="0" rtl="1" algn="r">
              <a:spcBef>
                <a:spcPts val="0"/>
              </a:spcBef>
              <a:buClr>
                <a:schemeClr val="dk1"/>
              </a:buClr>
              <a:buFont typeface="Calibri"/>
              <a:buNone/>
              <a:defRPr b="1" i="0" sz="20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67" name="Shape 67"/>
          <p:cNvSpPr/>
          <p:nvPr>
            <p:ph idx="2" type="pic"/>
          </p:nvPr>
        </p:nvSpPr>
        <p:spPr>
          <a:xfrm>
            <a:off x="1792288" y="612775"/>
            <a:ext cx="5486399" cy="4114800"/>
          </a:xfrm>
          <a:prstGeom prst="rect">
            <a:avLst/>
          </a:prstGeom>
          <a:noFill/>
          <a:ln>
            <a:noFill/>
          </a:ln>
        </p:spPr>
        <p:txBody>
          <a:bodyPr anchorCtr="0" anchor="t" bIns="91425" lIns="91425" rIns="91425" tIns="91425"/>
          <a:lstStyle>
            <a:lvl1pPr indent="0" lvl="0" marL="0" marR="0" rtl="1" algn="r">
              <a:spcBef>
                <a:spcPts val="640"/>
              </a:spcBef>
              <a:buClr>
                <a:schemeClr val="dk1"/>
              </a:buClr>
              <a:buFont typeface="Arial"/>
              <a:buNone/>
              <a:defRPr b="0" i="0" sz="3200" u="none" cap="none" strike="noStrike">
                <a:solidFill>
                  <a:schemeClr val="dk1"/>
                </a:solidFill>
                <a:latin typeface="Calibri"/>
                <a:ea typeface="Calibri"/>
                <a:cs typeface="Calibri"/>
                <a:sym typeface="Calibri"/>
              </a:defRPr>
            </a:lvl1pPr>
            <a:lvl2pPr indent="0" lvl="1" marL="457200" marR="0" rtl="1" algn="r">
              <a:spcBef>
                <a:spcPts val="560"/>
              </a:spcBef>
              <a:buClr>
                <a:schemeClr val="dk1"/>
              </a:buClr>
              <a:buFont typeface="Arial"/>
              <a:buNone/>
              <a:defRPr b="0" i="0" sz="2800" u="none" cap="none" strike="noStrike">
                <a:solidFill>
                  <a:schemeClr val="dk1"/>
                </a:solidFill>
                <a:latin typeface="Calibri"/>
                <a:ea typeface="Calibri"/>
                <a:cs typeface="Calibri"/>
                <a:sym typeface="Calibri"/>
              </a:defRPr>
            </a:lvl2pPr>
            <a:lvl3pPr indent="0" lvl="2" marL="914400" marR="0" rtl="1" algn="r">
              <a:spcBef>
                <a:spcPts val="480"/>
              </a:spcBef>
              <a:buClr>
                <a:schemeClr val="dk1"/>
              </a:buClr>
              <a:buFont typeface="Arial"/>
              <a:buNone/>
              <a:defRPr b="0" i="0" sz="2400" u="none" cap="none" strike="noStrike">
                <a:solidFill>
                  <a:schemeClr val="dk1"/>
                </a:solidFill>
                <a:latin typeface="Calibri"/>
                <a:ea typeface="Calibri"/>
                <a:cs typeface="Calibri"/>
                <a:sym typeface="Calibri"/>
              </a:defRPr>
            </a:lvl3pPr>
            <a:lvl4pPr indent="0" lvl="3" marL="1371600" marR="0" rtl="1" algn="r">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4pPr>
            <a:lvl5pPr indent="0" lvl="4" marL="1828800" marR="0" rtl="1" algn="r">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5pPr>
            <a:lvl6pPr indent="0" lvl="5" marL="2286000" marR="0" rtl="1" algn="r">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6pPr>
            <a:lvl7pPr indent="0" lvl="6" marL="2743200" marR="0" rtl="1" algn="r">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7pPr>
            <a:lvl8pPr indent="0" lvl="7" marL="3200400" marR="0" rtl="1" algn="r">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8pPr>
            <a:lvl9pPr indent="0" lvl="8" marL="3657600" marR="0" rtl="1" algn="r">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9pPr>
          </a:lstStyle>
          <a:p/>
        </p:txBody>
      </p:sp>
      <p:sp>
        <p:nvSpPr>
          <p:cNvPr id="68" name="Shape 68"/>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marR="0" rtl="1" algn="r">
              <a:spcBef>
                <a:spcPts val="280"/>
              </a:spcBef>
              <a:buClr>
                <a:schemeClr val="dk1"/>
              </a:buClr>
              <a:buFont typeface="Arial"/>
              <a:buNone/>
              <a:defRPr b="0" i="0" sz="1400" u="none" cap="none" strike="noStrike">
                <a:solidFill>
                  <a:schemeClr val="dk1"/>
                </a:solidFill>
                <a:latin typeface="Calibri"/>
                <a:ea typeface="Calibri"/>
                <a:cs typeface="Calibri"/>
                <a:sym typeface="Calibri"/>
              </a:defRPr>
            </a:lvl1pPr>
            <a:lvl2pPr indent="0" lvl="1" marL="457200" marR="0" rtl="1" algn="r">
              <a:spcBef>
                <a:spcPts val="240"/>
              </a:spcBef>
              <a:buClr>
                <a:schemeClr val="dk1"/>
              </a:buClr>
              <a:buFont typeface="Arial"/>
              <a:buNone/>
              <a:defRPr b="0" i="0" sz="1200" u="none" cap="none" strike="noStrike">
                <a:solidFill>
                  <a:schemeClr val="dk1"/>
                </a:solidFill>
                <a:latin typeface="Calibri"/>
                <a:ea typeface="Calibri"/>
                <a:cs typeface="Calibri"/>
                <a:sym typeface="Calibri"/>
              </a:defRPr>
            </a:lvl2pPr>
            <a:lvl3pPr indent="0" lvl="2" marL="914400" marR="0" rtl="1" algn="r">
              <a:spcBef>
                <a:spcPts val="200"/>
              </a:spcBef>
              <a:buClr>
                <a:schemeClr val="dk1"/>
              </a:buClr>
              <a:buFont typeface="Arial"/>
              <a:buNone/>
              <a:defRPr b="0" i="0" sz="1000" u="none" cap="none" strike="noStrike">
                <a:solidFill>
                  <a:schemeClr val="dk1"/>
                </a:solidFill>
                <a:latin typeface="Calibri"/>
                <a:ea typeface="Calibri"/>
                <a:cs typeface="Calibri"/>
                <a:sym typeface="Calibri"/>
              </a:defRPr>
            </a:lvl3pPr>
            <a:lvl4pPr indent="0" lvl="3" marL="13716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4pPr>
            <a:lvl5pPr indent="0" lvl="4" marL="18288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5pPr>
            <a:lvl6pPr indent="0" lvl="5" marL="22860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6pPr>
            <a:lvl7pPr indent="0" lvl="6" marL="27432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7pPr>
            <a:lvl8pPr indent="0" lvl="7" marL="32004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8pPr>
            <a:lvl9pPr indent="0" lvl="8" marL="36576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9pPr>
          </a:lstStyle>
          <a:p/>
        </p:txBody>
      </p:sp>
      <p:sp>
        <p:nvSpPr>
          <p:cNvPr id="69" name="Shape 69"/>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70" name="Shape 70"/>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sz="1200">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71" name="Shape 71"/>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lang="ar-SA" sz="1200">
                <a:solidFill>
                  <a:srgbClr val="888888"/>
                </a:solidFill>
                <a:latin typeface="Calibri"/>
                <a:ea typeface="Calibri"/>
                <a:cs typeface="Calibri"/>
                <a:sym typeface="Calibri"/>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00.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blipFill rotWithShape="1">
          <a:blip r:embed="rId1">
            <a:alphaModFix/>
          </a:blip>
          <a:stretch>
            <a:fillRect b="0" l="-18999" r="-18999" t="0"/>
          </a:stretch>
        </a:blipFill>
      </p:bgPr>
    </p:bg>
    <p:spTree>
      <p:nvGrpSpPr>
        <p:cNvPr id="9" name="Shape 9"/>
        <p:cNvGrpSpPr/>
        <p:nvPr/>
      </p:nvGrpSpPr>
      <p:grpSpPr>
        <a:xfrm>
          <a:off x="0" y="0"/>
          <a:ext cx="0" cy="0"/>
          <a:chOff x="0" y="0"/>
          <a:chExt cx="0" cy="0"/>
        </a:xfrm>
      </p:grpSpPr>
      <p:sp>
        <p:nvSpPr>
          <p:cNvPr id="10" name="Shape 10"/>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1"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1" name="Shape 11"/>
          <p:cNvSpPr txBox="1"/>
          <p:nvPr>
            <p:ph idx="1" type="body"/>
          </p:nvPr>
        </p:nvSpPr>
        <p:spPr>
          <a:xfrm>
            <a:off x="457200" y="1600200"/>
            <a:ext cx="8229600" cy="4525963"/>
          </a:xfrm>
          <a:prstGeom prst="rect">
            <a:avLst/>
          </a:prstGeom>
          <a:noFill/>
          <a:ln>
            <a:noFill/>
          </a:ln>
        </p:spPr>
        <p:txBody>
          <a:bodyPr anchorCtr="0" anchor="t" bIns="91425" lIns="91425" rIns="91425" tIns="91425"/>
          <a:lstStyle>
            <a:lvl1pPr indent="-139700" lvl="0" marL="342900" marR="0" rtl="1" algn="r">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1" algn="r">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1" algn="r">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Shape 12"/>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buNone/>
              <a:defRPr b="0" i="0" sz="1200" u="none" cap="none" strike="noStrike">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13" name="Shape 13"/>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buNone/>
              <a:defRPr b="0" i="0" sz="1200" u="none" cap="none" strike="noStrike">
                <a:solidFill>
                  <a:srgbClr val="888888"/>
                </a:solidFill>
                <a:latin typeface="Calibri"/>
                <a:ea typeface="Calibri"/>
                <a:cs typeface="Calibri"/>
                <a:sym typeface="Calibri"/>
              </a:defRPr>
            </a:lvl1pPr>
            <a:lvl2pPr indent="0" lvl="1" marL="457200" marR="0" rtl="1" algn="r">
              <a:spcBef>
                <a:spcPts val="0"/>
              </a:spcBef>
              <a:buNone/>
              <a:defRPr b="0" i="0" sz="1800" u="none" cap="none" strike="noStrike">
                <a:solidFill>
                  <a:schemeClr val="dk1"/>
                </a:solidFill>
                <a:latin typeface="Calibri"/>
                <a:ea typeface="Calibri"/>
                <a:cs typeface="Calibri"/>
                <a:sym typeface="Calibri"/>
              </a:defRPr>
            </a:lvl2pPr>
            <a:lvl3pPr indent="0" lvl="2" marL="914400" marR="0" rtl="1" algn="r">
              <a:spcBef>
                <a:spcPts val="0"/>
              </a:spcBef>
              <a:buNone/>
              <a:defRPr b="0" i="0" sz="1800" u="none" cap="none" strike="noStrike">
                <a:solidFill>
                  <a:schemeClr val="dk1"/>
                </a:solidFill>
                <a:latin typeface="Calibri"/>
                <a:ea typeface="Calibri"/>
                <a:cs typeface="Calibri"/>
                <a:sym typeface="Calibri"/>
              </a:defRPr>
            </a:lvl3pPr>
            <a:lvl4pPr indent="0" lvl="3" marL="1371600" marR="0" rtl="1" algn="r">
              <a:spcBef>
                <a:spcPts val="0"/>
              </a:spcBef>
              <a:buNone/>
              <a:defRPr b="0" i="0" sz="1800" u="none" cap="none" strike="noStrike">
                <a:solidFill>
                  <a:schemeClr val="dk1"/>
                </a:solidFill>
                <a:latin typeface="Calibri"/>
                <a:ea typeface="Calibri"/>
                <a:cs typeface="Calibri"/>
                <a:sym typeface="Calibri"/>
              </a:defRPr>
            </a:lvl4pPr>
            <a:lvl5pPr indent="0" lvl="4" marL="1828800" marR="0" rtl="1" algn="r">
              <a:spcBef>
                <a:spcPts val="0"/>
              </a:spcBef>
              <a:buNone/>
              <a:defRPr b="0" i="0" sz="1800" u="none" cap="none" strike="noStrike">
                <a:solidFill>
                  <a:schemeClr val="dk1"/>
                </a:solidFill>
                <a:latin typeface="Calibri"/>
                <a:ea typeface="Calibri"/>
                <a:cs typeface="Calibri"/>
                <a:sym typeface="Calibri"/>
              </a:defRPr>
            </a:lvl5pPr>
            <a:lvl6pPr indent="0" lvl="5" marL="2286000" marR="0" rtl="1" algn="r">
              <a:spcBef>
                <a:spcPts val="0"/>
              </a:spcBef>
              <a:buNone/>
              <a:defRPr b="0" i="0" sz="1800" u="none" cap="none" strike="noStrike">
                <a:solidFill>
                  <a:schemeClr val="dk1"/>
                </a:solidFill>
                <a:latin typeface="Calibri"/>
                <a:ea typeface="Calibri"/>
                <a:cs typeface="Calibri"/>
                <a:sym typeface="Calibri"/>
              </a:defRPr>
            </a:lvl6pPr>
            <a:lvl7pPr indent="0" lvl="6" marL="2743200" marR="0" rtl="1" algn="r">
              <a:spcBef>
                <a:spcPts val="0"/>
              </a:spcBef>
              <a:buNone/>
              <a:defRPr b="0" i="0" sz="1800" u="none" cap="none" strike="noStrike">
                <a:solidFill>
                  <a:schemeClr val="dk1"/>
                </a:solidFill>
                <a:latin typeface="Calibri"/>
                <a:ea typeface="Calibri"/>
                <a:cs typeface="Calibri"/>
                <a:sym typeface="Calibri"/>
              </a:defRPr>
            </a:lvl7pPr>
            <a:lvl8pPr indent="0" lvl="7" marL="3200400" marR="0" rtl="1" algn="r">
              <a:spcBef>
                <a:spcPts val="0"/>
              </a:spcBef>
              <a:buNone/>
              <a:defRPr b="0" i="0" sz="1800" u="none" cap="none" strike="noStrike">
                <a:solidFill>
                  <a:schemeClr val="dk1"/>
                </a:solidFill>
                <a:latin typeface="Calibri"/>
                <a:ea typeface="Calibri"/>
                <a:cs typeface="Calibri"/>
                <a:sym typeface="Calibri"/>
              </a:defRPr>
            </a:lvl8pPr>
            <a:lvl9pPr indent="0" lvl="8" marL="3657600" marR="0" rtl="1" algn="r">
              <a:spcBef>
                <a:spcPts val="0"/>
              </a:spcBef>
              <a:buNone/>
              <a:defRPr b="0" i="0" sz="1800" u="none" cap="none" strike="noStrike">
                <a:solidFill>
                  <a:schemeClr val="dk1"/>
                </a:solidFill>
                <a:latin typeface="Calibri"/>
                <a:ea typeface="Calibri"/>
                <a:cs typeface="Calibri"/>
                <a:sym typeface="Calibri"/>
              </a:defRPr>
            </a:lvl9pPr>
          </a:lstStyle>
          <a:p/>
        </p:txBody>
      </p:sp>
      <p:sp>
        <p:nvSpPr>
          <p:cNvPr id="14" name="Shape 14"/>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buSzPct val="25000"/>
              <a:buNone/>
            </a:pPr>
            <a:fld id="{00000000-1234-1234-1234-123412341234}" type="slidenum">
              <a:rPr b="0" i="0" lang="ar-SA" sz="1200" u="none" cap="none" strike="noStrike">
                <a:solidFill>
                  <a:srgbClr val="888888"/>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06.png"/><Relationship Id="rId4" Type="http://schemas.openxmlformats.org/officeDocument/2006/relationships/image" Target="../media/image0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04.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07.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07.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02.png"/><Relationship Id="rId4" Type="http://schemas.openxmlformats.org/officeDocument/2006/relationships/image" Target="../media/image0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01.png"/><Relationship Id="rId4" Type="http://schemas.openxmlformats.org/officeDocument/2006/relationships/image" Target="../media/image05.gi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image" Target="../media/image09.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 Id="rId3" Type="http://schemas.openxmlformats.org/officeDocument/2006/relationships/image" Target="../media/image09.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09.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 Id="rId3" Type="http://schemas.openxmlformats.org/officeDocument/2006/relationships/image" Target="../media/image04.jp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 Id="rId3" Type="http://schemas.openxmlformats.org/officeDocument/2006/relationships/image" Target="../media/image10.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 Id="rId3" Type="http://schemas.openxmlformats.org/officeDocument/2006/relationships/image" Target="../media/image10.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 Id="rId3" Type="http://schemas.openxmlformats.org/officeDocument/2006/relationships/image" Target="../media/image10.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 Id="rId3" Type="http://schemas.openxmlformats.org/officeDocument/2006/relationships/image" Target="../media/image10.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 Id="rId3" Type="http://schemas.openxmlformats.org/officeDocument/2006/relationships/image" Target="../media/image1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 Id="rId3" Type="http://schemas.openxmlformats.org/officeDocument/2006/relationships/image" Target="../media/image10.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 Id="rId3" Type="http://schemas.openxmlformats.org/officeDocument/2006/relationships/image" Target="../media/image10.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 Id="rId3" Type="http://schemas.openxmlformats.org/officeDocument/2006/relationships/image" Target="../media/image10.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 Id="rId3" Type="http://schemas.openxmlformats.org/officeDocument/2006/relationships/image" Target="../media/image10.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 Id="rId3" Type="http://schemas.openxmlformats.org/officeDocument/2006/relationships/image" Target="../media/image10.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 Id="rId3" Type="http://schemas.openxmlformats.org/officeDocument/2006/relationships/image" Target="../media/image10.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Relationship Id="rId3" Type="http://schemas.openxmlformats.org/officeDocument/2006/relationships/image" Target="../media/image10.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 Id="rId3" Type="http://schemas.openxmlformats.org/officeDocument/2006/relationships/image" Target="../media/image10.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8.xml"/><Relationship Id="rId3" Type="http://schemas.openxmlformats.org/officeDocument/2006/relationships/image" Target="../media/image10.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9.xml"/><Relationship Id="rId3" Type="http://schemas.openxmlformats.org/officeDocument/2006/relationships/image" Target="../media/image10.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0.xml"/><Relationship Id="rId3" Type="http://schemas.openxmlformats.org/officeDocument/2006/relationships/image" Target="../media/image10.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1.xml"/><Relationship Id="rId3" Type="http://schemas.openxmlformats.org/officeDocument/2006/relationships/image" Target="../media/image10.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7" name="Shape 87"/>
        <p:cNvGrpSpPr/>
        <p:nvPr/>
      </p:nvGrpSpPr>
      <p:grpSpPr>
        <a:xfrm>
          <a:off x="0" y="0"/>
          <a:ext cx="0" cy="0"/>
          <a:chOff x="0" y="0"/>
          <a:chExt cx="0" cy="0"/>
        </a:xfrm>
      </p:grpSpPr>
      <p:pic>
        <p:nvPicPr>
          <p:cNvPr descr="shape.png" id="88" name="Shape 88"/>
          <p:cNvPicPr preferRelativeResize="0"/>
          <p:nvPr/>
        </p:nvPicPr>
        <p:blipFill rotWithShape="1">
          <a:blip r:embed="rId3">
            <a:alphaModFix/>
          </a:blip>
          <a:srcRect b="0" l="0" r="0" t="0"/>
          <a:stretch/>
        </p:blipFill>
        <p:spPr>
          <a:xfrm>
            <a:off x="1403648" y="908720"/>
            <a:ext cx="6048671" cy="1176144"/>
          </a:xfrm>
          <a:prstGeom prst="rect">
            <a:avLst/>
          </a:prstGeom>
          <a:noFill/>
          <a:ln>
            <a:noFill/>
          </a:ln>
        </p:spPr>
      </p:pic>
      <p:sp>
        <p:nvSpPr>
          <p:cNvPr id="89" name="Shape 89"/>
          <p:cNvSpPr/>
          <p:nvPr/>
        </p:nvSpPr>
        <p:spPr>
          <a:xfrm>
            <a:off x="2059547" y="932736"/>
            <a:ext cx="4456669" cy="1107995"/>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i="0" lang="ar-SA" sz="6600" u="none" cap="none" strike="noStrike">
                <a:solidFill>
                  <a:srgbClr val="0000CC"/>
                </a:solidFill>
                <a:latin typeface="Calibri"/>
                <a:ea typeface="Calibri"/>
                <a:cs typeface="Calibri"/>
                <a:sym typeface="Calibri"/>
              </a:rPr>
              <a:t>الوحدة السادسة</a:t>
            </a:r>
          </a:p>
        </p:txBody>
      </p:sp>
      <p:pic>
        <p:nvPicPr>
          <p:cNvPr descr="0254.bmp" id="90" name="Shape 90"/>
          <p:cNvPicPr preferRelativeResize="0"/>
          <p:nvPr/>
        </p:nvPicPr>
        <p:blipFill rotWithShape="1">
          <a:blip r:embed="rId4">
            <a:alphaModFix/>
          </a:blip>
          <a:srcRect b="0" l="0" r="0" t="0"/>
          <a:stretch/>
        </p:blipFill>
        <p:spPr>
          <a:xfrm>
            <a:off x="683568" y="3717032"/>
            <a:ext cx="7632848" cy="1944216"/>
          </a:xfrm>
          <a:prstGeom prst="roundRect">
            <a:avLst>
              <a:gd fmla="val 16667" name="adj"/>
            </a:avLst>
          </a:prstGeom>
          <a:noFill/>
          <a:ln>
            <a:noFill/>
          </a:ln>
          <a:effectLst>
            <a:outerShdw blurRad="44450" algn="ctr" dir="5400000" dist="27939">
              <a:srgbClr val="000000">
                <a:alpha val="31764"/>
              </a:srgbClr>
            </a:outerShdw>
          </a:effectLst>
        </p:spPr>
      </p:pic>
      <p:sp>
        <p:nvSpPr>
          <p:cNvPr id="91" name="Shape 91"/>
          <p:cNvSpPr/>
          <p:nvPr/>
        </p:nvSpPr>
        <p:spPr>
          <a:xfrm>
            <a:off x="1071562" y="3806423"/>
            <a:ext cx="6929436" cy="1754325"/>
          </a:xfrm>
          <a:prstGeom prst="rect">
            <a:avLst/>
          </a:prstGeom>
          <a:noFill/>
          <a:ln>
            <a:noFill/>
          </a:ln>
        </p:spPr>
        <p:txBody>
          <a:bodyPr anchorCtr="0" anchor="ctr" bIns="45700" lIns="91425" rIns="91425" tIns="45700">
            <a:noAutofit/>
          </a:bodyPr>
          <a:lstStyle/>
          <a:p>
            <a:pPr indent="0" lvl="0" marL="0" marR="0" rtl="1" algn="ctr">
              <a:spcBef>
                <a:spcPts val="0"/>
              </a:spcBef>
              <a:buSzPct val="25000"/>
              <a:buNone/>
            </a:pPr>
            <a:r>
              <a:rPr b="1" lang="ar-SA" sz="5400">
                <a:solidFill>
                  <a:srgbClr val="FF0000"/>
                </a:solidFill>
                <a:latin typeface="Calibri"/>
                <a:ea typeface="Calibri"/>
                <a:cs typeface="Calibri"/>
                <a:sym typeface="Calibri"/>
              </a:rPr>
              <a:t>القدرات العقلية واكتشاف</a:t>
            </a:r>
          </a:p>
          <a:p>
            <a:pPr indent="0" lvl="0" marL="0" marR="0" rtl="1" algn="ctr">
              <a:spcBef>
                <a:spcPts val="0"/>
              </a:spcBef>
              <a:buSzPct val="25000"/>
              <a:buNone/>
            </a:pPr>
            <a:r>
              <a:rPr b="1" lang="ar-SA" sz="5400">
                <a:solidFill>
                  <a:srgbClr val="FF0000"/>
                </a:solidFill>
                <a:latin typeface="Calibri"/>
                <a:ea typeface="Calibri"/>
                <a:cs typeface="Calibri"/>
                <a:sym typeface="Calibri"/>
              </a:rPr>
              <a:t> الميول وتنميتها</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88"/>
                                        </p:tgtEl>
                                        <p:attrNameLst>
                                          <p:attrName>style.visibility</p:attrName>
                                        </p:attrNameLst>
                                      </p:cBhvr>
                                      <p:to>
                                        <p:strVal val="visible"/>
                                      </p:to>
                                    </p:set>
                                    <p:animEffect filter="fade" transition="in">
                                      <p:cBhvr>
                                        <p:cTn dur="500"/>
                                        <p:tgtEl>
                                          <p:spTgt spid="88"/>
                                        </p:tgtEl>
                                      </p:cBhvr>
                                    </p:animEffect>
                                  </p:childTnLst>
                                </p:cTn>
                              </p:par>
                              <p:par>
                                <p:cTn fill="hold" nodeType="withEffect" presetClass="entr" presetID="10" presetSubtype="0">
                                  <p:stCondLst>
                                    <p:cond delay="0"/>
                                  </p:stCondLst>
                                  <p:childTnLst>
                                    <p:set>
                                      <p:cBhvr>
                                        <p:cTn dur="1" fill="hold">
                                          <p:stCondLst>
                                            <p:cond delay="0"/>
                                          </p:stCondLst>
                                        </p:cTn>
                                        <p:tgtEl>
                                          <p:spTgt spid="89"/>
                                        </p:tgtEl>
                                        <p:attrNameLst>
                                          <p:attrName>style.visibility</p:attrName>
                                        </p:attrNameLst>
                                      </p:cBhvr>
                                      <p:to>
                                        <p:strVal val="visible"/>
                                      </p:to>
                                    </p:set>
                                    <p:animEffect filter="fade" transition="in">
                                      <p:cBhvr>
                                        <p:cTn dur="500"/>
                                        <p:tgtEl>
                                          <p:spTgt spid="8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0"/>
                                        </p:tgtEl>
                                        <p:attrNameLst>
                                          <p:attrName>style.visibility</p:attrName>
                                        </p:attrNameLst>
                                      </p:cBhvr>
                                      <p:to>
                                        <p:strVal val="visible"/>
                                      </p:to>
                                    </p:set>
                                    <p:animEffect filter="fade" transition="in">
                                      <p:cBhvr>
                                        <p:cTn dur="1000"/>
                                        <p:tgtEl>
                                          <p:spTgt spid="90"/>
                                        </p:tgtEl>
                                      </p:cBhvr>
                                    </p:animEffect>
                                  </p:childTnLst>
                                </p:cTn>
                              </p:par>
                              <p:par>
                                <p:cTn fill="hold" nodeType="withEffect" presetClass="entr" presetID="10" presetSubtype="0">
                                  <p:stCondLst>
                                    <p:cond delay="0"/>
                                  </p:stCondLst>
                                  <p:childTnLst>
                                    <p:set>
                                      <p:cBhvr>
                                        <p:cTn dur="1" fill="hold">
                                          <p:stCondLst>
                                            <p:cond delay="0"/>
                                          </p:stCondLst>
                                        </p:cTn>
                                        <p:tgtEl>
                                          <p:spTgt spid="91"/>
                                        </p:tgtEl>
                                        <p:attrNameLst>
                                          <p:attrName>style.visibility</p:attrName>
                                        </p:attrNameLst>
                                      </p:cBhvr>
                                      <p:to>
                                        <p:strVal val="visible"/>
                                      </p:to>
                                    </p:set>
                                    <p:animEffect filter="fade" transition="in">
                                      <p:cBhvr>
                                        <p:cTn dur="1000"/>
                                        <p:tgtEl>
                                          <p:spTgt spid="9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1" name="Shape 181"/>
        <p:cNvGrpSpPr/>
        <p:nvPr/>
      </p:nvGrpSpPr>
      <p:grpSpPr>
        <a:xfrm>
          <a:off x="0" y="0"/>
          <a:ext cx="0" cy="0"/>
          <a:chOff x="0" y="0"/>
          <a:chExt cx="0" cy="0"/>
        </a:xfrm>
      </p:grpSpPr>
      <p:sp>
        <p:nvSpPr>
          <p:cNvPr id="182" name="Shape 182"/>
          <p:cNvSpPr/>
          <p:nvPr/>
        </p:nvSpPr>
        <p:spPr>
          <a:xfrm>
            <a:off x="6300192" y="332656"/>
            <a:ext cx="2448271" cy="914400"/>
          </a:xfrm>
          <a:prstGeom prst="round2DiagRect">
            <a:avLst>
              <a:gd fmla="val 50000" name="adj1"/>
              <a:gd fmla="val 0" name="adj2"/>
            </a:avLst>
          </a:prstGeom>
          <a:gradFill>
            <a:gsLst>
              <a:gs pos="0">
                <a:srgbClr val="D99593"/>
              </a:gs>
              <a:gs pos="1000">
                <a:srgbClr val="FABF8E"/>
              </a:gs>
              <a:gs pos="48000">
                <a:srgbClr val="FFEFD1"/>
              </a:gs>
              <a:gs pos="64999">
                <a:srgbClr val="F0EBD5"/>
              </a:gs>
              <a:gs pos="100000">
                <a:srgbClr val="D1C39F"/>
              </a:gs>
            </a:gsLst>
            <a:path path="circle">
              <a:fillToRect l="100%" t="100%"/>
            </a:path>
            <a:tileRect b="-100%" r="-100%"/>
          </a:gradFill>
          <a:ln cap="flat" cmpd="sng" w="57150">
            <a:solidFill>
              <a:srgbClr val="D9959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83" name="Shape 183"/>
          <p:cNvSpPr/>
          <p:nvPr/>
        </p:nvSpPr>
        <p:spPr>
          <a:xfrm>
            <a:off x="6505907" y="404663"/>
            <a:ext cx="2069797" cy="646331"/>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3600">
                <a:solidFill>
                  <a:srgbClr val="006600"/>
                </a:solidFill>
                <a:latin typeface="Calibri"/>
                <a:ea typeface="Calibri"/>
                <a:cs typeface="Calibri"/>
                <a:sym typeface="Calibri"/>
              </a:rPr>
              <a:t>أنواع التفكير</a:t>
            </a:r>
          </a:p>
        </p:txBody>
      </p:sp>
      <p:grpSp>
        <p:nvGrpSpPr>
          <p:cNvPr id="184" name="Shape 184"/>
          <p:cNvGrpSpPr/>
          <p:nvPr/>
        </p:nvGrpSpPr>
        <p:grpSpPr>
          <a:xfrm>
            <a:off x="251519" y="3140968"/>
            <a:ext cx="8640960" cy="3717031"/>
            <a:chOff x="251519" y="2420888"/>
            <a:chExt cx="8640960" cy="3600399"/>
          </a:xfrm>
        </p:grpSpPr>
        <p:sp>
          <p:nvSpPr>
            <p:cNvPr id="185" name="Shape 185"/>
            <p:cNvSpPr/>
            <p:nvPr/>
          </p:nvSpPr>
          <p:spPr>
            <a:xfrm>
              <a:off x="251519" y="2420888"/>
              <a:ext cx="8640960" cy="3600399"/>
            </a:xfrm>
            <a:prstGeom prst="round2SameRect">
              <a:avLst>
                <a:gd fmla="val 50000" name="adj1"/>
                <a:gd fmla="val 0" name="adj2"/>
              </a:avLst>
            </a:prstGeom>
            <a:solidFill>
              <a:srgbClr val="E36C09"/>
            </a:solidFill>
            <a:ln cap="flat" cmpd="sng" w="254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86" name="Shape 186"/>
            <p:cNvSpPr/>
            <p:nvPr/>
          </p:nvSpPr>
          <p:spPr>
            <a:xfrm>
              <a:off x="539552" y="2708919"/>
              <a:ext cx="7992887" cy="3096343"/>
            </a:xfrm>
            <a:prstGeom prst="rect">
              <a:avLst/>
            </a:prstGeom>
            <a:solidFill>
              <a:schemeClr val="lt1"/>
            </a:solidFill>
            <a:ln cap="flat" cmpd="sng" w="25400">
              <a:solidFill>
                <a:srgbClr val="E36C09"/>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sp>
        <p:nvSpPr>
          <p:cNvPr id="187" name="Shape 187"/>
          <p:cNvSpPr/>
          <p:nvPr/>
        </p:nvSpPr>
        <p:spPr>
          <a:xfrm>
            <a:off x="755575" y="3429000"/>
            <a:ext cx="7632848" cy="707886"/>
          </a:xfrm>
          <a:prstGeom prst="rect">
            <a:avLst/>
          </a:prstGeom>
          <a:noFill/>
          <a:ln>
            <a:noFill/>
          </a:ln>
        </p:spPr>
        <p:txBody>
          <a:bodyPr anchorCtr="0" anchor="ctr" bIns="45700" lIns="91425" rIns="91425" tIns="45700">
            <a:noAutofit/>
          </a:bodyPr>
          <a:lstStyle/>
          <a:p>
            <a:pPr indent="0" lvl="0" marL="0" marR="0" rtl="1" algn="r">
              <a:spcBef>
                <a:spcPts val="0"/>
              </a:spcBef>
              <a:buSzPct val="25000"/>
              <a:buNone/>
            </a:pPr>
            <a:r>
              <a:rPr b="1" lang="ar-SA" sz="4000">
                <a:solidFill>
                  <a:schemeClr val="dk1"/>
                </a:solidFill>
                <a:latin typeface="Calibri"/>
                <a:ea typeface="Calibri"/>
                <a:cs typeface="Calibri"/>
                <a:sym typeface="Calibri"/>
              </a:rPr>
              <a:t>خطوات الاستدلال:</a:t>
            </a:r>
          </a:p>
        </p:txBody>
      </p:sp>
      <p:sp>
        <p:nvSpPr>
          <p:cNvPr id="188" name="Shape 188"/>
          <p:cNvSpPr/>
          <p:nvPr/>
        </p:nvSpPr>
        <p:spPr>
          <a:xfrm>
            <a:off x="683568" y="4380200"/>
            <a:ext cx="7668344" cy="1938991"/>
          </a:xfrm>
          <a:prstGeom prst="rect">
            <a:avLst/>
          </a:prstGeom>
          <a:noFill/>
          <a:ln>
            <a:noFill/>
          </a:ln>
        </p:spPr>
        <p:txBody>
          <a:bodyPr anchorCtr="0" anchor="ctr" bIns="45700" lIns="91425" rIns="91425" tIns="45700">
            <a:noAutofit/>
          </a:bodyPr>
          <a:lstStyle/>
          <a:p>
            <a:pPr indent="0" lvl="0" marL="0" marR="0" rtl="1" algn="r">
              <a:spcBef>
                <a:spcPts val="0"/>
              </a:spcBef>
              <a:buSzPct val="25000"/>
              <a:buNone/>
            </a:pPr>
            <a:r>
              <a:rPr b="1" lang="ar-SA" sz="4000">
                <a:solidFill>
                  <a:srgbClr val="6600CC"/>
                </a:solidFill>
                <a:latin typeface="Calibri"/>
                <a:ea typeface="Calibri"/>
                <a:cs typeface="Calibri"/>
                <a:sym typeface="Calibri"/>
              </a:rPr>
              <a:t>3- فرض الفروض: </a:t>
            </a:r>
            <a:r>
              <a:rPr b="1" lang="ar-SA" sz="4000">
                <a:solidFill>
                  <a:schemeClr val="dk1"/>
                </a:solidFill>
                <a:latin typeface="Calibri"/>
                <a:ea typeface="Calibri"/>
                <a:cs typeface="Calibri"/>
                <a:sym typeface="Calibri"/>
              </a:rPr>
              <a:t>في ضوء ما جمعه الفرد من وقائع حول هذه المشكلة يفترض عدة فروض أو احتمالات كحلول لتلك المشكلة.</a:t>
            </a:r>
          </a:p>
        </p:txBody>
      </p:sp>
      <p:sp>
        <p:nvSpPr>
          <p:cNvPr id="189" name="Shape 189"/>
          <p:cNvSpPr/>
          <p:nvPr/>
        </p:nvSpPr>
        <p:spPr>
          <a:xfrm>
            <a:off x="4139951" y="1506487"/>
            <a:ext cx="4104456" cy="914400"/>
          </a:xfrm>
          <a:prstGeom prst="round2DiagRect">
            <a:avLst>
              <a:gd fmla="val 50000" name="adj1"/>
              <a:gd fmla="val 0" name="adj2"/>
            </a:avLst>
          </a:prstGeom>
          <a:gradFill>
            <a:gsLst>
              <a:gs pos="0">
                <a:srgbClr val="D99593"/>
              </a:gs>
              <a:gs pos="1000">
                <a:srgbClr val="FABF8E"/>
              </a:gs>
              <a:gs pos="48000">
                <a:srgbClr val="FFEFD1"/>
              </a:gs>
              <a:gs pos="64999">
                <a:srgbClr val="F0EBD5"/>
              </a:gs>
              <a:gs pos="100000">
                <a:srgbClr val="D1C39F"/>
              </a:gs>
            </a:gsLst>
            <a:path path="circle">
              <a:fillToRect l="100%" t="100%"/>
            </a:path>
            <a:tileRect b="-100%" r="-100%"/>
          </a:gradFill>
          <a:ln cap="flat" cmpd="sng" w="57150">
            <a:solidFill>
              <a:srgbClr val="D9959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90" name="Shape 190"/>
          <p:cNvSpPr/>
          <p:nvPr/>
        </p:nvSpPr>
        <p:spPr>
          <a:xfrm>
            <a:off x="3203848" y="1578495"/>
            <a:ext cx="4867800" cy="646331"/>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3600">
                <a:solidFill>
                  <a:srgbClr val="006600"/>
                </a:solidFill>
                <a:latin typeface="Calibri"/>
                <a:ea typeface="Calibri"/>
                <a:cs typeface="Calibri"/>
                <a:sym typeface="Calibri"/>
              </a:rPr>
              <a:t>ثالثاً: التفكير الاستدلالي</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88">
                                            <p:txEl>
                                              <p:pRg end="0" st="0"/>
                                            </p:txEl>
                                          </p:spTgt>
                                        </p:tgtEl>
                                        <p:attrNameLst>
                                          <p:attrName>style.visibility</p:attrName>
                                        </p:attrNameLst>
                                      </p:cBhvr>
                                      <p:to>
                                        <p:strVal val="visible"/>
                                      </p:to>
                                    </p:set>
                                    <p:animEffect filter="fade" transition="in">
                                      <p:cBhvr>
                                        <p:cTn dur="500"/>
                                        <p:tgtEl>
                                          <p:spTgt spid="188">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4" name="Shape 194"/>
        <p:cNvGrpSpPr/>
        <p:nvPr/>
      </p:nvGrpSpPr>
      <p:grpSpPr>
        <a:xfrm>
          <a:off x="0" y="0"/>
          <a:ext cx="0" cy="0"/>
          <a:chOff x="0" y="0"/>
          <a:chExt cx="0" cy="0"/>
        </a:xfrm>
      </p:grpSpPr>
      <p:sp>
        <p:nvSpPr>
          <p:cNvPr id="195" name="Shape 195"/>
          <p:cNvSpPr/>
          <p:nvPr/>
        </p:nvSpPr>
        <p:spPr>
          <a:xfrm>
            <a:off x="6300192" y="332656"/>
            <a:ext cx="2448271" cy="914400"/>
          </a:xfrm>
          <a:prstGeom prst="round2DiagRect">
            <a:avLst>
              <a:gd fmla="val 50000" name="adj1"/>
              <a:gd fmla="val 0" name="adj2"/>
            </a:avLst>
          </a:prstGeom>
          <a:gradFill>
            <a:gsLst>
              <a:gs pos="0">
                <a:srgbClr val="D99593"/>
              </a:gs>
              <a:gs pos="1000">
                <a:srgbClr val="FABF8E"/>
              </a:gs>
              <a:gs pos="48000">
                <a:srgbClr val="FFEFD1"/>
              </a:gs>
              <a:gs pos="64999">
                <a:srgbClr val="F0EBD5"/>
              </a:gs>
              <a:gs pos="100000">
                <a:srgbClr val="D1C39F"/>
              </a:gs>
            </a:gsLst>
            <a:path path="circle">
              <a:fillToRect l="100%" t="100%"/>
            </a:path>
            <a:tileRect b="-100%" r="-100%"/>
          </a:gradFill>
          <a:ln cap="flat" cmpd="sng" w="57150">
            <a:solidFill>
              <a:srgbClr val="D9959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96" name="Shape 196"/>
          <p:cNvSpPr/>
          <p:nvPr/>
        </p:nvSpPr>
        <p:spPr>
          <a:xfrm>
            <a:off x="6505907" y="404663"/>
            <a:ext cx="2069797" cy="646331"/>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3600">
                <a:solidFill>
                  <a:srgbClr val="006600"/>
                </a:solidFill>
                <a:latin typeface="Calibri"/>
                <a:ea typeface="Calibri"/>
                <a:cs typeface="Calibri"/>
                <a:sym typeface="Calibri"/>
              </a:rPr>
              <a:t>أنواع التفكير</a:t>
            </a:r>
          </a:p>
        </p:txBody>
      </p:sp>
      <p:grpSp>
        <p:nvGrpSpPr>
          <p:cNvPr id="197" name="Shape 197"/>
          <p:cNvGrpSpPr/>
          <p:nvPr/>
        </p:nvGrpSpPr>
        <p:grpSpPr>
          <a:xfrm>
            <a:off x="251519" y="3140968"/>
            <a:ext cx="8640960" cy="3717031"/>
            <a:chOff x="251519" y="2420888"/>
            <a:chExt cx="8640960" cy="3600399"/>
          </a:xfrm>
        </p:grpSpPr>
        <p:sp>
          <p:nvSpPr>
            <p:cNvPr id="198" name="Shape 198"/>
            <p:cNvSpPr/>
            <p:nvPr/>
          </p:nvSpPr>
          <p:spPr>
            <a:xfrm>
              <a:off x="251519" y="2420888"/>
              <a:ext cx="8640960" cy="3600399"/>
            </a:xfrm>
            <a:prstGeom prst="round2SameRect">
              <a:avLst>
                <a:gd fmla="val 50000" name="adj1"/>
                <a:gd fmla="val 0" name="adj2"/>
              </a:avLst>
            </a:prstGeom>
            <a:solidFill>
              <a:srgbClr val="E36C09"/>
            </a:solidFill>
            <a:ln cap="flat" cmpd="sng" w="254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99" name="Shape 199"/>
            <p:cNvSpPr/>
            <p:nvPr/>
          </p:nvSpPr>
          <p:spPr>
            <a:xfrm>
              <a:off x="539552" y="2708919"/>
              <a:ext cx="7992887" cy="3096343"/>
            </a:xfrm>
            <a:prstGeom prst="rect">
              <a:avLst/>
            </a:prstGeom>
            <a:solidFill>
              <a:schemeClr val="lt1"/>
            </a:solidFill>
            <a:ln cap="flat" cmpd="sng" w="25400">
              <a:solidFill>
                <a:srgbClr val="E36C09"/>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sp>
        <p:nvSpPr>
          <p:cNvPr id="200" name="Shape 200"/>
          <p:cNvSpPr/>
          <p:nvPr/>
        </p:nvSpPr>
        <p:spPr>
          <a:xfrm>
            <a:off x="755575" y="3429000"/>
            <a:ext cx="7632848" cy="707886"/>
          </a:xfrm>
          <a:prstGeom prst="rect">
            <a:avLst/>
          </a:prstGeom>
          <a:noFill/>
          <a:ln>
            <a:noFill/>
          </a:ln>
        </p:spPr>
        <p:txBody>
          <a:bodyPr anchorCtr="0" anchor="ctr" bIns="45700" lIns="91425" rIns="91425" tIns="45700">
            <a:noAutofit/>
          </a:bodyPr>
          <a:lstStyle/>
          <a:p>
            <a:pPr indent="0" lvl="0" marL="0" marR="0" rtl="1" algn="r">
              <a:spcBef>
                <a:spcPts val="0"/>
              </a:spcBef>
              <a:buSzPct val="25000"/>
              <a:buNone/>
            </a:pPr>
            <a:r>
              <a:rPr b="1" lang="ar-SA" sz="4000">
                <a:solidFill>
                  <a:schemeClr val="dk1"/>
                </a:solidFill>
                <a:latin typeface="Calibri"/>
                <a:ea typeface="Calibri"/>
                <a:cs typeface="Calibri"/>
                <a:sym typeface="Calibri"/>
              </a:rPr>
              <a:t>خطوات الاستدلال:</a:t>
            </a:r>
          </a:p>
        </p:txBody>
      </p:sp>
      <p:sp>
        <p:nvSpPr>
          <p:cNvPr id="201" name="Shape 201"/>
          <p:cNvSpPr/>
          <p:nvPr/>
        </p:nvSpPr>
        <p:spPr>
          <a:xfrm>
            <a:off x="504056" y="3882533"/>
            <a:ext cx="7956376" cy="2862322"/>
          </a:xfrm>
          <a:prstGeom prst="rect">
            <a:avLst/>
          </a:prstGeom>
          <a:noFill/>
          <a:ln>
            <a:noFill/>
          </a:ln>
        </p:spPr>
        <p:txBody>
          <a:bodyPr anchorCtr="0" anchor="ctr" bIns="45700" lIns="91425" rIns="91425" tIns="45700">
            <a:noAutofit/>
          </a:bodyPr>
          <a:lstStyle/>
          <a:p>
            <a:pPr indent="0" lvl="0" marL="0" marR="0" rtl="1" algn="r">
              <a:spcBef>
                <a:spcPts val="0"/>
              </a:spcBef>
              <a:buSzPct val="25000"/>
              <a:buNone/>
            </a:pPr>
            <a:r>
              <a:rPr b="1" lang="ar-SA" sz="3600">
                <a:solidFill>
                  <a:srgbClr val="6600CC"/>
                </a:solidFill>
                <a:latin typeface="Calibri"/>
                <a:ea typeface="Calibri"/>
                <a:cs typeface="Calibri"/>
                <a:sym typeface="Calibri"/>
              </a:rPr>
              <a:t>4- اختبار صحة الفروض: </a:t>
            </a:r>
            <a:r>
              <a:rPr b="1" lang="ar-SA" sz="3600">
                <a:solidFill>
                  <a:schemeClr val="dk1"/>
                </a:solidFill>
                <a:latin typeface="Calibri"/>
                <a:ea typeface="Calibri"/>
                <a:cs typeface="Calibri"/>
                <a:sym typeface="Calibri"/>
              </a:rPr>
              <a:t>ينتقل الفرد بعد ذلك إلى التحقق من صحة الفروض التي فرضها كحلول للمشكلة، وينتهي به الأمر إلى اختيار فرض معين يعتبر حل للمشكلة موضوع الدراسة ويطرح ما عداه من الفروض الأخرى.</a:t>
            </a:r>
          </a:p>
        </p:txBody>
      </p:sp>
      <p:sp>
        <p:nvSpPr>
          <p:cNvPr id="202" name="Shape 202"/>
          <p:cNvSpPr/>
          <p:nvPr/>
        </p:nvSpPr>
        <p:spPr>
          <a:xfrm>
            <a:off x="4139951" y="1506487"/>
            <a:ext cx="4104456" cy="914400"/>
          </a:xfrm>
          <a:prstGeom prst="round2DiagRect">
            <a:avLst>
              <a:gd fmla="val 50000" name="adj1"/>
              <a:gd fmla="val 0" name="adj2"/>
            </a:avLst>
          </a:prstGeom>
          <a:gradFill>
            <a:gsLst>
              <a:gs pos="0">
                <a:srgbClr val="D99593"/>
              </a:gs>
              <a:gs pos="1000">
                <a:srgbClr val="FABF8E"/>
              </a:gs>
              <a:gs pos="48000">
                <a:srgbClr val="FFEFD1"/>
              </a:gs>
              <a:gs pos="64999">
                <a:srgbClr val="F0EBD5"/>
              </a:gs>
              <a:gs pos="100000">
                <a:srgbClr val="D1C39F"/>
              </a:gs>
            </a:gsLst>
            <a:path path="circle">
              <a:fillToRect l="100%" t="100%"/>
            </a:path>
            <a:tileRect b="-100%" r="-100%"/>
          </a:gradFill>
          <a:ln cap="flat" cmpd="sng" w="57150">
            <a:solidFill>
              <a:srgbClr val="D9959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203" name="Shape 203"/>
          <p:cNvSpPr/>
          <p:nvPr/>
        </p:nvSpPr>
        <p:spPr>
          <a:xfrm>
            <a:off x="3203848" y="1578495"/>
            <a:ext cx="4867800" cy="646331"/>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3600">
                <a:solidFill>
                  <a:srgbClr val="006600"/>
                </a:solidFill>
                <a:latin typeface="Calibri"/>
                <a:ea typeface="Calibri"/>
                <a:cs typeface="Calibri"/>
                <a:sym typeface="Calibri"/>
              </a:rPr>
              <a:t>ثالثاً: التفكير الاستدلالي</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01">
                                            <p:txEl>
                                              <p:pRg end="0" st="0"/>
                                            </p:txEl>
                                          </p:spTgt>
                                        </p:tgtEl>
                                        <p:attrNameLst>
                                          <p:attrName>style.visibility</p:attrName>
                                        </p:attrNameLst>
                                      </p:cBhvr>
                                      <p:to>
                                        <p:strVal val="visible"/>
                                      </p:to>
                                    </p:set>
                                    <p:animEffect filter="fade" transition="in">
                                      <p:cBhvr>
                                        <p:cTn dur="500"/>
                                        <p:tgtEl>
                                          <p:spTgt spid="201">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7" name="Shape 207"/>
        <p:cNvGrpSpPr/>
        <p:nvPr/>
      </p:nvGrpSpPr>
      <p:grpSpPr>
        <a:xfrm>
          <a:off x="0" y="0"/>
          <a:ext cx="0" cy="0"/>
          <a:chOff x="0" y="0"/>
          <a:chExt cx="0" cy="0"/>
        </a:xfrm>
      </p:grpSpPr>
      <p:sp>
        <p:nvSpPr>
          <p:cNvPr id="208" name="Shape 208"/>
          <p:cNvSpPr/>
          <p:nvPr/>
        </p:nvSpPr>
        <p:spPr>
          <a:xfrm>
            <a:off x="6300192" y="332656"/>
            <a:ext cx="2448271" cy="914400"/>
          </a:xfrm>
          <a:prstGeom prst="round2DiagRect">
            <a:avLst>
              <a:gd fmla="val 50000" name="adj1"/>
              <a:gd fmla="val 0" name="adj2"/>
            </a:avLst>
          </a:prstGeom>
          <a:gradFill>
            <a:gsLst>
              <a:gs pos="0">
                <a:srgbClr val="D99593"/>
              </a:gs>
              <a:gs pos="1000">
                <a:srgbClr val="FABF8E"/>
              </a:gs>
              <a:gs pos="48000">
                <a:srgbClr val="FFEFD1"/>
              </a:gs>
              <a:gs pos="64999">
                <a:srgbClr val="F0EBD5"/>
              </a:gs>
              <a:gs pos="100000">
                <a:srgbClr val="D1C39F"/>
              </a:gs>
            </a:gsLst>
            <a:path path="circle">
              <a:fillToRect l="100%" t="100%"/>
            </a:path>
            <a:tileRect b="-100%" r="-100%"/>
          </a:gradFill>
          <a:ln cap="flat" cmpd="sng" w="57150">
            <a:solidFill>
              <a:srgbClr val="D9959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209" name="Shape 209"/>
          <p:cNvSpPr/>
          <p:nvPr/>
        </p:nvSpPr>
        <p:spPr>
          <a:xfrm>
            <a:off x="6505907" y="404663"/>
            <a:ext cx="2069797" cy="646331"/>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3600">
                <a:solidFill>
                  <a:srgbClr val="006600"/>
                </a:solidFill>
                <a:latin typeface="Calibri"/>
                <a:ea typeface="Calibri"/>
                <a:cs typeface="Calibri"/>
                <a:sym typeface="Calibri"/>
              </a:rPr>
              <a:t>أنواع التفكير</a:t>
            </a:r>
          </a:p>
        </p:txBody>
      </p:sp>
      <p:grpSp>
        <p:nvGrpSpPr>
          <p:cNvPr id="210" name="Shape 210"/>
          <p:cNvGrpSpPr/>
          <p:nvPr/>
        </p:nvGrpSpPr>
        <p:grpSpPr>
          <a:xfrm>
            <a:off x="251519" y="3140968"/>
            <a:ext cx="8640960" cy="3717031"/>
            <a:chOff x="251519" y="2420888"/>
            <a:chExt cx="8640960" cy="3600399"/>
          </a:xfrm>
        </p:grpSpPr>
        <p:sp>
          <p:nvSpPr>
            <p:cNvPr id="211" name="Shape 211"/>
            <p:cNvSpPr/>
            <p:nvPr/>
          </p:nvSpPr>
          <p:spPr>
            <a:xfrm>
              <a:off x="251519" y="2420888"/>
              <a:ext cx="8640960" cy="3600399"/>
            </a:xfrm>
            <a:prstGeom prst="round2SameRect">
              <a:avLst>
                <a:gd fmla="val 50000" name="adj1"/>
                <a:gd fmla="val 0" name="adj2"/>
              </a:avLst>
            </a:prstGeom>
            <a:solidFill>
              <a:srgbClr val="E36C09"/>
            </a:solidFill>
            <a:ln cap="flat" cmpd="sng" w="254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212" name="Shape 212"/>
            <p:cNvSpPr/>
            <p:nvPr/>
          </p:nvSpPr>
          <p:spPr>
            <a:xfrm>
              <a:off x="539552" y="2708919"/>
              <a:ext cx="7992887" cy="3096343"/>
            </a:xfrm>
            <a:prstGeom prst="rect">
              <a:avLst/>
            </a:prstGeom>
            <a:solidFill>
              <a:schemeClr val="lt1"/>
            </a:solidFill>
            <a:ln cap="flat" cmpd="sng" w="25400">
              <a:solidFill>
                <a:srgbClr val="E36C09"/>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sp>
        <p:nvSpPr>
          <p:cNvPr id="213" name="Shape 213"/>
          <p:cNvSpPr/>
          <p:nvPr/>
        </p:nvSpPr>
        <p:spPr>
          <a:xfrm>
            <a:off x="755575" y="3429000"/>
            <a:ext cx="7632848" cy="707886"/>
          </a:xfrm>
          <a:prstGeom prst="rect">
            <a:avLst/>
          </a:prstGeom>
          <a:noFill/>
          <a:ln>
            <a:noFill/>
          </a:ln>
        </p:spPr>
        <p:txBody>
          <a:bodyPr anchorCtr="0" anchor="ctr" bIns="45700" lIns="91425" rIns="91425" tIns="45700">
            <a:noAutofit/>
          </a:bodyPr>
          <a:lstStyle/>
          <a:p>
            <a:pPr indent="0" lvl="0" marL="0" marR="0" rtl="1" algn="r">
              <a:spcBef>
                <a:spcPts val="0"/>
              </a:spcBef>
              <a:buSzPct val="25000"/>
              <a:buNone/>
            </a:pPr>
            <a:r>
              <a:rPr b="1" lang="ar-SA" sz="4000">
                <a:solidFill>
                  <a:schemeClr val="dk1"/>
                </a:solidFill>
                <a:latin typeface="Calibri"/>
                <a:ea typeface="Calibri"/>
                <a:cs typeface="Calibri"/>
                <a:sym typeface="Calibri"/>
              </a:rPr>
              <a:t>خطوات الاستدلال:</a:t>
            </a:r>
          </a:p>
        </p:txBody>
      </p:sp>
      <p:sp>
        <p:nvSpPr>
          <p:cNvPr id="214" name="Shape 214"/>
          <p:cNvSpPr/>
          <p:nvPr/>
        </p:nvSpPr>
        <p:spPr>
          <a:xfrm>
            <a:off x="504056" y="4436532"/>
            <a:ext cx="7956376" cy="1754325"/>
          </a:xfrm>
          <a:prstGeom prst="rect">
            <a:avLst/>
          </a:prstGeom>
          <a:noFill/>
          <a:ln>
            <a:noFill/>
          </a:ln>
        </p:spPr>
        <p:txBody>
          <a:bodyPr anchorCtr="0" anchor="ctr" bIns="45700" lIns="91425" rIns="91425" tIns="45700">
            <a:noAutofit/>
          </a:bodyPr>
          <a:lstStyle/>
          <a:p>
            <a:pPr indent="0" lvl="0" marL="0" marR="0" rtl="1" algn="r">
              <a:spcBef>
                <a:spcPts val="0"/>
              </a:spcBef>
              <a:buSzPct val="25000"/>
              <a:buNone/>
            </a:pPr>
            <a:r>
              <a:rPr b="1" lang="ar-SA" sz="3600">
                <a:solidFill>
                  <a:srgbClr val="6600CC"/>
                </a:solidFill>
                <a:latin typeface="Calibri"/>
                <a:ea typeface="Calibri"/>
                <a:cs typeface="Calibri"/>
                <a:sym typeface="Calibri"/>
              </a:rPr>
              <a:t>5- تطبيق الحل: </a:t>
            </a:r>
            <a:r>
              <a:rPr b="1" lang="ar-SA" sz="3600">
                <a:solidFill>
                  <a:schemeClr val="dk1"/>
                </a:solidFill>
                <a:latin typeface="Calibri"/>
                <a:ea typeface="Calibri"/>
                <a:cs typeface="Calibri"/>
                <a:sym typeface="Calibri"/>
              </a:rPr>
              <a:t>وأخيراً يطبق الحل الذي توصل إليه في الخطوة السابقة تطبيقاً عملياً وبالتالي ينجح في حل المشكلة.</a:t>
            </a:r>
          </a:p>
        </p:txBody>
      </p:sp>
      <p:sp>
        <p:nvSpPr>
          <p:cNvPr id="215" name="Shape 215"/>
          <p:cNvSpPr/>
          <p:nvPr/>
        </p:nvSpPr>
        <p:spPr>
          <a:xfrm>
            <a:off x="4139951" y="1506487"/>
            <a:ext cx="4104456" cy="914400"/>
          </a:xfrm>
          <a:prstGeom prst="round2DiagRect">
            <a:avLst>
              <a:gd fmla="val 50000" name="adj1"/>
              <a:gd fmla="val 0" name="adj2"/>
            </a:avLst>
          </a:prstGeom>
          <a:gradFill>
            <a:gsLst>
              <a:gs pos="0">
                <a:srgbClr val="D99593"/>
              </a:gs>
              <a:gs pos="1000">
                <a:srgbClr val="FABF8E"/>
              </a:gs>
              <a:gs pos="48000">
                <a:srgbClr val="FFEFD1"/>
              </a:gs>
              <a:gs pos="64999">
                <a:srgbClr val="F0EBD5"/>
              </a:gs>
              <a:gs pos="100000">
                <a:srgbClr val="D1C39F"/>
              </a:gs>
            </a:gsLst>
            <a:path path="circle">
              <a:fillToRect l="100%" t="100%"/>
            </a:path>
            <a:tileRect b="-100%" r="-100%"/>
          </a:gradFill>
          <a:ln cap="flat" cmpd="sng" w="57150">
            <a:solidFill>
              <a:srgbClr val="D9959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216" name="Shape 216"/>
          <p:cNvSpPr/>
          <p:nvPr/>
        </p:nvSpPr>
        <p:spPr>
          <a:xfrm>
            <a:off x="3203848" y="1578495"/>
            <a:ext cx="4867800" cy="646331"/>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3600">
                <a:solidFill>
                  <a:srgbClr val="006600"/>
                </a:solidFill>
                <a:latin typeface="Calibri"/>
                <a:ea typeface="Calibri"/>
                <a:cs typeface="Calibri"/>
                <a:sym typeface="Calibri"/>
              </a:rPr>
              <a:t>ثالثاً: التفكير الاستدلالي</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14">
                                            <p:txEl>
                                              <p:pRg end="0" st="0"/>
                                            </p:txEl>
                                          </p:spTgt>
                                        </p:tgtEl>
                                        <p:attrNameLst>
                                          <p:attrName>style.visibility</p:attrName>
                                        </p:attrNameLst>
                                      </p:cBhvr>
                                      <p:to>
                                        <p:strVal val="visible"/>
                                      </p:to>
                                    </p:set>
                                    <p:animEffect filter="fade" transition="in">
                                      <p:cBhvr>
                                        <p:cTn dur="500"/>
                                        <p:tgtEl>
                                          <p:spTgt spid="214">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0" name="Shape 220"/>
        <p:cNvGrpSpPr/>
        <p:nvPr/>
      </p:nvGrpSpPr>
      <p:grpSpPr>
        <a:xfrm>
          <a:off x="0" y="0"/>
          <a:ext cx="0" cy="0"/>
          <a:chOff x="0" y="0"/>
          <a:chExt cx="0" cy="0"/>
        </a:xfrm>
      </p:grpSpPr>
      <p:pic>
        <p:nvPicPr>
          <p:cNvPr descr="1b392f9e2bd302b146ce60cde21c286c.jpg" id="221" name="Shape 221"/>
          <p:cNvPicPr preferRelativeResize="0"/>
          <p:nvPr/>
        </p:nvPicPr>
        <p:blipFill rotWithShape="1">
          <a:blip r:embed="rId3">
            <a:alphaModFix/>
          </a:blip>
          <a:srcRect b="0" l="0" r="0" t="0"/>
          <a:stretch/>
        </p:blipFill>
        <p:spPr>
          <a:xfrm>
            <a:off x="3203848" y="1988840"/>
            <a:ext cx="3059399" cy="2736303"/>
          </a:xfrm>
          <a:prstGeom prst="roundRect">
            <a:avLst>
              <a:gd fmla="val 16667" name="adj"/>
            </a:avLst>
          </a:prstGeom>
          <a:noFill/>
          <a:ln>
            <a:noFill/>
          </a:ln>
        </p:spPr>
      </p:pic>
      <p:sp>
        <p:nvSpPr>
          <p:cNvPr id="222" name="Shape 222"/>
          <p:cNvSpPr/>
          <p:nvPr/>
        </p:nvSpPr>
        <p:spPr>
          <a:xfrm>
            <a:off x="3770039" y="2348880"/>
            <a:ext cx="1887055" cy="2123657"/>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SA" sz="6600">
                <a:solidFill>
                  <a:srgbClr val="0000CC"/>
                </a:solidFill>
                <a:latin typeface="Calibri"/>
                <a:ea typeface="Calibri"/>
                <a:cs typeface="Calibri"/>
                <a:sym typeface="Calibri"/>
              </a:rPr>
              <a:t>نشاط</a:t>
            </a:r>
          </a:p>
          <a:p>
            <a:pPr indent="0" lvl="0" marL="0" marR="0" rtl="1" algn="ctr">
              <a:spcBef>
                <a:spcPts val="0"/>
              </a:spcBef>
              <a:buSzPct val="25000"/>
              <a:buNone/>
            </a:pPr>
            <a:r>
              <a:rPr b="1" lang="ar-SA" sz="6600">
                <a:solidFill>
                  <a:srgbClr val="0000CC"/>
                </a:solidFill>
                <a:latin typeface="Calibri"/>
                <a:ea typeface="Calibri"/>
                <a:cs typeface="Calibri"/>
                <a:sym typeface="Calibri"/>
              </a:rPr>
              <a:t> 6- 7</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21"/>
                                        </p:tgtEl>
                                        <p:attrNameLst>
                                          <p:attrName>style.visibility</p:attrName>
                                        </p:attrNameLst>
                                      </p:cBhvr>
                                      <p:to>
                                        <p:strVal val="visible"/>
                                      </p:to>
                                    </p:set>
                                    <p:animEffect filter="fade" transition="in">
                                      <p:cBhvr>
                                        <p:cTn dur="500"/>
                                        <p:tgtEl>
                                          <p:spTgt spid="221"/>
                                        </p:tgtEl>
                                      </p:cBhvr>
                                    </p:animEffect>
                                  </p:childTnLst>
                                </p:cTn>
                              </p:par>
                              <p:par>
                                <p:cTn fill="hold" nodeType="withEffect" presetClass="entr" presetID="10" presetSubtype="0">
                                  <p:stCondLst>
                                    <p:cond delay="0"/>
                                  </p:stCondLst>
                                  <p:childTnLst>
                                    <p:set>
                                      <p:cBhvr>
                                        <p:cTn dur="1" fill="hold">
                                          <p:stCondLst>
                                            <p:cond delay="0"/>
                                          </p:stCondLst>
                                        </p:cTn>
                                        <p:tgtEl>
                                          <p:spTgt spid="222"/>
                                        </p:tgtEl>
                                        <p:attrNameLst>
                                          <p:attrName>style.visibility</p:attrName>
                                        </p:attrNameLst>
                                      </p:cBhvr>
                                      <p:to>
                                        <p:strVal val="visible"/>
                                      </p:to>
                                    </p:set>
                                    <p:animEffect filter="fade" transition="in">
                                      <p:cBhvr>
                                        <p:cTn dur="500"/>
                                        <p:tgtEl>
                                          <p:spTgt spid="22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6" name="Shape 226"/>
        <p:cNvGrpSpPr/>
        <p:nvPr/>
      </p:nvGrpSpPr>
      <p:grpSpPr>
        <a:xfrm>
          <a:off x="0" y="0"/>
          <a:ext cx="0" cy="0"/>
          <a:chOff x="0" y="0"/>
          <a:chExt cx="0" cy="0"/>
        </a:xfrm>
      </p:grpSpPr>
      <p:pic>
        <p:nvPicPr>
          <p:cNvPr descr="معبأ.png" id="227" name="Shape 227"/>
          <p:cNvPicPr preferRelativeResize="0"/>
          <p:nvPr/>
        </p:nvPicPr>
        <p:blipFill rotWithShape="1">
          <a:blip r:embed="rId3">
            <a:alphaModFix/>
          </a:blip>
          <a:srcRect b="0" l="0" r="0" t="0"/>
          <a:stretch/>
        </p:blipFill>
        <p:spPr>
          <a:xfrm>
            <a:off x="2028" y="0"/>
            <a:ext cx="9139942" cy="6858000"/>
          </a:xfrm>
          <a:prstGeom prst="rect">
            <a:avLst/>
          </a:prstGeom>
          <a:noFill/>
          <a:ln>
            <a:noFill/>
          </a:ln>
        </p:spPr>
      </p:pic>
      <p:sp>
        <p:nvSpPr>
          <p:cNvPr id="228" name="Shape 228"/>
          <p:cNvSpPr/>
          <p:nvPr/>
        </p:nvSpPr>
        <p:spPr>
          <a:xfrm>
            <a:off x="974576" y="786770"/>
            <a:ext cx="7197823" cy="4955203"/>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SA" sz="3600">
                <a:solidFill>
                  <a:srgbClr val="FF0000"/>
                </a:solidFill>
                <a:latin typeface="Times New Roman"/>
                <a:ea typeface="Times New Roman"/>
                <a:cs typeface="Times New Roman"/>
                <a:sym typeface="Times New Roman"/>
              </a:rPr>
              <a:t>(مهما اختلفت المشكلات التي يتعرض لها الفرد من حيث نوعها ودرجة تعقيدها فإن طرق حلها واحدة) وضح ذلك؟</a:t>
            </a:r>
          </a:p>
          <a:p>
            <a:pPr indent="0" lvl="0" marL="0" marR="0" rtl="1" algn="r">
              <a:lnSpc>
                <a:spcPct val="100000"/>
              </a:lnSpc>
              <a:spcBef>
                <a:spcPts val="0"/>
              </a:spcBef>
              <a:spcAft>
                <a:spcPts val="0"/>
              </a:spcAft>
              <a:buClr>
                <a:schemeClr val="dk1"/>
              </a:buClr>
              <a:buFont typeface="Calibri"/>
              <a:buNone/>
            </a:pPr>
            <a:r>
              <a:t/>
            </a:r>
            <a:endParaRPr b="1" i="0" sz="3600" u="none" cap="none" strike="noStrike">
              <a:solidFill>
                <a:schemeClr val="dk1"/>
              </a:solidFill>
              <a:latin typeface="Arial"/>
              <a:ea typeface="Arial"/>
              <a:cs typeface="Arial"/>
              <a:sym typeface="Arial"/>
            </a:endParaRPr>
          </a:p>
          <a:p>
            <a:pPr indent="0" lvl="0" marL="0" marR="0" rtl="1" algn="r">
              <a:lnSpc>
                <a:spcPct val="100000"/>
              </a:lnSpc>
              <a:spcBef>
                <a:spcPts val="0"/>
              </a:spcBef>
              <a:spcAft>
                <a:spcPts val="0"/>
              </a:spcAft>
              <a:buClr>
                <a:schemeClr val="dk1"/>
              </a:buClr>
              <a:buFont typeface="Calibri"/>
              <a:buNone/>
            </a:pPr>
            <a:r>
              <a:t/>
            </a:r>
            <a:endParaRPr b="1" sz="3600">
              <a:solidFill>
                <a:schemeClr val="dk1"/>
              </a:solidFill>
              <a:latin typeface="Arial"/>
              <a:ea typeface="Arial"/>
              <a:cs typeface="Arial"/>
              <a:sym typeface="Arial"/>
            </a:endParaRPr>
          </a:p>
          <a:p>
            <a:pPr indent="0" lvl="0" marL="0" marR="0" rtl="1" algn="r">
              <a:lnSpc>
                <a:spcPct val="100000"/>
              </a:lnSpc>
              <a:spcBef>
                <a:spcPts val="0"/>
              </a:spcBef>
              <a:spcAft>
                <a:spcPts val="0"/>
              </a:spcAft>
              <a:buClr>
                <a:schemeClr val="dk1"/>
              </a:buClr>
              <a:buFont typeface="Calibri"/>
              <a:buNone/>
            </a:pPr>
            <a:r>
              <a:t/>
            </a:r>
            <a:endParaRPr b="1" i="0" sz="3600" u="none" cap="none" strike="noStrike">
              <a:solidFill>
                <a:schemeClr val="dk1"/>
              </a:solidFill>
              <a:latin typeface="Arial"/>
              <a:ea typeface="Arial"/>
              <a:cs typeface="Arial"/>
              <a:sym typeface="Arial"/>
            </a:endParaRPr>
          </a:p>
          <a:p>
            <a:pPr indent="0" lvl="0" marL="0" marR="0" rtl="0" algn="r">
              <a:lnSpc>
                <a:spcPct val="100000"/>
              </a:lnSpc>
              <a:spcBef>
                <a:spcPts val="0"/>
              </a:spcBef>
              <a:spcAft>
                <a:spcPts val="0"/>
              </a:spcAft>
              <a:buClr>
                <a:schemeClr val="dk1"/>
              </a:buClr>
              <a:buSzPct val="25000"/>
              <a:buFont typeface="Arial"/>
              <a:buNone/>
            </a:pPr>
            <a:r>
              <a:rPr i="0" lang="ar-SA" sz="2000" u="none" cap="none" strike="noStrike">
                <a:solidFill>
                  <a:schemeClr val="dk1"/>
                </a:solidFill>
                <a:latin typeface="Arial"/>
                <a:ea typeface="Arial"/>
                <a:cs typeface="Arial"/>
                <a:sym typeface="Arial"/>
              </a:rPr>
              <a:t>....................................................................................................................................................................................................................................................................................................................................................................................................................................................................................................................</a:t>
            </a:r>
            <a:r>
              <a:rPr i="0" lang="ar-SA" sz="1050" u="none" cap="none" strike="noStrike">
                <a:solidFill>
                  <a:schemeClr val="dk1"/>
                </a:solidFill>
                <a:latin typeface="Arial"/>
                <a:ea typeface="Arial"/>
                <a:cs typeface="Arial"/>
                <a:sym typeface="Arial"/>
              </a:rPr>
              <a:t> </a:t>
            </a:r>
          </a:p>
        </p:txBody>
      </p:sp>
      <p:sp>
        <p:nvSpPr>
          <p:cNvPr id="229" name="Shape 229"/>
          <p:cNvSpPr txBox="1"/>
          <p:nvPr/>
        </p:nvSpPr>
        <p:spPr>
          <a:xfrm>
            <a:off x="857224" y="2643182"/>
            <a:ext cx="7286675" cy="3539430"/>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3200">
                <a:solidFill>
                  <a:srgbClr val="FF0066"/>
                </a:solidFill>
                <a:latin typeface="Calibri"/>
                <a:ea typeface="Calibri"/>
                <a:cs typeface="Calibri"/>
                <a:sym typeface="Calibri"/>
              </a:rPr>
              <a:t>1. الشعور بوجود مشكلة: </a:t>
            </a:r>
            <a:r>
              <a:rPr b="1" lang="ar-SA" sz="3200">
                <a:solidFill>
                  <a:srgbClr val="0000CC"/>
                </a:solidFill>
                <a:latin typeface="Calibri"/>
                <a:ea typeface="Calibri"/>
                <a:cs typeface="Calibri"/>
                <a:sym typeface="Calibri"/>
              </a:rPr>
              <a:t>يدرك الفرد أن هناك مشكلة حقيقية تستوجب عملية التفكير.</a:t>
            </a:r>
          </a:p>
          <a:p>
            <a:pPr indent="0" lvl="0" marL="0" marR="0" rtl="1" algn="r">
              <a:spcBef>
                <a:spcPts val="0"/>
              </a:spcBef>
              <a:buSzPct val="25000"/>
              <a:buNone/>
            </a:pPr>
            <a:r>
              <a:rPr b="1" lang="ar-SA" sz="3200">
                <a:solidFill>
                  <a:srgbClr val="FF0066"/>
                </a:solidFill>
                <a:latin typeface="Calibri"/>
                <a:ea typeface="Calibri"/>
                <a:cs typeface="Calibri"/>
                <a:sym typeface="Calibri"/>
              </a:rPr>
              <a:t>2. تحديد المشكلة: </a:t>
            </a:r>
            <a:r>
              <a:rPr b="1" lang="ar-SA" sz="3200">
                <a:solidFill>
                  <a:srgbClr val="0000CC"/>
                </a:solidFill>
                <a:latin typeface="Calibri"/>
                <a:ea typeface="Calibri"/>
                <a:cs typeface="Calibri"/>
                <a:sym typeface="Calibri"/>
              </a:rPr>
              <a:t>ويتم ذلك في ضوء إدراك وتصور واضح للمجال الخارجي والخبرات السابقة.</a:t>
            </a:r>
          </a:p>
          <a:p>
            <a:pPr indent="0" lvl="0" marL="0" marR="0" rtl="1" algn="r">
              <a:spcBef>
                <a:spcPts val="0"/>
              </a:spcBef>
              <a:buSzPct val="25000"/>
              <a:buNone/>
            </a:pPr>
            <a:r>
              <a:rPr b="1" lang="ar-SA" sz="3200">
                <a:solidFill>
                  <a:srgbClr val="FF0066"/>
                </a:solidFill>
                <a:latin typeface="Calibri"/>
                <a:ea typeface="Calibri"/>
                <a:cs typeface="Calibri"/>
                <a:sym typeface="Calibri"/>
              </a:rPr>
              <a:t>3. فرض الفروض: </a:t>
            </a:r>
            <a:r>
              <a:rPr b="1" lang="ar-SA" sz="3200">
                <a:solidFill>
                  <a:srgbClr val="0000CC"/>
                </a:solidFill>
                <a:latin typeface="Calibri"/>
                <a:ea typeface="Calibri"/>
                <a:cs typeface="Calibri"/>
                <a:sym typeface="Calibri"/>
              </a:rPr>
              <a:t>في ضوء ما جمعه الفرد من وقائع حول هذه المشكلة يفترض عدة فروض أو احتمالات كحلول لتلك المشكلة.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27"/>
                                        </p:tgtEl>
                                        <p:attrNameLst>
                                          <p:attrName>style.visibility</p:attrName>
                                        </p:attrNameLst>
                                      </p:cBhvr>
                                      <p:to>
                                        <p:strVal val="visible"/>
                                      </p:to>
                                    </p:set>
                                    <p:animEffect filter="fade" transition="in">
                                      <p:cBhvr>
                                        <p:cTn dur="500"/>
                                        <p:tgtEl>
                                          <p:spTgt spid="227"/>
                                        </p:tgtEl>
                                      </p:cBhvr>
                                    </p:animEffect>
                                  </p:childTnLst>
                                </p:cTn>
                              </p:par>
                              <p:par>
                                <p:cTn fill="hold" nodeType="withEffect" presetClass="entr" presetID="10" presetSubtype="0">
                                  <p:stCondLst>
                                    <p:cond delay="0"/>
                                  </p:stCondLst>
                                  <p:childTnLst>
                                    <p:set>
                                      <p:cBhvr>
                                        <p:cTn dur="1" fill="hold">
                                          <p:stCondLst>
                                            <p:cond delay="0"/>
                                          </p:stCondLst>
                                        </p:cTn>
                                        <p:tgtEl>
                                          <p:spTgt spid="228"/>
                                        </p:tgtEl>
                                        <p:attrNameLst>
                                          <p:attrName>style.visibility</p:attrName>
                                        </p:attrNameLst>
                                      </p:cBhvr>
                                      <p:to>
                                        <p:strVal val="visible"/>
                                      </p:to>
                                    </p:set>
                                    <p:animEffect filter="fade" transition="in">
                                      <p:cBhvr>
                                        <p:cTn dur="500"/>
                                        <p:tgtEl>
                                          <p:spTgt spid="22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9">
                                            <p:txEl>
                                              <p:pRg end="0" st="0"/>
                                            </p:txEl>
                                          </p:spTgt>
                                        </p:tgtEl>
                                        <p:attrNameLst>
                                          <p:attrName>style.visibility</p:attrName>
                                        </p:attrNameLst>
                                      </p:cBhvr>
                                      <p:to>
                                        <p:strVal val="visible"/>
                                      </p:to>
                                    </p:set>
                                    <p:animEffect filter="fade" transition="in">
                                      <p:cBhvr>
                                        <p:cTn dur="500"/>
                                        <p:tgtEl>
                                          <p:spTgt spid="229">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9">
                                            <p:txEl>
                                              <p:pRg end="1" st="1"/>
                                            </p:txEl>
                                          </p:spTgt>
                                        </p:tgtEl>
                                        <p:attrNameLst>
                                          <p:attrName>style.visibility</p:attrName>
                                        </p:attrNameLst>
                                      </p:cBhvr>
                                      <p:to>
                                        <p:strVal val="visible"/>
                                      </p:to>
                                    </p:set>
                                    <p:animEffect filter="fade" transition="in">
                                      <p:cBhvr>
                                        <p:cTn dur="500"/>
                                        <p:tgtEl>
                                          <p:spTgt spid="229">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9">
                                            <p:txEl>
                                              <p:pRg end="2" st="2"/>
                                            </p:txEl>
                                          </p:spTgt>
                                        </p:tgtEl>
                                        <p:attrNameLst>
                                          <p:attrName>style.visibility</p:attrName>
                                        </p:attrNameLst>
                                      </p:cBhvr>
                                      <p:to>
                                        <p:strVal val="visible"/>
                                      </p:to>
                                    </p:set>
                                    <p:animEffect filter="fade" transition="in">
                                      <p:cBhvr>
                                        <p:cTn dur="500"/>
                                        <p:tgtEl>
                                          <p:spTgt spid="229">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3" name="Shape 233"/>
        <p:cNvGrpSpPr/>
        <p:nvPr/>
      </p:nvGrpSpPr>
      <p:grpSpPr>
        <a:xfrm>
          <a:off x="0" y="0"/>
          <a:ext cx="0" cy="0"/>
          <a:chOff x="0" y="0"/>
          <a:chExt cx="0" cy="0"/>
        </a:xfrm>
      </p:grpSpPr>
      <p:pic>
        <p:nvPicPr>
          <p:cNvPr descr="معبأ.png" id="234" name="Shape 234"/>
          <p:cNvPicPr preferRelativeResize="0"/>
          <p:nvPr/>
        </p:nvPicPr>
        <p:blipFill rotWithShape="1">
          <a:blip r:embed="rId3">
            <a:alphaModFix/>
          </a:blip>
          <a:srcRect b="0" l="0" r="0" t="0"/>
          <a:stretch/>
        </p:blipFill>
        <p:spPr>
          <a:xfrm>
            <a:off x="2028" y="0"/>
            <a:ext cx="9139942" cy="6858000"/>
          </a:xfrm>
          <a:prstGeom prst="rect">
            <a:avLst/>
          </a:prstGeom>
          <a:noFill/>
          <a:ln>
            <a:noFill/>
          </a:ln>
        </p:spPr>
      </p:pic>
      <p:sp>
        <p:nvSpPr>
          <p:cNvPr id="235" name="Shape 235"/>
          <p:cNvSpPr/>
          <p:nvPr/>
        </p:nvSpPr>
        <p:spPr>
          <a:xfrm>
            <a:off x="974576" y="786770"/>
            <a:ext cx="7197823" cy="4955203"/>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SA" sz="3600">
                <a:solidFill>
                  <a:srgbClr val="FF0000"/>
                </a:solidFill>
                <a:latin typeface="Times New Roman"/>
                <a:ea typeface="Times New Roman"/>
                <a:cs typeface="Times New Roman"/>
                <a:sym typeface="Times New Roman"/>
              </a:rPr>
              <a:t>(مهما اختلفت المشكلات التي يتعرض لها الفرد من حيث نوعها ودرجة تعقيدها فإن طرق حلها واحدة) وضح ذلك؟</a:t>
            </a:r>
          </a:p>
          <a:p>
            <a:pPr indent="0" lvl="0" marL="0" marR="0" rtl="1" algn="r">
              <a:lnSpc>
                <a:spcPct val="100000"/>
              </a:lnSpc>
              <a:spcBef>
                <a:spcPts val="0"/>
              </a:spcBef>
              <a:spcAft>
                <a:spcPts val="0"/>
              </a:spcAft>
              <a:buClr>
                <a:schemeClr val="dk1"/>
              </a:buClr>
              <a:buFont typeface="Calibri"/>
              <a:buNone/>
            </a:pPr>
            <a:r>
              <a:t/>
            </a:r>
            <a:endParaRPr b="1" i="0" sz="3600" u="none" cap="none" strike="noStrike">
              <a:solidFill>
                <a:schemeClr val="dk1"/>
              </a:solidFill>
              <a:latin typeface="Arial"/>
              <a:ea typeface="Arial"/>
              <a:cs typeface="Arial"/>
              <a:sym typeface="Arial"/>
            </a:endParaRPr>
          </a:p>
          <a:p>
            <a:pPr indent="0" lvl="0" marL="0" marR="0" rtl="1" algn="r">
              <a:lnSpc>
                <a:spcPct val="100000"/>
              </a:lnSpc>
              <a:spcBef>
                <a:spcPts val="0"/>
              </a:spcBef>
              <a:spcAft>
                <a:spcPts val="0"/>
              </a:spcAft>
              <a:buClr>
                <a:schemeClr val="dk1"/>
              </a:buClr>
              <a:buFont typeface="Calibri"/>
              <a:buNone/>
            </a:pPr>
            <a:r>
              <a:t/>
            </a:r>
            <a:endParaRPr b="1" sz="3600">
              <a:solidFill>
                <a:schemeClr val="dk1"/>
              </a:solidFill>
              <a:latin typeface="Arial"/>
              <a:ea typeface="Arial"/>
              <a:cs typeface="Arial"/>
              <a:sym typeface="Arial"/>
            </a:endParaRPr>
          </a:p>
          <a:p>
            <a:pPr indent="0" lvl="0" marL="0" marR="0" rtl="1" algn="r">
              <a:lnSpc>
                <a:spcPct val="100000"/>
              </a:lnSpc>
              <a:spcBef>
                <a:spcPts val="0"/>
              </a:spcBef>
              <a:spcAft>
                <a:spcPts val="0"/>
              </a:spcAft>
              <a:buClr>
                <a:schemeClr val="dk1"/>
              </a:buClr>
              <a:buFont typeface="Calibri"/>
              <a:buNone/>
            </a:pPr>
            <a:r>
              <a:t/>
            </a:r>
            <a:endParaRPr b="1" i="0" sz="3600" u="none" cap="none" strike="noStrike">
              <a:solidFill>
                <a:schemeClr val="dk1"/>
              </a:solidFill>
              <a:latin typeface="Arial"/>
              <a:ea typeface="Arial"/>
              <a:cs typeface="Arial"/>
              <a:sym typeface="Arial"/>
            </a:endParaRPr>
          </a:p>
          <a:p>
            <a:pPr indent="0" lvl="0" marL="0" marR="0" rtl="0" algn="r">
              <a:lnSpc>
                <a:spcPct val="100000"/>
              </a:lnSpc>
              <a:spcBef>
                <a:spcPts val="0"/>
              </a:spcBef>
              <a:spcAft>
                <a:spcPts val="0"/>
              </a:spcAft>
              <a:buClr>
                <a:schemeClr val="dk1"/>
              </a:buClr>
              <a:buSzPct val="25000"/>
              <a:buFont typeface="Arial"/>
              <a:buNone/>
            </a:pPr>
            <a:r>
              <a:rPr i="0" lang="ar-SA" sz="2000" u="none" cap="none" strike="noStrike">
                <a:solidFill>
                  <a:schemeClr val="dk1"/>
                </a:solidFill>
                <a:latin typeface="Arial"/>
                <a:ea typeface="Arial"/>
                <a:cs typeface="Arial"/>
                <a:sym typeface="Arial"/>
              </a:rPr>
              <a:t>....................................................................................................................................................................................................................................................................................................................................................................................................................................................................................................................</a:t>
            </a:r>
            <a:r>
              <a:rPr i="0" lang="ar-SA" sz="1050" u="none" cap="none" strike="noStrike">
                <a:solidFill>
                  <a:schemeClr val="dk1"/>
                </a:solidFill>
                <a:latin typeface="Arial"/>
                <a:ea typeface="Arial"/>
                <a:cs typeface="Arial"/>
                <a:sym typeface="Arial"/>
              </a:rPr>
              <a:t> </a:t>
            </a:r>
          </a:p>
        </p:txBody>
      </p:sp>
      <p:sp>
        <p:nvSpPr>
          <p:cNvPr id="236" name="Shape 236"/>
          <p:cNvSpPr txBox="1"/>
          <p:nvPr/>
        </p:nvSpPr>
        <p:spPr>
          <a:xfrm>
            <a:off x="571472" y="2643182"/>
            <a:ext cx="7786741" cy="3539430"/>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3200">
                <a:solidFill>
                  <a:srgbClr val="FF0066"/>
                </a:solidFill>
                <a:latin typeface="Calibri"/>
                <a:ea typeface="Calibri"/>
                <a:cs typeface="Calibri"/>
                <a:sym typeface="Calibri"/>
              </a:rPr>
              <a:t>4. اختبار صحة الفروض: </a:t>
            </a:r>
            <a:r>
              <a:rPr b="1" lang="ar-SA" sz="3200">
                <a:solidFill>
                  <a:srgbClr val="0000CC"/>
                </a:solidFill>
                <a:latin typeface="Calibri"/>
                <a:ea typeface="Calibri"/>
                <a:cs typeface="Calibri"/>
                <a:sym typeface="Calibri"/>
              </a:rPr>
              <a:t>ينتقل الفرد بعد ذلك إلى التحقق من صحة الفروض التي فرضها كحلول للمشكلة، وينتهي به الأمر إلى اختيار فرض معين يعتبر حل للمشكلة موضوع الدراسة ويطرح ما عداه من الفروض الأخرى.</a:t>
            </a:r>
          </a:p>
          <a:p>
            <a:pPr indent="0" lvl="0" marL="0" marR="0" rtl="1" algn="r">
              <a:spcBef>
                <a:spcPts val="0"/>
              </a:spcBef>
              <a:buSzPct val="25000"/>
              <a:buNone/>
            </a:pPr>
            <a:r>
              <a:rPr b="1" lang="ar-SA" sz="3200">
                <a:solidFill>
                  <a:srgbClr val="FF0066"/>
                </a:solidFill>
                <a:latin typeface="Calibri"/>
                <a:ea typeface="Calibri"/>
                <a:cs typeface="Calibri"/>
                <a:sym typeface="Calibri"/>
              </a:rPr>
              <a:t>5. تطبيق الحل: </a:t>
            </a:r>
            <a:r>
              <a:rPr b="1" lang="ar-SA" sz="3200">
                <a:solidFill>
                  <a:srgbClr val="0000CC"/>
                </a:solidFill>
                <a:latin typeface="Calibri"/>
                <a:ea typeface="Calibri"/>
                <a:cs typeface="Calibri"/>
                <a:sym typeface="Calibri"/>
              </a:rPr>
              <a:t>وأخيراً يطبق الحل الذي توصل إليه في الخطوة السابقة تطبيقاً عملياً وبالتالي ينجح في حل المشكلة.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36">
                                            <p:txEl>
                                              <p:pRg end="0" st="0"/>
                                            </p:txEl>
                                          </p:spTgt>
                                        </p:tgtEl>
                                        <p:attrNameLst>
                                          <p:attrName>style.visibility</p:attrName>
                                        </p:attrNameLst>
                                      </p:cBhvr>
                                      <p:to>
                                        <p:strVal val="visible"/>
                                      </p:to>
                                    </p:set>
                                    <p:animEffect filter="fade" transition="in">
                                      <p:cBhvr>
                                        <p:cTn dur="500"/>
                                        <p:tgtEl>
                                          <p:spTgt spid="236">
                                            <p:txEl>
                                              <p:pRg end="0" st="0"/>
                                            </p:txEl>
                                          </p:spTgt>
                                        </p:tgtEl>
                                      </p:cBhvr>
                                    </p:animEffect>
                                  </p:childTnLst>
                                </p:cTn>
                              </p:par>
                              <p:par>
                                <p:cTn fill="hold" nodeType="withEffect" presetClass="entr" presetID="10" presetSubtype="0">
                                  <p:stCondLst>
                                    <p:cond delay="0"/>
                                  </p:stCondLst>
                                  <p:childTnLst>
                                    <p:set>
                                      <p:cBhvr>
                                        <p:cTn dur="1" fill="hold">
                                          <p:stCondLst>
                                            <p:cond delay="0"/>
                                          </p:stCondLst>
                                        </p:cTn>
                                        <p:tgtEl>
                                          <p:spTgt spid="236">
                                            <p:txEl>
                                              <p:pRg end="1" st="1"/>
                                            </p:txEl>
                                          </p:spTgt>
                                        </p:tgtEl>
                                        <p:attrNameLst>
                                          <p:attrName>style.visibility</p:attrName>
                                        </p:attrNameLst>
                                      </p:cBhvr>
                                      <p:to>
                                        <p:strVal val="visible"/>
                                      </p:to>
                                    </p:set>
                                    <p:animEffect filter="fade" transition="in">
                                      <p:cBhvr>
                                        <p:cTn dur="500"/>
                                        <p:tgtEl>
                                          <p:spTgt spid="236">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0" name="Shape 240"/>
        <p:cNvGrpSpPr/>
        <p:nvPr/>
      </p:nvGrpSpPr>
      <p:grpSpPr>
        <a:xfrm>
          <a:off x="0" y="0"/>
          <a:ext cx="0" cy="0"/>
          <a:chOff x="0" y="0"/>
          <a:chExt cx="0" cy="0"/>
        </a:xfrm>
      </p:grpSpPr>
      <p:sp>
        <p:nvSpPr>
          <p:cNvPr id="241" name="Shape 241"/>
          <p:cNvSpPr/>
          <p:nvPr/>
        </p:nvSpPr>
        <p:spPr>
          <a:xfrm>
            <a:off x="1043608" y="332656"/>
            <a:ext cx="7704855" cy="914400"/>
          </a:xfrm>
          <a:prstGeom prst="round2DiagRect">
            <a:avLst>
              <a:gd fmla="val 50000" name="adj1"/>
              <a:gd fmla="val 0" name="adj2"/>
            </a:avLst>
          </a:prstGeom>
          <a:gradFill>
            <a:gsLst>
              <a:gs pos="0">
                <a:srgbClr val="D99593"/>
              </a:gs>
              <a:gs pos="1000">
                <a:srgbClr val="FABF8E"/>
              </a:gs>
              <a:gs pos="48000">
                <a:srgbClr val="FFEFD1"/>
              </a:gs>
              <a:gs pos="64999">
                <a:srgbClr val="F0EBD5"/>
              </a:gs>
              <a:gs pos="100000">
                <a:srgbClr val="D1C39F"/>
              </a:gs>
            </a:gsLst>
            <a:path path="circle">
              <a:fillToRect l="100%" t="100%"/>
            </a:path>
            <a:tileRect b="-100%" r="-100%"/>
          </a:gradFill>
          <a:ln cap="flat" cmpd="sng" w="57150">
            <a:solidFill>
              <a:srgbClr val="D9959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242" name="Shape 242"/>
          <p:cNvSpPr/>
          <p:nvPr/>
        </p:nvSpPr>
        <p:spPr>
          <a:xfrm>
            <a:off x="1062109" y="404663"/>
            <a:ext cx="7513594" cy="646331"/>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3600">
                <a:solidFill>
                  <a:srgbClr val="006600"/>
                </a:solidFill>
                <a:latin typeface="Calibri"/>
                <a:ea typeface="Calibri"/>
                <a:cs typeface="Calibri"/>
                <a:sym typeface="Calibri"/>
              </a:rPr>
              <a:t>استراتيجيات تساعد على اكتساب مهارات التفكير</a:t>
            </a:r>
          </a:p>
        </p:txBody>
      </p:sp>
      <p:grpSp>
        <p:nvGrpSpPr>
          <p:cNvPr id="243" name="Shape 243"/>
          <p:cNvGrpSpPr/>
          <p:nvPr/>
        </p:nvGrpSpPr>
        <p:grpSpPr>
          <a:xfrm>
            <a:off x="1691679" y="2420888"/>
            <a:ext cx="5616623" cy="3600399"/>
            <a:chOff x="251519" y="2420888"/>
            <a:chExt cx="8640960" cy="3600399"/>
          </a:xfrm>
        </p:grpSpPr>
        <p:sp>
          <p:nvSpPr>
            <p:cNvPr id="244" name="Shape 244"/>
            <p:cNvSpPr/>
            <p:nvPr/>
          </p:nvSpPr>
          <p:spPr>
            <a:xfrm>
              <a:off x="251519" y="2420888"/>
              <a:ext cx="8640960" cy="3600399"/>
            </a:xfrm>
            <a:prstGeom prst="round2SameRect">
              <a:avLst>
                <a:gd fmla="val 50000" name="adj1"/>
                <a:gd fmla="val 0" name="adj2"/>
              </a:avLst>
            </a:prstGeom>
            <a:gradFill>
              <a:gsLst>
                <a:gs pos="0">
                  <a:srgbClr val="000082"/>
                </a:gs>
                <a:gs pos="30000">
                  <a:schemeClr val="lt1"/>
                </a:gs>
                <a:gs pos="64999">
                  <a:srgbClr val="BA0066"/>
                </a:gs>
                <a:gs pos="89999">
                  <a:srgbClr val="00B050"/>
                </a:gs>
                <a:gs pos="100000">
                  <a:srgbClr val="FF8200"/>
                </a:gs>
              </a:gsLst>
              <a:lin ang="5400000" scaled="0"/>
            </a:gradFill>
            <a:ln cap="flat" cmpd="sng" w="254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245" name="Shape 245"/>
            <p:cNvSpPr/>
            <p:nvPr/>
          </p:nvSpPr>
          <p:spPr>
            <a:xfrm>
              <a:off x="539552" y="2708919"/>
              <a:ext cx="7992887" cy="3096343"/>
            </a:xfrm>
            <a:prstGeom prst="rect">
              <a:avLst/>
            </a:prstGeom>
            <a:solidFill>
              <a:schemeClr val="lt1"/>
            </a:solidFill>
            <a:ln cap="flat" cmpd="sng" w="25400">
              <a:solidFill>
                <a:srgbClr val="FFF200"/>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sp>
        <p:nvSpPr>
          <p:cNvPr id="246" name="Shape 246"/>
          <p:cNvSpPr/>
          <p:nvPr/>
        </p:nvSpPr>
        <p:spPr>
          <a:xfrm>
            <a:off x="2483767" y="3006827"/>
            <a:ext cx="3744415" cy="2554544"/>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SA" sz="4000">
                <a:solidFill>
                  <a:srgbClr val="6600CC"/>
                </a:solidFill>
                <a:latin typeface="Times New Roman"/>
                <a:ea typeface="Times New Roman"/>
                <a:cs typeface="Times New Roman"/>
                <a:sym typeface="Times New Roman"/>
              </a:rPr>
              <a:t>1- التعلم الإتقاني.</a:t>
            </a:r>
          </a:p>
          <a:p>
            <a:pPr indent="0" lvl="0" marL="0" marR="0" rtl="1" algn="r">
              <a:spcBef>
                <a:spcPts val="0"/>
              </a:spcBef>
              <a:spcAft>
                <a:spcPts val="0"/>
              </a:spcAft>
              <a:buSzPct val="25000"/>
              <a:buNone/>
            </a:pPr>
            <a:r>
              <a:rPr b="1" lang="ar-SA" sz="4000">
                <a:solidFill>
                  <a:srgbClr val="6600CC"/>
                </a:solidFill>
                <a:latin typeface="Times New Roman"/>
                <a:ea typeface="Times New Roman"/>
                <a:cs typeface="Times New Roman"/>
                <a:sym typeface="Times New Roman"/>
              </a:rPr>
              <a:t>2- التعلم بالاكتشاف.</a:t>
            </a:r>
          </a:p>
          <a:p>
            <a:pPr indent="0" lvl="0" marL="0" marR="0" rtl="1" algn="r">
              <a:spcBef>
                <a:spcPts val="0"/>
              </a:spcBef>
              <a:spcAft>
                <a:spcPts val="0"/>
              </a:spcAft>
              <a:buSzPct val="25000"/>
              <a:buNone/>
            </a:pPr>
            <a:r>
              <a:rPr b="1" lang="ar-SA" sz="4000">
                <a:solidFill>
                  <a:srgbClr val="6600CC"/>
                </a:solidFill>
                <a:latin typeface="Times New Roman"/>
                <a:ea typeface="Times New Roman"/>
                <a:cs typeface="Times New Roman"/>
                <a:sym typeface="Times New Roman"/>
              </a:rPr>
              <a:t>3- حل المشكلات.</a:t>
            </a:r>
          </a:p>
          <a:p>
            <a:pPr indent="0" lvl="0" marL="0" marR="0" rtl="1" algn="r">
              <a:spcBef>
                <a:spcPts val="0"/>
              </a:spcBef>
              <a:spcAft>
                <a:spcPts val="0"/>
              </a:spcAft>
              <a:buSzPct val="25000"/>
              <a:buNone/>
            </a:pPr>
            <a:r>
              <a:rPr b="1" lang="ar-SA" sz="4000">
                <a:solidFill>
                  <a:srgbClr val="6600CC"/>
                </a:solidFill>
                <a:latin typeface="Times New Roman"/>
                <a:ea typeface="Times New Roman"/>
                <a:cs typeface="Times New Roman"/>
                <a:sym typeface="Times New Roman"/>
              </a:rPr>
              <a:t>4- اتخاذ القرارات.</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41"/>
                                        </p:tgtEl>
                                        <p:attrNameLst>
                                          <p:attrName>style.visibility</p:attrName>
                                        </p:attrNameLst>
                                      </p:cBhvr>
                                      <p:to>
                                        <p:strVal val="visible"/>
                                      </p:to>
                                    </p:set>
                                    <p:animEffect filter="fade" transition="in">
                                      <p:cBhvr>
                                        <p:cTn dur="500"/>
                                        <p:tgtEl>
                                          <p:spTgt spid="241"/>
                                        </p:tgtEl>
                                      </p:cBhvr>
                                    </p:animEffect>
                                  </p:childTnLst>
                                </p:cTn>
                              </p:par>
                              <p:par>
                                <p:cTn fill="hold" nodeType="withEffect" presetClass="entr" presetID="10" presetSubtype="0">
                                  <p:stCondLst>
                                    <p:cond delay="0"/>
                                  </p:stCondLst>
                                  <p:childTnLst>
                                    <p:set>
                                      <p:cBhvr>
                                        <p:cTn dur="1" fill="hold">
                                          <p:stCondLst>
                                            <p:cond delay="0"/>
                                          </p:stCondLst>
                                        </p:cTn>
                                        <p:tgtEl>
                                          <p:spTgt spid="242"/>
                                        </p:tgtEl>
                                        <p:attrNameLst>
                                          <p:attrName>style.visibility</p:attrName>
                                        </p:attrNameLst>
                                      </p:cBhvr>
                                      <p:to>
                                        <p:strVal val="visible"/>
                                      </p:to>
                                    </p:set>
                                    <p:animEffect filter="fade" transition="in">
                                      <p:cBhvr>
                                        <p:cTn dur="500"/>
                                        <p:tgtEl>
                                          <p:spTgt spid="24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3"/>
                                        </p:tgtEl>
                                        <p:attrNameLst>
                                          <p:attrName>style.visibility</p:attrName>
                                        </p:attrNameLst>
                                      </p:cBhvr>
                                      <p:to>
                                        <p:strVal val="visible"/>
                                      </p:to>
                                    </p:set>
                                    <p:animEffect filter="fade" transition="in">
                                      <p:cBhvr>
                                        <p:cTn dur="500"/>
                                        <p:tgtEl>
                                          <p:spTgt spid="243"/>
                                        </p:tgtEl>
                                      </p:cBhvr>
                                    </p:animEffect>
                                  </p:childTnLst>
                                </p:cTn>
                              </p:par>
                              <p:par>
                                <p:cTn fill="hold" nodeType="withEffect" presetClass="entr" presetID="10" presetSubtype="0">
                                  <p:stCondLst>
                                    <p:cond delay="0"/>
                                  </p:stCondLst>
                                  <p:childTnLst>
                                    <p:set>
                                      <p:cBhvr>
                                        <p:cTn dur="1" fill="hold">
                                          <p:stCondLst>
                                            <p:cond delay="0"/>
                                          </p:stCondLst>
                                        </p:cTn>
                                        <p:tgtEl>
                                          <p:spTgt spid="246">
                                            <p:txEl>
                                              <p:pRg end="0" st="0"/>
                                            </p:txEl>
                                          </p:spTgt>
                                        </p:tgtEl>
                                        <p:attrNameLst>
                                          <p:attrName>style.visibility</p:attrName>
                                        </p:attrNameLst>
                                      </p:cBhvr>
                                      <p:to>
                                        <p:strVal val="visible"/>
                                      </p:to>
                                    </p:set>
                                    <p:animEffect filter="fade" transition="in">
                                      <p:cBhvr>
                                        <p:cTn dur="500"/>
                                        <p:tgtEl>
                                          <p:spTgt spid="246">
                                            <p:txEl>
                                              <p:pRg end="0" st="0"/>
                                            </p:txEl>
                                          </p:spTgt>
                                        </p:tgtEl>
                                      </p:cBhvr>
                                    </p:animEffect>
                                  </p:childTnLst>
                                </p:cTn>
                              </p:par>
                              <p:par>
                                <p:cTn fill="hold" nodeType="withEffect" presetClass="entr" presetID="10" presetSubtype="0">
                                  <p:stCondLst>
                                    <p:cond delay="0"/>
                                  </p:stCondLst>
                                  <p:childTnLst>
                                    <p:set>
                                      <p:cBhvr>
                                        <p:cTn dur="1" fill="hold">
                                          <p:stCondLst>
                                            <p:cond delay="0"/>
                                          </p:stCondLst>
                                        </p:cTn>
                                        <p:tgtEl>
                                          <p:spTgt spid="246">
                                            <p:txEl>
                                              <p:pRg end="1" st="1"/>
                                            </p:txEl>
                                          </p:spTgt>
                                        </p:tgtEl>
                                        <p:attrNameLst>
                                          <p:attrName>style.visibility</p:attrName>
                                        </p:attrNameLst>
                                      </p:cBhvr>
                                      <p:to>
                                        <p:strVal val="visible"/>
                                      </p:to>
                                    </p:set>
                                    <p:animEffect filter="fade" transition="in">
                                      <p:cBhvr>
                                        <p:cTn dur="500"/>
                                        <p:tgtEl>
                                          <p:spTgt spid="246">
                                            <p:txEl>
                                              <p:pRg end="1" st="1"/>
                                            </p:txEl>
                                          </p:spTgt>
                                        </p:tgtEl>
                                      </p:cBhvr>
                                    </p:animEffect>
                                  </p:childTnLst>
                                </p:cTn>
                              </p:par>
                              <p:par>
                                <p:cTn fill="hold" nodeType="withEffect" presetClass="entr" presetID="10" presetSubtype="0">
                                  <p:stCondLst>
                                    <p:cond delay="0"/>
                                  </p:stCondLst>
                                  <p:childTnLst>
                                    <p:set>
                                      <p:cBhvr>
                                        <p:cTn dur="1" fill="hold">
                                          <p:stCondLst>
                                            <p:cond delay="0"/>
                                          </p:stCondLst>
                                        </p:cTn>
                                        <p:tgtEl>
                                          <p:spTgt spid="246">
                                            <p:txEl>
                                              <p:pRg end="2" st="2"/>
                                            </p:txEl>
                                          </p:spTgt>
                                        </p:tgtEl>
                                        <p:attrNameLst>
                                          <p:attrName>style.visibility</p:attrName>
                                        </p:attrNameLst>
                                      </p:cBhvr>
                                      <p:to>
                                        <p:strVal val="visible"/>
                                      </p:to>
                                    </p:set>
                                    <p:animEffect filter="fade" transition="in">
                                      <p:cBhvr>
                                        <p:cTn dur="500"/>
                                        <p:tgtEl>
                                          <p:spTgt spid="246">
                                            <p:txEl>
                                              <p:pRg end="2" st="2"/>
                                            </p:txEl>
                                          </p:spTgt>
                                        </p:tgtEl>
                                      </p:cBhvr>
                                    </p:animEffect>
                                  </p:childTnLst>
                                </p:cTn>
                              </p:par>
                              <p:par>
                                <p:cTn fill="hold" nodeType="withEffect" presetClass="entr" presetID="10" presetSubtype="0">
                                  <p:stCondLst>
                                    <p:cond delay="0"/>
                                  </p:stCondLst>
                                  <p:childTnLst>
                                    <p:set>
                                      <p:cBhvr>
                                        <p:cTn dur="1" fill="hold">
                                          <p:stCondLst>
                                            <p:cond delay="0"/>
                                          </p:stCondLst>
                                        </p:cTn>
                                        <p:tgtEl>
                                          <p:spTgt spid="246">
                                            <p:txEl>
                                              <p:pRg end="3" st="3"/>
                                            </p:txEl>
                                          </p:spTgt>
                                        </p:tgtEl>
                                        <p:attrNameLst>
                                          <p:attrName>style.visibility</p:attrName>
                                        </p:attrNameLst>
                                      </p:cBhvr>
                                      <p:to>
                                        <p:strVal val="visible"/>
                                      </p:to>
                                    </p:set>
                                    <p:animEffect filter="fade" transition="in">
                                      <p:cBhvr>
                                        <p:cTn dur="500"/>
                                        <p:tgtEl>
                                          <p:spTgt spid="246">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0" name="Shape 250"/>
        <p:cNvGrpSpPr/>
        <p:nvPr/>
      </p:nvGrpSpPr>
      <p:grpSpPr>
        <a:xfrm>
          <a:off x="0" y="0"/>
          <a:ext cx="0" cy="0"/>
          <a:chOff x="0" y="0"/>
          <a:chExt cx="0" cy="0"/>
        </a:xfrm>
      </p:grpSpPr>
      <p:sp>
        <p:nvSpPr>
          <p:cNvPr id="251" name="Shape 251"/>
          <p:cNvSpPr/>
          <p:nvPr/>
        </p:nvSpPr>
        <p:spPr>
          <a:xfrm>
            <a:off x="1043608" y="332656"/>
            <a:ext cx="7704855" cy="914400"/>
          </a:xfrm>
          <a:prstGeom prst="round2DiagRect">
            <a:avLst>
              <a:gd fmla="val 50000" name="adj1"/>
              <a:gd fmla="val 0" name="adj2"/>
            </a:avLst>
          </a:prstGeom>
          <a:gradFill>
            <a:gsLst>
              <a:gs pos="0">
                <a:srgbClr val="D99593"/>
              </a:gs>
              <a:gs pos="1000">
                <a:srgbClr val="FABF8E"/>
              </a:gs>
              <a:gs pos="48000">
                <a:srgbClr val="FFEFD1"/>
              </a:gs>
              <a:gs pos="64999">
                <a:srgbClr val="F0EBD5"/>
              </a:gs>
              <a:gs pos="100000">
                <a:srgbClr val="D1C39F"/>
              </a:gs>
            </a:gsLst>
            <a:path path="circle">
              <a:fillToRect l="100%" t="100%"/>
            </a:path>
            <a:tileRect b="-100%" r="-100%"/>
          </a:gradFill>
          <a:ln cap="flat" cmpd="sng" w="57150">
            <a:solidFill>
              <a:srgbClr val="D9959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252" name="Shape 252"/>
          <p:cNvSpPr/>
          <p:nvPr/>
        </p:nvSpPr>
        <p:spPr>
          <a:xfrm>
            <a:off x="1062109" y="404663"/>
            <a:ext cx="7513594" cy="646331"/>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3600">
                <a:solidFill>
                  <a:srgbClr val="006600"/>
                </a:solidFill>
                <a:latin typeface="Calibri"/>
                <a:ea typeface="Calibri"/>
                <a:cs typeface="Calibri"/>
                <a:sym typeface="Calibri"/>
              </a:rPr>
              <a:t>استراتيجيات تساعد على اكتساب مهارات التفكير</a:t>
            </a:r>
          </a:p>
        </p:txBody>
      </p:sp>
      <p:grpSp>
        <p:nvGrpSpPr>
          <p:cNvPr id="253" name="Shape 253"/>
          <p:cNvGrpSpPr/>
          <p:nvPr/>
        </p:nvGrpSpPr>
        <p:grpSpPr>
          <a:xfrm>
            <a:off x="1691679" y="2420888"/>
            <a:ext cx="5616623" cy="3600399"/>
            <a:chOff x="251519" y="2420888"/>
            <a:chExt cx="8640960" cy="3600399"/>
          </a:xfrm>
        </p:grpSpPr>
        <p:sp>
          <p:nvSpPr>
            <p:cNvPr id="254" name="Shape 254"/>
            <p:cNvSpPr/>
            <p:nvPr/>
          </p:nvSpPr>
          <p:spPr>
            <a:xfrm>
              <a:off x="251519" y="2420888"/>
              <a:ext cx="8640960" cy="3600399"/>
            </a:xfrm>
            <a:prstGeom prst="round2SameRect">
              <a:avLst>
                <a:gd fmla="val 50000" name="adj1"/>
                <a:gd fmla="val 0" name="adj2"/>
              </a:avLst>
            </a:prstGeom>
            <a:gradFill>
              <a:gsLst>
                <a:gs pos="0">
                  <a:srgbClr val="000082"/>
                </a:gs>
                <a:gs pos="30000">
                  <a:schemeClr val="lt1"/>
                </a:gs>
                <a:gs pos="64999">
                  <a:srgbClr val="BA0066"/>
                </a:gs>
                <a:gs pos="89999">
                  <a:srgbClr val="00B050"/>
                </a:gs>
                <a:gs pos="100000">
                  <a:srgbClr val="FF8200"/>
                </a:gs>
              </a:gsLst>
              <a:lin ang="5400000" scaled="0"/>
            </a:gradFill>
            <a:ln cap="flat" cmpd="sng" w="254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255" name="Shape 255"/>
            <p:cNvSpPr/>
            <p:nvPr/>
          </p:nvSpPr>
          <p:spPr>
            <a:xfrm>
              <a:off x="539552" y="2708919"/>
              <a:ext cx="7992887" cy="3096343"/>
            </a:xfrm>
            <a:prstGeom prst="rect">
              <a:avLst/>
            </a:prstGeom>
            <a:solidFill>
              <a:schemeClr val="lt1"/>
            </a:solidFill>
            <a:ln cap="flat" cmpd="sng" w="25400">
              <a:solidFill>
                <a:srgbClr val="FFF200"/>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sp>
        <p:nvSpPr>
          <p:cNvPr id="256" name="Shape 256"/>
          <p:cNvSpPr/>
          <p:nvPr/>
        </p:nvSpPr>
        <p:spPr>
          <a:xfrm>
            <a:off x="1691680" y="3006827"/>
            <a:ext cx="4536504" cy="2554544"/>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SA" sz="4000">
                <a:solidFill>
                  <a:srgbClr val="6600CC"/>
                </a:solidFill>
                <a:latin typeface="Times New Roman"/>
                <a:ea typeface="Times New Roman"/>
                <a:cs typeface="Times New Roman"/>
                <a:sym typeface="Times New Roman"/>
              </a:rPr>
              <a:t>5- القبعات الست.</a:t>
            </a:r>
          </a:p>
          <a:p>
            <a:pPr indent="0" lvl="0" marL="0" marR="0" rtl="1" algn="r">
              <a:spcBef>
                <a:spcPts val="0"/>
              </a:spcBef>
              <a:spcAft>
                <a:spcPts val="0"/>
              </a:spcAft>
              <a:buSzPct val="25000"/>
              <a:buNone/>
            </a:pPr>
            <a:r>
              <a:rPr b="1" lang="ar-SA" sz="4000">
                <a:solidFill>
                  <a:srgbClr val="6600CC"/>
                </a:solidFill>
                <a:latin typeface="Times New Roman"/>
                <a:ea typeface="Times New Roman"/>
                <a:cs typeface="Times New Roman"/>
                <a:sym typeface="Times New Roman"/>
              </a:rPr>
              <a:t>6- إستراتيجية الكورت.</a:t>
            </a:r>
          </a:p>
          <a:p>
            <a:pPr indent="0" lvl="0" marL="0" marR="0" rtl="1" algn="r">
              <a:spcBef>
                <a:spcPts val="0"/>
              </a:spcBef>
              <a:spcAft>
                <a:spcPts val="0"/>
              </a:spcAft>
              <a:buSzPct val="25000"/>
              <a:buNone/>
            </a:pPr>
            <a:r>
              <a:rPr b="1" lang="ar-SA" sz="4000">
                <a:solidFill>
                  <a:srgbClr val="6600CC"/>
                </a:solidFill>
                <a:latin typeface="Times New Roman"/>
                <a:ea typeface="Times New Roman"/>
                <a:cs typeface="Times New Roman"/>
                <a:sym typeface="Times New Roman"/>
              </a:rPr>
              <a:t>7- خرائط التفكير.</a:t>
            </a:r>
          </a:p>
          <a:p>
            <a:pPr indent="0" lvl="0" marL="0" marR="0" rtl="1" algn="r">
              <a:spcBef>
                <a:spcPts val="0"/>
              </a:spcBef>
              <a:spcAft>
                <a:spcPts val="0"/>
              </a:spcAft>
              <a:buSzPct val="25000"/>
              <a:buNone/>
            </a:pPr>
            <a:r>
              <a:rPr b="1" lang="ar-SA" sz="4000">
                <a:solidFill>
                  <a:srgbClr val="6600CC"/>
                </a:solidFill>
                <a:latin typeface="Times New Roman"/>
                <a:ea typeface="Times New Roman"/>
                <a:cs typeface="Times New Roman"/>
                <a:sym typeface="Times New Roman"/>
              </a:rPr>
              <a:t>8- العصف الذهني.</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53"/>
                                        </p:tgtEl>
                                        <p:attrNameLst>
                                          <p:attrName>style.visibility</p:attrName>
                                        </p:attrNameLst>
                                      </p:cBhvr>
                                      <p:to>
                                        <p:strVal val="visible"/>
                                      </p:to>
                                    </p:set>
                                    <p:animEffect filter="fade" transition="in">
                                      <p:cBhvr>
                                        <p:cTn dur="500"/>
                                        <p:tgtEl>
                                          <p:spTgt spid="253"/>
                                        </p:tgtEl>
                                      </p:cBhvr>
                                    </p:animEffect>
                                  </p:childTnLst>
                                </p:cTn>
                              </p:par>
                              <p:par>
                                <p:cTn fill="hold" nodeType="withEffect" presetClass="entr" presetID="10" presetSubtype="0">
                                  <p:stCondLst>
                                    <p:cond delay="0"/>
                                  </p:stCondLst>
                                  <p:childTnLst>
                                    <p:set>
                                      <p:cBhvr>
                                        <p:cTn dur="1" fill="hold">
                                          <p:stCondLst>
                                            <p:cond delay="0"/>
                                          </p:stCondLst>
                                        </p:cTn>
                                        <p:tgtEl>
                                          <p:spTgt spid="256">
                                            <p:txEl>
                                              <p:pRg end="0" st="0"/>
                                            </p:txEl>
                                          </p:spTgt>
                                        </p:tgtEl>
                                        <p:attrNameLst>
                                          <p:attrName>style.visibility</p:attrName>
                                        </p:attrNameLst>
                                      </p:cBhvr>
                                      <p:to>
                                        <p:strVal val="visible"/>
                                      </p:to>
                                    </p:set>
                                    <p:animEffect filter="fade" transition="in">
                                      <p:cBhvr>
                                        <p:cTn dur="500"/>
                                        <p:tgtEl>
                                          <p:spTgt spid="256">
                                            <p:txEl>
                                              <p:pRg end="0" st="0"/>
                                            </p:txEl>
                                          </p:spTgt>
                                        </p:tgtEl>
                                      </p:cBhvr>
                                    </p:animEffect>
                                  </p:childTnLst>
                                </p:cTn>
                              </p:par>
                              <p:par>
                                <p:cTn fill="hold" nodeType="withEffect" presetClass="entr" presetID="10" presetSubtype="0">
                                  <p:stCondLst>
                                    <p:cond delay="0"/>
                                  </p:stCondLst>
                                  <p:childTnLst>
                                    <p:set>
                                      <p:cBhvr>
                                        <p:cTn dur="1" fill="hold">
                                          <p:stCondLst>
                                            <p:cond delay="0"/>
                                          </p:stCondLst>
                                        </p:cTn>
                                        <p:tgtEl>
                                          <p:spTgt spid="256">
                                            <p:txEl>
                                              <p:pRg end="1" st="1"/>
                                            </p:txEl>
                                          </p:spTgt>
                                        </p:tgtEl>
                                        <p:attrNameLst>
                                          <p:attrName>style.visibility</p:attrName>
                                        </p:attrNameLst>
                                      </p:cBhvr>
                                      <p:to>
                                        <p:strVal val="visible"/>
                                      </p:to>
                                    </p:set>
                                    <p:animEffect filter="fade" transition="in">
                                      <p:cBhvr>
                                        <p:cTn dur="500"/>
                                        <p:tgtEl>
                                          <p:spTgt spid="256">
                                            <p:txEl>
                                              <p:pRg end="1" st="1"/>
                                            </p:txEl>
                                          </p:spTgt>
                                        </p:tgtEl>
                                      </p:cBhvr>
                                    </p:animEffect>
                                  </p:childTnLst>
                                </p:cTn>
                              </p:par>
                              <p:par>
                                <p:cTn fill="hold" nodeType="withEffect" presetClass="entr" presetID="10" presetSubtype="0">
                                  <p:stCondLst>
                                    <p:cond delay="0"/>
                                  </p:stCondLst>
                                  <p:childTnLst>
                                    <p:set>
                                      <p:cBhvr>
                                        <p:cTn dur="1" fill="hold">
                                          <p:stCondLst>
                                            <p:cond delay="0"/>
                                          </p:stCondLst>
                                        </p:cTn>
                                        <p:tgtEl>
                                          <p:spTgt spid="256">
                                            <p:txEl>
                                              <p:pRg end="2" st="2"/>
                                            </p:txEl>
                                          </p:spTgt>
                                        </p:tgtEl>
                                        <p:attrNameLst>
                                          <p:attrName>style.visibility</p:attrName>
                                        </p:attrNameLst>
                                      </p:cBhvr>
                                      <p:to>
                                        <p:strVal val="visible"/>
                                      </p:to>
                                    </p:set>
                                    <p:animEffect filter="fade" transition="in">
                                      <p:cBhvr>
                                        <p:cTn dur="500"/>
                                        <p:tgtEl>
                                          <p:spTgt spid="256">
                                            <p:txEl>
                                              <p:pRg end="2" st="2"/>
                                            </p:txEl>
                                          </p:spTgt>
                                        </p:tgtEl>
                                      </p:cBhvr>
                                    </p:animEffect>
                                  </p:childTnLst>
                                </p:cTn>
                              </p:par>
                              <p:par>
                                <p:cTn fill="hold" nodeType="withEffect" presetClass="entr" presetID="10" presetSubtype="0">
                                  <p:stCondLst>
                                    <p:cond delay="0"/>
                                  </p:stCondLst>
                                  <p:childTnLst>
                                    <p:set>
                                      <p:cBhvr>
                                        <p:cTn dur="1" fill="hold">
                                          <p:stCondLst>
                                            <p:cond delay="0"/>
                                          </p:stCondLst>
                                        </p:cTn>
                                        <p:tgtEl>
                                          <p:spTgt spid="256">
                                            <p:txEl>
                                              <p:pRg end="3" st="3"/>
                                            </p:txEl>
                                          </p:spTgt>
                                        </p:tgtEl>
                                        <p:attrNameLst>
                                          <p:attrName>style.visibility</p:attrName>
                                        </p:attrNameLst>
                                      </p:cBhvr>
                                      <p:to>
                                        <p:strVal val="visible"/>
                                      </p:to>
                                    </p:set>
                                    <p:animEffect filter="fade" transition="in">
                                      <p:cBhvr>
                                        <p:cTn dur="500"/>
                                        <p:tgtEl>
                                          <p:spTgt spid="256">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0" name="Shape 260"/>
        <p:cNvGrpSpPr/>
        <p:nvPr/>
      </p:nvGrpSpPr>
      <p:grpSpPr>
        <a:xfrm>
          <a:off x="0" y="0"/>
          <a:ext cx="0" cy="0"/>
          <a:chOff x="0" y="0"/>
          <a:chExt cx="0" cy="0"/>
        </a:xfrm>
      </p:grpSpPr>
      <p:sp>
        <p:nvSpPr>
          <p:cNvPr id="261" name="Shape 261"/>
          <p:cNvSpPr/>
          <p:nvPr/>
        </p:nvSpPr>
        <p:spPr>
          <a:xfrm>
            <a:off x="5220071" y="548679"/>
            <a:ext cx="2592287" cy="914400"/>
          </a:xfrm>
          <a:prstGeom prst="teardrop">
            <a:avLst>
              <a:gd fmla="val 100000" name="adj"/>
            </a:avLst>
          </a:prstGeom>
          <a:solidFill>
            <a:srgbClr val="FFC000"/>
          </a:solidFill>
          <a:ln>
            <a:noFill/>
          </a:ln>
          <a:effectLst>
            <a:outerShdw blurRad="44450" algn="ctr" dir="5400000" dist="27939">
              <a:srgbClr val="000000">
                <a:alpha val="31764"/>
              </a:srgbClr>
            </a:outerShdw>
          </a:effectLst>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262" name="Shape 262"/>
          <p:cNvSpPr/>
          <p:nvPr/>
        </p:nvSpPr>
        <p:spPr>
          <a:xfrm>
            <a:off x="5571842" y="620687"/>
            <a:ext cx="1830950" cy="769441"/>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4400">
                <a:solidFill>
                  <a:srgbClr val="0000CC"/>
                </a:solidFill>
                <a:latin typeface="Calibri"/>
                <a:ea typeface="Calibri"/>
                <a:cs typeface="Calibri"/>
                <a:sym typeface="Calibri"/>
              </a:rPr>
              <a:t>تعلم ذاتي</a:t>
            </a:r>
          </a:p>
        </p:txBody>
      </p:sp>
      <p:sp>
        <p:nvSpPr>
          <p:cNvPr id="263" name="Shape 263"/>
          <p:cNvSpPr/>
          <p:nvPr/>
        </p:nvSpPr>
        <p:spPr>
          <a:xfrm>
            <a:off x="395536" y="2132856"/>
            <a:ext cx="8280920" cy="3960439"/>
          </a:xfrm>
          <a:prstGeom prst="flowChartDocument">
            <a:avLst/>
          </a:prstGeom>
          <a:gradFill>
            <a:gsLst>
              <a:gs pos="0">
                <a:srgbClr val="992D2B"/>
              </a:gs>
              <a:gs pos="80000">
                <a:srgbClr val="C93D39"/>
              </a:gs>
              <a:gs pos="100000">
                <a:srgbClr val="CD3A36"/>
              </a:gs>
            </a:gsLst>
            <a:lin ang="16200000" scaled="0"/>
          </a:gradFill>
          <a:ln>
            <a:noFill/>
          </a:ln>
          <a:effectLst>
            <a:outerShdw blurRad="39999" rotWithShape="0" dir="5400000" dist="23000">
              <a:srgbClr val="000000">
                <a:alpha val="34901"/>
              </a:srgbClr>
            </a:outerShdw>
          </a:effectLst>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264" name="Shape 264"/>
          <p:cNvSpPr/>
          <p:nvPr/>
        </p:nvSpPr>
        <p:spPr>
          <a:xfrm>
            <a:off x="467543" y="2284998"/>
            <a:ext cx="7884367" cy="3170098"/>
          </a:xfrm>
          <a:prstGeom prst="rect">
            <a:avLst/>
          </a:prstGeom>
          <a:noFill/>
          <a:ln>
            <a:noFill/>
          </a:ln>
        </p:spPr>
        <p:txBody>
          <a:bodyPr anchorCtr="0" anchor="ctr" bIns="45700" lIns="91425" rIns="91425" tIns="45700">
            <a:noAutofit/>
          </a:bodyPr>
          <a:lstStyle/>
          <a:p>
            <a:pPr indent="0" lvl="0" marL="0" marR="0" rtl="1" algn="ctr">
              <a:lnSpc>
                <a:spcPct val="100000"/>
              </a:lnSpc>
              <a:spcBef>
                <a:spcPts val="0"/>
              </a:spcBef>
              <a:spcAft>
                <a:spcPts val="0"/>
              </a:spcAft>
              <a:buClr>
                <a:srgbClr val="FFFF00"/>
              </a:buClr>
              <a:buSzPct val="25000"/>
              <a:buFont typeface="Times New Roman"/>
              <a:buNone/>
            </a:pPr>
            <a:r>
              <a:rPr b="1" i="0" lang="ar-SA" sz="4000" u="none" cap="none" strike="noStrike">
                <a:solidFill>
                  <a:srgbClr val="FFFF00"/>
                </a:solidFill>
                <a:latin typeface="Times New Roman"/>
                <a:ea typeface="Times New Roman"/>
                <a:cs typeface="Times New Roman"/>
                <a:sym typeface="Times New Roman"/>
              </a:rPr>
              <a:t>اكتب تقريراً عن اثنتين من الإستراتيجيات تساعد على اكتساب مهارات التفكير موضحاً فيه المقصود بكل إستراتيجية ومورداً أحد تطبيقاتها. استفد من مصادر التعلم في المدرسة والمكتبات الإلكترونية والإنترنت.</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61"/>
                                        </p:tgtEl>
                                        <p:attrNameLst>
                                          <p:attrName>style.visibility</p:attrName>
                                        </p:attrNameLst>
                                      </p:cBhvr>
                                      <p:to>
                                        <p:strVal val="visible"/>
                                      </p:to>
                                    </p:set>
                                    <p:animEffect filter="fade" transition="in">
                                      <p:cBhvr>
                                        <p:cTn dur="500"/>
                                        <p:tgtEl>
                                          <p:spTgt spid="261"/>
                                        </p:tgtEl>
                                      </p:cBhvr>
                                    </p:animEffect>
                                  </p:childTnLst>
                                </p:cTn>
                              </p:par>
                              <p:par>
                                <p:cTn fill="hold" nodeType="withEffect" presetClass="entr" presetID="10" presetSubtype="0">
                                  <p:stCondLst>
                                    <p:cond delay="0"/>
                                  </p:stCondLst>
                                  <p:childTnLst>
                                    <p:set>
                                      <p:cBhvr>
                                        <p:cTn dur="1" fill="hold">
                                          <p:stCondLst>
                                            <p:cond delay="0"/>
                                          </p:stCondLst>
                                        </p:cTn>
                                        <p:tgtEl>
                                          <p:spTgt spid="262"/>
                                        </p:tgtEl>
                                        <p:attrNameLst>
                                          <p:attrName>style.visibility</p:attrName>
                                        </p:attrNameLst>
                                      </p:cBhvr>
                                      <p:to>
                                        <p:strVal val="visible"/>
                                      </p:to>
                                    </p:set>
                                    <p:animEffect filter="fade" transition="in">
                                      <p:cBhvr>
                                        <p:cTn dur="500"/>
                                        <p:tgtEl>
                                          <p:spTgt spid="26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3"/>
                                        </p:tgtEl>
                                        <p:attrNameLst>
                                          <p:attrName>style.visibility</p:attrName>
                                        </p:attrNameLst>
                                      </p:cBhvr>
                                      <p:to>
                                        <p:strVal val="visible"/>
                                      </p:to>
                                    </p:set>
                                    <p:animEffect filter="fade" transition="in">
                                      <p:cBhvr>
                                        <p:cTn dur="500"/>
                                        <p:tgtEl>
                                          <p:spTgt spid="263"/>
                                        </p:tgtEl>
                                      </p:cBhvr>
                                    </p:animEffect>
                                  </p:childTnLst>
                                </p:cTn>
                              </p:par>
                              <p:par>
                                <p:cTn fill="hold" nodeType="withEffect" presetClass="entr" presetID="10" presetSubtype="0">
                                  <p:stCondLst>
                                    <p:cond delay="0"/>
                                  </p:stCondLst>
                                  <p:childTnLst>
                                    <p:set>
                                      <p:cBhvr>
                                        <p:cTn dur="1" fill="hold">
                                          <p:stCondLst>
                                            <p:cond delay="0"/>
                                          </p:stCondLst>
                                        </p:cTn>
                                        <p:tgtEl>
                                          <p:spTgt spid="264"/>
                                        </p:tgtEl>
                                        <p:attrNameLst>
                                          <p:attrName>style.visibility</p:attrName>
                                        </p:attrNameLst>
                                      </p:cBhvr>
                                      <p:to>
                                        <p:strVal val="visible"/>
                                      </p:to>
                                    </p:set>
                                    <p:animEffect filter="fade" transition="in">
                                      <p:cBhvr>
                                        <p:cTn dur="500"/>
                                        <p:tgtEl>
                                          <p:spTgt spid="26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8" name="Shape 268"/>
        <p:cNvGrpSpPr/>
        <p:nvPr/>
      </p:nvGrpSpPr>
      <p:grpSpPr>
        <a:xfrm>
          <a:off x="0" y="0"/>
          <a:ext cx="0" cy="0"/>
          <a:chOff x="0" y="0"/>
          <a:chExt cx="0" cy="0"/>
        </a:xfrm>
      </p:grpSpPr>
      <p:pic>
        <p:nvPicPr>
          <p:cNvPr descr="صورة2.png" id="269" name="Shape 269"/>
          <p:cNvPicPr preferRelativeResize="0"/>
          <p:nvPr/>
        </p:nvPicPr>
        <p:blipFill rotWithShape="1">
          <a:blip r:embed="rId3">
            <a:alphaModFix/>
          </a:blip>
          <a:srcRect b="0" l="0" r="0" t="0"/>
          <a:stretch/>
        </p:blipFill>
        <p:spPr>
          <a:xfrm>
            <a:off x="251519" y="1988840"/>
            <a:ext cx="8568951" cy="3903885"/>
          </a:xfrm>
          <a:prstGeom prst="rect">
            <a:avLst/>
          </a:prstGeom>
          <a:noFill/>
          <a:ln>
            <a:noFill/>
          </a:ln>
          <a:effectLst>
            <a:outerShdw blurRad="44450" algn="ctr" dir="5400000" dist="27939">
              <a:srgbClr val="000000">
                <a:alpha val="31764"/>
              </a:srgbClr>
            </a:outerShdw>
          </a:effectLst>
        </p:spPr>
      </p:pic>
      <p:pic>
        <p:nvPicPr>
          <p:cNvPr id="270" name="Shape 270"/>
          <p:cNvPicPr preferRelativeResize="0"/>
          <p:nvPr/>
        </p:nvPicPr>
        <p:blipFill rotWithShape="1">
          <a:blip r:embed="rId4">
            <a:alphaModFix/>
          </a:blip>
          <a:srcRect b="0" l="0" r="0" t="0"/>
          <a:stretch/>
        </p:blipFill>
        <p:spPr>
          <a:xfrm>
            <a:off x="4117833" y="188640"/>
            <a:ext cx="4494203" cy="1224135"/>
          </a:xfrm>
          <a:prstGeom prst="rect">
            <a:avLst/>
          </a:prstGeom>
          <a:noFill/>
          <a:ln>
            <a:noFill/>
          </a:ln>
          <a:effectLst>
            <a:outerShdw blurRad="44450" algn="ctr" dir="5400000" dist="27939">
              <a:srgbClr val="000000">
                <a:alpha val="31764"/>
              </a:srgbClr>
            </a:outerShdw>
          </a:effectLst>
        </p:spPr>
      </p:pic>
      <p:sp>
        <p:nvSpPr>
          <p:cNvPr id="271" name="Shape 271"/>
          <p:cNvSpPr/>
          <p:nvPr/>
        </p:nvSpPr>
        <p:spPr>
          <a:xfrm>
            <a:off x="899591" y="3303439"/>
            <a:ext cx="7344815" cy="1077217"/>
          </a:xfrm>
          <a:prstGeom prst="rect">
            <a:avLst/>
          </a:prstGeom>
          <a:noFill/>
          <a:ln>
            <a:noFill/>
          </a:ln>
        </p:spPr>
        <p:txBody>
          <a:bodyPr anchorCtr="0" anchor="ctr" bIns="45700" lIns="91425" rIns="91425" tIns="45700">
            <a:noAutofit/>
          </a:bodyPr>
          <a:lstStyle/>
          <a:p>
            <a:pPr indent="0" lvl="0" marL="0" marR="0" rtl="1" algn="ctr">
              <a:spcBef>
                <a:spcPts val="0"/>
              </a:spcBef>
              <a:buSzPct val="25000"/>
              <a:buNone/>
            </a:pPr>
            <a:r>
              <a:rPr b="1" lang="ar-SA" sz="3200">
                <a:solidFill>
                  <a:schemeClr val="dk1"/>
                </a:solidFill>
                <a:latin typeface="Calibri"/>
                <a:ea typeface="Calibri"/>
                <a:cs typeface="Calibri"/>
                <a:sym typeface="Calibri"/>
              </a:rPr>
              <a:t>يقول أحد المستثمرين: (إن الثورات تصنع من خلال الأزمات) لماذا؟</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70"/>
                                        </p:tgtEl>
                                        <p:attrNameLst>
                                          <p:attrName>style.visibility</p:attrName>
                                        </p:attrNameLst>
                                      </p:cBhvr>
                                      <p:to>
                                        <p:strVal val="visible"/>
                                      </p:to>
                                    </p:set>
                                    <p:animEffect filter="fade" transition="in">
                                      <p:cBhvr>
                                        <p:cTn dur="500"/>
                                        <p:tgtEl>
                                          <p:spTgt spid="27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9"/>
                                        </p:tgtEl>
                                        <p:attrNameLst>
                                          <p:attrName>style.visibility</p:attrName>
                                        </p:attrNameLst>
                                      </p:cBhvr>
                                      <p:to>
                                        <p:strVal val="visible"/>
                                      </p:to>
                                    </p:set>
                                    <p:animEffect filter="fade" transition="in">
                                      <p:cBhvr>
                                        <p:cTn dur="500"/>
                                        <p:tgtEl>
                                          <p:spTgt spid="269"/>
                                        </p:tgtEl>
                                      </p:cBhvr>
                                    </p:animEffect>
                                  </p:childTnLst>
                                </p:cTn>
                              </p:par>
                              <p:par>
                                <p:cTn fill="hold" nodeType="withEffect" presetClass="entr" presetID="10" presetSubtype="0">
                                  <p:stCondLst>
                                    <p:cond delay="0"/>
                                  </p:stCondLst>
                                  <p:childTnLst>
                                    <p:set>
                                      <p:cBhvr>
                                        <p:cTn dur="1" fill="hold">
                                          <p:stCondLst>
                                            <p:cond delay="0"/>
                                          </p:stCondLst>
                                        </p:cTn>
                                        <p:tgtEl>
                                          <p:spTgt spid="271"/>
                                        </p:tgtEl>
                                        <p:attrNameLst>
                                          <p:attrName>style.visibility</p:attrName>
                                        </p:attrNameLst>
                                      </p:cBhvr>
                                      <p:to>
                                        <p:strVal val="visible"/>
                                      </p:to>
                                    </p:set>
                                    <p:animEffect filter="fade" transition="in">
                                      <p:cBhvr>
                                        <p:cTn dur="500"/>
                                        <p:tgtEl>
                                          <p:spTgt spid="27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5" name="Shape 95"/>
        <p:cNvGrpSpPr/>
        <p:nvPr/>
      </p:nvGrpSpPr>
      <p:grpSpPr>
        <a:xfrm>
          <a:off x="0" y="0"/>
          <a:ext cx="0" cy="0"/>
          <a:chOff x="0" y="0"/>
          <a:chExt cx="0" cy="0"/>
        </a:xfrm>
      </p:grpSpPr>
      <p:pic>
        <p:nvPicPr>
          <p:cNvPr descr="31-400W.png" id="96" name="Shape 96"/>
          <p:cNvPicPr preferRelativeResize="0"/>
          <p:nvPr/>
        </p:nvPicPr>
        <p:blipFill rotWithShape="1">
          <a:blip r:embed="rId3">
            <a:alphaModFix/>
          </a:blip>
          <a:srcRect b="0" l="0" r="0" t="0"/>
          <a:stretch/>
        </p:blipFill>
        <p:spPr>
          <a:xfrm>
            <a:off x="1259632" y="692695"/>
            <a:ext cx="6696744" cy="2088232"/>
          </a:xfrm>
          <a:prstGeom prst="rect">
            <a:avLst/>
          </a:prstGeom>
          <a:solidFill>
            <a:schemeClr val="lt1"/>
          </a:solidFill>
          <a:ln>
            <a:noFill/>
          </a:ln>
        </p:spPr>
      </p:pic>
      <p:sp>
        <p:nvSpPr>
          <p:cNvPr id="97" name="Shape 97"/>
          <p:cNvSpPr/>
          <p:nvPr/>
        </p:nvSpPr>
        <p:spPr>
          <a:xfrm>
            <a:off x="1565649" y="1148550"/>
            <a:ext cx="5958681" cy="1200329"/>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7200">
                <a:solidFill>
                  <a:schemeClr val="dk1"/>
                </a:solidFill>
                <a:latin typeface="Calibri"/>
                <a:ea typeface="Calibri"/>
                <a:cs typeface="Calibri"/>
                <a:sym typeface="Calibri"/>
              </a:rPr>
              <a:t>الدرس الثالث 6-3 </a:t>
            </a:r>
          </a:p>
        </p:txBody>
      </p:sp>
      <p:pic>
        <p:nvPicPr>
          <p:cNvPr descr="3315-illustration-of-a-colorful-blank-frame-border-pv.png" id="98" name="Shape 98"/>
          <p:cNvPicPr preferRelativeResize="0"/>
          <p:nvPr/>
        </p:nvPicPr>
        <p:blipFill rotWithShape="1">
          <a:blip r:embed="rId4">
            <a:alphaModFix/>
          </a:blip>
          <a:srcRect b="0" l="0" r="0" t="0"/>
          <a:stretch/>
        </p:blipFill>
        <p:spPr>
          <a:xfrm>
            <a:off x="323528" y="3861048"/>
            <a:ext cx="8568951" cy="2088232"/>
          </a:xfrm>
          <a:prstGeom prst="rect">
            <a:avLst/>
          </a:prstGeom>
          <a:solidFill>
            <a:schemeClr val="lt1"/>
          </a:solidFill>
          <a:ln>
            <a:noFill/>
          </a:ln>
        </p:spPr>
      </p:pic>
      <p:sp>
        <p:nvSpPr>
          <p:cNvPr id="99" name="Shape 99"/>
          <p:cNvSpPr/>
          <p:nvPr/>
        </p:nvSpPr>
        <p:spPr>
          <a:xfrm>
            <a:off x="1187623" y="4459758"/>
            <a:ext cx="6840760" cy="769441"/>
          </a:xfrm>
          <a:prstGeom prst="rect">
            <a:avLst/>
          </a:prstGeom>
          <a:noFill/>
          <a:ln>
            <a:noFill/>
          </a:ln>
        </p:spPr>
        <p:txBody>
          <a:bodyPr anchorCtr="0" anchor="t" bIns="45700" lIns="91425" rIns="91425" tIns="45700">
            <a:noAutofit/>
          </a:bodyPr>
          <a:lstStyle/>
          <a:p>
            <a:pPr indent="0" lvl="0" marL="0" marR="0" rtl="1" algn="ctr">
              <a:spcBef>
                <a:spcPts val="0"/>
              </a:spcBef>
              <a:spcAft>
                <a:spcPts val="0"/>
              </a:spcAft>
              <a:buSzPct val="25000"/>
              <a:buNone/>
            </a:pPr>
            <a:r>
              <a:rPr b="1" lang="ar-SA" sz="4400">
                <a:solidFill>
                  <a:srgbClr val="FF0000"/>
                </a:solidFill>
                <a:latin typeface="Times New Roman"/>
                <a:ea typeface="Times New Roman"/>
                <a:cs typeface="Times New Roman"/>
                <a:sym typeface="Times New Roman"/>
              </a:rPr>
              <a:t>ماهية التفكير وأنواعه وتطبيقاته</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96"/>
                                        </p:tgtEl>
                                        <p:attrNameLst>
                                          <p:attrName>style.visibility</p:attrName>
                                        </p:attrNameLst>
                                      </p:cBhvr>
                                      <p:to>
                                        <p:strVal val="visible"/>
                                      </p:to>
                                    </p:set>
                                    <p:animEffect filter="fade" transition="in">
                                      <p:cBhvr>
                                        <p:cTn dur="500"/>
                                        <p:tgtEl>
                                          <p:spTgt spid="96"/>
                                        </p:tgtEl>
                                      </p:cBhvr>
                                    </p:animEffect>
                                  </p:childTnLst>
                                </p:cTn>
                              </p:par>
                              <p:par>
                                <p:cTn fill="hold" nodeType="withEffect" presetClass="entr" presetID="10" presetSubtype="0">
                                  <p:stCondLst>
                                    <p:cond delay="0"/>
                                  </p:stCondLst>
                                  <p:childTnLst>
                                    <p:set>
                                      <p:cBhvr>
                                        <p:cTn dur="1" fill="hold">
                                          <p:stCondLst>
                                            <p:cond delay="0"/>
                                          </p:stCondLst>
                                        </p:cTn>
                                        <p:tgtEl>
                                          <p:spTgt spid="97"/>
                                        </p:tgtEl>
                                        <p:attrNameLst>
                                          <p:attrName>style.visibility</p:attrName>
                                        </p:attrNameLst>
                                      </p:cBhvr>
                                      <p:to>
                                        <p:strVal val="visible"/>
                                      </p:to>
                                    </p:set>
                                    <p:animEffect filter="fade" transition="in">
                                      <p:cBhvr>
                                        <p:cTn dur="500"/>
                                        <p:tgtEl>
                                          <p:spTgt spid="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8"/>
                                        </p:tgtEl>
                                        <p:attrNameLst>
                                          <p:attrName>style.visibility</p:attrName>
                                        </p:attrNameLst>
                                      </p:cBhvr>
                                      <p:to>
                                        <p:strVal val="visible"/>
                                      </p:to>
                                    </p:set>
                                    <p:animEffect filter="fade" transition="in">
                                      <p:cBhvr>
                                        <p:cTn dur="500"/>
                                        <p:tgtEl>
                                          <p:spTgt spid="98"/>
                                        </p:tgtEl>
                                      </p:cBhvr>
                                    </p:animEffect>
                                  </p:childTnLst>
                                </p:cTn>
                              </p:par>
                              <p:par>
                                <p:cTn fill="hold" nodeType="withEffect" presetClass="entr" presetID="10" presetSubtype="0">
                                  <p:stCondLst>
                                    <p:cond delay="0"/>
                                  </p:stCondLst>
                                  <p:childTnLst>
                                    <p:set>
                                      <p:cBhvr>
                                        <p:cTn dur="1" fill="hold">
                                          <p:stCondLst>
                                            <p:cond delay="0"/>
                                          </p:stCondLst>
                                        </p:cTn>
                                        <p:tgtEl>
                                          <p:spTgt spid="99"/>
                                        </p:tgtEl>
                                        <p:attrNameLst>
                                          <p:attrName>style.visibility</p:attrName>
                                        </p:attrNameLst>
                                      </p:cBhvr>
                                      <p:to>
                                        <p:strVal val="visible"/>
                                      </p:to>
                                    </p:set>
                                    <p:animEffect filter="fade" transition="in">
                                      <p:cBhvr>
                                        <p:cTn dur="500"/>
                                        <p:tgtEl>
                                          <p:spTgt spid="9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5" name="Shape 275"/>
        <p:cNvGrpSpPr/>
        <p:nvPr/>
      </p:nvGrpSpPr>
      <p:grpSpPr>
        <a:xfrm>
          <a:off x="0" y="0"/>
          <a:ext cx="0" cy="0"/>
          <a:chOff x="0" y="0"/>
          <a:chExt cx="0" cy="0"/>
        </a:xfrm>
      </p:grpSpPr>
      <p:sp>
        <p:nvSpPr>
          <p:cNvPr id="276" name="Shape 276"/>
          <p:cNvSpPr/>
          <p:nvPr/>
        </p:nvSpPr>
        <p:spPr>
          <a:xfrm>
            <a:off x="5508103" y="260647"/>
            <a:ext cx="2592287" cy="914400"/>
          </a:xfrm>
          <a:prstGeom prst="teardrop">
            <a:avLst>
              <a:gd fmla="val 100000" name="adj"/>
            </a:avLst>
          </a:prstGeom>
          <a:solidFill>
            <a:srgbClr val="FFC000"/>
          </a:solidFill>
          <a:ln>
            <a:noFill/>
          </a:ln>
          <a:effectLst>
            <a:outerShdw blurRad="44450" algn="ctr" dir="5400000" dist="27939">
              <a:srgbClr val="000000">
                <a:alpha val="31764"/>
              </a:srgbClr>
            </a:outerShdw>
          </a:effectLst>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277" name="Shape 277"/>
          <p:cNvSpPr/>
          <p:nvPr/>
        </p:nvSpPr>
        <p:spPr>
          <a:xfrm>
            <a:off x="5720121" y="332656"/>
            <a:ext cx="2092239" cy="769441"/>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4400">
                <a:solidFill>
                  <a:srgbClr val="0000CC"/>
                </a:solidFill>
                <a:latin typeface="Calibri"/>
                <a:ea typeface="Calibri"/>
                <a:cs typeface="Calibri"/>
                <a:sym typeface="Calibri"/>
              </a:rPr>
              <a:t>تقويم ذاتي</a:t>
            </a:r>
          </a:p>
        </p:txBody>
      </p:sp>
      <p:pic>
        <p:nvPicPr>
          <p:cNvPr descr="gggggg.png" id="278" name="Shape 278"/>
          <p:cNvPicPr preferRelativeResize="0"/>
          <p:nvPr/>
        </p:nvPicPr>
        <p:blipFill rotWithShape="1">
          <a:blip r:embed="rId3">
            <a:alphaModFix/>
          </a:blip>
          <a:srcRect b="0" l="0" r="0" t="0"/>
          <a:stretch/>
        </p:blipFill>
        <p:spPr>
          <a:xfrm>
            <a:off x="0" y="1628800"/>
            <a:ext cx="9143998" cy="5229200"/>
          </a:xfrm>
          <a:prstGeom prst="rect">
            <a:avLst/>
          </a:prstGeom>
          <a:noFill/>
          <a:ln>
            <a:noFill/>
          </a:ln>
        </p:spPr>
      </p:pic>
      <p:sp>
        <p:nvSpPr>
          <p:cNvPr id="279" name="Shape 279"/>
          <p:cNvSpPr/>
          <p:nvPr/>
        </p:nvSpPr>
        <p:spPr>
          <a:xfrm>
            <a:off x="395536" y="1906953"/>
            <a:ext cx="8244408" cy="3970318"/>
          </a:xfrm>
          <a:prstGeom prst="rect">
            <a:avLst/>
          </a:prstGeom>
          <a:noFill/>
          <a:ln>
            <a:noFill/>
          </a:ln>
        </p:spPr>
        <p:txBody>
          <a:bodyPr anchorCtr="0" anchor="ctr" bIns="45700" lIns="91425" rIns="91425" tIns="45700">
            <a:noAutofit/>
          </a:bodyPr>
          <a:lstStyle/>
          <a:p>
            <a:pPr indent="0" lvl="0" marL="0" marR="0" rtl="1" algn="r">
              <a:lnSpc>
                <a:spcPct val="100000"/>
              </a:lnSpc>
              <a:spcBef>
                <a:spcPts val="0"/>
              </a:spcBef>
              <a:spcAft>
                <a:spcPts val="0"/>
              </a:spcAft>
              <a:buClr>
                <a:srgbClr val="C00000"/>
              </a:buClr>
              <a:buSzPct val="25000"/>
              <a:buFont typeface="Times New Roman"/>
              <a:buNone/>
            </a:pPr>
            <a:r>
              <a:rPr b="1" i="0" lang="ar-SA" sz="3600" u="none" cap="none" strike="noStrike">
                <a:solidFill>
                  <a:srgbClr val="C00000"/>
                </a:solidFill>
                <a:latin typeface="Times New Roman"/>
                <a:ea typeface="Times New Roman"/>
                <a:cs typeface="Times New Roman"/>
                <a:sym typeface="Times New Roman"/>
              </a:rPr>
              <a:t>أكتب الأفكار الثلاث الأكثر أهمية والتي تعلمتها من وحدة القدرات العقلية واكتشاف الميول وتنميتها.</a:t>
            </a:r>
          </a:p>
          <a:p>
            <a:pPr indent="0" lvl="0" marL="0" marR="0" rtl="1" algn="r">
              <a:lnSpc>
                <a:spcPct val="100000"/>
              </a:lnSpc>
              <a:spcBef>
                <a:spcPts val="0"/>
              </a:spcBef>
              <a:spcAft>
                <a:spcPts val="0"/>
              </a:spcAft>
              <a:buClr>
                <a:schemeClr val="dk1"/>
              </a:buClr>
              <a:buFont typeface="Calibri"/>
              <a:buNone/>
            </a:pPr>
            <a:r>
              <a:t/>
            </a:r>
            <a:endParaRPr b="1" sz="3600">
              <a:solidFill>
                <a:schemeClr val="dk1"/>
              </a:solidFill>
              <a:latin typeface="Times New Roman"/>
              <a:ea typeface="Times New Roman"/>
              <a:cs typeface="Times New Roman"/>
              <a:sym typeface="Times New Roman"/>
            </a:endParaRPr>
          </a:p>
          <a:p>
            <a:pPr indent="0" lvl="0" marL="0" marR="0" rtl="1" algn="r">
              <a:lnSpc>
                <a:spcPct val="100000"/>
              </a:lnSpc>
              <a:spcBef>
                <a:spcPts val="0"/>
              </a:spcBef>
              <a:spcAft>
                <a:spcPts val="0"/>
              </a:spcAft>
              <a:buClr>
                <a:schemeClr val="dk1"/>
              </a:buClr>
              <a:buFont typeface="Calibri"/>
              <a:buNone/>
            </a:pPr>
            <a:r>
              <a:t/>
            </a:r>
            <a:endParaRPr b="1" sz="3600">
              <a:solidFill>
                <a:schemeClr val="dk1"/>
              </a:solidFill>
              <a:latin typeface="Times New Roman"/>
              <a:ea typeface="Times New Roman"/>
              <a:cs typeface="Times New Roman"/>
              <a:sym typeface="Times New Roman"/>
            </a:endParaRPr>
          </a:p>
          <a:p>
            <a:pPr indent="0" lvl="0" marL="0" marR="0" rtl="1" algn="r">
              <a:lnSpc>
                <a:spcPct val="100000"/>
              </a:lnSpc>
              <a:spcBef>
                <a:spcPts val="0"/>
              </a:spcBef>
              <a:spcAft>
                <a:spcPts val="0"/>
              </a:spcAft>
              <a:buClr>
                <a:schemeClr val="dk1"/>
              </a:buClr>
              <a:buFont typeface="Calibri"/>
              <a:buNone/>
            </a:pPr>
            <a:r>
              <a:t/>
            </a:r>
            <a:endParaRPr b="1" i="0" sz="3600" u="none" cap="none" strike="noStrike">
              <a:solidFill>
                <a:schemeClr val="dk1"/>
              </a:solidFill>
              <a:latin typeface="Arial"/>
              <a:ea typeface="Arial"/>
              <a:cs typeface="Arial"/>
              <a:sym typeface="Arial"/>
            </a:endParaRPr>
          </a:p>
          <a:p>
            <a:pPr indent="0" lvl="0" marL="0" marR="0" rtl="1" algn="ctr">
              <a:lnSpc>
                <a:spcPct val="150000"/>
              </a:lnSpc>
              <a:spcBef>
                <a:spcPts val="0"/>
              </a:spcBef>
              <a:spcAft>
                <a:spcPts val="0"/>
              </a:spcAft>
              <a:buClr>
                <a:schemeClr val="dk1"/>
              </a:buClr>
              <a:buSzPct val="25000"/>
              <a:buFont typeface="Times New Roman"/>
              <a:buNone/>
            </a:pPr>
            <a:r>
              <a:rPr i="0" lang="ar-SA" sz="1600" u="none" cap="none" strike="noStrike">
                <a:solidFill>
                  <a:schemeClr val="dk1"/>
                </a:solidFill>
                <a:latin typeface="Times New Roman"/>
                <a:ea typeface="Times New Roman"/>
                <a:cs typeface="Times New Roman"/>
                <a:sym typeface="Times New Roman"/>
              </a:rPr>
              <a:t>...........................................................................................................................................................................................................................................................................................................................</a:t>
            </a:r>
          </a:p>
          <a:p>
            <a:pPr indent="0" lvl="0" marL="0" marR="0" rtl="1" algn="ctr">
              <a:lnSpc>
                <a:spcPct val="150000"/>
              </a:lnSpc>
              <a:spcBef>
                <a:spcPts val="0"/>
              </a:spcBef>
              <a:spcAft>
                <a:spcPts val="0"/>
              </a:spcAft>
              <a:buClr>
                <a:schemeClr val="dk1"/>
              </a:buClr>
              <a:buSzPct val="25000"/>
              <a:buFont typeface="Times New Roman"/>
              <a:buNone/>
            </a:pPr>
            <a:r>
              <a:rPr i="0" lang="ar-SA" sz="1600" u="none" cap="none" strike="noStrike">
                <a:solidFill>
                  <a:schemeClr val="dk1"/>
                </a:solidFill>
                <a:latin typeface="Times New Roman"/>
                <a:ea typeface="Times New Roman"/>
                <a:cs typeface="Times New Roman"/>
                <a:sym typeface="Times New Roman"/>
              </a:rPr>
              <a:t>.............................................................................................................................................................</a:t>
            </a:r>
          </a:p>
        </p:txBody>
      </p:sp>
      <p:sp>
        <p:nvSpPr>
          <p:cNvPr id="280" name="Shape 280"/>
          <p:cNvSpPr txBox="1"/>
          <p:nvPr/>
        </p:nvSpPr>
        <p:spPr>
          <a:xfrm>
            <a:off x="827583" y="3504766"/>
            <a:ext cx="7344815" cy="3067505"/>
          </a:xfrm>
          <a:prstGeom prst="rect">
            <a:avLst/>
          </a:prstGeom>
          <a:noFill/>
          <a:ln>
            <a:noFill/>
          </a:ln>
        </p:spPr>
        <p:txBody>
          <a:bodyPr anchorCtr="0" anchor="t" bIns="45700" lIns="91425" rIns="91425" tIns="45700">
            <a:noAutofit/>
          </a:bodyPr>
          <a:lstStyle/>
          <a:p>
            <a:pPr indent="-342900" lvl="0" marL="342900" marR="0" rtl="1" algn="r">
              <a:spcBef>
                <a:spcPts val="0"/>
              </a:spcBef>
              <a:spcAft>
                <a:spcPts val="0"/>
              </a:spcAft>
              <a:buClr>
                <a:srgbClr val="0000FF"/>
              </a:buClr>
              <a:buSzPct val="100000"/>
              <a:buFont typeface="Calibri"/>
              <a:buAutoNum type="arabicPeriod"/>
            </a:pPr>
            <a:r>
              <a:rPr b="1" lang="ar-SA" sz="3600">
                <a:solidFill>
                  <a:srgbClr val="0000FF"/>
                </a:solidFill>
                <a:latin typeface="Calibri"/>
                <a:ea typeface="Calibri"/>
                <a:cs typeface="Calibri"/>
                <a:sym typeface="Calibri"/>
              </a:rPr>
              <a:t>أنواع القدرة العقلية العامة والخاصة والميول وأنواعها.</a:t>
            </a:r>
          </a:p>
          <a:p>
            <a:pPr indent="-342900" lvl="0" marL="342900" marR="0" rtl="1" algn="r">
              <a:spcBef>
                <a:spcPts val="800"/>
              </a:spcBef>
              <a:spcAft>
                <a:spcPts val="0"/>
              </a:spcAft>
              <a:buClr>
                <a:srgbClr val="0000FF"/>
              </a:buClr>
              <a:buSzPct val="100000"/>
              <a:buFont typeface="Calibri"/>
              <a:buAutoNum type="arabicPeriod"/>
            </a:pPr>
            <a:r>
              <a:rPr b="1" lang="ar-SA" sz="3600">
                <a:solidFill>
                  <a:srgbClr val="0000FF"/>
                </a:solidFill>
                <a:latin typeface="Calibri"/>
                <a:ea typeface="Calibri"/>
                <a:cs typeface="Calibri"/>
                <a:sym typeface="Calibri"/>
              </a:rPr>
              <a:t>ما هو التفكير وأنواعه وتطبيقاته.</a:t>
            </a:r>
          </a:p>
          <a:p>
            <a:pPr indent="-342900" lvl="0" marL="342900" marR="0" rtl="1" algn="r">
              <a:spcBef>
                <a:spcPts val="800"/>
              </a:spcBef>
              <a:spcAft>
                <a:spcPts val="0"/>
              </a:spcAft>
              <a:buClr>
                <a:srgbClr val="0000FF"/>
              </a:buClr>
              <a:buSzPct val="100000"/>
              <a:buFont typeface="Calibri"/>
              <a:buAutoNum type="arabicPeriod"/>
            </a:pPr>
            <a:r>
              <a:rPr b="1" lang="ar-SA" sz="3600">
                <a:solidFill>
                  <a:srgbClr val="0000FF"/>
                </a:solidFill>
                <a:latin typeface="Calibri"/>
                <a:ea typeface="Calibri"/>
                <a:cs typeface="Calibri"/>
                <a:sym typeface="Calibri"/>
              </a:rPr>
              <a:t>استراتيجيات تساعد على اكتساب مهارات التفكير.</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76"/>
                                        </p:tgtEl>
                                        <p:attrNameLst>
                                          <p:attrName>style.visibility</p:attrName>
                                        </p:attrNameLst>
                                      </p:cBhvr>
                                      <p:to>
                                        <p:strVal val="visible"/>
                                      </p:to>
                                    </p:set>
                                    <p:animEffect filter="fade" transition="in">
                                      <p:cBhvr>
                                        <p:cTn dur="500"/>
                                        <p:tgtEl>
                                          <p:spTgt spid="276"/>
                                        </p:tgtEl>
                                      </p:cBhvr>
                                    </p:animEffect>
                                  </p:childTnLst>
                                </p:cTn>
                              </p:par>
                              <p:par>
                                <p:cTn fill="hold" nodeType="withEffect" presetClass="entr" presetID="10" presetSubtype="0">
                                  <p:stCondLst>
                                    <p:cond delay="0"/>
                                  </p:stCondLst>
                                  <p:childTnLst>
                                    <p:set>
                                      <p:cBhvr>
                                        <p:cTn dur="1" fill="hold">
                                          <p:stCondLst>
                                            <p:cond delay="0"/>
                                          </p:stCondLst>
                                        </p:cTn>
                                        <p:tgtEl>
                                          <p:spTgt spid="277"/>
                                        </p:tgtEl>
                                        <p:attrNameLst>
                                          <p:attrName>style.visibility</p:attrName>
                                        </p:attrNameLst>
                                      </p:cBhvr>
                                      <p:to>
                                        <p:strVal val="visible"/>
                                      </p:to>
                                    </p:set>
                                    <p:animEffect filter="fade" transition="in">
                                      <p:cBhvr>
                                        <p:cTn dur="500"/>
                                        <p:tgtEl>
                                          <p:spTgt spid="27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8"/>
                                        </p:tgtEl>
                                        <p:attrNameLst>
                                          <p:attrName>style.visibility</p:attrName>
                                        </p:attrNameLst>
                                      </p:cBhvr>
                                      <p:to>
                                        <p:strVal val="visible"/>
                                      </p:to>
                                    </p:set>
                                    <p:animEffect filter="fade" transition="in">
                                      <p:cBhvr>
                                        <p:cTn dur="300"/>
                                        <p:tgtEl>
                                          <p:spTgt spid="278"/>
                                        </p:tgtEl>
                                      </p:cBhvr>
                                    </p:animEffect>
                                  </p:childTnLst>
                                </p:cTn>
                              </p:par>
                              <p:par>
                                <p:cTn fill="hold" nodeType="withEffect" presetClass="entr" presetID="10" presetSubtype="0">
                                  <p:stCondLst>
                                    <p:cond delay="0"/>
                                  </p:stCondLst>
                                  <p:childTnLst>
                                    <p:set>
                                      <p:cBhvr>
                                        <p:cTn dur="1" fill="hold">
                                          <p:stCondLst>
                                            <p:cond delay="0"/>
                                          </p:stCondLst>
                                        </p:cTn>
                                        <p:tgtEl>
                                          <p:spTgt spid="279"/>
                                        </p:tgtEl>
                                        <p:attrNameLst>
                                          <p:attrName>style.visibility</p:attrName>
                                        </p:attrNameLst>
                                      </p:cBhvr>
                                      <p:to>
                                        <p:strVal val="visible"/>
                                      </p:to>
                                    </p:set>
                                    <p:animEffect filter="fade" transition="in">
                                      <p:cBhvr>
                                        <p:cTn dur="300"/>
                                        <p:tgtEl>
                                          <p:spTgt spid="27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0">
                                            <p:txEl>
                                              <p:pRg end="0" st="0"/>
                                            </p:txEl>
                                          </p:spTgt>
                                        </p:tgtEl>
                                        <p:attrNameLst>
                                          <p:attrName>style.visibility</p:attrName>
                                        </p:attrNameLst>
                                      </p:cBhvr>
                                      <p:to>
                                        <p:strVal val="visible"/>
                                      </p:to>
                                    </p:set>
                                    <p:animEffect filter="fade" transition="in">
                                      <p:cBhvr>
                                        <p:cTn dur="500"/>
                                        <p:tgtEl>
                                          <p:spTgt spid="280">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0">
                                            <p:txEl>
                                              <p:pRg end="1" st="1"/>
                                            </p:txEl>
                                          </p:spTgt>
                                        </p:tgtEl>
                                        <p:attrNameLst>
                                          <p:attrName>style.visibility</p:attrName>
                                        </p:attrNameLst>
                                      </p:cBhvr>
                                      <p:to>
                                        <p:strVal val="visible"/>
                                      </p:to>
                                    </p:set>
                                    <p:animEffect filter="fade" transition="in">
                                      <p:cBhvr>
                                        <p:cTn dur="500"/>
                                        <p:tgtEl>
                                          <p:spTgt spid="280">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0">
                                            <p:txEl>
                                              <p:pRg end="2" st="2"/>
                                            </p:txEl>
                                          </p:spTgt>
                                        </p:tgtEl>
                                        <p:attrNameLst>
                                          <p:attrName>style.visibility</p:attrName>
                                        </p:attrNameLst>
                                      </p:cBhvr>
                                      <p:to>
                                        <p:strVal val="visible"/>
                                      </p:to>
                                    </p:set>
                                    <p:animEffect filter="fade" transition="in">
                                      <p:cBhvr>
                                        <p:cTn dur="500"/>
                                        <p:tgtEl>
                                          <p:spTgt spid="280">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4" name="Shape 284"/>
        <p:cNvGrpSpPr/>
        <p:nvPr/>
      </p:nvGrpSpPr>
      <p:grpSpPr>
        <a:xfrm>
          <a:off x="0" y="0"/>
          <a:ext cx="0" cy="0"/>
          <a:chOff x="0" y="0"/>
          <a:chExt cx="0" cy="0"/>
        </a:xfrm>
      </p:grpSpPr>
      <p:sp>
        <p:nvSpPr>
          <p:cNvPr id="285" name="Shape 285"/>
          <p:cNvSpPr/>
          <p:nvPr/>
        </p:nvSpPr>
        <p:spPr>
          <a:xfrm>
            <a:off x="5508103" y="260647"/>
            <a:ext cx="2592287" cy="914400"/>
          </a:xfrm>
          <a:prstGeom prst="teardrop">
            <a:avLst>
              <a:gd fmla="val 100000" name="adj"/>
            </a:avLst>
          </a:prstGeom>
          <a:solidFill>
            <a:srgbClr val="FFC000"/>
          </a:solidFill>
          <a:ln>
            <a:noFill/>
          </a:ln>
          <a:effectLst>
            <a:outerShdw blurRad="44450" algn="ctr" dir="5400000" dist="27939">
              <a:srgbClr val="000000">
                <a:alpha val="31764"/>
              </a:srgbClr>
            </a:outerShdw>
          </a:effectLst>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286" name="Shape 286"/>
          <p:cNvSpPr/>
          <p:nvPr/>
        </p:nvSpPr>
        <p:spPr>
          <a:xfrm>
            <a:off x="5720121" y="332656"/>
            <a:ext cx="2092239" cy="769441"/>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4400">
                <a:solidFill>
                  <a:srgbClr val="0000CC"/>
                </a:solidFill>
                <a:latin typeface="Calibri"/>
                <a:ea typeface="Calibri"/>
                <a:cs typeface="Calibri"/>
                <a:sym typeface="Calibri"/>
              </a:rPr>
              <a:t>تقويم ذاتي</a:t>
            </a:r>
          </a:p>
        </p:txBody>
      </p:sp>
      <p:pic>
        <p:nvPicPr>
          <p:cNvPr descr="gggggg.png" id="287" name="Shape 287"/>
          <p:cNvPicPr preferRelativeResize="0"/>
          <p:nvPr/>
        </p:nvPicPr>
        <p:blipFill rotWithShape="1">
          <a:blip r:embed="rId3">
            <a:alphaModFix/>
          </a:blip>
          <a:srcRect b="0" l="0" r="0" t="0"/>
          <a:stretch/>
        </p:blipFill>
        <p:spPr>
          <a:xfrm>
            <a:off x="0" y="1628800"/>
            <a:ext cx="9143998" cy="5229200"/>
          </a:xfrm>
          <a:prstGeom prst="rect">
            <a:avLst/>
          </a:prstGeom>
          <a:noFill/>
          <a:ln>
            <a:noFill/>
          </a:ln>
        </p:spPr>
      </p:pic>
      <p:sp>
        <p:nvSpPr>
          <p:cNvPr id="288" name="Shape 288"/>
          <p:cNvSpPr/>
          <p:nvPr/>
        </p:nvSpPr>
        <p:spPr>
          <a:xfrm>
            <a:off x="395536" y="2337848"/>
            <a:ext cx="8244408" cy="2862322"/>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SA" sz="3600">
                <a:solidFill>
                  <a:srgbClr val="C00000"/>
                </a:solidFill>
                <a:latin typeface="Calibri"/>
                <a:ea typeface="Calibri"/>
                <a:cs typeface="Calibri"/>
                <a:sym typeface="Calibri"/>
              </a:rPr>
              <a:t>أكتب تساؤلين تريد أن تجد لهما إجابة وإضافة بعد إنتهاء وحدة القدرات العقلية واكتشاف الميول وتنميتها.</a:t>
            </a:r>
          </a:p>
          <a:p>
            <a:pPr indent="0" lvl="0" marL="0" marR="0" rtl="1" algn="r">
              <a:lnSpc>
                <a:spcPct val="100000"/>
              </a:lnSpc>
              <a:spcBef>
                <a:spcPts val="0"/>
              </a:spcBef>
              <a:spcAft>
                <a:spcPts val="0"/>
              </a:spcAft>
              <a:buClr>
                <a:schemeClr val="dk1"/>
              </a:buClr>
              <a:buFont typeface="Calibri"/>
              <a:buNone/>
            </a:pPr>
            <a:r>
              <a:t/>
            </a:r>
            <a:endParaRPr b="1" i="0" sz="3600" u="none" cap="none" strike="noStrike">
              <a:solidFill>
                <a:schemeClr val="dk1"/>
              </a:solidFill>
              <a:latin typeface="Arial"/>
              <a:ea typeface="Arial"/>
              <a:cs typeface="Arial"/>
              <a:sym typeface="Arial"/>
            </a:endParaRPr>
          </a:p>
          <a:p>
            <a:pPr indent="0" lvl="0" marL="0" marR="0" rtl="1" algn="ctr">
              <a:lnSpc>
                <a:spcPct val="150000"/>
              </a:lnSpc>
              <a:spcBef>
                <a:spcPts val="0"/>
              </a:spcBef>
              <a:spcAft>
                <a:spcPts val="0"/>
              </a:spcAft>
              <a:buClr>
                <a:schemeClr val="dk1"/>
              </a:buClr>
              <a:buSzPct val="25000"/>
              <a:buFont typeface="Times New Roman"/>
              <a:buNone/>
            </a:pPr>
            <a:r>
              <a:rPr i="0" lang="ar-SA" sz="1600" u="none" cap="none" strike="noStrike">
                <a:solidFill>
                  <a:schemeClr val="dk1"/>
                </a:solidFill>
                <a:latin typeface="Times New Roman"/>
                <a:ea typeface="Times New Roman"/>
                <a:cs typeface="Times New Roman"/>
                <a:sym typeface="Times New Roman"/>
              </a:rPr>
              <a:t>...........................................................................................................................................................................................................................................................................................................................</a:t>
            </a:r>
          </a:p>
          <a:p>
            <a:pPr indent="0" lvl="0" marL="0" marR="0" rtl="1" algn="ctr">
              <a:lnSpc>
                <a:spcPct val="150000"/>
              </a:lnSpc>
              <a:spcBef>
                <a:spcPts val="0"/>
              </a:spcBef>
              <a:spcAft>
                <a:spcPts val="0"/>
              </a:spcAft>
              <a:buClr>
                <a:schemeClr val="dk1"/>
              </a:buClr>
              <a:buSzPct val="25000"/>
              <a:buFont typeface="Times New Roman"/>
              <a:buNone/>
            </a:pPr>
            <a:r>
              <a:rPr i="0" lang="ar-SA" sz="1600" u="none" cap="none" strike="noStrike">
                <a:solidFill>
                  <a:schemeClr val="dk1"/>
                </a:solidFill>
                <a:latin typeface="Times New Roman"/>
                <a:ea typeface="Times New Roman"/>
                <a:cs typeface="Times New Roman"/>
                <a:sym typeface="Times New Roman"/>
              </a:rPr>
              <a:t>.............................................................................................................................................................</a:t>
            </a:r>
          </a:p>
        </p:txBody>
      </p:sp>
      <p:sp>
        <p:nvSpPr>
          <p:cNvPr id="289" name="Shape 289"/>
          <p:cNvSpPr txBox="1"/>
          <p:nvPr/>
        </p:nvSpPr>
        <p:spPr>
          <a:xfrm>
            <a:off x="827583" y="3956862"/>
            <a:ext cx="7344815" cy="1302921"/>
          </a:xfrm>
          <a:prstGeom prst="rect">
            <a:avLst/>
          </a:prstGeom>
          <a:noFill/>
          <a:ln>
            <a:noFill/>
          </a:ln>
        </p:spPr>
        <p:txBody>
          <a:bodyPr anchorCtr="0" anchor="t" bIns="45700" lIns="91425" rIns="91425" tIns="45700">
            <a:noAutofit/>
          </a:bodyPr>
          <a:lstStyle/>
          <a:p>
            <a:pPr indent="-342900" lvl="0" marL="342900" marR="0" rtl="1" algn="r">
              <a:spcBef>
                <a:spcPts val="0"/>
              </a:spcBef>
              <a:spcAft>
                <a:spcPts val="0"/>
              </a:spcAft>
              <a:buClr>
                <a:srgbClr val="0000FF"/>
              </a:buClr>
              <a:buSzPct val="100000"/>
              <a:buFont typeface="Calibri"/>
              <a:buAutoNum type="arabicPeriod"/>
            </a:pPr>
            <a:r>
              <a:rPr b="1" lang="ar-SA" sz="3600">
                <a:solidFill>
                  <a:srgbClr val="0000FF"/>
                </a:solidFill>
                <a:latin typeface="Calibri"/>
                <a:ea typeface="Calibri"/>
                <a:cs typeface="Calibri"/>
                <a:sym typeface="Calibri"/>
              </a:rPr>
              <a:t>ما هو الفرق بين الميول والتوجيه المهني؟</a:t>
            </a:r>
          </a:p>
          <a:p>
            <a:pPr indent="-342900" lvl="0" marL="342900" marR="0" rtl="1" algn="r">
              <a:spcBef>
                <a:spcPts val="800"/>
              </a:spcBef>
              <a:spcAft>
                <a:spcPts val="0"/>
              </a:spcAft>
              <a:buClr>
                <a:srgbClr val="0000FF"/>
              </a:buClr>
              <a:buSzPct val="100000"/>
              <a:buFont typeface="Calibri"/>
              <a:buAutoNum type="arabicPeriod"/>
            </a:pPr>
            <a:r>
              <a:rPr b="1" lang="ar-SA" sz="3600">
                <a:solidFill>
                  <a:srgbClr val="0000FF"/>
                </a:solidFill>
                <a:latin typeface="Calibri"/>
                <a:ea typeface="Calibri"/>
                <a:cs typeface="Calibri"/>
                <a:sym typeface="Calibri"/>
              </a:rPr>
              <a:t>ما هي مراحل الإبداع والابتكار؟</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88"/>
                                        </p:tgtEl>
                                        <p:attrNameLst>
                                          <p:attrName>style.visibility</p:attrName>
                                        </p:attrNameLst>
                                      </p:cBhvr>
                                      <p:to>
                                        <p:strVal val="visible"/>
                                      </p:to>
                                    </p:set>
                                    <p:animEffect filter="fade" transition="in">
                                      <p:cBhvr>
                                        <p:cTn dur="300"/>
                                        <p:tgtEl>
                                          <p:spTgt spid="28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9">
                                            <p:txEl>
                                              <p:pRg end="0" st="0"/>
                                            </p:txEl>
                                          </p:spTgt>
                                        </p:tgtEl>
                                        <p:attrNameLst>
                                          <p:attrName>style.visibility</p:attrName>
                                        </p:attrNameLst>
                                      </p:cBhvr>
                                      <p:to>
                                        <p:strVal val="visible"/>
                                      </p:to>
                                    </p:set>
                                    <p:animEffect filter="fade" transition="in">
                                      <p:cBhvr>
                                        <p:cTn dur="500"/>
                                        <p:tgtEl>
                                          <p:spTgt spid="289">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9">
                                            <p:txEl>
                                              <p:pRg end="1" st="1"/>
                                            </p:txEl>
                                          </p:spTgt>
                                        </p:tgtEl>
                                        <p:attrNameLst>
                                          <p:attrName>style.visibility</p:attrName>
                                        </p:attrNameLst>
                                      </p:cBhvr>
                                      <p:to>
                                        <p:strVal val="visible"/>
                                      </p:to>
                                    </p:set>
                                    <p:animEffect filter="fade" transition="in">
                                      <p:cBhvr>
                                        <p:cTn dur="500"/>
                                        <p:tgtEl>
                                          <p:spTgt spid="289">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3" name="Shape 293"/>
        <p:cNvGrpSpPr/>
        <p:nvPr/>
      </p:nvGrpSpPr>
      <p:grpSpPr>
        <a:xfrm>
          <a:off x="0" y="0"/>
          <a:ext cx="0" cy="0"/>
          <a:chOff x="0" y="0"/>
          <a:chExt cx="0" cy="0"/>
        </a:xfrm>
      </p:grpSpPr>
      <p:sp>
        <p:nvSpPr>
          <p:cNvPr id="294" name="Shape 294"/>
          <p:cNvSpPr/>
          <p:nvPr/>
        </p:nvSpPr>
        <p:spPr>
          <a:xfrm>
            <a:off x="5508103" y="260647"/>
            <a:ext cx="2592287" cy="914400"/>
          </a:xfrm>
          <a:prstGeom prst="teardrop">
            <a:avLst>
              <a:gd fmla="val 100000" name="adj"/>
            </a:avLst>
          </a:prstGeom>
          <a:solidFill>
            <a:srgbClr val="FFC000"/>
          </a:solidFill>
          <a:ln>
            <a:noFill/>
          </a:ln>
          <a:effectLst>
            <a:outerShdw blurRad="44450" algn="ctr" dir="5400000" dist="27939">
              <a:srgbClr val="000000">
                <a:alpha val="31764"/>
              </a:srgbClr>
            </a:outerShdw>
          </a:effectLst>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295" name="Shape 295"/>
          <p:cNvSpPr/>
          <p:nvPr/>
        </p:nvSpPr>
        <p:spPr>
          <a:xfrm>
            <a:off x="5720121" y="332656"/>
            <a:ext cx="2092239" cy="769441"/>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4400">
                <a:solidFill>
                  <a:srgbClr val="0000CC"/>
                </a:solidFill>
                <a:latin typeface="Calibri"/>
                <a:ea typeface="Calibri"/>
                <a:cs typeface="Calibri"/>
                <a:sym typeface="Calibri"/>
              </a:rPr>
              <a:t>تقويم ذاتي</a:t>
            </a:r>
          </a:p>
        </p:txBody>
      </p:sp>
      <p:pic>
        <p:nvPicPr>
          <p:cNvPr descr="gggggg.png" id="296" name="Shape 296"/>
          <p:cNvPicPr preferRelativeResize="0"/>
          <p:nvPr/>
        </p:nvPicPr>
        <p:blipFill rotWithShape="1">
          <a:blip r:embed="rId3">
            <a:alphaModFix/>
          </a:blip>
          <a:srcRect b="0" l="0" r="0" t="0"/>
          <a:stretch/>
        </p:blipFill>
        <p:spPr>
          <a:xfrm>
            <a:off x="0" y="1628800"/>
            <a:ext cx="9143998" cy="5229200"/>
          </a:xfrm>
          <a:prstGeom prst="rect">
            <a:avLst/>
          </a:prstGeom>
          <a:noFill/>
          <a:ln>
            <a:noFill/>
          </a:ln>
        </p:spPr>
      </p:pic>
      <p:sp>
        <p:nvSpPr>
          <p:cNvPr id="297" name="Shape 297"/>
          <p:cNvSpPr/>
          <p:nvPr/>
        </p:nvSpPr>
        <p:spPr>
          <a:xfrm>
            <a:off x="395536" y="2060850"/>
            <a:ext cx="8244408" cy="3416319"/>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SA" sz="3600">
                <a:solidFill>
                  <a:srgbClr val="C00000"/>
                </a:solidFill>
                <a:latin typeface="Calibri"/>
                <a:ea typeface="Calibri"/>
                <a:cs typeface="Calibri"/>
                <a:sym typeface="Calibri"/>
              </a:rPr>
              <a:t>أكتب شيئاً واحد تستطيع تطبيقه مما تعلمته في هذه الوحدة.</a:t>
            </a:r>
          </a:p>
          <a:p>
            <a:pPr indent="0" lvl="0" marL="0" marR="0" rtl="1" algn="r">
              <a:lnSpc>
                <a:spcPct val="100000"/>
              </a:lnSpc>
              <a:spcBef>
                <a:spcPts val="0"/>
              </a:spcBef>
              <a:spcAft>
                <a:spcPts val="0"/>
              </a:spcAft>
              <a:buClr>
                <a:schemeClr val="dk1"/>
              </a:buClr>
              <a:buFont typeface="Calibri"/>
              <a:buNone/>
            </a:pPr>
            <a:r>
              <a:t/>
            </a:r>
            <a:endParaRPr b="1" i="0" sz="3600" u="none" cap="none" strike="noStrike">
              <a:solidFill>
                <a:schemeClr val="dk1"/>
              </a:solidFill>
              <a:latin typeface="Arial"/>
              <a:ea typeface="Arial"/>
              <a:cs typeface="Arial"/>
              <a:sym typeface="Arial"/>
            </a:endParaRPr>
          </a:p>
          <a:p>
            <a:pPr indent="0" lvl="0" marL="0" marR="0" rtl="1" algn="r">
              <a:lnSpc>
                <a:spcPct val="100000"/>
              </a:lnSpc>
              <a:spcBef>
                <a:spcPts val="0"/>
              </a:spcBef>
              <a:spcAft>
                <a:spcPts val="0"/>
              </a:spcAft>
              <a:buClr>
                <a:schemeClr val="dk1"/>
              </a:buClr>
              <a:buFont typeface="Calibri"/>
              <a:buNone/>
            </a:pPr>
            <a:r>
              <a:t/>
            </a:r>
            <a:endParaRPr b="1" i="0" sz="3600" u="none" cap="none" strike="noStrike">
              <a:solidFill>
                <a:schemeClr val="dk1"/>
              </a:solidFill>
              <a:latin typeface="Arial"/>
              <a:ea typeface="Arial"/>
              <a:cs typeface="Arial"/>
              <a:sym typeface="Arial"/>
            </a:endParaRPr>
          </a:p>
          <a:p>
            <a:pPr indent="0" lvl="0" marL="0" marR="0" rtl="1" algn="ctr">
              <a:lnSpc>
                <a:spcPct val="150000"/>
              </a:lnSpc>
              <a:spcBef>
                <a:spcPts val="0"/>
              </a:spcBef>
              <a:spcAft>
                <a:spcPts val="0"/>
              </a:spcAft>
              <a:buClr>
                <a:schemeClr val="dk1"/>
              </a:buClr>
              <a:buSzPct val="25000"/>
              <a:buFont typeface="Times New Roman"/>
              <a:buNone/>
            </a:pPr>
            <a:r>
              <a:rPr i="0" lang="ar-SA" sz="1600" u="none" cap="none" strike="noStrike">
                <a:solidFill>
                  <a:schemeClr val="dk1"/>
                </a:solidFill>
                <a:latin typeface="Times New Roman"/>
                <a:ea typeface="Times New Roman"/>
                <a:cs typeface="Times New Roman"/>
                <a:sym typeface="Times New Roman"/>
              </a:rPr>
              <a:t>...........................................................................................................................................................................................................................................................................................................................</a:t>
            </a:r>
          </a:p>
          <a:p>
            <a:pPr indent="0" lvl="0" marL="0" marR="0" rtl="1" algn="ctr">
              <a:lnSpc>
                <a:spcPct val="150000"/>
              </a:lnSpc>
              <a:spcBef>
                <a:spcPts val="0"/>
              </a:spcBef>
              <a:spcAft>
                <a:spcPts val="0"/>
              </a:spcAft>
              <a:buClr>
                <a:schemeClr val="dk1"/>
              </a:buClr>
              <a:buSzPct val="25000"/>
              <a:buFont typeface="Times New Roman"/>
              <a:buNone/>
            </a:pPr>
            <a:r>
              <a:rPr i="0" lang="ar-SA" sz="1600" u="none" cap="none" strike="noStrike">
                <a:solidFill>
                  <a:schemeClr val="dk1"/>
                </a:solidFill>
                <a:latin typeface="Times New Roman"/>
                <a:ea typeface="Times New Roman"/>
                <a:cs typeface="Times New Roman"/>
                <a:sym typeface="Times New Roman"/>
              </a:rPr>
              <a:t>.............................................................................................................................................................</a:t>
            </a:r>
          </a:p>
        </p:txBody>
      </p:sp>
      <p:sp>
        <p:nvSpPr>
          <p:cNvPr id="298" name="Shape 298"/>
          <p:cNvSpPr txBox="1"/>
          <p:nvPr/>
        </p:nvSpPr>
        <p:spPr>
          <a:xfrm>
            <a:off x="827583" y="4300373"/>
            <a:ext cx="7344815" cy="1200329"/>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3600">
                <a:solidFill>
                  <a:srgbClr val="0000CC"/>
                </a:solidFill>
                <a:latin typeface="Calibri"/>
                <a:ea typeface="Calibri"/>
                <a:cs typeface="Calibri"/>
                <a:sym typeface="Calibri"/>
              </a:rPr>
              <a:t>الذي يمكن تطبيقه من هذه الوحدة هو تطبيق التفكير الاستدلالي في حل المشكلة.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97"/>
                                        </p:tgtEl>
                                        <p:attrNameLst>
                                          <p:attrName>style.visibility</p:attrName>
                                        </p:attrNameLst>
                                      </p:cBhvr>
                                      <p:to>
                                        <p:strVal val="visible"/>
                                      </p:to>
                                    </p:set>
                                    <p:animEffect filter="fade" transition="in">
                                      <p:cBhvr>
                                        <p:cTn dur="300"/>
                                        <p:tgtEl>
                                          <p:spTgt spid="2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8"/>
                                        </p:tgtEl>
                                        <p:attrNameLst>
                                          <p:attrName>style.visibility</p:attrName>
                                        </p:attrNameLst>
                                      </p:cBhvr>
                                      <p:to>
                                        <p:strVal val="visible"/>
                                      </p:to>
                                    </p:set>
                                    <p:animEffect filter="fade" transition="in">
                                      <p:cBhvr>
                                        <p:cTn dur="500"/>
                                        <p:tgtEl>
                                          <p:spTgt spid="29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2" name="Shape 302"/>
        <p:cNvGrpSpPr/>
        <p:nvPr/>
      </p:nvGrpSpPr>
      <p:grpSpPr>
        <a:xfrm>
          <a:off x="0" y="0"/>
          <a:ext cx="0" cy="0"/>
          <a:chOff x="0" y="0"/>
          <a:chExt cx="0" cy="0"/>
        </a:xfrm>
      </p:grpSpPr>
      <p:pic>
        <p:nvPicPr>
          <p:cNvPr descr="img_1355588218_936.png" id="303" name="Shape 303"/>
          <p:cNvPicPr preferRelativeResize="0"/>
          <p:nvPr/>
        </p:nvPicPr>
        <p:blipFill rotWithShape="1">
          <a:blip r:embed="rId3">
            <a:alphaModFix/>
          </a:blip>
          <a:srcRect b="0" l="0" r="0" t="0"/>
          <a:stretch/>
        </p:blipFill>
        <p:spPr>
          <a:xfrm>
            <a:off x="1475655" y="1772816"/>
            <a:ext cx="6192687" cy="3024335"/>
          </a:xfrm>
          <a:prstGeom prst="roundRect">
            <a:avLst>
              <a:gd fmla="val 16667" name="adj"/>
            </a:avLst>
          </a:prstGeom>
          <a:noFill/>
          <a:ln>
            <a:noFill/>
          </a:ln>
        </p:spPr>
      </p:pic>
      <p:sp>
        <p:nvSpPr>
          <p:cNvPr id="304" name="Shape 304"/>
          <p:cNvSpPr/>
          <p:nvPr/>
        </p:nvSpPr>
        <p:spPr>
          <a:xfrm>
            <a:off x="2378967" y="2132856"/>
            <a:ext cx="4425280" cy="2215991"/>
          </a:xfrm>
          <a:prstGeom prst="rect">
            <a:avLst/>
          </a:prstGeom>
          <a:noFill/>
          <a:ln>
            <a:noFill/>
          </a:ln>
        </p:spPr>
        <p:txBody>
          <a:bodyPr anchorCtr="0" anchor="t" bIns="45700" lIns="91425" rIns="91425" tIns="45700">
            <a:noAutofit/>
          </a:bodyPr>
          <a:lstStyle/>
          <a:p>
            <a:pPr indent="0" lvl="0" marL="0" marR="0" rtl="1" algn="ctr">
              <a:spcBef>
                <a:spcPts val="0"/>
              </a:spcBef>
              <a:buSzPct val="25000"/>
              <a:buNone/>
            </a:pPr>
            <a:r>
              <a:rPr b="1" lang="ar-SA" sz="13800">
                <a:solidFill>
                  <a:srgbClr val="006600"/>
                </a:solidFill>
                <a:latin typeface="Calibri"/>
                <a:ea typeface="Calibri"/>
                <a:cs typeface="Calibri"/>
                <a:sym typeface="Calibri"/>
              </a:rPr>
              <a:t>التقويم</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03"/>
                                        </p:tgtEl>
                                        <p:attrNameLst>
                                          <p:attrName>style.visibility</p:attrName>
                                        </p:attrNameLst>
                                      </p:cBhvr>
                                      <p:to>
                                        <p:strVal val="visible"/>
                                      </p:to>
                                    </p:set>
                                    <p:animEffect filter="fade" transition="in">
                                      <p:cBhvr>
                                        <p:cTn dur="500"/>
                                        <p:tgtEl>
                                          <p:spTgt spid="303"/>
                                        </p:tgtEl>
                                      </p:cBhvr>
                                    </p:animEffect>
                                  </p:childTnLst>
                                </p:cTn>
                              </p:par>
                              <p:par>
                                <p:cTn fill="hold" nodeType="withEffect" presetClass="entr" presetID="10" presetSubtype="0">
                                  <p:stCondLst>
                                    <p:cond delay="0"/>
                                  </p:stCondLst>
                                  <p:childTnLst>
                                    <p:set>
                                      <p:cBhvr>
                                        <p:cTn dur="1" fill="hold">
                                          <p:stCondLst>
                                            <p:cond delay="0"/>
                                          </p:stCondLst>
                                        </p:cTn>
                                        <p:tgtEl>
                                          <p:spTgt spid="304"/>
                                        </p:tgtEl>
                                        <p:attrNameLst>
                                          <p:attrName>style.visibility</p:attrName>
                                        </p:attrNameLst>
                                      </p:cBhvr>
                                      <p:to>
                                        <p:strVal val="visible"/>
                                      </p:to>
                                    </p:set>
                                    <p:animEffect filter="fade" transition="in">
                                      <p:cBhvr>
                                        <p:cTn dur="500"/>
                                        <p:tgtEl>
                                          <p:spTgt spid="30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8" name="Shape 308"/>
        <p:cNvGrpSpPr/>
        <p:nvPr/>
      </p:nvGrpSpPr>
      <p:grpSpPr>
        <a:xfrm>
          <a:off x="0" y="0"/>
          <a:ext cx="0" cy="0"/>
          <a:chOff x="0" y="0"/>
          <a:chExt cx="0" cy="0"/>
        </a:xfrm>
      </p:grpSpPr>
      <p:sp>
        <p:nvSpPr>
          <p:cNvPr id="309" name="Shape 309"/>
          <p:cNvSpPr/>
          <p:nvPr/>
        </p:nvSpPr>
        <p:spPr>
          <a:xfrm>
            <a:off x="0" y="291353"/>
            <a:ext cx="9144000" cy="914400"/>
          </a:xfrm>
          <a:prstGeom prst="hexagon">
            <a:avLst>
              <a:gd fmla="val 25000" name="adj"/>
              <a:gd fmla="val 115470" name="vf"/>
            </a:avLst>
          </a:prstGeom>
          <a:solidFill>
            <a:srgbClr val="FF0066"/>
          </a:solidFill>
          <a:ln cap="flat" cmpd="sng" w="25400">
            <a:solidFill>
              <a:srgbClr val="FF33CC"/>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310" name="Shape 310"/>
          <p:cNvSpPr/>
          <p:nvPr/>
        </p:nvSpPr>
        <p:spPr>
          <a:xfrm>
            <a:off x="395537" y="241192"/>
            <a:ext cx="8598910" cy="954106"/>
          </a:xfrm>
          <a:prstGeom prst="rect">
            <a:avLst/>
          </a:prstGeom>
          <a:noFill/>
          <a:ln>
            <a:noFill/>
          </a:ln>
        </p:spPr>
        <p:txBody>
          <a:bodyPr anchorCtr="0" anchor="ctr" bIns="45700" lIns="91425" rIns="91425" tIns="45700">
            <a:noAutofit/>
          </a:bodyPr>
          <a:lstStyle/>
          <a:p>
            <a:pPr indent="0" lvl="0" marL="0" marR="0" rtl="1" algn="r">
              <a:lnSpc>
                <a:spcPct val="100000"/>
              </a:lnSpc>
              <a:spcBef>
                <a:spcPts val="0"/>
              </a:spcBef>
              <a:spcAft>
                <a:spcPts val="0"/>
              </a:spcAft>
              <a:buClr>
                <a:schemeClr val="lt1"/>
              </a:buClr>
              <a:buSzPct val="25000"/>
              <a:buFont typeface="Times New Roman"/>
              <a:buNone/>
            </a:pPr>
            <a:r>
              <a:rPr b="1" i="0" lang="ar-SA" sz="2800" u="none" cap="none" strike="noStrike">
                <a:solidFill>
                  <a:schemeClr val="lt1"/>
                </a:solidFill>
                <a:latin typeface="Times New Roman"/>
                <a:ea typeface="Times New Roman"/>
                <a:cs typeface="Times New Roman"/>
                <a:sym typeface="Times New Roman"/>
              </a:rPr>
              <a:t>س1: اجب بوضع علامة ( ( ✓  للعبارة الصحيحة</a:t>
            </a:r>
            <a:r>
              <a:rPr b="1" i="0" lang="ar-SA" sz="2800" u="none" cap="none" strike="noStrike">
                <a:solidFill>
                  <a:schemeClr val="lt1"/>
                </a:solidFill>
                <a:latin typeface="Times New Roman"/>
                <a:ea typeface="Times New Roman"/>
                <a:cs typeface="Times New Roman"/>
                <a:sym typeface="Times New Roman"/>
              </a:rPr>
              <a:t> </a:t>
            </a:r>
            <a:r>
              <a:rPr b="1" i="0" lang="ar-SA" sz="2800" u="none" cap="none" strike="noStrike">
                <a:solidFill>
                  <a:schemeClr val="lt1"/>
                </a:solidFill>
                <a:latin typeface="Times New Roman"/>
                <a:ea typeface="Times New Roman"/>
                <a:cs typeface="Times New Roman"/>
                <a:sym typeface="Times New Roman"/>
              </a:rPr>
              <a:t>وعلامة ( ✕ ) للعبارة الخاطئة في العبارات التالية:</a:t>
            </a:r>
          </a:p>
        </p:txBody>
      </p:sp>
      <p:graphicFrame>
        <p:nvGraphicFramePr>
          <p:cNvPr id="311" name="Shape 311"/>
          <p:cNvGraphicFramePr/>
          <p:nvPr/>
        </p:nvGraphicFramePr>
        <p:xfrm>
          <a:off x="0" y="1484783"/>
          <a:ext cx="3000000" cy="3000000"/>
        </p:xfrm>
        <a:graphic>
          <a:graphicData uri="http://schemas.openxmlformats.org/drawingml/2006/table">
            <a:tbl>
              <a:tblPr bandRow="1" firstRow="1">
                <a:noFill/>
                <a:tableStyleId>{78E2A411-8863-49BF-8D6F-1EA3D13E3DC4}</a:tableStyleId>
              </a:tblPr>
              <a:tblGrid>
                <a:gridCol w="6096000"/>
                <a:gridCol w="3048000"/>
              </a:tblGrid>
              <a:tr h="1008100">
                <a:tc>
                  <a:txBody>
                    <a:bodyPr>
                      <a:noAutofit/>
                    </a:bodyPr>
                    <a:lstStyle/>
                    <a:p>
                      <a:pPr indent="0" lvl="0" marL="0" marR="0" rtl="1" algn="r">
                        <a:spcBef>
                          <a:spcPts val="0"/>
                        </a:spcBef>
                        <a:buSzPct val="25000"/>
                        <a:buNone/>
                      </a:pPr>
                      <a:r>
                        <a:t/>
                      </a:r>
                      <a:endParaRPr sz="1800" u="none" cap="none" strike="noStrike"/>
                    </a:p>
                  </a:txBody>
                  <a:tcPr marT="45725" marB="45725" marR="91450" marL="91450">
                    <a:lnL cap="flat" cmpd="sng" w="12700">
                      <a:solidFill>
                        <a:schemeClr val="dk1"/>
                      </a:solidFill>
                      <a:prstDash val="solid"/>
                      <a:round/>
                      <a:headEnd len="med" w="med" type="none"/>
                      <a:tailEnd len="med" w="med" type="none"/>
                    </a:lnL>
                    <a:lnR cap="flat" cmpd="sng" w="12700">
                      <a:solidFill>
                        <a:schemeClr val="dk1"/>
                      </a:solidFill>
                      <a:prstDash val="solid"/>
                      <a:round/>
                      <a:headEnd len="med" w="med" type="none"/>
                      <a:tailEnd len="med" w="med" type="none"/>
                    </a:lnR>
                    <a:lnT cap="flat" cmpd="sng" w="12700">
                      <a:solidFill>
                        <a:schemeClr val="dk1"/>
                      </a:solidFill>
                      <a:prstDash val="solid"/>
                      <a:round/>
                      <a:headEnd len="med" w="med" type="none"/>
                      <a:tailEnd len="med" w="med" type="none"/>
                    </a:lnT>
                    <a:lnB cap="flat" cmpd="sng" w="12700">
                      <a:solidFill>
                        <a:schemeClr val="dk1"/>
                      </a:solidFill>
                      <a:prstDash val="solid"/>
                      <a:round/>
                      <a:headEnd len="med" w="med" type="none"/>
                      <a:tailEnd len="med" w="med" type="none"/>
                    </a:lnB>
                    <a:solidFill>
                      <a:srgbClr val="FF99FF"/>
                    </a:solidFill>
                  </a:tcPr>
                </a:tc>
                <a:tc>
                  <a:txBody>
                    <a:bodyPr>
                      <a:noAutofit/>
                    </a:bodyPr>
                    <a:lstStyle/>
                    <a:p>
                      <a:pPr indent="0" lvl="0" marL="0" marR="0" rtl="1" algn="r">
                        <a:spcBef>
                          <a:spcPts val="0"/>
                        </a:spcBef>
                        <a:buSzPct val="25000"/>
                        <a:buNone/>
                      </a:pPr>
                      <a:r>
                        <a:t/>
                      </a:r>
                      <a:endParaRPr sz="1800" u="none" cap="none" strike="noStrike"/>
                    </a:p>
                  </a:txBody>
                  <a:tcPr marT="45725" marB="45725" marR="91450" marL="91450">
                    <a:lnL cap="flat" cmpd="sng" w="12700">
                      <a:solidFill>
                        <a:schemeClr val="dk1"/>
                      </a:solidFill>
                      <a:prstDash val="solid"/>
                      <a:round/>
                      <a:headEnd len="med" w="med" type="none"/>
                      <a:tailEnd len="med" w="med" type="none"/>
                    </a:lnL>
                    <a:lnR cap="flat" cmpd="sng" w="12700">
                      <a:solidFill>
                        <a:schemeClr val="dk1"/>
                      </a:solidFill>
                      <a:prstDash val="solid"/>
                      <a:round/>
                      <a:headEnd len="med" w="med" type="none"/>
                      <a:tailEnd len="med" w="med" type="none"/>
                    </a:lnR>
                    <a:lnT cap="flat" cmpd="sng" w="12700">
                      <a:solidFill>
                        <a:schemeClr val="dk1"/>
                      </a:solidFill>
                      <a:prstDash val="solid"/>
                      <a:round/>
                      <a:headEnd len="med" w="med" type="none"/>
                      <a:tailEnd len="med" w="med" type="none"/>
                    </a:lnT>
                    <a:lnB cap="flat" cmpd="sng" w="12700">
                      <a:solidFill>
                        <a:schemeClr val="dk1"/>
                      </a:solidFill>
                      <a:prstDash val="solid"/>
                      <a:round/>
                      <a:headEnd len="med" w="med" type="none"/>
                      <a:tailEnd len="med" w="med" type="none"/>
                    </a:lnB>
                    <a:solidFill>
                      <a:srgbClr val="FF99FF"/>
                    </a:solidFill>
                  </a:tcPr>
                </a:tc>
              </a:tr>
              <a:tr h="1008100">
                <a:tc>
                  <a:txBody>
                    <a:bodyPr>
                      <a:noAutofit/>
                    </a:bodyPr>
                    <a:lstStyle/>
                    <a:p>
                      <a:pPr indent="0" lvl="0" marL="0" marR="0" rtl="1" algn="r">
                        <a:spcBef>
                          <a:spcPts val="0"/>
                        </a:spcBef>
                        <a:buSzPct val="25000"/>
                        <a:buNone/>
                      </a:pPr>
                      <a:r>
                        <a:t/>
                      </a:r>
                      <a:endParaRPr sz="1800" u="none" cap="none" strike="noStrike"/>
                    </a:p>
                  </a:txBody>
                  <a:tcPr marT="45725" marB="45725" marR="91450" marL="91450">
                    <a:lnL cap="flat" cmpd="sng" w="12700">
                      <a:solidFill>
                        <a:schemeClr val="dk1"/>
                      </a:solidFill>
                      <a:prstDash val="solid"/>
                      <a:round/>
                      <a:headEnd len="med" w="med" type="none"/>
                      <a:tailEnd len="med" w="med" type="none"/>
                    </a:lnL>
                    <a:lnR cap="flat" cmpd="sng" w="12700">
                      <a:solidFill>
                        <a:schemeClr val="dk1"/>
                      </a:solidFill>
                      <a:prstDash val="solid"/>
                      <a:round/>
                      <a:headEnd len="med" w="med" type="none"/>
                      <a:tailEnd len="med" w="med" type="none"/>
                    </a:lnR>
                    <a:lnT cap="flat" cmpd="sng" w="12700">
                      <a:solidFill>
                        <a:schemeClr val="dk1"/>
                      </a:solidFill>
                      <a:prstDash val="solid"/>
                      <a:round/>
                      <a:headEnd len="med" w="med" type="none"/>
                      <a:tailEnd len="med" w="med" type="none"/>
                    </a:lnT>
                    <a:lnB cap="flat" cmpd="sng" w="12700">
                      <a:solidFill>
                        <a:schemeClr val="dk1"/>
                      </a:solidFill>
                      <a:prstDash val="solid"/>
                      <a:round/>
                      <a:headEnd len="med" w="med" type="none"/>
                      <a:tailEnd len="med" w="med" type="none"/>
                    </a:lnB>
                    <a:solidFill>
                      <a:srgbClr val="FF99FF"/>
                    </a:solidFill>
                  </a:tcPr>
                </a:tc>
                <a:tc>
                  <a:txBody>
                    <a:bodyPr>
                      <a:noAutofit/>
                    </a:bodyPr>
                    <a:lstStyle/>
                    <a:p>
                      <a:pPr indent="0" lvl="0" marL="0" marR="0" rtl="1" algn="r">
                        <a:spcBef>
                          <a:spcPts val="0"/>
                        </a:spcBef>
                        <a:buSzPct val="25000"/>
                        <a:buNone/>
                      </a:pPr>
                      <a:r>
                        <a:t/>
                      </a:r>
                      <a:endParaRPr sz="1800" u="none" cap="none" strike="noStrike"/>
                    </a:p>
                  </a:txBody>
                  <a:tcPr marT="45725" marB="45725" marR="91450" marL="91450">
                    <a:lnL cap="flat" cmpd="sng" w="12700">
                      <a:solidFill>
                        <a:schemeClr val="dk1"/>
                      </a:solidFill>
                      <a:prstDash val="solid"/>
                      <a:round/>
                      <a:headEnd len="med" w="med" type="none"/>
                      <a:tailEnd len="med" w="med" type="none"/>
                    </a:lnL>
                    <a:lnR cap="flat" cmpd="sng" w="12700">
                      <a:solidFill>
                        <a:schemeClr val="dk1"/>
                      </a:solidFill>
                      <a:prstDash val="solid"/>
                      <a:round/>
                      <a:headEnd len="med" w="med" type="none"/>
                      <a:tailEnd len="med" w="med" type="none"/>
                    </a:lnR>
                    <a:lnT cap="flat" cmpd="sng" w="12700">
                      <a:solidFill>
                        <a:schemeClr val="dk1"/>
                      </a:solidFill>
                      <a:prstDash val="solid"/>
                      <a:round/>
                      <a:headEnd len="med" w="med" type="none"/>
                      <a:tailEnd len="med" w="med" type="none"/>
                    </a:lnT>
                    <a:lnB cap="flat" cmpd="sng" w="12700">
                      <a:solidFill>
                        <a:schemeClr val="dk1"/>
                      </a:solidFill>
                      <a:prstDash val="solid"/>
                      <a:round/>
                      <a:headEnd len="med" w="med" type="none"/>
                      <a:tailEnd len="med" w="med" type="none"/>
                    </a:lnB>
                    <a:solidFill>
                      <a:srgbClr val="FF99FF"/>
                    </a:solidFill>
                  </a:tcPr>
                </a:tc>
              </a:tr>
              <a:tr h="1008100">
                <a:tc>
                  <a:txBody>
                    <a:bodyPr>
                      <a:noAutofit/>
                    </a:bodyPr>
                    <a:lstStyle/>
                    <a:p>
                      <a:pPr indent="0" lvl="0" marL="0" marR="0" rtl="1" algn="r">
                        <a:spcBef>
                          <a:spcPts val="0"/>
                        </a:spcBef>
                        <a:buSzPct val="25000"/>
                        <a:buNone/>
                      </a:pPr>
                      <a:r>
                        <a:t/>
                      </a:r>
                      <a:endParaRPr sz="1800" u="none" cap="none" strike="noStrike"/>
                    </a:p>
                  </a:txBody>
                  <a:tcPr marT="45725" marB="45725" marR="91450" marL="91450">
                    <a:lnL cap="flat" cmpd="sng" w="12700">
                      <a:solidFill>
                        <a:schemeClr val="dk1"/>
                      </a:solidFill>
                      <a:prstDash val="solid"/>
                      <a:round/>
                      <a:headEnd len="med" w="med" type="none"/>
                      <a:tailEnd len="med" w="med" type="none"/>
                    </a:lnL>
                    <a:lnR cap="flat" cmpd="sng" w="12700">
                      <a:solidFill>
                        <a:schemeClr val="dk1"/>
                      </a:solidFill>
                      <a:prstDash val="solid"/>
                      <a:round/>
                      <a:headEnd len="med" w="med" type="none"/>
                      <a:tailEnd len="med" w="med" type="none"/>
                    </a:lnR>
                    <a:lnT cap="flat" cmpd="sng" w="12700">
                      <a:solidFill>
                        <a:schemeClr val="dk1"/>
                      </a:solidFill>
                      <a:prstDash val="solid"/>
                      <a:round/>
                      <a:headEnd len="med" w="med" type="none"/>
                      <a:tailEnd len="med" w="med" type="none"/>
                    </a:lnT>
                    <a:lnB cap="flat" cmpd="sng" w="12700">
                      <a:solidFill>
                        <a:schemeClr val="dk1"/>
                      </a:solidFill>
                      <a:prstDash val="solid"/>
                      <a:round/>
                      <a:headEnd len="med" w="med" type="none"/>
                      <a:tailEnd len="med" w="med" type="none"/>
                    </a:lnB>
                    <a:solidFill>
                      <a:srgbClr val="FF99FF"/>
                    </a:solidFill>
                  </a:tcPr>
                </a:tc>
                <a:tc>
                  <a:txBody>
                    <a:bodyPr>
                      <a:noAutofit/>
                    </a:bodyPr>
                    <a:lstStyle/>
                    <a:p>
                      <a:pPr indent="0" lvl="0" marL="0" marR="0" rtl="1" algn="r">
                        <a:spcBef>
                          <a:spcPts val="0"/>
                        </a:spcBef>
                        <a:buSzPct val="25000"/>
                        <a:buNone/>
                      </a:pPr>
                      <a:r>
                        <a:t/>
                      </a:r>
                      <a:endParaRPr sz="1800" u="none" cap="none" strike="noStrike"/>
                    </a:p>
                  </a:txBody>
                  <a:tcPr marT="45725" marB="45725" marR="91450" marL="91450">
                    <a:lnL cap="flat" cmpd="sng" w="12700">
                      <a:solidFill>
                        <a:schemeClr val="dk1"/>
                      </a:solidFill>
                      <a:prstDash val="solid"/>
                      <a:round/>
                      <a:headEnd len="med" w="med" type="none"/>
                      <a:tailEnd len="med" w="med" type="none"/>
                    </a:lnL>
                    <a:lnR cap="flat" cmpd="sng" w="12700">
                      <a:solidFill>
                        <a:schemeClr val="dk1"/>
                      </a:solidFill>
                      <a:prstDash val="solid"/>
                      <a:round/>
                      <a:headEnd len="med" w="med" type="none"/>
                      <a:tailEnd len="med" w="med" type="none"/>
                    </a:lnR>
                    <a:lnT cap="flat" cmpd="sng" w="12700">
                      <a:solidFill>
                        <a:schemeClr val="dk1"/>
                      </a:solidFill>
                      <a:prstDash val="solid"/>
                      <a:round/>
                      <a:headEnd len="med" w="med" type="none"/>
                      <a:tailEnd len="med" w="med" type="none"/>
                    </a:lnT>
                    <a:lnB cap="flat" cmpd="sng" w="12700">
                      <a:solidFill>
                        <a:schemeClr val="dk1"/>
                      </a:solidFill>
                      <a:prstDash val="solid"/>
                      <a:round/>
                      <a:headEnd len="med" w="med" type="none"/>
                      <a:tailEnd len="med" w="med" type="none"/>
                    </a:lnB>
                    <a:solidFill>
                      <a:srgbClr val="FF99FF"/>
                    </a:solidFill>
                  </a:tcPr>
                </a:tc>
              </a:tr>
              <a:tr h="1008100">
                <a:tc>
                  <a:txBody>
                    <a:bodyPr>
                      <a:noAutofit/>
                    </a:bodyPr>
                    <a:lstStyle/>
                    <a:p>
                      <a:pPr indent="0" lvl="0" marL="0" marR="0" rtl="1" algn="r">
                        <a:spcBef>
                          <a:spcPts val="0"/>
                        </a:spcBef>
                        <a:buSzPct val="25000"/>
                        <a:buNone/>
                      </a:pPr>
                      <a:r>
                        <a:t/>
                      </a:r>
                      <a:endParaRPr sz="1800" u="none" cap="none" strike="noStrike"/>
                    </a:p>
                  </a:txBody>
                  <a:tcPr marT="45725" marB="45725" marR="91450" marL="91450">
                    <a:lnL cap="flat" cmpd="sng" w="12700">
                      <a:solidFill>
                        <a:schemeClr val="dk1"/>
                      </a:solidFill>
                      <a:prstDash val="solid"/>
                      <a:round/>
                      <a:headEnd len="med" w="med" type="none"/>
                      <a:tailEnd len="med" w="med" type="none"/>
                    </a:lnL>
                    <a:lnR cap="flat" cmpd="sng" w="12700">
                      <a:solidFill>
                        <a:schemeClr val="dk1"/>
                      </a:solidFill>
                      <a:prstDash val="solid"/>
                      <a:round/>
                      <a:headEnd len="med" w="med" type="none"/>
                      <a:tailEnd len="med" w="med" type="none"/>
                    </a:lnR>
                    <a:lnT cap="flat" cmpd="sng" w="12700">
                      <a:solidFill>
                        <a:schemeClr val="dk1"/>
                      </a:solidFill>
                      <a:prstDash val="solid"/>
                      <a:round/>
                      <a:headEnd len="med" w="med" type="none"/>
                      <a:tailEnd len="med" w="med" type="none"/>
                    </a:lnT>
                    <a:lnB cap="flat" cmpd="sng" w="12700">
                      <a:solidFill>
                        <a:schemeClr val="dk1"/>
                      </a:solidFill>
                      <a:prstDash val="solid"/>
                      <a:round/>
                      <a:headEnd len="med" w="med" type="none"/>
                      <a:tailEnd len="med" w="med" type="none"/>
                    </a:lnB>
                    <a:solidFill>
                      <a:srgbClr val="FF99FF"/>
                    </a:solidFill>
                  </a:tcPr>
                </a:tc>
                <a:tc>
                  <a:txBody>
                    <a:bodyPr>
                      <a:noAutofit/>
                    </a:bodyPr>
                    <a:lstStyle/>
                    <a:p>
                      <a:pPr indent="0" lvl="0" marL="0" marR="0" rtl="1" algn="r">
                        <a:spcBef>
                          <a:spcPts val="0"/>
                        </a:spcBef>
                        <a:buSzPct val="25000"/>
                        <a:buNone/>
                      </a:pPr>
                      <a:r>
                        <a:t/>
                      </a:r>
                      <a:endParaRPr sz="1800" u="none" cap="none" strike="noStrike"/>
                    </a:p>
                  </a:txBody>
                  <a:tcPr marT="45725" marB="45725" marR="91450" marL="91450">
                    <a:lnL cap="flat" cmpd="sng" w="12700">
                      <a:solidFill>
                        <a:schemeClr val="dk1"/>
                      </a:solidFill>
                      <a:prstDash val="solid"/>
                      <a:round/>
                      <a:headEnd len="med" w="med" type="none"/>
                      <a:tailEnd len="med" w="med" type="none"/>
                    </a:lnL>
                    <a:lnR cap="flat" cmpd="sng" w="12700">
                      <a:solidFill>
                        <a:schemeClr val="dk1"/>
                      </a:solidFill>
                      <a:prstDash val="solid"/>
                      <a:round/>
                      <a:headEnd len="med" w="med" type="none"/>
                      <a:tailEnd len="med" w="med" type="none"/>
                    </a:lnR>
                    <a:lnT cap="flat" cmpd="sng" w="12700">
                      <a:solidFill>
                        <a:schemeClr val="dk1"/>
                      </a:solidFill>
                      <a:prstDash val="solid"/>
                      <a:round/>
                      <a:headEnd len="med" w="med" type="none"/>
                      <a:tailEnd len="med" w="med" type="none"/>
                    </a:lnT>
                    <a:lnB cap="flat" cmpd="sng" w="12700">
                      <a:solidFill>
                        <a:schemeClr val="dk1"/>
                      </a:solidFill>
                      <a:prstDash val="solid"/>
                      <a:round/>
                      <a:headEnd len="med" w="med" type="none"/>
                      <a:tailEnd len="med" w="med" type="none"/>
                    </a:lnB>
                    <a:solidFill>
                      <a:srgbClr val="FF99FF"/>
                    </a:solidFill>
                  </a:tcPr>
                </a:tc>
              </a:tr>
              <a:tr h="1008100">
                <a:tc>
                  <a:txBody>
                    <a:bodyPr>
                      <a:noAutofit/>
                    </a:bodyPr>
                    <a:lstStyle/>
                    <a:p>
                      <a:pPr indent="0" lvl="0" marL="0" marR="0" rtl="1" algn="r">
                        <a:spcBef>
                          <a:spcPts val="0"/>
                        </a:spcBef>
                        <a:buSzPct val="25000"/>
                        <a:buNone/>
                      </a:pPr>
                      <a:r>
                        <a:t/>
                      </a:r>
                      <a:endParaRPr sz="1800" u="none" cap="none" strike="noStrike"/>
                    </a:p>
                  </a:txBody>
                  <a:tcPr marT="45725" marB="45725" marR="91450" marL="91450">
                    <a:lnL cap="flat" cmpd="sng" w="12700">
                      <a:solidFill>
                        <a:schemeClr val="dk1"/>
                      </a:solidFill>
                      <a:prstDash val="solid"/>
                      <a:round/>
                      <a:headEnd len="med" w="med" type="none"/>
                      <a:tailEnd len="med" w="med" type="none"/>
                    </a:lnL>
                    <a:lnR cap="flat" cmpd="sng" w="12700">
                      <a:solidFill>
                        <a:schemeClr val="dk1"/>
                      </a:solidFill>
                      <a:prstDash val="solid"/>
                      <a:round/>
                      <a:headEnd len="med" w="med" type="none"/>
                      <a:tailEnd len="med" w="med" type="none"/>
                    </a:lnR>
                    <a:lnT cap="flat" cmpd="sng" w="12700">
                      <a:solidFill>
                        <a:schemeClr val="dk1"/>
                      </a:solidFill>
                      <a:prstDash val="solid"/>
                      <a:round/>
                      <a:headEnd len="med" w="med" type="none"/>
                      <a:tailEnd len="med" w="med" type="none"/>
                    </a:lnT>
                    <a:lnB cap="flat" cmpd="sng" w="12700">
                      <a:solidFill>
                        <a:schemeClr val="dk1"/>
                      </a:solidFill>
                      <a:prstDash val="solid"/>
                      <a:round/>
                      <a:headEnd len="med" w="med" type="none"/>
                      <a:tailEnd len="med" w="med" type="none"/>
                    </a:lnB>
                    <a:solidFill>
                      <a:srgbClr val="FF99FF"/>
                    </a:solidFill>
                  </a:tcPr>
                </a:tc>
                <a:tc>
                  <a:txBody>
                    <a:bodyPr>
                      <a:noAutofit/>
                    </a:bodyPr>
                    <a:lstStyle/>
                    <a:p>
                      <a:pPr indent="0" lvl="0" marL="0" marR="0" rtl="1" algn="r">
                        <a:spcBef>
                          <a:spcPts val="0"/>
                        </a:spcBef>
                        <a:buSzPct val="25000"/>
                        <a:buNone/>
                      </a:pPr>
                      <a:r>
                        <a:t/>
                      </a:r>
                      <a:endParaRPr sz="1800" u="none" cap="none" strike="noStrike"/>
                    </a:p>
                  </a:txBody>
                  <a:tcPr marT="45725" marB="45725" marR="91450" marL="91450">
                    <a:lnL cap="flat" cmpd="sng" w="12700">
                      <a:solidFill>
                        <a:schemeClr val="dk1"/>
                      </a:solidFill>
                      <a:prstDash val="solid"/>
                      <a:round/>
                      <a:headEnd len="med" w="med" type="none"/>
                      <a:tailEnd len="med" w="med" type="none"/>
                    </a:lnL>
                    <a:lnR cap="flat" cmpd="sng" w="12700">
                      <a:solidFill>
                        <a:schemeClr val="dk1"/>
                      </a:solidFill>
                      <a:prstDash val="solid"/>
                      <a:round/>
                      <a:headEnd len="med" w="med" type="none"/>
                      <a:tailEnd len="med" w="med" type="none"/>
                    </a:lnR>
                    <a:lnT cap="flat" cmpd="sng" w="12700">
                      <a:solidFill>
                        <a:schemeClr val="dk1"/>
                      </a:solidFill>
                      <a:prstDash val="solid"/>
                      <a:round/>
                      <a:headEnd len="med" w="med" type="none"/>
                      <a:tailEnd len="med" w="med" type="none"/>
                    </a:lnT>
                    <a:lnB cap="flat" cmpd="sng" w="12700">
                      <a:solidFill>
                        <a:schemeClr val="dk1"/>
                      </a:solidFill>
                      <a:prstDash val="solid"/>
                      <a:round/>
                      <a:headEnd len="med" w="med" type="none"/>
                      <a:tailEnd len="med" w="med" type="none"/>
                    </a:lnB>
                    <a:solidFill>
                      <a:srgbClr val="FF99FF"/>
                    </a:solidFill>
                  </a:tcPr>
                </a:tc>
              </a:tr>
            </a:tbl>
          </a:graphicData>
        </a:graphic>
      </p:graphicFrame>
      <p:sp>
        <p:nvSpPr>
          <p:cNvPr id="312" name="Shape 312"/>
          <p:cNvSpPr/>
          <p:nvPr/>
        </p:nvSpPr>
        <p:spPr>
          <a:xfrm>
            <a:off x="3347864" y="1556791"/>
            <a:ext cx="5256583" cy="954106"/>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2800">
                <a:solidFill>
                  <a:schemeClr val="dk1"/>
                </a:solidFill>
                <a:latin typeface="Calibri"/>
                <a:ea typeface="Calibri"/>
                <a:cs typeface="Calibri"/>
                <a:sym typeface="Calibri"/>
              </a:rPr>
              <a:t>1- يتميز مقياس الذكاء بأنه يعطي درجة كمية لمعدل ذكاء الفرد.</a:t>
            </a:r>
          </a:p>
        </p:txBody>
      </p:sp>
      <p:sp>
        <p:nvSpPr>
          <p:cNvPr id="313" name="Shape 313"/>
          <p:cNvSpPr/>
          <p:nvPr/>
        </p:nvSpPr>
        <p:spPr>
          <a:xfrm>
            <a:off x="3347864" y="2492896"/>
            <a:ext cx="5256583" cy="954106"/>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2800">
                <a:solidFill>
                  <a:schemeClr val="dk1"/>
                </a:solidFill>
                <a:latin typeface="Calibri"/>
                <a:ea typeface="Calibri"/>
                <a:cs typeface="Calibri"/>
                <a:sym typeface="Calibri"/>
              </a:rPr>
              <a:t>2- حسب مقياس بينيه يشكل متوسطو الذكاء نصف عدد الأفراد في المجتمع تقريباً.</a:t>
            </a:r>
          </a:p>
        </p:txBody>
      </p:sp>
      <p:sp>
        <p:nvSpPr>
          <p:cNvPr id="314" name="Shape 314"/>
          <p:cNvSpPr/>
          <p:nvPr/>
        </p:nvSpPr>
        <p:spPr>
          <a:xfrm>
            <a:off x="3347864" y="3501007"/>
            <a:ext cx="5256583" cy="954106"/>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2800">
                <a:solidFill>
                  <a:schemeClr val="dk1"/>
                </a:solidFill>
                <a:latin typeface="Calibri"/>
                <a:ea typeface="Calibri"/>
                <a:cs typeface="Calibri"/>
                <a:sym typeface="Calibri"/>
              </a:rPr>
              <a:t>3- يتمثل الذكاء المنطقي الرقمي في إمكانية تعامل الفرد مع الألفاظ واستخدامها بكفاءة.</a:t>
            </a:r>
          </a:p>
        </p:txBody>
      </p:sp>
      <p:sp>
        <p:nvSpPr>
          <p:cNvPr id="315" name="Shape 315"/>
          <p:cNvSpPr/>
          <p:nvPr/>
        </p:nvSpPr>
        <p:spPr>
          <a:xfrm>
            <a:off x="2987824" y="4561964"/>
            <a:ext cx="5616623" cy="954106"/>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2800">
                <a:solidFill>
                  <a:schemeClr val="dk1"/>
                </a:solidFill>
                <a:latin typeface="Calibri"/>
                <a:ea typeface="Calibri"/>
                <a:cs typeface="Calibri"/>
                <a:sym typeface="Calibri"/>
              </a:rPr>
              <a:t>4- الميول الفطرية هي التي لا يحتاج الطفل لتعلمها.</a:t>
            </a:r>
          </a:p>
        </p:txBody>
      </p:sp>
      <p:sp>
        <p:nvSpPr>
          <p:cNvPr id="316" name="Shape 316"/>
          <p:cNvSpPr/>
          <p:nvPr/>
        </p:nvSpPr>
        <p:spPr>
          <a:xfrm>
            <a:off x="3275856" y="5517232"/>
            <a:ext cx="5328591" cy="954106"/>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2800">
                <a:solidFill>
                  <a:schemeClr val="dk1"/>
                </a:solidFill>
                <a:latin typeface="Calibri"/>
                <a:ea typeface="Calibri"/>
                <a:cs typeface="Calibri"/>
                <a:sym typeface="Calibri"/>
              </a:rPr>
              <a:t>5- ضعف الحساسية للمشكلات من خصائص الأشخاص المبدعين.</a:t>
            </a:r>
          </a:p>
        </p:txBody>
      </p:sp>
      <p:sp>
        <p:nvSpPr>
          <p:cNvPr id="317" name="Shape 317"/>
          <p:cNvSpPr/>
          <p:nvPr/>
        </p:nvSpPr>
        <p:spPr>
          <a:xfrm>
            <a:off x="1070632" y="1500174"/>
            <a:ext cx="633507" cy="1015662"/>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6000">
                <a:solidFill>
                  <a:srgbClr val="0000CC"/>
                </a:solidFill>
                <a:latin typeface="Calibri"/>
                <a:ea typeface="Calibri"/>
                <a:cs typeface="Calibri"/>
                <a:sym typeface="Calibri"/>
              </a:rPr>
              <a:t>×</a:t>
            </a:r>
          </a:p>
        </p:txBody>
      </p:sp>
      <p:sp>
        <p:nvSpPr>
          <p:cNvPr id="318" name="Shape 318"/>
          <p:cNvSpPr/>
          <p:nvPr/>
        </p:nvSpPr>
        <p:spPr>
          <a:xfrm>
            <a:off x="1070632" y="2708919"/>
            <a:ext cx="633507" cy="1015662"/>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6000">
                <a:solidFill>
                  <a:srgbClr val="0000CC"/>
                </a:solidFill>
                <a:latin typeface="Calibri"/>
                <a:ea typeface="Calibri"/>
                <a:cs typeface="Calibri"/>
                <a:sym typeface="Calibri"/>
              </a:rPr>
              <a:t>×</a:t>
            </a:r>
          </a:p>
        </p:txBody>
      </p:sp>
      <p:sp>
        <p:nvSpPr>
          <p:cNvPr id="319" name="Shape 319"/>
          <p:cNvSpPr/>
          <p:nvPr/>
        </p:nvSpPr>
        <p:spPr>
          <a:xfrm>
            <a:off x="1070600" y="3769876"/>
            <a:ext cx="633570" cy="1938991"/>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6000">
                <a:solidFill>
                  <a:srgbClr val="0000CC"/>
                </a:solidFill>
                <a:latin typeface="Calibri"/>
                <a:ea typeface="Calibri"/>
                <a:cs typeface="Calibri"/>
                <a:sym typeface="Calibri"/>
              </a:rPr>
              <a:t>×</a:t>
            </a:r>
          </a:p>
          <a:p>
            <a:pPr indent="0" lvl="0" marL="0" marR="0" rtl="1" algn="r">
              <a:spcBef>
                <a:spcPts val="0"/>
              </a:spcBef>
              <a:buNone/>
            </a:pPr>
            <a:r>
              <a:t/>
            </a:r>
            <a:endParaRPr sz="6000">
              <a:solidFill>
                <a:srgbClr val="0000CC"/>
              </a:solidFill>
              <a:latin typeface="Calibri"/>
              <a:ea typeface="Calibri"/>
              <a:cs typeface="Calibri"/>
              <a:sym typeface="Calibri"/>
            </a:endParaRPr>
          </a:p>
        </p:txBody>
      </p:sp>
      <p:sp>
        <p:nvSpPr>
          <p:cNvPr id="320" name="Shape 320"/>
          <p:cNvSpPr/>
          <p:nvPr/>
        </p:nvSpPr>
        <p:spPr>
          <a:xfrm>
            <a:off x="1000100" y="4777987"/>
            <a:ext cx="774571" cy="1015662"/>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6000">
                <a:solidFill>
                  <a:srgbClr val="0000CC"/>
                </a:solidFill>
                <a:latin typeface="Calibri"/>
                <a:ea typeface="Calibri"/>
                <a:cs typeface="Calibri"/>
                <a:sym typeface="Calibri"/>
              </a:rPr>
              <a:t>✓</a:t>
            </a:r>
          </a:p>
        </p:txBody>
      </p:sp>
      <p:sp>
        <p:nvSpPr>
          <p:cNvPr id="321" name="Shape 321"/>
          <p:cNvSpPr/>
          <p:nvPr/>
        </p:nvSpPr>
        <p:spPr>
          <a:xfrm>
            <a:off x="1000100" y="5714092"/>
            <a:ext cx="774571" cy="1015662"/>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6000">
                <a:solidFill>
                  <a:srgbClr val="0000CC"/>
                </a:solidFill>
                <a:latin typeface="Calibri"/>
                <a:ea typeface="Calibri"/>
                <a:cs typeface="Calibri"/>
                <a:sym typeface="Calibri"/>
              </a:rPr>
              <a:t>✓</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09"/>
                                        </p:tgtEl>
                                        <p:attrNameLst>
                                          <p:attrName>style.visibility</p:attrName>
                                        </p:attrNameLst>
                                      </p:cBhvr>
                                      <p:to>
                                        <p:strVal val="visible"/>
                                      </p:to>
                                    </p:set>
                                    <p:animEffect filter="fade" transition="in">
                                      <p:cBhvr>
                                        <p:cTn dur="500"/>
                                        <p:tgtEl>
                                          <p:spTgt spid="309"/>
                                        </p:tgtEl>
                                      </p:cBhvr>
                                    </p:animEffect>
                                  </p:childTnLst>
                                </p:cTn>
                              </p:par>
                              <p:par>
                                <p:cTn fill="hold" nodeType="withEffect" presetClass="entr" presetID="10" presetSubtype="0">
                                  <p:stCondLst>
                                    <p:cond delay="0"/>
                                  </p:stCondLst>
                                  <p:childTnLst>
                                    <p:set>
                                      <p:cBhvr>
                                        <p:cTn dur="1" fill="hold">
                                          <p:stCondLst>
                                            <p:cond delay="0"/>
                                          </p:stCondLst>
                                        </p:cTn>
                                        <p:tgtEl>
                                          <p:spTgt spid="310"/>
                                        </p:tgtEl>
                                        <p:attrNameLst>
                                          <p:attrName>style.visibility</p:attrName>
                                        </p:attrNameLst>
                                      </p:cBhvr>
                                      <p:to>
                                        <p:strVal val="visible"/>
                                      </p:to>
                                    </p:set>
                                    <p:animEffect filter="fade" transition="in">
                                      <p:cBhvr>
                                        <p:cTn dur="500"/>
                                        <p:tgtEl>
                                          <p:spTgt spid="31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1"/>
                                        </p:tgtEl>
                                        <p:attrNameLst>
                                          <p:attrName>style.visibility</p:attrName>
                                        </p:attrNameLst>
                                      </p:cBhvr>
                                      <p:to>
                                        <p:strVal val="visible"/>
                                      </p:to>
                                    </p:set>
                                    <p:animEffect filter="fade" transition="in">
                                      <p:cBhvr>
                                        <p:cTn dur="500"/>
                                        <p:tgtEl>
                                          <p:spTgt spid="311"/>
                                        </p:tgtEl>
                                      </p:cBhvr>
                                    </p:animEffect>
                                  </p:childTnLst>
                                </p:cTn>
                              </p:par>
                              <p:par>
                                <p:cTn fill="hold" nodeType="withEffect" presetClass="entr" presetID="10" presetSubtype="0">
                                  <p:stCondLst>
                                    <p:cond delay="0"/>
                                  </p:stCondLst>
                                  <p:childTnLst>
                                    <p:set>
                                      <p:cBhvr>
                                        <p:cTn dur="1" fill="hold">
                                          <p:stCondLst>
                                            <p:cond delay="0"/>
                                          </p:stCondLst>
                                        </p:cTn>
                                        <p:tgtEl>
                                          <p:spTgt spid="312"/>
                                        </p:tgtEl>
                                        <p:attrNameLst>
                                          <p:attrName>style.visibility</p:attrName>
                                        </p:attrNameLst>
                                      </p:cBhvr>
                                      <p:to>
                                        <p:strVal val="visible"/>
                                      </p:to>
                                    </p:set>
                                    <p:animEffect filter="fade" transition="in">
                                      <p:cBhvr>
                                        <p:cTn dur="456"/>
                                        <p:tgtEl>
                                          <p:spTgt spid="31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7"/>
                                        </p:tgtEl>
                                        <p:attrNameLst>
                                          <p:attrName>style.visibility</p:attrName>
                                        </p:attrNameLst>
                                      </p:cBhvr>
                                      <p:to>
                                        <p:strVal val="visible"/>
                                      </p:to>
                                    </p:set>
                                    <p:animEffect filter="fade" transition="in">
                                      <p:cBhvr>
                                        <p:cTn dur="456"/>
                                        <p:tgtEl>
                                          <p:spTgt spid="31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3"/>
                                        </p:tgtEl>
                                        <p:attrNameLst>
                                          <p:attrName>style.visibility</p:attrName>
                                        </p:attrNameLst>
                                      </p:cBhvr>
                                      <p:to>
                                        <p:strVal val="visible"/>
                                      </p:to>
                                    </p:set>
                                    <p:animEffect filter="fade" transition="in">
                                      <p:cBhvr>
                                        <p:cTn dur="456"/>
                                        <p:tgtEl>
                                          <p:spTgt spid="31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8"/>
                                        </p:tgtEl>
                                        <p:attrNameLst>
                                          <p:attrName>style.visibility</p:attrName>
                                        </p:attrNameLst>
                                      </p:cBhvr>
                                      <p:to>
                                        <p:strVal val="visible"/>
                                      </p:to>
                                    </p:set>
                                    <p:animEffect filter="fade" transition="in">
                                      <p:cBhvr>
                                        <p:cTn dur="456"/>
                                        <p:tgtEl>
                                          <p:spTgt spid="31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4"/>
                                        </p:tgtEl>
                                        <p:attrNameLst>
                                          <p:attrName>style.visibility</p:attrName>
                                        </p:attrNameLst>
                                      </p:cBhvr>
                                      <p:to>
                                        <p:strVal val="visible"/>
                                      </p:to>
                                    </p:set>
                                    <p:animEffect filter="fade" transition="in">
                                      <p:cBhvr>
                                        <p:cTn dur="456"/>
                                        <p:tgtEl>
                                          <p:spTgt spid="31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9"/>
                                        </p:tgtEl>
                                        <p:attrNameLst>
                                          <p:attrName>style.visibility</p:attrName>
                                        </p:attrNameLst>
                                      </p:cBhvr>
                                      <p:to>
                                        <p:strVal val="visible"/>
                                      </p:to>
                                    </p:set>
                                    <p:animEffect filter="fade" transition="in">
                                      <p:cBhvr>
                                        <p:cTn dur="456"/>
                                        <p:tgtEl>
                                          <p:spTgt spid="31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5"/>
                                        </p:tgtEl>
                                        <p:attrNameLst>
                                          <p:attrName>style.visibility</p:attrName>
                                        </p:attrNameLst>
                                      </p:cBhvr>
                                      <p:to>
                                        <p:strVal val="visible"/>
                                      </p:to>
                                    </p:set>
                                    <p:animEffect filter="fade" transition="in">
                                      <p:cBhvr>
                                        <p:cTn dur="456"/>
                                        <p:tgtEl>
                                          <p:spTgt spid="31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20"/>
                                        </p:tgtEl>
                                        <p:attrNameLst>
                                          <p:attrName>style.visibility</p:attrName>
                                        </p:attrNameLst>
                                      </p:cBhvr>
                                      <p:to>
                                        <p:strVal val="visible"/>
                                      </p:to>
                                    </p:set>
                                    <p:animEffect filter="fade" transition="in">
                                      <p:cBhvr>
                                        <p:cTn dur="456"/>
                                        <p:tgtEl>
                                          <p:spTgt spid="32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6"/>
                                        </p:tgtEl>
                                        <p:attrNameLst>
                                          <p:attrName>style.visibility</p:attrName>
                                        </p:attrNameLst>
                                      </p:cBhvr>
                                      <p:to>
                                        <p:strVal val="visible"/>
                                      </p:to>
                                    </p:set>
                                    <p:animEffect filter="fade" transition="in">
                                      <p:cBhvr>
                                        <p:cTn dur="456"/>
                                        <p:tgtEl>
                                          <p:spTgt spid="31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21"/>
                                        </p:tgtEl>
                                        <p:attrNameLst>
                                          <p:attrName>style.visibility</p:attrName>
                                        </p:attrNameLst>
                                      </p:cBhvr>
                                      <p:to>
                                        <p:strVal val="visible"/>
                                      </p:to>
                                    </p:set>
                                    <p:animEffect filter="fade" transition="in">
                                      <p:cBhvr>
                                        <p:cTn dur="456"/>
                                        <p:tgtEl>
                                          <p:spTgt spid="32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5" name="Shape 325"/>
        <p:cNvGrpSpPr/>
        <p:nvPr/>
      </p:nvGrpSpPr>
      <p:grpSpPr>
        <a:xfrm>
          <a:off x="0" y="0"/>
          <a:ext cx="0" cy="0"/>
          <a:chOff x="0" y="0"/>
          <a:chExt cx="0" cy="0"/>
        </a:xfrm>
      </p:grpSpPr>
      <p:pic>
        <p:nvPicPr>
          <p:cNvPr descr="fffffffffffffff b.png" id="326" name="Shape 326"/>
          <p:cNvPicPr preferRelativeResize="0"/>
          <p:nvPr/>
        </p:nvPicPr>
        <p:blipFill rotWithShape="1">
          <a:blip r:embed="rId3">
            <a:alphaModFix/>
          </a:blip>
          <a:srcRect b="0" l="0" r="0" t="0"/>
          <a:stretch/>
        </p:blipFill>
        <p:spPr>
          <a:xfrm>
            <a:off x="0" y="0"/>
            <a:ext cx="9144000" cy="6857999"/>
          </a:xfrm>
          <a:prstGeom prst="rect">
            <a:avLst/>
          </a:prstGeom>
          <a:noFill/>
          <a:ln>
            <a:noFill/>
          </a:ln>
        </p:spPr>
      </p:pic>
      <p:sp>
        <p:nvSpPr>
          <p:cNvPr id="327" name="Shape 327"/>
          <p:cNvSpPr/>
          <p:nvPr/>
        </p:nvSpPr>
        <p:spPr>
          <a:xfrm>
            <a:off x="323528" y="440377"/>
            <a:ext cx="8382041" cy="707886"/>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SA" sz="4000">
                <a:solidFill>
                  <a:srgbClr val="FF0000"/>
                </a:solidFill>
                <a:latin typeface="Times New Roman"/>
                <a:ea typeface="Times New Roman"/>
                <a:cs typeface="Times New Roman"/>
                <a:sym typeface="Times New Roman"/>
              </a:rPr>
              <a:t>س2: اكتب تعريفا لما يلي:</a:t>
            </a:r>
          </a:p>
        </p:txBody>
      </p:sp>
      <p:sp>
        <p:nvSpPr>
          <p:cNvPr id="328" name="Shape 328"/>
          <p:cNvSpPr txBox="1"/>
          <p:nvPr/>
        </p:nvSpPr>
        <p:spPr>
          <a:xfrm>
            <a:off x="395536" y="3214685"/>
            <a:ext cx="8424935" cy="2763641"/>
          </a:xfrm>
          <a:prstGeom prst="rect">
            <a:avLst/>
          </a:prstGeom>
          <a:noFill/>
          <a:ln>
            <a:noFill/>
          </a:ln>
        </p:spPr>
        <p:txBody>
          <a:bodyPr anchorCtr="0" anchor="t" bIns="45700" lIns="91425" rIns="91425" tIns="45700">
            <a:noAutofit/>
          </a:bodyPr>
          <a:lstStyle/>
          <a:p>
            <a:pPr indent="0" lvl="0" marL="0" marR="0" rtl="1" algn="r">
              <a:lnSpc>
                <a:spcPct val="150000"/>
              </a:lnSpc>
              <a:spcBef>
                <a:spcPts val="0"/>
              </a:spcBef>
              <a:spcAft>
                <a:spcPts val="0"/>
              </a:spcAft>
              <a:buSzPct val="25000"/>
              <a:buNone/>
            </a:pPr>
            <a:r>
              <a:rPr b="1" lang="ar-SA" sz="4000">
                <a:solidFill>
                  <a:srgbClr val="C00000"/>
                </a:solidFill>
                <a:latin typeface="Calibri"/>
                <a:ea typeface="Calibri"/>
                <a:cs typeface="Calibri"/>
                <a:sym typeface="Calibri"/>
              </a:rPr>
              <a:t>الذكاء:</a:t>
            </a:r>
            <a:r>
              <a:rPr b="1" lang="ar-SA" sz="4000">
                <a:solidFill>
                  <a:srgbClr val="0000FF"/>
                </a:solidFill>
                <a:latin typeface="Calibri"/>
                <a:ea typeface="Calibri"/>
                <a:cs typeface="Calibri"/>
                <a:sym typeface="Calibri"/>
              </a:rPr>
              <a:t> هو القدرة على الفهم والتكيف مع البيئة المحيطة باستخدام تركيبة من القدرات الموروثة والمتعلمة من خلال الخبرة.</a:t>
            </a:r>
          </a:p>
        </p:txBody>
      </p:sp>
      <p:sp>
        <p:nvSpPr>
          <p:cNvPr id="329" name="Shape 329"/>
          <p:cNvSpPr/>
          <p:nvPr/>
        </p:nvSpPr>
        <p:spPr>
          <a:xfrm>
            <a:off x="366421" y="1677286"/>
            <a:ext cx="8382041" cy="707886"/>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SA" sz="4000">
                <a:solidFill>
                  <a:srgbClr val="FF0000"/>
                </a:solidFill>
                <a:latin typeface="Times New Roman"/>
                <a:ea typeface="Times New Roman"/>
                <a:cs typeface="Times New Roman"/>
                <a:sym typeface="Times New Roman"/>
              </a:rPr>
              <a:t>الذكاء- التوجيه المهني- التفكير</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26"/>
                                        </p:tgtEl>
                                        <p:attrNameLst>
                                          <p:attrName>style.visibility</p:attrName>
                                        </p:attrNameLst>
                                      </p:cBhvr>
                                      <p:to>
                                        <p:strVal val="visible"/>
                                      </p:to>
                                    </p:set>
                                    <p:animEffect filter="fade" transition="in">
                                      <p:cBhvr>
                                        <p:cTn dur="500"/>
                                        <p:tgtEl>
                                          <p:spTgt spid="326"/>
                                        </p:tgtEl>
                                      </p:cBhvr>
                                    </p:animEffect>
                                  </p:childTnLst>
                                </p:cTn>
                              </p:par>
                              <p:par>
                                <p:cTn fill="hold" nodeType="withEffect" presetClass="entr" presetID="10" presetSubtype="0">
                                  <p:stCondLst>
                                    <p:cond delay="0"/>
                                  </p:stCondLst>
                                  <p:childTnLst>
                                    <p:set>
                                      <p:cBhvr>
                                        <p:cTn dur="1" fill="hold">
                                          <p:stCondLst>
                                            <p:cond delay="0"/>
                                          </p:stCondLst>
                                        </p:cTn>
                                        <p:tgtEl>
                                          <p:spTgt spid="327"/>
                                        </p:tgtEl>
                                        <p:attrNameLst>
                                          <p:attrName>style.visibility</p:attrName>
                                        </p:attrNameLst>
                                      </p:cBhvr>
                                      <p:to>
                                        <p:strVal val="visible"/>
                                      </p:to>
                                    </p:set>
                                    <p:animEffect filter="fade" transition="in">
                                      <p:cBhvr>
                                        <p:cTn dur="500"/>
                                        <p:tgtEl>
                                          <p:spTgt spid="32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29"/>
                                        </p:tgtEl>
                                        <p:attrNameLst>
                                          <p:attrName>style.visibility</p:attrName>
                                        </p:attrNameLst>
                                      </p:cBhvr>
                                      <p:to>
                                        <p:strVal val="visible"/>
                                      </p:to>
                                    </p:set>
                                    <p:animEffect filter="fade" transition="in">
                                      <p:cBhvr>
                                        <p:cTn dur="500"/>
                                        <p:tgtEl>
                                          <p:spTgt spid="32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28"/>
                                        </p:tgtEl>
                                        <p:attrNameLst>
                                          <p:attrName>style.visibility</p:attrName>
                                        </p:attrNameLst>
                                      </p:cBhvr>
                                      <p:to>
                                        <p:strVal val="visible"/>
                                      </p:to>
                                    </p:set>
                                    <p:animEffect filter="fade" transition="in">
                                      <p:cBhvr>
                                        <p:cTn dur="500"/>
                                        <p:tgtEl>
                                          <p:spTgt spid="32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3" name="Shape 333"/>
        <p:cNvGrpSpPr/>
        <p:nvPr/>
      </p:nvGrpSpPr>
      <p:grpSpPr>
        <a:xfrm>
          <a:off x="0" y="0"/>
          <a:ext cx="0" cy="0"/>
          <a:chOff x="0" y="0"/>
          <a:chExt cx="0" cy="0"/>
        </a:xfrm>
      </p:grpSpPr>
      <p:pic>
        <p:nvPicPr>
          <p:cNvPr descr="fffffffffffffff b.png" id="334" name="Shape 334"/>
          <p:cNvPicPr preferRelativeResize="0"/>
          <p:nvPr/>
        </p:nvPicPr>
        <p:blipFill rotWithShape="1">
          <a:blip r:embed="rId3">
            <a:alphaModFix/>
          </a:blip>
          <a:srcRect b="0" l="0" r="0" t="0"/>
          <a:stretch/>
        </p:blipFill>
        <p:spPr>
          <a:xfrm>
            <a:off x="0" y="0"/>
            <a:ext cx="9144000" cy="6857999"/>
          </a:xfrm>
          <a:prstGeom prst="rect">
            <a:avLst/>
          </a:prstGeom>
          <a:noFill/>
          <a:ln>
            <a:noFill/>
          </a:ln>
        </p:spPr>
      </p:pic>
      <p:sp>
        <p:nvSpPr>
          <p:cNvPr id="335" name="Shape 335"/>
          <p:cNvSpPr/>
          <p:nvPr/>
        </p:nvSpPr>
        <p:spPr>
          <a:xfrm>
            <a:off x="323528" y="440377"/>
            <a:ext cx="8382041" cy="707886"/>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SA" sz="4000">
                <a:solidFill>
                  <a:srgbClr val="FF0000"/>
                </a:solidFill>
                <a:latin typeface="Times New Roman"/>
                <a:ea typeface="Times New Roman"/>
                <a:cs typeface="Times New Roman"/>
                <a:sym typeface="Times New Roman"/>
              </a:rPr>
              <a:t>س2: اكتب تعريفا لما يلي:</a:t>
            </a:r>
          </a:p>
        </p:txBody>
      </p:sp>
      <p:sp>
        <p:nvSpPr>
          <p:cNvPr id="336" name="Shape 336"/>
          <p:cNvSpPr txBox="1"/>
          <p:nvPr/>
        </p:nvSpPr>
        <p:spPr>
          <a:xfrm>
            <a:off x="395536" y="3214685"/>
            <a:ext cx="8424935" cy="3170098"/>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SA" sz="4000">
                <a:solidFill>
                  <a:srgbClr val="C00000"/>
                </a:solidFill>
                <a:latin typeface="Calibri"/>
                <a:ea typeface="Calibri"/>
                <a:cs typeface="Calibri"/>
                <a:sym typeface="Calibri"/>
              </a:rPr>
              <a:t>التوجيه المهني:</a:t>
            </a:r>
            <a:r>
              <a:rPr b="1" lang="ar-SA" sz="4000">
                <a:solidFill>
                  <a:srgbClr val="0000FF"/>
                </a:solidFill>
                <a:latin typeface="Calibri"/>
                <a:ea typeface="Calibri"/>
                <a:cs typeface="Calibri"/>
                <a:sym typeface="Calibri"/>
              </a:rPr>
              <a:t> مع تنوع المجالات المهنية بسبب تعقد الحياة الحديثة فإن الفرد يحتاج إلى عملية التوجيه المهني التي تهتم بمساعدة الأفراد على اختيار وتقرير مستقبلهم ومهنهم بما يكفل لهم تكيفاً مهنياً مرضيا.</a:t>
            </a:r>
          </a:p>
        </p:txBody>
      </p:sp>
      <p:sp>
        <p:nvSpPr>
          <p:cNvPr id="337" name="Shape 337"/>
          <p:cNvSpPr/>
          <p:nvPr/>
        </p:nvSpPr>
        <p:spPr>
          <a:xfrm>
            <a:off x="366421" y="1677286"/>
            <a:ext cx="8382041" cy="707886"/>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SA" sz="4000">
                <a:solidFill>
                  <a:srgbClr val="FF0000"/>
                </a:solidFill>
                <a:latin typeface="Times New Roman"/>
                <a:ea typeface="Times New Roman"/>
                <a:cs typeface="Times New Roman"/>
                <a:sym typeface="Times New Roman"/>
              </a:rPr>
              <a:t>الذكاء- التوجيه المهني- التفكير</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36"/>
                                        </p:tgtEl>
                                        <p:attrNameLst>
                                          <p:attrName>style.visibility</p:attrName>
                                        </p:attrNameLst>
                                      </p:cBhvr>
                                      <p:to>
                                        <p:strVal val="visible"/>
                                      </p:to>
                                    </p:set>
                                    <p:animEffect filter="fade" transition="in">
                                      <p:cBhvr>
                                        <p:cTn dur="500"/>
                                        <p:tgtEl>
                                          <p:spTgt spid="33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1" name="Shape 341"/>
        <p:cNvGrpSpPr/>
        <p:nvPr/>
      </p:nvGrpSpPr>
      <p:grpSpPr>
        <a:xfrm>
          <a:off x="0" y="0"/>
          <a:ext cx="0" cy="0"/>
          <a:chOff x="0" y="0"/>
          <a:chExt cx="0" cy="0"/>
        </a:xfrm>
      </p:grpSpPr>
      <p:pic>
        <p:nvPicPr>
          <p:cNvPr descr="fffffffffffffff b.png" id="342" name="Shape 342"/>
          <p:cNvPicPr preferRelativeResize="0"/>
          <p:nvPr/>
        </p:nvPicPr>
        <p:blipFill rotWithShape="1">
          <a:blip r:embed="rId3">
            <a:alphaModFix/>
          </a:blip>
          <a:srcRect b="0" l="0" r="0" t="0"/>
          <a:stretch/>
        </p:blipFill>
        <p:spPr>
          <a:xfrm>
            <a:off x="0" y="0"/>
            <a:ext cx="9144000" cy="6857999"/>
          </a:xfrm>
          <a:prstGeom prst="rect">
            <a:avLst/>
          </a:prstGeom>
          <a:noFill/>
          <a:ln>
            <a:noFill/>
          </a:ln>
        </p:spPr>
      </p:pic>
      <p:sp>
        <p:nvSpPr>
          <p:cNvPr id="343" name="Shape 343"/>
          <p:cNvSpPr/>
          <p:nvPr/>
        </p:nvSpPr>
        <p:spPr>
          <a:xfrm>
            <a:off x="323528" y="440377"/>
            <a:ext cx="8382041" cy="707886"/>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SA" sz="4000">
                <a:solidFill>
                  <a:srgbClr val="FF0000"/>
                </a:solidFill>
                <a:latin typeface="Times New Roman"/>
                <a:ea typeface="Times New Roman"/>
                <a:cs typeface="Times New Roman"/>
                <a:sym typeface="Times New Roman"/>
              </a:rPr>
              <a:t>س2: اكتب تعريفا لما يلي:</a:t>
            </a:r>
          </a:p>
        </p:txBody>
      </p:sp>
      <p:sp>
        <p:nvSpPr>
          <p:cNvPr id="344" name="Shape 344"/>
          <p:cNvSpPr txBox="1"/>
          <p:nvPr/>
        </p:nvSpPr>
        <p:spPr>
          <a:xfrm>
            <a:off x="395536" y="3214685"/>
            <a:ext cx="8424935" cy="1938991"/>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SA" sz="4000">
                <a:solidFill>
                  <a:srgbClr val="C00000"/>
                </a:solidFill>
                <a:latin typeface="Calibri"/>
                <a:ea typeface="Calibri"/>
                <a:cs typeface="Calibri"/>
                <a:sym typeface="Calibri"/>
              </a:rPr>
              <a:t>التفكير:</a:t>
            </a:r>
            <a:r>
              <a:rPr b="1" lang="ar-SA" sz="4000">
                <a:solidFill>
                  <a:srgbClr val="0000FF"/>
                </a:solidFill>
                <a:latin typeface="Calibri"/>
                <a:ea typeface="Calibri"/>
                <a:cs typeface="Calibri"/>
                <a:sym typeface="Calibri"/>
              </a:rPr>
              <a:t> هو سلسلة من النشاطات العقلية التي يقوم بها الدماغ عندما يحاول العقل البحث عن معنى في موقف ما.</a:t>
            </a:r>
          </a:p>
        </p:txBody>
      </p:sp>
      <p:sp>
        <p:nvSpPr>
          <p:cNvPr id="345" name="Shape 345"/>
          <p:cNvSpPr/>
          <p:nvPr/>
        </p:nvSpPr>
        <p:spPr>
          <a:xfrm>
            <a:off x="366421" y="1677286"/>
            <a:ext cx="8382041" cy="707886"/>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SA" sz="4000">
                <a:solidFill>
                  <a:srgbClr val="FF0000"/>
                </a:solidFill>
                <a:latin typeface="Times New Roman"/>
                <a:ea typeface="Times New Roman"/>
                <a:cs typeface="Times New Roman"/>
                <a:sym typeface="Times New Roman"/>
              </a:rPr>
              <a:t>الذكاء- التوجيه المهني- التفكير</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44"/>
                                        </p:tgtEl>
                                        <p:attrNameLst>
                                          <p:attrName>style.visibility</p:attrName>
                                        </p:attrNameLst>
                                      </p:cBhvr>
                                      <p:to>
                                        <p:strVal val="visible"/>
                                      </p:to>
                                    </p:set>
                                    <p:animEffect filter="fade" transition="in">
                                      <p:cBhvr>
                                        <p:cTn dur="500"/>
                                        <p:tgtEl>
                                          <p:spTgt spid="34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9" name="Shape 349"/>
        <p:cNvGrpSpPr/>
        <p:nvPr/>
      </p:nvGrpSpPr>
      <p:grpSpPr>
        <a:xfrm>
          <a:off x="0" y="0"/>
          <a:ext cx="0" cy="0"/>
          <a:chOff x="0" y="0"/>
          <a:chExt cx="0" cy="0"/>
        </a:xfrm>
      </p:grpSpPr>
      <p:pic>
        <p:nvPicPr>
          <p:cNvPr descr="fffffffffffffff b.png" id="350" name="Shape 350"/>
          <p:cNvPicPr preferRelativeResize="0"/>
          <p:nvPr/>
        </p:nvPicPr>
        <p:blipFill rotWithShape="1">
          <a:blip r:embed="rId3">
            <a:alphaModFix/>
          </a:blip>
          <a:srcRect b="0" l="0" r="0" t="0"/>
          <a:stretch/>
        </p:blipFill>
        <p:spPr>
          <a:xfrm>
            <a:off x="0" y="0"/>
            <a:ext cx="9144000" cy="6857999"/>
          </a:xfrm>
          <a:prstGeom prst="rect">
            <a:avLst/>
          </a:prstGeom>
          <a:noFill/>
          <a:ln>
            <a:noFill/>
          </a:ln>
        </p:spPr>
      </p:pic>
      <p:sp>
        <p:nvSpPr>
          <p:cNvPr id="351" name="Shape 351"/>
          <p:cNvSpPr/>
          <p:nvPr/>
        </p:nvSpPr>
        <p:spPr>
          <a:xfrm>
            <a:off x="323528" y="440377"/>
            <a:ext cx="8382041" cy="707886"/>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SA" sz="4000">
                <a:solidFill>
                  <a:srgbClr val="FF0000"/>
                </a:solidFill>
                <a:latin typeface="Times New Roman"/>
                <a:ea typeface="Times New Roman"/>
                <a:cs typeface="Times New Roman"/>
                <a:sym typeface="Times New Roman"/>
              </a:rPr>
              <a:t>س3: اكتب نبذة مختصرة عن مقياس بينيه للذكاء.</a:t>
            </a:r>
          </a:p>
        </p:txBody>
      </p:sp>
      <p:sp>
        <p:nvSpPr>
          <p:cNvPr id="352" name="Shape 352"/>
          <p:cNvSpPr txBox="1"/>
          <p:nvPr/>
        </p:nvSpPr>
        <p:spPr>
          <a:xfrm>
            <a:off x="357158" y="1526100"/>
            <a:ext cx="8424935" cy="5760550"/>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SA" sz="3600">
                <a:solidFill>
                  <a:srgbClr val="0000FF"/>
                </a:solidFill>
                <a:latin typeface="Calibri"/>
                <a:ea typeface="Calibri"/>
                <a:cs typeface="Calibri"/>
                <a:sym typeface="Calibri"/>
              </a:rPr>
              <a:t>في عام 1900م في فرنسا طلب وزير التربية والتعليم من (</a:t>
            </a:r>
            <a:r>
              <a:rPr b="1" lang="ar-SA" sz="3600">
                <a:solidFill>
                  <a:srgbClr val="C00000"/>
                </a:solidFill>
                <a:latin typeface="Calibri"/>
                <a:ea typeface="Calibri"/>
                <a:cs typeface="Calibri"/>
                <a:sym typeface="Calibri"/>
              </a:rPr>
              <a:t>ألفريد بينيه</a:t>
            </a:r>
            <a:r>
              <a:rPr b="1" lang="ar-SA" sz="3600">
                <a:solidFill>
                  <a:srgbClr val="0000FF"/>
                </a:solidFill>
                <a:latin typeface="Calibri"/>
                <a:ea typeface="Calibri"/>
                <a:cs typeface="Calibri"/>
                <a:sym typeface="Calibri"/>
              </a:rPr>
              <a:t> </a:t>
            </a:r>
            <a:r>
              <a:rPr b="1" lang="ar-SA" sz="3600">
                <a:solidFill>
                  <a:srgbClr val="C00000"/>
                </a:solidFill>
                <a:latin typeface="Times New Roman"/>
                <a:ea typeface="Times New Roman"/>
                <a:cs typeface="Times New Roman"/>
                <a:sym typeface="Times New Roman"/>
              </a:rPr>
              <a:t>Binet</a:t>
            </a:r>
            <a:r>
              <a:rPr b="1" lang="ar-SA" sz="3600">
                <a:solidFill>
                  <a:srgbClr val="0000FF"/>
                </a:solidFill>
                <a:latin typeface="Times New Roman"/>
                <a:ea typeface="Times New Roman"/>
                <a:cs typeface="Times New Roman"/>
                <a:sym typeface="Times New Roman"/>
              </a:rPr>
              <a:t> </a:t>
            </a:r>
            <a:r>
              <a:rPr b="1" lang="ar-SA" sz="3600">
                <a:solidFill>
                  <a:srgbClr val="C00000"/>
                </a:solidFill>
                <a:latin typeface="Times New Roman"/>
                <a:ea typeface="Times New Roman"/>
                <a:cs typeface="Times New Roman"/>
                <a:sym typeface="Times New Roman"/>
              </a:rPr>
              <a:t>Alfred</a:t>
            </a:r>
            <a:r>
              <a:rPr b="1" lang="ar-SA" sz="3600">
                <a:solidFill>
                  <a:srgbClr val="0000FF"/>
                </a:solidFill>
                <a:latin typeface="Calibri"/>
                <a:ea typeface="Calibri"/>
                <a:cs typeface="Calibri"/>
                <a:sym typeface="Calibri"/>
              </a:rPr>
              <a:t>) وهو عالم نفس فرنسي تصميم مقياس للذكاء للتمكن من تحديد الطلبة الذين لا يتمتعون بذكاء كاف ليكونوا في النظام المدرسي العادي حتى يمكنه مساعدتهم فصمم بينيه مقياسا يتم على ضوئه قبول الطلاب في التعليم العام سمي اختبار بينيه للذكاء، وقد طوره بينيه عدة مرات إحداها في جامعة ستانفورد الأمريكية وسمي (</a:t>
            </a:r>
            <a:r>
              <a:rPr b="1" lang="ar-SA" sz="3600">
                <a:solidFill>
                  <a:srgbClr val="C00000"/>
                </a:solidFill>
                <a:latin typeface="Calibri"/>
                <a:ea typeface="Calibri"/>
                <a:cs typeface="Calibri"/>
                <a:sym typeface="Calibri"/>
              </a:rPr>
              <a:t>مقياس ستانفورد بينيه للذكاء</a:t>
            </a:r>
            <a:r>
              <a:rPr b="1" lang="ar-SA" sz="3600">
                <a:solidFill>
                  <a:srgbClr val="0000FF"/>
                </a:solidFill>
                <a:latin typeface="Calibri"/>
                <a:ea typeface="Calibri"/>
                <a:cs typeface="Calibri"/>
                <a:sym typeface="Calibri"/>
              </a:rPr>
              <a:t>) ولازال مستخدما إلى الآن.</a:t>
            </a:r>
          </a:p>
          <a:p>
            <a:pPr indent="-10794" lvl="0" marL="36195" marR="0" rtl="1" algn="r">
              <a:spcBef>
                <a:spcPts val="1000"/>
              </a:spcBef>
              <a:buNone/>
            </a:pPr>
            <a:r>
              <a:t/>
            </a:r>
            <a:endParaRPr sz="3200">
              <a:solidFill>
                <a:schemeClr val="dk1"/>
              </a:solidFill>
              <a:latin typeface="Calibri"/>
              <a:ea typeface="Calibri"/>
              <a:cs typeface="Calibri"/>
              <a:sym typeface="Calibri"/>
            </a:endParaRP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50"/>
                                        </p:tgtEl>
                                        <p:attrNameLst>
                                          <p:attrName>style.visibility</p:attrName>
                                        </p:attrNameLst>
                                      </p:cBhvr>
                                      <p:to>
                                        <p:strVal val="visible"/>
                                      </p:to>
                                    </p:set>
                                    <p:animEffect filter="fade" transition="in">
                                      <p:cBhvr>
                                        <p:cTn dur="500"/>
                                        <p:tgtEl>
                                          <p:spTgt spid="350"/>
                                        </p:tgtEl>
                                      </p:cBhvr>
                                    </p:animEffect>
                                  </p:childTnLst>
                                </p:cTn>
                              </p:par>
                              <p:par>
                                <p:cTn fill="hold" nodeType="withEffect" presetClass="entr" presetID="10" presetSubtype="0">
                                  <p:stCondLst>
                                    <p:cond delay="0"/>
                                  </p:stCondLst>
                                  <p:childTnLst>
                                    <p:set>
                                      <p:cBhvr>
                                        <p:cTn dur="1" fill="hold">
                                          <p:stCondLst>
                                            <p:cond delay="0"/>
                                          </p:stCondLst>
                                        </p:cTn>
                                        <p:tgtEl>
                                          <p:spTgt spid="351"/>
                                        </p:tgtEl>
                                        <p:attrNameLst>
                                          <p:attrName>style.visibility</p:attrName>
                                        </p:attrNameLst>
                                      </p:cBhvr>
                                      <p:to>
                                        <p:strVal val="visible"/>
                                      </p:to>
                                    </p:set>
                                    <p:animEffect filter="fade" transition="in">
                                      <p:cBhvr>
                                        <p:cTn dur="500"/>
                                        <p:tgtEl>
                                          <p:spTgt spid="35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2"/>
                                        </p:tgtEl>
                                        <p:attrNameLst>
                                          <p:attrName>style.visibility</p:attrName>
                                        </p:attrNameLst>
                                      </p:cBhvr>
                                      <p:to>
                                        <p:strVal val="visible"/>
                                      </p:to>
                                    </p:set>
                                    <p:animEffect filter="fade" transition="in">
                                      <p:cBhvr>
                                        <p:cTn dur="500"/>
                                        <p:tgtEl>
                                          <p:spTgt spid="35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7" name="Shape 357"/>
        <p:cNvGrpSpPr/>
        <p:nvPr/>
      </p:nvGrpSpPr>
      <p:grpSpPr>
        <a:xfrm>
          <a:off x="0" y="0"/>
          <a:ext cx="0" cy="0"/>
          <a:chOff x="0" y="0"/>
          <a:chExt cx="0" cy="0"/>
        </a:xfrm>
      </p:grpSpPr>
      <p:pic>
        <p:nvPicPr>
          <p:cNvPr descr="fffffffffffffff b.png" id="358" name="Shape 358"/>
          <p:cNvPicPr preferRelativeResize="0"/>
          <p:nvPr/>
        </p:nvPicPr>
        <p:blipFill rotWithShape="1">
          <a:blip r:embed="rId3">
            <a:alphaModFix/>
          </a:blip>
          <a:srcRect b="0" l="0" r="0" t="0"/>
          <a:stretch/>
        </p:blipFill>
        <p:spPr>
          <a:xfrm>
            <a:off x="0" y="0"/>
            <a:ext cx="9144000" cy="6857999"/>
          </a:xfrm>
          <a:prstGeom prst="rect">
            <a:avLst/>
          </a:prstGeom>
          <a:noFill/>
          <a:ln>
            <a:noFill/>
          </a:ln>
        </p:spPr>
      </p:pic>
      <p:sp>
        <p:nvSpPr>
          <p:cNvPr id="359" name="Shape 359"/>
          <p:cNvSpPr/>
          <p:nvPr/>
        </p:nvSpPr>
        <p:spPr>
          <a:xfrm>
            <a:off x="323528" y="440377"/>
            <a:ext cx="8382041" cy="707886"/>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SA" sz="4000">
                <a:solidFill>
                  <a:srgbClr val="FF0000"/>
                </a:solidFill>
                <a:latin typeface="Times New Roman"/>
                <a:ea typeface="Times New Roman"/>
                <a:cs typeface="Times New Roman"/>
                <a:sym typeface="Times New Roman"/>
              </a:rPr>
              <a:t>س4: كيف تؤثر ميول الفرد في نجاحه المهني؟</a:t>
            </a:r>
          </a:p>
        </p:txBody>
      </p:sp>
      <p:sp>
        <p:nvSpPr>
          <p:cNvPr id="360" name="Shape 360"/>
          <p:cNvSpPr txBox="1"/>
          <p:nvPr/>
        </p:nvSpPr>
        <p:spPr>
          <a:xfrm>
            <a:off x="395536" y="1874586"/>
            <a:ext cx="8424935" cy="2554544"/>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SA" sz="4000">
                <a:solidFill>
                  <a:srgbClr val="0000FF"/>
                </a:solidFill>
                <a:latin typeface="Calibri"/>
                <a:ea typeface="Calibri"/>
                <a:cs typeface="Calibri"/>
                <a:sym typeface="Calibri"/>
              </a:rPr>
              <a:t>تشكل الميول جانباً مهما في تحديد الأنشطة التي يسعى الفرد للقيام بها كنتيجة لميله لها، لذلك تعد إحدى مصادر الفروق الفردية المهمة التي لابد من الاهتمام بها.</a:t>
            </a:r>
          </a:p>
        </p:txBody>
      </p:sp>
      <p:sp>
        <p:nvSpPr>
          <p:cNvPr id="361" name="Shape 361"/>
          <p:cNvSpPr txBox="1"/>
          <p:nvPr/>
        </p:nvSpPr>
        <p:spPr>
          <a:xfrm>
            <a:off x="428595" y="4677328"/>
            <a:ext cx="8424935" cy="1323439"/>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SA" sz="4000">
                <a:solidFill>
                  <a:srgbClr val="C00000"/>
                </a:solidFill>
                <a:latin typeface="Calibri"/>
                <a:ea typeface="Calibri"/>
                <a:cs typeface="Calibri"/>
                <a:sym typeface="Calibri"/>
              </a:rPr>
              <a:t>الميول:</a:t>
            </a:r>
            <a:r>
              <a:rPr b="1" lang="ar-SA" sz="4000">
                <a:solidFill>
                  <a:srgbClr val="0000FF"/>
                </a:solidFill>
                <a:latin typeface="Calibri"/>
                <a:ea typeface="Calibri"/>
                <a:cs typeface="Calibri"/>
                <a:sym typeface="Calibri"/>
              </a:rPr>
              <a:t> جمع كلمة ميل وهو نزعة سلوكية عامة لدى الفرد تجذبه نحو نوع معين من الأنشطة.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58"/>
                                        </p:tgtEl>
                                        <p:attrNameLst>
                                          <p:attrName>style.visibility</p:attrName>
                                        </p:attrNameLst>
                                      </p:cBhvr>
                                      <p:to>
                                        <p:strVal val="visible"/>
                                      </p:to>
                                    </p:set>
                                    <p:animEffect filter="fade" transition="in">
                                      <p:cBhvr>
                                        <p:cTn dur="500"/>
                                        <p:tgtEl>
                                          <p:spTgt spid="358"/>
                                        </p:tgtEl>
                                      </p:cBhvr>
                                    </p:animEffect>
                                  </p:childTnLst>
                                </p:cTn>
                              </p:par>
                              <p:par>
                                <p:cTn fill="hold" nodeType="withEffect" presetClass="entr" presetID="10" presetSubtype="0">
                                  <p:stCondLst>
                                    <p:cond delay="0"/>
                                  </p:stCondLst>
                                  <p:childTnLst>
                                    <p:set>
                                      <p:cBhvr>
                                        <p:cTn dur="1" fill="hold">
                                          <p:stCondLst>
                                            <p:cond delay="0"/>
                                          </p:stCondLst>
                                        </p:cTn>
                                        <p:tgtEl>
                                          <p:spTgt spid="359"/>
                                        </p:tgtEl>
                                        <p:attrNameLst>
                                          <p:attrName>style.visibility</p:attrName>
                                        </p:attrNameLst>
                                      </p:cBhvr>
                                      <p:to>
                                        <p:strVal val="visible"/>
                                      </p:to>
                                    </p:set>
                                    <p:animEffect filter="fade" transition="in">
                                      <p:cBhvr>
                                        <p:cTn dur="500"/>
                                        <p:tgtEl>
                                          <p:spTgt spid="35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60"/>
                                        </p:tgtEl>
                                        <p:attrNameLst>
                                          <p:attrName>style.visibility</p:attrName>
                                        </p:attrNameLst>
                                      </p:cBhvr>
                                      <p:to>
                                        <p:strVal val="visible"/>
                                      </p:to>
                                    </p:set>
                                    <p:animEffect filter="fade" transition="in">
                                      <p:cBhvr>
                                        <p:cTn dur="500"/>
                                        <p:tgtEl>
                                          <p:spTgt spid="36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61"/>
                                        </p:tgtEl>
                                        <p:attrNameLst>
                                          <p:attrName>style.visibility</p:attrName>
                                        </p:attrNameLst>
                                      </p:cBhvr>
                                      <p:to>
                                        <p:strVal val="visible"/>
                                      </p:to>
                                    </p:set>
                                    <p:animEffect filter="fade" transition="in">
                                      <p:cBhvr>
                                        <p:cTn dur="500"/>
                                        <p:tgtEl>
                                          <p:spTgt spid="36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3" name="Shape 103"/>
        <p:cNvGrpSpPr/>
        <p:nvPr/>
      </p:nvGrpSpPr>
      <p:grpSpPr>
        <a:xfrm>
          <a:off x="0" y="0"/>
          <a:ext cx="0" cy="0"/>
          <a:chOff x="0" y="0"/>
          <a:chExt cx="0" cy="0"/>
        </a:xfrm>
      </p:grpSpPr>
      <p:sp>
        <p:nvSpPr>
          <p:cNvPr id="104" name="Shape 104"/>
          <p:cNvSpPr/>
          <p:nvPr/>
        </p:nvSpPr>
        <p:spPr>
          <a:xfrm>
            <a:off x="4572000" y="332656"/>
            <a:ext cx="4176464" cy="914400"/>
          </a:xfrm>
          <a:prstGeom prst="round2DiagRect">
            <a:avLst>
              <a:gd fmla="val 50000" name="adj1"/>
              <a:gd fmla="val 0" name="adj2"/>
            </a:avLst>
          </a:prstGeom>
          <a:gradFill>
            <a:gsLst>
              <a:gs pos="0">
                <a:srgbClr val="D99593"/>
              </a:gs>
              <a:gs pos="1000">
                <a:srgbClr val="FABF8E"/>
              </a:gs>
              <a:gs pos="48000">
                <a:srgbClr val="FFEFD1"/>
              </a:gs>
              <a:gs pos="64999">
                <a:srgbClr val="F0EBD5"/>
              </a:gs>
              <a:gs pos="100000">
                <a:srgbClr val="D1C39F"/>
              </a:gs>
            </a:gsLst>
            <a:path path="circle">
              <a:fillToRect l="100%" t="100%"/>
            </a:path>
            <a:tileRect b="-100%" r="-100%"/>
          </a:gradFill>
          <a:ln cap="flat" cmpd="sng" w="57150">
            <a:solidFill>
              <a:srgbClr val="D9959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05" name="Shape 105"/>
          <p:cNvSpPr/>
          <p:nvPr/>
        </p:nvSpPr>
        <p:spPr>
          <a:xfrm>
            <a:off x="4749016" y="404663"/>
            <a:ext cx="3826689" cy="646331"/>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3600">
                <a:solidFill>
                  <a:srgbClr val="006600"/>
                </a:solidFill>
                <a:latin typeface="Calibri"/>
                <a:ea typeface="Calibri"/>
                <a:cs typeface="Calibri"/>
                <a:sym typeface="Calibri"/>
              </a:rPr>
              <a:t>مراحل الإبداع أو الابتكار</a:t>
            </a:r>
          </a:p>
        </p:txBody>
      </p:sp>
      <p:grpSp>
        <p:nvGrpSpPr>
          <p:cNvPr id="106" name="Shape 106"/>
          <p:cNvGrpSpPr/>
          <p:nvPr/>
        </p:nvGrpSpPr>
        <p:grpSpPr>
          <a:xfrm>
            <a:off x="251519" y="2420888"/>
            <a:ext cx="8640960" cy="3600399"/>
            <a:chOff x="251519" y="2420888"/>
            <a:chExt cx="8640960" cy="3600399"/>
          </a:xfrm>
        </p:grpSpPr>
        <p:sp>
          <p:nvSpPr>
            <p:cNvPr id="107" name="Shape 107"/>
            <p:cNvSpPr/>
            <p:nvPr/>
          </p:nvSpPr>
          <p:spPr>
            <a:xfrm>
              <a:off x="251519" y="2420888"/>
              <a:ext cx="8640960" cy="3600399"/>
            </a:xfrm>
            <a:prstGeom prst="round2SameRect">
              <a:avLst>
                <a:gd fmla="val 50000" name="adj1"/>
                <a:gd fmla="val 0" name="adj2"/>
              </a:avLst>
            </a:prstGeom>
            <a:gradFill>
              <a:gsLst>
                <a:gs pos="0">
                  <a:srgbClr val="FFF200"/>
                </a:gs>
                <a:gs pos="45000">
                  <a:srgbClr val="FF7A00"/>
                </a:gs>
                <a:gs pos="70000">
                  <a:srgbClr val="FF0300"/>
                </a:gs>
                <a:gs pos="100000">
                  <a:srgbClr val="4D0808"/>
                </a:gs>
              </a:gsLst>
              <a:lin ang="5400000" scaled="0"/>
            </a:gradFill>
            <a:ln cap="flat" cmpd="sng" w="254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08" name="Shape 108"/>
            <p:cNvSpPr/>
            <p:nvPr/>
          </p:nvSpPr>
          <p:spPr>
            <a:xfrm>
              <a:off x="539552" y="2708919"/>
              <a:ext cx="7992887" cy="3096343"/>
            </a:xfrm>
            <a:prstGeom prst="rect">
              <a:avLst/>
            </a:prstGeom>
            <a:solidFill>
              <a:schemeClr val="lt1"/>
            </a:solidFill>
            <a:ln cap="flat" cmpd="sng" w="25400">
              <a:solidFill>
                <a:srgbClr val="FFF200"/>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sp>
        <p:nvSpPr>
          <p:cNvPr id="109" name="Shape 109"/>
          <p:cNvSpPr/>
          <p:nvPr/>
        </p:nvSpPr>
        <p:spPr>
          <a:xfrm>
            <a:off x="755575" y="3406935"/>
            <a:ext cx="7632848" cy="1754325"/>
          </a:xfrm>
          <a:prstGeom prst="rect">
            <a:avLst/>
          </a:prstGeom>
          <a:noFill/>
          <a:ln>
            <a:noFill/>
          </a:ln>
        </p:spPr>
        <p:txBody>
          <a:bodyPr anchorCtr="0" anchor="ctr" bIns="45700" lIns="91425" rIns="91425" tIns="45700">
            <a:noAutofit/>
          </a:bodyPr>
          <a:lstStyle/>
          <a:p>
            <a:pPr indent="0" lvl="0" marL="0" marR="0" rtl="1" algn="ctr">
              <a:spcBef>
                <a:spcPts val="0"/>
              </a:spcBef>
              <a:spcAft>
                <a:spcPts val="0"/>
              </a:spcAft>
              <a:buSzPct val="25000"/>
              <a:buNone/>
            </a:pPr>
            <a:r>
              <a:rPr b="1" lang="ar-SA" sz="3600">
                <a:solidFill>
                  <a:srgbClr val="6600CC"/>
                </a:solidFill>
                <a:latin typeface="Times New Roman"/>
                <a:ea typeface="Times New Roman"/>
                <a:cs typeface="Times New Roman"/>
                <a:sym typeface="Times New Roman"/>
              </a:rPr>
              <a:t>1- مرحلة الإعداد: </a:t>
            </a:r>
            <a:r>
              <a:rPr b="1" lang="ar-SA" sz="3600">
                <a:solidFill>
                  <a:srgbClr val="333300"/>
                </a:solidFill>
                <a:latin typeface="Times New Roman"/>
                <a:ea typeface="Times New Roman"/>
                <a:cs typeface="Times New Roman"/>
                <a:sym typeface="Times New Roman"/>
              </a:rPr>
              <a:t>وهي المرحلة التي يجمع فيها المبتكر المعلومات ويظل يفكر في حلول للمشكلة ويفرض فروضا ويجربها.</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04"/>
                                        </p:tgtEl>
                                        <p:attrNameLst>
                                          <p:attrName>style.visibility</p:attrName>
                                        </p:attrNameLst>
                                      </p:cBhvr>
                                      <p:to>
                                        <p:strVal val="visible"/>
                                      </p:to>
                                    </p:set>
                                    <p:animEffect filter="fade" transition="in">
                                      <p:cBhvr>
                                        <p:cTn dur="500"/>
                                        <p:tgtEl>
                                          <p:spTgt spid="104"/>
                                        </p:tgtEl>
                                      </p:cBhvr>
                                    </p:animEffect>
                                  </p:childTnLst>
                                </p:cTn>
                              </p:par>
                              <p:par>
                                <p:cTn fill="hold" nodeType="withEffect" presetClass="entr" presetID="10" presetSubtype="0">
                                  <p:stCondLst>
                                    <p:cond delay="0"/>
                                  </p:stCondLst>
                                  <p:childTnLst>
                                    <p:set>
                                      <p:cBhvr>
                                        <p:cTn dur="1" fill="hold">
                                          <p:stCondLst>
                                            <p:cond delay="0"/>
                                          </p:stCondLst>
                                        </p:cTn>
                                        <p:tgtEl>
                                          <p:spTgt spid="105"/>
                                        </p:tgtEl>
                                        <p:attrNameLst>
                                          <p:attrName>style.visibility</p:attrName>
                                        </p:attrNameLst>
                                      </p:cBhvr>
                                      <p:to>
                                        <p:strVal val="visible"/>
                                      </p:to>
                                    </p:set>
                                    <p:animEffect filter="fade" transition="in">
                                      <p:cBhvr>
                                        <p:cTn dur="500"/>
                                        <p:tgtEl>
                                          <p:spTgt spid="10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6"/>
                                        </p:tgtEl>
                                        <p:attrNameLst>
                                          <p:attrName>style.visibility</p:attrName>
                                        </p:attrNameLst>
                                      </p:cBhvr>
                                      <p:to>
                                        <p:strVal val="visible"/>
                                      </p:to>
                                    </p:set>
                                    <p:animEffect filter="fade" transition="in">
                                      <p:cBhvr>
                                        <p:cTn dur="500"/>
                                        <p:tgtEl>
                                          <p:spTgt spid="106"/>
                                        </p:tgtEl>
                                      </p:cBhvr>
                                    </p:animEffect>
                                  </p:childTnLst>
                                </p:cTn>
                              </p:par>
                              <p:par>
                                <p:cTn fill="hold" nodeType="withEffect" presetClass="entr" presetID="10" presetSubtype="0">
                                  <p:stCondLst>
                                    <p:cond delay="0"/>
                                  </p:stCondLst>
                                  <p:childTnLst>
                                    <p:set>
                                      <p:cBhvr>
                                        <p:cTn dur="1" fill="hold">
                                          <p:stCondLst>
                                            <p:cond delay="0"/>
                                          </p:stCondLst>
                                        </p:cTn>
                                        <p:tgtEl>
                                          <p:spTgt spid="109"/>
                                        </p:tgtEl>
                                        <p:attrNameLst>
                                          <p:attrName>style.visibility</p:attrName>
                                        </p:attrNameLst>
                                      </p:cBhvr>
                                      <p:to>
                                        <p:strVal val="visible"/>
                                      </p:to>
                                    </p:set>
                                    <p:animEffect filter="fade" transition="in">
                                      <p:cBhvr>
                                        <p:cTn dur="500"/>
                                        <p:tgtEl>
                                          <p:spTgt spid="10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65" name="Shape 365"/>
        <p:cNvGrpSpPr/>
        <p:nvPr/>
      </p:nvGrpSpPr>
      <p:grpSpPr>
        <a:xfrm>
          <a:off x="0" y="0"/>
          <a:ext cx="0" cy="0"/>
          <a:chOff x="0" y="0"/>
          <a:chExt cx="0" cy="0"/>
        </a:xfrm>
      </p:grpSpPr>
      <p:pic>
        <p:nvPicPr>
          <p:cNvPr descr="fffffffffffffff b.png" id="366" name="Shape 366"/>
          <p:cNvPicPr preferRelativeResize="0"/>
          <p:nvPr/>
        </p:nvPicPr>
        <p:blipFill rotWithShape="1">
          <a:blip r:embed="rId3">
            <a:alphaModFix/>
          </a:blip>
          <a:srcRect b="0" l="0" r="0" t="0"/>
          <a:stretch/>
        </p:blipFill>
        <p:spPr>
          <a:xfrm>
            <a:off x="0" y="0"/>
            <a:ext cx="9144000" cy="6857999"/>
          </a:xfrm>
          <a:prstGeom prst="rect">
            <a:avLst/>
          </a:prstGeom>
          <a:noFill/>
          <a:ln>
            <a:noFill/>
          </a:ln>
        </p:spPr>
      </p:pic>
      <p:sp>
        <p:nvSpPr>
          <p:cNvPr id="367" name="Shape 367"/>
          <p:cNvSpPr/>
          <p:nvPr/>
        </p:nvSpPr>
        <p:spPr>
          <a:xfrm>
            <a:off x="323528" y="305361"/>
            <a:ext cx="8382041" cy="1323439"/>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SA" sz="4000">
                <a:solidFill>
                  <a:srgbClr val="FF0000"/>
                </a:solidFill>
                <a:latin typeface="Times New Roman"/>
                <a:ea typeface="Times New Roman"/>
                <a:cs typeface="Times New Roman"/>
                <a:sym typeface="Times New Roman"/>
              </a:rPr>
              <a:t>س5: ما أنواع الذكاءات المتعددة مع ذكر أمثلة دالة عليها؟</a:t>
            </a:r>
          </a:p>
        </p:txBody>
      </p:sp>
      <p:sp>
        <p:nvSpPr>
          <p:cNvPr id="368" name="Shape 368"/>
          <p:cNvSpPr txBox="1"/>
          <p:nvPr/>
        </p:nvSpPr>
        <p:spPr>
          <a:xfrm>
            <a:off x="395536" y="2436393"/>
            <a:ext cx="8424935" cy="3170098"/>
          </a:xfrm>
          <a:prstGeom prst="rect">
            <a:avLst/>
          </a:prstGeom>
          <a:noFill/>
          <a:ln>
            <a:noFill/>
          </a:ln>
        </p:spPr>
        <p:txBody>
          <a:bodyPr anchorCtr="0" anchor="t" bIns="45700" lIns="91425" rIns="91425" tIns="45700">
            <a:noAutofit/>
          </a:bodyPr>
          <a:lstStyle/>
          <a:p>
            <a:pPr indent="-342900" lvl="0" marL="342900" marR="0" rtl="1" algn="r">
              <a:spcBef>
                <a:spcPts val="0"/>
              </a:spcBef>
              <a:spcAft>
                <a:spcPts val="0"/>
              </a:spcAft>
              <a:buSzPct val="25000"/>
              <a:buNone/>
            </a:pPr>
            <a:r>
              <a:rPr b="1" lang="ar-SA" sz="4000">
                <a:solidFill>
                  <a:srgbClr val="C00000"/>
                </a:solidFill>
                <a:latin typeface="Calibri"/>
                <a:ea typeface="Calibri"/>
                <a:cs typeface="Calibri"/>
                <a:sym typeface="Calibri"/>
              </a:rPr>
              <a:t>1. الذكاء اللغوي اللفظي:</a:t>
            </a:r>
            <a:r>
              <a:rPr b="1" lang="ar-SA" sz="4000">
                <a:solidFill>
                  <a:srgbClr val="0000FF"/>
                </a:solidFill>
                <a:latin typeface="Calibri"/>
                <a:ea typeface="Calibri"/>
                <a:cs typeface="Calibri"/>
                <a:sym typeface="Calibri"/>
              </a:rPr>
              <a:t> ويتمثل في إمكانية تعامل الفرد مع الألفاظ واستخدامها بكفاءة للتعبير عن أفكاره وآرائه التي ينقلها إلى غيره من الناس، منطوقة أو مكتوبة بشكل واضح وتميزه بالطلاقة اللغوية.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66"/>
                                        </p:tgtEl>
                                        <p:attrNameLst>
                                          <p:attrName>style.visibility</p:attrName>
                                        </p:attrNameLst>
                                      </p:cBhvr>
                                      <p:to>
                                        <p:strVal val="visible"/>
                                      </p:to>
                                    </p:set>
                                    <p:animEffect filter="fade" transition="in">
                                      <p:cBhvr>
                                        <p:cTn dur="500"/>
                                        <p:tgtEl>
                                          <p:spTgt spid="366"/>
                                        </p:tgtEl>
                                      </p:cBhvr>
                                    </p:animEffect>
                                  </p:childTnLst>
                                </p:cTn>
                              </p:par>
                              <p:par>
                                <p:cTn fill="hold" nodeType="withEffect" presetClass="entr" presetID="10" presetSubtype="0">
                                  <p:stCondLst>
                                    <p:cond delay="0"/>
                                  </p:stCondLst>
                                  <p:childTnLst>
                                    <p:set>
                                      <p:cBhvr>
                                        <p:cTn dur="1" fill="hold">
                                          <p:stCondLst>
                                            <p:cond delay="0"/>
                                          </p:stCondLst>
                                        </p:cTn>
                                        <p:tgtEl>
                                          <p:spTgt spid="367"/>
                                        </p:tgtEl>
                                        <p:attrNameLst>
                                          <p:attrName>style.visibility</p:attrName>
                                        </p:attrNameLst>
                                      </p:cBhvr>
                                      <p:to>
                                        <p:strVal val="visible"/>
                                      </p:to>
                                    </p:set>
                                    <p:animEffect filter="fade" transition="in">
                                      <p:cBhvr>
                                        <p:cTn dur="500"/>
                                        <p:tgtEl>
                                          <p:spTgt spid="36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68"/>
                                        </p:tgtEl>
                                        <p:attrNameLst>
                                          <p:attrName>style.visibility</p:attrName>
                                        </p:attrNameLst>
                                      </p:cBhvr>
                                      <p:to>
                                        <p:strVal val="visible"/>
                                      </p:to>
                                    </p:set>
                                    <p:animEffect filter="fade" transition="in">
                                      <p:cBhvr>
                                        <p:cTn dur="500"/>
                                        <p:tgtEl>
                                          <p:spTgt spid="36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2" name="Shape 372"/>
        <p:cNvGrpSpPr/>
        <p:nvPr/>
      </p:nvGrpSpPr>
      <p:grpSpPr>
        <a:xfrm>
          <a:off x="0" y="0"/>
          <a:ext cx="0" cy="0"/>
          <a:chOff x="0" y="0"/>
          <a:chExt cx="0" cy="0"/>
        </a:xfrm>
      </p:grpSpPr>
      <p:pic>
        <p:nvPicPr>
          <p:cNvPr descr="fffffffffffffff b.png" id="373" name="Shape 373"/>
          <p:cNvPicPr preferRelativeResize="0"/>
          <p:nvPr/>
        </p:nvPicPr>
        <p:blipFill rotWithShape="1">
          <a:blip r:embed="rId3">
            <a:alphaModFix/>
          </a:blip>
          <a:srcRect b="0" l="0" r="0" t="0"/>
          <a:stretch/>
        </p:blipFill>
        <p:spPr>
          <a:xfrm>
            <a:off x="0" y="0"/>
            <a:ext cx="9144000" cy="6857999"/>
          </a:xfrm>
          <a:prstGeom prst="rect">
            <a:avLst/>
          </a:prstGeom>
          <a:noFill/>
          <a:ln>
            <a:noFill/>
          </a:ln>
        </p:spPr>
      </p:pic>
      <p:sp>
        <p:nvSpPr>
          <p:cNvPr id="374" name="Shape 374"/>
          <p:cNvSpPr/>
          <p:nvPr/>
        </p:nvSpPr>
        <p:spPr>
          <a:xfrm>
            <a:off x="323528" y="305361"/>
            <a:ext cx="8382041" cy="1323439"/>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SA" sz="4000">
                <a:solidFill>
                  <a:srgbClr val="FF0000"/>
                </a:solidFill>
                <a:latin typeface="Times New Roman"/>
                <a:ea typeface="Times New Roman"/>
                <a:cs typeface="Times New Roman"/>
                <a:sym typeface="Times New Roman"/>
              </a:rPr>
              <a:t>س5: ما أنواع الذكاءات المتعددة مع ذكر أمثلة دالة عليها؟</a:t>
            </a:r>
          </a:p>
        </p:txBody>
      </p:sp>
      <p:sp>
        <p:nvSpPr>
          <p:cNvPr id="375" name="Shape 375"/>
          <p:cNvSpPr txBox="1"/>
          <p:nvPr/>
        </p:nvSpPr>
        <p:spPr>
          <a:xfrm>
            <a:off x="395536" y="2436393"/>
            <a:ext cx="8424935" cy="3586943"/>
          </a:xfrm>
          <a:prstGeom prst="rect">
            <a:avLst/>
          </a:prstGeom>
          <a:noFill/>
          <a:ln>
            <a:noFill/>
          </a:ln>
        </p:spPr>
        <p:txBody>
          <a:bodyPr anchorCtr="0" anchor="t" bIns="45700" lIns="91425" rIns="91425" tIns="45700">
            <a:noAutofit/>
          </a:bodyPr>
          <a:lstStyle/>
          <a:p>
            <a:pPr indent="-342900" lvl="0" marL="342900" marR="0" rtl="1" algn="r">
              <a:lnSpc>
                <a:spcPct val="115000"/>
              </a:lnSpc>
              <a:spcBef>
                <a:spcPts val="0"/>
              </a:spcBef>
              <a:spcAft>
                <a:spcPts val="0"/>
              </a:spcAft>
              <a:buSzPct val="25000"/>
              <a:buNone/>
            </a:pPr>
            <a:r>
              <a:rPr b="1" lang="ar-SA" sz="4000">
                <a:solidFill>
                  <a:srgbClr val="C00000"/>
                </a:solidFill>
                <a:latin typeface="Calibri"/>
                <a:ea typeface="Calibri"/>
                <a:cs typeface="Calibri"/>
                <a:sym typeface="Calibri"/>
              </a:rPr>
              <a:t>2. الذكاء المنطقي الرقمي:</a:t>
            </a:r>
            <a:r>
              <a:rPr b="1" lang="ar-SA" sz="4000">
                <a:solidFill>
                  <a:srgbClr val="0000FF"/>
                </a:solidFill>
                <a:latin typeface="Calibri"/>
                <a:ea typeface="Calibri"/>
                <a:cs typeface="Calibri"/>
                <a:sym typeface="Calibri"/>
              </a:rPr>
              <a:t> ويتمثل في مدى قدره الفرد على التعامل بالأرقام والأعداد من حيث الدقة والسرعة والكفاءة وتشمل القيام بالعمليات الحسابية البسيطة والمعقدة وقدرته على اكتشاف العلاقات بين الأرقام.</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75"/>
                                        </p:tgtEl>
                                        <p:attrNameLst>
                                          <p:attrName>style.visibility</p:attrName>
                                        </p:attrNameLst>
                                      </p:cBhvr>
                                      <p:to>
                                        <p:strVal val="visible"/>
                                      </p:to>
                                    </p:set>
                                    <p:animEffect filter="fade" transition="in">
                                      <p:cBhvr>
                                        <p:cTn dur="500"/>
                                        <p:tgtEl>
                                          <p:spTgt spid="37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9" name="Shape 379"/>
        <p:cNvGrpSpPr/>
        <p:nvPr/>
      </p:nvGrpSpPr>
      <p:grpSpPr>
        <a:xfrm>
          <a:off x="0" y="0"/>
          <a:ext cx="0" cy="0"/>
          <a:chOff x="0" y="0"/>
          <a:chExt cx="0" cy="0"/>
        </a:xfrm>
      </p:grpSpPr>
      <p:pic>
        <p:nvPicPr>
          <p:cNvPr descr="fffffffffffffff b.png" id="380" name="Shape 380"/>
          <p:cNvPicPr preferRelativeResize="0"/>
          <p:nvPr/>
        </p:nvPicPr>
        <p:blipFill rotWithShape="1">
          <a:blip r:embed="rId3">
            <a:alphaModFix/>
          </a:blip>
          <a:srcRect b="0" l="0" r="0" t="0"/>
          <a:stretch/>
        </p:blipFill>
        <p:spPr>
          <a:xfrm>
            <a:off x="0" y="0"/>
            <a:ext cx="9144000" cy="6857999"/>
          </a:xfrm>
          <a:prstGeom prst="rect">
            <a:avLst/>
          </a:prstGeom>
          <a:noFill/>
          <a:ln>
            <a:noFill/>
          </a:ln>
        </p:spPr>
      </p:pic>
      <p:sp>
        <p:nvSpPr>
          <p:cNvPr id="381" name="Shape 381"/>
          <p:cNvSpPr/>
          <p:nvPr/>
        </p:nvSpPr>
        <p:spPr>
          <a:xfrm>
            <a:off x="323528" y="305361"/>
            <a:ext cx="8382041" cy="1323439"/>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SA" sz="4000">
                <a:solidFill>
                  <a:srgbClr val="FF0000"/>
                </a:solidFill>
                <a:latin typeface="Times New Roman"/>
                <a:ea typeface="Times New Roman"/>
                <a:cs typeface="Times New Roman"/>
                <a:sym typeface="Times New Roman"/>
              </a:rPr>
              <a:t>س5: ما أنواع الذكاءات المتعددة مع ذكر أمثلة دالة عليها؟</a:t>
            </a:r>
          </a:p>
        </p:txBody>
      </p:sp>
      <p:sp>
        <p:nvSpPr>
          <p:cNvPr id="382" name="Shape 382"/>
          <p:cNvSpPr txBox="1"/>
          <p:nvPr/>
        </p:nvSpPr>
        <p:spPr>
          <a:xfrm>
            <a:off x="395536" y="1785925"/>
            <a:ext cx="8424935" cy="2171172"/>
          </a:xfrm>
          <a:prstGeom prst="rect">
            <a:avLst/>
          </a:prstGeom>
          <a:noFill/>
          <a:ln>
            <a:noFill/>
          </a:ln>
        </p:spPr>
        <p:txBody>
          <a:bodyPr anchorCtr="0" anchor="t" bIns="45700" lIns="91425" rIns="91425" tIns="45700">
            <a:noAutofit/>
          </a:bodyPr>
          <a:lstStyle/>
          <a:p>
            <a:pPr indent="-342900" lvl="0" marL="342900" marR="0" rtl="1" algn="r">
              <a:lnSpc>
                <a:spcPct val="115000"/>
              </a:lnSpc>
              <a:spcBef>
                <a:spcPts val="0"/>
              </a:spcBef>
              <a:spcAft>
                <a:spcPts val="0"/>
              </a:spcAft>
              <a:buSzPct val="25000"/>
              <a:buNone/>
            </a:pPr>
            <a:r>
              <a:rPr b="1" lang="ar-SA" sz="4000">
                <a:solidFill>
                  <a:srgbClr val="C00000"/>
                </a:solidFill>
                <a:latin typeface="Calibri"/>
                <a:ea typeface="Calibri"/>
                <a:cs typeface="Calibri"/>
                <a:sym typeface="Calibri"/>
              </a:rPr>
              <a:t>5. الذكاء الإيقاعي:</a:t>
            </a:r>
            <a:r>
              <a:rPr b="1" lang="ar-SA" sz="4000">
                <a:solidFill>
                  <a:srgbClr val="0000FF"/>
                </a:solidFill>
                <a:latin typeface="Calibri"/>
                <a:ea typeface="Calibri"/>
                <a:cs typeface="Calibri"/>
                <a:sym typeface="Calibri"/>
              </a:rPr>
              <a:t> ويظهر في التمييز بين الأصوات والتناسق الصوتي وإنتاج الأصوات المتناسقة والتحكم في الصوت.</a:t>
            </a:r>
          </a:p>
        </p:txBody>
      </p:sp>
      <p:sp>
        <p:nvSpPr>
          <p:cNvPr id="383" name="Shape 383"/>
          <p:cNvSpPr txBox="1"/>
          <p:nvPr/>
        </p:nvSpPr>
        <p:spPr>
          <a:xfrm>
            <a:off x="428595" y="4329662"/>
            <a:ext cx="8424935" cy="2171172"/>
          </a:xfrm>
          <a:prstGeom prst="rect">
            <a:avLst/>
          </a:prstGeom>
          <a:noFill/>
          <a:ln>
            <a:noFill/>
          </a:ln>
        </p:spPr>
        <p:txBody>
          <a:bodyPr anchorCtr="0" anchor="t" bIns="45700" lIns="91425" rIns="91425" tIns="45700">
            <a:noAutofit/>
          </a:bodyPr>
          <a:lstStyle/>
          <a:p>
            <a:pPr indent="-342900" lvl="0" marL="342900" marR="0" rtl="1" algn="r">
              <a:lnSpc>
                <a:spcPct val="115000"/>
              </a:lnSpc>
              <a:spcBef>
                <a:spcPts val="0"/>
              </a:spcBef>
              <a:spcAft>
                <a:spcPts val="0"/>
              </a:spcAft>
              <a:buSzPct val="25000"/>
              <a:buNone/>
            </a:pPr>
            <a:r>
              <a:rPr b="1" lang="ar-SA" sz="4000">
                <a:solidFill>
                  <a:srgbClr val="C00000"/>
                </a:solidFill>
                <a:latin typeface="Calibri"/>
                <a:ea typeface="Calibri"/>
                <a:cs typeface="Calibri"/>
                <a:sym typeface="Calibri"/>
              </a:rPr>
              <a:t>6. الذكاء الاجتماعي:</a:t>
            </a:r>
            <a:r>
              <a:rPr b="1" lang="ar-SA" sz="4000">
                <a:solidFill>
                  <a:srgbClr val="0000FF"/>
                </a:solidFill>
                <a:latin typeface="Calibri"/>
                <a:ea typeface="Calibri"/>
                <a:cs typeface="Calibri"/>
                <a:sym typeface="Calibri"/>
              </a:rPr>
              <a:t> وهو القدرة على فهم الآخرين وإقامة علاقات سليمة معهم وحل المشكلات الاجتماعية.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82"/>
                                        </p:tgtEl>
                                        <p:attrNameLst>
                                          <p:attrName>style.visibility</p:attrName>
                                        </p:attrNameLst>
                                      </p:cBhvr>
                                      <p:to>
                                        <p:strVal val="visible"/>
                                      </p:to>
                                    </p:set>
                                    <p:animEffect filter="fade" transition="in">
                                      <p:cBhvr>
                                        <p:cTn dur="500"/>
                                        <p:tgtEl>
                                          <p:spTgt spid="38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3"/>
                                        </p:tgtEl>
                                        <p:attrNameLst>
                                          <p:attrName>style.visibility</p:attrName>
                                        </p:attrNameLst>
                                      </p:cBhvr>
                                      <p:to>
                                        <p:strVal val="visible"/>
                                      </p:to>
                                    </p:set>
                                    <p:animEffect filter="fade" transition="in">
                                      <p:cBhvr>
                                        <p:cTn dur="500"/>
                                        <p:tgtEl>
                                          <p:spTgt spid="38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87" name="Shape 387"/>
        <p:cNvGrpSpPr/>
        <p:nvPr/>
      </p:nvGrpSpPr>
      <p:grpSpPr>
        <a:xfrm>
          <a:off x="0" y="0"/>
          <a:ext cx="0" cy="0"/>
          <a:chOff x="0" y="0"/>
          <a:chExt cx="0" cy="0"/>
        </a:xfrm>
      </p:grpSpPr>
      <p:pic>
        <p:nvPicPr>
          <p:cNvPr descr="fffffffffffffff b.png" id="388" name="Shape 388"/>
          <p:cNvPicPr preferRelativeResize="0"/>
          <p:nvPr/>
        </p:nvPicPr>
        <p:blipFill rotWithShape="1">
          <a:blip r:embed="rId3">
            <a:alphaModFix/>
          </a:blip>
          <a:srcRect b="0" l="0" r="0" t="0"/>
          <a:stretch/>
        </p:blipFill>
        <p:spPr>
          <a:xfrm>
            <a:off x="0" y="0"/>
            <a:ext cx="9144000" cy="6857999"/>
          </a:xfrm>
          <a:prstGeom prst="rect">
            <a:avLst/>
          </a:prstGeom>
          <a:noFill/>
          <a:ln>
            <a:noFill/>
          </a:ln>
        </p:spPr>
      </p:pic>
      <p:sp>
        <p:nvSpPr>
          <p:cNvPr id="389" name="Shape 389"/>
          <p:cNvSpPr/>
          <p:nvPr/>
        </p:nvSpPr>
        <p:spPr>
          <a:xfrm>
            <a:off x="323528" y="305361"/>
            <a:ext cx="8382041" cy="1323439"/>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SA" sz="4000">
                <a:solidFill>
                  <a:srgbClr val="FF0000"/>
                </a:solidFill>
                <a:latin typeface="Times New Roman"/>
                <a:ea typeface="Times New Roman"/>
                <a:cs typeface="Times New Roman"/>
                <a:sym typeface="Times New Roman"/>
              </a:rPr>
              <a:t>س5: ما أنواع الذكاءات المتعددة مع ذكر أمثلة دالة عليها؟</a:t>
            </a:r>
          </a:p>
        </p:txBody>
      </p:sp>
      <p:sp>
        <p:nvSpPr>
          <p:cNvPr id="390" name="Shape 390"/>
          <p:cNvSpPr txBox="1"/>
          <p:nvPr/>
        </p:nvSpPr>
        <p:spPr>
          <a:xfrm>
            <a:off x="395536" y="1785925"/>
            <a:ext cx="8424935" cy="2171172"/>
          </a:xfrm>
          <a:prstGeom prst="rect">
            <a:avLst/>
          </a:prstGeom>
          <a:noFill/>
          <a:ln>
            <a:noFill/>
          </a:ln>
        </p:spPr>
        <p:txBody>
          <a:bodyPr anchorCtr="0" anchor="t" bIns="45700" lIns="91425" rIns="91425" tIns="45700">
            <a:noAutofit/>
          </a:bodyPr>
          <a:lstStyle/>
          <a:p>
            <a:pPr indent="-342900" lvl="0" marL="342900" marR="0" rtl="1" algn="r">
              <a:lnSpc>
                <a:spcPct val="115000"/>
              </a:lnSpc>
              <a:spcBef>
                <a:spcPts val="0"/>
              </a:spcBef>
              <a:spcAft>
                <a:spcPts val="0"/>
              </a:spcAft>
              <a:buSzPct val="25000"/>
              <a:buNone/>
            </a:pPr>
            <a:r>
              <a:rPr b="1" lang="ar-SA" sz="4000">
                <a:solidFill>
                  <a:srgbClr val="C00000"/>
                </a:solidFill>
                <a:latin typeface="Calibri"/>
                <a:ea typeface="Calibri"/>
                <a:cs typeface="Calibri"/>
                <a:sym typeface="Calibri"/>
              </a:rPr>
              <a:t>7. الذكاء البيئي:</a:t>
            </a:r>
            <a:r>
              <a:rPr b="1" lang="ar-SA" sz="4000">
                <a:solidFill>
                  <a:srgbClr val="0000FF"/>
                </a:solidFill>
                <a:latin typeface="Calibri"/>
                <a:ea typeface="Calibri"/>
                <a:cs typeface="Calibri"/>
                <a:sym typeface="Calibri"/>
              </a:rPr>
              <a:t> ويظهر في الاهتمام بالكائنات الحية وغير الحية المحيطة بنا والتعامل مع البيئة باحترام.</a:t>
            </a:r>
          </a:p>
        </p:txBody>
      </p:sp>
      <p:sp>
        <p:nvSpPr>
          <p:cNvPr id="391" name="Shape 391"/>
          <p:cNvSpPr txBox="1"/>
          <p:nvPr/>
        </p:nvSpPr>
        <p:spPr>
          <a:xfrm>
            <a:off x="428595" y="4329662"/>
            <a:ext cx="8424935" cy="2171172"/>
          </a:xfrm>
          <a:prstGeom prst="rect">
            <a:avLst/>
          </a:prstGeom>
          <a:noFill/>
          <a:ln>
            <a:noFill/>
          </a:ln>
        </p:spPr>
        <p:txBody>
          <a:bodyPr anchorCtr="0" anchor="t" bIns="45700" lIns="91425" rIns="91425" tIns="45700">
            <a:noAutofit/>
          </a:bodyPr>
          <a:lstStyle/>
          <a:p>
            <a:pPr indent="-342900" lvl="0" marL="342900" marR="0" rtl="1" algn="r">
              <a:lnSpc>
                <a:spcPct val="115000"/>
              </a:lnSpc>
              <a:spcBef>
                <a:spcPts val="0"/>
              </a:spcBef>
              <a:spcAft>
                <a:spcPts val="0"/>
              </a:spcAft>
              <a:buSzPct val="25000"/>
              <a:buNone/>
            </a:pPr>
            <a:r>
              <a:rPr b="1" lang="ar-SA" sz="4000">
                <a:solidFill>
                  <a:srgbClr val="C00000"/>
                </a:solidFill>
                <a:latin typeface="Calibri"/>
                <a:ea typeface="Calibri"/>
                <a:cs typeface="Calibri"/>
                <a:sym typeface="Calibri"/>
              </a:rPr>
              <a:t>8. الذكاء الذاتي الداخلي:</a:t>
            </a:r>
            <a:r>
              <a:rPr b="1" lang="ar-SA" sz="4000">
                <a:solidFill>
                  <a:srgbClr val="0000FF"/>
                </a:solidFill>
                <a:latin typeface="Calibri"/>
                <a:ea typeface="Calibri"/>
                <a:cs typeface="Calibri"/>
                <a:sym typeface="Calibri"/>
              </a:rPr>
              <a:t> يظهر في القدرة على فهم الإنسان لمشاعره الداخلية والقدرة على ضبطها والتحكم بها ومظهره (</a:t>
            </a:r>
            <a:r>
              <a:rPr b="1" lang="ar-SA" sz="4000">
                <a:solidFill>
                  <a:srgbClr val="C00000"/>
                </a:solidFill>
                <a:latin typeface="Calibri"/>
                <a:ea typeface="Calibri"/>
                <a:cs typeface="Calibri"/>
                <a:sym typeface="Calibri"/>
              </a:rPr>
              <a:t>فهم الذات</a:t>
            </a:r>
            <a:r>
              <a:rPr b="1" lang="ar-SA" sz="4000">
                <a:solidFill>
                  <a:srgbClr val="0000FF"/>
                </a:solidFill>
                <a:latin typeface="Calibri"/>
                <a:ea typeface="Calibri"/>
                <a:cs typeface="Calibri"/>
                <a:sym typeface="Calibri"/>
              </a:rPr>
              <a:t>).</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90"/>
                                        </p:tgtEl>
                                        <p:attrNameLst>
                                          <p:attrName>style.visibility</p:attrName>
                                        </p:attrNameLst>
                                      </p:cBhvr>
                                      <p:to>
                                        <p:strVal val="visible"/>
                                      </p:to>
                                    </p:set>
                                    <p:animEffect filter="fade" transition="in">
                                      <p:cBhvr>
                                        <p:cTn dur="500"/>
                                        <p:tgtEl>
                                          <p:spTgt spid="39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91"/>
                                        </p:tgtEl>
                                        <p:attrNameLst>
                                          <p:attrName>style.visibility</p:attrName>
                                        </p:attrNameLst>
                                      </p:cBhvr>
                                      <p:to>
                                        <p:strVal val="visible"/>
                                      </p:to>
                                    </p:set>
                                    <p:animEffect filter="fade" transition="in">
                                      <p:cBhvr>
                                        <p:cTn dur="500"/>
                                        <p:tgtEl>
                                          <p:spTgt spid="39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95" name="Shape 395"/>
        <p:cNvGrpSpPr/>
        <p:nvPr/>
      </p:nvGrpSpPr>
      <p:grpSpPr>
        <a:xfrm>
          <a:off x="0" y="0"/>
          <a:ext cx="0" cy="0"/>
          <a:chOff x="0" y="0"/>
          <a:chExt cx="0" cy="0"/>
        </a:xfrm>
      </p:grpSpPr>
      <p:pic>
        <p:nvPicPr>
          <p:cNvPr descr="fffffffffffffff b.png" id="396" name="Shape 396"/>
          <p:cNvPicPr preferRelativeResize="0"/>
          <p:nvPr/>
        </p:nvPicPr>
        <p:blipFill rotWithShape="1">
          <a:blip r:embed="rId3">
            <a:alphaModFix/>
          </a:blip>
          <a:srcRect b="0" l="0" r="0" t="0"/>
          <a:stretch/>
        </p:blipFill>
        <p:spPr>
          <a:xfrm>
            <a:off x="0" y="0"/>
            <a:ext cx="9144000" cy="6857999"/>
          </a:xfrm>
          <a:prstGeom prst="rect">
            <a:avLst/>
          </a:prstGeom>
          <a:noFill/>
          <a:ln>
            <a:noFill/>
          </a:ln>
        </p:spPr>
      </p:pic>
      <p:sp>
        <p:nvSpPr>
          <p:cNvPr id="397" name="Shape 397"/>
          <p:cNvSpPr/>
          <p:nvPr/>
        </p:nvSpPr>
        <p:spPr>
          <a:xfrm>
            <a:off x="323528" y="404663"/>
            <a:ext cx="8382041" cy="707886"/>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SA" sz="4000">
                <a:solidFill>
                  <a:srgbClr val="FF0000"/>
                </a:solidFill>
                <a:latin typeface="Times New Roman"/>
                <a:ea typeface="Times New Roman"/>
                <a:cs typeface="Times New Roman"/>
                <a:sym typeface="Times New Roman"/>
              </a:rPr>
              <a:t>س6: قارن بين التفكير الإبداعي- الاستدلالي؟</a:t>
            </a:r>
          </a:p>
        </p:txBody>
      </p:sp>
      <p:sp>
        <p:nvSpPr>
          <p:cNvPr id="398" name="Shape 398"/>
          <p:cNvSpPr txBox="1"/>
          <p:nvPr/>
        </p:nvSpPr>
        <p:spPr>
          <a:xfrm>
            <a:off x="109245" y="1673467"/>
            <a:ext cx="8820472" cy="755400"/>
          </a:xfrm>
          <a:prstGeom prst="rect">
            <a:avLst/>
          </a:prstGeom>
          <a:noFill/>
          <a:ln>
            <a:noFill/>
          </a:ln>
        </p:spPr>
        <p:txBody>
          <a:bodyPr anchorCtr="0" anchor="t" bIns="45700" lIns="91425" rIns="91425" tIns="45700">
            <a:noAutofit/>
          </a:bodyPr>
          <a:lstStyle/>
          <a:p>
            <a:pPr indent="0" lvl="0" marL="0" marR="0" rtl="1" algn="r">
              <a:lnSpc>
                <a:spcPct val="115000"/>
              </a:lnSpc>
              <a:spcBef>
                <a:spcPts val="0"/>
              </a:spcBef>
              <a:spcAft>
                <a:spcPts val="0"/>
              </a:spcAft>
              <a:buSzPct val="25000"/>
              <a:buNone/>
            </a:pPr>
            <a:r>
              <a:rPr b="1" lang="ar-SA" sz="4000">
                <a:solidFill>
                  <a:srgbClr val="006600"/>
                </a:solidFill>
                <a:latin typeface="Calibri"/>
                <a:ea typeface="Calibri"/>
                <a:cs typeface="Calibri"/>
                <a:sym typeface="Calibri"/>
              </a:rPr>
              <a:t>التفكير الإبداعي: هو القدرات العقلية اللازمة للإبداع:</a:t>
            </a:r>
          </a:p>
        </p:txBody>
      </p:sp>
      <p:sp>
        <p:nvSpPr>
          <p:cNvPr id="399" name="Shape 399"/>
          <p:cNvSpPr txBox="1"/>
          <p:nvPr/>
        </p:nvSpPr>
        <p:spPr>
          <a:xfrm>
            <a:off x="142843" y="2628138"/>
            <a:ext cx="8820472" cy="3586943"/>
          </a:xfrm>
          <a:prstGeom prst="rect">
            <a:avLst/>
          </a:prstGeom>
          <a:noFill/>
          <a:ln>
            <a:noFill/>
          </a:ln>
        </p:spPr>
        <p:txBody>
          <a:bodyPr anchorCtr="0" anchor="t" bIns="45700" lIns="91425" rIns="91425" tIns="45700">
            <a:noAutofit/>
          </a:bodyPr>
          <a:lstStyle/>
          <a:p>
            <a:pPr indent="0" lvl="0" marL="0" marR="0" rtl="1" algn="r">
              <a:lnSpc>
                <a:spcPct val="115000"/>
              </a:lnSpc>
              <a:spcBef>
                <a:spcPts val="0"/>
              </a:spcBef>
              <a:spcAft>
                <a:spcPts val="0"/>
              </a:spcAft>
              <a:buSzPct val="25000"/>
              <a:buNone/>
            </a:pPr>
            <a:r>
              <a:rPr b="1" lang="ar-SA" sz="4000">
                <a:solidFill>
                  <a:srgbClr val="C00000"/>
                </a:solidFill>
                <a:latin typeface="Calibri"/>
                <a:ea typeface="Calibri"/>
                <a:cs typeface="Calibri"/>
                <a:sym typeface="Calibri"/>
              </a:rPr>
              <a:t>الحساسية للمشكلات:</a:t>
            </a:r>
            <a:r>
              <a:rPr b="1" lang="ar-SA" sz="4000">
                <a:solidFill>
                  <a:srgbClr val="0000FF"/>
                </a:solidFill>
                <a:latin typeface="Calibri"/>
                <a:ea typeface="Calibri"/>
                <a:cs typeface="Calibri"/>
                <a:sym typeface="Calibri"/>
              </a:rPr>
              <a:t> سمة عقلية للإبداع، فماذا لو أن نيوتن لم يهتم بطريقة سقوط التفاحة، أو أن أرخميدس لم يكن حساساً لارتفاع الماء، بحيث لفتت الظاهرتان انتباههما، وجعلتهما يفكران فيهما، لما اكتشف أي منهما اكتشافه.</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96"/>
                                        </p:tgtEl>
                                        <p:attrNameLst>
                                          <p:attrName>style.visibility</p:attrName>
                                        </p:attrNameLst>
                                      </p:cBhvr>
                                      <p:to>
                                        <p:strVal val="visible"/>
                                      </p:to>
                                    </p:set>
                                    <p:animEffect filter="fade" transition="in">
                                      <p:cBhvr>
                                        <p:cTn dur="500"/>
                                        <p:tgtEl>
                                          <p:spTgt spid="396"/>
                                        </p:tgtEl>
                                      </p:cBhvr>
                                    </p:animEffect>
                                  </p:childTnLst>
                                </p:cTn>
                              </p:par>
                              <p:par>
                                <p:cTn fill="hold" nodeType="withEffect" presetClass="entr" presetID="10" presetSubtype="0">
                                  <p:stCondLst>
                                    <p:cond delay="0"/>
                                  </p:stCondLst>
                                  <p:childTnLst>
                                    <p:set>
                                      <p:cBhvr>
                                        <p:cTn dur="1" fill="hold">
                                          <p:stCondLst>
                                            <p:cond delay="0"/>
                                          </p:stCondLst>
                                        </p:cTn>
                                        <p:tgtEl>
                                          <p:spTgt spid="397"/>
                                        </p:tgtEl>
                                        <p:attrNameLst>
                                          <p:attrName>style.visibility</p:attrName>
                                        </p:attrNameLst>
                                      </p:cBhvr>
                                      <p:to>
                                        <p:strVal val="visible"/>
                                      </p:to>
                                    </p:set>
                                    <p:animEffect filter="fade" transition="in">
                                      <p:cBhvr>
                                        <p:cTn dur="500"/>
                                        <p:tgtEl>
                                          <p:spTgt spid="3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98"/>
                                        </p:tgtEl>
                                        <p:attrNameLst>
                                          <p:attrName>style.visibility</p:attrName>
                                        </p:attrNameLst>
                                      </p:cBhvr>
                                      <p:to>
                                        <p:strVal val="visible"/>
                                      </p:to>
                                    </p:set>
                                    <p:animEffect filter="fade" transition="in">
                                      <p:cBhvr>
                                        <p:cTn dur="500"/>
                                        <p:tgtEl>
                                          <p:spTgt spid="39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99"/>
                                        </p:tgtEl>
                                        <p:attrNameLst>
                                          <p:attrName>style.visibility</p:attrName>
                                        </p:attrNameLst>
                                      </p:cBhvr>
                                      <p:to>
                                        <p:strVal val="visible"/>
                                      </p:to>
                                    </p:set>
                                    <p:animEffect filter="fade" transition="in">
                                      <p:cBhvr>
                                        <p:cTn dur="500"/>
                                        <p:tgtEl>
                                          <p:spTgt spid="39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03" name="Shape 403"/>
        <p:cNvGrpSpPr/>
        <p:nvPr/>
      </p:nvGrpSpPr>
      <p:grpSpPr>
        <a:xfrm>
          <a:off x="0" y="0"/>
          <a:ext cx="0" cy="0"/>
          <a:chOff x="0" y="0"/>
          <a:chExt cx="0" cy="0"/>
        </a:xfrm>
      </p:grpSpPr>
      <p:pic>
        <p:nvPicPr>
          <p:cNvPr descr="fffffffffffffff b.png" id="404" name="Shape 404"/>
          <p:cNvPicPr preferRelativeResize="0"/>
          <p:nvPr/>
        </p:nvPicPr>
        <p:blipFill rotWithShape="1">
          <a:blip r:embed="rId3">
            <a:alphaModFix/>
          </a:blip>
          <a:srcRect b="0" l="0" r="0" t="0"/>
          <a:stretch/>
        </p:blipFill>
        <p:spPr>
          <a:xfrm>
            <a:off x="0" y="0"/>
            <a:ext cx="9144000" cy="6857999"/>
          </a:xfrm>
          <a:prstGeom prst="rect">
            <a:avLst/>
          </a:prstGeom>
          <a:noFill/>
          <a:ln>
            <a:noFill/>
          </a:ln>
        </p:spPr>
      </p:pic>
      <p:sp>
        <p:nvSpPr>
          <p:cNvPr id="405" name="Shape 405"/>
          <p:cNvSpPr/>
          <p:nvPr/>
        </p:nvSpPr>
        <p:spPr>
          <a:xfrm>
            <a:off x="323528" y="404663"/>
            <a:ext cx="8382041" cy="707886"/>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SA" sz="4000">
                <a:solidFill>
                  <a:srgbClr val="FF0000"/>
                </a:solidFill>
                <a:latin typeface="Times New Roman"/>
                <a:ea typeface="Times New Roman"/>
                <a:cs typeface="Times New Roman"/>
                <a:sym typeface="Times New Roman"/>
              </a:rPr>
              <a:t>س6: قارن بين التفكير الإبداعي- الاستدلالي؟</a:t>
            </a:r>
          </a:p>
        </p:txBody>
      </p:sp>
      <p:sp>
        <p:nvSpPr>
          <p:cNvPr id="406" name="Shape 406"/>
          <p:cNvSpPr txBox="1"/>
          <p:nvPr/>
        </p:nvSpPr>
        <p:spPr>
          <a:xfrm>
            <a:off x="109245" y="1428736"/>
            <a:ext cx="8820472" cy="755400"/>
          </a:xfrm>
          <a:prstGeom prst="rect">
            <a:avLst/>
          </a:prstGeom>
          <a:noFill/>
          <a:ln>
            <a:noFill/>
          </a:ln>
        </p:spPr>
        <p:txBody>
          <a:bodyPr anchorCtr="0" anchor="t" bIns="45700" lIns="91425" rIns="91425" tIns="45700">
            <a:noAutofit/>
          </a:bodyPr>
          <a:lstStyle/>
          <a:p>
            <a:pPr indent="0" lvl="0" marL="0" marR="0" rtl="1" algn="r">
              <a:lnSpc>
                <a:spcPct val="115000"/>
              </a:lnSpc>
              <a:spcBef>
                <a:spcPts val="0"/>
              </a:spcBef>
              <a:spcAft>
                <a:spcPts val="0"/>
              </a:spcAft>
              <a:buSzPct val="25000"/>
              <a:buNone/>
            </a:pPr>
            <a:r>
              <a:rPr b="1" lang="ar-SA" sz="4000">
                <a:solidFill>
                  <a:srgbClr val="006600"/>
                </a:solidFill>
                <a:latin typeface="Calibri"/>
                <a:ea typeface="Calibri"/>
                <a:cs typeface="Calibri"/>
                <a:sym typeface="Calibri"/>
              </a:rPr>
              <a:t>الطلاقة الفكرية واللفظية:</a:t>
            </a:r>
          </a:p>
        </p:txBody>
      </p:sp>
      <p:sp>
        <p:nvSpPr>
          <p:cNvPr id="407" name="Shape 407"/>
          <p:cNvSpPr txBox="1"/>
          <p:nvPr/>
        </p:nvSpPr>
        <p:spPr>
          <a:xfrm>
            <a:off x="142843" y="2628138"/>
            <a:ext cx="8820472" cy="3990835"/>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SA" sz="4000">
                <a:solidFill>
                  <a:srgbClr val="C00000"/>
                </a:solidFill>
                <a:latin typeface="Calibri"/>
                <a:ea typeface="Calibri"/>
                <a:cs typeface="Calibri"/>
                <a:sym typeface="Calibri"/>
              </a:rPr>
              <a:t>الطلاقة الفكرية:</a:t>
            </a:r>
            <a:r>
              <a:rPr b="1" lang="ar-SA" sz="4000">
                <a:solidFill>
                  <a:srgbClr val="0000FF"/>
                </a:solidFill>
                <a:latin typeface="Calibri"/>
                <a:ea typeface="Calibri"/>
                <a:cs typeface="Calibri"/>
                <a:sym typeface="Calibri"/>
              </a:rPr>
              <a:t> تعني القدرة على سرعة إنتاج الأفكار أو الحلول.</a:t>
            </a:r>
          </a:p>
          <a:p>
            <a:pPr indent="0" lvl="0" marL="0" marR="0" rtl="1" algn="r">
              <a:spcBef>
                <a:spcPts val="800"/>
              </a:spcBef>
              <a:spcAft>
                <a:spcPts val="0"/>
              </a:spcAft>
              <a:buSzPct val="25000"/>
              <a:buNone/>
            </a:pPr>
            <a:r>
              <a:rPr b="1" lang="ar-SA" sz="4000">
                <a:solidFill>
                  <a:srgbClr val="C00000"/>
                </a:solidFill>
                <a:latin typeface="Calibri"/>
                <a:ea typeface="Calibri"/>
                <a:cs typeface="Calibri"/>
                <a:sym typeface="Calibri"/>
              </a:rPr>
              <a:t>الطلاقة اللفظية:</a:t>
            </a:r>
            <a:r>
              <a:rPr b="1" lang="ar-SA" sz="4000">
                <a:solidFill>
                  <a:srgbClr val="0000FF"/>
                </a:solidFill>
                <a:latin typeface="Calibri"/>
                <a:ea typeface="Calibri"/>
                <a:cs typeface="Calibri"/>
                <a:sym typeface="Calibri"/>
              </a:rPr>
              <a:t> إنتاج أكبر عدد من الكلمات تحت شرط معين.</a:t>
            </a:r>
          </a:p>
          <a:p>
            <a:pPr indent="0" lvl="0" marL="0" marR="0" rtl="1" algn="r">
              <a:spcBef>
                <a:spcPts val="800"/>
              </a:spcBef>
              <a:spcAft>
                <a:spcPts val="0"/>
              </a:spcAft>
              <a:buSzPct val="25000"/>
              <a:buNone/>
            </a:pPr>
            <a:r>
              <a:rPr b="1" lang="ar-SA" sz="4000">
                <a:solidFill>
                  <a:srgbClr val="C00000"/>
                </a:solidFill>
                <a:latin typeface="Calibri"/>
                <a:ea typeface="Calibri"/>
                <a:cs typeface="Calibri"/>
                <a:sym typeface="Calibri"/>
              </a:rPr>
              <a:t>التفكير الاستدلالي:</a:t>
            </a:r>
            <a:r>
              <a:rPr b="1" lang="ar-SA" sz="4000">
                <a:solidFill>
                  <a:srgbClr val="0000FF"/>
                </a:solidFill>
                <a:latin typeface="Calibri"/>
                <a:ea typeface="Calibri"/>
                <a:cs typeface="Calibri"/>
                <a:sym typeface="Calibri"/>
              </a:rPr>
              <a:t> هو ضرب من ضروب التفكير يستهدف حل مشكلة أو اتخاذ قرار بشكل ذهني.</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06"/>
                                        </p:tgtEl>
                                        <p:attrNameLst>
                                          <p:attrName>style.visibility</p:attrName>
                                        </p:attrNameLst>
                                      </p:cBhvr>
                                      <p:to>
                                        <p:strVal val="visible"/>
                                      </p:to>
                                    </p:set>
                                    <p:animEffect filter="fade" transition="in">
                                      <p:cBhvr>
                                        <p:cTn dur="500"/>
                                        <p:tgtEl>
                                          <p:spTgt spid="40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07">
                                            <p:txEl>
                                              <p:pRg end="0" st="0"/>
                                            </p:txEl>
                                          </p:spTgt>
                                        </p:tgtEl>
                                        <p:attrNameLst>
                                          <p:attrName>style.visibility</p:attrName>
                                        </p:attrNameLst>
                                      </p:cBhvr>
                                      <p:to>
                                        <p:strVal val="visible"/>
                                      </p:to>
                                    </p:set>
                                    <p:animEffect filter="fade" transition="in">
                                      <p:cBhvr>
                                        <p:cTn dur="500"/>
                                        <p:tgtEl>
                                          <p:spTgt spid="40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07">
                                            <p:txEl>
                                              <p:pRg end="1" st="1"/>
                                            </p:txEl>
                                          </p:spTgt>
                                        </p:tgtEl>
                                        <p:attrNameLst>
                                          <p:attrName>style.visibility</p:attrName>
                                        </p:attrNameLst>
                                      </p:cBhvr>
                                      <p:to>
                                        <p:strVal val="visible"/>
                                      </p:to>
                                    </p:set>
                                    <p:animEffect filter="fade" transition="in">
                                      <p:cBhvr>
                                        <p:cTn dur="500"/>
                                        <p:tgtEl>
                                          <p:spTgt spid="407">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07">
                                            <p:txEl>
                                              <p:pRg end="2" st="2"/>
                                            </p:txEl>
                                          </p:spTgt>
                                        </p:tgtEl>
                                        <p:attrNameLst>
                                          <p:attrName>style.visibility</p:attrName>
                                        </p:attrNameLst>
                                      </p:cBhvr>
                                      <p:to>
                                        <p:strVal val="visible"/>
                                      </p:to>
                                    </p:set>
                                    <p:animEffect filter="fade" transition="in">
                                      <p:cBhvr>
                                        <p:cTn dur="500"/>
                                        <p:tgtEl>
                                          <p:spTgt spid="407">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11" name="Shape 411"/>
        <p:cNvGrpSpPr/>
        <p:nvPr/>
      </p:nvGrpSpPr>
      <p:grpSpPr>
        <a:xfrm>
          <a:off x="0" y="0"/>
          <a:ext cx="0" cy="0"/>
          <a:chOff x="0" y="0"/>
          <a:chExt cx="0" cy="0"/>
        </a:xfrm>
      </p:grpSpPr>
      <p:pic>
        <p:nvPicPr>
          <p:cNvPr descr="fffffffffffffff b.png" id="412" name="Shape 412"/>
          <p:cNvPicPr preferRelativeResize="0"/>
          <p:nvPr/>
        </p:nvPicPr>
        <p:blipFill rotWithShape="1">
          <a:blip r:embed="rId3">
            <a:alphaModFix/>
          </a:blip>
          <a:srcRect b="0" l="0" r="0" t="0"/>
          <a:stretch/>
        </p:blipFill>
        <p:spPr>
          <a:xfrm>
            <a:off x="0" y="0"/>
            <a:ext cx="9144000" cy="6857999"/>
          </a:xfrm>
          <a:prstGeom prst="rect">
            <a:avLst/>
          </a:prstGeom>
          <a:noFill/>
          <a:ln>
            <a:noFill/>
          </a:ln>
        </p:spPr>
      </p:pic>
      <p:sp>
        <p:nvSpPr>
          <p:cNvPr id="413" name="Shape 413"/>
          <p:cNvSpPr/>
          <p:nvPr/>
        </p:nvSpPr>
        <p:spPr>
          <a:xfrm>
            <a:off x="323528" y="404663"/>
            <a:ext cx="8382041" cy="707886"/>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SA" sz="4000">
                <a:solidFill>
                  <a:srgbClr val="FF0000"/>
                </a:solidFill>
                <a:latin typeface="Times New Roman"/>
                <a:ea typeface="Times New Roman"/>
                <a:cs typeface="Times New Roman"/>
                <a:sym typeface="Times New Roman"/>
              </a:rPr>
              <a:t>س6: قارن بين التفكير الإبداعي- الاستدلالي؟</a:t>
            </a:r>
          </a:p>
        </p:txBody>
      </p:sp>
      <p:sp>
        <p:nvSpPr>
          <p:cNvPr id="414" name="Shape 414"/>
          <p:cNvSpPr txBox="1"/>
          <p:nvPr/>
        </p:nvSpPr>
        <p:spPr>
          <a:xfrm>
            <a:off x="109245" y="1428736"/>
            <a:ext cx="8820472" cy="754694"/>
          </a:xfrm>
          <a:prstGeom prst="rect">
            <a:avLst/>
          </a:prstGeom>
          <a:noFill/>
          <a:ln>
            <a:noFill/>
          </a:ln>
        </p:spPr>
        <p:txBody>
          <a:bodyPr anchorCtr="0" anchor="t" bIns="45700" lIns="91425" rIns="91425" tIns="45700">
            <a:noAutofit/>
          </a:bodyPr>
          <a:lstStyle/>
          <a:p>
            <a:pPr indent="0" lvl="0" marL="0" marR="0" rtl="1" algn="r">
              <a:lnSpc>
                <a:spcPct val="115000"/>
              </a:lnSpc>
              <a:spcBef>
                <a:spcPts val="0"/>
              </a:spcBef>
              <a:spcAft>
                <a:spcPts val="0"/>
              </a:spcAft>
              <a:buSzPct val="25000"/>
              <a:buNone/>
            </a:pPr>
            <a:r>
              <a:rPr b="1" lang="ar-SA" sz="4000">
                <a:solidFill>
                  <a:srgbClr val="006600"/>
                </a:solidFill>
                <a:latin typeface="Calibri"/>
                <a:ea typeface="Calibri"/>
                <a:cs typeface="Calibri"/>
                <a:sym typeface="Calibri"/>
              </a:rPr>
              <a:t>خطوات الاستدلال:</a:t>
            </a:r>
          </a:p>
        </p:txBody>
      </p:sp>
      <p:sp>
        <p:nvSpPr>
          <p:cNvPr id="415" name="Shape 415"/>
          <p:cNvSpPr txBox="1"/>
          <p:nvPr/>
        </p:nvSpPr>
        <p:spPr>
          <a:xfrm>
            <a:off x="142843" y="2628138"/>
            <a:ext cx="8820472" cy="3026469"/>
          </a:xfrm>
          <a:prstGeom prst="rect">
            <a:avLst/>
          </a:prstGeom>
          <a:noFill/>
          <a:ln>
            <a:noFill/>
          </a:ln>
        </p:spPr>
        <p:txBody>
          <a:bodyPr anchorCtr="0" anchor="t" bIns="45700" lIns="91425" rIns="91425" tIns="45700">
            <a:noAutofit/>
          </a:bodyPr>
          <a:lstStyle/>
          <a:p>
            <a:pPr indent="-342900" lvl="0" marL="342900" marR="0" rtl="1" algn="r">
              <a:lnSpc>
                <a:spcPct val="115000"/>
              </a:lnSpc>
              <a:spcBef>
                <a:spcPts val="0"/>
              </a:spcBef>
              <a:spcAft>
                <a:spcPts val="0"/>
              </a:spcAft>
              <a:buSzPct val="25000"/>
              <a:buNone/>
            </a:pPr>
            <a:r>
              <a:rPr b="1" lang="ar-SA" sz="4000">
                <a:solidFill>
                  <a:srgbClr val="C00000"/>
                </a:solidFill>
                <a:latin typeface="Calibri"/>
                <a:ea typeface="Calibri"/>
                <a:cs typeface="Calibri"/>
                <a:sym typeface="Calibri"/>
              </a:rPr>
              <a:t>1. الشعور بوجود مشكلة:</a:t>
            </a:r>
            <a:r>
              <a:rPr b="1" lang="ar-SA" sz="4000">
                <a:solidFill>
                  <a:srgbClr val="0000FF"/>
                </a:solidFill>
                <a:latin typeface="Calibri"/>
                <a:ea typeface="Calibri"/>
                <a:cs typeface="Calibri"/>
                <a:sym typeface="Calibri"/>
              </a:rPr>
              <a:t> يدرك الفرد أن هناك مشكلة حقيقية تستوجب عملية التفكير.</a:t>
            </a:r>
          </a:p>
          <a:p>
            <a:pPr indent="-342900" lvl="0" marL="342900" marR="0" rtl="1" algn="r">
              <a:lnSpc>
                <a:spcPct val="115000"/>
              </a:lnSpc>
              <a:spcBef>
                <a:spcPts val="800"/>
              </a:spcBef>
              <a:spcAft>
                <a:spcPts val="0"/>
              </a:spcAft>
              <a:buSzPct val="25000"/>
              <a:buNone/>
            </a:pPr>
            <a:r>
              <a:rPr b="1" lang="ar-SA" sz="4000">
                <a:solidFill>
                  <a:srgbClr val="C00000"/>
                </a:solidFill>
                <a:latin typeface="Calibri"/>
                <a:ea typeface="Calibri"/>
                <a:cs typeface="Calibri"/>
                <a:sym typeface="Calibri"/>
              </a:rPr>
              <a:t>2. تحديد المشكلة:</a:t>
            </a:r>
            <a:r>
              <a:rPr b="1" lang="ar-SA" sz="4000">
                <a:solidFill>
                  <a:srgbClr val="0000FF"/>
                </a:solidFill>
                <a:latin typeface="Calibri"/>
                <a:ea typeface="Calibri"/>
                <a:cs typeface="Calibri"/>
                <a:sym typeface="Calibri"/>
              </a:rPr>
              <a:t> ويتم ذلك في ضوء إدراك وتصور واضح للمجال الخارجي والخبرات السابقة.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14"/>
                                        </p:tgtEl>
                                        <p:attrNameLst>
                                          <p:attrName>style.visibility</p:attrName>
                                        </p:attrNameLst>
                                      </p:cBhvr>
                                      <p:to>
                                        <p:strVal val="visible"/>
                                      </p:to>
                                    </p:set>
                                    <p:animEffect filter="fade" transition="in">
                                      <p:cBhvr>
                                        <p:cTn dur="500"/>
                                        <p:tgtEl>
                                          <p:spTgt spid="41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15">
                                            <p:txEl>
                                              <p:pRg end="0" st="0"/>
                                            </p:txEl>
                                          </p:spTgt>
                                        </p:tgtEl>
                                        <p:attrNameLst>
                                          <p:attrName>style.visibility</p:attrName>
                                        </p:attrNameLst>
                                      </p:cBhvr>
                                      <p:to>
                                        <p:strVal val="visible"/>
                                      </p:to>
                                    </p:set>
                                    <p:animEffect filter="fade" transition="in">
                                      <p:cBhvr>
                                        <p:cTn dur="500"/>
                                        <p:tgtEl>
                                          <p:spTgt spid="415">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15">
                                            <p:txEl>
                                              <p:pRg end="1" st="1"/>
                                            </p:txEl>
                                          </p:spTgt>
                                        </p:tgtEl>
                                        <p:attrNameLst>
                                          <p:attrName>style.visibility</p:attrName>
                                        </p:attrNameLst>
                                      </p:cBhvr>
                                      <p:to>
                                        <p:strVal val="visible"/>
                                      </p:to>
                                    </p:set>
                                    <p:animEffect filter="fade" transition="in">
                                      <p:cBhvr>
                                        <p:cTn dur="500"/>
                                        <p:tgtEl>
                                          <p:spTgt spid="415">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19" name="Shape 419"/>
        <p:cNvGrpSpPr/>
        <p:nvPr/>
      </p:nvGrpSpPr>
      <p:grpSpPr>
        <a:xfrm>
          <a:off x="0" y="0"/>
          <a:ext cx="0" cy="0"/>
          <a:chOff x="0" y="0"/>
          <a:chExt cx="0" cy="0"/>
        </a:xfrm>
      </p:grpSpPr>
      <p:pic>
        <p:nvPicPr>
          <p:cNvPr descr="fffffffffffffff b.png" id="420" name="Shape 420"/>
          <p:cNvPicPr preferRelativeResize="0"/>
          <p:nvPr/>
        </p:nvPicPr>
        <p:blipFill rotWithShape="1">
          <a:blip r:embed="rId3">
            <a:alphaModFix/>
          </a:blip>
          <a:srcRect b="0" l="0" r="0" t="0"/>
          <a:stretch/>
        </p:blipFill>
        <p:spPr>
          <a:xfrm>
            <a:off x="0" y="0"/>
            <a:ext cx="9144000" cy="6857999"/>
          </a:xfrm>
          <a:prstGeom prst="rect">
            <a:avLst/>
          </a:prstGeom>
          <a:noFill/>
          <a:ln>
            <a:noFill/>
          </a:ln>
        </p:spPr>
      </p:pic>
      <p:sp>
        <p:nvSpPr>
          <p:cNvPr id="421" name="Shape 421"/>
          <p:cNvSpPr/>
          <p:nvPr/>
        </p:nvSpPr>
        <p:spPr>
          <a:xfrm>
            <a:off x="323528" y="404663"/>
            <a:ext cx="8382041" cy="707886"/>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SA" sz="4000">
                <a:solidFill>
                  <a:srgbClr val="FF0000"/>
                </a:solidFill>
                <a:latin typeface="Times New Roman"/>
                <a:ea typeface="Times New Roman"/>
                <a:cs typeface="Times New Roman"/>
                <a:sym typeface="Times New Roman"/>
              </a:rPr>
              <a:t>س6: قارن بين التفكير الإبداعي- الاستدلالي؟</a:t>
            </a:r>
          </a:p>
        </p:txBody>
      </p:sp>
      <p:sp>
        <p:nvSpPr>
          <p:cNvPr id="422" name="Shape 422"/>
          <p:cNvSpPr txBox="1"/>
          <p:nvPr/>
        </p:nvSpPr>
        <p:spPr>
          <a:xfrm>
            <a:off x="109245" y="1428736"/>
            <a:ext cx="8820472" cy="754694"/>
          </a:xfrm>
          <a:prstGeom prst="rect">
            <a:avLst/>
          </a:prstGeom>
          <a:noFill/>
          <a:ln>
            <a:noFill/>
          </a:ln>
        </p:spPr>
        <p:txBody>
          <a:bodyPr anchorCtr="0" anchor="t" bIns="45700" lIns="91425" rIns="91425" tIns="45700">
            <a:noAutofit/>
          </a:bodyPr>
          <a:lstStyle/>
          <a:p>
            <a:pPr indent="0" lvl="0" marL="0" marR="0" rtl="1" algn="r">
              <a:lnSpc>
                <a:spcPct val="115000"/>
              </a:lnSpc>
              <a:spcBef>
                <a:spcPts val="0"/>
              </a:spcBef>
              <a:spcAft>
                <a:spcPts val="0"/>
              </a:spcAft>
              <a:buSzPct val="25000"/>
              <a:buNone/>
            </a:pPr>
            <a:r>
              <a:rPr b="1" lang="ar-SA" sz="4000">
                <a:solidFill>
                  <a:srgbClr val="006600"/>
                </a:solidFill>
                <a:latin typeface="Calibri"/>
                <a:ea typeface="Calibri"/>
                <a:cs typeface="Calibri"/>
                <a:sym typeface="Calibri"/>
              </a:rPr>
              <a:t>خطوات الاستدلال:</a:t>
            </a:r>
          </a:p>
        </p:txBody>
      </p:sp>
      <p:sp>
        <p:nvSpPr>
          <p:cNvPr id="423" name="Shape 423"/>
          <p:cNvSpPr txBox="1"/>
          <p:nvPr/>
        </p:nvSpPr>
        <p:spPr>
          <a:xfrm>
            <a:off x="571472" y="3500437"/>
            <a:ext cx="8177530" cy="1938991"/>
          </a:xfrm>
          <a:prstGeom prst="rect">
            <a:avLst/>
          </a:prstGeom>
          <a:noFill/>
          <a:ln>
            <a:noFill/>
          </a:ln>
        </p:spPr>
        <p:txBody>
          <a:bodyPr anchorCtr="0" anchor="t" bIns="45700" lIns="91425" rIns="91425" tIns="45700">
            <a:noAutofit/>
          </a:bodyPr>
          <a:lstStyle/>
          <a:p>
            <a:pPr indent="-342900" lvl="0" marL="342900" marR="0" rtl="1" algn="r">
              <a:spcBef>
                <a:spcPts val="0"/>
              </a:spcBef>
              <a:spcAft>
                <a:spcPts val="0"/>
              </a:spcAft>
              <a:buSzPct val="25000"/>
              <a:buNone/>
            </a:pPr>
            <a:r>
              <a:rPr b="1" lang="ar-SA" sz="4000">
                <a:solidFill>
                  <a:srgbClr val="C00000"/>
                </a:solidFill>
                <a:latin typeface="Calibri"/>
                <a:ea typeface="Calibri"/>
                <a:cs typeface="Calibri"/>
                <a:sym typeface="Calibri"/>
              </a:rPr>
              <a:t>3. فرض الفروض:</a:t>
            </a:r>
            <a:r>
              <a:rPr b="1" lang="ar-SA" sz="4000">
                <a:solidFill>
                  <a:srgbClr val="0000FF"/>
                </a:solidFill>
                <a:latin typeface="Calibri"/>
                <a:ea typeface="Calibri"/>
                <a:cs typeface="Calibri"/>
                <a:sym typeface="Calibri"/>
              </a:rPr>
              <a:t> في ضوء ما جمعه الفرد من وقائع حول هذه المشكلة يفترض عدة فروض أو احتمالات كحلول لتلك المشكلة.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23">
                                            <p:txEl>
                                              <p:pRg end="0" st="0"/>
                                            </p:txEl>
                                          </p:spTgt>
                                        </p:tgtEl>
                                        <p:attrNameLst>
                                          <p:attrName>style.visibility</p:attrName>
                                        </p:attrNameLst>
                                      </p:cBhvr>
                                      <p:to>
                                        <p:strVal val="visible"/>
                                      </p:to>
                                    </p:set>
                                    <p:animEffect filter="fade" transition="in">
                                      <p:cBhvr>
                                        <p:cTn dur="500"/>
                                        <p:tgtEl>
                                          <p:spTgt spid="423">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27" name="Shape 427"/>
        <p:cNvGrpSpPr/>
        <p:nvPr/>
      </p:nvGrpSpPr>
      <p:grpSpPr>
        <a:xfrm>
          <a:off x="0" y="0"/>
          <a:ext cx="0" cy="0"/>
          <a:chOff x="0" y="0"/>
          <a:chExt cx="0" cy="0"/>
        </a:xfrm>
      </p:grpSpPr>
      <p:pic>
        <p:nvPicPr>
          <p:cNvPr descr="fffffffffffffff b.png" id="428" name="Shape 428"/>
          <p:cNvPicPr preferRelativeResize="0"/>
          <p:nvPr/>
        </p:nvPicPr>
        <p:blipFill rotWithShape="1">
          <a:blip r:embed="rId3">
            <a:alphaModFix/>
          </a:blip>
          <a:srcRect b="0" l="0" r="0" t="0"/>
          <a:stretch/>
        </p:blipFill>
        <p:spPr>
          <a:xfrm>
            <a:off x="0" y="0"/>
            <a:ext cx="9144000" cy="6857999"/>
          </a:xfrm>
          <a:prstGeom prst="rect">
            <a:avLst/>
          </a:prstGeom>
          <a:noFill/>
          <a:ln>
            <a:noFill/>
          </a:ln>
        </p:spPr>
      </p:pic>
      <p:sp>
        <p:nvSpPr>
          <p:cNvPr id="429" name="Shape 429"/>
          <p:cNvSpPr/>
          <p:nvPr/>
        </p:nvSpPr>
        <p:spPr>
          <a:xfrm>
            <a:off x="323528" y="404663"/>
            <a:ext cx="8382041" cy="707886"/>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SA" sz="4000">
                <a:solidFill>
                  <a:srgbClr val="FF0000"/>
                </a:solidFill>
                <a:latin typeface="Times New Roman"/>
                <a:ea typeface="Times New Roman"/>
                <a:cs typeface="Times New Roman"/>
                <a:sym typeface="Times New Roman"/>
              </a:rPr>
              <a:t>س6: قارن بين التفكير الإبداعي- الاستدلالي؟</a:t>
            </a:r>
          </a:p>
        </p:txBody>
      </p:sp>
      <p:sp>
        <p:nvSpPr>
          <p:cNvPr id="430" name="Shape 430"/>
          <p:cNvSpPr txBox="1"/>
          <p:nvPr/>
        </p:nvSpPr>
        <p:spPr>
          <a:xfrm>
            <a:off x="109245" y="1428736"/>
            <a:ext cx="8820472" cy="754694"/>
          </a:xfrm>
          <a:prstGeom prst="rect">
            <a:avLst/>
          </a:prstGeom>
          <a:noFill/>
          <a:ln>
            <a:noFill/>
          </a:ln>
        </p:spPr>
        <p:txBody>
          <a:bodyPr anchorCtr="0" anchor="t" bIns="45700" lIns="91425" rIns="91425" tIns="45700">
            <a:noAutofit/>
          </a:bodyPr>
          <a:lstStyle/>
          <a:p>
            <a:pPr indent="0" lvl="0" marL="0" marR="0" rtl="1" algn="r">
              <a:lnSpc>
                <a:spcPct val="115000"/>
              </a:lnSpc>
              <a:spcBef>
                <a:spcPts val="0"/>
              </a:spcBef>
              <a:spcAft>
                <a:spcPts val="0"/>
              </a:spcAft>
              <a:buSzPct val="25000"/>
              <a:buNone/>
            </a:pPr>
            <a:r>
              <a:rPr b="1" lang="ar-SA" sz="4000">
                <a:solidFill>
                  <a:srgbClr val="006600"/>
                </a:solidFill>
                <a:latin typeface="Calibri"/>
                <a:ea typeface="Calibri"/>
                <a:cs typeface="Calibri"/>
                <a:sym typeface="Calibri"/>
              </a:rPr>
              <a:t>خطوات الاستدلال:</a:t>
            </a:r>
          </a:p>
        </p:txBody>
      </p:sp>
      <p:sp>
        <p:nvSpPr>
          <p:cNvPr id="431" name="Shape 431"/>
          <p:cNvSpPr txBox="1"/>
          <p:nvPr/>
        </p:nvSpPr>
        <p:spPr>
          <a:xfrm>
            <a:off x="571472" y="2699575"/>
            <a:ext cx="8177530" cy="3586943"/>
          </a:xfrm>
          <a:prstGeom prst="rect">
            <a:avLst/>
          </a:prstGeom>
          <a:noFill/>
          <a:ln>
            <a:noFill/>
          </a:ln>
        </p:spPr>
        <p:txBody>
          <a:bodyPr anchorCtr="0" anchor="t" bIns="45700" lIns="91425" rIns="91425" tIns="45700">
            <a:noAutofit/>
          </a:bodyPr>
          <a:lstStyle/>
          <a:p>
            <a:pPr indent="-342900" lvl="0" marL="342900" marR="0" rtl="1" algn="r">
              <a:lnSpc>
                <a:spcPct val="115000"/>
              </a:lnSpc>
              <a:spcBef>
                <a:spcPts val="0"/>
              </a:spcBef>
              <a:spcAft>
                <a:spcPts val="0"/>
              </a:spcAft>
              <a:buSzPct val="25000"/>
              <a:buNone/>
            </a:pPr>
            <a:r>
              <a:rPr b="1" lang="ar-SA" sz="4000">
                <a:solidFill>
                  <a:srgbClr val="C00000"/>
                </a:solidFill>
                <a:latin typeface="Calibri"/>
                <a:ea typeface="Calibri"/>
                <a:cs typeface="Calibri"/>
                <a:sym typeface="Calibri"/>
              </a:rPr>
              <a:t>4. اختبار صحة الفروض:</a:t>
            </a:r>
            <a:r>
              <a:rPr b="1" lang="ar-SA" sz="4000">
                <a:solidFill>
                  <a:srgbClr val="0000FF"/>
                </a:solidFill>
                <a:latin typeface="Calibri"/>
                <a:ea typeface="Calibri"/>
                <a:cs typeface="Calibri"/>
                <a:sym typeface="Calibri"/>
              </a:rPr>
              <a:t> ينتقل الفرد بعد ذلك إلى التحقق من صحة الفروض التي فرضها كحلول للمشكلة، وينتهي به الأمر إلى اختيار فرض معين يعتبر حل للمشكلة موضوع الدراسة ويطرح ما عداه من الفروض الأخرى.</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31">
                                            <p:txEl>
                                              <p:pRg end="0" st="0"/>
                                            </p:txEl>
                                          </p:spTgt>
                                        </p:tgtEl>
                                        <p:attrNameLst>
                                          <p:attrName>style.visibility</p:attrName>
                                        </p:attrNameLst>
                                      </p:cBhvr>
                                      <p:to>
                                        <p:strVal val="visible"/>
                                      </p:to>
                                    </p:set>
                                    <p:animEffect filter="fade" transition="in">
                                      <p:cBhvr>
                                        <p:cTn dur="500"/>
                                        <p:tgtEl>
                                          <p:spTgt spid="431">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35" name="Shape 435"/>
        <p:cNvGrpSpPr/>
        <p:nvPr/>
      </p:nvGrpSpPr>
      <p:grpSpPr>
        <a:xfrm>
          <a:off x="0" y="0"/>
          <a:ext cx="0" cy="0"/>
          <a:chOff x="0" y="0"/>
          <a:chExt cx="0" cy="0"/>
        </a:xfrm>
      </p:grpSpPr>
      <p:pic>
        <p:nvPicPr>
          <p:cNvPr descr="fffffffffffffff b.png" id="436" name="Shape 436"/>
          <p:cNvPicPr preferRelativeResize="0"/>
          <p:nvPr/>
        </p:nvPicPr>
        <p:blipFill rotWithShape="1">
          <a:blip r:embed="rId3">
            <a:alphaModFix/>
          </a:blip>
          <a:srcRect b="0" l="0" r="0" t="0"/>
          <a:stretch/>
        </p:blipFill>
        <p:spPr>
          <a:xfrm>
            <a:off x="0" y="0"/>
            <a:ext cx="9144000" cy="6857999"/>
          </a:xfrm>
          <a:prstGeom prst="rect">
            <a:avLst/>
          </a:prstGeom>
          <a:noFill/>
          <a:ln>
            <a:noFill/>
          </a:ln>
        </p:spPr>
      </p:pic>
      <p:sp>
        <p:nvSpPr>
          <p:cNvPr id="437" name="Shape 437"/>
          <p:cNvSpPr/>
          <p:nvPr/>
        </p:nvSpPr>
        <p:spPr>
          <a:xfrm>
            <a:off x="323528" y="404663"/>
            <a:ext cx="8382041" cy="707886"/>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SA" sz="4000">
                <a:solidFill>
                  <a:srgbClr val="FF0000"/>
                </a:solidFill>
                <a:latin typeface="Times New Roman"/>
                <a:ea typeface="Times New Roman"/>
                <a:cs typeface="Times New Roman"/>
                <a:sym typeface="Times New Roman"/>
              </a:rPr>
              <a:t>س6: قارن بين التفكير الإبداعي- الاستدلالي؟</a:t>
            </a:r>
          </a:p>
        </p:txBody>
      </p:sp>
      <p:sp>
        <p:nvSpPr>
          <p:cNvPr id="438" name="Shape 438"/>
          <p:cNvSpPr txBox="1"/>
          <p:nvPr/>
        </p:nvSpPr>
        <p:spPr>
          <a:xfrm>
            <a:off x="109245" y="1428736"/>
            <a:ext cx="8820472" cy="754694"/>
          </a:xfrm>
          <a:prstGeom prst="rect">
            <a:avLst/>
          </a:prstGeom>
          <a:noFill/>
          <a:ln>
            <a:noFill/>
          </a:ln>
        </p:spPr>
        <p:txBody>
          <a:bodyPr anchorCtr="0" anchor="t" bIns="45700" lIns="91425" rIns="91425" tIns="45700">
            <a:noAutofit/>
          </a:bodyPr>
          <a:lstStyle/>
          <a:p>
            <a:pPr indent="0" lvl="0" marL="0" marR="0" rtl="1" algn="r">
              <a:lnSpc>
                <a:spcPct val="115000"/>
              </a:lnSpc>
              <a:spcBef>
                <a:spcPts val="0"/>
              </a:spcBef>
              <a:spcAft>
                <a:spcPts val="0"/>
              </a:spcAft>
              <a:buSzPct val="25000"/>
              <a:buNone/>
            </a:pPr>
            <a:r>
              <a:rPr b="1" lang="ar-SA" sz="4000">
                <a:solidFill>
                  <a:srgbClr val="006600"/>
                </a:solidFill>
                <a:latin typeface="Calibri"/>
                <a:ea typeface="Calibri"/>
                <a:cs typeface="Calibri"/>
                <a:sym typeface="Calibri"/>
              </a:rPr>
              <a:t>خطوات الاستدلال:</a:t>
            </a:r>
          </a:p>
        </p:txBody>
      </p:sp>
      <p:sp>
        <p:nvSpPr>
          <p:cNvPr id="439" name="Shape 439"/>
          <p:cNvSpPr txBox="1"/>
          <p:nvPr/>
        </p:nvSpPr>
        <p:spPr>
          <a:xfrm>
            <a:off x="571472" y="2699575"/>
            <a:ext cx="8177530" cy="2171172"/>
          </a:xfrm>
          <a:prstGeom prst="rect">
            <a:avLst/>
          </a:prstGeom>
          <a:noFill/>
          <a:ln>
            <a:noFill/>
          </a:ln>
        </p:spPr>
        <p:txBody>
          <a:bodyPr anchorCtr="0" anchor="t" bIns="45700" lIns="91425" rIns="91425" tIns="45700">
            <a:noAutofit/>
          </a:bodyPr>
          <a:lstStyle/>
          <a:p>
            <a:pPr indent="-342900" lvl="0" marL="342900" marR="0" rtl="1" algn="r">
              <a:lnSpc>
                <a:spcPct val="115000"/>
              </a:lnSpc>
              <a:spcBef>
                <a:spcPts val="0"/>
              </a:spcBef>
              <a:spcAft>
                <a:spcPts val="0"/>
              </a:spcAft>
              <a:buSzPct val="25000"/>
              <a:buNone/>
            </a:pPr>
            <a:r>
              <a:rPr b="1" lang="ar-SA" sz="4000">
                <a:solidFill>
                  <a:srgbClr val="C00000"/>
                </a:solidFill>
                <a:latin typeface="Calibri"/>
                <a:ea typeface="Calibri"/>
                <a:cs typeface="Calibri"/>
                <a:sym typeface="Calibri"/>
              </a:rPr>
              <a:t>5. تطبيق الحل:</a:t>
            </a:r>
            <a:r>
              <a:rPr b="1" lang="ar-SA" sz="4000">
                <a:solidFill>
                  <a:srgbClr val="0000FF"/>
                </a:solidFill>
                <a:latin typeface="Calibri"/>
                <a:ea typeface="Calibri"/>
                <a:cs typeface="Calibri"/>
                <a:sym typeface="Calibri"/>
              </a:rPr>
              <a:t> وأخيراً يطبق الحل الذي توصل إليه في الخطوة السابقة تطبيقاً عملياً وبالتالي ينجح في حل المشكلة.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39">
                                            <p:txEl>
                                              <p:pRg end="0" st="0"/>
                                            </p:txEl>
                                          </p:spTgt>
                                        </p:tgtEl>
                                        <p:attrNameLst>
                                          <p:attrName>style.visibility</p:attrName>
                                        </p:attrNameLst>
                                      </p:cBhvr>
                                      <p:to>
                                        <p:strVal val="visible"/>
                                      </p:to>
                                    </p:set>
                                    <p:animEffect filter="fade" transition="in">
                                      <p:cBhvr>
                                        <p:cTn dur="500"/>
                                        <p:tgtEl>
                                          <p:spTgt spid="439">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3" name="Shape 113"/>
        <p:cNvGrpSpPr/>
        <p:nvPr/>
      </p:nvGrpSpPr>
      <p:grpSpPr>
        <a:xfrm>
          <a:off x="0" y="0"/>
          <a:ext cx="0" cy="0"/>
          <a:chOff x="0" y="0"/>
          <a:chExt cx="0" cy="0"/>
        </a:xfrm>
      </p:grpSpPr>
      <p:sp>
        <p:nvSpPr>
          <p:cNvPr id="114" name="Shape 114"/>
          <p:cNvSpPr/>
          <p:nvPr/>
        </p:nvSpPr>
        <p:spPr>
          <a:xfrm>
            <a:off x="4572000" y="332656"/>
            <a:ext cx="4176464" cy="914400"/>
          </a:xfrm>
          <a:prstGeom prst="round2DiagRect">
            <a:avLst>
              <a:gd fmla="val 50000" name="adj1"/>
              <a:gd fmla="val 0" name="adj2"/>
            </a:avLst>
          </a:prstGeom>
          <a:gradFill>
            <a:gsLst>
              <a:gs pos="0">
                <a:srgbClr val="D99593"/>
              </a:gs>
              <a:gs pos="1000">
                <a:srgbClr val="FABF8E"/>
              </a:gs>
              <a:gs pos="48000">
                <a:srgbClr val="FFEFD1"/>
              </a:gs>
              <a:gs pos="64999">
                <a:srgbClr val="F0EBD5"/>
              </a:gs>
              <a:gs pos="100000">
                <a:srgbClr val="D1C39F"/>
              </a:gs>
            </a:gsLst>
            <a:path path="circle">
              <a:fillToRect l="100%" t="100%"/>
            </a:path>
            <a:tileRect b="-100%" r="-100%"/>
          </a:gradFill>
          <a:ln cap="flat" cmpd="sng" w="57150">
            <a:solidFill>
              <a:srgbClr val="D9959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15" name="Shape 115"/>
          <p:cNvSpPr/>
          <p:nvPr/>
        </p:nvSpPr>
        <p:spPr>
          <a:xfrm>
            <a:off x="4749016" y="404663"/>
            <a:ext cx="3826689" cy="646331"/>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3600">
                <a:solidFill>
                  <a:srgbClr val="006600"/>
                </a:solidFill>
                <a:latin typeface="Calibri"/>
                <a:ea typeface="Calibri"/>
                <a:cs typeface="Calibri"/>
                <a:sym typeface="Calibri"/>
              </a:rPr>
              <a:t>مراحل الإبداع أو الابتكار</a:t>
            </a:r>
          </a:p>
        </p:txBody>
      </p:sp>
      <p:grpSp>
        <p:nvGrpSpPr>
          <p:cNvPr id="116" name="Shape 116"/>
          <p:cNvGrpSpPr/>
          <p:nvPr/>
        </p:nvGrpSpPr>
        <p:grpSpPr>
          <a:xfrm>
            <a:off x="251519" y="2420888"/>
            <a:ext cx="8640960" cy="3600399"/>
            <a:chOff x="251519" y="2420888"/>
            <a:chExt cx="8640960" cy="3600399"/>
          </a:xfrm>
        </p:grpSpPr>
        <p:sp>
          <p:nvSpPr>
            <p:cNvPr id="117" name="Shape 117"/>
            <p:cNvSpPr/>
            <p:nvPr/>
          </p:nvSpPr>
          <p:spPr>
            <a:xfrm>
              <a:off x="251519" y="2420888"/>
              <a:ext cx="8640960" cy="3600399"/>
            </a:xfrm>
            <a:prstGeom prst="round2SameRect">
              <a:avLst>
                <a:gd fmla="val 50000" name="adj1"/>
                <a:gd fmla="val 0" name="adj2"/>
              </a:avLst>
            </a:prstGeom>
            <a:gradFill>
              <a:gsLst>
                <a:gs pos="0">
                  <a:srgbClr val="FFF200"/>
                </a:gs>
                <a:gs pos="45000">
                  <a:srgbClr val="FF7A00"/>
                </a:gs>
                <a:gs pos="70000">
                  <a:srgbClr val="FF0300"/>
                </a:gs>
                <a:gs pos="100000">
                  <a:srgbClr val="4D0808"/>
                </a:gs>
              </a:gsLst>
              <a:lin ang="5400000" scaled="0"/>
            </a:gradFill>
            <a:ln cap="flat" cmpd="sng" w="254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18" name="Shape 118"/>
            <p:cNvSpPr/>
            <p:nvPr/>
          </p:nvSpPr>
          <p:spPr>
            <a:xfrm>
              <a:off x="539552" y="2708919"/>
              <a:ext cx="7992887" cy="3096343"/>
            </a:xfrm>
            <a:prstGeom prst="rect">
              <a:avLst/>
            </a:prstGeom>
            <a:solidFill>
              <a:schemeClr val="lt1"/>
            </a:solidFill>
            <a:ln cap="flat" cmpd="sng" w="25400">
              <a:solidFill>
                <a:srgbClr val="FFF200"/>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sp>
        <p:nvSpPr>
          <p:cNvPr id="119" name="Shape 119"/>
          <p:cNvSpPr/>
          <p:nvPr/>
        </p:nvSpPr>
        <p:spPr>
          <a:xfrm>
            <a:off x="755575" y="3129935"/>
            <a:ext cx="7632848" cy="2308323"/>
          </a:xfrm>
          <a:prstGeom prst="rect">
            <a:avLst/>
          </a:prstGeom>
          <a:noFill/>
          <a:ln>
            <a:noFill/>
          </a:ln>
        </p:spPr>
        <p:txBody>
          <a:bodyPr anchorCtr="0" anchor="ctr" bIns="45700" lIns="91425" rIns="91425" tIns="45700">
            <a:noAutofit/>
          </a:bodyPr>
          <a:lstStyle/>
          <a:p>
            <a:pPr indent="0" lvl="0" marL="0" marR="0" rtl="1" algn="ctr">
              <a:spcBef>
                <a:spcPts val="0"/>
              </a:spcBef>
              <a:spcAft>
                <a:spcPts val="0"/>
              </a:spcAft>
              <a:buSzPct val="25000"/>
              <a:buNone/>
            </a:pPr>
            <a:r>
              <a:rPr b="1" lang="ar-SA" sz="3600">
                <a:solidFill>
                  <a:srgbClr val="6600CC"/>
                </a:solidFill>
                <a:latin typeface="Times New Roman"/>
                <a:ea typeface="Times New Roman"/>
                <a:cs typeface="Times New Roman"/>
                <a:sym typeface="Times New Roman"/>
              </a:rPr>
              <a:t>2- مرحلة الكمون: </a:t>
            </a:r>
            <a:r>
              <a:rPr b="1" lang="ar-SA" sz="3600">
                <a:solidFill>
                  <a:srgbClr val="333300"/>
                </a:solidFill>
                <a:latin typeface="Times New Roman"/>
                <a:ea typeface="Times New Roman"/>
                <a:cs typeface="Times New Roman"/>
                <a:sym typeface="Times New Roman"/>
              </a:rPr>
              <a:t>تتميز بنوع من السكون في التفكير، وقد تطول تلك الفترة إلى سنوات أو تقصر إلى عدة ثوان، ولكن الواقع أن العقل يظل يفكر في المشكلة.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19"/>
                                        </p:tgtEl>
                                        <p:attrNameLst>
                                          <p:attrName>style.visibility</p:attrName>
                                        </p:attrNameLst>
                                      </p:cBhvr>
                                      <p:to>
                                        <p:strVal val="visible"/>
                                      </p:to>
                                    </p:set>
                                    <p:animEffect filter="fade" transition="in">
                                      <p:cBhvr>
                                        <p:cTn dur="500"/>
                                        <p:tgtEl>
                                          <p:spTgt spid="11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43" name="Shape 443"/>
        <p:cNvGrpSpPr/>
        <p:nvPr/>
      </p:nvGrpSpPr>
      <p:grpSpPr>
        <a:xfrm>
          <a:off x="0" y="0"/>
          <a:ext cx="0" cy="0"/>
          <a:chOff x="0" y="0"/>
          <a:chExt cx="0" cy="0"/>
        </a:xfrm>
      </p:grpSpPr>
      <p:pic>
        <p:nvPicPr>
          <p:cNvPr descr="fffffffffffffff b.png" id="444" name="Shape 444"/>
          <p:cNvPicPr preferRelativeResize="0"/>
          <p:nvPr/>
        </p:nvPicPr>
        <p:blipFill rotWithShape="1">
          <a:blip r:embed="rId3">
            <a:alphaModFix/>
          </a:blip>
          <a:srcRect b="0" l="0" r="0" t="0"/>
          <a:stretch/>
        </p:blipFill>
        <p:spPr>
          <a:xfrm>
            <a:off x="0" y="0"/>
            <a:ext cx="9144000" cy="6857999"/>
          </a:xfrm>
          <a:prstGeom prst="rect">
            <a:avLst/>
          </a:prstGeom>
          <a:noFill/>
          <a:ln>
            <a:noFill/>
          </a:ln>
        </p:spPr>
      </p:pic>
      <p:sp>
        <p:nvSpPr>
          <p:cNvPr id="445" name="Shape 445"/>
          <p:cNvSpPr/>
          <p:nvPr/>
        </p:nvSpPr>
        <p:spPr>
          <a:xfrm>
            <a:off x="323528" y="305361"/>
            <a:ext cx="8382041" cy="1323439"/>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SA" sz="4000">
                <a:solidFill>
                  <a:srgbClr val="FF0000"/>
                </a:solidFill>
                <a:latin typeface="Times New Roman"/>
                <a:ea typeface="Times New Roman"/>
                <a:cs typeface="Times New Roman"/>
                <a:sym typeface="Times New Roman"/>
              </a:rPr>
              <a:t>س7: ما هي الاستراتيجيات التي تساعد على تعليم مهارات التفكير؟</a:t>
            </a:r>
          </a:p>
        </p:txBody>
      </p:sp>
      <p:sp>
        <p:nvSpPr>
          <p:cNvPr id="446" name="Shape 446"/>
          <p:cNvSpPr txBox="1"/>
          <p:nvPr/>
        </p:nvSpPr>
        <p:spPr>
          <a:xfrm>
            <a:off x="395536" y="2357430"/>
            <a:ext cx="8424935" cy="3760003"/>
          </a:xfrm>
          <a:prstGeom prst="rect">
            <a:avLst/>
          </a:prstGeom>
          <a:noFill/>
          <a:ln>
            <a:noFill/>
          </a:ln>
        </p:spPr>
        <p:txBody>
          <a:bodyPr anchorCtr="0" anchor="t" bIns="45700" lIns="91425" rIns="91425" tIns="45700">
            <a:noAutofit/>
          </a:bodyPr>
          <a:lstStyle/>
          <a:p>
            <a:pPr indent="-342900" lvl="0" marL="342900" marR="0" rtl="1" algn="r">
              <a:lnSpc>
                <a:spcPct val="150000"/>
              </a:lnSpc>
              <a:spcBef>
                <a:spcPts val="0"/>
              </a:spcBef>
              <a:spcAft>
                <a:spcPts val="0"/>
              </a:spcAft>
              <a:buClr>
                <a:srgbClr val="0000FF"/>
              </a:buClr>
              <a:buSzPct val="100000"/>
              <a:buFont typeface="Calibri"/>
              <a:buAutoNum type="arabicPeriod"/>
            </a:pPr>
            <a:r>
              <a:rPr b="1" lang="ar-SA" sz="4000">
                <a:solidFill>
                  <a:srgbClr val="0000FF"/>
                </a:solidFill>
                <a:latin typeface="Calibri"/>
                <a:ea typeface="Calibri"/>
                <a:cs typeface="Calibri"/>
                <a:sym typeface="Calibri"/>
              </a:rPr>
              <a:t>التعلم الإتقاني.</a:t>
            </a:r>
          </a:p>
          <a:p>
            <a:pPr indent="-342900" lvl="0" marL="342900" marR="0" rtl="1" algn="r">
              <a:lnSpc>
                <a:spcPct val="150000"/>
              </a:lnSpc>
              <a:spcBef>
                <a:spcPts val="800"/>
              </a:spcBef>
              <a:spcAft>
                <a:spcPts val="0"/>
              </a:spcAft>
              <a:buClr>
                <a:srgbClr val="0000FF"/>
              </a:buClr>
              <a:buSzPct val="100000"/>
              <a:buFont typeface="Calibri"/>
              <a:buAutoNum type="arabicPeriod"/>
            </a:pPr>
            <a:r>
              <a:rPr b="1" lang="ar-SA" sz="4000">
                <a:solidFill>
                  <a:srgbClr val="0000FF"/>
                </a:solidFill>
                <a:latin typeface="Calibri"/>
                <a:ea typeface="Calibri"/>
                <a:cs typeface="Calibri"/>
                <a:sym typeface="Calibri"/>
              </a:rPr>
              <a:t>التعلم بالاكتشاف.</a:t>
            </a:r>
          </a:p>
          <a:p>
            <a:pPr indent="-342900" lvl="0" marL="342900" marR="0" rtl="1" algn="r">
              <a:lnSpc>
                <a:spcPct val="150000"/>
              </a:lnSpc>
              <a:spcBef>
                <a:spcPts val="800"/>
              </a:spcBef>
              <a:spcAft>
                <a:spcPts val="0"/>
              </a:spcAft>
              <a:buClr>
                <a:srgbClr val="0000FF"/>
              </a:buClr>
              <a:buSzPct val="100000"/>
              <a:buFont typeface="Calibri"/>
              <a:buAutoNum type="arabicPeriod"/>
            </a:pPr>
            <a:r>
              <a:rPr b="1" lang="ar-SA" sz="4000">
                <a:solidFill>
                  <a:srgbClr val="0000FF"/>
                </a:solidFill>
                <a:latin typeface="Calibri"/>
                <a:ea typeface="Calibri"/>
                <a:cs typeface="Calibri"/>
                <a:sym typeface="Calibri"/>
              </a:rPr>
              <a:t>حل المشكلات.</a:t>
            </a:r>
          </a:p>
          <a:p>
            <a:pPr indent="0" lvl="0" marL="0" marR="0" rtl="1" algn="r">
              <a:spcBef>
                <a:spcPts val="600"/>
              </a:spcBef>
              <a:buSzPct val="25000"/>
              <a:buNone/>
            </a:pPr>
            <a:r>
              <a:rPr b="1" lang="ar-SA" sz="4000">
                <a:solidFill>
                  <a:srgbClr val="0000FF"/>
                </a:solidFill>
                <a:latin typeface="Calibri"/>
                <a:ea typeface="Calibri"/>
                <a:cs typeface="Calibri"/>
                <a:sym typeface="Calibri"/>
              </a:rPr>
              <a:t>4. اتخاذ القرارات.</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44"/>
                                        </p:tgtEl>
                                        <p:attrNameLst>
                                          <p:attrName>style.visibility</p:attrName>
                                        </p:attrNameLst>
                                      </p:cBhvr>
                                      <p:to>
                                        <p:strVal val="visible"/>
                                      </p:to>
                                    </p:set>
                                    <p:animEffect filter="fade" transition="in">
                                      <p:cBhvr>
                                        <p:cTn dur="500"/>
                                        <p:tgtEl>
                                          <p:spTgt spid="444"/>
                                        </p:tgtEl>
                                      </p:cBhvr>
                                    </p:animEffect>
                                  </p:childTnLst>
                                </p:cTn>
                              </p:par>
                              <p:par>
                                <p:cTn fill="hold" nodeType="withEffect" presetClass="entr" presetID="10" presetSubtype="0">
                                  <p:stCondLst>
                                    <p:cond delay="0"/>
                                  </p:stCondLst>
                                  <p:childTnLst>
                                    <p:set>
                                      <p:cBhvr>
                                        <p:cTn dur="1" fill="hold">
                                          <p:stCondLst>
                                            <p:cond delay="0"/>
                                          </p:stCondLst>
                                        </p:cTn>
                                        <p:tgtEl>
                                          <p:spTgt spid="445"/>
                                        </p:tgtEl>
                                        <p:attrNameLst>
                                          <p:attrName>style.visibility</p:attrName>
                                        </p:attrNameLst>
                                      </p:cBhvr>
                                      <p:to>
                                        <p:strVal val="visible"/>
                                      </p:to>
                                    </p:set>
                                    <p:animEffect filter="fade" transition="in">
                                      <p:cBhvr>
                                        <p:cTn dur="500"/>
                                        <p:tgtEl>
                                          <p:spTgt spid="44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6">
                                            <p:txEl>
                                              <p:pRg end="0" st="0"/>
                                            </p:txEl>
                                          </p:spTgt>
                                        </p:tgtEl>
                                        <p:attrNameLst>
                                          <p:attrName>style.visibility</p:attrName>
                                        </p:attrNameLst>
                                      </p:cBhvr>
                                      <p:to>
                                        <p:strVal val="visible"/>
                                      </p:to>
                                    </p:set>
                                    <p:animEffect filter="fade" transition="in">
                                      <p:cBhvr>
                                        <p:cTn dur="500"/>
                                        <p:tgtEl>
                                          <p:spTgt spid="446">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6">
                                            <p:txEl>
                                              <p:pRg end="1" st="1"/>
                                            </p:txEl>
                                          </p:spTgt>
                                        </p:tgtEl>
                                        <p:attrNameLst>
                                          <p:attrName>style.visibility</p:attrName>
                                        </p:attrNameLst>
                                      </p:cBhvr>
                                      <p:to>
                                        <p:strVal val="visible"/>
                                      </p:to>
                                    </p:set>
                                    <p:animEffect filter="fade" transition="in">
                                      <p:cBhvr>
                                        <p:cTn dur="500"/>
                                        <p:tgtEl>
                                          <p:spTgt spid="446">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6">
                                            <p:txEl>
                                              <p:pRg end="2" st="2"/>
                                            </p:txEl>
                                          </p:spTgt>
                                        </p:tgtEl>
                                        <p:attrNameLst>
                                          <p:attrName>style.visibility</p:attrName>
                                        </p:attrNameLst>
                                      </p:cBhvr>
                                      <p:to>
                                        <p:strVal val="visible"/>
                                      </p:to>
                                    </p:set>
                                    <p:animEffect filter="fade" transition="in">
                                      <p:cBhvr>
                                        <p:cTn dur="500"/>
                                        <p:tgtEl>
                                          <p:spTgt spid="446">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6">
                                            <p:txEl>
                                              <p:pRg end="3" st="3"/>
                                            </p:txEl>
                                          </p:spTgt>
                                        </p:tgtEl>
                                        <p:attrNameLst>
                                          <p:attrName>style.visibility</p:attrName>
                                        </p:attrNameLst>
                                      </p:cBhvr>
                                      <p:to>
                                        <p:strVal val="visible"/>
                                      </p:to>
                                    </p:set>
                                    <p:animEffect filter="fade" transition="in">
                                      <p:cBhvr>
                                        <p:cTn dur="500"/>
                                        <p:tgtEl>
                                          <p:spTgt spid="446">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50" name="Shape 450"/>
        <p:cNvGrpSpPr/>
        <p:nvPr/>
      </p:nvGrpSpPr>
      <p:grpSpPr>
        <a:xfrm>
          <a:off x="0" y="0"/>
          <a:ext cx="0" cy="0"/>
          <a:chOff x="0" y="0"/>
          <a:chExt cx="0" cy="0"/>
        </a:xfrm>
      </p:grpSpPr>
      <p:pic>
        <p:nvPicPr>
          <p:cNvPr descr="fffffffffffffff b.png" id="451" name="Shape 451"/>
          <p:cNvPicPr preferRelativeResize="0"/>
          <p:nvPr/>
        </p:nvPicPr>
        <p:blipFill rotWithShape="1">
          <a:blip r:embed="rId3">
            <a:alphaModFix/>
          </a:blip>
          <a:srcRect b="0" l="0" r="0" t="0"/>
          <a:stretch/>
        </p:blipFill>
        <p:spPr>
          <a:xfrm>
            <a:off x="0" y="0"/>
            <a:ext cx="9144000" cy="6857999"/>
          </a:xfrm>
          <a:prstGeom prst="rect">
            <a:avLst/>
          </a:prstGeom>
          <a:noFill/>
          <a:ln>
            <a:noFill/>
          </a:ln>
        </p:spPr>
      </p:pic>
      <p:sp>
        <p:nvSpPr>
          <p:cNvPr id="452" name="Shape 452"/>
          <p:cNvSpPr/>
          <p:nvPr/>
        </p:nvSpPr>
        <p:spPr>
          <a:xfrm>
            <a:off x="323528" y="305361"/>
            <a:ext cx="8382041" cy="1323439"/>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SA" sz="4000">
                <a:solidFill>
                  <a:srgbClr val="FF0000"/>
                </a:solidFill>
                <a:latin typeface="Times New Roman"/>
                <a:ea typeface="Times New Roman"/>
                <a:cs typeface="Times New Roman"/>
                <a:sym typeface="Times New Roman"/>
              </a:rPr>
              <a:t>س7: ما هي الاستراتيجيات التي تساعد على تعليم مهارات التفكير؟</a:t>
            </a:r>
          </a:p>
        </p:txBody>
      </p:sp>
      <p:sp>
        <p:nvSpPr>
          <p:cNvPr id="453" name="Shape 453"/>
          <p:cNvSpPr txBox="1"/>
          <p:nvPr/>
        </p:nvSpPr>
        <p:spPr>
          <a:xfrm>
            <a:off x="395536" y="2357430"/>
            <a:ext cx="8424935" cy="4093427"/>
          </a:xfrm>
          <a:prstGeom prst="rect">
            <a:avLst/>
          </a:prstGeom>
          <a:noFill/>
          <a:ln>
            <a:noFill/>
          </a:ln>
        </p:spPr>
        <p:txBody>
          <a:bodyPr anchorCtr="0" anchor="t" bIns="45700" lIns="91425" rIns="91425" tIns="45700">
            <a:noAutofit/>
          </a:bodyPr>
          <a:lstStyle/>
          <a:p>
            <a:pPr indent="-342900" lvl="0" marL="342900" marR="0" rtl="1" algn="r">
              <a:lnSpc>
                <a:spcPct val="150000"/>
              </a:lnSpc>
              <a:spcBef>
                <a:spcPts val="0"/>
              </a:spcBef>
              <a:spcAft>
                <a:spcPts val="0"/>
              </a:spcAft>
              <a:buSzPct val="25000"/>
              <a:buNone/>
            </a:pPr>
            <a:r>
              <a:rPr b="1" lang="ar-SA" sz="4000">
                <a:solidFill>
                  <a:srgbClr val="0000FF"/>
                </a:solidFill>
                <a:latin typeface="Calibri"/>
                <a:ea typeface="Calibri"/>
                <a:cs typeface="Calibri"/>
                <a:sym typeface="Calibri"/>
              </a:rPr>
              <a:t>5. القبعات الست.</a:t>
            </a:r>
          </a:p>
          <a:p>
            <a:pPr indent="-342900" lvl="0" marL="342900" marR="0" rtl="1" algn="r">
              <a:lnSpc>
                <a:spcPct val="150000"/>
              </a:lnSpc>
              <a:spcBef>
                <a:spcPts val="800"/>
              </a:spcBef>
              <a:spcAft>
                <a:spcPts val="0"/>
              </a:spcAft>
              <a:buSzPct val="25000"/>
              <a:buNone/>
            </a:pPr>
            <a:r>
              <a:rPr b="1" lang="ar-SA" sz="4000">
                <a:solidFill>
                  <a:srgbClr val="0000FF"/>
                </a:solidFill>
                <a:latin typeface="Calibri"/>
                <a:ea typeface="Calibri"/>
                <a:cs typeface="Calibri"/>
                <a:sym typeface="Calibri"/>
              </a:rPr>
              <a:t>6. إستراتيجية الكورت.</a:t>
            </a:r>
          </a:p>
          <a:p>
            <a:pPr indent="-342900" lvl="0" marL="342900" marR="0" rtl="1" algn="r">
              <a:lnSpc>
                <a:spcPct val="150000"/>
              </a:lnSpc>
              <a:spcBef>
                <a:spcPts val="800"/>
              </a:spcBef>
              <a:spcAft>
                <a:spcPts val="0"/>
              </a:spcAft>
              <a:buSzPct val="25000"/>
              <a:buNone/>
            </a:pPr>
            <a:r>
              <a:rPr b="1" lang="ar-SA" sz="4000">
                <a:solidFill>
                  <a:srgbClr val="0000FF"/>
                </a:solidFill>
                <a:latin typeface="Calibri"/>
                <a:ea typeface="Calibri"/>
                <a:cs typeface="Calibri"/>
                <a:sym typeface="Calibri"/>
              </a:rPr>
              <a:t>7. خرائط التفكير.</a:t>
            </a:r>
          </a:p>
          <a:p>
            <a:pPr indent="-342900" lvl="0" marL="342900" marR="0" rtl="1" algn="r">
              <a:lnSpc>
                <a:spcPct val="150000"/>
              </a:lnSpc>
              <a:spcBef>
                <a:spcPts val="800"/>
              </a:spcBef>
              <a:spcAft>
                <a:spcPts val="0"/>
              </a:spcAft>
              <a:buSzPct val="25000"/>
              <a:buNone/>
            </a:pPr>
            <a:r>
              <a:rPr b="1" lang="ar-SA" sz="4000">
                <a:solidFill>
                  <a:srgbClr val="0000FF"/>
                </a:solidFill>
                <a:latin typeface="Calibri"/>
                <a:ea typeface="Calibri"/>
                <a:cs typeface="Calibri"/>
                <a:sym typeface="Calibri"/>
              </a:rPr>
              <a:t>8. العصف الذهني.</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53">
                                            <p:txEl>
                                              <p:pRg end="0" st="0"/>
                                            </p:txEl>
                                          </p:spTgt>
                                        </p:tgtEl>
                                        <p:attrNameLst>
                                          <p:attrName>style.visibility</p:attrName>
                                        </p:attrNameLst>
                                      </p:cBhvr>
                                      <p:to>
                                        <p:strVal val="visible"/>
                                      </p:to>
                                    </p:set>
                                    <p:animEffect filter="fade" transition="in">
                                      <p:cBhvr>
                                        <p:cTn dur="500"/>
                                        <p:tgtEl>
                                          <p:spTgt spid="453">
                                            <p:txEl>
                                              <p:pRg end="0" st="0"/>
                                            </p:txEl>
                                          </p:spTgt>
                                        </p:tgtEl>
                                      </p:cBhvr>
                                    </p:animEffect>
                                  </p:childTnLst>
                                </p:cTn>
                              </p:par>
                              <p:par>
                                <p:cTn fill="hold" nodeType="withEffect" presetClass="entr" presetID="10" presetSubtype="0">
                                  <p:stCondLst>
                                    <p:cond delay="0"/>
                                  </p:stCondLst>
                                  <p:childTnLst>
                                    <p:set>
                                      <p:cBhvr>
                                        <p:cTn dur="1" fill="hold">
                                          <p:stCondLst>
                                            <p:cond delay="0"/>
                                          </p:stCondLst>
                                        </p:cTn>
                                        <p:tgtEl>
                                          <p:spTgt spid="453">
                                            <p:txEl>
                                              <p:pRg end="1" st="1"/>
                                            </p:txEl>
                                          </p:spTgt>
                                        </p:tgtEl>
                                        <p:attrNameLst>
                                          <p:attrName>style.visibility</p:attrName>
                                        </p:attrNameLst>
                                      </p:cBhvr>
                                      <p:to>
                                        <p:strVal val="visible"/>
                                      </p:to>
                                    </p:set>
                                    <p:animEffect filter="fade" transition="in">
                                      <p:cBhvr>
                                        <p:cTn dur="500"/>
                                        <p:tgtEl>
                                          <p:spTgt spid="453">
                                            <p:txEl>
                                              <p:pRg end="1" st="1"/>
                                            </p:txEl>
                                          </p:spTgt>
                                        </p:tgtEl>
                                      </p:cBhvr>
                                    </p:animEffect>
                                  </p:childTnLst>
                                </p:cTn>
                              </p:par>
                              <p:par>
                                <p:cTn fill="hold" nodeType="withEffect" presetClass="entr" presetID="10" presetSubtype="0">
                                  <p:stCondLst>
                                    <p:cond delay="0"/>
                                  </p:stCondLst>
                                  <p:childTnLst>
                                    <p:set>
                                      <p:cBhvr>
                                        <p:cTn dur="1" fill="hold">
                                          <p:stCondLst>
                                            <p:cond delay="0"/>
                                          </p:stCondLst>
                                        </p:cTn>
                                        <p:tgtEl>
                                          <p:spTgt spid="453">
                                            <p:txEl>
                                              <p:pRg end="2" st="2"/>
                                            </p:txEl>
                                          </p:spTgt>
                                        </p:tgtEl>
                                        <p:attrNameLst>
                                          <p:attrName>style.visibility</p:attrName>
                                        </p:attrNameLst>
                                      </p:cBhvr>
                                      <p:to>
                                        <p:strVal val="visible"/>
                                      </p:to>
                                    </p:set>
                                    <p:animEffect filter="fade" transition="in">
                                      <p:cBhvr>
                                        <p:cTn dur="500"/>
                                        <p:tgtEl>
                                          <p:spTgt spid="453">
                                            <p:txEl>
                                              <p:pRg end="2" st="2"/>
                                            </p:txEl>
                                          </p:spTgt>
                                        </p:tgtEl>
                                      </p:cBhvr>
                                    </p:animEffect>
                                  </p:childTnLst>
                                </p:cTn>
                              </p:par>
                              <p:par>
                                <p:cTn fill="hold" nodeType="withEffect" presetClass="entr" presetID="10" presetSubtype="0">
                                  <p:stCondLst>
                                    <p:cond delay="0"/>
                                  </p:stCondLst>
                                  <p:childTnLst>
                                    <p:set>
                                      <p:cBhvr>
                                        <p:cTn dur="1" fill="hold">
                                          <p:stCondLst>
                                            <p:cond delay="0"/>
                                          </p:stCondLst>
                                        </p:cTn>
                                        <p:tgtEl>
                                          <p:spTgt spid="453">
                                            <p:txEl>
                                              <p:pRg end="3" st="3"/>
                                            </p:txEl>
                                          </p:spTgt>
                                        </p:tgtEl>
                                        <p:attrNameLst>
                                          <p:attrName>style.visibility</p:attrName>
                                        </p:attrNameLst>
                                      </p:cBhvr>
                                      <p:to>
                                        <p:strVal val="visible"/>
                                      </p:to>
                                    </p:set>
                                    <p:animEffect filter="fade" transition="in">
                                      <p:cBhvr>
                                        <p:cTn dur="500"/>
                                        <p:tgtEl>
                                          <p:spTgt spid="453">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3" name="Shape 123"/>
        <p:cNvGrpSpPr/>
        <p:nvPr/>
      </p:nvGrpSpPr>
      <p:grpSpPr>
        <a:xfrm>
          <a:off x="0" y="0"/>
          <a:ext cx="0" cy="0"/>
          <a:chOff x="0" y="0"/>
          <a:chExt cx="0" cy="0"/>
        </a:xfrm>
      </p:grpSpPr>
      <p:sp>
        <p:nvSpPr>
          <p:cNvPr id="124" name="Shape 124"/>
          <p:cNvSpPr/>
          <p:nvPr/>
        </p:nvSpPr>
        <p:spPr>
          <a:xfrm>
            <a:off x="4572000" y="332656"/>
            <a:ext cx="4176464" cy="914400"/>
          </a:xfrm>
          <a:prstGeom prst="round2DiagRect">
            <a:avLst>
              <a:gd fmla="val 50000" name="adj1"/>
              <a:gd fmla="val 0" name="adj2"/>
            </a:avLst>
          </a:prstGeom>
          <a:gradFill>
            <a:gsLst>
              <a:gs pos="0">
                <a:srgbClr val="D99593"/>
              </a:gs>
              <a:gs pos="1000">
                <a:srgbClr val="FABF8E"/>
              </a:gs>
              <a:gs pos="48000">
                <a:srgbClr val="FFEFD1"/>
              </a:gs>
              <a:gs pos="64999">
                <a:srgbClr val="F0EBD5"/>
              </a:gs>
              <a:gs pos="100000">
                <a:srgbClr val="D1C39F"/>
              </a:gs>
            </a:gsLst>
            <a:path path="circle">
              <a:fillToRect l="100%" t="100%"/>
            </a:path>
            <a:tileRect b="-100%" r="-100%"/>
          </a:gradFill>
          <a:ln cap="flat" cmpd="sng" w="57150">
            <a:solidFill>
              <a:srgbClr val="D9959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25" name="Shape 125"/>
          <p:cNvSpPr/>
          <p:nvPr/>
        </p:nvSpPr>
        <p:spPr>
          <a:xfrm>
            <a:off x="4749016" y="404663"/>
            <a:ext cx="3826689" cy="646331"/>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3600">
                <a:solidFill>
                  <a:srgbClr val="006600"/>
                </a:solidFill>
                <a:latin typeface="Calibri"/>
                <a:ea typeface="Calibri"/>
                <a:cs typeface="Calibri"/>
                <a:sym typeface="Calibri"/>
              </a:rPr>
              <a:t>مراحل الإبداع أو الابتكار</a:t>
            </a:r>
          </a:p>
        </p:txBody>
      </p:sp>
      <p:grpSp>
        <p:nvGrpSpPr>
          <p:cNvPr id="126" name="Shape 126"/>
          <p:cNvGrpSpPr/>
          <p:nvPr/>
        </p:nvGrpSpPr>
        <p:grpSpPr>
          <a:xfrm>
            <a:off x="251519" y="2420888"/>
            <a:ext cx="8640960" cy="3600399"/>
            <a:chOff x="251519" y="2420888"/>
            <a:chExt cx="8640960" cy="3600399"/>
          </a:xfrm>
        </p:grpSpPr>
        <p:sp>
          <p:nvSpPr>
            <p:cNvPr id="127" name="Shape 127"/>
            <p:cNvSpPr/>
            <p:nvPr/>
          </p:nvSpPr>
          <p:spPr>
            <a:xfrm>
              <a:off x="251519" y="2420888"/>
              <a:ext cx="8640960" cy="3600399"/>
            </a:xfrm>
            <a:prstGeom prst="round2SameRect">
              <a:avLst>
                <a:gd fmla="val 50000" name="adj1"/>
                <a:gd fmla="val 0" name="adj2"/>
              </a:avLst>
            </a:prstGeom>
            <a:gradFill>
              <a:gsLst>
                <a:gs pos="0">
                  <a:srgbClr val="FFF200"/>
                </a:gs>
                <a:gs pos="45000">
                  <a:srgbClr val="FF7A00"/>
                </a:gs>
                <a:gs pos="70000">
                  <a:srgbClr val="FF0300"/>
                </a:gs>
                <a:gs pos="100000">
                  <a:srgbClr val="4D0808"/>
                </a:gs>
              </a:gsLst>
              <a:lin ang="5400000" scaled="0"/>
            </a:gradFill>
            <a:ln cap="flat" cmpd="sng" w="254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28" name="Shape 128"/>
            <p:cNvSpPr/>
            <p:nvPr/>
          </p:nvSpPr>
          <p:spPr>
            <a:xfrm>
              <a:off x="539552" y="2708919"/>
              <a:ext cx="7992887" cy="3096343"/>
            </a:xfrm>
            <a:prstGeom prst="rect">
              <a:avLst/>
            </a:prstGeom>
            <a:solidFill>
              <a:schemeClr val="lt1"/>
            </a:solidFill>
            <a:ln cap="flat" cmpd="sng" w="25400">
              <a:solidFill>
                <a:srgbClr val="FFF200"/>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sp>
        <p:nvSpPr>
          <p:cNvPr id="129" name="Shape 129"/>
          <p:cNvSpPr/>
          <p:nvPr/>
        </p:nvSpPr>
        <p:spPr>
          <a:xfrm>
            <a:off x="755575" y="3129935"/>
            <a:ext cx="7632848" cy="2308323"/>
          </a:xfrm>
          <a:prstGeom prst="rect">
            <a:avLst/>
          </a:prstGeom>
          <a:noFill/>
          <a:ln>
            <a:noFill/>
          </a:ln>
        </p:spPr>
        <p:txBody>
          <a:bodyPr anchorCtr="0" anchor="ctr" bIns="45700" lIns="91425" rIns="91425" tIns="45700">
            <a:noAutofit/>
          </a:bodyPr>
          <a:lstStyle/>
          <a:p>
            <a:pPr indent="0" lvl="0" marL="0" marR="0" rtl="1" algn="ctr">
              <a:spcBef>
                <a:spcPts val="0"/>
              </a:spcBef>
              <a:spcAft>
                <a:spcPts val="0"/>
              </a:spcAft>
              <a:buSzPct val="25000"/>
              <a:buNone/>
            </a:pPr>
            <a:r>
              <a:rPr b="1" lang="ar-SA" sz="3600">
                <a:solidFill>
                  <a:srgbClr val="6600CC"/>
                </a:solidFill>
                <a:latin typeface="Times New Roman"/>
                <a:ea typeface="Times New Roman"/>
                <a:cs typeface="Times New Roman"/>
                <a:sym typeface="Times New Roman"/>
              </a:rPr>
              <a:t>3- مرحلة الإشراق: </a:t>
            </a:r>
            <a:r>
              <a:rPr b="1" lang="ar-SA" sz="3600">
                <a:solidFill>
                  <a:srgbClr val="333300"/>
                </a:solidFill>
                <a:latin typeface="Times New Roman"/>
                <a:ea typeface="Times New Roman"/>
                <a:cs typeface="Times New Roman"/>
                <a:sym typeface="Times New Roman"/>
              </a:rPr>
              <a:t>وهي المرحلة التي يظهر فيها الحل فجأة، كما فعل أرخميدس عندما عندما صرخ قائلاً (وجدتها وجدتها) عندما توصل لقانون الإزاحة.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29"/>
                                        </p:tgtEl>
                                        <p:attrNameLst>
                                          <p:attrName>style.visibility</p:attrName>
                                        </p:attrNameLst>
                                      </p:cBhvr>
                                      <p:to>
                                        <p:strVal val="visible"/>
                                      </p:to>
                                    </p:set>
                                    <p:animEffect filter="fade" transition="in">
                                      <p:cBhvr>
                                        <p:cTn dur="500"/>
                                        <p:tgtEl>
                                          <p:spTgt spid="12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3" name="Shape 133"/>
        <p:cNvGrpSpPr/>
        <p:nvPr/>
      </p:nvGrpSpPr>
      <p:grpSpPr>
        <a:xfrm>
          <a:off x="0" y="0"/>
          <a:ext cx="0" cy="0"/>
          <a:chOff x="0" y="0"/>
          <a:chExt cx="0" cy="0"/>
        </a:xfrm>
      </p:grpSpPr>
      <p:sp>
        <p:nvSpPr>
          <p:cNvPr id="134" name="Shape 134"/>
          <p:cNvSpPr/>
          <p:nvPr/>
        </p:nvSpPr>
        <p:spPr>
          <a:xfrm>
            <a:off x="4572000" y="332656"/>
            <a:ext cx="4176464" cy="914400"/>
          </a:xfrm>
          <a:prstGeom prst="round2DiagRect">
            <a:avLst>
              <a:gd fmla="val 50000" name="adj1"/>
              <a:gd fmla="val 0" name="adj2"/>
            </a:avLst>
          </a:prstGeom>
          <a:gradFill>
            <a:gsLst>
              <a:gs pos="0">
                <a:srgbClr val="D99593"/>
              </a:gs>
              <a:gs pos="1000">
                <a:srgbClr val="FABF8E"/>
              </a:gs>
              <a:gs pos="48000">
                <a:srgbClr val="FFEFD1"/>
              </a:gs>
              <a:gs pos="64999">
                <a:srgbClr val="F0EBD5"/>
              </a:gs>
              <a:gs pos="100000">
                <a:srgbClr val="D1C39F"/>
              </a:gs>
            </a:gsLst>
            <a:path path="circle">
              <a:fillToRect l="100%" t="100%"/>
            </a:path>
            <a:tileRect b="-100%" r="-100%"/>
          </a:gradFill>
          <a:ln cap="flat" cmpd="sng" w="57150">
            <a:solidFill>
              <a:srgbClr val="D9959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35" name="Shape 135"/>
          <p:cNvSpPr/>
          <p:nvPr/>
        </p:nvSpPr>
        <p:spPr>
          <a:xfrm>
            <a:off x="4749016" y="404663"/>
            <a:ext cx="3826689" cy="646331"/>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3600">
                <a:solidFill>
                  <a:srgbClr val="006600"/>
                </a:solidFill>
                <a:latin typeface="Calibri"/>
                <a:ea typeface="Calibri"/>
                <a:cs typeface="Calibri"/>
                <a:sym typeface="Calibri"/>
              </a:rPr>
              <a:t>مراحل الإبداع أو الابتكار</a:t>
            </a:r>
          </a:p>
        </p:txBody>
      </p:sp>
      <p:grpSp>
        <p:nvGrpSpPr>
          <p:cNvPr id="136" name="Shape 136"/>
          <p:cNvGrpSpPr/>
          <p:nvPr/>
        </p:nvGrpSpPr>
        <p:grpSpPr>
          <a:xfrm>
            <a:off x="251519" y="2420888"/>
            <a:ext cx="8640960" cy="3600399"/>
            <a:chOff x="251519" y="2420888"/>
            <a:chExt cx="8640960" cy="3600399"/>
          </a:xfrm>
        </p:grpSpPr>
        <p:sp>
          <p:nvSpPr>
            <p:cNvPr id="137" name="Shape 137"/>
            <p:cNvSpPr/>
            <p:nvPr/>
          </p:nvSpPr>
          <p:spPr>
            <a:xfrm>
              <a:off x="251519" y="2420888"/>
              <a:ext cx="8640960" cy="3600399"/>
            </a:xfrm>
            <a:prstGeom prst="round2SameRect">
              <a:avLst>
                <a:gd fmla="val 50000" name="adj1"/>
                <a:gd fmla="val 0" name="adj2"/>
              </a:avLst>
            </a:prstGeom>
            <a:gradFill>
              <a:gsLst>
                <a:gs pos="0">
                  <a:srgbClr val="FFF200"/>
                </a:gs>
                <a:gs pos="45000">
                  <a:srgbClr val="FF7A00"/>
                </a:gs>
                <a:gs pos="70000">
                  <a:srgbClr val="FF0300"/>
                </a:gs>
                <a:gs pos="100000">
                  <a:srgbClr val="4D0808"/>
                </a:gs>
              </a:gsLst>
              <a:lin ang="5400000" scaled="0"/>
            </a:gradFill>
            <a:ln cap="flat" cmpd="sng" w="254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38" name="Shape 138"/>
            <p:cNvSpPr/>
            <p:nvPr/>
          </p:nvSpPr>
          <p:spPr>
            <a:xfrm>
              <a:off x="539552" y="2708919"/>
              <a:ext cx="7992887" cy="3096343"/>
            </a:xfrm>
            <a:prstGeom prst="rect">
              <a:avLst/>
            </a:prstGeom>
            <a:solidFill>
              <a:schemeClr val="lt1"/>
            </a:solidFill>
            <a:ln cap="flat" cmpd="sng" w="25400">
              <a:solidFill>
                <a:srgbClr val="FFF200"/>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sp>
        <p:nvSpPr>
          <p:cNvPr id="139" name="Shape 139"/>
          <p:cNvSpPr/>
          <p:nvPr/>
        </p:nvSpPr>
        <p:spPr>
          <a:xfrm>
            <a:off x="755575" y="3683932"/>
            <a:ext cx="7632848" cy="1200329"/>
          </a:xfrm>
          <a:prstGeom prst="rect">
            <a:avLst/>
          </a:prstGeom>
          <a:noFill/>
          <a:ln>
            <a:noFill/>
          </a:ln>
        </p:spPr>
        <p:txBody>
          <a:bodyPr anchorCtr="0" anchor="ctr" bIns="45700" lIns="91425" rIns="91425" tIns="45700">
            <a:noAutofit/>
          </a:bodyPr>
          <a:lstStyle/>
          <a:p>
            <a:pPr indent="0" lvl="0" marL="0" marR="0" rtl="1" algn="ctr">
              <a:spcBef>
                <a:spcPts val="0"/>
              </a:spcBef>
              <a:spcAft>
                <a:spcPts val="0"/>
              </a:spcAft>
              <a:buSzPct val="25000"/>
              <a:buNone/>
            </a:pPr>
            <a:r>
              <a:rPr b="1" lang="ar-SA" sz="3600">
                <a:solidFill>
                  <a:srgbClr val="6600CC"/>
                </a:solidFill>
                <a:latin typeface="Times New Roman"/>
                <a:ea typeface="Times New Roman"/>
                <a:cs typeface="Times New Roman"/>
                <a:sym typeface="Times New Roman"/>
              </a:rPr>
              <a:t>4- مرحلة التحقيق: </a:t>
            </a:r>
            <a:r>
              <a:rPr b="1" lang="ar-SA" sz="3600">
                <a:solidFill>
                  <a:srgbClr val="333300"/>
                </a:solidFill>
                <a:latin typeface="Times New Roman"/>
                <a:ea typeface="Times New Roman"/>
                <a:cs typeface="Times New Roman"/>
                <a:sym typeface="Times New Roman"/>
              </a:rPr>
              <a:t>وهي مرحلة مهمة جداً، حيث يتأكد المبتكر أن حله مناسب وصحيح.</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39"/>
                                        </p:tgtEl>
                                        <p:attrNameLst>
                                          <p:attrName>style.visibility</p:attrName>
                                        </p:attrNameLst>
                                      </p:cBhvr>
                                      <p:to>
                                        <p:strVal val="visible"/>
                                      </p:to>
                                    </p:set>
                                    <p:animEffect filter="fade" transition="in">
                                      <p:cBhvr>
                                        <p:cTn dur="500"/>
                                        <p:tgtEl>
                                          <p:spTgt spid="13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3" name="Shape 143"/>
        <p:cNvGrpSpPr/>
        <p:nvPr/>
      </p:nvGrpSpPr>
      <p:grpSpPr>
        <a:xfrm>
          <a:off x="0" y="0"/>
          <a:ext cx="0" cy="0"/>
          <a:chOff x="0" y="0"/>
          <a:chExt cx="0" cy="0"/>
        </a:xfrm>
      </p:grpSpPr>
      <p:sp>
        <p:nvSpPr>
          <p:cNvPr id="144" name="Shape 144"/>
          <p:cNvSpPr/>
          <p:nvPr/>
        </p:nvSpPr>
        <p:spPr>
          <a:xfrm>
            <a:off x="6300192" y="332656"/>
            <a:ext cx="2448271" cy="914400"/>
          </a:xfrm>
          <a:prstGeom prst="round2DiagRect">
            <a:avLst>
              <a:gd fmla="val 50000" name="adj1"/>
              <a:gd fmla="val 0" name="adj2"/>
            </a:avLst>
          </a:prstGeom>
          <a:gradFill>
            <a:gsLst>
              <a:gs pos="0">
                <a:srgbClr val="D99593"/>
              </a:gs>
              <a:gs pos="1000">
                <a:srgbClr val="FABF8E"/>
              </a:gs>
              <a:gs pos="48000">
                <a:srgbClr val="FFEFD1"/>
              </a:gs>
              <a:gs pos="64999">
                <a:srgbClr val="F0EBD5"/>
              </a:gs>
              <a:gs pos="100000">
                <a:srgbClr val="D1C39F"/>
              </a:gs>
            </a:gsLst>
            <a:path path="circle">
              <a:fillToRect l="100%" t="100%"/>
            </a:path>
            <a:tileRect b="-100%" r="-100%"/>
          </a:gradFill>
          <a:ln cap="flat" cmpd="sng" w="57150">
            <a:solidFill>
              <a:srgbClr val="D9959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45" name="Shape 145"/>
          <p:cNvSpPr/>
          <p:nvPr/>
        </p:nvSpPr>
        <p:spPr>
          <a:xfrm>
            <a:off x="6505907" y="404663"/>
            <a:ext cx="2069797" cy="646331"/>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3600">
                <a:solidFill>
                  <a:srgbClr val="006600"/>
                </a:solidFill>
                <a:latin typeface="Calibri"/>
                <a:ea typeface="Calibri"/>
                <a:cs typeface="Calibri"/>
                <a:sym typeface="Calibri"/>
              </a:rPr>
              <a:t>أنواع التفكير</a:t>
            </a:r>
          </a:p>
        </p:txBody>
      </p:sp>
      <p:grpSp>
        <p:nvGrpSpPr>
          <p:cNvPr id="146" name="Shape 146"/>
          <p:cNvGrpSpPr/>
          <p:nvPr/>
        </p:nvGrpSpPr>
        <p:grpSpPr>
          <a:xfrm>
            <a:off x="251519" y="3140968"/>
            <a:ext cx="8640960" cy="3717031"/>
            <a:chOff x="251519" y="2420888"/>
            <a:chExt cx="8640960" cy="3600399"/>
          </a:xfrm>
        </p:grpSpPr>
        <p:sp>
          <p:nvSpPr>
            <p:cNvPr id="147" name="Shape 147"/>
            <p:cNvSpPr/>
            <p:nvPr/>
          </p:nvSpPr>
          <p:spPr>
            <a:xfrm>
              <a:off x="251519" y="2420888"/>
              <a:ext cx="8640960" cy="3600399"/>
            </a:xfrm>
            <a:prstGeom prst="round2SameRect">
              <a:avLst>
                <a:gd fmla="val 50000" name="adj1"/>
                <a:gd fmla="val 0" name="adj2"/>
              </a:avLst>
            </a:prstGeom>
            <a:solidFill>
              <a:srgbClr val="E36C09"/>
            </a:solidFill>
            <a:ln cap="flat" cmpd="sng" w="254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48" name="Shape 148"/>
            <p:cNvSpPr/>
            <p:nvPr/>
          </p:nvSpPr>
          <p:spPr>
            <a:xfrm>
              <a:off x="539552" y="2708919"/>
              <a:ext cx="7992887" cy="3096343"/>
            </a:xfrm>
            <a:prstGeom prst="rect">
              <a:avLst/>
            </a:prstGeom>
            <a:solidFill>
              <a:schemeClr val="lt1"/>
            </a:solidFill>
            <a:ln cap="flat" cmpd="sng" w="25400">
              <a:solidFill>
                <a:srgbClr val="E36C09"/>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sp>
        <p:nvSpPr>
          <p:cNvPr id="149" name="Shape 149"/>
          <p:cNvSpPr/>
          <p:nvPr/>
        </p:nvSpPr>
        <p:spPr>
          <a:xfrm>
            <a:off x="683568" y="3969637"/>
            <a:ext cx="7632848" cy="2123657"/>
          </a:xfrm>
          <a:prstGeom prst="rect">
            <a:avLst/>
          </a:prstGeom>
          <a:noFill/>
          <a:ln>
            <a:noFill/>
          </a:ln>
        </p:spPr>
        <p:txBody>
          <a:bodyPr anchorCtr="0" anchor="ctr" bIns="45700" lIns="91425" rIns="91425" tIns="45700">
            <a:noAutofit/>
          </a:bodyPr>
          <a:lstStyle/>
          <a:p>
            <a:pPr indent="0" lvl="0" marL="0" marR="0" rtl="1" algn="ctr">
              <a:spcBef>
                <a:spcPts val="0"/>
              </a:spcBef>
              <a:buSzPct val="25000"/>
              <a:buNone/>
            </a:pPr>
            <a:r>
              <a:rPr b="1" lang="ar-SA" sz="4400">
                <a:solidFill>
                  <a:schemeClr val="dk1"/>
                </a:solidFill>
                <a:latin typeface="Calibri"/>
                <a:ea typeface="Calibri"/>
                <a:cs typeface="Calibri"/>
                <a:sym typeface="Calibri"/>
              </a:rPr>
              <a:t>الاستدلال هو ضرب من ضروب التفكير يستهدف حل مشكلة أو اتخاذ قرار بشكل ذهني.</a:t>
            </a:r>
          </a:p>
        </p:txBody>
      </p:sp>
      <p:sp>
        <p:nvSpPr>
          <p:cNvPr id="150" name="Shape 150"/>
          <p:cNvSpPr/>
          <p:nvPr/>
        </p:nvSpPr>
        <p:spPr>
          <a:xfrm>
            <a:off x="4139951" y="1506487"/>
            <a:ext cx="4104456" cy="914400"/>
          </a:xfrm>
          <a:prstGeom prst="round2DiagRect">
            <a:avLst>
              <a:gd fmla="val 50000" name="adj1"/>
              <a:gd fmla="val 0" name="adj2"/>
            </a:avLst>
          </a:prstGeom>
          <a:gradFill>
            <a:gsLst>
              <a:gs pos="0">
                <a:srgbClr val="D99593"/>
              </a:gs>
              <a:gs pos="1000">
                <a:srgbClr val="FABF8E"/>
              </a:gs>
              <a:gs pos="48000">
                <a:srgbClr val="FFEFD1"/>
              </a:gs>
              <a:gs pos="64999">
                <a:srgbClr val="F0EBD5"/>
              </a:gs>
              <a:gs pos="100000">
                <a:srgbClr val="D1C39F"/>
              </a:gs>
            </a:gsLst>
            <a:path path="circle">
              <a:fillToRect l="100%" t="100%"/>
            </a:path>
            <a:tileRect b="-100%" r="-100%"/>
          </a:gradFill>
          <a:ln cap="flat" cmpd="sng" w="57150">
            <a:solidFill>
              <a:srgbClr val="D9959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51" name="Shape 151"/>
          <p:cNvSpPr/>
          <p:nvPr/>
        </p:nvSpPr>
        <p:spPr>
          <a:xfrm>
            <a:off x="3203848" y="1578495"/>
            <a:ext cx="4867800" cy="646331"/>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3600">
                <a:solidFill>
                  <a:srgbClr val="006600"/>
                </a:solidFill>
                <a:latin typeface="Calibri"/>
                <a:ea typeface="Calibri"/>
                <a:cs typeface="Calibri"/>
                <a:sym typeface="Calibri"/>
              </a:rPr>
              <a:t>ثالثاً: التفكير الاستدلالي</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44"/>
                                        </p:tgtEl>
                                        <p:attrNameLst>
                                          <p:attrName>style.visibility</p:attrName>
                                        </p:attrNameLst>
                                      </p:cBhvr>
                                      <p:to>
                                        <p:strVal val="visible"/>
                                      </p:to>
                                    </p:set>
                                    <p:animEffect filter="fade" transition="in">
                                      <p:cBhvr>
                                        <p:cTn dur="500"/>
                                        <p:tgtEl>
                                          <p:spTgt spid="144"/>
                                        </p:tgtEl>
                                      </p:cBhvr>
                                    </p:animEffect>
                                  </p:childTnLst>
                                </p:cTn>
                              </p:par>
                              <p:par>
                                <p:cTn fill="hold" nodeType="withEffect" presetClass="entr" presetID="10" presetSubtype="0">
                                  <p:stCondLst>
                                    <p:cond delay="0"/>
                                  </p:stCondLst>
                                  <p:childTnLst>
                                    <p:set>
                                      <p:cBhvr>
                                        <p:cTn dur="1" fill="hold">
                                          <p:stCondLst>
                                            <p:cond delay="0"/>
                                          </p:stCondLst>
                                        </p:cTn>
                                        <p:tgtEl>
                                          <p:spTgt spid="145"/>
                                        </p:tgtEl>
                                        <p:attrNameLst>
                                          <p:attrName>style.visibility</p:attrName>
                                        </p:attrNameLst>
                                      </p:cBhvr>
                                      <p:to>
                                        <p:strVal val="visible"/>
                                      </p:to>
                                    </p:set>
                                    <p:animEffect filter="fade" transition="in">
                                      <p:cBhvr>
                                        <p:cTn dur="500"/>
                                        <p:tgtEl>
                                          <p:spTgt spid="14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0"/>
                                        </p:tgtEl>
                                        <p:attrNameLst>
                                          <p:attrName>style.visibility</p:attrName>
                                        </p:attrNameLst>
                                      </p:cBhvr>
                                      <p:to>
                                        <p:strVal val="visible"/>
                                      </p:to>
                                    </p:set>
                                    <p:animEffect filter="fade" transition="in">
                                      <p:cBhvr>
                                        <p:cTn dur="500"/>
                                        <p:tgtEl>
                                          <p:spTgt spid="150"/>
                                        </p:tgtEl>
                                      </p:cBhvr>
                                    </p:animEffect>
                                  </p:childTnLst>
                                </p:cTn>
                              </p:par>
                              <p:par>
                                <p:cTn fill="hold" nodeType="withEffect" presetClass="entr" presetID="10" presetSubtype="0">
                                  <p:stCondLst>
                                    <p:cond delay="0"/>
                                  </p:stCondLst>
                                  <p:childTnLst>
                                    <p:set>
                                      <p:cBhvr>
                                        <p:cTn dur="1" fill="hold">
                                          <p:stCondLst>
                                            <p:cond delay="0"/>
                                          </p:stCondLst>
                                        </p:cTn>
                                        <p:tgtEl>
                                          <p:spTgt spid="151"/>
                                        </p:tgtEl>
                                        <p:attrNameLst>
                                          <p:attrName>style.visibility</p:attrName>
                                        </p:attrNameLst>
                                      </p:cBhvr>
                                      <p:to>
                                        <p:strVal val="visible"/>
                                      </p:to>
                                    </p:set>
                                    <p:animEffect filter="fade" transition="in">
                                      <p:cBhvr>
                                        <p:cTn dur="500"/>
                                        <p:tgtEl>
                                          <p:spTgt spid="15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6"/>
                                        </p:tgtEl>
                                        <p:attrNameLst>
                                          <p:attrName>style.visibility</p:attrName>
                                        </p:attrNameLst>
                                      </p:cBhvr>
                                      <p:to>
                                        <p:strVal val="visible"/>
                                      </p:to>
                                    </p:set>
                                    <p:animEffect filter="fade" transition="in">
                                      <p:cBhvr>
                                        <p:cTn dur="400"/>
                                        <p:tgtEl>
                                          <p:spTgt spid="146"/>
                                        </p:tgtEl>
                                      </p:cBhvr>
                                    </p:animEffect>
                                  </p:childTnLst>
                                </p:cTn>
                              </p:par>
                              <p:par>
                                <p:cTn fill="hold" nodeType="withEffect" presetClass="entr" presetID="10" presetSubtype="0">
                                  <p:stCondLst>
                                    <p:cond delay="0"/>
                                  </p:stCondLst>
                                  <p:childTnLst>
                                    <p:set>
                                      <p:cBhvr>
                                        <p:cTn dur="1" fill="hold">
                                          <p:stCondLst>
                                            <p:cond delay="0"/>
                                          </p:stCondLst>
                                        </p:cTn>
                                        <p:tgtEl>
                                          <p:spTgt spid="149"/>
                                        </p:tgtEl>
                                        <p:attrNameLst>
                                          <p:attrName>style.visibility</p:attrName>
                                        </p:attrNameLst>
                                      </p:cBhvr>
                                      <p:to>
                                        <p:strVal val="visible"/>
                                      </p:to>
                                    </p:set>
                                    <p:animEffect filter="fade" transition="in">
                                      <p:cBhvr>
                                        <p:cTn dur="400"/>
                                        <p:tgtEl>
                                          <p:spTgt spid="14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5" name="Shape 155"/>
        <p:cNvGrpSpPr/>
        <p:nvPr/>
      </p:nvGrpSpPr>
      <p:grpSpPr>
        <a:xfrm>
          <a:off x="0" y="0"/>
          <a:ext cx="0" cy="0"/>
          <a:chOff x="0" y="0"/>
          <a:chExt cx="0" cy="0"/>
        </a:xfrm>
      </p:grpSpPr>
      <p:sp>
        <p:nvSpPr>
          <p:cNvPr id="156" name="Shape 156"/>
          <p:cNvSpPr/>
          <p:nvPr/>
        </p:nvSpPr>
        <p:spPr>
          <a:xfrm>
            <a:off x="6300192" y="332656"/>
            <a:ext cx="2448271" cy="914400"/>
          </a:xfrm>
          <a:prstGeom prst="round2DiagRect">
            <a:avLst>
              <a:gd fmla="val 50000" name="adj1"/>
              <a:gd fmla="val 0" name="adj2"/>
            </a:avLst>
          </a:prstGeom>
          <a:gradFill>
            <a:gsLst>
              <a:gs pos="0">
                <a:srgbClr val="D99593"/>
              </a:gs>
              <a:gs pos="1000">
                <a:srgbClr val="FABF8E"/>
              </a:gs>
              <a:gs pos="48000">
                <a:srgbClr val="FFEFD1"/>
              </a:gs>
              <a:gs pos="64999">
                <a:srgbClr val="F0EBD5"/>
              </a:gs>
              <a:gs pos="100000">
                <a:srgbClr val="D1C39F"/>
              </a:gs>
            </a:gsLst>
            <a:path path="circle">
              <a:fillToRect l="100%" t="100%"/>
            </a:path>
            <a:tileRect b="-100%" r="-100%"/>
          </a:gradFill>
          <a:ln cap="flat" cmpd="sng" w="57150">
            <a:solidFill>
              <a:srgbClr val="D9959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57" name="Shape 157"/>
          <p:cNvSpPr/>
          <p:nvPr/>
        </p:nvSpPr>
        <p:spPr>
          <a:xfrm>
            <a:off x="6505907" y="404663"/>
            <a:ext cx="2069797" cy="646331"/>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3600">
                <a:solidFill>
                  <a:srgbClr val="006600"/>
                </a:solidFill>
                <a:latin typeface="Calibri"/>
                <a:ea typeface="Calibri"/>
                <a:cs typeface="Calibri"/>
                <a:sym typeface="Calibri"/>
              </a:rPr>
              <a:t>أنواع التفكير</a:t>
            </a:r>
          </a:p>
        </p:txBody>
      </p:sp>
      <p:grpSp>
        <p:nvGrpSpPr>
          <p:cNvPr id="158" name="Shape 158"/>
          <p:cNvGrpSpPr/>
          <p:nvPr/>
        </p:nvGrpSpPr>
        <p:grpSpPr>
          <a:xfrm>
            <a:off x="251519" y="3140968"/>
            <a:ext cx="8640960" cy="3717031"/>
            <a:chOff x="251519" y="2420888"/>
            <a:chExt cx="8640960" cy="3600399"/>
          </a:xfrm>
        </p:grpSpPr>
        <p:sp>
          <p:nvSpPr>
            <p:cNvPr id="159" name="Shape 159"/>
            <p:cNvSpPr/>
            <p:nvPr/>
          </p:nvSpPr>
          <p:spPr>
            <a:xfrm>
              <a:off x="251519" y="2420888"/>
              <a:ext cx="8640960" cy="3600399"/>
            </a:xfrm>
            <a:prstGeom prst="round2SameRect">
              <a:avLst>
                <a:gd fmla="val 50000" name="adj1"/>
                <a:gd fmla="val 0" name="adj2"/>
              </a:avLst>
            </a:prstGeom>
            <a:solidFill>
              <a:srgbClr val="E36C09"/>
            </a:solidFill>
            <a:ln cap="flat" cmpd="sng" w="254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60" name="Shape 160"/>
            <p:cNvSpPr/>
            <p:nvPr/>
          </p:nvSpPr>
          <p:spPr>
            <a:xfrm>
              <a:off x="539552" y="2708919"/>
              <a:ext cx="7992887" cy="3096343"/>
            </a:xfrm>
            <a:prstGeom prst="rect">
              <a:avLst/>
            </a:prstGeom>
            <a:solidFill>
              <a:schemeClr val="lt1"/>
            </a:solidFill>
            <a:ln cap="flat" cmpd="sng" w="25400">
              <a:solidFill>
                <a:srgbClr val="E36C09"/>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sp>
        <p:nvSpPr>
          <p:cNvPr id="161" name="Shape 161"/>
          <p:cNvSpPr/>
          <p:nvPr/>
        </p:nvSpPr>
        <p:spPr>
          <a:xfrm>
            <a:off x="755575" y="3429000"/>
            <a:ext cx="7632848" cy="707886"/>
          </a:xfrm>
          <a:prstGeom prst="rect">
            <a:avLst/>
          </a:prstGeom>
          <a:noFill/>
          <a:ln>
            <a:noFill/>
          </a:ln>
        </p:spPr>
        <p:txBody>
          <a:bodyPr anchorCtr="0" anchor="ctr" bIns="45700" lIns="91425" rIns="91425" tIns="45700">
            <a:noAutofit/>
          </a:bodyPr>
          <a:lstStyle/>
          <a:p>
            <a:pPr indent="0" lvl="0" marL="0" marR="0" rtl="1" algn="r">
              <a:spcBef>
                <a:spcPts val="0"/>
              </a:spcBef>
              <a:buSzPct val="25000"/>
              <a:buNone/>
            </a:pPr>
            <a:r>
              <a:rPr b="1" lang="ar-SA" sz="4000">
                <a:solidFill>
                  <a:schemeClr val="dk1"/>
                </a:solidFill>
                <a:latin typeface="Calibri"/>
                <a:ea typeface="Calibri"/>
                <a:cs typeface="Calibri"/>
                <a:sym typeface="Calibri"/>
              </a:rPr>
              <a:t>خطوات الاستدلال:</a:t>
            </a:r>
          </a:p>
        </p:txBody>
      </p:sp>
      <p:sp>
        <p:nvSpPr>
          <p:cNvPr id="162" name="Shape 162"/>
          <p:cNvSpPr/>
          <p:nvPr/>
        </p:nvSpPr>
        <p:spPr>
          <a:xfrm>
            <a:off x="683568" y="4687976"/>
            <a:ext cx="7668344" cy="1323439"/>
          </a:xfrm>
          <a:prstGeom prst="rect">
            <a:avLst/>
          </a:prstGeom>
          <a:noFill/>
          <a:ln>
            <a:noFill/>
          </a:ln>
        </p:spPr>
        <p:txBody>
          <a:bodyPr anchorCtr="0" anchor="ctr" bIns="45700" lIns="91425" rIns="91425" tIns="45700">
            <a:noAutofit/>
          </a:bodyPr>
          <a:lstStyle/>
          <a:p>
            <a:pPr indent="0" lvl="0" marL="0" marR="0" rtl="1" algn="r">
              <a:spcBef>
                <a:spcPts val="0"/>
              </a:spcBef>
              <a:buSzPct val="25000"/>
              <a:buNone/>
            </a:pPr>
            <a:r>
              <a:rPr b="1" lang="ar-SA" sz="4000">
                <a:solidFill>
                  <a:srgbClr val="6600CC"/>
                </a:solidFill>
                <a:latin typeface="Calibri"/>
                <a:ea typeface="Calibri"/>
                <a:cs typeface="Calibri"/>
                <a:sym typeface="Calibri"/>
              </a:rPr>
              <a:t>1- الشعور بوجود مشكلة: </a:t>
            </a:r>
            <a:r>
              <a:rPr b="1" lang="ar-SA" sz="4000">
                <a:solidFill>
                  <a:schemeClr val="dk1"/>
                </a:solidFill>
                <a:latin typeface="Calibri"/>
                <a:ea typeface="Calibri"/>
                <a:cs typeface="Calibri"/>
                <a:sym typeface="Calibri"/>
              </a:rPr>
              <a:t>يدرك الفرد أن هناك مشكلة حقيقية تستوجب عملية التفكير.</a:t>
            </a:r>
          </a:p>
        </p:txBody>
      </p:sp>
      <p:sp>
        <p:nvSpPr>
          <p:cNvPr id="163" name="Shape 163"/>
          <p:cNvSpPr/>
          <p:nvPr/>
        </p:nvSpPr>
        <p:spPr>
          <a:xfrm>
            <a:off x="4139951" y="1506487"/>
            <a:ext cx="4104456" cy="914400"/>
          </a:xfrm>
          <a:prstGeom prst="round2DiagRect">
            <a:avLst>
              <a:gd fmla="val 50000" name="adj1"/>
              <a:gd fmla="val 0" name="adj2"/>
            </a:avLst>
          </a:prstGeom>
          <a:gradFill>
            <a:gsLst>
              <a:gs pos="0">
                <a:srgbClr val="D99593"/>
              </a:gs>
              <a:gs pos="1000">
                <a:srgbClr val="FABF8E"/>
              </a:gs>
              <a:gs pos="48000">
                <a:srgbClr val="FFEFD1"/>
              </a:gs>
              <a:gs pos="64999">
                <a:srgbClr val="F0EBD5"/>
              </a:gs>
              <a:gs pos="100000">
                <a:srgbClr val="D1C39F"/>
              </a:gs>
            </a:gsLst>
            <a:path path="circle">
              <a:fillToRect l="100%" t="100%"/>
            </a:path>
            <a:tileRect b="-100%" r="-100%"/>
          </a:gradFill>
          <a:ln cap="flat" cmpd="sng" w="57150">
            <a:solidFill>
              <a:srgbClr val="D9959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64" name="Shape 164"/>
          <p:cNvSpPr/>
          <p:nvPr/>
        </p:nvSpPr>
        <p:spPr>
          <a:xfrm>
            <a:off x="3203848" y="1578495"/>
            <a:ext cx="4867800" cy="646331"/>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3600">
                <a:solidFill>
                  <a:srgbClr val="006600"/>
                </a:solidFill>
                <a:latin typeface="Calibri"/>
                <a:ea typeface="Calibri"/>
                <a:cs typeface="Calibri"/>
                <a:sym typeface="Calibri"/>
              </a:rPr>
              <a:t>ثالثاً: التفكير الاستدلالي</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61"/>
                                        </p:tgtEl>
                                        <p:attrNameLst>
                                          <p:attrName>style.visibility</p:attrName>
                                        </p:attrNameLst>
                                      </p:cBhvr>
                                      <p:to>
                                        <p:strVal val="visible"/>
                                      </p:to>
                                    </p:set>
                                    <p:animEffect filter="fade" transition="in">
                                      <p:cBhvr>
                                        <p:cTn dur="400"/>
                                        <p:tgtEl>
                                          <p:spTgt spid="16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2">
                                            <p:txEl>
                                              <p:pRg end="0" st="0"/>
                                            </p:txEl>
                                          </p:spTgt>
                                        </p:tgtEl>
                                        <p:attrNameLst>
                                          <p:attrName>style.visibility</p:attrName>
                                        </p:attrNameLst>
                                      </p:cBhvr>
                                      <p:to>
                                        <p:strVal val="visible"/>
                                      </p:to>
                                    </p:set>
                                    <p:animEffect filter="fade" transition="in">
                                      <p:cBhvr>
                                        <p:cTn dur="500"/>
                                        <p:tgtEl>
                                          <p:spTgt spid="162">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8" name="Shape 168"/>
        <p:cNvGrpSpPr/>
        <p:nvPr/>
      </p:nvGrpSpPr>
      <p:grpSpPr>
        <a:xfrm>
          <a:off x="0" y="0"/>
          <a:ext cx="0" cy="0"/>
          <a:chOff x="0" y="0"/>
          <a:chExt cx="0" cy="0"/>
        </a:xfrm>
      </p:grpSpPr>
      <p:sp>
        <p:nvSpPr>
          <p:cNvPr id="169" name="Shape 169"/>
          <p:cNvSpPr/>
          <p:nvPr/>
        </p:nvSpPr>
        <p:spPr>
          <a:xfrm>
            <a:off x="6300192" y="332656"/>
            <a:ext cx="2448271" cy="914400"/>
          </a:xfrm>
          <a:prstGeom prst="round2DiagRect">
            <a:avLst>
              <a:gd fmla="val 50000" name="adj1"/>
              <a:gd fmla="val 0" name="adj2"/>
            </a:avLst>
          </a:prstGeom>
          <a:gradFill>
            <a:gsLst>
              <a:gs pos="0">
                <a:srgbClr val="D99593"/>
              </a:gs>
              <a:gs pos="1000">
                <a:srgbClr val="FABF8E"/>
              </a:gs>
              <a:gs pos="48000">
                <a:srgbClr val="FFEFD1"/>
              </a:gs>
              <a:gs pos="64999">
                <a:srgbClr val="F0EBD5"/>
              </a:gs>
              <a:gs pos="100000">
                <a:srgbClr val="D1C39F"/>
              </a:gs>
            </a:gsLst>
            <a:path path="circle">
              <a:fillToRect l="100%" t="100%"/>
            </a:path>
            <a:tileRect b="-100%" r="-100%"/>
          </a:gradFill>
          <a:ln cap="flat" cmpd="sng" w="57150">
            <a:solidFill>
              <a:srgbClr val="D9959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70" name="Shape 170"/>
          <p:cNvSpPr/>
          <p:nvPr/>
        </p:nvSpPr>
        <p:spPr>
          <a:xfrm>
            <a:off x="6505907" y="404663"/>
            <a:ext cx="2069797" cy="646331"/>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3600">
                <a:solidFill>
                  <a:srgbClr val="006600"/>
                </a:solidFill>
                <a:latin typeface="Calibri"/>
                <a:ea typeface="Calibri"/>
                <a:cs typeface="Calibri"/>
                <a:sym typeface="Calibri"/>
              </a:rPr>
              <a:t>أنواع التفكير</a:t>
            </a:r>
          </a:p>
        </p:txBody>
      </p:sp>
      <p:grpSp>
        <p:nvGrpSpPr>
          <p:cNvPr id="171" name="Shape 171"/>
          <p:cNvGrpSpPr/>
          <p:nvPr/>
        </p:nvGrpSpPr>
        <p:grpSpPr>
          <a:xfrm>
            <a:off x="251519" y="3140968"/>
            <a:ext cx="8640960" cy="3717031"/>
            <a:chOff x="251519" y="2420888"/>
            <a:chExt cx="8640960" cy="3600399"/>
          </a:xfrm>
        </p:grpSpPr>
        <p:sp>
          <p:nvSpPr>
            <p:cNvPr id="172" name="Shape 172"/>
            <p:cNvSpPr/>
            <p:nvPr/>
          </p:nvSpPr>
          <p:spPr>
            <a:xfrm>
              <a:off x="251519" y="2420888"/>
              <a:ext cx="8640960" cy="3600399"/>
            </a:xfrm>
            <a:prstGeom prst="round2SameRect">
              <a:avLst>
                <a:gd fmla="val 50000" name="adj1"/>
                <a:gd fmla="val 0" name="adj2"/>
              </a:avLst>
            </a:prstGeom>
            <a:solidFill>
              <a:srgbClr val="E36C09"/>
            </a:solidFill>
            <a:ln cap="flat" cmpd="sng" w="25400">
              <a:solidFill>
                <a:schemeClr val="lt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73" name="Shape 173"/>
            <p:cNvSpPr/>
            <p:nvPr/>
          </p:nvSpPr>
          <p:spPr>
            <a:xfrm>
              <a:off x="539552" y="2708919"/>
              <a:ext cx="7992887" cy="3096343"/>
            </a:xfrm>
            <a:prstGeom prst="rect">
              <a:avLst/>
            </a:prstGeom>
            <a:solidFill>
              <a:schemeClr val="lt1"/>
            </a:solidFill>
            <a:ln cap="flat" cmpd="sng" w="25400">
              <a:solidFill>
                <a:srgbClr val="E36C09"/>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grpSp>
      <p:sp>
        <p:nvSpPr>
          <p:cNvPr id="174" name="Shape 174"/>
          <p:cNvSpPr/>
          <p:nvPr/>
        </p:nvSpPr>
        <p:spPr>
          <a:xfrm>
            <a:off x="755575" y="3429000"/>
            <a:ext cx="7632848" cy="707886"/>
          </a:xfrm>
          <a:prstGeom prst="rect">
            <a:avLst/>
          </a:prstGeom>
          <a:noFill/>
          <a:ln>
            <a:noFill/>
          </a:ln>
        </p:spPr>
        <p:txBody>
          <a:bodyPr anchorCtr="0" anchor="ctr" bIns="45700" lIns="91425" rIns="91425" tIns="45700">
            <a:noAutofit/>
          </a:bodyPr>
          <a:lstStyle/>
          <a:p>
            <a:pPr indent="0" lvl="0" marL="0" marR="0" rtl="1" algn="r">
              <a:spcBef>
                <a:spcPts val="0"/>
              </a:spcBef>
              <a:buSzPct val="25000"/>
              <a:buNone/>
            </a:pPr>
            <a:r>
              <a:rPr b="1" lang="ar-SA" sz="4000">
                <a:solidFill>
                  <a:schemeClr val="dk1"/>
                </a:solidFill>
                <a:latin typeface="Calibri"/>
                <a:ea typeface="Calibri"/>
                <a:cs typeface="Calibri"/>
                <a:sym typeface="Calibri"/>
              </a:rPr>
              <a:t>خطوات الاستدلال:</a:t>
            </a:r>
          </a:p>
        </p:txBody>
      </p:sp>
      <p:sp>
        <p:nvSpPr>
          <p:cNvPr id="175" name="Shape 175"/>
          <p:cNvSpPr/>
          <p:nvPr/>
        </p:nvSpPr>
        <p:spPr>
          <a:xfrm>
            <a:off x="683568" y="4380200"/>
            <a:ext cx="7668344" cy="1938991"/>
          </a:xfrm>
          <a:prstGeom prst="rect">
            <a:avLst/>
          </a:prstGeom>
          <a:noFill/>
          <a:ln>
            <a:noFill/>
          </a:ln>
        </p:spPr>
        <p:txBody>
          <a:bodyPr anchorCtr="0" anchor="ctr" bIns="45700" lIns="91425" rIns="91425" tIns="45700">
            <a:noAutofit/>
          </a:bodyPr>
          <a:lstStyle/>
          <a:p>
            <a:pPr indent="0" lvl="0" marL="0" marR="0" rtl="1" algn="r">
              <a:spcBef>
                <a:spcPts val="0"/>
              </a:spcBef>
              <a:buSzPct val="25000"/>
              <a:buNone/>
            </a:pPr>
            <a:r>
              <a:rPr b="1" lang="ar-SA" sz="4000">
                <a:solidFill>
                  <a:srgbClr val="6600CC"/>
                </a:solidFill>
                <a:latin typeface="Calibri"/>
                <a:ea typeface="Calibri"/>
                <a:cs typeface="Calibri"/>
                <a:sym typeface="Calibri"/>
              </a:rPr>
              <a:t>2- تحديد المشكلة: </a:t>
            </a:r>
            <a:r>
              <a:rPr b="1" lang="ar-SA" sz="4000">
                <a:solidFill>
                  <a:schemeClr val="dk1"/>
                </a:solidFill>
                <a:latin typeface="Calibri"/>
                <a:ea typeface="Calibri"/>
                <a:cs typeface="Calibri"/>
                <a:sym typeface="Calibri"/>
              </a:rPr>
              <a:t>ويتم ذلك في ضوء إدراك وتصور واضح للمجال الخارجي والخبرات السابقة.</a:t>
            </a:r>
          </a:p>
        </p:txBody>
      </p:sp>
      <p:sp>
        <p:nvSpPr>
          <p:cNvPr id="176" name="Shape 176"/>
          <p:cNvSpPr/>
          <p:nvPr/>
        </p:nvSpPr>
        <p:spPr>
          <a:xfrm>
            <a:off x="4139951" y="1506487"/>
            <a:ext cx="4104456" cy="914400"/>
          </a:xfrm>
          <a:prstGeom prst="round2DiagRect">
            <a:avLst>
              <a:gd fmla="val 50000" name="adj1"/>
              <a:gd fmla="val 0" name="adj2"/>
            </a:avLst>
          </a:prstGeom>
          <a:gradFill>
            <a:gsLst>
              <a:gs pos="0">
                <a:srgbClr val="D99593"/>
              </a:gs>
              <a:gs pos="1000">
                <a:srgbClr val="FABF8E"/>
              </a:gs>
              <a:gs pos="48000">
                <a:srgbClr val="FFEFD1"/>
              </a:gs>
              <a:gs pos="64999">
                <a:srgbClr val="F0EBD5"/>
              </a:gs>
              <a:gs pos="100000">
                <a:srgbClr val="D1C39F"/>
              </a:gs>
            </a:gsLst>
            <a:path path="circle">
              <a:fillToRect l="100%" t="100%"/>
            </a:path>
            <a:tileRect b="-100%" r="-100%"/>
          </a:gradFill>
          <a:ln cap="flat" cmpd="sng" w="57150">
            <a:solidFill>
              <a:srgbClr val="D99593"/>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buNone/>
            </a:pPr>
            <a:r>
              <a:t/>
            </a:r>
            <a:endParaRPr sz="1800">
              <a:solidFill>
                <a:schemeClr val="lt1"/>
              </a:solidFill>
              <a:latin typeface="Calibri"/>
              <a:ea typeface="Calibri"/>
              <a:cs typeface="Calibri"/>
              <a:sym typeface="Calibri"/>
            </a:endParaRPr>
          </a:p>
        </p:txBody>
      </p:sp>
      <p:sp>
        <p:nvSpPr>
          <p:cNvPr id="177" name="Shape 177"/>
          <p:cNvSpPr/>
          <p:nvPr/>
        </p:nvSpPr>
        <p:spPr>
          <a:xfrm>
            <a:off x="3203848" y="1578495"/>
            <a:ext cx="4867800" cy="646331"/>
          </a:xfrm>
          <a:prstGeom prst="rect">
            <a:avLst/>
          </a:prstGeom>
          <a:noFill/>
          <a:ln>
            <a:noFill/>
          </a:ln>
        </p:spPr>
        <p:txBody>
          <a:bodyPr anchorCtr="0" anchor="t" bIns="45700" lIns="91425" rIns="91425" tIns="45700">
            <a:noAutofit/>
          </a:bodyPr>
          <a:lstStyle/>
          <a:p>
            <a:pPr indent="0" lvl="0" marL="0" marR="0" rtl="1" algn="r">
              <a:spcBef>
                <a:spcPts val="0"/>
              </a:spcBef>
              <a:buSzPct val="25000"/>
              <a:buNone/>
            </a:pPr>
            <a:r>
              <a:rPr b="1" lang="ar-SA" sz="3600">
                <a:solidFill>
                  <a:srgbClr val="006600"/>
                </a:solidFill>
                <a:latin typeface="Calibri"/>
                <a:ea typeface="Calibri"/>
                <a:cs typeface="Calibri"/>
                <a:sym typeface="Calibri"/>
              </a:rPr>
              <a:t>ثالثاً: التفكير الاستدلالي</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75">
                                            <p:txEl>
                                              <p:pRg end="0" st="0"/>
                                            </p:txEl>
                                          </p:spTgt>
                                        </p:tgtEl>
                                        <p:attrNameLst>
                                          <p:attrName>style.visibility</p:attrName>
                                        </p:attrNameLst>
                                      </p:cBhvr>
                                      <p:to>
                                        <p:strVal val="visible"/>
                                      </p:to>
                                    </p:set>
                                    <p:animEffect filter="fade" transition="in">
                                      <p:cBhvr>
                                        <p:cTn dur="500"/>
                                        <p:tgtEl>
                                          <p:spTgt spid="175">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سمة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