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78E2A411-8863-49BF-8D6F-1EA3D13E3DC4}">
  <a:tblStyle styleId="{78E2A411-8863-49BF-8D6F-1EA3D13E3DC4}"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slide" Target="slides/slide41.xml"/><Relationship Id="rId23" Type="http://schemas.openxmlformats.org/officeDocument/2006/relationships/slide" Target="slides/slide18.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3886200" y="0"/>
            <a:ext cx="2971799" cy="4572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1588" y="0"/>
            <a:ext cx="2971799" cy="457200"/>
          </a:xfrm>
          <a:prstGeom prst="rect">
            <a:avLst/>
          </a:prstGeom>
          <a:noFill/>
          <a:ln>
            <a:noFill/>
          </a:ln>
        </p:spPr>
        <p:txBody>
          <a:bodyPr anchorCtr="0" anchor="t" bIns="91425" lIns="91425" rIns="91425" tIns="91425"/>
          <a:lstStyle>
            <a:lvl1pPr indent="0" lvl="0" marL="0" marR="0" rtl="1" algn="l">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200" u="none" cap="none" strike="noStrike">
                <a:solidFill>
                  <a:schemeClr val="dk1"/>
                </a:solidFill>
                <a:latin typeface="Calibri"/>
                <a:ea typeface="Calibri"/>
                <a:cs typeface="Calibri"/>
                <a:sym typeface="Calibri"/>
              </a:defRPr>
            </a:lvl2pPr>
            <a:lvl3pPr indent="0" lvl="2" marL="914400" marR="0" rtl="1" algn="r">
              <a:spcBef>
                <a:spcPts val="0"/>
              </a:spcBef>
              <a:buNone/>
              <a:defRPr b="0" i="0" sz="1200" u="none" cap="none" strike="noStrike">
                <a:solidFill>
                  <a:schemeClr val="dk1"/>
                </a:solidFill>
                <a:latin typeface="Calibri"/>
                <a:ea typeface="Calibri"/>
                <a:cs typeface="Calibri"/>
                <a:sym typeface="Calibri"/>
              </a:defRPr>
            </a:lvl3pPr>
            <a:lvl4pPr indent="0" lvl="3" marL="1371600" marR="0" rtl="1" algn="r">
              <a:spcBef>
                <a:spcPts val="0"/>
              </a:spcBef>
              <a:buNone/>
              <a:defRPr b="0" i="0" sz="1200" u="none" cap="none" strike="noStrike">
                <a:solidFill>
                  <a:schemeClr val="dk1"/>
                </a:solidFill>
                <a:latin typeface="Calibri"/>
                <a:ea typeface="Calibri"/>
                <a:cs typeface="Calibri"/>
                <a:sym typeface="Calibri"/>
              </a:defRPr>
            </a:lvl4pPr>
            <a:lvl5pPr indent="0" lvl="4" marL="1828800" marR="0" rtl="1" algn="r">
              <a:spcBef>
                <a:spcPts val="0"/>
              </a:spcBef>
              <a:buNone/>
              <a:defRPr b="0" i="0" sz="1200" u="none" cap="none" strike="noStrike">
                <a:solidFill>
                  <a:schemeClr val="dk1"/>
                </a:solidFill>
                <a:latin typeface="Calibri"/>
                <a:ea typeface="Calibri"/>
                <a:cs typeface="Calibri"/>
                <a:sym typeface="Calibri"/>
              </a:defRPr>
            </a:lvl5pPr>
            <a:lvl6pPr indent="0" lvl="5" marL="2286000" marR="0" rtl="1" algn="r">
              <a:spcBef>
                <a:spcPts val="0"/>
              </a:spcBef>
              <a:buNone/>
              <a:defRPr b="0" i="0" sz="1200" u="none" cap="none" strike="noStrike">
                <a:solidFill>
                  <a:schemeClr val="dk1"/>
                </a:solidFill>
                <a:latin typeface="Calibri"/>
                <a:ea typeface="Calibri"/>
                <a:cs typeface="Calibri"/>
                <a:sym typeface="Calibri"/>
              </a:defRPr>
            </a:lvl6pPr>
            <a:lvl7pPr indent="0" lvl="6" marL="2743200" marR="0" rtl="1" algn="r">
              <a:spcBef>
                <a:spcPts val="0"/>
              </a:spcBef>
              <a:buNone/>
              <a:defRPr b="0" i="0" sz="1200" u="none" cap="none" strike="noStrike">
                <a:solidFill>
                  <a:schemeClr val="dk1"/>
                </a:solidFill>
                <a:latin typeface="Calibri"/>
                <a:ea typeface="Calibri"/>
                <a:cs typeface="Calibri"/>
                <a:sym typeface="Calibri"/>
              </a:defRPr>
            </a:lvl7pPr>
            <a:lvl8pPr indent="0" lvl="7" marL="3200400" marR="0" rtl="1" algn="r">
              <a:spcBef>
                <a:spcPts val="0"/>
              </a:spcBef>
              <a:buNone/>
              <a:defRPr b="0" i="0" sz="1200" u="none" cap="none" strike="noStrike">
                <a:solidFill>
                  <a:schemeClr val="dk1"/>
                </a:solidFill>
                <a:latin typeface="Calibri"/>
                <a:ea typeface="Calibri"/>
                <a:cs typeface="Calibri"/>
                <a:sym typeface="Calibri"/>
              </a:defRPr>
            </a:lvl8pPr>
            <a:lvl9pPr indent="0" lvl="8" marL="3657600" marR="0" rtl="1" algn="r">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3886200" y="8685213"/>
            <a:ext cx="2971799" cy="457200"/>
          </a:xfrm>
          <a:prstGeom prst="rect">
            <a:avLst/>
          </a:prstGeom>
          <a:noFill/>
          <a:ln>
            <a:noFill/>
          </a:ln>
        </p:spPr>
        <p:txBody>
          <a:bodyPr anchorCtr="0" anchor="b"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3" name="Shape 1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6" name="Shape 2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19" name="Shape 2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25" name="Shape 2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2" name="Shape 2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7" name="Shape 237"/>
        <p:cNvGrpSpPr/>
        <p:nvPr/>
      </p:nvGrpSpPr>
      <p:grpSpPr>
        <a:xfrm>
          <a:off x="0" y="0"/>
          <a:ext cx="0" cy="0"/>
          <a:chOff x="0" y="0"/>
          <a:chExt cx="0" cy="0"/>
        </a:xfrm>
      </p:grpSpPr>
      <p:sp>
        <p:nvSpPr>
          <p:cNvPr id="238" name="Shape 23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9" name="Shape 2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9" name="Shape 2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7" name="Shape 257"/>
        <p:cNvGrpSpPr/>
        <p:nvPr/>
      </p:nvGrpSpPr>
      <p:grpSpPr>
        <a:xfrm>
          <a:off x="0" y="0"/>
          <a:ext cx="0" cy="0"/>
          <a:chOff x="0" y="0"/>
          <a:chExt cx="0" cy="0"/>
        </a:xfrm>
      </p:grpSpPr>
      <p:sp>
        <p:nvSpPr>
          <p:cNvPr id="258" name="Shape 25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59" name="Shape 2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5" name="Shape 265"/>
        <p:cNvGrpSpPr/>
        <p:nvPr/>
      </p:nvGrpSpPr>
      <p:grpSpPr>
        <a:xfrm>
          <a:off x="0" y="0"/>
          <a:ext cx="0" cy="0"/>
          <a:chOff x="0" y="0"/>
          <a:chExt cx="0" cy="0"/>
        </a:xfrm>
      </p:grpSpPr>
      <p:sp>
        <p:nvSpPr>
          <p:cNvPr id="266" name="Shape 2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7" name="Shape 2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74" name="Shape 2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83" name="Shape 28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0" name="Shape 290"/>
        <p:cNvGrpSpPr/>
        <p:nvPr/>
      </p:nvGrpSpPr>
      <p:grpSpPr>
        <a:xfrm>
          <a:off x="0" y="0"/>
          <a:ext cx="0" cy="0"/>
          <a:chOff x="0" y="0"/>
          <a:chExt cx="0" cy="0"/>
        </a:xfrm>
      </p:grpSpPr>
      <p:sp>
        <p:nvSpPr>
          <p:cNvPr id="291" name="Shape 2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92" name="Shape 2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9" name="Shape 299"/>
        <p:cNvGrpSpPr/>
        <p:nvPr/>
      </p:nvGrpSpPr>
      <p:grpSpPr>
        <a:xfrm>
          <a:off x="0" y="0"/>
          <a:ext cx="0" cy="0"/>
          <a:chOff x="0" y="0"/>
          <a:chExt cx="0" cy="0"/>
        </a:xfrm>
      </p:grpSpPr>
      <p:sp>
        <p:nvSpPr>
          <p:cNvPr id="300" name="Shape 30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01" name="Shape 3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5" name="Shape 305"/>
        <p:cNvGrpSpPr/>
        <p:nvPr/>
      </p:nvGrpSpPr>
      <p:grpSpPr>
        <a:xfrm>
          <a:off x="0" y="0"/>
          <a:ext cx="0" cy="0"/>
          <a:chOff x="0" y="0"/>
          <a:chExt cx="0" cy="0"/>
        </a:xfrm>
      </p:grpSpPr>
      <p:sp>
        <p:nvSpPr>
          <p:cNvPr id="306" name="Shape 3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07" name="Shape 3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2" name="Shape 322"/>
        <p:cNvGrpSpPr/>
        <p:nvPr/>
      </p:nvGrpSpPr>
      <p:grpSpPr>
        <a:xfrm>
          <a:off x="0" y="0"/>
          <a:ext cx="0" cy="0"/>
          <a:chOff x="0" y="0"/>
          <a:chExt cx="0" cy="0"/>
        </a:xfrm>
      </p:grpSpPr>
      <p:sp>
        <p:nvSpPr>
          <p:cNvPr id="323" name="Shape 32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4" name="Shape 3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0" name="Shape 330"/>
        <p:cNvGrpSpPr/>
        <p:nvPr/>
      </p:nvGrpSpPr>
      <p:grpSpPr>
        <a:xfrm>
          <a:off x="0" y="0"/>
          <a:ext cx="0" cy="0"/>
          <a:chOff x="0" y="0"/>
          <a:chExt cx="0" cy="0"/>
        </a:xfrm>
      </p:grpSpPr>
      <p:sp>
        <p:nvSpPr>
          <p:cNvPr id="331" name="Shape 33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32" name="Shape 3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8" name="Shape 338"/>
        <p:cNvGrpSpPr/>
        <p:nvPr/>
      </p:nvGrpSpPr>
      <p:grpSpPr>
        <a:xfrm>
          <a:off x="0" y="0"/>
          <a:ext cx="0" cy="0"/>
          <a:chOff x="0" y="0"/>
          <a:chExt cx="0" cy="0"/>
        </a:xfrm>
      </p:grpSpPr>
      <p:sp>
        <p:nvSpPr>
          <p:cNvPr id="339" name="Shape 33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0" name="Shape 3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8" name="Shape 3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3" name="Shape 353"/>
        <p:cNvGrpSpPr/>
        <p:nvPr/>
      </p:nvGrpSpPr>
      <p:grpSpPr>
        <a:xfrm>
          <a:off x="0" y="0"/>
          <a:ext cx="0" cy="0"/>
          <a:chOff x="0" y="0"/>
          <a:chExt cx="0" cy="0"/>
        </a:xfrm>
      </p:grpSpPr>
      <p:sp>
        <p:nvSpPr>
          <p:cNvPr id="354" name="Shape 3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55" name="Shape 35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56" name="Shape 356"/>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lang="ar-SA" sz="1200">
                <a:solidFill>
                  <a:schemeClr val="dk1"/>
                </a:solidFill>
                <a:latin typeface="Calibri"/>
                <a:ea typeface="Calibri"/>
                <a:cs typeface="Calibri"/>
                <a:sym typeface="Calibri"/>
              </a:rPr>
              <a:t>‹#›</a:t>
            </a:fld>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2" name="Shape 1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2" name="Shape 362"/>
        <p:cNvGrpSpPr/>
        <p:nvPr/>
      </p:nvGrpSpPr>
      <p:grpSpPr>
        <a:xfrm>
          <a:off x="0" y="0"/>
          <a:ext cx="0" cy="0"/>
          <a:chOff x="0" y="0"/>
          <a:chExt cx="0" cy="0"/>
        </a:xfrm>
      </p:grpSpPr>
      <p:sp>
        <p:nvSpPr>
          <p:cNvPr id="363" name="Shape 36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64" name="Shape 3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9" name="Shape 369"/>
        <p:cNvGrpSpPr/>
        <p:nvPr/>
      </p:nvGrpSpPr>
      <p:grpSpPr>
        <a:xfrm>
          <a:off x="0" y="0"/>
          <a:ext cx="0" cy="0"/>
          <a:chOff x="0" y="0"/>
          <a:chExt cx="0" cy="0"/>
        </a:xfrm>
      </p:grpSpPr>
      <p:sp>
        <p:nvSpPr>
          <p:cNvPr id="370" name="Shape 37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71" name="Shape 37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78" name="Shape 3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4" name="Shape 384"/>
        <p:cNvGrpSpPr/>
        <p:nvPr/>
      </p:nvGrpSpPr>
      <p:grpSpPr>
        <a:xfrm>
          <a:off x="0" y="0"/>
          <a:ext cx="0" cy="0"/>
          <a:chOff x="0" y="0"/>
          <a:chExt cx="0" cy="0"/>
        </a:xfrm>
      </p:grpSpPr>
      <p:sp>
        <p:nvSpPr>
          <p:cNvPr id="385" name="Shape 3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86" name="Shape 3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2" name="Shape 392"/>
        <p:cNvGrpSpPr/>
        <p:nvPr/>
      </p:nvGrpSpPr>
      <p:grpSpPr>
        <a:xfrm>
          <a:off x="0" y="0"/>
          <a:ext cx="0" cy="0"/>
          <a:chOff x="0" y="0"/>
          <a:chExt cx="0" cy="0"/>
        </a:xfrm>
      </p:grpSpPr>
      <p:sp>
        <p:nvSpPr>
          <p:cNvPr id="393" name="Shape 39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94" name="Shape 3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0" name="Shape 400"/>
        <p:cNvGrpSpPr/>
        <p:nvPr/>
      </p:nvGrpSpPr>
      <p:grpSpPr>
        <a:xfrm>
          <a:off x="0" y="0"/>
          <a:ext cx="0" cy="0"/>
          <a:chOff x="0" y="0"/>
          <a:chExt cx="0" cy="0"/>
        </a:xfrm>
      </p:grpSpPr>
      <p:sp>
        <p:nvSpPr>
          <p:cNvPr id="401" name="Shape 4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02" name="Shape 4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8" name="Shape 408"/>
        <p:cNvGrpSpPr/>
        <p:nvPr/>
      </p:nvGrpSpPr>
      <p:grpSpPr>
        <a:xfrm>
          <a:off x="0" y="0"/>
          <a:ext cx="0" cy="0"/>
          <a:chOff x="0" y="0"/>
          <a:chExt cx="0" cy="0"/>
        </a:xfrm>
      </p:grpSpPr>
      <p:sp>
        <p:nvSpPr>
          <p:cNvPr id="409" name="Shape 40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10" name="Shape 41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6" name="Shape 416"/>
        <p:cNvGrpSpPr/>
        <p:nvPr/>
      </p:nvGrpSpPr>
      <p:grpSpPr>
        <a:xfrm>
          <a:off x="0" y="0"/>
          <a:ext cx="0" cy="0"/>
          <a:chOff x="0" y="0"/>
          <a:chExt cx="0" cy="0"/>
        </a:xfrm>
      </p:grpSpPr>
      <p:sp>
        <p:nvSpPr>
          <p:cNvPr id="417" name="Shape 41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18" name="Shape 4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4" name="Shape 424"/>
        <p:cNvGrpSpPr/>
        <p:nvPr/>
      </p:nvGrpSpPr>
      <p:grpSpPr>
        <a:xfrm>
          <a:off x="0" y="0"/>
          <a:ext cx="0" cy="0"/>
          <a:chOff x="0" y="0"/>
          <a:chExt cx="0" cy="0"/>
        </a:xfrm>
      </p:grpSpPr>
      <p:sp>
        <p:nvSpPr>
          <p:cNvPr id="425" name="Shape 42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26" name="Shape 42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2" name="Shape 432"/>
        <p:cNvGrpSpPr/>
        <p:nvPr/>
      </p:nvGrpSpPr>
      <p:grpSpPr>
        <a:xfrm>
          <a:off x="0" y="0"/>
          <a:ext cx="0" cy="0"/>
          <a:chOff x="0" y="0"/>
          <a:chExt cx="0" cy="0"/>
        </a:xfrm>
      </p:grpSpPr>
      <p:sp>
        <p:nvSpPr>
          <p:cNvPr id="433" name="Shape 4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34" name="Shape 4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2" name="Shape 1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0" name="Shape 440"/>
        <p:cNvGrpSpPr/>
        <p:nvPr/>
      </p:nvGrpSpPr>
      <p:grpSpPr>
        <a:xfrm>
          <a:off x="0" y="0"/>
          <a:ext cx="0" cy="0"/>
          <a:chOff x="0" y="0"/>
          <a:chExt cx="0" cy="0"/>
        </a:xfrm>
      </p:grpSpPr>
      <p:sp>
        <p:nvSpPr>
          <p:cNvPr id="441" name="Shape 4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42" name="Shape 4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7" name="Shape 447"/>
        <p:cNvGrpSpPr/>
        <p:nvPr/>
      </p:nvGrpSpPr>
      <p:grpSpPr>
        <a:xfrm>
          <a:off x="0" y="0"/>
          <a:ext cx="0" cy="0"/>
          <a:chOff x="0" y="0"/>
          <a:chExt cx="0" cy="0"/>
        </a:xfrm>
      </p:grpSpPr>
      <p:sp>
        <p:nvSpPr>
          <p:cNvPr id="448" name="Shape 44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49" name="Shape 4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2" name="Shape 1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42" name="Shape 1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54" name="Shape 1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5" name="Shape 15"/>
        <p:cNvGrpSpPr/>
        <p:nvPr/>
      </p:nvGrpSpPr>
      <p:grpSpPr>
        <a:xfrm>
          <a:off x="0" y="0"/>
          <a:ext cx="0" cy="0"/>
          <a:chOff x="0" y="0"/>
          <a:chExt cx="0" cy="0"/>
        </a:xfrm>
      </p:grpSpPr>
      <p:sp>
        <p:nvSpPr>
          <p:cNvPr id="16" name="Shape 1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7" name="Shape 1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8" name="Shape 1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2" name="Shape 2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8" name="Shape 2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31" name="Shape 31"/>
        <p:cNvGrpSpPr/>
        <p:nvPr/>
      </p:nvGrpSpPr>
      <p:grpSpPr>
        <a:xfrm>
          <a:off x="0" y="0"/>
          <a:ext cx="0" cy="0"/>
          <a:chOff x="0" y="0"/>
          <a:chExt cx="0" cy="0"/>
        </a:xfrm>
      </p:grpSpPr>
      <p:sp>
        <p:nvSpPr>
          <p:cNvPr id="32" name="Shape 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9" name="Shape 3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5" name="Shape 5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18999" r="-18999" t="0"/>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6.png"/><Relationship Id="rId4" Type="http://schemas.openxmlformats.org/officeDocument/2006/relationships/image" Target="../media/image0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0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2.png"/><Relationship Id="rId4" Type="http://schemas.openxmlformats.org/officeDocument/2006/relationships/image" Target="../media/image0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5.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0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0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pic>
        <p:nvPicPr>
          <p:cNvPr descr="shape.png" id="88" name="Shape 88"/>
          <p:cNvPicPr preferRelativeResize="0"/>
          <p:nvPr/>
        </p:nvPicPr>
        <p:blipFill rotWithShape="1">
          <a:blip r:embed="rId3">
            <a:alphaModFix/>
          </a:blip>
          <a:srcRect b="0" l="0" r="0" t="0"/>
          <a:stretch/>
        </p:blipFill>
        <p:spPr>
          <a:xfrm>
            <a:off x="1403648" y="908720"/>
            <a:ext cx="6048671" cy="1176144"/>
          </a:xfrm>
          <a:prstGeom prst="rect">
            <a:avLst/>
          </a:prstGeom>
          <a:noFill/>
          <a:ln>
            <a:noFill/>
          </a:ln>
        </p:spPr>
      </p:pic>
      <p:sp>
        <p:nvSpPr>
          <p:cNvPr id="89" name="Shape 89"/>
          <p:cNvSpPr/>
          <p:nvPr/>
        </p:nvSpPr>
        <p:spPr>
          <a:xfrm>
            <a:off x="2059547" y="932736"/>
            <a:ext cx="445666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SA" sz="6600" u="none" cap="none" strike="noStrike">
                <a:solidFill>
                  <a:srgbClr val="0000CC"/>
                </a:solidFill>
                <a:latin typeface="Calibri"/>
                <a:ea typeface="Calibri"/>
                <a:cs typeface="Calibri"/>
                <a:sym typeface="Calibri"/>
              </a:rPr>
              <a:t>الوحدة السادسة</a:t>
            </a:r>
          </a:p>
        </p:txBody>
      </p:sp>
      <p:pic>
        <p:nvPicPr>
          <p:cNvPr descr="0254.bmp" id="90" name="Shape 90"/>
          <p:cNvPicPr preferRelativeResize="0"/>
          <p:nvPr/>
        </p:nvPicPr>
        <p:blipFill rotWithShape="1">
          <a:blip r:embed="rId4">
            <a:alphaModFix/>
          </a:blip>
          <a:srcRect b="0" l="0" r="0" t="0"/>
          <a:stretch/>
        </p:blipFill>
        <p:spPr>
          <a:xfrm>
            <a:off x="683568" y="3717032"/>
            <a:ext cx="7632848" cy="1944216"/>
          </a:xfrm>
          <a:prstGeom prst="roundRect">
            <a:avLst>
              <a:gd fmla="val 16667" name="adj"/>
            </a:avLst>
          </a:prstGeom>
          <a:noFill/>
          <a:ln>
            <a:noFill/>
          </a:ln>
          <a:effectLst>
            <a:outerShdw blurRad="44450" algn="ctr" dir="5400000" dist="27939">
              <a:srgbClr val="000000">
                <a:alpha val="31764"/>
              </a:srgbClr>
            </a:outerShdw>
          </a:effectLst>
        </p:spPr>
      </p:pic>
      <p:sp>
        <p:nvSpPr>
          <p:cNvPr id="91" name="Shape 91"/>
          <p:cNvSpPr/>
          <p:nvPr/>
        </p:nvSpPr>
        <p:spPr>
          <a:xfrm>
            <a:off x="1071562" y="3806423"/>
            <a:ext cx="6929436"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SA" sz="5400">
                <a:solidFill>
                  <a:srgbClr val="FF0000"/>
                </a:solidFill>
                <a:latin typeface="Calibri"/>
                <a:ea typeface="Calibri"/>
                <a:cs typeface="Calibri"/>
                <a:sym typeface="Calibri"/>
              </a:rPr>
              <a:t>القدرات العقلية واكتشاف</a:t>
            </a:r>
          </a:p>
          <a:p>
            <a:pPr indent="0" lvl="0" marL="0" marR="0" rtl="1" algn="ctr">
              <a:spcBef>
                <a:spcPts val="0"/>
              </a:spcBef>
              <a:buSzPct val="25000"/>
              <a:buNone/>
            </a:pPr>
            <a:r>
              <a:rPr b="1" lang="ar-SA" sz="5400">
                <a:solidFill>
                  <a:srgbClr val="FF0000"/>
                </a:solidFill>
                <a:latin typeface="Calibri"/>
                <a:ea typeface="Calibri"/>
                <a:cs typeface="Calibri"/>
                <a:sym typeface="Calibri"/>
              </a:rPr>
              <a:t> الميول وتنميتها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5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sp>
        <p:nvSpPr>
          <p:cNvPr id="182" name="Shape 182"/>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3" name="Shape 183"/>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184" name="Shape 184"/>
          <p:cNvGrpSpPr/>
          <p:nvPr/>
        </p:nvGrpSpPr>
        <p:grpSpPr>
          <a:xfrm>
            <a:off x="251519" y="3140968"/>
            <a:ext cx="8640960" cy="3717031"/>
            <a:chOff x="251519" y="2420888"/>
            <a:chExt cx="8640960" cy="3600399"/>
          </a:xfrm>
        </p:grpSpPr>
        <p:sp>
          <p:nvSpPr>
            <p:cNvPr id="185" name="Shape 185"/>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6" name="Shape 186"/>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87" name="Shape 187"/>
          <p:cNvSpPr/>
          <p:nvPr/>
        </p:nvSpPr>
        <p:spPr>
          <a:xfrm>
            <a:off x="755575" y="3429000"/>
            <a:ext cx="7632848"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خطوات الاستدلال:</a:t>
            </a:r>
          </a:p>
        </p:txBody>
      </p:sp>
      <p:sp>
        <p:nvSpPr>
          <p:cNvPr id="188" name="Shape 188"/>
          <p:cNvSpPr/>
          <p:nvPr/>
        </p:nvSpPr>
        <p:spPr>
          <a:xfrm>
            <a:off x="683568" y="4380200"/>
            <a:ext cx="7668344" cy="193899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rgbClr val="6600CC"/>
                </a:solidFill>
                <a:latin typeface="Calibri"/>
                <a:ea typeface="Calibri"/>
                <a:cs typeface="Calibri"/>
                <a:sym typeface="Calibri"/>
              </a:rPr>
              <a:t>3- فرض الفروض: </a:t>
            </a:r>
            <a:r>
              <a:rPr b="1" lang="ar-SA" sz="4000">
                <a:solidFill>
                  <a:schemeClr val="dk1"/>
                </a:solidFill>
                <a:latin typeface="Calibri"/>
                <a:ea typeface="Calibri"/>
                <a:cs typeface="Calibri"/>
                <a:sym typeface="Calibri"/>
              </a:rPr>
              <a:t>في ضوء ما جمعه الفرد من وقائع حول هذه المشكلة يفترض عدة فروض أو احتمالات كحلول لتلك المشكلة.</a:t>
            </a:r>
          </a:p>
        </p:txBody>
      </p:sp>
      <p:sp>
        <p:nvSpPr>
          <p:cNvPr id="189" name="Shape 189"/>
          <p:cNvSpPr/>
          <p:nvPr/>
        </p:nvSpPr>
        <p:spPr>
          <a:xfrm>
            <a:off x="4139951" y="1506487"/>
            <a:ext cx="4104456"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0" name="Shape 190"/>
          <p:cNvSpPr/>
          <p:nvPr/>
        </p:nvSpPr>
        <p:spPr>
          <a:xfrm>
            <a:off x="3203848" y="1578495"/>
            <a:ext cx="486780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ثالثاً: التفكير الاستدلالي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8">
                                            <p:txEl>
                                              <p:pRg end="0" st="0"/>
                                            </p:txEl>
                                          </p:spTgt>
                                        </p:tgtEl>
                                        <p:attrNameLst>
                                          <p:attrName>style.visibility</p:attrName>
                                        </p:attrNameLst>
                                      </p:cBhvr>
                                      <p:to>
                                        <p:strVal val="visible"/>
                                      </p:to>
                                    </p:set>
                                    <p:animEffect filter="fade" transition="in">
                                      <p:cBhvr>
                                        <p:cTn dur="500"/>
                                        <p:tgtEl>
                                          <p:spTgt spid="18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sp>
        <p:nvSpPr>
          <p:cNvPr id="195" name="Shape 195"/>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6" name="Shape 196"/>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197" name="Shape 197"/>
          <p:cNvGrpSpPr/>
          <p:nvPr/>
        </p:nvGrpSpPr>
        <p:grpSpPr>
          <a:xfrm>
            <a:off x="251519" y="3140968"/>
            <a:ext cx="8640960" cy="3717031"/>
            <a:chOff x="251519" y="2420888"/>
            <a:chExt cx="8640960" cy="3600399"/>
          </a:xfrm>
        </p:grpSpPr>
        <p:sp>
          <p:nvSpPr>
            <p:cNvPr id="198" name="Shape 198"/>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9" name="Shape 199"/>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00" name="Shape 200"/>
          <p:cNvSpPr/>
          <p:nvPr/>
        </p:nvSpPr>
        <p:spPr>
          <a:xfrm>
            <a:off x="755575" y="3429000"/>
            <a:ext cx="7632848"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خطوات الاستدلال:</a:t>
            </a:r>
          </a:p>
        </p:txBody>
      </p:sp>
      <p:sp>
        <p:nvSpPr>
          <p:cNvPr id="201" name="Shape 201"/>
          <p:cNvSpPr/>
          <p:nvPr/>
        </p:nvSpPr>
        <p:spPr>
          <a:xfrm>
            <a:off x="504056" y="3882533"/>
            <a:ext cx="7956376"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4- اختبار صحة الفروض: </a:t>
            </a:r>
            <a:r>
              <a:rPr b="1" lang="ar-SA" sz="3600">
                <a:solidFill>
                  <a:schemeClr val="dk1"/>
                </a:solidFill>
                <a:latin typeface="Calibri"/>
                <a:ea typeface="Calibri"/>
                <a:cs typeface="Calibri"/>
                <a:sym typeface="Calibri"/>
              </a:rPr>
              <a:t>ينتقل الفرد بعد ذلك إلى التحقق من صحة الفروض التي فرضها كحلول للمشكلة، وينتهي به الأمر إلى اختيار فرض معين يعتبر حل للمشكلة موضوع الدراسة ويطرح ما عداه من الفروض الأخرى.</a:t>
            </a:r>
          </a:p>
        </p:txBody>
      </p:sp>
      <p:sp>
        <p:nvSpPr>
          <p:cNvPr id="202" name="Shape 202"/>
          <p:cNvSpPr/>
          <p:nvPr/>
        </p:nvSpPr>
        <p:spPr>
          <a:xfrm>
            <a:off x="4139951" y="1506487"/>
            <a:ext cx="4104456"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3" name="Shape 203"/>
          <p:cNvSpPr/>
          <p:nvPr/>
        </p:nvSpPr>
        <p:spPr>
          <a:xfrm>
            <a:off x="3203848" y="1578495"/>
            <a:ext cx="486780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ثالثاً: التفكير الاستدلالي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1">
                                            <p:txEl>
                                              <p:pRg end="0" st="0"/>
                                            </p:txEl>
                                          </p:spTgt>
                                        </p:tgtEl>
                                        <p:attrNameLst>
                                          <p:attrName>style.visibility</p:attrName>
                                        </p:attrNameLst>
                                      </p:cBhvr>
                                      <p:to>
                                        <p:strVal val="visible"/>
                                      </p:to>
                                    </p:set>
                                    <p:animEffect filter="fade" transition="in">
                                      <p:cBhvr>
                                        <p:cTn dur="500"/>
                                        <p:tgtEl>
                                          <p:spTgt spid="20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sp>
        <p:nvSpPr>
          <p:cNvPr id="208" name="Shape 208"/>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9" name="Shape 209"/>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210" name="Shape 210"/>
          <p:cNvGrpSpPr/>
          <p:nvPr/>
        </p:nvGrpSpPr>
        <p:grpSpPr>
          <a:xfrm>
            <a:off x="251519" y="3140968"/>
            <a:ext cx="8640960" cy="3717031"/>
            <a:chOff x="251519" y="2420888"/>
            <a:chExt cx="8640960" cy="3600399"/>
          </a:xfrm>
        </p:grpSpPr>
        <p:sp>
          <p:nvSpPr>
            <p:cNvPr id="211" name="Shape 211"/>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2" name="Shape 212"/>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13" name="Shape 213"/>
          <p:cNvSpPr/>
          <p:nvPr/>
        </p:nvSpPr>
        <p:spPr>
          <a:xfrm>
            <a:off x="755575" y="3429000"/>
            <a:ext cx="7632848"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خطوات الاستدلال:</a:t>
            </a:r>
          </a:p>
        </p:txBody>
      </p:sp>
      <p:sp>
        <p:nvSpPr>
          <p:cNvPr id="214" name="Shape 214"/>
          <p:cNvSpPr/>
          <p:nvPr/>
        </p:nvSpPr>
        <p:spPr>
          <a:xfrm>
            <a:off x="504056" y="4436532"/>
            <a:ext cx="7956376"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5- تطبيق الحل: </a:t>
            </a:r>
            <a:r>
              <a:rPr b="1" lang="ar-SA" sz="3600">
                <a:solidFill>
                  <a:schemeClr val="dk1"/>
                </a:solidFill>
                <a:latin typeface="Calibri"/>
                <a:ea typeface="Calibri"/>
                <a:cs typeface="Calibri"/>
                <a:sym typeface="Calibri"/>
              </a:rPr>
              <a:t>وأخيراً يطبق الحل الذي توصل إليه في الخطوة السابقة تطبيقاً عملياً وبالتالي ينجح في حل المشكلة.</a:t>
            </a:r>
          </a:p>
        </p:txBody>
      </p:sp>
      <p:sp>
        <p:nvSpPr>
          <p:cNvPr id="215" name="Shape 215"/>
          <p:cNvSpPr/>
          <p:nvPr/>
        </p:nvSpPr>
        <p:spPr>
          <a:xfrm>
            <a:off x="4139951" y="1506487"/>
            <a:ext cx="4104456"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6" name="Shape 216"/>
          <p:cNvSpPr/>
          <p:nvPr/>
        </p:nvSpPr>
        <p:spPr>
          <a:xfrm>
            <a:off x="3203848" y="1578495"/>
            <a:ext cx="486780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ثالثاً: التفكير الاستدلالي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4">
                                            <p:txEl>
                                              <p:pRg end="0" st="0"/>
                                            </p:txEl>
                                          </p:spTgt>
                                        </p:tgtEl>
                                        <p:attrNameLst>
                                          <p:attrName>style.visibility</p:attrName>
                                        </p:attrNameLst>
                                      </p:cBhvr>
                                      <p:to>
                                        <p:strVal val="visible"/>
                                      </p:to>
                                    </p:set>
                                    <p:animEffect filter="fade" transition="in">
                                      <p:cBhvr>
                                        <p:cTn dur="500"/>
                                        <p:tgtEl>
                                          <p:spTgt spid="21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pic>
        <p:nvPicPr>
          <p:cNvPr descr="1b392f9e2bd302b146ce60cde21c286c.jpg" id="221" name="Shape 221"/>
          <p:cNvPicPr preferRelativeResize="0"/>
          <p:nvPr/>
        </p:nvPicPr>
        <p:blipFill rotWithShape="1">
          <a:blip r:embed="rId3">
            <a:alphaModFix/>
          </a:blip>
          <a:srcRect b="0" l="0" r="0" t="0"/>
          <a:stretch/>
        </p:blipFill>
        <p:spPr>
          <a:xfrm>
            <a:off x="3203848" y="1988840"/>
            <a:ext cx="3059399" cy="2736303"/>
          </a:xfrm>
          <a:prstGeom prst="roundRect">
            <a:avLst>
              <a:gd fmla="val 16667" name="adj"/>
            </a:avLst>
          </a:prstGeom>
          <a:noFill/>
          <a:ln>
            <a:noFill/>
          </a:ln>
        </p:spPr>
      </p:pic>
      <p:sp>
        <p:nvSpPr>
          <p:cNvPr id="222" name="Shape 222"/>
          <p:cNvSpPr/>
          <p:nvPr/>
        </p:nvSpPr>
        <p:spPr>
          <a:xfrm>
            <a:off x="3770039" y="2348880"/>
            <a:ext cx="188705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600">
                <a:solidFill>
                  <a:srgbClr val="0000CC"/>
                </a:solidFill>
                <a:latin typeface="Calibri"/>
                <a:ea typeface="Calibri"/>
                <a:cs typeface="Calibri"/>
                <a:sym typeface="Calibri"/>
              </a:rPr>
              <a:t>نشاط</a:t>
            </a:r>
          </a:p>
          <a:p>
            <a:pPr indent="0" lvl="0" marL="0" marR="0" rtl="1" algn="ctr">
              <a:spcBef>
                <a:spcPts val="0"/>
              </a:spcBef>
              <a:buSzPct val="25000"/>
              <a:buNone/>
            </a:pPr>
            <a:r>
              <a:rPr b="1" lang="ar-SA" sz="6600">
                <a:solidFill>
                  <a:srgbClr val="0000CC"/>
                </a:solidFill>
                <a:latin typeface="Calibri"/>
                <a:ea typeface="Calibri"/>
                <a:cs typeface="Calibri"/>
                <a:sym typeface="Calibri"/>
              </a:rPr>
              <a:t> 6- 7</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descr="معبأ.png" id="227" name="Shape 227"/>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228" name="Shape 228"/>
          <p:cNvSpPr/>
          <p:nvPr/>
        </p:nvSpPr>
        <p:spPr>
          <a:xfrm>
            <a:off x="974576" y="786770"/>
            <a:ext cx="7197823" cy="4955203"/>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(مهما اختلفت المشكلات التي يتعرض لها الفرد من حيث نوعها ودرجة تعقيدها فإن طرق حلها واحدة) وضح ذلك؟</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229" name="Shape 229"/>
          <p:cNvSpPr txBox="1"/>
          <p:nvPr/>
        </p:nvSpPr>
        <p:spPr>
          <a:xfrm>
            <a:off x="857224" y="2643182"/>
            <a:ext cx="7286675" cy="353943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FF0066"/>
                </a:solidFill>
                <a:latin typeface="Calibri"/>
                <a:ea typeface="Calibri"/>
                <a:cs typeface="Calibri"/>
                <a:sym typeface="Calibri"/>
              </a:rPr>
              <a:t>1. الشعور بوجود مشكلة: </a:t>
            </a:r>
            <a:r>
              <a:rPr b="1" lang="ar-SA" sz="3200">
                <a:solidFill>
                  <a:srgbClr val="0000CC"/>
                </a:solidFill>
                <a:latin typeface="Calibri"/>
                <a:ea typeface="Calibri"/>
                <a:cs typeface="Calibri"/>
                <a:sym typeface="Calibri"/>
              </a:rPr>
              <a:t>يدرك الفرد أن هناك مشكلة حقيقية تستوجب عملية التفكير.</a:t>
            </a:r>
          </a:p>
          <a:p>
            <a:pPr indent="0" lvl="0" marL="0" marR="0" rtl="1" algn="r">
              <a:spcBef>
                <a:spcPts val="0"/>
              </a:spcBef>
              <a:buSzPct val="25000"/>
              <a:buNone/>
            </a:pPr>
            <a:r>
              <a:rPr b="1" lang="ar-SA" sz="3200">
                <a:solidFill>
                  <a:srgbClr val="FF0066"/>
                </a:solidFill>
                <a:latin typeface="Calibri"/>
                <a:ea typeface="Calibri"/>
                <a:cs typeface="Calibri"/>
                <a:sym typeface="Calibri"/>
              </a:rPr>
              <a:t>2. تحديد المشكلة: </a:t>
            </a:r>
            <a:r>
              <a:rPr b="1" lang="ar-SA" sz="3200">
                <a:solidFill>
                  <a:srgbClr val="0000CC"/>
                </a:solidFill>
                <a:latin typeface="Calibri"/>
                <a:ea typeface="Calibri"/>
                <a:cs typeface="Calibri"/>
                <a:sym typeface="Calibri"/>
              </a:rPr>
              <a:t>ويتم ذلك في ضوء إدراك وتصور واضح للمجال الخارجي والخبرات السابقة.</a:t>
            </a:r>
          </a:p>
          <a:p>
            <a:pPr indent="0" lvl="0" marL="0" marR="0" rtl="1" algn="r">
              <a:spcBef>
                <a:spcPts val="0"/>
              </a:spcBef>
              <a:buSzPct val="25000"/>
              <a:buNone/>
            </a:pPr>
            <a:r>
              <a:rPr b="1" lang="ar-SA" sz="3200">
                <a:solidFill>
                  <a:srgbClr val="FF0066"/>
                </a:solidFill>
                <a:latin typeface="Calibri"/>
                <a:ea typeface="Calibri"/>
                <a:cs typeface="Calibri"/>
                <a:sym typeface="Calibri"/>
              </a:rPr>
              <a:t>3. فرض الفروض: </a:t>
            </a:r>
            <a:r>
              <a:rPr b="1" lang="ar-SA" sz="3200">
                <a:solidFill>
                  <a:srgbClr val="0000CC"/>
                </a:solidFill>
                <a:latin typeface="Calibri"/>
                <a:ea typeface="Calibri"/>
                <a:cs typeface="Calibri"/>
                <a:sym typeface="Calibri"/>
              </a:rPr>
              <a:t>في ضوء ما جمعه الفرد من وقائع حول هذه المشكلة يفترض عدة فروض أو احتمالات كحلول لتلك المشكلة.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
                                        <p:tgtEl>
                                          <p:spTgt spid="227"/>
                                        </p:tgtEl>
                                      </p:cBhvr>
                                    </p:animEffect>
                                  </p:childTnLst>
                                </p:cTn>
                              </p:par>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xEl>
                                              <p:pRg end="0" st="0"/>
                                            </p:txEl>
                                          </p:spTgt>
                                        </p:tgtEl>
                                        <p:attrNameLst>
                                          <p:attrName>style.visibility</p:attrName>
                                        </p:attrNameLst>
                                      </p:cBhvr>
                                      <p:to>
                                        <p:strVal val="visible"/>
                                      </p:to>
                                    </p:set>
                                    <p:animEffect filter="fade" transition="in">
                                      <p:cBhvr>
                                        <p:cTn dur="500"/>
                                        <p:tgtEl>
                                          <p:spTgt spid="22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xEl>
                                              <p:pRg end="1" st="1"/>
                                            </p:txEl>
                                          </p:spTgt>
                                        </p:tgtEl>
                                        <p:attrNameLst>
                                          <p:attrName>style.visibility</p:attrName>
                                        </p:attrNameLst>
                                      </p:cBhvr>
                                      <p:to>
                                        <p:strVal val="visible"/>
                                      </p:to>
                                    </p:set>
                                    <p:animEffect filter="fade" transition="in">
                                      <p:cBhvr>
                                        <p:cTn dur="500"/>
                                        <p:tgtEl>
                                          <p:spTgt spid="22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xEl>
                                              <p:pRg end="2" st="2"/>
                                            </p:txEl>
                                          </p:spTgt>
                                        </p:tgtEl>
                                        <p:attrNameLst>
                                          <p:attrName>style.visibility</p:attrName>
                                        </p:attrNameLst>
                                      </p:cBhvr>
                                      <p:to>
                                        <p:strVal val="visible"/>
                                      </p:to>
                                    </p:set>
                                    <p:animEffect filter="fade" transition="in">
                                      <p:cBhvr>
                                        <p:cTn dur="500"/>
                                        <p:tgtEl>
                                          <p:spTgt spid="22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pic>
        <p:nvPicPr>
          <p:cNvPr descr="معبأ.png" id="234" name="Shape 234"/>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235" name="Shape 235"/>
          <p:cNvSpPr/>
          <p:nvPr/>
        </p:nvSpPr>
        <p:spPr>
          <a:xfrm>
            <a:off x="974576" y="786770"/>
            <a:ext cx="7197823" cy="4955203"/>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(مهما اختلفت المشكلات التي يتعرض لها الفرد من حيث نوعها ودرجة تعقيدها فإن طرق حلها واحدة) وضح ذلك؟</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236" name="Shape 236"/>
          <p:cNvSpPr txBox="1"/>
          <p:nvPr/>
        </p:nvSpPr>
        <p:spPr>
          <a:xfrm>
            <a:off x="571472" y="2643182"/>
            <a:ext cx="7786741" cy="353943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FF0066"/>
                </a:solidFill>
                <a:latin typeface="Calibri"/>
                <a:ea typeface="Calibri"/>
                <a:cs typeface="Calibri"/>
                <a:sym typeface="Calibri"/>
              </a:rPr>
              <a:t>4. اختبار صحة الفروض: </a:t>
            </a:r>
            <a:r>
              <a:rPr b="1" lang="ar-SA" sz="3200">
                <a:solidFill>
                  <a:srgbClr val="0000CC"/>
                </a:solidFill>
                <a:latin typeface="Calibri"/>
                <a:ea typeface="Calibri"/>
                <a:cs typeface="Calibri"/>
                <a:sym typeface="Calibri"/>
              </a:rPr>
              <a:t>ينتقل الفرد بعد ذلك إلى التحقق من صحة الفروض التي فرضها كحلول للمشكلة، وينتهي به الأمر إلى اختيار فرض معين يعتبر حل للمشكلة موضوع الدراسة ويطرح ما عداه من الفروض الأخرى.</a:t>
            </a:r>
          </a:p>
          <a:p>
            <a:pPr indent="0" lvl="0" marL="0" marR="0" rtl="1" algn="r">
              <a:spcBef>
                <a:spcPts val="0"/>
              </a:spcBef>
              <a:buSzPct val="25000"/>
              <a:buNone/>
            </a:pPr>
            <a:r>
              <a:rPr b="1" lang="ar-SA" sz="3200">
                <a:solidFill>
                  <a:srgbClr val="FF0066"/>
                </a:solidFill>
                <a:latin typeface="Calibri"/>
                <a:ea typeface="Calibri"/>
                <a:cs typeface="Calibri"/>
                <a:sym typeface="Calibri"/>
              </a:rPr>
              <a:t>5. تطبيق الحل: </a:t>
            </a:r>
            <a:r>
              <a:rPr b="1" lang="ar-SA" sz="3200">
                <a:solidFill>
                  <a:srgbClr val="0000CC"/>
                </a:solidFill>
                <a:latin typeface="Calibri"/>
                <a:ea typeface="Calibri"/>
                <a:cs typeface="Calibri"/>
                <a:sym typeface="Calibri"/>
              </a:rPr>
              <a:t>وأخيراً يطبق الحل الذي توصل إليه في الخطوة السابقة تطبيقاً عملياً وبالتالي ينجح في حل المشكلة.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6">
                                            <p:txEl>
                                              <p:pRg end="0" st="0"/>
                                            </p:txEl>
                                          </p:spTgt>
                                        </p:tgtEl>
                                        <p:attrNameLst>
                                          <p:attrName>style.visibility</p:attrName>
                                        </p:attrNameLst>
                                      </p:cBhvr>
                                      <p:to>
                                        <p:strVal val="visible"/>
                                      </p:to>
                                    </p:set>
                                    <p:animEffect filter="fade" transition="in">
                                      <p:cBhvr>
                                        <p:cTn dur="500"/>
                                        <p:tgtEl>
                                          <p:spTgt spid="23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6">
                                            <p:txEl>
                                              <p:pRg end="1" st="1"/>
                                            </p:txEl>
                                          </p:spTgt>
                                        </p:tgtEl>
                                        <p:attrNameLst>
                                          <p:attrName>style.visibility</p:attrName>
                                        </p:attrNameLst>
                                      </p:cBhvr>
                                      <p:to>
                                        <p:strVal val="visible"/>
                                      </p:to>
                                    </p:set>
                                    <p:animEffect filter="fade" transition="in">
                                      <p:cBhvr>
                                        <p:cTn dur="500"/>
                                        <p:tgtEl>
                                          <p:spTgt spid="23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0" name="Shape 240"/>
        <p:cNvGrpSpPr/>
        <p:nvPr/>
      </p:nvGrpSpPr>
      <p:grpSpPr>
        <a:xfrm>
          <a:off x="0" y="0"/>
          <a:ext cx="0" cy="0"/>
          <a:chOff x="0" y="0"/>
          <a:chExt cx="0" cy="0"/>
        </a:xfrm>
      </p:grpSpPr>
      <p:sp>
        <p:nvSpPr>
          <p:cNvPr id="241" name="Shape 241"/>
          <p:cNvSpPr/>
          <p:nvPr/>
        </p:nvSpPr>
        <p:spPr>
          <a:xfrm>
            <a:off x="1043608" y="332656"/>
            <a:ext cx="770485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2" name="Shape 242"/>
          <p:cNvSpPr/>
          <p:nvPr/>
        </p:nvSpPr>
        <p:spPr>
          <a:xfrm>
            <a:off x="1062109" y="404663"/>
            <a:ext cx="751359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استراتيجيات تساعد على اكتساب مهارات التفكير</a:t>
            </a:r>
          </a:p>
        </p:txBody>
      </p:sp>
      <p:grpSp>
        <p:nvGrpSpPr>
          <p:cNvPr id="243" name="Shape 243"/>
          <p:cNvGrpSpPr/>
          <p:nvPr/>
        </p:nvGrpSpPr>
        <p:grpSpPr>
          <a:xfrm>
            <a:off x="1691679" y="2420888"/>
            <a:ext cx="5616623" cy="3600399"/>
            <a:chOff x="251519" y="2420888"/>
            <a:chExt cx="8640960" cy="3600399"/>
          </a:xfrm>
        </p:grpSpPr>
        <p:sp>
          <p:nvSpPr>
            <p:cNvPr id="244" name="Shape 244"/>
            <p:cNvSpPr/>
            <p:nvPr/>
          </p:nvSpPr>
          <p:spPr>
            <a:xfrm>
              <a:off x="251519" y="2420888"/>
              <a:ext cx="8640960" cy="3600399"/>
            </a:xfrm>
            <a:prstGeom prst="round2SameRect">
              <a:avLst>
                <a:gd fmla="val 50000" name="adj1"/>
                <a:gd fmla="val 0" name="adj2"/>
              </a:avLst>
            </a:prstGeom>
            <a:gradFill>
              <a:gsLst>
                <a:gs pos="0">
                  <a:srgbClr val="000082"/>
                </a:gs>
                <a:gs pos="30000">
                  <a:schemeClr val="lt1"/>
                </a:gs>
                <a:gs pos="64999">
                  <a:srgbClr val="BA0066"/>
                </a:gs>
                <a:gs pos="89999">
                  <a:srgbClr val="00B050"/>
                </a:gs>
                <a:gs pos="100000">
                  <a:srgbClr val="FF8200"/>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5" name="Shape 245"/>
            <p:cNvSpPr/>
            <p:nvPr/>
          </p:nvSpPr>
          <p:spPr>
            <a:xfrm>
              <a:off x="539552" y="2708919"/>
              <a:ext cx="7992887" cy="3096343"/>
            </a:xfrm>
            <a:prstGeom prst="rect">
              <a:avLst/>
            </a:prstGeom>
            <a:solidFill>
              <a:schemeClr val="lt1"/>
            </a:solidFill>
            <a:ln cap="flat" cmpd="sng" w="25400">
              <a:solidFill>
                <a:srgbClr val="FFF2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46" name="Shape 246"/>
          <p:cNvSpPr/>
          <p:nvPr/>
        </p:nvSpPr>
        <p:spPr>
          <a:xfrm>
            <a:off x="2483767" y="3006827"/>
            <a:ext cx="3744415" cy="255454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1- التعلم الإتقاني.</a:t>
            </a:r>
          </a:p>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2- التعلم بالاكتشاف.</a:t>
            </a:r>
          </a:p>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3- حل المشكلات.</a:t>
            </a:r>
          </a:p>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4- اتخاذ القرارات.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par>
                                <p:cTn fill="hold" nodeType="withEffect" presetClass="entr" presetID="10" presetSubtype="0">
                                  <p:stCondLst>
                                    <p:cond delay="0"/>
                                  </p:stCondLst>
                                  <p:childTnLst>
                                    <p:set>
                                      <p:cBhvr>
                                        <p:cTn dur="1" fill="hold">
                                          <p:stCondLst>
                                            <p:cond delay="0"/>
                                          </p:stCondLst>
                                        </p:cTn>
                                        <p:tgtEl>
                                          <p:spTgt spid="246">
                                            <p:txEl>
                                              <p:pRg end="0" st="0"/>
                                            </p:txEl>
                                          </p:spTgt>
                                        </p:tgtEl>
                                        <p:attrNameLst>
                                          <p:attrName>style.visibility</p:attrName>
                                        </p:attrNameLst>
                                      </p:cBhvr>
                                      <p:to>
                                        <p:strVal val="visible"/>
                                      </p:to>
                                    </p:set>
                                    <p:animEffect filter="fade" transition="in">
                                      <p:cBhvr>
                                        <p:cTn dur="500"/>
                                        <p:tgtEl>
                                          <p:spTgt spid="24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46">
                                            <p:txEl>
                                              <p:pRg end="1" st="1"/>
                                            </p:txEl>
                                          </p:spTgt>
                                        </p:tgtEl>
                                        <p:attrNameLst>
                                          <p:attrName>style.visibility</p:attrName>
                                        </p:attrNameLst>
                                      </p:cBhvr>
                                      <p:to>
                                        <p:strVal val="visible"/>
                                      </p:to>
                                    </p:set>
                                    <p:animEffect filter="fade" transition="in">
                                      <p:cBhvr>
                                        <p:cTn dur="500"/>
                                        <p:tgtEl>
                                          <p:spTgt spid="246">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46">
                                            <p:txEl>
                                              <p:pRg end="2" st="2"/>
                                            </p:txEl>
                                          </p:spTgt>
                                        </p:tgtEl>
                                        <p:attrNameLst>
                                          <p:attrName>style.visibility</p:attrName>
                                        </p:attrNameLst>
                                      </p:cBhvr>
                                      <p:to>
                                        <p:strVal val="visible"/>
                                      </p:to>
                                    </p:set>
                                    <p:animEffect filter="fade" transition="in">
                                      <p:cBhvr>
                                        <p:cTn dur="500"/>
                                        <p:tgtEl>
                                          <p:spTgt spid="246">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46">
                                            <p:txEl>
                                              <p:pRg end="3" st="3"/>
                                            </p:txEl>
                                          </p:spTgt>
                                        </p:tgtEl>
                                        <p:attrNameLst>
                                          <p:attrName>style.visibility</p:attrName>
                                        </p:attrNameLst>
                                      </p:cBhvr>
                                      <p:to>
                                        <p:strVal val="visible"/>
                                      </p:to>
                                    </p:set>
                                    <p:animEffect filter="fade" transition="in">
                                      <p:cBhvr>
                                        <p:cTn dur="500"/>
                                        <p:tgtEl>
                                          <p:spTgt spid="24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sp>
        <p:nvSpPr>
          <p:cNvPr id="251" name="Shape 251"/>
          <p:cNvSpPr/>
          <p:nvPr/>
        </p:nvSpPr>
        <p:spPr>
          <a:xfrm>
            <a:off x="1043608" y="332656"/>
            <a:ext cx="770485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2" name="Shape 252"/>
          <p:cNvSpPr/>
          <p:nvPr/>
        </p:nvSpPr>
        <p:spPr>
          <a:xfrm>
            <a:off x="1062109" y="404663"/>
            <a:ext cx="751359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استراتيجيات تساعد على اكتساب مهارات التفكير</a:t>
            </a:r>
          </a:p>
        </p:txBody>
      </p:sp>
      <p:grpSp>
        <p:nvGrpSpPr>
          <p:cNvPr id="253" name="Shape 253"/>
          <p:cNvGrpSpPr/>
          <p:nvPr/>
        </p:nvGrpSpPr>
        <p:grpSpPr>
          <a:xfrm>
            <a:off x="1691679" y="2420888"/>
            <a:ext cx="5616623" cy="3600399"/>
            <a:chOff x="251519" y="2420888"/>
            <a:chExt cx="8640960" cy="3600399"/>
          </a:xfrm>
        </p:grpSpPr>
        <p:sp>
          <p:nvSpPr>
            <p:cNvPr id="254" name="Shape 254"/>
            <p:cNvSpPr/>
            <p:nvPr/>
          </p:nvSpPr>
          <p:spPr>
            <a:xfrm>
              <a:off x="251519" y="2420888"/>
              <a:ext cx="8640960" cy="3600399"/>
            </a:xfrm>
            <a:prstGeom prst="round2SameRect">
              <a:avLst>
                <a:gd fmla="val 50000" name="adj1"/>
                <a:gd fmla="val 0" name="adj2"/>
              </a:avLst>
            </a:prstGeom>
            <a:gradFill>
              <a:gsLst>
                <a:gs pos="0">
                  <a:srgbClr val="000082"/>
                </a:gs>
                <a:gs pos="30000">
                  <a:schemeClr val="lt1"/>
                </a:gs>
                <a:gs pos="64999">
                  <a:srgbClr val="BA0066"/>
                </a:gs>
                <a:gs pos="89999">
                  <a:srgbClr val="00B050"/>
                </a:gs>
                <a:gs pos="100000">
                  <a:srgbClr val="FF8200"/>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5" name="Shape 255"/>
            <p:cNvSpPr/>
            <p:nvPr/>
          </p:nvSpPr>
          <p:spPr>
            <a:xfrm>
              <a:off x="539552" y="2708919"/>
              <a:ext cx="7992887" cy="3096343"/>
            </a:xfrm>
            <a:prstGeom prst="rect">
              <a:avLst/>
            </a:prstGeom>
            <a:solidFill>
              <a:schemeClr val="lt1"/>
            </a:solidFill>
            <a:ln cap="flat" cmpd="sng" w="25400">
              <a:solidFill>
                <a:srgbClr val="FFF2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56" name="Shape 256"/>
          <p:cNvSpPr/>
          <p:nvPr/>
        </p:nvSpPr>
        <p:spPr>
          <a:xfrm>
            <a:off x="1691680" y="3006827"/>
            <a:ext cx="4536504" cy="255454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5- القبعات الست.</a:t>
            </a:r>
          </a:p>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6- إستراتيجية الكورت.</a:t>
            </a:r>
          </a:p>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7- خرائط التفكير.</a:t>
            </a:r>
          </a:p>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8- العصف الذهني.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par>
                                <p:cTn fill="hold" nodeType="withEffect" presetClass="entr" presetID="10" presetSubtype="0">
                                  <p:stCondLst>
                                    <p:cond delay="0"/>
                                  </p:stCondLst>
                                  <p:childTnLst>
                                    <p:set>
                                      <p:cBhvr>
                                        <p:cTn dur="1" fill="hold">
                                          <p:stCondLst>
                                            <p:cond delay="0"/>
                                          </p:stCondLst>
                                        </p:cTn>
                                        <p:tgtEl>
                                          <p:spTgt spid="256">
                                            <p:txEl>
                                              <p:pRg end="0" st="0"/>
                                            </p:txEl>
                                          </p:spTgt>
                                        </p:tgtEl>
                                        <p:attrNameLst>
                                          <p:attrName>style.visibility</p:attrName>
                                        </p:attrNameLst>
                                      </p:cBhvr>
                                      <p:to>
                                        <p:strVal val="visible"/>
                                      </p:to>
                                    </p:set>
                                    <p:animEffect filter="fade" transition="in">
                                      <p:cBhvr>
                                        <p:cTn dur="500"/>
                                        <p:tgtEl>
                                          <p:spTgt spid="25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56">
                                            <p:txEl>
                                              <p:pRg end="1" st="1"/>
                                            </p:txEl>
                                          </p:spTgt>
                                        </p:tgtEl>
                                        <p:attrNameLst>
                                          <p:attrName>style.visibility</p:attrName>
                                        </p:attrNameLst>
                                      </p:cBhvr>
                                      <p:to>
                                        <p:strVal val="visible"/>
                                      </p:to>
                                    </p:set>
                                    <p:animEffect filter="fade" transition="in">
                                      <p:cBhvr>
                                        <p:cTn dur="500"/>
                                        <p:tgtEl>
                                          <p:spTgt spid="256">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56">
                                            <p:txEl>
                                              <p:pRg end="2" st="2"/>
                                            </p:txEl>
                                          </p:spTgt>
                                        </p:tgtEl>
                                        <p:attrNameLst>
                                          <p:attrName>style.visibility</p:attrName>
                                        </p:attrNameLst>
                                      </p:cBhvr>
                                      <p:to>
                                        <p:strVal val="visible"/>
                                      </p:to>
                                    </p:set>
                                    <p:animEffect filter="fade" transition="in">
                                      <p:cBhvr>
                                        <p:cTn dur="500"/>
                                        <p:tgtEl>
                                          <p:spTgt spid="256">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56">
                                            <p:txEl>
                                              <p:pRg end="3" st="3"/>
                                            </p:txEl>
                                          </p:spTgt>
                                        </p:tgtEl>
                                        <p:attrNameLst>
                                          <p:attrName>style.visibility</p:attrName>
                                        </p:attrNameLst>
                                      </p:cBhvr>
                                      <p:to>
                                        <p:strVal val="visible"/>
                                      </p:to>
                                    </p:set>
                                    <p:animEffect filter="fade" transition="in">
                                      <p:cBhvr>
                                        <p:cTn dur="500"/>
                                        <p:tgtEl>
                                          <p:spTgt spid="25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0" name="Shape 260"/>
        <p:cNvGrpSpPr/>
        <p:nvPr/>
      </p:nvGrpSpPr>
      <p:grpSpPr>
        <a:xfrm>
          <a:off x="0" y="0"/>
          <a:ext cx="0" cy="0"/>
          <a:chOff x="0" y="0"/>
          <a:chExt cx="0" cy="0"/>
        </a:xfrm>
      </p:grpSpPr>
      <p:sp>
        <p:nvSpPr>
          <p:cNvPr id="261" name="Shape 261"/>
          <p:cNvSpPr/>
          <p:nvPr/>
        </p:nvSpPr>
        <p:spPr>
          <a:xfrm>
            <a:off x="5220071" y="548679"/>
            <a:ext cx="2592287" cy="914400"/>
          </a:xfrm>
          <a:prstGeom prst="teardrop">
            <a:avLst>
              <a:gd fmla="val 100000" name="adj"/>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2" name="Shape 262"/>
          <p:cNvSpPr/>
          <p:nvPr/>
        </p:nvSpPr>
        <p:spPr>
          <a:xfrm>
            <a:off x="5571842" y="620687"/>
            <a:ext cx="1830950"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400">
                <a:solidFill>
                  <a:srgbClr val="0000CC"/>
                </a:solidFill>
                <a:latin typeface="Calibri"/>
                <a:ea typeface="Calibri"/>
                <a:cs typeface="Calibri"/>
                <a:sym typeface="Calibri"/>
              </a:rPr>
              <a:t>تعلم ذاتي</a:t>
            </a:r>
          </a:p>
        </p:txBody>
      </p:sp>
      <p:sp>
        <p:nvSpPr>
          <p:cNvPr id="263" name="Shape 263"/>
          <p:cNvSpPr/>
          <p:nvPr/>
        </p:nvSpPr>
        <p:spPr>
          <a:xfrm>
            <a:off x="395536" y="2132856"/>
            <a:ext cx="8280920" cy="3960439"/>
          </a:xfrm>
          <a:prstGeom prst="flowChartDocument">
            <a:avLst/>
          </a:prstGeom>
          <a:gradFill>
            <a:gsLst>
              <a:gs pos="0">
                <a:srgbClr val="992D2B"/>
              </a:gs>
              <a:gs pos="80000">
                <a:srgbClr val="C93D39"/>
              </a:gs>
              <a:gs pos="100000">
                <a:srgbClr val="CD3A36"/>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4" name="Shape 264"/>
          <p:cNvSpPr/>
          <p:nvPr/>
        </p:nvSpPr>
        <p:spPr>
          <a:xfrm>
            <a:off x="467543" y="2284998"/>
            <a:ext cx="7884367" cy="3170098"/>
          </a:xfrm>
          <a:prstGeom prst="rect">
            <a:avLst/>
          </a:prstGeom>
          <a:noFill/>
          <a:ln>
            <a:noFill/>
          </a:ln>
        </p:spPr>
        <p:txBody>
          <a:bodyPr anchorCtr="0" anchor="ctr" bIns="45700" lIns="91425" rIns="91425" tIns="45700">
            <a:noAutofit/>
          </a:bodyPr>
          <a:lstStyle/>
          <a:p>
            <a:pPr indent="0" lvl="0" marL="0" marR="0" rtl="1" algn="ctr">
              <a:lnSpc>
                <a:spcPct val="100000"/>
              </a:lnSpc>
              <a:spcBef>
                <a:spcPts val="0"/>
              </a:spcBef>
              <a:spcAft>
                <a:spcPts val="0"/>
              </a:spcAft>
              <a:buClr>
                <a:srgbClr val="FFFF00"/>
              </a:buClr>
              <a:buSzPct val="25000"/>
              <a:buFont typeface="Times New Roman"/>
              <a:buNone/>
            </a:pPr>
            <a:r>
              <a:rPr b="1" i="0" lang="ar-SA" sz="4000" u="none" cap="none" strike="noStrike">
                <a:solidFill>
                  <a:srgbClr val="FFFF00"/>
                </a:solidFill>
                <a:latin typeface="Times New Roman"/>
                <a:ea typeface="Times New Roman"/>
                <a:cs typeface="Times New Roman"/>
                <a:sym typeface="Times New Roman"/>
              </a:rPr>
              <a:t>اكتب تقريراً عن اثنتين من الإستراتيجيات تساعد على اكتساب مهارات التفكير موضحاً فيه المقصود بكل إستراتيجية ومورداً أحد تطبيقاتها. استفد من مصادر التعلم في المدرسة والمكتبات الإلكترونية والإنترنت.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par>
                                <p:cTn fill="hold" nodeType="with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8" name="Shape 268"/>
        <p:cNvGrpSpPr/>
        <p:nvPr/>
      </p:nvGrpSpPr>
      <p:grpSpPr>
        <a:xfrm>
          <a:off x="0" y="0"/>
          <a:ext cx="0" cy="0"/>
          <a:chOff x="0" y="0"/>
          <a:chExt cx="0" cy="0"/>
        </a:xfrm>
      </p:grpSpPr>
      <p:pic>
        <p:nvPicPr>
          <p:cNvPr descr="صورة2.png" id="269" name="Shape 269"/>
          <p:cNvPicPr preferRelativeResize="0"/>
          <p:nvPr/>
        </p:nvPicPr>
        <p:blipFill rotWithShape="1">
          <a:blip r:embed="rId3">
            <a:alphaModFix/>
          </a:blip>
          <a:srcRect b="0" l="0" r="0" t="0"/>
          <a:stretch/>
        </p:blipFill>
        <p:spPr>
          <a:xfrm>
            <a:off x="251519" y="1988840"/>
            <a:ext cx="8568951" cy="3903885"/>
          </a:xfrm>
          <a:prstGeom prst="rect">
            <a:avLst/>
          </a:prstGeom>
          <a:noFill/>
          <a:ln>
            <a:noFill/>
          </a:ln>
          <a:effectLst>
            <a:outerShdw blurRad="44450" algn="ctr" dir="5400000" dist="27939">
              <a:srgbClr val="000000">
                <a:alpha val="31764"/>
              </a:srgbClr>
            </a:outerShdw>
          </a:effectLst>
        </p:spPr>
      </p:pic>
      <p:pic>
        <p:nvPicPr>
          <p:cNvPr id="270" name="Shape 270"/>
          <p:cNvPicPr preferRelativeResize="0"/>
          <p:nvPr/>
        </p:nvPicPr>
        <p:blipFill rotWithShape="1">
          <a:blip r:embed="rId4">
            <a:alphaModFix/>
          </a:blip>
          <a:srcRect b="0" l="0" r="0" t="0"/>
          <a:stretch/>
        </p:blipFill>
        <p:spPr>
          <a:xfrm>
            <a:off x="4117833" y="188640"/>
            <a:ext cx="4494203" cy="1224135"/>
          </a:xfrm>
          <a:prstGeom prst="rect">
            <a:avLst/>
          </a:prstGeom>
          <a:noFill/>
          <a:ln>
            <a:noFill/>
          </a:ln>
          <a:effectLst>
            <a:outerShdw blurRad="44450" algn="ctr" dir="5400000" dist="27939">
              <a:srgbClr val="000000">
                <a:alpha val="31764"/>
              </a:srgbClr>
            </a:outerShdw>
          </a:effectLst>
        </p:spPr>
      </p:pic>
      <p:sp>
        <p:nvSpPr>
          <p:cNvPr id="271" name="Shape 271"/>
          <p:cNvSpPr/>
          <p:nvPr/>
        </p:nvSpPr>
        <p:spPr>
          <a:xfrm>
            <a:off x="899591" y="3303439"/>
            <a:ext cx="7344815" cy="107721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SA" sz="3200">
                <a:solidFill>
                  <a:schemeClr val="dk1"/>
                </a:solidFill>
                <a:latin typeface="Calibri"/>
                <a:ea typeface="Calibri"/>
                <a:cs typeface="Calibri"/>
                <a:sym typeface="Calibri"/>
              </a:rPr>
              <a:t>يقول أحد المستثمرين: (إن الثورات تصنع من خلال الأزمات) لماذا؟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pic>
        <p:nvPicPr>
          <p:cNvPr descr="31-400W.png" id="96" name="Shape 96"/>
          <p:cNvPicPr preferRelativeResize="0"/>
          <p:nvPr/>
        </p:nvPicPr>
        <p:blipFill rotWithShape="1">
          <a:blip r:embed="rId3">
            <a:alphaModFix/>
          </a:blip>
          <a:srcRect b="0" l="0" r="0" t="0"/>
          <a:stretch/>
        </p:blipFill>
        <p:spPr>
          <a:xfrm>
            <a:off x="1259632" y="692695"/>
            <a:ext cx="6696744" cy="2088232"/>
          </a:xfrm>
          <a:prstGeom prst="rect">
            <a:avLst/>
          </a:prstGeom>
          <a:solidFill>
            <a:schemeClr val="lt1"/>
          </a:solidFill>
          <a:ln>
            <a:noFill/>
          </a:ln>
        </p:spPr>
      </p:pic>
      <p:sp>
        <p:nvSpPr>
          <p:cNvPr id="97" name="Shape 97"/>
          <p:cNvSpPr/>
          <p:nvPr/>
        </p:nvSpPr>
        <p:spPr>
          <a:xfrm>
            <a:off x="1565649" y="1148550"/>
            <a:ext cx="5958681"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7200">
                <a:solidFill>
                  <a:schemeClr val="dk1"/>
                </a:solidFill>
                <a:latin typeface="Calibri"/>
                <a:ea typeface="Calibri"/>
                <a:cs typeface="Calibri"/>
                <a:sym typeface="Calibri"/>
              </a:rPr>
              <a:t>الدرس الثالث 6-3 </a:t>
            </a:r>
          </a:p>
        </p:txBody>
      </p:sp>
      <p:pic>
        <p:nvPicPr>
          <p:cNvPr descr="3315-illustration-of-a-colorful-blank-frame-border-pv.png" id="98" name="Shape 98"/>
          <p:cNvPicPr preferRelativeResize="0"/>
          <p:nvPr/>
        </p:nvPicPr>
        <p:blipFill rotWithShape="1">
          <a:blip r:embed="rId4">
            <a:alphaModFix/>
          </a:blip>
          <a:srcRect b="0" l="0" r="0" t="0"/>
          <a:stretch/>
        </p:blipFill>
        <p:spPr>
          <a:xfrm>
            <a:off x="323528" y="3861048"/>
            <a:ext cx="8568951" cy="2088232"/>
          </a:xfrm>
          <a:prstGeom prst="rect">
            <a:avLst/>
          </a:prstGeom>
          <a:solidFill>
            <a:schemeClr val="lt1"/>
          </a:solidFill>
          <a:ln>
            <a:noFill/>
          </a:ln>
        </p:spPr>
      </p:pic>
      <p:sp>
        <p:nvSpPr>
          <p:cNvPr id="99" name="Shape 99"/>
          <p:cNvSpPr/>
          <p:nvPr/>
        </p:nvSpPr>
        <p:spPr>
          <a:xfrm>
            <a:off x="1187623" y="4459758"/>
            <a:ext cx="6840760" cy="76944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SA" sz="4400">
                <a:solidFill>
                  <a:srgbClr val="FF0000"/>
                </a:solidFill>
                <a:latin typeface="Times New Roman"/>
                <a:ea typeface="Times New Roman"/>
                <a:cs typeface="Times New Roman"/>
                <a:sym typeface="Times New Roman"/>
              </a:rPr>
              <a:t>ماهية التفكير وأنواعه وتطبيقاته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500"/>
                                        <p:tgtEl>
                                          <p:spTgt spid="96"/>
                                        </p:tgtEl>
                                      </p:cBhvr>
                                    </p:animEffec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5" name="Shape 275"/>
        <p:cNvGrpSpPr/>
        <p:nvPr/>
      </p:nvGrpSpPr>
      <p:grpSpPr>
        <a:xfrm>
          <a:off x="0" y="0"/>
          <a:ext cx="0" cy="0"/>
          <a:chOff x="0" y="0"/>
          <a:chExt cx="0" cy="0"/>
        </a:xfrm>
      </p:grpSpPr>
      <p:sp>
        <p:nvSpPr>
          <p:cNvPr id="276" name="Shape 276"/>
          <p:cNvSpPr/>
          <p:nvPr/>
        </p:nvSpPr>
        <p:spPr>
          <a:xfrm>
            <a:off x="5508103" y="260647"/>
            <a:ext cx="2592287" cy="914400"/>
          </a:xfrm>
          <a:prstGeom prst="teardrop">
            <a:avLst>
              <a:gd fmla="val 100000" name="adj"/>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7" name="Shape 277"/>
          <p:cNvSpPr/>
          <p:nvPr/>
        </p:nvSpPr>
        <p:spPr>
          <a:xfrm>
            <a:off x="5720121" y="332656"/>
            <a:ext cx="2092239"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400">
                <a:solidFill>
                  <a:srgbClr val="0000CC"/>
                </a:solidFill>
                <a:latin typeface="Calibri"/>
                <a:ea typeface="Calibri"/>
                <a:cs typeface="Calibri"/>
                <a:sym typeface="Calibri"/>
              </a:rPr>
              <a:t>تقويم ذاتي</a:t>
            </a:r>
          </a:p>
        </p:txBody>
      </p:sp>
      <p:pic>
        <p:nvPicPr>
          <p:cNvPr descr="gggggg.png" id="278" name="Shape 278"/>
          <p:cNvPicPr preferRelativeResize="0"/>
          <p:nvPr/>
        </p:nvPicPr>
        <p:blipFill rotWithShape="1">
          <a:blip r:embed="rId3">
            <a:alphaModFix/>
          </a:blip>
          <a:srcRect b="0" l="0" r="0" t="0"/>
          <a:stretch/>
        </p:blipFill>
        <p:spPr>
          <a:xfrm>
            <a:off x="0" y="1628800"/>
            <a:ext cx="9143998" cy="5229200"/>
          </a:xfrm>
          <a:prstGeom prst="rect">
            <a:avLst/>
          </a:prstGeom>
          <a:noFill/>
          <a:ln>
            <a:noFill/>
          </a:ln>
        </p:spPr>
      </p:pic>
      <p:sp>
        <p:nvSpPr>
          <p:cNvPr id="279" name="Shape 279"/>
          <p:cNvSpPr/>
          <p:nvPr/>
        </p:nvSpPr>
        <p:spPr>
          <a:xfrm>
            <a:off x="395536" y="1906953"/>
            <a:ext cx="8244408" cy="3970318"/>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C00000"/>
              </a:buClr>
              <a:buSzPct val="25000"/>
              <a:buFont typeface="Times New Roman"/>
              <a:buNone/>
            </a:pPr>
            <a:r>
              <a:rPr b="1" i="0" lang="ar-SA" sz="3600" u="none" cap="none" strike="noStrike">
                <a:solidFill>
                  <a:srgbClr val="C00000"/>
                </a:solidFill>
                <a:latin typeface="Times New Roman"/>
                <a:ea typeface="Times New Roman"/>
                <a:cs typeface="Times New Roman"/>
                <a:sym typeface="Times New Roman"/>
              </a:rPr>
              <a:t>أكتب الأفكار الثلاث الأكثر أهمية والتي تعلمتها من وحدة القدرات العقلية واكتشاف الميول وتنميتها.</a:t>
            </a: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ctr">
              <a:lnSpc>
                <a:spcPct val="150000"/>
              </a:lnSpc>
              <a:spcBef>
                <a:spcPts val="0"/>
              </a:spcBef>
              <a:spcAft>
                <a:spcPts val="0"/>
              </a:spcAft>
              <a:buClr>
                <a:schemeClr val="dk1"/>
              </a:buClr>
              <a:buSzPct val="25000"/>
              <a:buFont typeface="Times New Roman"/>
              <a:buNone/>
            </a:pPr>
            <a:r>
              <a:rPr i="0" lang="ar-SA" sz="1600" u="none" cap="none" strike="noStrike">
                <a:solidFill>
                  <a:schemeClr val="dk1"/>
                </a:solidFill>
                <a:latin typeface="Times New Roman"/>
                <a:ea typeface="Times New Roman"/>
                <a:cs typeface="Times New Roman"/>
                <a:sym typeface="Times New Roman"/>
              </a:rPr>
              <a:t>...........................................................................................................................................................................................................................................................................................................................</a:t>
            </a:r>
          </a:p>
          <a:p>
            <a:pPr indent="0" lvl="0" marL="0" marR="0" rtl="1" algn="ctr">
              <a:lnSpc>
                <a:spcPct val="150000"/>
              </a:lnSpc>
              <a:spcBef>
                <a:spcPts val="0"/>
              </a:spcBef>
              <a:spcAft>
                <a:spcPts val="0"/>
              </a:spcAft>
              <a:buClr>
                <a:schemeClr val="dk1"/>
              </a:buClr>
              <a:buSzPct val="25000"/>
              <a:buFont typeface="Times New Roman"/>
              <a:buNone/>
            </a:pPr>
            <a:r>
              <a:rPr i="0" lang="ar-SA" sz="1600" u="none" cap="none" strike="noStrike">
                <a:solidFill>
                  <a:schemeClr val="dk1"/>
                </a:solidFill>
                <a:latin typeface="Times New Roman"/>
                <a:ea typeface="Times New Roman"/>
                <a:cs typeface="Times New Roman"/>
                <a:sym typeface="Times New Roman"/>
              </a:rPr>
              <a:t>.............................................................................................................................................................</a:t>
            </a:r>
          </a:p>
        </p:txBody>
      </p:sp>
      <p:sp>
        <p:nvSpPr>
          <p:cNvPr id="280" name="Shape 280"/>
          <p:cNvSpPr txBox="1"/>
          <p:nvPr/>
        </p:nvSpPr>
        <p:spPr>
          <a:xfrm>
            <a:off x="827583" y="3504766"/>
            <a:ext cx="7344815" cy="3067505"/>
          </a:xfrm>
          <a:prstGeom prst="rect">
            <a:avLst/>
          </a:prstGeom>
          <a:noFill/>
          <a:ln>
            <a:noFill/>
          </a:ln>
        </p:spPr>
        <p:txBody>
          <a:bodyPr anchorCtr="0" anchor="t" bIns="45700" lIns="91425" rIns="91425" tIns="45700">
            <a:noAutofit/>
          </a:bodyPr>
          <a:lstStyle/>
          <a:p>
            <a:pPr indent="-342900" lvl="0" marL="342900" marR="0" rtl="1" algn="r">
              <a:spcBef>
                <a:spcPts val="0"/>
              </a:spcBef>
              <a:spcAft>
                <a:spcPts val="0"/>
              </a:spcAft>
              <a:buClr>
                <a:srgbClr val="0000FF"/>
              </a:buClr>
              <a:buSzPct val="100000"/>
              <a:buFont typeface="Calibri"/>
              <a:buAutoNum type="arabicPeriod"/>
            </a:pPr>
            <a:r>
              <a:rPr b="1" lang="ar-SA" sz="3600">
                <a:solidFill>
                  <a:srgbClr val="0000FF"/>
                </a:solidFill>
                <a:latin typeface="Calibri"/>
                <a:ea typeface="Calibri"/>
                <a:cs typeface="Calibri"/>
                <a:sym typeface="Calibri"/>
              </a:rPr>
              <a:t>أنواع القدرة العقلية العامة والخاصة والميول وأنواعها.</a:t>
            </a:r>
          </a:p>
          <a:p>
            <a:pPr indent="-342900" lvl="0" marL="342900" marR="0" rtl="1" algn="r">
              <a:spcBef>
                <a:spcPts val="800"/>
              </a:spcBef>
              <a:spcAft>
                <a:spcPts val="0"/>
              </a:spcAft>
              <a:buClr>
                <a:srgbClr val="0000FF"/>
              </a:buClr>
              <a:buSzPct val="100000"/>
              <a:buFont typeface="Calibri"/>
              <a:buAutoNum type="arabicPeriod"/>
            </a:pPr>
            <a:r>
              <a:rPr b="1" lang="ar-SA" sz="3600">
                <a:solidFill>
                  <a:srgbClr val="0000FF"/>
                </a:solidFill>
                <a:latin typeface="Calibri"/>
                <a:ea typeface="Calibri"/>
                <a:cs typeface="Calibri"/>
                <a:sym typeface="Calibri"/>
              </a:rPr>
              <a:t>ما هو التفكير وأنواعه وتطبيقاته.</a:t>
            </a:r>
          </a:p>
          <a:p>
            <a:pPr indent="-342900" lvl="0" marL="342900" marR="0" rtl="1" algn="r">
              <a:spcBef>
                <a:spcPts val="800"/>
              </a:spcBef>
              <a:spcAft>
                <a:spcPts val="0"/>
              </a:spcAft>
              <a:buClr>
                <a:srgbClr val="0000FF"/>
              </a:buClr>
              <a:buSzPct val="100000"/>
              <a:buFont typeface="Calibri"/>
              <a:buAutoNum type="arabicPeriod"/>
            </a:pPr>
            <a:r>
              <a:rPr b="1" lang="ar-SA" sz="3600">
                <a:solidFill>
                  <a:srgbClr val="0000FF"/>
                </a:solidFill>
                <a:latin typeface="Calibri"/>
                <a:ea typeface="Calibri"/>
                <a:cs typeface="Calibri"/>
                <a:sym typeface="Calibri"/>
              </a:rPr>
              <a:t>استراتيجيات تساعد على اكتساب مهارات التفكير.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3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3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xEl>
                                              <p:pRg end="0" st="0"/>
                                            </p:txEl>
                                          </p:spTgt>
                                        </p:tgtEl>
                                        <p:attrNameLst>
                                          <p:attrName>style.visibility</p:attrName>
                                        </p:attrNameLst>
                                      </p:cBhvr>
                                      <p:to>
                                        <p:strVal val="visible"/>
                                      </p:to>
                                    </p:set>
                                    <p:animEffect filter="fade" transition="in">
                                      <p:cBhvr>
                                        <p:cTn dur="500"/>
                                        <p:tgtEl>
                                          <p:spTgt spid="2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xEl>
                                              <p:pRg end="1" st="1"/>
                                            </p:txEl>
                                          </p:spTgt>
                                        </p:tgtEl>
                                        <p:attrNameLst>
                                          <p:attrName>style.visibility</p:attrName>
                                        </p:attrNameLst>
                                      </p:cBhvr>
                                      <p:to>
                                        <p:strVal val="visible"/>
                                      </p:to>
                                    </p:set>
                                    <p:animEffect filter="fade" transition="in">
                                      <p:cBhvr>
                                        <p:cTn dur="500"/>
                                        <p:tgtEl>
                                          <p:spTgt spid="2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xEl>
                                              <p:pRg end="2" st="2"/>
                                            </p:txEl>
                                          </p:spTgt>
                                        </p:tgtEl>
                                        <p:attrNameLst>
                                          <p:attrName>style.visibility</p:attrName>
                                        </p:attrNameLst>
                                      </p:cBhvr>
                                      <p:to>
                                        <p:strVal val="visible"/>
                                      </p:to>
                                    </p:set>
                                    <p:animEffect filter="fade" transition="in">
                                      <p:cBhvr>
                                        <p:cTn dur="500"/>
                                        <p:tgtEl>
                                          <p:spTgt spid="28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sp>
        <p:nvSpPr>
          <p:cNvPr id="285" name="Shape 285"/>
          <p:cNvSpPr/>
          <p:nvPr/>
        </p:nvSpPr>
        <p:spPr>
          <a:xfrm>
            <a:off x="5508103" y="260647"/>
            <a:ext cx="2592287" cy="914400"/>
          </a:xfrm>
          <a:prstGeom prst="teardrop">
            <a:avLst>
              <a:gd fmla="val 100000" name="adj"/>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6" name="Shape 286"/>
          <p:cNvSpPr/>
          <p:nvPr/>
        </p:nvSpPr>
        <p:spPr>
          <a:xfrm>
            <a:off x="5720121" y="332656"/>
            <a:ext cx="2092239"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400">
                <a:solidFill>
                  <a:srgbClr val="0000CC"/>
                </a:solidFill>
                <a:latin typeface="Calibri"/>
                <a:ea typeface="Calibri"/>
                <a:cs typeface="Calibri"/>
                <a:sym typeface="Calibri"/>
              </a:rPr>
              <a:t>تقويم ذاتي</a:t>
            </a:r>
          </a:p>
        </p:txBody>
      </p:sp>
      <p:pic>
        <p:nvPicPr>
          <p:cNvPr descr="gggggg.png" id="287" name="Shape 287"/>
          <p:cNvPicPr preferRelativeResize="0"/>
          <p:nvPr/>
        </p:nvPicPr>
        <p:blipFill rotWithShape="1">
          <a:blip r:embed="rId3">
            <a:alphaModFix/>
          </a:blip>
          <a:srcRect b="0" l="0" r="0" t="0"/>
          <a:stretch/>
        </p:blipFill>
        <p:spPr>
          <a:xfrm>
            <a:off x="0" y="1628800"/>
            <a:ext cx="9143998" cy="5229200"/>
          </a:xfrm>
          <a:prstGeom prst="rect">
            <a:avLst/>
          </a:prstGeom>
          <a:noFill/>
          <a:ln>
            <a:noFill/>
          </a:ln>
        </p:spPr>
      </p:pic>
      <p:sp>
        <p:nvSpPr>
          <p:cNvPr id="288" name="Shape 288"/>
          <p:cNvSpPr/>
          <p:nvPr/>
        </p:nvSpPr>
        <p:spPr>
          <a:xfrm>
            <a:off x="395536" y="2337848"/>
            <a:ext cx="8244408" cy="2862322"/>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C00000"/>
                </a:solidFill>
                <a:latin typeface="Calibri"/>
                <a:ea typeface="Calibri"/>
                <a:cs typeface="Calibri"/>
                <a:sym typeface="Calibri"/>
              </a:rPr>
              <a:t>أكتب تساؤلين تريد أن تجد لهما إجابة وإضافة بعد إنتهاء وحدة القدرات العقلية واكتشاف الميول وتنميتها.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ctr">
              <a:lnSpc>
                <a:spcPct val="150000"/>
              </a:lnSpc>
              <a:spcBef>
                <a:spcPts val="0"/>
              </a:spcBef>
              <a:spcAft>
                <a:spcPts val="0"/>
              </a:spcAft>
              <a:buClr>
                <a:schemeClr val="dk1"/>
              </a:buClr>
              <a:buSzPct val="25000"/>
              <a:buFont typeface="Times New Roman"/>
              <a:buNone/>
            </a:pPr>
            <a:r>
              <a:rPr i="0" lang="ar-SA" sz="1600" u="none" cap="none" strike="noStrike">
                <a:solidFill>
                  <a:schemeClr val="dk1"/>
                </a:solidFill>
                <a:latin typeface="Times New Roman"/>
                <a:ea typeface="Times New Roman"/>
                <a:cs typeface="Times New Roman"/>
                <a:sym typeface="Times New Roman"/>
              </a:rPr>
              <a:t>...........................................................................................................................................................................................................................................................................................................................</a:t>
            </a:r>
          </a:p>
          <a:p>
            <a:pPr indent="0" lvl="0" marL="0" marR="0" rtl="1" algn="ctr">
              <a:lnSpc>
                <a:spcPct val="150000"/>
              </a:lnSpc>
              <a:spcBef>
                <a:spcPts val="0"/>
              </a:spcBef>
              <a:spcAft>
                <a:spcPts val="0"/>
              </a:spcAft>
              <a:buClr>
                <a:schemeClr val="dk1"/>
              </a:buClr>
              <a:buSzPct val="25000"/>
              <a:buFont typeface="Times New Roman"/>
              <a:buNone/>
            </a:pPr>
            <a:r>
              <a:rPr i="0" lang="ar-SA" sz="1600" u="none" cap="none" strike="noStrike">
                <a:solidFill>
                  <a:schemeClr val="dk1"/>
                </a:solidFill>
                <a:latin typeface="Times New Roman"/>
                <a:ea typeface="Times New Roman"/>
                <a:cs typeface="Times New Roman"/>
                <a:sym typeface="Times New Roman"/>
              </a:rPr>
              <a:t>.............................................................................................................................................................</a:t>
            </a:r>
          </a:p>
        </p:txBody>
      </p:sp>
      <p:sp>
        <p:nvSpPr>
          <p:cNvPr id="289" name="Shape 289"/>
          <p:cNvSpPr txBox="1"/>
          <p:nvPr/>
        </p:nvSpPr>
        <p:spPr>
          <a:xfrm>
            <a:off x="827583" y="3956862"/>
            <a:ext cx="7344815" cy="1302921"/>
          </a:xfrm>
          <a:prstGeom prst="rect">
            <a:avLst/>
          </a:prstGeom>
          <a:noFill/>
          <a:ln>
            <a:noFill/>
          </a:ln>
        </p:spPr>
        <p:txBody>
          <a:bodyPr anchorCtr="0" anchor="t" bIns="45700" lIns="91425" rIns="91425" tIns="45700">
            <a:noAutofit/>
          </a:bodyPr>
          <a:lstStyle/>
          <a:p>
            <a:pPr indent="-342900" lvl="0" marL="342900" marR="0" rtl="1" algn="r">
              <a:spcBef>
                <a:spcPts val="0"/>
              </a:spcBef>
              <a:spcAft>
                <a:spcPts val="0"/>
              </a:spcAft>
              <a:buClr>
                <a:srgbClr val="0000FF"/>
              </a:buClr>
              <a:buSzPct val="100000"/>
              <a:buFont typeface="Calibri"/>
              <a:buAutoNum type="arabicPeriod"/>
            </a:pPr>
            <a:r>
              <a:rPr b="1" lang="ar-SA" sz="3600">
                <a:solidFill>
                  <a:srgbClr val="0000FF"/>
                </a:solidFill>
                <a:latin typeface="Calibri"/>
                <a:ea typeface="Calibri"/>
                <a:cs typeface="Calibri"/>
                <a:sym typeface="Calibri"/>
              </a:rPr>
              <a:t>ما هو الفرق بين الميول والتوجيه المهني؟</a:t>
            </a:r>
          </a:p>
          <a:p>
            <a:pPr indent="-342900" lvl="0" marL="342900" marR="0" rtl="1" algn="r">
              <a:spcBef>
                <a:spcPts val="800"/>
              </a:spcBef>
              <a:spcAft>
                <a:spcPts val="0"/>
              </a:spcAft>
              <a:buClr>
                <a:srgbClr val="0000FF"/>
              </a:buClr>
              <a:buSzPct val="100000"/>
              <a:buFont typeface="Calibri"/>
              <a:buAutoNum type="arabicPeriod"/>
            </a:pPr>
            <a:r>
              <a:rPr b="1" lang="ar-SA" sz="3600">
                <a:solidFill>
                  <a:srgbClr val="0000FF"/>
                </a:solidFill>
                <a:latin typeface="Calibri"/>
                <a:ea typeface="Calibri"/>
                <a:cs typeface="Calibri"/>
                <a:sym typeface="Calibri"/>
              </a:rPr>
              <a:t>ما هي مراحل الإبداع والابتكار؟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300"/>
                                        <p:tgtEl>
                                          <p:spTgt spid="2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xEl>
                                              <p:pRg end="0" st="0"/>
                                            </p:txEl>
                                          </p:spTgt>
                                        </p:tgtEl>
                                        <p:attrNameLst>
                                          <p:attrName>style.visibility</p:attrName>
                                        </p:attrNameLst>
                                      </p:cBhvr>
                                      <p:to>
                                        <p:strVal val="visible"/>
                                      </p:to>
                                    </p:set>
                                    <p:animEffect filter="fade" transition="in">
                                      <p:cBhvr>
                                        <p:cTn dur="500"/>
                                        <p:tgtEl>
                                          <p:spTgt spid="2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xEl>
                                              <p:pRg end="1" st="1"/>
                                            </p:txEl>
                                          </p:spTgt>
                                        </p:tgtEl>
                                        <p:attrNameLst>
                                          <p:attrName>style.visibility</p:attrName>
                                        </p:attrNameLst>
                                      </p:cBhvr>
                                      <p:to>
                                        <p:strVal val="visible"/>
                                      </p:to>
                                    </p:set>
                                    <p:animEffect filter="fade" transition="in">
                                      <p:cBhvr>
                                        <p:cTn dur="500"/>
                                        <p:tgtEl>
                                          <p:spTgt spid="28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3" name="Shape 293"/>
        <p:cNvGrpSpPr/>
        <p:nvPr/>
      </p:nvGrpSpPr>
      <p:grpSpPr>
        <a:xfrm>
          <a:off x="0" y="0"/>
          <a:ext cx="0" cy="0"/>
          <a:chOff x="0" y="0"/>
          <a:chExt cx="0" cy="0"/>
        </a:xfrm>
      </p:grpSpPr>
      <p:sp>
        <p:nvSpPr>
          <p:cNvPr id="294" name="Shape 294"/>
          <p:cNvSpPr/>
          <p:nvPr/>
        </p:nvSpPr>
        <p:spPr>
          <a:xfrm>
            <a:off x="5508103" y="260647"/>
            <a:ext cx="2592287" cy="914400"/>
          </a:xfrm>
          <a:prstGeom prst="teardrop">
            <a:avLst>
              <a:gd fmla="val 100000" name="adj"/>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5" name="Shape 295"/>
          <p:cNvSpPr/>
          <p:nvPr/>
        </p:nvSpPr>
        <p:spPr>
          <a:xfrm>
            <a:off x="5720121" y="332656"/>
            <a:ext cx="2092239"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400">
                <a:solidFill>
                  <a:srgbClr val="0000CC"/>
                </a:solidFill>
                <a:latin typeface="Calibri"/>
                <a:ea typeface="Calibri"/>
                <a:cs typeface="Calibri"/>
                <a:sym typeface="Calibri"/>
              </a:rPr>
              <a:t>تقويم ذاتي</a:t>
            </a:r>
          </a:p>
        </p:txBody>
      </p:sp>
      <p:pic>
        <p:nvPicPr>
          <p:cNvPr descr="gggggg.png" id="296" name="Shape 296"/>
          <p:cNvPicPr preferRelativeResize="0"/>
          <p:nvPr/>
        </p:nvPicPr>
        <p:blipFill rotWithShape="1">
          <a:blip r:embed="rId3">
            <a:alphaModFix/>
          </a:blip>
          <a:srcRect b="0" l="0" r="0" t="0"/>
          <a:stretch/>
        </p:blipFill>
        <p:spPr>
          <a:xfrm>
            <a:off x="0" y="1628800"/>
            <a:ext cx="9143998" cy="5229200"/>
          </a:xfrm>
          <a:prstGeom prst="rect">
            <a:avLst/>
          </a:prstGeom>
          <a:noFill/>
          <a:ln>
            <a:noFill/>
          </a:ln>
        </p:spPr>
      </p:pic>
      <p:sp>
        <p:nvSpPr>
          <p:cNvPr id="297" name="Shape 297"/>
          <p:cNvSpPr/>
          <p:nvPr/>
        </p:nvSpPr>
        <p:spPr>
          <a:xfrm>
            <a:off x="395536" y="2060850"/>
            <a:ext cx="8244408" cy="341631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C00000"/>
                </a:solidFill>
                <a:latin typeface="Calibri"/>
                <a:ea typeface="Calibri"/>
                <a:cs typeface="Calibri"/>
                <a:sym typeface="Calibri"/>
              </a:rPr>
              <a:t>أكتب شيئاً واحد تستطيع تطبيقه مما تعلمته في هذه الوحدة.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ctr">
              <a:lnSpc>
                <a:spcPct val="150000"/>
              </a:lnSpc>
              <a:spcBef>
                <a:spcPts val="0"/>
              </a:spcBef>
              <a:spcAft>
                <a:spcPts val="0"/>
              </a:spcAft>
              <a:buClr>
                <a:schemeClr val="dk1"/>
              </a:buClr>
              <a:buSzPct val="25000"/>
              <a:buFont typeface="Times New Roman"/>
              <a:buNone/>
            </a:pPr>
            <a:r>
              <a:rPr i="0" lang="ar-SA" sz="1600" u="none" cap="none" strike="noStrike">
                <a:solidFill>
                  <a:schemeClr val="dk1"/>
                </a:solidFill>
                <a:latin typeface="Times New Roman"/>
                <a:ea typeface="Times New Roman"/>
                <a:cs typeface="Times New Roman"/>
                <a:sym typeface="Times New Roman"/>
              </a:rPr>
              <a:t>...........................................................................................................................................................................................................................................................................................................................</a:t>
            </a:r>
          </a:p>
          <a:p>
            <a:pPr indent="0" lvl="0" marL="0" marR="0" rtl="1" algn="ctr">
              <a:lnSpc>
                <a:spcPct val="150000"/>
              </a:lnSpc>
              <a:spcBef>
                <a:spcPts val="0"/>
              </a:spcBef>
              <a:spcAft>
                <a:spcPts val="0"/>
              </a:spcAft>
              <a:buClr>
                <a:schemeClr val="dk1"/>
              </a:buClr>
              <a:buSzPct val="25000"/>
              <a:buFont typeface="Times New Roman"/>
              <a:buNone/>
            </a:pPr>
            <a:r>
              <a:rPr i="0" lang="ar-SA" sz="1600" u="none" cap="none" strike="noStrike">
                <a:solidFill>
                  <a:schemeClr val="dk1"/>
                </a:solidFill>
                <a:latin typeface="Times New Roman"/>
                <a:ea typeface="Times New Roman"/>
                <a:cs typeface="Times New Roman"/>
                <a:sym typeface="Times New Roman"/>
              </a:rPr>
              <a:t>.............................................................................................................................................................</a:t>
            </a:r>
          </a:p>
        </p:txBody>
      </p:sp>
      <p:sp>
        <p:nvSpPr>
          <p:cNvPr id="298" name="Shape 298"/>
          <p:cNvSpPr txBox="1"/>
          <p:nvPr/>
        </p:nvSpPr>
        <p:spPr>
          <a:xfrm>
            <a:off x="827583" y="4300373"/>
            <a:ext cx="7344815"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00CC"/>
                </a:solidFill>
                <a:latin typeface="Calibri"/>
                <a:ea typeface="Calibri"/>
                <a:cs typeface="Calibri"/>
                <a:sym typeface="Calibri"/>
              </a:rPr>
              <a:t>الذي يمكن تطبيقه من هذه الوحدة هو تطبيق التفكير الاستدلالي في حل المشكلة.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300"/>
                                        <p:tgtEl>
                                          <p:spTgt spid="2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2" name="Shape 302"/>
        <p:cNvGrpSpPr/>
        <p:nvPr/>
      </p:nvGrpSpPr>
      <p:grpSpPr>
        <a:xfrm>
          <a:off x="0" y="0"/>
          <a:ext cx="0" cy="0"/>
          <a:chOff x="0" y="0"/>
          <a:chExt cx="0" cy="0"/>
        </a:xfrm>
      </p:grpSpPr>
      <p:pic>
        <p:nvPicPr>
          <p:cNvPr descr="img_1355588218_936.png" id="303" name="Shape 303"/>
          <p:cNvPicPr preferRelativeResize="0"/>
          <p:nvPr/>
        </p:nvPicPr>
        <p:blipFill rotWithShape="1">
          <a:blip r:embed="rId3">
            <a:alphaModFix/>
          </a:blip>
          <a:srcRect b="0" l="0" r="0" t="0"/>
          <a:stretch/>
        </p:blipFill>
        <p:spPr>
          <a:xfrm>
            <a:off x="1475655" y="1772816"/>
            <a:ext cx="6192687" cy="3024335"/>
          </a:xfrm>
          <a:prstGeom prst="roundRect">
            <a:avLst>
              <a:gd fmla="val 16667" name="adj"/>
            </a:avLst>
          </a:prstGeom>
          <a:noFill/>
          <a:ln>
            <a:noFill/>
          </a:ln>
        </p:spPr>
      </p:pic>
      <p:sp>
        <p:nvSpPr>
          <p:cNvPr id="304" name="Shape 304"/>
          <p:cNvSpPr/>
          <p:nvPr/>
        </p:nvSpPr>
        <p:spPr>
          <a:xfrm>
            <a:off x="2378967" y="2132856"/>
            <a:ext cx="4425280" cy="2215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13800">
                <a:solidFill>
                  <a:srgbClr val="006600"/>
                </a:solidFill>
                <a:latin typeface="Calibri"/>
                <a:ea typeface="Calibri"/>
                <a:cs typeface="Calibri"/>
                <a:sym typeface="Calibri"/>
              </a:rPr>
              <a:t>التقويم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8" name="Shape 308"/>
        <p:cNvGrpSpPr/>
        <p:nvPr/>
      </p:nvGrpSpPr>
      <p:grpSpPr>
        <a:xfrm>
          <a:off x="0" y="0"/>
          <a:ext cx="0" cy="0"/>
          <a:chOff x="0" y="0"/>
          <a:chExt cx="0" cy="0"/>
        </a:xfrm>
      </p:grpSpPr>
      <p:sp>
        <p:nvSpPr>
          <p:cNvPr id="309" name="Shape 309"/>
          <p:cNvSpPr/>
          <p:nvPr/>
        </p:nvSpPr>
        <p:spPr>
          <a:xfrm>
            <a:off x="0" y="291353"/>
            <a:ext cx="9144000" cy="914400"/>
          </a:xfrm>
          <a:prstGeom prst="hexagon">
            <a:avLst>
              <a:gd fmla="val 25000" name="adj"/>
              <a:gd fmla="val 115470" name="vf"/>
            </a:avLst>
          </a:prstGeom>
          <a:solidFill>
            <a:srgbClr val="FF0066"/>
          </a:solidFill>
          <a:ln cap="flat" cmpd="sng" w="25400">
            <a:solidFill>
              <a:srgbClr val="FF33CC"/>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0" name="Shape 310"/>
          <p:cNvSpPr/>
          <p:nvPr/>
        </p:nvSpPr>
        <p:spPr>
          <a:xfrm>
            <a:off x="395537" y="241192"/>
            <a:ext cx="8598910" cy="95410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chemeClr val="lt1"/>
              </a:buClr>
              <a:buSzPct val="25000"/>
              <a:buFont typeface="Times New Roman"/>
              <a:buNone/>
            </a:pPr>
            <a:r>
              <a:rPr b="1" i="0" lang="ar-SA" sz="2800" u="none" cap="none" strike="noStrike">
                <a:solidFill>
                  <a:schemeClr val="lt1"/>
                </a:solidFill>
                <a:latin typeface="Times New Roman"/>
                <a:ea typeface="Times New Roman"/>
                <a:cs typeface="Times New Roman"/>
                <a:sym typeface="Times New Roman"/>
              </a:rPr>
              <a:t>س1: اجب بوضع علامة ( ( ✓  للعبارة الصحيحة</a:t>
            </a:r>
            <a:r>
              <a:rPr b="1" i="0" lang="ar-SA" sz="2800" u="none" cap="none" strike="noStrike">
                <a:solidFill>
                  <a:schemeClr val="lt1"/>
                </a:solidFill>
                <a:latin typeface="Times New Roman"/>
                <a:ea typeface="Times New Roman"/>
                <a:cs typeface="Times New Roman"/>
                <a:sym typeface="Times New Roman"/>
              </a:rPr>
              <a:t> </a:t>
            </a:r>
            <a:r>
              <a:rPr b="1" i="0" lang="ar-SA" sz="2800" u="none" cap="none" strike="noStrike">
                <a:solidFill>
                  <a:schemeClr val="lt1"/>
                </a:solidFill>
                <a:latin typeface="Times New Roman"/>
                <a:ea typeface="Times New Roman"/>
                <a:cs typeface="Times New Roman"/>
                <a:sym typeface="Times New Roman"/>
              </a:rPr>
              <a:t>وعلامة ( ✕ ) للعبارة الخاطئة في العبارات التالية:</a:t>
            </a:r>
          </a:p>
        </p:txBody>
      </p:sp>
      <p:graphicFrame>
        <p:nvGraphicFramePr>
          <p:cNvPr id="311" name="Shape 311"/>
          <p:cNvGraphicFramePr/>
          <p:nvPr/>
        </p:nvGraphicFramePr>
        <p:xfrm>
          <a:off x="0" y="1484783"/>
          <a:ext cx="3000000" cy="3000000"/>
        </p:xfrm>
        <a:graphic>
          <a:graphicData uri="http://schemas.openxmlformats.org/drawingml/2006/table">
            <a:tbl>
              <a:tblPr bandRow="1" firstRow="1">
                <a:noFill/>
                <a:tableStyleId>{78E2A411-8863-49BF-8D6F-1EA3D13E3DC4}</a:tableStyleId>
              </a:tblPr>
              <a:tblGrid>
                <a:gridCol w="6096000"/>
                <a:gridCol w="3048000"/>
              </a:tblGrid>
              <a:tr h="10081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r>
              <a:tr h="10081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r>
              <a:tr h="10081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r>
              <a:tr h="10081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r>
              <a:tr h="10081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99FF"/>
                    </a:solidFill>
                  </a:tcPr>
                </a:tc>
              </a:tr>
            </a:tbl>
          </a:graphicData>
        </a:graphic>
      </p:graphicFrame>
      <p:sp>
        <p:nvSpPr>
          <p:cNvPr id="312" name="Shape 312"/>
          <p:cNvSpPr/>
          <p:nvPr/>
        </p:nvSpPr>
        <p:spPr>
          <a:xfrm>
            <a:off x="3347864" y="1556791"/>
            <a:ext cx="5256583"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1- يتميز مقياس الذكاء بأنه يعطي درجة كمية لمعدل ذكاء الفرد.</a:t>
            </a:r>
          </a:p>
        </p:txBody>
      </p:sp>
      <p:sp>
        <p:nvSpPr>
          <p:cNvPr id="313" name="Shape 313"/>
          <p:cNvSpPr/>
          <p:nvPr/>
        </p:nvSpPr>
        <p:spPr>
          <a:xfrm>
            <a:off x="3347864" y="2492896"/>
            <a:ext cx="5256583"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2- حسب مقياس بينيه يشكل متوسطو الذكاء نصف عدد الأفراد في المجتمع تقريباً.</a:t>
            </a:r>
          </a:p>
        </p:txBody>
      </p:sp>
      <p:sp>
        <p:nvSpPr>
          <p:cNvPr id="314" name="Shape 314"/>
          <p:cNvSpPr/>
          <p:nvPr/>
        </p:nvSpPr>
        <p:spPr>
          <a:xfrm>
            <a:off x="3347864" y="3501007"/>
            <a:ext cx="5256583"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3- يتمثل الذكاء المنطقي الرقمي في إمكانية تعامل الفرد مع الألفاظ واستخدامها بكفاءة.</a:t>
            </a:r>
          </a:p>
        </p:txBody>
      </p:sp>
      <p:sp>
        <p:nvSpPr>
          <p:cNvPr id="315" name="Shape 315"/>
          <p:cNvSpPr/>
          <p:nvPr/>
        </p:nvSpPr>
        <p:spPr>
          <a:xfrm>
            <a:off x="2987824" y="4561964"/>
            <a:ext cx="5616623"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4- الميول الفطرية هي التي لا يحتاج الطفل لتعلمها.</a:t>
            </a:r>
          </a:p>
        </p:txBody>
      </p:sp>
      <p:sp>
        <p:nvSpPr>
          <p:cNvPr id="316" name="Shape 316"/>
          <p:cNvSpPr/>
          <p:nvPr/>
        </p:nvSpPr>
        <p:spPr>
          <a:xfrm>
            <a:off x="3275856" y="5517232"/>
            <a:ext cx="5328591"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5- ضعف الحساسية للمشكلات من خصائص الأشخاص المبدعين.</a:t>
            </a:r>
          </a:p>
        </p:txBody>
      </p:sp>
      <p:sp>
        <p:nvSpPr>
          <p:cNvPr id="317" name="Shape 317"/>
          <p:cNvSpPr/>
          <p:nvPr/>
        </p:nvSpPr>
        <p:spPr>
          <a:xfrm>
            <a:off x="1070632" y="1500174"/>
            <a:ext cx="633507"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0000CC"/>
                </a:solidFill>
                <a:latin typeface="Calibri"/>
                <a:ea typeface="Calibri"/>
                <a:cs typeface="Calibri"/>
                <a:sym typeface="Calibri"/>
              </a:rPr>
              <a:t>×</a:t>
            </a:r>
          </a:p>
        </p:txBody>
      </p:sp>
      <p:sp>
        <p:nvSpPr>
          <p:cNvPr id="318" name="Shape 318"/>
          <p:cNvSpPr/>
          <p:nvPr/>
        </p:nvSpPr>
        <p:spPr>
          <a:xfrm>
            <a:off x="1070632" y="2708919"/>
            <a:ext cx="633507"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0000CC"/>
                </a:solidFill>
                <a:latin typeface="Calibri"/>
                <a:ea typeface="Calibri"/>
                <a:cs typeface="Calibri"/>
                <a:sym typeface="Calibri"/>
              </a:rPr>
              <a:t>×</a:t>
            </a:r>
          </a:p>
        </p:txBody>
      </p:sp>
      <p:sp>
        <p:nvSpPr>
          <p:cNvPr id="319" name="Shape 319"/>
          <p:cNvSpPr/>
          <p:nvPr/>
        </p:nvSpPr>
        <p:spPr>
          <a:xfrm>
            <a:off x="1070600" y="3769876"/>
            <a:ext cx="633570"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0000CC"/>
                </a:solidFill>
                <a:latin typeface="Calibri"/>
                <a:ea typeface="Calibri"/>
                <a:cs typeface="Calibri"/>
                <a:sym typeface="Calibri"/>
              </a:rPr>
              <a:t>×</a:t>
            </a:r>
          </a:p>
          <a:p>
            <a:pPr indent="0" lvl="0" marL="0" marR="0" rtl="1" algn="r">
              <a:spcBef>
                <a:spcPts val="0"/>
              </a:spcBef>
              <a:buNone/>
            </a:pPr>
            <a:r>
              <a:t/>
            </a:r>
            <a:endParaRPr sz="6000">
              <a:solidFill>
                <a:srgbClr val="0000CC"/>
              </a:solidFill>
              <a:latin typeface="Calibri"/>
              <a:ea typeface="Calibri"/>
              <a:cs typeface="Calibri"/>
              <a:sym typeface="Calibri"/>
            </a:endParaRPr>
          </a:p>
        </p:txBody>
      </p:sp>
      <p:sp>
        <p:nvSpPr>
          <p:cNvPr id="320" name="Shape 320"/>
          <p:cNvSpPr/>
          <p:nvPr/>
        </p:nvSpPr>
        <p:spPr>
          <a:xfrm>
            <a:off x="1000100" y="4777987"/>
            <a:ext cx="774571"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0000CC"/>
                </a:solidFill>
                <a:latin typeface="Calibri"/>
                <a:ea typeface="Calibri"/>
                <a:cs typeface="Calibri"/>
                <a:sym typeface="Calibri"/>
              </a:rPr>
              <a:t>✓</a:t>
            </a:r>
          </a:p>
        </p:txBody>
      </p:sp>
      <p:sp>
        <p:nvSpPr>
          <p:cNvPr id="321" name="Shape 321"/>
          <p:cNvSpPr/>
          <p:nvPr/>
        </p:nvSpPr>
        <p:spPr>
          <a:xfrm>
            <a:off x="1000100" y="5714092"/>
            <a:ext cx="774571"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0000CC"/>
                </a:solidFill>
                <a:latin typeface="Calibri"/>
                <a:ea typeface="Calibri"/>
                <a:cs typeface="Calibri"/>
                <a:sym typeface="Calibri"/>
              </a:rPr>
              <a:t>✓</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456"/>
                                        <p:tgtEl>
                                          <p:spTgt spid="3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456"/>
                                        <p:tgtEl>
                                          <p:spTgt spid="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456"/>
                                        <p:tgtEl>
                                          <p:spTgt spid="3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456"/>
                                        <p:tgtEl>
                                          <p:spTgt spid="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456"/>
                                        <p:tgtEl>
                                          <p:spTgt spid="3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456"/>
                                        <p:tgtEl>
                                          <p:spTgt spid="3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456"/>
                                        <p:tgtEl>
                                          <p:spTgt spid="3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456"/>
                                        <p:tgtEl>
                                          <p:spTgt spid="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456"/>
                                        <p:tgtEl>
                                          <p:spTgt spid="3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456"/>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5" name="Shape 325"/>
        <p:cNvGrpSpPr/>
        <p:nvPr/>
      </p:nvGrpSpPr>
      <p:grpSpPr>
        <a:xfrm>
          <a:off x="0" y="0"/>
          <a:ext cx="0" cy="0"/>
          <a:chOff x="0" y="0"/>
          <a:chExt cx="0" cy="0"/>
        </a:xfrm>
      </p:grpSpPr>
      <p:pic>
        <p:nvPicPr>
          <p:cNvPr descr="fffffffffffffff b.png" id="326" name="Shape 326"/>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27" name="Shape 327"/>
          <p:cNvSpPr/>
          <p:nvPr/>
        </p:nvSpPr>
        <p:spPr>
          <a:xfrm>
            <a:off x="323528" y="440377"/>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س2: اكتب تعريفا لما يلي:</a:t>
            </a:r>
          </a:p>
        </p:txBody>
      </p:sp>
      <p:sp>
        <p:nvSpPr>
          <p:cNvPr id="328" name="Shape 328"/>
          <p:cNvSpPr txBox="1"/>
          <p:nvPr/>
        </p:nvSpPr>
        <p:spPr>
          <a:xfrm>
            <a:off x="395536" y="3214685"/>
            <a:ext cx="8424935" cy="2763641"/>
          </a:xfrm>
          <a:prstGeom prst="rect">
            <a:avLst/>
          </a:prstGeom>
          <a:noFill/>
          <a:ln>
            <a:noFill/>
          </a:ln>
        </p:spPr>
        <p:txBody>
          <a:bodyPr anchorCtr="0" anchor="t" bIns="45700" lIns="91425" rIns="91425" tIns="45700">
            <a:noAutofit/>
          </a:bodyPr>
          <a:lstStyle/>
          <a:p>
            <a:pPr indent="0" lvl="0" marL="0" marR="0" rtl="1" algn="r">
              <a:lnSpc>
                <a:spcPct val="150000"/>
              </a:lnSpc>
              <a:spcBef>
                <a:spcPts val="0"/>
              </a:spcBef>
              <a:spcAft>
                <a:spcPts val="0"/>
              </a:spcAft>
              <a:buSzPct val="25000"/>
              <a:buNone/>
            </a:pPr>
            <a:r>
              <a:rPr b="1" lang="ar-SA" sz="4000">
                <a:solidFill>
                  <a:srgbClr val="C00000"/>
                </a:solidFill>
                <a:latin typeface="Calibri"/>
                <a:ea typeface="Calibri"/>
                <a:cs typeface="Calibri"/>
                <a:sym typeface="Calibri"/>
              </a:rPr>
              <a:t>الذكاء:</a:t>
            </a:r>
            <a:r>
              <a:rPr b="1" lang="ar-SA" sz="4000">
                <a:solidFill>
                  <a:srgbClr val="0000FF"/>
                </a:solidFill>
                <a:latin typeface="Calibri"/>
                <a:ea typeface="Calibri"/>
                <a:cs typeface="Calibri"/>
                <a:sym typeface="Calibri"/>
              </a:rPr>
              <a:t> هو القدرة على الفهم والتكيف مع البيئة المحيطة باستخدام تركيبة من القدرات الموروثة والمتعلمة من خلال الخبرة.</a:t>
            </a:r>
          </a:p>
        </p:txBody>
      </p:sp>
      <p:sp>
        <p:nvSpPr>
          <p:cNvPr id="329" name="Shape 329"/>
          <p:cNvSpPr/>
          <p:nvPr/>
        </p:nvSpPr>
        <p:spPr>
          <a:xfrm>
            <a:off x="366421" y="1677286"/>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الذكاء- التوجيه المهني- التفكير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3" name="Shape 333"/>
        <p:cNvGrpSpPr/>
        <p:nvPr/>
      </p:nvGrpSpPr>
      <p:grpSpPr>
        <a:xfrm>
          <a:off x="0" y="0"/>
          <a:ext cx="0" cy="0"/>
          <a:chOff x="0" y="0"/>
          <a:chExt cx="0" cy="0"/>
        </a:xfrm>
      </p:grpSpPr>
      <p:pic>
        <p:nvPicPr>
          <p:cNvPr descr="fffffffffffffff b.png" id="334" name="Shape 334"/>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35" name="Shape 335"/>
          <p:cNvSpPr/>
          <p:nvPr/>
        </p:nvSpPr>
        <p:spPr>
          <a:xfrm>
            <a:off x="323528" y="440377"/>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س2: اكتب تعريفا لما يلي:</a:t>
            </a:r>
          </a:p>
        </p:txBody>
      </p:sp>
      <p:sp>
        <p:nvSpPr>
          <p:cNvPr id="336" name="Shape 336"/>
          <p:cNvSpPr txBox="1"/>
          <p:nvPr/>
        </p:nvSpPr>
        <p:spPr>
          <a:xfrm>
            <a:off x="395536" y="3214685"/>
            <a:ext cx="8424935" cy="3170098"/>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SA" sz="4000">
                <a:solidFill>
                  <a:srgbClr val="C00000"/>
                </a:solidFill>
                <a:latin typeface="Calibri"/>
                <a:ea typeface="Calibri"/>
                <a:cs typeface="Calibri"/>
                <a:sym typeface="Calibri"/>
              </a:rPr>
              <a:t>التوجيه المهني:</a:t>
            </a:r>
            <a:r>
              <a:rPr b="1" lang="ar-SA" sz="4000">
                <a:solidFill>
                  <a:srgbClr val="0000FF"/>
                </a:solidFill>
                <a:latin typeface="Calibri"/>
                <a:ea typeface="Calibri"/>
                <a:cs typeface="Calibri"/>
                <a:sym typeface="Calibri"/>
              </a:rPr>
              <a:t> مع تنوع المجالات المهنية بسبب تعقد الحياة الحديثة فإن الفرد يحتاج إلى عملية التوجيه المهني التي تهتم بمساعدة الأفراد على اختيار وتقرير مستقبلهم ومهنهم بما يكفل لهم تكيفاً مهنياً مرضيا.</a:t>
            </a:r>
          </a:p>
        </p:txBody>
      </p:sp>
      <p:sp>
        <p:nvSpPr>
          <p:cNvPr id="337" name="Shape 337"/>
          <p:cNvSpPr/>
          <p:nvPr/>
        </p:nvSpPr>
        <p:spPr>
          <a:xfrm>
            <a:off x="366421" y="1677286"/>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الذكاء- التوجيه المهني- التفكير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1" name="Shape 341"/>
        <p:cNvGrpSpPr/>
        <p:nvPr/>
      </p:nvGrpSpPr>
      <p:grpSpPr>
        <a:xfrm>
          <a:off x="0" y="0"/>
          <a:ext cx="0" cy="0"/>
          <a:chOff x="0" y="0"/>
          <a:chExt cx="0" cy="0"/>
        </a:xfrm>
      </p:grpSpPr>
      <p:pic>
        <p:nvPicPr>
          <p:cNvPr descr="fffffffffffffff b.png" id="342" name="Shape 342"/>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43" name="Shape 343"/>
          <p:cNvSpPr/>
          <p:nvPr/>
        </p:nvSpPr>
        <p:spPr>
          <a:xfrm>
            <a:off x="323528" y="440377"/>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س2: اكتب تعريفا لما يلي:</a:t>
            </a:r>
          </a:p>
        </p:txBody>
      </p:sp>
      <p:sp>
        <p:nvSpPr>
          <p:cNvPr id="344" name="Shape 344"/>
          <p:cNvSpPr txBox="1"/>
          <p:nvPr/>
        </p:nvSpPr>
        <p:spPr>
          <a:xfrm>
            <a:off x="395536" y="3214685"/>
            <a:ext cx="8424935" cy="1938991"/>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SA" sz="4000">
                <a:solidFill>
                  <a:srgbClr val="C00000"/>
                </a:solidFill>
                <a:latin typeface="Calibri"/>
                <a:ea typeface="Calibri"/>
                <a:cs typeface="Calibri"/>
                <a:sym typeface="Calibri"/>
              </a:rPr>
              <a:t>التفكير:</a:t>
            </a:r>
            <a:r>
              <a:rPr b="1" lang="ar-SA" sz="4000">
                <a:solidFill>
                  <a:srgbClr val="0000FF"/>
                </a:solidFill>
                <a:latin typeface="Calibri"/>
                <a:ea typeface="Calibri"/>
                <a:cs typeface="Calibri"/>
                <a:sym typeface="Calibri"/>
              </a:rPr>
              <a:t> هو سلسلة من النشاطات العقلية التي يقوم بها الدماغ عندما يحاول العقل البحث عن معنى في موقف ما.</a:t>
            </a:r>
          </a:p>
        </p:txBody>
      </p:sp>
      <p:sp>
        <p:nvSpPr>
          <p:cNvPr id="345" name="Shape 345"/>
          <p:cNvSpPr/>
          <p:nvPr/>
        </p:nvSpPr>
        <p:spPr>
          <a:xfrm>
            <a:off x="366421" y="1677286"/>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الذكاء- التوجيه المهني- التفكير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9" name="Shape 349"/>
        <p:cNvGrpSpPr/>
        <p:nvPr/>
      </p:nvGrpSpPr>
      <p:grpSpPr>
        <a:xfrm>
          <a:off x="0" y="0"/>
          <a:ext cx="0" cy="0"/>
          <a:chOff x="0" y="0"/>
          <a:chExt cx="0" cy="0"/>
        </a:xfrm>
      </p:grpSpPr>
      <p:pic>
        <p:nvPicPr>
          <p:cNvPr descr="fffffffffffffff b.png" id="350" name="Shape 350"/>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51" name="Shape 351"/>
          <p:cNvSpPr/>
          <p:nvPr/>
        </p:nvSpPr>
        <p:spPr>
          <a:xfrm>
            <a:off x="323528" y="440377"/>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س3: اكتب نبذة مختصرة عن مقياس بينيه للذكاء.</a:t>
            </a:r>
          </a:p>
        </p:txBody>
      </p:sp>
      <p:sp>
        <p:nvSpPr>
          <p:cNvPr id="352" name="Shape 352"/>
          <p:cNvSpPr txBox="1"/>
          <p:nvPr/>
        </p:nvSpPr>
        <p:spPr>
          <a:xfrm>
            <a:off x="357158" y="1526100"/>
            <a:ext cx="8424935" cy="5760550"/>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SA" sz="3600">
                <a:solidFill>
                  <a:srgbClr val="0000FF"/>
                </a:solidFill>
                <a:latin typeface="Calibri"/>
                <a:ea typeface="Calibri"/>
                <a:cs typeface="Calibri"/>
                <a:sym typeface="Calibri"/>
              </a:rPr>
              <a:t>في عام 1900م في فرنسا طلب وزير التربية والتعليم من (</a:t>
            </a:r>
            <a:r>
              <a:rPr b="1" lang="ar-SA" sz="3600">
                <a:solidFill>
                  <a:srgbClr val="C00000"/>
                </a:solidFill>
                <a:latin typeface="Calibri"/>
                <a:ea typeface="Calibri"/>
                <a:cs typeface="Calibri"/>
                <a:sym typeface="Calibri"/>
              </a:rPr>
              <a:t>ألفريد بينيه</a:t>
            </a:r>
            <a:r>
              <a:rPr b="1" lang="ar-SA" sz="3600">
                <a:solidFill>
                  <a:srgbClr val="0000FF"/>
                </a:solidFill>
                <a:latin typeface="Calibri"/>
                <a:ea typeface="Calibri"/>
                <a:cs typeface="Calibri"/>
                <a:sym typeface="Calibri"/>
              </a:rPr>
              <a:t> </a:t>
            </a:r>
            <a:r>
              <a:rPr b="1" lang="ar-SA" sz="3600">
                <a:solidFill>
                  <a:srgbClr val="C00000"/>
                </a:solidFill>
                <a:latin typeface="Times New Roman"/>
                <a:ea typeface="Times New Roman"/>
                <a:cs typeface="Times New Roman"/>
                <a:sym typeface="Times New Roman"/>
              </a:rPr>
              <a:t>Binet</a:t>
            </a:r>
            <a:r>
              <a:rPr b="1" lang="ar-SA" sz="3600">
                <a:solidFill>
                  <a:srgbClr val="0000FF"/>
                </a:solidFill>
                <a:latin typeface="Times New Roman"/>
                <a:ea typeface="Times New Roman"/>
                <a:cs typeface="Times New Roman"/>
                <a:sym typeface="Times New Roman"/>
              </a:rPr>
              <a:t> </a:t>
            </a:r>
            <a:r>
              <a:rPr b="1" lang="ar-SA" sz="3600">
                <a:solidFill>
                  <a:srgbClr val="C00000"/>
                </a:solidFill>
                <a:latin typeface="Times New Roman"/>
                <a:ea typeface="Times New Roman"/>
                <a:cs typeface="Times New Roman"/>
                <a:sym typeface="Times New Roman"/>
              </a:rPr>
              <a:t>Alfred</a:t>
            </a:r>
            <a:r>
              <a:rPr b="1" lang="ar-SA" sz="3600">
                <a:solidFill>
                  <a:srgbClr val="0000FF"/>
                </a:solidFill>
                <a:latin typeface="Calibri"/>
                <a:ea typeface="Calibri"/>
                <a:cs typeface="Calibri"/>
                <a:sym typeface="Calibri"/>
              </a:rPr>
              <a:t>) وهو عالم نفس فرنسي تصميم مقياس للذكاء للتمكن من تحديد الطلبة الذين لا يتمتعون بذكاء كاف ليكونوا في النظام المدرسي العادي حتى يمكنه مساعدتهم فصمم بينيه مقياسا يتم على ضوئه قبول الطلاب في التعليم العام سمي اختبار بينيه للذكاء، وقد طوره بينيه عدة مرات إحداها في جامعة ستانفورد الأمريكية وسمي (</a:t>
            </a:r>
            <a:r>
              <a:rPr b="1" lang="ar-SA" sz="3600">
                <a:solidFill>
                  <a:srgbClr val="C00000"/>
                </a:solidFill>
                <a:latin typeface="Calibri"/>
                <a:ea typeface="Calibri"/>
                <a:cs typeface="Calibri"/>
                <a:sym typeface="Calibri"/>
              </a:rPr>
              <a:t>مقياس ستانفورد بينيه للذكاء</a:t>
            </a:r>
            <a:r>
              <a:rPr b="1" lang="ar-SA" sz="3600">
                <a:solidFill>
                  <a:srgbClr val="0000FF"/>
                </a:solidFill>
                <a:latin typeface="Calibri"/>
                <a:ea typeface="Calibri"/>
                <a:cs typeface="Calibri"/>
                <a:sym typeface="Calibri"/>
              </a:rPr>
              <a:t>) ولازال مستخدما إلى الآن.</a:t>
            </a:r>
          </a:p>
          <a:p>
            <a:pPr indent="-10794" lvl="0" marL="36195" marR="0" rtl="1" algn="r">
              <a:spcBef>
                <a:spcPts val="1000"/>
              </a:spcBef>
              <a:buNone/>
            </a:pPr>
            <a:r>
              <a:t/>
            </a:r>
            <a:endParaRPr sz="3200">
              <a:solidFill>
                <a:schemeClr val="dk1"/>
              </a:solidFill>
              <a:latin typeface="Calibri"/>
              <a:ea typeface="Calibri"/>
              <a:cs typeface="Calibri"/>
              <a:sym typeface="Calibri"/>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par>
                                <p:cTn fill="hold" nodeType="with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7" name="Shape 357"/>
        <p:cNvGrpSpPr/>
        <p:nvPr/>
      </p:nvGrpSpPr>
      <p:grpSpPr>
        <a:xfrm>
          <a:off x="0" y="0"/>
          <a:ext cx="0" cy="0"/>
          <a:chOff x="0" y="0"/>
          <a:chExt cx="0" cy="0"/>
        </a:xfrm>
      </p:grpSpPr>
      <p:pic>
        <p:nvPicPr>
          <p:cNvPr descr="fffffffffffffff b.png" id="358" name="Shape 358"/>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59" name="Shape 359"/>
          <p:cNvSpPr/>
          <p:nvPr/>
        </p:nvSpPr>
        <p:spPr>
          <a:xfrm>
            <a:off x="323528" y="440377"/>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س4: كيف تؤثر ميول الفرد في نجاحه المهني؟</a:t>
            </a:r>
          </a:p>
        </p:txBody>
      </p:sp>
      <p:sp>
        <p:nvSpPr>
          <p:cNvPr id="360" name="Shape 360"/>
          <p:cNvSpPr txBox="1"/>
          <p:nvPr/>
        </p:nvSpPr>
        <p:spPr>
          <a:xfrm>
            <a:off x="395536" y="1874586"/>
            <a:ext cx="8424935" cy="2554544"/>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SA" sz="4000">
                <a:solidFill>
                  <a:srgbClr val="0000FF"/>
                </a:solidFill>
                <a:latin typeface="Calibri"/>
                <a:ea typeface="Calibri"/>
                <a:cs typeface="Calibri"/>
                <a:sym typeface="Calibri"/>
              </a:rPr>
              <a:t>تشكل الميول جانباً مهما في تحديد الأنشطة التي يسعى الفرد للقيام بها كنتيجة لميله لها، لذلك تعد إحدى مصادر الفروق الفردية المهمة التي لابد من الاهتمام بها.</a:t>
            </a:r>
          </a:p>
        </p:txBody>
      </p:sp>
      <p:sp>
        <p:nvSpPr>
          <p:cNvPr id="361" name="Shape 361"/>
          <p:cNvSpPr txBox="1"/>
          <p:nvPr/>
        </p:nvSpPr>
        <p:spPr>
          <a:xfrm>
            <a:off x="428595" y="4677328"/>
            <a:ext cx="8424935" cy="1323439"/>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SA" sz="4000">
                <a:solidFill>
                  <a:srgbClr val="C00000"/>
                </a:solidFill>
                <a:latin typeface="Calibri"/>
                <a:ea typeface="Calibri"/>
                <a:cs typeface="Calibri"/>
                <a:sym typeface="Calibri"/>
              </a:rPr>
              <a:t>الميول:</a:t>
            </a:r>
            <a:r>
              <a:rPr b="1" lang="ar-SA" sz="4000">
                <a:solidFill>
                  <a:srgbClr val="0000FF"/>
                </a:solidFill>
                <a:latin typeface="Calibri"/>
                <a:ea typeface="Calibri"/>
                <a:cs typeface="Calibri"/>
                <a:sym typeface="Calibri"/>
              </a:rPr>
              <a:t> جمع كلمة ميل وهو نزعة سلوكية عامة لدى الفرد تجذبه نحو نوع معين من الأنشطة.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
                                        <p:tgtEl>
                                          <p:spTgt spid="358"/>
                                        </p:tgtEl>
                                      </p:cBhvr>
                                    </p:animEffect>
                                  </p:childTnLst>
                                </p:cTn>
                              </p:par>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
                                        <p:tgtEl>
                                          <p:spTgt spid="3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p:nvPr/>
        </p:nvSpPr>
        <p:spPr>
          <a:xfrm>
            <a:off x="4572000" y="332656"/>
            <a:ext cx="4176464"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05" name="Shape 105"/>
          <p:cNvSpPr/>
          <p:nvPr/>
        </p:nvSpPr>
        <p:spPr>
          <a:xfrm>
            <a:off x="4749016" y="404663"/>
            <a:ext cx="382668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مراحل الإبداع أو الابتكار</a:t>
            </a:r>
          </a:p>
        </p:txBody>
      </p:sp>
      <p:grpSp>
        <p:nvGrpSpPr>
          <p:cNvPr id="106" name="Shape 106"/>
          <p:cNvGrpSpPr/>
          <p:nvPr/>
        </p:nvGrpSpPr>
        <p:grpSpPr>
          <a:xfrm>
            <a:off x="251519" y="2420888"/>
            <a:ext cx="8640960" cy="3600399"/>
            <a:chOff x="251519" y="2420888"/>
            <a:chExt cx="8640960" cy="3600399"/>
          </a:xfrm>
        </p:grpSpPr>
        <p:sp>
          <p:nvSpPr>
            <p:cNvPr id="107" name="Shape 107"/>
            <p:cNvSpPr/>
            <p:nvPr/>
          </p:nvSpPr>
          <p:spPr>
            <a:xfrm>
              <a:off x="251519" y="2420888"/>
              <a:ext cx="8640960" cy="3600399"/>
            </a:xfrm>
            <a:prstGeom prst="round2SameRect">
              <a:avLst>
                <a:gd fmla="val 50000" name="adj1"/>
                <a:gd fmla="val 0" name="adj2"/>
              </a:avLst>
            </a:prstGeom>
            <a:gradFill>
              <a:gsLst>
                <a:gs pos="0">
                  <a:srgbClr val="FFF200"/>
                </a:gs>
                <a:gs pos="45000">
                  <a:srgbClr val="FF7A00"/>
                </a:gs>
                <a:gs pos="70000">
                  <a:srgbClr val="FF0300"/>
                </a:gs>
                <a:gs pos="100000">
                  <a:srgbClr val="4D0808"/>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08" name="Shape 108"/>
            <p:cNvSpPr/>
            <p:nvPr/>
          </p:nvSpPr>
          <p:spPr>
            <a:xfrm>
              <a:off x="539552" y="2708919"/>
              <a:ext cx="7992887" cy="3096343"/>
            </a:xfrm>
            <a:prstGeom prst="rect">
              <a:avLst/>
            </a:prstGeom>
            <a:solidFill>
              <a:schemeClr val="lt1"/>
            </a:solidFill>
            <a:ln cap="flat" cmpd="sng" w="25400">
              <a:solidFill>
                <a:srgbClr val="FFF2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09" name="Shape 109"/>
          <p:cNvSpPr/>
          <p:nvPr/>
        </p:nvSpPr>
        <p:spPr>
          <a:xfrm>
            <a:off x="755575" y="3406935"/>
            <a:ext cx="7632848"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1- مرحلة الإعداد: </a:t>
            </a:r>
            <a:r>
              <a:rPr b="1" lang="ar-SA" sz="3600">
                <a:solidFill>
                  <a:srgbClr val="333300"/>
                </a:solidFill>
                <a:latin typeface="Times New Roman"/>
                <a:ea typeface="Times New Roman"/>
                <a:cs typeface="Times New Roman"/>
                <a:sym typeface="Times New Roman"/>
              </a:rPr>
              <a:t>وهي المرحلة التي يجمع فيها المبتكر المعلومات ويظل يفكر في حلول للمشكلة ويفرض فروضا ويجربها.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5" name="Shape 365"/>
        <p:cNvGrpSpPr/>
        <p:nvPr/>
      </p:nvGrpSpPr>
      <p:grpSpPr>
        <a:xfrm>
          <a:off x="0" y="0"/>
          <a:ext cx="0" cy="0"/>
          <a:chOff x="0" y="0"/>
          <a:chExt cx="0" cy="0"/>
        </a:xfrm>
      </p:grpSpPr>
      <p:pic>
        <p:nvPicPr>
          <p:cNvPr descr="fffffffffffffff b.png" id="366" name="Shape 366"/>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67" name="Shape 367"/>
          <p:cNvSpPr/>
          <p:nvPr/>
        </p:nvSpPr>
        <p:spPr>
          <a:xfrm>
            <a:off x="323528" y="305361"/>
            <a:ext cx="8382041"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س5: ما أنواع الذكاءات المتعددة مع ذكر أمثلة دالة عليها؟</a:t>
            </a:r>
          </a:p>
        </p:txBody>
      </p:sp>
      <p:sp>
        <p:nvSpPr>
          <p:cNvPr id="368" name="Shape 368"/>
          <p:cNvSpPr txBox="1"/>
          <p:nvPr/>
        </p:nvSpPr>
        <p:spPr>
          <a:xfrm>
            <a:off x="395536" y="2436393"/>
            <a:ext cx="8424935" cy="3170098"/>
          </a:xfrm>
          <a:prstGeom prst="rect">
            <a:avLst/>
          </a:prstGeom>
          <a:noFill/>
          <a:ln>
            <a:noFill/>
          </a:ln>
        </p:spPr>
        <p:txBody>
          <a:bodyPr anchorCtr="0" anchor="t" bIns="45700" lIns="91425" rIns="91425" tIns="45700">
            <a:noAutofit/>
          </a:bodyPr>
          <a:lstStyle/>
          <a:p>
            <a:pPr indent="-342900" lvl="0" marL="342900" marR="0" rtl="1" algn="r">
              <a:spcBef>
                <a:spcPts val="0"/>
              </a:spcBef>
              <a:spcAft>
                <a:spcPts val="0"/>
              </a:spcAft>
              <a:buSzPct val="25000"/>
              <a:buNone/>
            </a:pPr>
            <a:r>
              <a:rPr b="1" lang="ar-SA" sz="4000">
                <a:solidFill>
                  <a:srgbClr val="C00000"/>
                </a:solidFill>
                <a:latin typeface="Calibri"/>
                <a:ea typeface="Calibri"/>
                <a:cs typeface="Calibri"/>
                <a:sym typeface="Calibri"/>
              </a:rPr>
              <a:t>1. الذكاء اللغوي اللفظي:</a:t>
            </a:r>
            <a:r>
              <a:rPr b="1" lang="ar-SA" sz="4000">
                <a:solidFill>
                  <a:srgbClr val="0000FF"/>
                </a:solidFill>
                <a:latin typeface="Calibri"/>
                <a:ea typeface="Calibri"/>
                <a:cs typeface="Calibri"/>
                <a:sym typeface="Calibri"/>
              </a:rPr>
              <a:t> ويتمثل في إمكانية تعامل الفرد مع الألفاظ واستخدامها بكفاءة للتعبير عن أفكاره وآرائه التي ينقلها إلى غيره من الناس، منطوقة أو مكتوبة بشكل واضح وتميزه بالطلاقة اللغوية.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2" name="Shape 372"/>
        <p:cNvGrpSpPr/>
        <p:nvPr/>
      </p:nvGrpSpPr>
      <p:grpSpPr>
        <a:xfrm>
          <a:off x="0" y="0"/>
          <a:ext cx="0" cy="0"/>
          <a:chOff x="0" y="0"/>
          <a:chExt cx="0" cy="0"/>
        </a:xfrm>
      </p:grpSpPr>
      <p:pic>
        <p:nvPicPr>
          <p:cNvPr descr="fffffffffffffff b.png" id="373" name="Shape 373"/>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74" name="Shape 374"/>
          <p:cNvSpPr/>
          <p:nvPr/>
        </p:nvSpPr>
        <p:spPr>
          <a:xfrm>
            <a:off x="323528" y="305361"/>
            <a:ext cx="8382041"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س5: ما أنواع الذكاءات المتعددة مع ذكر أمثلة دالة عليها؟</a:t>
            </a:r>
          </a:p>
        </p:txBody>
      </p:sp>
      <p:sp>
        <p:nvSpPr>
          <p:cNvPr id="375" name="Shape 375"/>
          <p:cNvSpPr txBox="1"/>
          <p:nvPr/>
        </p:nvSpPr>
        <p:spPr>
          <a:xfrm>
            <a:off x="395536" y="2436393"/>
            <a:ext cx="8424935" cy="3586943"/>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2. الذكاء المنطقي الرقمي:</a:t>
            </a:r>
            <a:r>
              <a:rPr b="1" lang="ar-SA" sz="4000">
                <a:solidFill>
                  <a:srgbClr val="0000FF"/>
                </a:solidFill>
                <a:latin typeface="Calibri"/>
                <a:ea typeface="Calibri"/>
                <a:cs typeface="Calibri"/>
                <a:sym typeface="Calibri"/>
              </a:rPr>
              <a:t> ويتمثل في مدى قدره الفرد على التعامل بالأرقام والأعداد من حيث الدقة والسرعة والكفاءة وتشمل القيام بالعمليات الحسابية البسيطة والمعقدة وقدرته على اكتشاف العلاقات بين الأرقام.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pic>
        <p:nvPicPr>
          <p:cNvPr descr="fffffffffffffff b.png" id="380" name="Shape 380"/>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81" name="Shape 381"/>
          <p:cNvSpPr/>
          <p:nvPr/>
        </p:nvSpPr>
        <p:spPr>
          <a:xfrm>
            <a:off x="323528" y="305361"/>
            <a:ext cx="8382041"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س5: ما أنواع الذكاءات المتعددة مع ذكر أمثلة دالة عليها؟</a:t>
            </a:r>
          </a:p>
        </p:txBody>
      </p:sp>
      <p:sp>
        <p:nvSpPr>
          <p:cNvPr id="382" name="Shape 382"/>
          <p:cNvSpPr txBox="1"/>
          <p:nvPr/>
        </p:nvSpPr>
        <p:spPr>
          <a:xfrm>
            <a:off x="395536" y="1785925"/>
            <a:ext cx="8424935" cy="2171172"/>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5. الذكاء الإيقاعي:</a:t>
            </a:r>
            <a:r>
              <a:rPr b="1" lang="ar-SA" sz="4000">
                <a:solidFill>
                  <a:srgbClr val="0000FF"/>
                </a:solidFill>
                <a:latin typeface="Calibri"/>
                <a:ea typeface="Calibri"/>
                <a:cs typeface="Calibri"/>
                <a:sym typeface="Calibri"/>
              </a:rPr>
              <a:t> ويظهر في التمييز بين الأصوات والتناسق الصوتي وإنتاج الأصوات المتناسقة والتحكم في الصوت.</a:t>
            </a:r>
          </a:p>
        </p:txBody>
      </p:sp>
      <p:sp>
        <p:nvSpPr>
          <p:cNvPr id="383" name="Shape 383"/>
          <p:cNvSpPr txBox="1"/>
          <p:nvPr/>
        </p:nvSpPr>
        <p:spPr>
          <a:xfrm>
            <a:off x="428595" y="4329662"/>
            <a:ext cx="8424935" cy="2171172"/>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6. الذكاء الاجتماعي:</a:t>
            </a:r>
            <a:r>
              <a:rPr b="1" lang="ar-SA" sz="4000">
                <a:solidFill>
                  <a:srgbClr val="0000FF"/>
                </a:solidFill>
                <a:latin typeface="Calibri"/>
                <a:ea typeface="Calibri"/>
                <a:cs typeface="Calibri"/>
                <a:sym typeface="Calibri"/>
              </a:rPr>
              <a:t> وهو القدرة على فهم الآخرين وإقامة علاقات سليمة معهم وحل 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
                                        <p:tgtEl>
                                          <p:spTgt spid="3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500"/>
                                        <p:tgtEl>
                                          <p:spTgt spid="3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7" name="Shape 387"/>
        <p:cNvGrpSpPr/>
        <p:nvPr/>
      </p:nvGrpSpPr>
      <p:grpSpPr>
        <a:xfrm>
          <a:off x="0" y="0"/>
          <a:ext cx="0" cy="0"/>
          <a:chOff x="0" y="0"/>
          <a:chExt cx="0" cy="0"/>
        </a:xfrm>
      </p:grpSpPr>
      <p:pic>
        <p:nvPicPr>
          <p:cNvPr descr="fffffffffffffff b.png" id="388" name="Shape 388"/>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89" name="Shape 389"/>
          <p:cNvSpPr/>
          <p:nvPr/>
        </p:nvSpPr>
        <p:spPr>
          <a:xfrm>
            <a:off x="323528" y="305361"/>
            <a:ext cx="8382041"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س5: ما أنواع الذكاءات المتعددة مع ذكر أمثلة دالة عليها؟</a:t>
            </a:r>
          </a:p>
        </p:txBody>
      </p:sp>
      <p:sp>
        <p:nvSpPr>
          <p:cNvPr id="390" name="Shape 390"/>
          <p:cNvSpPr txBox="1"/>
          <p:nvPr/>
        </p:nvSpPr>
        <p:spPr>
          <a:xfrm>
            <a:off x="395536" y="1785925"/>
            <a:ext cx="8424935" cy="2171172"/>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7. الذكاء البيئي:</a:t>
            </a:r>
            <a:r>
              <a:rPr b="1" lang="ar-SA" sz="4000">
                <a:solidFill>
                  <a:srgbClr val="0000FF"/>
                </a:solidFill>
                <a:latin typeface="Calibri"/>
                <a:ea typeface="Calibri"/>
                <a:cs typeface="Calibri"/>
                <a:sym typeface="Calibri"/>
              </a:rPr>
              <a:t> ويظهر في الاهتمام بالكائنات الحية وغير الحية المحيطة بنا والتعامل مع البيئة باحترام.</a:t>
            </a:r>
          </a:p>
        </p:txBody>
      </p:sp>
      <p:sp>
        <p:nvSpPr>
          <p:cNvPr id="391" name="Shape 391"/>
          <p:cNvSpPr txBox="1"/>
          <p:nvPr/>
        </p:nvSpPr>
        <p:spPr>
          <a:xfrm>
            <a:off x="428595" y="4329662"/>
            <a:ext cx="8424935" cy="2171172"/>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8. الذكاء الذاتي الداخلي:</a:t>
            </a:r>
            <a:r>
              <a:rPr b="1" lang="ar-SA" sz="4000">
                <a:solidFill>
                  <a:srgbClr val="0000FF"/>
                </a:solidFill>
                <a:latin typeface="Calibri"/>
                <a:ea typeface="Calibri"/>
                <a:cs typeface="Calibri"/>
                <a:sym typeface="Calibri"/>
              </a:rPr>
              <a:t> يظهر في القدرة على فهم الإنسان لمشاعره الداخلية والقدرة على ضبطها والتحكم بها ومظهره (</a:t>
            </a:r>
            <a:r>
              <a:rPr b="1" lang="ar-SA" sz="4000">
                <a:solidFill>
                  <a:srgbClr val="C00000"/>
                </a:solidFill>
                <a:latin typeface="Calibri"/>
                <a:ea typeface="Calibri"/>
                <a:cs typeface="Calibri"/>
                <a:sym typeface="Calibri"/>
              </a:rPr>
              <a:t>فهم الذات</a:t>
            </a:r>
            <a:r>
              <a:rPr b="1" lang="ar-SA" sz="4000">
                <a:solidFill>
                  <a:srgbClr val="0000FF"/>
                </a:solidFill>
                <a:latin typeface="Calibri"/>
                <a:ea typeface="Calibri"/>
                <a:cs typeface="Calibri"/>
                <a:sym typeface="Calibri"/>
              </a:rPr>
              <a:t>).</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5" name="Shape 395"/>
        <p:cNvGrpSpPr/>
        <p:nvPr/>
      </p:nvGrpSpPr>
      <p:grpSpPr>
        <a:xfrm>
          <a:off x="0" y="0"/>
          <a:ext cx="0" cy="0"/>
          <a:chOff x="0" y="0"/>
          <a:chExt cx="0" cy="0"/>
        </a:xfrm>
      </p:grpSpPr>
      <p:pic>
        <p:nvPicPr>
          <p:cNvPr descr="fffffffffffffff b.png" id="396" name="Shape 396"/>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397" name="Shape 397"/>
          <p:cNvSpPr/>
          <p:nvPr/>
        </p:nvSpPr>
        <p:spPr>
          <a:xfrm>
            <a:off x="323528" y="404663"/>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س6: قارن بين التفكير الإبداعي- الاستدلالي؟</a:t>
            </a:r>
          </a:p>
        </p:txBody>
      </p:sp>
      <p:sp>
        <p:nvSpPr>
          <p:cNvPr id="398" name="Shape 398"/>
          <p:cNvSpPr txBox="1"/>
          <p:nvPr/>
        </p:nvSpPr>
        <p:spPr>
          <a:xfrm>
            <a:off x="109245" y="1673467"/>
            <a:ext cx="8820472" cy="7554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4000">
                <a:solidFill>
                  <a:srgbClr val="006600"/>
                </a:solidFill>
                <a:latin typeface="Calibri"/>
                <a:ea typeface="Calibri"/>
                <a:cs typeface="Calibri"/>
                <a:sym typeface="Calibri"/>
              </a:rPr>
              <a:t>التفكير الإبداعي: هو القدرات العقلية اللازمة للإبداع:</a:t>
            </a:r>
          </a:p>
        </p:txBody>
      </p:sp>
      <p:sp>
        <p:nvSpPr>
          <p:cNvPr id="399" name="Shape 399"/>
          <p:cNvSpPr txBox="1"/>
          <p:nvPr/>
        </p:nvSpPr>
        <p:spPr>
          <a:xfrm>
            <a:off x="142843" y="2628138"/>
            <a:ext cx="8820472" cy="3586943"/>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الحساسية للمشكلات:</a:t>
            </a:r>
            <a:r>
              <a:rPr b="1" lang="ar-SA" sz="4000">
                <a:solidFill>
                  <a:srgbClr val="0000FF"/>
                </a:solidFill>
                <a:latin typeface="Calibri"/>
                <a:ea typeface="Calibri"/>
                <a:cs typeface="Calibri"/>
                <a:sym typeface="Calibri"/>
              </a:rPr>
              <a:t> سمة عقلية للإبداع، فماذا لو أن نيوتن لم يهتم بطريقة سقوط التفاحة، أو أن أرخميدس لم يكن حساساً لارتفاع الماء، بحيث لفتت الظاهرتان انتباههما، وجعلتهما يفكران فيهما، لما اكتشف أي منهما اكتشافه.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3" name="Shape 403"/>
        <p:cNvGrpSpPr/>
        <p:nvPr/>
      </p:nvGrpSpPr>
      <p:grpSpPr>
        <a:xfrm>
          <a:off x="0" y="0"/>
          <a:ext cx="0" cy="0"/>
          <a:chOff x="0" y="0"/>
          <a:chExt cx="0" cy="0"/>
        </a:xfrm>
      </p:grpSpPr>
      <p:pic>
        <p:nvPicPr>
          <p:cNvPr descr="fffffffffffffff b.png" id="404" name="Shape 404"/>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405" name="Shape 405"/>
          <p:cNvSpPr/>
          <p:nvPr/>
        </p:nvSpPr>
        <p:spPr>
          <a:xfrm>
            <a:off x="323528" y="404663"/>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س6: قارن بين التفكير الإبداعي- الاستدلالي؟</a:t>
            </a:r>
          </a:p>
        </p:txBody>
      </p:sp>
      <p:sp>
        <p:nvSpPr>
          <p:cNvPr id="406" name="Shape 406"/>
          <p:cNvSpPr txBox="1"/>
          <p:nvPr/>
        </p:nvSpPr>
        <p:spPr>
          <a:xfrm>
            <a:off x="109245" y="1428736"/>
            <a:ext cx="8820472" cy="7554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4000">
                <a:solidFill>
                  <a:srgbClr val="006600"/>
                </a:solidFill>
                <a:latin typeface="Calibri"/>
                <a:ea typeface="Calibri"/>
                <a:cs typeface="Calibri"/>
                <a:sym typeface="Calibri"/>
              </a:rPr>
              <a:t>الطلاقة الفكرية واللفظية:</a:t>
            </a:r>
          </a:p>
        </p:txBody>
      </p:sp>
      <p:sp>
        <p:nvSpPr>
          <p:cNvPr id="407" name="Shape 407"/>
          <p:cNvSpPr txBox="1"/>
          <p:nvPr/>
        </p:nvSpPr>
        <p:spPr>
          <a:xfrm>
            <a:off x="142843" y="2628138"/>
            <a:ext cx="8820472" cy="3990835"/>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SA" sz="4000">
                <a:solidFill>
                  <a:srgbClr val="C00000"/>
                </a:solidFill>
                <a:latin typeface="Calibri"/>
                <a:ea typeface="Calibri"/>
                <a:cs typeface="Calibri"/>
                <a:sym typeface="Calibri"/>
              </a:rPr>
              <a:t>الطلاقة الفكرية:</a:t>
            </a:r>
            <a:r>
              <a:rPr b="1" lang="ar-SA" sz="4000">
                <a:solidFill>
                  <a:srgbClr val="0000FF"/>
                </a:solidFill>
                <a:latin typeface="Calibri"/>
                <a:ea typeface="Calibri"/>
                <a:cs typeface="Calibri"/>
                <a:sym typeface="Calibri"/>
              </a:rPr>
              <a:t> تعني القدرة على سرعة إنتاج الأفكار أو الحلول.</a:t>
            </a:r>
          </a:p>
          <a:p>
            <a:pPr indent="0" lvl="0" marL="0" marR="0" rtl="1" algn="r">
              <a:spcBef>
                <a:spcPts val="800"/>
              </a:spcBef>
              <a:spcAft>
                <a:spcPts val="0"/>
              </a:spcAft>
              <a:buSzPct val="25000"/>
              <a:buNone/>
            </a:pPr>
            <a:r>
              <a:rPr b="1" lang="ar-SA" sz="4000">
                <a:solidFill>
                  <a:srgbClr val="C00000"/>
                </a:solidFill>
                <a:latin typeface="Calibri"/>
                <a:ea typeface="Calibri"/>
                <a:cs typeface="Calibri"/>
                <a:sym typeface="Calibri"/>
              </a:rPr>
              <a:t>الطلاقة اللفظية:</a:t>
            </a:r>
            <a:r>
              <a:rPr b="1" lang="ar-SA" sz="4000">
                <a:solidFill>
                  <a:srgbClr val="0000FF"/>
                </a:solidFill>
                <a:latin typeface="Calibri"/>
                <a:ea typeface="Calibri"/>
                <a:cs typeface="Calibri"/>
                <a:sym typeface="Calibri"/>
              </a:rPr>
              <a:t> إنتاج أكبر عدد من الكلمات تحت شرط معين.</a:t>
            </a:r>
          </a:p>
          <a:p>
            <a:pPr indent="0" lvl="0" marL="0" marR="0" rtl="1" algn="r">
              <a:spcBef>
                <a:spcPts val="800"/>
              </a:spcBef>
              <a:spcAft>
                <a:spcPts val="0"/>
              </a:spcAft>
              <a:buSzPct val="25000"/>
              <a:buNone/>
            </a:pPr>
            <a:r>
              <a:rPr b="1" lang="ar-SA" sz="4000">
                <a:solidFill>
                  <a:srgbClr val="C00000"/>
                </a:solidFill>
                <a:latin typeface="Calibri"/>
                <a:ea typeface="Calibri"/>
                <a:cs typeface="Calibri"/>
                <a:sym typeface="Calibri"/>
              </a:rPr>
              <a:t>التفكير الاستدلالي:</a:t>
            </a:r>
            <a:r>
              <a:rPr b="1" lang="ar-SA" sz="4000">
                <a:solidFill>
                  <a:srgbClr val="0000FF"/>
                </a:solidFill>
                <a:latin typeface="Calibri"/>
                <a:ea typeface="Calibri"/>
                <a:cs typeface="Calibri"/>
                <a:sym typeface="Calibri"/>
              </a:rPr>
              <a:t> هو ضرب من ضروب التفكير يستهدف حل مشكلة أو اتخاذ قرار بشكل ذهني.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7">
                                            <p:txEl>
                                              <p:pRg end="0" st="0"/>
                                            </p:txEl>
                                          </p:spTgt>
                                        </p:tgtEl>
                                        <p:attrNameLst>
                                          <p:attrName>style.visibility</p:attrName>
                                        </p:attrNameLst>
                                      </p:cBhvr>
                                      <p:to>
                                        <p:strVal val="visible"/>
                                      </p:to>
                                    </p:set>
                                    <p:animEffect filter="fade" transition="in">
                                      <p:cBhvr>
                                        <p:cTn dur="500"/>
                                        <p:tgtEl>
                                          <p:spTgt spid="40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7">
                                            <p:txEl>
                                              <p:pRg end="1" st="1"/>
                                            </p:txEl>
                                          </p:spTgt>
                                        </p:tgtEl>
                                        <p:attrNameLst>
                                          <p:attrName>style.visibility</p:attrName>
                                        </p:attrNameLst>
                                      </p:cBhvr>
                                      <p:to>
                                        <p:strVal val="visible"/>
                                      </p:to>
                                    </p:set>
                                    <p:animEffect filter="fade" transition="in">
                                      <p:cBhvr>
                                        <p:cTn dur="500"/>
                                        <p:tgtEl>
                                          <p:spTgt spid="40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7">
                                            <p:txEl>
                                              <p:pRg end="2" st="2"/>
                                            </p:txEl>
                                          </p:spTgt>
                                        </p:tgtEl>
                                        <p:attrNameLst>
                                          <p:attrName>style.visibility</p:attrName>
                                        </p:attrNameLst>
                                      </p:cBhvr>
                                      <p:to>
                                        <p:strVal val="visible"/>
                                      </p:to>
                                    </p:set>
                                    <p:animEffect filter="fade" transition="in">
                                      <p:cBhvr>
                                        <p:cTn dur="500"/>
                                        <p:tgtEl>
                                          <p:spTgt spid="40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1" name="Shape 411"/>
        <p:cNvGrpSpPr/>
        <p:nvPr/>
      </p:nvGrpSpPr>
      <p:grpSpPr>
        <a:xfrm>
          <a:off x="0" y="0"/>
          <a:ext cx="0" cy="0"/>
          <a:chOff x="0" y="0"/>
          <a:chExt cx="0" cy="0"/>
        </a:xfrm>
      </p:grpSpPr>
      <p:pic>
        <p:nvPicPr>
          <p:cNvPr descr="fffffffffffffff b.png" id="412" name="Shape 412"/>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413" name="Shape 413"/>
          <p:cNvSpPr/>
          <p:nvPr/>
        </p:nvSpPr>
        <p:spPr>
          <a:xfrm>
            <a:off x="323528" y="404663"/>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س6: قارن بين التفكير الإبداعي- الاستدلالي؟</a:t>
            </a:r>
          </a:p>
        </p:txBody>
      </p:sp>
      <p:sp>
        <p:nvSpPr>
          <p:cNvPr id="414" name="Shape 414"/>
          <p:cNvSpPr txBox="1"/>
          <p:nvPr/>
        </p:nvSpPr>
        <p:spPr>
          <a:xfrm>
            <a:off x="109245" y="1428736"/>
            <a:ext cx="8820472" cy="754694"/>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4000">
                <a:solidFill>
                  <a:srgbClr val="006600"/>
                </a:solidFill>
                <a:latin typeface="Calibri"/>
                <a:ea typeface="Calibri"/>
                <a:cs typeface="Calibri"/>
                <a:sym typeface="Calibri"/>
              </a:rPr>
              <a:t>خطوات الاستدلال:</a:t>
            </a:r>
          </a:p>
        </p:txBody>
      </p:sp>
      <p:sp>
        <p:nvSpPr>
          <p:cNvPr id="415" name="Shape 415"/>
          <p:cNvSpPr txBox="1"/>
          <p:nvPr/>
        </p:nvSpPr>
        <p:spPr>
          <a:xfrm>
            <a:off x="142843" y="2628138"/>
            <a:ext cx="8820472" cy="3026469"/>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1. الشعور بوجود مشكلة:</a:t>
            </a:r>
            <a:r>
              <a:rPr b="1" lang="ar-SA" sz="4000">
                <a:solidFill>
                  <a:srgbClr val="0000FF"/>
                </a:solidFill>
                <a:latin typeface="Calibri"/>
                <a:ea typeface="Calibri"/>
                <a:cs typeface="Calibri"/>
                <a:sym typeface="Calibri"/>
              </a:rPr>
              <a:t> يدرك الفرد أن هناك مشكلة حقيقية تستوجب عملية التفكير.</a:t>
            </a:r>
          </a:p>
          <a:p>
            <a:pPr indent="-342900" lvl="0" marL="342900" marR="0" rtl="1" algn="r">
              <a:lnSpc>
                <a:spcPct val="115000"/>
              </a:lnSpc>
              <a:spcBef>
                <a:spcPts val="800"/>
              </a:spcBef>
              <a:spcAft>
                <a:spcPts val="0"/>
              </a:spcAft>
              <a:buSzPct val="25000"/>
              <a:buNone/>
            </a:pPr>
            <a:r>
              <a:rPr b="1" lang="ar-SA" sz="4000">
                <a:solidFill>
                  <a:srgbClr val="C00000"/>
                </a:solidFill>
                <a:latin typeface="Calibri"/>
                <a:ea typeface="Calibri"/>
                <a:cs typeface="Calibri"/>
                <a:sym typeface="Calibri"/>
              </a:rPr>
              <a:t>2. تحديد المشكلة:</a:t>
            </a:r>
            <a:r>
              <a:rPr b="1" lang="ar-SA" sz="4000">
                <a:solidFill>
                  <a:srgbClr val="0000FF"/>
                </a:solidFill>
                <a:latin typeface="Calibri"/>
                <a:ea typeface="Calibri"/>
                <a:cs typeface="Calibri"/>
                <a:sym typeface="Calibri"/>
              </a:rPr>
              <a:t> ويتم ذلك في ضوء إدراك وتصور واضح للمجال الخارجي والخبرات السابقة.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xEl>
                                              <p:pRg end="0" st="0"/>
                                            </p:txEl>
                                          </p:spTgt>
                                        </p:tgtEl>
                                        <p:attrNameLst>
                                          <p:attrName>style.visibility</p:attrName>
                                        </p:attrNameLst>
                                      </p:cBhvr>
                                      <p:to>
                                        <p:strVal val="visible"/>
                                      </p:to>
                                    </p:set>
                                    <p:animEffect filter="fade" transition="in">
                                      <p:cBhvr>
                                        <p:cTn dur="500"/>
                                        <p:tgtEl>
                                          <p:spTgt spid="4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xEl>
                                              <p:pRg end="1" st="1"/>
                                            </p:txEl>
                                          </p:spTgt>
                                        </p:tgtEl>
                                        <p:attrNameLst>
                                          <p:attrName>style.visibility</p:attrName>
                                        </p:attrNameLst>
                                      </p:cBhvr>
                                      <p:to>
                                        <p:strVal val="visible"/>
                                      </p:to>
                                    </p:set>
                                    <p:animEffect filter="fade" transition="in">
                                      <p:cBhvr>
                                        <p:cTn dur="500"/>
                                        <p:tgtEl>
                                          <p:spTgt spid="41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9" name="Shape 419"/>
        <p:cNvGrpSpPr/>
        <p:nvPr/>
      </p:nvGrpSpPr>
      <p:grpSpPr>
        <a:xfrm>
          <a:off x="0" y="0"/>
          <a:ext cx="0" cy="0"/>
          <a:chOff x="0" y="0"/>
          <a:chExt cx="0" cy="0"/>
        </a:xfrm>
      </p:grpSpPr>
      <p:pic>
        <p:nvPicPr>
          <p:cNvPr descr="fffffffffffffff b.png" id="420" name="Shape 420"/>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421" name="Shape 421"/>
          <p:cNvSpPr/>
          <p:nvPr/>
        </p:nvSpPr>
        <p:spPr>
          <a:xfrm>
            <a:off x="323528" y="404663"/>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س6: قارن بين التفكير الإبداعي- الاستدلالي؟</a:t>
            </a:r>
          </a:p>
        </p:txBody>
      </p:sp>
      <p:sp>
        <p:nvSpPr>
          <p:cNvPr id="422" name="Shape 422"/>
          <p:cNvSpPr txBox="1"/>
          <p:nvPr/>
        </p:nvSpPr>
        <p:spPr>
          <a:xfrm>
            <a:off x="109245" y="1428736"/>
            <a:ext cx="8820472" cy="754694"/>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4000">
                <a:solidFill>
                  <a:srgbClr val="006600"/>
                </a:solidFill>
                <a:latin typeface="Calibri"/>
                <a:ea typeface="Calibri"/>
                <a:cs typeface="Calibri"/>
                <a:sym typeface="Calibri"/>
              </a:rPr>
              <a:t>خطوات الاستدلال:</a:t>
            </a:r>
          </a:p>
        </p:txBody>
      </p:sp>
      <p:sp>
        <p:nvSpPr>
          <p:cNvPr id="423" name="Shape 423"/>
          <p:cNvSpPr txBox="1"/>
          <p:nvPr/>
        </p:nvSpPr>
        <p:spPr>
          <a:xfrm>
            <a:off x="571472" y="3500437"/>
            <a:ext cx="8177530" cy="1938991"/>
          </a:xfrm>
          <a:prstGeom prst="rect">
            <a:avLst/>
          </a:prstGeom>
          <a:noFill/>
          <a:ln>
            <a:noFill/>
          </a:ln>
        </p:spPr>
        <p:txBody>
          <a:bodyPr anchorCtr="0" anchor="t" bIns="45700" lIns="91425" rIns="91425" tIns="45700">
            <a:noAutofit/>
          </a:bodyPr>
          <a:lstStyle/>
          <a:p>
            <a:pPr indent="-342900" lvl="0" marL="342900" marR="0" rtl="1" algn="r">
              <a:spcBef>
                <a:spcPts val="0"/>
              </a:spcBef>
              <a:spcAft>
                <a:spcPts val="0"/>
              </a:spcAft>
              <a:buSzPct val="25000"/>
              <a:buNone/>
            </a:pPr>
            <a:r>
              <a:rPr b="1" lang="ar-SA" sz="4000">
                <a:solidFill>
                  <a:srgbClr val="C00000"/>
                </a:solidFill>
                <a:latin typeface="Calibri"/>
                <a:ea typeface="Calibri"/>
                <a:cs typeface="Calibri"/>
                <a:sym typeface="Calibri"/>
              </a:rPr>
              <a:t>3. فرض الفروض:</a:t>
            </a:r>
            <a:r>
              <a:rPr b="1" lang="ar-SA" sz="4000">
                <a:solidFill>
                  <a:srgbClr val="0000FF"/>
                </a:solidFill>
                <a:latin typeface="Calibri"/>
                <a:ea typeface="Calibri"/>
                <a:cs typeface="Calibri"/>
                <a:sym typeface="Calibri"/>
              </a:rPr>
              <a:t> في ضوء ما جمعه الفرد من وقائع حول هذه المشكلة يفترض عدة فروض أو احتمالات كحلول لتلك المشكلة.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3">
                                            <p:txEl>
                                              <p:pRg end="0" st="0"/>
                                            </p:txEl>
                                          </p:spTgt>
                                        </p:tgtEl>
                                        <p:attrNameLst>
                                          <p:attrName>style.visibility</p:attrName>
                                        </p:attrNameLst>
                                      </p:cBhvr>
                                      <p:to>
                                        <p:strVal val="visible"/>
                                      </p:to>
                                    </p:set>
                                    <p:animEffect filter="fade" transition="in">
                                      <p:cBhvr>
                                        <p:cTn dur="500"/>
                                        <p:tgtEl>
                                          <p:spTgt spid="42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7" name="Shape 427"/>
        <p:cNvGrpSpPr/>
        <p:nvPr/>
      </p:nvGrpSpPr>
      <p:grpSpPr>
        <a:xfrm>
          <a:off x="0" y="0"/>
          <a:ext cx="0" cy="0"/>
          <a:chOff x="0" y="0"/>
          <a:chExt cx="0" cy="0"/>
        </a:xfrm>
      </p:grpSpPr>
      <p:pic>
        <p:nvPicPr>
          <p:cNvPr descr="fffffffffffffff b.png" id="428" name="Shape 428"/>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429" name="Shape 429"/>
          <p:cNvSpPr/>
          <p:nvPr/>
        </p:nvSpPr>
        <p:spPr>
          <a:xfrm>
            <a:off x="323528" y="404663"/>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س6: قارن بين التفكير الإبداعي- الاستدلالي؟</a:t>
            </a:r>
          </a:p>
        </p:txBody>
      </p:sp>
      <p:sp>
        <p:nvSpPr>
          <p:cNvPr id="430" name="Shape 430"/>
          <p:cNvSpPr txBox="1"/>
          <p:nvPr/>
        </p:nvSpPr>
        <p:spPr>
          <a:xfrm>
            <a:off x="109245" y="1428736"/>
            <a:ext cx="8820472" cy="754694"/>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4000">
                <a:solidFill>
                  <a:srgbClr val="006600"/>
                </a:solidFill>
                <a:latin typeface="Calibri"/>
                <a:ea typeface="Calibri"/>
                <a:cs typeface="Calibri"/>
                <a:sym typeface="Calibri"/>
              </a:rPr>
              <a:t>خطوات الاستدلال:</a:t>
            </a:r>
          </a:p>
        </p:txBody>
      </p:sp>
      <p:sp>
        <p:nvSpPr>
          <p:cNvPr id="431" name="Shape 431"/>
          <p:cNvSpPr txBox="1"/>
          <p:nvPr/>
        </p:nvSpPr>
        <p:spPr>
          <a:xfrm>
            <a:off x="571472" y="2699575"/>
            <a:ext cx="8177530" cy="3586943"/>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4. اختبار صحة الفروض:</a:t>
            </a:r>
            <a:r>
              <a:rPr b="1" lang="ar-SA" sz="4000">
                <a:solidFill>
                  <a:srgbClr val="0000FF"/>
                </a:solidFill>
                <a:latin typeface="Calibri"/>
                <a:ea typeface="Calibri"/>
                <a:cs typeface="Calibri"/>
                <a:sym typeface="Calibri"/>
              </a:rPr>
              <a:t> ينتقل الفرد بعد ذلك إلى التحقق من صحة الفروض التي فرضها كحلول للمشكلة، وينتهي به الأمر إلى اختيار فرض معين يعتبر حل للمشكلة موضوع الدراسة ويطرح ما عداه من الفروض الأخرى.</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1">
                                            <p:txEl>
                                              <p:pRg end="0" st="0"/>
                                            </p:txEl>
                                          </p:spTgt>
                                        </p:tgtEl>
                                        <p:attrNameLst>
                                          <p:attrName>style.visibility</p:attrName>
                                        </p:attrNameLst>
                                      </p:cBhvr>
                                      <p:to>
                                        <p:strVal val="visible"/>
                                      </p:to>
                                    </p:set>
                                    <p:animEffect filter="fade" transition="in">
                                      <p:cBhvr>
                                        <p:cTn dur="500"/>
                                        <p:tgtEl>
                                          <p:spTgt spid="43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5" name="Shape 435"/>
        <p:cNvGrpSpPr/>
        <p:nvPr/>
      </p:nvGrpSpPr>
      <p:grpSpPr>
        <a:xfrm>
          <a:off x="0" y="0"/>
          <a:ext cx="0" cy="0"/>
          <a:chOff x="0" y="0"/>
          <a:chExt cx="0" cy="0"/>
        </a:xfrm>
      </p:grpSpPr>
      <p:pic>
        <p:nvPicPr>
          <p:cNvPr descr="fffffffffffffff b.png" id="436" name="Shape 436"/>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437" name="Shape 437"/>
          <p:cNvSpPr/>
          <p:nvPr/>
        </p:nvSpPr>
        <p:spPr>
          <a:xfrm>
            <a:off x="323528" y="404663"/>
            <a:ext cx="8382041" cy="70788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س6: قارن بين التفكير الإبداعي- الاستدلالي؟</a:t>
            </a:r>
          </a:p>
        </p:txBody>
      </p:sp>
      <p:sp>
        <p:nvSpPr>
          <p:cNvPr id="438" name="Shape 438"/>
          <p:cNvSpPr txBox="1"/>
          <p:nvPr/>
        </p:nvSpPr>
        <p:spPr>
          <a:xfrm>
            <a:off x="109245" y="1428736"/>
            <a:ext cx="8820472" cy="754694"/>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4000">
                <a:solidFill>
                  <a:srgbClr val="006600"/>
                </a:solidFill>
                <a:latin typeface="Calibri"/>
                <a:ea typeface="Calibri"/>
                <a:cs typeface="Calibri"/>
                <a:sym typeface="Calibri"/>
              </a:rPr>
              <a:t>خطوات الاستدلال:</a:t>
            </a:r>
          </a:p>
        </p:txBody>
      </p:sp>
      <p:sp>
        <p:nvSpPr>
          <p:cNvPr id="439" name="Shape 439"/>
          <p:cNvSpPr txBox="1"/>
          <p:nvPr/>
        </p:nvSpPr>
        <p:spPr>
          <a:xfrm>
            <a:off x="571472" y="2699575"/>
            <a:ext cx="8177530" cy="2171172"/>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4000">
                <a:solidFill>
                  <a:srgbClr val="C00000"/>
                </a:solidFill>
                <a:latin typeface="Calibri"/>
                <a:ea typeface="Calibri"/>
                <a:cs typeface="Calibri"/>
                <a:sym typeface="Calibri"/>
              </a:rPr>
              <a:t>5. تطبيق الحل:</a:t>
            </a:r>
            <a:r>
              <a:rPr b="1" lang="ar-SA" sz="4000">
                <a:solidFill>
                  <a:srgbClr val="0000FF"/>
                </a:solidFill>
                <a:latin typeface="Calibri"/>
                <a:ea typeface="Calibri"/>
                <a:cs typeface="Calibri"/>
                <a:sym typeface="Calibri"/>
              </a:rPr>
              <a:t> وأخيراً يطبق الحل الذي توصل إليه في الخطوة السابقة تطبيقاً عملياً وبالتالي ينجح في حل المشكلة.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9">
                                            <p:txEl>
                                              <p:pRg end="0" st="0"/>
                                            </p:txEl>
                                          </p:spTgt>
                                        </p:tgtEl>
                                        <p:attrNameLst>
                                          <p:attrName>style.visibility</p:attrName>
                                        </p:attrNameLst>
                                      </p:cBhvr>
                                      <p:to>
                                        <p:strVal val="visible"/>
                                      </p:to>
                                    </p:set>
                                    <p:animEffect filter="fade" transition="in">
                                      <p:cBhvr>
                                        <p:cTn dur="500"/>
                                        <p:tgtEl>
                                          <p:spTgt spid="439">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p:nvPr/>
        </p:nvSpPr>
        <p:spPr>
          <a:xfrm>
            <a:off x="4572000" y="332656"/>
            <a:ext cx="4176464"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5" name="Shape 115"/>
          <p:cNvSpPr/>
          <p:nvPr/>
        </p:nvSpPr>
        <p:spPr>
          <a:xfrm>
            <a:off x="4749016" y="404663"/>
            <a:ext cx="382668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مراحل الإبداع أو الابتكار</a:t>
            </a:r>
          </a:p>
        </p:txBody>
      </p:sp>
      <p:grpSp>
        <p:nvGrpSpPr>
          <p:cNvPr id="116" name="Shape 116"/>
          <p:cNvGrpSpPr/>
          <p:nvPr/>
        </p:nvGrpSpPr>
        <p:grpSpPr>
          <a:xfrm>
            <a:off x="251519" y="2420888"/>
            <a:ext cx="8640960" cy="3600399"/>
            <a:chOff x="251519" y="2420888"/>
            <a:chExt cx="8640960" cy="3600399"/>
          </a:xfrm>
        </p:grpSpPr>
        <p:sp>
          <p:nvSpPr>
            <p:cNvPr id="117" name="Shape 117"/>
            <p:cNvSpPr/>
            <p:nvPr/>
          </p:nvSpPr>
          <p:spPr>
            <a:xfrm>
              <a:off x="251519" y="2420888"/>
              <a:ext cx="8640960" cy="3600399"/>
            </a:xfrm>
            <a:prstGeom prst="round2SameRect">
              <a:avLst>
                <a:gd fmla="val 50000" name="adj1"/>
                <a:gd fmla="val 0" name="adj2"/>
              </a:avLst>
            </a:prstGeom>
            <a:gradFill>
              <a:gsLst>
                <a:gs pos="0">
                  <a:srgbClr val="FFF200"/>
                </a:gs>
                <a:gs pos="45000">
                  <a:srgbClr val="FF7A00"/>
                </a:gs>
                <a:gs pos="70000">
                  <a:srgbClr val="FF0300"/>
                </a:gs>
                <a:gs pos="100000">
                  <a:srgbClr val="4D0808"/>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8" name="Shape 118"/>
            <p:cNvSpPr/>
            <p:nvPr/>
          </p:nvSpPr>
          <p:spPr>
            <a:xfrm>
              <a:off x="539552" y="2708919"/>
              <a:ext cx="7992887" cy="3096343"/>
            </a:xfrm>
            <a:prstGeom prst="rect">
              <a:avLst/>
            </a:prstGeom>
            <a:solidFill>
              <a:schemeClr val="lt1"/>
            </a:solidFill>
            <a:ln cap="flat" cmpd="sng" w="25400">
              <a:solidFill>
                <a:srgbClr val="FFF2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19" name="Shape 119"/>
          <p:cNvSpPr/>
          <p:nvPr/>
        </p:nvSpPr>
        <p:spPr>
          <a:xfrm>
            <a:off x="755575" y="3129935"/>
            <a:ext cx="7632848"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2- مرحلة الكمون: </a:t>
            </a:r>
            <a:r>
              <a:rPr b="1" lang="ar-SA" sz="3600">
                <a:solidFill>
                  <a:srgbClr val="333300"/>
                </a:solidFill>
                <a:latin typeface="Times New Roman"/>
                <a:ea typeface="Times New Roman"/>
                <a:cs typeface="Times New Roman"/>
                <a:sym typeface="Times New Roman"/>
              </a:rPr>
              <a:t>تتميز بنوع من السكون في التفكير، وقد تطول تلك الفترة إلى سنوات أو تقصر إلى عدة ثوان، ولكن الواقع أن العقل يظل يفكر في المشكلة.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3" name="Shape 443"/>
        <p:cNvGrpSpPr/>
        <p:nvPr/>
      </p:nvGrpSpPr>
      <p:grpSpPr>
        <a:xfrm>
          <a:off x="0" y="0"/>
          <a:ext cx="0" cy="0"/>
          <a:chOff x="0" y="0"/>
          <a:chExt cx="0" cy="0"/>
        </a:xfrm>
      </p:grpSpPr>
      <p:pic>
        <p:nvPicPr>
          <p:cNvPr descr="fffffffffffffff b.png" id="444" name="Shape 444"/>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445" name="Shape 445"/>
          <p:cNvSpPr/>
          <p:nvPr/>
        </p:nvSpPr>
        <p:spPr>
          <a:xfrm>
            <a:off x="323528" y="305361"/>
            <a:ext cx="8382041"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س7: ما هي الاستراتيجيات التي تساعد على تعليم مهارات التفكير؟</a:t>
            </a:r>
          </a:p>
        </p:txBody>
      </p:sp>
      <p:sp>
        <p:nvSpPr>
          <p:cNvPr id="446" name="Shape 446"/>
          <p:cNvSpPr txBox="1"/>
          <p:nvPr/>
        </p:nvSpPr>
        <p:spPr>
          <a:xfrm>
            <a:off x="395536" y="2357430"/>
            <a:ext cx="8424935" cy="3760003"/>
          </a:xfrm>
          <a:prstGeom prst="rect">
            <a:avLst/>
          </a:prstGeom>
          <a:noFill/>
          <a:ln>
            <a:noFill/>
          </a:ln>
        </p:spPr>
        <p:txBody>
          <a:bodyPr anchorCtr="0" anchor="t" bIns="45700" lIns="91425" rIns="91425" tIns="45700">
            <a:noAutofit/>
          </a:bodyPr>
          <a:lstStyle/>
          <a:p>
            <a:pPr indent="-342900" lvl="0" marL="342900" marR="0" rtl="1" algn="r">
              <a:lnSpc>
                <a:spcPct val="150000"/>
              </a:lnSpc>
              <a:spcBef>
                <a:spcPts val="0"/>
              </a:spcBef>
              <a:spcAft>
                <a:spcPts val="0"/>
              </a:spcAft>
              <a:buClr>
                <a:srgbClr val="0000FF"/>
              </a:buClr>
              <a:buSzPct val="100000"/>
              <a:buFont typeface="Calibri"/>
              <a:buAutoNum type="arabicPeriod"/>
            </a:pPr>
            <a:r>
              <a:rPr b="1" lang="ar-SA" sz="4000">
                <a:solidFill>
                  <a:srgbClr val="0000FF"/>
                </a:solidFill>
                <a:latin typeface="Calibri"/>
                <a:ea typeface="Calibri"/>
                <a:cs typeface="Calibri"/>
                <a:sym typeface="Calibri"/>
              </a:rPr>
              <a:t>التعلم الإتقاني.</a:t>
            </a:r>
          </a:p>
          <a:p>
            <a:pPr indent="-342900" lvl="0" marL="342900" marR="0" rtl="1" algn="r">
              <a:lnSpc>
                <a:spcPct val="150000"/>
              </a:lnSpc>
              <a:spcBef>
                <a:spcPts val="800"/>
              </a:spcBef>
              <a:spcAft>
                <a:spcPts val="0"/>
              </a:spcAft>
              <a:buClr>
                <a:srgbClr val="0000FF"/>
              </a:buClr>
              <a:buSzPct val="100000"/>
              <a:buFont typeface="Calibri"/>
              <a:buAutoNum type="arabicPeriod"/>
            </a:pPr>
            <a:r>
              <a:rPr b="1" lang="ar-SA" sz="4000">
                <a:solidFill>
                  <a:srgbClr val="0000FF"/>
                </a:solidFill>
                <a:latin typeface="Calibri"/>
                <a:ea typeface="Calibri"/>
                <a:cs typeface="Calibri"/>
                <a:sym typeface="Calibri"/>
              </a:rPr>
              <a:t>التعلم بالاكتشاف.</a:t>
            </a:r>
          </a:p>
          <a:p>
            <a:pPr indent="-342900" lvl="0" marL="342900" marR="0" rtl="1" algn="r">
              <a:lnSpc>
                <a:spcPct val="150000"/>
              </a:lnSpc>
              <a:spcBef>
                <a:spcPts val="800"/>
              </a:spcBef>
              <a:spcAft>
                <a:spcPts val="0"/>
              </a:spcAft>
              <a:buClr>
                <a:srgbClr val="0000FF"/>
              </a:buClr>
              <a:buSzPct val="100000"/>
              <a:buFont typeface="Calibri"/>
              <a:buAutoNum type="arabicPeriod"/>
            </a:pPr>
            <a:r>
              <a:rPr b="1" lang="ar-SA" sz="4000">
                <a:solidFill>
                  <a:srgbClr val="0000FF"/>
                </a:solidFill>
                <a:latin typeface="Calibri"/>
                <a:ea typeface="Calibri"/>
                <a:cs typeface="Calibri"/>
                <a:sym typeface="Calibri"/>
              </a:rPr>
              <a:t>حل المشكلات.</a:t>
            </a:r>
          </a:p>
          <a:p>
            <a:pPr indent="0" lvl="0" marL="0" marR="0" rtl="1" algn="r">
              <a:spcBef>
                <a:spcPts val="600"/>
              </a:spcBef>
              <a:buSzPct val="25000"/>
              <a:buNone/>
            </a:pPr>
            <a:r>
              <a:rPr b="1" lang="ar-SA" sz="4000">
                <a:solidFill>
                  <a:srgbClr val="0000FF"/>
                </a:solidFill>
                <a:latin typeface="Calibri"/>
                <a:ea typeface="Calibri"/>
                <a:cs typeface="Calibri"/>
                <a:sym typeface="Calibri"/>
              </a:rPr>
              <a:t>4. اتخاذ القرارات.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4"/>
                                        </p:tgtEl>
                                        <p:attrNameLst>
                                          <p:attrName>style.visibility</p:attrName>
                                        </p:attrNameLst>
                                      </p:cBhvr>
                                      <p:to>
                                        <p:strVal val="visible"/>
                                      </p:to>
                                    </p:set>
                                    <p:animEffect filter="fade" transition="in">
                                      <p:cBhvr>
                                        <p:cTn dur="500"/>
                                        <p:tgtEl>
                                          <p:spTgt spid="444"/>
                                        </p:tgtEl>
                                      </p:cBhvr>
                                    </p:animEffect>
                                  </p:childTnLst>
                                </p:cTn>
                              </p:par>
                              <p:par>
                                <p:cTn fill="hold" nodeType="with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
                                        <p:tgtEl>
                                          <p:spTgt spid="4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0" st="0"/>
                                            </p:txEl>
                                          </p:spTgt>
                                        </p:tgtEl>
                                        <p:attrNameLst>
                                          <p:attrName>style.visibility</p:attrName>
                                        </p:attrNameLst>
                                      </p:cBhvr>
                                      <p:to>
                                        <p:strVal val="visible"/>
                                      </p:to>
                                    </p:set>
                                    <p:animEffect filter="fade" transition="in">
                                      <p:cBhvr>
                                        <p:cTn dur="500"/>
                                        <p:tgtEl>
                                          <p:spTgt spid="4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1" st="1"/>
                                            </p:txEl>
                                          </p:spTgt>
                                        </p:tgtEl>
                                        <p:attrNameLst>
                                          <p:attrName>style.visibility</p:attrName>
                                        </p:attrNameLst>
                                      </p:cBhvr>
                                      <p:to>
                                        <p:strVal val="visible"/>
                                      </p:to>
                                    </p:set>
                                    <p:animEffect filter="fade" transition="in">
                                      <p:cBhvr>
                                        <p:cTn dur="500"/>
                                        <p:tgtEl>
                                          <p:spTgt spid="4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2" st="2"/>
                                            </p:txEl>
                                          </p:spTgt>
                                        </p:tgtEl>
                                        <p:attrNameLst>
                                          <p:attrName>style.visibility</p:attrName>
                                        </p:attrNameLst>
                                      </p:cBhvr>
                                      <p:to>
                                        <p:strVal val="visible"/>
                                      </p:to>
                                    </p:set>
                                    <p:animEffect filter="fade" transition="in">
                                      <p:cBhvr>
                                        <p:cTn dur="500"/>
                                        <p:tgtEl>
                                          <p:spTgt spid="4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3" st="3"/>
                                            </p:txEl>
                                          </p:spTgt>
                                        </p:tgtEl>
                                        <p:attrNameLst>
                                          <p:attrName>style.visibility</p:attrName>
                                        </p:attrNameLst>
                                      </p:cBhvr>
                                      <p:to>
                                        <p:strVal val="visible"/>
                                      </p:to>
                                    </p:set>
                                    <p:animEffect filter="fade" transition="in">
                                      <p:cBhvr>
                                        <p:cTn dur="500"/>
                                        <p:tgtEl>
                                          <p:spTgt spid="44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0" name="Shape 450"/>
        <p:cNvGrpSpPr/>
        <p:nvPr/>
      </p:nvGrpSpPr>
      <p:grpSpPr>
        <a:xfrm>
          <a:off x="0" y="0"/>
          <a:ext cx="0" cy="0"/>
          <a:chOff x="0" y="0"/>
          <a:chExt cx="0" cy="0"/>
        </a:xfrm>
      </p:grpSpPr>
      <p:pic>
        <p:nvPicPr>
          <p:cNvPr descr="fffffffffffffff b.png" id="451" name="Shape 451"/>
          <p:cNvPicPr preferRelativeResize="0"/>
          <p:nvPr/>
        </p:nvPicPr>
        <p:blipFill rotWithShape="1">
          <a:blip r:embed="rId3">
            <a:alphaModFix/>
          </a:blip>
          <a:srcRect b="0" l="0" r="0" t="0"/>
          <a:stretch/>
        </p:blipFill>
        <p:spPr>
          <a:xfrm>
            <a:off x="0" y="0"/>
            <a:ext cx="9144000" cy="6857999"/>
          </a:xfrm>
          <a:prstGeom prst="rect">
            <a:avLst/>
          </a:prstGeom>
          <a:noFill/>
          <a:ln>
            <a:noFill/>
          </a:ln>
        </p:spPr>
      </p:pic>
      <p:sp>
        <p:nvSpPr>
          <p:cNvPr id="452" name="Shape 452"/>
          <p:cNvSpPr/>
          <p:nvPr/>
        </p:nvSpPr>
        <p:spPr>
          <a:xfrm>
            <a:off x="323528" y="305361"/>
            <a:ext cx="8382041" cy="1323439"/>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FF0000"/>
                </a:solidFill>
                <a:latin typeface="Times New Roman"/>
                <a:ea typeface="Times New Roman"/>
                <a:cs typeface="Times New Roman"/>
                <a:sym typeface="Times New Roman"/>
              </a:rPr>
              <a:t>س7: ما هي الاستراتيجيات التي تساعد على تعليم مهارات التفكير؟</a:t>
            </a:r>
          </a:p>
        </p:txBody>
      </p:sp>
      <p:sp>
        <p:nvSpPr>
          <p:cNvPr id="453" name="Shape 453"/>
          <p:cNvSpPr txBox="1"/>
          <p:nvPr/>
        </p:nvSpPr>
        <p:spPr>
          <a:xfrm>
            <a:off x="395536" y="2357430"/>
            <a:ext cx="8424935" cy="4093427"/>
          </a:xfrm>
          <a:prstGeom prst="rect">
            <a:avLst/>
          </a:prstGeom>
          <a:noFill/>
          <a:ln>
            <a:noFill/>
          </a:ln>
        </p:spPr>
        <p:txBody>
          <a:bodyPr anchorCtr="0" anchor="t" bIns="45700" lIns="91425" rIns="91425" tIns="45700">
            <a:noAutofit/>
          </a:bodyPr>
          <a:lstStyle/>
          <a:p>
            <a:pPr indent="-342900" lvl="0" marL="342900" marR="0" rtl="1" algn="r">
              <a:lnSpc>
                <a:spcPct val="150000"/>
              </a:lnSpc>
              <a:spcBef>
                <a:spcPts val="0"/>
              </a:spcBef>
              <a:spcAft>
                <a:spcPts val="0"/>
              </a:spcAft>
              <a:buSzPct val="25000"/>
              <a:buNone/>
            </a:pPr>
            <a:r>
              <a:rPr b="1" lang="ar-SA" sz="4000">
                <a:solidFill>
                  <a:srgbClr val="0000FF"/>
                </a:solidFill>
                <a:latin typeface="Calibri"/>
                <a:ea typeface="Calibri"/>
                <a:cs typeface="Calibri"/>
                <a:sym typeface="Calibri"/>
              </a:rPr>
              <a:t>5. القبعات الست.</a:t>
            </a:r>
          </a:p>
          <a:p>
            <a:pPr indent="-342900" lvl="0" marL="342900" marR="0" rtl="1" algn="r">
              <a:lnSpc>
                <a:spcPct val="150000"/>
              </a:lnSpc>
              <a:spcBef>
                <a:spcPts val="800"/>
              </a:spcBef>
              <a:spcAft>
                <a:spcPts val="0"/>
              </a:spcAft>
              <a:buSzPct val="25000"/>
              <a:buNone/>
            </a:pPr>
            <a:r>
              <a:rPr b="1" lang="ar-SA" sz="4000">
                <a:solidFill>
                  <a:srgbClr val="0000FF"/>
                </a:solidFill>
                <a:latin typeface="Calibri"/>
                <a:ea typeface="Calibri"/>
                <a:cs typeface="Calibri"/>
                <a:sym typeface="Calibri"/>
              </a:rPr>
              <a:t>6. إستراتيجية الكورت.</a:t>
            </a:r>
          </a:p>
          <a:p>
            <a:pPr indent="-342900" lvl="0" marL="342900" marR="0" rtl="1" algn="r">
              <a:lnSpc>
                <a:spcPct val="150000"/>
              </a:lnSpc>
              <a:spcBef>
                <a:spcPts val="800"/>
              </a:spcBef>
              <a:spcAft>
                <a:spcPts val="0"/>
              </a:spcAft>
              <a:buSzPct val="25000"/>
              <a:buNone/>
            </a:pPr>
            <a:r>
              <a:rPr b="1" lang="ar-SA" sz="4000">
                <a:solidFill>
                  <a:srgbClr val="0000FF"/>
                </a:solidFill>
                <a:latin typeface="Calibri"/>
                <a:ea typeface="Calibri"/>
                <a:cs typeface="Calibri"/>
                <a:sym typeface="Calibri"/>
              </a:rPr>
              <a:t>7. خرائط التفكير.</a:t>
            </a:r>
          </a:p>
          <a:p>
            <a:pPr indent="-342900" lvl="0" marL="342900" marR="0" rtl="1" algn="r">
              <a:lnSpc>
                <a:spcPct val="150000"/>
              </a:lnSpc>
              <a:spcBef>
                <a:spcPts val="800"/>
              </a:spcBef>
              <a:spcAft>
                <a:spcPts val="0"/>
              </a:spcAft>
              <a:buSzPct val="25000"/>
              <a:buNone/>
            </a:pPr>
            <a:r>
              <a:rPr b="1" lang="ar-SA" sz="4000">
                <a:solidFill>
                  <a:srgbClr val="0000FF"/>
                </a:solidFill>
                <a:latin typeface="Calibri"/>
                <a:ea typeface="Calibri"/>
                <a:cs typeface="Calibri"/>
                <a:sym typeface="Calibri"/>
              </a:rPr>
              <a:t>8. العصف الذهني.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3">
                                            <p:txEl>
                                              <p:pRg end="0" st="0"/>
                                            </p:txEl>
                                          </p:spTgt>
                                        </p:tgtEl>
                                        <p:attrNameLst>
                                          <p:attrName>style.visibility</p:attrName>
                                        </p:attrNameLst>
                                      </p:cBhvr>
                                      <p:to>
                                        <p:strVal val="visible"/>
                                      </p:to>
                                    </p:set>
                                    <p:animEffect filter="fade" transition="in">
                                      <p:cBhvr>
                                        <p:cTn dur="500"/>
                                        <p:tgtEl>
                                          <p:spTgt spid="45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53">
                                            <p:txEl>
                                              <p:pRg end="1" st="1"/>
                                            </p:txEl>
                                          </p:spTgt>
                                        </p:tgtEl>
                                        <p:attrNameLst>
                                          <p:attrName>style.visibility</p:attrName>
                                        </p:attrNameLst>
                                      </p:cBhvr>
                                      <p:to>
                                        <p:strVal val="visible"/>
                                      </p:to>
                                    </p:set>
                                    <p:animEffect filter="fade" transition="in">
                                      <p:cBhvr>
                                        <p:cTn dur="500"/>
                                        <p:tgtEl>
                                          <p:spTgt spid="453">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453">
                                            <p:txEl>
                                              <p:pRg end="2" st="2"/>
                                            </p:txEl>
                                          </p:spTgt>
                                        </p:tgtEl>
                                        <p:attrNameLst>
                                          <p:attrName>style.visibility</p:attrName>
                                        </p:attrNameLst>
                                      </p:cBhvr>
                                      <p:to>
                                        <p:strVal val="visible"/>
                                      </p:to>
                                    </p:set>
                                    <p:animEffect filter="fade" transition="in">
                                      <p:cBhvr>
                                        <p:cTn dur="500"/>
                                        <p:tgtEl>
                                          <p:spTgt spid="453">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453">
                                            <p:txEl>
                                              <p:pRg end="3" st="3"/>
                                            </p:txEl>
                                          </p:spTgt>
                                        </p:tgtEl>
                                        <p:attrNameLst>
                                          <p:attrName>style.visibility</p:attrName>
                                        </p:attrNameLst>
                                      </p:cBhvr>
                                      <p:to>
                                        <p:strVal val="visible"/>
                                      </p:to>
                                    </p:set>
                                    <p:animEffect filter="fade" transition="in">
                                      <p:cBhvr>
                                        <p:cTn dur="500"/>
                                        <p:tgtEl>
                                          <p:spTgt spid="453">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sp>
        <p:nvSpPr>
          <p:cNvPr id="124" name="Shape 124"/>
          <p:cNvSpPr/>
          <p:nvPr/>
        </p:nvSpPr>
        <p:spPr>
          <a:xfrm>
            <a:off x="4572000" y="332656"/>
            <a:ext cx="4176464"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25" name="Shape 125"/>
          <p:cNvSpPr/>
          <p:nvPr/>
        </p:nvSpPr>
        <p:spPr>
          <a:xfrm>
            <a:off x="4749016" y="404663"/>
            <a:ext cx="382668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مراحل الإبداع أو الابتكار</a:t>
            </a:r>
          </a:p>
        </p:txBody>
      </p:sp>
      <p:grpSp>
        <p:nvGrpSpPr>
          <p:cNvPr id="126" name="Shape 126"/>
          <p:cNvGrpSpPr/>
          <p:nvPr/>
        </p:nvGrpSpPr>
        <p:grpSpPr>
          <a:xfrm>
            <a:off x="251519" y="2420888"/>
            <a:ext cx="8640960" cy="3600399"/>
            <a:chOff x="251519" y="2420888"/>
            <a:chExt cx="8640960" cy="3600399"/>
          </a:xfrm>
        </p:grpSpPr>
        <p:sp>
          <p:nvSpPr>
            <p:cNvPr id="127" name="Shape 127"/>
            <p:cNvSpPr/>
            <p:nvPr/>
          </p:nvSpPr>
          <p:spPr>
            <a:xfrm>
              <a:off x="251519" y="2420888"/>
              <a:ext cx="8640960" cy="3600399"/>
            </a:xfrm>
            <a:prstGeom prst="round2SameRect">
              <a:avLst>
                <a:gd fmla="val 50000" name="adj1"/>
                <a:gd fmla="val 0" name="adj2"/>
              </a:avLst>
            </a:prstGeom>
            <a:gradFill>
              <a:gsLst>
                <a:gs pos="0">
                  <a:srgbClr val="FFF200"/>
                </a:gs>
                <a:gs pos="45000">
                  <a:srgbClr val="FF7A00"/>
                </a:gs>
                <a:gs pos="70000">
                  <a:srgbClr val="FF0300"/>
                </a:gs>
                <a:gs pos="100000">
                  <a:srgbClr val="4D0808"/>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28" name="Shape 128"/>
            <p:cNvSpPr/>
            <p:nvPr/>
          </p:nvSpPr>
          <p:spPr>
            <a:xfrm>
              <a:off x="539552" y="2708919"/>
              <a:ext cx="7992887" cy="3096343"/>
            </a:xfrm>
            <a:prstGeom prst="rect">
              <a:avLst/>
            </a:prstGeom>
            <a:solidFill>
              <a:schemeClr val="lt1"/>
            </a:solidFill>
            <a:ln cap="flat" cmpd="sng" w="25400">
              <a:solidFill>
                <a:srgbClr val="FFF2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29" name="Shape 129"/>
          <p:cNvSpPr/>
          <p:nvPr/>
        </p:nvSpPr>
        <p:spPr>
          <a:xfrm>
            <a:off x="755575" y="3129935"/>
            <a:ext cx="7632848"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3- مرحلة الإشراق: </a:t>
            </a:r>
            <a:r>
              <a:rPr b="1" lang="ar-SA" sz="3600">
                <a:solidFill>
                  <a:srgbClr val="333300"/>
                </a:solidFill>
                <a:latin typeface="Times New Roman"/>
                <a:ea typeface="Times New Roman"/>
                <a:cs typeface="Times New Roman"/>
                <a:sym typeface="Times New Roman"/>
              </a:rPr>
              <a:t>وهي المرحلة التي يظهر فيها الحل فجأة، كما فعل أرخميدس عندما عندما صرخ قائلاً (وجدتها وجدتها) عندما توصل لقانون الإزاحة.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sp>
        <p:nvSpPr>
          <p:cNvPr id="134" name="Shape 134"/>
          <p:cNvSpPr/>
          <p:nvPr/>
        </p:nvSpPr>
        <p:spPr>
          <a:xfrm>
            <a:off x="4572000" y="332656"/>
            <a:ext cx="4176464"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5" name="Shape 135"/>
          <p:cNvSpPr/>
          <p:nvPr/>
        </p:nvSpPr>
        <p:spPr>
          <a:xfrm>
            <a:off x="4749016" y="404663"/>
            <a:ext cx="382668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مراحل الإبداع أو الابتكار</a:t>
            </a:r>
          </a:p>
        </p:txBody>
      </p:sp>
      <p:grpSp>
        <p:nvGrpSpPr>
          <p:cNvPr id="136" name="Shape 136"/>
          <p:cNvGrpSpPr/>
          <p:nvPr/>
        </p:nvGrpSpPr>
        <p:grpSpPr>
          <a:xfrm>
            <a:off x="251519" y="2420888"/>
            <a:ext cx="8640960" cy="3600399"/>
            <a:chOff x="251519" y="2420888"/>
            <a:chExt cx="8640960" cy="3600399"/>
          </a:xfrm>
        </p:grpSpPr>
        <p:sp>
          <p:nvSpPr>
            <p:cNvPr id="137" name="Shape 137"/>
            <p:cNvSpPr/>
            <p:nvPr/>
          </p:nvSpPr>
          <p:spPr>
            <a:xfrm>
              <a:off x="251519" y="2420888"/>
              <a:ext cx="8640960" cy="3600399"/>
            </a:xfrm>
            <a:prstGeom prst="round2SameRect">
              <a:avLst>
                <a:gd fmla="val 50000" name="adj1"/>
                <a:gd fmla="val 0" name="adj2"/>
              </a:avLst>
            </a:prstGeom>
            <a:gradFill>
              <a:gsLst>
                <a:gs pos="0">
                  <a:srgbClr val="FFF200"/>
                </a:gs>
                <a:gs pos="45000">
                  <a:srgbClr val="FF7A00"/>
                </a:gs>
                <a:gs pos="70000">
                  <a:srgbClr val="FF0300"/>
                </a:gs>
                <a:gs pos="100000">
                  <a:srgbClr val="4D0808"/>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8" name="Shape 138"/>
            <p:cNvSpPr/>
            <p:nvPr/>
          </p:nvSpPr>
          <p:spPr>
            <a:xfrm>
              <a:off x="539552" y="2708919"/>
              <a:ext cx="7992887" cy="3096343"/>
            </a:xfrm>
            <a:prstGeom prst="rect">
              <a:avLst/>
            </a:prstGeom>
            <a:solidFill>
              <a:schemeClr val="lt1"/>
            </a:solidFill>
            <a:ln cap="flat" cmpd="sng" w="25400">
              <a:solidFill>
                <a:srgbClr val="FFF2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39" name="Shape 139"/>
          <p:cNvSpPr/>
          <p:nvPr/>
        </p:nvSpPr>
        <p:spPr>
          <a:xfrm>
            <a:off x="755575" y="3683932"/>
            <a:ext cx="7632848" cy="120032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4- مرحلة التحقيق: </a:t>
            </a:r>
            <a:r>
              <a:rPr b="1" lang="ar-SA" sz="3600">
                <a:solidFill>
                  <a:srgbClr val="333300"/>
                </a:solidFill>
                <a:latin typeface="Times New Roman"/>
                <a:ea typeface="Times New Roman"/>
                <a:cs typeface="Times New Roman"/>
                <a:sym typeface="Times New Roman"/>
              </a:rPr>
              <a:t>وهي مرحلة مهمة جداً، حيث يتأكد المبتكر أن حله مناسب وصحيح.</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sp>
        <p:nvSpPr>
          <p:cNvPr id="144" name="Shape 144"/>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5" name="Shape 145"/>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146" name="Shape 146"/>
          <p:cNvGrpSpPr/>
          <p:nvPr/>
        </p:nvGrpSpPr>
        <p:grpSpPr>
          <a:xfrm>
            <a:off x="251519" y="3140968"/>
            <a:ext cx="8640960" cy="3717031"/>
            <a:chOff x="251519" y="2420888"/>
            <a:chExt cx="8640960" cy="3600399"/>
          </a:xfrm>
        </p:grpSpPr>
        <p:sp>
          <p:nvSpPr>
            <p:cNvPr id="147" name="Shape 147"/>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8" name="Shape 148"/>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49" name="Shape 149"/>
          <p:cNvSpPr/>
          <p:nvPr/>
        </p:nvSpPr>
        <p:spPr>
          <a:xfrm>
            <a:off x="683568" y="3969637"/>
            <a:ext cx="7632848" cy="212365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SA" sz="4400">
                <a:solidFill>
                  <a:schemeClr val="dk1"/>
                </a:solidFill>
                <a:latin typeface="Calibri"/>
                <a:ea typeface="Calibri"/>
                <a:cs typeface="Calibri"/>
                <a:sym typeface="Calibri"/>
              </a:rPr>
              <a:t>الاستدلال هو ضرب من ضروب التفكير يستهدف حل مشكلة أو اتخاذ قرار بشكل ذهني.</a:t>
            </a:r>
          </a:p>
        </p:txBody>
      </p:sp>
      <p:sp>
        <p:nvSpPr>
          <p:cNvPr id="150" name="Shape 150"/>
          <p:cNvSpPr/>
          <p:nvPr/>
        </p:nvSpPr>
        <p:spPr>
          <a:xfrm>
            <a:off x="4139951" y="1506487"/>
            <a:ext cx="4104456"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1" name="Shape 151"/>
          <p:cNvSpPr/>
          <p:nvPr/>
        </p:nvSpPr>
        <p:spPr>
          <a:xfrm>
            <a:off x="3203848" y="1578495"/>
            <a:ext cx="486780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ثالثاً: التفكير الاستدلالي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4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4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sp>
        <p:nvSpPr>
          <p:cNvPr id="156" name="Shape 156"/>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7" name="Shape 157"/>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158" name="Shape 158"/>
          <p:cNvGrpSpPr/>
          <p:nvPr/>
        </p:nvGrpSpPr>
        <p:grpSpPr>
          <a:xfrm>
            <a:off x="251519" y="3140968"/>
            <a:ext cx="8640960" cy="3717031"/>
            <a:chOff x="251519" y="2420888"/>
            <a:chExt cx="8640960" cy="3600399"/>
          </a:xfrm>
        </p:grpSpPr>
        <p:sp>
          <p:nvSpPr>
            <p:cNvPr id="159" name="Shape 159"/>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0" name="Shape 160"/>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61" name="Shape 161"/>
          <p:cNvSpPr/>
          <p:nvPr/>
        </p:nvSpPr>
        <p:spPr>
          <a:xfrm>
            <a:off x="755575" y="3429000"/>
            <a:ext cx="7632848"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خطوات الاستدلال:</a:t>
            </a:r>
          </a:p>
        </p:txBody>
      </p:sp>
      <p:sp>
        <p:nvSpPr>
          <p:cNvPr id="162" name="Shape 162"/>
          <p:cNvSpPr/>
          <p:nvPr/>
        </p:nvSpPr>
        <p:spPr>
          <a:xfrm>
            <a:off x="683568" y="4687976"/>
            <a:ext cx="766834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rgbClr val="6600CC"/>
                </a:solidFill>
                <a:latin typeface="Calibri"/>
                <a:ea typeface="Calibri"/>
                <a:cs typeface="Calibri"/>
                <a:sym typeface="Calibri"/>
              </a:rPr>
              <a:t>1- الشعور بوجود مشكلة: </a:t>
            </a:r>
            <a:r>
              <a:rPr b="1" lang="ar-SA" sz="4000">
                <a:solidFill>
                  <a:schemeClr val="dk1"/>
                </a:solidFill>
                <a:latin typeface="Calibri"/>
                <a:ea typeface="Calibri"/>
                <a:cs typeface="Calibri"/>
                <a:sym typeface="Calibri"/>
              </a:rPr>
              <a:t>يدرك الفرد أن هناك مشكلة حقيقية تستوجب عملية التفكير.</a:t>
            </a:r>
          </a:p>
        </p:txBody>
      </p:sp>
      <p:sp>
        <p:nvSpPr>
          <p:cNvPr id="163" name="Shape 163"/>
          <p:cNvSpPr/>
          <p:nvPr/>
        </p:nvSpPr>
        <p:spPr>
          <a:xfrm>
            <a:off x="4139951" y="1506487"/>
            <a:ext cx="4104456"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4" name="Shape 164"/>
          <p:cNvSpPr/>
          <p:nvPr/>
        </p:nvSpPr>
        <p:spPr>
          <a:xfrm>
            <a:off x="3203848" y="1578495"/>
            <a:ext cx="486780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ثالثاً: التفكير الاستدلالي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400"/>
                                        <p:tgtEl>
                                          <p:spTgt spid="1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xEl>
                                              <p:pRg end="0" st="0"/>
                                            </p:txEl>
                                          </p:spTgt>
                                        </p:tgtEl>
                                        <p:attrNameLst>
                                          <p:attrName>style.visibility</p:attrName>
                                        </p:attrNameLst>
                                      </p:cBhvr>
                                      <p:to>
                                        <p:strVal val="visible"/>
                                      </p:to>
                                    </p:set>
                                    <p:animEffect filter="fade" transition="in">
                                      <p:cBhvr>
                                        <p:cTn dur="500"/>
                                        <p:tgtEl>
                                          <p:spTgt spid="16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sp>
        <p:nvSpPr>
          <p:cNvPr id="169" name="Shape 169"/>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0" name="Shape 170"/>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171" name="Shape 171"/>
          <p:cNvGrpSpPr/>
          <p:nvPr/>
        </p:nvGrpSpPr>
        <p:grpSpPr>
          <a:xfrm>
            <a:off x="251519" y="3140968"/>
            <a:ext cx="8640960" cy="3717031"/>
            <a:chOff x="251519" y="2420888"/>
            <a:chExt cx="8640960" cy="3600399"/>
          </a:xfrm>
        </p:grpSpPr>
        <p:sp>
          <p:nvSpPr>
            <p:cNvPr id="172" name="Shape 172"/>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3" name="Shape 173"/>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74" name="Shape 174"/>
          <p:cNvSpPr/>
          <p:nvPr/>
        </p:nvSpPr>
        <p:spPr>
          <a:xfrm>
            <a:off x="755575" y="3429000"/>
            <a:ext cx="7632848"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خطوات الاستدلال:</a:t>
            </a:r>
          </a:p>
        </p:txBody>
      </p:sp>
      <p:sp>
        <p:nvSpPr>
          <p:cNvPr id="175" name="Shape 175"/>
          <p:cNvSpPr/>
          <p:nvPr/>
        </p:nvSpPr>
        <p:spPr>
          <a:xfrm>
            <a:off x="683568" y="4380200"/>
            <a:ext cx="7668344" cy="193899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rgbClr val="6600CC"/>
                </a:solidFill>
                <a:latin typeface="Calibri"/>
                <a:ea typeface="Calibri"/>
                <a:cs typeface="Calibri"/>
                <a:sym typeface="Calibri"/>
              </a:rPr>
              <a:t>2- تحديد المشكلة: </a:t>
            </a:r>
            <a:r>
              <a:rPr b="1" lang="ar-SA" sz="4000">
                <a:solidFill>
                  <a:schemeClr val="dk1"/>
                </a:solidFill>
                <a:latin typeface="Calibri"/>
                <a:ea typeface="Calibri"/>
                <a:cs typeface="Calibri"/>
                <a:sym typeface="Calibri"/>
              </a:rPr>
              <a:t>ويتم ذلك في ضوء إدراك وتصور واضح للمجال الخارجي والخبرات السابقة.</a:t>
            </a:r>
          </a:p>
        </p:txBody>
      </p:sp>
      <p:sp>
        <p:nvSpPr>
          <p:cNvPr id="176" name="Shape 176"/>
          <p:cNvSpPr/>
          <p:nvPr/>
        </p:nvSpPr>
        <p:spPr>
          <a:xfrm>
            <a:off x="4139951" y="1506487"/>
            <a:ext cx="4104456"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7" name="Shape 177"/>
          <p:cNvSpPr/>
          <p:nvPr/>
        </p:nvSpPr>
        <p:spPr>
          <a:xfrm>
            <a:off x="3203848" y="1578495"/>
            <a:ext cx="4867800"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ثالثاً: التفكير الاستدلالي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Effect filter="fade" transition="in">
                                      <p:cBhvr>
                                        <p:cTn dur="500"/>
                                        <p:tgtEl>
                                          <p:spTgt spid="17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