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0"/>
  </p:notesMasterIdLst>
  <p:sldIdLst>
    <p:sldId id="256" r:id="rId2"/>
    <p:sldId id="257" r:id="rId3"/>
    <p:sldId id="25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286" r:id="rId1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00"/>
    <a:srgbClr val="FF6600"/>
    <a:srgbClr val="003300"/>
    <a:srgbClr val="4BFF4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973" autoAdjust="0"/>
    <p:restoredTop sz="94576" autoAdjust="0"/>
  </p:normalViewPr>
  <p:slideViewPr>
    <p:cSldViewPr>
      <p:cViewPr varScale="1">
        <p:scale>
          <a:sx n="69" d="100"/>
          <a:sy n="69" d="100"/>
        </p:scale>
        <p:origin x="-122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24/11/35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p14="http://schemas.microsoft.com/office/powerpoint/2010/main" xmlns=""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p14="http://schemas.microsoft.com/office/powerpoint/2010/main" xmlns=""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24/11/35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24/11/35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24/11/35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24/11/35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24/11/35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ar.wikipedia.org/wiki/%D8%A7%D9%84%D8%A7%D8%AA%D8%B5%D8%A7%D9%84%D8%A7%D8%AA"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ar.wikipedia.org/wiki/%D8%A7%D9%84%D8%A8%D8%B1%D9%8A%D8%AF_%D8%A7%D9%84%D8%A5%D9%84%D9%83%D8%AA%D8%B1%D9%88%D9%86%D9%8A" TargetMode="External"/><Relationship Id="rId5" Type="http://schemas.openxmlformats.org/officeDocument/2006/relationships/hyperlink" Target="http://ar.wikipedia.org/wiki/%D8%BA%D8%B1%D9%81%D8%A9_%D8%A7%D9%84%D8%AF%D8%B1%D8%AF%D8%B4%D8%A9" TargetMode="External"/><Relationship Id="rId4" Type="http://schemas.openxmlformats.org/officeDocument/2006/relationships/hyperlink" Target="http://ar.wikipedia.org/wiki/%D8%A7%D9%84%D8%A5%D9%86%D8%AA%D8%B1%D9%86%D8%AA"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85000" lnSpcReduction="20000"/>
          </a:bodyPr>
          <a:lstStyle/>
          <a:p>
            <a:endParaRPr lang="ar-SA" sz="4400" b="1" dirty="0" smtClean="0">
              <a:solidFill>
                <a:schemeClr val="bg1"/>
              </a:solidFill>
            </a:endParaRPr>
          </a:p>
          <a:p>
            <a:r>
              <a:rPr lang="ar-SA" sz="4400" b="1" dirty="0" smtClean="0">
                <a:solidFill>
                  <a:schemeClr val="bg1"/>
                </a:solidFill>
              </a:rPr>
              <a:t>الفصل </a:t>
            </a:r>
            <a:r>
              <a:rPr lang="ar-EG" sz="4400" b="1" dirty="0" smtClean="0">
                <a:solidFill>
                  <a:schemeClr val="bg1"/>
                </a:solidFill>
              </a:rPr>
              <a:t>الثامن</a:t>
            </a:r>
            <a:endParaRPr lang="ar-SA" sz="4400" b="1" dirty="0" smtClean="0">
              <a:solidFill>
                <a:schemeClr val="bg1"/>
              </a:solidFill>
            </a:endParaRPr>
          </a:p>
          <a:p>
            <a:r>
              <a:rPr lang="ar-SA" sz="4400" b="1" dirty="0" smtClean="0">
                <a:solidFill>
                  <a:schemeClr val="bg1"/>
                </a:solidFill>
              </a:rPr>
              <a:t>مهارات الاتصال</a:t>
            </a:r>
            <a:r>
              <a:rPr lang="ar-EG" sz="4400" b="1" dirty="0" smtClean="0">
                <a:solidFill>
                  <a:schemeClr val="bg1"/>
                </a:solidFill>
              </a:rPr>
              <a:t> الإلكتروني</a:t>
            </a:r>
            <a:endParaRPr lang="ar-SA" sz="44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وسائل التواصل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fontScale="77500" lnSpcReduction="20000"/>
          </a:bodyPr>
          <a:lstStyle/>
          <a:p>
            <a:pPr marL="0" indent="0">
              <a:buNone/>
            </a:pPr>
            <a:r>
              <a:rPr lang="ar-EG" b="1" dirty="0" smtClean="0">
                <a:solidFill>
                  <a:srgbClr val="FF0000"/>
                </a:solidFill>
              </a:rPr>
              <a:t>[2]-مواقع التواصل الاجتماعي:</a:t>
            </a:r>
            <a:endParaRPr lang="ar-EG" b="1" dirty="0">
              <a:solidFill>
                <a:srgbClr val="FF0000"/>
              </a:solidFill>
            </a:endParaRPr>
          </a:p>
          <a:p>
            <a:pPr marL="0" indent="0">
              <a:buNone/>
            </a:pPr>
            <a:r>
              <a:rPr lang="ar-EG" sz="2600" b="1" dirty="0"/>
              <a:t>ا</a:t>
            </a:r>
            <a:r>
              <a:rPr lang="ar-EG" sz="2600" b="1" dirty="0" smtClean="0"/>
              <a:t>لخدمات </a:t>
            </a:r>
            <a:r>
              <a:rPr lang="ar-EG" sz="2600" b="1" dirty="0"/>
              <a:t>التي تقدمها مواقع التواصل الاجتماعي: </a:t>
            </a:r>
            <a:endParaRPr lang="en-US" sz="2600" dirty="0"/>
          </a:p>
          <a:p>
            <a:pPr marL="857250" lvl="1" indent="-457200">
              <a:buFont typeface="Wingdings" panose="05000000000000000000" pitchFamily="2" charset="2"/>
              <a:buChar char="Ø"/>
            </a:pPr>
            <a:r>
              <a:rPr lang="ar-EG" sz="2600" b="1" dirty="0" smtClean="0">
                <a:solidFill>
                  <a:schemeClr val="accent6">
                    <a:lumMod val="50000"/>
                  </a:schemeClr>
                </a:solidFill>
              </a:rPr>
              <a:t>الملفات </a:t>
            </a:r>
            <a:r>
              <a:rPr lang="ar-EG" sz="2600" b="1" dirty="0">
                <a:solidFill>
                  <a:schemeClr val="accent6">
                    <a:lumMod val="50000"/>
                  </a:schemeClr>
                </a:solidFill>
              </a:rPr>
              <a:t>الشخصية</a:t>
            </a:r>
            <a:r>
              <a:rPr lang="ar-EG" sz="2600" b="1" dirty="0" smtClean="0">
                <a:solidFill>
                  <a:schemeClr val="accent6">
                    <a:lumMod val="50000"/>
                  </a:schemeClr>
                </a:solidFill>
              </a:rPr>
              <a:t>.</a:t>
            </a:r>
          </a:p>
          <a:p>
            <a:pPr marL="857250" lvl="1" indent="-457200">
              <a:buFont typeface="Wingdings" panose="05000000000000000000" pitchFamily="2" charset="2"/>
              <a:buChar char="Ø"/>
            </a:pPr>
            <a:r>
              <a:rPr lang="ar-EG" sz="2600" b="1" dirty="0" smtClean="0">
                <a:solidFill>
                  <a:srgbClr val="0070C0"/>
                </a:solidFill>
              </a:rPr>
              <a:t>الأصدقاء.</a:t>
            </a:r>
            <a:endParaRPr lang="ar-EG" sz="2600" b="1" dirty="0">
              <a:solidFill>
                <a:srgbClr val="0070C0"/>
              </a:solidFill>
            </a:endParaRPr>
          </a:p>
          <a:p>
            <a:pPr marL="857250" lvl="1" indent="-457200">
              <a:buFont typeface="Wingdings" panose="05000000000000000000" pitchFamily="2" charset="2"/>
              <a:buChar char="Ø"/>
            </a:pPr>
            <a:r>
              <a:rPr lang="ar-EG" sz="2600" b="1" dirty="0" smtClean="0">
                <a:solidFill>
                  <a:srgbClr val="00B050"/>
                </a:solidFill>
              </a:rPr>
              <a:t>المجموعات.</a:t>
            </a:r>
          </a:p>
          <a:p>
            <a:pPr marL="85725" lvl="1" indent="0">
              <a:buNone/>
            </a:pPr>
            <a:r>
              <a:rPr lang="ar-EG" sz="3600" b="1" dirty="0">
                <a:solidFill>
                  <a:srgbClr val="FF0000"/>
                </a:solidFill>
              </a:rPr>
              <a:t>معايير استخدام مواقع التواصل </a:t>
            </a:r>
            <a:r>
              <a:rPr lang="ar-EG" sz="3600" b="1" dirty="0" smtClean="0">
                <a:solidFill>
                  <a:srgbClr val="FF0000"/>
                </a:solidFill>
              </a:rPr>
              <a:t>الاجتماعي:</a:t>
            </a:r>
          </a:p>
          <a:p>
            <a:pPr lvl="0">
              <a:buFont typeface="Wingdings" panose="05000000000000000000" pitchFamily="2" charset="2"/>
              <a:buChar char="ü"/>
            </a:pPr>
            <a:r>
              <a:rPr lang="ar-EG" b="1" dirty="0" smtClean="0"/>
              <a:t>الكلمة </a:t>
            </a:r>
            <a:r>
              <a:rPr lang="ar-EG" b="1" dirty="0"/>
              <a:t>مسؤولية.</a:t>
            </a:r>
            <a:endParaRPr lang="en-US" sz="2400" b="1" dirty="0"/>
          </a:p>
          <a:p>
            <a:pPr lvl="0">
              <a:buFont typeface="Wingdings" panose="05000000000000000000" pitchFamily="2" charset="2"/>
              <a:buChar char="ü"/>
            </a:pPr>
            <a:r>
              <a:rPr lang="ar-EG" b="1" dirty="0"/>
              <a:t>تواصل فقط مع من تثق بدينه وفكره وأخلاقه.</a:t>
            </a:r>
            <a:endParaRPr lang="en-US" sz="2400" b="1" dirty="0"/>
          </a:p>
          <a:p>
            <a:pPr lvl="0">
              <a:buFont typeface="Wingdings" panose="05000000000000000000" pitchFamily="2" charset="2"/>
              <a:buChar char="ü"/>
            </a:pPr>
            <a:r>
              <a:rPr lang="ar-EG" b="1" dirty="0"/>
              <a:t>قم بتحديث ملفك الشخصي بشكل دوري، ومراقبة صفحتك </a:t>
            </a:r>
            <a:r>
              <a:rPr lang="ar-EG" b="1" dirty="0" smtClean="0"/>
              <a:t>.</a:t>
            </a:r>
            <a:endParaRPr lang="en-US" sz="2400" b="1" dirty="0"/>
          </a:p>
          <a:p>
            <a:pPr lvl="0">
              <a:buFont typeface="Wingdings" panose="05000000000000000000" pitchFamily="2" charset="2"/>
              <a:buChar char="ü"/>
            </a:pPr>
            <a:r>
              <a:rPr lang="ar-EG" b="1" dirty="0"/>
              <a:t>حافظ على خصوصية </a:t>
            </a:r>
            <a:r>
              <a:rPr lang="ar-EG" b="1" dirty="0" smtClean="0"/>
              <a:t>معلوماتك.</a:t>
            </a:r>
            <a:endParaRPr lang="en-US" sz="2400" b="1" dirty="0"/>
          </a:p>
          <a:p>
            <a:pPr lvl="0">
              <a:buFont typeface="Wingdings" panose="05000000000000000000" pitchFamily="2" charset="2"/>
              <a:buChar char="ü"/>
            </a:pPr>
            <a:r>
              <a:rPr lang="ar-EG" b="1" dirty="0"/>
              <a:t>أختر الوقت المناسب لتواصلك مع </a:t>
            </a:r>
            <a:r>
              <a:rPr lang="ar-EG" b="1" dirty="0" smtClean="0"/>
              <a:t>الآخرين.</a:t>
            </a:r>
            <a:endParaRPr lang="en-US" sz="2400" b="1" dirty="0"/>
          </a:p>
          <a:p>
            <a:pPr lvl="0">
              <a:buFont typeface="Wingdings" panose="05000000000000000000" pitchFamily="2" charset="2"/>
              <a:buChar char="ü"/>
            </a:pPr>
            <a:r>
              <a:rPr lang="ar-EG" b="1" dirty="0"/>
              <a:t>احرص على التحلي بآداب الحديث والتواصل الفاعل الإيجابي مع الآخرين.</a:t>
            </a:r>
            <a:endParaRPr lang="en-US" sz="2400" b="1" dirty="0"/>
          </a:p>
          <a:p>
            <a:pPr lvl="0">
              <a:buFont typeface="Wingdings" panose="05000000000000000000" pitchFamily="2" charset="2"/>
              <a:buChar char="ü"/>
            </a:pPr>
            <a:r>
              <a:rPr lang="ar-EG" b="1" dirty="0"/>
              <a:t>احذر الاتصال بالعناوين </a:t>
            </a:r>
            <a:r>
              <a:rPr lang="ar-EG" b="1" dirty="0" smtClean="0"/>
              <a:t>الغريبة.</a:t>
            </a:r>
            <a:endParaRPr lang="ar-EG" sz="5400" b="1" dirty="0" smtClean="0">
              <a:solidFill>
                <a:srgbClr val="00B05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3074" name="Picture 2" descr="hhhhhhhhhhhh"/>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8629" y="2119464"/>
            <a:ext cx="2912641" cy="19433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319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7" end="7"/>
                                            </p:txEl>
                                          </p:spTgt>
                                        </p:tgtEl>
                                        <p:attrNameLst>
                                          <p:attrName>style.visibility</p:attrName>
                                        </p:attrNameLst>
                                      </p:cBhvr>
                                      <p:to>
                                        <p:strVal val="visible"/>
                                      </p:to>
                                    </p:set>
                                    <p:anim calcmode="lin" valueType="num">
                                      <p:cBhvr additive="base">
                                        <p:cTn id="4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8" end="8"/>
                                            </p:txEl>
                                          </p:spTgt>
                                        </p:tgtEl>
                                        <p:attrNameLst>
                                          <p:attrName>style.visibility</p:attrName>
                                        </p:attrNameLst>
                                      </p:cBhvr>
                                      <p:to>
                                        <p:strVal val="visible"/>
                                      </p:to>
                                    </p:set>
                                    <p:anim calcmode="lin" valueType="num">
                                      <p:cBhvr additive="base">
                                        <p:cTn id="53"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9">
                                            <p:txEl>
                                              <p:pRg st="9" end="9"/>
                                            </p:txEl>
                                          </p:spTgt>
                                        </p:tgtEl>
                                        <p:attrNameLst>
                                          <p:attrName>style.visibility</p:attrName>
                                        </p:attrNameLst>
                                      </p:cBhvr>
                                      <p:to>
                                        <p:strVal val="visible"/>
                                      </p:to>
                                    </p:set>
                                    <p:anim calcmode="lin" valueType="num">
                                      <p:cBhvr additive="base">
                                        <p:cTn id="5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9">
                                            <p:txEl>
                                              <p:pRg st="10" end="10"/>
                                            </p:txEl>
                                          </p:spTgt>
                                        </p:tgtEl>
                                        <p:attrNameLst>
                                          <p:attrName>style.visibility</p:attrName>
                                        </p:attrNameLst>
                                      </p:cBhvr>
                                      <p:to>
                                        <p:strVal val="visible"/>
                                      </p:to>
                                    </p:set>
                                    <p:anim calcmode="lin" valueType="num">
                                      <p:cBhvr additive="base">
                                        <p:cTn id="63"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9">
                                            <p:txEl>
                                              <p:pRg st="11" end="11"/>
                                            </p:txEl>
                                          </p:spTgt>
                                        </p:tgtEl>
                                        <p:attrNameLst>
                                          <p:attrName>style.visibility</p:attrName>
                                        </p:attrNameLst>
                                      </p:cBhvr>
                                      <p:to>
                                        <p:strVal val="visible"/>
                                      </p:to>
                                    </p:set>
                                    <p:anim calcmode="lin" valueType="num">
                                      <p:cBhvr additive="base">
                                        <p:cTn id="69"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9">
                                            <p:txEl>
                                              <p:pRg st="12" end="12"/>
                                            </p:txEl>
                                          </p:spTgt>
                                        </p:tgtEl>
                                        <p:attrNameLst>
                                          <p:attrName>style.visibility</p:attrName>
                                        </p:attrNameLst>
                                      </p:cBhvr>
                                      <p:to>
                                        <p:strVal val="visible"/>
                                      </p:to>
                                    </p:set>
                                    <p:anim calcmode="lin" valueType="num">
                                      <p:cBhvr additive="base">
                                        <p:cTn id="75"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مخاطر الإنترنت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fontScale="70000" lnSpcReduction="20000"/>
          </a:bodyPr>
          <a:lstStyle/>
          <a:p>
            <a:pPr marL="0" indent="0">
              <a:buNone/>
            </a:pPr>
            <a:r>
              <a:rPr lang="ar-EG" sz="5700" b="1" dirty="0" smtClean="0">
                <a:solidFill>
                  <a:srgbClr val="FF0000"/>
                </a:solidFill>
              </a:rPr>
              <a:t>أولا</a:t>
            </a:r>
            <a:r>
              <a:rPr lang="ar-EG" sz="5700" b="1" dirty="0">
                <a:solidFill>
                  <a:srgbClr val="FF0000"/>
                </a:solidFill>
              </a:rPr>
              <a:t>: سلبيات الإنترنت</a:t>
            </a:r>
            <a:r>
              <a:rPr lang="ar-EG" sz="5700" b="1" dirty="0" smtClean="0">
                <a:solidFill>
                  <a:srgbClr val="FF0000"/>
                </a:solidFill>
              </a:rPr>
              <a:t>:</a:t>
            </a:r>
            <a:endParaRPr lang="ar-EG" sz="5700" b="1" dirty="0">
              <a:solidFill>
                <a:srgbClr val="FF0000"/>
              </a:solidFill>
            </a:endParaRPr>
          </a:p>
          <a:p>
            <a:pPr lvl="0" algn="just">
              <a:buFont typeface="Wingdings" panose="05000000000000000000" pitchFamily="2" charset="2"/>
              <a:buChar char="Ø"/>
            </a:pPr>
            <a:r>
              <a:rPr lang="ar-EG" sz="3300" b="1" dirty="0">
                <a:solidFill>
                  <a:srgbClr val="0070C0"/>
                </a:solidFill>
              </a:rPr>
              <a:t>المواقع </a:t>
            </a:r>
            <a:r>
              <a:rPr lang="ar-EG" sz="3300" b="1" dirty="0" smtClean="0">
                <a:solidFill>
                  <a:srgbClr val="0070C0"/>
                </a:solidFill>
              </a:rPr>
              <a:t>اللاأخلاقية.</a:t>
            </a:r>
            <a:endParaRPr lang="en-US" sz="3300" b="1" dirty="0">
              <a:solidFill>
                <a:srgbClr val="0070C0"/>
              </a:solidFill>
            </a:endParaRPr>
          </a:p>
          <a:p>
            <a:pPr lvl="0" algn="just">
              <a:buFont typeface="Wingdings" panose="05000000000000000000" pitchFamily="2" charset="2"/>
              <a:buChar char="Ø"/>
            </a:pPr>
            <a:r>
              <a:rPr lang="ar-EG" sz="3300" b="1" dirty="0">
                <a:solidFill>
                  <a:schemeClr val="accent6">
                    <a:lumMod val="75000"/>
                  </a:schemeClr>
                </a:solidFill>
              </a:rPr>
              <a:t>التعرض لعمليات احتيال، ونصب، وتهديد، وابتزاز. </a:t>
            </a:r>
            <a:endParaRPr lang="en-US" sz="3300" b="1" dirty="0">
              <a:solidFill>
                <a:schemeClr val="accent6">
                  <a:lumMod val="75000"/>
                </a:schemeClr>
              </a:solidFill>
            </a:endParaRPr>
          </a:p>
          <a:p>
            <a:pPr lvl="0" algn="just">
              <a:buFont typeface="Wingdings" panose="05000000000000000000" pitchFamily="2" charset="2"/>
              <a:buChar char="Ø"/>
            </a:pPr>
            <a:r>
              <a:rPr lang="ar-EG" sz="3300" b="1" dirty="0">
                <a:solidFill>
                  <a:schemeClr val="accent2">
                    <a:lumMod val="75000"/>
                  </a:schemeClr>
                </a:solidFill>
              </a:rPr>
              <a:t>الدعوة لأفكار غريبة مناقضة لديننا ولقيمنا </a:t>
            </a:r>
            <a:r>
              <a:rPr lang="ar-EG" sz="3300" b="1" dirty="0" smtClean="0">
                <a:solidFill>
                  <a:schemeClr val="accent2">
                    <a:lumMod val="75000"/>
                  </a:schemeClr>
                </a:solidFill>
              </a:rPr>
              <a:t>ومفاهيمنا. </a:t>
            </a:r>
            <a:endParaRPr lang="en-US" sz="3300" b="1" dirty="0">
              <a:solidFill>
                <a:schemeClr val="accent2">
                  <a:lumMod val="75000"/>
                </a:schemeClr>
              </a:solidFill>
            </a:endParaRPr>
          </a:p>
          <a:p>
            <a:pPr lvl="0" algn="just">
              <a:buFont typeface="Wingdings" panose="05000000000000000000" pitchFamily="2" charset="2"/>
              <a:buChar char="Ø"/>
            </a:pPr>
            <a:r>
              <a:rPr lang="ar-EG" sz="3300" b="1" dirty="0" smtClean="0">
                <a:solidFill>
                  <a:srgbClr val="0070C0"/>
                </a:solidFill>
              </a:rPr>
              <a:t>الانغماس </a:t>
            </a:r>
            <a:r>
              <a:rPr lang="ar-EG" sz="3300" b="1" dirty="0">
                <a:solidFill>
                  <a:srgbClr val="0070C0"/>
                </a:solidFill>
              </a:rPr>
              <a:t>في استخدام برامج الاختراق الهاكرز، والتسلل لإزعاج الآخرين </a:t>
            </a:r>
            <a:r>
              <a:rPr lang="ar-EG" sz="3300" b="1" dirty="0" smtClean="0">
                <a:solidFill>
                  <a:srgbClr val="0070C0"/>
                </a:solidFill>
              </a:rPr>
              <a:t>.</a:t>
            </a:r>
          </a:p>
          <a:p>
            <a:pPr lvl="0" algn="just">
              <a:buFont typeface="Wingdings" panose="05000000000000000000" pitchFamily="2" charset="2"/>
              <a:buChar char="Ø"/>
            </a:pPr>
            <a:r>
              <a:rPr lang="ar-EG" sz="3300" b="1" dirty="0" smtClean="0">
                <a:solidFill>
                  <a:srgbClr val="00B050"/>
                </a:solidFill>
              </a:rPr>
              <a:t>حياة </a:t>
            </a:r>
            <a:r>
              <a:rPr lang="ar-EG" sz="3300" b="1" dirty="0">
                <a:solidFill>
                  <a:srgbClr val="00B050"/>
                </a:solidFill>
              </a:rPr>
              <a:t>الخيال وقصص الحب الوهمية والصداقة الخيالية مع شخصيات مجهولة </a:t>
            </a:r>
            <a:r>
              <a:rPr lang="ar-EG" sz="3300" b="1" dirty="0" smtClean="0">
                <a:solidFill>
                  <a:srgbClr val="00B050"/>
                </a:solidFill>
              </a:rPr>
              <a:t>وهمية.</a:t>
            </a:r>
            <a:endParaRPr lang="en-US" sz="3300" b="1" dirty="0">
              <a:solidFill>
                <a:srgbClr val="00B050"/>
              </a:solidFill>
            </a:endParaRPr>
          </a:p>
          <a:p>
            <a:pPr lvl="0" algn="just">
              <a:buFont typeface="Wingdings" panose="05000000000000000000" pitchFamily="2" charset="2"/>
              <a:buChar char="Ø"/>
            </a:pPr>
            <a:r>
              <a:rPr lang="ar-EG" sz="3300" b="1" dirty="0">
                <a:solidFill>
                  <a:schemeClr val="accent2">
                    <a:lumMod val="75000"/>
                  </a:schemeClr>
                </a:solidFill>
              </a:rPr>
              <a:t>استخدام الأسماء </a:t>
            </a:r>
            <a:r>
              <a:rPr lang="ar-EG" sz="3300" b="1" dirty="0" smtClean="0">
                <a:solidFill>
                  <a:schemeClr val="accent2">
                    <a:lumMod val="75000"/>
                  </a:schemeClr>
                </a:solidFill>
              </a:rPr>
              <a:t>المستعارة.</a:t>
            </a:r>
            <a:endParaRPr lang="en-US" sz="3300" b="1" dirty="0">
              <a:solidFill>
                <a:schemeClr val="accent2">
                  <a:lumMod val="75000"/>
                </a:schemeClr>
              </a:solidFill>
            </a:endParaRPr>
          </a:p>
          <a:p>
            <a:pPr lvl="0" algn="just">
              <a:buFont typeface="Wingdings" panose="05000000000000000000" pitchFamily="2" charset="2"/>
              <a:buChar char="Ø"/>
            </a:pPr>
            <a:r>
              <a:rPr lang="ar-EG" sz="3300" b="1" dirty="0">
                <a:solidFill>
                  <a:srgbClr val="C00000"/>
                </a:solidFill>
              </a:rPr>
              <a:t>لا تراعي الاختلافات الثقافية ولا القيم الاجتماعية للأفراد أثناء عملية التواصل.</a:t>
            </a:r>
            <a:endParaRPr lang="en-US" sz="3300" b="1" dirty="0">
              <a:solidFill>
                <a:srgbClr val="C00000"/>
              </a:solidFill>
            </a:endParaRPr>
          </a:p>
          <a:p>
            <a:pPr lvl="0" algn="just">
              <a:buFont typeface="Wingdings" panose="05000000000000000000" pitchFamily="2" charset="2"/>
              <a:buChar char="Ø"/>
            </a:pPr>
            <a:r>
              <a:rPr lang="ar-EG" sz="3300" b="1" dirty="0">
                <a:solidFill>
                  <a:srgbClr val="0070C0"/>
                </a:solidFill>
              </a:rPr>
              <a:t>انعزالية الأفراد من خلال العيش في عالم افتراضي بعيدا عن الأهل.</a:t>
            </a:r>
            <a:endParaRPr lang="en-US" sz="3300" b="1" dirty="0">
              <a:solidFill>
                <a:srgbClr val="0070C0"/>
              </a:solidFill>
            </a:endParaRPr>
          </a:p>
          <a:p>
            <a:pPr lvl="0" algn="just">
              <a:buFont typeface="Wingdings" panose="05000000000000000000" pitchFamily="2" charset="2"/>
              <a:buChar char="Ø"/>
            </a:pPr>
            <a:r>
              <a:rPr lang="ar-EG" sz="3300" b="1" dirty="0">
                <a:solidFill>
                  <a:schemeClr val="accent6">
                    <a:lumMod val="75000"/>
                  </a:schemeClr>
                </a:solidFill>
              </a:rPr>
              <a:t>تسهيل انتشار العنف والجريمة</a:t>
            </a:r>
            <a:r>
              <a:rPr lang="en-US" sz="3300" b="1" dirty="0">
                <a:solidFill>
                  <a:schemeClr val="accent6">
                    <a:lumMod val="75000"/>
                  </a:schemeClr>
                </a:solidFill>
              </a:rPr>
              <a:t>.</a:t>
            </a:r>
          </a:p>
          <a:p>
            <a:pPr lvl="0" algn="just">
              <a:buFont typeface="Wingdings" panose="05000000000000000000" pitchFamily="2" charset="2"/>
              <a:buChar char="Ø"/>
            </a:pPr>
            <a:r>
              <a:rPr lang="ar-EG" sz="3300" b="1" dirty="0" smtClean="0">
                <a:solidFill>
                  <a:schemeClr val="accent2">
                    <a:lumMod val="75000"/>
                  </a:schemeClr>
                </a:solidFill>
              </a:rPr>
              <a:t>ممارسة </a:t>
            </a:r>
            <a:r>
              <a:rPr lang="ar-EG" sz="3300" b="1" dirty="0">
                <a:solidFill>
                  <a:schemeClr val="accent2">
                    <a:lumMod val="75000"/>
                  </a:schemeClr>
                </a:solidFill>
              </a:rPr>
              <a:t>القمار والتي تنتشر مواقعها ويتم الترويج لها بكل الوسائل عبر الإنترنت. </a:t>
            </a:r>
            <a:endParaRPr lang="en-US" sz="3300" b="1" dirty="0">
              <a:solidFill>
                <a:schemeClr val="accent2">
                  <a:lumMod val="75000"/>
                </a:schemeClr>
              </a:solidFill>
            </a:endParaRPr>
          </a:p>
          <a:p>
            <a:pPr lvl="0" algn="just">
              <a:buFont typeface="Wingdings" panose="05000000000000000000" pitchFamily="2" charset="2"/>
              <a:buChar char="Ø"/>
            </a:pPr>
            <a:r>
              <a:rPr lang="ar-EG" sz="3300" b="1" dirty="0">
                <a:solidFill>
                  <a:srgbClr val="00B050"/>
                </a:solidFill>
              </a:rPr>
              <a:t>التشهير بالأفراد والشركات ونشر الإشاعات المغرضة عبر نشرها </a:t>
            </a:r>
            <a:r>
              <a:rPr lang="ar-EG" sz="3300" b="1" dirty="0" smtClean="0">
                <a:solidFill>
                  <a:srgbClr val="00B050"/>
                </a:solidFill>
              </a:rPr>
              <a:t>بالمواقع.</a:t>
            </a:r>
            <a:endParaRPr lang="en-US" sz="3300" b="1" dirty="0">
              <a:solidFill>
                <a:srgbClr val="00B050"/>
              </a:solidFill>
            </a:endParaRPr>
          </a:p>
          <a:p>
            <a:pPr lvl="0" algn="just">
              <a:buFont typeface="Wingdings" panose="05000000000000000000" pitchFamily="2" charset="2"/>
              <a:buChar char="Ø"/>
            </a:pPr>
            <a:r>
              <a:rPr lang="ar-EG" sz="3300" b="1" dirty="0" smtClean="0">
                <a:solidFill>
                  <a:schemeClr val="accent2">
                    <a:lumMod val="75000"/>
                  </a:schemeClr>
                </a:solidFill>
              </a:rPr>
              <a:t>التعب </a:t>
            </a:r>
            <a:r>
              <a:rPr lang="ar-EG" sz="3300" b="1" dirty="0">
                <a:solidFill>
                  <a:schemeClr val="accent2">
                    <a:lumMod val="75000"/>
                  </a:schemeClr>
                </a:solidFill>
              </a:rPr>
              <a:t>الجسدي والإرهاق والأضرار </a:t>
            </a:r>
            <a:r>
              <a:rPr lang="ar-EG" sz="3300" b="1" dirty="0" smtClean="0">
                <a:solidFill>
                  <a:schemeClr val="accent2">
                    <a:lumMod val="75000"/>
                  </a:schemeClr>
                </a:solidFill>
              </a:rPr>
              <a:t>الصحية</a:t>
            </a:r>
            <a:r>
              <a:rPr lang="ar-EG" sz="3300" b="1" dirty="0">
                <a:solidFill>
                  <a:schemeClr val="accent2">
                    <a:lumMod val="75000"/>
                  </a:schemeClr>
                </a:solidFill>
              </a:rPr>
              <a:t>.</a:t>
            </a:r>
            <a:endParaRPr lang="en-US" sz="3300" b="1" dirty="0">
              <a:solidFill>
                <a:schemeClr val="accent2">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25336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9">
                                            <p:txEl>
                                              <p:pRg st="8" end="8"/>
                                            </p:txEl>
                                          </p:spTgt>
                                        </p:tgtEl>
                                        <p:attrNameLst>
                                          <p:attrName>style.visibility</p:attrName>
                                        </p:attrNameLst>
                                      </p:cBhvr>
                                      <p:to>
                                        <p:strVal val="visible"/>
                                      </p:to>
                                    </p:set>
                                    <p:anim calcmode="lin" valueType="num">
                                      <p:cBhvr additive="base">
                                        <p:cTn id="57"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9">
                                            <p:txEl>
                                              <p:pRg st="9" end="9"/>
                                            </p:txEl>
                                          </p:spTgt>
                                        </p:tgtEl>
                                        <p:attrNameLst>
                                          <p:attrName>style.visibility</p:attrName>
                                        </p:attrNameLst>
                                      </p:cBhvr>
                                      <p:to>
                                        <p:strVal val="visible"/>
                                      </p:to>
                                    </p:set>
                                    <p:anim calcmode="lin" valueType="num">
                                      <p:cBhvr additive="base">
                                        <p:cTn id="6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
                                            <p:txEl>
                                              <p:pRg st="9" end="9"/>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9">
                                            <p:txEl>
                                              <p:pRg st="10" end="10"/>
                                            </p:txEl>
                                          </p:spTgt>
                                        </p:tgtEl>
                                        <p:attrNameLst>
                                          <p:attrName>style.visibility</p:attrName>
                                        </p:attrNameLst>
                                      </p:cBhvr>
                                      <p:to>
                                        <p:strVal val="visible"/>
                                      </p:to>
                                    </p:set>
                                    <p:anim calcmode="lin" valueType="num">
                                      <p:cBhvr additive="base">
                                        <p:cTn id="67"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9">
                                            <p:txEl>
                                              <p:pRg st="11" end="11"/>
                                            </p:txEl>
                                          </p:spTgt>
                                        </p:tgtEl>
                                        <p:attrNameLst>
                                          <p:attrName>style.visibility</p:attrName>
                                        </p:attrNameLst>
                                      </p:cBhvr>
                                      <p:to>
                                        <p:strVal val="visible"/>
                                      </p:to>
                                    </p:set>
                                    <p:anim calcmode="lin" valueType="num">
                                      <p:cBhvr additive="base">
                                        <p:cTn id="73"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9">
                                            <p:txEl>
                                              <p:pRg st="11" end="11"/>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9">
                                            <p:txEl>
                                              <p:pRg st="12" end="12"/>
                                            </p:txEl>
                                          </p:spTgt>
                                        </p:tgtEl>
                                        <p:attrNameLst>
                                          <p:attrName>style.visibility</p:attrName>
                                        </p:attrNameLst>
                                      </p:cBhvr>
                                      <p:to>
                                        <p:strVal val="visible"/>
                                      </p:to>
                                    </p:set>
                                    <p:anim calcmode="lin" valueType="num">
                                      <p:cBhvr additive="base">
                                        <p:cTn id="77"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مخاطر الإنترنت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lnSpcReduction="10000"/>
          </a:bodyPr>
          <a:lstStyle/>
          <a:p>
            <a:pPr marL="0" indent="0">
              <a:buNone/>
            </a:pPr>
            <a:r>
              <a:rPr lang="ar-EG" sz="5700" b="1" dirty="0" smtClean="0">
                <a:solidFill>
                  <a:srgbClr val="FF0000"/>
                </a:solidFill>
              </a:rPr>
              <a:t>أولا</a:t>
            </a:r>
            <a:r>
              <a:rPr lang="ar-EG" sz="5700" b="1" dirty="0">
                <a:solidFill>
                  <a:srgbClr val="FF0000"/>
                </a:solidFill>
              </a:rPr>
              <a:t>: سلبيات الإنترنت</a:t>
            </a:r>
            <a:r>
              <a:rPr lang="ar-EG" sz="5700" b="1" dirty="0" smtClean="0">
                <a:solidFill>
                  <a:srgbClr val="FF0000"/>
                </a:solidFill>
              </a:rPr>
              <a:t>:</a:t>
            </a:r>
            <a:endParaRPr lang="ar-EG" sz="5700" b="1" dirty="0">
              <a:solidFill>
                <a:srgbClr val="FF0000"/>
              </a:solidFill>
            </a:endParaRPr>
          </a:p>
          <a:p>
            <a:pPr marL="0" indent="0">
              <a:buNone/>
            </a:pPr>
            <a:r>
              <a:rPr lang="ar-EG" sz="4200" b="1" dirty="0">
                <a:solidFill>
                  <a:srgbClr val="C00000"/>
                </a:solidFill>
              </a:rPr>
              <a:t>الجريمة الالكترونية :</a:t>
            </a:r>
            <a:endParaRPr lang="en-US" sz="4200" b="1" dirty="0">
              <a:solidFill>
                <a:srgbClr val="C00000"/>
              </a:solidFill>
            </a:endParaRPr>
          </a:p>
          <a:p>
            <a:pPr marL="0" indent="0" algn="just">
              <a:buNone/>
            </a:pPr>
            <a:r>
              <a:rPr lang="ar-EG" sz="3600" b="1" dirty="0" smtClean="0">
                <a:solidFill>
                  <a:srgbClr val="0070C0"/>
                </a:solidFill>
              </a:rPr>
              <a:t>   يمكن </a:t>
            </a:r>
            <a:r>
              <a:rPr lang="ar-EG" sz="3600" b="1" dirty="0">
                <a:solidFill>
                  <a:srgbClr val="0070C0"/>
                </a:solidFill>
              </a:rPr>
              <a:t>تعريف الجريمة الإلكترونية على أنها أي مخالفة ترتكب ضد أفراد أو جماعات بدافع جرمي </a:t>
            </a:r>
            <a:r>
              <a:rPr lang="ar-EG" sz="3600" b="1" dirty="0" smtClean="0">
                <a:solidFill>
                  <a:srgbClr val="0070C0"/>
                </a:solidFill>
              </a:rPr>
              <a:t>ونية </a:t>
            </a:r>
            <a:r>
              <a:rPr lang="ar-EG" sz="3600" b="1" dirty="0">
                <a:solidFill>
                  <a:srgbClr val="0070C0"/>
                </a:solidFill>
              </a:rPr>
              <a:t>الإساءة لسمعة الضحية أو لجسدها أو عقليتها، سوءا كان ذلك بطريقة مباشرة أو غير مباشرة، و أن يتم ذلك باستخدام وسائل </a:t>
            </a:r>
            <a:r>
              <a:rPr lang="ar-EG" sz="3600" b="1" dirty="0">
                <a:solidFill>
                  <a:srgbClr val="0070C0"/>
                </a:solidFill>
                <a:hlinkClick r:id="rId3" tooltip="الاتصالات"/>
              </a:rPr>
              <a:t>الاتصالات</a:t>
            </a:r>
            <a:r>
              <a:rPr lang="en-US" sz="3600" b="1" dirty="0">
                <a:solidFill>
                  <a:srgbClr val="0070C0"/>
                </a:solidFill>
              </a:rPr>
              <a:t> </a:t>
            </a:r>
            <a:r>
              <a:rPr lang="ar-EG" sz="3600" b="1" dirty="0">
                <a:solidFill>
                  <a:srgbClr val="0070C0"/>
                </a:solidFill>
              </a:rPr>
              <a:t>الحديثة مثل </a:t>
            </a:r>
            <a:r>
              <a:rPr lang="ar-EG" sz="3600" b="1" dirty="0">
                <a:solidFill>
                  <a:srgbClr val="0070C0"/>
                </a:solidFill>
                <a:hlinkClick r:id="rId4" tooltip="الإنترنت"/>
              </a:rPr>
              <a:t>الإنترنت</a:t>
            </a:r>
            <a:r>
              <a:rPr lang="en-US" sz="3600" b="1" dirty="0">
                <a:solidFill>
                  <a:srgbClr val="0070C0"/>
                </a:solidFill>
              </a:rPr>
              <a:t> ) </a:t>
            </a:r>
            <a:r>
              <a:rPr lang="ar-EG" sz="3600" b="1" dirty="0">
                <a:solidFill>
                  <a:srgbClr val="0070C0"/>
                </a:solidFill>
                <a:hlinkClick r:id="rId5" tooltip="غرفة الدردشة"/>
              </a:rPr>
              <a:t>غرف الدردشة</a:t>
            </a:r>
            <a:r>
              <a:rPr lang="en-US" sz="3600" b="1" dirty="0">
                <a:solidFill>
                  <a:srgbClr val="0070C0"/>
                </a:solidFill>
              </a:rPr>
              <a:t> </a:t>
            </a:r>
            <a:r>
              <a:rPr lang="ar-EG" sz="3600" b="1" dirty="0">
                <a:solidFill>
                  <a:srgbClr val="0070C0"/>
                </a:solidFill>
              </a:rPr>
              <a:t>أو </a:t>
            </a:r>
            <a:r>
              <a:rPr lang="ar-EG" sz="3600" b="1" dirty="0">
                <a:solidFill>
                  <a:srgbClr val="0070C0"/>
                </a:solidFill>
                <a:hlinkClick r:id="rId6" tooltip="البريد الإلكتروني"/>
              </a:rPr>
              <a:t>البريد الإلكتروني</a:t>
            </a:r>
            <a:r>
              <a:rPr lang="en-US" sz="3600" b="1" dirty="0">
                <a:solidFill>
                  <a:srgbClr val="0070C0"/>
                </a:solidFill>
              </a:rPr>
              <a:t> </a:t>
            </a:r>
            <a:r>
              <a:rPr lang="ar-EG" sz="3600" b="1" dirty="0">
                <a:solidFill>
                  <a:srgbClr val="0070C0"/>
                </a:solidFill>
              </a:rPr>
              <a:t>أو المجموعات ... إلخ </a:t>
            </a:r>
            <a:r>
              <a:rPr lang="ar-EG" sz="3600" b="1" dirty="0" smtClean="0">
                <a:solidFill>
                  <a:srgbClr val="0070C0"/>
                </a:solidFill>
              </a:rPr>
              <a:t>)</a:t>
            </a:r>
            <a:r>
              <a:rPr lang="ar-EG" sz="3300" b="1" dirty="0" smtClean="0">
                <a:solidFill>
                  <a:srgbClr val="0070C0"/>
                </a:solidFill>
              </a:rPr>
              <a:t>.</a:t>
            </a:r>
            <a:endParaRPr lang="en-US" sz="3300" b="1" dirty="0">
              <a:solidFill>
                <a:srgbClr val="0070C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264946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fade">
                                      <p:cBhvr>
                                        <p:cTn id="23" dur="1000"/>
                                        <p:tgtEl>
                                          <p:spTgt spid="9">
                                            <p:txEl>
                                              <p:pRg st="1" end="1"/>
                                            </p:txEl>
                                          </p:spTgt>
                                        </p:tgtEl>
                                      </p:cBhvr>
                                    </p:animEffect>
                                    <p:anim calcmode="lin" valueType="num">
                                      <p:cBhvr>
                                        <p:cTn id="2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circle(in)">
                                      <p:cBhvr>
                                        <p:cTn id="30"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مخاطر الإنترنت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fontScale="92500"/>
          </a:bodyPr>
          <a:lstStyle/>
          <a:p>
            <a:pPr marL="0" indent="0">
              <a:buNone/>
            </a:pPr>
            <a:r>
              <a:rPr lang="ar-EG" sz="5700" b="1" dirty="0" smtClean="0">
                <a:solidFill>
                  <a:srgbClr val="FF0000"/>
                </a:solidFill>
              </a:rPr>
              <a:t>ثانيا: إدمان الإنترنت:</a:t>
            </a:r>
            <a:endParaRPr lang="ar-EG" sz="5700" b="1" dirty="0">
              <a:solidFill>
                <a:srgbClr val="FF0000"/>
              </a:solidFill>
            </a:endParaRPr>
          </a:p>
          <a:p>
            <a:pPr marL="0" lvl="0" indent="0" algn="just">
              <a:buNone/>
            </a:pPr>
            <a:r>
              <a:rPr lang="ar-EG" sz="2800" b="1" dirty="0" smtClean="0">
                <a:solidFill>
                  <a:srgbClr val="0070C0"/>
                </a:solidFill>
              </a:rPr>
              <a:t>    إدمان </a:t>
            </a:r>
            <a:r>
              <a:rPr lang="ar-EG" sz="2800" b="1" dirty="0">
                <a:solidFill>
                  <a:srgbClr val="0070C0"/>
                </a:solidFill>
              </a:rPr>
              <a:t>الإنترنت هو ظاهرة سلوكية مرضية، تُشير إلي الاستخدام المفرط للإنترنت من حيث عدد الساعات، حيث يكون الفرد مدفوعا نحو استخدامه، ومنشغلا به عما سواه، ولا يستطيع مقاومته أو الامتناع عنه أو التخلص </a:t>
            </a:r>
            <a:r>
              <a:rPr lang="ar-EG" sz="2800" b="1" dirty="0" smtClean="0">
                <a:solidFill>
                  <a:srgbClr val="0070C0"/>
                </a:solidFill>
              </a:rPr>
              <a:t>من.</a:t>
            </a:r>
          </a:p>
          <a:p>
            <a:pPr marL="0" lvl="0" indent="0" algn="just">
              <a:buNone/>
            </a:pPr>
            <a:endParaRPr lang="ar-EG" sz="2800" b="1" dirty="0">
              <a:solidFill>
                <a:srgbClr val="0070C0"/>
              </a:solidFill>
            </a:endParaRPr>
          </a:p>
          <a:p>
            <a:pPr marL="0" lvl="0" indent="0" algn="just">
              <a:buNone/>
            </a:pPr>
            <a:r>
              <a:rPr lang="ar-EG" sz="3600" b="1" dirty="0" smtClean="0">
                <a:solidFill>
                  <a:srgbClr val="00B050"/>
                </a:solidFill>
              </a:rPr>
              <a:t>   وترجع </a:t>
            </a:r>
            <a:r>
              <a:rPr lang="ar-EG" sz="3600" b="1" dirty="0">
                <a:solidFill>
                  <a:srgbClr val="00B050"/>
                </a:solidFill>
              </a:rPr>
              <a:t>ظاهرة إدمان الإنترنت لعدة أسباب، منها: الملل والفراغ، والوحدة، والمشاكل الاقتصادية، والسرية التي يتميز بها الإنترنت، والراحة، والهروب من المشكلات، والمغريات الكثيرة حسب ميول الفرد، والقلق والاكتئاب.</a:t>
            </a:r>
            <a:endParaRPr lang="en-US" sz="3300" b="1" dirty="0">
              <a:solidFill>
                <a:srgbClr val="00B05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09960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circle(in)">
                                      <p:cBhvr>
                                        <p:cTn id="23" dur="20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مخاطر الإنترنت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88232"/>
            <a:ext cx="8739853" cy="4925144"/>
          </a:xfrm>
        </p:spPr>
        <p:txBody>
          <a:bodyPr>
            <a:normAutofit fontScale="70000" lnSpcReduction="20000"/>
          </a:bodyPr>
          <a:lstStyle/>
          <a:p>
            <a:pPr marL="0" indent="0">
              <a:buNone/>
            </a:pPr>
            <a:r>
              <a:rPr lang="ar-EG" sz="5700" b="1" dirty="0" smtClean="0">
                <a:solidFill>
                  <a:srgbClr val="FF0000"/>
                </a:solidFill>
              </a:rPr>
              <a:t>ثالثاً: سمات مدمني الإنترنت:</a:t>
            </a:r>
            <a:endParaRPr lang="ar-EG" sz="5700" b="1" dirty="0">
              <a:solidFill>
                <a:srgbClr val="FF0000"/>
              </a:solidFill>
            </a:endParaRPr>
          </a:p>
          <a:p>
            <a:pPr lvl="0" algn="just">
              <a:buFont typeface="Wingdings" panose="05000000000000000000" pitchFamily="2" charset="2"/>
              <a:buChar char="Ø"/>
            </a:pPr>
            <a:r>
              <a:rPr lang="ar-EG" sz="2800" b="1" dirty="0" smtClean="0">
                <a:solidFill>
                  <a:srgbClr val="0070C0"/>
                </a:solidFill>
              </a:rPr>
              <a:t> </a:t>
            </a:r>
            <a:r>
              <a:rPr lang="ar-EG" sz="3400" b="1" dirty="0" smtClean="0">
                <a:solidFill>
                  <a:srgbClr val="0070C0"/>
                </a:solidFill>
              </a:rPr>
              <a:t>الكذب</a:t>
            </a:r>
            <a:r>
              <a:rPr lang="ar-EG" sz="3300" b="1" dirty="0" smtClean="0">
                <a:solidFill>
                  <a:srgbClr val="0070C0"/>
                </a:solidFill>
              </a:rPr>
              <a:t> </a:t>
            </a:r>
            <a:r>
              <a:rPr lang="ar-EG" sz="3400" b="1" dirty="0">
                <a:solidFill>
                  <a:srgbClr val="0070C0"/>
                </a:solidFill>
              </a:rPr>
              <a:t>المفرط أثناء التفاعل والتواصل مع الأخرين.</a:t>
            </a:r>
            <a:endParaRPr lang="en-US" sz="3400" b="1" dirty="0">
              <a:solidFill>
                <a:srgbClr val="0070C0"/>
              </a:solidFill>
            </a:endParaRPr>
          </a:p>
          <a:p>
            <a:pPr lvl="0" algn="just">
              <a:buFont typeface="Wingdings" panose="05000000000000000000" pitchFamily="2" charset="2"/>
              <a:buChar char="Ø"/>
            </a:pPr>
            <a:r>
              <a:rPr lang="ar-EG" sz="3400" b="1" dirty="0">
                <a:solidFill>
                  <a:srgbClr val="006800"/>
                </a:solidFill>
              </a:rPr>
              <a:t>العجز عن التحكم في عدد ساعات الجلوس أمام الانترنت </a:t>
            </a:r>
            <a:r>
              <a:rPr lang="ar-EG" sz="3400" b="1" dirty="0" smtClean="0">
                <a:solidFill>
                  <a:srgbClr val="006800"/>
                </a:solidFill>
              </a:rPr>
              <a:t>.</a:t>
            </a:r>
            <a:endParaRPr lang="en-US" sz="3400" b="1" dirty="0">
              <a:solidFill>
                <a:srgbClr val="006800"/>
              </a:solidFill>
            </a:endParaRPr>
          </a:p>
          <a:p>
            <a:pPr lvl="0" algn="just">
              <a:buFont typeface="Wingdings" panose="05000000000000000000" pitchFamily="2" charset="2"/>
              <a:buChar char="Ø"/>
            </a:pPr>
            <a:r>
              <a:rPr lang="ar-EG" sz="3400" b="1" dirty="0" smtClean="0">
                <a:solidFill>
                  <a:schemeClr val="accent4">
                    <a:lumMod val="75000"/>
                  </a:schemeClr>
                </a:solidFill>
              </a:rPr>
              <a:t>اللامبالاة </a:t>
            </a:r>
            <a:r>
              <a:rPr lang="ar-EG" sz="3400" b="1" dirty="0">
                <a:solidFill>
                  <a:schemeClr val="accent4">
                    <a:lumMod val="75000"/>
                  </a:schemeClr>
                </a:solidFill>
              </a:rPr>
              <a:t>العامة، والتي تؤدي إلى إهمال العلاقات الاجتماعية مع الأسرة </a:t>
            </a:r>
            <a:r>
              <a:rPr lang="ar-EG" sz="3400" b="1" dirty="0" smtClean="0">
                <a:solidFill>
                  <a:schemeClr val="accent4">
                    <a:lumMod val="75000"/>
                  </a:schemeClr>
                </a:solidFill>
              </a:rPr>
              <a:t>والأصدقاء</a:t>
            </a:r>
            <a:r>
              <a:rPr lang="ar-EG" sz="3400" b="1" dirty="0">
                <a:solidFill>
                  <a:schemeClr val="accent4">
                    <a:lumMod val="75000"/>
                  </a:schemeClr>
                </a:solidFill>
              </a:rPr>
              <a:t>.</a:t>
            </a:r>
            <a:endParaRPr lang="en-US" sz="3400" b="1" dirty="0">
              <a:solidFill>
                <a:schemeClr val="accent4">
                  <a:lumMod val="75000"/>
                </a:schemeClr>
              </a:solidFill>
            </a:endParaRPr>
          </a:p>
          <a:p>
            <a:pPr lvl="0" algn="just">
              <a:buFont typeface="Wingdings" panose="05000000000000000000" pitchFamily="2" charset="2"/>
              <a:buChar char="Ø"/>
            </a:pPr>
            <a:r>
              <a:rPr lang="ar-EG" sz="3400" b="1" dirty="0">
                <a:solidFill>
                  <a:schemeClr val="accent6">
                    <a:lumMod val="75000"/>
                  </a:schemeClr>
                </a:solidFill>
              </a:rPr>
              <a:t>تجاهل الدراسة وانخفاض المستوى الدراسي وزيادة معدلات الغياب من المدرسة.</a:t>
            </a:r>
            <a:endParaRPr lang="en-US" sz="3400" b="1" dirty="0">
              <a:solidFill>
                <a:schemeClr val="accent6">
                  <a:lumMod val="75000"/>
                </a:schemeClr>
              </a:solidFill>
            </a:endParaRPr>
          </a:p>
          <a:p>
            <a:pPr lvl="0" algn="just">
              <a:buFont typeface="Wingdings" panose="05000000000000000000" pitchFamily="2" charset="2"/>
              <a:buChar char="Ø"/>
            </a:pPr>
            <a:r>
              <a:rPr lang="ar-EG" sz="3400" b="1" dirty="0">
                <a:solidFill>
                  <a:schemeClr val="accent3">
                    <a:lumMod val="75000"/>
                  </a:schemeClr>
                </a:solidFill>
              </a:rPr>
              <a:t>الشعور بالانبهار أمام الانترنت والحماس والفاعلية </a:t>
            </a:r>
            <a:r>
              <a:rPr lang="ar-EG" sz="3400" b="1" dirty="0" smtClean="0">
                <a:solidFill>
                  <a:schemeClr val="accent3">
                    <a:lumMod val="75000"/>
                  </a:schemeClr>
                </a:solidFill>
              </a:rPr>
              <a:t>والجاذبية.</a:t>
            </a:r>
            <a:endParaRPr lang="en-US" sz="3400" b="1" dirty="0">
              <a:solidFill>
                <a:schemeClr val="accent3">
                  <a:lumMod val="75000"/>
                </a:schemeClr>
              </a:solidFill>
            </a:endParaRPr>
          </a:p>
          <a:p>
            <a:pPr lvl="0" algn="just">
              <a:buFont typeface="Wingdings" panose="05000000000000000000" pitchFamily="2" charset="2"/>
              <a:buChar char="Ø"/>
            </a:pPr>
            <a:r>
              <a:rPr lang="ar-EG" sz="3400" b="1" dirty="0">
                <a:solidFill>
                  <a:schemeClr val="accent5">
                    <a:lumMod val="75000"/>
                  </a:schemeClr>
                </a:solidFill>
              </a:rPr>
              <a:t>ظهور المشاعر السلبية عند التوقف عن استخدام مواقع التواصل الإلكتروني كعدم </a:t>
            </a:r>
            <a:r>
              <a:rPr lang="ar-EG" sz="3400" b="1" dirty="0" smtClean="0">
                <a:solidFill>
                  <a:schemeClr val="accent5">
                    <a:lumMod val="75000"/>
                  </a:schemeClr>
                </a:solidFill>
              </a:rPr>
              <a:t>الرضا.</a:t>
            </a:r>
            <a:endParaRPr lang="en-US" sz="3400" b="1" dirty="0">
              <a:solidFill>
                <a:schemeClr val="accent5">
                  <a:lumMod val="75000"/>
                </a:schemeClr>
              </a:solidFill>
            </a:endParaRPr>
          </a:p>
          <a:p>
            <a:pPr lvl="0" algn="just">
              <a:buFont typeface="Wingdings" panose="05000000000000000000" pitchFamily="2" charset="2"/>
              <a:buChar char="Ø"/>
            </a:pPr>
            <a:r>
              <a:rPr lang="ar-EG" sz="3400" b="1" dirty="0">
                <a:solidFill>
                  <a:srgbClr val="0070C0"/>
                </a:solidFill>
              </a:rPr>
              <a:t>ضعف الإحساس بقيمة الذات فيهرب إلى الانترنت لينشئ مفهوم ذات مثالي </a:t>
            </a:r>
            <a:r>
              <a:rPr lang="ar-EG" sz="3400" b="1" dirty="0" smtClean="0">
                <a:solidFill>
                  <a:srgbClr val="0070C0"/>
                </a:solidFill>
              </a:rPr>
              <a:t>.</a:t>
            </a:r>
            <a:endParaRPr lang="en-US" sz="3400" b="1" dirty="0">
              <a:solidFill>
                <a:srgbClr val="0070C0"/>
              </a:solidFill>
            </a:endParaRPr>
          </a:p>
          <a:p>
            <a:pPr lvl="0" algn="just">
              <a:buFont typeface="Wingdings" panose="05000000000000000000" pitchFamily="2" charset="2"/>
              <a:buChar char="Ø"/>
            </a:pPr>
            <a:r>
              <a:rPr lang="ar-EG" sz="3400" b="1" dirty="0">
                <a:solidFill>
                  <a:srgbClr val="006800"/>
                </a:solidFill>
              </a:rPr>
              <a:t>التوتر والقلق الشديدين في حالة وجود أي عائق للاتصال بشبكة </a:t>
            </a:r>
            <a:r>
              <a:rPr lang="ar-EG" sz="3400" b="1" dirty="0" smtClean="0">
                <a:solidFill>
                  <a:srgbClr val="006800"/>
                </a:solidFill>
              </a:rPr>
              <a:t>الإنترنت.</a:t>
            </a:r>
            <a:endParaRPr lang="en-US" sz="3400" b="1" dirty="0">
              <a:solidFill>
                <a:srgbClr val="006800"/>
              </a:solidFill>
            </a:endParaRPr>
          </a:p>
          <a:p>
            <a:pPr lvl="0" algn="just">
              <a:buFont typeface="Wingdings" panose="05000000000000000000" pitchFamily="2" charset="2"/>
              <a:buChar char="Ø"/>
            </a:pPr>
            <a:r>
              <a:rPr lang="ar-EG" sz="3400" b="1" dirty="0">
                <a:solidFill>
                  <a:schemeClr val="accent4">
                    <a:lumMod val="75000"/>
                  </a:schemeClr>
                </a:solidFill>
              </a:rPr>
              <a:t>السهر والقلق وآلام الظهر والرقبة والتهابات العينين.</a:t>
            </a:r>
            <a:endParaRPr lang="en-US" sz="3400" b="1" dirty="0">
              <a:solidFill>
                <a:schemeClr val="accent4">
                  <a:lumMod val="75000"/>
                </a:schemeClr>
              </a:solidFill>
            </a:endParaRPr>
          </a:p>
          <a:p>
            <a:pPr lvl="0" algn="just">
              <a:buFont typeface="Wingdings" panose="05000000000000000000" pitchFamily="2" charset="2"/>
              <a:buChar char="Ø"/>
            </a:pPr>
            <a:r>
              <a:rPr lang="ar-EG" sz="3400" b="1" dirty="0">
                <a:solidFill>
                  <a:schemeClr val="accent6">
                    <a:lumMod val="75000"/>
                  </a:schemeClr>
                </a:solidFill>
              </a:rPr>
              <a:t>إهمال الأهل والأصدقاء وضعف التواصل معهم</a:t>
            </a:r>
            <a:r>
              <a:rPr lang="ar-EG" sz="3400" dirty="0">
                <a:solidFill>
                  <a:schemeClr val="accent6">
                    <a:lumMod val="75000"/>
                  </a:schemeClr>
                </a:solidFill>
              </a:rPr>
              <a:t>.</a:t>
            </a:r>
            <a:endParaRPr lang="en-US" sz="3400"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24283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8" end="8"/>
                                            </p:txEl>
                                          </p:spTgt>
                                        </p:tgtEl>
                                        <p:attrNameLst>
                                          <p:attrName>style.visibility</p:attrName>
                                        </p:attrNameLst>
                                      </p:cBhvr>
                                      <p:to>
                                        <p:strVal val="visible"/>
                                      </p:to>
                                    </p:set>
                                    <p:anim calcmode="lin" valueType="num">
                                      <p:cBhvr additive="base">
                                        <p:cTn id="6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9" end="9"/>
                                            </p:txEl>
                                          </p:spTgt>
                                        </p:tgtEl>
                                        <p:attrNameLst>
                                          <p:attrName>style.visibility</p:attrName>
                                        </p:attrNameLst>
                                      </p:cBhvr>
                                      <p:to>
                                        <p:strVal val="visible"/>
                                      </p:to>
                                    </p:set>
                                    <p:anim calcmode="lin" valueType="num">
                                      <p:cBhvr additive="base">
                                        <p:cTn id="7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9">
                                            <p:txEl>
                                              <p:pRg st="10" end="10"/>
                                            </p:txEl>
                                          </p:spTgt>
                                        </p:tgtEl>
                                        <p:attrNameLst>
                                          <p:attrName>style.visibility</p:attrName>
                                        </p:attrNameLst>
                                      </p:cBhvr>
                                      <p:to>
                                        <p:strVal val="visible"/>
                                      </p:to>
                                    </p:set>
                                    <p:anim calcmode="lin" valueType="num">
                                      <p:cBhvr additive="base">
                                        <p:cTn id="77"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مخاطر الإنترنت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88232"/>
            <a:ext cx="8739853" cy="4925144"/>
          </a:xfrm>
        </p:spPr>
        <p:txBody>
          <a:bodyPr>
            <a:normAutofit fontScale="92500" lnSpcReduction="20000"/>
          </a:bodyPr>
          <a:lstStyle/>
          <a:p>
            <a:pPr marL="0" indent="0">
              <a:buNone/>
            </a:pPr>
            <a:r>
              <a:rPr lang="ar-EG" sz="5700" b="1" dirty="0" smtClean="0">
                <a:solidFill>
                  <a:srgbClr val="FF0000"/>
                </a:solidFill>
              </a:rPr>
              <a:t>رابعاً</a:t>
            </a:r>
            <a:r>
              <a:rPr lang="ar-EG" sz="5700" b="1" dirty="0">
                <a:solidFill>
                  <a:srgbClr val="FF0000"/>
                </a:solidFill>
              </a:rPr>
              <a:t>: علاج إدمان الإنترنت:</a:t>
            </a:r>
            <a:endParaRPr lang="en-US" sz="5700" b="1" dirty="0">
              <a:solidFill>
                <a:srgbClr val="FF0000"/>
              </a:solidFill>
            </a:endParaRPr>
          </a:p>
          <a:p>
            <a:pPr lvl="0" algn="just">
              <a:buFont typeface="Wingdings" panose="05000000000000000000" pitchFamily="2" charset="2"/>
              <a:buChar char="Ø"/>
            </a:pPr>
            <a:r>
              <a:rPr lang="ar-EG" sz="3400" b="1" dirty="0" smtClean="0">
                <a:solidFill>
                  <a:srgbClr val="0070C0"/>
                </a:solidFill>
              </a:rPr>
              <a:t>عمل </a:t>
            </a:r>
            <a:r>
              <a:rPr lang="ar-EG" sz="3400" b="1" dirty="0">
                <a:solidFill>
                  <a:srgbClr val="0070C0"/>
                </a:solidFill>
              </a:rPr>
              <a:t>العكس</a:t>
            </a:r>
            <a:r>
              <a:rPr lang="ar-EG" sz="3400" b="1" dirty="0" smtClean="0">
                <a:solidFill>
                  <a:srgbClr val="0070C0"/>
                </a:solidFill>
              </a:rPr>
              <a:t>.</a:t>
            </a:r>
            <a:endParaRPr lang="en-US" sz="3400" b="1" dirty="0">
              <a:solidFill>
                <a:srgbClr val="0070C0"/>
              </a:solidFill>
            </a:endParaRPr>
          </a:p>
          <a:p>
            <a:pPr lvl="0" algn="just">
              <a:buFont typeface="Wingdings" panose="05000000000000000000" pitchFamily="2" charset="2"/>
              <a:buChar char="Ø"/>
            </a:pPr>
            <a:r>
              <a:rPr lang="ar-EG" sz="3400" b="1" dirty="0" smtClean="0">
                <a:solidFill>
                  <a:srgbClr val="006800"/>
                </a:solidFill>
              </a:rPr>
              <a:t>إيجاد </a:t>
            </a:r>
            <a:r>
              <a:rPr lang="ar-EG" sz="3400" b="1" dirty="0">
                <a:solidFill>
                  <a:srgbClr val="006800"/>
                </a:solidFill>
              </a:rPr>
              <a:t>موانع خارجية</a:t>
            </a:r>
            <a:r>
              <a:rPr lang="ar-EG" sz="3400" b="1" dirty="0" smtClean="0">
                <a:solidFill>
                  <a:srgbClr val="006800"/>
                </a:solidFill>
              </a:rPr>
              <a:t>.</a:t>
            </a:r>
            <a:endParaRPr lang="en-US" sz="3400" b="1" dirty="0">
              <a:solidFill>
                <a:srgbClr val="006800"/>
              </a:solidFill>
            </a:endParaRPr>
          </a:p>
          <a:p>
            <a:pPr lvl="0" algn="just">
              <a:buFont typeface="Wingdings" panose="05000000000000000000" pitchFamily="2" charset="2"/>
              <a:buChar char="Ø"/>
            </a:pPr>
            <a:r>
              <a:rPr lang="ar-EG" sz="3400" b="1" dirty="0" smtClean="0">
                <a:solidFill>
                  <a:schemeClr val="accent4">
                    <a:lumMod val="75000"/>
                  </a:schemeClr>
                </a:solidFill>
              </a:rPr>
              <a:t>تحديد </a:t>
            </a:r>
            <a:r>
              <a:rPr lang="ar-EG" sz="3400" b="1" dirty="0">
                <a:solidFill>
                  <a:schemeClr val="accent4">
                    <a:lumMod val="75000"/>
                  </a:schemeClr>
                </a:solidFill>
              </a:rPr>
              <a:t>وقت الاستخدام</a:t>
            </a:r>
            <a:r>
              <a:rPr lang="ar-EG" sz="3400" b="1" dirty="0" smtClean="0">
                <a:solidFill>
                  <a:schemeClr val="accent4">
                    <a:lumMod val="75000"/>
                  </a:schemeClr>
                </a:solidFill>
              </a:rPr>
              <a:t>.</a:t>
            </a:r>
            <a:endParaRPr lang="en-US" sz="3400" b="1" dirty="0">
              <a:solidFill>
                <a:schemeClr val="accent4">
                  <a:lumMod val="75000"/>
                </a:schemeClr>
              </a:solidFill>
            </a:endParaRPr>
          </a:p>
          <a:p>
            <a:pPr lvl="0" algn="just">
              <a:buFont typeface="Wingdings" panose="05000000000000000000" pitchFamily="2" charset="2"/>
              <a:buChar char="Ø"/>
            </a:pPr>
            <a:r>
              <a:rPr lang="ar-EG" sz="3400" b="1" dirty="0" smtClean="0">
                <a:solidFill>
                  <a:schemeClr val="accent6">
                    <a:lumMod val="75000"/>
                  </a:schemeClr>
                </a:solidFill>
              </a:rPr>
              <a:t>الامتناع </a:t>
            </a:r>
            <a:r>
              <a:rPr lang="ar-EG" sz="3400" b="1" dirty="0">
                <a:solidFill>
                  <a:schemeClr val="accent6">
                    <a:lumMod val="75000"/>
                  </a:schemeClr>
                </a:solidFill>
              </a:rPr>
              <a:t>التام</a:t>
            </a:r>
            <a:r>
              <a:rPr lang="ar-EG" sz="3400" b="1" dirty="0" smtClean="0">
                <a:solidFill>
                  <a:schemeClr val="accent6">
                    <a:lumMod val="75000"/>
                  </a:schemeClr>
                </a:solidFill>
              </a:rPr>
              <a:t>.</a:t>
            </a:r>
            <a:endParaRPr lang="en-US" sz="3400" b="1" dirty="0">
              <a:solidFill>
                <a:schemeClr val="accent6">
                  <a:lumMod val="75000"/>
                </a:schemeClr>
              </a:solidFill>
            </a:endParaRPr>
          </a:p>
          <a:p>
            <a:pPr lvl="0" algn="just">
              <a:buFont typeface="Wingdings" panose="05000000000000000000" pitchFamily="2" charset="2"/>
              <a:buChar char="Ø"/>
            </a:pPr>
            <a:r>
              <a:rPr lang="ar-EG" sz="3400" b="1" dirty="0" smtClean="0">
                <a:solidFill>
                  <a:schemeClr val="accent3">
                    <a:lumMod val="75000"/>
                  </a:schemeClr>
                </a:solidFill>
              </a:rPr>
              <a:t>إعداد </a:t>
            </a:r>
            <a:r>
              <a:rPr lang="ar-EG" sz="3400" b="1" dirty="0">
                <a:solidFill>
                  <a:schemeClr val="accent3">
                    <a:lumMod val="75000"/>
                  </a:schemeClr>
                </a:solidFill>
              </a:rPr>
              <a:t>بطاقات من أجل التذكير</a:t>
            </a:r>
            <a:r>
              <a:rPr lang="ar-EG" sz="3400" b="1" dirty="0" smtClean="0">
                <a:solidFill>
                  <a:schemeClr val="accent3">
                    <a:lumMod val="75000"/>
                  </a:schemeClr>
                </a:solidFill>
              </a:rPr>
              <a:t>.</a:t>
            </a:r>
            <a:endParaRPr lang="en-US" sz="3400" b="1" dirty="0">
              <a:solidFill>
                <a:schemeClr val="accent3">
                  <a:lumMod val="75000"/>
                </a:schemeClr>
              </a:solidFill>
            </a:endParaRPr>
          </a:p>
          <a:p>
            <a:pPr lvl="0" algn="just">
              <a:buFont typeface="Wingdings" panose="05000000000000000000" pitchFamily="2" charset="2"/>
              <a:buChar char="Ø"/>
            </a:pPr>
            <a:r>
              <a:rPr lang="ar-EG" sz="3400" b="1" dirty="0" smtClean="0">
                <a:solidFill>
                  <a:schemeClr val="accent5">
                    <a:lumMod val="75000"/>
                  </a:schemeClr>
                </a:solidFill>
              </a:rPr>
              <a:t>إعادة </a:t>
            </a:r>
            <a:r>
              <a:rPr lang="ar-EG" sz="3400" b="1" dirty="0">
                <a:solidFill>
                  <a:schemeClr val="accent5">
                    <a:lumMod val="75000"/>
                  </a:schemeClr>
                </a:solidFill>
              </a:rPr>
              <a:t>توزيع الوقت</a:t>
            </a:r>
            <a:r>
              <a:rPr lang="ar-EG" sz="3400" b="1" dirty="0" smtClean="0">
                <a:solidFill>
                  <a:schemeClr val="accent5">
                    <a:lumMod val="75000"/>
                  </a:schemeClr>
                </a:solidFill>
              </a:rPr>
              <a:t>.</a:t>
            </a:r>
            <a:endParaRPr lang="en-US" sz="3400" b="1" dirty="0">
              <a:solidFill>
                <a:schemeClr val="accent5">
                  <a:lumMod val="75000"/>
                </a:schemeClr>
              </a:solidFill>
            </a:endParaRPr>
          </a:p>
          <a:p>
            <a:pPr lvl="0" algn="just">
              <a:buFont typeface="Wingdings" panose="05000000000000000000" pitchFamily="2" charset="2"/>
              <a:buChar char="Ø"/>
            </a:pPr>
            <a:r>
              <a:rPr lang="ar-EG" sz="3400" b="1" dirty="0" smtClean="0">
                <a:solidFill>
                  <a:srgbClr val="0070C0"/>
                </a:solidFill>
              </a:rPr>
              <a:t>الانضمام </a:t>
            </a:r>
            <a:r>
              <a:rPr lang="ar-EG" sz="3400" b="1" dirty="0">
                <a:solidFill>
                  <a:srgbClr val="0070C0"/>
                </a:solidFill>
              </a:rPr>
              <a:t>إلى مجموعات التأييد</a:t>
            </a:r>
            <a:r>
              <a:rPr lang="ar-EG" sz="3400" b="1" dirty="0" smtClean="0">
                <a:solidFill>
                  <a:srgbClr val="0070C0"/>
                </a:solidFill>
              </a:rPr>
              <a:t>.</a:t>
            </a:r>
            <a:endParaRPr lang="en-US" sz="3400" b="1" dirty="0">
              <a:solidFill>
                <a:srgbClr val="0070C0"/>
              </a:solidFill>
            </a:endParaRPr>
          </a:p>
          <a:p>
            <a:pPr lvl="0" algn="just">
              <a:buFont typeface="Wingdings" panose="05000000000000000000" pitchFamily="2" charset="2"/>
              <a:buChar char="Ø"/>
            </a:pPr>
            <a:r>
              <a:rPr lang="ar-EG" sz="3400" b="1" dirty="0" smtClean="0">
                <a:solidFill>
                  <a:srgbClr val="006800"/>
                </a:solidFill>
              </a:rPr>
              <a:t>المعالجة </a:t>
            </a:r>
            <a:r>
              <a:rPr lang="ar-EG" sz="3400" b="1" dirty="0">
                <a:solidFill>
                  <a:srgbClr val="006800"/>
                </a:solidFill>
              </a:rPr>
              <a:t>الأسرية</a:t>
            </a:r>
            <a:r>
              <a:rPr lang="ar-EG" sz="3400" b="1" dirty="0" smtClean="0">
                <a:solidFill>
                  <a:srgbClr val="006800"/>
                </a:solidFill>
              </a:rPr>
              <a:t>.</a:t>
            </a:r>
            <a:endParaRPr lang="en-US" sz="3400" b="1" dirty="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3074" name="Picture 2" descr="Internet_Addiction_Treatmen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2952903"/>
            <a:ext cx="3600400" cy="27958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6179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p:cTn id="15"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 calcmode="lin" valueType="num">
                                      <p:cBhvr additive="base">
                                        <p:cTn id="22"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 calcmode="lin" valueType="num">
                                      <p:cBhvr additive="base">
                                        <p:cTn id="28"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 calcmode="lin" valueType="num">
                                      <p:cBhvr additive="base">
                                        <p:cTn id="34"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
                                            <p:txEl>
                                              <p:pRg st="4" end="4"/>
                                            </p:txEl>
                                          </p:spTgt>
                                        </p:tgtEl>
                                        <p:attrNameLst>
                                          <p:attrName>style.visibility</p:attrName>
                                        </p:attrNameLst>
                                      </p:cBhvr>
                                      <p:to>
                                        <p:strVal val="visible"/>
                                      </p:to>
                                    </p:set>
                                    <p:anim calcmode="lin" valueType="num">
                                      <p:cBhvr additive="base">
                                        <p:cTn id="40"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xEl>
                                              <p:pRg st="5" end="5"/>
                                            </p:txEl>
                                          </p:spTgt>
                                        </p:tgtEl>
                                        <p:attrNameLst>
                                          <p:attrName>style.visibility</p:attrName>
                                        </p:attrNameLst>
                                      </p:cBhvr>
                                      <p:to>
                                        <p:strVal val="visible"/>
                                      </p:to>
                                    </p:set>
                                    <p:anim calcmode="lin" valueType="num">
                                      <p:cBhvr additive="base">
                                        <p:cTn id="46"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9">
                                            <p:txEl>
                                              <p:pRg st="6" end="6"/>
                                            </p:txEl>
                                          </p:spTgt>
                                        </p:tgtEl>
                                        <p:attrNameLst>
                                          <p:attrName>style.visibility</p:attrName>
                                        </p:attrNameLst>
                                      </p:cBhvr>
                                      <p:to>
                                        <p:strVal val="visible"/>
                                      </p:to>
                                    </p:set>
                                    <p:anim calcmode="lin" valueType="num">
                                      <p:cBhvr additive="base">
                                        <p:cTn id="52"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9">
                                            <p:txEl>
                                              <p:pRg st="7" end="7"/>
                                            </p:txEl>
                                          </p:spTgt>
                                        </p:tgtEl>
                                        <p:attrNameLst>
                                          <p:attrName>style.visibility</p:attrName>
                                        </p:attrNameLst>
                                      </p:cBhvr>
                                      <p:to>
                                        <p:strVal val="visible"/>
                                      </p:to>
                                    </p:set>
                                    <p:anim calcmode="lin" valueType="num">
                                      <p:cBhvr additive="base">
                                        <p:cTn id="58"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9">
                                            <p:txEl>
                                              <p:pRg st="8" end="8"/>
                                            </p:txEl>
                                          </p:spTgt>
                                        </p:tgtEl>
                                        <p:attrNameLst>
                                          <p:attrName>style.visibility</p:attrName>
                                        </p:attrNameLst>
                                      </p:cBhvr>
                                      <p:to>
                                        <p:strVal val="visible"/>
                                      </p:to>
                                    </p:set>
                                    <p:anim calcmode="lin" valueType="num">
                                      <p:cBhvr additive="base">
                                        <p:cTn id="64"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الاتصال </a:t>
            </a:r>
            <a:r>
              <a:rPr lang="ar-EG" sz="6000" b="1" dirty="0">
                <a:solidFill>
                  <a:schemeClr val="bg1"/>
                </a:solidFill>
              </a:rPr>
              <a:t>الهاتفي </a:t>
            </a:r>
            <a:r>
              <a:rPr lang="en-US" sz="6000" b="1" dirty="0">
                <a:solidFill>
                  <a:schemeClr val="bg1"/>
                </a:solidFill>
              </a:rPr>
              <a:t>Calling</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69653"/>
            <a:ext cx="8739853" cy="5143723"/>
          </a:xfrm>
        </p:spPr>
        <p:txBody>
          <a:bodyPr>
            <a:normAutofit fontScale="40000" lnSpcReduction="20000"/>
          </a:bodyPr>
          <a:lstStyle/>
          <a:p>
            <a:pPr marL="0" indent="0">
              <a:buNone/>
            </a:pPr>
            <a:r>
              <a:rPr lang="ar-EG" sz="12800" b="1" dirty="0">
                <a:solidFill>
                  <a:srgbClr val="FF0000"/>
                </a:solidFill>
              </a:rPr>
              <a:t>أسس يجب مراعاتها عند الاتصال </a:t>
            </a:r>
            <a:r>
              <a:rPr lang="ar-EG" sz="12800" b="1" dirty="0" smtClean="0">
                <a:solidFill>
                  <a:srgbClr val="FF0000"/>
                </a:solidFill>
              </a:rPr>
              <a:t>الهاتفي</a:t>
            </a:r>
            <a:r>
              <a:rPr lang="ar-EG" sz="11200" b="1" dirty="0" smtClean="0">
                <a:solidFill>
                  <a:srgbClr val="FF0000"/>
                </a:solidFill>
              </a:rPr>
              <a:t>:</a:t>
            </a:r>
            <a:endParaRPr lang="en-US" sz="11200" b="1" dirty="0">
              <a:solidFill>
                <a:srgbClr val="FF0000"/>
              </a:solidFill>
            </a:endParaRPr>
          </a:p>
          <a:p>
            <a:pPr lvl="0">
              <a:buFont typeface="Wingdings" panose="05000000000000000000" pitchFamily="2" charset="2"/>
              <a:buChar char="ü"/>
            </a:pPr>
            <a:r>
              <a:rPr lang="ar-EG" sz="8000" b="1" dirty="0">
                <a:solidFill>
                  <a:srgbClr val="0070C0"/>
                </a:solidFill>
              </a:rPr>
              <a:t>الرد السريع قدر المستطاع على جرس الهاتف</a:t>
            </a:r>
            <a:r>
              <a:rPr lang="en-US" sz="8000" b="1" dirty="0">
                <a:solidFill>
                  <a:srgbClr val="0070C0"/>
                </a:solidFill>
              </a:rPr>
              <a:t>.</a:t>
            </a:r>
          </a:p>
          <a:p>
            <a:pPr lvl="0">
              <a:buFont typeface="Wingdings" panose="05000000000000000000" pitchFamily="2" charset="2"/>
              <a:buChar char="ü"/>
            </a:pPr>
            <a:r>
              <a:rPr lang="ar-EG" sz="8000" b="1" dirty="0">
                <a:solidFill>
                  <a:srgbClr val="002060"/>
                </a:solidFill>
              </a:rPr>
              <a:t>استأذن من المتصل قبل أن تضعه على الانتظار</a:t>
            </a:r>
            <a:r>
              <a:rPr lang="en-US" sz="8000" b="1" dirty="0">
                <a:solidFill>
                  <a:srgbClr val="002060"/>
                </a:solidFill>
              </a:rPr>
              <a:t>.</a:t>
            </a:r>
          </a:p>
          <a:p>
            <a:pPr lvl="0">
              <a:buFont typeface="Wingdings" panose="05000000000000000000" pitchFamily="2" charset="2"/>
              <a:buChar char="ü"/>
            </a:pPr>
            <a:r>
              <a:rPr lang="ar-EG" sz="8000" b="1" dirty="0">
                <a:solidFill>
                  <a:schemeClr val="accent6">
                    <a:lumMod val="75000"/>
                  </a:schemeClr>
                </a:solidFill>
              </a:rPr>
              <a:t>إذا كنت أنت المتصل بادر بإلقاء التحية وبالتعريف بنفسك</a:t>
            </a:r>
            <a:r>
              <a:rPr lang="en-US" sz="8000" b="1" dirty="0">
                <a:solidFill>
                  <a:schemeClr val="accent6">
                    <a:lumMod val="75000"/>
                  </a:schemeClr>
                </a:solidFill>
              </a:rPr>
              <a:t>.</a:t>
            </a:r>
          </a:p>
          <a:p>
            <a:pPr lvl="0">
              <a:buFont typeface="Wingdings" panose="05000000000000000000" pitchFamily="2" charset="2"/>
              <a:buChar char="ü"/>
            </a:pPr>
            <a:r>
              <a:rPr lang="ar-EG" sz="8000" b="1" dirty="0">
                <a:solidFill>
                  <a:srgbClr val="00B050"/>
                </a:solidFill>
              </a:rPr>
              <a:t>ابتسم عند الحديث بالهاتف فذلك يجعل صوتك أكثر وداً وترحاباً</a:t>
            </a:r>
            <a:endParaRPr lang="en-US" sz="8000" b="1" dirty="0">
              <a:solidFill>
                <a:srgbClr val="00B050"/>
              </a:solidFill>
            </a:endParaRPr>
          </a:p>
          <a:p>
            <a:pPr lvl="0">
              <a:buFont typeface="Wingdings" panose="05000000000000000000" pitchFamily="2" charset="2"/>
              <a:buChar char="ü"/>
            </a:pPr>
            <a:r>
              <a:rPr lang="ar-EG" sz="8000" b="1" dirty="0">
                <a:solidFill>
                  <a:schemeClr val="accent1">
                    <a:lumMod val="75000"/>
                  </a:schemeClr>
                </a:solidFill>
              </a:rPr>
              <a:t>كن مستعداً للحديث بمجرد فتح الخط</a:t>
            </a:r>
            <a:r>
              <a:rPr lang="en-US" sz="8000" b="1" dirty="0">
                <a:solidFill>
                  <a:schemeClr val="accent1">
                    <a:lumMod val="75000"/>
                  </a:schemeClr>
                </a:solidFill>
              </a:rPr>
              <a:t>.</a:t>
            </a:r>
          </a:p>
          <a:p>
            <a:pPr lvl="0">
              <a:buFont typeface="Wingdings" panose="05000000000000000000" pitchFamily="2" charset="2"/>
              <a:buChar char="ü"/>
            </a:pPr>
            <a:r>
              <a:rPr lang="ar-EG" sz="8000" b="1" dirty="0">
                <a:solidFill>
                  <a:schemeClr val="accent3">
                    <a:lumMod val="50000"/>
                  </a:schemeClr>
                </a:solidFill>
              </a:rPr>
              <a:t>لا تنه المكالمة بل دع المتصل ينهيها</a:t>
            </a:r>
            <a:r>
              <a:rPr lang="en-US" sz="8000" b="1" dirty="0">
                <a:solidFill>
                  <a:schemeClr val="accent3">
                    <a:lumMod val="50000"/>
                  </a:schemeClr>
                </a:solidFill>
              </a:rPr>
              <a:t>.</a:t>
            </a:r>
          </a:p>
          <a:p>
            <a:pPr lvl="0">
              <a:buFont typeface="Wingdings" panose="05000000000000000000" pitchFamily="2" charset="2"/>
              <a:buChar char="ü"/>
            </a:pPr>
            <a:r>
              <a:rPr lang="ar-EG" sz="8000" b="1" dirty="0">
                <a:solidFill>
                  <a:srgbClr val="00B050"/>
                </a:solidFill>
              </a:rPr>
              <a:t>إنهاء المكالمة الهاتفية بعبارة بسيطة مثل: مع السلامة، شكراً</a:t>
            </a:r>
            <a:r>
              <a:rPr lang="en-US" sz="8000" b="1" dirty="0">
                <a:solidFill>
                  <a:srgbClr val="00B050"/>
                </a:solidFill>
              </a:rPr>
              <a:t> ...</a:t>
            </a:r>
            <a:r>
              <a:rPr lang="ar-EG" sz="8000" b="1" dirty="0">
                <a:solidFill>
                  <a:srgbClr val="00B050"/>
                </a:solidFill>
              </a:rPr>
              <a:t>إلخ</a:t>
            </a:r>
            <a:r>
              <a:rPr lang="ar-EG" sz="8000" b="1" dirty="0" smtClean="0">
                <a:solidFill>
                  <a:srgbClr val="00B050"/>
                </a:solidFill>
              </a:rPr>
              <a:t>.</a:t>
            </a:r>
            <a:endParaRPr lang="en-US" sz="8000" b="1" dirty="0">
              <a:solidFill>
                <a:srgbClr val="00B05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4098" name="Picture 2" descr="CommunicationProblem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348880"/>
            <a:ext cx="2051720" cy="1622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9843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الاتصال </a:t>
            </a:r>
            <a:r>
              <a:rPr lang="ar-EG" sz="6000" b="1" dirty="0">
                <a:solidFill>
                  <a:schemeClr val="bg1"/>
                </a:solidFill>
              </a:rPr>
              <a:t>الهاتفي </a:t>
            </a:r>
            <a:r>
              <a:rPr lang="en-US" sz="6000" b="1" dirty="0">
                <a:solidFill>
                  <a:schemeClr val="bg1"/>
                </a:solidFill>
              </a:rPr>
              <a:t>Calling</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13669"/>
            <a:ext cx="8739853" cy="4855691"/>
          </a:xfrm>
        </p:spPr>
        <p:txBody>
          <a:bodyPr>
            <a:normAutofit fontScale="32500" lnSpcReduction="20000"/>
          </a:bodyPr>
          <a:lstStyle/>
          <a:p>
            <a:pPr marL="0" indent="0">
              <a:buNone/>
            </a:pPr>
            <a:r>
              <a:rPr lang="ar-EG" sz="12800" b="1" dirty="0" smtClean="0">
                <a:solidFill>
                  <a:srgbClr val="FF0000"/>
                </a:solidFill>
              </a:rPr>
              <a:t>تابع أسس </a:t>
            </a:r>
            <a:r>
              <a:rPr lang="ar-EG" sz="12800" b="1" dirty="0">
                <a:solidFill>
                  <a:srgbClr val="FF0000"/>
                </a:solidFill>
              </a:rPr>
              <a:t>يجب مراعاتها عند الاتصال </a:t>
            </a:r>
            <a:r>
              <a:rPr lang="ar-EG" sz="12800" b="1" dirty="0" smtClean="0">
                <a:solidFill>
                  <a:srgbClr val="FF0000"/>
                </a:solidFill>
              </a:rPr>
              <a:t>الهاتفي</a:t>
            </a:r>
            <a:r>
              <a:rPr lang="ar-EG" sz="11200" b="1" dirty="0" smtClean="0">
                <a:solidFill>
                  <a:srgbClr val="FF0000"/>
                </a:solidFill>
              </a:rPr>
              <a:t>:</a:t>
            </a:r>
            <a:endParaRPr lang="en-US" sz="11200" b="1" dirty="0">
              <a:solidFill>
                <a:srgbClr val="FF0000"/>
              </a:solidFill>
            </a:endParaRPr>
          </a:p>
          <a:p>
            <a:pPr lvl="0">
              <a:buFont typeface="Wingdings" panose="05000000000000000000" pitchFamily="2" charset="2"/>
              <a:buChar char="ü"/>
            </a:pPr>
            <a:r>
              <a:rPr lang="ar-EG" sz="8000" b="1" dirty="0" smtClean="0">
                <a:solidFill>
                  <a:srgbClr val="C00000"/>
                </a:solidFill>
              </a:rPr>
              <a:t>وضع </a:t>
            </a:r>
            <a:r>
              <a:rPr lang="ar-EG" sz="8000" b="1" dirty="0">
                <a:solidFill>
                  <a:srgbClr val="C00000"/>
                </a:solidFill>
              </a:rPr>
              <a:t>السماعة بهدوء ورفق</a:t>
            </a:r>
            <a:r>
              <a:rPr lang="en-US" sz="8000" b="1" dirty="0">
                <a:solidFill>
                  <a:srgbClr val="C00000"/>
                </a:solidFill>
              </a:rPr>
              <a:t>.</a:t>
            </a:r>
          </a:p>
          <a:p>
            <a:pPr lvl="0">
              <a:buFont typeface="Wingdings" panose="05000000000000000000" pitchFamily="2" charset="2"/>
              <a:buChar char="ü"/>
            </a:pPr>
            <a:r>
              <a:rPr lang="ar-EG" sz="8000" b="1" dirty="0">
                <a:solidFill>
                  <a:srgbClr val="00B050"/>
                </a:solidFill>
              </a:rPr>
              <a:t>استخدم كلمات لطيفة مثل: لو سمحت، لو تكرمت</a:t>
            </a:r>
            <a:r>
              <a:rPr lang="en-US" sz="8000" b="1" dirty="0">
                <a:solidFill>
                  <a:srgbClr val="00B050"/>
                </a:solidFill>
              </a:rPr>
              <a:t>...</a:t>
            </a:r>
            <a:r>
              <a:rPr lang="ar-EG" sz="8000" b="1" dirty="0">
                <a:solidFill>
                  <a:srgbClr val="00B050"/>
                </a:solidFill>
              </a:rPr>
              <a:t>إلخ.</a:t>
            </a:r>
            <a:endParaRPr lang="en-US" sz="8000" b="1" dirty="0">
              <a:solidFill>
                <a:srgbClr val="00B050"/>
              </a:solidFill>
            </a:endParaRPr>
          </a:p>
          <a:p>
            <a:pPr lvl="0">
              <a:buFont typeface="Wingdings" panose="05000000000000000000" pitchFamily="2" charset="2"/>
              <a:buChar char="ü"/>
            </a:pPr>
            <a:r>
              <a:rPr lang="ar-EG" sz="8000" b="1" dirty="0">
                <a:solidFill>
                  <a:schemeClr val="accent3">
                    <a:lumMod val="50000"/>
                  </a:schemeClr>
                </a:solidFill>
              </a:rPr>
              <a:t>احرص على أن تكون المكالمة بأقل وقت ممكن</a:t>
            </a:r>
            <a:r>
              <a:rPr lang="en-US" sz="8000" b="1" dirty="0">
                <a:solidFill>
                  <a:schemeClr val="accent3">
                    <a:lumMod val="50000"/>
                  </a:schemeClr>
                </a:solidFill>
              </a:rPr>
              <a:t>.</a:t>
            </a:r>
          </a:p>
          <a:p>
            <a:pPr lvl="0">
              <a:buFont typeface="Wingdings" panose="05000000000000000000" pitchFamily="2" charset="2"/>
              <a:buChar char="ü"/>
            </a:pPr>
            <a:r>
              <a:rPr lang="ar-EG" sz="8000" b="1" dirty="0">
                <a:solidFill>
                  <a:srgbClr val="0070C0"/>
                </a:solidFill>
              </a:rPr>
              <a:t>الحرص على إزالة جميع مصادر الإزعاج والتشويش عند التحدث</a:t>
            </a:r>
            <a:r>
              <a:rPr lang="en-US" sz="8000" b="1" dirty="0">
                <a:solidFill>
                  <a:srgbClr val="0070C0"/>
                </a:solidFill>
              </a:rPr>
              <a:t>.</a:t>
            </a:r>
          </a:p>
          <a:p>
            <a:pPr lvl="0">
              <a:buFont typeface="Wingdings" panose="05000000000000000000" pitchFamily="2" charset="2"/>
              <a:buChar char="ü"/>
            </a:pPr>
            <a:r>
              <a:rPr lang="ar-EG" sz="8000" b="1" dirty="0">
                <a:solidFill>
                  <a:srgbClr val="002060"/>
                </a:solidFill>
              </a:rPr>
              <a:t>عدم استخدام الهاتف أثناء قيادة السيارة</a:t>
            </a:r>
            <a:r>
              <a:rPr lang="en-US" sz="8000" b="1" dirty="0">
                <a:solidFill>
                  <a:srgbClr val="002060"/>
                </a:solidFill>
              </a:rPr>
              <a:t>.</a:t>
            </a:r>
          </a:p>
          <a:p>
            <a:pPr lvl="0">
              <a:buFont typeface="Wingdings" panose="05000000000000000000" pitchFamily="2" charset="2"/>
              <a:buChar char="ü"/>
            </a:pPr>
            <a:r>
              <a:rPr lang="ar-EG" sz="8000" b="1" dirty="0">
                <a:solidFill>
                  <a:schemeClr val="accent6">
                    <a:lumMod val="75000"/>
                  </a:schemeClr>
                </a:solidFill>
              </a:rPr>
              <a:t>مراعاة التوقيت الجيد للاتصال</a:t>
            </a:r>
            <a:r>
              <a:rPr lang="en-US" sz="8000" b="1" dirty="0">
                <a:solidFill>
                  <a:schemeClr val="accent6">
                    <a:lumMod val="75000"/>
                  </a:schemeClr>
                </a:solidFill>
              </a:rPr>
              <a:t>.</a:t>
            </a:r>
          </a:p>
          <a:p>
            <a:pPr lvl="0">
              <a:buFont typeface="Wingdings" panose="05000000000000000000" pitchFamily="2" charset="2"/>
              <a:buChar char="ü"/>
            </a:pPr>
            <a:r>
              <a:rPr lang="ar-EG" sz="8000" b="1" dirty="0">
                <a:solidFill>
                  <a:srgbClr val="00B050"/>
                </a:solidFill>
              </a:rPr>
              <a:t>التأكد من صحة الرقم المطلوب</a:t>
            </a:r>
            <a:r>
              <a:rPr lang="en-US" sz="8000" b="1" dirty="0">
                <a:solidFill>
                  <a:srgbClr val="00B050"/>
                </a:solidFill>
              </a:rPr>
              <a:t>.</a:t>
            </a:r>
          </a:p>
          <a:p>
            <a:r>
              <a:rPr lang="ar-EG" sz="8000" b="1" dirty="0">
                <a:solidFill>
                  <a:schemeClr val="accent1">
                    <a:lumMod val="75000"/>
                  </a:schemeClr>
                </a:solidFill>
              </a:rPr>
              <a:t>إذا كنت تنوي استعمال مكبر الصوت (السماعة الخارجية) </a:t>
            </a:r>
            <a:r>
              <a:rPr lang="ar-EG" sz="8000" b="1" dirty="0" smtClean="0">
                <a:solidFill>
                  <a:schemeClr val="accent1">
                    <a:lumMod val="75000"/>
                  </a:schemeClr>
                </a:solidFill>
              </a:rPr>
              <a:t>فعليك </a:t>
            </a:r>
            <a:r>
              <a:rPr lang="ar-EG" sz="8000" b="1" dirty="0">
                <a:solidFill>
                  <a:schemeClr val="accent1">
                    <a:lumMod val="75000"/>
                  </a:schemeClr>
                </a:solidFill>
              </a:rPr>
              <a:t>أن تخبر المتصل بذلك وتستأذنه</a:t>
            </a:r>
            <a:r>
              <a:rPr lang="ar-EG" sz="8000" b="1" dirty="0" smtClean="0">
                <a:solidFill>
                  <a:schemeClr val="accent1">
                    <a:lumMod val="75000"/>
                  </a:schemeClr>
                </a:solidFill>
              </a:rPr>
              <a:t>.</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4098" name="Picture 2" descr="CommunicationProblems"/>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5661248"/>
            <a:ext cx="2339752" cy="11967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2012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par>
                                <p:cTn id="19" presetID="2" presetClass="entr" presetSubtype="4"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
                                            <p:txEl>
                                              <p:pRg st="5" end="5"/>
                                            </p:txEl>
                                          </p:spTgt>
                                        </p:tgtEl>
                                        <p:attrNameLst>
                                          <p:attrName>style.visibility</p:attrName>
                                        </p:attrNameLst>
                                      </p:cBhvr>
                                      <p:to>
                                        <p:strVal val="visible"/>
                                      </p:to>
                                    </p:set>
                                    <p:anim calcmode="lin" valueType="num">
                                      <p:cBhvr additive="base">
                                        <p:cTn id="4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9">
                                            <p:txEl>
                                              <p:pRg st="7" end="7"/>
                                            </p:txEl>
                                          </p:spTgt>
                                        </p:tgtEl>
                                        <p:attrNameLst>
                                          <p:attrName>style.visibility</p:attrName>
                                        </p:attrNameLst>
                                      </p:cBhvr>
                                      <p:to>
                                        <p:strVal val="visible"/>
                                      </p:to>
                                    </p:set>
                                    <p:anim calcmode="lin" valueType="num">
                                      <p:cBhvr additive="base">
                                        <p:cTn id="5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9">
                                            <p:txEl>
                                              <p:pRg st="8" end="8"/>
                                            </p:txEl>
                                          </p:spTgt>
                                        </p:tgtEl>
                                        <p:attrNameLst>
                                          <p:attrName>style.visibility</p:attrName>
                                        </p:attrNameLst>
                                      </p:cBhvr>
                                      <p:to>
                                        <p:strVal val="visible"/>
                                      </p:to>
                                    </p:set>
                                    <p:anim calcmode="lin" valueType="num">
                                      <p:cBhvr additive="base">
                                        <p:cTn id="57"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الاتصال</a:t>
            </a:r>
            <a:r>
              <a:rPr lang="ar-EG" sz="4400" b="1" dirty="0" smtClean="0">
                <a:solidFill>
                  <a:schemeClr val="bg1"/>
                </a:solidFill>
              </a:rPr>
              <a:t> الإلكتروني</a:t>
            </a:r>
            <a:endParaRPr lang="ar-SA" sz="4400" b="1" dirty="0">
              <a:solidFill>
                <a:schemeClr val="bg1"/>
              </a:solidFill>
            </a:endParaRPr>
          </a:p>
        </p:txBody>
      </p:sp>
      <p:sp>
        <p:nvSpPr>
          <p:cNvPr id="19" name="TextBox 18"/>
          <p:cNvSpPr txBox="1"/>
          <p:nvPr/>
        </p:nvSpPr>
        <p:spPr>
          <a:xfrm>
            <a:off x="2675094" y="2132856"/>
            <a:ext cx="5929354" cy="4401205"/>
          </a:xfrm>
          <a:prstGeom prst="rect">
            <a:avLst/>
          </a:prstGeom>
          <a:noFill/>
        </p:spPr>
        <p:txBody>
          <a:bodyPr wrap="square" rtlCol="1">
            <a:spAutoFit/>
          </a:bodyPr>
          <a:lstStyle/>
          <a:p>
            <a:pPr marL="457200" lvl="0" indent="-457200">
              <a:buFont typeface="Wingdings" panose="05000000000000000000" pitchFamily="2" charset="2"/>
              <a:buChar char="q"/>
            </a:pPr>
            <a:r>
              <a:rPr lang="ar-EG" sz="2800" b="1" dirty="0">
                <a:solidFill>
                  <a:srgbClr val="FF0000"/>
                </a:solidFill>
              </a:rPr>
              <a:t>مفهوم الاتصال </a:t>
            </a:r>
            <a:r>
              <a:rPr lang="ar-EG" sz="2800" b="1" dirty="0" smtClean="0">
                <a:solidFill>
                  <a:srgbClr val="FF0000"/>
                </a:solidFill>
              </a:rPr>
              <a:t>الإلكتروني</a:t>
            </a:r>
            <a:endParaRPr lang="en-US" sz="2800" b="1" dirty="0">
              <a:solidFill>
                <a:srgbClr val="FF0000"/>
              </a:solidFill>
            </a:endParaRPr>
          </a:p>
          <a:p>
            <a:pPr marL="457200" lvl="0" indent="-457200">
              <a:buFont typeface="Wingdings" panose="05000000000000000000" pitchFamily="2" charset="2"/>
              <a:buChar char="q"/>
            </a:pPr>
            <a:r>
              <a:rPr lang="ar-EG" sz="2800" b="1" dirty="0">
                <a:solidFill>
                  <a:srgbClr val="0070C0"/>
                </a:solidFill>
              </a:rPr>
              <a:t>أهمية الاتصال </a:t>
            </a:r>
            <a:r>
              <a:rPr lang="ar-EG" sz="2800" b="1" dirty="0" smtClean="0">
                <a:solidFill>
                  <a:srgbClr val="0070C0"/>
                </a:solidFill>
              </a:rPr>
              <a:t>الإلكتروني</a:t>
            </a:r>
            <a:endParaRPr lang="en-US" sz="2800" b="1" dirty="0">
              <a:solidFill>
                <a:srgbClr val="0070C0"/>
              </a:solidFill>
            </a:endParaRPr>
          </a:p>
          <a:p>
            <a:pPr marL="457200" lvl="0" indent="-457200">
              <a:buFont typeface="Wingdings" panose="05000000000000000000" pitchFamily="2" charset="2"/>
              <a:buChar char="q"/>
            </a:pPr>
            <a:r>
              <a:rPr lang="ar-EG" sz="2800" b="1" dirty="0">
                <a:solidFill>
                  <a:schemeClr val="accent6">
                    <a:lumMod val="75000"/>
                  </a:schemeClr>
                </a:solidFill>
              </a:rPr>
              <a:t>أهداف الاتصال </a:t>
            </a:r>
            <a:r>
              <a:rPr lang="ar-EG" sz="2800" b="1" dirty="0" smtClean="0">
                <a:solidFill>
                  <a:schemeClr val="accent6">
                    <a:lumMod val="75000"/>
                  </a:schemeClr>
                </a:solidFill>
              </a:rPr>
              <a:t>الإلكتروني</a:t>
            </a:r>
            <a:endParaRPr lang="en-US" sz="2800" b="1" dirty="0">
              <a:solidFill>
                <a:schemeClr val="accent6">
                  <a:lumMod val="75000"/>
                </a:schemeClr>
              </a:solidFill>
            </a:endParaRPr>
          </a:p>
          <a:p>
            <a:pPr marL="457200" lvl="0" indent="-457200">
              <a:buFont typeface="Wingdings" panose="05000000000000000000" pitchFamily="2" charset="2"/>
              <a:buChar char="q"/>
            </a:pPr>
            <a:r>
              <a:rPr lang="ar-EG" sz="2800" b="1" dirty="0">
                <a:solidFill>
                  <a:schemeClr val="tx2">
                    <a:lumMod val="60000"/>
                    <a:lumOff val="40000"/>
                  </a:schemeClr>
                </a:solidFill>
              </a:rPr>
              <a:t>وسائل الاتصال </a:t>
            </a:r>
            <a:r>
              <a:rPr lang="ar-EG" sz="2800" b="1" dirty="0" smtClean="0">
                <a:solidFill>
                  <a:schemeClr val="tx2">
                    <a:lumMod val="60000"/>
                    <a:lumOff val="40000"/>
                  </a:schemeClr>
                </a:solidFill>
              </a:rPr>
              <a:t>الإلكتروني</a:t>
            </a:r>
            <a:endParaRPr lang="en-US" sz="2800" b="1" dirty="0">
              <a:solidFill>
                <a:schemeClr val="tx2">
                  <a:lumMod val="60000"/>
                  <a:lumOff val="40000"/>
                </a:schemeClr>
              </a:solidFill>
            </a:endParaRPr>
          </a:p>
          <a:p>
            <a:pPr marL="457200" lvl="0" indent="-457200">
              <a:buFont typeface="Wingdings" panose="05000000000000000000" pitchFamily="2" charset="2"/>
              <a:buChar char="q"/>
            </a:pPr>
            <a:r>
              <a:rPr lang="ar-EG" sz="2800" b="1" dirty="0">
                <a:solidFill>
                  <a:srgbClr val="00B050"/>
                </a:solidFill>
              </a:rPr>
              <a:t>مخاطر الإنترنت :</a:t>
            </a:r>
            <a:endParaRPr lang="en-US" sz="2800" b="1" dirty="0">
              <a:solidFill>
                <a:srgbClr val="00B050"/>
              </a:solidFill>
            </a:endParaRPr>
          </a:p>
          <a:p>
            <a:pPr lvl="0"/>
            <a:r>
              <a:rPr lang="ar-EG" sz="2800" b="1" dirty="0" smtClean="0"/>
              <a:t>     </a:t>
            </a:r>
            <a:r>
              <a:rPr lang="ar-EG" sz="2800" b="1" dirty="0" smtClean="0">
                <a:solidFill>
                  <a:srgbClr val="FF0000"/>
                </a:solidFill>
              </a:rPr>
              <a:t>أولا</a:t>
            </a:r>
            <a:r>
              <a:rPr lang="ar-EG" sz="2800" b="1" dirty="0">
                <a:solidFill>
                  <a:srgbClr val="FF0000"/>
                </a:solidFill>
              </a:rPr>
              <a:t>: سلبيات الإنترنت</a:t>
            </a:r>
            <a:endParaRPr lang="en-US" sz="2800" b="1" dirty="0">
              <a:solidFill>
                <a:srgbClr val="FF0000"/>
              </a:solidFill>
            </a:endParaRPr>
          </a:p>
          <a:p>
            <a:pPr lvl="0"/>
            <a:r>
              <a:rPr lang="ar-EG" sz="2800" b="1" dirty="0" smtClean="0">
                <a:solidFill>
                  <a:srgbClr val="0070C0"/>
                </a:solidFill>
              </a:rPr>
              <a:t>     ثانيا</a:t>
            </a:r>
            <a:r>
              <a:rPr lang="ar-EG" sz="2800" b="1" dirty="0">
                <a:solidFill>
                  <a:srgbClr val="0070C0"/>
                </a:solidFill>
              </a:rPr>
              <a:t>: إدمان الانترنت</a:t>
            </a:r>
            <a:endParaRPr lang="en-US" sz="2800" b="1" dirty="0">
              <a:solidFill>
                <a:srgbClr val="0070C0"/>
              </a:solidFill>
            </a:endParaRPr>
          </a:p>
          <a:p>
            <a:pPr lvl="0"/>
            <a:r>
              <a:rPr lang="ar-EG" sz="2800" b="1" dirty="0" smtClean="0">
                <a:solidFill>
                  <a:srgbClr val="7030A0"/>
                </a:solidFill>
              </a:rPr>
              <a:t>     ثالثا</a:t>
            </a:r>
            <a:r>
              <a:rPr lang="ar-EG" sz="2800" b="1" dirty="0">
                <a:solidFill>
                  <a:srgbClr val="7030A0"/>
                </a:solidFill>
              </a:rPr>
              <a:t>: سمات الأفراد </a:t>
            </a:r>
            <a:r>
              <a:rPr lang="ar-EG" sz="2800" b="1" dirty="0" err="1">
                <a:solidFill>
                  <a:srgbClr val="7030A0"/>
                </a:solidFill>
              </a:rPr>
              <a:t>مدمنى</a:t>
            </a:r>
            <a:r>
              <a:rPr lang="ar-EG" sz="2800" b="1" dirty="0">
                <a:solidFill>
                  <a:srgbClr val="7030A0"/>
                </a:solidFill>
              </a:rPr>
              <a:t> الإنترنت</a:t>
            </a:r>
            <a:endParaRPr lang="en-US" sz="2800" b="1" dirty="0">
              <a:solidFill>
                <a:srgbClr val="7030A0"/>
              </a:solidFill>
            </a:endParaRPr>
          </a:p>
          <a:p>
            <a:pPr lvl="0"/>
            <a:r>
              <a:rPr lang="ar-EG" sz="2800" b="1" dirty="0" smtClean="0">
                <a:solidFill>
                  <a:srgbClr val="FFC000"/>
                </a:solidFill>
              </a:rPr>
              <a:t>     رابعا</a:t>
            </a:r>
            <a:r>
              <a:rPr lang="ar-EG" sz="2800" b="1" dirty="0">
                <a:solidFill>
                  <a:srgbClr val="FFC000"/>
                </a:solidFill>
              </a:rPr>
              <a:t>: علاج إدمان الإنترنت</a:t>
            </a:r>
            <a:endParaRPr lang="en-US" sz="2800" b="1" dirty="0">
              <a:solidFill>
                <a:srgbClr val="FFC000"/>
              </a:solidFill>
            </a:endParaRPr>
          </a:p>
          <a:p>
            <a:pPr marL="457200" lvl="0" indent="-457200">
              <a:buFont typeface="Wingdings" panose="05000000000000000000" pitchFamily="2" charset="2"/>
              <a:buChar char="q"/>
            </a:pPr>
            <a:r>
              <a:rPr lang="ar-EG" sz="2800" b="1" dirty="0">
                <a:solidFill>
                  <a:srgbClr val="C00000"/>
                </a:solidFill>
              </a:rPr>
              <a:t>الاتصال </a:t>
            </a:r>
            <a:r>
              <a:rPr lang="ar-EG" sz="2800" b="1" dirty="0" smtClean="0">
                <a:solidFill>
                  <a:srgbClr val="C00000"/>
                </a:solidFill>
              </a:rPr>
              <a:t>الهاتفي.</a:t>
            </a:r>
            <a:endParaRPr lang="en-US" sz="2800" b="1" dirty="0">
              <a:solidFill>
                <a:srgbClr val="C00000"/>
              </a:solidFill>
            </a:endParaRPr>
          </a:p>
        </p:txBody>
      </p:sp>
      <p:pic>
        <p:nvPicPr>
          <p:cNvPr id="20" name="Picture 19" descr="tawasol.jpg"/>
          <p:cNvPicPr>
            <a:picLocks noChangeAspect="1"/>
          </p:cNvPicPr>
          <p:nvPr/>
        </p:nvPicPr>
        <p:blipFill>
          <a:blip r:embed="rId2" cstate="print"/>
          <a:stretch>
            <a:fillRect/>
          </a:stretch>
        </p:blipFill>
        <p:spPr>
          <a:xfrm>
            <a:off x="0" y="2149791"/>
            <a:ext cx="3917557" cy="3906268"/>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a:t>
            </a:r>
            <a:r>
              <a:rPr lang="ar-EG" sz="5400" b="1" dirty="0" smtClean="0">
                <a:solidFill>
                  <a:schemeClr val="bg1"/>
                </a:solidFill>
              </a:rPr>
              <a:t>مفهوم </a:t>
            </a:r>
            <a:r>
              <a:rPr lang="ar-SA" sz="5400" b="1" dirty="0" smtClean="0">
                <a:solidFill>
                  <a:schemeClr val="bg1"/>
                </a:solidFill>
              </a:rPr>
              <a:t>الاتصال</a:t>
            </a:r>
            <a:r>
              <a:rPr lang="ar-EG" sz="5400" b="1" dirty="0" smtClean="0">
                <a:solidFill>
                  <a:schemeClr val="bg1"/>
                </a:solidFill>
              </a:rPr>
              <a:t> الإلكتروني</a:t>
            </a:r>
            <a:endParaRPr lang="ar-SA" sz="5400" b="1" dirty="0">
              <a:solidFill>
                <a:schemeClr val="bg1"/>
              </a:solidFill>
            </a:endParaRPr>
          </a:p>
        </p:txBody>
      </p:sp>
      <p:sp>
        <p:nvSpPr>
          <p:cNvPr id="19" name="TextBox 18"/>
          <p:cNvSpPr txBox="1"/>
          <p:nvPr/>
        </p:nvSpPr>
        <p:spPr>
          <a:xfrm>
            <a:off x="323528" y="1916517"/>
            <a:ext cx="8460432" cy="4536819"/>
          </a:xfrm>
          <a:prstGeom prst="rect">
            <a:avLst/>
          </a:prstGeom>
          <a:noFill/>
        </p:spPr>
        <p:txBody>
          <a:bodyPr wrap="square" rtlCol="1">
            <a:spAutoFit/>
          </a:bodyPr>
          <a:lstStyle/>
          <a:p>
            <a:pPr algn="just">
              <a:lnSpc>
                <a:spcPct val="150000"/>
              </a:lnSpc>
            </a:pPr>
            <a:r>
              <a:rPr lang="ar-EG" sz="2800" b="1" dirty="0">
                <a:solidFill>
                  <a:srgbClr val="0070C0"/>
                </a:solidFill>
              </a:rPr>
              <a:t>" المهارات المطلوبة لنقل وتبادل المعلومات والأفكار بين أطراف العملية الاتصالية من خلال استخدام الوسائل التكنولوجية الحديثة، والأقمار الصناعية، والتطبيقات العملية لشبكة المعلومات الدولية (الإنترنت) مثل مواقع التواصل الاجتماعي، والبريد الإلكتروني، والتصفح عبر الشبكة والقوائم البريدية والبحث عن المعلومات، والمحادثة مما تعطي مجالاً للأفراد للتعبير عن آرائهم واتجاهاتهم بكل حرية بعيداً عن الضغوط المجتمعية</a:t>
            </a:r>
            <a:r>
              <a:rPr lang="ar-EG" sz="2800" b="1" dirty="0" smtClean="0">
                <a:solidFill>
                  <a:srgbClr val="0070C0"/>
                </a:solidFill>
              </a:rPr>
              <a:t>.</a:t>
            </a:r>
            <a:endParaRPr lang="ar-SA" sz="2800" b="1" dirty="0">
              <a:solidFill>
                <a:srgbClr val="0070C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229600" cy="4925144"/>
          </a:xfrm>
        </p:spPr>
        <p:txBody>
          <a:bodyPr>
            <a:normAutofit/>
          </a:bodyPr>
          <a:lstStyle/>
          <a:p>
            <a:pPr marL="0" lvl="0" indent="0">
              <a:buNone/>
            </a:pPr>
            <a:r>
              <a:rPr lang="ar-EG" sz="3600" b="1" dirty="0" smtClean="0">
                <a:solidFill>
                  <a:srgbClr val="FF0000"/>
                </a:solidFill>
              </a:rPr>
              <a:t>أهمية الاتصال الالكتروني: </a:t>
            </a:r>
            <a:endParaRPr lang="ar-SA" sz="3600" b="1" dirty="0" smtClean="0">
              <a:solidFill>
                <a:srgbClr val="FF0000"/>
              </a:solidFill>
            </a:endParaRPr>
          </a:p>
          <a:p>
            <a:pPr lvl="1" algn="just">
              <a:buFont typeface="Wingdings" pitchFamily="2" charset="2"/>
              <a:buChar char="Ø"/>
            </a:pPr>
            <a:r>
              <a:rPr lang="ar-EG" b="1" dirty="0" smtClean="0">
                <a:solidFill>
                  <a:srgbClr val="002060"/>
                </a:solidFill>
              </a:rPr>
              <a:t>تبادل </a:t>
            </a:r>
            <a:r>
              <a:rPr lang="ar-EG" b="1" dirty="0">
                <a:solidFill>
                  <a:srgbClr val="002060"/>
                </a:solidFill>
              </a:rPr>
              <a:t>المعلومات والأفكار داخل بنية رقمية يتيح تبادل المعلومات في سهولة ويسر </a:t>
            </a:r>
            <a:r>
              <a:rPr lang="ar-EG" b="1" dirty="0" smtClean="0">
                <a:solidFill>
                  <a:srgbClr val="002060"/>
                </a:solidFill>
              </a:rPr>
              <a:t>.</a:t>
            </a:r>
            <a:r>
              <a:rPr lang="ar-SA" b="1" dirty="0" smtClean="0">
                <a:solidFill>
                  <a:srgbClr val="002060"/>
                </a:solidFill>
              </a:rPr>
              <a:t> </a:t>
            </a:r>
            <a:endParaRPr lang="en-US" sz="2000" b="1" dirty="0" smtClean="0">
              <a:solidFill>
                <a:srgbClr val="002060"/>
              </a:solidFill>
            </a:endParaRPr>
          </a:p>
          <a:p>
            <a:pPr lvl="1" algn="just">
              <a:buFont typeface="Wingdings" pitchFamily="2" charset="2"/>
              <a:buChar char="Ø"/>
            </a:pPr>
            <a:r>
              <a:rPr lang="ar-EG" b="1" dirty="0" smtClean="0">
                <a:solidFill>
                  <a:srgbClr val="00B050"/>
                </a:solidFill>
              </a:rPr>
              <a:t>يتيح </a:t>
            </a:r>
            <a:r>
              <a:rPr lang="ar-EG" b="1" dirty="0">
                <a:solidFill>
                  <a:srgbClr val="00B050"/>
                </a:solidFill>
              </a:rPr>
              <a:t>التواصل الإلكتروني للأفراد مستوى مرتفع من الوجود الاجتماعي مع زملائهم من خلال المشاركة في المحادثات والحوارات والنقاشات .</a:t>
            </a:r>
            <a:endParaRPr lang="en-US" b="1" dirty="0">
              <a:solidFill>
                <a:srgbClr val="00B050"/>
              </a:solidFill>
            </a:endParaRPr>
          </a:p>
          <a:p>
            <a:pPr lvl="1">
              <a:buFont typeface="Wingdings" pitchFamily="2" charset="2"/>
              <a:buChar char="Ø"/>
            </a:pPr>
            <a:r>
              <a:rPr lang="ar-EG" b="1" dirty="0" smtClean="0">
                <a:solidFill>
                  <a:srgbClr val="0070C0"/>
                </a:solidFill>
              </a:rPr>
              <a:t>مواكبة </a:t>
            </a:r>
            <a:r>
              <a:rPr lang="ar-EG" b="1" dirty="0">
                <a:solidFill>
                  <a:srgbClr val="0070C0"/>
                </a:solidFill>
              </a:rPr>
              <a:t>كل جديد علي الساحة المحلية والعالمية</a:t>
            </a:r>
            <a:r>
              <a:rPr lang="ar-EG" b="1" dirty="0" smtClean="0">
                <a:solidFill>
                  <a:srgbClr val="0070C0"/>
                </a:solidFill>
              </a:rPr>
              <a:t>. </a:t>
            </a:r>
            <a:endParaRPr lang="ar-EG" b="1" dirty="0">
              <a:solidFill>
                <a:srgbClr val="0070C0"/>
              </a:solidFill>
            </a:endParaRPr>
          </a:p>
          <a:p>
            <a:pPr lvl="1" algn="just">
              <a:buFont typeface="Wingdings" pitchFamily="2" charset="2"/>
              <a:buChar char="Ø"/>
            </a:pPr>
            <a:r>
              <a:rPr lang="ar-EG" b="1" dirty="0" smtClean="0">
                <a:solidFill>
                  <a:schemeClr val="accent2">
                    <a:lumMod val="75000"/>
                  </a:schemeClr>
                </a:solidFill>
              </a:rPr>
              <a:t>يتيح </a:t>
            </a:r>
            <a:r>
              <a:rPr lang="ar-EG" b="1" dirty="0">
                <a:solidFill>
                  <a:schemeClr val="accent2">
                    <a:lumMod val="75000"/>
                  </a:schemeClr>
                </a:solidFill>
              </a:rPr>
              <a:t>فرص التعلم عن بُعد عن طريق استخدام أدوات التواصل </a:t>
            </a:r>
            <a:r>
              <a:rPr lang="ar-EG" b="1" dirty="0" smtClean="0">
                <a:solidFill>
                  <a:schemeClr val="accent2">
                    <a:lumMod val="75000"/>
                  </a:schemeClr>
                </a:solidFill>
              </a:rPr>
              <a:t>الإلكتروني. </a:t>
            </a:r>
            <a:endParaRPr lang="en-US" b="1" dirty="0">
              <a:solidFill>
                <a:schemeClr val="accent2">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p:cTn id="23" dur="500" fill="hold"/>
                                        <p:tgtEl>
                                          <p:spTgt spid="9">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 calcmode="lin" valueType="num">
                                      <p:cBhvr>
                                        <p:cTn id="32" dur="500" fill="hold"/>
                                        <p:tgtEl>
                                          <p:spTgt spid="9">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9">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9">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5" presetClass="entr" presetSubtype="0" fill="hold" nodeType="clickEffect">
                                  <p:stCondLst>
                                    <p:cond delay="0"/>
                                  </p:stCondLst>
                                  <p:childTnLst>
                                    <p:set>
                                      <p:cBhvr>
                                        <p:cTn id="39" dur="1" fill="hold">
                                          <p:stCondLst>
                                            <p:cond delay="0"/>
                                          </p:stCondLst>
                                        </p:cTn>
                                        <p:tgtEl>
                                          <p:spTgt spid="9">
                                            <p:txEl>
                                              <p:pRg st="3" end="3"/>
                                            </p:txEl>
                                          </p:spTgt>
                                        </p:tgtEl>
                                        <p:attrNameLst>
                                          <p:attrName>style.visibility</p:attrName>
                                        </p:attrNameLst>
                                      </p:cBhvr>
                                      <p:to>
                                        <p:strVal val="visible"/>
                                      </p:to>
                                    </p:set>
                                    <p:animEffect transition="in" filter="fade">
                                      <p:cBhvr>
                                        <p:cTn id="40" dur="500"/>
                                        <p:tgtEl>
                                          <p:spTgt spid="9">
                                            <p:txEl>
                                              <p:pRg st="3" end="3"/>
                                            </p:txEl>
                                          </p:spTgt>
                                        </p:tgtEl>
                                      </p:cBhvr>
                                    </p:animEffect>
                                    <p:anim calcmode="lin" valueType="num">
                                      <p:cBhvr>
                                        <p:cTn id="41" dur="5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2" dur="5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3" dur="5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4" fill="hold">
                      <p:stCondLst>
                        <p:cond delay="indefinite"/>
                      </p:stCondLst>
                      <p:childTnLst>
                        <p:par>
                          <p:cTn id="45" fill="hold">
                            <p:stCondLst>
                              <p:cond delay="0"/>
                            </p:stCondLst>
                            <p:childTnLst>
                              <p:par>
                                <p:cTn id="46" presetID="30" presetClass="entr" presetSubtype="0" fill="hold" nodeType="clickEffect">
                                  <p:stCondLst>
                                    <p:cond delay="0"/>
                                  </p:stCondLst>
                                  <p:childTnLst>
                                    <p:set>
                                      <p:cBhvr>
                                        <p:cTn id="47" dur="1" fill="hold">
                                          <p:stCondLst>
                                            <p:cond delay="0"/>
                                          </p:stCondLst>
                                        </p:cTn>
                                        <p:tgtEl>
                                          <p:spTgt spid="9">
                                            <p:txEl>
                                              <p:pRg st="4" end="4"/>
                                            </p:txEl>
                                          </p:spTgt>
                                        </p:tgtEl>
                                        <p:attrNameLst>
                                          <p:attrName>style.visibility</p:attrName>
                                        </p:attrNameLst>
                                      </p:cBhvr>
                                      <p:to>
                                        <p:strVal val="visible"/>
                                      </p:to>
                                    </p:set>
                                    <p:animEffect transition="in" filter="fade">
                                      <p:cBhvr>
                                        <p:cTn id="48" dur="800" decel="100000"/>
                                        <p:tgtEl>
                                          <p:spTgt spid="9">
                                            <p:txEl>
                                              <p:pRg st="4" end="4"/>
                                            </p:txEl>
                                          </p:spTgt>
                                        </p:tgtEl>
                                      </p:cBhvr>
                                    </p:animEffect>
                                    <p:anim calcmode="lin" valueType="num">
                                      <p:cBhvr>
                                        <p:cTn id="49" dur="800" decel="100000" fill="hold"/>
                                        <p:tgtEl>
                                          <p:spTgt spid="9">
                                            <p:txEl>
                                              <p:pRg st="4" end="4"/>
                                            </p:txEl>
                                          </p:spTgt>
                                        </p:tgtEl>
                                        <p:attrNameLst>
                                          <p:attrName>style.rotation</p:attrName>
                                        </p:attrNameLst>
                                      </p:cBhvr>
                                      <p:tavLst>
                                        <p:tav tm="0">
                                          <p:val>
                                            <p:fltVal val="-90"/>
                                          </p:val>
                                        </p:tav>
                                        <p:tav tm="100000">
                                          <p:val>
                                            <p:fltVal val="0"/>
                                          </p:val>
                                        </p:tav>
                                      </p:tavLst>
                                    </p:anim>
                                    <p:anim calcmode="lin" valueType="num">
                                      <p:cBhvr>
                                        <p:cTn id="50" dur="800" decel="100000" fill="hold"/>
                                        <p:tgtEl>
                                          <p:spTgt spid="9">
                                            <p:txEl>
                                              <p:pRg st="4" end="4"/>
                                            </p:txEl>
                                          </p:spTgt>
                                        </p:tgtEl>
                                        <p:attrNameLst>
                                          <p:attrName>ppt_x</p:attrName>
                                        </p:attrNameLst>
                                      </p:cBhvr>
                                      <p:tavLst>
                                        <p:tav tm="0">
                                          <p:val>
                                            <p:strVal val="#ppt_x+0.4"/>
                                          </p:val>
                                        </p:tav>
                                        <p:tav tm="100000">
                                          <p:val>
                                            <p:strVal val="#ppt_x-0.05"/>
                                          </p:val>
                                        </p:tav>
                                      </p:tavLst>
                                    </p:anim>
                                    <p:anim calcmode="lin" valueType="num">
                                      <p:cBhvr>
                                        <p:cTn id="51" dur="800" decel="100000" fill="hold"/>
                                        <p:tgtEl>
                                          <p:spTgt spid="9">
                                            <p:txEl>
                                              <p:pRg st="4" end="4"/>
                                            </p:txEl>
                                          </p:spTgt>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9">
                                            <p:txEl>
                                              <p:pRg st="4" end="4"/>
                                            </p:txEl>
                                          </p:spTgt>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9">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الاتصال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a:bodyPr>
          <a:lstStyle/>
          <a:p>
            <a:pPr marL="0" lvl="0" indent="0">
              <a:buNone/>
            </a:pPr>
            <a:r>
              <a:rPr lang="ar-EG" sz="3600" b="1" dirty="0" smtClean="0">
                <a:solidFill>
                  <a:srgbClr val="FF0000"/>
                </a:solidFill>
              </a:rPr>
              <a:t>أهداف الاتصال الالكتروني: </a:t>
            </a:r>
            <a:endParaRPr lang="ar-SA" sz="3600" b="1" dirty="0" smtClean="0">
              <a:solidFill>
                <a:srgbClr val="FF0000"/>
              </a:solidFill>
            </a:endParaRPr>
          </a:p>
          <a:p>
            <a:pPr lvl="1" algn="just">
              <a:buFont typeface="Wingdings" pitchFamily="2" charset="2"/>
              <a:buChar char="Ø"/>
            </a:pPr>
            <a:r>
              <a:rPr lang="ar-EG" b="1" dirty="0" smtClean="0">
                <a:solidFill>
                  <a:srgbClr val="002060"/>
                </a:solidFill>
              </a:rPr>
              <a:t>تشجيع </a:t>
            </a:r>
            <a:r>
              <a:rPr lang="ar-EG" b="1" dirty="0">
                <a:solidFill>
                  <a:srgbClr val="002060"/>
                </a:solidFill>
              </a:rPr>
              <a:t>تبادل المعلومات والأفكار والخبرات المعقدة في كافة المجالات</a:t>
            </a:r>
            <a:r>
              <a:rPr lang="ar-EG" b="1" dirty="0" smtClean="0">
                <a:solidFill>
                  <a:srgbClr val="002060"/>
                </a:solidFill>
              </a:rPr>
              <a:t>.</a:t>
            </a:r>
            <a:r>
              <a:rPr lang="ar-SA" b="1" dirty="0" smtClean="0">
                <a:solidFill>
                  <a:srgbClr val="002060"/>
                </a:solidFill>
              </a:rPr>
              <a:t> </a:t>
            </a:r>
            <a:endParaRPr lang="en-US" sz="2000" b="1" dirty="0" smtClean="0">
              <a:solidFill>
                <a:srgbClr val="002060"/>
              </a:solidFill>
            </a:endParaRPr>
          </a:p>
          <a:p>
            <a:pPr lvl="1" algn="just">
              <a:buFont typeface="Wingdings" pitchFamily="2" charset="2"/>
              <a:buChar char="Ø"/>
            </a:pPr>
            <a:r>
              <a:rPr lang="ar-EG" b="1" dirty="0" smtClean="0">
                <a:solidFill>
                  <a:srgbClr val="00B050"/>
                </a:solidFill>
              </a:rPr>
              <a:t>التشجيع </a:t>
            </a:r>
            <a:r>
              <a:rPr lang="ar-EG" b="1" dirty="0">
                <a:solidFill>
                  <a:srgbClr val="00B050"/>
                </a:solidFill>
              </a:rPr>
              <a:t>على احترام القوانين والقواعد والتحلي بالأمانة </a:t>
            </a:r>
            <a:r>
              <a:rPr lang="ar-EG" b="1" dirty="0" smtClean="0">
                <a:solidFill>
                  <a:srgbClr val="00B050"/>
                </a:solidFill>
              </a:rPr>
              <a:t>العلمية.</a:t>
            </a:r>
            <a:endParaRPr lang="en-US" b="1" dirty="0">
              <a:solidFill>
                <a:srgbClr val="00B050"/>
              </a:solidFill>
            </a:endParaRPr>
          </a:p>
          <a:p>
            <a:pPr lvl="1" algn="just">
              <a:buFont typeface="Wingdings" pitchFamily="2" charset="2"/>
              <a:buChar char="Ø"/>
            </a:pPr>
            <a:r>
              <a:rPr lang="ar-EG" b="1" dirty="0" smtClean="0">
                <a:solidFill>
                  <a:srgbClr val="0070C0"/>
                </a:solidFill>
              </a:rPr>
              <a:t>تنمية </a:t>
            </a:r>
            <a:r>
              <a:rPr lang="ar-EG" b="1" dirty="0">
                <a:solidFill>
                  <a:srgbClr val="0070C0"/>
                </a:solidFill>
              </a:rPr>
              <a:t>عادات وقدرات عقلية ترتبط بكيفية التعامل مع مصادر المعلومات الإلكترونية</a:t>
            </a:r>
            <a:r>
              <a:rPr lang="ar-EG" b="1" dirty="0" smtClean="0">
                <a:solidFill>
                  <a:srgbClr val="0070C0"/>
                </a:solidFill>
              </a:rPr>
              <a:t>. </a:t>
            </a:r>
            <a:endParaRPr lang="ar-EG" b="1" dirty="0">
              <a:solidFill>
                <a:srgbClr val="0070C0"/>
              </a:solidFill>
            </a:endParaRPr>
          </a:p>
          <a:p>
            <a:pPr lvl="1" algn="just">
              <a:buFont typeface="Wingdings" pitchFamily="2" charset="2"/>
              <a:buChar char="Ø"/>
            </a:pPr>
            <a:r>
              <a:rPr lang="ar-EG" b="1" dirty="0" smtClean="0">
                <a:solidFill>
                  <a:schemeClr val="accent2">
                    <a:lumMod val="75000"/>
                  </a:schemeClr>
                </a:solidFill>
              </a:rPr>
              <a:t>تنمية </a:t>
            </a:r>
            <a:r>
              <a:rPr lang="ar-EG" b="1" dirty="0">
                <a:solidFill>
                  <a:schemeClr val="accent2">
                    <a:lumMod val="75000"/>
                  </a:schemeClr>
                </a:solidFill>
              </a:rPr>
              <a:t>القدرة على الاتصال مع الآخرين والحصول على المعلومات من مصادرها المختلفة</a:t>
            </a:r>
            <a:r>
              <a:rPr lang="ar-EG" b="1" dirty="0" smtClean="0">
                <a:solidFill>
                  <a:schemeClr val="accent2">
                    <a:lumMod val="75000"/>
                  </a:schemeClr>
                </a:solidFill>
              </a:rPr>
              <a:t>. </a:t>
            </a:r>
            <a:endParaRPr lang="en-US" b="1" dirty="0">
              <a:solidFill>
                <a:schemeClr val="accent2">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392343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p:cTn id="23" dur="500" fill="hold"/>
                                        <p:tgtEl>
                                          <p:spTgt spid="9">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 calcmode="lin" valueType="num">
                                      <p:cBhvr>
                                        <p:cTn id="32" dur="500" fill="hold"/>
                                        <p:tgtEl>
                                          <p:spTgt spid="9">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9">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9">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5" presetClass="entr" presetSubtype="0" fill="hold" nodeType="clickEffect">
                                  <p:stCondLst>
                                    <p:cond delay="0"/>
                                  </p:stCondLst>
                                  <p:childTnLst>
                                    <p:set>
                                      <p:cBhvr>
                                        <p:cTn id="39" dur="1" fill="hold">
                                          <p:stCondLst>
                                            <p:cond delay="0"/>
                                          </p:stCondLst>
                                        </p:cTn>
                                        <p:tgtEl>
                                          <p:spTgt spid="9">
                                            <p:txEl>
                                              <p:pRg st="3" end="3"/>
                                            </p:txEl>
                                          </p:spTgt>
                                        </p:tgtEl>
                                        <p:attrNameLst>
                                          <p:attrName>style.visibility</p:attrName>
                                        </p:attrNameLst>
                                      </p:cBhvr>
                                      <p:to>
                                        <p:strVal val="visible"/>
                                      </p:to>
                                    </p:set>
                                    <p:animEffect transition="in" filter="fade">
                                      <p:cBhvr>
                                        <p:cTn id="40" dur="500"/>
                                        <p:tgtEl>
                                          <p:spTgt spid="9">
                                            <p:txEl>
                                              <p:pRg st="3" end="3"/>
                                            </p:txEl>
                                          </p:spTgt>
                                        </p:tgtEl>
                                      </p:cBhvr>
                                    </p:animEffect>
                                    <p:anim calcmode="lin" valueType="num">
                                      <p:cBhvr>
                                        <p:cTn id="41" dur="5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2" dur="5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3" dur="5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4" fill="hold">
                      <p:stCondLst>
                        <p:cond delay="indefinite"/>
                      </p:stCondLst>
                      <p:childTnLst>
                        <p:par>
                          <p:cTn id="45" fill="hold">
                            <p:stCondLst>
                              <p:cond delay="0"/>
                            </p:stCondLst>
                            <p:childTnLst>
                              <p:par>
                                <p:cTn id="46" presetID="30" presetClass="entr" presetSubtype="0" fill="hold" nodeType="clickEffect">
                                  <p:stCondLst>
                                    <p:cond delay="0"/>
                                  </p:stCondLst>
                                  <p:childTnLst>
                                    <p:set>
                                      <p:cBhvr>
                                        <p:cTn id="47" dur="1" fill="hold">
                                          <p:stCondLst>
                                            <p:cond delay="0"/>
                                          </p:stCondLst>
                                        </p:cTn>
                                        <p:tgtEl>
                                          <p:spTgt spid="9">
                                            <p:txEl>
                                              <p:pRg st="4" end="4"/>
                                            </p:txEl>
                                          </p:spTgt>
                                        </p:tgtEl>
                                        <p:attrNameLst>
                                          <p:attrName>style.visibility</p:attrName>
                                        </p:attrNameLst>
                                      </p:cBhvr>
                                      <p:to>
                                        <p:strVal val="visible"/>
                                      </p:to>
                                    </p:set>
                                    <p:animEffect transition="in" filter="fade">
                                      <p:cBhvr>
                                        <p:cTn id="48" dur="800" decel="100000"/>
                                        <p:tgtEl>
                                          <p:spTgt spid="9">
                                            <p:txEl>
                                              <p:pRg st="4" end="4"/>
                                            </p:txEl>
                                          </p:spTgt>
                                        </p:tgtEl>
                                      </p:cBhvr>
                                    </p:animEffect>
                                    <p:anim calcmode="lin" valueType="num">
                                      <p:cBhvr>
                                        <p:cTn id="49" dur="800" decel="100000" fill="hold"/>
                                        <p:tgtEl>
                                          <p:spTgt spid="9">
                                            <p:txEl>
                                              <p:pRg st="4" end="4"/>
                                            </p:txEl>
                                          </p:spTgt>
                                        </p:tgtEl>
                                        <p:attrNameLst>
                                          <p:attrName>style.rotation</p:attrName>
                                        </p:attrNameLst>
                                      </p:cBhvr>
                                      <p:tavLst>
                                        <p:tav tm="0">
                                          <p:val>
                                            <p:fltVal val="-90"/>
                                          </p:val>
                                        </p:tav>
                                        <p:tav tm="100000">
                                          <p:val>
                                            <p:fltVal val="0"/>
                                          </p:val>
                                        </p:tav>
                                      </p:tavLst>
                                    </p:anim>
                                    <p:anim calcmode="lin" valueType="num">
                                      <p:cBhvr>
                                        <p:cTn id="50" dur="800" decel="100000" fill="hold"/>
                                        <p:tgtEl>
                                          <p:spTgt spid="9">
                                            <p:txEl>
                                              <p:pRg st="4" end="4"/>
                                            </p:txEl>
                                          </p:spTgt>
                                        </p:tgtEl>
                                        <p:attrNameLst>
                                          <p:attrName>ppt_x</p:attrName>
                                        </p:attrNameLst>
                                      </p:cBhvr>
                                      <p:tavLst>
                                        <p:tav tm="0">
                                          <p:val>
                                            <p:strVal val="#ppt_x+0.4"/>
                                          </p:val>
                                        </p:tav>
                                        <p:tav tm="100000">
                                          <p:val>
                                            <p:strVal val="#ppt_x-0.05"/>
                                          </p:val>
                                        </p:tav>
                                      </p:tavLst>
                                    </p:anim>
                                    <p:anim calcmode="lin" valueType="num">
                                      <p:cBhvr>
                                        <p:cTn id="51" dur="800" decel="100000" fill="hold"/>
                                        <p:tgtEl>
                                          <p:spTgt spid="9">
                                            <p:txEl>
                                              <p:pRg st="4" end="4"/>
                                            </p:txEl>
                                          </p:spTgt>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9">
                                            <p:txEl>
                                              <p:pRg st="4" end="4"/>
                                            </p:txEl>
                                          </p:spTgt>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9">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وسائل التواصل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fontScale="92500" lnSpcReduction="10000"/>
          </a:bodyPr>
          <a:lstStyle/>
          <a:p>
            <a:pPr marL="0" indent="0">
              <a:buNone/>
            </a:pPr>
            <a:r>
              <a:rPr lang="ar-EG" b="1" dirty="0" smtClean="0">
                <a:solidFill>
                  <a:srgbClr val="FF0000"/>
                </a:solidFill>
              </a:rPr>
              <a:t>[</a:t>
            </a:r>
            <a:r>
              <a:rPr lang="ar-EG" b="1" dirty="0">
                <a:solidFill>
                  <a:srgbClr val="FF0000"/>
                </a:solidFill>
              </a:rPr>
              <a:t>1]-الإنترنت </a:t>
            </a:r>
            <a:r>
              <a:rPr lang="en-US" b="1" dirty="0">
                <a:solidFill>
                  <a:srgbClr val="FF0000"/>
                </a:solidFill>
              </a:rPr>
              <a:t>Internet</a:t>
            </a:r>
            <a:r>
              <a:rPr lang="ar-EG" b="1" dirty="0" smtClean="0">
                <a:solidFill>
                  <a:srgbClr val="FF0000"/>
                </a:solidFill>
              </a:rPr>
              <a:t>:</a:t>
            </a:r>
            <a:endParaRPr lang="ar-EG" b="1" dirty="0">
              <a:solidFill>
                <a:srgbClr val="FF0000"/>
              </a:solidFill>
            </a:endParaRPr>
          </a:p>
          <a:p>
            <a:pPr marL="0" indent="0">
              <a:buNone/>
            </a:pPr>
            <a:r>
              <a:rPr lang="ar-EG" sz="2400" b="1" dirty="0" smtClean="0"/>
              <a:t>ومن </a:t>
            </a:r>
            <a:r>
              <a:rPr lang="ar-EG" sz="2400" b="1" dirty="0"/>
              <a:t>أهم </a:t>
            </a:r>
            <a:r>
              <a:rPr lang="ar-EG" sz="2400" b="1" dirty="0" smtClean="0"/>
              <a:t>استخداماته ما يلي:</a:t>
            </a:r>
          </a:p>
          <a:p>
            <a:pPr marL="0" indent="0">
              <a:buNone/>
            </a:pPr>
            <a:r>
              <a:rPr lang="ar-EG" sz="3000" b="1" dirty="0">
                <a:solidFill>
                  <a:srgbClr val="FF0000"/>
                </a:solidFill>
              </a:rPr>
              <a:t>أولاً: البريد الإلكتروني</a:t>
            </a:r>
            <a:r>
              <a:rPr lang="en-US" sz="3000" b="1" dirty="0">
                <a:solidFill>
                  <a:srgbClr val="FF0000"/>
                </a:solidFill>
              </a:rPr>
              <a:t>: E-mail </a:t>
            </a:r>
            <a:r>
              <a:rPr lang="ar-EG" sz="3000" b="1" dirty="0" smtClean="0">
                <a:solidFill>
                  <a:srgbClr val="FF0000"/>
                </a:solidFill>
              </a:rPr>
              <a:t> </a:t>
            </a:r>
          </a:p>
          <a:p>
            <a:pPr marL="0" indent="0">
              <a:buNone/>
            </a:pPr>
            <a:r>
              <a:rPr lang="ar-EG" sz="2400" b="1" dirty="0" smtClean="0"/>
              <a:t>ويستخدم في:</a:t>
            </a:r>
            <a:endParaRPr lang="en-US" sz="2400" b="1" dirty="0"/>
          </a:p>
          <a:p>
            <a:pPr lvl="0" algn="just"/>
            <a:r>
              <a:rPr lang="ar-EG" sz="2400" b="1" dirty="0" smtClean="0">
                <a:solidFill>
                  <a:srgbClr val="0070C0"/>
                </a:solidFill>
              </a:rPr>
              <a:t>تلقي </a:t>
            </a:r>
            <a:r>
              <a:rPr lang="ar-EG" sz="2400" b="1" dirty="0">
                <a:solidFill>
                  <a:srgbClr val="0070C0"/>
                </a:solidFill>
              </a:rPr>
              <a:t>رسائل من أي شخص يعرف عنوان البريد الإلكتروني </a:t>
            </a:r>
            <a:r>
              <a:rPr lang="ar-EG" sz="2400" b="1" dirty="0" smtClean="0">
                <a:solidFill>
                  <a:srgbClr val="0070C0"/>
                </a:solidFill>
              </a:rPr>
              <a:t>والرد </a:t>
            </a:r>
            <a:r>
              <a:rPr lang="ar-EG" sz="2400" b="1" dirty="0">
                <a:solidFill>
                  <a:srgbClr val="0070C0"/>
                </a:solidFill>
              </a:rPr>
              <a:t>عليها.</a:t>
            </a:r>
            <a:endParaRPr lang="en-US" sz="1800" b="1" dirty="0">
              <a:solidFill>
                <a:srgbClr val="0070C0"/>
              </a:solidFill>
            </a:endParaRPr>
          </a:p>
          <a:p>
            <a:pPr lvl="0" algn="just"/>
            <a:r>
              <a:rPr lang="ar-EG" sz="2400" b="1" dirty="0">
                <a:solidFill>
                  <a:schemeClr val="accent6">
                    <a:lumMod val="75000"/>
                  </a:schemeClr>
                </a:solidFill>
              </a:rPr>
              <a:t>إرسال الملفات </a:t>
            </a:r>
            <a:r>
              <a:rPr lang="ar-EG" sz="2400" b="1" dirty="0" smtClean="0">
                <a:solidFill>
                  <a:schemeClr val="accent6">
                    <a:lumMod val="75000"/>
                  </a:schemeClr>
                </a:solidFill>
              </a:rPr>
              <a:t>وتلقيها.</a:t>
            </a:r>
            <a:endParaRPr lang="en-US" sz="1800" b="1" dirty="0">
              <a:solidFill>
                <a:schemeClr val="accent6">
                  <a:lumMod val="75000"/>
                </a:schemeClr>
              </a:solidFill>
            </a:endParaRPr>
          </a:p>
          <a:p>
            <a:pPr lvl="0" algn="just"/>
            <a:r>
              <a:rPr lang="ar-EG" sz="2400" b="1" dirty="0">
                <a:solidFill>
                  <a:srgbClr val="00B050"/>
                </a:solidFill>
              </a:rPr>
              <a:t>إرسال رسائل إلى مجموعات من الناس.</a:t>
            </a:r>
            <a:endParaRPr lang="en-US" sz="1800" b="1" dirty="0">
              <a:solidFill>
                <a:srgbClr val="00B050"/>
              </a:solidFill>
            </a:endParaRPr>
          </a:p>
          <a:p>
            <a:pPr lvl="0" algn="just"/>
            <a:r>
              <a:rPr lang="ar-EG" sz="2400" b="1" dirty="0">
                <a:solidFill>
                  <a:srgbClr val="002060"/>
                </a:solidFill>
              </a:rPr>
              <a:t>إعادة توجيه الرسائل عند تلقي رسالة بريد </a:t>
            </a:r>
            <a:r>
              <a:rPr lang="ar-EG" sz="2400" b="1" dirty="0" smtClean="0">
                <a:solidFill>
                  <a:srgbClr val="002060"/>
                </a:solidFill>
              </a:rPr>
              <a:t>إلكتروني.</a:t>
            </a:r>
            <a:endParaRPr lang="en-US" sz="1800" b="1" dirty="0">
              <a:solidFill>
                <a:srgbClr val="002060"/>
              </a:solidFill>
            </a:endParaRPr>
          </a:p>
          <a:p>
            <a:pPr lvl="0" algn="just"/>
            <a:r>
              <a:rPr lang="ar-EG" sz="2400" b="1" dirty="0">
                <a:solidFill>
                  <a:srgbClr val="C00000"/>
                </a:solidFill>
              </a:rPr>
              <a:t>إرسال الرسائل في أي وقت ومن أي مكان يٌتاح فيه ذلك.</a:t>
            </a:r>
            <a:endParaRPr lang="en-US" sz="1800" b="1" dirty="0">
              <a:solidFill>
                <a:srgbClr val="C00000"/>
              </a:solidFill>
            </a:endParaRPr>
          </a:p>
          <a:p>
            <a:pPr lvl="0" algn="just"/>
            <a:r>
              <a:rPr lang="ar-EG" sz="2400" b="1" dirty="0">
                <a:solidFill>
                  <a:srgbClr val="7030A0"/>
                </a:solidFill>
              </a:rPr>
              <a:t>توفير بيئة مجانية، على خلاف إرسال الخطابات العادية.</a:t>
            </a:r>
            <a:endParaRPr lang="en-US" sz="1800" b="1" dirty="0">
              <a:solidFill>
                <a:srgbClr val="7030A0"/>
              </a:solidFill>
            </a:endParaRPr>
          </a:p>
          <a:p>
            <a:pPr lvl="0" algn="just"/>
            <a:r>
              <a:rPr lang="ar-EG" sz="2400" b="1" dirty="0">
                <a:solidFill>
                  <a:schemeClr val="accent2">
                    <a:lumMod val="75000"/>
                  </a:schemeClr>
                </a:solidFill>
              </a:rPr>
              <a:t>يستطيع المستفيد أن يحصل على الرسالة في الوقت الذي يناسبه.</a:t>
            </a:r>
            <a:endParaRPr lang="en-US" sz="1800" b="1" dirty="0">
              <a:solidFill>
                <a:schemeClr val="accent2">
                  <a:lumMod val="75000"/>
                </a:schemeClr>
              </a:solidFill>
            </a:endParaRPr>
          </a:p>
          <a:p>
            <a:pPr algn="just"/>
            <a:r>
              <a:rPr lang="ar-EG" sz="2400" b="1" dirty="0">
                <a:solidFill>
                  <a:srgbClr val="00B050"/>
                </a:solidFill>
              </a:rPr>
              <a:t>يستطيع المستفيد إرسال عدة رسائل إلى جهات مختلفة في الوقت نفسه</a:t>
            </a:r>
            <a:endParaRPr lang="en-US" sz="2400" b="1" dirty="0">
              <a:solidFill>
                <a:srgbClr val="00B05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61732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 calcmode="lin" valueType="num">
                                      <p:cBhvr additive="base">
                                        <p:cTn id="4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5" end="5"/>
                                            </p:txEl>
                                          </p:spTgt>
                                        </p:tgtEl>
                                        <p:attrNameLst>
                                          <p:attrName>style.visibility</p:attrName>
                                        </p:attrNameLst>
                                      </p:cBhvr>
                                      <p:to>
                                        <p:strVal val="visible"/>
                                      </p:to>
                                    </p:set>
                                    <p:anim calcmode="lin" valueType="num">
                                      <p:cBhvr additive="base">
                                        <p:cTn id="5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6" end="6"/>
                                            </p:txEl>
                                          </p:spTgt>
                                        </p:tgtEl>
                                        <p:attrNameLst>
                                          <p:attrName>style.visibility</p:attrName>
                                        </p:attrNameLst>
                                      </p:cBhvr>
                                      <p:to>
                                        <p:strVal val="visible"/>
                                      </p:to>
                                    </p:set>
                                    <p:anim calcmode="lin" valueType="num">
                                      <p:cBhvr additive="base">
                                        <p:cTn id="5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7" end="7"/>
                                            </p:txEl>
                                          </p:spTgt>
                                        </p:tgtEl>
                                        <p:attrNameLst>
                                          <p:attrName>style.visibility</p:attrName>
                                        </p:attrNameLst>
                                      </p:cBhvr>
                                      <p:to>
                                        <p:strVal val="visible"/>
                                      </p:to>
                                    </p:set>
                                    <p:anim calcmode="lin" valueType="num">
                                      <p:cBhvr additive="base">
                                        <p:cTn id="6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8" end="8"/>
                                            </p:txEl>
                                          </p:spTgt>
                                        </p:tgtEl>
                                        <p:attrNameLst>
                                          <p:attrName>style.visibility</p:attrName>
                                        </p:attrNameLst>
                                      </p:cBhvr>
                                      <p:to>
                                        <p:strVal val="visible"/>
                                      </p:to>
                                    </p:set>
                                    <p:anim calcmode="lin" valueType="num">
                                      <p:cBhvr additive="base">
                                        <p:cTn id="7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9">
                                            <p:txEl>
                                              <p:pRg st="9" end="9"/>
                                            </p:txEl>
                                          </p:spTgt>
                                        </p:tgtEl>
                                        <p:attrNameLst>
                                          <p:attrName>style.visibility</p:attrName>
                                        </p:attrNameLst>
                                      </p:cBhvr>
                                      <p:to>
                                        <p:strVal val="visible"/>
                                      </p:to>
                                    </p:set>
                                    <p:anim calcmode="lin" valueType="num">
                                      <p:cBhvr additive="base">
                                        <p:cTn id="7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9">
                                            <p:txEl>
                                              <p:pRg st="10" end="10"/>
                                            </p:txEl>
                                          </p:spTgt>
                                        </p:tgtEl>
                                        <p:attrNameLst>
                                          <p:attrName>style.visibility</p:attrName>
                                        </p:attrNameLst>
                                      </p:cBhvr>
                                      <p:to>
                                        <p:strVal val="visible"/>
                                      </p:to>
                                    </p:set>
                                    <p:anim calcmode="lin" valueType="num">
                                      <p:cBhvr additive="base">
                                        <p:cTn id="83"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9">
                                            <p:txEl>
                                              <p:pRg st="11" end="11"/>
                                            </p:txEl>
                                          </p:spTgt>
                                        </p:tgtEl>
                                        <p:attrNameLst>
                                          <p:attrName>style.visibility</p:attrName>
                                        </p:attrNameLst>
                                      </p:cBhvr>
                                      <p:to>
                                        <p:strVal val="visible"/>
                                      </p:to>
                                    </p:set>
                                    <p:anim calcmode="lin" valueType="num">
                                      <p:cBhvr additive="base">
                                        <p:cTn id="89"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وسائل التواصل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a:bodyPr>
          <a:lstStyle/>
          <a:p>
            <a:pPr marL="0" indent="0">
              <a:buNone/>
            </a:pPr>
            <a:r>
              <a:rPr lang="ar-EG" b="1" dirty="0" smtClean="0">
                <a:solidFill>
                  <a:srgbClr val="FF0000"/>
                </a:solidFill>
              </a:rPr>
              <a:t>[</a:t>
            </a:r>
            <a:r>
              <a:rPr lang="ar-EG" b="1" dirty="0">
                <a:solidFill>
                  <a:srgbClr val="FF0000"/>
                </a:solidFill>
              </a:rPr>
              <a:t>1]-الإنترنت </a:t>
            </a:r>
            <a:r>
              <a:rPr lang="en-US" b="1" dirty="0">
                <a:solidFill>
                  <a:srgbClr val="FF0000"/>
                </a:solidFill>
              </a:rPr>
              <a:t>Internet</a:t>
            </a:r>
            <a:r>
              <a:rPr lang="ar-EG" b="1" dirty="0" smtClean="0">
                <a:solidFill>
                  <a:srgbClr val="FF0000"/>
                </a:solidFill>
              </a:rPr>
              <a:t>:</a:t>
            </a:r>
            <a:endParaRPr lang="ar-EG" b="1" dirty="0">
              <a:solidFill>
                <a:srgbClr val="FF0000"/>
              </a:solidFill>
            </a:endParaRPr>
          </a:p>
          <a:p>
            <a:pPr marL="0" indent="0">
              <a:buNone/>
            </a:pPr>
            <a:r>
              <a:rPr lang="ar-EG" sz="2400" b="1" dirty="0" smtClean="0"/>
              <a:t>ومن </a:t>
            </a:r>
            <a:r>
              <a:rPr lang="ar-EG" sz="2400" b="1" dirty="0"/>
              <a:t>أهم </a:t>
            </a:r>
            <a:r>
              <a:rPr lang="ar-EG" sz="2400" b="1" dirty="0" smtClean="0"/>
              <a:t>استخداماته ما يلي:</a:t>
            </a:r>
          </a:p>
          <a:p>
            <a:pPr marL="0" indent="0">
              <a:buNone/>
            </a:pPr>
            <a:r>
              <a:rPr lang="ar-EG" sz="3000" b="1" dirty="0" smtClean="0">
                <a:solidFill>
                  <a:srgbClr val="FF0000"/>
                </a:solidFill>
              </a:rPr>
              <a:t>ثانياً: الاتصالات:</a:t>
            </a:r>
            <a:r>
              <a:rPr lang="en-US" sz="3000" b="1" dirty="0" smtClean="0">
                <a:solidFill>
                  <a:srgbClr val="FF0000"/>
                </a:solidFill>
              </a:rPr>
              <a:t> </a:t>
            </a:r>
            <a:r>
              <a:rPr lang="ar-EG" sz="3000" b="1" dirty="0" smtClean="0">
                <a:solidFill>
                  <a:srgbClr val="FF0000"/>
                </a:solidFill>
              </a:rPr>
              <a:t> </a:t>
            </a:r>
          </a:p>
          <a:p>
            <a:pPr marL="0" indent="0" algn="just">
              <a:buNone/>
            </a:pPr>
            <a:r>
              <a:rPr lang="ar-EG" sz="2400" b="1" dirty="0" smtClean="0">
                <a:solidFill>
                  <a:srgbClr val="0070C0"/>
                </a:solidFill>
              </a:rPr>
              <a:t>   إجراء </a:t>
            </a:r>
            <a:r>
              <a:rPr lang="ar-EG" sz="2400" b="1" dirty="0">
                <a:solidFill>
                  <a:srgbClr val="0070C0"/>
                </a:solidFill>
              </a:rPr>
              <a:t>الاتصالات الهاتفية الدولية بالأصدقاء والأقارب حول العالم، من خلال شبكة الإنترنت باستخدام برامج تتيح للمستخدم الاتصال بالهواتف المحمولة والثابتة</a:t>
            </a:r>
            <a:r>
              <a:rPr lang="ar-EG" sz="2400" b="1" dirty="0" smtClean="0">
                <a:solidFill>
                  <a:srgbClr val="0070C0"/>
                </a:solidFill>
              </a:rPr>
              <a:t>.</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050" name="Picture 2" descr="http://t2.gstatic.com/images?q=tbn:ANd9GcRolPNldPyO9d3E0gzo5fYLkyrLiyo_of-qxwL_Z-DG4ioiz8-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16552" y="4075969"/>
            <a:ext cx="4743680" cy="27820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648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 calcmode="lin" valueType="num">
                                      <p:cBhvr additive="base">
                                        <p:cTn id="3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وسائل التواصل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a:bodyPr>
          <a:lstStyle/>
          <a:p>
            <a:pPr marL="0" indent="0">
              <a:buNone/>
            </a:pPr>
            <a:r>
              <a:rPr lang="ar-EG" b="1" dirty="0" smtClean="0">
                <a:solidFill>
                  <a:srgbClr val="FF0000"/>
                </a:solidFill>
              </a:rPr>
              <a:t>[</a:t>
            </a:r>
            <a:r>
              <a:rPr lang="ar-EG" b="1" dirty="0">
                <a:solidFill>
                  <a:srgbClr val="FF0000"/>
                </a:solidFill>
              </a:rPr>
              <a:t>1]-الإنترنت </a:t>
            </a:r>
            <a:r>
              <a:rPr lang="en-US" b="1" dirty="0">
                <a:solidFill>
                  <a:srgbClr val="FF0000"/>
                </a:solidFill>
              </a:rPr>
              <a:t>Internet</a:t>
            </a:r>
            <a:r>
              <a:rPr lang="ar-EG" b="1" dirty="0" smtClean="0">
                <a:solidFill>
                  <a:srgbClr val="FF0000"/>
                </a:solidFill>
              </a:rPr>
              <a:t>:</a:t>
            </a:r>
            <a:endParaRPr lang="ar-EG" b="1" dirty="0">
              <a:solidFill>
                <a:srgbClr val="FF0000"/>
              </a:solidFill>
            </a:endParaRPr>
          </a:p>
          <a:p>
            <a:pPr marL="0" indent="0">
              <a:buNone/>
            </a:pPr>
            <a:r>
              <a:rPr lang="ar-EG" sz="2400" b="1" dirty="0" smtClean="0"/>
              <a:t>ومن </a:t>
            </a:r>
            <a:r>
              <a:rPr lang="ar-EG" sz="2400" b="1" dirty="0"/>
              <a:t>أهم </a:t>
            </a:r>
            <a:r>
              <a:rPr lang="ar-EG" sz="2400" b="1" dirty="0" smtClean="0"/>
              <a:t>استخداماته ما يلي:</a:t>
            </a:r>
          </a:p>
          <a:p>
            <a:pPr marL="0" indent="0">
              <a:buNone/>
            </a:pPr>
            <a:r>
              <a:rPr lang="ar-EG" sz="3000" b="1" dirty="0" smtClean="0">
                <a:solidFill>
                  <a:srgbClr val="FF0000"/>
                </a:solidFill>
              </a:rPr>
              <a:t>ثالثاً</a:t>
            </a:r>
            <a:r>
              <a:rPr lang="ar-EG" sz="3000" b="1" dirty="0">
                <a:solidFill>
                  <a:srgbClr val="FF0000"/>
                </a:solidFill>
              </a:rPr>
              <a:t>: البحث عن المعلومات:</a:t>
            </a:r>
            <a:endParaRPr lang="en-US" sz="3000" b="1" dirty="0">
              <a:solidFill>
                <a:srgbClr val="FF0000"/>
              </a:solidFill>
            </a:endParaRPr>
          </a:p>
          <a:p>
            <a:pPr marL="0" indent="0">
              <a:buNone/>
            </a:pPr>
            <a:r>
              <a:rPr lang="ar-EG" sz="2800" b="1" u="sng" dirty="0" smtClean="0">
                <a:solidFill>
                  <a:srgbClr val="0070C0"/>
                </a:solidFill>
              </a:rPr>
              <a:t>محركات </a:t>
            </a:r>
            <a:r>
              <a:rPr lang="ar-EG" sz="2800" b="1" u="sng" dirty="0">
                <a:solidFill>
                  <a:srgbClr val="0070C0"/>
                </a:solidFill>
              </a:rPr>
              <a:t>البحث</a:t>
            </a:r>
            <a:r>
              <a:rPr lang="ar-EG" sz="2800" b="1" u="sng" dirty="0" smtClean="0">
                <a:solidFill>
                  <a:srgbClr val="0070C0"/>
                </a:solidFill>
              </a:rPr>
              <a:t>:</a:t>
            </a:r>
          </a:p>
          <a:p>
            <a:pPr marL="0" indent="0" algn="just">
              <a:buNone/>
            </a:pPr>
            <a:r>
              <a:rPr lang="ar-EG" sz="2400" b="1" dirty="0">
                <a:solidFill>
                  <a:srgbClr val="C00000"/>
                </a:solidFill>
              </a:rPr>
              <a:t>هي عبارة عن برامج حاسوبية تعمل من أجل استرجاع المعلومات المتاحة على صفحات </a:t>
            </a:r>
            <a:r>
              <a:rPr lang="ar-EG" sz="2400" b="1" dirty="0" smtClean="0">
                <a:solidFill>
                  <a:srgbClr val="C00000"/>
                </a:solidFill>
              </a:rPr>
              <a:t>الإنترنت.</a:t>
            </a:r>
            <a:endParaRPr lang="en-US" sz="2400" b="1" dirty="0">
              <a:solidFill>
                <a:srgbClr val="C000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6"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l="9134" t="5986" r="10738" b="27879"/>
          <a:stretch>
            <a:fillRect/>
          </a:stretch>
        </p:blipFill>
        <p:spPr bwMode="auto">
          <a:xfrm>
            <a:off x="1422782" y="4221088"/>
            <a:ext cx="5525482" cy="24601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6833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 calcmode="lin" valueType="num">
                                      <p:cBhvr additive="base">
                                        <p:cTn id="3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1000"/>
                                        <p:tgtEl>
                                          <p:spTgt spid="9">
                                            <p:txEl>
                                              <p:pRg st="3" end="3"/>
                                            </p:txEl>
                                          </p:spTgt>
                                        </p:tgtEl>
                                      </p:cBhvr>
                                    </p:animEffect>
                                    <p:anim calcmode="lin" valueType="num">
                                      <p:cBhvr>
                                        <p:cTn id="38"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9">
                                            <p:txEl>
                                              <p:pRg st="4" end="4"/>
                                            </p:txEl>
                                          </p:spTgt>
                                        </p:tgtEl>
                                        <p:attrNameLst>
                                          <p:attrName>style.visibility</p:attrName>
                                        </p:attrNameLst>
                                      </p:cBhvr>
                                      <p:to>
                                        <p:strVal val="visible"/>
                                      </p:to>
                                    </p:set>
                                    <p:animEffect transition="in" filter="fade">
                                      <p:cBhvr>
                                        <p:cTn id="44"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وسائل التواصل الالكتروني</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438228" cy="4925144"/>
          </a:xfrm>
        </p:spPr>
        <p:txBody>
          <a:bodyPr>
            <a:normAutofit lnSpcReduction="10000"/>
          </a:bodyPr>
          <a:lstStyle/>
          <a:p>
            <a:pPr marL="0" indent="0">
              <a:buNone/>
            </a:pPr>
            <a:r>
              <a:rPr lang="ar-EG" b="1" dirty="0" smtClean="0">
                <a:solidFill>
                  <a:srgbClr val="FF0000"/>
                </a:solidFill>
              </a:rPr>
              <a:t>[</a:t>
            </a:r>
            <a:r>
              <a:rPr lang="ar-EG" b="1" dirty="0">
                <a:solidFill>
                  <a:srgbClr val="FF0000"/>
                </a:solidFill>
              </a:rPr>
              <a:t>1]-الإنترنت </a:t>
            </a:r>
            <a:r>
              <a:rPr lang="en-US" b="1" dirty="0">
                <a:solidFill>
                  <a:srgbClr val="FF0000"/>
                </a:solidFill>
              </a:rPr>
              <a:t>Internet</a:t>
            </a:r>
            <a:r>
              <a:rPr lang="ar-EG" b="1" dirty="0" smtClean="0">
                <a:solidFill>
                  <a:srgbClr val="FF0000"/>
                </a:solidFill>
              </a:rPr>
              <a:t>:</a:t>
            </a:r>
            <a:endParaRPr lang="ar-EG" b="1" dirty="0">
              <a:solidFill>
                <a:srgbClr val="FF0000"/>
              </a:solidFill>
            </a:endParaRPr>
          </a:p>
          <a:p>
            <a:pPr marL="0" indent="0">
              <a:buNone/>
            </a:pPr>
            <a:r>
              <a:rPr lang="ar-EG" sz="2400" b="1" dirty="0" smtClean="0"/>
              <a:t>ومن </a:t>
            </a:r>
            <a:r>
              <a:rPr lang="ar-EG" sz="2400" b="1" dirty="0"/>
              <a:t>أهم </a:t>
            </a:r>
            <a:r>
              <a:rPr lang="ar-EG" sz="2400" b="1" dirty="0" smtClean="0"/>
              <a:t>استخداماته ما يلي:</a:t>
            </a:r>
          </a:p>
          <a:p>
            <a:pPr marL="400050" lvl="1" indent="0">
              <a:buNone/>
            </a:pPr>
            <a:r>
              <a:rPr lang="ar-EG" sz="2600" b="1" dirty="0" smtClean="0">
                <a:solidFill>
                  <a:srgbClr val="FF0000"/>
                </a:solidFill>
              </a:rPr>
              <a:t>رابعاً: النشر.</a:t>
            </a:r>
          </a:p>
          <a:p>
            <a:pPr marL="400050" lvl="1" indent="0">
              <a:buNone/>
            </a:pPr>
            <a:r>
              <a:rPr lang="ar-EG" sz="2600" b="1" dirty="0" smtClean="0">
                <a:solidFill>
                  <a:srgbClr val="0070C0"/>
                </a:solidFill>
              </a:rPr>
              <a:t>خامسا: </a:t>
            </a:r>
            <a:r>
              <a:rPr lang="ar-EG" sz="2600" b="1" dirty="0">
                <a:solidFill>
                  <a:srgbClr val="0070C0"/>
                </a:solidFill>
              </a:rPr>
              <a:t>المبيعات.</a:t>
            </a:r>
          </a:p>
          <a:p>
            <a:pPr marL="400050" lvl="1" indent="0">
              <a:buNone/>
            </a:pPr>
            <a:r>
              <a:rPr lang="ar-EG" sz="2600" b="1" dirty="0">
                <a:solidFill>
                  <a:srgbClr val="7030A0"/>
                </a:solidFill>
              </a:rPr>
              <a:t>سادسا: الإعلانات.</a:t>
            </a:r>
          </a:p>
          <a:p>
            <a:pPr marL="400050" lvl="1" indent="0">
              <a:buNone/>
            </a:pPr>
            <a:r>
              <a:rPr lang="ar-EG" sz="2600" b="1" dirty="0">
                <a:solidFill>
                  <a:srgbClr val="00B050"/>
                </a:solidFill>
              </a:rPr>
              <a:t>سابعاً: التعاملات المالية.</a:t>
            </a:r>
          </a:p>
          <a:p>
            <a:pPr marL="400050" lvl="1" indent="0">
              <a:buNone/>
            </a:pPr>
            <a:r>
              <a:rPr lang="ar-EG" sz="2600" b="1" dirty="0">
                <a:solidFill>
                  <a:srgbClr val="003300"/>
                </a:solidFill>
              </a:rPr>
              <a:t>ثامنا: التخاطب.</a:t>
            </a:r>
          </a:p>
          <a:p>
            <a:pPr marL="400050" lvl="1" indent="0">
              <a:buNone/>
            </a:pPr>
            <a:r>
              <a:rPr lang="ar-EG" sz="2600" b="1" dirty="0">
                <a:solidFill>
                  <a:srgbClr val="FF6600"/>
                </a:solidFill>
              </a:rPr>
              <a:t>تاسعا: الألعاب.</a:t>
            </a:r>
          </a:p>
          <a:p>
            <a:pPr marL="400050" lvl="1" indent="0">
              <a:buNone/>
            </a:pPr>
            <a:r>
              <a:rPr lang="ar-EG" sz="2600" b="1" dirty="0">
                <a:solidFill>
                  <a:srgbClr val="00B050"/>
                </a:solidFill>
              </a:rPr>
              <a:t>عاشراً: متابعة المستجدات والأخبار: الصحافة الإلكترونية.</a:t>
            </a:r>
          </a:p>
          <a:p>
            <a:pPr marL="400050" lvl="1" indent="0">
              <a:buNone/>
            </a:pPr>
            <a:r>
              <a:rPr lang="ar-EG" sz="2600" b="1" dirty="0">
                <a:solidFill>
                  <a:srgbClr val="0070C0"/>
                </a:solidFill>
              </a:rPr>
              <a:t>الحادي عشر: التعلم عن بعد.</a:t>
            </a:r>
          </a:p>
          <a:p>
            <a:pPr marL="400050" lvl="1" indent="0">
              <a:buNone/>
            </a:pPr>
            <a:r>
              <a:rPr lang="ar-EG" sz="2600" b="1" dirty="0">
                <a:solidFill>
                  <a:schemeClr val="accent6">
                    <a:lumMod val="50000"/>
                  </a:schemeClr>
                </a:solidFill>
              </a:rPr>
              <a:t>الثانية عشر: نقل وتبادل ومشاركة الآراء والمعلومات والملفات والبرامج.</a:t>
            </a:r>
            <a:endParaRPr lang="en-US" sz="2600" b="1" dirty="0">
              <a:solidFill>
                <a:schemeClr val="accent6">
                  <a:lumMod val="50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122" name="Picture 2" descr="url"/>
          <p:cNvPicPr>
            <a:picLocks noChangeAspect="1" noChangeArrowheads="1"/>
          </p:cNvPicPr>
          <p:nvPr/>
        </p:nvPicPr>
        <p:blipFill>
          <a:blip r:embed="rId3" cstate="print">
            <a:extLst>
              <a:ext uri="{28A0092B-C50C-407E-A947-70E740481C1C}">
                <a14:useLocalDpi xmlns:a14="http://schemas.microsoft.com/office/drawing/2010/main" xmlns="" val="0"/>
              </a:ext>
            </a:extLst>
          </a:blip>
          <a:srcRect b="14629"/>
          <a:stretch>
            <a:fillRect/>
          </a:stretch>
        </p:blipFill>
        <p:spPr bwMode="auto">
          <a:xfrm>
            <a:off x="369135" y="2143344"/>
            <a:ext cx="4346881" cy="26538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5615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 calcmode="lin" valueType="num">
                                      <p:cBhvr additive="base">
                                        <p:cTn id="3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 calcmode="lin" valueType="num">
                                      <p:cBhvr additive="base">
                                        <p:cTn id="4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9">
                                            <p:txEl>
                                              <p:pRg st="6" end="6"/>
                                            </p:txEl>
                                          </p:spTgt>
                                        </p:tgtEl>
                                        <p:attrNameLst>
                                          <p:attrName>style.visibility</p:attrName>
                                        </p:attrNameLst>
                                      </p:cBhvr>
                                      <p:to>
                                        <p:strVal val="visible"/>
                                      </p:to>
                                    </p:set>
                                    <p:anim calcmode="lin" valueType="num">
                                      <p:cBhvr additive="base">
                                        <p:cTn id="5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 calcmode="lin" valueType="num">
                                      <p:cBhvr additive="base">
                                        <p:cTn id="5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xEl>
                                              <p:pRg st="8" end="8"/>
                                            </p:txEl>
                                          </p:spTgt>
                                        </p:tgtEl>
                                        <p:attrNameLst>
                                          <p:attrName>style.visibility</p:attrName>
                                        </p:attrNameLst>
                                      </p:cBhvr>
                                      <p:to>
                                        <p:strVal val="visible"/>
                                      </p:to>
                                    </p:set>
                                    <p:anim calcmode="lin" valueType="num">
                                      <p:cBhvr additive="base">
                                        <p:cTn id="6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9">
                                            <p:txEl>
                                              <p:pRg st="8" end="8"/>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9">
                                            <p:txEl>
                                              <p:pRg st="9" end="9"/>
                                            </p:txEl>
                                          </p:spTgt>
                                        </p:tgtEl>
                                        <p:attrNameLst>
                                          <p:attrName>style.visibility</p:attrName>
                                        </p:attrNameLst>
                                      </p:cBhvr>
                                      <p:to>
                                        <p:strVal val="visible"/>
                                      </p:to>
                                    </p:set>
                                    <p:anim calcmode="lin" valueType="num">
                                      <p:cBhvr additive="base">
                                        <p:cTn id="6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10" end="10"/>
                                            </p:txEl>
                                          </p:spTgt>
                                        </p:tgtEl>
                                        <p:attrNameLst>
                                          <p:attrName>style.visibility</p:attrName>
                                        </p:attrNameLst>
                                      </p:cBhvr>
                                      <p:to>
                                        <p:strVal val="visible"/>
                                      </p:to>
                                    </p:set>
                                    <p:anim calcmode="lin" valueType="num">
                                      <p:cBhvr additive="base">
                                        <p:cTn id="71"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3D1AA6-0239-46B3-90B0-DB8967E3110F}"/>
</file>

<file path=customXml/itemProps2.xml><?xml version="1.0" encoding="utf-8"?>
<ds:datastoreItem xmlns:ds="http://schemas.openxmlformats.org/officeDocument/2006/customXml" ds:itemID="{7E601CAA-716B-42E7-BD2F-97EC5CF9533D}"/>
</file>

<file path=customXml/itemProps3.xml><?xml version="1.0" encoding="utf-8"?>
<ds:datastoreItem xmlns:ds="http://schemas.openxmlformats.org/officeDocument/2006/customXml" ds:itemID="{891AC801-9A5E-4472-86C9-53C3C5682342}"/>
</file>

<file path=docProps/app.xml><?xml version="1.0" encoding="utf-8"?>
<Properties xmlns="http://schemas.openxmlformats.org/officeDocument/2006/extended-properties" xmlns:vt="http://schemas.openxmlformats.org/officeDocument/2006/docPropsVTypes">
  <Template>الوحدة الأولى</Template>
  <TotalTime>1223</TotalTime>
  <Words>1188</Words>
  <Application>Microsoft Office PowerPoint</Application>
  <PresentationFormat>عرض على الشاشة (3:4)‏</PresentationFormat>
  <Paragraphs>167</Paragraphs>
  <Slides>18</Slides>
  <Notes>1</Notes>
  <HiddenSlides>0</HiddenSlides>
  <MMClips>0</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123</cp:revision>
  <dcterms:created xsi:type="dcterms:W3CDTF">2014-09-05T11:22:47Z</dcterms:created>
  <dcterms:modified xsi:type="dcterms:W3CDTF">2014-09-18T10:50:44Z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